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310" r:id="rId5"/>
    <p:sldId id="308" r:id="rId6"/>
    <p:sldId id="313" r:id="rId7"/>
    <p:sldId id="314" r:id="rId8"/>
    <p:sldId id="336" r:id="rId9"/>
    <p:sldId id="324" r:id="rId10"/>
    <p:sldId id="339" r:id="rId11"/>
    <p:sldId id="328" r:id="rId12"/>
    <p:sldId id="341" r:id="rId13"/>
    <p:sldId id="323" r:id="rId14"/>
    <p:sldId id="320" r:id="rId15"/>
    <p:sldId id="331" r:id="rId16"/>
    <p:sldId id="342" r:id="rId17"/>
    <p:sldId id="337" r:id="rId18"/>
    <p:sldId id="325" r:id="rId19"/>
    <p:sldId id="338" r:id="rId20"/>
    <p:sldId id="343" r:id="rId21"/>
    <p:sldId id="340" r:id="rId22"/>
    <p:sldId id="345" r:id="rId23"/>
    <p:sldId id="350" r:id="rId24"/>
    <p:sldId id="347" r:id="rId25"/>
    <p:sldId id="349" r:id="rId26"/>
    <p:sldId id="351" r:id="rId27"/>
    <p:sldId id="353" r:id="rId28"/>
    <p:sldId id="327" r:id="rId29"/>
    <p:sldId id="354" r:id="rId30"/>
    <p:sldId id="355" r:id="rId31"/>
    <p:sldId id="357" r:id="rId32"/>
    <p:sldId id="356" r:id="rId33"/>
    <p:sldId id="317" r:id="rId34"/>
    <p:sldId id="322" r:id="rId35"/>
    <p:sldId id="330" r:id="rId36"/>
    <p:sldId id="332" r:id="rId37"/>
    <p:sldId id="333" r:id="rId38"/>
    <p:sldId id="33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1C9E3C-B0C9-1C04-D775-DCA805061449}" v="1677" dt="2025-04-23T10:29:20.353"/>
    <p1510:client id="{195E0FB3-702E-0387-5631-37E761E331F8}" v="335" dt="2025-04-21T18:27:51.295"/>
    <p1510:client id="{5534BFD0-60CD-BA8F-FFE5-E09AAD7D6BD6}" v="101" dt="2025-04-23T12:15:43.440"/>
    <p1510:client id="{96CE92CA-CAF1-D2FB-5412-C83462B64036}" v="1052" dt="2025-04-21T19:52:00.082"/>
    <p1510:client id="{989F62FC-DE0D-7456-E61B-4D62F1E879CA}" v="118" dt="2025-04-23T10:37:32.467"/>
    <p1510:client id="{B6A9B882-7EFA-85AE-F40F-CE2C8F671704}" v="1990" dt="2025-04-22T14:51:52.756"/>
    <p1510:client id="{EF475631-E67F-739A-5886-05A86C4E5A2A}" v="2555" dt="2025-04-22T20:24:53.0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BLM Overview – 2025 Internal Workshop 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BLM Overview – 2025 Internal Workshop 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BLM Overview – 2025 Internal Workshop 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BLM Overview – 2025 Internal Workshop 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959972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Wednesday, April 23, 2025</a:t>
            </a:fld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583504134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Wednesday, April 23, 2025</a:t>
            </a:fld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  <a:p>
            <a:pPr lvl="0"/>
            <a:r>
              <a:rPr lang="en-US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Agenda Topics Covered: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1962150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BLM Overview – 2025 Internal Workshop 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BLM Overview – 2025 Internal Workshop 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BLM Overview – 2025 Internal Workshop 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BLM Overview – 2025 Internal Workshop 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BLM Overview – 2025 Internal Workshop 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BLM Overview – 2025 Internal Workshop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BLM Overview – 2025 Internal Workshop 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BLM Overview – 2025 Internal Workshop 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BLM Overview – 2025 Internal Workshop 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opswiki.acc.jlab.org/wiki/BLM_List" TargetMode="External"/><Relationship Id="rId2" Type="http://schemas.openxmlformats.org/officeDocument/2006/relationships/hyperlink" Target="https://jlabdoc.jlab.org/docushare/dsweb/View/Collection-27505" TargetMode="Externa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BLM System Introduction </a:t>
            </a:r>
            <a:endParaRPr lang="en-US"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Internal BLM Workshop 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1B74398-39EA-0749-9F74-6FE982C11DA9}" type="datetime2">
              <a:rPr lang="en-US" smtClean="0"/>
              <a:pPr/>
              <a:t>Wednesday, April 23, 2025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Brian Freeman</a:t>
            </a:r>
          </a:p>
        </p:txBody>
      </p:sp>
      <p:pic>
        <p:nvPicPr>
          <p:cNvPr id="10" name="Picture 9" descr="A picture containing table, indoor, floor, wooden&#10;&#10;AI-generated content may be incorrect.">
            <a:extLst>
              <a:ext uri="{FF2B5EF4-FFF2-40B4-BE49-F238E27FC236}">
                <a16:creationId xmlns:a16="http://schemas.microsoft.com/office/drawing/2014/main" id="{B7677EE5-F233-95DC-8DBF-10A2B4EE9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852" y="1522326"/>
            <a:ext cx="5715000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BLM Diagnostics and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latin typeface="Arial"/>
                <a:cs typeface="Arial"/>
              </a:rPr>
              <a:t>Monitoring</a:t>
            </a:r>
          </a:p>
          <a:p>
            <a:pPr lvl="1"/>
            <a:r>
              <a:rPr lang="en-US" dirty="0">
                <a:latin typeface="Arial"/>
                <a:cs typeface="Arial"/>
              </a:rPr>
              <a:t>HV and Card setpoints in CED</a:t>
            </a:r>
          </a:p>
          <a:p>
            <a:pPr lvl="1"/>
            <a:r>
              <a:rPr lang="en-US" dirty="0">
                <a:latin typeface="Arial"/>
                <a:cs typeface="Arial"/>
              </a:rPr>
              <a:t>PMT HV setpoint and readback in the Alarm Handler</a:t>
            </a:r>
          </a:p>
          <a:p>
            <a:pPr lvl="1"/>
            <a:r>
              <a:rPr lang="en-US" dirty="0">
                <a:latin typeface="Arial"/>
                <a:cs typeface="Arial"/>
              </a:rPr>
              <a:t>High Voltage PS and BLM card faults FSD</a:t>
            </a:r>
          </a:p>
          <a:p>
            <a:pPr lvl="1"/>
            <a:endParaRPr lang="en-US"/>
          </a:p>
          <a:p>
            <a:r>
              <a:rPr lang="en-US" b="1" dirty="0">
                <a:latin typeface="Arial"/>
                <a:cs typeface="Arial"/>
              </a:rPr>
              <a:t>Built-in test functions</a:t>
            </a:r>
          </a:p>
          <a:p>
            <a:pPr lvl="1"/>
            <a:r>
              <a:rPr lang="en-US" dirty="0">
                <a:latin typeface="Arial"/>
                <a:cs typeface="Arial"/>
              </a:rPr>
              <a:t>Card test of the front-end electronics with signal injection,</a:t>
            </a:r>
          </a:p>
          <a:p>
            <a:pPr lvl="1"/>
            <a:r>
              <a:rPr lang="en-US" dirty="0">
                <a:latin typeface="Arial"/>
                <a:cs typeface="Arial"/>
              </a:rPr>
              <a:t>Detector response test with remotely controlled built-in LED</a:t>
            </a:r>
          </a:p>
          <a:p>
            <a:endParaRPr lang="en-US"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BLM Overview – 2025 Internal Workshop 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7C7A0A-9C40-2554-07D2-751D7C410193}"/>
              </a:ext>
            </a:extLst>
          </p:cNvPr>
          <p:cNvSpPr txBox="1"/>
          <p:nvPr/>
        </p:nvSpPr>
        <p:spPr>
          <a:xfrm>
            <a:off x="3350702" y="6186269"/>
            <a:ext cx="4779818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 i="1"/>
              <a:t>Slide from "BLM Overview", RSR Strategic Meeting , Jerry Kowal 9/27/21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4114667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66758-4048-437F-84EE-9F70F7C7E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DD3BE-E71D-9B35-C62A-AE24D67D1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System Requirements – C.K. Sinclair TN-92-046/ TN-94-024</a:t>
            </a:r>
            <a:endParaRPr lang="en-US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C9926-7D64-EE2F-E7F2-674BC9DD6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691" y="966055"/>
            <a:ext cx="11285038" cy="225351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ts val="2198"/>
              </a:lnSpc>
              <a:buFont typeface=""/>
              <a:buChar char="•"/>
            </a:pPr>
            <a:r>
              <a:rPr lang="en-US" sz="2000" dirty="0">
                <a:latin typeface="Arial"/>
                <a:ea typeface="Arial"/>
                <a:cs typeface="Arial"/>
              </a:rPr>
              <a:t>System designed around 2 main performance requirements:</a:t>
            </a:r>
          </a:p>
          <a:p>
            <a:pPr lvl="1">
              <a:lnSpc>
                <a:spcPts val="2198"/>
              </a:lnSpc>
              <a:buFont typeface="PingFangSC-Regular"/>
              <a:buChar char="•"/>
            </a:pPr>
            <a:r>
              <a:rPr lang="en-US" b="1" dirty="0">
                <a:latin typeface="Arial"/>
                <a:ea typeface="Arial"/>
                <a:cs typeface="Arial"/>
              </a:rPr>
              <a:t>How fast</a:t>
            </a:r>
            <a:r>
              <a:rPr lang="en-US" dirty="0">
                <a:latin typeface="Arial"/>
                <a:ea typeface="Arial"/>
                <a:cs typeface="Arial"/>
              </a:rPr>
              <a:t>  - </a:t>
            </a:r>
            <a:r>
              <a:rPr lang="en-US" b="1" dirty="0">
                <a:latin typeface="Arial"/>
                <a:ea typeface="Arial"/>
                <a:cs typeface="Arial"/>
              </a:rPr>
              <a:t>50 </a:t>
            </a:r>
            <a:r>
              <a:rPr lang="en-US" b="1" dirty="0" err="1">
                <a:latin typeface="Arial"/>
                <a:ea typeface="Arial"/>
                <a:cs typeface="Arial"/>
              </a:rPr>
              <a:t>usec</a:t>
            </a:r>
            <a:r>
              <a:rPr lang="en-US" b="1" dirty="0">
                <a:latin typeface="Arial"/>
                <a:ea typeface="Arial"/>
                <a:cs typeface="Arial"/>
              </a:rPr>
              <a:t> (TN-92-046)</a:t>
            </a:r>
          </a:p>
          <a:p>
            <a:pPr lvl="1">
              <a:lnSpc>
                <a:spcPts val="2198"/>
              </a:lnSpc>
              <a:buFont typeface=""/>
              <a:buChar char="•"/>
            </a:pPr>
            <a:r>
              <a:rPr lang="en-US" b="1" dirty="0">
                <a:latin typeface="Arial"/>
                <a:ea typeface="Arial"/>
                <a:cs typeface="Arial"/>
              </a:rPr>
              <a:t>Threshold for Acceptable Loss </a:t>
            </a:r>
            <a:r>
              <a:rPr lang="en-US" dirty="0">
                <a:latin typeface="Arial"/>
                <a:ea typeface="Arial"/>
                <a:cs typeface="Arial"/>
              </a:rPr>
              <a:t>(BLM) – </a:t>
            </a:r>
            <a:r>
              <a:rPr lang="en-US" b="1" dirty="0">
                <a:latin typeface="Arial"/>
                <a:ea typeface="Arial"/>
                <a:cs typeface="Arial"/>
              </a:rPr>
              <a:t>2500 </a:t>
            </a:r>
            <a:r>
              <a:rPr lang="en-US" b="1" err="1">
                <a:latin typeface="Arial"/>
                <a:ea typeface="Arial"/>
                <a:cs typeface="Arial"/>
              </a:rPr>
              <a:t>uA-usec</a:t>
            </a:r>
            <a:r>
              <a:rPr lang="en-US" b="1" dirty="0">
                <a:latin typeface="Arial"/>
                <a:ea typeface="Arial"/>
                <a:cs typeface="Arial"/>
              </a:rPr>
              <a:t> (TN-94-024)</a:t>
            </a:r>
          </a:p>
          <a:p>
            <a:pPr>
              <a:lnSpc>
                <a:spcPts val="2198"/>
              </a:lnSpc>
              <a:buFont typeface=""/>
              <a:buChar char="•"/>
            </a:pPr>
            <a:r>
              <a:rPr lang="en-US" sz="2000" dirty="0">
                <a:latin typeface="Arial"/>
                <a:ea typeface="Arial"/>
                <a:cs typeface="Arial"/>
              </a:rPr>
              <a:t>Basis of documents - calculated power deposition with beam normal to a thin-walled stainless bellows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689934-46DE-C73A-C90A-9A503DC2F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BLM Overview – 2025 Internal Workshop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4625E9-98AD-A0BE-7C24-F5281ED1B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6B7FFE-8BE4-ADF1-F7C8-D30EB211E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625" y="2530420"/>
            <a:ext cx="6502547" cy="33698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6E4FE9-6FF9-3A27-0AC2-F9F32A0C53EC}"/>
              </a:ext>
            </a:extLst>
          </p:cNvPr>
          <p:cNvSpPr txBox="1"/>
          <p:nvPr/>
        </p:nvSpPr>
        <p:spPr>
          <a:xfrm>
            <a:off x="2451162" y="5994773"/>
            <a:ext cx="7780092" cy="3075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i="1"/>
              <a:t>Above is an analysis that was done for 12 GeV – From a talk by Kelly Mahoney in 2007. </a:t>
            </a:r>
          </a:p>
        </p:txBody>
      </p:sp>
    </p:spTree>
    <p:extLst>
      <p:ext uri="{BB962C8B-B14F-4D97-AF65-F5344CB8AC3E}">
        <p14:creationId xmlns:p14="http://schemas.microsoft.com/office/powerpoint/2010/main" val="408919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CD257-43A8-3218-1B39-12BE3355A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69128-814E-4B4C-9E35-BCBB4EE86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Threshold for Loss– C.K. Sinclair </a:t>
            </a:r>
            <a:r>
              <a:rPr lang="en-US" sz="2200">
                <a:latin typeface="Arial"/>
                <a:cs typeface="Arial"/>
              </a:rPr>
              <a:t>TN-94-024</a:t>
            </a:r>
            <a:endParaRPr lang="en-US" sz="2200" b="0"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26AFD-12C4-553F-1D01-6D6A91B00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ts val="2198"/>
              </a:lnSpc>
            </a:pPr>
            <a:r>
              <a:rPr lang="en-US" sz="2000" dirty="0">
                <a:latin typeface="Arial"/>
                <a:ea typeface="Arial"/>
                <a:cs typeface="Arial"/>
              </a:rPr>
              <a:t>  Minimum melt through times calculated:</a:t>
            </a:r>
            <a:endParaRPr lang="en-US" sz="2000">
              <a:ea typeface="Arial"/>
              <a:cs typeface="Arial" charset="0"/>
            </a:endParaRPr>
          </a:p>
          <a:p>
            <a:pPr lvl="1">
              <a:lnSpc>
                <a:spcPts val="2198"/>
              </a:lnSpc>
            </a:pPr>
            <a:endParaRPr lang="en-US">
              <a:latin typeface="Arial"/>
              <a:ea typeface="Arial"/>
              <a:cs typeface="Arial"/>
            </a:endParaRPr>
          </a:p>
          <a:p>
            <a:pPr lvl="1">
              <a:lnSpc>
                <a:spcPts val="2198"/>
              </a:lnSpc>
            </a:pPr>
            <a:endParaRPr lang="en-US">
              <a:latin typeface="Arial"/>
              <a:ea typeface="Arial"/>
              <a:cs typeface="Arial"/>
            </a:endParaRPr>
          </a:p>
          <a:p>
            <a:pPr lvl="1">
              <a:lnSpc>
                <a:spcPts val="2198"/>
              </a:lnSpc>
            </a:pPr>
            <a:endParaRPr lang="en-US">
              <a:latin typeface="Arial"/>
              <a:ea typeface="Arial"/>
              <a:cs typeface="Arial"/>
            </a:endParaRPr>
          </a:p>
          <a:p>
            <a:pPr lvl="1">
              <a:lnSpc>
                <a:spcPts val="2198"/>
              </a:lnSpc>
            </a:pPr>
            <a:endParaRPr lang="en-US">
              <a:latin typeface="Arial"/>
              <a:ea typeface="Arial"/>
              <a:cs typeface="Arial"/>
            </a:endParaRPr>
          </a:p>
          <a:p>
            <a:pPr lvl="1">
              <a:lnSpc>
                <a:spcPts val="2198"/>
              </a:lnSpc>
            </a:pPr>
            <a:endParaRPr lang="en-US" dirty="0">
              <a:latin typeface="Arial"/>
              <a:ea typeface="Arial"/>
              <a:cs typeface="Arial"/>
            </a:endParaRPr>
          </a:p>
          <a:p>
            <a:pPr lvl="1">
              <a:lnSpc>
                <a:spcPts val="2198"/>
              </a:lnSpc>
            </a:pPr>
            <a:r>
              <a:rPr lang="en-US" dirty="0">
                <a:latin typeface="Arial"/>
                <a:ea typeface="Arial"/>
                <a:cs typeface="Arial"/>
              </a:rPr>
              <a:t>Integrated beam current of </a:t>
            </a:r>
            <a:r>
              <a:rPr lang="en-US" b="1" dirty="0">
                <a:latin typeface="Arial"/>
                <a:ea typeface="Arial"/>
                <a:cs typeface="Arial"/>
              </a:rPr>
              <a:t>25600 </a:t>
            </a:r>
            <a:r>
              <a:rPr lang="en-US" b="1" err="1">
                <a:latin typeface="Arial"/>
                <a:ea typeface="Arial"/>
                <a:cs typeface="Arial"/>
              </a:rPr>
              <a:t>uA-usec</a:t>
            </a:r>
            <a:r>
              <a:rPr lang="en-US" b="1" dirty="0">
                <a:latin typeface="Arial"/>
                <a:ea typeface="Arial"/>
                <a:cs typeface="Arial"/>
              </a:rPr>
              <a:t> </a:t>
            </a:r>
            <a:r>
              <a:rPr lang="en-US" dirty="0">
                <a:latin typeface="Arial"/>
                <a:ea typeface="Arial"/>
                <a:cs typeface="Arial"/>
              </a:rPr>
              <a:t>to burn through</a:t>
            </a:r>
          </a:p>
          <a:p>
            <a:pPr lvl="1">
              <a:lnSpc>
                <a:spcPts val="2198"/>
              </a:lnSpc>
            </a:pPr>
            <a:r>
              <a:rPr lang="en-US" dirty="0">
                <a:latin typeface="Arial"/>
                <a:ea typeface="Arial"/>
                <a:cs typeface="Arial"/>
              </a:rPr>
              <a:t>Assume 10%, acceptable beam allowable loss yields ~2500 </a:t>
            </a:r>
            <a:r>
              <a:rPr lang="en-US" dirty="0" err="1">
                <a:latin typeface="Arial"/>
                <a:ea typeface="Arial"/>
                <a:cs typeface="Arial"/>
              </a:rPr>
              <a:t>uA-usec</a:t>
            </a:r>
            <a:endParaRPr lang="en-US" dirty="0">
              <a:latin typeface="Arial"/>
              <a:ea typeface="Arial"/>
              <a:cs typeface="Arial"/>
            </a:endParaRPr>
          </a:p>
          <a:p>
            <a:pPr lvl="1">
              <a:lnSpc>
                <a:spcPts val="2198"/>
              </a:lnSpc>
            </a:pPr>
            <a:r>
              <a:rPr lang="en-US" dirty="0">
                <a:latin typeface="Arial"/>
                <a:ea typeface="Arial"/>
                <a:cs typeface="Arial"/>
              </a:rPr>
              <a:t>Assuming the 50 </a:t>
            </a:r>
            <a:r>
              <a:rPr lang="en-US" err="1">
                <a:latin typeface="Arial"/>
                <a:ea typeface="Arial"/>
                <a:cs typeface="Arial"/>
              </a:rPr>
              <a:t>usec</a:t>
            </a:r>
            <a:r>
              <a:rPr lang="en-US" dirty="0">
                <a:latin typeface="Arial"/>
                <a:ea typeface="Arial"/>
                <a:cs typeface="Arial"/>
              </a:rPr>
              <a:t> previously calculated, corresponds to 10000 </a:t>
            </a:r>
            <a:r>
              <a:rPr lang="en-US" err="1">
                <a:latin typeface="Arial"/>
                <a:ea typeface="Arial"/>
                <a:cs typeface="Arial"/>
              </a:rPr>
              <a:t>uA-usec</a:t>
            </a:r>
            <a:r>
              <a:rPr lang="en-US" dirty="0">
                <a:latin typeface="Arial"/>
                <a:ea typeface="Arial"/>
                <a:cs typeface="Arial"/>
              </a:rPr>
              <a:t> of beam loss</a:t>
            </a:r>
          </a:p>
          <a:p>
            <a:pPr>
              <a:lnSpc>
                <a:spcPts val="2198"/>
              </a:lnSpc>
            </a:pPr>
            <a:endParaRPr lang="en-US" sz="2000" dirty="0">
              <a:latin typeface="Arial"/>
              <a:ea typeface="Arial"/>
              <a:cs typeface="Arial"/>
            </a:endParaRPr>
          </a:p>
          <a:p>
            <a:pPr>
              <a:lnSpc>
                <a:spcPts val="2198"/>
              </a:lnSpc>
            </a:pPr>
            <a:r>
              <a:rPr lang="en-US" sz="2000" dirty="0">
                <a:latin typeface="Arial"/>
                <a:ea typeface="Arial"/>
                <a:cs typeface="Arial"/>
              </a:rPr>
              <a:t>This yields a total of </a:t>
            </a:r>
            <a:r>
              <a:rPr lang="en-US" sz="2000" b="1" dirty="0">
                <a:latin typeface="Arial"/>
                <a:ea typeface="Arial"/>
                <a:cs typeface="Arial"/>
              </a:rPr>
              <a:t>12,500 </a:t>
            </a:r>
            <a:r>
              <a:rPr lang="en-US" sz="2000" b="1" dirty="0" err="1">
                <a:latin typeface="Arial"/>
                <a:ea typeface="Arial"/>
                <a:cs typeface="Arial"/>
              </a:rPr>
              <a:t>uA-usec</a:t>
            </a:r>
            <a:r>
              <a:rPr lang="en-US" sz="2000" dirty="0">
                <a:latin typeface="Arial"/>
                <a:ea typeface="Arial"/>
                <a:cs typeface="Arial"/>
              </a:rPr>
              <a:t> or %50 of the integrated beam current burn through scenario </a:t>
            </a:r>
            <a:endParaRPr lang="en-US"/>
          </a:p>
          <a:p>
            <a:pPr lvl="1">
              <a:lnSpc>
                <a:spcPts val="2198"/>
              </a:lnSpc>
            </a:pPr>
            <a:endParaRPr lang="en-US">
              <a:latin typeface="Arial"/>
              <a:ea typeface="Arial"/>
              <a:cs typeface="Arial"/>
            </a:endParaRPr>
          </a:p>
          <a:p>
            <a:pPr marL="457200" lvl="1" indent="0">
              <a:lnSpc>
                <a:spcPts val="2198"/>
              </a:lnSpc>
              <a:buNone/>
            </a:pPr>
            <a:endParaRPr lang="en-US">
              <a:latin typeface="Arial"/>
              <a:ea typeface="Arial"/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27A024-C8CC-0776-5B58-145374CF7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BLM Overview – 2025 Internal Workshop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19215E-A09F-15E9-04CC-3546AB09C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 descr="Text&#10;&#10;AI-generated content may be incorrect.">
            <a:extLst>
              <a:ext uri="{FF2B5EF4-FFF2-40B4-BE49-F238E27FC236}">
                <a16:creationId xmlns:a16="http://schemas.microsoft.com/office/drawing/2014/main" id="{7B103AF4-48D8-FAAF-EC14-C21065609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649" y="1460545"/>
            <a:ext cx="882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245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344AE-5380-CBA7-DC73-B10F2C462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5B268-4AC4-F087-5E29-BDB2F021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12 GeV Beam @ 30 um beam size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47CB62-5ECB-C2BE-4291-A9882EA12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BLM Overview – 2025 Internal Workshop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32EE28-42CF-8903-27C3-0ACC19FAE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B3383F-8711-1962-35A8-79CC8C606595}"/>
              </a:ext>
            </a:extLst>
          </p:cNvPr>
          <p:cNvSpPr txBox="1"/>
          <p:nvPr/>
        </p:nvSpPr>
        <p:spPr>
          <a:xfrm>
            <a:off x="2584622" y="5879756"/>
            <a:ext cx="702275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i="1"/>
              <a:t>Above is an analysis that was done for 12 GeV – From a talk by Kelly Mahoney in 2007.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9A78FD-C39C-2F43-F04C-62B2E6D56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984" y="1040221"/>
            <a:ext cx="6256137" cy="478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D745F-F4A8-D8B7-0BCB-DF97F5A78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6E9CC-BB0C-9B5C-C162-758BB9F81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>
                <a:latin typeface="Arial"/>
                <a:cs typeface="Arial"/>
              </a:rPr>
              <a:t>BLM Calibration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45342-E9DA-89F0-6CD5-EC55CD087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ea typeface="Arial"/>
                <a:cs typeface="Arial"/>
              </a:rPr>
              <a:t>Calibration is crucial to get HV setpoints that meet the specification</a:t>
            </a:r>
          </a:p>
          <a:p>
            <a:r>
              <a:rPr lang="en-US" b="1" i="1" dirty="0">
                <a:latin typeface="Arial"/>
                <a:ea typeface="Arial"/>
                <a:cs typeface="Arial"/>
              </a:rPr>
              <a:t>Beam Loss Monitor Setup Procedure, John Perry 10/28/94 </a:t>
            </a:r>
          </a:p>
          <a:p>
            <a:r>
              <a:rPr lang="en-US" dirty="0">
                <a:latin typeface="Arial"/>
                <a:ea typeface="Arial"/>
                <a:cs typeface="Arial"/>
              </a:rPr>
              <a:t>SSG maintains the official procedure now which is,</a:t>
            </a:r>
            <a:r>
              <a:rPr lang="en-US" b="1" dirty="0">
                <a:latin typeface="Arial"/>
                <a:ea typeface="Arial"/>
                <a:cs typeface="Arial"/>
              </a:rPr>
              <a:t> </a:t>
            </a:r>
          </a:p>
          <a:p>
            <a:pPr lvl="1"/>
            <a:r>
              <a:rPr lang="en-US" sz="2200" b="1" dirty="0">
                <a:latin typeface="Arial"/>
                <a:ea typeface="Arial"/>
                <a:cs typeface="Arial"/>
              </a:rPr>
              <a:t>SSG-PR-10-001,</a:t>
            </a:r>
            <a:r>
              <a:rPr lang="en-US" sz="2200" dirty="0">
                <a:latin typeface="Arial"/>
                <a:ea typeface="Arial"/>
                <a:cs typeface="Arial"/>
              </a:rPr>
              <a:t> </a:t>
            </a:r>
            <a:r>
              <a:rPr lang="en-US" sz="2200" b="1" i="1" dirty="0">
                <a:latin typeface="Arial"/>
                <a:ea typeface="Arial"/>
                <a:cs typeface="Arial"/>
              </a:rPr>
              <a:t>Beam Loss Monitor (PMT based BLM) Calibration Procedure</a:t>
            </a:r>
            <a:endParaRPr lang="en-US" sz="2200">
              <a:cs typeface="Arial"/>
            </a:endParaRPr>
          </a:p>
          <a:p>
            <a:r>
              <a:rPr lang="en-US" b="1" dirty="0">
                <a:latin typeface="Arial"/>
                <a:ea typeface="Arial"/>
                <a:cs typeface="Arial"/>
              </a:rPr>
              <a:t>Process:</a:t>
            </a:r>
            <a:endParaRPr lang="en-US" dirty="0">
              <a:latin typeface="Arial"/>
              <a:ea typeface="Arial"/>
              <a:cs typeface="Arial"/>
            </a:endParaRPr>
          </a:p>
          <a:p>
            <a:pPr lvl="1">
              <a:buFont typeface="PingFangSC-Regular" panose="020B0604020202020204" pitchFamily="34" charset="0"/>
              <a:buChar char="－"/>
            </a:pPr>
            <a:r>
              <a:rPr lang="en-US" sz="2200" dirty="0">
                <a:latin typeface="Arial"/>
                <a:ea typeface="Arial"/>
                <a:cs typeface="Arial"/>
              </a:rPr>
              <a:t>Use Tune mode beam, to mis-steer and direct radiation to sensor</a:t>
            </a:r>
          </a:p>
          <a:p>
            <a:pPr lvl="1">
              <a:buFont typeface="PingFangSC-Regular" panose="020B0604020202020204" pitchFamily="34" charset="0"/>
            </a:pPr>
            <a:r>
              <a:rPr lang="en-US" sz="2200" dirty="0">
                <a:latin typeface="Arial"/>
                <a:ea typeface="Arial"/>
                <a:cs typeface="Arial"/>
              </a:rPr>
              <a:t>Adjust PMT gain using an </a:t>
            </a:r>
            <a:r>
              <a:rPr lang="en-US" sz="2200" dirty="0" err="1">
                <a:latin typeface="Arial"/>
                <a:ea typeface="Arial"/>
                <a:cs typeface="Arial"/>
              </a:rPr>
              <a:t>O'Scope</a:t>
            </a:r>
            <a:r>
              <a:rPr lang="en-US" sz="2200" dirty="0">
                <a:latin typeface="Arial"/>
                <a:ea typeface="Arial"/>
                <a:cs typeface="Arial"/>
              </a:rPr>
              <a:t> in the field</a:t>
            </a:r>
          </a:p>
          <a:p>
            <a:pPr lvl="1">
              <a:lnSpc>
                <a:spcPts val="2198"/>
              </a:lnSpc>
            </a:pPr>
            <a:endParaRPr lang="en-US" sz="2200" dirty="0">
              <a:latin typeface="Arial"/>
              <a:ea typeface="Arial"/>
              <a:cs typeface="Arial"/>
            </a:endParaRPr>
          </a:p>
          <a:p>
            <a:pPr marL="457200" lvl="1" indent="0">
              <a:lnSpc>
                <a:spcPts val="2198"/>
              </a:lnSpc>
              <a:buNone/>
            </a:pPr>
            <a:endParaRPr lang="en-US" sz="2200" dirty="0">
              <a:latin typeface="Arial"/>
              <a:ea typeface="Arial"/>
              <a:cs typeface="Arial"/>
            </a:endParaRPr>
          </a:p>
          <a:p>
            <a:pPr lvl="1">
              <a:lnSpc>
                <a:spcPts val="2198"/>
              </a:lnSpc>
            </a:pPr>
            <a:endParaRPr lang="en-US" sz="2200" dirty="0">
              <a:latin typeface="Arial"/>
              <a:ea typeface="Arial"/>
              <a:cs typeface="Arial"/>
            </a:endParaRPr>
          </a:p>
          <a:p>
            <a:pPr marL="457200" lvl="1" indent="0">
              <a:lnSpc>
                <a:spcPts val="2198"/>
              </a:lnSpc>
              <a:buNone/>
            </a:pPr>
            <a:endParaRPr lang="en-US" sz="2200" dirty="0">
              <a:latin typeface="Arial"/>
              <a:ea typeface="Arial"/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920413-56DC-B926-174F-D65D344AA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BLM Overview – 2025 Internal Workshop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7DB49C-798A-4E40-866A-3D16C4260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393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BLM Calibration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 dirty="0">
                <a:latin typeface="Arial"/>
                <a:cs typeface="Arial"/>
              </a:rPr>
              <a:t>Limitations:</a:t>
            </a:r>
            <a:endParaRPr lang="en-US" sz="2400" dirty="0">
              <a:latin typeface="Arial"/>
              <a:cs typeface="Arial"/>
            </a:endParaRPr>
          </a:p>
          <a:p>
            <a:pPr lvl="1"/>
            <a:r>
              <a:rPr lang="en-US" sz="2400" dirty="0">
                <a:latin typeface="Arial"/>
                <a:cs typeface="Arial"/>
              </a:rPr>
              <a:t>Requires beam time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Time consuming, </a:t>
            </a:r>
            <a:r>
              <a:rPr lang="en-US" sz="2400" b="1" dirty="0">
                <a:latin typeface="Arial"/>
                <a:cs typeface="Arial"/>
              </a:rPr>
              <a:t>68 MPS</a:t>
            </a:r>
            <a:r>
              <a:rPr lang="en-US" sz="2400" dirty="0">
                <a:latin typeface="Arial"/>
                <a:cs typeface="Arial"/>
              </a:rPr>
              <a:t> BLMs x 30min = 34hrs (at least)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Requires “pairing” of each BLM with dedicated magnet used for calibration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Requires missteering beam in all directions to find the least sensitive direction 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BLM placement and orientation as well as set up critical for effective protection</a:t>
            </a:r>
          </a:p>
          <a:p>
            <a:pPr lvl="1"/>
            <a:r>
              <a:rPr lang="en-US" sz="2400" b="1" dirty="0">
                <a:latin typeface="Arial"/>
                <a:cs typeface="Arial"/>
              </a:rPr>
              <a:t>Difficult to calibrate upper passes </a:t>
            </a:r>
          </a:p>
          <a:p>
            <a:pPr lvl="2"/>
            <a:r>
              <a:rPr lang="en-US" sz="2200" dirty="0">
                <a:latin typeface="Arial"/>
                <a:cs typeface="Arial"/>
              </a:rPr>
              <a:t>Hard to direct beam long enough without vacuum consequences</a:t>
            </a:r>
            <a:endParaRPr lang="en-US" sz="2200" dirty="0">
              <a:cs typeface="Arial" charset="0"/>
            </a:endParaRPr>
          </a:p>
          <a:p>
            <a:endParaRPr lang="en-US"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6F04DC-B944-F841-728F-29A208290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BLM Overview – 2025 Internal Workshop </a:t>
            </a:r>
          </a:p>
        </p:txBody>
      </p:sp>
    </p:spTree>
    <p:extLst>
      <p:ext uri="{BB962C8B-B14F-4D97-AF65-F5344CB8AC3E}">
        <p14:creationId xmlns:p14="http://schemas.microsoft.com/office/powerpoint/2010/main" val="445748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0E647-4110-52A1-9640-B337BDCF3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766E9-3EA4-516A-B389-C17520382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>
                <a:latin typeface="Arial"/>
                <a:cs typeface="Arial"/>
              </a:rPr>
              <a:t>Operational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08CF3-FCAC-5996-F0E2-1ECD9C9BD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ts val="2198"/>
              </a:lnSpc>
            </a:pPr>
            <a:r>
              <a:rPr lang="en-US" b="1" dirty="0">
                <a:latin typeface="Arial"/>
                <a:cs typeface="Arial"/>
              </a:rPr>
              <a:t>The Machine Protection BLM system works</a:t>
            </a:r>
            <a:endParaRPr lang="en-US" dirty="0">
              <a:cs typeface="Arial"/>
            </a:endParaRPr>
          </a:p>
          <a:p>
            <a:pPr lvl="1">
              <a:lnSpc>
                <a:spcPts val="2198"/>
              </a:lnSpc>
            </a:pPr>
            <a:r>
              <a:rPr lang="en-US" sz="2200" b="1" dirty="0">
                <a:latin typeface="Arial"/>
                <a:cs typeface="Arial"/>
              </a:rPr>
              <a:t> </a:t>
            </a:r>
            <a:r>
              <a:rPr lang="en-US" sz="2200" dirty="0">
                <a:latin typeface="Arial"/>
                <a:cs typeface="Arial"/>
              </a:rPr>
              <a:t>to protect the Machine from burn through</a:t>
            </a:r>
            <a:endParaRPr lang="en-US" sz="2200" dirty="0">
              <a:cs typeface="Arial"/>
            </a:endParaRPr>
          </a:p>
          <a:p>
            <a:pPr lvl="1">
              <a:lnSpc>
                <a:spcPts val="2198"/>
              </a:lnSpc>
              <a:buFont typeface="PingFangSC-Regular" panose="020B0604020202020204" pitchFamily="34" charset="0"/>
            </a:pPr>
            <a:r>
              <a:rPr lang="en-US" sz="2200" dirty="0">
                <a:latin typeface="Arial"/>
                <a:ea typeface="Arial"/>
                <a:cs typeface="Arial"/>
              </a:rPr>
              <a:t>In my time here (~20 yrs), we have had </a:t>
            </a:r>
            <a:r>
              <a:rPr lang="en-US" sz="2200" b="1" dirty="0">
                <a:latin typeface="Arial"/>
                <a:ea typeface="Arial"/>
                <a:cs typeface="Arial"/>
              </a:rPr>
              <a:t>NO</a:t>
            </a:r>
            <a:r>
              <a:rPr lang="en-US" sz="2200" dirty="0">
                <a:latin typeface="Arial"/>
                <a:ea typeface="Arial"/>
                <a:cs typeface="Arial"/>
              </a:rPr>
              <a:t> burn through incidents in the CEBAF Accelerator</a:t>
            </a:r>
          </a:p>
          <a:p>
            <a:pPr lvl="1">
              <a:lnSpc>
                <a:spcPts val="2198"/>
              </a:lnSpc>
              <a:buFont typeface="PingFangSC-Regular" panose="020B0604020202020204" pitchFamily="34" charset="0"/>
            </a:pPr>
            <a:r>
              <a:rPr lang="en-US" sz="2200" dirty="0">
                <a:latin typeface="Arial"/>
                <a:ea typeface="Arial"/>
                <a:cs typeface="Arial"/>
              </a:rPr>
              <a:t>We have had flanges and vacuum connections heated up and cause a loss of vacuum. </a:t>
            </a:r>
          </a:p>
          <a:p>
            <a:pPr lvl="2">
              <a:lnSpc>
                <a:spcPts val="2198"/>
              </a:lnSpc>
            </a:pPr>
            <a:r>
              <a:rPr lang="en-US" sz="2200" dirty="0">
                <a:latin typeface="Arial"/>
                <a:ea typeface="Arial"/>
                <a:cs typeface="Arial"/>
              </a:rPr>
              <a:t>Some caused from inadequate BLM coverage (we added some) (ex. 1S00 and 2S00)</a:t>
            </a:r>
            <a:endParaRPr lang="en-US" sz="2200">
              <a:ea typeface="Arial"/>
              <a:cs typeface="Arial"/>
            </a:endParaRPr>
          </a:p>
          <a:p>
            <a:pPr lvl="2">
              <a:lnSpc>
                <a:spcPts val="2198"/>
              </a:lnSpc>
            </a:pPr>
            <a:r>
              <a:rPr lang="en-US" sz="2200" dirty="0">
                <a:latin typeface="Arial"/>
                <a:ea typeface="Arial"/>
                <a:cs typeface="Arial"/>
              </a:rPr>
              <a:t> or not an optimal location chosen (we moved it).</a:t>
            </a:r>
            <a:endParaRPr lang="en-US" sz="2200">
              <a:cs typeface="Arial"/>
            </a:endParaRPr>
          </a:p>
          <a:p>
            <a:pPr lvl="1">
              <a:lnSpc>
                <a:spcPts val="2198"/>
              </a:lnSpc>
              <a:buFont typeface="PingFangSC-Regular" panose="020B0604020202020204" pitchFamily="34" charset="0"/>
            </a:pPr>
            <a:r>
              <a:rPr lang="en-US" sz="2200" dirty="0">
                <a:latin typeface="Arial"/>
                <a:ea typeface="Arial"/>
                <a:cs typeface="Arial"/>
              </a:rPr>
              <a:t>Works </a:t>
            </a:r>
            <a:r>
              <a:rPr lang="en-US" sz="2200" b="1" dirty="0">
                <a:latin typeface="Arial"/>
                <a:ea typeface="Arial"/>
                <a:cs typeface="Arial"/>
              </a:rPr>
              <a:t>"too" well, </a:t>
            </a:r>
            <a:r>
              <a:rPr lang="en-US" sz="2200" dirty="0">
                <a:latin typeface="Arial"/>
                <a:ea typeface="Arial"/>
                <a:cs typeface="Arial"/>
              </a:rPr>
              <a:t>threshold is too sensitive??  - </a:t>
            </a:r>
            <a:r>
              <a:rPr lang="en-US" sz="2200" b="1" i="1" dirty="0">
                <a:latin typeface="Arial"/>
                <a:ea typeface="Arial"/>
                <a:cs typeface="Arial"/>
              </a:rPr>
              <a:t>More from Jay</a:t>
            </a:r>
            <a:endParaRPr lang="en-US" sz="2200" b="1" i="1">
              <a:ea typeface="Arial"/>
              <a:cs typeface="Arial" charset="0"/>
            </a:endParaRPr>
          </a:p>
          <a:p>
            <a:pPr>
              <a:lnSpc>
                <a:spcPts val="2198"/>
              </a:lnSpc>
            </a:pPr>
            <a:endParaRPr lang="en-US">
              <a:cs typeface="Arial" charset="0"/>
            </a:endParaRPr>
          </a:p>
          <a:p>
            <a:pPr lvl="1">
              <a:lnSpc>
                <a:spcPts val="2198"/>
              </a:lnSpc>
            </a:pPr>
            <a:endParaRPr lang="en-US" sz="2200" dirty="0">
              <a:ea typeface="Arial"/>
              <a:cs typeface="Arial" charset="0"/>
            </a:endParaRPr>
          </a:p>
          <a:p>
            <a:pPr lvl="1">
              <a:lnSpc>
                <a:spcPts val="2198"/>
              </a:lnSpc>
              <a:buFont typeface="PingFangSC-Regular" panose="020B0604020202020204" pitchFamily="34" charset="0"/>
            </a:pPr>
            <a:endParaRPr lang="en-US" sz="2200" dirty="0">
              <a:latin typeface="Arial"/>
              <a:ea typeface="Arial"/>
              <a:cs typeface="Arial"/>
            </a:endParaRPr>
          </a:p>
          <a:p>
            <a:pPr lvl="1">
              <a:lnSpc>
                <a:spcPts val="2198"/>
              </a:lnSpc>
            </a:pPr>
            <a:endParaRPr lang="en-US" sz="2200" dirty="0">
              <a:latin typeface="Arial"/>
              <a:ea typeface="Arial"/>
              <a:cs typeface="Arial"/>
            </a:endParaRPr>
          </a:p>
          <a:p>
            <a:pPr>
              <a:lnSpc>
                <a:spcPts val="2198"/>
              </a:lnSpc>
            </a:pPr>
            <a:endParaRPr lang="en-US">
              <a:latin typeface="Arial"/>
              <a:ea typeface="Arial"/>
              <a:cs typeface="Arial"/>
            </a:endParaRPr>
          </a:p>
          <a:p>
            <a:pPr lvl="1">
              <a:lnSpc>
                <a:spcPts val="2198"/>
              </a:lnSpc>
            </a:pPr>
            <a:endParaRPr lang="en-US" sz="2200" dirty="0">
              <a:latin typeface="Arial"/>
              <a:ea typeface="Arial"/>
              <a:cs typeface="Arial"/>
            </a:endParaRPr>
          </a:p>
          <a:p>
            <a:pPr marL="457200" lvl="1" indent="0">
              <a:lnSpc>
                <a:spcPts val="2198"/>
              </a:lnSpc>
              <a:buNone/>
            </a:pPr>
            <a:endParaRPr lang="en-US" sz="2200" dirty="0">
              <a:latin typeface="Arial"/>
              <a:ea typeface="Arial"/>
              <a:cs typeface="Arial"/>
            </a:endParaRPr>
          </a:p>
          <a:p>
            <a:pPr lvl="1">
              <a:lnSpc>
                <a:spcPts val="2198"/>
              </a:lnSpc>
            </a:pPr>
            <a:endParaRPr lang="en-US" sz="2200" dirty="0">
              <a:latin typeface="Arial"/>
              <a:ea typeface="Arial"/>
              <a:cs typeface="Arial"/>
            </a:endParaRPr>
          </a:p>
          <a:p>
            <a:pPr marL="457200" lvl="1" indent="0">
              <a:lnSpc>
                <a:spcPts val="2198"/>
              </a:lnSpc>
              <a:buNone/>
            </a:pPr>
            <a:endParaRPr lang="en-US" sz="2200" dirty="0">
              <a:latin typeface="Arial"/>
              <a:ea typeface="Arial"/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5CC66E-B6DA-4351-6BEE-D715A2AD8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BLM Overview – 2025 Internal Workshop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A944CF-B8BB-1640-040B-7ABC50F34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79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0B1AB-8DB7-27B3-D16F-0E53F9C16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987C5-0EE0-CF25-EC87-4545E847F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>
                <a:latin typeface="Arial"/>
                <a:cs typeface="Arial"/>
              </a:rPr>
              <a:t>Operational Experience – So we have loss?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C6579-C4C7-1BCB-DCDB-4C3BBD8BA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5574206" cy="479991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ts val="2198"/>
              </a:lnSpc>
            </a:pPr>
            <a:r>
              <a:rPr lang="en-US" dirty="0">
                <a:latin typeface="Arial"/>
                <a:ea typeface="Arial"/>
                <a:cs typeface="Arial"/>
              </a:rPr>
              <a:t>Single BLM can "see" loss from multiple passes. So which pass?</a:t>
            </a:r>
          </a:p>
          <a:p>
            <a:pPr>
              <a:lnSpc>
                <a:spcPts val="2198"/>
              </a:lnSpc>
            </a:pPr>
            <a:r>
              <a:rPr lang="en-US" dirty="0">
                <a:latin typeface="Arial"/>
                <a:ea typeface="Arial"/>
                <a:cs typeface="Arial"/>
              </a:rPr>
              <a:t>Many times, when we know we have loss, it is difficult to diagnose where. </a:t>
            </a:r>
            <a:endParaRPr lang="en-US">
              <a:ea typeface="Arial"/>
              <a:cs typeface="Arial" charset="0"/>
            </a:endParaRPr>
          </a:p>
          <a:p>
            <a:pPr>
              <a:lnSpc>
                <a:spcPts val="2198"/>
              </a:lnSpc>
            </a:pPr>
            <a:r>
              <a:rPr lang="en-US" dirty="0">
                <a:latin typeface="Arial"/>
                <a:ea typeface="Arial"/>
                <a:cs typeface="Arial"/>
              </a:rPr>
              <a:t>Loss is hard to tune out: </a:t>
            </a:r>
            <a:endParaRPr lang="en-US" dirty="0">
              <a:ea typeface="Arial"/>
              <a:cs typeface="Arial"/>
            </a:endParaRPr>
          </a:p>
          <a:p>
            <a:pPr lvl="1">
              <a:lnSpc>
                <a:spcPts val="2198"/>
              </a:lnSpc>
            </a:pPr>
            <a:r>
              <a:rPr lang="en-US" dirty="0">
                <a:latin typeface="Arial"/>
                <a:ea typeface="Arial"/>
                <a:cs typeface="Arial"/>
              </a:rPr>
              <a:t>BLMs sometimes do not have the dynamic range to see the loss in Tune Mode. </a:t>
            </a:r>
            <a:endParaRPr lang="en-US">
              <a:ea typeface="Arial"/>
              <a:cs typeface="Arial"/>
            </a:endParaRPr>
          </a:p>
          <a:p>
            <a:pPr lvl="1">
              <a:lnSpc>
                <a:spcPts val="2198"/>
              </a:lnSpc>
            </a:pPr>
            <a:r>
              <a:rPr lang="en-US" dirty="0">
                <a:latin typeface="Arial"/>
                <a:ea typeface="Arial"/>
                <a:cs typeface="Arial"/>
              </a:rPr>
              <a:t>Unless the loss is bad enough</a:t>
            </a:r>
            <a:endParaRPr lang="en-US" dirty="0">
              <a:ea typeface="Arial"/>
              <a:cs typeface="Arial"/>
            </a:endParaRPr>
          </a:p>
          <a:p>
            <a:pPr>
              <a:lnSpc>
                <a:spcPts val="2198"/>
              </a:lnSpc>
            </a:pPr>
            <a:r>
              <a:rPr lang="en-US" dirty="0">
                <a:latin typeface="Arial"/>
                <a:ea typeface="Arial"/>
                <a:cs typeface="Arial"/>
              </a:rPr>
              <a:t>Ww will always have to tune out losses in the machine, even if we decrease BLM sensitivity.</a:t>
            </a:r>
            <a:endParaRPr lang="en-US" dirty="0">
              <a:ea typeface="Arial"/>
              <a:cs typeface="Arial"/>
            </a:endParaRPr>
          </a:p>
          <a:p>
            <a:pPr lvl="1">
              <a:lnSpc>
                <a:spcPts val="2198"/>
              </a:lnSpc>
            </a:pPr>
            <a:endParaRPr lang="en-US" dirty="0">
              <a:ea typeface="Arial"/>
              <a:cs typeface="Arial"/>
            </a:endParaRPr>
          </a:p>
          <a:p>
            <a:pPr>
              <a:lnSpc>
                <a:spcPts val="2198"/>
              </a:lnSpc>
            </a:pPr>
            <a:endParaRPr lang="en-US">
              <a:ea typeface="Arial"/>
              <a:cs typeface="Arial"/>
            </a:endParaRPr>
          </a:p>
          <a:p>
            <a:pPr lvl="1">
              <a:lnSpc>
                <a:spcPts val="2198"/>
              </a:lnSpc>
              <a:buFont typeface="PingFangSC-Regular" panose="020B0604020202020204" pitchFamily="34" charset="0"/>
            </a:pPr>
            <a:endParaRPr lang="en-US">
              <a:latin typeface="Arial"/>
              <a:ea typeface="Arial"/>
              <a:cs typeface="Arial"/>
            </a:endParaRPr>
          </a:p>
          <a:p>
            <a:pPr lvl="1">
              <a:lnSpc>
                <a:spcPts val="2198"/>
              </a:lnSpc>
            </a:pPr>
            <a:endParaRPr lang="en-US">
              <a:latin typeface="Arial"/>
              <a:ea typeface="Arial"/>
              <a:cs typeface="Arial"/>
            </a:endParaRPr>
          </a:p>
          <a:p>
            <a:pPr>
              <a:lnSpc>
                <a:spcPts val="2198"/>
              </a:lnSpc>
            </a:pPr>
            <a:endParaRPr lang="en-US">
              <a:latin typeface="Arial"/>
              <a:ea typeface="Arial"/>
              <a:cs typeface="Arial"/>
            </a:endParaRPr>
          </a:p>
          <a:p>
            <a:pPr lvl="1">
              <a:lnSpc>
                <a:spcPts val="2198"/>
              </a:lnSpc>
            </a:pPr>
            <a:endParaRPr lang="en-US">
              <a:latin typeface="Arial"/>
              <a:ea typeface="Arial"/>
              <a:cs typeface="Arial"/>
            </a:endParaRPr>
          </a:p>
          <a:p>
            <a:pPr marL="457200" lvl="1" indent="0">
              <a:lnSpc>
                <a:spcPts val="2198"/>
              </a:lnSpc>
              <a:buNone/>
            </a:pPr>
            <a:endParaRPr lang="en-US">
              <a:latin typeface="Arial"/>
              <a:ea typeface="Arial"/>
              <a:cs typeface="Arial"/>
            </a:endParaRPr>
          </a:p>
          <a:p>
            <a:pPr lvl="1">
              <a:lnSpc>
                <a:spcPts val="2198"/>
              </a:lnSpc>
            </a:pPr>
            <a:endParaRPr lang="en-US">
              <a:latin typeface="Arial"/>
              <a:ea typeface="Arial"/>
              <a:cs typeface="Arial"/>
            </a:endParaRPr>
          </a:p>
          <a:p>
            <a:pPr marL="457200" lvl="1" indent="0">
              <a:lnSpc>
                <a:spcPts val="2198"/>
              </a:lnSpc>
              <a:buNone/>
            </a:pPr>
            <a:endParaRPr lang="en-US">
              <a:latin typeface="Arial"/>
              <a:ea typeface="Arial"/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88FA96-2ECB-8E83-A236-A10372516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BLM Overview – 2025 Internal Workshop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C3CDF6-A897-2D20-B4A3-7429ED8DA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C81FD0-0098-9B94-0965-FCB793953F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3621" b="21101"/>
          <a:stretch/>
        </p:blipFill>
        <p:spPr>
          <a:xfrm>
            <a:off x="6094836" y="1244674"/>
            <a:ext cx="5308896" cy="355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45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02810-211D-5BE1-80D6-4DEF05F13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F904B-5C00-1E6D-8F0B-D499D0FC3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>
                <a:latin typeface="Arial"/>
                <a:cs typeface="Arial"/>
              </a:rPr>
              <a:t>Improvements</a:t>
            </a:r>
            <a:endParaRPr lang="en-US" sz="2200" b="0" dirty="0"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50C4B-C398-8141-6935-F9C052F78F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ts val="2198"/>
              </a:lnSpc>
            </a:pPr>
            <a:r>
              <a:rPr lang="en-US" dirty="0">
                <a:latin typeface="Arial"/>
                <a:ea typeface="Arial"/>
                <a:cs typeface="Arial"/>
              </a:rPr>
              <a:t>Requirements</a:t>
            </a:r>
          </a:p>
          <a:p>
            <a:pPr>
              <a:lnSpc>
                <a:spcPts val="2198"/>
              </a:lnSpc>
            </a:pPr>
            <a:r>
              <a:rPr lang="en-US" dirty="0">
                <a:latin typeface="Arial"/>
                <a:ea typeface="Arial"/>
                <a:cs typeface="Arial"/>
              </a:rPr>
              <a:t>Diagnostics –</a:t>
            </a:r>
          </a:p>
          <a:p>
            <a:pPr lvl="1">
              <a:lnSpc>
                <a:spcPts val="2198"/>
              </a:lnSpc>
            </a:pPr>
            <a:r>
              <a:rPr lang="en-US" sz="2200" dirty="0">
                <a:latin typeface="Arial"/>
                <a:ea typeface="Arial"/>
                <a:cs typeface="Arial"/>
              </a:rPr>
              <a:t>Lots of time lost to finding and improving loss</a:t>
            </a:r>
            <a:endParaRPr lang="en-US" sz="2200">
              <a:cs typeface="Arial"/>
            </a:endParaRPr>
          </a:p>
          <a:p>
            <a:pPr lvl="1">
              <a:lnSpc>
                <a:spcPts val="2198"/>
              </a:lnSpc>
            </a:pPr>
            <a:r>
              <a:rPr lang="en-US" sz="2200" dirty="0">
                <a:latin typeface="Arial"/>
                <a:ea typeface="Arial"/>
                <a:cs typeface="Arial"/>
              </a:rPr>
              <a:t>Hard to detect pas-by-pass loss</a:t>
            </a:r>
          </a:p>
          <a:p>
            <a:pPr>
              <a:lnSpc>
                <a:spcPts val="2198"/>
              </a:lnSpc>
            </a:pPr>
            <a:r>
              <a:rPr lang="en-US" dirty="0">
                <a:latin typeface="Arial"/>
                <a:ea typeface="Arial"/>
                <a:cs typeface="Arial"/>
              </a:rPr>
              <a:t>RF vs. MPS BLMs – RF Diagnostics</a:t>
            </a:r>
          </a:p>
          <a:p>
            <a:pPr>
              <a:lnSpc>
                <a:spcPts val="2198"/>
              </a:lnSpc>
            </a:pPr>
            <a:r>
              <a:rPr lang="en-US" dirty="0">
                <a:latin typeface="Arial"/>
                <a:ea typeface="Arial"/>
                <a:cs typeface="Arial"/>
              </a:rPr>
              <a:t>Fold in additional protection</a:t>
            </a:r>
          </a:p>
          <a:p>
            <a:pPr>
              <a:lnSpc>
                <a:spcPts val="2198"/>
              </a:lnSpc>
            </a:pPr>
            <a:r>
              <a:rPr lang="en-US" dirty="0">
                <a:latin typeface="Arial"/>
                <a:ea typeface="Arial"/>
                <a:cs typeface="Arial"/>
              </a:rPr>
              <a:t>New BLMs, more discrete protection </a:t>
            </a:r>
          </a:p>
          <a:p>
            <a:pPr>
              <a:lnSpc>
                <a:spcPts val="2198"/>
              </a:lnSpc>
            </a:pPr>
            <a:r>
              <a:rPr lang="en-US" dirty="0">
                <a:latin typeface="Arial"/>
                <a:ea typeface="Arial"/>
                <a:cs typeface="Arial"/>
              </a:rPr>
              <a:t>Calibration Improvements</a:t>
            </a:r>
          </a:p>
          <a:p>
            <a:pPr>
              <a:lnSpc>
                <a:spcPts val="2198"/>
              </a:lnSpc>
            </a:pPr>
            <a:r>
              <a:rPr lang="en-US" dirty="0">
                <a:latin typeface="Arial"/>
                <a:ea typeface="Arial"/>
                <a:cs typeface="Arial"/>
              </a:rPr>
              <a:t>Software – Diagnostics</a:t>
            </a:r>
          </a:p>
          <a:p>
            <a:pPr>
              <a:lnSpc>
                <a:spcPts val="2198"/>
              </a:lnSpc>
            </a:pPr>
            <a:r>
              <a:rPr lang="en-US" dirty="0">
                <a:latin typeface="Arial"/>
                <a:ea typeface="Arial"/>
                <a:cs typeface="Arial"/>
              </a:rPr>
              <a:t>Procedural</a:t>
            </a:r>
          </a:p>
          <a:p>
            <a:pPr>
              <a:lnSpc>
                <a:spcPts val="2198"/>
              </a:lnSpc>
            </a:pPr>
            <a:endParaRPr lang="en-US" dirty="0">
              <a:latin typeface="Arial"/>
              <a:ea typeface="Arial"/>
              <a:cs typeface="Arial"/>
            </a:endParaRPr>
          </a:p>
          <a:p>
            <a:pPr>
              <a:lnSpc>
                <a:spcPts val="2198"/>
              </a:lnSpc>
            </a:pPr>
            <a:endParaRPr lang="en-US" dirty="0">
              <a:latin typeface="Arial"/>
              <a:ea typeface="Arial"/>
              <a:cs typeface="Arial"/>
            </a:endParaRPr>
          </a:p>
          <a:p>
            <a:pPr lvl="1">
              <a:lnSpc>
                <a:spcPts val="2198"/>
              </a:lnSpc>
            </a:pPr>
            <a:endParaRPr lang="en-US" sz="2200" dirty="0">
              <a:latin typeface="Arial"/>
              <a:ea typeface="Arial"/>
              <a:cs typeface="Arial"/>
            </a:endParaRPr>
          </a:p>
          <a:p>
            <a:pPr>
              <a:lnSpc>
                <a:spcPts val="2198"/>
              </a:lnSpc>
            </a:pPr>
            <a:endParaRPr lang="en-US">
              <a:latin typeface="Arial"/>
              <a:ea typeface="Arial"/>
              <a:cs typeface="Arial"/>
            </a:endParaRPr>
          </a:p>
          <a:p>
            <a:pPr lvl="1">
              <a:lnSpc>
                <a:spcPts val="2198"/>
              </a:lnSpc>
            </a:pPr>
            <a:endParaRPr lang="en-US" sz="2200" dirty="0">
              <a:latin typeface="Arial"/>
              <a:ea typeface="Arial"/>
              <a:cs typeface="Arial"/>
            </a:endParaRPr>
          </a:p>
          <a:p>
            <a:pPr marL="457200" lvl="1" indent="0">
              <a:lnSpc>
                <a:spcPts val="2198"/>
              </a:lnSpc>
              <a:buNone/>
            </a:pPr>
            <a:endParaRPr lang="en-US" sz="2200" dirty="0">
              <a:latin typeface="Arial"/>
              <a:ea typeface="Arial"/>
              <a:cs typeface="Arial"/>
            </a:endParaRPr>
          </a:p>
          <a:p>
            <a:pPr lvl="1">
              <a:lnSpc>
                <a:spcPts val="2198"/>
              </a:lnSpc>
            </a:pPr>
            <a:endParaRPr lang="en-US" sz="2200" dirty="0">
              <a:latin typeface="Arial"/>
              <a:ea typeface="Arial"/>
              <a:cs typeface="Arial"/>
            </a:endParaRPr>
          </a:p>
          <a:p>
            <a:pPr marL="457200" lvl="1" indent="0">
              <a:lnSpc>
                <a:spcPts val="2198"/>
              </a:lnSpc>
              <a:buNone/>
            </a:pPr>
            <a:endParaRPr lang="en-US" sz="2200" dirty="0">
              <a:latin typeface="Arial"/>
              <a:ea typeface="Arial"/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CC5C2D-2F33-7230-D78E-8A2A78182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BLM Overview – 2025 Internal Workshop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51BDD6-FA80-154B-1ED1-83DDA9FF8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20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37217-5591-3109-E69D-9E869749B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F1F35-93DB-9EEB-97F1-13FBA48E8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>
                <a:latin typeface="Arial"/>
                <a:cs typeface="Arial"/>
              </a:rPr>
              <a:t>Improvements -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4C0F9-8CA9-BA3C-D038-2AD906FD6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ts val="2198"/>
              </a:lnSpc>
            </a:pPr>
            <a:r>
              <a:rPr lang="en-US" dirty="0">
                <a:latin typeface="Arial"/>
                <a:cs typeface="Arial"/>
              </a:rPr>
              <a:t>Revisit assumptions and calculations made</a:t>
            </a:r>
            <a:endParaRPr lang="en-US" dirty="0">
              <a:cs typeface="Arial"/>
            </a:endParaRPr>
          </a:p>
          <a:p>
            <a:pPr lvl="1">
              <a:lnSpc>
                <a:spcPts val="2198"/>
              </a:lnSpc>
              <a:buFont typeface="PingFangSC-Regular" panose="020B0604020202020204" pitchFamily="34" charset="0"/>
            </a:pPr>
            <a:r>
              <a:rPr lang="en-US" sz="2200" dirty="0">
                <a:latin typeface="Arial"/>
                <a:cs typeface="Arial"/>
              </a:rPr>
              <a:t>Are all of Charlie's assumptions valid today?</a:t>
            </a:r>
          </a:p>
          <a:p>
            <a:pPr lvl="1">
              <a:lnSpc>
                <a:spcPts val="2198"/>
              </a:lnSpc>
              <a:buFont typeface="PingFangSC-Regular" panose="020B0604020202020204" pitchFamily="34" charset="0"/>
              <a:buChar char="－"/>
            </a:pPr>
            <a:r>
              <a:rPr lang="en-US" sz="2200" dirty="0">
                <a:latin typeface="Arial"/>
                <a:cs typeface="Arial"/>
              </a:rPr>
              <a:t>Which assumptions should we revisit and why?</a:t>
            </a:r>
          </a:p>
          <a:p>
            <a:pPr>
              <a:lnSpc>
                <a:spcPts val="2198"/>
              </a:lnSpc>
            </a:pPr>
            <a:r>
              <a:rPr lang="en-US" dirty="0">
                <a:latin typeface="Arial"/>
                <a:cs typeface="Arial"/>
              </a:rPr>
              <a:t>Brainstorm any new</a:t>
            </a:r>
            <a:r>
              <a:rPr lang="en-US" dirty="0">
                <a:latin typeface="Arial"/>
                <a:ea typeface="Arial"/>
                <a:cs typeface="Arial"/>
              </a:rPr>
              <a:t> requirements? </a:t>
            </a:r>
            <a:endParaRPr lang="en-US" dirty="0">
              <a:ea typeface="Arial"/>
              <a:cs typeface="Arial"/>
            </a:endParaRPr>
          </a:p>
          <a:p>
            <a:pPr lvl="1">
              <a:lnSpc>
                <a:spcPts val="2198"/>
              </a:lnSpc>
            </a:pPr>
            <a:r>
              <a:rPr lang="en-US" sz="2200" dirty="0">
                <a:latin typeface="Arial"/>
                <a:ea typeface="Arial"/>
                <a:cs typeface="Arial"/>
              </a:rPr>
              <a:t>Decreasing the BLM sensitivity will have consequences,</a:t>
            </a:r>
            <a:endParaRPr lang="en-US" sz="2200" dirty="0">
              <a:ea typeface="Arial"/>
              <a:cs typeface="Arial"/>
            </a:endParaRPr>
          </a:p>
          <a:p>
            <a:pPr lvl="2">
              <a:lnSpc>
                <a:spcPts val="2198"/>
              </a:lnSpc>
              <a:buFont typeface="Arial" charset="-122"/>
              <a:buChar char="•"/>
            </a:pPr>
            <a:r>
              <a:rPr lang="en-US" sz="2000" dirty="0">
                <a:latin typeface="Arial"/>
                <a:ea typeface="Arial"/>
                <a:cs typeface="Arial"/>
              </a:rPr>
              <a:t> we should be prepared</a:t>
            </a:r>
            <a:endParaRPr lang="en-US" sz="2000">
              <a:ea typeface="Arial"/>
              <a:cs typeface="Arial"/>
            </a:endParaRPr>
          </a:p>
          <a:p>
            <a:pPr lvl="2">
              <a:lnSpc>
                <a:spcPts val="2198"/>
              </a:lnSpc>
            </a:pPr>
            <a:r>
              <a:rPr lang="en-US" sz="2000" dirty="0">
                <a:latin typeface="Arial"/>
                <a:ea typeface="Arial"/>
                <a:cs typeface="Arial"/>
              </a:rPr>
              <a:t>What threshold of activation should we allow for?</a:t>
            </a:r>
            <a:endParaRPr lang="en-US">
              <a:latin typeface="Arial"/>
              <a:ea typeface="Arial"/>
              <a:cs typeface="Arial"/>
            </a:endParaRPr>
          </a:p>
          <a:p>
            <a:pPr>
              <a:lnSpc>
                <a:spcPts val="2198"/>
              </a:lnSpc>
            </a:pPr>
            <a:r>
              <a:rPr lang="en-US" dirty="0">
                <a:latin typeface="Arial"/>
                <a:ea typeface="Arial"/>
                <a:cs typeface="Arial"/>
              </a:rPr>
              <a:t>Start fresh on locations – what do want or need to protect now vs. 30 yrs. ago?</a:t>
            </a:r>
          </a:p>
          <a:p>
            <a:pPr>
              <a:lnSpc>
                <a:spcPts val="2198"/>
              </a:lnSpc>
            </a:pPr>
            <a:r>
              <a:rPr lang="en-US" dirty="0">
                <a:latin typeface="Arial"/>
                <a:ea typeface="Arial"/>
                <a:cs typeface="Arial"/>
              </a:rPr>
              <a:t>Incorporate the additional protections, like BLA and vacuum system that can also work to protect the machine. </a:t>
            </a:r>
          </a:p>
          <a:p>
            <a:pPr>
              <a:lnSpc>
                <a:spcPts val="2198"/>
              </a:lnSpc>
            </a:pPr>
            <a:r>
              <a:rPr lang="en-US" dirty="0">
                <a:latin typeface="Arial"/>
                <a:ea typeface="Arial"/>
                <a:cs typeface="Arial"/>
              </a:rPr>
              <a:t>Document this.</a:t>
            </a:r>
          </a:p>
          <a:p>
            <a:pPr>
              <a:lnSpc>
                <a:spcPts val="2198"/>
              </a:lnSpc>
            </a:pPr>
            <a:endParaRPr lang="en-US" dirty="0">
              <a:latin typeface="Arial"/>
              <a:ea typeface="Arial"/>
              <a:cs typeface="Arial"/>
            </a:endParaRPr>
          </a:p>
          <a:p>
            <a:pPr lvl="1">
              <a:lnSpc>
                <a:spcPts val="2198"/>
              </a:lnSpc>
            </a:pPr>
            <a:endParaRPr lang="en-US" sz="2200" dirty="0">
              <a:latin typeface="Arial"/>
              <a:ea typeface="Arial"/>
              <a:cs typeface="Arial"/>
            </a:endParaRPr>
          </a:p>
          <a:p>
            <a:pPr>
              <a:lnSpc>
                <a:spcPts val="2198"/>
              </a:lnSpc>
            </a:pPr>
            <a:endParaRPr lang="en-US">
              <a:latin typeface="Arial"/>
              <a:ea typeface="Arial"/>
              <a:cs typeface="Arial"/>
            </a:endParaRPr>
          </a:p>
          <a:p>
            <a:pPr lvl="1">
              <a:lnSpc>
                <a:spcPts val="2198"/>
              </a:lnSpc>
            </a:pPr>
            <a:endParaRPr lang="en-US" sz="2200" dirty="0">
              <a:latin typeface="Arial"/>
              <a:ea typeface="Arial"/>
              <a:cs typeface="Arial"/>
            </a:endParaRPr>
          </a:p>
          <a:p>
            <a:pPr marL="457200" lvl="1" indent="0">
              <a:lnSpc>
                <a:spcPts val="2198"/>
              </a:lnSpc>
              <a:buNone/>
            </a:pPr>
            <a:endParaRPr lang="en-US" sz="2200" dirty="0">
              <a:latin typeface="Arial"/>
              <a:ea typeface="Arial"/>
              <a:cs typeface="Arial"/>
            </a:endParaRPr>
          </a:p>
          <a:p>
            <a:pPr lvl="1">
              <a:lnSpc>
                <a:spcPts val="2198"/>
              </a:lnSpc>
            </a:pPr>
            <a:endParaRPr lang="en-US" sz="2200" dirty="0">
              <a:latin typeface="Arial"/>
              <a:ea typeface="Arial"/>
              <a:cs typeface="Arial"/>
            </a:endParaRPr>
          </a:p>
          <a:p>
            <a:pPr marL="457200" lvl="1" indent="0">
              <a:lnSpc>
                <a:spcPts val="2198"/>
              </a:lnSpc>
              <a:buNone/>
            </a:pPr>
            <a:endParaRPr lang="en-US" sz="2200" dirty="0">
              <a:latin typeface="Arial"/>
              <a:ea typeface="Arial"/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451A15-BA77-0D9F-6831-9B154517A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BLM Overview – 2025 Internal Workshop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86C816-7F3B-EB46-0824-A80F87521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51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BLM Overview Purpose</a:t>
            </a:r>
            <a:endParaRPr lang="en-US" dirty="0"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Introduce System </a:t>
            </a:r>
            <a:endParaRPr lang="en-US" dirty="0">
              <a:cs typeface="Arial"/>
            </a:endParaRPr>
          </a:p>
          <a:p>
            <a:pPr lvl="1"/>
            <a:r>
              <a:rPr lang="en-US" dirty="0">
                <a:latin typeface="Arial"/>
                <a:cs typeface="Arial"/>
              </a:rPr>
              <a:t>Purpose </a:t>
            </a:r>
            <a:endParaRPr lang="en-US" dirty="0">
              <a:cs typeface="Arial"/>
            </a:endParaRPr>
          </a:p>
          <a:p>
            <a:pPr lvl="1">
              <a:buFont typeface="PingFangSC-Regular" panose="020B0604020202020204" pitchFamily="34" charset="0"/>
              <a:buChar char="－"/>
            </a:pPr>
            <a:r>
              <a:rPr lang="en-US" dirty="0">
                <a:latin typeface="Arial"/>
                <a:cs typeface="Arial"/>
              </a:rPr>
              <a:t>Some Design</a:t>
            </a:r>
            <a:endParaRPr lang="en-US" dirty="0">
              <a:cs typeface="Arial"/>
            </a:endParaRPr>
          </a:p>
          <a:p>
            <a:pPr lvl="1">
              <a:buFont typeface="PingFangSC-Regular" panose="020B0604020202020204" pitchFamily="34" charset="0"/>
              <a:buChar char="－"/>
            </a:pPr>
            <a:r>
              <a:rPr lang="en-US" dirty="0">
                <a:latin typeface="Arial"/>
                <a:cs typeface="Arial"/>
              </a:rPr>
              <a:t>Use of MPS vs. Diagnostic</a:t>
            </a:r>
          </a:p>
          <a:p>
            <a:pPr lvl="1">
              <a:buFont typeface="PingFangSC-Regular" panose="020B0604020202020204" pitchFamily="34" charset="0"/>
              <a:buChar char="－"/>
            </a:pPr>
            <a:r>
              <a:rPr lang="en-US" dirty="0">
                <a:latin typeface="Arial"/>
                <a:cs typeface="Arial"/>
              </a:rPr>
              <a:t>Requirements</a:t>
            </a:r>
          </a:p>
          <a:p>
            <a:r>
              <a:rPr lang="en-US" dirty="0">
                <a:latin typeface="Arial"/>
                <a:cs typeface="Arial"/>
              </a:rPr>
              <a:t>Calibration </a:t>
            </a:r>
          </a:p>
          <a:p>
            <a:r>
              <a:rPr lang="en-US" dirty="0">
                <a:latin typeface="Arial"/>
                <a:cs typeface="Arial"/>
              </a:rPr>
              <a:t>Operational Experience </a:t>
            </a:r>
          </a:p>
          <a:p>
            <a:r>
              <a:rPr lang="en-US" dirty="0">
                <a:latin typeface="Arial"/>
                <a:cs typeface="Arial"/>
              </a:rPr>
              <a:t>Potential Improvements </a:t>
            </a:r>
          </a:p>
          <a:p>
            <a:pPr lvl="1">
              <a:buFont typeface="PingFangSC-Regular" panose="020B0604020202020204" pitchFamily="34" charset="0"/>
              <a:buChar char="－"/>
            </a:pPr>
            <a:endParaRPr lang="en-US" dirty="0">
              <a:cs typeface="Arial"/>
            </a:endParaRPr>
          </a:p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BLM Overview – 2025 Internal Workshop 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7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EDB30-0EE3-DDB9-7079-BF76D197C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6BF4B-3F51-6C46-4563-05E9B3305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>
                <a:latin typeface="Arial"/>
                <a:cs typeface="Arial"/>
              </a:rPr>
              <a:t>Additional Diagnostic Loss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8C8FB-3B3E-A103-7029-ECAEC53C6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1052319"/>
            <a:ext cx="4714824" cy="493898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ts val="2198"/>
              </a:lnSpc>
            </a:pPr>
            <a:r>
              <a:rPr lang="en-US" dirty="0">
                <a:latin typeface="Arial"/>
                <a:ea typeface="Arial"/>
                <a:cs typeface="Arial"/>
              </a:rPr>
              <a:t>Continue to supplement additional diagnostics (NDX/IDX) - </a:t>
            </a:r>
            <a:r>
              <a:rPr lang="en-US" b="1" i="1" dirty="0">
                <a:latin typeface="Arial"/>
                <a:ea typeface="Arial"/>
                <a:cs typeface="Arial"/>
              </a:rPr>
              <a:t>More from Pavel</a:t>
            </a:r>
            <a:endParaRPr lang="en-US" b="1" i="1">
              <a:cs typeface="Arial"/>
            </a:endParaRPr>
          </a:p>
          <a:p>
            <a:pPr>
              <a:lnSpc>
                <a:spcPts val="2198"/>
              </a:lnSpc>
            </a:pPr>
            <a:r>
              <a:rPr lang="en-US" dirty="0">
                <a:latin typeface="Arial"/>
                <a:ea typeface="Arial"/>
                <a:cs typeface="Arial"/>
              </a:rPr>
              <a:t>Images to the right show an example of the IDX detectors after the YA </a:t>
            </a:r>
            <a:r>
              <a:rPr lang="en-US" dirty="0" err="1">
                <a:latin typeface="Arial"/>
                <a:ea typeface="Arial"/>
                <a:cs typeface="Arial"/>
              </a:rPr>
              <a:t>septas</a:t>
            </a:r>
            <a:r>
              <a:rPr lang="en-US" dirty="0">
                <a:latin typeface="Arial"/>
                <a:ea typeface="Arial"/>
                <a:cs typeface="Arial"/>
              </a:rPr>
              <a:t>. </a:t>
            </a:r>
          </a:p>
          <a:p>
            <a:pPr>
              <a:lnSpc>
                <a:spcPts val="2198"/>
              </a:lnSpc>
            </a:pPr>
            <a:r>
              <a:rPr lang="en-US" dirty="0">
                <a:latin typeface="Arial"/>
                <a:ea typeface="Arial"/>
                <a:cs typeface="Arial"/>
              </a:rPr>
              <a:t>Theses detectors/electronics have a better dynamic range</a:t>
            </a:r>
            <a:endParaRPr lang="en-US" dirty="0">
              <a:ea typeface="Arial"/>
              <a:cs typeface="Arial" charset="0"/>
            </a:endParaRPr>
          </a:p>
          <a:p>
            <a:pPr lvl="1">
              <a:lnSpc>
                <a:spcPts val="2198"/>
              </a:lnSpc>
            </a:pPr>
            <a:r>
              <a:rPr lang="en-US" sz="2200" dirty="0">
                <a:latin typeface="Arial"/>
                <a:ea typeface="Arial"/>
                <a:cs typeface="Arial"/>
              </a:rPr>
              <a:t>Show signal in Tune Mode </a:t>
            </a:r>
          </a:p>
          <a:p>
            <a:pPr>
              <a:lnSpc>
                <a:spcPts val="2198"/>
              </a:lnSpc>
            </a:pPr>
            <a:r>
              <a:rPr lang="en-US" dirty="0">
                <a:latin typeface="Arial"/>
                <a:ea typeface="Arial"/>
                <a:cs typeface="Arial"/>
              </a:rPr>
              <a:t>Pass-by-pass loss detection possible when stacking sensors in a row (see images to the right).</a:t>
            </a:r>
            <a:endParaRPr lang="en-US"/>
          </a:p>
          <a:p>
            <a:pPr>
              <a:lnSpc>
                <a:spcPts val="2198"/>
              </a:lnSpc>
            </a:pPr>
            <a:r>
              <a:rPr lang="en-US" dirty="0">
                <a:latin typeface="Arial"/>
                <a:cs typeface="Arial"/>
              </a:rPr>
              <a:t>Better halo monitoring and control throughout the machine </a:t>
            </a:r>
            <a:endParaRPr lang="en-US" dirty="0">
              <a:latin typeface="Arial"/>
            </a:endParaRPr>
          </a:p>
          <a:p>
            <a:pPr lvl="1">
              <a:lnSpc>
                <a:spcPts val="2198"/>
              </a:lnSpc>
            </a:pPr>
            <a:endParaRPr lang="en-US" sz="2200" dirty="0">
              <a:latin typeface="Arial"/>
              <a:ea typeface="Arial"/>
              <a:cs typeface="Arial"/>
            </a:endParaRPr>
          </a:p>
          <a:p>
            <a:pPr>
              <a:lnSpc>
                <a:spcPts val="2198"/>
              </a:lnSpc>
            </a:pPr>
            <a:endParaRPr lang="en-US" sz="1900">
              <a:latin typeface="Arial"/>
              <a:ea typeface="Arial"/>
              <a:cs typeface="Arial"/>
            </a:endParaRPr>
          </a:p>
          <a:p>
            <a:pPr lvl="1">
              <a:lnSpc>
                <a:spcPts val="2198"/>
              </a:lnSpc>
            </a:pPr>
            <a:endParaRPr lang="en-US" sz="1900">
              <a:latin typeface="Arial"/>
              <a:ea typeface="Arial"/>
              <a:cs typeface="Arial"/>
            </a:endParaRPr>
          </a:p>
          <a:p>
            <a:pPr>
              <a:lnSpc>
                <a:spcPts val="2198"/>
              </a:lnSpc>
            </a:pPr>
            <a:endParaRPr lang="en-US">
              <a:latin typeface="Arial"/>
              <a:ea typeface="Arial"/>
              <a:cs typeface="Arial"/>
            </a:endParaRPr>
          </a:p>
          <a:p>
            <a:pPr lvl="1">
              <a:lnSpc>
                <a:spcPts val="2198"/>
              </a:lnSpc>
            </a:pPr>
            <a:endParaRPr lang="en-US">
              <a:latin typeface="Arial"/>
              <a:ea typeface="Arial"/>
              <a:cs typeface="Arial"/>
            </a:endParaRPr>
          </a:p>
          <a:p>
            <a:pPr marL="457200" lvl="1" indent="0">
              <a:lnSpc>
                <a:spcPts val="2198"/>
              </a:lnSpc>
              <a:buNone/>
            </a:pPr>
            <a:endParaRPr lang="en-US">
              <a:latin typeface="Arial"/>
              <a:ea typeface="Arial"/>
              <a:cs typeface="Arial"/>
            </a:endParaRPr>
          </a:p>
          <a:p>
            <a:pPr lvl="1">
              <a:lnSpc>
                <a:spcPts val="2198"/>
              </a:lnSpc>
            </a:pPr>
            <a:endParaRPr lang="en-US">
              <a:latin typeface="Arial"/>
              <a:ea typeface="Arial"/>
              <a:cs typeface="Arial"/>
            </a:endParaRPr>
          </a:p>
          <a:p>
            <a:pPr marL="457200" lvl="1" indent="0">
              <a:lnSpc>
                <a:spcPts val="2198"/>
              </a:lnSpc>
              <a:buNone/>
            </a:pPr>
            <a:endParaRPr lang="en-US">
              <a:latin typeface="Arial"/>
              <a:ea typeface="Arial"/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86860-0671-6FC4-759A-3B05B0A56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BLM Overview – 2025 Internal Workshop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5B8AEB-D482-11A6-E88E-5ADEDC48C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0ABFC4-EA65-A7D3-9A53-28E5FC417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1068" y="1476074"/>
            <a:ext cx="2059890" cy="44037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002EE4-4824-50B6-B2FF-7ED4951AC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139" y="1514476"/>
            <a:ext cx="4027955" cy="437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15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25A48-41E6-D83E-56B4-08B0E5479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B9B37-B9FF-5CD2-98C0-F16F503AA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>
                <a:latin typeface="Arial"/>
                <a:cs typeface="Arial"/>
              </a:rPr>
              <a:t>Diagnostics – Calibrated </a:t>
            </a:r>
            <a:r>
              <a:rPr lang="en-US" sz="2200" dirty="0" err="1">
                <a:latin typeface="Arial"/>
                <a:cs typeface="Arial"/>
              </a:rPr>
              <a:t>Wiresums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31FAE-C657-C38F-2010-6263956ED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173164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ts val="2198"/>
              </a:lnSpc>
            </a:pPr>
            <a:r>
              <a:rPr lang="en-US" dirty="0">
                <a:latin typeface="Arial"/>
                <a:ea typeface="Arial"/>
                <a:cs typeface="Arial"/>
              </a:rPr>
              <a:t>Loss detection through BPM wire sums</a:t>
            </a:r>
          </a:p>
          <a:p>
            <a:pPr lvl="1">
              <a:lnSpc>
                <a:spcPts val="2198"/>
              </a:lnSpc>
            </a:pPr>
            <a:r>
              <a:rPr lang="en-US" sz="2200" dirty="0">
                <a:latin typeface="Arial"/>
                <a:ea typeface="Arial"/>
                <a:cs typeface="Arial"/>
              </a:rPr>
              <a:t>All the BPMs are inherently current detectors</a:t>
            </a:r>
          </a:p>
          <a:p>
            <a:pPr lvl="1">
              <a:lnSpc>
                <a:spcPts val="2198"/>
              </a:lnSpc>
            </a:pPr>
            <a:r>
              <a:rPr lang="en-US" sz="2200" dirty="0">
                <a:latin typeface="Arial"/>
                <a:ea typeface="Arial"/>
                <a:cs typeface="Arial"/>
              </a:rPr>
              <a:t>If we had a better sense of calibrated wire sums from sensor to sensor, we could easily tell where the loss is</a:t>
            </a:r>
          </a:p>
          <a:p>
            <a:pPr lvl="1">
              <a:lnSpc>
                <a:spcPts val="2198"/>
              </a:lnSpc>
            </a:pPr>
            <a:endParaRPr lang="en-US" sz="2200" dirty="0">
              <a:latin typeface="Arial"/>
              <a:ea typeface="Arial"/>
              <a:cs typeface="Arial"/>
            </a:endParaRPr>
          </a:p>
          <a:p>
            <a:pPr>
              <a:lnSpc>
                <a:spcPts val="2198"/>
              </a:lnSpc>
            </a:pPr>
            <a:endParaRPr lang="en-US" dirty="0">
              <a:latin typeface="Arial"/>
              <a:ea typeface="Arial"/>
              <a:cs typeface="Arial"/>
            </a:endParaRPr>
          </a:p>
          <a:p>
            <a:pPr>
              <a:lnSpc>
                <a:spcPts val="2198"/>
              </a:lnSpc>
            </a:pPr>
            <a:endParaRPr lang="en-US" dirty="0">
              <a:latin typeface="Arial"/>
              <a:ea typeface="Arial"/>
              <a:cs typeface="Arial"/>
            </a:endParaRPr>
          </a:p>
          <a:p>
            <a:pPr lvl="1">
              <a:lnSpc>
                <a:spcPts val="2198"/>
              </a:lnSpc>
            </a:pPr>
            <a:endParaRPr lang="en-US" sz="2200" dirty="0">
              <a:latin typeface="Arial"/>
              <a:ea typeface="Arial"/>
              <a:cs typeface="Arial"/>
            </a:endParaRPr>
          </a:p>
          <a:p>
            <a:pPr marL="457200" lvl="1" indent="0">
              <a:lnSpc>
                <a:spcPts val="2198"/>
              </a:lnSpc>
              <a:buNone/>
            </a:pPr>
            <a:endParaRPr lang="en-US" sz="2200" dirty="0">
              <a:latin typeface="Arial"/>
              <a:ea typeface="Arial"/>
              <a:cs typeface="Arial"/>
            </a:endParaRPr>
          </a:p>
          <a:p>
            <a:pPr lvl="1">
              <a:lnSpc>
                <a:spcPts val="2198"/>
              </a:lnSpc>
            </a:pPr>
            <a:endParaRPr lang="en-US" sz="2200" dirty="0">
              <a:latin typeface="Arial"/>
              <a:ea typeface="Arial"/>
              <a:cs typeface="Arial"/>
            </a:endParaRPr>
          </a:p>
          <a:p>
            <a:pPr marL="457200" lvl="1" indent="0">
              <a:lnSpc>
                <a:spcPts val="2198"/>
              </a:lnSpc>
              <a:buNone/>
            </a:pPr>
            <a:endParaRPr lang="en-US" sz="2200" dirty="0">
              <a:latin typeface="Arial"/>
              <a:ea typeface="Arial"/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7BC848-10F0-5A36-C38D-879AFB132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BLM Overview – 2025 Internal Workshop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842F58-F976-E752-2870-FA5D22ACA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A15C1D-EF37-666E-7A1C-12F06779C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574" y="2363300"/>
            <a:ext cx="3514725" cy="212407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35CE134-D861-6E62-1A42-21974541491E}"/>
              </a:ext>
            </a:extLst>
          </p:cNvPr>
          <p:cNvSpPr/>
          <p:nvPr/>
        </p:nvSpPr>
        <p:spPr>
          <a:xfrm>
            <a:off x="5638929" y="3155722"/>
            <a:ext cx="1683223" cy="15808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2BBC6E-3CA6-83E1-2FF4-604B7FCC6CB6}"/>
              </a:ext>
            </a:extLst>
          </p:cNvPr>
          <p:cNvSpPr txBox="1"/>
          <p:nvPr/>
        </p:nvSpPr>
        <p:spPr>
          <a:xfrm>
            <a:off x="1813478" y="4730580"/>
            <a:ext cx="90837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 dirty="0"/>
              <a:t>Image shows the Injector </a:t>
            </a:r>
            <a:r>
              <a:rPr lang="en-US" i="1" dirty="0" err="1"/>
              <a:t>wiresums</a:t>
            </a:r>
            <a:r>
              <a:rPr lang="en-US" i="1" dirty="0"/>
              <a:t>, how accurate is this from BPM to BPM? If we can establish some trust in these, it could help to diagnose and improve loss.</a:t>
            </a: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50215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6D56B-9385-1DB5-566D-21CED91B5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A83C9-1444-B990-1035-AEF174C5E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>
                <a:latin typeface="Arial"/>
                <a:cs typeface="Arial"/>
              </a:rPr>
              <a:t>Diagnostics – Global Timing and Synchronization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5D413-FB9E-9948-AC4D-6AA49FE26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178875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ts val="2198"/>
              </a:lnSpc>
            </a:pPr>
            <a:r>
              <a:rPr lang="en-US" dirty="0">
                <a:latin typeface="Arial"/>
                <a:cs typeface="Arial"/>
              </a:rPr>
              <a:t>Global timing and synchronization of diagnostics BLMs, vacuum, BPMs, etc...</a:t>
            </a:r>
            <a:endParaRPr lang="en-US">
              <a:cs typeface="Arial"/>
            </a:endParaRPr>
          </a:p>
          <a:p>
            <a:pPr>
              <a:lnSpc>
                <a:spcPts val="2198"/>
              </a:lnSpc>
            </a:pPr>
            <a:r>
              <a:rPr lang="en-US" dirty="0">
                <a:latin typeface="Arial"/>
                <a:ea typeface="Arial"/>
                <a:cs typeface="Arial"/>
              </a:rPr>
              <a:t>If diagnostics and their electronics were synchronized with the beam and data readouts though EPICS were all synchronized</a:t>
            </a:r>
          </a:p>
          <a:p>
            <a:pPr lvl="1">
              <a:lnSpc>
                <a:spcPts val="2198"/>
              </a:lnSpc>
            </a:pPr>
            <a:r>
              <a:rPr lang="en-US" sz="2200" dirty="0">
                <a:latin typeface="Arial"/>
                <a:ea typeface="Arial"/>
                <a:cs typeface="Arial"/>
              </a:rPr>
              <a:t> we could easily correlate signals to help find pass-by-pass loss more efficiently. </a:t>
            </a:r>
            <a:endParaRPr lang="en-US" sz="2200">
              <a:cs typeface="Arial"/>
            </a:endParaRPr>
          </a:p>
          <a:p>
            <a:pPr marL="0" indent="0">
              <a:lnSpc>
                <a:spcPts val="2198"/>
              </a:lnSpc>
              <a:buNone/>
            </a:pPr>
            <a:endParaRPr lang="en-US" dirty="0">
              <a:latin typeface="Arial"/>
              <a:ea typeface="Arial"/>
              <a:cs typeface="Arial"/>
            </a:endParaRPr>
          </a:p>
          <a:p>
            <a:pPr lvl="1">
              <a:lnSpc>
                <a:spcPts val="2198"/>
              </a:lnSpc>
            </a:pPr>
            <a:endParaRPr lang="en-US" sz="2200" dirty="0">
              <a:latin typeface="Arial"/>
              <a:ea typeface="Arial"/>
              <a:cs typeface="Arial"/>
            </a:endParaRPr>
          </a:p>
          <a:p>
            <a:pPr>
              <a:lnSpc>
                <a:spcPts val="2198"/>
              </a:lnSpc>
            </a:pPr>
            <a:endParaRPr lang="en-US" dirty="0">
              <a:latin typeface="Arial"/>
              <a:ea typeface="Arial"/>
              <a:cs typeface="Arial"/>
            </a:endParaRPr>
          </a:p>
          <a:p>
            <a:pPr>
              <a:lnSpc>
                <a:spcPts val="2198"/>
              </a:lnSpc>
            </a:pPr>
            <a:endParaRPr lang="en-US">
              <a:latin typeface="Arial"/>
              <a:ea typeface="Arial"/>
              <a:cs typeface="Arial"/>
            </a:endParaRPr>
          </a:p>
          <a:p>
            <a:pPr lvl="1">
              <a:lnSpc>
                <a:spcPts val="2198"/>
              </a:lnSpc>
            </a:pPr>
            <a:endParaRPr lang="en-US" sz="2200" dirty="0">
              <a:latin typeface="Arial"/>
              <a:ea typeface="Arial"/>
              <a:cs typeface="Arial"/>
            </a:endParaRPr>
          </a:p>
          <a:p>
            <a:pPr marL="457200" lvl="1" indent="0">
              <a:lnSpc>
                <a:spcPts val="2198"/>
              </a:lnSpc>
              <a:buNone/>
            </a:pPr>
            <a:endParaRPr lang="en-US" sz="2200" dirty="0">
              <a:latin typeface="Arial"/>
              <a:ea typeface="Arial"/>
              <a:cs typeface="Arial"/>
            </a:endParaRPr>
          </a:p>
          <a:p>
            <a:pPr lvl="1">
              <a:lnSpc>
                <a:spcPts val="2198"/>
              </a:lnSpc>
            </a:pPr>
            <a:endParaRPr lang="en-US" sz="2200" dirty="0">
              <a:latin typeface="Arial"/>
              <a:ea typeface="Arial"/>
              <a:cs typeface="Arial"/>
            </a:endParaRPr>
          </a:p>
          <a:p>
            <a:pPr marL="457200" lvl="1" indent="0">
              <a:lnSpc>
                <a:spcPts val="2198"/>
              </a:lnSpc>
              <a:buNone/>
            </a:pPr>
            <a:endParaRPr lang="en-US" sz="2200" dirty="0">
              <a:latin typeface="Arial"/>
              <a:ea typeface="Arial"/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56BAA2-9392-8E72-E15E-3A4B424BF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BLM Overview – 2025 Internal Workshop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23D9F7-41F2-794F-2E2B-0A79D702F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8185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E128C-791D-4CEB-DBDD-81F7AFE5F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624A3-E8DA-2368-8575-61AD728DF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>
                <a:latin typeface="Arial"/>
                <a:cs typeface="Arial"/>
              </a:rPr>
              <a:t>BLMs vs. RF - RF Diagnostics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3263D-5E59-A241-507F-709867189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5644763" cy="518993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ts val="2198"/>
              </a:lnSpc>
            </a:pPr>
            <a:r>
              <a:rPr lang="en-US" b="1" dirty="0">
                <a:latin typeface="Arial"/>
                <a:cs typeface="Arial"/>
              </a:rPr>
              <a:t>Beam Loss or Angry RF? </a:t>
            </a:r>
            <a:endParaRPr lang="en-US" b="1" dirty="0">
              <a:cs typeface="Arial"/>
            </a:endParaRPr>
          </a:p>
          <a:p>
            <a:pPr lvl="1">
              <a:lnSpc>
                <a:spcPts val="2198"/>
              </a:lnSpc>
            </a:pPr>
            <a:r>
              <a:rPr lang="en-US" dirty="0">
                <a:latin typeface="Arial"/>
                <a:ea typeface="Arial"/>
                <a:cs typeface="Arial"/>
              </a:rPr>
              <a:t>Improvements in diagnosing and distinguishing between bad performing RF is a benefit.</a:t>
            </a:r>
          </a:p>
          <a:p>
            <a:pPr lvl="1">
              <a:lnSpc>
                <a:spcPts val="2198"/>
              </a:lnSpc>
            </a:pPr>
            <a:r>
              <a:rPr lang="en-US" dirty="0">
                <a:latin typeface="Arial"/>
                <a:ea typeface="Arial"/>
                <a:cs typeface="Arial"/>
              </a:rPr>
              <a:t>Newer and improved tools will help:</a:t>
            </a:r>
          </a:p>
          <a:p>
            <a:pPr lvl="2">
              <a:lnSpc>
                <a:spcPts val="2198"/>
              </a:lnSpc>
            </a:pPr>
            <a:r>
              <a:rPr lang="en-US" dirty="0">
                <a:latin typeface="Arial"/>
                <a:ea typeface="Arial"/>
                <a:cs typeface="Arial"/>
              </a:rPr>
              <a:t>RF Health Check - w/ appropriate guidance</a:t>
            </a:r>
          </a:p>
          <a:p>
            <a:pPr lvl="2">
              <a:lnSpc>
                <a:spcPts val="2198"/>
              </a:lnSpc>
            </a:pPr>
            <a:r>
              <a:rPr lang="en-US" dirty="0">
                <a:latin typeface="Arial"/>
                <a:ea typeface="Arial"/>
                <a:cs typeface="Arial"/>
              </a:rPr>
              <a:t>RF Analyzer Tool ( RAT )</a:t>
            </a:r>
            <a:endParaRPr lang="en-US" dirty="0"/>
          </a:p>
          <a:p>
            <a:pPr lvl="2">
              <a:lnSpc>
                <a:spcPts val="2198"/>
              </a:lnSpc>
            </a:pPr>
            <a:r>
              <a:rPr lang="en-US" dirty="0" err="1">
                <a:latin typeface="Arial"/>
                <a:ea typeface="Arial"/>
                <a:cs typeface="Arial"/>
              </a:rPr>
              <a:t>smartRAT</a:t>
            </a:r>
            <a:r>
              <a:rPr lang="en-US" dirty="0">
                <a:latin typeface="Arial"/>
                <a:ea typeface="Arial"/>
                <a:cs typeface="Arial"/>
              </a:rPr>
              <a:t> with C25 and C50 fast DAQ – NL Only as of now</a:t>
            </a:r>
          </a:p>
          <a:p>
            <a:pPr lvl="2">
              <a:lnSpc>
                <a:spcPts val="2198"/>
              </a:lnSpc>
            </a:pPr>
            <a:r>
              <a:rPr lang="en-US" dirty="0">
                <a:latin typeface="Arial"/>
                <a:ea typeface="Arial"/>
                <a:cs typeface="Arial"/>
              </a:rPr>
              <a:t>LAB Jack BPMs at Dispersive BPMs</a:t>
            </a:r>
          </a:p>
          <a:p>
            <a:pPr lvl="2">
              <a:lnSpc>
                <a:spcPts val="2198"/>
              </a:lnSpc>
            </a:pPr>
            <a:r>
              <a:rPr lang="en-US" dirty="0">
                <a:latin typeface="Arial"/>
                <a:ea typeface="Arial"/>
                <a:cs typeface="Arial"/>
              </a:rPr>
              <a:t>Guidance from experts to tune RF systems under full beam loaded conditions</a:t>
            </a:r>
          </a:p>
          <a:p>
            <a:pPr lvl="1">
              <a:lnSpc>
                <a:spcPts val="2198"/>
              </a:lnSpc>
            </a:pPr>
            <a:endParaRPr lang="en-US" dirty="0">
              <a:latin typeface="Arial"/>
              <a:ea typeface="Arial"/>
              <a:cs typeface="Arial"/>
            </a:endParaRPr>
          </a:p>
          <a:p>
            <a:pPr marL="0" indent="0">
              <a:lnSpc>
                <a:spcPts val="2198"/>
              </a:lnSpc>
              <a:buNone/>
            </a:pPr>
            <a:endParaRPr lang="en-US" sz="1900">
              <a:latin typeface="Arial"/>
              <a:ea typeface="Arial"/>
              <a:cs typeface="Arial"/>
            </a:endParaRPr>
          </a:p>
          <a:p>
            <a:pPr lvl="1">
              <a:lnSpc>
                <a:spcPts val="2198"/>
              </a:lnSpc>
            </a:pPr>
            <a:endParaRPr lang="en-US" sz="1700">
              <a:latin typeface="Arial"/>
              <a:ea typeface="Arial"/>
              <a:cs typeface="Arial"/>
            </a:endParaRPr>
          </a:p>
          <a:p>
            <a:pPr>
              <a:lnSpc>
                <a:spcPts val="2198"/>
              </a:lnSpc>
            </a:pPr>
            <a:endParaRPr lang="en-US" sz="2100">
              <a:latin typeface="Arial"/>
              <a:ea typeface="Arial"/>
              <a:cs typeface="Arial"/>
            </a:endParaRPr>
          </a:p>
          <a:p>
            <a:pPr>
              <a:lnSpc>
                <a:spcPts val="2198"/>
              </a:lnSpc>
            </a:pPr>
            <a:endParaRPr lang="en-US">
              <a:latin typeface="Arial"/>
              <a:ea typeface="Arial"/>
              <a:cs typeface="Arial"/>
            </a:endParaRPr>
          </a:p>
          <a:p>
            <a:pPr lvl="1">
              <a:lnSpc>
                <a:spcPts val="2198"/>
              </a:lnSpc>
            </a:pPr>
            <a:endParaRPr lang="en-US">
              <a:latin typeface="Arial"/>
              <a:ea typeface="Arial"/>
              <a:cs typeface="Arial"/>
            </a:endParaRPr>
          </a:p>
          <a:p>
            <a:pPr marL="457200" lvl="1" indent="0">
              <a:lnSpc>
                <a:spcPts val="2198"/>
              </a:lnSpc>
              <a:buNone/>
            </a:pPr>
            <a:endParaRPr lang="en-US">
              <a:latin typeface="Arial"/>
              <a:ea typeface="Arial"/>
              <a:cs typeface="Arial"/>
            </a:endParaRPr>
          </a:p>
          <a:p>
            <a:pPr lvl="1">
              <a:lnSpc>
                <a:spcPts val="2198"/>
              </a:lnSpc>
            </a:pPr>
            <a:endParaRPr lang="en-US">
              <a:latin typeface="Arial"/>
              <a:ea typeface="Arial"/>
              <a:cs typeface="Arial"/>
            </a:endParaRPr>
          </a:p>
          <a:p>
            <a:pPr marL="457200" lvl="1" indent="0">
              <a:lnSpc>
                <a:spcPts val="2198"/>
              </a:lnSpc>
              <a:buNone/>
            </a:pPr>
            <a:endParaRPr lang="en-US">
              <a:latin typeface="Arial"/>
              <a:ea typeface="Arial"/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D7AA95-EB8B-62A6-7FED-050BBEE90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BLM Overview – 2025 Internal Workshop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C2D3DB-2444-9649-E0ED-30493457F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933E5A-5BC7-F9B2-5658-8222B624B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8355" y="4254871"/>
            <a:ext cx="3610182" cy="18998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DC8150-0F4C-F373-6B6F-80DD4A469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857" y="961385"/>
            <a:ext cx="2745760" cy="19440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68FD59-8369-AA3C-9328-055DEC7B9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2386" y="2367351"/>
            <a:ext cx="3391391" cy="21154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2E160C-1E71-A2E1-D0BE-951892411D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4613" y="2302404"/>
            <a:ext cx="1819275" cy="225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063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B02A0-4F79-BBFE-BBB9-D6D31BC65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Fold in additional layers protection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03D5A-139C-4FC1-7BD9-910A66694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22066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We have chosen not to interlock magnets to FSD</a:t>
            </a:r>
            <a:endParaRPr lang="en-US" dirty="0"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We could add a layer of protection and interlock magnets to the FSD system, increasing our protection. </a:t>
            </a:r>
          </a:p>
          <a:p>
            <a:r>
              <a:rPr lang="en-US" dirty="0">
                <a:latin typeface="Arial"/>
                <a:cs typeface="Arial"/>
              </a:rPr>
              <a:t>This would add defense in depth and potentially allow us to allow for more beam loss, as the devices that we are trying to protect, will protect themselves.</a:t>
            </a:r>
            <a:endParaRPr lang="en-US" dirty="0">
              <a:cs typeface="Arial"/>
            </a:endParaRPr>
          </a:p>
          <a:p>
            <a:pPr marL="0" indent="0">
              <a:buNone/>
            </a:pPr>
            <a:endParaRPr lang="en-US" dirty="0"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4A1D1B-ED8C-46DB-4172-D2A814AB0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BLM Overview – 2025 Internal Workshop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7152F1-4A67-D5F4-6822-541A1BD7F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AA5689-33AE-56F0-9FBA-5F0210332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895" y="2998456"/>
            <a:ext cx="5732060" cy="32380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959A72-884A-03E5-FF4A-1CD587F796B4}"/>
              </a:ext>
            </a:extLst>
          </p:cNvPr>
          <p:cNvSpPr txBox="1"/>
          <p:nvPr/>
        </p:nvSpPr>
        <p:spPr>
          <a:xfrm>
            <a:off x="591403" y="3741760"/>
            <a:ext cx="435591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 dirty="0"/>
              <a:t>Imag shows that 2 PMTs protect a stack of magnets. If magnets were interlocked, we could be more conservative with allowable loss</a:t>
            </a:r>
          </a:p>
        </p:txBody>
      </p:sp>
    </p:spTree>
    <p:extLst>
      <p:ext uri="{BB962C8B-B14F-4D97-AF65-F5344CB8AC3E}">
        <p14:creationId xmlns:p14="http://schemas.microsoft.com/office/powerpoint/2010/main" val="20687439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More BLMs – Device Protection vs. Area Loss</a:t>
            </a:r>
            <a:endParaRPr lang="en-US" dirty="0"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64046" cy="140109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latin typeface="Arial"/>
                <a:cs typeface="Arial"/>
              </a:rPr>
              <a:t>Look at back scatter from front of magnets, opposed to forward cone of radiation </a:t>
            </a:r>
          </a:p>
          <a:p>
            <a:r>
              <a:rPr lang="en-US" dirty="0">
                <a:latin typeface="Arial"/>
                <a:cs typeface="Arial"/>
              </a:rPr>
              <a:t>Protect the device only, instead of loses from all passes. </a:t>
            </a:r>
            <a:endParaRPr lang="en-US" dirty="0"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BLM Overview – 2025 Internal Workshop 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/>
          </a:p>
        </p:txBody>
      </p:sp>
      <p:grpSp>
        <p:nvGrpSpPr>
          <p:cNvPr id="7" name="Group 49"/>
          <p:cNvGrpSpPr>
            <a:grpSpLocks/>
          </p:cNvGrpSpPr>
          <p:nvPr/>
        </p:nvGrpSpPr>
        <p:grpSpPr bwMode="auto">
          <a:xfrm>
            <a:off x="7967258" y="1110214"/>
            <a:ext cx="2694273" cy="1407917"/>
            <a:chOff x="5931" y="6748"/>
            <a:chExt cx="4980" cy="3612"/>
          </a:xfrm>
        </p:grpSpPr>
        <p:grpSp>
          <p:nvGrpSpPr>
            <p:cNvPr id="8" name="Group 50"/>
            <p:cNvGrpSpPr>
              <a:grpSpLocks/>
            </p:cNvGrpSpPr>
            <p:nvPr/>
          </p:nvGrpSpPr>
          <p:grpSpPr bwMode="auto">
            <a:xfrm>
              <a:off x="6259" y="7400"/>
              <a:ext cx="2226" cy="2303"/>
              <a:chOff x="1428" y="9855"/>
              <a:chExt cx="9247" cy="2772"/>
            </a:xfrm>
          </p:grpSpPr>
          <p:sp>
            <p:nvSpPr>
              <p:cNvPr id="38" name="Freeform 51"/>
              <p:cNvSpPr>
                <a:spLocks/>
              </p:cNvSpPr>
              <p:nvPr/>
            </p:nvSpPr>
            <p:spPr bwMode="auto">
              <a:xfrm>
                <a:off x="1428" y="9855"/>
                <a:ext cx="9247" cy="1386"/>
              </a:xfrm>
              <a:custGeom>
                <a:avLst/>
                <a:gdLst>
                  <a:gd name="T0" fmla="*/ 489 w 9247"/>
                  <a:gd name="T1" fmla="*/ 1385 h 1386"/>
                  <a:gd name="T2" fmla="*/ 177 w 9247"/>
                  <a:gd name="T3" fmla="*/ 1334 h 1386"/>
                  <a:gd name="T4" fmla="*/ 0 w 9247"/>
                  <a:gd name="T5" fmla="*/ 1252 h 1386"/>
                  <a:gd name="T6" fmla="*/ 36 w 9247"/>
                  <a:gd name="T7" fmla="*/ 1049 h 1386"/>
                  <a:gd name="T8" fmla="*/ 224 w 9247"/>
                  <a:gd name="T9" fmla="*/ 982 h 1386"/>
                  <a:gd name="T10" fmla="*/ 389 w 9247"/>
                  <a:gd name="T11" fmla="*/ 982 h 1386"/>
                  <a:gd name="T12" fmla="*/ 530 w 9247"/>
                  <a:gd name="T13" fmla="*/ 1087 h 1386"/>
                  <a:gd name="T14" fmla="*/ 694 w 9247"/>
                  <a:gd name="T15" fmla="*/ 1117 h 1386"/>
                  <a:gd name="T16" fmla="*/ 1107 w 9247"/>
                  <a:gd name="T17" fmla="*/ 345 h 1386"/>
                  <a:gd name="T18" fmla="*/ 1827 w 9247"/>
                  <a:gd name="T19" fmla="*/ 0 h 1386"/>
                  <a:gd name="T20" fmla="*/ 2427 w 9247"/>
                  <a:gd name="T21" fmla="*/ 90 h 1386"/>
                  <a:gd name="T22" fmla="*/ 2967 w 9247"/>
                  <a:gd name="T23" fmla="*/ 300 h 1386"/>
                  <a:gd name="T24" fmla="*/ 3417 w 9247"/>
                  <a:gd name="T25" fmla="*/ 660 h 1386"/>
                  <a:gd name="T26" fmla="*/ 4497 w 9247"/>
                  <a:gd name="T27" fmla="*/ 615 h 1386"/>
                  <a:gd name="T28" fmla="*/ 6072 w 9247"/>
                  <a:gd name="T29" fmla="*/ 630 h 1386"/>
                  <a:gd name="T30" fmla="*/ 7392 w 9247"/>
                  <a:gd name="T31" fmla="*/ 735 h 1386"/>
                  <a:gd name="T32" fmla="*/ 8147 w 9247"/>
                  <a:gd name="T33" fmla="*/ 864 h 1386"/>
                  <a:gd name="T34" fmla="*/ 8789 w 9247"/>
                  <a:gd name="T35" fmla="*/ 1029 h 1386"/>
                  <a:gd name="T36" fmla="*/ 9120 w 9247"/>
                  <a:gd name="T37" fmla="*/ 1162 h 1386"/>
                  <a:gd name="T38" fmla="*/ 9247 w 9247"/>
                  <a:gd name="T39" fmla="*/ 1386 h 1386"/>
                  <a:gd name="T40" fmla="*/ 489 w 9247"/>
                  <a:gd name="T41" fmla="*/ 1385 h 1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247" h="1386">
                    <a:moveTo>
                      <a:pt x="489" y="1385"/>
                    </a:moveTo>
                    <a:lnTo>
                      <a:pt x="177" y="1334"/>
                    </a:lnTo>
                    <a:lnTo>
                      <a:pt x="0" y="1252"/>
                    </a:lnTo>
                    <a:lnTo>
                      <a:pt x="36" y="1049"/>
                    </a:lnTo>
                    <a:lnTo>
                      <a:pt x="224" y="982"/>
                    </a:lnTo>
                    <a:lnTo>
                      <a:pt x="389" y="982"/>
                    </a:lnTo>
                    <a:lnTo>
                      <a:pt x="530" y="1087"/>
                    </a:lnTo>
                    <a:lnTo>
                      <a:pt x="694" y="1117"/>
                    </a:lnTo>
                    <a:lnTo>
                      <a:pt x="1107" y="345"/>
                    </a:lnTo>
                    <a:lnTo>
                      <a:pt x="1827" y="0"/>
                    </a:lnTo>
                    <a:lnTo>
                      <a:pt x="2427" y="90"/>
                    </a:lnTo>
                    <a:lnTo>
                      <a:pt x="2967" y="300"/>
                    </a:lnTo>
                    <a:lnTo>
                      <a:pt x="3417" y="660"/>
                    </a:lnTo>
                    <a:lnTo>
                      <a:pt x="4497" y="615"/>
                    </a:lnTo>
                    <a:lnTo>
                      <a:pt x="6072" y="630"/>
                    </a:lnTo>
                    <a:lnTo>
                      <a:pt x="7392" y="735"/>
                    </a:lnTo>
                    <a:lnTo>
                      <a:pt x="8147" y="864"/>
                    </a:lnTo>
                    <a:lnTo>
                      <a:pt x="8789" y="1029"/>
                    </a:lnTo>
                    <a:lnTo>
                      <a:pt x="9120" y="1162"/>
                    </a:lnTo>
                    <a:lnTo>
                      <a:pt x="9247" y="1386"/>
                    </a:lnTo>
                    <a:lnTo>
                      <a:pt x="489" y="138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99CC00"/>
                  </a:gs>
                  <a:gs pos="50000">
                    <a:srgbClr val="FFFF99"/>
                  </a:gs>
                  <a:gs pos="100000">
                    <a:srgbClr val="99CC0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52"/>
              <p:cNvSpPr>
                <a:spLocks/>
              </p:cNvSpPr>
              <p:nvPr/>
            </p:nvSpPr>
            <p:spPr bwMode="auto">
              <a:xfrm flipV="1">
                <a:off x="1428" y="11241"/>
                <a:ext cx="9247" cy="1386"/>
              </a:xfrm>
              <a:custGeom>
                <a:avLst/>
                <a:gdLst>
                  <a:gd name="T0" fmla="*/ 489 w 9247"/>
                  <a:gd name="T1" fmla="*/ 1385 h 1386"/>
                  <a:gd name="T2" fmla="*/ 177 w 9247"/>
                  <a:gd name="T3" fmla="*/ 1334 h 1386"/>
                  <a:gd name="T4" fmla="*/ 0 w 9247"/>
                  <a:gd name="T5" fmla="*/ 1252 h 1386"/>
                  <a:gd name="T6" fmla="*/ 36 w 9247"/>
                  <a:gd name="T7" fmla="*/ 1049 h 1386"/>
                  <a:gd name="T8" fmla="*/ 224 w 9247"/>
                  <a:gd name="T9" fmla="*/ 982 h 1386"/>
                  <a:gd name="T10" fmla="*/ 389 w 9247"/>
                  <a:gd name="T11" fmla="*/ 982 h 1386"/>
                  <a:gd name="T12" fmla="*/ 530 w 9247"/>
                  <a:gd name="T13" fmla="*/ 1087 h 1386"/>
                  <a:gd name="T14" fmla="*/ 694 w 9247"/>
                  <a:gd name="T15" fmla="*/ 1117 h 1386"/>
                  <a:gd name="T16" fmla="*/ 1107 w 9247"/>
                  <a:gd name="T17" fmla="*/ 345 h 1386"/>
                  <a:gd name="T18" fmla="*/ 1827 w 9247"/>
                  <a:gd name="T19" fmla="*/ 0 h 1386"/>
                  <a:gd name="T20" fmla="*/ 2427 w 9247"/>
                  <a:gd name="T21" fmla="*/ 90 h 1386"/>
                  <a:gd name="T22" fmla="*/ 2967 w 9247"/>
                  <a:gd name="T23" fmla="*/ 300 h 1386"/>
                  <a:gd name="T24" fmla="*/ 3417 w 9247"/>
                  <a:gd name="T25" fmla="*/ 660 h 1386"/>
                  <a:gd name="T26" fmla="*/ 4497 w 9247"/>
                  <a:gd name="T27" fmla="*/ 615 h 1386"/>
                  <a:gd name="T28" fmla="*/ 6072 w 9247"/>
                  <a:gd name="T29" fmla="*/ 630 h 1386"/>
                  <a:gd name="T30" fmla="*/ 7392 w 9247"/>
                  <a:gd name="T31" fmla="*/ 735 h 1386"/>
                  <a:gd name="T32" fmla="*/ 8147 w 9247"/>
                  <a:gd name="T33" fmla="*/ 864 h 1386"/>
                  <a:gd name="T34" fmla="*/ 8789 w 9247"/>
                  <a:gd name="T35" fmla="*/ 1029 h 1386"/>
                  <a:gd name="T36" fmla="*/ 9120 w 9247"/>
                  <a:gd name="T37" fmla="*/ 1162 h 1386"/>
                  <a:gd name="T38" fmla="*/ 9247 w 9247"/>
                  <a:gd name="T39" fmla="*/ 1386 h 1386"/>
                  <a:gd name="T40" fmla="*/ 489 w 9247"/>
                  <a:gd name="T41" fmla="*/ 1385 h 1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247" h="1386">
                    <a:moveTo>
                      <a:pt x="489" y="1385"/>
                    </a:moveTo>
                    <a:lnTo>
                      <a:pt x="177" y="1334"/>
                    </a:lnTo>
                    <a:lnTo>
                      <a:pt x="0" y="1252"/>
                    </a:lnTo>
                    <a:lnTo>
                      <a:pt x="36" y="1049"/>
                    </a:lnTo>
                    <a:lnTo>
                      <a:pt x="224" y="982"/>
                    </a:lnTo>
                    <a:lnTo>
                      <a:pt x="389" y="982"/>
                    </a:lnTo>
                    <a:lnTo>
                      <a:pt x="530" y="1087"/>
                    </a:lnTo>
                    <a:lnTo>
                      <a:pt x="694" y="1117"/>
                    </a:lnTo>
                    <a:lnTo>
                      <a:pt x="1107" y="345"/>
                    </a:lnTo>
                    <a:lnTo>
                      <a:pt x="1827" y="0"/>
                    </a:lnTo>
                    <a:lnTo>
                      <a:pt x="2427" y="90"/>
                    </a:lnTo>
                    <a:lnTo>
                      <a:pt x="2967" y="300"/>
                    </a:lnTo>
                    <a:lnTo>
                      <a:pt x="3417" y="660"/>
                    </a:lnTo>
                    <a:lnTo>
                      <a:pt x="4497" y="615"/>
                    </a:lnTo>
                    <a:lnTo>
                      <a:pt x="6072" y="630"/>
                    </a:lnTo>
                    <a:lnTo>
                      <a:pt x="7392" y="735"/>
                    </a:lnTo>
                    <a:lnTo>
                      <a:pt x="8147" y="864"/>
                    </a:lnTo>
                    <a:lnTo>
                      <a:pt x="8789" y="1029"/>
                    </a:lnTo>
                    <a:lnTo>
                      <a:pt x="9120" y="1162"/>
                    </a:lnTo>
                    <a:lnTo>
                      <a:pt x="9247" y="1386"/>
                    </a:lnTo>
                    <a:lnTo>
                      <a:pt x="489" y="138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99CC00"/>
                  </a:gs>
                  <a:gs pos="50000">
                    <a:srgbClr val="FFFF99"/>
                  </a:gs>
                  <a:gs pos="100000">
                    <a:srgbClr val="99CC0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53"/>
            <p:cNvGrpSpPr>
              <a:grpSpLocks/>
            </p:cNvGrpSpPr>
            <p:nvPr/>
          </p:nvGrpSpPr>
          <p:grpSpPr bwMode="auto">
            <a:xfrm rot="-4505351">
              <a:off x="6700" y="7490"/>
              <a:ext cx="177" cy="434"/>
              <a:chOff x="7271" y="10976"/>
              <a:chExt cx="177" cy="434"/>
            </a:xfrm>
          </p:grpSpPr>
          <p:sp>
            <p:nvSpPr>
              <p:cNvPr id="33" name="AutoShape 54"/>
              <p:cNvSpPr>
                <a:spLocks noChangeArrowheads="1"/>
              </p:cNvSpPr>
              <p:nvPr/>
            </p:nvSpPr>
            <p:spPr bwMode="auto">
              <a:xfrm>
                <a:off x="7271" y="11307"/>
                <a:ext cx="175" cy="103"/>
              </a:xfrm>
              <a:prstGeom prst="can">
                <a:avLst>
                  <a:gd name="adj" fmla="val 25000"/>
                </a:avLst>
              </a:prstGeom>
              <a:solidFill>
                <a:srgbClr val="808080">
                  <a:alpha val="50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AutoShape 55"/>
              <p:cNvSpPr>
                <a:spLocks noChangeArrowheads="1"/>
              </p:cNvSpPr>
              <p:nvPr/>
            </p:nvSpPr>
            <p:spPr bwMode="auto">
              <a:xfrm>
                <a:off x="7290" y="11230"/>
                <a:ext cx="137" cy="96"/>
              </a:xfrm>
              <a:prstGeom prst="can">
                <a:avLst>
                  <a:gd name="adj" fmla="val 12287"/>
                </a:avLst>
              </a:prstGeom>
              <a:gradFill rotWithShape="0">
                <a:gsLst>
                  <a:gs pos="0">
                    <a:srgbClr val="FF00FF">
                      <a:gamma/>
                      <a:shade val="46275"/>
                      <a:invGamma/>
                    </a:srgbClr>
                  </a:gs>
                  <a:gs pos="100000">
                    <a:srgbClr val="FF00FF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AutoShape 56"/>
              <p:cNvSpPr>
                <a:spLocks noChangeArrowheads="1"/>
              </p:cNvSpPr>
              <p:nvPr/>
            </p:nvSpPr>
            <p:spPr bwMode="auto">
              <a:xfrm>
                <a:off x="7271" y="11215"/>
                <a:ext cx="175" cy="46"/>
              </a:xfrm>
              <a:prstGeom prst="can">
                <a:avLst>
                  <a:gd name="adj" fmla="val 50000"/>
                </a:avLst>
              </a:prstGeom>
              <a:solidFill>
                <a:srgbClr val="808080">
                  <a:alpha val="50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AutoShape 57"/>
              <p:cNvSpPr>
                <a:spLocks noChangeArrowheads="1"/>
              </p:cNvSpPr>
              <p:nvPr/>
            </p:nvSpPr>
            <p:spPr bwMode="auto">
              <a:xfrm>
                <a:off x="7290" y="11035"/>
                <a:ext cx="137" cy="195"/>
              </a:xfrm>
              <a:prstGeom prst="can">
                <a:avLst>
                  <a:gd name="adj" fmla="val 23723"/>
                </a:avLst>
              </a:prstGeom>
              <a:gradFill rotWithShape="0">
                <a:gsLst>
                  <a:gs pos="0">
                    <a:srgbClr val="FF00FF">
                      <a:gamma/>
                      <a:shade val="46275"/>
                      <a:invGamma/>
                    </a:srgbClr>
                  </a:gs>
                  <a:gs pos="100000">
                    <a:srgbClr val="FF00FF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AutoShape 58"/>
              <p:cNvSpPr>
                <a:spLocks noChangeArrowheads="1"/>
              </p:cNvSpPr>
              <p:nvPr/>
            </p:nvSpPr>
            <p:spPr bwMode="auto">
              <a:xfrm rot="-5400000">
                <a:off x="7305" y="10952"/>
                <a:ext cx="119" cy="167"/>
              </a:xfrm>
              <a:prstGeom prst="flowChartDelay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miter lim="800000"/>
                <a:headEnd/>
                <a:tailEnd/>
              </a:ln>
              <a:effectLst/>
              <a:scene3d>
                <a:camera prst="legacyPerspectiveLeft">
                  <a:rot lat="900000" lon="300000" rev="0"/>
                </a:camera>
                <a:lightRig rig="legacyFlat4" dir="t"/>
              </a:scene3d>
              <a:sp3d extrusionH="36500" prstMaterial="legacyMatte">
                <a:bevelT w="13500" h="13500" prst="angle"/>
                <a:bevelB w="13500" h="13500" prst="angle"/>
                <a:extrusionClr>
                  <a:srgbClr val="808080"/>
                </a:extrusionClr>
                <a:contourClr>
                  <a:srgbClr val="FFFFFF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flatTx/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59"/>
            <p:cNvGrpSpPr>
              <a:grpSpLocks/>
            </p:cNvGrpSpPr>
            <p:nvPr/>
          </p:nvGrpSpPr>
          <p:grpSpPr bwMode="auto">
            <a:xfrm rot="4529851">
              <a:off x="6684" y="9055"/>
              <a:ext cx="177" cy="434"/>
              <a:chOff x="7271" y="10976"/>
              <a:chExt cx="177" cy="434"/>
            </a:xfrm>
          </p:grpSpPr>
          <p:sp>
            <p:nvSpPr>
              <p:cNvPr id="28" name="AutoShape 60"/>
              <p:cNvSpPr>
                <a:spLocks noChangeArrowheads="1"/>
              </p:cNvSpPr>
              <p:nvPr/>
            </p:nvSpPr>
            <p:spPr bwMode="auto">
              <a:xfrm>
                <a:off x="7271" y="11307"/>
                <a:ext cx="175" cy="103"/>
              </a:xfrm>
              <a:prstGeom prst="can">
                <a:avLst>
                  <a:gd name="adj" fmla="val 25000"/>
                </a:avLst>
              </a:prstGeom>
              <a:solidFill>
                <a:srgbClr val="808080">
                  <a:alpha val="50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AutoShape 61"/>
              <p:cNvSpPr>
                <a:spLocks noChangeArrowheads="1"/>
              </p:cNvSpPr>
              <p:nvPr/>
            </p:nvSpPr>
            <p:spPr bwMode="auto">
              <a:xfrm>
                <a:off x="7290" y="11230"/>
                <a:ext cx="137" cy="96"/>
              </a:xfrm>
              <a:prstGeom prst="can">
                <a:avLst>
                  <a:gd name="adj" fmla="val 12287"/>
                </a:avLst>
              </a:prstGeom>
              <a:gradFill rotWithShape="0">
                <a:gsLst>
                  <a:gs pos="0">
                    <a:srgbClr val="FF00FF">
                      <a:gamma/>
                      <a:shade val="46275"/>
                      <a:invGamma/>
                    </a:srgbClr>
                  </a:gs>
                  <a:gs pos="100000">
                    <a:srgbClr val="FF00FF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AutoShape 62"/>
              <p:cNvSpPr>
                <a:spLocks noChangeArrowheads="1"/>
              </p:cNvSpPr>
              <p:nvPr/>
            </p:nvSpPr>
            <p:spPr bwMode="auto">
              <a:xfrm>
                <a:off x="7271" y="11215"/>
                <a:ext cx="175" cy="46"/>
              </a:xfrm>
              <a:prstGeom prst="can">
                <a:avLst>
                  <a:gd name="adj" fmla="val 50000"/>
                </a:avLst>
              </a:prstGeom>
              <a:solidFill>
                <a:srgbClr val="808080">
                  <a:alpha val="50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AutoShape 63"/>
              <p:cNvSpPr>
                <a:spLocks noChangeArrowheads="1"/>
              </p:cNvSpPr>
              <p:nvPr/>
            </p:nvSpPr>
            <p:spPr bwMode="auto">
              <a:xfrm>
                <a:off x="7290" y="11035"/>
                <a:ext cx="137" cy="195"/>
              </a:xfrm>
              <a:prstGeom prst="can">
                <a:avLst>
                  <a:gd name="adj" fmla="val 23723"/>
                </a:avLst>
              </a:prstGeom>
              <a:gradFill rotWithShape="0">
                <a:gsLst>
                  <a:gs pos="0">
                    <a:srgbClr val="FF00FF">
                      <a:gamma/>
                      <a:shade val="46275"/>
                      <a:invGamma/>
                    </a:srgbClr>
                  </a:gs>
                  <a:gs pos="100000">
                    <a:srgbClr val="FF00FF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AutoShape 64"/>
              <p:cNvSpPr>
                <a:spLocks noChangeArrowheads="1"/>
              </p:cNvSpPr>
              <p:nvPr/>
            </p:nvSpPr>
            <p:spPr bwMode="auto">
              <a:xfrm rot="-5400000">
                <a:off x="7305" y="10952"/>
                <a:ext cx="119" cy="167"/>
              </a:xfrm>
              <a:prstGeom prst="flowChartDelay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miter lim="800000"/>
                <a:headEnd/>
                <a:tailEnd/>
              </a:ln>
              <a:effectLst/>
              <a:scene3d>
                <a:camera prst="legacyPerspectiveLeft">
                  <a:rot lat="900000" lon="300000" rev="0"/>
                </a:camera>
                <a:lightRig rig="legacyFlat4" dir="t"/>
              </a:scene3d>
              <a:sp3d extrusionH="36500" prstMaterial="legacyMatte">
                <a:bevelT w="13500" h="13500" prst="angle"/>
                <a:bevelB w="13500" h="13500" prst="angle"/>
                <a:extrusionClr>
                  <a:srgbClr val="808080"/>
                </a:extrusionClr>
                <a:contourClr>
                  <a:srgbClr val="FFFFFF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flatTx/>
              </a:bodyPr>
              <a:lstStyle/>
              <a:p>
                <a:endParaRPr lang="en-US"/>
              </a:p>
            </p:txBody>
          </p:sp>
        </p:grpSp>
        <p:sp>
          <p:nvSpPr>
            <p:cNvPr id="11" name="Line 65"/>
            <p:cNvSpPr>
              <a:spLocks noChangeShapeType="1"/>
            </p:cNvSpPr>
            <p:nvPr/>
          </p:nvSpPr>
          <p:spPr bwMode="auto">
            <a:xfrm>
              <a:off x="6006" y="6748"/>
              <a:ext cx="1" cy="36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66"/>
            <p:cNvSpPr>
              <a:spLocks noChangeShapeType="1"/>
            </p:cNvSpPr>
            <p:nvPr/>
          </p:nvSpPr>
          <p:spPr bwMode="auto">
            <a:xfrm>
              <a:off x="6169" y="8568"/>
              <a:ext cx="338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Rectangle 67"/>
            <p:cNvSpPr>
              <a:spLocks noChangeArrowheads="1"/>
            </p:cNvSpPr>
            <p:nvPr/>
          </p:nvSpPr>
          <p:spPr bwMode="auto">
            <a:xfrm>
              <a:off x="5931" y="8512"/>
              <a:ext cx="3401" cy="94"/>
            </a:xfrm>
            <a:prstGeom prst="rect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Rectangle 68"/>
            <p:cNvSpPr>
              <a:spLocks noChangeArrowheads="1"/>
            </p:cNvSpPr>
            <p:nvPr/>
          </p:nvSpPr>
          <p:spPr bwMode="auto">
            <a:xfrm>
              <a:off x="6714" y="8246"/>
              <a:ext cx="1635" cy="602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69"/>
            <p:cNvGrpSpPr>
              <a:grpSpLocks/>
            </p:cNvGrpSpPr>
            <p:nvPr/>
          </p:nvGrpSpPr>
          <p:grpSpPr bwMode="auto">
            <a:xfrm>
              <a:off x="6537" y="8358"/>
              <a:ext cx="177" cy="434"/>
              <a:chOff x="7271" y="10976"/>
              <a:chExt cx="177" cy="434"/>
            </a:xfrm>
          </p:grpSpPr>
          <p:sp>
            <p:nvSpPr>
              <p:cNvPr id="23" name="AutoShape 70"/>
              <p:cNvSpPr>
                <a:spLocks noChangeArrowheads="1"/>
              </p:cNvSpPr>
              <p:nvPr/>
            </p:nvSpPr>
            <p:spPr bwMode="auto">
              <a:xfrm>
                <a:off x="7271" y="11307"/>
                <a:ext cx="175" cy="103"/>
              </a:xfrm>
              <a:prstGeom prst="can">
                <a:avLst>
                  <a:gd name="adj" fmla="val 25000"/>
                </a:avLst>
              </a:prstGeom>
              <a:solidFill>
                <a:srgbClr val="808080">
                  <a:alpha val="50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AutoShape 71"/>
              <p:cNvSpPr>
                <a:spLocks noChangeArrowheads="1"/>
              </p:cNvSpPr>
              <p:nvPr/>
            </p:nvSpPr>
            <p:spPr bwMode="auto">
              <a:xfrm>
                <a:off x="7290" y="11230"/>
                <a:ext cx="137" cy="96"/>
              </a:xfrm>
              <a:prstGeom prst="can">
                <a:avLst>
                  <a:gd name="adj" fmla="val 12287"/>
                </a:avLst>
              </a:prstGeom>
              <a:gradFill rotWithShape="0">
                <a:gsLst>
                  <a:gs pos="0">
                    <a:srgbClr val="FF00FF">
                      <a:gamma/>
                      <a:shade val="46275"/>
                      <a:invGamma/>
                    </a:srgbClr>
                  </a:gs>
                  <a:gs pos="100000">
                    <a:srgbClr val="FF00FF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AutoShape 72"/>
              <p:cNvSpPr>
                <a:spLocks noChangeArrowheads="1"/>
              </p:cNvSpPr>
              <p:nvPr/>
            </p:nvSpPr>
            <p:spPr bwMode="auto">
              <a:xfrm>
                <a:off x="7271" y="11215"/>
                <a:ext cx="175" cy="46"/>
              </a:xfrm>
              <a:prstGeom prst="can">
                <a:avLst>
                  <a:gd name="adj" fmla="val 50000"/>
                </a:avLst>
              </a:prstGeom>
              <a:solidFill>
                <a:srgbClr val="808080">
                  <a:alpha val="50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AutoShape 73"/>
              <p:cNvSpPr>
                <a:spLocks noChangeArrowheads="1"/>
              </p:cNvSpPr>
              <p:nvPr/>
            </p:nvSpPr>
            <p:spPr bwMode="auto">
              <a:xfrm>
                <a:off x="7290" y="11035"/>
                <a:ext cx="137" cy="195"/>
              </a:xfrm>
              <a:prstGeom prst="can">
                <a:avLst>
                  <a:gd name="adj" fmla="val 23723"/>
                </a:avLst>
              </a:prstGeom>
              <a:gradFill rotWithShape="0">
                <a:gsLst>
                  <a:gs pos="0">
                    <a:srgbClr val="FF00FF">
                      <a:gamma/>
                      <a:shade val="46275"/>
                      <a:invGamma/>
                    </a:srgbClr>
                  </a:gs>
                  <a:gs pos="100000">
                    <a:srgbClr val="FF00FF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AutoShape 74"/>
              <p:cNvSpPr>
                <a:spLocks noChangeArrowheads="1"/>
              </p:cNvSpPr>
              <p:nvPr/>
            </p:nvSpPr>
            <p:spPr bwMode="auto">
              <a:xfrm rot="-5400000">
                <a:off x="7305" y="10952"/>
                <a:ext cx="119" cy="167"/>
              </a:xfrm>
              <a:prstGeom prst="flowChartDelay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miter lim="800000"/>
                <a:headEnd/>
                <a:tailEnd/>
              </a:ln>
              <a:effectLst/>
              <a:scene3d>
                <a:camera prst="legacyPerspectiveLeft">
                  <a:rot lat="900000" lon="300000" rev="0"/>
                </a:camera>
                <a:lightRig rig="legacyFlat4" dir="t"/>
              </a:scene3d>
              <a:sp3d extrusionH="36500" prstMaterial="legacyMatte">
                <a:bevelT w="13500" h="13500" prst="angle"/>
                <a:bevelB w="13500" h="13500" prst="angle"/>
                <a:extrusionClr>
                  <a:srgbClr val="808080"/>
                </a:extrusionClr>
                <a:contourClr>
                  <a:srgbClr val="FFFFFF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flatTx/>
              </a:bodyPr>
              <a:lstStyle/>
              <a:p>
                <a:endParaRPr lang="en-US"/>
              </a:p>
            </p:txBody>
          </p:sp>
        </p:grpSp>
        <p:grpSp>
          <p:nvGrpSpPr>
            <p:cNvPr id="17" name="Group 76"/>
            <p:cNvGrpSpPr>
              <a:grpSpLocks/>
            </p:cNvGrpSpPr>
            <p:nvPr/>
          </p:nvGrpSpPr>
          <p:grpSpPr bwMode="auto">
            <a:xfrm>
              <a:off x="9427" y="7988"/>
              <a:ext cx="1484" cy="1106"/>
              <a:chOff x="10626" y="10766"/>
              <a:chExt cx="1484" cy="840"/>
            </a:xfrm>
          </p:grpSpPr>
          <p:sp>
            <p:nvSpPr>
              <p:cNvPr id="18" name="Line 77"/>
              <p:cNvSpPr>
                <a:spLocks noChangeShapeType="1"/>
              </p:cNvSpPr>
              <p:nvPr/>
            </p:nvSpPr>
            <p:spPr bwMode="auto">
              <a:xfrm>
                <a:off x="10626" y="10766"/>
                <a:ext cx="60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78"/>
              <p:cNvSpPr>
                <a:spLocks noChangeShapeType="1"/>
              </p:cNvSpPr>
              <p:nvPr/>
            </p:nvSpPr>
            <p:spPr bwMode="auto">
              <a:xfrm>
                <a:off x="10626" y="11606"/>
                <a:ext cx="60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79"/>
              <p:cNvSpPr>
                <a:spLocks noChangeShapeType="1"/>
              </p:cNvSpPr>
              <p:nvPr/>
            </p:nvSpPr>
            <p:spPr bwMode="auto">
              <a:xfrm flipV="1">
                <a:off x="11018" y="10766"/>
                <a:ext cx="0" cy="37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Line 80"/>
              <p:cNvSpPr>
                <a:spLocks noChangeShapeType="1"/>
              </p:cNvSpPr>
              <p:nvPr/>
            </p:nvSpPr>
            <p:spPr bwMode="auto">
              <a:xfrm>
                <a:off x="11018" y="11228"/>
                <a:ext cx="0" cy="37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 Box 81"/>
              <p:cNvSpPr txBox="1">
                <a:spLocks noChangeArrowheads="1"/>
              </p:cNvSpPr>
              <p:nvPr/>
            </p:nvSpPr>
            <p:spPr bwMode="auto">
              <a:xfrm>
                <a:off x="11130" y="10934"/>
                <a:ext cx="980" cy="4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 sz="1200">
                    <a:latin typeface="Times New Roman" panose="02020603050405020304" pitchFamily="18" charset="0"/>
                  </a:rPr>
                  <a:t>&lt;  1m</a:t>
                </a:r>
                <a:endParaRPr lang="en-US" altLang="en-US"/>
              </a:p>
            </p:txBody>
          </p:sp>
        </p:grpSp>
      </p:grpSp>
      <p:grpSp>
        <p:nvGrpSpPr>
          <p:cNvPr id="41" name="Group 5"/>
          <p:cNvGrpSpPr>
            <a:grpSpLocks/>
          </p:cNvGrpSpPr>
          <p:nvPr/>
        </p:nvGrpSpPr>
        <p:grpSpPr bwMode="auto">
          <a:xfrm>
            <a:off x="7377198" y="3316772"/>
            <a:ext cx="3494617" cy="1898998"/>
            <a:chOff x="1428" y="7521"/>
            <a:chExt cx="10416" cy="3584"/>
          </a:xfrm>
        </p:grpSpPr>
        <p:grpSp>
          <p:nvGrpSpPr>
            <p:cNvPr id="43" name="Group 6"/>
            <p:cNvGrpSpPr>
              <a:grpSpLocks/>
            </p:cNvGrpSpPr>
            <p:nvPr/>
          </p:nvGrpSpPr>
          <p:grpSpPr bwMode="auto">
            <a:xfrm>
              <a:off x="2114" y="10433"/>
              <a:ext cx="8638" cy="672"/>
              <a:chOff x="2114" y="10433"/>
              <a:chExt cx="8638" cy="672"/>
            </a:xfrm>
          </p:grpSpPr>
          <p:sp>
            <p:nvSpPr>
              <p:cNvPr id="80" name="Line 7"/>
              <p:cNvSpPr>
                <a:spLocks noChangeShapeType="1"/>
              </p:cNvSpPr>
              <p:nvPr/>
            </p:nvSpPr>
            <p:spPr bwMode="auto">
              <a:xfrm>
                <a:off x="2114" y="10433"/>
                <a:ext cx="0" cy="49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Line 8"/>
              <p:cNvSpPr>
                <a:spLocks noChangeShapeType="1"/>
              </p:cNvSpPr>
              <p:nvPr/>
            </p:nvSpPr>
            <p:spPr bwMode="auto">
              <a:xfrm flipH="1">
                <a:off x="10752" y="10559"/>
                <a:ext cx="0" cy="4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Line 9"/>
              <p:cNvSpPr>
                <a:spLocks noChangeShapeType="1"/>
              </p:cNvSpPr>
              <p:nvPr/>
            </p:nvSpPr>
            <p:spPr bwMode="auto">
              <a:xfrm flipH="1">
                <a:off x="2114" y="10713"/>
                <a:ext cx="336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Line 10"/>
              <p:cNvSpPr>
                <a:spLocks noChangeShapeType="1"/>
              </p:cNvSpPr>
              <p:nvPr/>
            </p:nvSpPr>
            <p:spPr bwMode="auto">
              <a:xfrm>
                <a:off x="6524" y="10713"/>
                <a:ext cx="422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Text Box 11"/>
              <p:cNvSpPr txBox="1">
                <a:spLocks noChangeArrowheads="1"/>
              </p:cNvSpPr>
              <p:nvPr/>
            </p:nvSpPr>
            <p:spPr bwMode="auto">
              <a:xfrm>
                <a:off x="5628" y="10559"/>
                <a:ext cx="2042" cy="5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kumimoji="1" lang="en-US" altLang="en-US" sz="1200">
                    <a:latin typeface="Times New Roman" panose="02020603050405020304" pitchFamily="18" charset="0"/>
                  </a:rPr>
                  <a:t>&lt;  7m</a:t>
                </a:r>
                <a:endParaRPr kumimoji="1" lang="en-US" altLang="en-US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44" name="Group 12"/>
            <p:cNvGrpSpPr>
              <a:grpSpLocks/>
            </p:cNvGrpSpPr>
            <p:nvPr/>
          </p:nvGrpSpPr>
          <p:grpSpPr bwMode="auto">
            <a:xfrm>
              <a:off x="1428" y="7521"/>
              <a:ext cx="10416" cy="2772"/>
              <a:chOff x="1428" y="7521"/>
              <a:chExt cx="10416" cy="2772"/>
            </a:xfrm>
          </p:grpSpPr>
          <p:grpSp>
            <p:nvGrpSpPr>
              <p:cNvPr id="45" name="Group 13"/>
              <p:cNvGrpSpPr>
                <a:grpSpLocks/>
              </p:cNvGrpSpPr>
              <p:nvPr/>
            </p:nvGrpSpPr>
            <p:grpSpPr bwMode="auto">
              <a:xfrm>
                <a:off x="10360" y="8347"/>
                <a:ext cx="1484" cy="1106"/>
                <a:chOff x="10626" y="10766"/>
                <a:chExt cx="1484" cy="840"/>
              </a:xfrm>
            </p:grpSpPr>
            <p:sp>
              <p:nvSpPr>
                <p:cNvPr id="75" name="Line 14"/>
                <p:cNvSpPr>
                  <a:spLocks noChangeShapeType="1"/>
                </p:cNvSpPr>
                <p:nvPr/>
              </p:nvSpPr>
              <p:spPr bwMode="auto">
                <a:xfrm>
                  <a:off x="10626" y="10766"/>
                  <a:ext cx="602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" name="Line 15"/>
                <p:cNvSpPr>
                  <a:spLocks noChangeShapeType="1"/>
                </p:cNvSpPr>
                <p:nvPr/>
              </p:nvSpPr>
              <p:spPr bwMode="auto">
                <a:xfrm>
                  <a:off x="10626" y="11606"/>
                  <a:ext cx="602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11018" y="10766"/>
                  <a:ext cx="0" cy="37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" name="Line 17"/>
                <p:cNvSpPr>
                  <a:spLocks noChangeShapeType="1"/>
                </p:cNvSpPr>
                <p:nvPr/>
              </p:nvSpPr>
              <p:spPr bwMode="auto">
                <a:xfrm>
                  <a:off x="11018" y="11228"/>
                  <a:ext cx="0" cy="37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1130" y="10934"/>
                  <a:ext cx="980" cy="4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kumimoji="1" lang="en-US" altLang="en-US" sz="1200">
                      <a:latin typeface="Times New Roman" panose="02020603050405020304" pitchFamily="18" charset="0"/>
                    </a:rPr>
                    <a:t>&lt;  1m</a:t>
                  </a:r>
                  <a:endParaRPr kumimoji="1" lang="en-US" altLang="en-US"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6" name="Line 19"/>
              <p:cNvSpPr>
                <a:spLocks noChangeShapeType="1"/>
              </p:cNvSpPr>
              <p:nvPr/>
            </p:nvSpPr>
            <p:spPr bwMode="auto">
              <a:xfrm>
                <a:off x="2576" y="8907"/>
                <a:ext cx="79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7" name="Group 20"/>
              <p:cNvGrpSpPr>
                <a:grpSpLocks/>
              </p:cNvGrpSpPr>
              <p:nvPr/>
            </p:nvGrpSpPr>
            <p:grpSpPr bwMode="auto">
              <a:xfrm>
                <a:off x="1428" y="7521"/>
                <a:ext cx="9247" cy="2772"/>
                <a:chOff x="1428" y="9855"/>
                <a:chExt cx="9247" cy="2772"/>
              </a:xfrm>
            </p:grpSpPr>
            <p:sp>
              <p:nvSpPr>
                <p:cNvPr id="73" name="Freeform 21"/>
                <p:cNvSpPr>
                  <a:spLocks/>
                </p:cNvSpPr>
                <p:nvPr/>
              </p:nvSpPr>
              <p:spPr bwMode="auto">
                <a:xfrm>
                  <a:off x="1428" y="9855"/>
                  <a:ext cx="9247" cy="1386"/>
                </a:xfrm>
                <a:custGeom>
                  <a:avLst/>
                  <a:gdLst>
                    <a:gd name="T0" fmla="*/ 489 w 9247"/>
                    <a:gd name="T1" fmla="*/ 1385 h 1386"/>
                    <a:gd name="T2" fmla="*/ 177 w 9247"/>
                    <a:gd name="T3" fmla="*/ 1334 h 1386"/>
                    <a:gd name="T4" fmla="*/ 0 w 9247"/>
                    <a:gd name="T5" fmla="*/ 1252 h 1386"/>
                    <a:gd name="T6" fmla="*/ 36 w 9247"/>
                    <a:gd name="T7" fmla="*/ 1049 h 1386"/>
                    <a:gd name="T8" fmla="*/ 224 w 9247"/>
                    <a:gd name="T9" fmla="*/ 982 h 1386"/>
                    <a:gd name="T10" fmla="*/ 389 w 9247"/>
                    <a:gd name="T11" fmla="*/ 982 h 1386"/>
                    <a:gd name="T12" fmla="*/ 530 w 9247"/>
                    <a:gd name="T13" fmla="*/ 1087 h 1386"/>
                    <a:gd name="T14" fmla="*/ 694 w 9247"/>
                    <a:gd name="T15" fmla="*/ 1117 h 1386"/>
                    <a:gd name="T16" fmla="*/ 1107 w 9247"/>
                    <a:gd name="T17" fmla="*/ 345 h 1386"/>
                    <a:gd name="T18" fmla="*/ 1827 w 9247"/>
                    <a:gd name="T19" fmla="*/ 0 h 1386"/>
                    <a:gd name="T20" fmla="*/ 2427 w 9247"/>
                    <a:gd name="T21" fmla="*/ 90 h 1386"/>
                    <a:gd name="T22" fmla="*/ 2967 w 9247"/>
                    <a:gd name="T23" fmla="*/ 300 h 1386"/>
                    <a:gd name="T24" fmla="*/ 3417 w 9247"/>
                    <a:gd name="T25" fmla="*/ 660 h 1386"/>
                    <a:gd name="T26" fmla="*/ 4497 w 9247"/>
                    <a:gd name="T27" fmla="*/ 615 h 1386"/>
                    <a:gd name="T28" fmla="*/ 6072 w 9247"/>
                    <a:gd name="T29" fmla="*/ 630 h 1386"/>
                    <a:gd name="T30" fmla="*/ 7392 w 9247"/>
                    <a:gd name="T31" fmla="*/ 735 h 1386"/>
                    <a:gd name="T32" fmla="*/ 8147 w 9247"/>
                    <a:gd name="T33" fmla="*/ 864 h 1386"/>
                    <a:gd name="T34" fmla="*/ 8789 w 9247"/>
                    <a:gd name="T35" fmla="*/ 1029 h 1386"/>
                    <a:gd name="T36" fmla="*/ 9120 w 9247"/>
                    <a:gd name="T37" fmla="*/ 1162 h 1386"/>
                    <a:gd name="T38" fmla="*/ 9247 w 9247"/>
                    <a:gd name="T39" fmla="*/ 1386 h 1386"/>
                    <a:gd name="T40" fmla="*/ 489 w 9247"/>
                    <a:gd name="T41" fmla="*/ 1385 h 13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9247" h="1386">
                      <a:moveTo>
                        <a:pt x="489" y="1385"/>
                      </a:moveTo>
                      <a:lnTo>
                        <a:pt x="177" y="1334"/>
                      </a:lnTo>
                      <a:lnTo>
                        <a:pt x="0" y="1252"/>
                      </a:lnTo>
                      <a:lnTo>
                        <a:pt x="36" y="1049"/>
                      </a:lnTo>
                      <a:lnTo>
                        <a:pt x="224" y="982"/>
                      </a:lnTo>
                      <a:lnTo>
                        <a:pt x="389" y="982"/>
                      </a:lnTo>
                      <a:lnTo>
                        <a:pt x="530" y="1087"/>
                      </a:lnTo>
                      <a:lnTo>
                        <a:pt x="694" y="1117"/>
                      </a:lnTo>
                      <a:lnTo>
                        <a:pt x="1107" y="345"/>
                      </a:lnTo>
                      <a:lnTo>
                        <a:pt x="1827" y="0"/>
                      </a:lnTo>
                      <a:lnTo>
                        <a:pt x="2427" y="90"/>
                      </a:lnTo>
                      <a:lnTo>
                        <a:pt x="2967" y="300"/>
                      </a:lnTo>
                      <a:lnTo>
                        <a:pt x="3417" y="660"/>
                      </a:lnTo>
                      <a:lnTo>
                        <a:pt x="4497" y="615"/>
                      </a:lnTo>
                      <a:lnTo>
                        <a:pt x="6072" y="630"/>
                      </a:lnTo>
                      <a:lnTo>
                        <a:pt x="7392" y="735"/>
                      </a:lnTo>
                      <a:lnTo>
                        <a:pt x="8147" y="864"/>
                      </a:lnTo>
                      <a:lnTo>
                        <a:pt x="8789" y="1029"/>
                      </a:lnTo>
                      <a:lnTo>
                        <a:pt x="9120" y="1162"/>
                      </a:lnTo>
                      <a:lnTo>
                        <a:pt x="9247" y="1386"/>
                      </a:lnTo>
                      <a:lnTo>
                        <a:pt x="489" y="138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99CC00"/>
                    </a:gs>
                    <a:gs pos="50000">
                      <a:srgbClr val="FFFF99"/>
                    </a:gs>
                    <a:gs pos="100000">
                      <a:srgbClr val="99CC00"/>
                    </a:gs>
                  </a:gsLst>
                  <a:lin ang="540000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" name="Freeform 22"/>
                <p:cNvSpPr>
                  <a:spLocks/>
                </p:cNvSpPr>
                <p:nvPr/>
              </p:nvSpPr>
              <p:spPr bwMode="auto">
                <a:xfrm flipV="1">
                  <a:off x="1428" y="11241"/>
                  <a:ext cx="9247" cy="1386"/>
                </a:xfrm>
                <a:custGeom>
                  <a:avLst/>
                  <a:gdLst>
                    <a:gd name="T0" fmla="*/ 489 w 9247"/>
                    <a:gd name="T1" fmla="*/ 1385 h 1386"/>
                    <a:gd name="T2" fmla="*/ 177 w 9247"/>
                    <a:gd name="T3" fmla="*/ 1334 h 1386"/>
                    <a:gd name="T4" fmla="*/ 0 w 9247"/>
                    <a:gd name="T5" fmla="*/ 1252 h 1386"/>
                    <a:gd name="T6" fmla="*/ 36 w 9247"/>
                    <a:gd name="T7" fmla="*/ 1049 h 1386"/>
                    <a:gd name="T8" fmla="*/ 224 w 9247"/>
                    <a:gd name="T9" fmla="*/ 982 h 1386"/>
                    <a:gd name="T10" fmla="*/ 389 w 9247"/>
                    <a:gd name="T11" fmla="*/ 982 h 1386"/>
                    <a:gd name="T12" fmla="*/ 530 w 9247"/>
                    <a:gd name="T13" fmla="*/ 1087 h 1386"/>
                    <a:gd name="T14" fmla="*/ 694 w 9247"/>
                    <a:gd name="T15" fmla="*/ 1117 h 1386"/>
                    <a:gd name="T16" fmla="*/ 1107 w 9247"/>
                    <a:gd name="T17" fmla="*/ 345 h 1386"/>
                    <a:gd name="T18" fmla="*/ 1827 w 9247"/>
                    <a:gd name="T19" fmla="*/ 0 h 1386"/>
                    <a:gd name="T20" fmla="*/ 2427 w 9247"/>
                    <a:gd name="T21" fmla="*/ 90 h 1386"/>
                    <a:gd name="T22" fmla="*/ 2967 w 9247"/>
                    <a:gd name="T23" fmla="*/ 300 h 1386"/>
                    <a:gd name="T24" fmla="*/ 3417 w 9247"/>
                    <a:gd name="T25" fmla="*/ 660 h 1386"/>
                    <a:gd name="T26" fmla="*/ 4497 w 9247"/>
                    <a:gd name="T27" fmla="*/ 615 h 1386"/>
                    <a:gd name="T28" fmla="*/ 6072 w 9247"/>
                    <a:gd name="T29" fmla="*/ 630 h 1386"/>
                    <a:gd name="T30" fmla="*/ 7392 w 9247"/>
                    <a:gd name="T31" fmla="*/ 735 h 1386"/>
                    <a:gd name="T32" fmla="*/ 8147 w 9247"/>
                    <a:gd name="T33" fmla="*/ 864 h 1386"/>
                    <a:gd name="T34" fmla="*/ 8789 w 9247"/>
                    <a:gd name="T35" fmla="*/ 1029 h 1386"/>
                    <a:gd name="T36" fmla="*/ 9120 w 9247"/>
                    <a:gd name="T37" fmla="*/ 1162 h 1386"/>
                    <a:gd name="T38" fmla="*/ 9247 w 9247"/>
                    <a:gd name="T39" fmla="*/ 1386 h 1386"/>
                    <a:gd name="T40" fmla="*/ 489 w 9247"/>
                    <a:gd name="T41" fmla="*/ 1385 h 13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9247" h="1386">
                      <a:moveTo>
                        <a:pt x="489" y="1385"/>
                      </a:moveTo>
                      <a:lnTo>
                        <a:pt x="177" y="1334"/>
                      </a:lnTo>
                      <a:lnTo>
                        <a:pt x="0" y="1252"/>
                      </a:lnTo>
                      <a:lnTo>
                        <a:pt x="36" y="1049"/>
                      </a:lnTo>
                      <a:lnTo>
                        <a:pt x="224" y="982"/>
                      </a:lnTo>
                      <a:lnTo>
                        <a:pt x="389" y="982"/>
                      </a:lnTo>
                      <a:lnTo>
                        <a:pt x="530" y="1087"/>
                      </a:lnTo>
                      <a:lnTo>
                        <a:pt x="694" y="1117"/>
                      </a:lnTo>
                      <a:lnTo>
                        <a:pt x="1107" y="345"/>
                      </a:lnTo>
                      <a:lnTo>
                        <a:pt x="1827" y="0"/>
                      </a:lnTo>
                      <a:lnTo>
                        <a:pt x="2427" y="90"/>
                      </a:lnTo>
                      <a:lnTo>
                        <a:pt x="2967" y="300"/>
                      </a:lnTo>
                      <a:lnTo>
                        <a:pt x="3417" y="660"/>
                      </a:lnTo>
                      <a:lnTo>
                        <a:pt x="4497" y="615"/>
                      </a:lnTo>
                      <a:lnTo>
                        <a:pt x="6072" y="630"/>
                      </a:lnTo>
                      <a:lnTo>
                        <a:pt x="7392" y="735"/>
                      </a:lnTo>
                      <a:lnTo>
                        <a:pt x="8147" y="864"/>
                      </a:lnTo>
                      <a:lnTo>
                        <a:pt x="8789" y="1029"/>
                      </a:lnTo>
                      <a:lnTo>
                        <a:pt x="9120" y="1162"/>
                      </a:lnTo>
                      <a:lnTo>
                        <a:pt x="9247" y="1386"/>
                      </a:lnTo>
                      <a:lnTo>
                        <a:pt x="489" y="138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99CC00"/>
                    </a:gs>
                    <a:gs pos="50000">
                      <a:srgbClr val="FFFF99"/>
                    </a:gs>
                    <a:gs pos="100000">
                      <a:srgbClr val="99CC00"/>
                    </a:gs>
                  </a:gsLst>
                  <a:lin ang="540000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8" name="Group 23"/>
              <p:cNvGrpSpPr>
                <a:grpSpLocks/>
              </p:cNvGrpSpPr>
              <p:nvPr/>
            </p:nvGrpSpPr>
            <p:grpSpPr bwMode="auto">
              <a:xfrm rot="-1886890">
                <a:off x="3544" y="7703"/>
                <a:ext cx="177" cy="434"/>
                <a:chOff x="7271" y="10976"/>
                <a:chExt cx="177" cy="434"/>
              </a:xfrm>
            </p:grpSpPr>
            <p:sp>
              <p:nvSpPr>
                <p:cNvPr id="68" name="AutoShape 24"/>
                <p:cNvSpPr>
                  <a:spLocks noChangeArrowheads="1"/>
                </p:cNvSpPr>
                <p:nvPr/>
              </p:nvSpPr>
              <p:spPr bwMode="auto">
                <a:xfrm>
                  <a:off x="7271" y="11307"/>
                  <a:ext cx="175" cy="103"/>
                </a:xfrm>
                <a:prstGeom prst="can">
                  <a:avLst>
                    <a:gd name="adj" fmla="val 25000"/>
                  </a:avLst>
                </a:prstGeom>
                <a:solidFill>
                  <a:srgbClr val="808080">
                    <a:alpha val="50000"/>
                  </a:srgbClr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" name="AutoShape 25"/>
                <p:cNvSpPr>
                  <a:spLocks noChangeArrowheads="1"/>
                </p:cNvSpPr>
                <p:nvPr/>
              </p:nvSpPr>
              <p:spPr bwMode="auto">
                <a:xfrm>
                  <a:off x="7290" y="11230"/>
                  <a:ext cx="137" cy="96"/>
                </a:xfrm>
                <a:prstGeom prst="can">
                  <a:avLst>
                    <a:gd name="adj" fmla="val 12287"/>
                  </a:avLst>
                </a:prstGeom>
                <a:gradFill rotWithShape="0">
                  <a:gsLst>
                    <a:gs pos="0">
                      <a:srgbClr val="FF00FF">
                        <a:gamma/>
                        <a:shade val="46275"/>
                        <a:invGamma/>
                      </a:srgbClr>
                    </a:gs>
                    <a:gs pos="100000">
                      <a:srgbClr val="FF00FF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" name="AutoShape 26"/>
                <p:cNvSpPr>
                  <a:spLocks noChangeArrowheads="1"/>
                </p:cNvSpPr>
                <p:nvPr/>
              </p:nvSpPr>
              <p:spPr bwMode="auto">
                <a:xfrm>
                  <a:off x="7271" y="11215"/>
                  <a:ext cx="175" cy="46"/>
                </a:xfrm>
                <a:prstGeom prst="can">
                  <a:avLst>
                    <a:gd name="adj" fmla="val 50000"/>
                  </a:avLst>
                </a:prstGeom>
                <a:solidFill>
                  <a:srgbClr val="808080">
                    <a:alpha val="50000"/>
                  </a:srgbClr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" name="AutoShape 27"/>
                <p:cNvSpPr>
                  <a:spLocks noChangeArrowheads="1"/>
                </p:cNvSpPr>
                <p:nvPr/>
              </p:nvSpPr>
              <p:spPr bwMode="auto">
                <a:xfrm>
                  <a:off x="7290" y="11035"/>
                  <a:ext cx="137" cy="195"/>
                </a:xfrm>
                <a:prstGeom prst="can">
                  <a:avLst>
                    <a:gd name="adj" fmla="val 23723"/>
                  </a:avLst>
                </a:prstGeom>
                <a:gradFill rotWithShape="0">
                  <a:gsLst>
                    <a:gs pos="0">
                      <a:srgbClr val="FF00FF">
                        <a:gamma/>
                        <a:shade val="46275"/>
                        <a:invGamma/>
                      </a:srgbClr>
                    </a:gs>
                    <a:gs pos="100000">
                      <a:srgbClr val="FF00FF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" name="AutoShape 28"/>
                <p:cNvSpPr>
                  <a:spLocks noChangeArrowheads="1"/>
                </p:cNvSpPr>
                <p:nvPr/>
              </p:nvSpPr>
              <p:spPr bwMode="auto">
                <a:xfrm rot="-5400000">
                  <a:off x="7305" y="10952"/>
                  <a:ext cx="119" cy="167"/>
                </a:xfrm>
                <a:prstGeom prst="flowChartDelay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miter lim="800000"/>
                  <a:headEnd/>
                  <a:tailEnd/>
                </a:ln>
                <a:effectLst/>
                <a:scene3d>
                  <a:camera prst="legacyPerspectiveLeft">
                    <a:rot lat="900000" lon="300000" rev="0"/>
                  </a:camera>
                  <a:lightRig rig="legacyFlat4" dir="t"/>
                </a:scene3d>
                <a:sp3d extrusionH="36500" prstMaterial="legacyMatte">
                  <a:bevelT w="13500" h="13500" prst="angle"/>
                  <a:bevelB w="13500" h="13500" prst="angle"/>
                  <a:extrusionClr>
                    <a:srgbClr val="808080"/>
                  </a:extrusionClr>
                  <a:contourClr>
                    <a:srgbClr val="FFFFFF"/>
                  </a:contourClr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>
                  <a:flatTx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9" name="Group 29"/>
              <p:cNvGrpSpPr>
                <a:grpSpLocks/>
              </p:cNvGrpSpPr>
              <p:nvPr/>
            </p:nvGrpSpPr>
            <p:grpSpPr bwMode="auto">
              <a:xfrm>
                <a:off x="6748" y="8655"/>
                <a:ext cx="177" cy="434"/>
                <a:chOff x="7271" y="10976"/>
                <a:chExt cx="177" cy="434"/>
              </a:xfrm>
            </p:grpSpPr>
            <p:sp>
              <p:nvSpPr>
                <p:cNvPr id="63" name="AutoShape 30"/>
                <p:cNvSpPr>
                  <a:spLocks noChangeArrowheads="1"/>
                </p:cNvSpPr>
                <p:nvPr/>
              </p:nvSpPr>
              <p:spPr bwMode="auto">
                <a:xfrm>
                  <a:off x="7271" y="11307"/>
                  <a:ext cx="175" cy="103"/>
                </a:xfrm>
                <a:prstGeom prst="can">
                  <a:avLst>
                    <a:gd name="adj" fmla="val 25000"/>
                  </a:avLst>
                </a:prstGeom>
                <a:solidFill>
                  <a:srgbClr val="808080">
                    <a:alpha val="50000"/>
                  </a:srgbClr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" name="AutoShape 31"/>
                <p:cNvSpPr>
                  <a:spLocks noChangeArrowheads="1"/>
                </p:cNvSpPr>
                <p:nvPr/>
              </p:nvSpPr>
              <p:spPr bwMode="auto">
                <a:xfrm>
                  <a:off x="7290" y="11230"/>
                  <a:ext cx="137" cy="96"/>
                </a:xfrm>
                <a:prstGeom prst="can">
                  <a:avLst>
                    <a:gd name="adj" fmla="val 12287"/>
                  </a:avLst>
                </a:prstGeom>
                <a:gradFill rotWithShape="0">
                  <a:gsLst>
                    <a:gs pos="0">
                      <a:srgbClr val="FF00FF">
                        <a:gamma/>
                        <a:shade val="46275"/>
                        <a:invGamma/>
                      </a:srgbClr>
                    </a:gs>
                    <a:gs pos="100000">
                      <a:srgbClr val="FF00FF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" name="AutoShape 32"/>
                <p:cNvSpPr>
                  <a:spLocks noChangeArrowheads="1"/>
                </p:cNvSpPr>
                <p:nvPr/>
              </p:nvSpPr>
              <p:spPr bwMode="auto">
                <a:xfrm>
                  <a:off x="7271" y="11215"/>
                  <a:ext cx="175" cy="46"/>
                </a:xfrm>
                <a:prstGeom prst="can">
                  <a:avLst>
                    <a:gd name="adj" fmla="val 50000"/>
                  </a:avLst>
                </a:prstGeom>
                <a:solidFill>
                  <a:srgbClr val="808080">
                    <a:alpha val="50000"/>
                  </a:srgbClr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" name="AutoShape 33"/>
                <p:cNvSpPr>
                  <a:spLocks noChangeArrowheads="1"/>
                </p:cNvSpPr>
                <p:nvPr/>
              </p:nvSpPr>
              <p:spPr bwMode="auto">
                <a:xfrm>
                  <a:off x="7290" y="11035"/>
                  <a:ext cx="137" cy="195"/>
                </a:xfrm>
                <a:prstGeom prst="can">
                  <a:avLst>
                    <a:gd name="adj" fmla="val 23723"/>
                  </a:avLst>
                </a:prstGeom>
                <a:gradFill rotWithShape="0">
                  <a:gsLst>
                    <a:gs pos="0">
                      <a:srgbClr val="FF00FF">
                        <a:gamma/>
                        <a:shade val="46275"/>
                        <a:invGamma/>
                      </a:srgbClr>
                    </a:gs>
                    <a:gs pos="100000">
                      <a:srgbClr val="FF00FF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" name="AutoShape 34"/>
                <p:cNvSpPr>
                  <a:spLocks noChangeArrowheads="1"/>
                </p:cNvSpPr>
                <p:nvPr/>
              </p:nvSpPr>
              <p:spPr bwMode="auto">
                <a:xfrm rot="-5400000">
                  <a:off x="7305" y="10952"/>
                  <a:ext cx="119" cy="167"/>
                </a:xfrm>
                <a:prstGeom prst="flowChartDelay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miter lim="800000"/>
                  <a:headEnd/>
                  <a:tailEnd/>
                </a:ln>
                <a:effectLst/>
                <a:scene3d>
                  <a:camera prst="legacyPerspectiveLeft">
                    <a:rot lat="900000" lon="300000" rev="0"/>
                  </a:camera>
                  <a:lightRig rig="legacyFlat4" dir="t"/>
                </a:scene3d>
                <a:sp3d extrusionH="36500" prstMaterial="legacyMatte">
                  <a:bevelT w="13500" h="13500" prst="angle"/>
                  <a:bevelB w="13500" h="13500" prst="angle"/>
                  <a:extrusionClr>
                    <a:srgbClr val="808080"/>
                  </a:extrusionClr>
                  <a:contourClr>
                    <a:srgbClr val="FFFFFF"/>
                  </a:contourClr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>
                  <a:flatTx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0" name="Group 35"/>
              <p:cNvGrpSpPr>
                <a:grpSpLocks/>
              </p:cNvGrpSpPr>
              <p:nvPr/>
            </p:nvGrpSpPr>
            <p:grpSpPr bwMode="auto">
              <a:xfrm rot="1162266">
                <a:off x="3552" y="9391"/>
                <a:ext cx="177" cy="434"/>
                <a:chOff x="7271" y="10976"/>
                <a:chExt cx="177" cy="434"/>
              </a:xfrm>
            </p:grpSpPr>
            <p:sp>
              <p:nvSpPr>
                <p:cNvPr id="58" name="AutoShape 36"/>
                <p:cNvSpPr>
                  <a:spLocks noChangeArrowheads="1"/>
                </p:cNvSpPr>
                <p:nvPr/>
              </p:nvSpPr>
              <p:spPr bwMode="auto">
                <a:xfrm>
                  <a:off x="7271" y="11307"/>
                  <a:ext cx="175" cy="103"/>
                </a:xfrm>
                <a:prstGeom prst="can">
                  <a:avLst>
                    <a:gd name="adj" fmla="val 25000"/>
                  </a:avLst>
                </a:prstGeom>
                <a:solidFill>
                  <a:srgbClr val="808080">
                    <a:alpha val="50000"/>
                  </a:srgbClr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" name="AutoShape 37"/>
                <p:cNvSpPr>
                  <a:spLocks noChangeArrowheads="1"/>
                </p:cNvSpPr>
                <p:nvPr/>
              </p:nvSpPr>
              <p:spPr bwMode="auto">
                <a:xfrm>
                  <a:off x="7290" y="11230"/>
                  <a:ext cx="137" cy="96"/>
                </a:xfrm>
                <a:prstGeom prst="can">
                  <a:avLst>
                    <a:gd name="adj" fmla="val 12287"/>
                  </a:avLst>
                </a:prstGeom>
                <a:gradFill rotWithShape="0">
                  <a:gsLst>
                    <a:gs pos="0">
                      <a:srgbClr val="FF00FF">
                        <a:gamma/>
                        <a:shade val="46275"/>
                        <a:invGamma/>
                      </a:srgbClr>
                    </a:gs>
                    <a:gs pos="100000">
                      <a:srgbClr val="FF00FF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" name="AutoShape 38"/>
                <p:cNvSpPr>
                  <a:spLocks noChangeArrowheads="1"/>
                </p:cNvSpPr>
                <p:nvPr/>
              </p:nvSpPr>
              <p:spPr bwMode="auto">
                <a:xfrm>
                  <a:off x="7271" y="11215"/>
                  <a:ext cx="175" cy="46"/>
                </a:xfrm>
                <a:prstGeom prst="can">
                  <a:avLst>
                    <a:gd name="adj" fmla="val 50000"/>
                  </a:avLst>
                </a:prstGeom>
                <a:solidFill>
                  <a:srgbClr val="808080">
                    <a:alpha val="50000"/>
                  </a:srgbClr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" name="AutoShape 39"/>
                <p:cNvSpPr>
                  <a:spLocks noChangeArrowheads="1"/>
                </p:cNvSpPr>
                <p:nvPr/>
              </p:nvSpPr>
              <p:spPr bwMode="auto">
                <a:xfrm>
                  <a:off x="7290" y="11035"/>
                  <a:ext cx="137" cy="195"/>
                </a:xfrm>
                <a:prstGeom prst="can">
                  <a:avLst>
                    <a:gd name="adj" fmla="val 23723"/>
                  </a:avLst>
                </a:prstGeom>
                <a:gradFill rotWithShape="0">
                  <a:gsLst>
                    <a:gs pos="0">
                      <a:srgbClr val="FF00FF">
                        <a:gamma/>
                        <a:shade val="46275"/>
                        <a:invGamma/>
                      </a:srgbClr>
                    </a:gs>
                    <a:gs pos="100000">
                      <a:srgbClr val="FF00FF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" name="AutoShape 40"/>
                <p:cNvSpPr>
                  <a:spLocks noChangeArrowheads="1"/>
                </p:cNvSpPr>
                <p:nvPr/>
              </p:nvSpPr>
              <p:spPr bwMode="auto">
                <a:xfrm rot="-5400000">
                  <a:off x="7305" y="10952"/>
                  <a:ext cx="119" cy="167"/>
                </a:xfrm>
                <a:prstGeom prst="flowChartDelay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miter lim="800000"/>
                  <a:headEnd/>
                  <a:tailEnd/>
                </a:ln>
                <a:effectLst/>
                <a:scene3d>
                  <a:camera prst="legacyPerspectiveLeft">
                    <a:rot lat="900000" lon="300000" rev="0"/>
                  </a:camera>
                  <a:lightRig rig="legacyFlat4" dir="t"/>
                </a:scene3d>
                <a:sp3d extrusionH="36500" prstMaterial="legacyMatte">
                  <a:bevelT w="13500" h="13500" prst="angle"/>
                  <a:bevelB w="13500" h="13500" prst="angle"/>
                  <a:extrusionClr>
                    <a:srgbClr val="808080"/>
                  </a:extrusionClr>
                  <a:contourClr>
                    <a:srgbClr val="FFFFFF"/>
                  </a:contourClr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>
                  <a:flatTx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51" name="Line 41"/>
              <p:cNvSpPr>
                <a:spLocks noChangeShapeType="1"/>
              </p:cNvSpPr>
              <p:nvPr/>
            </p:nvSpPr>
            <p:spPr bwMode="auto">
              <a:xfrm>
                <a:off x="2097" y="7703"/>
                <a:ext cx="0" cy="259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2" name="Group 42"/>
              <p:cNvGrpSpPr>
                <a:grpSpLocks/>
              </p:cNvGrpSpPr>
              <p:nvPr/>
            </p:nvGrpSpPr>
            <p:grpSpPr bwMode="auto">
              <a:xfrm>
                <a:off x="10351" y="8683"/>
                <a:ext cx="177" cy="434"/>
                <a:chOff x="7271" y="10976"/>
                <a:chExt cx="177" cy="434"/>
              </a:xfrm>
            </p:grpSpPr>
            <p:sp>
              <p:nvSpPr>
                <p:cNvPr id="53" name="AutoShape 43"/>
                <p:cNvSpPr>
                  <a:spLocks noChangeArrowheads="1"/>
                </p:cNvSpPr>
                <p:nvPr/>
              </p:nvSpPr>
              <p:spPr bwMode="auto">
                <a:xfrm>
                  <a:off x="7271" y="11307"/>
                  <a:ext cx="175" cy="103"/>
                </a:xfrm>
                <a:prstGeom prst="can">
                  <a:avLst>
                    <a:gd name="adj" fmla="val 25000"/>
                  </a:avLst>
                </a:prstGeom>
                <a:solidFill>
                  <a:srgbClr val="808080">
                    <a:alpha val="50000"/>
                  </a:srgbClr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" name="AutoShape 44"/>
                <p:cNvSpPr>
                  <a:spLocks noChangeArrowheads="1"/>
                </p:cNvSpPr>
                <p:nvPr/>
              </p:nvSpPr>
              <p:spPr bwMode="auto">
                <a:xfrm>
                  <a:off x="7290" y="11230"/>
                  <a:ext cx="137" cy="96"/>
                </a:xfrm>
                <a:prstGeom prst="can">
                  <a:avLst>
                    <a:gd name="adj" fmla="val 12287"/>
                  </a:avLst>
                </a:prstGeom>
                <a:gradFill rotWithShape="0">
                  <a:gsLst>
                    <a:gs pos="0">
                      <a:srgbClr val="FF00FF">
                        <a:gamma/>
                        <a:shade val="46275"/>
                        <a:invGamma/>
                      </a:srgbClr>
                    </a:gs>
                    <a:gs pos="100000">
                      <a:srgbClr val="FF00FF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" name="AutoShape 45"/>
                <p:cNvSpPr>
                  <a:spLocks noChangeArrowheads="1"/>
                </p:cNvSpPr>
                <p:nvPr/>
              </p:nvSpPr>
              <p:spPr bwMode="auto">
                <a:xfrm>
                  <a:off x="7271" y="11215"/>
                  <a:ext cx="175" cy="46"/>
                </a:xfrm>
                <a:prstGeom prst="can">
                  <a:avLst>
                    <a:gd name="adj" fmla="val 50000"/>
                  </a:avLst>
                </a:prstGeom>
                <a:solidFill>
                  <a:srgbClr val="808080">
                    <a:alpha val="50000"/>
                  </a:srgbClr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" name="AutoShape 46"/>
                <p:cNvSpPr>
                  <a:spLocks noChangeArrowheads="1"/>
                </p:cNvSpPr>
                <p:nvPr/>
              </p:nvSpPr>
              <p:spPr bwMode="auto">
                <a:xfrm>
                  <a:off x="7290" y="11035"/>
                  <a:ext cx="137" cy="195"/>
                </a:xfrm>
                <a:prstGeom prst="can">
                  <a:avLst>
                    <a:gd name="adj" fmla="val 23723"/>
                  </a:avLst>
                </a:prstGeom>
                <a:gradFill rotWithShape="0">
                  <a:gsLst>
                    <a:gs pos="0">
                      <a:srgbClr val="FF00FF">
                        <a:gamma/>
                        <a:shade val="46275"/>
                        <a:invGamma/>
                      </a:srgbClr>
                    </a:gs>
                    <a:gs pos="100000">
                      <a:srgbClr val="FF00FF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" name="AutoShape 47"/>
                <p:cNvSpPr>
                  <a:spLocks noChangeArrowheads="1"/>
                </p:cNvSpPr>
                <p:nvPr/>
              </p:nvSpPr>
              <p:spPr bwMode="auto">
                <a:xfrm rot="-5400000">
                  <a:off x="7305" y="10952"/>
                  <a:ext cx="119" cy="167"/>
                </a:xfrm>
                <a:prstGeom prst="flowChartDelay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miter lim="800000"/>
                  <a:headEnd/>
                  <a:tailEnd/>
                </a:ln>
                <a:effectLst/>
                <a:scene3d>
                  <a:camera prst="legacyPerspectiveLeft">
                    <a:rot lat="900000" lon="300000" rev="0"/>
                  </a:camera>
                  <a:lightRig rig="legacyFlat4" dir="t"/>
                </a:scene3d>
                <a:sp3d extrusionH="36500" prstMaterial="legacyMatte">
                  <a:bevelT w="13500" h="13500" prst="angle"/>
                  <a:bevelB w="13500" h="13500" prst="angle"/>
                  <a:extrusionClr>
                    <a:srgbClr val="808080"/>
                  </a:extrusionClr>
                  <a:contourClr>
                    <a:srgbClr val="FFFFFF"/>
                  </a:contourClr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>
                  <a:flatTx/>
                </a:bodyPr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36A5BEFB-555E-EB19-659D-8D0981C13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62" y="2374039"/>
            <a:ext cx="5732060" cy="3238074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A5A597D2-38F3-52A1-3FE2-0E8522EFBC7F}"/>
              </a:ext>
            </a:extLst>
          </p:cNvPr>
          <p:cNvSpPr txBox="1"/>
          <p:nvPr/>
        </p:nvSpPr>
        <p:spPr>
          <a:xfrm>
            <a:off x="730250" y="5767917"/>
            <a:ext cx="576791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 dirty="0"/>
              <a:t>Instead of area monitoring, move PMTs upstream, and add one per stack. 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BA335EF-AF0E-3299-F806-8DAC5B1349A8}"/>
              </a:ext>
            </a:extLst>
          </p:cNvPr>
          <p:cNvSpPr txBox="1"/>
          <p:nvPr/>
        </p:nvSpPr>
        <p:spPr>
          <a:xfrm>
            <a:off x="7217832" y="2518833"/>
            <a:ext cx="40640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 dirty="0"/>
              <a:t>Example of device monitoring, discrete coverage protecting the magnet</a:t>
            </a:r>
            <a:endParaRPr lang="en-US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66D89C0-50D2-DEC9-688C-351E98323DB8}"/>
              </a:ext>
            </a:extLst>
          </p:cNvPr>
          <p:cNvSpPr txBox="1"/>
          <p:nvPr/>
        </p:nvSpPr>
        <p:spPr>
          <a:xfrm>
            <a:off x="6942665" y="5429249"/>
            <a:ext cx="40640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 dirty="0"/>
              <a:t>Example of area monitoring, more coverage from forward cone of radiation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8964873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648EA-F2A4-7AD8-4A9C-46B8C9923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0E494-03A8-4ECD-87E7-375B3D9C0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Calibration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E95DC-C906-8D12-6A46-170B442DE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Review placement of the BLMs are MPS BLMs appropriate?</a:t>
            </a:r>
          </a:p>
          <a:p>
            <a:r>
              <a:rPr lang="en-US" dirty="0">
                <a:latin typeface="Arial"/>
                <a:cs typeface="Arial"/>
              </a:rPr>
              <a:t>Pre-identify magnets for calibration for each BLM</a:t>
            </a:r>
          </a:p>
          <a:p>
            <a:r>
              <a:rPr lang="en-US" dirty="0">
                <a:latin typeface="Arial"/>
                <a:cs typeface="Arial"/>
              </a:rPr>
              <a:t>Simulate loss scenarios and calculate magnet settings ahead of time</a:t>
            </a:r>
            <a:endParaRPr lang="en-US" dirty="0"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Automate the calibration process with software</a:t>
            </a:r>
          </a:p>
          <a:p>
            <a:r>
              <a:rPr lang="en-US" dirty="0">
                <a:latin typeface="Arial"/>
                <a:cs typeface="Arial"/>
              </a:rPr>
              <a:t>Eliminate the use of the oscilloscope with the modified BLM card firmware/hardware</a:t>
            </a:r>
            <a:endParaRPr lang="en-US" dirty="0">
              <a:cs typeface="Arial" charset="0"/>
            </a:endParaRPr>
          </a:p>
          <a:p>
            <a:pPr lvl="1">
              <a:buFont typeface="PingFangSC-Regular" panose="020B0604020202020204" pitchFamily="34" charset="0"/>
            </a:pPr>
            <a:r>
              <a:rPr lang="en-US" dirty="0">
                <a:latin typeface="Arial"/>
                <a:cs typeface="Arial"/>
              </a:rPr>
              <a:t>Digital Scope mode</a:t>
            </a:r>
          </a:p>
          <a:p>
            <a:pPr lvl="1">
              <a:buFont typeface="PingFangSC-Regular" panose="020B0604020202020204" pitchFamily="34" charset="0"/>
            </a:pPr>
            <a:r>
              <a:rPr lang="en-US" dirty="0">
                <a:latin typeface="Arial"/>
                <a:cs typeface="Arial"/>
              </a:rPr>
              <a:t>FPGA change needed?</a:t>
            </a:r>
            <a:endParaRPr lang="en-US" dirty="0"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B2E60D-2D7C-475C-BE3F-A9E6C0889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BLM Overview – 2025 Internal Workshop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2F30B7-9F2C-DA29-AF9B-6186A6CE5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85283A-A595-9A52-16A9-C52300C31087}"/>
              </a:ext>
            </a:extLst>
          </p:cNvPr>
          <p:cNvSpPr txBox="1"/>
          <p:nvPr/>
        </p:nvSpPr>
        <p:spPr>
          <a:xfrm>
            <a:off x="6448136" y="5534121"/>
            <a:ext cx="4779818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 i="1" dirty="0"/>
              <a:t>Some slide content from "BLM Overview", RSR Strategic Meeting , Jerry Kowal 9/27/21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6890004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414E9-81E3-23DB-396E-4BC654AD8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8D239-A0DC-4E7E-A618-791681DB5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Software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7FC4A-E317-D5E1-BD8B-9F721CF86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9578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Develop software that will analyze signal correlations and report "areas" of concern. </a:t>
            </a:r>
            <a:endParaRPr lang="en-US" dirty="0">
              <a:cs typeface="Arial" charset="0"/>
            </a:endParaRPr>
          </a:p>
          <a:p>
            <a:r>
              <a:rPr lang="en-US" dirty="0">
                <a:latin typeface="Arial"/>
                <a:cs typeface="Arial"/>
              </a:rPr>
              <a:t>Diagnostic synchronization would be useful in such software</a:t>
            </a:r>
            <a:endParaRPr lang="en-US" dirty="0">
              <a:cs typeface="Arial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cs typeface="Arial" charset="0"/>
            </a:endParaRPr>
          </a:p>
          <a:p>
            <a:pPr marL="457200" lvl="1" indent="0">
              <a:buNone/>
            </a:pPr>
            <a:endParaRPr lang="en-US" sz="2200" dirty="0">
              <a:cs typeface="Arial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E3DF5D-9ECA-2AC3-B29D-7D6F52E50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BLM Overview – 2025 Internal Workshop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8E5DC7-AB74-F714-ADE1-DC23C7291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4A1ACC-2ED6-E6CA-EF1D-E12DF0615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960" y="1917478"/>
            <a:ext cx="3390142" cy="32991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36F51C-933A-98C5-E52D-9360C13F0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341" y="1922216"/>
            <a:ext cx="3252718" cy="32982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A61C65-E7FB-2E18-0BF9-C50CB4582297}"/>
              </a:ext>
            </a:extLst>
          </p:cNvPr>
          <p:cNvSpPr txBox="1"/>
          <p:nvPr/>
        </p:nvSpPr>
        <p:spPr>
          <a:xfrm>
            <a:off x="1251835" y="4984275"/>
            <a:ext cx="961029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BLM heat maps, looking at the degree of linear correlation of  BLM signals. 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 dark red, and –1 dark blue shows a high degree on linearity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Left image shows less loss, and right image shows more loss 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Could do the same with BLMS , Vacuum, and BPMs to further pinpoint loss</a:t>
            </a:r>
          </a:p>
        </p:txBody>
      </p:sp>
    </p:spTree>
    <p:extLst>
      <p:ext uri="{BB962C8B-B14F-4D97-AF65-F5344CB8AC3E}">
        <p14:creationId xmlns:p14="http://schemas.microsoft.com/office/powerpoint/2010/main" val="30001504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F0121-CB73-C9F3-E77B-F8F5CCE1A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8C9E9-5419-F7A3-5A97-F175C81D9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Software – Relative signals</a:t>
            </a:r>
            <a:endParaRPr lang="en-US" dirty="0" err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B7AD01-F65B-9A6E-AA3F-D6F82810E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BLM Overview – 2025 Internal Workshop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50DABD-5DCC-5F95-569E-49232D8FC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E3E95F-EBB1-5319-592E-10812071D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43" y="3138353"/>
            <a:ext cx="4733750" cy="26717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74E49E-F500-ABE7-8BCE-DDA1ABF976FE}"/>
              </a:ext>
            </a:extLst>
          </p:cNvPr>
          <p:cNvSpPr txBox="1"/>
          <p:nvPr/>
        </p:nvSpPr>
        <p:spPr>
          <a:xfrm>
            <a:off x="204716" y="1121218"/>
            <a:ext cx="5214482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Lots of work went into, allowing us to take a snapshot of loss and then show relative loss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Very useful in visualizing loss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FA286A-1F53-3CF6-D10B-980BE287EC97}"/>
              </a:ext>
            </a:extLst>
          </p:cNvPr>
          <p:cNvSpPr txBox="1"/>
          <p:nvPr/>
        </p:nvSpPr>
        <p:spPr>
          <a:xfrm>
            <a:off x="5379965" y="1119620"/>
            <a:ext cx="5815936" cy="9848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Could do the same for vacuum signals, to allow further troubleshooting of loss areas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65BEDC2-E877-AEEB-CE8B-5896F9868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407" y="2288994"/>
            <a:ext cx="3594484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018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AF0BA-7AD8-6793-4A0F-1DB52B8A8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0077E-16EC-B980-EC0D-AD67FA855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Procedural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F2F22-8F5A-B7BA-575E-4C23F9D7B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5917718" cy="53816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Produce machine safe process for temporarily decreasing BLM voltages</a:t>
            </a:r>
            <a:endParaRPr lang="en-US">
              <a:cs typeface="Arial" charset="0"/>
            </a:endParaRPr>
          </a:p>
          <a:p>
            <a:pPr lvl="1"/>
            <a:r>
              <a:rPr lang="en-US" sz="2200" dirty="0">
                <a:latin typeface="Arial"/>
                <a:cs typeface="Arial"/>
              </a:rPr>
              <a:t>Could help diagnose loss</a:t>
            </a:r>
          </a:p>
          <a:p>
            <a:pPr lvl="1"/>
            <a:r>
              <a:rPr lang="en-US" sz="2200" dirty="0">
                <a:latin typeface="Arial"/>
                <a:cs typeface="Arial"/>
              </a:rPr>
              <a:t>Allow other things to trip first. </a:t>
            </a:r>
          </a:p>
          <a:p>
            <a:r>
              <a:rPr lang="en-US" dirty="0">
                <a:latin typeface="Arial"/>
                <a:cs typeface="Arial"/>
              </a:rPr>
              <a:t>Don't be afraid to move BLMs, if we identify weaknesses, or test better locations</a:t>
            </a:r>
            <a:endParaRPr lang="en-US" dirty="0">
              <a:cs typeface="Arial" charset="0"/>
            </a:endParaRPr>
          </a:p>
          <a:p>
            <a:pPr lvl="1"/>
            <a:r>
              <a:rPr lang="en-US" sz="2200" dirty="0">
                <a:latin typeface="Arial"/>
                <a:cs typeface="Arial"/>
              </a:rPr>
              <a:t>Proposed locations and equipment protection list would be useful to inform decisions</a:t>
            </a:r>
            <a:endParaRPr lang="en-US" sz="2200" dirty="0">
              <a:cs typeface="Arial" charset="0"/>
            </a:endParaRPr>
          </a:p>
          <a:p>
            <a:r>
              <a:rPr lang="en-US" dirty="0">
                <a:latin typeface="Arial"/>
                <a:cs typeface="Arial"/>
              </a:rPr>
              <a:t>Procedurally, use other diagnostics to inform our decisions about setting HVs for the BLMs (IDX, NDX, etc...)</a:t>
            </a:r>
            <a:endParaRPr lang="en-US" dirty="0">
              <a:cs typeface="Arial" charset="0"/>
            </a:endParaRPr>
          </a:p>
          <a:p>
            <a:r>
              <a:rPr lang="en-US" dirty="0">
                <a:latin typeface="Arial"/>
                <a:cs typeface="Arial"/>
              </a:rPr>
              <a:t>Use </a:t>
            </a:r>
            <a:r>
              <a:rPr lang="en-US" b="1" dirty="0">
                <a:latin typeface="Arial"/>
                <a:cs typeface="Arial"/>
              </a:rPr>
              <a:t>Bias </a:t>
            </a:r>
            <a:r>
              <a:rPr lang="en-US" dirty="0">
                <a:latin typeface="Arial"/>
                <a:cs typeface="Arial"/>
              </a:rPr>
              <a:t>and </a:t>
            </a:r>
            <a:r>
              <a:rPr lang="en-US" b="1" dirty="0">
                <a:latin typeface="Arial"/>
                <a:cs typeface="Arial"/>
              </a:rPr>
              <a:t>Threshold </a:t>
            </a:r>
            <a:r>
              <a:rPr lang="en-US" dirty="0">
                <a:latin typeface="Arial"/>
                <a:cs typeface="Arial"/>
              </a:rPr>
              <a:t>settings to further tune desired response</a:t>
            </a:r>
          </a:p>
          <a:p>
            <a:pPr lvl="1"/>
            <a:r>
              <a:rPr lang="en-US" dirty="0">
                <a:latin typeface="Arial"/>
                <a:cs typeface="Arial"/>
              </a:rPr>
              <a:t>All MPS BLMs are currently the same. </a:t>
            </a:r>
            <a:endParaRPr lang="en-US" dirty="0">
              <a:cs typeface="Arial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200" dirty="0">
              <a:cs typeface="Arial" charset="0"/>
            </a:endParaRPr>
          </a:p>
          <a:p>
            <a:pPr marL="457200" lvl="1" indent="0">
              <a:buNone/>
            </a:pPr>
            <a:endParaRPr lang="en-US" sz="2200" dirty="0">
              <a:cs typeface="Arial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5AD4A4-DD4D-CBFA-C548-632F125A8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BLM Overview – 2025 Internal Workshop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11A4EA-03C8-14F3-72FF-0CE37753B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2D32A7-1997-2F2E-3CCE-9698B1990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6732" y="1104932"/>
            <a:ext cx="4888868" cy="37096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711EC9-D62F-2E2F-976F-7967AFD2E76C}"/>
              </a:ext>
            </a:extLst>
          </p:cNvPr>
          <p:cNvSpPr txBox="1"/>
          <p:nvPr/>
        </p:nvSpPr>
        <p:spPr>
          <a:xfrm>
            <a:off x="6484470" y="5020235"/>
            <a:ext cx="488576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 dirty="0"/>
              <a:t>Image shows new monitoring setup to test new locations for YA MPS BLMs</a:t>
            </a:r>
          </a:p>
        </p:txBody>
      </p:sp>
    </p:spTree>
    <p:extLst>
      <p:ext uri="{BB962C8B-B14F-4D97-AF65-F5344CB8AC3E}">
        <p14:creationId xmlns:p14="http://schemas.microsoft.com/office/powerpoint/2010/main" val="3941005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62AC4-0E97-F0B3-0BA8-9E1947947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5D54A-911A-E8D4-9034-8692D47C1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Beam Loss Monitor (BLM)</a:t>
            </a:r>
            <a:endParaRPr lang="en-US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9DB66-F111-66A1-2AA1-AEFB4FA6F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AutoNum type="arabicPeriod"/>
            </a:pPr>
            <a:endParaRPr lang="en-US">
              <a:cs typeface="Arial"/>
            </a:endParaRPr>
          </a:p>
          <a:p>
            <a:pPr marL="457200" indent="-457200">
              <a:buAutoNum type="arabicPeriod"/>
            </a:pPr>
            <a:endParaRPr lang="en-US">
              <a:cs typeface="Arial"/>
            </a:endParaRPr>
          </a:p>
          <a:p>
            <a:pPr marL="457200" indent="-457200">
              <a:buAutoNum type="arabicPeriod"/>
            </a:pPr>
            <a:endParaRPr lang="en-US"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8F7555-2FB2-F68F-3B7B-0642DDB5E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BLM Overview – 2025 Internal Workshop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543EE-8033-BE2E-8A3C-2FED4D9D4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3DA861D-E208-7582-0604-8CE8FAAE14D9}"/>
              </a:ext>
            </a:extLst>
          </p:cNvPr>
          <p:cNvSpPr txBox="1">
            <a:spLocks/>
          </p:cNvSpPr>
          <p:nvPr/>
        </p:nvSpPr>
        <p:spPr>
          <a:xfrm>
            <a:off x="564292" y="1118455"/>
            <a:ext cx="6157783" cy="2416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Arial"/>
                <a:cs typeface="Arial"/>
              </a:rPr>
              <a:t>Beam Loss Monitors Purpose:</a:t>
            </a:r>
            <a:r>
              <a:rPr lang="en-US" dirty="0">
                <a:latin typeface="Arial"/>
                <a:cs typeface="Arial"/>
              </a:rPr>
              <a:t>  </a:t>
            </a:r>
            <a:endParaRPr lang="en-US" dirty="0">
              <a:cs typeface="Arial"/>
            </a:endParaRPr>
          </a:p>
          <a:p>
            <a:pPr marL="914400" lvl="1" indent="-457200">
              <a:buAutoNum type="arabicPeriod"/>
            </a:pPr>
            <a:r>
              <a:rPr lang="en-US" sz="2200" b="1" dirty="0">
                <a:latin typeface="Arial"/>
                <a:cs typeface="Arial"/>
              </a:rPr>
              <a:t>Machine Protection</a:t>
            </a:r>
            <a:r>
              <a:rPr lang="en-US" sz="2200" dirty="0">
                <a:latin typeface="Arial"/>
                <a:cs typeface="Arial"/>
              </a:rPr>
              <a:t> - Sense beam loss, which may cause physical damage to the accelerator or accelerator equipment and cause unwanted downtime.</a:t>
            </a:r>
            <a:endParaRPr lang="en-US" sz="2200" dirty="0">
              <a:cs typeface="Arial"/>
            </a:endParaRPr>
          </a:p>
          <a:p>
            <a:pPr marL="914400" lvl="1" indent="-457200">
              <a:buAutoNum type="arabicPeriod"/>
            </a:pPr>
            <a:r>
              <a:rPr lang="en-US" sz="2200" b="1" dirty="0">
                <a:latin typeface="Arial"/>
                <a:cs typeface="Arial"/>
              </a:rPr>
              <a:t>Diagnostic - </a:t>
            </a:r>
            <a:r>
              <a:rPr lang="en-US" sz="2200" dirty="0">
                <a:latin typeface="Arial"/>
                <a:cs typeface="Arial"/>
              </a:rPr>
              <a:t>detect beam loss for beam quality issues</a:t>
            </a:r>
            <a:endParaRPr lang="en-US" sz="2200" dirty="0">
              <a:cs typeface="Arial"/>
            </a:endParaRPr>
          </a:p>
          <a:p>
            <a:pPr marL="0" indent="0">
              <a:buNone/>
            </a:pPr>
            <a:endParaRPr lang="en-US">
              <a:latin typeface="Arial"/>
              <a:cs typeface="Arial"/>
            </a:endParaRPr>
          </a:p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B6A647-235E-0B60-0A43-1F832E08965A}"/>
              </a:ext>
            </a:extLst>
          </p:cNvPr>
          <p:cNvSpPr txBox="1">
            <a:spLocks/>
          </p:cNvSpPr>
          <p:nvPr/>
        </p:nvSpPr>
        <p:spPr>
          <a:xfrm>
            <a:off x="708454" y="4073779"/>
            <a:ext cx="6013621" cy="20041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Arial"/>
                <a:cs typeface="Arial"/>
              </a:rPr>
              <a:t>BLMs interface to the Fast Shutdown System:</a:t>
            </a:r>
            <a:r>
              <a:rPr lang="en-US" dirty="0">
                <a:latin typeface="Arial"/>
                <a:cs typeface="Arial"/>
              </a:rPr>
              <a:t>  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Turns off the beam within </a:t>
            </a:r>
            <a:r>
              <a:rPr lang="en-US" b="1" dirty="0">
                <a:latin typeface="Arial"/>
                <a:cs typeface="Arial"/>
              </a:rPr>
              <a:t>50 </a:t>
            </a:r>
            <a:r>
              <a:rPr lang="en-US" b="1" dirty="0" err="1">
                <a:latin typeface="Arial"/>
                <a:cs typeface="Arial"/>
              </a:rPr>
              <a:t>usec</a:t>
            </a:r>
            <a:endParaRPr lang="en-US" b="1" dirty="0" err="1">
              <a:cs typeface="Arial"/>
            </a:endParaRPr>
          </a:p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  <a:p>
            <a:pPr marL="0" indent="0">
              <a:buNone/>
            </a:pPr>
            <a:endParaRPr lang="en-US">
              <a:cs typeface="Arial"/>
            </a:endParaRPr>
          </a:p>
        </p:txBody>
      </p:sp>
      <p:pic>
        <p:nvPicPr>
          <p:cNvPr id="7" name="Picture 6" descr="A picture containing indoor, dirty, engine&#10;&#10;AI-generated content may be incorrect.">
            <a:extLst>
              <a:ext uri="{FF2B5EF4-FFF2-40B4-BE49-F238E27FC236}">
                <a16:creationId xmlns:a16="http://schemas.microsoft.com/office/drawing/2014/main" id="{4DB29F53-AAD9-16CF-29A2-CDF15C49A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5253" y="962796"/>
            <a:ext cx="3853764" cy="513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94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Questions?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1B74398-39EA-0749-9F74-6FE982C11DA9}" type="datetime2">
              <a:rPr lang="en-US" smtClean="0"/>
              <a:pPr/>
              <a:t>Wednesday, April 23, 2025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Brian Freeman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Introduction to BLMs</a:t>
            </a:r>
          </a:p>
          <a:p>
            <a:r>
              <a:rPr lang="en-US" dirty="0"/>
              <a:t>Some Operational Experience</a:t>
            </a:r>
          </a:p>
          <a:p>
            <a:r>
              <a:rPr lang="en-US" dirty="0"/>
              <a:t>My view on some improvements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515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D6408-0D5E-CA35-2B82-A2BF315E0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E7DCB-2C90-48D0-A724-7A4C75F5F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Some Links</a:t>
            </a:r>
            <a:endParaRPr lang="en-US" dirty="0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EE9EF-4CE8-A80C-6F02-5E742D4CAA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SSG </a:t>
            </a:r>
            <a:r>
              <a:rPr lang="en-US" err="1">
                <a:latin typeface="Arial"/>
                <a:cs typeface="Arial"/>
              </a:rPr>
              <a:t>Docushare</a:t>
            </a:r>
            <a:r>
              <a:rPr lang="en-US">
                <a:latin typeface="Arial"/>
                <a:cs typeface="Arial"/>
              </a:rPr>
              <a:t> - </a:t>
            </a:r>
            <a:r>
              <a:rPr lang="en-US">
                <a:latin typeface="Arial"/>
                <a:cs typeface="Arial"/>
                <a:hlinkClick r:id="rId2"/>
              </a:rPr>
              <a:t>https://jlabdoc.jlab.org/docushare/dsweb/View/Collection-27505</a:t>
            </a:r>
            <a:endParaRPr lang="en-US"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BLM Locations - </a:t>
            </a:r>
            <a:r>
              <a:rPr lang="en-US">
                <a:latin typeface="Arial"/>
                <a:cs typeface="Arial"/>
                <a:hlinkClick r:id="rId3"/>
              </a:rPr>
              <a:t>https://opswiki.acc.jlab.org/wiki/BLM_List</a:t>
            </a:r>
            <a:endParaRPr lang="en-US">
              <a:cs typeface="Arial"/>
            </a:endParaRPr>
          </a:p>
          <a:p>
            <a:endParaRPr lang="en-US">
              <a:cs typeface="Arial"/>
            </a:endParaRPr>
          </a:p>
          <a:p>
            <a:pPr marL="0" indent="0">
              <a:buNone/>
            </a:pPr>
            <a:endParaRPr lang="en-US">
              <a:cs typeface="Arial"/>
            </a:endParaRPr>
          </a:p>
          <a:p>
            <a:pPr marL="0" indent="0">
              <a:buNone/>
            </a:pPr>
            <a:endParaRPr lang="en-US"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F9A2B6-8C45-1BBD-0EB0-F798D02E2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BLM Overview – 2025 Internal Workshop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8BE58E-3D86-A31C-0072-5F38A7D13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401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6E111-2584-A9CF-3C5C-9C47E691A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222A-5D40-CF76-4954-507662DC8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How Fast– C.K. Sinclair TN-92-046 </a:t>
            </a:r>
            <a:endParaRPr lang="en-US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79E62-C7F0-6A39-8260-5D6DC7286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282726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ts val="2198"/>
              </a:lnSpc>
              <a:buFont typeface=""/>
              <a:buChar char="•"/>
            </a:pPr>
            <a:r>
              <a:rPr lang="en-US" b="1">
                <a:latin typeface="Arial"/>
                <a:ea typeface="Arial"/>
                <a:cs typeface="Arial"/>
              </a:rPr>
              <a:t>Power deposition calculated using:</a:t>
            </a:r>
            <a:endParaRPr lang="en-US" b="1"/>
          </a:p>
          <a:p>
            <a:pPr lvl="1">
              <a:lnSpc>
                <a:spcPts val="2198"/>
              </a:lnSpc>
              <a:buFont typeface=""/>
              <a:buChar char="•"/>
            </a:pPr>
            <a:r>
              <a:rPr lang="en-US">
                <a:latin typeface="Arial"/>
                <a:ea typeface="Arial"/>
                <a:cs typeface="Arial"/>
              </a:rPr>
              <a:t>200 </a:t>
            </a:r>
            <a:r>
              <a:rPr lang="en-US" err="1">
                <a:latin typeface="Arial"/>
                <a:ea typeface="Arial"/>
                <a:cs typeface="Arial"/>
              </a:rPr>
              <a:t>uA</a:t>
            </a:r>
            <a:r>
              <a:rPr lang="en-US">
                <a:latin typeface="Arial"/>
                <a:ea typeface="Arial"/>
                <a:cs typeface="Arial"/>
              </a:rPr>
              <a:t> of beam current</a:t>
            </a:r>
          </a:p>
          <a:p>
            <a:pPr lvl="1">
              <a:lnSpc>
                <a:spcPts val="2198"/>
              </a:lnSpc>
              <a:buFont typeface=""/>
              <a:buChar char="•"/>
            </a:pPr>
            <a:r>
              <a:rPr lang="en-US">
                <a:latin typeface="Arial"/>
                <a:ea typeface="Arial"/>
                <a:cs typeface="Arial"/>
              </a:rPr>
              <a:t>Uniform beam size of 100 microns</a:t>
            </a:r>
          </a:p>
          <a:p>
            <a:pPr lvl="1">
              <a:lnSpc>
                <a:spcPts val="2198"/>
              </a:lnSpc>
              <a:buFont typeface=""/>
              <a:buChar char="•"/>
            </a:pPr>
            <a:r>
              <a:rPr lang="en-US">
                <a:latin typeface="Arial"/>
                <a:ea typeface="Arial"/>
                <a:cs typeface="Arial"/>
              </a:rPr>
              <a:t>Stainless Steel Density of 7.9 gm/cm^3</a:t>
            </a:r>
          </a:p>
          <a:p>
            <a:pPr lvl="1">
              <a:lnSpc>
                <a:spcPts val="2198"/>
              </a:lnSpc>
              <a:buFont typeface=""/>
              <a:buChar char="•"/>
            </a:pPr>
            <a:r>
              <a:rPr lang="en-US">
                <a:latin typeface="Arial"/>
                <a:ea typeface="Arial"/>
                <a:cs typeface="Arial"/>
              </a:rPr>
              <a:t>Thickness size of small stainless steel bellows wall = 0.006" or 0.015 cm</a:t>
            </a:r>
          </a:p>
          <a:p>
            <a:pPr lvl="1">
              <a:lnSpc>
                <a:spcPts val="2198"/>
              </a:lnSpc>
              <a:buFont typeface=""/>
              <a:buChar char="•"/>
            </a:pPr>
            <a:r>
              <a:rPr lang="en-US">
                <a:latin typeface="Arial"/>
                <a:ea typeface="Arial"/>
                <a:cs typeface="Arial"/>
              </a:rPr>
              <a:t>DE/dx for minimum ionizing particles = 1.67 MeV/(gm/cm^2)</a:t>
            </a:r>
          </a:p>
          <a:p>
            <a:pPr lvl="1">
              <a:lnSpc>
                <a:spcPts val="2198"/>
              </a:lnSpc>
              <a:buFont typeface=""/>
              <a:buChar char="•"/>
            </a:pPr>
            <a:r>
              <a:rPr lang="en-US">
                <a:latin typeface="Arial"/>
                <a:ea typeface="Arial"/>
                <a:cs typeface="Arial"/>
              </a:rPr>
              <a:t>P = (</a:t>
            </a:r>
            <a:r>
              <a:rPr lang="en-US" err="1">
                <a:latin typeface="Arial"/>
                <a:ea typeface="Arial"/>
                <a:cs typeface="Arial"/>
              </a:rPr>
              <a:t>dE</a:t>
            </a:r>
            <a:r>
              <a:rPr lang="en-US">
                <a:latin typeface="Arial"/>
                <a:ea typeface="Arial"/>
                <a:cs typeface="Arial"/>
              </a:rPr>
              <a:t>/dx)*density*thickness*current = 40.2W of power deposited, with initial deposition area of 0.785X10^-4 cm^2</a:t>
            </a:r>
          </a:p>
          <a:p>
            <a:pPr marL="457200" lvl="1" indent="0">
              <a:lnSpc>
                <a:spcPts val="2198"/>
              </a:lnSpc>
              <a:buNone/>
            </a:pPr>
            <a:endParaRPr lang="en-US">
              <a:latin typeface="Arial"/>
              <a:ea typeface="Arial"/>
              <a:cs typeface="Arial"/>
            </a:endParaRPr>
          </a:p>
          <a:p>
            <a:pPr lvl="1">
              <a:lnSpc>
                <a:spcPts val="2198"/>
              </a:lnSpc>
              <a:buFont typeface=""/>
              <a:buChar char="•"/>
            </a:pPr>
            <a:endParaRPr lang="en-US">
              <a:latin typeface="Arial"/>
              <a:ea typeface="Arial"/>
              <a:cs typeface="Arial"/>
            </a:endParaRPr>
          </a:p>
          <a:p>
            <a:pPr lvl="1">
              <a:lnSpc>
                <a:spcPts val="2198"/>
              </a:lnSpc>
              <a:buFont typeface=""/>
              <a:buChar char="•"/>
            </a:pPr>
            <a:endParaRPr lang="en-US">
              <a:latin typeface="Arial"/>
              <a:ea typeface="Arial"/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DE2F54-7C74-336E-12BC-843C09C6A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BLM Overview – 2025 Internal Workshop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1F3DBB-5342-FB13-8AF2-107BD1FF7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2462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AE116-DFCE-F7B6-53D1-4A66F03FE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FCC43-938D-6E44-DC20-749AF6CBC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How Fast -  More details – C.K. Sinclair TN-92-046 (Cont.) </a:t>
            </a:r>
            <a:endParaRPr lang="en-US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2DEC9-CB3E-326D-2A87-222D9A723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ts val="2198"/>
              </a:lnSpc>
              <a:buFont typeface=""/>
              <a:buChar char="•"/>
            </a:pPr>
            <a:r>
              <a:rPr lang="en-US">
                <a:latin typeface="Arial"/>
                <a:ea typeface="Arial"/>
                <a:cs typeface="Arial"/>
              </a:rPr>
              <a:t>Estimate is temperature reached where radiation is the only heat loss</a:t>
            </a:r>
          </a:p>
          <a:p>
            <a:pPr lvl="1">
              <a:lnSpc>
                <a:spcPts val="2198"/>
              </a:lnSpc>
              <a:buFont typeface=""/>
              <a:buChar char="•"/>
            </a:pPr>
            <a:r>
              <a:rPr lang="en-US">
                <a:latin typeface="Arial"/>
                <a:ea typeface="Arial"/>
                <a:cs typeface="Arial"/>
              </a:rPr>
              <a:t>Assumptions used:</a:t>
            </a:r>
          </a:p>
          <a:p>
            <a:pPr lvl="2">
              <a:lnSpc>
                <a:spcPts val="2198"/>
              </a:lnSpc>
              <a:buFont typeface=""/>
              <a:buChar char="•"/>
            </a:pPr>
            <a:r>
              <a:rPr lang="en-US">
                <a:latin typeface="Arial"/>
                <a:ea typeface="Arial"/>
                <a:cs typeface="Arial"/>
              </a:rPr>
              <a:t>1 mm emitting area, which is ten times larger than the 100-um beam size</a:t>
            </a:r>
          </a:p>
          <a:p>
            <a:pPr lvl="2">
              <a:lnSpc>
                <a:spcPts val="2198"/>
              </a:lnSpc>
              <a:buFont typeface=""/>
              <a:buChar char="•"/>
            </a:pPr>
            <a:r>
              <a:rPr lang="en-US">
                <a:latin typeface="Arial"/>
                <a:ea typeface="Arial"/>
                <a:cs typeface="Arial"/>
              </a:rPr>
              <a:t>Emissivity of 0.4</a:t>
            </a:r>
          </a:p>
          <a:p>
            <a:pPr lvl="2">
              <a:lnSpc>
                <a:spcPts val="2198"/>
              </a:lnSpc>
              <a:buFont typeface=""/>
              <a:buChar char="•"/>
            </a:pPr>
            <a:r>
              <a:rPr lang="en-US">
                <a:latin typeface="Arial"/>
                <a:ea typeface="Arial"/>
                <a:cs typeface="Arial"/>
              </a:rPr>
              <a:t>Used 2 surfaces to a 0K surface</a:t>
            </a:r>
          </a:p>
          <a:p>
            <a:pPr lvl="2">
              <a:lnSpc>
                <a:spcPts val="2198"/>
              </a:lnSpc>
              <a:buFont typeface=""/>
              <a:buChar char="•"/>
            </a:pPr>
            <a:r>
              <a:rPr lang="en-US">
                <a:latin typeface="Arial"/>
                <a:ea typeface="Arial"/>
                <a:cs typeface="Arial"/>
              </a:rPr>
              <a:t>Approach used yields 5760K to dissipate the 40 W (304 Stainless melts ~1400 Celsius)</a:t>
            </a:r>
          </a:p>
          <a:p>
            <a:pPr>
              <a:lnSpc>
                <a:spcPts val="2198"/>
              </a:lnSpc>
              <a:buFont typeface=""/>
              <a:buChar char="•"/>
            </a:pPr>
            <a:r>
              <a:rPr lang="en-US">
                <a:latin typeface="Arial"/>
                <a:ea typeface="Arial"/>
                <a:cs typeface="Arial"/>
              </a:rPr>
              <a:t>Next Charlie calculates the instantaneous temperature rise, using:</a:t>
            </a:r>
          </a:p>
          <a:p>
            <a:pPr lvl="1">
              <a:lnSpc>
                <a:spcPts val="2198"/>
              </a:lnSpc>
              <a:buFont typeface=""/>
              <a:buChar char="•"/>
            </a:pPr>
            <a:r>
              <a:rPr lang="en-US">
                <a:latin typeface="Arial"/>
                <a:ea typeface="Arial"/>
                <a:cs typeface="Arial"/>
              </a:rPr>
              <a:t>Specific Heat of Stainless = 0.50 j/gm-K</a:t>
            </a:r>
          </a:p>
          <a:p>
            <a:pPr lvl="1">
              <a:lnSpc>
                <a:spcPts val="2198"/>
              </a:lnSpc>
              <a:buFont typeface=""/>
              <a:buChar char="•"/>
            </a:pPr>
            <a:r>
              <a:rPr lang="en-US">
                <a:latin typeface="Arial"/>
                <a:ea typeface="Arial"/>
                <a:cs typeface="Arial"/>
              </a:rPr>
              <a:t>And for the 40 W and 100 um beam size yields:</a:t>
            </a:r>
          </a:p>
          <a:p>
            <a:pPr lvl="2">
              <a:lnSpc>
                <a:spcPts val="2198"/>
              </a:lnSpc>
              <a:buFont typeface=""/>
              <a:buChar char="•"/>
            </a:pPr>
            <a:r>
              <a:rPr lang="en-US">
                <a:latin typeface="Arial"/>
                <a:ea typeface="Arial"/>
                <a:cs typeface="Arial"/>
              </a:rPr>
              <a:t>DT/dt=8.6X10^6 K/sec</a:t>
            </a:r>
          </a:p>
          <a:p>
            <a:pPr lvl="3">
              <a:lnSpc>
                <a:spcPts val="2198"/>
              </a:lnSpc>
              <a:buFont typeface=""/>
              <a:buChar char="•"/>
            </a:pPr>
            <a:r>
              <a:rPr lang="en-US">
                <a:latin typeface="Arial"/>
                <a:ea typeface="Arial"/>
                <a:cs typeface="Arial"/>
              </a:rPr>
              <a:t>Melting time would be 166 </a:t>
            </a:r>
            <a:r>
              <a:rPr lang="en-US" err="1">
                <a:latin typeface="Arial"/>
                <a:ea typeface="Arial"/>
                <a:cs typeface="Arial"/>
              </a:rPr>
              <a:t>usec</a:t>
            </a:r>
            <a:endParaRPr lang="en-US">
              <a:latin typeface="Arial"/>
              <a:ea typeface="Arial"/>
              <a:cs typeface="Arial"/>
            </a:endParaRPr>
          </a:p>
          <a:p>
            <a:pPr lvl="3">
              <a:lnSpc>
                <a:spcPts val="2198"/>
              </a:lnSpc>
              <a:buFont typeface=""/>
              <a:buChar char="•"/>
            </a:pPr>
            <a:r>
              <a:rPr lang="en-US">
                <a:latin typeface="Arial"/>
                <a:ea typeface="Arial"/>
                <a:cs typeface="Arial"/>
              </a:rPr>
              <a:t>Melting time would of course be different</a:t>
            </a:r>
          </a:p>
          <a:p>
            <a:pPr lvl="4">
              <a:lnSpc>
                <a:spcPts val="2198"/>
              </a:lnSpc>
              <a:buFont typeface=""/>
              <a:buChar char="•"/>
            </a:pPr>
            <a:r>
              <a:rPr lang="en-US">
                <a:latin typeface="Arial"/>
                <a:ea typeface="Arial"/>
                <a:cs typeface="Arial"/>
              </a:rPr>
              <a:t>Beam not uniformly 100 um</a:t>
            </a:r>
          </a:p>
          <a:p>
            <a:pPr lvl="4">
              <a:lnSpc>
                <a:spcPts val="2198"/>
              </a:lnSpc>
              <a:buFont typeface=""/>
              <a:buChar char="•"/>
            </a:pPr>
            <a:r>
              <a:rPr lang="en-US">
                <a:latin typeface="Arial"/>
                <a:ea typeface="Arial"/>
                <a:cs typeface="Arial"/>
              </a:rPr>
              <a:t>Hole may occur faster due to atmospheric pressure</a:t>
            </a:r>
            <a:endParaRPr lang="en-US" sz="1600">
              <a:latin typeface="Arial"/>
              <a:ea typeface="Arial"/>
              <a:cs typeface="Arial"/>
            </a:endParaRPr>
          </a:p>
          <a:p>
            <a:pPr lvl="4">
              <a:lnSpc>
                <a:spcPts val="2198"/>
              </a:lnSpc>
              <a:buFont typeface=""/>
              <a:buChar char="•"/>
            </a:pPr>
            <a:r>
              <a:rPr lang="en-US">
                <a:latin typeface="Arial"/>
                <a:ea typeface="Arial"/>
                <a:cs typeface="Arial"/>
              </a:rPr>
              <a:t>Some radial conduction (not much)</a:t>
            </a:r>
          </a:p>
          <a:p>
            <a:pPr lvl="1">
              <a:lnSpc>
                <a:spcPts val="2198"/>
              </a:lnSpc>
              <a:buFont typeface=""/>
              <a:buChar char="•"/>
            </a:pPr>
            <a:endParaRPr lang="en-US">
              <a:latin typeface="Arial"/>
              <a:ea typeface="Arial"/>
              <a:cs typeface="Arial"/>
            </a:endParaRPr>
          </a:p>
          <a:p>
            <a:pPr marL="457200" lvl="1" indent="0">
              <a:lnSpc>
                <a:spcPts val="2198"/>
              </a:lnSpc>
              <a:buNone/>
            </a:pPr>
            <a:endParaRPr lang="en-US">
              <a:latin typeface="Arial"/>
              <a:ea typeface="Arial"/>
              <a:cs typeface="Arial"/>
            </a:endParaRPr>
          </a:p>
          <a:p>
            <a:pPr lvl="1">
              <a:lnSpc>
                <a:spcPts val="2198"/>
              </a:lnSpc>
              <a:buFont typeface=""/>
              <a:buChar char="•"/>
            </a:pPr>
            <a:endParaRPr lang="en-US">
              <a:latin typeface="Arial"/>
              <a:ea typeface="Arial"/>
              <a:cs typeface="Arial"/>
            </a:endParaRPr>
          </a:p>
          <a:p>
            <a:pPr>
              <a:lnSpc>
                <a:spcPts val="2198"/>
              </a:lnSpc>
              <a:buFont typeface=""/>
              <a:buChar char="•"/>
            </a:pPr>
            <a:endParaRPr lang="en-US">
              <a:latin typeface="Arial"/>
              <a:ea typeface="Arial"/>
              <a:cs typeface="Arial"/>
            </a:endParaRPr>
          </a:p>
          <a:p>
            <a:pPr lvl="1">
              <a:lnSpc>
                <a:spcPts val="2198"/>
              </a:lnSpc>
              <a:buFont typeface=""/>
              <a:buChar char="•"/>
            </a:pPr>
            <a:endParaRPr lang="en-US">
              <a:latin typeface="Arial"/>
              <a:ea typeface="Arial"/>
              <a:cs typeface="Arial"/>
            </a:endParaRPr>
          </a:p>
          <a:p>
            <a:pPr lvl="1">
              <a:lnSpc>
                <a:spcPts val="2198"/>
              </a:lnSpc>
              <a:buFont typeface=""/>
              <a:buChar char="•"/>
            </a:pPr>
            <a:endParaRPr lang="en-US">
              <a:latin typeface="Arial"/>
              <a:ea typeface="Arial"/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38F9AF-9E7B-2C82-1165-1B63B10FF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BLM Overview – 2025 Internal Workshop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21434E-FA09-838D-9F2D-2819BF421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54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BE308-24B0-AF10-352E-FF7C9937B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32BB3-E424-6F53-CB2A-EFF5E0102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How Fast (Cont.) – C.K. Sinclair TN-92-046 (Cont.) </a:t>
            </a:r>
            <a:endParaRPr lang="en-US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522D9-8D98-FF0F-7ED6-122BA0ACCB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ts val="2198"/>
              </a:lnSpc>
            </a:pPr>
            <a:r>
              <a:rPr lang="en-US" sz="2000" dirty="0">
                <a:latin typeface="Arial"/>
                <a:ea typeface="Arial"/>
                <a:cs typeface="Arial"/>
              </a:rPr>
              <a:t>Copper estimated using the same assumptions – </a:t>
            </a:r>
            <a:r>
              <a:rPr lang="en-US" sz="2000" b="1" dirty="0">
                <a:latin typeface="Arial"/>
                <a:ea typeface="Arial"/>
                <a:cs typeface="Arial"/>
              </a:rPr>
              <a:t>98 </a:t>
            </a:r>
            <a:r>
              <a:rPr lang="en-US" sz="2000" b="1" dirty="0" err="1">
                <a:latin typeface="Arial"/>
                <a:ea typeface="Arial"/>
                <a:cs typeface="Arial"/>
              </a:rPr>
              <a:t>usec</a:t>
            </a:r>
            <a:endParaRPr lang="en-US" sz="2000" b="1" dirty="0">
              <a:latin typeface="Arial"/>
              <a:ea typeface="Arial"/>
              <a:cs typeface="Arial"/>
            </a:endParaRPr>
          </a:p>
          <a:p>
            <a:pPr>
              <a:lnSpc>
                <a:spcPts val="2198"/>
              </a:lnSpc>
            </a:pPr>
            <a:r>
              <a:rPr lang="en-US" sz="2000" dirty="0">
                <a:latin typeface="Arial"/>
                <a:ea typeface="Arial"/>
                <a:cs typeface="Arial"/>
              </a:rPr>
              <a:t>Niobium also considered, but not listed in the TN</a:t>
            </a:r>
          </a:p>
          <a:p>
            <a:pPr>
              <a:lnSpc>
                <a:spcPts val="2198"/>
              </a:lnSpc>
            </a:pPr>
            <a:r>
              <a:rPr lang="en-US" sz="2000" dirty="0">
                <a:latin typeface="Arial"/>
                <a:ea typeface="Arial"/>
                <a:cs typeface="Arial"/>
              </a:rPr>
              <a:t>In conclusion and a little hand waving -</a:t>
            </a:r>
          </a:p>
          <a:p>
            <a:pPr lvl="1">
              <a:lnSpc>
                <a:spcPts val="2198"/>
              </a:lnSpc>
              <a:buFont typeface="PingFangSC-Regular" panose="020B0604020202020204" pitchFamily="34" charset="0"/>
            </a:pPr>
            <a:r>
              <a:rPr lang="en-US" dirty="0">
                <a:latin typeface="Arial"/>
                <a:ea typeface="Arial"/>
                <a:cs typeface="Arial"/>
              </a:rPr>
              <a:t>Estimated time to burn through is </a:t>
            </a:r>
            <a:r>
              <a:rPr lang="en-US" b="1" dirty="0">
                <a:latin typeface="Arial"/>
                <a:ea typeface="Arial"/>
                <a:cs typeface="Arial"/>
              </a:rPr>
              <a:t>100 </a:t>
            </a:r>
            <a:r>
              <a:rPr lang="en-US" b="1" dirty="0" err="1">
                <a:latin typeface="Arial"/>
                <a:ea typeface="Arial"/>
                <a:cs typeface="Arial"/>
              </a:rPr>
              <a:t>usec</a:t>
            </a:r>
            <a:endParaRPr lang="en-US" b="1" dirty="0">
              <a:latin typeface="Arial"/>
              <a:ea typeface="Arial"/>
              <a:cs typeface="Arial"/>
            </a:endParaRPr>
          </a:p>
          <a:p>
            <a:pPr lvl="1">
              <a:lnSpc>
                <a:spcPts val="2198"/>
              </a:lnSpc>
              <a:buFont typeface="PingFangSC-Regular" panose="020B0604020202020204" pitchFamily="34" charset="0"/>
              <a:buChar char="－"/>
            </a:pPr>
            <a:r>
              <a:rPr lang="en-US" dirty="0">
                <a:latin typeface="Arial"/>
                <a:ea typeface="Arial"/>
                <a:cs typeface="Arial"/>
              </a:rPr>
              <a:t>Thus, a conservative and realistic time response of the FSD system is </a:t>
            </a:r>
            <a:r>
              <a:rPr lang="en-US" b="1" dirty="0">
                <a:latin typeface="Arial"/>
                <a:ea typeface="Arial"/>
                <a:cs typeface="Arial"/>
              </a:rPr>
              <a:t>50 </a:t>
            </a:r>
            <a:r>
              <a:rPr lang="en-US" b="1" dirty="0" err="1">
                <a:latin typeface="Arial"/>
                <a:ea typeface="Arial"/>
                <a:cs typeface="Arial"/>
              </a:rPr>
              <a:t>usec</a:t>
            </a:r>
            <a:r>
              <a:rPr lang="en-US" dirty="0">
                <a:latin typeface="Arial"/>
                <a:ea typeface="Arial"/>
                <a:cs typeface="Arial"/>
              </a:rPr>
              <a:t>, with an assumption that the beam could persist for</a:t>
            </a:r>
            <a:r>
              <a:rPr lang="en-US" b="1" dirty="0">
                <a:latin typeface="Arial"/>
                <a:ea typeface="Arial"/>
                <a:cs typeface="Arial"/>
              </a:rPr>
              <a:t> 20 </a:t>
            </a:r>
            <a:r>
              <a:rPr lang="en-US" b="1" dirty="0" err="1">
                <a:latin typeface="Arial"/>
                <a:ea typeface="Arial"/>
                <a:cs typeface="Arial"/>
              </a:rPr>
              <a:t>usec</a:t>
            </a:r>
            <a:r>
              <a:rPr lang="en-US" b="1" dirty="0">
                <a:latin typeface="Arial"/>
                <a:ea typeface="Arial"/>
                <a:cs typeface="Arial"/>
              </a:rPr>
              <a:t> </a:t>
            </a:r>
            <a:r>
              <a:rPr lang="en-US" dirty="0">
                <a:latin typeface="Arial"/>
                <a:ea typeface="Arial"/>
                <a:cs typeface="Arial"/>
              </a:rPr>
              <a:t>after a shutdown.</a:t>
            </a:r>
          </a:p>
          <a:p>
            <a:pPr>
              <a:lnSpc>
                <a:spcPts val="2198"/>
              </a:lnSpc>
            </a:pPr>
            <a:r>
              <a:rPr lang="en-US" sz="2000" b="1" dirty="0">
                <a:latin typeface="Arial"/>
                <a:cs typeface="Arial"/>
              </a:rPr>
              <a:t>Design goal </a:t>
            </a:r>
            <a:r>
              <a:rPr lang="en-US" sz="2000" dirty="0">
                <a:latin typeface="Arial"/>
                <a:cs typeface="Arial"/>
              </a:rPr>
              <a:t>for MPS FSD - </a:t>
            </a:r>
            <a:endParaRPr lang="en-US" sz="2000">
              <a:cs typeface="Arial"/>
            </a:endParaRPr>
          </a:p>
          <a:p>
            <a:pPr marL="742950" lvl="1" indent="-285750">
              <a:lnSpc>
                <a:spcPts val="2198"/>
              </a:lnSpc>
              <a:buFont typeface="Arial,Sans-Serif" charset="-122"/>
              <a:buChar char="•"/>
            </a:pPr>
            <a:r>
              <a:rPr lang="en-US" dirty="0">
                <a:latin typeface="Arial"/>
                <a:ea typeface="Arial"/>
                <a:cs typeface="Arial"/>
              </a:rPr>
              <a:t>10 </a:t>
            </a:r>
            <a:r>
              <a:rPr lang="en-US" err="1">
                <a:latin typeface="Arial"/>
                <a:ea typeface="Arial"/>
                <a:cs typeface="Arial"/>
              </a:rPr>
              <a:t>usec</a:t>
            </a:r>
            <a:r>
              <a:rPr lang="en-US" dirty="0">
                <a:latin typeface="Arial"/>
                <a:ea typeface="Arial"/>
                <a:cs typeface="Arial"/>
              </a:rPr>
              <a:t> from FSD logic </a:t>
            </a:r>
          </a:p>
          <a:p>
            <a:pPr marL="742950" lvl="1" indent="-285750">
              <a:lnSpc>
                <a:spcPts val="2198"/>
              </a:lnSpc>
              <a:buFont typeface="Arial,Sans-Serif" panose="020B0604020202020204" pitchFamily="34" charset="0"/>
              <a:buChar char="•"/>
            </a:pPr>
            <a:r>
              <a:rPr lang="en-US" dirty="0">
                <a:latin typeface="Arial"/>
                <a:ea typeface="Arial"/>
                <a:cs typeface="Arial"/>
              </a:rPr>
              <a:t>10 </a:t>
            </a:r>
            <a:r>
              <a:rPr lang="en-US" err="1">
                <a:latin typeface="Arial"/>
                <a:ea typeface="Arial"/>
                <a:cs typeface="Arial"/>
              </a:rPr>
              <a:t>usec</a:t>
            </a:r>
            <a:r>
              <a:rPr lang="en-US" dirty="0">
                <a:latin typeface="Arial"/>
                <a:ea typeface="Arial"/>
                <a:cs typeface="Arial"/>
              </a:rPr>
              <a:t> from BLM logic</a:t>
            </a:r>
          </a:p>
          <a:p>
            <a:pPr marL="742950" lvl="1" indent="-285750">
              <a:lnSpc>
                <a:spcPts val="2198"/>
              </a:lnSpc>
              <a:buFont typeface="Arial,Sans-Serif" panose="020B0604020202020204" pitchFamily="34" charset="0"/>
              <a:buChar char="•"/>
            </a:pPr>
            <a:r>
              <a:rPr lang="en-US" dirty="0">
                <a:latin typeface="Arial"/>
                <a:ea typeface="Arial"/>
                <a:cs typeface="Arial"/>
              </a:rPr>
              <a:t>4 </a:t>
            </a:r>
            <a:r>
              <a:rPr lang="en-US" err="1">
                <a:latin typeface="Arial"/>
                <a:ea typeface="Arial"/>
                <a:cs typeface="Arial"/>
              </a:rPr>
              <a:t>usec</a:t>
            </a:r>
            <a:r>
              <a:rPr lang="en-US" dirty="0">
                <a:latin typeface="Arial"/>
                <a:ea typeface="Arial"/>
                <a:cs typeface="Arial"/>
              </a:rPr>
              <a:t> for signal transmission</a:t>
            </a:r>
          </a:p>
          <a:p>
            <a:pPr marL="742950" lvl="1" indent="-285750">
              <a:lnSpc>
                <a:spcPts val="2198"/>
              </a:lnSpc>
              <a:buFont typeface="Arial,Sans-Serif" panose="020B0604020202020204" pitchFamily="34" charset="0"/>
              <a:buChar char="•"/>
            </a:pPr>
            <a:r>
              <a:rPr lang="en-US" dirty="0">
                <a:latin typeface="Arial"/>
                <a:ea typeface="Arial"/>
                <a:cs typeface="Arial"/>
              </a:rPr>
              <a:t>~21 </a:t>
            </a:r>
            <a:r>
              <a:rPr lang="en-US" err="1">
                <a:latin typeface="Arial"/>
                <a:ea typeface="Arial"/>
                <a:cs typeface="Arial"/>
              </a:rPr>
              <a:t>usec</a:t>
            </a:r>
            <a:r>
              <a:rPr lang="en-US" dirty="0">
                <a:latin typeface="Arial"/>
                <a:ea typeface="Arial"/>
                <a:cs typeface="Arial"/>
              </a:rPr>
              <a:t> of beam in the machine</a:t>
            </a:r>
          </a:p>
          <a:p>
            <a:pPr lvl="1">
              <a:lnSpc>
                <a:spcPts val="2198"/>
              </a:lnSpc>
              <a:buFont typeface="PingFangSC-Regular" panose="020B0604020202020204" pitchFamily="34" charset="0"/>
            </a:pPr>
            <a:endParaRPr lang="en-US" dirty="0">
              <a:latin typeface="Arial"/>
              <a:ea typeface="Arial"/>
              <a:cs typeface="Arial"/>
            </a:endParaRPr>
          </a:p>
          <a:p>
            <a:pPr lvl="1">
              <a:lnSpc>
                <a:spcPts val="2198"/>
              </a:lnSpc>
              <a:buFont typeface="PingFangSC-Regular" panose="020B0604020202020204" pitchFamily="34" charset="0"/>
              <a:buChar char="－"/>
            </a:pPr>
            <a:endParaRPr lang="en-US" dirty="0">
              <a:latin typeface="Arial"/>
              <a:ea typeface="Arial"/>
              <a:cs typeface="Arial"/>
            </a:endParaRPr>
          </a:p>
          <a:p>
            <a:pPr>
              <a:lnSpc>
                <a:spcPts val="2198"/>
              </a:lnSpc>
            </a:pPr>
            <a:endParaRPr lang="en-US" sz="2000" dirty="0">
              <a:latin typeface="Arial"/>
              <a:ea typeface="Arial"/>
              <a:cs typeface="Arial"/>
            </a:endParaRPr>
          </a:p>
          <a:p>
            <a:pPr marL="457200" lvl="1" indent="0">
              <a:lnSpc>
                <a:spcPts val="2198"/>
              </a:lnSpc>
              <a:buNone/>
            </a:pPr>
            <a:endParaRPr lang="en-US" dirty="0">
              <a:latin typeface="Arial"/>
              <a:ea typeface="Arial"/>
              <a:cs typeface="Arial"/>
            </a:endParaRPr>
          </a:p>
          <a:p>
            <a:pPr lvl="1">
              <a:lnSpc>
                <a:spcPts val="2198"/>
              </a:lnSpc>
              <a:buFont typeface=""/>
              <a:buChar char="•"/>
            </a:pPr>
            <a:endParaRPr lang="en-US" dirty="0">
              <a:latin typeface="Arial"/>
              <a:ea typeface="Arial"/>
              <a:cs typeface="Arial"/>
            </a:endParaRPr>
          </a:p>
          <a:p>
            <a:pPr>
              <a:lnSpc>
                <a:spcPts val="2198"/>
              </a:lnSpc>
              <a:buFont typeface=""/>
              <a:buChar char="•"/>
            </a:pPr>
            <a:endParaRPr lang="en-US" sz="2000" dirty="0">
              <a:latin typeface="Arial"/>
              <a:ea typeface="Arial"/>
              <a:cs typeface="Arial"/>
            </a:endParaRPr>
          </a:p>
          <a:p>
            <a:pPr lvl="1">
              <a:lnSpc>
                <a:spcPts val="2198"/>
              </a:lnSpc>
              <a:buFont typeface=""/>
              <a:buChar char="•"/>
            </a:pPr>
            <a:endParaRPr lang="en-US" dirty="0">
              <a:latin typeface="Arial"/>
              <a:ea typeface="Arial"/>
              <a:cs typeface="Arial"/>
            </a:endParaRPr>
          </a:p>
          <a:p>
            <a:pPr lvl="1">
              <a:lnSpc>
                <a:spcPts val="2198"/>
              </a:lnSpc>
              <a:buFont typeface=""/>
              <a:buChar char="•"/>
            </a:pPr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523BCB-EA0F-2C56-450B-4C8892E26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BLM Overview – 2025 Internal Workshop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223DA-6B12-CA81-A4AD-217D17B1C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845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67C0D-895E-EB24-2BB5-913318CA8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5082E-CDF4-D36B-3A0D-D08DCB809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Threshold for Loss – Cont.– C.K. Sinclair </a:t>
            </a:r>
            <a:r>
              <a:rPr lang="en-US" sz="2200">
                <a:latin typeface="Arial"/>
                <a:cs typeface="Arial"/>
              </a:rPr>
              <a:t>TN-94-024</a:t>
            </a:r>
            <a:endParaRPr lang="en-US" sz="2200" b="0"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9A1E5-75B3-88D2-8800-15E056E4F8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ts val="2198"/>
              </a:lnSpc>
            </a:pPr>
            <a:r>
              <a:rPr lang="en-US" dirty="0">
                <a:latin typeface="Arial"/>
                <a:ea typeface="Arial"/>
                <a:cs typeface="Arial"/>
              </a:rPr>
              <a:t>A further discussion is made, and Charlie's conclusion is that for niobium at 4K, there is no reasonable beam loss scenario that would result in </a:t>
            </a:r>
            <a:r>
              <a:rPr lang="en-US" b="1" dirty="0">
                <a:latin typeface="Arial"/>
                <a:ea typeface="Arial"/>
                <a:cs typeface="Arial"/>
              </a:rPr>
              <a:t>quickly</a:t>
            </a:r>
            <a:r>
              <a:rPr lang="en-US" dirty="0">
                <a:latin typeface="Arial"/>
                <a:ea typeface="Arial"/>
                <a:cs typeface="Arial"/>
              </a:rPr>
              <a:t> burning through.</a:t>
            </a:r>
          </a:p>
          <a:p>
            <a:pPr lvl="1">
              <a:lnSpc>
                <a:spcPts val="2198"/>
              </a:lnSpc>
            </a:pPr>
            <a:r>
              <a:rPr lang="en-US" dirty="0">
                <a:latin typeface="Arial"/>
                <a:ea typeface="Arial"/>
                <a:cs typeface="Arial"/>
              </a:rPr>
              <a:t>For this reason, there are no MPS BLMs in the Linacs, only diagnostic?</a:t>
            </a:r>
          </a:p>
          <a:p>
            <a:pPr>
              <a:lnSpc>
                <a:spcPts val="2198"/>
              </a:lnSpc>
            </a:pPr>
            <a:r>
              <a:rPr lang="en-US" dirty="0">
                <a:latin typeface="Arial"/>
                <a:ea typeface="Arial"/>
                <a:cs typeface="Arial"/>
              </a:rPr>
              <a:t>Final parameters are a time of </a:t>
            </a:r>
            <a:r>
              <a:rPr lang="en-US" b="1" dirty="0">
                <a:latin typeface="Arial"/>
                <a:ea typeface="Arial"/>
                <a:cs typeface="Arial"/>
              </a:rPr>
              <a:t>50 </a:t>
            </a:r>
            <a:r>
              <a:rPr lang="en-US" b="1" dirty="0" err="1">
                <a:latin typeface="Arial"/>
                <a:ea typeface="Arial"/>
                <a:cs typeface="Arial"/>
              </a:rPr>
              <a:t>usec</a:t>
            </a:r>
            <a:r>
              <a:rPr lang="en-US" dirty="0">
                <a:latin typeface="Arial"/>
                <a:ea typeface="Arial"/>
                <a:cs typeface="Arial"/>
              </a:rPr>
              <a:t>, and an integrated current threshold of </a:t>
            </a:r>
            <a:r>
              <a:rPr lang="en-US" b="1" dirty="0">
                <a:latin typeface="Arial"/>
                <a:ea typeface="Arial"/>
                <a:cs typeface="Arial"/>
              </a:rPr>
              <a:t>2500 </a:t>
            </a:r>
            <a:r>
              <a:rPr lang="en-US" b="1" dirty="0" err="1">
                <a:latin typeface="Arial"/>
                <a:ea typeface="Arial"/>
                <a:cs typeface="Arial"/>
              </a:rPr>
              <a:t>uA-usec</a:t>
            </a:r>
            <a:r>
              <a:rPr lang="en-US" dirty="0">
                <a:latin typeface="Arial"/>
                <a:ea typeface="Arial"/>
                <a:cs typeface="Arial"/>
              </a:rPr>
              <a:t> for loss detection. </a:t>
            </a:r>
          </a:p>
          <a:p>
            <a:pPr>
              <a:lnSpc>
                <a:spcPts val="2198"/>
              </a:lnSpc>
            </a:pPr>
            <a:r>
              <a:rPr lang="en-US" dirty="0">
                <a:latin typeface="Arial"/>
                <a:ea typeface="Arial"/>
                <a:cs typeface="Arial"/>
              </a:rPr>
              <a:t>Charlie warns specifically about RF Seperator power loss, that would damage the extraction </a:t>
            </a:r>
            <a:r>
              <a:rPr lang="en-US" dirty="0" err="1">
                <a:latin typeface="Arial"/>
                <a:ea typeface="Arial"/>
                <a:cs typeface="Arial"/>
              </a:rPr>
              <a:t>septas</a:t>
            </a:r>
            <a:r>
              <a:rPr lang="en-US" dirty="0">
                <a:latin typeface="Arial"/>
                <a:ea typeface="Arial"/>
                <a:cs typeface="Arial"/>
              </a:rPr>
              <a:t> in a much shorter time than the </a:t>
            </a:r>
            <a:r>
              <a:rPr lang="en-US" b="1" dirty="0">
                <a:latin typeface="Arial"/>
                <a:ea typeface="Arial"/>
                <a:cs typeface="Arial"/>
              </a:rPr>
              <a:t>21 </a:t>
            </a:r>
            <a:r>
              <a:rPr lang="en-US" b="1" dirty="0" err="1">
                <a:latin typeface="Arial"/>
                <a:ea typeface="Arial"/>
                <a:cs typeface="Arial"/>
              </a:rPr>
              <a:t>usec</a:t>
            </a:r>
            <a:r>
              <a:rPr lang="en-US" dirty="0">
                <a:latin typeface="Arial"/>
                <a:ea typeface="Arial"/>
                <a:cs typeface="Arial"/>
              </a:rPr>
              <a:t> time specified for beam dwell time after a trip.  </a:t>
            </a:r>
            <a:endParaRPr lang="en-US" dirty="0"/>
          </a:p>
          <a:p>
            <a:pPr>
              <a:lnSpc>
                <a:spcPts val="2198"/>
              </a:lnSpc>
            </a:pPr>
            <a:endParaRPr lang="en-US">
              <a:latin typeface="Arial"/>
              <a:ea typeface="Arial"/>
              <a:cs typeface="Arial"/>
            </a:endParaRPr>
          </a:p>
          <a:p>
            <a:pPr lvl="1">
              <a:lnSpc>
                <a:spcPts val="2198"/>
              </a:lnSpc>
            </a:pPr>
            <a:endParaRPr lang="en-US">
              <a:latin typeface="Arial"/>
              <a:ea typeface="Arial"/>
              <a:cs typeface="Arial"/>
            </a:endParaRPr>
          </a:p>
          <a:p>
            <a:pPr marL="457200" lvl="1" indent="0">
              <a:lnSpc>
                <a:spcPts val="2198"/>
              </a:lnSpc>
              <a:buNone/>
            </a:pPr>
            <a:endParaRPr lang="en-US">
              <a:latin typeface="Arial"/>
              <a:ea typeface="Arial"/>
              <a:cs typeface="Arial"/>
            </a:endParaRPr>
          </a:p>
          <a:p>
            <a:pPr lvl="1">
              <a:lnSpc>
                <a:spcPts val="2198"/>
              </a:lnSpc>
            </a:pPr>
            <a:endParaRPr lang="en-US">
              <a:latin typeface="Arial"/>
              <a:ea typeface="Arial"/>
              <a:cs typeface="Arial"/>
            </a:endParaRPr>
          </a:p>
          <a:p>
            <a:pPr marL="457200" lvl="1" indent="0">
              <a:lnSpc>
                <a:spcPts val="2198"/>
              </a:lnSpc>
              <a:buNone/>
            </a:pPr>
            <a:endParaRPr lang="en-US">
              <a:latin typeface="Arial"/>
              <a:ea typeface="Arial"/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2C82C3-0B96-614F-0A83-CB8F8975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BLM Overview – 2025 Internal Workshop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BD6B02-1631-2C4F-E5CA-B6F8E528A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5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B06FB-B594-780D-FDA4-C3EE5360F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B42C4-DD99-51A9-5A52-7633A6E5C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Beam Loss Monitor – Hardware and Ops Interface</a:t>
            </a:r>
            <a:endParaRPr lang="en-US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04656-233C-73FF-519B-E42B5A4F8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556283-C19E-1A0F-EC27-9CD59814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BLM Overview – 2025 Internal Workshop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4C749D-258E-A8A1-A38B-B2C68B2AF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692F1BD-C7CC-2EDB-4AEF-E73BC3999943}"/>
              </a:ext>
            </a:extLst>
          </p:cNvPr>
          <p:cNvSpPr>
            <a:spLocks noGrp="1"/>
          </p:cNvSpPr>
          <p:nvPr/>
        </p:nvSpPr>
        <p:spPr>
          <a:xfrm>
            <a:off x="411892" y="966055"/>
            <a:ext cx="5941542" cy="53816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/>
                <a:cs typeface="Arial"/>
              </a:rPr>
              <a:t>Detector used - </a:t>
            </a:r>
            <a:r>
              <a:rPr lang="en-US" sz="1800" b="1" dirty="0">
                <a:latin typeface="Arial"/>
                <a:cs typeface="Arial"/>
              </a:rPr>
              <a:t>PMT</a:t>
            </a:r>
            <a:r>
              <a:rPr lang="en-US" sz="1800" dirty="0">
                <a:latin typeface="Arial"/>
                <a:cs typeface="Arial"/>
              </a:rPr>
              <a:t> (Photo Multiplier Tube) </a:t>
            </a:r>
          </a:p>
          <a:p>
            <a:r>
              <a:rPr lang="en-US" sz="1800" b="1" dirty="0">
                <a:latin typeface="Arial"/>
                <a:cs typeface="Arial"/>
              </a:rPr>
              <a:t>HV supply</a:t>
            </a:r>
            <a:r>
              <a:rPr lang="en-US" sz="1800" dirty="0">
                <a:latin typeface="Arial"/>
                <a:cs typeface="Arial"/>
              </a:rPr>
              <a:t> – affects gain of the PMT, </a:t>
            </a:r>
          </a:p>
          <a:p>
            <a:r>
              <a:rPr lang="en-US" sz="1800" dirty="0">
                <a:latin typeface="Arial"/>
                <a:cs typeface="Arial"/>
              </a:rPr>
              <a:t>BLM interface card (VME), 8 channels:</a:t>
            </a:r>
          </a:p>
          <a:p>
            <a:pPr lvl="1"/>
            <a:r>
              <a:rPr lang="en-US" sz="1800" dirty="0">
                <a:latin typeface="Arial"/>
                <a:cs typeface="Arial"/>
              </a:rPr>
              <a:t>linear pre-amp,</a:t>
            </a:r>
          </a:p>
          <a:p>
            <a:pPr lvl="1"/>
            <a:r>
              <a:rPr lang="en-US" sz="1800" dirty="0">
                <a:latin typeface="Arial"/>
                <a:cs typeface="Arial"/>
              </a:rPr>
              <a:t>logarithmic circuit – used for diagnostics read backs,</a:t>
            </a:r>
          </a:p>
          <a:p>
            <a:pPr lvl="1"/>
            <a:r>
              <a:rPr lang="en-US" sz="1800" dirty="0">
                <a:latin typeface="Arial"/>
                <a:cs typeface="Arial"/>
              </a:rPr>
              <a:t>integrating circuit – used for MPS,</a:t>
            </a:r>
          </a:p>
          <a:p>
            <a:pPr lvl="2"/>
            <a:r>
              <a:rPr lang="en-US" b="1" dirty="0">
                <a:latin typeface="Arial"/>
                <a:cs typeface="Arial"/>
              </a:rPr>
              <a:t>BIAS </a:t>
            </a:r>
            <a:r>
              <a:rPr lang="en-US" dirty="0">
                <a:latin typeface="Arial"/>
                <a:cs typeface="Arial"/>
              </a:rPr>
              <a:t>used to filter out background radiation,</a:t>
            </a:r>
          </a:p>
          <a:p>
            <a:pPr lvl="2"/>
            <a:r>
              <a:rPr lang="en-US" b="1" dirty="0">
                <a:latin typeface="Arial"/>
                <a:cs typeface="Arial"/>
              </a:rPr>
              <a:t>THRESHOLD </a:t>
            </a:r>
            <a:r>
              <a:rPr lang="en-US" dirty="0">
                <a:latin typeface="Arial"/>
                <a:cs typeface="Arial"/>
              </a:rPr>
              <a:t>used to set trip point,</a:t>
            </a:r>
          </a:p>
          <a:p>
            <a:pPr lvl="1"/>
            <a:r>
              <a:rPr lang="en-US" sz="1800" dirty="0">
                <a:latin typeface="Arial"/>
                <a:cs typeface="Arial"/>
              </a:rPr>
              <a:t>PMT test functionality,</a:t>
            </a:r>
          </a:p>
          <a:p>
            <a:r>
              <a:rPr lang="en-US" sz="1800" dirty="0">
                <a:latin typeface="Arial"/>
                <a:cs typeface="Arial"/>
              </a:rPr>
              <a:t>EPICS screens</a:t>
            </a:r>
          </a:p>
          <a:p>
            <a:pPr lvl="1"/>
            <a:r>
              <a:rPr lang="en-US" sz="1800" dirty="0">
                <a:latin typeface="Arial"/>
                <a:cs typeface="Arial"/>
              </a:rPr>
              <a:t>Read backs for logarithmic and integrated signals</a:t>
            </a:r>
          </a:p>
          <a:p>
            <a:pPr lvl="1"/>
            <a:r>
              <a:rPr lang="en-US" sz="1800" dirty="0">
                <a:latin typeface="Arial"/>
                <a:cs typeface="Arial"/>
              </a:rPr>
              <a:t>Adjustable BIAS and THRESHOLD</a:t>
            </a:r>
          </a:p>
          <a:p>
            <a:pPr lvl="1"/>
            <a:r>
              <a:rPr lang="en-US" sz="1800" dirty="0">
                <a:latin typeface="Arial"/>
                <a:cs typeface="Arial"/>
              </a:rPr>
              <a:t>Activation of Test function</a:t>
            </a:r>
          </a:p>
          <a:p>
            <a:pPr lvl="1"/>
            <a:r>
              <a:rPr lang="en-US" sz="1800" dirty="0">
                <a:latin typeface="Arial"/>
                <a:cs typeface="Arial"/>
              </a:rPr>
              <a:t>Channel masking</a:t>
            </a:r>
          </a:p>
          <a:p>
            <a:r>
              <a:rPr lang="en-US" sz="1800" dirty="0">
                <a:latin typeface="Arial"/>
                <a:cs typeface="Arial"/>
              </a:rPr>
              <a:t>Signals archived as well, for viewing of history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36AF7C-4AFC-29BA-D4C8-961A7AA85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345" y="966658"/>
            <a:ext cx="2457450" cy="1143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291EF2-32FF-4191-A137-13377DB9B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4696" y="1544546"/>
            <a:ext cx="2486025" cy="1171575"/>
          </a:xfrm>
          <a:prstGeom prst="rect">
            <a:avLst/>
          </a:prstGeom>
        </p:spPr>
      </p:pic>
      <p:pic>
        <p:nvPicPr>
          <p:cNvPr id="9" name="Picture 8" descr="A picture containing text, electronics, circuit&#10;&#10;AI-generated content may be incorrect.">
            <a:extLst>
              <a:ext uri="{FF2B5EF4-FFF2-40B4-BE49-F238E27FC236}">
                <a16:creationId xmlns:a16="http://schemas.microsoft.com/office/drawing/2014/main" id="{2A1F27D7-72F7-7F6B-1E03-F2A2BA73D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1771" y="2442519"/>
            <a:ext cx="1962150" cy="1466850"/>
          </a:xfrm>
          <a:prstGeom prst="rect">
            <a:avLst/>
          </a:prstGeom>
        </p:spPr>
      </p:pic>
      <p:pic>
        <p:nvPicPr>
          <p:cNvPr id="10" name="Picture 9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76B19879-B483-4847-5DA2-F3BA9D6AE4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2121" y="3094337"/>
            <a:ext cx="2514600" cy="1638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8EC2D0-3128-B0DD-BC11-CF0E4CA1E6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3574" y="4031976"/>
            <a:ext cx="2714625" cy="1943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FC981E-77AA-255F-8413-DB88A124F7C5}"/>
              </a:ext>
            </a:extLst>
          </p:cNvPr>
          <p:cNvSpPr txBox="1"/>
          <p:nvPr/>
        </p:nvSpPr>
        <p:spPr>
          <a:xfrm>
            <a:off x="6606886" y="6147954"/>
            <a:ext cx="4779818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 i="1"/>
              <a:t>Slide from "BLM Overview", RSR Strategic Meeting , Jerry Kowal 9/27/21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1442604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1F030-DB0C-54A9-A8A4-B395A80B6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FEED8-8124-24C6-2BBF-537A501FE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PMT Specs</a:t>
            </a:r>
            <a:endParaRPr lang="en-US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2ED0A-4810-E458-5611-24D8FBC281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ts val="2198"/>
              </a:lnSpc>
            </a:pPr>
            <a:endParaRPr lang="en-US">
              <a:ea typeface="Arial"/>
              <a:cs typeface="Arial"/>
            </a:endParaRPr>
          </a:p>
          <a:p>
            <a:pPr>
              <a:lnSpc>
                <a:spcPts val="2198"/>
              </a:lnSpc>
            </a:pPr>
            <a:endParaRPr lang="en-US">
              <a:latin typeface="Arial"/>
              <a:ea typeface="Arial"/>
              <a:cs typeface="Arial"/>
            </a:endParaRPr>
          </a:p>
          <a:p>
            <a:pPr>
              <a:lnSpc>
                <a:spcPts val="2198"/>
              </a:lnSpc>
            </a:pPr>
            <a:endParaRPr lang="en-US">
              <a:latin typeface="Arial"/>
              <a:ea typeface="Arial"/>
              <a:cs typeface="Arial"/>
            </a:endParaRPr>
          </a:p>
          <a:p>
            <a:pPr lvl="1">
              <a:lnSpc>
                <a:spcPts val="2198"/>
              </a:lnSpc>
            </a:pPr>
            <a:endParaRPr lang="en-US">
              <a:latin typeface="Arial"/>
              <a:ea typeface="Arial"/>
              <a:cs typeface="Arial"/>
            </a:endParaRPr>
          </a:p>
          <a:p>
            <a:pPr marL="457200" lvl="1" indent="0">
              <a:lnSpc>
                <a:spcPts val="2198"/>
              </a:lnSpc>
              <a:buNone/>
            </a:pPr>
            <a:endParaRPr lang="en-US">
              <a:latin typeface="Arial"/>
              <a:ea typeface="Arial"/>
              <a:cs typeface="Arial"/>
            </a:endParaRPr>
          </a:p>
          <a:p>
            <a:pPr lvl="1">
              <a:lnSpc>
                <a:spcPts val="2198"/>
              </a:lnSpc>
            </a:pPr>
            <a:endParaRPr lang="en-US">
              <a:latin typeface="Arial"/>
              <a:ea typeface="Arial"/>
              <a:cs typeface="Arial"/>
            </a:endParaRPr>
          </a:p>
          <a:p>
            <a:pPr marL="457200" lvl="1" indent="0">
              <a:lnSpc>
                <a:spcPts val="2198"/>
              </a:lnSpc>
              <a:buNone/>
            </a:pPr>
            <a:endParaRPr lang="en-US">
              <a:latin typeface="Arial"/>
              <a:ea typeface="Arial"/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D27267-E12D-AE8F-77F8-4FE9CDF46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BLM Overview – 2025 Internal Workshop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6A5708-821B-1BCF-8CC1-632BDDE3B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0D07A8-5657-B714-1B59-B51071C54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52" y="2258130"/>
            <a:ext cx="2524831" cy="22570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7C0858-C273-15D8-0F3F-67684201B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196" y="965024"/>
            <a:ext cx="8987720" cy="10897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B04924-24A3-5214-99DE-465F22534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6808" y="2261305"/>
            <a:ext cx="3251200" cy="40851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994547-EE50-DE75-2296-32F7762D03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4856" y="2256718"/>
            <a:ext cx="3178176" cy="36427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CA91DD-3CEB-296F-9973-9F644C5435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569" y="4709583"/>
            <a:ext cx="3452637" cy="119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7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BLM Capabilities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Local and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area protection</a:t>
            </a:r>
            <a:r>
              <a:rPr lang="en-US" dirty="0">
                <a:latin typeface="Arial"/>
                <a:cs typeface="Arial"/>
              </a:rPr>
              <a:t> detection of beam loss</a:t>
            </a:r>
          </a:p>
          <a:p>
            <a:r>
              <a:rPr lang="en-US" dirty="0">
                <a:latin typeface="Arial"/>
                <a:cs typeface="Arial"/>
              </a:rPr>
              <a:t>High sensitivity (beam loss &lt;&lt;0.1uA) adjustable by PMT high voltage,</a:t>
            </a:r>
          </a:p>
          <a:p>
            <a:r>
              <a:rPr lang="en-US" dirty="0">
                <a:latin typeface="Arial"/>
                <a:cs typeface="Arial"/>
              </a:rPr>
              <a:t>Fast response &lt;&lt; 1 us,</a:t>
            </a:r>
          </a:p>
          <a:p>
            <a:r>
              <a:rPr lang="en-US" dirty="0">
                <a:latin typeface="Arial"/>
                <a:cs typeface="Arial"/>
              </a:rPr>
              <a:t>Configurable function of individual channels:</a:t>
            </a:r>
          </a:p>
          <a:p>
            <a:pPr lvl="1"/>
            <a:r>
              <a:rPr lang="en-US" dirty="0">
                <a:latin typeface="Arial"/>
                <a:cs typeface="Arial"/>
              </a:rPr>
              <a:t>MPS using integrating amplifier (trip set at 15,000 </a:t>
            </a:r>
            <a:r>
              <a:rPr lang="en-US" dirty="0" err="1">
                <a:latin typeface="Arial"/>
                <a:cs typeface="Arial"/>
              </a:rPr>
              <a:t>uA</a:t>
            </a:r>
            <a:r>
              <a:rPr lang="en-US" dirty="0">
                <a:latin typeface="Arial"/>
                <a:cs typeface="Arial"/>
              </a:rPr>
              <a:t>-us loss)</a:t>
            </a:r>
          </a:p>
          <a:p>
            <a:pPr lvl="1"/>
            <a:r>
              <a:rPr lang="en-US" dirty="0">
                <a:latin typeface="Arial"/>
                <a:cs typeface="Arial"/>
              </a:rPr>
              <a:t>Diagnostic using logarithmic amplifier</a:t>
            </a:r>
          </a:p>
          <a:p>
            <a:pPr lvl="1"/>
            <a:r>
              <a:rPr lang="en-US" dirty="0">
                <a:latin typeface="Arial"/>
                <a:cs typeface="Arial"/>
              </a:rPr>
              <a:t>Linear signal available on the DSUB-9 connector (not available to FPGA now)</a:t>
            </a:r>
          </a:p>
          <a:p>
            <a:r>
              <a:rPr lang="en-US" dirty="0">
                <a:latin typeface="Arial"/>
                <a:cs typeface="Arial"/>
              </a:rPr>
              <a:t>Glass of the PMT tubes darkens with high exposure leading to sensitivity reduction</a:t>
            </a:r>
          </a:p>
          <a:p>
            <a:r>
              <a:rPr lang="en-US" dirty="0">
                <a:latin typeface="Arial"/>
                <a:cs typeface="Arial"/>
              </a:rPr>
              <a:t>PMT noise level can be reduced through Dark Aging</a:t>
            </a:r>
          </a:p>
          <a:p>
            <a:r>
              <a:rPr lang="en-US" dirty="0">
                <a:latin typeface="Arial"/>
                <a:cs typeface="Arial"/>
              </a:rPr>
              <a:t>"Safe" calibration with use of Tune Beam</a:t>
            </a:r>
          </a:p>
          <a:p>
            <a:r>
              <a:rPr lang="en-US" dirty="0">
                <a:latin typeface="Arial"/>
                <a:cs typeface="Arial"/>
              </a:rPr>
              <a:t>Low cost ~ $600 per channel</a:t>
            </a:r>
          </a:p>
          <a:p>
            <a:r>
              <a:rPr lang="en-US" dirty="0">
                <a:latin typeface="Arial"/>
                <a:cs typeface="Arial"/>
              </a:rPr>
              <a:t>Deployment is very flexible</a:t>
            </a:r>
          </a:p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BLM Overview – 2025 Internal Workshop 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43D884-3FDE-0C57-A8A6-1C6936AEFC4C}"/>
              </a:ext>
            </a:extLst>
          </p:cNvPr>
          <p:cNvSpPr txBox="1"/>
          <p:nvPr/>
        </p:nvSpPr>
        <p:spPr>
          <a:xfrm>
            <a:off x="6462202" y="6080435"/>
            <a:ext cx="4779818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 i="1"/>
              <a:t>Slide from "BLM Overview", RSR Strategic Meeting , Jerry Kowal 9/27/21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792797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14030-3087-6247-5A1A-B7C0D2E28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F9FF4-ACA2-84CC-A4CF-69A43556B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Card Design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174CA-A88E-4BC6-E255-66D88F55C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ts val="2198"/>
              </a:lnSpc>
            </a:pPr>
            <a:r>
              <a:rPr lang="en-US" b="1" dirty="0">
                <a:latin typeface="Arial"/>
                <a:cs typeface="Arial"/>
              </a:rPr>
              <a:t>CAMAC Card</a:t>
            </a:r>
            <a:r>
              <a:rPr lang="en-US" dirty="0">
                <a:latin typeface="Arial"/>
                <a:cs typeface="Arial"/>
              </a:rPr>
              <a:t>:</a:t>
            </a:r>
            <a:endParaRPr lang="en-US" dirty="0">
              <a:cs typeface="Arial"/>
            </a:endParaRPr>
          </a:p>
          <a:p>
            <a:pPr lvl="1">
              <a:lnSpc>
                <a:spcPts val="2198"/>
              </a:lnSpc>
            </a:pPr>
            <a:r>
              <a:rPr lang="en-US" dirty="0">
                <a:latin typeface="Arial"/>
                <a:cs typeface="Arial"/>
              </a:rPr>
              <a:t>Discussed in </a:t>
            </a:r>
            <a:r>
              <a:rPr lang="en-US" b="1" dirty="0">
                <a:latin typeface="Arial"/>
                <a:cs typeface="Arial"/>
              </a:rPr>
              <a:t>CEBAF-TN-92-003 </a:t>
            </a:r>
            <a:r>
              <a:rPr lang="en-US" dirty="0">
                <a:latin typeface="Arial"/>
                <a:cs typeface="Arial"/>
              </a:rPr>
              <a:t>(John Perry and Eric Woodworth)</a:t>
            </a:r>
            <a:endParaRPr lang="en-US" dirty="0">
              <a:cs typeface="Arial"/>
            </a:endParaRPr>
          </a:p>
          <a:p>
            <a:pPr lvl="1">
              <a:lnSpc>
                <a:spcPts val="2198"/>
              </a:lnSpc>
            </a:pPr>
            <a:r>
              <a:rPr lang="en-US" dirty="0">
                <a:latin typeface="Arial"/>
                <a:cs typeface="Arial"/>
              </a:rPr>
              <a:t>Operational Limitation – this older card only had a diagnostic interface or MPS interface. </a:t>
            </a:r>
            <a:endParaRPr lang="en-US" dirty="0">
              <a:cs typeface="Arial"/>
            </a:endParaRPr>
          </a:p>
          <a:p>
            <a:pPr lvl="1">
              <a:lnSpc>
                <a:spcPts val="2198"/>
              </a:lnSpc>
            </a:pPr>
            <a:r>
              <a:rPr lang="en-US" dirty="0">
                <a:latin typeface="Arial"/>
                <a:cs typeface="Arial"/>
              </a:rPr>
              <a:t>MPS only tripped, no readout of signal level over time – improved in the 12 GeV VME design</a:t>
            </a:r>
            <a:endParaRPr lang="en-US" dirty="0">
              <a:cs typeface="Arial"/>
            </a:endParaRPr>
          </a:p>
          <a:p>
            <a:pPr>
              <a:lnSpc>
                <a:spcPts val="2198"/>
              </a:lnSpc>
            </a:pPr>
            <a:r>
              <a:rPr lang="en-US" b="1" dirty="0">
                <a:latin typeface="Arial"/>
                <a:ea typeface="Arial"/>
                <a:cs typeface="Arial"/>
              </a:rPr>
              <a:t>VME </a:t>
            </a:r>
            <a:r>
              <a:rPr lang="en-US" dirty="0">
                <a:latin typeface="Arial"/>
                <a:ea typeface="Arial"/>
                <a:cs typeface="Arial"/>
              </a:rPr>
              <a:t>card designed for 12 GeV Upgrade</a:t>
            </a:r>
          </a:p>
          <a:p>
            <a:pPr lvl="1">
              <a:lnSpc>
                <a:spcPts val="2198"/>
              </a:lnSpc>
            </a:pPr>
            <a:r>
              <a:rPr lang="en-US" dirty="0">
                <a:latin typeface="Arial"/>
                <a:ea typeface="Arial"/>
                <a:cs typeface="Arial"/>
              </a:rPr>
              <a:t>Not sure where or if design specifications exist for the upgraded card. </a:t>
            </a:r>
          </a:p>
          <a:p>
            <a:pPr lvl="1">
              <a:lnSpc>
                <a:spcPts val="2198"/>
              </a:lnSpc>
            </a:pPr>
            <a:r>
              <a:rPr lang="en-US" dirty="0">
                <a:latin typeface="Arial"/>
                <a:ea typeface="Arial"/>
                <a:cs typeface="Arial"/>
              </a:rPr>
              <a:t>As of just a few years ago, these are all converted to VME …  I think?</a:t>
            </a:r>
            <a:endParaRPr lang="en-US" dirty="0">
              <a:cs typeface="Arial"/>
            </a:endParaRPr>
          </a:p>
          <a:p>
            <a:pPr>
              <a:lnSpc>
                <a:spcPts val="2198"/>
              </a:lnSpc>
            </a:pPr>
            <a:endParaRPr lang="en-US">
              <a:latin typeface="Arial"/>
              <a:ea typeface="Arial"/>
              <a:cs typeface="Arial"/>
            </a:endParaRPr>
          </a:p>
          <a:p>
            <a:pPr>
              <a:lnSpc>
                <a:spcPts val="2198"/>
              </a:lnSpc>
            </a:pPr>
            <a:endParaRPr lang="en-US">
              <a:latin typeface="Arial"/>
              <a:ea typeface="Arial"/>
              <a:cs typeface="Arial"/>
            </a:endParaRPr>
          </a:p>
          <a:p>
            <a:pPr lvl="1">
              <a:lnSpc>
                <a:spcPts val="2198"/>
              </a:lnSpc>
            </a:pPr>
            <a:endParaRPr lang="en-US">
              <a:latin typeface="Arial"/>
              <a:ea typeface="Arial"/>
              <a:cs typeface="Arial"/>
            </a:endParaRPr>
          </a:p>
          <a:p>
            <a:pPr marL="457200" lvl="1" indent="0">
              <a:lnSpc>
                <a:spcPts val="2198"/>
              </a:lnSpc>
              <a:buNone/>
            </a:pPr>
            <a:endParaRPr lang="en-US">
              <a:latin typeface="Arial"/>
              <a:ea typeface="Arial"/>
              <a:cs typeface="Arial"/>
            </a:endParaRPr>
          </a:p>
          <a:p>
            <a:pPr lvl="1">
              <a:lnSpc>
                <a:spcPts val="2198"/>
              </a:lnSpc>
            </a:pPr>
            <a:endParaRPr lang="en-US">
              <a:latin typeface="Arial"/>
              <a:ea typeface="Arial"/>
              <a:cs typeface="Arial"/>
            </a:endParaRPr>
          </a:p>
          <a:p>
            <a:pPr marL="457200" lvl="1" indent="0">
              <a:lnSpc>
                <a:spcPts val="2198"/>
              </a:lnSpc>
              <a:buNone/>
            </a:pPr>
            <a:endParaRPr lang="en-US">
              <a:latin typeface="Arial"/>
              <a:ea typeface="Arial"/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5FF9ED-EC15-F989-6AEA-458A51B53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BLM Overview – 2025 Internal Workshop 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EDB57F-B73D-75A6-584C-B13D49F76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274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Machine Locations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/>
              </a:rPr>
              <a:t>BLM Overview – 2025 Internal Workshop 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375" y="3235523"/>
            <a:ext cx="4962867" cy="27898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92" y="1037475"/>
            <a:ext cx="3689684" cy="27672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74637" y="3780496"/>
            <a:ext cx="3068253" cy="17228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67CBC0-2356-DCEC-BAF1-97AA20B8E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0778" y="1075597"/>
            <a:ext cx="4641273" cy="258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42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BAFAA-BE5F-ECE4-0DF9-11A08DCDA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C0382-F491-23EC-591F-4A9A5258A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Machine Locations 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7FF30F-0BDB-7A9F-19AC-95259B0E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BLM Overview – 2025 Internal Workshop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422ED8-63EC-8EEC-FCE0-772ED0DC3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99F10B-6127-7343-9B74-54722756BCAC}"/>
              </a:ext>
            </a:extLst>
          </p:cNvPr>
          <p:cNvSpPr txBox="1"/>
          <p:nvPr/>
        </p:nvSpPr>
        <p:spPr>
          <a:xfrm>
            <a:off x="236838" y="978243"/>
            <a:ext cx="4256662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/>
              <a:t>MPS Locations:</a:t>
            </a:r>
          </a:p>
          <a:p>
            <a:pPr marL="742950" lvl="1" indent="-285750">
              <a:buFont typeface="Arial,Sans-Serif"/>
              <a:buChar char="•"/>
            </a:pPr>
            <a:r>
              <a:rPr lang="en-US" b="1" dirty="0"/>
              <a:t>68 Locations </a:t>
            </a:r>
            <a:r>
              <a:rPr lang="en-US" dirty="0"/>
              <a:t>with ~</a:t>
            </a:r>
            <a:r>
              <a:rPr lang="en-US" b="1" dirty="0"/>
              <a:t>%22 in the Injector </a:t>
            </a:r>
            <a:r>
              <a:rPr lang="en-US" dirty="0"/>
              <a:t>(No BLA protection in the Injector)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Placement 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/>
              <a:t>likely loss scenarios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/>
              <a:t>protect equipment that had lack of spares (ex. ZA Septa vacuum chamber)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/>
              <a:t>Some locations?? Legacy!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b="1" dirty="0"/>
              <a:t>Diagnostic:</a:t>
            </a:r>
          </a:p>
          <a:p>
            <a:pPr marL="742950" lvl="1" indent="-285750">
              <a:buFont typeface="Arial,Sans-Serif"/>
              <a:buChar char="•"/>
            </a:pPr>
            <a:r>
              <a:rPr lang="en-US" b="1" dirty="0">
                <a:ea typeface="+mn-lt"/>
                <a:cs typeface="+mn-lt"/>
              </a:rPr>
              <a:t>103 BLMs </a:t>
            </a:r>
            <a:r>
              <a:rPr lang="en-US" dirty="0">
                <a:ea typeface="+mn-lt"/>
                <a:cs typeface="+mn-lt"/>
              </a:rPr>
              <a:t>are Diagnostic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Spread out through out the machine</a:t>
            </a:r>
            <a:endParaRPr lang="en-US" b="1" dirty="0"/>
          </a:p>
          <a:p>
            <a:pPr marL="742950" lvl="1" indent="-285750">
              <a:buFont typeface="Arial"/>
              <a:buChar char="•"/>
            </a:pPr>
            <a:r>
              <a:rPr lang="en-US" dirty="0"/>
              <a:t>Linacs are all diagnostic, except for beginning of each </a:t>
            </a:r>
          </a:p>
          <a:p>
            <a:pPr marL="742950" lvl="1" indent="-285750">
              <a:buFont typeface="Arial"/>
              <a:buChar char="•"/>
            </a:pPr>
            <a:endParaRPr lang="en-US"/>
          </a:p>
          <a:p>
            <a:pPr marL="742950" lvl="1" indent="-285750">
              <a:buFont typeface="Arial"/>
              <a:buChar char="•"/>
            </a:pPr>
            <a:endParaRPr lang="en-US"/>
          </a:p>
          <a:p>
            <a:pPr lvl="1"/>
            <a:endParaRPr lang="en-US"/>
          </a:p>
          <a:p>
            <a:pPr marL="285750" indent="-285750">
              <a:buFont typeface="Arial"/>
              <a:buChar char="•"/>
            </a:pP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95437D-7012-19CF-3FEE-1E6F8AB79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493" y="1027942"/>
            <a:ext cx="5455415" cy="39089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7A599D-1E39-2FED-EE0B-16FB6A0ECE80}"/>
              </a:ext>
            </a:extLst>
          </p:cNvPr>
          <p:cNvSpPr txBox="1"/>
          <p:nvPr/>
        </p:nvSpPr>
        <p:spPr>
          <a:xfrm>
            <a:off x="5482441" y="5047013"/>
            <a:ext cx="612568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i="1"/>
              <a:t>Image above - Ops screen show MPS locations as yellow bars, and grey bars are diagnostic BLMs. </a:t>
            </a:r>
          </a:p>
        </p:txBody>
      </p:sp>
    </p:spTree>
    <p:extLst>
      <p:ext uri="{BB962C8B-B14F-4D97-AF65-F5344CB8AC3E}">
        <p14:creationId xmlns:p14="http://schemas.microsoft.com/office/powerpoint/2010/main" val="9869260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0e5ed8b-e522-44c6-95dc-2637cacc5da1">
      <Terms xmlns="http://schemas.microsoft.com/office/infopath/2007/PartnerControls"/>
    </lcf76f155ced4ddcb4097134ff3c332f>
    <TaxCatchAll xmlns="650a6002-9f9f-49af-8d4a-5da87ea1c82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E7CB33F74F24CBD782AE53CE50DA9" ma:contentTypeVersion="15" ma:contentTypeDescription="Create a new document." ma:contentTypeScope="" ma:versionID="cfa2786cda1f2ed0d4f547ef29d62977">
  <xsd:schema xmlns:xsd="http://www.w3.org/2001/XMLSchema" xmlns:xs="http://www.w3.org/2001/XMLSchema" xmlns:p="http://schemas.microsoft.com/office/2006/metadata/properties" xmlns:ns2="50e5ed8b-e522-44c6-95dc-2637cacc5da1" xmlns:ns3="650a6002-9f9f-49af-8d4a-5da87ea1c823" targetNamespace="http://schemas.microsoft.com/office/2006/metadata/properties" ma:root="true" ma:fieldsID="ea784be5304cce9a053534272b4ab203" ns2:_="" ns3:_="">
    <xsd:import namespace="50e5ed8b-e522-44c6-95dc-2637cacc5da1"/>
    <xsd:import namespace="650a6002-9f9f-49af-8d4a-5da87ea1c8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e5ed8b-e522-44c6-95dc-2637cacc5d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4b97cb4-2f5e-48a1-816a-9019d04dc3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0a6002-9f9f-49af-8d4a-5da87ea1c82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42fceb78-75c0-4afb-8de9-470114330610}" ma:internalName="TaxCatchAll" ma:showField="CatchAllData" ma:web="650a6002-9f9f-49af-8d4a-5da87ea1c8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A382C6C-9EBB-4A64-AA27-FEBF5C2AF5F7}">
  <ds:schemaRefs>
    <ds:schemaRef ds:uri="50e5ed8b-e522-44c6-95dc-2637cacc5da1"/>
    <ds:schemaRef ds:uri="650a6002-9f9f-49af-8d4a-5da87ea1c823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98A7658-57DE-48F0-9639-9B20B3F82AA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F3F884-BE0A-4781-B24B-765C963514F0}">
  <ds:schemaRefs>
    <ds:schemaRef ds:uri="50e5ed8b-e522-44c6-95dc-2637cacc5da1"/>
    <ds:schemaRef ds:uri="650a6002-9f9f-49af-8d4a-5da87ea1c82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35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BLM System Introduction </vt:lpstr>
      <vt:lpstr>BLM Overview Purpose</vt:lpstr>
      <vt:lpstr>Beam Loss Monitor (BLM)</vt:lpstr>
      <vt:lpstr>Beam Loss Monitor – Hardware and Ops Interface</vt:lpstr>
      <vt:lpstr>PMT Specs</vt:lpstr>
      <vt:lpstr>BLM Capabilities</vt:lpstr>
      <vt:lpstr>Card Design </vt:lpstr>
      <vt:lpstr>Machine Locations</vt:lpstr>
      <vt:lpstr>Machine Locations </vt:lpstr>
      <vt:lpstr>BLM Diagnostics and Testing</vt:lpstr>
      <vt:lpstr>System Requirements – C.K. Sinclair TN-92-046/ TN-94-024</vt:lpstr>
      <vt:lpstr>Threshold for Loss– C.K. Sinclair TN-94-024</vt:lpstr>
      <vt:lpstr>12 GeV Beam @ 30 um beam size</vt:lpstr>
      <vt:lpstr>BLM Calibration </vt:lpstr>
      <vt:lpstr>BLM Calibration </vt:lpstr>
      <vt:lpstr>Operational Experience</vt:lpstr>
      <vt:lpstr>Operational Experience – So we have loss?</vt:lpstr>
      <vt:lpstr>Improvements</vt:lpstr>
      <vt:lpstr>Improvements - Requirements</vt:lpstr>
      <vt:lpstr>Additional Diagnostic Loss detection</vt:lpstr>
      <vt:lpstr>Diagnostics – Calibrated Wiresums</vt:lpstr>
      <vt:lpstr>Diagnostics – Global Timing and Synchronization</vt:lpstr>
      <vt:lpstr>BLMs vs. RF - RF Diagnostics</vt:lpstr>
      <vt:lpstr>Fold in additional layers protection</vt:lpstr>
      <vt:lpstr>More BLMs – Device Protection vs. Area Loss</vt:lpstr>
      <vt:lpstr>Calibration Improvements</vt:lpstr>
      <vt:lpstr>Software</vt:lpstr>
      <vt:lpstr>Software – Relative signals</vt:lpstr>
      <vt:lpstr>Procedural</vt:lpstr>
      <vt:lpstr>Questions?</vt:lpstr>
      <vt:lpstr>Some Links</vt:lpstr>
      <vt:lpstr>How Fast– C.K. Sinclair TN-92-046 </vt:lpstr>
      <vt:lpstr>How Fast -  More details – C.K. Sinclair TN-92-046 (Cont.) </vt:lpstr>
      <vt:lpstr>How Fast (Cont.) – C.K. Sinclair TN-92-046 (Cont.) </vt:lpstr>
      <vt:lpstr>Threshold for Loss – Cont.– C.K. Sinclair TN-94-024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951</cp:revision>
  <dcterms:created xsi:type="dcterms:W3CDTF">2024-11-05T21:03:47Z</dcterms:created>
  <dcterms:modified xsi:type="dcterms:W3CDTF">2025-04-23T12:16:10Z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0x010100188E7CB33F74F24CBD782AE53CE50DA9</vt:lpwstr>
  </property>
  <property fmtid="{D5CDD505-2E9C-101B-9397-08002B2CF9AE}" pid="3" name="MediaServiceImageTags">
    <vt:lpwstr/>
  </property>
</Properties>
</file>