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11"/>
  </p:notesMasterIdLst>
  <p:sldIdLst>
    <p:sldId id="257" r:id="rId2"/>
    <p:sldId id="290" r:id="rId3"/>
    <p:sldId id="305" r:id="rId4"/>
    <p:sldId id="314" r:id="rId5"/>
    <p:sldId id="315" r:id="rId6"/>
    <p:sldId id="316" r:id="rId7"/>
    <p:sldId id="317" r:id="rId8"/>
    <p:sldId id="318" r:id="rId9"/>
    <p:sldId id="31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1" autoAdjust="0"/>
    <p:restoredTop sz="94713" autoAdjust="0"/>
  </p:normalViewPr>
  <p:slideViewPr>
    <p:cSldViewPr snapToGrid="0">
      <p:cViewPr varScale="1">
        <p:scale>
          <a:sx n="97" d="100"/>
          <a:sy n="97" d="100"/>
        </p:scale>
        <p:origin x="96" y="23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C33F4-8059-424A-84E0-AE44BBB8DC7E}"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73825-CF18-40CD-97D7-DD57DA0992DB}" type="slidenum">
              <a:rPr lang="en-US" smtClean="0"/>
              <a:t>‹#›</a:t>
            </a:fld>
            <a:endParaRPr lang="en-US"/>
          </a:p>
        </p:txBody>
      </p:sp>
    </p:spTree>
    <p:extLst>
      <p:ext uri="{BB962C8B-B14F-4D97-AF65-F5344CB8AC3E}">
        <p14:creationId xmlns:p14="http://schemas.microsoft.com/office/powerpoint/2010/main" val="356171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73825-CF18-40CD-97D7-DD57DA0992DB}" type="slidenum">
              <a:rPr lang="en-US" smtClean="0"/>
              <a:t>1</a:t>
            </a:fld>
            <a:endParaRPr lang="en-US"/>
          </a:p>
        </p:txBody>
      </p:sp>
    </p:spTree>
    <p:extLst>
      <p:ext uri="{BB962C8B-B14F-4D97-AF65-F5344CB8AC3E}">
        <p14:creationId xmlns:p14="http://schemas.microsoft.com/office/powerpoint/2010/main" val="4230180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909847" y="2931735"/>
            <a:ext cx="4886046" cy="1671011"/>
          </a:xfrm>
        </p:spPr>
        <p:txBody>
          <a:bodyPr anchor="b">
            <a:normAutofit/>
          </a:bodyPr>
          <a:lstStyle>
            <a:lvl1pPr algn="r">
              <a:defRPr sz="4400" b="0" i="0">
                <a:solidFill>
                  <a:schemeClr val="bg1"/>
                </a:solidFill>
                <a:latin typeface="Arial" charset="0"/>
                <a:ea typeface="Arial" charset="0"/>
                <a:cs typeface="Arial" charset="0"/>
              </a:defRPr>
            </a:lvl1pPr>
          </a:lstStyle>
          <a:p>
            <a:r>
              <a:rPr lang="en-US" dirty="0"/>
              <a:t>Click to edit Master title style</a:t>
            </a:r>
          </a:p>
        </p:txBody>
      </p:sp>
      <p:sp>
        <p:nvSpPr>
          <p:cNvPr id="11" name="Subtitle 2"/>
          <p:cNvSpPr>
            <a:spLocks noGrp="1"/>
          </p:cNvSpPr>
          <p:nvPr>
            <p:ph type="subTitle" idx="1"/>
          </p:nvPr>
        </p:nvSpPr>
        <p:spPr>
          <a:xfrm>
            <a:off x="6909847" y="4714026"/>
            <a:ext cx="4886046" cy="546311"/>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12"/>
          </p:nvPr>
        </p:nvSpPr>
        <p:spPr>
          <a:xfrm>
            <a:off x="5097780" y="6346924"/>
            <a:ext cx="2057400" cy="365125"/>
          </a:xfrm>
        </p:spPr>
        <p:txBody>
          <a:bodyPr/>
          <a:lstStyle>
            <a:lvl1pPr algn="ctr">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p:cNvSpPr>
            <a:spLocks noGrp="1"/>
          </p:cNvSpPr>
          <p:nvPr>
            <p:ph type="sldNum" sz="quarter" idx="12"/>
          </p:nvPr>
        </p:nvSpPr>
        <p:spPr>
          <a:xfrm>
            <a:off x="5097780" y="6346924"/>
            <a:ext cx="2057400" cy="365125"/>
          </a:xfrm>
        </p:spPr>
        <p:txBody>
          <a:bodyPr/>
          <a:lstStyle>
            <a:lvl1pPr algn="ctr">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a:extLst>
              <a:ext uri="{FF2B5EF4-FFF2-40B4-BE49-F238E27FC236}">
                <a16:creationId xmlns:a16="http://schemas.microsoft.com/office/drawing/2014/main" id="{E6FAC453-65B5-41EB-A3CE-57F29817E7FA}"/>
              </a:ext>
            </a:extLst>
          </p:cNvPr>
          <p:cNvSpPr>
            <a:spLocks noGrp="1"/>
          </p:cNvSpPr>
          <p:nvPr>
            <p:ph type="sldNum" sz="quarter" idx="12"/>
          </p:nvPr>
        </p:nvSpPr>
        <p:spPr>
          <a:xfrm>
            <a:off x="334297" y="6448425"/>
            <a:ext cx="11572568" cy="365125"/>
          </a:xfrm>
        </p:spPr>
        <p:txBody>
          <a:bodyPr/>
          <a:lstStyle>
            <a:lvl1pPr algn="l">
              <a:tabLst>
                <a:tab pos="5715000" algn="ctr"/>
                <a:tab pos="10972800" algn="r"/>
              </a:tabLst>
              <a:defRPr sz="1400" b="0">
                <a:solidFill>
                  <a:schemeClr val="tx1"/>
                </a:solidFill>
                <a:latin typeface="Segui UI"/>
              </a:defRPr>
            </a:lvl1pPr>
          </a:lstStyle>
          <a:p>
            <a:r>
              <a:rPr lang="en-US" dirty="0"/>
              <a:t>BDX Infrastructure	</a:t>
            </a:r>
            <a:fld id="{893C5830-40F3-F04E-B2E3-10E6672BA8FF}" type="slidenum">
              <a:rPr lang="en-US" smtClean="0"/>
              <a:pPr/>
              <a:t>‹#›</a:t>
            </a:fld>
            <a:r>
              <a:rPr lang="en-US" dirty="0"/>
              <a:t>	September 4, 2025 </a:t>
            </a:r>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6">
            <a:extLst>
              <a:ext uri="{FF2B5EF4-FFF2-40B4-BE49-F238E27FC236}">
                <a16:creationId xmlns:a16="http://schemas.microsoft.com/office/drawing/2014/main" id="{7588CFD8-1253-4CA8-9737-C4C1C8C603E6}"/>
              </a:ext>
            </a:extLst>
          </p:cNvPr>
          <p:cNvSpPr>
            <a:spLocks noGrp="1"/>
          </p:cNvSpPr>
          <p:nvPr>
            <p:ph type="sldNum" sz="quarter" idx="12"/>
          </p:nvPr>
        </p:nvSpPr>
        <p:spPr>
          <a:xfrm>
            <a:off x="334297" y="6448425"/>
            <a:ext cx="11572568" cy="365125"/>
          </a:xfrm>
        </p:spPr>
        <p:txBody>
          <a:bodyPr/>
          <a:lstStyle>
            <a:lvl1pPr algn="l">
              <a:tabLst>
                <a:tab pos="5715000" algn="ctr"/>
                <a:tab pos="10972800" algn="r"/>
              </a:tabLst>
              <a:defRPr sz="1400" b="0">
                <a:solidFill>
                  <a:schemeClr val="tx1"/>
                </a:solidFill>
                <a:latin typeface="Segui UI"/>
              </a:defRPr>
            </a:lvl1pPr>
          </a:lstStyle>
          <a:p>
            <a:r>
              <a:rPr lang="en-US" dirty="0"/>
              <a:t>BDX Infrastructure	</a:t>
            </a:r>
            <a:fld id="{893C5830-40F3-F04E-B2E3-10E6672BA8FF}" type="slidenum">
              <a:rPr lang="en-US" smtClean="0"/>
              <a:pPr/>
              <a:t>‹#›</a:t>
            </a:fld>
            <a:r>
              <a:rPr lang="en-US" dirty="0"/>
              <a:t>	September 4, 2025 </a:t>
            </a:r>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843BAA18-1969-4878-A98B-EFF6ACEC5165}"/>
              </a:ext>
            </a:extLst>
          </p:cNvPr>
          <p:cNvSpPr>
            <a:spLocks noGrp="1"/>
          </p:cNvSpPr>
          <p:nvPr>
            <p:ph type="sldNum" sz="quarter" idx="12"/>
          </p:nvPr>
        </p:nvSpPr>
        <p:spPr>
          <a:xfrm>
            <a:off x="334297" y="6448425"/>
            <a:ext cx="11572568" cy="365125"/>
          </a:xfrm>
        </p:spPr>
        <p:txBody>
          <a:bodyPr/>
          <a:lstStyle>
            <a:lvl1pPr algn="l">
              <a:tabLst>
                <a:tab pos="5715000" algn="ctr"/>
                <a:tab pos="10972800" algn="r"/>
              </a:tabLst>
              <a:defRPr sz="1400" b="0">
                <a:solidFill>
                  <a:schemeClr val="tx1"/>
                </a:solidFill>
                <a:latin typeface="Segui UI"/>
              </a:defRPr>
            </a:lvl1pPr>
          </a:lstStyle>
          <a:p>
            <a:r>
              <a:rPr lang="en-US" dirty="0"/>
              <a:t>BDX Infrastructure	</a:t>
            </a:r>
            <a:fld id="{893C5830-40F3-F04E-B2E3-10E6672BA8FF}" type="slidenum">
              <a:rPr lang="en-US" smtClean="0"/>
              <a:pPr/>
              <a:t>‹#›</a:t>
            </a:fld>
            <a:r>
              <a:rPr lang="en-US" dirty="0"/>
              <a:t>	September 4, 2025 </a:t>
            </a:r>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a:extLst>
              <a:ext uri="{FF2B5EF4-FFF2-40B4-BE49-F238E27FC236}">
                <a16:creationId xmlns:a16="http://schemas.microsoft.com/office/drawing/2014/main" id="{EB59BC41-E655-473D-BFFF-617F65DA64EF}"/>
              </a:ext>
            </a:extLst>
          </p:cNvPr>
          <p:cNvSpPr>
            <a:spLocks noGrp="1"/>
          </p:cNvSpPr>
          <p:nvPr>
            <p:ph type="sldNum" sz="quarter" idx="12"/>
          </p:nvPr>
        </p:nvSpPr>
        <p:spPr>
          <a:xfrm>
            <a:off x="334297" y="6448425"/>
            <a:ext cx="11572568" cy="365125"/>
          </a:xfrm>
        </p:spPr>
        <p:txBody>
          <a:bodyPr/>
          <a:lstStyle>
            <a:lvl1pPr algn="l">
              <a:tabLst>
                <a:tab pos="5715000" algn="ctr"/>
                <a:tab pos="10972800" algn="r"/>
              </a:tabLst>
              <a:defRPr sz="1400" b="0">
                <a:solidFill>
                  <a:schemeClr val="tx1"/>
                </a:solidFill>
                <a:latin typeface="Segui UI"/>
              </a:defRPr>
            </a:lvl1pPr>
          </a:lstStyle>
          <a:p>
            <a:r>
              <a:rPr lang="en-US" dirty="0"/>
              <a:t>BDX Infrastructure	</a:t>
            </a:r>
            <a:fld id="{893C5830-40F3-F04E-B2E3-10E6672BA8FF}" type="slidenum">
              <a:rPr lang="en-US" smtClean="0"/>
              <a:pPr/>
              <a:t>‹#›</a:t>
            </a:fld>
            <a:r>
              <a:rPr lang="en-US" dirty="0"/>
              <a:t>	September 4, 2025 </a:t>
            </a:r>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6">
            <a:extLst>
              <a:ext uri="{FF2B5EF4-FFF2-40B4-BE49-F238E27FC236}">
                <a16:creationId xmlns:a16="http://schemas.microsoft.com/office/drawing/2014/main" id="{ADEB1752-85B4-45DB-ADF6-739FD7279B97}"/>
              </a:ext>
            </a:extLst>
          </p:cNvPr>
          <p:cNvSpPr>
            <a:spLocks noGrp="1"/>
          </p:cNvSpPr>
          <p:nvPr>
            <p:ph type="sldNum" sz="quarter" idx="12"/>
          </p:nvPr>
        </p:nvSpPr>
        <p:spPr>
          <a:xfrm>
            <a:off x="334297" y="6448425"/>
            <a:ext cx="11572568" cy="365125"/>
          </a:xfrm>
        </p:spPr>
        <p:txBody>
          <a:bodyPr/>
          <a:lstStyle>
            <a:lvl1pPr algn="l">
              <a:tabLst>
                <a:tab pos="5715000" algn="ctr"/>
                <a:tab pos="10972800" algn="r"/>
              </a:tabLst>
              <a:defRPr sz="1400" b="0">
                <a:solidFill>
                  <a:schemeClr val="tx1"/>
                </a:solidFill>
                <a:latin typeface="Segui UI"/>
              </a:defRPr>
            </a:lvl1pPr>
          </a:lstStyle>
          <a:p>
            <a:r>
              <a:rPr lang="en-US" dirty="0"/>
              <a:t>BDX Infrastructure	</a:t>
            </a:r>
            <a:fld id="{893C5830-40F3-F04E-B2E3-10E6672BA8FF}" type="slidenum">
              <a:rPr lang="en-US" smtClean="0"/>
              <a:pPr/>
              <a:t>‹#›</a:t>
            </a:fld>
            <a:r>
              <a:rPr lang="en-US" dirty="0"/>
              <a:t>	September 4, 2025 </a:t>
            </a:r>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a:xfrm>
            <a:off x="334297" y="6512181"/>
            <a:ext cx="11572568" cy="301369"/>
          </a:xfrm>
        </p:spPr>
        <p:txBody>
          <a:bodyPr/>
          <a:lstStyle>
            <a:lvl1pPr algn="l">
              <a:tabLst>
                <a:tab pos="5715000" algn="ctr"/>
                <a:tab pos="10972800" algn="r"/>
              </a:tabLst>
              <a:defRPr sz="1400" b="0">
                <a:solidFill>
                  <a:schemeClr val="tx1"/>
                </a:solidFill>
                <a:latin typeface="Segui UI"/>
              </a:defRPr>
            </a:lvl1pPr>
          </a:lstStyle>
          <a:p>
            <a:r>
              <a:rPr lang="en-US" dirty="0"/>
              <a:t>BDX Infrastructure	</a:t>
            </a:r>
            <a:fld id="{893C5830-40F3-F04E-B2E3-10E6672BA8FF}" type="slidenum">
              <a:rPr lang="en-US" smtClean="0"/>
              <a:pPr/>
              <a:t>‹#›</a:t>
            </a:fld>
            <a:r>
              <a:rPr lang="en-US" dirty="0"/>
              <a:t>	September 4, 2025 </a:t>
            </a:r>
          </a:p>
        </p:txBody>
      </p:sp>
      <p:cxnSp>
        <p:nvCxnSpPr>
          <p:cNvPr id="8" name="Straight Connector 7">
            <a:extLst>
              <a:ext uri="{FF2B5EF4-FFF2-40B4-BE49-F238E27FC236}">
                <a16:creationId xmlns:a16="http://schemas.microsoft.com/office/drawing/2014/main" id="{A2D319EB-3593-4862-86A7-58C2DBCB7E09}"/>
              </a:ext>
            </a:extLst>
          </p:cNvPr>
          <p:cNvCxnSpPr/>
          <p:nvPr userDrawn="1"/>
        </p:nvCxnSpPr>
        <p:spPr>
          <a:xfrm flipV="1">
            <a:off x="421778" y="6512181"/>
            <a:ext cx="109958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6"/>
          <p:cNvSpPr>
            <a:spLocks noGrp="1"/>
          </p:cNvSpPr>
          <p:nvPr>
            <p:ph type="sldNum" sz="quarter" idx="12"/>
          </p:nvPr>
        </p:nvSpPr>
        <p:spPr>
          <a:xfrm>
            <a:off x="5097780" y="6346924"/>
            <a:ext cx="2057400" cy="365125"/>
          </a:xfrm>
        </p:spPr>
        <p:txBody>
          <a:bodyPr/>
          <a:lstStyle>
            <a:lvl1pPr algn="ctr">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Slide Number Placeholder 6"/>
          <p:cNvSpPr>
            <a:spLocks noGrp="1"/>
          </p:cNvSpPr>
          <p:nvPr>
            <p:ph type="sldNum" sz="quarter" idx="12"/>
          </p:nvPr>
        </p:nvSpPr>
        <p:spPr>
          <a:xfrm>
            <a:off x="5097780" y="6346924"/>
            <a:ext cx="2057400" cy="365125"/>
          </a:xfrm>
        </p:spPr>
        <p:txBody>
          <a:bodyPr/>
          <a:lstStyle>
            <a:lvl1pPr algn="ctr">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02D572-00AB-4997-AABF-56DB3FF61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44" y="656502"/>
            <a:ext cx="10995866" cy="6127904"/>
          </a:xfrm>
          <a:prstGeom prst="rect">
            <a:avLst/>
          </a:prstGeom>
        </p:spPr>
      </p:pic>
      <p:sp>
        <p:nvSpPr>
          <p:cNvPr id="14" name="Subtitle 13"/>
          <p:cNvSpPr>
            <a:spLocks noGrp="1"/>
          </p:cNvSpPr>
          <p:nvPr>
            <p:ph type="subTitle" idx="1"/>
          </p:nvPr>
        </p:nvSpPr>
        <p:spPr>
          <a:xfrm>
            <a:off x="306447" y="5873184"/>
            <a:ext cx="11425438" cy="911222"/>
          </a:xfrm>
          <a:noFill/>
        </p:spPr>
        <p:txBody>
          <a:bodyPr>
            <a:normAutofit lnSpcReduction="10000"/>
          </a:bodyPr>
          <a:lstStyle/>
          <a:p>
            <a:pPr algn="l">
              <a:spcBef>
                <a:spcPts val="0"/>
              </a:spcBef>
              <a:spcAft>
                <a:spcPts val="0"/>
              </a:spcAft>
            </a:pPr>
            <a:r>
              <a:rPr lang="en-US" sz="2800" dirty="0">
                <a:solidFill>
                  <a:schemeClr val="tx1"/>
                </a:solidFill>
                <a:latin typeface="Palatino Linotype" panose="02040502050505030304" pitchFamily="18" charset="0"/>
                <a:cs typeface="Segoe UI" panose="020B0502040204020203" pitchFamily="34" charset="0"/>
              </a:rPr>
              <a:t>Walt Akers, Systems Engineer </a:t>
            </a:r>
          </a:p>
          <a:p>
            <a:pPr algn="l">
              <a:spcBef>
                <a:spcPts val="600"/>
              </a:spcBef>
              <a:tabLst>
                <a:tab pos="11149013" algn="r"/>
              </a:tabLst>
            </a:pPr>
            <a:r>
              <a:rPr lang="en-US" sz="1600" dirty="0">
                <a:solidFill>
                  <a:schemeClr val="tx1"/>
                </a:solidFill>
                <a:latin typeface="Segoe UI" panose="020B0502040204020203" pitchFamily="34" charset="0"/>
                <a:cs typeface="Segoe UI" panose="020B0502040204020203" pitchFamily="34" charset="0"/>
              </a:rPr>
              <a:t>Thomas Jefferson National Accelerator Facility	September 4, 2025</a:t>
            </a:r>
          </a:p>
          <a:p>
            <a:pPr algn="l"/>
            <a:endParaRPr lang="en-US" dirty="0">
              <a:solidFill>
                <a:schemeClr val="tx1"/>
              </a:solidFill>
            </a:endParaRPr>
          </a:p>
          <a:p>
            <a:pPr algn="l"/>
            <a:endParaRPr lang="en-US" dirty="0"/>
          </a:p>
        </p:txBody>
      </p:sp>
      <p:sp>
        <p:nvSpPr>
          <p:cNvPr id="5" name="Slide Number Placeholder 4"/>
          <p:cNvSpPr>
            <a:spLocks noGrp="1"/>
          </p:cNvSpPr>
          <p:nvPr>
            <p:ph type="sldNum" sz="quarter" idx="4294967295"/>
          </p:nvPr>
        </p:nvSpPr>
        <p:spPr>
          <a:xfrm>
            <a:off x="11737975" y="6462713"/>
            <a:ext cx="454025" cy="365125"/>
          </a:xfrm>
        </p:spPr>
        <p:txBody>
          <a:bodyPr/>
          <a:lstStyle/>
          <a:p>
            <a:r>
              <a:rPr lang="en-US" dirty="0"/>
              <a:t> </a:t>
            </a:r>
          </a:p>
        </p:txBody>
      </p:sp>
      <p:sp>
        <p:nvSpPr>
          <p:cNvPr id="6" name="Title 1">
            <a:extLst>
              <a:ext uri="{FF2B5EF4-FFF2-40B4-BE49-F238E27FC236}">
                <a16:creationId xmlns:a16="http://schemas.microsoft.com/office/drawing/2014/main" id="{792624DE-9508-4605-905B-440A89AC8950}"/>
              </a:ext>
            </a:extLst>
          </p:cNvPr>
          <p:cNvSpPr txBox="1">
            <a:spLocks/>
          </p:cNvSpPr>
          <p:nvPr/>
        </p:nvSpPr>
        <p:spPr>
          <a:xfrm>
            <a:off x="306447" y="66973"/>
            <a:ext cx="11745509" cy="91122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400" dirty="0">
                <a:latin typeface="Georgia" panose="02040502050405020303" pitchFamily="18" charset="0"/>
              </a:rPr>
              <a:t>BDX Infrastructure</a:t>
            </a:r>
          </a:p>
        </p:txBody>
      </p:sp>
      <p:cxnSp>
        <p:nvCxnSpPr>
          <p:cNvPr id="7" name="Straight Connector 6">
            <a:extLst>
              <a:ext uri="{FF2B5EF4-FFF2-40B4-BE49-F238E27FC236}">
                <a16:creationId xmlns:a16="http://schemas.microsoft.com/office/drawing/2014/main" id="{8766ACA6-0160-4896-9943-E29D197D5685}"/>
              </a:ext>
            </a:extLst>
          </p:cNvPr>
          <p:cNvCxnSpPr/>
          <p:nvPr/>
        </p:nvCxnSpPr>
        <p:spPr>
          <a:xfrm flipV="1">
            <a:off x="421778" y="829136"/>
            <a:ext cx="109958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FD68DA-43BA-4508-8DE2-BA9BB7B2FA5B}"/>
              </a:ext>
            </a:extLst>
          </p:cNvPr>
          <p:cNvSpPr txBox="1">
            <a:spLocks/>
          </p:cNvSpPr>
          <p:nvPr/>
        </p:nvSpPr>
        <p:spPr>
          <a:xfrm>
            <a:off x="306447" y="66973"/>
            <a:ext cx="11745509" cy="91122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400" dirty="0"/>
              <a:t>Overview</a:t>
            </a:r>
          </a:p>
        </p:txBody>
      </p:sp>
      <p:cxnSp>
        <p:nvCxnSpPr>
          <p:cNvPr id="5" name="Straight Connector 4"/>
          <p:cNvCxnSpPr/>
          <p:nvPr/>
        </p:nvCxnSpPr>
        <p:spPr>
          <a:xfrm flipV="1">
            <a:off x="421778" y="829136"/>
            <a:ext cx="109958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21777" y="978195"/>
            <a:ext cx="10995865" cy="5444888"/>
          </a:xfrm>
          <a:prstGeom prst="rect">
            <a:avLst/>
          </a:prstGeom>
        </p:spPr>
        <p:txBody>
          <a:bodyPr wrap="square">
            <a:spAutoFit/>
          </a:bodyPr>
          <a:lstStyle/>
          <a:p>
            <a:pPr>
              <a:lnSpc>
                <a:spcPct val="100000"/>
              </a:lnSpc>
              <a:spcBef>
                <a:spcPts val="600"/>
              </a:spcBef>
              <a:spcAft>
                <a:spcPts val="200"/>
              </a:spcAft>
            </a:pPr>
            <a:r>
              <a:rPr lang="en-US" sz="2100" dirty="0">
                <a:solidFill>
                  <a:schemeClr val="bg2">
                    <a:lumMod val="50000"/>
                  </a:schemeClr>
                </a:solidFill>
                <a:latin typeface="Georgia" panose="02040502050405020303" pitchFamily="18" charset="0"/>
              </a:rPr>
              <a:t>Site Description</a:t>
            </a:r>
          </a:p>
          <a:p>
            <a:pPr marL="285750" indent="-285750">
              <a:buFont typeface="Arial" panose="020B0604020202020204" pitchFamily="34" charset="0"/>
              <a:buChar char="•"/>
            </a:pPr>
            <a:r>
              <a:rPr lang="en-US" dirty="0">
                <a:latin typeface="Segui UI"/>
                <a:cs typeface="Segoe UI" panose="020B0502040204020203" pitchFamily="34" charset="0"/>
              </a:rPr>
              <a:t>Elevations of Existing and Proposed Structures</a:t>
            </a:r>
          </a:p>
          <a:p>
            <a:pPr marL="285750" indent="-285750">
              <a:buFont typeface="Arial" panose="020B0604020202020204" pitchFamily="34" charset="0"/>
              <a:buChar char="•"/>
            </a:pPr>
            <a:r>
              <a:rPr lang="en-US" dirty="0">
                <a:latin typeface="Segui UI"/>
                <a:cs typeface="Segoe UI" panose="020B0502040204020203" pitchFamily="34" charset="0"/>
              </a:rPr>
              <a:t>Site Conditions</a:t>
            </a:r>
            <a:endParaRPr lang="en-US" sz="2000" i="1" dirty="0">
              <a:solidFill>
                <a:schemeClr val="accent5"/>
              </a:solidFill>
              <a:latin typeface="Segui UI"/>
              <a:cs typeface="Segoe UI" panose="020B0502040204020203" pitchFamily="34" charset="0"/>
            </a:endParaRPr>
          </a:p>
          <a:p>
            <a:pPr>
              <a:lnSpc>
                <a:spcPct val="120000"/>
              </a:lnSpc>
              <a:spcBef>
                <a:spcPts val="600"/>
              </a:spcBef>
              <a:spcAft>
                <a:spcPts val="200"/>
              </a:spcAft>
            </a:pPr>
            <a:r>
              <a:rPr lang="en-US" sz="2100" dirty="0">
                <a:solidFill>
                  <a:schemeClr val="bg2">
                    <a:lumMod val="50000"/>
                  </a:schemeClr>
                </a:solidFill>
                <a:latin typeface="Georgia" panose="02040502050405020303" pitchFamily="18" charset="0"/>
              </a:rPr>
              <a:t>Vault Characteristics:</a:t>
            </a:r>
          </a:p>
          <a:p>
            <a:pPr marL="285750" indent="-285750">
              <a:buFont typeface="Arial" panose="020B0604020202020204" pitchFamily="34" charset="0"/>
              <a:buChar char="•"/>
            </a:pPr>
            <a:r>
              <a:rPr lang="en-US" dirty="0">
                <a:latin typeface="Segui UI"/>
              </a:rPr>
              <a:t>Dimensions</a:t>
            </a:r>
          </a:p>
          <a:p>
            <a:pPr marL="285750" indent="-285750">
              <a:buFont typeface="Arial" panose="020B0604020202020204" pitchFamily="34" charset="0"/>
              <a:buChar char="•"/>
            </a:pPr>
            <a:r>
              <a:rPr lang="en-US" dirty="0">
                <a:latin typeface="Segui UI"/>
              </a:rPr>
              <a:t>Structural Requirements</a:t>
            </a:r>
          </a:p>
          <a:p>
            <a:pPr marL="285750" indent="-285750">
              <a:buFont typeface="Arial" panose="020B0604020202020204" pitchFamily="34" charset="0"/>
              <a:buChar char="•"/>
            </a:pPr>
            <a:r>
              <a:rPr lang="en-US" dirty="0">
                <a:latin typeface="Segui UI"/>
              </a:rPr>
              <a:t>Access</a:t>
            </a:r>
          </a:p>
          <a:p>
            <a:pPr>
              <a:lnSpc>
                <a:spcPct val="120000"/>
              </a:lnSpc>
              <a:spcBef>
                <a:spcPts val="600"/>
              </a:spcBef>
              <a:spcAft>
                <a:spcPts val="200"/>
              </a:spcAft>
            </a:pPr>
            <a:r>
              <a:rPr lang="en-US" sz="2100" dirty="0">
                <a:solidFill>
                  <a:schemeClr val="bg2">
                    <a:lumMod val="50000"/>
                  </a:schemeClr>
                </a:solidFill>
                <a:latin typeface="Georgia" panose="02040502050405020303" pitchFamily="18" charset="0"/>
              </a:rPr>
              <a:t>BDX Superstructure:</a:t>
            </a:r>
          </a:p>
          <a:p>
            <a:pPr marL="285750" indent="-285750">
              <a:buFont typeface="Arial" panose="020B0604020202020204" pitchFamily="34" charset="0"/>
              <a:buChar char="•"/>
            </a:pPr>
            <a:r>
              <a:rPr lang="en-US" dirty="0">
                <a:latin typeface="Segui UI"/>
              </a:rPr>
              <a:t>Dimensions</a:t>
            </a:r>
          </a:p>
          <a:p>
            <a:pPr marL="285750" indent="-285750">
              <a:buFont typeface="Arial" panose="020B0604020202020204" pitchFamily="34" charset="0"/>
              <a:buChar char="•"/>
            </a:pPr>
            <a:r>
              <a:rPr lang="en-US" dirty="0">
                <a:latin typeface="Segui UI"/>
              </a:rPr>
              <a:t>Amenities</a:t>
            </a:r>
          </a:p>
          <a:p>
            <a:pPr lvl="0">
              <a:lnSpc>
                <a:spcPct val="120000"/>
              </a:lnSpc>
              <a:spcBef>
                <a:spcPts val="600"/>
              </a:spcBef>
              <a:spcAft>
                <a:spcPts val="200"/>
              </a:spcAft>
            </a:pPr>
            <a:r>
              <a:rPr lang="en-US" sz="2100" dirty="0">
                <a:solidFill>
                  <a:srgbClr val="E8E3CE">
                    <a:lumMod val="50000"/>
                  </a:srgbClr>
                </a:solidFill>
                <a:latin typeface="Georgia" panose="02040502050405020303" pitchFamily="18" charset="0"/>
              </a:rPr>
              <a:t>Infrastructure Resources:</a:t>
            </a:r>
          </a:p>
          <a:p>
            <a:pPr marL="285750" lvl="0" indent="-285750">
              <a:buFont typeface="Arial" panose="020B0604020202020204" pitchFamily="34" charset="0"/>
              <a:buChar char="•"/>
            </a:pPr>
            <a:r>
              <a:rPr lang="en-US" dirty="0">
                <a:solidFill>
                  <a:srgbClr val="000000"/>
                </a:solidFill>
                <a:latin typeface="Segui UI"/>
              </a:rPr>
              <a:t>Electrical</a:t>
            </a:r>
          </a:p>
          <a:p>
            <a:pPr marL="285750" lvl="0" indent="-285750">
              <a:buFont typeface="Arial" panose="020B0604020202020204" pitchFamily="34" charset="0"/>
              <a:buChar char="•"/>
            </a:pPr>
            <a:r>
              <a:rPr lang="en-US" dirty="0">
                <a:solidFill>
                  <a:srgbClr val="000000"/>
                </a:solidFill>
                <a:latin typeface="Segui UI"/>
              </a:rPr>
              <a:t>Mechanical</a:t>
            </a:r>
          </a:p>
          <a:p>
            <a:pPr marL="285750" lvl="0" indent="-285750">
              <a:buFont typeface="Arial" panose="020B0604020202020204" pitchFamily="34" charset="0"/>
              <a:buChar char="•"/>
            </a:pPr>
            <a:r>
              <a:rPr lang="en-US" dirty="0">
                <a:solidFill>
                  <a:srgbClr val="000000"/>
                </a:solidFill>
                <a:latin typeface="Segui UI"/>
              </a:rPr>
              <a:t>Communications</a:t>
            </a:r>
          </a:p>
          <a:p>
            <a:pPr marL="285750" lvl="0" indent="-285750">
              <a:buFont typeface="Arial" panose="020B0604020202020204" pitchFamily="34" charset="0"/>
              <a:buChar char="•"/>
            </a:pPr>
            <a:r>
              <a:rPr lang="en-US" dirty="0">
                <a:solidFill>
                  <a:srgbClr val="000000"/>
                </a:solidFill>
                <a:latin typeface="Segui UI"/>
              </a:rPr>
              <a:t>Safety Systems</a:t>
            </a:r>
          </a:p>
          <a:p>
            <a:pPr lvl="0">
              <a:lnSpc>
                <a:spcPct val="120000"/>
              </a:lnSpc>
              <a:spcBef>
                <a:spcPts val="600"/>
              </a:spcBef>
              <a:spcAft>
                <a:spcPts val="200"/>
              </a:spcAft>
            </a:pPr>
            <a:r>
              <a:rPr lang="en-US" sz="2100" dirty="0">
                <a:solidFill>
                  <a:srgbClr val="E8E3CE">
                    <a:lumMod val="50000"/>
                  </a:srgbClr>
                </a:solidFill>
                <a:latin typeface="Georgia" panose="02040502050405020303" pitchFamily="18" charset="0"/>
              </a:rPr>
              <a:t>Cost and Schedule</a:t>
            </a:r>
          </a:p>
        </p:txBody>
      </p:sp>
      <p:sp>
        <p:nvSpPr>
          <p:cNvPr id="14" name="Slide Number Placeholder 1">
            <a:extLst>
              <a:ext uri="{FF2B5EF4-FFF2-40B4-BE49-F238E27FC236}">
                <a16:creationId xmlns:a16="http://schemas.microsoft.com/office/drawing/2014/main" id="{22D81133-15FA-4470-8165-9899AA378499}"/>
              </a:ext>
            </a:extLst>
          </p:cNvPr>
          <p:cNvSpPr>
            <a:spLocks noGrp="1"/>
          </p:cNvSpPr>
          <p:nvPr>
            <p:ph type="sldNum" sz="quarter" idx="12"/>
          </p:nvPr>
        </p:nvSpPr>
        <p:spPr>
          <a:xfrm>
            <a:off x="334297" y="6448425"/>
            <a:ext cx="11572568" cy="365125"/>
          </a:xfrm>
        </p:spPr>
        <p:txBody>
          <a:bodyPr/>
          <a:lstStyle/>
          <a:p>
            <a:r>
              <a:rPr lang="en-US" dirty="0"/>
              <a:t>BDX Infrastructure	</a:t>
            </a:r>
            <a:fld id="{A981D3CC-1EA5-47FA-A1CC-C7419F014A45}" type="slidenum">
              <a:rPr lang="en-US" smtClean="0"/>
              <a:pPr/>
              <a:t>2</a:t>
            </a:fld>
            <a:r>
              <a:rPr lang="en-US" dirty="0"/>
              <a:t>	September 4. 2025</a:t>
            </a:r>
          </a:p>
        </p:txBody>
      </p:sp>
    </p:spTree>
    <p:extLst>
      <p:ext uri="{BB962C8B-B14F-4D97-AF65-F5344CB8AC3E}">
        <p14:creationId xmlns:p14="http://schemas.microsoft.com/office/powerpoint/2010/main" val="3575483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FD68DA-43BA-4508-8DE2-BA9BB7B2FA5B}"/>
              </a:ext>
            </a:extLst>
          </p:cNvPr>
          <p:cNvSpPr txBox="1">
            <a:spLocks/>
          </p:cNvSpPr>
          <p:nvPr/>
        </p:nvSpPr>
        <p:spPr>
          <a:xfrm>
            <a:off x="306447" y="343431"/>
            <a:ext cx="11745509"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dirty="0"/>
              <a:t>Site Elevations and Conditions</a:t>
            </a:r>
          </a:p>
        </p:txBody>
      </p:sp>
      <p:cxnSp>
        <p:nvCxnSpPr>
          <p:cNvPr id="5" name="Straight Connector 4"/>
          <p:cNvCxnSpPr/>
          <p:nvPr/>
        </p:nvCxnSpPr>
        <p:spPr>
          <a:xfrm>
            <a:off x="421778" y="946099"/>
            <a:ext cx="113994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79936" y="1001923"/>
            <a:ext cx="3372020" cy="4370427"/>
          </a:xfrm>
          <a:prstGeom prst="rect">
            <a:avLst/>
          </a:prstGeom>
          <a:noFill/>
        </p:spPr>
        <p:txBody>
          <a:bodyPr wrap="square" rtlCol="0">
            <a:spAutoFit/>
          </a:bodyPr>
          <a:lstStyle/>
          <a:p>
            <a:pPr marL="168275" indent="-168275">
              <a:spcBef>
                <a:spcPts val="1200"/>
              </a:spcBef>
              <a:buFont typeface="Arial" panose="020B0604020202020204" pitchFamily="34" charset="0"/>
              <a:buChar char="•"/>
              <a:tabLst>
                <a:tab pos="168275" algn="l"/>
              </a:tabLst>
            </a:pPr>
            <a:r>
              <a:rPr lang="en-US" sz="1400" b="1" dirty="0">
                <a:latin typeface="Segui UI"/>
              </a:rPr>
              <a:t>The floor elevation in Hall A is 3’ – 6” above sea level and the beam dump floor elevation is 10’.</a:t>
            </a:r>
          </a:p>
          <a:p>
            <a:pPr marL="168275" indent="-168275">
              <a:spcBef>
                <a:spcPts val="1200"/>
              </a:spcBef>
              <a:buFont typeface="Arial" panose="020B0604020202020204" pitchFamily="34" charset="0"/>
              <a:buChar char="•"/>
              <a:tabLst>
                <a:tab pos="168275" algn="l"/>
              </a:tabLst>
            </a:pPr>
            <a:r>
              <a:rPr lang="en-US" sz="1400" b="1" dirty="0">
                <a:latin typeface="Segui UI"/>
              </a:rPr>
              <a:t>The proposed BDX vault will have a floor elevation of approximately 10’ – 6”.</a:t>
            </a:r>
          </a:p>
          <a:p>
            <a:pPr marL="168275" indent="-168275">
              <a:spcBef>
                <a:spcPts val="1200"/>
              </a:spcBef>
              <a:buFont typeface="Arial" panose="020B0604020202020204" pitchFamily="34" charset="0"/>
              <a:buChar char="•"/>
              <a:tabLst>
                <a:tab pos="168275" algn="l"/>
              </a:tabLst>
            </a:pPr>
            <a:r>
              <a:rPr lang="en-US" sz="1400" b="1" dirty="0">
                <a:latin typeface="Segui UI"/>
              </a:rPr>
              <a:t>The interior of the vault will be positioned 42’ – 4” from the interior of beam dump (24’ – 4” from the exterior of the beam dump shielding).</a:t>
            </a:r>
          </a:p>
          <a:p>
            <a:pPr marL="168275" indent="-168275">
              <a:spcBef>
                <a:spcPts val="1200"/>
              </a:spcBef>
              <a:buFont typeface="Arial" panose="020B0604020202020204" pitchFamily="34" charset="0"/>
              <a:buChar char="•"/>
              <a:tabLst>
                <a:tab pos="168275" algn="l"/>
              </a:tabLst>
            </a:pPr>
            <a:r>
              <a:rPr lang="en-US" sz="1400" b="1" dirty="0">
                <a:latin typeface="Segui UI"/>
              </a:rPr>
              <a:t>The floor of the vault is significantly below the water table, which will require waterproofing and a mechanism for removing accumulated water </a:t>
            </a:r>
            <a:r>
              <a:rPr lang="en-US" sz="1400" b="1" i="1" dirty="0">
                <a:latin typeface="Segui UI"/>
              </a:rPr>
              <a:t>(sump pump).</a:t>
            </a:r>
          </a:p>
          <a:p>
            <a:pPr marL="168275" indent="-168275">
              <a:spcBef>
                <a:spcPts val="1200"/>
              </a:spcBef>
              <a:buFont typeface="Arial" panose="020B0604020202020204" pitchFamily="34" charset="0"/>
              <a:buChar char="•"/>
              <a:tabLst>
                <a:tab pos="168275" algn="l"/>
              </a:tabLst>
            </a:pPr>
            <a:r>
              <a:rPr lang="en-US" sz="1400" b="1" dirty="0">
                <a:latin typeface="Segui UI"/>
              </a:rPr>
              <a:t>The overall weight of the vault concrete will have to be adequate to prevent water pressure from lifting it </a:t>
            </a:r>
            <a:r>
              <a:rPr lang="en-US" sz="1400" b="1" i="1" dirty="0">
                <a:latin typeface="Segui UI"/>
              </a:rPr>
              <a:t>(floating).</a:t>
            </a:r>
            <a:endParaRPr lang="en-US" sz="1400" b="1" dirty="0">
              <a:latin typeface="Segui UI"/>
            </a:endParaRPr>
          </a:p>
        </p:txBody>
      </p:sp>
      <p:sp>
        <p:nvSpPr>
          <p:cNvPr id="6" name="TextBox 5"/>
          <p:cNvSpPr txBox="1"/>
          <p:nvPr/>
        </p:nvSpPr>
        <p:spPr>
          <a:xfrm>
            <a:off x="306447" y="74425"/>
            <a:ext cx="11514765" cy="307777"/>
          </a:xfrm>
          <a:prstGeom prst="rect">
            <a:avLst/>
          </a:prstGeom>
          <a:solidFill>
            <a:schemeClr val="accent1">
              <a:lumMod val="20000"/>
              <a:lumOff val="80000"/>
            </a:schemeClr>
          </a:solidFill>
        </p:spPr>
        <p:txBody>
          <a:bodyPr wrap="square" rtlCol="0">
            <a:spAutoFit/>
          </a:bodyPr>
          <a:lstStyle/>
          <a:p>
            <a:r>
              <a:rPr lang="en-US" sz="1400" dirty="0">
                <a:solidFill>
                  <a:schemeClr val="accent1">
                    <a:lumMod val="75000"/>
                  </a:schemeClr>
                </a:solidFill>
                <a:latin typeface="+mj-lt"/>
              </a:rPr>
              <a:t>Site Description</a:t>
            </a:r>
          </a:p>
        </p:txBody>
      </p:sp>
      <p:pic>
        <p:nvPicPr>
          <p:cNvPr id="8" name="Picture 7">
            <a:extLst>
              <a:ext uri="{FF2B5EF4-FFF2-40B4-BE49-F238E27FC236}">
                <a16:creationId xmlns:a16="http://schemas.microsoft.com/office/drawing/2014/main" id="{42A5161B-B19B-4FEC-BBCA-791BBBC2C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78" y="1274385"/>
            <a:ext cx="8258158" cy="4339834"/>
          </a:xfrm>
          <a:prstGeom prst="rect">
            <a:avLst/>
          </a:prstGeom>
        </p:spPr>
      </p:pic>
      <p:sp>
        <p:nvSpPr>
          <p:cNvPr id="10" name="Slide Number Placeholder 1">
            <a:extLst>
              <a:ext uri="{FF2B5EF4-FFF2-40B4-BE49-F238E27FC236}">
                <a16:creationId xmlns:a16="http://schemas.microsoft.com/office/drawing/2014/main" id="{C1F7B515-CE90-4AA4-AA46-E6523219C6FB}"/>
              </a:ext>
            </a:extLst>
          </p:cNvPr>
          <p:cNvSpPr>
            <a:spLocks noGrp="1"/>
          </p:cNvSpPr>
          <p:nvPr>
            <p:ph type="sldNum" sz="quarter" idx="12"/>
          </p:nvPr>
        </p:nvSpPr>
        <p:spPr>
          <a:xfrm>
            <a:off x="334297" y="6448425"/>
            <a:ext cx="11572568" cy="365125"/>
          </a:xfrm>
        </p:spPr>
        <p:txBody>
          <a:bodyPr/>
          <a:lstStyle/>
          <a:p>
            <a:r>
              <a:rPr lang="en-US" dirty="0"/>
              <a:t>BDX Infrastructure	</a:t>
            </a:r>
            <a:fld id="{A981D3CC-1EA5-47FA-A1CC-C7419F014A45}" type="slidenum">
              <a:rPr lang="en-US" smtClean="0"/>
              <a:pPr/>
              <a:t>3</a:t>
            </a:fld>
            <a:r>
              <a:rPr lang="en-US" dirty="0"/>
              <a:t>	September 4. 2025</a:t>
            </a:r>
          </a:p>
        </p:txBody>
      </p:sp>
    </p:spTree>
    <p:extLst>
      <p:ext uri="{BB962C8B-B14F-4D97-AF65-F5344CB8AC3E}">
        <p14:creationId xmlns:p14="http://schemas.microsoft.com/office/powerpoint/2010/main" val="2076482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FD68DA-43BA-4508-8DE2-BA9BB7B2FA5B}"/>
              </a:ext>
            </a:extLst>
          </p:cNvPr>
          <p:cNvSpPr txBox="1">
            <a:spLocks/>
          </p:cNvSpPr>
          <p:nvPr/>
        </p:nvSpPr>
        <p:spPr>
          <a:xfrm>
            <a:off x="306447" y="343431"/>
            <a:ext cx="11745509"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dirty="0"/>
              <a:t>Vault Dimensions</a:t>
            </a:r>
          </a:p>
        </p:txBody>
      </p:sp>
      <p:cxnSp>
        <p:nvCxnSpPr>
          <p:cNvPr id="5" name="Straight Connector 4"/>
          <p:cNvCxnSpPr/>
          <p:nvPr/>
        </p:nvCxnSpPr>
        <p:spPr>
          <a:xfrm>
            <a:off x="421778" y="946099"/>
            <a:ext cx="113994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73730" y="1001923"/>
            <a:ext cx="3311824" cy="3570208"/>
          </a:xfrm>
          <a:prstGeom prst="rect">
            <a:avLst/>
          </a:prstGeom>
          <a:noFill/>
        </p:spPr>
        <p:txBody>
          <a:bodyPr wrap="square" rtlCol="0">
            <a:spAutoFit/>
          </a:bodyPr>
          <a:lstStyle/>
          <a:p>
            <a:pPr marL="168275" indent="-168275">
              <a:spcBef>
                <a:spcPts val="1200"/>
              </a:spcBef>
              <a:buFont typeface="Arial" panose="020B0604020202020204" pitchFamily="34" charset="0"/>
              <a:buChar char="•"/>
              <a:tabLst>
                <a:tab pos="168275" algn="l"/>
              </a:tabLst>
            </a:pPr>
            <a:r>
              <a:rPr lang="en-US" sz="1400" b="1" dirty="0">
                <a:latin typeface="Segui UI"/>
              </a:rPr>
              <a:t>The interior of the vault will be 34’ – 4” long and 10’ – 0” wide.</a:t>
            </a:r>
          </a:p>
          <a:p>
            <a:pPr marL="168275" indent="-168275">
              <a:spcBef>
                <a:spcPts val="1200"/>
              </a:spcBef>
              <a:buFont typeface="Arial" panose="020B0604020202020204" pitchFamily="34" charset="0"/>
              <a:buChar char="•"/>
              <a:tabLst>
                <a:tab pos="168275" algn="l"/>
              </a:tabLst>
            </a:pPr>
            <a:r>
              <a:rPr lang="en-US" sz="1400" b="1" dirty="0">
                <a:latin typeface="Segui UI"/>
              </a:rPr>
              <a:t>This accommodates the installation of the shielding and detectors while still allowing personnel to enter and navigate the vault.</a:t>
            </a:r>
          </a:p>
          <a:p>
            <a:pPr marL="168275" indent="-168275">
              <a:spcBef>
                <a:spcPts val="1200"/>
              </a:spcBef>
              <a:buFont typeface="Arial" panose="020B0604020202020204" pitchFamily="34" charset="0"/>
              <a:buChar char="•"/>
              <a:tabLst>
                <a:tab pos="168275" algn="l"/>
              </a:tabLst>
            </a:pPr>
            <a:r>
              <a:rPr lang="en-US" sz="1400" b="1" dirty="0">
                <a:latin typeface="Segui UI"/>
              </a:rPr>
              <a:t>The back section of the vault (15’ – 9”) is covered by the superstructure which contains electronics and an access ladder.</a:t>
            </a:r>
          </a:p>
          <a:p>
            <a:pPr marL="168275" indent="-168275">
              <a:spcBef>
                <a:spcPts val="1200"/>
              </a:spcBef>
              <a:buFont typeface="Arial" panose="020B0604020202020204" pitchFamily="34" charset="0"/>
              <a:buChar char="•"/>
              <a:tabLst>
                <a:tab pos="168275" algn="l"/>
              </a:tabLst>
            </a:pPr>
            <a:r>
              <a:rPr lang="en-US" sz="1400" b="1" dirty="0">
                <a:latin typeface="Segui UI"/>
              </a:rPr>
              <a:t>The vault is approximately 28’ feet deep.  However, the exact depth will must be determined to allow proper alignment with the Hall A beamline.</a:t>
            </a:r>
            <a:endParaRPr lang="en-US" sz="1400" b="1" i="1" dirty="0">
              <a:latin typeface="Segui UI"/>
            </a:endParaRPr>
          </a:p>
        </p:txBody>
      </p:sp>
      <p:sp>
        <p:nvSpPr>
          <p:cNvPr id="6" name="TextBox 5"/>
          <p:cNvSpPr txBox="1"/>
          <p:nvPr/>
        </p:nvSpPr>
        <p:spPr>
          <a:xfrm>
            <a:off x="306447" y="74425"/>
            <a:ext cx="11514765" cy="307777"/>
          </a:xfrm>
          <a:prstGeom prst="rect">
            <a:avLst/>
          </a:prstGeom>
          <a:solidFill>
            <a:schemeClr val="accent1">
              <a:lumMod val="20000"/>
              <a:lumOff val="80000"/>
            </a:schemeClr>
          </a:solidFill>
        </p:spPr>
        <p:txBody>
          <a:bodyPr wrap="square" rtlCol="0">
            <a:spAutoFit/>
          </a:bodyPr>
          <a:lstStyle/>
          <a:p>
            <a:r>
              <a:rPr lang="en-US" sz="1400" dirty="0">
                <a:solidFill>
                  <a:schemeClr val="accent1">
                    <a:lumMod val="75000"/>
                  </a:schemeClr>
                </a:solidFill>
                <a:latin typeface="+mj-lt"/>
              </a:rPr>
              <a:t>Vault Characteristics</a:t>
            </a:r>
          </a:p>
        </p:txBody>
      </p:sp>
      <p:pic>
        <p:nvPicPr>
          <p:cNvPr id="8" name="Picture 7">
            <a:extLst>
              <a:ext uri="{FF2B5EF4-FFF2-40B4-BE49-F238E27FC236}">
                <a16:creationId xmlns:a16="http://schemas.microsoft.com/office/drawing/2014/main" id="{42A5161B-B19B-4FEC-BBCA-791BBBC2C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0" y="1274385"/>
            <a:ext cx="8459378" cy="4713460"/>
          </a:xfrm>
          <a:prstGeom prst="rect">
            <a:avLst/>
          </a:prstGeom>
        </p:spPr>
      </p:pic>
      <p:sp>
        <p:nvSpPr>
          <p:cNvPr id="11" name="Slide Number Placeholder 1">
            <a:extLst>
              <a:ext uri="{FF2B5EF4-FFF2-40B4-BE49-F238E27FC236}">
                <a16:creationId xmlns:a16="http://schemas.microsoft.com/office/drawing/2014/main" id="{65283CD7-B71C-43BA-B9C4-3E6B37FCA85C}"/>
              </a:ext>
            </a:extLst>
          </p:cNvPr>
          <p:cNvSpPr>
            <a:spLocks noGrp="1"/>
          </p:cNvSpPr>
          <p:nvPr>
            <p:ph type="sldNum" sz="quarter" idx="12"/>
          </p:nvPr>
        </p:nvSpPr>
        <p:spPr>
          <a:xfrm>
            <a:off x="334297" y="6448425"/>
            <a:ext cx="11572568" cy="365125"/>
          </a:xfrm>
        </p:spPr>
        <p:txBody>
          <a:bodyPr/>
          <a:lstStyle/>
          <a:p>
            <a:r>
              <a:rPr lang="en-US" dirty="0"/>
              <a:t>BDX Infrastructure	</a:t>
            </a:r>
            <a:fld id="{A981D3CC-1EA5-47FA-A1CC-C7419F014A45}" type="slidenum">
              <a:rPr lang="en-US" smtClean="0"/>
              <a:pPr/>
              <a:t>4</a:t>
            </a:fld>
            <a:r>
              <a:rPr lang="en-US" dirty="0"/>
              <a:t>	September 4. 2025</a:t>
            </a:r>
          </a:p>
        </p:txBody>
      </p:sp>
    </p:spTree>
    <p:extLst>
      <p:ext uri="{BB962C8B-B14F-4D97-AF65-F5344CB8AC3E}">
        <p14:creationId xmlns:p14="http://schemas.microsoft.com/office/powerpoint/2010/main" val="1812181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5161B-B19B-4FEC-BBCA-791BBBC2C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78" y="835072"/>
            <a:ext cx="5674221" cy="5626460"/>
          </a:xfrm>
          <a:prstGeom prst="rect">
            <a:avLst/>
          </a:prstGeom>
        </p:spPr>
      </p:pic>
      <p:sp>
        <p:nvSpPr>
          <p:cNvPr id="4" name="Title 1">
            <a:extLst>
              <a:ext uri="{FF2B5EF4-FFF2-40B4-BE49-F238E27FC236}">
                <a16:creationId xmlns:a16="http://schemas.microsoft.com/office/drawing/2014/main" id="{78FD68DA-43BA-4508-8DE2-BA9BB7B2FA5B}"/>
              </a:ext>
            </a:extLst>
          </p:cNvPr>
          <p:cNvSpPr txBox="1">
            <a:spLocks/>
          </p:cNvSpPr>
          <p:nvPr/>
        </p:nvSpPr>
        <p:spPr>
          <a:xfrm>
            <a:off x="306447" y="343431"/>
            <a:ext cx="11745509"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dirty="0"/>
              <a:t>Structural Requirements</a:t>
            </a:r>
          </a:p>
        </p:txBody>
      </p:sp>
      <p:cxnSp>
        <p:nvCxnSpPr>
          <p:cNvPr id="5" name="Straight Connector 4"/>
          <p:cNvCxnSpPr/>
          <p:nvPr/>
        </p:nvCxnSpPr>
        <p:spPr>
          <a:xfrm>
            <a:off x="421778" y="946099"/>
            <a:ext cx="113994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79936" y="1001923"/>
            <a:ext cx="3141276" cy="4001095"/>
          </a:xfrm>
          <a:prstGeom prst="rect">
            <a:avLst/>
          </a:prstGeom>
          <a:noFill/>
        </p:spPr>
        <p:txBody>
          <a:bodyPr wrap="square" rtlCol="0">
            <a:spAutoFit/>
          </a:bodyPr>
          <a:lstStyle/>
          <a:p>
            <a:pPr marL="168275" indent="-168275">
              <a:spcBef>
                <a:spcPts val="1200"/>
              </a:spcBef>
              <a:buFont typeface="Arial" panose="020B0604020202020204" pitchFamily="34" charset="0"/>
              <a:buChar char="•"/>
              <a:tabLst>
                <a:tab pos="168275" algn="l"/>
              </a:tabLst>
            </a:pPr>
            <a:r>
              <a:rPr lang="en-US" sz="1400" b="1" dirty="0">
                <a:latin typeface="Segui UI"/>
              </a:rPr>
              <a:t>The BDX vault floor slab is expected to be monolithic with a consistent thickness throughout.</a:t>
            </a:r>
          </a:p>
          <a:p>
            <a:pPr marL="168275" indent="-168275">
              <a:spcBef>
                <a:spcPts val="1200"/>
              </a:spcBef>
              <a:buFont typeface="Arial" panose="020B0604020202020204" pitchFamily="34" charset="0"/>
              <a:buChar char="•"/>
              <a:tabLst>
                <a:tab pos="168275" algn="l"/>
              </a:tabLst>
            </a:pPr>
            <a:r>
              <a:rPr lang="en-US" sz="1400" b="1" dirty="0">
                <a:latin typeface="Segui UI"/>
              </a:rPr>
              <a:t>In addition to the detectors, 1070 square feet of shielding steel weighing 524,000 pounds (262 tons) will be installed.</a:t>
            </a:r>
          </a:p>
          <a:p>
            <a:pPr marL="168275" indent="-168275">
              <a:spcBef>
                <a:spcPts val="1200"/>
              </a:spcBef>
              <a:buFont typeface="Arial" panose="020B0604020202020204" pitchFamily="34" charset="0"/>
              <a:buChar char="•"/>
              <a:tabLst>
                <a:tab pos="168275" algn="l"/>
              </a:tabLst>
            </a:pPr>
            <a:r>
              <a:rPr lang="en-US" sz="1400" b="1" dirty="0">
                <a:latin typeface="Segui UI"/>
              </a:rPr>
              <a:t>To accommodate this load the vault floor must be able to support 2550 pounds per square foot.</a:t>
            </a:r>
          </a:p>
          <a:p>
            <a:pPr marL="168275" indent="-168275">
              <a:spcBef>
                <a:spcPts val="1200"/>
              </a:spcBef>
              <a:buFont typeface="Arial" panose="020B0604020202020204" pitchFamily="34" charset="0"/>
              <a:buChar char="•"/>
              <a:tabLst>
                <a:tab pos="168275" algn="l"/>
              </a:tabLst>
            </a:pPr>
            <a:r>
              <a:rPr lang="en-US" sz="1400" b="1" dirty="0">
                <a:latin typeface="Segui UI"/>
              </a:rPr>
              <a:t>Because of the length of the walls, additional reinforcement may be required at the center to prevent buckling.  This may be accomplished with a partial interior partition or an exterior support </a:t>
            </a:r>
            <a:r>
              <a:rPr lang="en-US" sz="1400" b="1" i="1" dirty="0">
                <a:latin typeface="Segui UI"/>
              </a:rPr>
              <a:t>(soldier piles).</a:t>
            </a:r>
            <a:endParaRPr lang="en-US" sz="1400" b="1" dirty="0">
              <a:latin typeface="Segui UI"/>
            </a:endParaRPr>
          </a:p>
        </p:txBody>
      </p:sp>
      <p:sp>
        <p:nvSpPr>
          <p:cNvPr id="6" name="TextBox 5"/>
          <p:cNvSpPr txBox="1"/>
          <p:nvPr/>
        </p:nvSpPr>
        <p:spPr>
          <a:xfrm>
            <a:off x="306447" y="74425"/>
            <a:ext cx="11514765" cy="307777"/>
          </a:xfrm>
          <a:prstGeom prst="rect">
            <a:avLst/>
          </a:prstGeom>
          <a:solidFill>
            <a:schemeClr val="accent1">
              <a:lumMod val="20000"/>
              <a:lumOff val="80000"/>
            </a:schemeClr>
          </a:solidFill>
        </p:spPr>
        <p:txBody>
          <a:bodyPr wrap="square" rtlCol="0">
            <a:spAutoFit/>
          </a:bodyPr>
          <a:lstStyle/>
          <a:p>
            <a:r>
              <a:rPr lang="en-US" sz="1400" dirty="0">
                <a:solidFill>
                  <a:schemeClr val="accent1">
                    <a:lumMod val="75000"/>
                  </a:schemeClr>
                </a:solidFill>
                <a:latin typeface="+mj-lt"/>
              </a:rPr>
              <a:t>Vault Characteristics</a:t>
            </a:r>
          </a:p>
        </p:txBody>
      </p:sp>
      <p:sp>
        <p:nvSpPr>
          <p:cNvPr id="11" name="Slide Number Placeholder 1">
            <a:extLst>
              <a:ext uri="{FF2B5EF4-FFF2-40B4-BE49-F238E27FC236}">
                <a16:creationId xmlns:a16="http://schemas.microsoft.com/office/drawing/2014/main" id="{9733A3CE-1F9A-465E-B8E9-8A4E4C0B3835}"/>
              </a:ext>
            </a:extLst>
          </p:cNvPr>
          <p:cNvSpPr>
            <a:spLocks noGrp="1"/>
          </p:cNvSpPr>
          <p:nvPr>
            <p:ph type="sldNum" sz="quarter" idx="12"/>
          </p:nvPr>
        </p:nvSpPr>
        <p:spPr>
          <a:xfrm>
            <a:off x="334297" y="6448425"/>
            <a:ext cx="11572568" cy="365125"/>
          </a:xfrm>
        </p:spPr>
        <p:txBody>
          <a:bodyPr/>
          <a:lstStyle/>
          <a:p>
            <a:r>
              <a:rPr lang="en-US" dirty="0"/>
              <a:t>BDX Infrastructure	</a:t>
            </a:r>
            <a:fld id="{A981D3CC-1EA5-47FA-A1CC-C7419F014A45}" type="slidenum">
              <a:rPr lang="en-US" smtClean="0"/>
              <a:pPr/>
              <a:t>5</a:t>
            </a:fld>
            <a:r>
              <a:rPr lang="en-US" dirty="0"/>
              <a:t>	September 4. 2025</a:t>
            </a:r>
          </a:p>
        </p:txBody>
      </p:sp>
    </p:spTree>
    <p:extLst>
      <p:ext uri="{BB962C8B-B14F-4D97-AF65-F5344CB8AC3E}">
        <p14:creationId xmlns:p14="http://schemas.microsoft.com/office/powerpoint/2010/main" val="1390747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C08D40-9FE9-4D27-B25E-E89E8F4E0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78" y="835073"/>
            <a:ext cx="5674221" cy="5626458"/>
          </a:xfrm>
          <a:prstGeom prst="rect">
            <a:avLst/>
          </a:prstGeom>
        </p:spPr>
      </p:pic>
      <p:sp>
        <p:nvSpPr>
          <p:cNvPr id="4" name="Title 1">
            <a:extLst>
              <a:ext uri="{FF2B5EF4-FFF2-40B4-BE49-F238E27FC236}">
                <a16:creationId xmlns:a16="http://schemas.microsoft.com/office/drawing/2014/main" id="{78FD68DA-43BA-4508-8DE2-BA9BB7B2FA5B}"/>
              </a:ext>
            </a:extLst>
          </p:cNvPr>
          <p:cNvSpPr txBox="1">
            <a:spLocks/>
          </p:cNvSpPr>
          <p:nvPr/>
        </p:nvSpPr>
        <p:spPr>
          <a:xfrm>
            <a:off x="306447" y="343431"/>
            <a:ext cx="11745509"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dirty="0"/>
              <a:t>Personnel and Material Access</a:t>
            </a:r>
          </a:p>
        </p:txBody>
      </p:sp>
      <p:cxnSp>
        <p:nvCxnSpPr>
          <p:cNvPr id="5" name="Straight Connector 4"/>
          <p:cNvCxnSpPr/>
          <p:nvPr/>
        </p:nvCxnSpPr>
        <p:spPr>
          <a:xfrm>
            <a:off x="421778" y="946099"/>
            <a:ext cx="113994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79936" y="1001923"/>
            <a:ext cx="3372020" cy="4585871"/>
          </a:xfrm>
          <a:prstGeom prst="rect">
            <a:avLst/>
          </a:prstGeom>
          <a:noFill/>
        </p:spPr>
        <p:txBody>
          <a:bodyPr wrap="square" rtlCol="0">
            <a:spAutoFit/>
          </a:bodyPr>
          <a:lstStyle/>
          <a:p>
            <a:pPr marL="168275" indent="-168275">
              <a:spcBef>
                <a:spcPts val="1200"/>
              </a:spcBef>
              <a:buFont typeface="Arial" panose="020B0604020202020204" pitchFamily="34" charset="0"/>
              <a:buChar char="•"/>
              <a:tabLst>
                <a:tab pos="168275" algn="l"/>
              </a:tabLst>
            </a:pPr>
            <a:r>
              <a:rPr lang="en-US" sz="1400" b="1" dirty="0">
                <a:latin typeface="Segui UI"/>
              </a:rPr>
              <a:t>A vault access panel will be installed immediately adjacent to the superstructure. This will minimize or eliminate the crane requirement within the superstructure.</a:t>
            </a:r>
          </a:p>
          <a:p>
            <a:pPr marL="168275" indent="-168275">
              <a:spcBef>
                <a:spcPts val="1200"/>
              </a:spcBef>
              <a:buFont typeface="Arial" panose="020B0604020202020204" pitchFamily="34" charset="0"/>
              <a:buChar char="•"/>
              <a:tabLst>
                <a:tab pos="168275" algn="l"/>
              </a:tabLst>
            </a:pPr>
            <a:r>
              <a:rPr lang="en-US" sz="1400" b="1" dirty="0">
                <a:latin typeface="Segui UI"/>
              </a:rPr>
              <a:t>Shielding and detectors will be lowered into the vault through the access panel onto supporting rails mounted on the floor.</a:t>
            </a:r>
          </a:p>
          <a:p>
            <a:pPr marL="168275" indent="-168275">
              <a:spcBef>
                <a:spcPts val="1200"/>
              </a:spcBef>
              <a:buFont typeface="Arial" panose="020B0604020202020204" pitchFamily="34" charset="0"/>
              <a:buChar char="•"/>
              <a:tabLst>
                <a:tab pos="168275" algn="l"/>
              </a:tabLst>
            </a:pPr>
            <a:r>
              <a:rPr lang="en-US" sz="1400" b="1" dirty="0">
                <a:latin typeface="Segui UI"/>
              </a:rPr>
              <a:t>Once in place, the shielding and detectors can be placed in their final positions by sliding them along the rails using mechanical jacks or winches.</a:t>
            </a:r>
          </a:p>
          <a:p>
            <a:pPr marL="168275" indent="-168275">
              <a:spcBef>
                <a:spcPts val="1200"/>
              </a:spcBef>
              <a:buFont typeface="Arial" panose="020B0604020202020204" pitchFamily="34" charset="0"/>
              <a:buChar char="•"/>
              <a:tabLst>
                <a:tab pos="168275" algn="l"/>
              </a:tabLst>
            </a:pPr>
            <a:r>
              <a:rPr lang="en-US" sz="1400" b="1" dirty="0">
                <a:latin typeface="Segui UI"/>
              </a:rPr>
              <a:t>Personnel access is accomplished using a ladder with a protective cage.</a:t>
            </a:r>
          </a:p>
          <a:p>
            <a:pPr marL="168275" indent="-168275">
              <a:spcBef>
                <a:spcPts val="1200"/>
              </a:spcBef>
              <a:buFont typeface="Arial" panose="020B0604020202020204" pitchFamily="34" charset="0"/>
              <a:buChar char="•"/>
              <a:tabLst>
                <a:tab pos="168275" algn="l"/>
              </a:tabLst>
            </a:pPr>
            <a:r>
              <a:rPr lang="en-US" sz="1400" b="1" dirty="0">
                <a:latin typeface="Segui UI"/>
              </a:rPr>
              <a:t>Because of the height of the ladder, additional fall protection may also be required.</a:t>
            </a:r>
          </a:p>
        </p:txBody>
      </p:sp>
      <p:sp>
        <p:nvSpPr>
          <p:cNvPr id="6" name="TextBox 5"/>
          <p:cNvSpPr txBox="1"/>
          <p:nvPr/>
        </p:nvSpPr>
        <p:spPr>
          <a:xfrm>
            <a:off x="306447" y="74425"/>
            <a:ext cx="11514765" cy="307777"/>
          </a:xfrm>
          <a:prstGeom prst="rect">
            <a:avLst/>
          </a:prstGeom>
          <a:solidFill>
            <a:schemeClr val="accent1">
              <a:lumMod val="20000"/>
              <a:lumOff val="80000"/>
            </a:schemeClr>
          </a:solidFill>
        </p:spPr>
        <p:txBody>
          <a:bodyPr wrap="square" rtlCol="0">
            <a:spAutoFit/>
          </a:bodyPr>
          <a:lstStyle/>
          <a:p>
            <a:r>
              <a:rPr lang="en-US" sz="1400" dirty="0">
                <a:solidFill>
                  <a:schemeClr val="accent1">
                    <a:lumMod val="75000"/>
                  </a:schemeClr>
                </a:solidFill>
                <a:latin typeface="+mj-lt"/>
              </a:rPr>
              <a:t>Vault Characteristics</a:t>
            </a:r>
          </a:p>
        </p:txBody>
      </p:sp>
      <p:sp>
        <p:nvSpPr>
          <p:cNvPr id="9" name="Slide Number Placeholder 1">
            <a:extLst>
              <a:ext uri="{FF2B5EF4-FFF2-40B4-BE49-F238E27FC236}">
                <a16:creationId xmlns:a16="http://schemas.microsoft.com/office/drawing/2014/main" id="{96F10B9F-B682-4375-898A-D86E582AFEFB}"/>
              </a:ext>
            </a:extLst>
          </p:cNvPr>
          <p:cNvSpPr>
            <a:spLocks noGrp="1"/>
          </p:cNvSpPr>
          <p:nvPr>
            <p:ph type="sldNum" sz="quarter" idx="12"/>
          </p:nvPr>
        </p:nvSpPr>
        <p:spPr>
          <a:xfrm>
            <a:off x="334297" y="6448425"/>
            <a:ext cx="11572568" cy="365125"/>
          </a:xfrm>
        </p:spPr>
        <p:txBody>
          <a:bodyPr/>
          <a:lstStyle/>
          <a:p>
            <a:r>
              <a:rPr lang="en-US" dirty="0"/>
              <a:t>BDX Infrastructure	</a:t>
            </a:r>
            <a:fld id="{A981D3CC-1EA5-47FA-A1CC-C7419F014A45}" type="slidenum">
              <a:rPr lang="en-US" smtClean="0"/>
              <a:pPr/>
              <a:t>6</a:t>
            </a:fld>
            <a:r>
              <a:rPr lang="en-US" dirty="0"/>
              <a:t>	September 4. 2025</a:t>
            </a:r>
          </a:p>
        </p:txBody>
      </p:sp>
    </p:spTree>
    <p:extLst>
      <p:ext uri="{BB962C8B-B14F-4D97-AF65-F5344CB8AC3E}">
        <p14:creationId xmlns:p14="http://schemas.microsoft.com/office/powerpoint/2010/main" val="1621317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FD68DA-43BA-4508-8DE2-BA9BB7B2FA5B}"/>
              </a:ext>
            </a:extLst>
          </p:cNvPr>
          <p:cNvSpPr txBox="1">
            <a:spLocks/>
          </p:cNvSpPr>
          <p:nvPr/>
        </p:nvSpPr>
        <p:spPr>
          <a:xfrm>
            <a:off x="306447" y="343431"/>
            <a:ext cx="11745509"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dirty="0"/>
              <a:t>Superstructure Size and Amenities</a:t>
            </a:r>
          </a:p>
        </p:txBody>
      </p:sp>
      <p:cxnSp>
        <p:nvCxnSpPr>
          <p:cNvPr id="5" name="Straight Connector 4"/>
          <p:cNvCxnSpPr/>
          <p:nvPr/>
        </p:nvCxnSpPr>
        <p:spPr>
          <a:xfrm>
            <a:off x="421778" y="946099"/>
            <a:ext cx="113994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79936" y="1001923"/>
            <a:ext cx="3372020" cy="3724096"/>
          </a:xfrm>
          <a:prstGeom prst="rect">
            <a:avLst/>
          </a:prstGeom>
          <a:noFill/>
        </p:spPr>
        <p:txBody>
          <a:bodyPr wrap="square" rtlCol="0">
            <a:spAutoFit/>
          </a:bodyPr>
          <a:lstStyle/>
          <a:p>
            <a:pPr marL="168275" indent="-168275">
              <a:spcBef>
                <a:spcPts val="1200"/>
              </a:spcBef>
              <a:buFont typeface="Arial" panose="020B0604020202020204" pitchFamily="34" charset="0"/>
              <a:buChar char="•"/>
              <a:tabLst>
                <a:tab pos="168275" algn="l"/>
              </a:tabLst>
            </a:pPr>
            <a:r>
              <a:rPr lang="en-US" sz="1400" b="1" dirty="0">
                <a:latin typeface="Segui UI"/>
              </a:rPr>
              <a:t>The superstructure will have exterior dimensions of 19’ 4” long and 15’ – 9” wide.</a:t>
            </a:r>
          </a:p>
          <a:p>
            <a:pPr marL="168275" indent="-168275">
              <a:spcBef>
                <a:spcPts val="1200"/>
              </a:spcBef>
              <a:buFont typeface="Arial" panose="020B0604020202020204" pitchFamily="34" charset="0"/>
              <a:buChar char="•"/>
              <a:tabLst>
                <a:tab pos="168275" algn="l"/>
              </a:tabLst>
            </a:pPr>
            <a:r>
              <a:rPr lang="en-US" sz="1400" b="1" dirty="0">
                <a:latin typeface="Segui UI"/>
              </a:rPr>
              <a:t>The interior height of the superstructure will be 12’ – 0”, but the full height may be obstructed by supporting girders.</a:t>
            </a:r>
          </a:p>
          <a:p>
            <a:pPr marL="168275" indent="-168275">
              <a:spcBef>
                <a:spcPts val="1200"/>
              </a:spcBef>
              <a:buFont typeface="Arial" panose="020B0604020202020204" pitchFamily="34" charset="0"/>
              <a:buChar char="•"/>
              <a:tabLst>
                <a:tab pos="168275" algn="l"/>
              </a:tabLst>
            </a:pPr>
            <a:r>
              <a:rPr lang="en-US" sz="1400" b="1" dirty="0">
                <a:latin typeface="Segui UI"/>
              </a:rPr>
              <a:t>Because the superstructure extends over the vault, the useable floor space will be 8’ – 8” long and 15’ – 9” wide.</a:t>
            </a:r>
          </a:p>
          <a:p>
            <a:pPr marL="168275" indent="-168275">
              <a:spcBef>
                <a:spcPts val="1200"/>
              </a:spcBef>
              <a:buFont typeface="Arial" panose="020B0604020202020204" pitchFamily="34" charset="0"/>
              <a:buChar char="•"/>
              <a:tabLst>
                <a:tab pos="168275" algn="l"/>
              </a:tabLst>
            </a:pPr>
            <a:r>
              <a:rPr lang="en-US" sz="1400" b="1" dirty="0">
                <a:latin typeface="Segui UI"/>
              </a:rPr>
              <a:t>A personnel door and a 10’ tall / 8’ wide roll-up door will be provided. </a:t>
            </a:r>
          </a:p>
          <a:p>
            <a:pPr marL="168275" indent="-168275">
              <a:spcBef>
                <a:spcPts val="1200"/>
              </a:spcBef>
              <a:buFont typeface="Arial" panose="020B0604020202020204" pitchFamily="34" charset="0"/>
              <a:buChar char="•"/>
              <a:tabLst>
                <a:tab pos="168275" algn="l"/>
              </a:tabLst>
            </a:pPr>
            <a:r>
              <a:rPr lang="en-US" sz="1400" b="1" dirty="0">
                <a:latin typeface="Segui UI"/>
              </a:rPr>
              <a:t>Electrical power and minimal cooling will be provided as required by the electronic systems.</a:t>
            </a:r>
          </a:p>
        </p:txBody>
      </p:sp>
      <p:sp>
        <p:nvSpPr>
          <p:cNvPr id="6" name="TextBox 5"/>
          <p:cNvSpPr txBox="1"/>
          <p:nvPr/>
        </p:nvSpPr>
        <p:spPr>
          <a:xfrm>
            <a:off x="306447" y="74425"/>
            <a:ext cx="11514765" cy="307777"/>
          </a:xfrm>
          <a:prstGeom prst="rect">
            <a:avLst/>
          </a:prstGeom>
          <a:solidFill>
            <a:schemeClr val="accent1">
              <a:lumMod val="20000"/>
              <a:lumOff val="80000"/>
            </a:schemeClr>
          </a:solidFill>
        </p:spPr>
        <p:txBody>
          <a:bodyPr wrap="square" rtlCol="0">
            <a:spAutoFit/>
          </a:bodyPr>
          <a:lstStyle/>
          <a:p>
            <a:r>
              <a:rPr lang="en-US" sz="1400" dirty="0">
                <a:solidFill>
                  <a:schemeClr val="accent1">
                    <a:lumMod val="75000"/>
                  </a:schemeClr>
                </a:solidFill>
                <a:latin typeface="+mj-lt"/>
              </a:rPr>
              <a:t>BDX Superstructure</a:t>
            </a:r>
          </a:p>
        </p:txBody>
      </p:sp>
      <p:sp>
        <p:nvSpPr>
          <p:cNvPr id="9" name="Slide Number Placeholder 1">
            <a:extLst>
              <a:ext uri="{FF2B5EF4-FFF2-40B4-BE49-F238E27FC236}">
                <a16:creationId xmlns:a16="http://schemas.microsoft.com/office/drawing/2014/main" id="{1D0A69FA-867D-40F5-942E-57F834C4652F}"/>
              </a:ext>
            </a:extLst>
          </p:cNvPr>
          <p:cNvSpPr>
            <a:spLocks noGrp="1"/>
          </p:cNvSpPr>
          <p:nvPr>
            <p:ph type="sldNum" sz="quarter" idx="12"/>
          </p:nvPr>
        </p:nvSpPr>
        <p:spPr>
          <a:xfrm>
            <a:off x="334297" y="6448425"/>
            <a:ext cx="11572568" cy="365125"/>
          </a:xfrm>
        </p:spPr>
        <p:txBody>
          <a:bodyPr/>
          <a:lstStyle/>
          <a:p>
            <a:r>
              <a:rPr lang="en-US" dirty="0"/>
              <a:t>BDX Infrastructure	</a:t>
            </a:r>
            <a:fld id="{A981D3CC-1EA5-47FA-A1CC-C7419F014A45}" type="slidenum">
              <a:rPr lang="en-US" smtClean="0"/>
              <a:pPr/>
              <a:t>7</a:t>
            </a:fld>
            <a:r>
              <a:rPr lang="en-US" dirty="0"/>
              <a:t>	September 4. 2025</a:t>
            </a:r>
          </a:p>
        </p:txBody>
      </p:sp>
      <p:pic>
        <p:nvPicPr>
          <p:cNvPr id="10" name="Picture 9">
            <a:extLst>
              <a:ext uri="{FF2B5EF4-FFF2-40B4-BE49-F238E27FC236}">
                <a16:creationId xmlns:a16="http://schemas.microsoft.com/office/drawing/2014/main" id="{EE33F00F-F576-48C9-9057-028D91F34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26" y="1073829"/>
            <a:ext cx="6780405" cy="5212682"/>
          </a:xfrm>
          <a:prstGeom prst="rect">
            <a:avLst/>
          </a:prstGeom>
        </p:spPr>
      </p:pic>
    </p:spTree>
    <p:extLst>
      <p:ext uri="{BB962C8B-B14F-4D97-AF65-F5344CB8AC3E}">
        <p14:creationId xmlns:p14="http://schemas.microsoft.com/office/powerpoint/2010/main" val="3114019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FD68DA-43BA-4508-8DE2-BA9BB7B2FA5B}"/>
              </a:ext>
            </a:extLst>
          </p:cNvPr>
          <p:cNvSpPr txBox="1">
            <a:spLocks/>
          </p:cNvSpPr>
          <p:nvPr/>
        </p:nvSpPr>
        <p:spPr>
          <a:xfrm>
            <a:off x="306447" y="343431"/>
            <a:ext cx="11745509"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dirty="0"/>
              <a:t>Infrastructure Resources</a:t>
            </a:r>
          </a:p>
        </p:txBody>
      </p:sp>
      <p:cxnSp>
        <p:nvCxnSpPr>
          <p:cNvPr id="5" name="Straight Connector 4"/>
          <p:cNvCxnSpPr/>
          <p:nvPr/>
        </p:nvCxnSpPr>
        <p:spPr>
          <a:xfrm>
            <a:off x="421778" y="946099"/>
            <a:ext cx="113994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1778" y="1001923"/>
            <a:ext cx="11630178" cy="5555367"/>
          </a:xfrm>
          <a:prstGeom prst="rect">
            <a:avLst/>
          </a:prstGeom>
          <a:noFill/>
        </p:spPr>
        <p:txBody>
          <a:bodyPr wrap="square" rtlCol="0">
            <a:spAutoFit/>
          </a:bodyPr>
          <a:lstStyle/>
          <a:p>
            <a:pPr lvl="0">
              <a:spcBef>
                <a:spcPts val="1200"/>
              </a:spcBef>
            </a:pPr>
            <a:r>
              <a:rPr lang="en-US" sz="2200" dirty="0">
                <a:solidFill>
                  <a:srgbClr val="E8E3CE">
                    <a:lumMod val="50000"/>
                  </a:srgbClr>
                </a:solidFill>
                <a:latin typeface="Candara" panose="020E0502030303020204" pitchFamily="34" charset="0"/>
              </a:rPr>
              <a:t>Electrical</a:t>
            </a:r>
            <a:endParaRPr lang="en-US" sz="1400" b="1" dirty="0">
              <a:latin typeface="Segui UI"/>
            </a:endParaRPr>
          </a:p>
          <a:p>
            <a:pPr marL="168275" indent="-168275">
              <a:spcBef>
                <a:spcPts val="600"/>
              </a:spcBef>
              <a:buFont typeface="Arial" panose="020B0604020202020204" pitchFamily="34" charset="0"/>
              <a:buChar char="•"/>
              <a:tabLst>
                <a:tab pos="168275" algn="l"/>
              </a:tabLst>
            </a:pPr>
            <a:r>
              <a:rPr lang="en-US" sz="1400" b="1" dirty="0">
                <a:latin typeface="Segui UI"/>
              </a:rPr>
              <a:t>The BDX superstructure will receive 480V, 3-phase electrical service and will have a step down transformer as necessary for 110V loads.</a:t>
            </a:r>
          </a:p>
          <a:p>
            <a:pPr marL="168275" indent="-168275">
              <a:spcBef>
                <a:spcPts val="600"/>
              </a:spcBef>
              <a:buFont typeface="Arial" panose="020B0604020202020204" pitchFamily="34" charset="0"/>
              <a:buChar char="•"/>
              <a:tabLst>
                <a:tab pos="168275" algn="l"/>
              </a:tabLst>
            </a:pPr>
            <a:r>
              <a:rPr lang="en-US" sz="1400" b="1" dirty="0">
                <a:latin typeface="Segui UI"/>
              </a:rPr>
              <a:t>The main feeder will be protected with a surge protector. </a:t>
            </a:r>
          </a:p>
          <a:p>
            <a:pPr marL="168275" indent="-168275">
              <a:spcBef>
                <a:spcPts val="600"/>
              </a:spcBef>
              <a:buFont typeface="Arial" panose="020B0604020202020204" pitchFamily="34" charset="0"/>
              <a:buChar char="•"/>
              <a:tabLst>
                <a:tab pos="168275" algn="l"/>
              </a:tabLst>
            </a:pPr>
            <a:r>
              <a:rPr lang="en-US" sz="1400" b="1" dirty="0">
                <a:latin typeface="Segui UI"/>
              </a:rPr>
              <a:t>A reliable ground will be provided by a busbar installed in the superstructure.  Grounding will be extended to a similar busbar in the vault.</a:t>
            </a:r>
          </a:p>
          <a:p>
            <a:pPr marL="168275" indent="-168275">
              <a:spcBef>
                <a:spcPts val="600"/>
              </a:spcBef>
              <a:buFont typeface="Arial" panose="020B0604020202020204" pitchFamily="34" charset="0"/>
              <a:buChar char="•"/>
              <a:tabLst>
                <a:tab pos="168275" algn="l"/>
              </a:tabLst>
            </a:pPr>
            <a:r>
              <a:rPr lang="en-US" sz="1400" b="1" dirty="0">
                <a:latin typeface="Segui UI"/>
              </a:rPr>
              <a:t>The electrical infrastructure will also support lighting, cooling systems, and convenience receptacles.</a:t>
            </a:r>
          </a:p>
          <a:p>
            <a:pPr lvl="0">
              <a:spcBef>
                <a:spcPts val="1200"/>
              </a:spcBef>
            </a:pPr>
            <a:r>
              <a:rPr lang="en-US" sz="2200" dirty="0">
                <a:solidFill>
                  <a:srgbClr val="E8E3CE">
                    <a:lumMod val="50000"/>
                  </a:srgbClr>
                </a:solidFill>
                <a:latin typeface="Candara" panose="020E0502030303020204" pitchFamily="34" charset="0"/>
              </a:rPr>
              <a:t>Mechanical</a:t>
            </a:r>
            <a:endParaRPr lang="en-US" sz="1400" b="1" dirty="0">
              <a:solidFill>
                <a:srgbClr val="000000"/>
              </a:solidFill>
              <a:latin typeface="Segui UI"/>
            </a:endParaRPr>
          </a:p>
          <a:p>
            <a:pPr marL="168275" indent="-168275">
              <a:spcBef>
                <a:spcPts val="600"/>
              </a:spcBef>
              <a:buFont typeface="Arial" panose="020B0604020202020204" pitchFamily="34" charset="0"/>
              <a:buChar char="•"/>
              <a:tabLst>
                <a:tab pos="168275" algn="l"/>
              </a:tabLst>
            </a:pPr>
            <a:r>
              <a:rPr lang="en-US" sz="1400" b="1" dirty="0">
                <a:latin typeface="Segui UI"/>
              </a:rPr>
              <a:t>Air conditioning will be provided that is adequate to maintain the superstructure at 75 degrees.  </a:t>
            </a:r>
            <a:r>
              <a:rPr lang="en-US" sz="1400" b="1" i="1" dirty="0">
                <a:latin typeface="Segui UI"/>
              </a:rPr>
              <a:t>The vault will not be cooled and an isolating barrier may be installed to separate the two regions.</a:t>
            </a:r>
          </a:p>
          <a:p>
            <a:pPr marL="168275" indent="-168275">
              <a:spcBef>
                <a:spcPts val="600"/>
              </a:spcBef>
              <a:buFont typeface="Arial" panose="020B0604020202020204" pitchFamily="34" charset="0"/>
              <a:buChar char="•"/>
              <a:tabLst>
                <a:tab pos="168275" algn="l"/>
              </a:tabLst>
            </a:pPr>
            <a:r>
              <a:rPr lang="en-US" sz="1400" b="1" dirty="0">
                <a:latin typeface="Segui UI"/>
              </a:rPr>
              <a:t>A dewatering pump will be installed in the vault, and will be equipped with an alarm to signal pump failure.</a:t>
            </a:r>
          </a:p>
          <a:p>
            <a:pPr lvl="0">
              <a:spcBef>
                <a:spcPts val="1200"/>
              </a:spcBef>
            </a:pPr>
            <a:r>
              <a:rPr lang="en-US" sz="2200" dirty="0">
                <a:solidFill>
                  <a:srgbClr val="E8E3CE">
                    <a:lumMod val="50000"/>
                  </a:srgbClr>
                </a:solidFill>
                <a:latin typeface="Candara" panose="020E0502030303020204" pitchFamily="34" charset="0"/>
              </a:rPr>
              <a:t>Communication</a:t>
            </a:r>
            <a:endParaRPr lang="en-US" sz="1400" b="1" dirty="0">
              <a:solidFill>
                <a:srgbClr val="000000"/>
              </a:solidFill>
              <a:latin typeface="Segui UI"/>
            </a:endParaRPr>
          </a:p>
          <a:p>
            <a:pPr marL="168275" indent="-168275">
              <a:spcBef>
                <a:spcPts val="600"/>
              </a:spcBef>
              <a:buFont typeface="Arial" panose="020B0604020202020204" pitchFamily="34" charset="0"/>
              <a:buChar char="•"/>
              <a:tabLst>
                <a:tab pos="168275" algn="l"/>
              </a:tabLst>
            </a:pPr>
            <a:r>
              <a:rPr lang="en-US" sz="1400" b="1" dirty="0">
                <a:latin typeface="Segui UI"/>
              </a:rPr>
              <a:t>Two 4” conduits will be provided that connect the superstructure to the manhole at Building 92.  These will be used to provide network and other signal cables to the BDX facility.</a:t>
            </a:r>
          </a:p>
          <a:p>
            <a:pPr marL="168275" indent="-168275">
              <a:spcBef>
                <a:spcPts val="600"/>
              </a:spcBef>
              <a:buFont typeface="Arial" panose="020B0604020202020204" pitchFamily="34" charset="0"/>
              <a:buChar char="•"/>
              <a:tabLst>
                <a:tab pos="168275" algn="l"/>
              </a:tabLst>
            </a:pPr>
            <a:r>
              <a:rPr lang="en-US" sz="1400" b="1" dirty="0">
                <a:latin typeface="Segui UI"/>
              </a:rPr>
              <a:t>A 24-strand fiberoptic cable will connect the BDX superstructure to the Counting House second floor.</a:t>
            </a:r>
          </a:p>
          <a:p>
            <a:pPr lvl="0">
              <a:spcBef>
                <a:spcPts val="1200"/>
              </a:spcBef>
            </a:pPr>
            <a:r>
              <a:rPr lang="en-US" sz="2200" dirty="0">
                <a:solidFill>
                  <a:srgbClr val="E8E3CE">
                    <a:lumMod val="50000"/>
                  </a:srgbClr>
                </a:solidFill>
                <a:latin typeface="Candara" panose="020E0502030303020204" pitchFamily="34" charset="0"/>
              </a:rPr>
              <a:t>Safety Systems</a:t>
            </a:r>
            <a:endParaRPr lang="en-US" sz="1400" b="1" dirty="0">
              <a:solidFill>
                <a:srgbClr val="000000"/>
              </a:solidFill>
              <a:latin typeface="Segui UI"/>
            </a:endParaRPr>
          </a:p>
          <a:p>
            <a:pPr marL="168275" indent="-168275">
              <a:spcBef>
                <a:spcPts val="600"/>
              </a:spcBef>
              <a:buFont typeface="Arial" panose="020B0604020202020204" pitchFamily="34" charset="0"/>
              <a:buChar char="•"/>
              <a:tabLst>
                <a:tab pos="168275" algn="l"/>
              </a:tabLst>
            </a:pPr>
            <a:r>
              <a:rPr lang="en-US" sz="1400" b="1" dirty="0">
                <a:latin typeface="Segui UI"/>
              </a:rPr>
              <a:t>Fire protection systems will be installed in the BDX vault and superstructure.</a:t>
            </a:r>
            <a:endParaRPr lang="en-US" sz="1400" b="1" i="1" dirty="0">
              <a:latin typeface="Segui UI"/>
            </a:endParaRPr>
          </a:p>
          <a:p>
            <a:pPr marL="168275" indent="-168275">
              <a:spcBef>
                <a:spcPts val="600"/>
              </a:spcBef>
              <a:buFont typeface="Arial" panose="020B0604020202020204" pitchFamily="34" charset="0"/>
              <a:buChar char="•"/>
              <a:tabLst>
                <a:tab pos="168275" algn="l"/>
              </a:tabLst>
            </a:pPr>
            <a:r>
              <a:rPr lang="en-US" sz="1400" b="1" dirty="0">
                <a:latin typeface="Segui UI"/>
              </a:rPr>
              <a:t>A lightning arrest system will be installed on the BDX superstructure.</a:t>
            </a:r>
          </a:p>
          <a:p>
            <a:pPr marL="168275" indent="-168275">
              <a:spcBef>
                <a:spcPts val="600"/>
              </a:spcBef>
              <a:buFont typeface="Arial" panose="020B0604020202020204" pitchFamily="34" charset="0"/>
              <a:buChar char="•"/>
              <a:tabLst>
                <a:tab pos="168275" algn="l"/>
              </a:tabLst>
            </a:pPr>
            <a:endParaRPr lang="en-US" sz="1400" b="1" dirty="0">
              <a:latin typeface="Segui UI"/>
            </a:endParaRPr>
          </a:p>
        </p:txBody>
      </p:sp>
      <p:sp>
        <p:nvSpPr>
          <p:cNvPr id="6" name="TextBox 5"/>
          <p:cNvSpPr txBox="1"/>
          <p:nvPr/>
        </p:nvSpPr>
        <p:spPr>
          <a:xfrm>
            <a:off x="306447" y="74425"/>
            <a:ext cx="11514765" cy="307777"/>
          </a:xfrm>
          <a:prstGeom prst="rect">
            <a:avLst/>
          </a:prstGeom>
          <a:solidFill>
            <a:schemeClr val="accent1">
              <a:lumMod val="20000"/>
              <a:lumOff val="80000"/>
            </a:schemeClr>
          </a:solidFill>
        </p:spPr>
        <p:txBody>
          <a:bodyPr wrap="square" rtlCol="0">
            <a:spAutoFit/>
          </a:bodyPr>
          <a:lstStyle/>
          <a:p>
            <a:r>
              <a:rPr lang="en-US" sz="1400" dirty="0">
                <a:solidFill>
                  <a:schemeClr val="accent1">
                    <a:lumMod val="75000"/>
                  </a:schemeClr>
                </a:solidFill>
                <a:latin typeface="+mj-lt"/>
              </a:rPr>
              <a:t>Infrastructure Resources</a:t>
            </a:r>
          </a:p>
        </p:txBody>
      </p:sp>
      <p:sp>
        <p:nvSpPr>
          <p:cNvPr id="9" name="Slide Number Placeholder 1">
            <a:extLst>
              <a:ext uri="{FF2B5EF4-FFF2-40B4-BE49-F238E27FC236}">
                <a16:creationId xmlns:a16="http://schemas.microsoft.com/office/drawing/2014/main" id="{4FD2C535-F862-4075-94E6-65ACF458A372}"/>
              </a:ext>
            </a:extLst>
          </p:cNvPr>
          <p:cNvSpPr>
            <a:spLocks noGrp="1"/>
          </p:cNvSpPr>
          <p:nvPr>
            <p:ph type="sldNum" sz="quarter" idx="12"/>
          </p:nvPr>
        </p:nvSpPr>
        <p:spPr>
          <a:xfrm>
            <a:off x="334297" y="6448425"/>
            <a:ext cx="11572568" cy="365125"/>
          </a:xfrm>
        </p:spPr>
        <p:txBody>
          <a:bodyPr/>
          <a:lstStyle/>
          <a:p>
            <a:r>
              <a:rPr lang="en-US" dirty="0"/>
              <a:t>BDX Infrastructure	</a:t>
            </a:r>
            <a:fld id="{A981D3CC-1EA5-47FA-A1CC-C7419F014A45}" type="slidenum">
              <a:rPr lang="en-US" smtClean="0"/>
              <a:pPr/>
              <a:t>8</a:t>
            </a:fld>
            <a:r>
              <a:rPr lang="en-US" dirty="0"/>
              <a:t>	September 4. 2025</a:t>
            </a:r>
          </a:p>
        </p:txBody>
      </p:sp>
    </p:spTree>
    <p:extLst>
      <p:ext uri="{BB962C8B-B14F-4D97-AF65-F5344CB8AC3E}">
        <p14:creationId xmlns:p14="http://schemas.microsoft.com/office/powerpoint/2010/main" val="844810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FD68DA-43BA-4508-8DE2-BA9BB7B2FA5B}"/>
              </a:ext>
            </a:extLst>
          </p:cNvPr>
          <p:cNvSpPr txBox="1">
            <a:spLocks/>
          </p:cNvSpPr>
          <p:nvPr/>
        </p:nvSpPr>
        <p:spPr>
          <a:xfrm>
            <a:off x="306447" y="343431"/>
            <a:ext cx="11745509"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000" dirty="0"/>
              <a:t>Current Cost and Schedule Estimates</a:t>
            </a:r>
          </a:p>
        </p:txBody>
      </p:sp>
      <p:cxnSp>
        <p:nvCxnSpPr>
          <p:cNvPr id="5" name="Straight Connector 4"/>
          <p:cNvCxnSpPr/>
          <p:nvPr/>
        </p:nvCxnSpPr>
        <p:spPr>
          <a:xfrm>
            <a:off x="421778" y="946099"/>
            <a:ext cx="113994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1778" y="1001923"/>
            <a:ext cx="11630178" cy="3262432"/>
          </a:xfrm>
          <a:prstGeom prst="rect">
            <a:avLst/>
          </a:prstGeom>
          <a:noFill/>
        </p:spPr>
        <p:txBody>
          <a:bodyPr wrap="square" rtlCol="0">
            <a:spAutoFit/>
          </a:bodyPr>
          <a:lstStyle/>
          <a:p>
            <a:pPr lvl="0">
              <a:spcBef>
                <a:spcPts val="1200"/>
              </a:spcBef>
            </a:pPr>
            <a:r>
              <a:rPr lang="en-US" sz="2200" dirty="0">
                <a:solidFill>
                  <a:srgbClr val="E8E3CE">
                    <a:lumMod val="50000"/>
                  </a:srgbClr>
                </a:solidFill>
                <a:latin typeface="Candara" panose="020E0502030303020204" pitchFamily="34" charset="0"/>
              </a:rPr>
              <a:t>Estimated Cost</a:t>
            </a:r>
            <a:endParaRPr lang="en-US" sz="1400" b="1" dirty="0">
              <a:latin typeface="Segui UI"/>
            </a:endParaRPr>
          </a:p>
          <a:p>
            <a:pPr marL="168275" indent="-168275">
              <a:spcBef>
                <a:spcPts val="600"/>
              </a:spcBef>
              <a:buFont typeface="Arial" panose="020B0604020202020204" pitchFamily="34" charset="0"/>
              <a:buChar char="•"/>
              <a:tabLst>
                <a:tab pos="168275" algn="l"/>
              </a:tabLst>
            </a:pPr>
            <a:r>
              <a:rPr lang="en-US" sz="1400" b="1" dirty="0">
                <a:latin typeface="Segui UI"/>
              </a:rPr>
              <a:t>The estimated costs of construction are preliminary and will rely on the final design.</a:t>
            </a:r>
          </a:p>
          <a:p>
            <a:pPr marL="168275" indent="-168275">
              <a:spcBef>
                <a:spcPts val="600"/>
              </a:spcBef>
              <a:buFont typeface="Arial" panose="020B0604020202020204" pitchFamily="34" charset="0"/>
              <a:buChar char="•"/>
              <a:tabLst>
                <a:tab pos="168275" algn="l"/>
              </a:tabLst>
            </a:pPr>
            <a:r>
              <a:rPr lang="en-US" sz="1400" b="1" dirty="0">
                <a:latin typeface="Segui UI"/>
              </a:rPr>
              <a:t>The following estimate has been provided by Facilities Management:</a:t>
            </a:r>
          </a:p>
          <a:p>
            <a:pPr lvl="1">
              <a:spcBef>
                <a:spcPts val="600"/>
              </a:spcBef>
              <a:tabLst>
                <a:tab pos="168275" algn="l"/>
              </a:tabLst>
            </a:pPr>
            <a:endParaRPr lang="en-US" sz="1400" b="1" dirty="0">
              <a:latin typeface="Segui UI"/>
            </a:endParaRPr>
          </a:p>
          <a:p>
            <a:pPr>
              <a:spcBef>
                <a:spcPts val="600"/>
              </a:spcBef>
              <a:tabLst>
                <a:tab pos="168275" algn="l"/>
              </a:tabLst>
            </a:pPr>
            <a:endParaRPr lang="en-US" sz="1400" b="1" dirty="0">
              <a:latin typeface="Segui UI"/>
            </a:endParaRPr>
          </a:p>
          <a:p>
            <a:pPr>
              <a:spcBef>
                <a:spcPts val="600"/>
              </a:spcBef>
              <a:tabLst>
                <a:tab pos="168275" algn="l"/>
              </a:tabLst>
            </a:pPr>
            <a:endParaRPr lang="en-US" sz="1400" b="1" dirty="0">
              <a:latin typeface="Segui UI"/>
            </a:endParaRPr>
          </a:p>
          <a:p>
            <a:pPr>
              <a:spcBef>
                <a:spcPts val="600"/>
              </a:spcBef>
              <a:tabLst>
                <a:tab pos="168275" algn="l"/>
              </a:tabLst>
            </a:pPr>
            <a:endParaRPr lang="en-US" sz="1400" b="1" dirty="0">
              <a:latin typeface="Segui UI"/>
            </a:endParaRPr>
          </a:p>
          <a:p>
            <a:pPr lvl="0">
              <a:spcBef>
                <a:spcPts val="1200"/>
              </a:spcBef>
            </a:pPr>
            <a:r>
              <a:rPr lang="en-US" sz="2200" dirty="0">
                <a:solidFill>
                  <a:srgbClr val="E8E3CE">
                    <a:lumMod val="50000"/>
                  </a:srgbClr>
                </a:solidFill>
                <a:latin typeface="Candara" panose="020E0502030303020204" pitchFamily="34" charset="0"/>
              </a:rPr>
              <a:t>Estimated Schedule</a:t>
            </a:r>
            <a:endParaRPr lang="en-US" sz="1400" b="1" dirty="0">
              <a:solidFill>
                <a:srgbClr val="000000"/>
              </a:solidFill>
              <a:latin typeface="Segui UI"/>
            </a:endParaRPr>
          </a:p>
          <a:p>
            <a:pPr marL="168275" indent="-168275">
              <a:spcBef>
                <a:spcPts val="600"/>
              </a:spcBef>
              <a:buFont typeface="Arial" panose="020B0604020202020204" pitchFamily="34" charset="0"/>
              <a:buChar char="•"/>
              <a:tabLst>
                <a:tab pos="168275" algn="l"/>
              </a:tabLst>
            </a:pPr>
            <a:r>
              <a:rPr lang="en-US" sz="1400" b="1" dirty="0">
                <a:latin typeface="Segui UI"/>
              </a:rPr>
              <a:t>These estimates are based on the current concept design, and the final design may result in different estimates.</a:t>
            </a:r>
          </a:p>
          <a:p>
            <a:pPr marL="168275" indent="-168275">
              <a:spcBef>
                <a:spcPts val="600"/>
              </a:spcBef>
              <a:buFont typeface="Arial" panose="020B0604020202020204" pitchFamily="34" charset="0"/>
              <a:buChar char="•"/>
              <a:tabLst>
                <a:tab pos="168275" algn="l"/>
              </a:tabLst>
            </a:pPr>
            <a:endParaRPr lang="en-US" sz="1400" b="1" i="1" dirty="0">
              <a:latin typeface="Segui UI"/>
            </a:endParaRPr>
          </a:p>
        </p:txBody>
      </p:sp>
      <p:sp>
        <p:nvSpPr>
          <p:cNvPr id="6" name="TextBox 5"/>
          <p:cNvSpPr txBox="1"/>
          <p:nvPr/>
        </p:nvSpPr>
        <p:spPr>
          <a:xfrm>
            <a:off x="306447" y="74425"/>
            <a:ext cx="11514765" cy="307777"/>
          </a:xfrm>
          <a:prstGeom prst="rect">
            <a:avLst/>
          </a:prstGeom>
          <a:solidFill>
            <a:schemeClr val="accent1">
              <a:lumMod val="20000"/>
              <a:lumOff val="80000"/>
            </a:schemeClr>
          </a:solidFill>
        </p:spPr>
        <p:txBody>
          <a:bodyPr wrap="square" rtlCol="0">
            <a:spAutoFit/>
          </a:bodyPr>
          <a:lstStyle/>
          <a:p>
            <a:r>
              <a:rPr lang="en-US" sz="1400" dirty="0">
                <a:solidFill>
                  <a:schemeClr val="accent1">
                    <a:lumMod val="75000"/>
                  </a:schemeClr>
                </a:solidFill>
                <a:latin typeface="+mj-lt"/>
              </a:rPr>
              <a:t>Cost and Schedule</a:t>
            </a:r>
          </a:p>
        </p:txBody>
      </p:sp>
      <p:sp>
        <p:nvSpPr>
          <p:cNvPr id="7" name="Slide Number Placeholder 1">
            <a:extLst>
              <a:ext uri="{FF2B5EF4-FFF2-40B4-BE49-F238E27FC236}">
                <a16:creationId xmlns:a16="http://schemas.microsoft.com/office/drawing/2014/main" id="{06C946D2-D2AC-490E-9608-977D4E7EBA4F}"/>
              </a:ext>
            </a:extLst>
          </p:cNvPr>
          <p:cNvSpPr>
            <a:spLocks noGrp="1"/>
          </p:cNvSpPr>
          <p:nvPr>
            <p:ph type="sldNum" sz="quarter" idx="12"/>
          </p:nvPr>
        </p:nvSpPr>
        <p:spPr>
          <a:xfrm>
            <a:off x="334297" y="6448425"/>
            <a:ext cx="11572568" cy="365125"/>
          </a:xfrm>
        </p:spPr>
        <p:txBody>
          <a:bodyPr/>
          <a:lstStyle/>
          <a:p>
            <a:r>
              <a:rPr lang="en-US" dirty="0"/>
              <a:t>BDX Infrastructure	</a:t>
            </a:r>
            <a:fld id="{A981D3CC-1EA5-47FA-A1CC-C7419F014A45}" type="slidenum">
              <a:rPr lang="en-US" smtClean="0"/>
              <a:pPr/>
              <a:t>9</a:t>
            </a:fld>
            <a:r>
              <a:rPr lang="en-US" dirty="0"/>
              <a:t>	September 4. 2025</a:t>
            </a:r>
          </a:p>
        </p:txBody>
      </p:sp>
      <p:graphicFrame>
        <p:nvGraphicFramePr>
          <p:cNvPr id="8" name="Table 7">
            <a:extLst>
              <a:ext uri="{FF2B5EF4-FFF2-40B4-BE49-F238E27FC236}">
                <a16:creationId xmlns:a16="http://schemas.microsoft.com/office/drawing/2014/main" id="{776D0552-D83D-49DC-B45D-01C9A55581A2}"/>
              </a:ext>
            </a:extLst>
          </p:cNvPr>
          <p:cNvGraphicFramePr>
            <a:graphicFrameLocks noGrp="1"/>
          </p:cNvGraphicFramePr>
          <p:nvPr>
            <p:extLst>
              <p:ext uri="{D42A27DB-BD31-4B8C-83A1-F6EECF244321}">
                <p14:modId xmlns:p14="http://schemas.microsoft.com/office/powerpoint/2010/main" val="2565557446"/>
              </p:ext>
            </p:extLst>
          </p:nvPr>
        </p:nvGraphicFramePr>
        <p:xfrm>
          <a:off x="1081547" y="2037564"/>
          <a:ext cx="4866969" cy="1259840"/>
        </p:xfrm>
        <a:graphic>
          <a:graphicData uri="http://schemas.openxmlformats.org/drawingml/2006/table">
            <a:tbl>
              <a:tblPr firstRow="1" bandRow="1">
                <a:tableStyleId>{5C22544A-7EE6-4342-B048-85BDC9FD1C3A}</a:tableStyleId>
              </a:tblPr>
              <a:tblGrid>
                <a:gridCol w="2942056">
                  <a:extLst>
                    <a:ext uri="{9D8B030D-6E8A-4147-A177-3AD203B41FA5}">
                      <a16:colId xmlns:a16="http://schemas.microsoft.com/office/drawing/2014/main" val="2857603811"/>
                    </a:ext>
                  </a:extLst>
                </a:gridCol>
                <a:gridCol w="1924913">
                  <a:extLst>
                    <a:ext uri="{9D8B030D-6E8A-4147-A177-3AD203B41FA5}">
                      <a16:colId xmlns:a16="http://schemas.microsoft.com/office/drawing/2014/main" val="396734563"/>
                    </a:ext>
                  </a:extLst>
                </a:gridCol>
              </a:tblGrid>
              <a:tr h="370840">
                <a:tc>
                  <a:txBody>
                    <a:bodyPr/>
                    <a:lstStyle/>
                    <a:p>
                      <a:r>
                        <a:rPr lang="en-US" sz="1400" b="1" dirty="0">
                          <a:solidFill>
                            <a:schemeClr val="tx1"/>
                          </a:solidFill>
                          <a:latin typeface="Segui UI"/>
                          <a:cs typeface="Segoe UI" panose="020B0502040204020203" pitchFamily="34" charset="0"/>
                        </a:rPr>
                        <a:t>Construction:</a:t>
                      </a:r>
                    </a:p>
                  </a:txBody>
                  <a:tcPr>
                    <a:noFill/>
                  </a:tcPr>
                </a:tc>
                <a:tc>
                  <a:txBody>
                    <a:bodyPr/>
                    <a:lstStyle/>
                    <a:p>
                      <a:pPr defTabSz="1828800">
                        <a:tabLst>
                          <a:tab pos="117475" algn="r"/>
                          <a:tab pos="973138" algn="r"/>
                        </a:tabLst>
                      </a:pPr>
                      <a:r>
                        <a:rPr lang="en-US" sz="1400" b="1" dirty="0">
                          <a:solidFill>
                            <a:schemeClr val="tx1"/>
                          </a:solidFill>
                          <a:latin typeface="Segui UI"/>
                          <a:cs typeface="Segoe UI" panose="020B0502040204020203" pitchFamily="34" charset="0"/>
                        </a:rPr>
                        <a:t>	$	1,537,237</a:t>
                      </a:r>
                    </a:p>
                  </a:txBody>
                  <a:tcPr>
                    <a:noFill/>
                  </a:tcPr>
                </a:tc>
                <a:extLst>
                  <a:ext uri="{0D108BD9-81ED-4DB2-BD59-A6C34878D82A}">
                    <a16:rowId xmlns:a16="http://schemas.microsoft.com/office/drawing/2014/main" val="1688552459"/>
                  </a:ext>
                </a:extLst>
              </a:tr>
              <a:tr h="370840">
                <a:tc>
                  <a:txBody>
                    <a:bodyPr/>
                    <a:lstStyle/>
                    <a:p>
                      <a:r>
                        <a:rPr lang="en-US" sz="1400" b="1" dirty="0">
                          <a:solidFill>
                            <a:schemeClr val="tx1"/>
                          </a:solidFill>
                          <a:latin typeface="Segui UI"/>
                          <a:cs typeface="Segoe UI" panose="020B0502040204020203" pitchFamily="34" charset="0"/>
                        </a:rPr>
                        <a:t>JSA Labor for Management:</a:t>
                      </a:r>
                    </a:p>
                  </a:txBody>
                  <a:tcPr>
                    <a:noFill/>
                  </a:tcPr>
                </a:tc>
                <a:tc>
                  <a:txBody>
                    <a:bodyPr/>
                    <a:lstStyle/>
                    <a:p>
                      <a:pPr defTabSz="1828800">
                        <a:tabLst>
                          <a:tab pos="117475" algn="r"/>
                          <a:tab pos="973138" algn="r"/>
                        </a:tabLst>
                      </a:pPr>
                      <a:r>
                        <a:rPr lang="en-US" sz="1400" b="1" dirty="0">
                          <a:solidFill>
                            <a:schemeClr val="tx1"/>
                          </a:solidFill>
                          <a:latin typeface="Segui UI"/>
                          <a:cs typeface="Segoe UI" panose="020B0502040204020203" pitchFamily="34" charset="0"/>
                        </a:rPr>
                        <a:t>	$	150,000</a:t>
                      </a:r>
                    </a:p>
                  </a:txBody>
                  <a:tcPr>
                    <a:noFill/>
                  </a:tcPr>
                </a:tc>
                <a:extLst>
                  <a:ext uri="{0D108BD9-81ED-4DB2-BD59-A6C34878D82A}">
                    <a16:rowId xmlns:a16="http://schemas.microsoft.com/office/drawing/2014/main" val="357940326"/>
                  </a:ext>
                </a:extLst>
              </a:tr>
              <a:tr h="370840">
                <a:tc>
                  <a:txBody>
                    <a:bodyPr/>
                    <a:lstStyle/>
                    <a:p>
                      <a:r>
                        <a:rPr lang="en-US" sz="1400" b="1" dirty="0">
                          <a:solidFill>
                            <a:schemeClr val="tx1"/>
                          </a:solidFill>
                          <a:latin typeface="Segui UI"/>
                          <a:cs typeface="Segoe UI" panose="020B0502040204020203" pitchFamily="34" charset="0"/>
                        </a:rPr>
                        <a:t>Contingency (20%)</a:t>
                      </a:r>
                    </a:p>
                  </a:txBody>
                  <a:tcP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tab pos="117475" algn="r"/>
                          <a:tab pos="973138" algn="r"/>
                        </a:tabLst>
                        <a:defRPr/>
                      </a:pPr>
                      <a:r>
                        <a:rPr kumimoji="0" lang="en-US" sz="1400" b="1" i="0" u="none" strike="noStrike" kern="1200" cap="none" spc="0" normalizeH="0" baseline="0" noProof="0" dirty="0">
                          <a:ln>
                            <a:noFill/>
                          </a:ln>
                          <a:solidFill>
                            <a:srgbClr val="000000"/>
                          </a:solidFill>
                          <a:effectLst/>
                          <a:uLnTx/>
                          <a:uFillTx/>
                          <a:latin typeface="Segui UI"/>
                          <a:ea typeface="+mn-ea"/>
                          <a:cs typeface="Segoe UI" panose="020B0502040204020203" pitchFamily="34" charset="0"/>
                        </a:rPr>
                        <a:t>	$	337,447</a:t>
                      </a:r>
                    </a:p>
                    <a:p>
                      <a:endParaRPr lang="en-US" sz="1400" b="1" dirty="0">
                        <a:solidFill>
                          <a:schemeClr val="tx1"/>
                        </a:solidFill>
                        <a:latin typeface="Segui UI"/>
                        <a:cs typeface="Segoe UI" panose="020B0502040204020203" pitchFamily="34" charset="0"/>
                      </a:endParaRPr>
                    </a:p>
                  </a:txBody>
                  <a:tcPr>
                    <a:noFill/>
                  </a:tcPr>
                </a:tc>
                <a:extLst>
                  <a:ext uri="{0D108BD9-81ED-4DB2-BD59-A6C34878D82A}">
                    <a16:rowId xmlns:a16="http://schemas.microsoft.com/office/drawing/2014/main" val="349376851"/>
                  </a:ext>
                </a:extLst>
              </a:tr>
            </a:tbl>
          </a:graphicData>
        </a:graphic>
      </p:graphicFrame>
      <p:graphicFrame>
        <p:nvGraphicFramePr>
          <p:cNvPr id="10" name="Table 9">
            <a:extLst>
              <a:ext uri="{FF2B5EF4-FFF2-40B4-BE49-F238E27FC236}">
                <a16:creationId xmlns:a16="http://schemas.microsoft.com/office/drawing/2014/main" id="{5191331E-6108-497E-88FB-871F556320B7}"/>
              </a:ext>
            </a:extLst>
          </p:cNvPr>
          <p:cNvGraphicFramePr>
            <a:graphicFrameLocks noGrp="1"/>
          </p:cNvGraphicFramePr>
          <p:nvPr>
            <p:extLst>
              <p:ext uri="{D42A27DB-BD31-4B8C-83A1-F6EECF244321}">
                <p14:modId xmlns:p14="http://schemas.microsoft.com/office/powerpoint/2010/main" val="1657919087"/>
              </p:ext>
            </p:extLst>
          </p:nvPr>
        </p:nvGraphicFramePr>
        <p:xfrm>
          <a:off x="1081547" y="4181167"/>
          <a:ext cx="6548285" cy="1483360"/>
        </p:xfrm>
        <a:graphic>
          <a:graphicData uri="http://schemas.openxmlformats.org/drawingml/2006/table">
            <a:tbl>
              <a:tblPr firstRow="1" bandRow="1">
                <a:tableStyleId>{5C22544A-7EE6-4342-B048-85BDC9FD1C3A}</a:tableStyleId>
              </a:tblPr>
              <a:tblGrid>
                <a:gridCol w="1907459">
                  <a:extLst>
                    <a:ext uri="{9D8B030D-6E8A-4147-A177-3AD203B41FA5}">
                      <a16:colId xmlns:a16="http://schemas.microsoft.com/office/drawing/2014/main" val="2526133993"/>
                    </a:ext>
                  </a:extLst>
                </a:gridCol>
                <a:gridCol w="1140542">
                  <a:extLst>
                    <a:ext uri="{9D8B030D-6E8A-4147-A177-3AD203B41FA5}">
                      <a16:colId xmlns:a16="http://schemas.microsoft.com/office/drawing/2014/main" val="3646423036"/>
                    </a:ext>
                  </a:extLst>
                </a:gridCol>
                <a:gridCol w="3500284">
                  <a:extLst>
                    <a:ext uri="{9D8B030D-6E8A-4147-A177-3AD203B41FA5}">
                      <a16:colId xmlns:a16="http://schemas.microsoft.com/office/drawing/2014/main" val="3848752392"/>
                    </a:ext>
                  </a:extLst>
                </a:gridCol>
              </a:tblGrid>
              <a:tr h="370840">
                <a:tc>
                  <a:txBody>
                    <a:bodyPr/>
                    <a:lstStyle/>
                    <a:p>
                      <a:r>
                        <a:rPr lang="en-US" sz="1400" dirty="0">
                          <a:solidFill>
                            <a:schemeClr val="tx1"/>
                          </a:solidFill>
                          <a:latin typeface="Segui UI"/>
                        </a:rPr>
                        <a:t>Final Design:</a:t>
                      </a:r>
                    </a:p>
                  </a:txBody>
                  <a:tcPr>
                    <a:solidFill>
                      <a:schemeClr val="bg1"/>
                    </a:solidFill>
                  </a:tcPr>
                </a:tc>
                <a:tc>
                  <a:txBody>
                    <a:bodyPr/>
                    <a:lstStyle/>
                    <a:p>
                      <a:r>
                        <a:rPr lang="en-US" sz="1400" dirty="0">
                          <a:solidFill>
                            <a:schemeClr val="tx1"/>
                          </a:solidFill>
                          <a:latin typeface="Segui UI"/>
                        </a:rPr>
                        <a:t>90 days</a:t>
                      </a:r>
                    </a:p>
                  </a:txBody>
                  <a:tcPr>
                    <a:solidFill>
                      <a:schemeClr val="bg1"/>
                    </a:solidFill>
                  </a:tcPr>
                </a:tc>
                <a:tc>
                  <a:txBody>
                    <a:bodyPr/>
                    <a:lstStyle/>
                    <a:p>
                      <a:r>
                        <a:rPr lang="en-US" sz="1400" dirty="0">
                          <a:solidFill>
                            <a:schemeClr val="tx1"/>
                          </a:solidFill>
                          <a:latin typeface="Segui UI"/>
                        </a:rPr>
                        <a:t>Complete January 2026</a:t>
                      </a:r>
                    </a:p>
                  </a:txBody>
                  <a:tcPr>
                    <a:solidFill>
                      <a:schemeClr val="bg1"/>
                    </a:solidFill>
                  </a:tcPr>
                </a:tc>
                <a:extLst>
                  <a:ext uri="{0D108BD9-81ED-4DB2-BD59-A6C34878D82A}">
                    <a16:rowId xmlns:a16="http://schemas.microsoft.com/office/drawing/2014/main" val="198633746"/>
                  </a:ext>
                </a:extLst>
              </a:tr>
              <a:tr h="370840">
                <a:tc>
                  <a:txBody>
                    <a:bodyPr/>
                    <a:lstStyle/>
                    <a:p>
                      <a:r>
                        <a:rPr lang="en-US" sz="1400" dirty="0">
                          <a:solidFill>
                            <a:schemeClr val="tx1"/>
                          </a:solidFill>
                          <a:latin typeface="Segui UI"/>
                        </a:rPr>
                        <a:t>Procurement:</a:t>
                      </a:r>
                    </a:p>
                  </a:txBody>
                  <a:tcPr>
                    <a:solidFill>
                      <a:schemeClr val="bg1"/>
                    </a:solidFill>
                  </a:tcPr>
                </a:tc>
                <a:tc>
                  <a:txBody>
                    <a:bodyPr/>
                    <a:lstStyle/>
                    <a:p>
                      <a:r>
                        <a:rPr lang="en-US" sz="1400" dirty="0">
                          <a:solidFill>
                            <a:schemeClr val="tx1"/>
                          </a:solidFill>
                          <a:latin typeface="Segui UI"/>
                        </a:rPr>
                        <a:t>60 days</a:t>
                      </a:r>
                    </a:p>
                  </a:txBody>
                  <a:tcPr>
                    <a:solidFill>
                      <a:schemeClr val="bg1"/>
                    </a:solidFill>
                  </a:tcPr>
                </a:tc>
                <a:tc>
                  <a:txBody>
                    <a:bodyPr/>
                    <a:lstStyle/>
                    <a:p>
                      <a:r>
                        <a:rPr lang="en-US" sz="1400" dirty="0">
                          <a:solidFill>
                            <a:schemeClr val="tx1"/>
                          </a:solidFill>
                          <a:latin typeface="Segui UI"/>
                        </a:rPr>
                        <a:t>Complete April 2026</a:t>
                      </a:r>
                    </a:p>
                  </a:txBody>
                  <a:tcPr>
                    <a:solidFill>
                      <a:schemeClr val="bg1"/>
                    </a:solidFill>
                  </a:tcPr>
                </a:tc>
                <a:extLst>
                  <a:ext uri="{0D108BD9-81ED-4DB2-BD59-A6C34878D82A}">
                    <a16:rowId xmlns:a16="http://schemas.microsoft.com/office/drawing/2014/main" val="2924479223"/>
                  </a:ext>
                </a:extLst>
              </a:tr>
              <a:tr h="370840">
                <a:tc>
                  <a:txBody>
                    <a:bodyPr/>
                    <a:lstStyle/>
                    <a:p>
                      <a:r>
                        <a:rPr lang="en-US" sz="1400" dirty="0">
                          <a:solidFill>
                            <a:schemeClr val="tx1"/>
                          </a:solidFill>
                          <a:latin typeface="Segui UI"/>
                        </a:rPr>
                        <a:t>Construction:</a:t>
                      </a:r>
                    </a:p>
                  </a:txBody>
                  <a:tcPr>
                    <a:solidFill>
                      <a:schemeClr val="bg1"/>
                    </a:solidFill>
                  </a:tcPr>
                </a:tc>
                <a:tc>
                  <a:txBody>
                    <a:bodyPr/>
                    <a:lstStyle/>
                    <a:p>
                      <a:r>
                        <a:rPr lang="en-US" sz="1400" dirty="0">
                          <a:solidFill>
                            <a:schemeClr val="tx1"/>
                          </a:solidFill>
                          <a:latin typeface="Segui UI"/>
                        </a:rPr>
                        <a:t>145 days </a:t>
                      </a:r>
                    </a:p>
                  </a:txBody>
                  <a:tcPr>
                    <a:solidFill>
                      <a:schemeClr val="bg1"/>
                    </a:solidFill>
                  </a:tcPr>
                </a:tc>
                <a:tc>
                  <a:txBody>
                    <a:bodyPr/>
                    <a:lstStyle/>
                    <a:p>
                      <a:r>
                        <a:rPr lang="en-US" sz="1400" dirty="0">
                          <a:solidFill>
                            <a:schemeClr val="tx1"/>
                          </a:solidFill>
                          <a:latin typeface="Segui UI"/>
                        </a:rPr>
                        <a:t>Starts with June 2026 SAM</a:t>
                      </a:r>
                    </a:p>
                  </a:txBody>
                  <a:tcPr>
                    <a:solidFill>
                      <a:schemeClr val="bg1"/>
                    </a:solidFill>
                  </a:tcPr>
                </a:tc>
                <a:extLst>
                  <a:ext uri="{0D108BD9-81ED-4DB2-BD59-A6C34878D82A}">
                    <a16:rowId xmlns:a16="http://schemas.microsoft.com/office/drawing/2014/main" val="1892958674"/>
                  </a:ext>
                </a:extLst>
              </a:tr>
              <a:tr h="370840">
                <a:tc>
                  <a:txBody>
                    <a:bodyPr/>
                    <a:lstStyle/>
                    <a:p>
                      <a:r>
                        <a:rPr lang="en-US" sz="1400" dirty="0">
                          <a:solidFill>
                            <a:schemeClr val="tx1"/>
                          </a:solidFill>
                          <a:latin typeface="Segui UI"/>
                        </a:rPr>
                        <a:t>Expected Completion:</a:t>
                      </a:r>
                    </a:p>
                  </a:txBody>
                  <a:tcPr>
                    <a:solidFill>
                      <a:schemeClr val="bg1"/>
                    </a:solidFill>
                  </a:tcPr>
                </a:tc>
                <a:tc>
                  <a:txBody>
                    <a:bodyPr/>
                    <a:lstStyle/>
                    <a:p>
                      <a:endParaRPr lang="en-US" sz="1400" dirty="0">
                        <a:solidFill>
                          <a:schemeClr val="tx1"/>
                        </a:solidFill>
                        <a:latin typeface="Segui UI"/>
                      </a:endParaRPr>
                    </a:p>
                  </a:txBody>
                  <a:tcPr>
                    <a:solidFill>
                      <a:schemeClr val="bg1"/>
                    </a:solidFill>
                  </a:tcPr>
                </a:tc>
                <a:tc>
                  <a:txBody>
                    <a:bodyPr/>
                    <a:lstStyle/>
                    <a:p>
                      <a:r>
                        <a:rPr lang="en-US" sz="1400" dirty="0">
                          <a:solidFill>
                            <a:schemeClr val="tx1"/>
                          </a:solidFill>
                          <a:latin typeface="Segui UI"/>
                        </a:rPr>
                        <a:t>Complete December 2026</a:t>
                      </a:r>
                    </a:p>
                  </a:txBody>
                  <a:tcPr>
                    <a:solidFill>
                      <a:schemeClr val="bg1"/>
                    </a:solidFill>
                  </a:tcPr>
                </a:tc>
                <a:extLst>
                  <a:ext uri="{0D108BD9-81ED-4DB2-BD59-A6C34878D82A}">
                    <a16:rowId xmlns:a16="http://schemas.microsoft.com/office/drawing/2014/main" val="1555707946"/>
                  </a:ext>
                </a:extLst>
              </a:tr>
            </a:tbl>
          </a:graphicData>
        </a:graphic>
      </p:graphicFrame>
    </p:spTree>
    <p:extLst>
      <p:ext uri="{BB962C8B-B14F-4D97-AF65-F5344CB8AC3E}">
        <p14:creationId xmlns:p14="http://schemas.microsoft.com/office/powerpoint/2010/main" val="1480241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994</Words>
  <Application>Microsoft Office PowerPoint</Application>
  <PresentationFormat>Widescreen</PresentationFormat>
  <Paragraphs>107</Paragraphs>
  <Slides>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Bookman Old Style</vt:lpstr>
      <vt:lpstr>Calibri</vt:lpstr>
      <vt:lpstr>Candara</vt:lpstr>
      <vt:lpstr>Franklin Gothic Book</vt:lpstr>
      <vt:lpstr>Georgia</vt:lpstr>
      <vt:lpstr>Palatino Linotype</vt:lpstr>
      <vt:lpstr>Segoe UI</vt:lpstr>
      <vt:lpstr>Segui UI</vt:lpstr>
      <vt:lpstr>1_RetrospectVTI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2020-09-14T13:40:24Z</dcterms:created>
  <dcterms:modified xsi:type="dcterms:W3CDTF">2025-09-03T12:36:50Z</dcterms:modified>
</cp:coreProperties>
</file>