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259" r:id="rId2"/>
    <p:sldId id="287" r:id="rId3"/>
    <p:sldId id="420" r:id="rId4"/>
    <p:sldId id="416" r:id="rId5"/>
    <p:sldId id="411" r:id="rId6"/>
    <p:sldId id="1711" r:id="rId7"/>
    <p:sldId id="417" r:id="rId8"/>
    <p:sldId id="456" r:id="rId9"/>
    <p:sldId id="458" r:id="rId10"/>
    <p:sldId id="1708" r:id="rId11"/>
    <p:sldId id="322" r:id="rId12"/>
    <p:sldId id="419" r:id="rId13"/>
    <p:sldId id="459" r:id="rId14"/>
    <p:sldId id="460" r:id="rId15"/>
    <p:sldId id="1709" r:id="rId16"/>
    <p:sldId id="310" r:id="rId17"/>
    <p:sldId id="418" r:id="rId18"/>
    <p:sldId id="323" r:id="rId19"/>
    <p:sldId id="357" r:id="rId20"/>
    <p:sldId id="326" r:id="rId21"/>
    <p:sldId id="1712" r:id="rId22"/>
    <p:sldId id="324" r:id="rId23"/>
    <p:sldId id="331" r:id="rId24"/>
    <p:sldId id="332" r:id="rId25"/>
    <p:sldId id="1710" r:id="rId26"/>
    <p:sldId id="463" r:id="rId27"/>
    <p:sldId id="464" r:id="rId28"/>
    <p:sldId id="1652" r:id="rId29"/>
    <p:sldId id="1650" r:id="rId30"/>
    <p:sldId id="1703" r:id="rId31"/>
    <p:sldId id="1707" r:id="rId32"/>
    <p:sldId id="342" r:id="rId33"/>
    <p:sldId id="1713" r:id="rId34"/>
    <p:sldId id="2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F2F2F"/>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77"/>
    <p:restoredTop sz="94686"/>
  </p:normalViewPr>
  <p:slideViewPr>
    <p:cSldViewPr snapToObjects="1">
      <p:cViewPr varScale="1">
        <p:scale>
          <a:sx n="121" d="100"/>
          <a:sy n="121" d="100"/>
        </p:scale>
        <p:origin x="184" y="3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Users\silviaschuh\cernbox_old\Documents\0CMA\BE\BE-EA\Coordination\Scheduling\Operation%202024\20241204_UserInstallationSta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2024 Run - # of infrastructure</a:t>
            </a:r>
            <a:r>
              <a:rPr lang="en-GB" baseline="0"/>
              <a:t> Changes</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'Summary of data'!$K$9:$K$10</c:f>
              <c:strCache>
                <c:ptCount val="2"/>
                <c:pt idx="0">
                  <c:v>parasitic/parallel user</c:v>
                </c:pt>
              </c:strCache>
            </c:strRef>
          </c:tx>
          <c:spPr>
            <a:solidFill>
              <a:schemeClr val="accent1"/>
            </a:solidFill>
            <a:ln>
              <a:noFill/>
            </a:ln>
            <a:effectLst/>
            <a:sp3d/>
          </c:spPr>
          <c:invertIfNegative val="0"/>
          <c:cat>
            <c:strRef>
              <c:f>'Summary of data'!$J$11:$J$13</c:f>
              <c:strCache>
                <c:ptCount val="3"/>
                <c:pt idx="0">
                  <c:v>Total</c:v>
                </c:pt>
                <c:pt idx="1">
                  <c:v>NA</c:v>
                </c:pt>
                <c:pt idx="2">
                  <c:v>EA</c:v>
                </c:pt>
              </c:strCache>
            </c:strRef>
          </c:cat>
          <c:val>
            <c:numRef>
              <c:f>'Summary of data'!$K$11:$K$13</c:f>
              <c:numCache>
                <c:formatCode>General</c:formatCode>
                <c:ptCount val="3"/>
                <c:pt idx="0">
                  <c:v>68</c:v>
                </c:pt>
                <c:pt idx="1">
                  <c:v>61</c:v>
                </c:pt>
                <c:pt idx="2">
                  <c:v>7</c:v>
                </c:pt>
              </c:numCache>
            </c:numRef>
          </c:val>
          <c:extLst>
            <c:ext xmlns:c16="http://schemas.microsoft.com/office/drawing/2014/chart" uri="{C3380CC4-5D6E-409C-BE32-E72D297353CC}">
              <c16:uniqueId val="{00000000-CB8D-E046-9741-0338C0CAC037}"/>
            </c:ext>
          </c:extLst>
        </c:ser>
        <c:ser>
          <c:idx val="1"/>
          <c:order val="1"/>
          <c:tx>
            <c:strRef>
              <c:f>'Summary of data'!$L$9:$L$10</c:f>
              <c:strCache>
                <c:ptCount val="2"/>
                <c:pt idx="0">
                  <c:v>main user</c:v>
                </c:pt>
              </c:strCache>
            </c:strRef>
          </c:tx>
          <c:spPr>
            <a:solidFill>
              <a:schemeClr val="accent2"/>
            </a:solidFill>
            <a:ln>
              <a:noFill/>
            </a:ln>
            <a:effectLst/>
            <a:sp3d/>
          </c:spPr>
          <c:invertIfNegative val="0"/>
          <c:cat>
            <c:strRef>
              <c:f>'Summary of data'!$J$11:$J$13</c:f>
              <c:strCache>
                <c:ptCount val="3"/>
                <c:pt idx="0">
                  <c:v>Total</c:v>
                </c:pt>
                <c:pt idx="1">
                  <c:v>NA</c:v>
                </c:pt>
                <c:pt idx="2">
                  <c:v>EA</c:v>
                </c:pt>
              </c:strCache>
            </c:strRef>
          </c:cat>
          <c:val>
            <c:numRef>
              <c:f>'Summary of data'!$L$11:$L$13</c:f>
              <c:numCache>
                <c:formatCode>General</c:formatCode>
                <c:ptCount val="3"/>
                <c:pt idx="0">
                  <c:v>127</c:v>
                </c:pt>
                <c:pt idx="1">
                  <c:v>80</c:v>
                </c:pt>
                <c:pt idx="2">
                  <c:v>47</c:v>
                </c:pt>
              </c:numCache>
            </c:numRef>
          </c:val>
          <c:extLst>
            <c:ext xmlns:c16="http://schemas.microsoft.com/office/drawing/2014/chart" uri="{C3380CC4-5D6E-409C-BE32-E72D297353CC}">
              <c16:uniqueId val="{00000001-CB8D-E046-9741-0338C0CAC037}"/>
            </c:ext>
          </c:extLst>
        </c:ser>
        <c:ser>
          <c:idx val="2"/>
          <c:order val="2"/>
          <c:tx>
            <c:strRef>
              <c:f>'Summary of data'!$M$9:$M$10</c:f>
              <c:strCache>
                <c:ptCount val="2"/>
                <c:pt idx="0">
                  <c:v># De/Installations</c:v>
                </c:pt>
              </c:strCache>
            </c:strRef>
          </c:tx>
          <c:spPr>
            <a:solidFill>
              <a:schemeClr val="accent3"/>
            </a:solidFill>
            <a:ln>
              <a:noFill/>
            </a:ln>
            <a:effectLst/>
            <a:sp3d/>
          </c:spPr>
          <c:invertIfNegative val="0"/>
          <c:cat>
            <c:strRef>
              <c:f>'Summary of data'!$J$11:$J$13</c:f>
              <c:strCache>
                <c:ptCount val="3"/>
                <c:pt idx="0">
                  <c:v>Total</c:v>
                </c:pt>
                <c:pt idx="1">
                  <c:v>NA</c:v>
                </c:pt>
                <c:pt idx="2">
                  <c:v>EA</c:v>
                </c:pt>
              </c:strCache>
            </c:strRef>
          </c:cat>
          <c:val>
            <c:numRef>
              <c:f>'Summary of data'!$M$11:$M$13</c:f>
              <c:numCache>
                <c:formatCode>General</c:formatCode>
                <c:ptCount val="3"/>
                <c:pt idx="0">
                  <c:v>195</c:v>
                </c:pt>
                <c:pt idx="1">
                  <c:v>141</c:v>
                </c:pt>
                <c:pt idx="2">
                  <c:v>54</c:v>
                </c:pt>
              </c:numCache>
            </c:numRef>
          </c:val>
          <c:extLst>
            <c:ext xmlns:c16="http://schemas.microsoft.com/office/drawing/2014/chart" uri="{C3380CC4-5D6E-409C-BE32-E72D297353CC}">
              <c16:uniqueId val="{00000002-CB8D-E046-9741-0338C0CAC037}"/>
            </c:ext>
          </c:extLst>
        </c:ser>
        <c:dLbls>
          <c:showLegendKey val="0"/>
          <c:showVal val="0"/>
          <c:showCatName val="0"/>
          <c:showSerName val="0"/>
          <c:showPercent val="0"/>
          <c:showBubbleSize val="0"/>
        </c:dLbls>
        <c:gapWidth val="150"/>
        <c:shape val="box"/>
        <c:axId val="1229535536"/>
        <c:axId val="1229915136"/>
        <c:axId val="1232449520"/>
      </c:bar3DChart>
      <c:catAx>
        <c:axId val="1229535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29915136"/>
        <c:crosses val="autoZero"/>
        <c:auto val="1"/>
        <c:lblAlgn val="ctr"/>
        <c:lblOffset val="100"/>
        <c:noMultiLvlLbl val="0"/>
      </c:catAx>
      <c:valAx>
        <c:axId val="1229915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29535536"/>
        <c:crosses val="autoZero"/>
        <c:crossBetween val="between"/>
      </c:valAx>
      <c:serAx>
        <c:axId val="1232449520"/>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29915136"/>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1"/>
      </a:solidFill>
    </a:ln>
    <a:effectLst/>
  </c:spPr>
  <c:txPr>
    <a:bodyPr/>
    <a:lstStyle/>
    <a:p>
      <a:pPr>
        <a:defRPr/>
      </a:pPr>
      <a:endParaRPr lang="en-CH"/>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0.80245</cdr:x>
      <cdr:y>0.87475</cdr:y>
    </cdr:from>
    <cdr:to>
      <cdr:x>1</cdr:x>
      <cdr:y>1</cdr:y>
    </cdr:to>
    <cdr:sp macro="" textlink="">
      <cdr:nvSpPr>
        <cdr:cNvPr id="2" name="TextBox 1">
          <a:extLst xmlns:a="http://schemas.openxmlformats.org/drawingml/2006/main">
            <a:ext uri="{FF2B5EF4-FFF2-40B4-BE49-F238E27FC236}">
              <a16:creationId xmlns:a16="http://schemas.microsoft.com/office/drawing/2014/main" id="{32EAC795-9FBC-5FDD-1F4F-2DF7E238F27D}"/>
            </a:ext>
          </a:extLst>
        </cdr:cNvPr>
        <cdr:cNvSpPr txBox="1"/>
      </cdr:nvSpPr>
      <cdr:spPr>
        <a:xfrm xmlns:a="http://schemas.openxmlformats.org/drawingml/2006/main">
          <a:off x="4073260" y="2696105"/>
          <a:ext cx="1002772" cy="3860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600" dirty="0"/>
            <a:t>NB</a:t>
          </a:r>
          <a:r>
            <a:rPr lang="en-GB" sz="600" baseline="0" dirty="0"/>
            <a:t>: 1 change represents </a:t>
          </a:r>
        </a:p>
        <a:p xmlns:a="http://schemas.openxmlformats.org/drawingml/2006/main">
          <a:r>
            <a:rPr lang="en-GB" sz="600" baseline="0" dirty="0"/>
            <a:t>2 infrastructure changes </a:t>
          </a:r>
        </a:p>
        <a:p xmlns:a="http://schemas.openxmlformats.org/drawingml/2006/main">
          <a:r>
            <a:rPr lang="en-GB" sz="600" baseline="0" dirty="0"/>
            <a:t>(installation + de-installation)</a:t>
          </a:r>
        </a:p>
        <a:p xmlns:a="http://schemas.openxmlformats.org/drawingml/2006/main">
          <a:endParaRPr lang="en-GB" sz="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9/3/25</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9/3/25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3D781-958F-CCAF-4383-4C1390811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CD404-50BB-9546-947D-64DA5DD9D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AF71B-E446-45BC-5CB5-2A288B7A0A59}"/>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ACAB3387-166E-C53E-AC59-000A0811C2D6}"/>
              </a:ext>
            </a:extLst>
          </p:cNvPr>
          <p:cNvSpPr>
            <a:spLocks noGrp="1"/>
          </p:cNvSpPr>
          <p:nvPr>
            <p:ph type="sldNum" sz="quarter" idx="5"/>
          </p:nvPr>
        </p:nvSpPr>
        <p:spPr/>
        <p:txBody>
          <a:bodyPr/>
          <a:lstStyle/>
          <a:p>
            <a:fld id="{6CCEB15E-065A-467B-A4CE-4E194C6D9F06}" type="slidenum">
              <a:rPr lang="en-GB" smtClean="0"/>
              <a:t>28</a:t>
            </a:fld>
            <a:endParaRPr lang="en-GB"/>
          </a:p>
        </p:txBody>
      </p:sp>
    </p:spTree>
    <p:extLst>
      <p:ext uri="{BB962C8B-B14F-4D97-AF65-F5344CB8AC3E}">
        <p14:creationId xmlns:p14="http://schemas.microsoft.com/office/powerpoint/2010/main" val="403826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002BA-CB03-6DB3-5FFE-7A7DE485D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9C720-7D0F-52F0-02B6-1BEE29EF7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FD979-883F-6FFA-BE5A-1CF3F5F2E012}"/>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84B22408-AFDE-C1B1-B6FE-4A8812D846F1}"/>
              </a:ext>
            </a:extLst>
          </p:cNvPr>
          <p:cNvSpPr>
            <a:spLocks noGrp="1"/>
          </p:cNvSpPr>
          <p:nvPr>
            <p:ph type="sldNum" sz="quarter" idx="5"/>
          </p:nvPr>
        </p:nvSpPr>
        <p:spPr/>
        <p:txBody>
          <a:bodyPr/>
          <a:lstStyle/>
          <a:p>
            <a:fld id="{6CCEB15E-065A-467B-A4CE-4E194C6D9F06}" type="slidenum">
              <a:rPr lang="en-GB" smtClean="0"/>
              <a:t>29</a:t>
            </a:fld>
            <a:endParaRPr lang="en-GB"/>
          </a:p>
        </p:txBody>
      </p:sp>
    </p:spTree>
    <p:extLst>
      <p:ext uri="{BB962C8B-B14F-4D97-AF65-F5344CB8AC3E}">
        <p14:creationId xmlns:p14="http://schemas.microsoft.com/office/powerpoint/2010/main" val="836130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CCEB15E-065A-467B-A4CE-4E194C6D9F06}" type="slidenum">
              <a:rPr lang="en-GB" smtClean="0"/>
              <a:t>30</a:t>
            </a:fld>
            <a:endParaRPr lang="en-GB"/>
          </a:p>
        </p:txBody>
      </p:sp>
    </p:spTree>
    <p:extLst>
      <p:ext uri="{BB962C8B-B14F-4D97-AF65-F5344CB8AC3E}">
        <p14:creationId xmlns:p14="http://schemas.microsoft.com/office/powerpoint/2010/main" val="19080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CCEB15E-065A-467B-A4CE-4E194C6D9F06}" type="slidenum">
              <a:rPr lang="en-GB" smtClean="0"/>
              <a:t>31</a:t>
            </a:fld>
            <a:endParaRPr lang="en-GB"/>
          </a:p>
        </p:txBody>
      </p:sp>
    </p:spTree>
    <p:extLst>
      <p:ext uri="{BB962C8B-B14F-4D97-AF65-F5344CB8AC3E}">
        <p14:creationId xmlns:p14="http://schemas.microsoft.com/office/powerpoint/2010/main" val="941553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05.09.2025</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D. Banerjee BDX Workshop 2025</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05.09.2025</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D. Banerjee BDX Workshop 2025</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05.09.2025</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D. Banerjee BDX Workshop 2025</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05.09.2025</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D. Banerjee BDX Workshop 2025</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a:t>05.09.2025</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D. Banerjee BDX Workshop 2025</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05.09.2025</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D. Banerjee BDX Workshop 2025</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05.09.2025</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D. Banerjee BDX Workshop 2025</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05.09.2025</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D. Banerjee BDX Workshop 2025</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05.09.2025</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D. Banerjee BDX Workshop 2025</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US"/>
              <a:t>05.09.2025</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D. Banerjee BDX Workshop 2025</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US"/>
              <a:t>05.09.2025</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a:t>D. Banerjee BDX Workshop 2025</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US"/>
              <a:t>05.09.2025</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D. Banerjee BDX Workshop 2025</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a:t>05.09.2025</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D. Banerjee BDX Workshop 2025</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r>
              <a:rPr lang="en-US"/>
              <a:t>05.09.2025</a:t>
            </a:r>
            <a:endParaRPr lang="el-GR"/>
          </a:p>
        </p:txBody>
      </p:sp>
      <p:sp>
        <p:nvSpPr>
          <p:cNvPr id="5" name="Footer Placeholder 4"/>
          <p:cNvSpPr>
            <a:spLocks noGrp="1"/>
          </p:cNvSpPr>
          <p:nvPr>
            <p:ph type="ftr" sz="quarter" idx="11"/>
          </p:nvPr>
        </p:nvSpPr>
        <p:spPr/>
        <p:txBody>
          <a:bodyPr/>
          <a:lstStyle/>
          <a:p>
            <a:r>
              <a:rPr lang="en-GB"/>
              <a:t>D. Banerjee BDX Workshop 2025</a:t>
            </a:r>
            <a:endParaRPr lang="el-GR"/>
          </a:p>
        </p:txBody>
      </p:sp>
      <p:sp>
        <p:nvSpPr>
          <p:cNvPr id="6" name="Slide Number Placeholder 5"/>
          <p:cNvSpPr>
            <a:spLocks noGrp="1"/>
          </p:cNvSpPr>
          <p:nvPr>
            <p:ph type="sldNum" sz="quarter" idx="12"/>
          </p:nvPr>
        </p:nvSpPr>
        <p:spPr/>
        <p:txBody>
          <a:bodyPr/>
          <a:lstStyle/>
          <a:p>
            <a:fld id="{5AD037AA-D9F1-418C-8E0B-6DB1F621E83A}" type="slidenum">
              <a:rPr lang="el-GR" smtClean="0"/>
              <a:t>‹#›</a:t>
            </a:fld>
            <a:endParaRPr lang="el-GR"/>
          </a:p>
        </p:txBody>
      </p:sp>
      <p:pic>
        <p:nvPicPr>
          <p:cNvPr id="8" name="Picture 9" descr="2015-01-13_CERN_ENdept 36% h32mm 300dpi.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47825" y="6356350"/>
            <a:ext cx="1123950" cy="4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8612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x-none" dirty="0"/>
              <a:t>Slide Title</a:t>
            </a:r>
            <a:endParaRPr lang="en-US" dirty="0"/>
          </a:p>
        </p:txBody>
      </p:sp>
      <p:sp>
        <p:nvSpPr>
          <p:cNvPr id="3" name="Date Placeholder 2"/>
          <p:cNvSpPr>
            <a:spLocks noGrp="1"/>
          </p:cNvSpPr>
          <p:nvPr>
            <p:ph type="dt" sz="half" idx="10"/>
          </p:nvPr>
        </p:nvSpPr>
        <p:spPr>
          <a:xfrm>
            <a:off x="2652216" y="6356351"/>
            <a:ext cx="4414905" cy="365125"/>
          </a:xfrm>
        </p:spPr>
        <p:txBody>
          <a:bodyPr/>
          <a:lstStyle/>
          <a:p>
            <a:r>
              <a:rPr lang="en-US"/>
              <a:t>05.09.2025</a:t>
            </a:r>
            <a:endParaRPr lang="en-US" dirty="0"/>
          </a:p>
        </p:txBody>
      </p:sp>
      <p:sp>
        <p:nvSpPr>
          <p:cNvPr id="4" name="Footer Placeholder 3"/>
          <p:cNvSpPr>
            <a:spLocks noGrp="1"/>
          </p:cNvSpPr>
          <p:nvPr>
            <p:ph type="ftr" sz="quarter" idx="11"/>
          </p:nvPr>
        </p:nvSpPr>
        <p:spPr/>
        <p:txBody>
          <a:bodyPr/>
          <a:lstStyle/>
          <a:p>
            <a:r>
              <a:rPr lang="en-US"/>
              <a:t>D. Banerjee BDX Workshop 2025</a:t>
            </a:r>
            <a:endParaRPr lang="en-US" dirty="0"/>
          </a:p>
        </p:txBody>
      </p:sp>
      <p:sp>
        <p:nvSpPr>
          <p:cNvPr id="5" name="Slide Number Placeholder 4"/>
          <p:cNvSpPr>
            <a:spLocks noGrp="1"/>
          </p:cNvSpPr>
          <p:nvPr>
            <p:ph type="sldNum" sz="quarter" idx="12"/>
          </p:nvPr>
        </p:nvSpPr>
        <p:spPr/>
        <p:txBody>
          <a:bodyPr/>
          <a:lstStyle/>
          <a:p>
            <a:fld id="{8D6C380F-326D-3C40-9EE7-7FBAB0953422}" type="slidenum">
              <a:rPr lang="en-US" smtClean="0"/>
              <a:pPr/>
              <a:t>‹#›</a:t>
            </a:fld>
            <a:endParaRPr lang="en-US"/>
          </a:p>
        </p:txBody>
      </p:sp>
      <p:sp>
        <p:nvSpPr>
          <p:cNvPr id="7" name="Content Placeholder 6"/>
          <p:cNvSpPr>
            <a:spLocks noGrp="1"/>
          </p:cNvSpPr>
          <p:nvPr>
            <p:ph sz="quarter" idx="13" hasCustomPrompt="1"/>
          </p:nvPr>
        </p:nvSpPr>
        <p:spPr>
          <a:xfrm>
            <a:off x="609601" y="1260000"/>
            <a:ext cx="10968567" cy="5016068"/>
          </a:xfrm>
        </p:spPr>
        <p:txBody>
          <a:bodyPr/>
          <a:lstStyle>
            <a:lvl2pPr>
              <a:defRPr baseline="0"/>
            </a:lvl2pPr>
          </a:lstStyle>
          <a:p>
            <a:pPr lvl="0"/>
            <a:r>
              <a:rPr lang="x-none" dirty="0"/>
              <a:t>Slide text first level</a:t>
            </a:r>
          </a:p>
          <a:p>
            <a:pPr lvl="1"/>
            <a:r>
              <a:rPr lang="x-none" dirty="0"/>
              <a:t>Slide text second level</a:t>
            </a:r>
          </a:p>
          <a:p>
            <a:pPr lvl="2"/>
            <a:r>
              <a:rPr lang="x-none" dirty="0"/>
              <a:t>Slide text third level</a:t>
            </a:r>
          </a:p>
          <a:p>
            <a:pPr lvl="3"/>
            <a:r>
              <a:rPr lang="x-none" dirty="0"/>
              <a:t>Slide text fourth level</a:t>
            </a:r>
          </a:p>
          <a:p>
            <a:pPr lvl="4"/>
            <a:r>
              <a:rPr lang="x-none" dirty="0"/>
              <a:t>Slide text fifth level</a:t>
            </a:r>
            <a:endParaRPr lang="en-US" dirty="0"/>
          </a:p>
        </p:txBody>
      </p:sp>
      <p:pic>
        <p:nvPicPr>
          <p:cNvPr id="8" name="Picture 7" descr="Home">
            <a:extLst>
              <a:ext uri="{FF2B5EF4-FFF2-40B4-BE49-F238E27FC236}">
                <a16:creationId xmlns:a16="http://schemas.microsoft.com/office/drawing/2014/main" id="{7BEAE4DB-07BC-F145-B7B4-A91F0C0DB4E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033912" y="6357091"/>
            <a:ext cx="384561" cy="28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606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05.09.2025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D. Banerjee BDX Workshop 2025</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05.09.2025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D. Banerjee BDX Workshop 2025</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05.09.2025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D. Banerjee BDX Workshop 2025</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en-US"/>
              <a:t>05.09.2025</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US"/>
              <a:t>D. Banerjee BDX Workshop 2025</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05.09.2025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D. Banerjee BDX Workshop 2025</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05.09.2025</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D. Banerjee BDX Workshop 2025</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607135"/>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r>
              <a:rPr lang="en-US"/>
              <a:t>05.09.2025</a:t>
            </a:r>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US"/>
              <a:t>D. Banerjee BDX Workshop 2025</a:t>
            </a:r>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6"/>
          <a:stretch>
            <a:fillRect/>
          </a:stretch>
        </p:blipFill>
        <p:spPr>
          <a:xfrm>
            <a:off x="407988" y="6364599"/>
            <a:ext cx="495300" cy="393700"/>
          </a:xfrm>
          <a:prstGeom prst="rect">
            <a:avLst/>
          </a:prstGeom>
        </p:spPr>
      </p:pic>
      <p:pic>
        <p:nvPicPr>
          <p:cNvPr id="9" name="Picture 8" descr="Icon&#10;&#10;Description automatically generated">
            <a:extLst>
              <a:ext uri="{FF2B5EF4-FFF2-40B4-BE49-F238E27FC236}">
                <a16:creationId xmlns:a16="http://schemas.microsoft.com/office/drawing/2014/main" id="{35542C2E-5CF2-9940-9E7E-F32B115A6081}"/>
              </a:ext>
            </a:extLst>
          </p:cNvPr>
          <p:cNvPicPr>
            <a:picLocks noChangeAspect="1"/>
          </p:cNvPicPr>
          <p:nvPr userDrawn="1"/>
        </p:nvPicPr>
        <p:blipFill>
          <a:blip r:embed="rId27"/>
          <a:stretch>
            <a:fillRect/>
          </a:stretch>
        </p:blipFill>
        <p:spPr>
          <a:xfrm>
            <a:off x="1582583" y="6349605"/>
            <a:ext cx="408961" cy="411582"/>
          </a:xfrm>
          <a:prstGeom prst="rect">
            <a:avLst/>
          </a:prstGeom>
        </p:spPr>
      </p:pic>
      <p:pic>
        <p:nvPicPr>
          <p:cNvPr id="10" name="Picture 9" descr="A picture containing venn diagram&#10;&#10;Description automatically generated">
            <a:extLst>
              <a:ext uri="{FF2B5EF4-FFF2-40B4-BE49-F238E27FC236}">
                <a16:creationId xmlns:a16="http://schemas.microsoft.com/office/drawing/2014/main" id="{FD768DA8-63B7-C244-84A7-19F38A1CE0A3}"/>
              </a:ext>
            </a:extLst>
          </p:cNvPr>
          <p:cNvPicPr>
            <a:picLocks noChangeAspect="1"/>
          </p:cNvPicPr>
          <p:nvPr userDrawn="1"/>
        </p:nvPicPr>
        <p:blipFill rotWithShape="1">
          <a:blip r:embed="rId28">
            <a:extLst>
              <a:ext uri="{28A0092B-C50C-407E-A947-70E740481C1C}">
                <a14:useLocalDpi xmlns:a14="http://schemas.microsoft.com/office/drawing/2010/main"/>
              </a:ext>
            </a:extLst>
          </a:blip>
          <a:srcRect/>
          <a:stretch/>
        </p:blipFill>
        <p:spPr>
          <a:xfrm>
            <a:off x="991152" y="6364598"/>
            <a:ext cx="408961" cy="393697"/>
          </a:xfrm>
          <a:prstGeom prst="rect">
            <a:avLst/>
          </a:prstGeom>
        </p:spPr>
      </p:pic>
      <p:pic>
        <p:nvPicPr>
          <p:cNvPr id="11" name="Picture 10">
            <a:extLst>
              <a:ext uri="{FF2B5EF4-FFF2-40B4-BE49-F238E27FC236}">
                <a16:creationId xmlns:a16="http://schemas.microsoft.com/office/drawing/2014/main" id="{57EFA109-6237-3642-9928-AE3FEB24BF6C}"/>
              </a:ext>
            </a:extLst>
          </p:cNvPr>
          <p:cNvPicPr>
            <a:picLocks noChangeAspect="1"/>
          </p:cNvPicPr>
          <p:nvPr userDrawn="1"/>
        </p:nvPicPr>
        <p:blipFill rotWithShape="1">
          <a:blip r:embed="rId26">
            <a:extLst>
              <a:ext uri="{28A0092B-C50C-407E-A947-70E740481C1C}">
                <a14:useLocalDpi xmlns:a14="http://schemas.microsoft.com/office/drawing/2010/main"/>
              </a:ext>
            </a:extLst>
          </a:blip>
          <a:srcRect l="87230"/>
          <a:stretch/>
        </p:blipFill>
        <p:spPr>
          <a:xfrm>
            <a:off x="1424236" y="6364598"/>
            <a:ext cx="63252" cy="393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 id="2147483678" r:id="rId23"/>
    <p:sldLayoutId id="2147483679" r:id="rId24"/>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s://na60plus.ca.infn.it/" TargetMode="External"/><Relationship Id="rId3" Type="http://schemas.openxmlformats.org/officeDocument/2006/relationships/image" Target="../media/image29.png"/><Relationship Id="rId7" Type="http://schemas.openxmlformats.org/officeDocument/2006/relationships/hyperlink" Target="https://shine.web.cern.ch/" TargetMode="External"/><Relationship Id="rId2" Type="http://schemas.openxmlformats.org/officeDocument/2006/relationships/hyperlink" Target="https://arxiv.org/pdf/2212.14452" TargetMode="External"/><Relationship Id="rId1" Type="http://schemas.openxmlformats.org/officeDocument/2006/relationships/slideLayout" Target="../slideLayouts/slideLayout4.xml"/><Relationship Id="rId6" Type="http://schemas.openxmlformats.org/officeDocument/2006/relationships/hyperlink" Target="https://na64.web.cern.ch/"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eb.infn.it/MUonE/" TargetMode="External"/><Relationship Id="rId2" Type="http://schemas.openxmlformats.org/officeDocument/2006/relationships/slideLayout" Target="../slideLayouts/slideLayout24.xml"/><Relationship Id="rId1" Type="http://schemas.openxmlformats.org/officeDocument/2006/relationships/themeOverride" Target="../theme/themeOverride2.xml"/><Relationship Id="rId6" Type="http://schemas.openxmlformats.org/officeDocument/2006/relationships/image" Target="../media/image41.png"/><Relationship Id="rId5" Type="http://schemas.openxmlformats.org/officeDocument/2006/relationships/image" Target="../media/image40.tiff"/><Relationship Id="rId4" Type="http://schemas.openxmlformats.org/officeDocument/2006/relationships/hyperlink" Target="https://amber.web.cern.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130.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hyperlink" Target="https://cds.cern.ch/record/2839677?ln=en" TargetMode="External"/><Relationship Id="rId5" Type="http://schemas.openxmlformats.org/officeDocument/2006/relationships/hyperlink" Target="https://cds.cern.ch/record/2799412" TargetMode="External"/><Relationship Id="rId4" Type="http://schemas.openxmlformats.org/officeDocument/2006/relationships/hyperlink" Target="https://arxiv.org/abs/2311.0823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cid:image002.png@01D235F8.31004AF0" TargetMode="External"/><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hyperlink" Target="https://cerncourier.com/a/science-diversity-at-the-intensity-and-precision-frontiers/"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chart" Target="../charts/chart1.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119336" y="3140968"/>
            <a:ext cx="7881459" cy="2153265"/>
          </a:xfrm>
        </p:spPr>
        <p:txBody>
          <a:bodyPr/>
          <a:lstStyle/>
          <a:p>
            <a:r>
              <a:rPr lang="en-US" sz="3200" dirty="0"/>
              <a:t>Overview and Future Upgrades at CERN's North and East Areas</a:t>
            </a:r>
            <a:endParaRPr lang="en-US" sz="3200" dirty="0">
              <a:solidFill>
                <a:schemeClr val="bg2">
                  <a:lumMod val="50000"/>
                </a:schemeClr>
              </a:solidFill>
            </a:endParaRPr>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191344" y="4193192"/>
            <a:ext cx="11376026" cy="1346847"/>
          </a:xfrm>
        </p:spPr>
        <p:txBody>
          <a:bodyPr/>
          <a:lstStyle/>
          <a:p>
            <a:pPr algn="l">
              <a:lnSpc>
                <a:spcPct val="100000"/>
              </a:lnSpc>
              <a:spcBef>
                <a:spcPts val="0"/>
              </a:spcBef>
              <a:spcAft>
                <a:spcPts val="0"/>
              </a:spcAft>
            </a:pPr>
            <a:r>
              <a:rPr lang="en-US" sz="1800" dirty="0"/>
              <a:t>D. Banerjee (CERN)</a:t>
            </a:r>
          </a:p>
          <a:p>
            <a:pPr algn="l">
              <a:lnSpc>
                <a:spcPct val="100000"/>
              </a:lnSpc>
              <a:spcBef>
                <a:spcPts val="0"/>
              </a:spcBef>
              <a:spcAft>
                <a:spcPts val="0"/>
              </a:spcAft>
            </a:pPr>
            <a:endParaRPr lang="en-US" sz="600" dirty="0"/>
          </a:p>
          <a:p>
            <a:pPr algn="l">
              <a:lnSpc>
                <a:spcPct val="100000"/>
              </a:lnSpc>
              <a:spcBef>
                <a:spcPts val="0"/>
              </a:spcBef>
              <a:spcAft>
                <a:spcPts val="0"/>
              </a:spcAft>
            </a:pPr>
            <a:r>
              <a:rPr lang="en-US" sz="1800" dirty="0"/>
              <a:t>Date: 09.07.2024</a:t>
            </a:r>
          </a:p>
        </p:txBody>
      </p:sp>
      <p:pic>
        <p:nvPicPr>
          <p:cNvPr id="15" name="Picture 14" descr="Icon&#10;&#10;Description automatically generated">
            <a:extLst>
              <a:ext uri="{FF2B5EF4-FFF2-40B4-BE49-F238E27FC236}">
                <a16:creationId xmlns:a16="http://schemas.microsoft.com/office/drawing/2014/main" id="{3CE9F5CF-5826-8C4B-8929-A56666838B5B}"/>
              </a:ext>
            </a:extLst>
          </p:cNvPr>
          <p:cNvPicPr>
            <a:picLocks noChangeAspect="1"/>
          </p:cNvPicPr>
          <p:nvPr/>
        </p:nvPicPr>
        <p:blipFill>
          <a:blip r:embed="rId2"/>
          <a:stretch>
            <a:fillRect/>
          </a:stretch>
        </p:blipFill>
        <p:spPr>
          <a:xfrm>
            <a:off x="1415480" y="5949280"/>
            <a:ext cx="720080" cy="724696"/>
          </a:xfrm>
          <a:prstGeom prst="rect">
            <a:avLst/>
          </a:prstGeom>
        </p:spPr>
      </p:pic>
      <p:pic>
        <p:nvPicPr>
          <p:cNvPr id="9" name="Picture 8" descr="A picture containing venn diagram&#10;&#10;Description automatically generated">
            <a:extLst>
              <a:ext uri="{FF2B5EF4-FFF2-40B4-BE49-F238E27FC236}">
                <a16:creationId xmlns:a16="http://schemas.microsoft.com/office/drawing/2014/main" id="{4D46677F-B214-C942-9849-FEF42DEB0DA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79376" y="5949280"/>
            <a:ext cx="752793" cy="724696"/>
          </a:xfrm>
          <a:prstGeom prst="rect">
            <a:avLst/>
          </a:prstGeom>
        </p:spPr>
      </p:pic>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6831-1698-62C5-42F6-A50660083E25}"/>
              </a:ext>
            </a:extLst>
          </p:cNvPr>
          <p:cNvSpPr>
            <a:spLocks noGrp="1"/>
          </p:cNvSpPr>
          <p:nvPr>
            <p:ph type="ctrTitle"/>
          </p:nvPr>
        </p:nvSpPr>
        <p:spPr>
          <a:xfrm>
            <a:off x="263352" y="1124744"/>
            <a:ext cx="9144000" cy="2387600"/>
          </a:xfrm>
        </p:spPr>
        <p:txBody>
          <a:bodyPr/>
          <a:lstStyle/>
          <a:p>
            <a:pPr algn="l"/>
            <a:r>
              <a:rPr lang="en-GB" sz="3600" dirty="0"/>
              <a:t>EHN1 Proposals</a:t>
            </a:r>
          </a:p>
        </p:txBody>
      </p:sp>
      <p:sp>
        <p:nvSpPr>
          <p:cNvPr id="4" name="Date Placeholder 3">
            <a:extLst>
              <a:ext uri="{FF2B5EF4-FFF2-40B4-BE49-F238E27FC236}">
                <a16:creationId xmlns:a16="http://schemas.microsoft.com/office/drawing/2014/main" id="{8C9930E3-B929-52B7-D571-3E5AA93D67E3}"/>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63FD14A2-2CFA-7D11-057B-B986303BB04A}"/>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5DD17A8D-75A5-FF3E-AD97-A7566ABEF097}"/>
              </a:ext>
            </a:extLst>
          </p:cNvPr>
          <p:cNvSpPr>
            <a:spLocks noGrp="1"/>
          </p:cNvSpPr>
          <p:nvPr>
            <p:ph type="sldNum" sz="quarter" idx="12"/>
          </p:nvPr>
        </p:nvSpPr>
        <p:spPr/>
        <p:txBody>
          <a:bodyPr/>
          <a:lstStyle/>
          <a:p>
            <a:fld id="{36B5EA5A-BC32-A742-B11B-8E7414D5B535}" type="slidenum">
              <a:rPr lang="en-US" smtClean="0"/>
              <a:pPr/>
              <a:t>10</a:t>
            </a:fld>
            <a:endParaRPr lang="en-US" dirty="0"/>
          </a:p>
        </p:txBody>
      </p:sp>
      <p:pic>
        <p:nvPicPr>
          <p:cNvPr id="7" name="Picture 1" descr="page8image266081504">
            <a:extLst>
              <a:ext uri="{FF2B5EF4-FFF2-40B4-BE49-F238E27FC236}">
                <a16:creationId xmlns:a16="http://schemas.microsoft.com/office/drawing/2014/main" id="{D586F4C7-14E9-6AB9-DDB5-AD78751DD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872" y="2346189"/>
            <a:ext cx="3973564" cy="23323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449302-F9C8-E6AF-3984-4D9BA2DBB0F0}"/>
              </a:ext>
            </a:extLst>
          </p:cNvPr>
          <p:cNvSpPr txBox="1"/>
          <p:nvPr/>
        </p:nvSpPr>
        <p:spPr>
          <a:xfrm>
            <a:off x="4095630" y="2463856"/>
            <a:ext cx="1080119" cy="430887"/>
          </a:xfrm>
          <a:prstGeom prst="rect">
            <a:avLst/>
          </a:prstGeom>
          <a:noFill/>
        </p:spPr>
        <p:txBody>
          <a:bodyPr wrap="square" lIns="0" tIns="0" rIns="0" bIns="0" rtlCol="0">
            <a:spAutoFit/>
          </a:bodyPr>
          <a:lstStyle/>
          <a:p>
            <a:pPr algn="ctr"/>
            <a:r>
              <a:rPr lang="en-GB" sz="1400" dirty="0">
                <a:solidFill>
                  <a:srgbClr val="FF0000"/>
                </a:solidFill>
              </a:rPr>
              <a:t>SPS beam @ 400 GeV/c</a:t>
            </a:r>
          </a:p>
        </p:txBody>
      </p:sp>
      <p:cxnSp>
        <p:nvCxnSpPr>
          <p:cNvPr id="9" name="Straight Arrow Connector 8">
            <a:extLst>
              <a:ext uri="{FF2B5EF4-FFF2-40B4-BE49-F238E27FC236}">
                <a16:creationId xmlns:a16="http://schemas.microsoft.com/office/drawing/2014/main" id="{1D6ABA7D-1846-E6F9-DBDC-6494F56AD978}"/>
              </a:ext>
            </a:extLst>
          </p:cNvPr>
          <p:cNvCxnSpPr>
            <a:cxnSpLocks/>
          </p:cNvCxnSpPr>
          <p:nvPr/>
        </p:nvCxnSpPr>
        <p:spPr>
          <a:xfrm>
            <a:off x="5260824" y="2660085"/>
            <a:ext cx="864097" cy="5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23DA11A-BFE4-E296-1A5A-4A79415CA790}"/>
              </a:ext>
            </a:extLst>
          </p:cNvPr>
          <p:cNvSpPr/>
          <p:nvPr/>
        </p:nvSpPr>
        <p:spPr>
          <a:xfrm>
            <a:off x="9606519" y="2291284"/>
            <a:ext cx="615553" cy="149378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E</a:t>
            </a:r>
            <a:endParaRPr lang="el-GR" dirty="0"/>
          </a:p>
        </p:txBody>
      </p:sp>
      <p:sp>
        <p:nvSpPr>
          <p:cNvPr id="11" name="Rectangle 10">
            <a:extLst>
              <a:ext uri="{FF2B5EF4-FFF2-40B4-BE49-F238E27FC236}">
                <a16:creationId xmlns:a16="http://schemas.microsoft.com/office/drawing/2014/main" id="{432AF10A-135B-A104-93DF-75CA1C68B905}"/>
              </a:ext>
            </a:extLst>
          </p:cNvPr>
          <p:cNvSpPr/>
          <p:nvPr/>
        </p:nvSpPr>
        <p:spPr>
          <a:xfrm>
            <a:off x="9105572" y="3826311"/>
            <a:ext cx="936104"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Rectangle 11">
            <a:extLst>
              <a:ext uri="{FF2B5EF4-FFF2-40B4-BE49-F238E27FC236}">
                <a16:creationId xmlns:a16="http://schemas.microsoft.com/office/drawing/2014/main" id="{7461593C-7DA6-D718-9461-D9F512B3DAB1}"/>
              </a:ext>
            </a:extLst>
          </p:cNvPr>
          <p:cNvSpPr/>
          <p:nvPr/>
        </p:nvSpPr>
        <p:spPr>
          <a:xfrm>
            <a:off x="8850428" y="4236700"/>
            <a:ext cx="1152128"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AF799FC3-73DD-A7CE-9694-5A868AFA5C24}"/>
              </a:ext>
            </a:extLst>
          </p:cNvPr>
          <p:cNvSpPr txBox="1"/>
          <p:nvPr/>
        </p:nvSpPr>
        <p:spPr>
          <a:xfrm>
            <a:off x="10356384" y="2660665"/>
            <a:ext cx="615553" cy="276999"/>
          </a:xfrm>
          <a:prstGeom prst="rect">
            <a:avLst/>
          </a:prstGeom>
          <a:noFill/>
        </p:spPr>
        <p:txBody>
          <a:bodyPr wrap="none" lIns="0" tIns="0" rIns="0" bIns="0" rtlCol="0">
            <a:spAutoFit/>
          </a:bodyPr>
          <a:lstStyle/>
          <a:p>
            <a:pPr algn="l"/>
            <a:r>
              <a:rPr lang="en-GB" dirty="0">
                <a:solidFill>
                  <a:srgbClr val="FF0000"/>
                </a:solidFill>
              </a:rPr>
              <a:t>EHN1</a:t>
            </a:r>
          </a:p>
        </p:txBody>
      </p:sp>
      <p:sp>
        <p:nvSpPr>
          <p:cNvPr id="14" name="TextBox 13">
            <a:extLst>
              <a:ext uri="{FF2B5EF4-FFF2-40B4-BE49-F238E27FC236}">
                <a16:creationId xmlns:a16="http://schemas.microsoft.com/office/drawing/2014/main" id="{0B92956F-833F-82A4-3FFA-127B393925C4}"/>
              </a:ext>
            </a:extLst>
          </p:cNvPr>
          <p:cNvSpPr txBox="1"/>
          <p:nvPr/>
        </p:nvSpPr>
        <p:spPr>
          <a:xfrm>
            <a:off x="10222072" y="3894653"/>
            <a:ext cx="615553" cy="276999"/>
          </a:xfrm>
          <a:prstGeom prst="rect">
            <a:avLst/>
          </a:prstGeom>
          <a:noFill/>
        </p:spPr>
        <p:txBody>
          <a:bodyPr wrap="none" lIns="0" tIns="0" rIns="0" bIns="0" rtlCol="0">
            <a:spAutoFit/>
          </a:bodyPr>
          <a:lstStyle/>
          <a:p>
            <a:pPr algn="l"/>
            <a:r>
              <a:rPr lang="en-GB" dirty="0">
                <a:solidFill>
                  <a:srgbClr val="FF0000"/>
                </a:solidFill>
              </a:rPr>
              <a:t>ECN3</a:t>
            </a:r>
          </a:p>
        </p:txBody>
      </p:sp>
      <p:sp>
        <p:nvSpPr>
          <p:cNvPr id="15" name="TextBox 14">
            <a:extLst>
              <a:ext uri="{FF2B5EF4-FFF2-40B4-BE49-F238E27FC236}">
                <a16:creationId xmlns:a16="http://schemas.microsoft.com/office/drawing/2014/main" id="{7210B4D3-4FA9-0FA9-9EF8-A1A121CFD409}"/>
              </a:ext>
            </a:extLst>
          </p:cNvPr>
          <p:cNvSpPr txBox="1"/>
          <p:nvPr/>
        </p:nvSpPr>
        <p:spPr>
          <a:xfrm>
            <a:off x="10122896" y="4287196"/>
            <a:ext cx="615553" cy="276999"/>
          </a:xfrm>
          <a:prstGeom prst="rect">
            <a:avLst/>
          </a:prstGeom>
          <a:noFill/>
        </p:spPr>
        <p:txBody>
          <a:bodyPr wrap="none" lIns="0" tIns="0" rIns="0" bIns="0" rtlCol="0">
            <a:spAutoFit/>
          </a:bodyPr>
          <a:lstStyle/>
          <a:p>
            <a:pPr algn="l"/>
            <a:r>
              <a:rPr lang="en-GB" dirty="0">
                <a:solidFill>
                  <a:srgbClr val="FF0000"/>
                </a:solidFill>
              </a:rPr>
              <a:t>EHN2</a:t>
            </a:r>
          </a:p>
        </p:txBody>
      </p:sp>
    </p:spTree>
    <p:extLst>
      <p:ext uri="{BB962C8B-B14F-4D97-AF65-F5344CB8AC3E}">
        <p14:creationId xmlns:p14="http://schemas.microsoft.com/office/powerpoint/2010/main" val="287617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211C5E-5221-6E9F-14BA-F2CDB8106DA8}"/>
              </a:ext>
            </a:extLst>
          </p:cNvPr>
          <p:cNvSpPr>
            <a:spLocks noGrp="1"/>
          </p:cNvSpPr>
          <p:nvPr>
            <p:ph type="title"/>
          </p:nvPr>
        </p:nvSpPr>
        <p:spPr/>
        <p:txBody>
          <a:bodyPr/>
          <a:lstStyle/>
          <a:p>
            <a:r>
              <a:rPr lang="en-GB" dirty="0"/>
              <a:t>Characteristics of the EHN1 Beam</a:t>
            </a:r>
          </a:p>
        </p:txBody>
      </p:sp>
      <p:sp>
        <p:nvSpPr>
          <p:cNvPr id="4" name="Date Placeholder 3">
            <a:extLst>
              <a:ext uri="{FF2B5EF4-FFF2-40B4-BE49-F238E27FC236}">
                <a16:creationId xmlns:a16="http://schemas.microsoft.com/office/drawing/2014/main" id="{28DDBC01-EF53-C621-0787-1E96D55469F2}"/>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E75A1805-6077-E9E8-EFBC-640403892196}"/>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C442E03E-D34D-6714-E223-DE25CDDA7A9F}"/>
              </a:ext>
            </a:extLst>
          </p:cNvPr>
          <p:cNvSpPr>
            <a:spLocks noGrp="1"/>
          </p:cNvSpPr>
          <p:nvPr>
            <p:ph type="sldNum" sz="quarter" idx="12"/>
          </p:nvPr>
        </p:nvSpPr>
        <p:spPr/>
        <p:txBody>
          <a:bodyPr/>
          <a:lstStyle/>
          <a:p>
            <a:fld id="{36B5EA5A-BC32-A742-B11B-8E7414D5B535}" type="slidenum">
              <a:rPr lang="en-US" smtClean="0"/>
              <a:pPr/>
              <a:t>11</a:t>
            </a:fld>
            <a:endParaRPr lang="en-US" dirty="0"/>
          </a:p>
        </p:txBody>
      </p:sp>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D31B443C-CC27-8380-2872-195DDCFD0B0F}"/>
                  </a:ext>
                </a:extLst>
              </p:cNvPr>
              <p:cNvGraphicFramePr>
                <a:graphicFrameLocks noGrp="1"/>
              </p:cNvGraphicFramePr>
              <p:nvPr/>
            </p:nvGraphicFramePr>
            <p:xfrm>
              <a:off x="407986" y="980728"/>
              <a:ext cx="11592670" cy="2860040"/>
            </p:xfrm>
            <a:graphic>
              <a:graphicData uri="http://schemas.openxmlformats.org/drawingml/2006/table">
                <a:tbl>
                  <a:tblPr firstRow="1" bandRow="1">
                    <a:tableStyleId>{8EC20E35-A176-4012-BC5E-935CFFF8708E}</a:tableStyleId>
                  </a:tblPr>
                  <a:tblGrid>
                    <a:gridCol w="4751910">
                      <a:extLst>
                        <a:ext uri="{9D8B030D-6E8A-4147-A177-3AD203B41FA5}">
                          <a16:colId xmlns:a16="http://schemas.microsoft.com/office/drawing/2014/main" val="144798417"/>
                        </a:ext>
                      </a:extLst>
                    </a:gridCol>
                    <a:gridCol w="1584176">
                      <a:extLst>
                        <a:ext uri="{9D8B030D-6E8A-4147-A177-3AD203B41FA5}">
                          <a16:colId xmlns:a16="http://schemas.microsoft.com/office/drawing/2014/main" val="1737653196"/>
                        </a:ext>
                      </a:extLst>
                    </a:gridCol>
                    <a:gridCol w="750378">
                      <a:extLst>
                        <a:ext uri="{9D8B030D-6E8A-4147-A177-3AD203B41FA5}">
                          <a16:colId xmlns:a16="http://schemas.microsoft.com/office/drawing/2014/main" val="769732155"/>
                        </a:ext>
                      </a:extLst>
                    </a:gridCol>
                    <a:gridCol w="1049822">
                      <a:extLst>
                        <a:ext uri="{9D8B030D-6E8A-4147-A177-3AD203B41FA5}">
                          <a16:colId xmlns:a16="http://schemas.microsoft.com/office/drawing/2014/main" val="575111918"/>
                        </a:ext>
                      </a:extLst>
                    </a:gridCol>
                    <a:gridCol w="490714">
                      <a:extLst>
                        <a:ext uri="{9D8B030D-6E8A-4147-A177-3AD203B41FA5}">
                          <a16:colId xmlns:a16="http://schemas.microsoft.com/office/drawing/2014/main" val="3846131508"/>
                        </a:ext>
                      </a:extLst>
                    </a:gridCol>
                    <a:gridCol w="1165470">
                      <a:extLst>
                        <a:ext uri="{9D8B030D-6E8A-4147-A177-3AD203B41FA5}">
                          <a16:colId xmlns:a16="http://schemas.microsoft.com/office/drawing/2014/main" val="3204265432"/>
                        </a:ext>
                      </a:extLst>
                    </a:gridCol>
                    <a:gridCol w="169661">
                      <a:extLst>
                        <a:ext uri="{9D8B030D-6E8A-4147-A177-3AD203B41FA5}">
                          <a16:colId xmlns:a16="http://schemas.microsoft.com/office/drawing/2014/main" val="2635704987"/>
                        </a:ext>
                      </a:extLst>
                    </a:gridCol>
                    <a:gridCol w="1630539">
                      <a:extLst>
                        <a:ext uri="{9D8B030D-6E8A-4147-A177-3AD203B41FA5}">
                          <a16:colId xmlns:a16="http://schemas.microsoft.com/office/drawing/2014/main" val="1916716532"/>
                        </a:ext>
                      </a:extLst>
                    </a:gridCol>
                  </a:tblGrid>
                  <a:tr h="360040">
                    <a:tc>
                      <a:txBody>
                        <a:bodyPr/>
                        <a:lstStyle/>
                        <a:p>
                          <a:r>
                            <a:rPr lang="en-GB" dirty="0"/>
                            <a:t>Parameter</a:t>
                          </a:r>
                        </a:p>
                      </a:txBody>
                      <a:tcPr/>
                    </a:tc>
                    <a:tc gridSpan="3">
                      <a:txBody>
                        <a:bodyPr/>
                        <a:lstStyle/>
                        <a:p>
                          <a:pPr algn="ctr"/>
                          <a:r>
                            <a:rPr lang="en-GB" dirty="0"/>
                            <a:t>T2 Target</a:t>
                          </a:r>
                        </a:p>
                      </a:txBody>
                      <a:tcPr/>
                    </a:tc>
                    <a:tc hMerge="1">
                      <a:txBody>
                        <a:bodyPr/>
                        <a:lstStyle/>
                        <a:p>
                          <a:endParaRPr lang="en-GB"/>
                        </a:p>
                      </a:txBody>
                      <a:tcPr/>
                    </a:tc>
                    <a:tc hMerge="1">
                      <a:txBody>
                        <a:bodyPr/>
                        <a:lstStyle/>
                        <a:p>
                          <a:endParaRPr lang="en-GB" dirty="0"/>
                        </a:p>
                      </a:txBody>
                      <a:tcPr/>
                    </a:tc>
                    <a:tc gridSpan="4">
                      <a:txBody>
                        <a:bodyPr/>
                        <a:lstStyle/>
                        <a:p>
                          <a:pPr algn="ctr"/>
                          <a:r>
                            <a:rPr lang="en-GB"/>
                            <a:t>T4 Target</a:t>
                          </a:r>
                          <a:endParaRPr lang="en-GB" dirty="0"/>
                        </a:p>
                      </a:txBody>
                      <a:tcPr/>
                    </a:tc>
                    <a:tc hMerge="1">
                      <a:txBody>
                        <a:bodyPr/>
                        <a:lstStyle/>
                        <a:p>
                          <a:pPr algn="ctr"/>
                          <a:r>
                            <a:rPr lang="en-GB" dirty="0"/>
                            <a:t>T4 Target</a:t>
                          </a:r>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909290758"/>
                      </a:ext>
                    </a:extLst>
                  </a:tr>
                  <a:tr h="370840">
                    <a:tc>
                      <a:txBody>
                        <a:bodyPr/>
                        <a:lstStyle/>
                        <a:p>
                          <a:r>
                            <a:rPr lang="en-GB" dirty="0"/>
                            <a:t>Beam Line</a:t>
                          </a:r>
                        </a:p>
                      </a:txBody>
                      <a:tcPr/>
                    </a:tc>
                    <a:tc>
                      <a:txBody>
                        <a:bodyPr/>
                        <a:lstStyle/>
                        <a:p>
                          <a:pPr algn="ctr"/>
                          <a:r>
                            <a:rPr lang="en-GB" dirty="0"/>
                            <a:t>H2</a:t>
                          </a:r>
                        </a:p>
                      </a:txBody>
                      <a:tcPr/>
                    </a:tc>
                    <a:tc gridSpan="2">
                      <a:txBody>
                        <a:bodyPr/>
                        <a:lstStyle/>
                        <a:p>
                          <a:pPr algn="ctr"/>
                          <a:r>
                            <a:rPr lang="en-GB"/>
                            <a:t>H4</a:t>
                          </a:r>
                          <a:endParaRPr lang="en-GB" dirty="0"/>
                        </a:p>
                      </a:txBody>
                      <a:tcPr/>
                    </a:tc>
                    <a:tc hMerge="1">
                      <a:txBody>
                        <a:bodyPr/>
                        <a:lstStyle/>
                        <a:p>
                          <a:pPr algn="ctr"/>
                          <a:r>
                            <a:rPr lang="en-GB" dirty="0"/>
                            <a:t>H4</a:t>
                          </a:r>
                        </a:p>
                      </a:txBody>
                      <a:tcPr/>
                    </a:tc>
                    <a:tc gridSpan="2">
                      <a:txBody>
                        <a:bodyPr/>
                        <a:lstStyle/>
                        <a:p>
                          <a:pPr algn="ctr"/>
                          <a:r>
                            <a:rPr lang="en-GB"/>
                            <a:t>H6</a:t>
                          </a:r>
                          <a:endParaRPr lang="en-GB" dirty="0"/>
                        </a:p>
                      </a:txBody>
                      <a:tcPr/>
                    </a:tc>
                    <a:tc hMerge="1">
                      <a:txBody>
                        <a:bodyPr/>
                        <a:lstStyle/>
                        <a:p>
                          <a:pPr algn="ctr"/>
                          <a:r>
                            <a:rPr lang="en-GB" dirty="0"/>
                            <a:t>H6</a:t>
                          </a:r>
                        </a:p>
                      </a:txBody>
                      <a:tcPr/>
                    </a:tc>
                    <a:tc gridSpan="2">
                      <a:txBody>
                        <a:bodyPr/>
                        <a:lstStyle/>
                        <a:p>
                          <a:pPr algn="ctr"/>
                          <a:r>
                            <a:rPr lang="en-GB"/>
                            <a:t>H8</a:t>
                          </a:r>
                          <a:endParaRPr lang="en-GB" dirty="0"/>
                        </a:p>
                      </a:txBody>
                      <a:tcPr/>
                    </a:tc>
                    <a:tc hMerge="1">
                      <a:txBody>
                        <a:bodyPr/>
                        <a:lstStyle/>
                        <a:p>
                          <a:pPr algn="ctr"/>
                          <a:r>
                            <a:rPr lang="en-GB" dirty="0"/>
                            <a:t>H8</a:t>
                          </a:r>
                        </a:p>
                      </a:txBody>
                      <a:tcPr/>
                    </a:tc>
                    <a:extLst>
                      <a:ext uri="{0D108BD9-81ED-4DB2-BD59-A6C34878D82A}">
                        <a16:rowId xmlns:a16="http://schemas.microsoft.com/office/drawing/2014/main" val="1856398165"/>
                      </a:ext>
                    </a:extLst>
                  </a:tr>
                  <a:tr h="370840">
                    <a:tc>
                      <a:txBody>
                        <a:bodyPr/>
                        <a:lstStyle/>
                        <a:p>
                          <a:r>
                            <a:rPr lang="en-GB" dirty="0"/>
                            <a:t>Attenuated primary proton / </a:t>
                          </a:r>
                          <a:r>
                            <a:rPr lang="en-GB" dirty="0">
                              <a:solidFill>
                                <a:srgbClr val="FF0000"/>
                              </a:solidFill>
                            </a:rPr>
                            <a:t>Secondary beam</a:t>
                          </a:r>
                        </a:p>
                      </a:txBody>
                      <a:tcPr/>
                    </a:tc>
                    <a:tc>
                      <a:txBody>
                        <a:bodyPr/>
                        <a:lstStyle/>
                        <a:p>
                          <a:pPr algn="ctr"/>
                          <a:r>
                            <a:rPr lang="en-GB" dirty="0"/>
                            <a:t>400/</a:t>
                          </a:r>
                          <a:r>
                            <a:rPr lang="en-GB" dirty="0">
                              <a:solidFill>
                                <a:srgbClr val="FF0000"/>
                              </a:solidFill>
                            </a:rPr>
                            <a:t>360</a:t>
                          </a:r>
                        </a:p>
                      </a:txBody>
                      <a:tcPr/>
                    </a:tc>
                    <a:tc gridSpan="2">
                      <a:txBody>
                        <a:bodyPr/>
                        <a:lstStyle/>
                        <a:p>
                          <a:pPr algn="ctr"/>
                          <a:r>
                            <a:rPr lang="en-GB" dirty="0"/>
                            <a:t>400/</a:t>
                          </a:r>
                          <a:r>
                            <a:rPr lang="en-GB" dirty="0">
                              <a:solidFill>
                                <a:srgbClr val="FF0000"/>
                              </a:solidFill>
                            </a:rPr>
                            <a:t>360</a:t>
                          </a:r>
                        </a:p>
                      </a:txBody>
                      <a:tcPr/>
                    </a:tc>
                    <a:tc hMerge="1">
                      <a:txBody>
                        <a:bodyPr/>
                        <a:lstStyle/>
                        <a:p>
                          <a:r>
                            <a:rPr lang="en-GB" dirty="0"/>
                            <a:t>400/330</a:t>
                          </a:r>
                        </a:p>
                      </a:txBody>
                      <a:tcPr/>
                    </a:tc>
                    <a:tc gridSpan="2">
                      <a:txBody>
                        <a:bodyPr/>
                        <a:lstStyle/>
                        <a:p>
                          <a:pPr algn="ctr"/>
                          <a:r>
                            <a:rPr lang="en-GB" dirty="0"/>
                            <a:t>-/</a:t>
                          </a:r>
                          <a:r>
                            <a:rPr lang="en-GB" dirty="0">
                              <a:solidFill>
                                <a:srgbClr val="FF0000"/>
                              </a:solidFill>
                            </a:rPr>
                            <a:t>205</a:t>
                          </a:r>
                        </a:p>
                      </a:txBody>
                      <a:tcPr/>
                    </a:tc>
                    <a:tc hMerge="1">
                      <a:txBody>
                        <a:bodyPr/>
                        <a:lstStyle/>
                        <a:p>
                          <a:r>
                            <a:rPr lang="en-GB" dirty="0"/>
                            <a:t>-/205</a:t>
                          </a:r>
                        </a:p>
                      </a:txBody>
                      <a:tcPr/>
                    </a:tc>
                    <a:tc gridSpan="2">
                      <a:txBody>
                        <a:bodyPr/>
                        <a:lstStyle/>
                        <a:p>
                          <a:pPr algn="ctr"/>
                          <a:r>
                            <a:rPr lang="en-GB" dirty="0"/>
                            <a:t>400/</a:t>
                          </a:r>
                          <a:r>
                            <a:rPr lang="en-GB" dirty="0">
                              <a:solidFill>
                                <a:srgbClr val="FF0000"/>
                              </a:solidFill>
                            </a:rPr>
                            <a:t>360</a:t>
                          </a:r>
                        </a:p>
                      </a:txBody>
                      <a:tcPr/>
                    </a:tc>
                    <a:tc hMerge="1">
                      <a:txBody>
                        <a:bodyPr/>
                        <a:lstStyle/>
                        <a:p>
                          <a:r>
                            <a:rPr lang="en-GB" dirty="0"/>
                            <a:t>400/360</a:t>
                          </a:r>
                        </a:p>
                      </a:txBody>
                      <a:tcPr/>
                    </a:tc>
                    <a:extLst>
                      <a:ext uri="{0D108BD9-81ED-4DB2-BD59-A6C34878D82A}">
                        <a16:rowId xmlns:a16="http://schemas.microsoft.com/office/drawing/2014/main" val="945460418"/>
                      </a:ext>
                    </a:extLst>
                  </a:tr>
                  <a:tr h="370840">
                    <a:tc>
                      <a:txBody>
                        <a:bodyPr/>
                        <a:lstStyle/>
                        <a:p>
                          <a:r>
                            <a:rPr lang="en-GB" dirty="0"/>
                            <a:t>Maximum </a:t>
                          </a:r>
                          <a:r>
                            <a:rPr lang="en-GB" dirty="0" err="1"/>
                            <a:t>Δp</a:t>
                          </a:r>
                          <a:r>
                            <a:rPr lang="en-GB" dirty="0"/>
                            <a:t>/p (%)</a:t>
                          </a:r>
                        </a:p>
                      </a:txBody>
                      <a:tcPr/>
                    </a:tc>
                    <a:tc>
                      <a:txBody>
                        <a:bodyPr/>
                        <a:lstStyle/>
                        <a:p>
                          <a:pPr algn="ct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2.0</a:t>
                          </a:r>
                        </a:p>
                      </a:txBody>
                      <a:tcPr/>
                    </a:tc>
                    <a:tc gridSpan="2">
                      <a:txBody>
                        <a:bodyPr/>
                        <a:lstStyle/>
                        <a:p>
                          <a:pPr algn="ct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1.4</a:t>
                          </a:r>
                        </a:p>
                      </a:txBody>
                      <a:tcPr/>
                    </a:tc>
                    <a:tc hMerge="1">
                      <a:txBody>
                        <a:bodyPr/>
                        <a:lstStyle/>
                        <a:p>
                          <a:r>
                            <a:rPr lang="en-GB" dirty="0"/>
                            <a:t>+-1.4</a:t>
                          </a:r>
                        </a:p>
                      </a:txBody>
                      <a:tcPr/>
                    </a:tc>
                    <a:tc gridSpan="2">
                      <a:txBody>
                        <a:bodyPr/>
                        <a:lstStyle/>
                        <a:p>
                          <a:pPr algn="ct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1.5</a:t>
                          </a:r>
                        </a:p>
                      </a:txBody>
                      <a:tcPr/>
                    </a:tc>
                    <a:tc hMerge="1">
                      <a:txBody>
                        <a:bodyPr/>
                        <a:lstStyle/>
                        <a:p>
                          <a:r>
                            <a:rPr lang="en-GB" dirty="0"/>
                            <a:t>+-1.5</a:t>
                          </a:r>
                        </a:p>
                      </a:txBody>
                      <a:tcPr/>
                    </a:tc>
                    <a:tc gridSpan="2">
                      <a:txBody>
                        <a:bodyPr/>
                        <a:lstStyle/>
                        <a:p>
                          <a:pPr algn="ct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1.5</a:t>
                          </a:r>
                        </a:p>
                      </a:txBody>
                      <a:tcPr/>
                    </a:tc>
                    <a:tc hMerge="1">
                      <a:txBody>
                        <a:bodyPr/>
                        <a:lstStyle/>
                        <a:p>
                          <a:r>
                            <a:rPr lang="en-GB" dirty="0"/>
                            <a:t>+-1.5</a:t>
                          </a:r>
                        </a:p>
                      </a:txBody>
                      <a:tcPr/>
                    </a:tc>
                    <a:extLst>
                      <a:ext uri="{0D108BD9-81ED-4DB2-BD59-A6C34878D82A}">
                        <a16:rowId xmlns:a16="http://schemas.microsoft.com/office/drawing/2014/main" val="62450098"/>
                      </a:ext>
                    </a:extLst>
                  </a:tr>
                  <a:tr h="370840">
                    <a:tc>
                      <a:txBody>
                        <a:bodyPr/>
                        <a:lstStyle/>
                        <a:p>
                          <a:r>
                            <a:rPr lang="en-GB" dirty="0"/>
                            <a:t>Maximum intensity/spill (hadrons/</a:t>
                          </a:r>
                          <a:r>
                            <a:rPr lang="en-GB" dirty="0">
                              <a:solidFill>
                                <a:srgbClr val="FF0000"/>
                              </a:solidFill>
                            </a:rPr>
                            <a:t>electrons</a:t>
                          </a:r>
                          <a:r>
                            <a:rPr lang="en-GB" dirty="0"/>
                            <a:t>)</a:t>
                          </a:r>
                        </a:p>
                      </a:txBody>
                      <a:tcPr/>
                    </a:tc>
                    <a:tc>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6</a:t>
                          </a:r>
                        </a:p>
                      </a:txBody>
                      <a:tcPr/>
                    </a:tc>
                    <a:tc gridSpan="2">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7</a:t>
                          </a:r>
                        </a:p>
                      </a:txBody>
                      <a:tcPr/>
                    </a:tc>
                    <a:tc hMerge="1">
                      <a:txBody>
                        <a:bodyPr/>
                        <a:lstStyle/>
                        <a:p>
                          <a:r>
                            <a:rPr lang="en-GB" dirty="0"/>
                            <a:t>10</a:t>
                          </a:r>
                          <a:r>
                            <a:rPr lang="en-GB" baseline="30000" dirty="0"/>
                            <a:t>7</a:t>
                          </a:r>
                          <a:r>
                            <a:rPr lang="en-GB" dirty="0"/>
                            <a:t>/10</a:t>
                          </a:r>
                          <a:r>
                            <a:rPr lang="en-GB" baseline="30000" dirty="0"/>
                            <a:t>5</a:t>
                          </a:r>
                        </a:p>
                      </a:txBody>
                      <a:tcPr/>
                    </a:tc>
                    <a:tc gridSpan="2">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5</a:t>
                          </a:r>
                        </a:p>
                      </a:txBody>
                      <a:tcPr/>
                    </a:tc>
                    <a:tc hMerge="1">
                      <a:txBody>
                        <a:bodyPr/>
                        <a:lstStyle/>
                        <a:p>
                          <a:r>
                            <a:rPr lang="en-GB" dirty="0"/>
                            <a:t>10</a:t>
                          </a:r>
                          <a:r>
                            <a:rPr lang="en-GB" baseline="30000" dirty="0"/>
                            <a:t>7</a:t>
                          </a:r>
                          <a:r>
                            <a:rPr lang="en-GB" dirty="0"/>
                            <a:t>/10</a:t>
                          </a:r>
                          <a:r>
                            <a:rPr lang="en-GB" baseline="30000" dirty="0"/>
                            <a:t>5</a:t>
                          </a:r>
                        </a:p>
                      </a:txBody>
                      <a:tcPr/>
                    </a:tc>
                    <a:tc gridSpan="2">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5</a:t>
                          </a:r>
                        </a:p>
                      </a:txBody>
                      <a:tcPr/>
                    </a:tc>
                    <a:tc hMerge="1">
                      <a:txBody>
                        <a:bodyPr/>
                        <a:lstStyle/>
                        <a:p>
                          <a:r>
                            <a:rPr lang="en-GB" dirty="0"/>
                            <a:t>10</a:t>
                          </a:r>
                          <a:r>
                            <a:rPr lang="en-GB" baseline="30000" dirty="0"/>
                            <a:t>7</a:t>
                          </a:r>
                          <a:r>
                            <a:rPr lang="en-GB" dirty="0"/>
                            <a:t>/10</a:t>
                          </a:r>
                          <a:r>
                            <a:rPr lang="en-GB" baseline="30000" dirty="0"/>
                            <a:t>5</a:t>
                          </a:r>
                        </a:p>
                      </a:txBody>
                      <a:tcPr/>
                    </a:tc>
                    <a:extLst>
                      <a:ext uri="{0D108BD9-81ED-4DB2-BD59-A6C34878D82A}">
                        <a16:rowId xmlns:a16="http://schemas.microsoft.com/office/drawing/2014/main" val="854719987"/>
                      </a:ext>
                    </a:extLst>
                  </a:tr>
                  <a:tr h="370840">
                    <a:tc>
                      <a:txBody>
                        <a:bodyPr/>
                        <a:lstStyle/>
                        <a:p>
                          <a:r>
                            <a:rPr lang="en-GB" dirty="0"/>
                            <a:t>Available particle types</a:t>
                          </a:r>
                        </a:p>
                      </a:txBody>
                      <a:tcPr/>
                    </a:tc>
                    <a:tc gridSpan="7">
                      <a:txBody>
                        <a:bodyPr/>
                        <a:lstStyle/>
                        <a:p>
                          <a:r>
                            <a:rPr lang="en-GB" dirty="0"/>
                            <a:t>Primary protons or pure electrons or pure/mixed hadrons or pure muons</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19202443"/>
                      </a:ext>
                    </a:extLst>
                  </a:tr>
                  <a:tr h="370840">
                    <a:tc>
                      <a:txBody>
                        <a:bodyPr/>
                        <a:lstStyle/>
                        <a:p>
                          <a:r>
                            <a:rPr lang="en-GB" dirty="0"/>
                            <a:t>Ion Beam Availability</a:t>
                          </a:r>
                        </a:p>
                      </a:txBody>
                      <a:tcPr/>
                    </a:tc>
                    <a:tc gridSpan="2">
                      <a:txBody>
                        <a:bodyPr/>
                        <a:lstStyle/>
                        <a:p>
                          <a:r>
                            <a:rPr lang="en-GB" dirty="0"/>
                            <a:t>Yes</a:t>
                          </a:r>
                        </a:p>
                      </a:txBody>
                      <a:tcPr/>
                    </a:tc>
                    <a:tc hMerge="1">
                      <a:txBody>
                        <a:bodyPr/>
                        <a:lstStyle/>
                        <a:p>
                          <a:endParaRPr lang="en-GB" dirty="0"/>
                        </a:p>
                      </a:txBody>
                      <a:tcPr/>
                    </a:tc>
                    <a:tc gridSpan="2">
                      <a:txBody>
                        <a:bodyPr/>
                        <a:lstStyle/>
                        <a:p>
                          <a:r>
                            <a:rPr lang="en-GB" dirty="0"/>
                            <a:t>Yes</a:t>
                          </a:r>
                        </a:p>
                      </a:txBody>
                      <a:tcPr/>
                    </a:tc>
                    <a:tc hMerge="1">
                      <a:txBody>
                        <a:bodyPr/>
                        <a:lstStyle/>
                        <a:p>
                          <a:endParaRPr lang="en-GB" dirty="0"/>
                        </a:p>
                      </a:txBody>
                      <a:tcPr/>
                    </a:tc>
                    <a:tc gridSpan="2">
                      <a:txBody>
                        <a:bodyPr/>
                        <a:lstStyle/>
                        <a:p>
                          <a:r>
                            <a:rPr lang="en-GB" dirty="0"/>
                            <a:t>No</a:t>
                          </a:r>
                        </a:p>
                      </a:txBody>
                      <a:tcPr/>
                    </a:tc>
                    <a:tc hMerge="1">
                      <a:txBody>
                        <a:bodyPr/>
                        <a:lstStyle/>
                        <a:p>
                          <a:endParaRPr lang="en-GB" dirty="0"/>
                        </a:p>
                      </a:txBody>
                      <a:tcPr/>
                    </a:tc>
                    <a:tc>
                      <a:txBody>
                        <a:bodyPr/>
                        <a:lstStyle/>
                        <a:p>
                          <a:r>
                            <a:rPr lang="en-GB" dirty="0"/>
                            <a:t>Yes</a:t>
                          </a:r>
                        </a:p>
                      </a:txBody>
                      <a:tcPr/>
                    </a:tc>
                    <a:extLst>
                      <a:ext uri="{0D108BD9-81ED-4DB2-BD59-A6C34878D82A}">
                        <a16:rowId xmlns:a16="http://schemas.microsoft.com/office/drawing/2014/main" val="143253757"/>
                      </a:ext>
                    </a:extLst>
                  </a:tr>
                </a:tbl>
              </a:graphicData>
            </a:graphic>
          </p:graphicFrame>
        </mc:Choice>
        <mc:Fallback xmlns="">
          <p:graphicFrame>
            <p:nvGraphicFramePr>
              <p:cNvPr id="7" name="Table 7">
                <a:extLst>
                  <a:ext uri="{FF2B5EF4-FFF2-40B4-BE49-F238E27FC236}">
                    <a16:creationId xmlns:a16="http://schemas.microsoft.com/office/drawing/2014/main" id="{D31B443C-CC27-8380-2872-195DDCFD0B0F}"/>
                  </a:ext>
                </a:extLst>
              </p:cNvPr>
              <p:cNvGraphicFramePr>
                <a:graphicFrameLocks noGrp="1"/>
              </p:cNvGraphicFramePr>
              <p:nvPr>
                <p:extLst>
                  <p:ext uri="{D42A27DB-BD31-4B8C-83A1-F6EECF244321}">
                    <p14:modId xmlns:p14="http://schemas.microsoft.com/office/powerpoint/2010/main" val="601263559"/>
                  </p:ext>
                </p:extLst>
              </p:nvPr>
            </p:nvGraphicFramePr>
            <p:xfrm>
              <a:off x="407986" y="980728"/>
              <a:ext cx="11592670" cy="2860040"/>
            </p:xfrm>
            <a:graphic>
              <a:graphicData uri="http://schemas.openxmlformats.org/drawingml/2006/table">
                <a:tbl>
                  <a:tblPr firstRow="1" bandRow="1">
                    <a:tableStyleId>{8EC20E35-A176-4012-BC5E-935CFFF8708E}</a:tableStyleId>
                  </a:tblPr>
                  <a:tblGrid>
                    <a:gridCol w="4751910">
                      <a:extLst>
                        <a:ext uri="{9D8B030D-6E8A-4147-A177-3AD203B41FA5}">
                          <a16:colId xmlns:a16="http://schemas.microsoft.com/office/drawing/2014/main" val="144798417"/>
                        </a:ext>
                      </a:extLst>
                    </a:gridCol>
                    <a:gridCol w="1584176">
                      <a:extLst>
                        <a:ext uri="{9D8B030D-6E8A-4147-A177-3AD203B41FA5}">
                          <a16:colId xmlns:a16="http://schemas.microsoft.com/office/drawing/2014/main" val="1737653196"/>
                        </a:ext>
                      </a:extLst>
                    </a:gridCol>
                    <a:gridCol w="750378">
                      <a:extLst>
                        <a:ext uri="{9D8B030D-6E8A-4147-A177-3AD203B41FA5}">
                          <a16:colId xmlns:a16="http://schemas.microsoft.com/office/drawing/2014/main" val="769732155"/>
                        </a:ext>
                      </a:extLst>
                    </a:gridCol>
                    <a:gridCol w="1049822">
                      <a:extLst>
                        <a:ext uri="{9D8B030D-6E8A-4147-A177-3AD203B41FA5}">
                          <a16:colId xmlns:a16="http://schemas.microsoft.com/office/drawing/2014/main" val="575111918"/>
                        </a:ext>
                      </a:extLst>
                    </a:gridCol>
                    <a:gridCol w="490714">
                      <a:extLst>
                        <a:ext uri="{9D8B030D-6E8A-4147-A177-3AD203B41FA5}">
                          <a16:colId xmlns:a16="http://schemas.microsoft.com/office/drawing/2014/main" val="3846131508"/>
                        </a:ext>
                      </a:extLst>
                    </a:gridCol>
                    <a:gridCol w="1165470">
                      <a:extLst>
                        <a:ext uri="{9D8B030D-6E8A-4147-A177-3AD203B41FA5}">
                          <a16:colId xmlns:a16="http://schemas.microsoft.com/office/drawing/2014/main" val="3204265432"/>
                        </a:ext>
                      </a:extLst>
                    </a:gridCol>
                    <a:gridCol w="169661">
                      <a:extLst>
                        <a:ext uri="{9D8B030D-6E8A-4147-A177-3AD203B41FA5}">
                          <a16:colId xmlns:a16="http://schemas.microsoft.com/office/drawing/2014/main" val="2635704987"/>
                        </a:ext>
                      </a:extLst>
                    </a:gridCol>
                    <a:gridCol w="1630539">
                      <a:extLst>
                        <a:ext uri="{9D8B030D-6E8A-4147-A177-3AD203B41FA5}">
                          <a16:colId xmlns:a16="http://schemas.microsoft.com/office/drawing/2014/main" val="1916716532"/>
                        </a:ext>
                      </a:extLst>
                    </a:gridCol>
                  </a:tblGrid>
                  <a:tr h="365760">
                    <a:tc>
                      <a:txBody>
                        <a:bodyPr/>
                        <a:lstStyle/>
                        <a:p>
                          <a:r>
                            <a:rPr lang="en-GB" dirty="0"/>
                            <a:t>Parameter</a:t>
                          </a:r>
                        </a:p>
                      </a:txBody>
                      <a:tcPr/>
                    </a:tc>
                    <a:tc gridSpan="3">
                      <a:txBody>
                        <a:bodyPr/>
                        <a:lstStyle/>
                        <a:p>
                          <a:pPr algn="ctr"/>
                          <a:r>
                            <a:rPr lang="en-GB" dirty="0"/>
                            <a:t>T2 Target</a:t>
                          </a:r>
                        </a:p>
                      </a:txBody>
                      <a:tcPr/>
                    </a:tc>
                    <a:tc hMerge="1">
                      <a:txBody>
                        <a:bodyPr/>
                        <a:lstStyle/>
                        <a:p>
                          <a:endParaRPr lang="en-GB"/>
                        </a:p>
                      </a:txBody>
                      <a:tcPr/>
                    </a:tc>
                    <a:tc hMerge="1">
                      <a:txBody>
                        <a:bodyPr/>
                        <a:lstStyle/>
                        <a:p>
                          <a:endParaRPr lang="en-GB" dirty="0"/>
                        </a:p>
                      </a:txBody>
                      <a:tcPr/>
                    </a:tc>
                    <a:tc gridSpan="4">
                      <a:txBody>
                        <a:bodyPr/>
                        <a:lstStyle/>
                        <a:p>
                          <a:pPr algn="ctr"/>
                          <a:r>
                            <a:rPr lang="en-GB"/>
                            <a:t>T4 Target</a:t>
                          </a:r>
                          <a:endParaRPr lang="en-GB" dirty="0"/>
                        </a:p>
                      </a:txBody>
                      <a:tcPr/>
                    </a:tc>
                    <a:tc hMerge="1">
                      <a:txBody>
                        <a:bodyPr/>
                        <a:lstStyle/>
                        <a:p>
                          <a:pPr algn="ctr"/>
                          <a:r>
                            <a:rPr lang="en-GB" dirty="0"/>
                            <a:t>T4 Target</a:t>
                          </a:r>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909290758"/>
                      </a:ext>
                    </a:extLst>
                  </a:tr>
                  <a:tr h="370840">
                    <a:tc>
                      <a:txBody>
                        <a:bodyPr/>
                        <a:lstStyle/>
                        <a:p>
                          <a:r>
                            <a:rPr lang="en-GB" dirty="0"/>
                            <a:t>Beam Line</a:t>
                          </a:r>
                        </a:p>
                      </a:txBody>
                      <a:tcPr/>
                    </a:tc>
                    <a:tc>
                      <a:txBody>
                        <a:bodyPr/>
                        <a:lstStyle/>
                        <a:p>
                          <a:pPr algn="ctr"/>
                          <a:r>
                            <a:rPr lang="en-GB" dirty="0"/>
                            <a:t>H2</a:t>
                          </a:r>
                        </a:p>
                      </a:txBody>
                      <a:tcPr/>
                    </a:tc>
                    <a:tc gridSpan="2">
                      <a:txBody>
                        <a:bodyPr/>
                        <a:lstStyle/>
                        <a:p>
                          <a:pPr algn="ctr"/>
                          <a:r>
                            <a:rPr lang="en-GB"/>
                            <a:t>H4</a:t>
                          </a:r>
                          <a:endParaRPr lang="en-GB" dirty="0"/>
                        </a:p>
                      </a:txBody>
                      <a:tcPr/>
                    </a:tc>
                    <a:tc hMerge="1">
                      <a:txBody>
                        <a:bodyPr/>
                        <a:lstStyle/>
                        <a:p>
                          <a:pPr algn="ctr"/>
                          <a:r>
                            <a:rPr lang="en-GB" dirty="0"/>
                            <a:t>H4</a:t>
                          </a:r>
                        </a:p>
                      </a:txBody>
                      <a:tcPr/>
                    </a:tc>
                    <a:tc gridSpan="2">
                      <a:txBody>
                        <a:bodyPr/>
                        <a:lstStyle/>
                        <a:p>
                          <a:pPr algn="ctr"/>
                          <a:r>
                            <a:rPr lang="en-GB"/>
                            <a:t>H6</a:t>
                          </a:r>
                          <a:endParaRPr lang="en-GB" dirty="0"/>
                        </a:p>
                      </a:txBody>
                      <a:tcPr/>
                    </a:tc>
                    <a:tc hMerge="1">
                      <a:txBody>
                        <a:bodyPr/>
                        <a:lstStyle/>
                        <a:p>
                          <a:pPr algn="ctr"/>
                          <a:r>
                            <a:rPr lang="en-GB" dirty="0"/>
                            <a:t>H6</a:t>
                          </a:r>
                        </a:p>
                      </a:txBody>
                      <a:tcPr/>
                    </a:tc>
                    <a:tc gridSpan="2">
                      <a:txBody>
                        <a:bodyPr/>
                        <a:lstStyle/>
                        <a:p>
                          <a:pPr algn="ctr"/>
                          <a:r>
                            <a:rPr lang="en-GB"/>
                            <a:t>H8</a:t>
                          </a:r>
                          <a:endParaRPr lang="en-GB" dirty="0"/>
                        </a:p>
                      </a:txBody>
                      <a:tcPr/>
                    </a:tc>
                    <a:tc hMerge="1">
                      <a:txBody>
                        <a:bodyPr/>
                        <a:lstStyle/>
                        <a:p>
                          <a:pPr algn="ctr"/>
                          <a:r>
                            <a:rPr lang="en-GB" dirty="0"/>
                            <a:t>H8</a:t>
                          </a:r>
                        </a:p>
                      </a:txBody>
                      <a:tcPr/>
                    </a:tc>
                    <a:extLst>
                      <a:ext uri="{0D108BD9-81ED-4DB2-BD59-A6C34878D82A}">
                        <a16:rowId xmlns:a16="http://schemas.microsoft.com/office/drawing/2014/main" val="1856398165"/>
                      </a:ext>
                    </a:extLst>
                  </a:tr>
                  <a:tr h="370840">
                    <a:tc>
                      <a:txBody>
                        <a:bodyPr/>
                        <a:lstStyle/>
                        <a:p>
                          <a:r>
                            <a:rPr lang="en-GB" dirty="0"/>
                            <a:t>Attenuated primary proton / </a:t>
                          </a:r>
                          <a:r>
                            <a:rPr lang="en-GB" dirty="0">
                              <a:solidFill>
                                <a:srgbClr val="FF0000"/>
                              </a:solidFill>
                            </a:rPr>
                            <a:t>Secondary beam</a:t>
                          </a:r>
                        </a:p>
                      </a:txBody>
                      <a:tcPr/>
                    </a:tc>
                    <a:tc>
                      <a:txBody>
                        <a:bodyPr/>
                        <a:lstStyle/>
                        <a:p>
                          <a:pPr algn="ctr"/>
                          <a:r>
                            <a:rPr lang="en-GB" dirty="0"/>
                            <a:t>400/</a:t>
                          </a:r>
                          <a:r>
                            <a:rPr lang="en-GB" dirty="0">
                              <a:solidFill>
                                <a:srgbClr val="FF0000"/>
                              </a:solidFill>
                            </a:rPr>
                            <a:t>360</a:t>
                          </a:r>
                        </a:p>
                      </a:txBody>
                      <a:tcPr/>
                    </a:tc>
                    <a:tc gridSpan="2">
                      <a:txBody>
                        <a:bodyPr/>
                        <a:lstStyle/>
                        <a:p>
                          <a:pPr algn="ctr"/>
                          <a:r>
                            <a:rPr lang="en-GB" dirty="0"/>
                            <a:t>400/</a:t>
                          </a:r>
                          <a:r>
                            <a:rPr lang="en-GB" dirty="0">
                              <a:solidFill>
                                <a:srgbClr val="FF0000"/>
                              </a:solidFill>
                            </a:rPr>
                            <a:t>360</a:t>
                          </a:r>
                        </a:p>
                      </a:txBody>
                      <a:tcPr/>
                    </a:tc>
                    <a:tc hMerge="1">
                      <a:txBody>
                        <a:bodyPr/>
                        <a:lstStyle/>
                        <a:p>
                          <a:r>
                            <a:rPr lang="en-GB" dirty="0"/>
                            <a:t>400/330</a:t>
                          </a:r>
                        </a:p>
                      </a:txBody>
                      <a:tcPr/>
                    </a:tc>
                    <a:tc gridSpan="2">
                      <a:txBody>
                        <a:bodyPr/>
                        <a:lstStyle/>
                        <a:p>
                          <a:pPr algn="ctr"/>
                          <a:r>
                            <a:rPr lang="en-GB" dirty="0"/>
                            <a:t>-/</a:t>
                          </a:r>
                          <a:r>
                            <a:rPr lang="en-GB" dirty="0">
                              <a:solidFill>
                                <a:srgbClr val="FF0000"/>
                              </a:solidFill>
                            </a:rPr>
                            <a:t>205</a:t>
                          </a:r>
                        </a:p>
                      </a:txBody>
                      <a:tcPr/>
                    </a:tc>
                    <a:tc hMerge="1">
                      <a:txBody>
                        <a:bodyPr/>
                        <a:lstStyle/>
                        <a:p>
                          <a:r>
                            <a:rPr lang="en-GB" dirty="0"/>
                            <a:t>-/205</a:t>
                          </a:r>
                        </a:p>
                      </a:txBody>
                      <a:tcPr/>
                    </a:tc>
                    <a:tc gridSpan="2">
                      <a:txBody>
                        <a:bodyPr/>
                        <a:lstStyle/>
                        <a:p>
                          <a:pPr algn="ctr"/>
                          <a:r>
                            <a:rPr lang="en-GB" dirty="0"/>
                            <a:t>400/</a:t>
                          </a:r>
                          <a:r>
                            <a:rPr lang="en-GB" dirty="0">
                              <a:solidFill>
                                <a:srgbClr val="FF0000"/>
                              </a:solidFill>
                            </a:rPr>
                            <a:t>360</a:t>
                          </a:r>
                        </a:p>
                      </a:txBody>
                      <a:tcPr/>
                    </a:tc>
                    <a:tc hMerge="1">
                      <a:txBody>
                        <a:bodyPr/>
                        <a:lstStyle/>
                        <a:p>
                          <a:r>
                            <a:rPr lang="en-GB" dirty="0"/>
                            <a:t>400/360</a:t>
                          </a:r>
                        </a:p>
                      </a:txBody>
                      <a:tcPr/>
                    </a:tc>
                    <a:extLst>
                      <a:ext uri="{0D108BD9-81ED-4DB2-BD59-A6C34878D82A}">
                        <a16:rowId xmlns:a16="http://schemas.microsoft.com/office/drawing/2014/main" val="945460418"/>
                      </a:ext>
                    </a:extLst>
                  </a:tr>
                  <a:tr h="370840">
                    <a:tc>
                      <a:txBody>
                        <a:bodyPr/>
                        <a:lstStyle/>
                        <a:p>
                          <a:r>
                            <a:rPr lang="en-GB" dirty="0"/>
                            <a:t>Maximum </a:t>
                          </a:r>
                          <a:r>
                            <a:rPr lang="en-GB" dirty="0" err="1"/>
                            <a:t>Δp</a:t>
                          </a:r>
                          <a:r>
                            <a:rPr lang="en-GB" dirty="0"/>
                            <a:t>/p (%)</a:t>
                          </a:r>
                        </a:p>
                      </a:txBody>
                      <a:tcPr/>
                    </a:tc>
                    <a:tc>
                      <a:txBody>
                        <a:bodyPr/>
                        <a:lstStyle/>
                        <a:p>
                          <a:endParaRPr lang="en-CH"/>
                        </a:p>
                      </a:txBody>
                      <a:tcPr>
                        <a:blipFill>
                          <a:blip r:embed="rId2"/>
                          <a:stretch>
                            <a:fillRect l="-300000" t="-313793" r="-332800" b="-403448"/>
                          </a:stretch>
                        </a:blipFill>
                      </a:tcPr>
                    </a:tc>
                    <a:tc gridSpan="2">
                      <a:txBody>
                        <a:bodyPr/>
                        <a:lstStyle/>
                        <a:p>
                          <a:endParaRPr lang="en-CH"/>
                        </a:p>
                      </a:txBody>
                      <a:tcPr>
                        <a:blipFill>
                          <a:blip r:embed="rId2"/>
                          <a:stretch>
                            <a:fillRect l="-352113" t="-313793" r="-192958" b="-403448"/>
                          </a:stretch>
                        </a:blipFill>
                      </a:tcPr>
                    </a:tc>
                    <a:tc hMerge="1">
                      <a:txBody>
                        <a:bodyPr/>
                        <a:lstStyle/>
                        <a:p>
                          <a:r>
                            <a:rPr lang="en-GB" dirty="0"/>
                            <a:t>+-1.4</a:t>
                          </a:r>
                        </a:p>
                      </a:txBody>
                      <a:tcPr/>
                    </a:tc>
                    <a:tc gridSpan="2">
                      <a:txBody>
                        <a:bodyPr/>
                        <a:lstStyle/>
                        <a:p>
                          <a:endParaRPr lang="en-CH"/>
                        </a:p>
                      </a:txBody>
                      <a:tcPr>
                        <a:blipFill>
                          <a:blip r:embed="rId2"/>
                          <a:stretch>
                            <a:fillRect l="-493846" t="-313793" r="-110769" b="-403448"/>
                          </a:stretch>
                        </a:blipFill>
                      </a:tcPr>
                    </a:tc>
                    <a:tc hMerge="1">
                      <a:txBody>
                        <a:bodyPr/>
                        <a:lstStyle/>
                        <a:p>
                          <a:r>
                            <a:rPr lang="en-GB" dirty="0"/>
                            <a:t>+-1.5</a:t>
                          </a:r>
                        </a:p>
                      </a:txBody>
                      <a:tcPr/>
                    </a:tc>
                    <a:tc gridSpan="2">
                      <a:txBody>
                        <a:bodyPr/>
                        <a:lstStyle/>
                        <a:p>
                          <a:endParaRPr lang="en-CH"/>
                        </a:p>
                      </a:txBody>
                      <a:tcPr>
                        <a:blipFill>
                          <a:blip r:embed="rId2"/>
                          <a:stretch>
                            <a:fillRect l="-543662" t="-313793" r="-1408" b="-403448"/>
                          </a:stretch>
                        </a:blipFill>
                      </a:tcPr>
                    </a:tc>
                    <a:tc hMerge="1">
                      <a:txBody>
                        <a:bodyPr/>
                        <a:lstStyle/>
                        <a:p>
                          <a:r>
                            <a:rPr lang="en-GB" dirty="0"/>
                            <a:t>+-1.5</a:t>
                          </a:r>
                        </a:p>
                      </a:txBody>
                      <a:tcPr/>
                    </a:tc>
                    <a:extLst>
                      <a:ext uri="{0D108BD9-81ED-4DB2-BD59-A6C34878D82A}">
                        <a16:rowId xmlns:a16="http://schemas.microsoft.com/office/drawing/2014/main" val="62450098"/>
                      </a:ext>
                    </a:extLst>
                  </a:tr>
                  <a:tr h="370840">
                    <a:tc>
                      <a:txBody>
                        <a:bodyPr/>
                        <a:lstStyle/>
                        <a:p>
                          <a:r>
                            <a:rPr lang="en-GB" dirty="0"/>
                            <a:t>Maximum intensity/spill (hadrons/</a:t>
                          </a:r>
                          <a:r>
                            <a:rPr lang="en-GB" dirty="0">
                              <a:solidFill>
                                <a:srgbClr val="FF0000"/>
                              </a:solidFill>
                            </a:rPr>
                            <a:t>electrons</a:t>
                          </a:r>
                          <a:r>
                            <a:rPr lang="en-GB" dirty="0"/>
                            <a:t>)</a:t>
                          </a:r>
                        </a:p>
                      </a:txBody>
                      <a:tcPr/>
                    </a:tc>
                    <a:tc>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6</a:t>
                          </a:r>
                        </a:p>
                      </a:txBody>
                      <a:tcPr/>
                    </a:tc>
                    <a:tc gridSpan="2">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7</a:t>
                          </a:r>
                        </a:p>
                      </a:txBody>
                      <a:tcPr/>
                    </a:tc>
                    <a:tc hMerge="1">
                      <a:txBody>
                        <a:bodyPr/>
                        <a:lstStyle/>
                        <a:p>
                          <a:r>
                            <a:rPr lang="en-GB" dirty="0"/>
                            <a:t>10</a:t>
                          </a:r>
                          <a:r>
                            <a:rPr lang="en-GB" baseline="30000" dirty="0"/>
                            <a:t>7</a:t>
                          </a:r>
                          <a:r>
                            <a:rPr lang="en-GB" dirty="0"/>
                            <a:t>/10</a:t>
                          </a:r>
                          <a:r>
                            <a:rPr lang="en-GB" baseline="30000" dirty="0"/>
                            <a:t>5</a:t>
                          </a:r>
                        </a:p>
                      </a:txBody>
                      <a:tcPr/>
                    </a:tc>
                    <a:tc gridSpan="2">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5</a:t>
                          </a:r>
                        </a:p>
                      </a:txBody>
                      <a:tcPr/>
                    </a:tc>
                    <a:tc hMerge="1">
                      <a:txBody>
                        <a:bodyPr/>
                        <a:lstStyle/>
                        <a:p>
                          <a:r>
                            <a:rPr lang="en-GB" dirty="0"/>
                            <a:t>10</a:t>
                          </a:r>
                          <a:r>
                            <a:rPr lang="en-GB" baseline="30000" dirty="0"/>
                            <a:t>7</a:t>
                          </a:r>
                          <a:r>
                            <a:rPr lang="en-GB" dirty="0"/>
                            <a:t>/10</a:t>
                          </a:r>
                          <a:r>
                            <a:rPr lang="en-GB" baseline="30000" dirty="0"/>
                            <a:t>5</a:t>
                          </a:r>
                        </a:p>
                      </a:txBody>
                      <a:tcPr/>
                    </a:tc>
                    <a:tc gridSpan="2">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5</a:t>
                          </a:r>
                        </a:p>
                      </a:txBody>
                      <a:tcPr/>
                    </a:tc>
                    <a:tc hMerge="1">
                      <a:txBody>
                        <a:bodyPr/>
                        <a:lstStyle/>
                        <a:p>
                          <a:r>
                            <a:rPr lang="en-GB" dirty="0"/>
                            <a:t>10</a:t>
                          </a:r>
                          <a:r>
                            <a:rPr lang="en-GB" baseline="30000" dirty="0"/>
                            <a:t>7</a:t>
                          </a:r>
                          <a:r>
                            <a:rPr lang="en-GB" dirty="0"/>
                            <a:t>/10</a:t>
                          </a:r>
                          <a:r>
                            <a:rPr lang="en-GB" baseline="30000" dirty="0"/>
                            <a:t>5</a:t>
                          </a:r>
                        </a:p>
                      </a:txBody>
                      <a:tcPr/>
                    </a:tc>
                    <a:extLst>
                      <a:ext uri="{0D108BD9-81ED-4DB2-BD59-A6C34878D82A}">
                        <a16:rowId xmlns:a16="http://schemas.microsoft.com/office/drawing/2014/main" val="854719987"/>
                      </a:ext>
                    </a:extLst>
                  </a:tr>
                  <a:tr h="640080">
                    <a:tc>
                      <a:txBody>
                        <a:bodyPr/>
                        <a:lstStyle/>
                        <a:p>
                          <a:r>
                            <a:rPr lang="en-GB" dirty="0"/>
                            <a:t>Available particle types</a:t>
                          </a:r>
                        </a:p>
                      </a:txBody>
                      <a:tcPr/>
                    </a:tc>
                    <a:tc gridSpan="7">
                      <a:txBody>
                        <a:bodyPr/>
                        <a:lstStyle/>
                        <a:p>
                          <a:r>
                            <a:rPr lang="en-GB" dirty="0"/>
                            <a:t>Primary protons or pure electrons or pure/mixed hadrons or pure muons</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19202443"/>
                      </a:ext>
                    </a:extLst>
                  </a:tr>
                  <a:tr h="370840">
                    <a:tc>
                      <a:txBody>
                        <a:bodyPr/>
                        <a:lstStyle/>
                        <a:p>
                          <a:r>
                            <a:rPr lang="en-GB" dirty="0"/>
                            <a:t>Ion Beam Availability</a:t>
                          </a:r>
                        </a:p>
                      </a:txBody>
                      <a:tcPr/>
                    </a:tc>
                    <a:tc gridSpan="2">
                      <a:txBody>
                        <a:bodyPr/>
                        <a:lstStyle/>
                        <a:p>
                          <a:r>
                            <a:rPr lang="en-GB" dirty="0"/>
                            <a:t>Yes</a:t>
                          </a:r>
                        </a:p>
                      </a:txBody>
                      <a:tcPr/>
                    </a:tc>
                    <a:tc hMerge="1">
                      <a:txBody>
                        <a:bodyPr/>
                        <a:lstStyle/>
                        <a:p>
                          <a:endParaRPr lang="en-GB" dirty="0"/>
                        </a:p>
                      </a:txBody>
                      <a:tcPr/>
                    </a:tc>
                    <a:tc gridSpan="2">
                      <a:txBody>
                        <a:bodyPr/>
                        <a:lstStyle/>
                        <a:p>
                          <a:r>
                            <a:rPr lang="en-GB" dirty="0"/>
                            <a:t>Yes</a:t>
                          </a:r>
                        </a:p>
                      </a:txBody>
                      <a:tcPr/>
                    </a:tc>
                    <a:tc hMerge="1">
                      <a:txBody>
                        <a:bodyPr/>
                        <a:lstStyle/>
                        <a:p>
                          <a:endParaRPr lang="en-GB" dirty="0"/>
                        </a:p>
                      </a:txBody>
                      <a:tcPr/>
                    </a:tc>
                    <a:tc gridSpan="2">
                      <a:txBody>
                        <a:bodyPr/>
                        <a:lstStyle/>
                        <a:p>
                          <a:r>
                            <a:rPr lang="en-GB" dirty="0"/>
                            <a:t>No</a:t>
                          </a:r>
                        </a:p>
                      </a:txBody>
                      <a:tcPr/>
                    </a:tc>
                    <a:tc hMerge="1">
                      <a:txBody>
                        <a:bodyPr/>
                        <a:lstStyle/>
                        <a:p>
                          <a:endParaRPr lang="en-GB" dirty="0"/>
                        </a:p>
                      </a:txBody>
                      <a:tcPr/>
                    </a:tc>
                    <a:tc>
                      <a:txBody>
                        <a:bodyPr/>
                        <a:lstStyle/>
                        <a:p>
                          <a:r>
                            <a:rPr lang="en-GB" dirty="0"/>
                            <a:t>Yes</a:t>
                          </a:r>
                        </a:p>
                      </a:txBody>
                      <a:tcPr/>
                    </a:tc>
                    <a:extLst>
                      <a:ext uri="{0D108BD9-81ED-4DB2-BD59-A6C34878D82A}">
                        <a16:rowId xmlns:a16="http://schemas.microsoft.com/office/drawing/2014/main" val="143253757"/>
                      </a:ext>
                    </a:extLst>
                  </a:tr>
                </a:tbl>
              </a:graphicData>
            </a:graphic>
          </p:graphicFrame>
        </mc:Fallback>
      </mc:AlternateContent>
      <p:sp>
        <p:nvSpPr>
          <p:cNvPr id="2" name="TextBox 1">
            <a:extLst>
              <a:ext uri="{FF2B5EF4-FFF2-40B4-BE49-F238E27FC236}">
                <a16:creationId xmlns:a16="http://schemas.microsoft.com/office/drawing/2014/main" id="{B2D78802-F48B-A04D-060D-A92DC37CCAD0}"/>
              </a:ext>
            </a:extLst>
          </p:cNvPr>
          <p:cNvSpPr txBox="1"/>
          <p:nvPr/>
        </p:nvSpPr>
        <p:spPr>
          <a:xfrm>
            <a:off x="327120" y="4027788"/>
            <a:ext cx="11673536" cy="1089529"/>
          </a:xfrm>
          <a:prstGeom prst="rect">
            <a:avLst/>
          </a:prstGeom>
          <a:noFill/>
        </p:spPr>
        <p:txBody>
          <a:bodyPr wrap="square" rtlCol="0">
            <a:spAutoFit/>
          </a:bodyPr>
          <a:lstStyle/>
          <a:p>
            <a:pPr marL="285750" indent="-228600">
              <a:lnSpc>
                <a:spcPct val="90000"/>
              </a:lnSpc>
              <a:buFont typeface="Arial" panose="020B0604020202020204" pitchFamily="34" charset="0"/>
              <a:buChar char="•"/>
            </a:pPr>
            <a:r>
              <a:rPr lang="en-US" b="1" dirty="0">
                <a:solidFill>
                  <a:srgbClr val="000000"/>
                </a:solidFill>
              </a:rPr>
              <a:t>H2/H4 has the possibility to have very pure, high intensity electron beams generated from the neutral channel - 𝛾 </a:t>
            </a:r>
            <a:r>
              <a:rPr lang="en-US" b="1" dirty="0">
                <a:solidFill>
                  <a:srgbClr val="000000"/>
                </a:solidFill>
                <a:sym typeface="Wingdings" pitchFamily="2" charset="2"/>
              </a:rPr>
              <a:t> </a:t>
            </a:r>
            <a:r>
              <a:rPr lang="en-US" b="1" dirty="0" err="1">
                <a:solidFill>
                  <a:srgbClr val="000000"/>
                </a:solidFill>
                <a:sym typeface="Wingdings" pitchFamily="2" charset="2"/>
              </a:rPr>
              <a:t>e</a:t>
            </a:r>
            <a:r>
              <a:rPr lang="en-US" b="1" baseline="30000" dirty="0" err="1">
                <a:solidFill>
                  <a:srgbClr val="000000"/>
                </a:solidFill>
                <a:sym typeface="Wingdings" pitchFamily="2" charset="2"/>
              </a:rPr>
              <a:t>+</a:t>
            </a:r>
            <a:r>
              <a:rPr lang="en-US" b="1" dirty="0" err="1">
                <a:solidFill>
                  <a:srgbClr val="000000"/>
                </a:solidFill>
                <a:sym typeface="Wingdings" pitchFamily="2" charset="2"/>
              </a:rPr>
              <a:t>e</a:t>
            </a:r>
            <a:r>
              <a:rPr lang="en-US" b="1" baseline="30000" dirty="0">
                <a:solidFill>
                  <a:srgbClr val="000000"/>
                </a:solidFill>
                <a:sym typeface="Wingdings" pitchFamily="2" charset="2"/>
              </a:rPr>
              <a:t>-</a:t>
            </a:r>
            <a:r>
              <a:rPr lang="en-US" b="1" dirty="0">
                <a:solidFill>
                  <a:srgbClr val="000000"/>
                </a:solidFill>
              </a:rPr>
              <a:t> </a:t>
            </a:r>
          </a:p>
          <a:p>
            <a:pPr marL="285750" indent="-228600">
              <a:lnSpc>
                <a:spcPct val="90000"/>
              </a:lnSpc>
              <a:buFont typeface="Arial" panose="020B0604020202020204" pitchFamily="34" charset="0"/>
              <a:buChar char="•"/>
            </a:pPr>
            <a:r>
              <a:rPr lang="en-US" b="1" dirty="0">
                <a:solidFill>
                  <a:srgbClr val="000000"/>
                </a:solidFill>
              </a:rPr>
              <a:t>Primary and Fragmented Ion beams are available in the North (H2/H4/H8) and the East Area (T08).</a:t>
            </a:r>
          </a:p>
          <a:p>
            <a:pPr marL="285750" indent="-228600">
              <a:lnSpc>
                <a:spcPct val="90000"/>
              </a:lnSpc>
              <a:buFont typeface="Arial" panose="020B0604020202020204" pitchFamily="34" charset="0"/>
              <a:buChar char="•"/>
            </a:pPr>
            <a:endParaRPr lang="en-US" b="1" dirty="0">
              <a:solidFill>
                <a:srgbClr val="000000"/>
              </a:solidFill>
            </a:endParaRPr>
          </a:p>
        </p:txBody>
      </p:sp>
    </p:spTree>
    <p:extLst>
      <p:ext uri="{BB962C8B-B14F-4D97-AF65-F5344CB8AC3E}">
        <p14:creationId xmlns:p14="http://schemas.microsoft.com/office/powerpoint/2010/main" val="801314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618D25-19EE-784C-50E3-DFFD04C6EFBD}"/>
              </a:ext>
            </a:extLst>
          </p:cNvPr>
          <p:cNvSpPr>
            <a:spLocks noGrp="1"/>
          </p:cNvSpPr>
          <p:nvPr>
            <p:ph idx="1"/>
          </p:nvPr>
        </p:nvSpPr>
        <p:spPr>
          <a:xfrm>
            <a:off x="191344" y="980728"/>
            <a:ext cx="6696744" cy="4608512"/>
          </a:xfrm>
        </p:spPr>
        <p:txBody>
          <a:bodyPr/>
          <a:lstStyle/>
          <a:p>
            <a:pPr marL="342900" indent="-342900">
              <a:buFont typeface="Arial" panose="020B0604020202020204" pitchFamily="34" charset="0"/>
              <a:buChar char="•"/>
            </a:pPr>
            <a:r>
              <a:rPr lang="en-GB" sz="1600" dirty="0"/>
              <a:t>NA64 a fixed target dark matter search experiment.</a:t>
            </a:r>
          </a:p>
          <a:p>
            <a:pPr marL="666900" lvl="1" indent="-342900">
              <a:buFont typeface="Arial" panose="020B0604020202020204" pitchFamily="34" charset="0"/>
              <a:buChar char="•"/>
            </a:pPr>
            <a:r>
              <a:rPr lang="en-GB" sz="1400" dirty="0"/>
              <a:t>Collected 1.5E12 electrons on target (EOT) since 2016 at 1E6 electrons/spill intensity.</a:t>
            </a:r>
          </a:p>
          <a:p>
            <a:pPr marL="666900" lvl="1" indent="-342900">
              <a:buFont typeface="Arial" panose="020B0604020202020204" pitchFamily="34" charset="0"/>
              <a:buChar char="•"/>
            </a:pPr>
            <a:r>
              <a:rPr lang="en-GB" sz="1400" dirty="0"/>
              <a:t>Aims to 2 X statistics post-LS3 and a total of </a:t>
            </a:r>
            <a:r>
              <a:rPr lang="en-GB" sz="1400" b="1" dirty="0"/>
              <a:t>1E13 EOT at 1E7 electrons/spill</a:t>
            </a:r>
            <a:r>
              <a:rPr lang="en-GB" sz="1400" dirty="0"/>
              <a:t>.</a:t>
            </a:r>
          </a:p>
          <a:p>
            <a:pPr marL="666900" lvl="1" indent="-342900">
              <a:buFont typeface="Arial" panose="020B0604020202020204" pitchFamily="34" charset="0"/>
              <a:buChar char="•"/>
            </a:pPr>
            <a:r>
              <a:rPr lang="en-GB" sz="1400" dirty="0"/>
              <a:t>Complementary studies with positrons (2E11 e+ on target) and hadron beams also planned post-LS3.</a:t>
            </a:r>
          </a:p>
          <a:p>
            <a:pPr marL="342900" indent="-342900">
              <a:buFont typeface="Arial" panose="020B0604020202020204" pitchFamily="34" charset="0"/>
              <a:buChar char="•"/>
            </a:pPr>
            <a:r>
              <a:rPr lang="en-GB" sz="1600" dirty="0"/>
              <a:t>NA61 a multipurpose facility to study the phase diagram of strongly interacting matter in hadron-nucleus and nucleus-nucleus collisions at high energies.</a:t>
            </a:r>
          </a:p>
          <a:p>
            <a:pPr marL="666900" lvl="1" indent="-342900">
              <a:buFont typeface="Arial" panose="020B0604020202020204" pitchFamily="34" charset="0"/>
              <a:buChar char="•"/>
            </a:pPr>
            <a:r>
              <a:rPr lang="en-GB" sz="1400" dirty="0"/>
              <a:t>Onset of fireball part of post-LS3 program. The two main requested ion species are </a:t>
            </a:r>
            <a:r>
              <a:rPr lang="en-GB" sz="1400" baseline="30000" dirty="0"/>
              <a:t>16</a:t>
            </a:r>
            <a:r>
              <a:rPr lang="en-GB" sz="1400" dirty="0"/>
              <a:t>O and </a:t>
            </a:r>
            <a:r>
              <a:rPr lang="en-GB" sz="1400" baseline="30000" dirty="0"/>
              <a:t>24</a:t>
            </a:r>
            <a:r>
              <a:rPr lang="en-GB" sz="1400" dirty="0"/>
              <a:t>Mg</a:t>
            </a:r>
          </a:p>
          <a:p>
            <a:pPr marL="342900" indent="-342900">
              <a:buFont typeface="Arial" panose="020B0604020202020204" pitchFamily="34" charset="0"/>
              <a:buChar char="•"/>
            </a:pPr>
            <a:r>
              <a:rPr lang="en-GB" sz="1600" dirty="0">
                <a:hlinkClick r:id="rId2"/>
              </a:rPr>
              <a:t>NA60+</a:t>
            </a:r>
            <a:r>
              <a:rPr lang="en-GB" sz="1600" dirty="0"/>
              <a:t> study of dileptons and heavy quark production in Pb-Pb collisions. </a:t>
            </a:r>
          </a:p>
          <a:p>
            <a:pPr marL="666900" lvl="1" indent="-342900">
              <a:buFont typeface="Arial" panose="020B0604020202020204" pitchFamily="34" charset="0"/>
              <a:buChar char="•"/>
            </a:pPr>
            <a:r>
              <a:rPr lang="en-GB" sz="1300" dirty="0"/>
              <a:t>Requests Pb beam at 1E7 primary lead ion/spill with the beam fitting within a 4mm hole in the detector to collect 1E12 Pb ions on target/run.</a:t>
            </a:r>
          </a:p>
          <a:p>
            <a:pPr marL="666900" lvl="1" indent="-342900">
              <a:buFont typeface="Arial" panose="020B0604020202020204" pitchFamily="34" charset="0"/>
              <a:buChar char="•"/>
            </a:pPr>
            <a:r>
              <a:rPr lang="en-GB" sz="1300" dirty="0"/>
              <a:t>Several control measurements with proton beams at different momenta to collect 5-6E13 per energy.</a:t>
            </a:r>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endParaRPr lang="en-GB" sz="1600" dirty="0"/>
          </a:p>
        </p:txBody>
      </p:sp>
      <p:sp>
        <p:nvSpPr>
          <p:cNvPr id="3" name="Title 2">
            <a:extLst>
              <a:ext uri="{FF2B5EF4-FFF2-40B4-BE49-F238E27FC236}">
                <a16:creationId xmlns:a16="http://schemas.microsoft.com/office/drawing/2014/main" id="{F99AA800-5C8D-68F6-ACBF-A5DA28BAB03D}"/>
              </a:ext>
            </a:extLst>
          </p:cNvPr>
          <p:cNvSpPr>
            <a:spLocks noGrp="1"/>
          </p:cNvSpPr>
          <p:nvPr>
            <p:ph type="title"/>
          </p:nvPr>
        </p:nvSpPr>
        <p:spPr/>
        <p:txBody>
          <a:bodyPr/>
          <a:lstStyle/>
          <a:p>
            <a:r>
              <a:rPr lang="en-GB" dirty="0"/>
              <a:t>Some Future requests at EHN1 </a:t>
            </a:r>
          </a:p>
        </p:txBody>
      </p:sp>
      <p:sp>
        <p:nvSpPr>
          <p:cNvPr id="4" name="Date Placeholder 3">
            <a:extLst>
              <a:ext uri="{FF2B5EF4-FFF2-40B4-BE49-F238E27FC236}">
                <a16:creationId xmlns:a16="http://schemas.microsoft.com/office/drawing/2014/main" id="{84BBA486-4BB2-3EDC-595B-E85DC12D60CB}"/>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A2F45BD7-2956-D4C3-464A-F7CDB59BAC20}"/>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0664F8C9-3686-5DB3-A296-475465A28FA4}"/>
              </a:ext>
            </a:extLst>
          </p:cNvPr>
          <p:cNvSpPr>
            <a:spLocks noGrp="1"/>
          </p:cNvSpPr>
          <p:nvPr>
            <p:ph type="sldNum" sz="quarter" idx="12"/>
          </p:nvPr>
        </p:nvSpPr>
        <p:spPr/>
        <p:txBody>
          <a:bodyPr/>
          <a:lstStyle/>
          <a:p>
            <a:fld id="{36B5EA5A-BC32-A742-B11B-8E7414D5B535}" type="slidenum">
              <a:rPr lang="en-US" smtClean="0"/>
              <a:pPr/>
              <a:t>12</a:t>
            </a:fld>
            <a:endParaRPr lang="en-US" dirty="0"/>
          </a:p>
        </p:txBody>
      </p:sp>
      <p:pic>
        <p:nvPicPr>
          <p:cNvPr id="10" name="Picture 9">
            <a:extLst>
              <a:ext uri="{FF2B5EF4-FFF2-40B4-BE49-F238E27FC236}">
                <a16:creationId xmlns:a16="http://schemas.microsoft.com/office/drawing/2014/main" id="{FACB19E5-D53B-BA88-3251-506D6AA3FB19}"/>
              </a:ext>
            </a:extLst>
          </p:cNvPr>
          <p:cNvPicPr>
            <a:picLocks noChangeAspect="1"/>
          </p:cNvPicPr>
          <p:nvPr/>
        </p:nvPicPr>
        <p:blipFill>
          <a:blip r:embed="rId3"/>
          <a:stretch>
            <a:fillRect/>
          </a:stretch>
        </p:blipFill>
        <p:spPr>
          <a:xfrm>
            <a:off x="7622322" y="373593"/>
            <a:ext cx="3036258" cy="2332014"/>
          </a:xfrm>
          <a:prstGeom prst="rect">
            <a:avLst/>
          </a:prstGeom>
        </p:spPr>
      </p:pic>
      <p:pic>
        <p:nvPicPr>
          <p:cNvPr id="11" name="Content Placeholder 4">
            <a:extLst>
              <a:ext uri="{FF2B5EF4-FFF2-40B4-BE49-F238E27FC236}">
                <a16:creationId xmlns:a16="http://schemas.microsoft.com/office/drawing/2014/main" id="{CD6BD21E-7C36-FDC7-D3BA-BD1BB137E324}"/>
              </a:ext>
            </a:extLst>
          </p:cNvPr>
          <p:cNvPicPr>
            <a:picLocks noChangeAspect="1"/>
          </p:cNvPicPr>
          <p:nvPr/>
        </p:nvPicPr>
        <p:blipFill rotWithShape="1">
          <a:blip r:embed="rId4"/>
          <a:srcRect l="12297" t="23858" r="9605" b="34520"/>
          <a:stretch/>
        </p:blipFill>
        <p:spPr>
          <a:xfrm>
            <a:off x="6861099" y="3009843"/>
            <a:ext cx="5115960" cy="1479022"/>
          </a:xfrm>
          <a:prstGeom prst="rect">
            <a:avLst/>
          </a:prstGeom>
        </p:spPr>
      </p:pic>
      <p:pic>
        <p:nvPicPr>
          <p:cNvPr id="12" name="Picture 11">
            <a:extLst>
              <a:ext uri="{FF2B5EF4-FFF2-40B4-BE49-F238E27FC236}">
                <a16:creationId xmlns:a16="http://schemas.microsoft.com/office/drawing/2014/main" id="{DE55D560-A18A-4C00-168A-A861581B0ED4}"/>
              </a:ext>
            </a:extLst>
          </p:cNvPr>
          <p:cNvPicPr>
            <a:picLocks noChangeAspect="1"/>
          </p:cNvPicPr>
          <p:nvPr/>
        </p:nvPicPr>
        <p:blipFill>
          <a:blip r:embed="rId5"/>
          <a:stretch>
            <a:fillRect/>
          </a:stretch>
        </p:blipFill>
        <p:spPr>
          <a:xfrm>
            <a:off x="7067752" y="4777109"/>
            <a:ext cx="4996263" cy="956147"/>
          </a:xfrm>
          <a:prstGeom prst="rect">
            <a:avLst/>
          </a:prstGeom>
        </p:spPr>
      </p:pic>
      <p:sp>
        <p:nvSpPr>
          <p:cNvPr id="13" name="TextBox 12">
            <a:extLst>
              <a:ext uri="{FF2B5EF4-FFF2-40B4-BE49-F238E27FC236}">
                <a16:creationId xmlns:a16="http://schemas.microsoft.com/office/drawing/2014/main" id="{3BBB7132-F946-F3D7-3FC5-D70E64E6389B}"/>
              </a:ext>
            </a:extLst>
          </p:cNvPr>
          <p:cNvSpPr txBox="1"/>
          <p:nvPr/>
        </p:nvSpPr>
        <p:spPr>
          <a:xfrm>
            <a:off x="10658580" y="620688"/>
            <a:ext cx="577081" cy="276999"/>
          </a:xfrm>
          <a:prstGeom prst="rect">
            <a:avLst/>
          </a:prstGeom>
          <a:noFill/>
        </p:spPr>
        <p:txBody>
          <a:bodyPr wrap="none" lIns="0" tIns="0" rIns="0" bIns="0" rtlCol="0">
            <a:spAutoFit/>
          </a:bodyPr>
          <a:lstStyle/>
          <a:p>
            <a:pPr algn="l"/>
            <a:r>
              <a:rPr lang="en-GB" dirty="0">
                <a:hlinkClick r:id="rId6"/>
              </a:rPr>
              <a:t>NA64</a:t>
            </a:r>
            <a:endParaRPr lang="en-GB" dirty="0"/>
          </a:p>
        </p:txBody>
      </p:sp>
      <p:sp>
        <p:nvSpPr>
          <p:cNvPr id="14" name="TextBox 13">
            <a:extLst>
              <a:ext uri="{FF2B5EF4-FFF2-40B4-BE49-F238E27FC236}">
                <a16:creationId xmlns:a16="http://schemas.microsoft.com/office/drawing/2014/main" id="{9F009784-DED2-B039-7D2D-794FFDCD2DE0}"/>
              </a:ext>
            </a:extLst>
          </p:cNvPr>
          <p:cNvSpPr txBox="1"/>
          <p:nvPr/>
        </p:nvSpPr>
        <p:spPr>
          <a:xfrm>
            <a:off x="10992544" y="2492896"/>
            <a:ext cx="577081" cy="276999"/>
          </a:xfrm>
          <a:prstGeom prst="rect">
            <a:avLst/>
          </a:prstGeom>
          <a:noFill/>
        </p:spPr>
        <p:txBody>
          <a:bodyPr wrap="none" lIns="0" tIns="0" rIns="0" bIns="0" rtlCol="0">
            <a:spAutoFit/>
          </a:bodyPr>
          <a:lstStyle/>
          <a:p>
            <a:pPr algn="l"/>
            <a:r>
              <a:rPr lang="en-GB" dirty="0">
                <a:hlinkClick r:id="rId7"/>
              </a:rPr>
              <a:t>NA61</a:t>
            </a:r>
            <a:endParaRPr lang="en-GB" dirty="0"/>
          </a:p>
        </p:txBody>
      </p:sp>
      <p:sp>
        <p:nvSpPr>
          <p:cNvPr id="15" name="TextBox 14">
            <a:extLst>
              <a:ext uri="{FF2B5EF4-FFF2-40B4-BE49-F238E27FC236}">
                <a16:creationId xmlns:a16="http://schemas.microsoft.com/office/drawing/2014/main" id="{A0D29974-1227-EB7D-163A-D67A88DA96D8}"/>
              </a:ext>
            </a:extLst>
          </p:cNvPr>
          <p:cNvSpPr txBox="1"/>
          <p:nvPr/>
        </p:nvSpPr>
        <p:spPr>
          <a:xfrm>
            <a:off x="7897666" y="4537161"/>
            <a:ext cx="711733" cy="276999"/>
          </a:xfrm>
          <a:prstGeom prst="rect">
            <a:avLst/>
          </a:prstGeom>
          <a:noFill/>
        </p:spPr>
        <p:txBody>
          <a:bodyPr wrap="none" lIns="0" tIns="0" rIns="0" bIns="0" rtlCol="0">
            <a:spAutoFit/>
          </a:bodyPr>
          <a:lstStyle/>
          <a:p>
            <a:pPr algn="l"/>
            <a:r>
              <a:rPr lang="en-GB" dirty="0">
                <a:hlinkClick r:id="rId8"/>
              </a:rPr>
              <a:t>NA60+</a:t>
            </a:r>
            <a:endParaRPr lang="en-GB" dirty="0"/>
          </a:p>
        </p:txBody>
      </p:sp>
    </p:spTree>
    <p:extLst>
      <p:ext uri="{BB962C8B-B14F-4D97-AF65-F5344CB8AC3E}">
        <p14:creationId xmlns:p14="http://schemas.microsoft.com/office/powerpoint/2010/main" val="3162584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618D25-19EE-784C-50E3-DFFD04C6EFBD}"/>
              </a:ext>
            </a:extLst>
          </p:cNvPr>
          <p:cNvSpPr>
            <a:spLocks noGrp="1"/>
          </p:cNvSpPr>
          <p:nvPr>
            <p:ph idx="1"/>
          </p:nvPr>
        </p:nvSpPr>
        <p:spPr>
          <a:xfrm>
            <a:off x="191344" y="980728"/>
            <a:ext cx="8568952" cy="5112568"/>
          </a:xfrm>
        </p:spPr>
        <p:txBody>
          <a:bodyPr/>
          <a:lstStyle/>
          <a:p>
            <a:pPr marL="342900" indent="-342900">
              <a:buFont typeface="Arial" panose="020B0604020202020204" pitchFamily="34" charset="0"/>
              <a:buChar char="•"/>
            </a:pPr>
            <a:r>
              <a:rPr lang="en-GB" sz="1600" dirty="0"/>
              <a:t>Studies to increase the electron intensity to 1.5E7 e</a:t>
            </a:r>
            <a:r>
              <a:rPr lang="en-GB" sz="1600" baseline="30000" dirty="0"/>
              <a:t>-</a:t>
            </a:r>
            <a:r>
              <a:rPr lang="en-GB" sz="1600" dirty="0"/>
              <a:t>/spill for NA64.</a:t>
            </a:r>
          </a:p>
          <a:p>
            <a:pPr marL="666900" lvl="1" indent="-342900">
              <a:buFont typeface="Arial" panose="020B0604020202020204" pitchFamily="34" charset="0"/>
              <a:buChar char="•"/>
            </a:pPr>
            <a:r>
              <a:rPr lang="en-GB" sz="1400" dirty="0"/>
              <a:t>Considerations to increase the proton intensity on T2 target to 200 – 250 units of protons per spill. </a:t>
            </a:r>
          </a:p>
          <a:p>
            <a:pPr marL="666900" lvl="1" indent="-342900">
              <a:buFont typeface="Arial" panose="020B0604020202020204" pitchFamily="34" charset="0"/>
              <a:buChar char="•"/>
            </a:pPr>
            <a:r>
              <a:rPr lang="en-GB" sz="1400" dirty="0"/>
              <a:t>TAX to be upgraded to withstand these intensities – included under the NACONS project. </a:t>
            </a:r>
          </a:p>
          <a:p>
            <a:pPr marL="666900" lvl="1" indent="-342900">
              <a:buFont typeface="Arial" panose="020B0604020202020204" pitchFamily="34" charset="0"/>
              <a:buChar char="•"/>
            </a:pPr>
            <a:r>
              <a:rPr lang="en-GB" sz="1400" dirty="0"/>
              <a:t>Optics studies to improve transmission through the beamline ongoing </a:t>
            </a:r>
            <a:r>
              <a:rPr lang="en-GB" sz="1400" dirty="0">
                <a:sym typeface="Wingdings" pitchFamily="2" charset="2"/>
              </a:rPr>
              <a:t> </a:t>
            </a:r>
            <a:r>
              <a:rPr lang="en-GB" sz="1400" b="1" dirty="0">
                <a:sym typeface="Wingdings" pitchFamily="2" charset="2"/>
              </a:rPr>
              <a:t>Reached factor 2 for electrons in H4 beamline.</a:t>
            </a:r>
            <a:endParaRPr lang="en-GB" sz="1400" b="1" dirty="0"/>
          </a:p>
          <a:p>
            <a:pPr marL="342900" indent="-342900">
              <a:buFont typeface="Arial" panose="020B0604020202020204" pitchFamily="34" charset="0"/>
              <a:buChar char="•"/>
            </a:pPr>
            <a:endParaRPr lang="en-GB" sz="1600" dirty="0"/>
          </a:p>
        </p:txBody>
      </p:sp>
      <p:sp>
        <p:nvSpPr>
          <p:cNvPr id="3" name="Title 2">
            <a:extLst>
              <a:ext uri="{FF2B5EF4-FFF2-40B4-BE49-F238E27FC236}">
                <a16:creationId xmlns:a16="http://schemas.microsoft.com/office/drawing/2014/main" id="{F99AA800-5C8D-68F6-ACBF-A5DA28BAB03D}"/>
              </a:ext>
            </a:extLst>
          </p:cNvPr>
          <p:cNvSpPr>
            <a:spLocks noGrp="1"/>
          </p:cNvSpPr>
          <p:nvPr>
            <p:ph type="title"/>
          </p:nvPr>
        </p:nvSpPr>
        <p:spPr/>
        <p:txBody>
          <a:bodyPr/>
          <a:lstStyle/>
          <a:p>
            <a:r>
              <a:rPr lang="en-GB" dirty="0"/>
              <a:t>Planned studies and upgrades</a:t>
            </a:r>
          </a:p>
        </p:txBody>
      </p:sp>
      <p:sp>
        <p:nvSpPr>
          <p:cNvPr id="4" name="Date Placeholder 3">
            <a:extLst>
              <a:ext uri="{FF2B5EF4-FFF2-40B4-BE49-F238E27FC236}">
                <a16:creationId xmlns:a16="http://schemas.microsoft.com/office/drawing/2014/main" id="{84BBA486-4BB2-3EDC-595B-E85DC12D60CB}"/>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A2F45BD7-2956-D4C3-464A-F7CDB59BAC20}"/>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0664F8C9-3686-5DB3-A296-475465A28FA4}"/>
              </a:ext>
            </a:extLst>
          </p:cNvPr>
          <p:cNvSpPr>
            <a:spLocks noGrp="1"/>
          </p:cNvSpPr>
          <p:nvPr>
            <p:ph type="sldNum" sz="quarter" idx="12"/>
          </p:nvPr>
        </p:nvSpPr>
        <p:spPr/>
        <p:txBody>
          <a:bodyPr/>
          <a:lstStyle/>
          <a:p>
            <a:fld id="{36B5EA5A-BC32-A742-B11B-8E7414D5B535}" type="slidenum">
              <a:rPr lang="en-US" smtClean="0"/>
              <a:pPr/>
              <a:t>13</a:t>
            </a:fld>
            <a:endParaRPr lang="en-US" dirty="0"/>
          </a:p>
        </p:txBody>
      </p:sp>
      <p:pic>
        <p:nvPicPr>
          <p:cNvPr id="7" name="Picture 6">
            <a:extLst>
              <a:ext uri="{FF2B5EF4-FFF2-40B4-BE49-F238E27FC236}">
                <a16:creationId xmlns:a16="http://schemas.microsoft.com/office/drawing/2014/main" id="{14A1973D-BC48-93AE-426D-5A9CE3FD0F05}"/>
              </a:ext>
            </a:extLst>
          </p:cNvPr>
          <p:cNvPicPr>
            <a:picLocks noChangeAspect="1"/>
          </p:cNvPicPr>
          <p:nvPr/>
        </p:nvPicPr>
        <p:blipFill>
          <a:blip r:embed="rId2"/>
          <a:stretch>
            <a:fillRect/>
          </a:stretch>
        </p:blipFill>
        <p:spPr>
          <a:xfrm>
            <a:off x="8711869" y="412629"/>
            <a:ext cx="2736304" cy="2954771"/>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BB9A327E-C6BA-9297-3F2F-FF43098EDB2F}"/>
              </a:ext>
            </a:extLst>
          </p:cNvPr>
          <p:cNvPicPr>
            <a:picLocks noChangeAspect="1"/>
          </p:cNvPicPr>
          <p:nvPr/>
        </p:nvPicPr>
        <p:blipFill rotWithShape="1">
          <a:blip r:embed="rId3"/>
          <a:srcRect l="25063" t="23996" r="4397" b="20518"/>
          <a:stretch/>
        </p:blipFill>
        <p:spPr>
          <a:xfrm>
            <a:off x="6096000" y="3367400"/>
            <a:ext cx="5680172" cy="2792459"/>
          </a:xfrm>
          <a:prstGeom prst="rect">
            <a:avLst/>
          </a:prstGeom>
        </p:spPr>
      </p:pic>
      <p:sp>
        <p:nvSpPr>
          <p:cNvPr id="14" name="TextBox 13">
            <a:extLst>
              <a:ext uri="{FF2B5EF4-FFF2-40B4-BE49-F238E27FC236}">
                <a16:creationId xmlns:a16="http://schemas.microsoft.com/office/drawing/2014/main" id="{BC2FB14D-C25D-57A3-06B7-B85484F10CBA}"/>
              </a:ext>
            </a:extLst>
          </p:cNvPr>
          <p:cNvSpPr txBox="1"/>
          <p:nvPr/>
        </p:nvSpPr>
        <p:spPr>
          <a:xfrm>
            <a:off x="191344" y="2735875"/>
            <a:ext cx="6096000" cy="1892826"/>
          </a:xfrm>
          <a:prstGeom prst="rect">
            <a:avLst/>
          </a:prstGeom>
        </p:spPr>
        <p:txBody>
          <a:bodyPr vert="horz" lIns="0" tIns="0" rIns="0" bIns="0" rtlCol="0">
            <a:noAutofit/>
          </a:bodyPr>
          <a:lstStyle>
            <a:lvl1pPr marL="342900" indent="-342900">
              <a:lnSpc>
                <a:spcPct val="90000"/>
              </a:lnSpc>
              <a:spcBef>
                <a:spcPts val="1800"/>
              </a:spcBef>
              <a:spcAft>
                <a:spcPts val="400"/>
              </a:spcAft>
              <a:buFont typeface="Arial" panose="020B0604020202020204" pitchFamily="34" charset="0"/>
              <a:buChar char="•"/>
              <a:tabLst/>
              <a:defRPr sz="1600" b="1">
                <a:solidFill>
                  <a:schemeClr val="tx2"/>
                </a:solidFill>
              </a:defRPr>
            </a:lvl1pPr>
            <a:lvl2pPr marL="666900" lvl="1" indent="-342900">
              <a:lnSpc>
                <a:spcPct val="100000"/>
              </a:lnSpc>
              <a:spcBef>
                <a:spcPts val="500"/>
              </a:spcBef>
              <a:spcAft>
                <a:spcPts val="300"/>
              </a:spcAft>
              <a:buFont typeface="Arial" panose="020B0604020202020204" pitchFamily="34" charset="0"/>
              <a:buChar char="•"/>
              <a:tabLst/>
              <a:defRPr sz="1400">
                <a:solidFill>
                  <a:schemeClr val="tx2"/>
                </a:solidFill>
              </a:defRPr>
            </a:lvl2pPr>
            <a:lvl3pPr marL="648000" indent="-324000">
              <a:lnSpc>
                <a:spcPct val="100000"/>
              </a:lnSpc>
              <a:spcBef>
                <a:spcPts val="500"/>
              </a:spcBef>
              <a:spcAft>
                <a:spcPts val="300"/>
              </a:spcAft>
              <a:buSzPct val="100000"/>
              <a:buFont typeface="Arial" panose="020B0604020202020204" pitchFamily="34" charset="0"/>
              <a:buChar char="•"/>
              <a:tabLst/>
              <a:defRPr sz="1700">
                <a:solidFill>
                  <a:schemeClr val="tx2"/>
                </a:solidFill>
              </a:defRPr>
            </a:lvl3pPr>
            <a:lvl4pPr marL="972000" indent="-324000">
              <a:lnSpc>
                <a:spcPct val="100000"/>
              </a:lnSpc>
              <a:spcBef>
                <a:spcPts val="500"/>
              </a:spcBef>
              <a:spcAft>
                <a:spcPts val="300"/>
              </a:spcAft>
              <a:buSzPct val="100000"/>
              <a:buFont typeface="Arial" charset="0"/>
              <a:buChar char="•"/>
              <a:tabLst/>
              <a:defRPr sz="1600">
                <a:solidFill>
                  <a:schemeClr val="tx2"/>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GB" dirty="0"/>
              <a:t>Feasibility studies for the NA60+ and NA61 ion requests.</a:t>
            </a:r>
          </a:p>
          <a:p>
            <a:pPr lvl="1"/>
            <a:r>
              <a:rPr lang="en-GB" dirty="0"/>
              <a:t>Proper safety procedure to mitigate chemical hazards.</a:t>
            </a:r>
          </a:p>
          <a:p>
            <a:pPr lvl="1"/>
            <a:r>
              <a:rPr lang="en-GB" dirty="0"/>
              <a:t>Mitigation of radiation hazards for light ion operation in LEIR.</a:t>
            </a:r>
          </a:p>
          <a:p>
            <a:pPr lvl="1"/>
            <a:r>
              <a:rPr lang="en-GB" dirty="0"/>
              <a:t>Improving understanding of beam dynamic effects to better predict future performance.</a:t>
            </a:r>
          </a:p>
          <a:p>
            <a:pPr lvl="1"/>
            <a:r>
              <a:rPr lang="en-GB" dirty="0"/>
              <a:t>Beam time arbitration optimisation between proton and ion beam users.</a:t>
            </a:r>
          </a:p>
          <a:p>
            <a:endParaRPr lang="en-GB" dirty="0"/>
          </a:p>
        </p:txBody>
      </p:sp>
      <p:sp>
        <p:nvSpPr>
          <p:cNvPr id="15" name="TextBox 14">
            <a:extLst>
              <a:ext uri="{FF2B5EF4-FFF2-40B4-BE49-F238E27FC236}">
                <a16:creationId xmlns:a16="http://schemas.microsoft.com/office/drawing/2014/main" id="{C22F7D41-2402-9D9A-F847-095C09D4E58A}"/>
              </a:ext>
            </a:extLst>
          </p:cNvPr>
          <p:cNvSpPr txBox="1"/>
          <p:nvPr/>
        </p:nvSpPr>
        <p:spPr>
          <a:xfrm>
            <a:off x="11151962" y="337884"/>
            <a:ext cx="920422" cy="307777"/>
          </a:xfrm>
          <a:prstGeom prst="rect">
            <a:avLst/>
          </a:prstGeom>
          <a:noFill/>
        </p:spPr>
        <p:txBody>
          <a:bodyPr wrap="square" lIns="0" tIns="0" rIns="0" bIns="0" rtlCol="0">
            <a:spAutoFit/>
          </a:bodyPr>
          <a:lstStyle/>
          <a:p>
            <a:pPr algn="l"/>
            <a:r>
              <a:rPr lang="en-GB" sz="1000" dirty="0"/>
              <a:t>BE-EA, SY-STI, HSE-RP</a:t>
            </a:r>
          </a:p>
        </p:txBody>
      </p:sp>
    </p:spTree>
    <p:extLst>
      <p:ext uri="{BB962C8B-B14F-4D97-AF65-F5344CB8AC3E}">
        <p14:creationId xmlns:p14="http://schemas.microsoft.com/office/powerpoint/2010/main" val="2287667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618D25-19EE-784C-50E3-DFFD04C6EFBD}"/>
              </a:ext>
            </a:extLst>
          </p:cNvPr>
          <p:cNvSpPr>
            <a:spLocks noGrp="1"/>
          </p:cNvSpPr>
          <p:nvPr>
            <p:ph idx="1"/>
          </p:nvPr>
        </p:nvSpPr>
        <p:spPr>
          <a:xfrm>
            <a:off x="191344" y="980728"/>
            <a:ext cx="12000656" cy="5112568"/>
          </a:xfrm>
        </p:spPr>
        <p:txBody>
          <a:bodyPr/>
          <a:lstStyle/>
          <a:p>
            <a:pPr marL="342900" indent="-342900">
              <a:buFont typeface="Arial" panose="020B0604020202020204" pitchFamily="34" charset="0"/>
              <a:buChar char="•"/>
            </a:pPr>
            <a:r>
              <a:rPr lang="en-GB" sz="1600" dirty="0"/>
              <a:t>Optics studies for NA60+ beam spot - at 2.4E6 /spill beam spot size 280 x 280 </a:t>
            </a:r>
            <a:r>
              <a:rPr lang="el-GR" sz="1600" dirty="0"/>
              <a:t>μ</a:t>
            </a:r>
            <a:r>
              <a:rPr lang="en-GB" sz="1600" dirty="0"/>
              <a:t>m2 achieved.</a:t>
            </a:r>
          </a:p>
          <a:p>
            <a:pPr marL="342900" indent="-342900">
              <a:buFont typeface="Arial" panose="020B0604020202020204" pitchFamily="34" charset="0"/>
              <a:buChar char="•"/>
            </a:pPr>
            <a:r>
              <a:rPr lang="en-GB" sz="1600" dirty="0"/>
              <a:t>Low energy primary Pb beam to be checked where emittance will be larger. </a:t>
            </a:r>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600" dirty="0"/>
          </a:p>
        </p:txBody>
      </p:sp>
      <p:sp>
        <p:nvSpPr>
          <p:cNvPr id="3" name="Title 2">
            <a:extLst>
              <a:ext uri="{FF2B5EF4-FFF2-40B4-BE49-F238E27FC236}">
                <a16:creationId xmlns:a16="http://schemas.microsoft.com/office/drawing/2014/main" id="{F99AA800-5C8D-68F6-ACBF-A5DA28BAB03D}"/>
              </a:ext>
            </a:extLst>
          </p:cNvPr>
          <p:cNvSpPr>
            <a:spLocks noGrp="1"/>
          </p:cNvSpPr>
          <p:nvPr>
            <p:ph type="title"/>
          </p:nvPr>
        </p:nvSpPr>
        <p:spPr/>
        <p:txBody>
          <a:bodyPr/>
          <a:lstStyle/>
          <a:p>
            <a:r>
              <a:rPr lang="en-GB" dirty="0"/>
              <a:t>Planned studies and upgrades</a:t>
            </a:r>
          </a:p>
        </p:txBody>
      </p:sp>
      <p:sp>
        <p:nvSpPr>
          <p:cNvPr id="4" name="Date Placeholder 3">
            <a:extLst>
              <a:ext uri="{FF2B5EF4-FFF2-40B4-BE49-F238E27FC236}">
                <a16:creationId xmlns:a16="http://schemas.microsoft.com/office/drawing/2014/main" id="{84BBA486-4BB2-3EDC-595B-E85DC12D60CB}"/>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A2F45BD7-2956-D4C3-464A-F7CDB59BAC20}"/>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0664F8C9-3686-5DB3-A296-475465A28FA4}"/>
              </a:ext>
            </a:extLst>
          </p:cNvPr>
          <p:cNvSpPr>
            <a:spLocks noGrp="1"/>
          </p:cNvSpPr>
          <p:nvPr>
            <p:ph type="sldNum" sz="quarter" idx="12"/>
          </p:nvPr>
        </p:nvSpPr>
        <p:spPr/>
        <p:txBody>
          <a:bodyPr/>
          <a:lstStyle/>
          <a:p>
            <a:fld id="{36B5EA5A-BC32-A742-B11B-8E7414D5B535}" type="slidenum">
              <a:rPr lang="en-US" smtClean="0"/>
              <a:pPr/>
              <a:t>14</a:t>
            </a:fld>
            <a:endParaRPr lang="en-US" dirty="0"/>
          </a:p>
        </p:txBody>
      </p:sp>
      <p:sp>
        <p:nvSpPr>
          <p:cNvPr id="14" name="TextBox 13">
            <a:extLst>
              <a:ext uri="{FF2B5EF4-FFF2-40B4-BE49-F238E27FC236}">
                <a16:creationId xmlns:a16="http://schemas.microsoft.com/office/drawing/2014/main" id="{BC2FB14D-C25D-57A3-06B7-B85484F10CBA}"/>
              </a:ext>
            </a:extLst>
          </p:cNvPr>
          <p:cNvSpPr txBox="1"/>
          <p:nvPr/>
        </p:nvSpPr>
        <p:spPr>
          <a:xfrm>
            <a:off x="191344" y="3835507"/>
            <a:ext cx="11469353" cy="2520690"/>
          </a:xfrm>
          <a:prstGeom prst="rect">
            <a:avLst/>
          </a:prstGeom>
        </p:spPr>
        <p:txBody>
          <a:bodyPr vert="horz" lIns="0" tIns="0" rIns="0" bIns="0" rtlCol="0">
            <a:noAutofit/>
          </a:bodyPr>
          <a:lstStyle>
            <a:lvl1pPr marL="342900" indent="-342900">
              <a:lnSpc>
                <a:spcPct val="90000"/>
              </a:lnSpc>
              <a:spcBef>
                <a:spcPts val="1800"/>
              </a:spcBef>
              <a:spcAft>
                <a:spcPts val="400"/>
              </a:spcAft>
              <a:buFont typeface="Arial" panose="020B0604020202020204" pitchFamily="34" charset="0"/>
              <a:buChar char="•"/>
              <a:tabLst/>
              <a:defRPr sz="1600" b="1">
                <a:solidFill>
                  <a:schemeClr val="tx2"/>
                </a:solidFill>
              </a:defRPr>
            </a:lvl1pPr>
            <a:lvl2pPr marL="666900" lvl="1" indent="-342900">
              <a:lnSpc>
                <a:spcPct val="100000"/>
              </a:lnSpc>
              <a:spcBef>
                <a:spcPts val="500"/>
              </a:spcBef>
              <a:spcAft>
                <a:spcPts val="300"/>
              </a:spcAft>
              <a:buFont typeface="Arial" panose="020B0604020202020204" pitchFamily="34" charset="0"/>
              <a:buChar char="•"/>
              <a:tabLst/>
              <a:defRPr sz="1400">
                <a:solidFill>
                  <a:schemeClr val="tx2"/>
                </a:solidFill>
              </a:defRPr>
            </a:lvl2pPr>
            <a:lvl3pPr marL="648000" indent="-324000">
              <a:lnSpc>
                <a:spcPct val="100000"/>
              </a:lnSpc>
              <a:spcBef>
                <a:spcPts val="500"/>
              </a:spcBef>
              <a:spcAft>
                <a:spcPts val="300"/>
              </a:spcAft>
              <a:buSzPct val="100000"/>
              <a:buFont typeface="Arial" panose="020B0604020202020204" pitchFamily="34" charset="0"/>
              <a:buChar char="•"/>
              <a:tabLst/>
              <a:defRPr sz="1700">
                <a:solidFill>
                  <a:schemeClr val="tx2"/>
                </a:solidFill>
              </a:defRPr>
            </a:lvl3pPr>
            <a:lvl4pPr marL="972000" indent="-324000">
              <a:lnSpc>
                <a:spcPct val="100000"/>
              </a:lnSpc>
              <a:spcBef>
                <a:spcPts val="500"/>
              </a:spcBef>
              <a:spcAft>
                <a:spcPts val="300"/>
              </a:spcAft>
              <a:buSzPct val="100000"/>
              <a:buFont typeface="Arial" charset="0"/>
              <a:buChar char="•"/>
              <a:tabLst/>
              <a:defRPr sz="1600">
                <a:solidFill>
                  <a:schemeClr val="tx2"/>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GB" dirty="0"/>
              <a:t>Radiation studies performed to be able to reach higher intensities in NA60+. New shielding design proposed, and implementation/installation being finalised.</a:t>
            </a:r>
          </a:p>
          <a:p>
            <a:endParaRPr lang="en-GB" dirty="0"/>
          </a:p>
        </p:txBody>
      </p:sp>
      <p:pic>
        <p:nvPicPr>
          <p:cNvPr id="11" name="Picture 10">
            <a:extLst>
              <a:ext uri="{FF2B5EF4-FFF2-40B4-BE49-F238E27FC236}">
                <a16:creationId xmlns:a16="http://schemas.microsoft.com/office/drawing/2014/main" id="{A2C68FCC-CFBD-0CFA-A2B1-4B711EECF3BE}"/>
              </a:ext>
            </a:extLst>
          </p:cNvPr>
          <p:cNvPicPr>
            <a:picLocks noChangeAspect="1"/>
          </p:cNvPicPr>
          <p:nvPr/>
        </p:nvPicPr>
        <p:blipFill>
          <a:blip r:embed="rId2"/>
          <a:stretch>
            <a:fillRect/>
          </a:stretch>
        </p:blipFill>
        <p:spPr>
          <a:xfrm>
            <a:off x="2351584" y="1745059"/>
            <a:ext cx="4570810" cy="1999729"/>
          </a:xfrm>
          <a:prstGeom prst="rect">
            <a:avLst/>
          </a:prstGeom>
        </p:spPr>
      </p:pic>
      <p:pic>
        <p:nvPicPr>
          <p:cNvPr id="12" name="Picture 11">
            <a:extLst>
              <a:ext uri="{FF2B5EF4-FFF2-40B4-BE49-F238E27FC236}">
                <a16:creationId xmlns:a16="http://schemas.microsoft.com/office/drawing/2014/main" id="{D9594ED2-71F5-71F4-506B-6F1D560DA799}"/>
              </a:ext>
            </a:extLst>
          </p:cNvPr>
          <p:cNvPicPr>
            <a:picLocks noChangeAspect="1"/>
          </p:cNvPicPr>
          <p:nvPr/>
        </p:nvPicPr>
        <p:blipFill>
          <a:blip r:embed="rId3"/>
          <a:stretch>
            <a:fillRect/>
          </a:stretch>
        </p:blipFill>
        <p:spPr>
          <a:xfrm>
            <a:off x="7824192" y="1294809"/>
            <a:ext cx="2584314" cy="1799790"/>
          </a:xfrm>
          <a:prstGeom prst="rect">
            <a:avLst/>
          </a:prstGeom>
        </p:spPr>
      </p:pic>
      <p:pic>
        <p:nvPicPr>
          <p:cNvPr id="13" name="Picture 12">
            <a:extLst>
              <a:ext uri="{FF2B5EF4-FFF2-40B4-BE49-F238E27FC236}">
                <a16:creationId xmlns:a16="http://schemas.microsoft.com/office/drawing/2014/main" id="{0833EB4F-01DF-0C29-C1D9-B0AAE49C8254}"/>
              </a:ext>
            </a:extLst>
          </p:cNvPr>
          <p:cNvPicPr>
            <a:picLocks noChangeAspect="1"/>
          </p:cNvPicPr>
          <p:nvPr/>
        </p:nvPicPr>
        <p:blipFill>
          <a:blip r:embed="rId4"/>
          <a:stretch>
            <a:fillRect/>
          </a:stretch>
        </p:blipFill>
        <p:spPr>
          <a:xfrm>
            <a:off x="2625924" y="4272157"/>
            <a:ext cx="3487664" cy="2025587"/>
          </a:xfrm>
          <a:prstGeom prst="rect">
            <a:avLst/>
          </a:prstGeom>
        </p:spPr>
      </p:pic>
      <p:pic>
        <p:nvPicPr>
          <p:cNvPr id="15" name="Picture 14">
            <a:extLst>
              <a:ext uri="{FF2B5EF4-FFF2-40B4-BE49-F238E27FC236}">
                <a16:creationId xmlns:a16="http://schemas.microsoft.com/office/drawing/2014/main" id="{5E753415-7583-48D8-29BB-43A40C6D6533}"/>
              </a:ext>
            </a:extLst>
          </p:cNvPr>
          <p:cNvPicPr>
            <a:picLocks noChangeAspect="1"/>
          </p:cNvPicPr>
          <p:nvPr/>
        </p:nvPicPr>
        <p:blipFill>
          <a:blip r:embed="rId5"/>
          <a:stretch>
            <a:fillRect/>
          </a:stretch>
        </p:blipFill>
        <p:spPr>
          <a:xfrm>
            <a:off x="6398906" y="4336642"/>
            <a:ext cx="3640951" cy="2094866"/>
          </a:xfrm>
          <a:prstGeom prst="rect">
            <a:avLst/>
          </a:prstGeom>
        </p:spPr>
      </p:pic>
      <p:sp>
        <p:nvSpPr>
          <p:cNvPr id="16" name="TextBox 15">
            <a:extLst>
              <a:ext uri="{FF2B5EF4-FFF2-40B4-BE49-F238E27FC236}">
                <a16:creationId xmlns:a16="http://schemas.microsoft.com/office/drawing/2014/main" id="{8377DCBF-7492-8342-9120-24DB36A1F86A}"/>
              </a:ext>
            </a:extLst>
          </p:cNvPr>
          <p:cNvSpPr txBox="1"/>
          <p:nvPr/>
        </p:nvSpPr>
        <p:spPr>
          <a:xfrm>
            <a:off x="10987962" y="245064"/>
            <a:ext cx="920422" cy="461665"/>
          </a:xfrm>
          <a:prstGeom prst="rect">
            <a:avLst/>
          </a:prstGeom>
          <a:noFill/>
        </p:spPr>
        <p:txBody>
          <a:bodyPr wrap="square" lIns="0" tIns="0" rIns="0" bIns="0" rtlCol="0">
            <a:spAutoFit/>
          </a:bodyPr>
          <a:lstStyle/>
          <a:p>
            <a:pPr algn="l"/>
            <a:r>
              <a:rPr lang="en-GB" sz="1000" dirty="0"/>
              <a:t>BE-EA, HSE-RP, BE-OP, BE-ABP</a:t>
            </a:r>
          </a:p>
        </p:txBody>
      </p:sp>
    </p:spTree>
    <p:extLst>
      <p:ext uri="{BB962C8B-B14F-4D97-AF65-F5344CB8AC3E}">
        <p14:creationId xmlns:p14="http://schemas.microsoft.com/office/powerpoint/2010/main" val="4203370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6831-1698-62C5-42F6-A50660083E25}"/>
              </a:ext>
            </a:extLst>
          </p:cNvPr>
          <p:cNvSpPr>
            <a:spLocks noGrp="1"/>
          </p:cNvSpPr>
          <p:nvPr>
            <p:ph type="ctrTitle"/>
          </p:nvPr>
        </p:nvSpPr>
        <p:spPr>
          <a:xfrm>
            <a:off x="263352" y="1124744"/>
            <a:ext cx="9144000" cy="2387600"/>
          </a:xfrm>
        </p:spPr>
        <p:txBody>
          <a:bodyPr/>
          <a:lstStyle/>
          <a:p>
            <a:pPr algn="l"/>
            <a:r>
              <a:rPr lang="en-GB" sz="3600" dirty="0"/>
              <a:t>EHN2 Proposals</a:t>
            </a:r>
          </a:p>
        </p:txBody>
      </p:sp>
      <p:sp>
        <p:nvSpPr>
          <p:cNvPr id="4" name="Date Placeholder 3">
            <a:extLst>
              <a:ext uri="{FF2B5EF4-FFF2-40B4-BE49-F238E27FC236}">
                <a16:creationId xmlns:a16="http://schemas.microsoft.com/office/drawing/2014/main" id="{8C9930E3-B929-52B7-D571-3E5AA93D67E3}"/>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63FD14A2-2CFA-7D11-057B-B986303BB04A}"/>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5DD17A8D-75A5-FF3E-AD97-A7566ABEF097}"/>
              </a:ext>
            </a:extLst>
          </p:cNvPr>
          <p:cNvSpPr>
            <a:spLocks noGrp="1"/>
          </p:cNvSpPr>
          <p:nvPr>
            <p:ph type="sldNum" sz="quarter" idx="12"/>
          </p:nvPr>
        </p:nvSpPr>
        <p:spPr/>
        <p:txBody>
          <a:bodyPr/>
          <a:lstStyle/>
          <a:p>
            <a:fld id="{36B5EA5A-BC32-A742-B11B-8E7414D5B535}" type="slidenum">
              <a:rPr lang="en-US" smtClean="0"/>
              <a:pPr/>
              <a:t>15</a:t>
            </a:fld>
            <a:endParaRPr lang="en-US" dirty="0"/>
          </a:p>
        </p:txBody>
      </p:sp>
      <p:pic>
        <p:nvPicPr>
          <p:cNvPr id="3" name="Picture 1" descr="page8image266081504">
            <a:extLst>
              <a:ext uri="{FF2B5EF4-FFF2-40B4-BE49-F238E27FC236}">
                <a16:creationId xmlns:a16="http://schemas.microsoft.com/office/drawing/2014/main" id="{7749C211-D25C-A83A-1C21-777D48C76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561" y="2262845"/>
            <a:ext cx="3973564" cy="23323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98722A-0876-AA81-22AA-544A9433173F}"/>
              </a:ext>
            </a:extLst>
          </p:cNvPr>
          <p:cNvSpPr txBox="1"/>
          <p:nvPr/>
        </p:nvSpPr>
        <p:spPr>
          <a:xfrm>
            <a:off x="4085319" y="2380512"/>
            <a:ext cx="1080119" cy="430887"/>
          </a:xfrm>
          <a:prstGeom prst="rect">
            <a:avLst/>
          </a:prstGeom>
          <a:noFill/>
        </p:spPr>
        <p:txBody>
          <a:bodyPr wrap="square" lIns="0" tIns="0" rIns="0" bIns="0" rtlCol="0">
            <a:spAutoFit/>
          </a:bodyPr>
          <a:lstStyle/>
          <a:p>
            <a:pPr algn="ctr"/>
            <a:r>
              <a:rPr lang="en-GB" sz="1400" dirty="0">
                <a:solidFill>
                  <a:srgbClr val="FF0000"/>
                </a:solidFill>
              </a:rPr>
              <a:t>SPS beam @ 400 GeV/c</a:t>
            </a:r>
          </a:p>
        </p:txBody>
      </p:sp>
      <p:cxnSp>
        <p:nvCxnSpPr>
          <p:cNvPr id="8" name="Straight Arrow Connector 7">
            <a:extLst>
              <a:ext uri="{FF2B5EF4-FFF2-40B4-BE49-F238E27FC236}">
                <a16:creationId xmlns:a16="http://schemas.microsoft.com/office/drawing/2014/main" id="{F531044C-D8BC-2EAD-2F45-890C7FEE6F33}"/>
              </a:ext>
            </a:extLst>
          </p:cNvPr>
          <p:cNvCxnSpPr>
            <a:cxnSpLocks/>
          </p:cNvCxnSpPr>
          <p:nvPr/>
        </p:nvCxnSpPr>
        <p:spPr>
          <a:xfrm>
            <a:off x="5250513" y="2576741"/>
            <a:ext cx="864097" cy="5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A7D4A3-2404-BDAD-38A3-AAE5DDFF52F6}"/>
              </a:ext>
            </a:extLst>
          </p:cNvPr>
          <p:cNvSpPr/>
          <p:nvPr/>
        </p:nvSpPr>
        <p:spPr>
          <a:xfrm>
            <a:off x="9596208" y="2207940"/>
            <a:ext cx="615553" cy="149378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E</a:t>
            </a:r>
            <a:endParaRPr lang="el-GR" dirty="0"/>
          </a:p>
        </p:txBody>
      </p:sp>
      <p:sp>
        <p:nvSpPr>
          <p:cNvPr id="10" name="Rectangle 9">
            <a:extLst>
              <a:ext uri="{FF2B5EF4-FFF2-40B4-BE49-F238E27FC236}">
                <a16:creationId xmlns:a16="http://schemas.microsoft.com/office/drawing/2014/main" id="{3D063E79-1929-2611-A6EA-216F100CF538}"/>
              </a:ext>
            </a:extLst>
          </p:cNvPr>
          <p:cNvSpPr/>
          <p:nvPr/>
        </p:nvSpPr>
        <p:spPr>
          <a:xfrm>
            <a:off x="9095261" y="3742967"/>
            <a:ext cx="936104"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36E5B7F2-0B0D-5ACF-6206-327E22CEFA6B}"/>
              </a:ext>
            </a:extLst>
          </p:cNvPr>
          <p:cNvSpPr/>
          <p:nvPr/>
        </p:nvSpPr>
        <p:spPr>
          <a:xfrm>
            <a:off x="8840117" y="4153356"/>
            <a:ext cx="1152128"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99D0F4D6-12A4-831F-3746-8E81931E5585}"/>
              </a:ext>
            </a:extLst>
          </p:cNvPr>
          <p:cNvSpPr txBox="1"/>
          <p:nvPr/>
        </p:nvSpPr>
        <p:spPr>
          <a:xfrm>
            <a:off x="10346073" y="2577321"/>
            <a:ext cx="615553" cy="276999"/>
          </a:xfrm>
          <a:prstGeom prst="rect">
            <a:avLst/>
          </a:prstGeom>
          <a:noFill/>
        </p:spPr>
        <p:txBody>
          <a:bodyPr wrap="none" lIns="0" tIns="0" rIns="0" bIns="0" rtlCol="0">
            <a:spAutoFit/>
          </a:bodyPr>
          <a:lstStyle/>
          <a:p>
            <a:pPr algn="l"/>
            <a:r>
              <a:rPr lang="en-GB" dirty="0">
                <a:solidFill>
                  <a:srgbClr val="FF0000"/>
                </a:solidFill>
              </a:rPr>
              <a:t>EHN1</a:t>
            </a:r>
          </a:p>
        </p:txBody>
      </p:sp>
      <p:sp>
        <p:nvSpPr>
          <p:cNvPr id="13" name="TextBox 12">
            <a:extLst>
              <a:ext uri="{FF2B5EF4-FFF2-40B4-BE49-F238E27FC236}">
                <a16:creationId xmlns:a16="http://schemas.microsoft.com/office/drawing/2014/main" id="{A4F7FE5F-4296-A0CB-CE44-520C3D84CD28}"/>
              </a:ext>
            </a:extLst>
          </p:cNvPr>
          <p:cNvSpPr txBox="1"/>
          <p:nvPr/>
        </p:nvSpPr>
        <p:spPr>
          <a:xfrm>
            <a:off x="10211761" y="3811309"/>
            <a:ext cx="615553" cy="276999"/>
          </a:xfrm>
          <a:prstGeom prst="rect">
            <a:avLst/>
          </a:prstGeom>
          <a:noFill/>
        </p:spPr>
        <p:txBody>
          <a:bodyPr wrap="none" lIns="0" tIns="0" rIns="0" bIns="0" rtlCol="0">
            <a:spAutoFit/>
          </a:bodyPr>
          <a:lstStyle/>
          <a:p>
            <a:pPr algn="l"/>
            <a:r>
              <a:rPr lang="en-GB" dirty="0">
                <a:solidFill>
                  <a:srgbClr val="FF0000"/>
                </a:solidFill>
              </a:rPr>
              <a:t>ECN3</a:t>
            </a:r>
          </a:p>
        </p:txBody>
      </p:sp>
      <p:sp>
        <p:nvSpPr>
          <p:cNvPr id="14" name="TextBox 13">
            <a:extLst>
              <a:ext uri="{FF2B5EF4-FFF2-40B4-BE49-F238E27FC236}">
                <a16:creationId xmlns:a16="http://schemas.microsoft.com/office/drawing/2014/main" id="{A7E1CB0A-78CE-0A46-C8C7-6000CCE5A362}"/>
              </a:ext>
            </a:extLst>
          </p:cNvPr>
          <p:cNvSpPr txBox="1"/>
          <p:nvPr/>
        </p:nvSpPr>
        <p:spPr>
          <a:xfrm>
            <a:off x="10112585" y="4203852"/>
            <a:ext cx="615553" cy="276999"/>
          </a:xfrm>
          <a:prstGeom prst="rect">
            <a:avLst/>
          </a:prstGeom>
          <a:noFill/>
        </p:spPr>
        <p:txBody>
          <a:bodyPr wrap="none" lIns="0" tIns="0" rIns="0" bIns="0" rtlCol="0">
            <a:spAutoFit/>
          </a:bodyPr>
          <a:lstStyle/>
          <a:p>
            <a:pPr algn="l"/>
            <a:r>
              <a:rPr lang="en-GB" dirty="0">
                <a:solidFill>
                  <a:srgbClr val="FF0000"/>
                </a:solidFill>
              </a:rPr>
              <a:t>EHN2</a:t>
            </a:r>
          </a:p>
        </p:txBody>
      </p:sp>
    </p:spTree>
    <p:extLst>
      <p:ext uri="{BB962C8B-B14F-4D97-AF65-F5344CB8AC3E}">
        <p14:creationId xmlns:p14="http://schemas.microsoft.com/office/powerpoint/2010/main" val="2406690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260648"/>
            <a:ext cx="11376025" cy="648072"/>
          </a:xfrm>
        </p:spPr>
        <p:txBody>
          <a:bodyPr/>
          <a:lstStyle/>
          <a:p>
            <a:r>
              <a:rPr lang="en-GB" dirty="0"/>
              <a:t>The M2 Beam </a:t>
            </a:r>
          </a:p>
        </p:txBody>
      </p:sp>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7" y="908720"/>
            <a:ext cx="11592669" cy="544273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spcBef>
                <a:spcPts val="600"/>
              </a:spcBef>
            </a:pPr>
            <a:r>
              <a:rPr lang="en-GB" sz="1800" dirty="0"/>
              <a:t>The M2 beamline is ~ 1.1 km long transporting secondary particles from the T6 target to the EHN2 hall.</a:t>
            </a:r>
          </a:p>
          <a:p>
            <a:pPr marL="285750" indent="-285750">
              <a:spcBef>
                <a:spcPts val="600"/>
              </a:spcBef>
            </a:pPr>
            <a:r>
              <a:rPr lang="en-GB" sz="1800" dirty="0"/>
              <a:t>It has a 700 m long hadron section to allow hadron decays to muons followed by 9.9 m Be inside a bend to absorb the hadrons with the muons passing through. </a:t>
            </a:r>
          </a:p>
          <a:p>
            <a:pPr marL="285750" indent="-285750">
              <a:spcBef>
                <a:spcPts val="600"/>
              </a:spcBef>
            </a:pPr>
            <a:r>
              <a:rPr lang="en-GB" sz="1800" dirty="0"/>
              <a:t>A 400 m long muon section selects the final muon momentum and cleans the muon beam halo.</a:t>
            </a:r>
          </a:p>
          <a:p>
            <a:pPr marL="285750" indent="-285750">
              <a:spcBef>
                <a:spcPts val="600"/>
              </a:spcBef>
            </a:pPr>
            <a:r>
              <a:rPr lang="en-GB" sz="1800" dirty="0"/>
              <a:t>M2 has three main operation modes:</a:t>
            </a:r>
          </a:p>
          <a:p>
            <a:pPr lvl="1">
              <a:spcBef>
                <a:spcPts val="600"/>
              </a:spcBef>
              <a:spcAft>
                <a:spcPts val="0"/>
              </a:spcAft>
            </a:pPr>
            <a:r>
              <a:rPr lang="en-GB" sz="1500" dirty="0"/>
              <a:t>High-energy, high-intensity muon beam. Normally for muon momenta up to 160 GeV/c. Higher momenta up to 220 GeV/c are possible, but the flux drops very rapidly with beam momentum.</a:t>
            </a:r>
          </a:p>
          <a:p>
            <a:pPr lvl="1">
              <a:spcBef>
                <a:spcPts val="600"/>
              </a:spcBef>
              <a:spcAft>
                <a:spcPts val="0"/>
              </a:spcAft>
            </a:pPr>
            <a:r>
              <a:rPr lang="en-GB" sz="1500" dirty="0"/>
              <a:t>High-intensity secondary hadron beam for momenta up to 280 GeV/c with radiation protection constraints.</a:t>
            </a:r>
          </a:p>
          <a:p>
            <a:pPr lvl="1">
              <a:spcBef>
                <a:spcPts val="600"/>
              </a:spcBef>
              <a:spcAft>
                <a:spcPts val="0"/>
              </a:spcAft>
            </a:pPr>
            <a:r>
              <a:rPr lang="en-GB" sz="1500" dirty="0"/>
              <a:t>Low-energy, low-intensity (and low-quality) in-situ electron calibration beam.</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en-US"/>
              <a:t>05.09.2025</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BDX Workshop 2025</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16</a:t>
            </a:fld>
            <a:endParaRPr lang="en-US" dirty="0"/>
          </a:p>
        </p:txBody>
      </p:sp>
      <p:graphicFrame>
        <p:nvGraphicFramePr>
          <p:cNvPr id="2" name="Table 7">
            <a:extLst>
              <a:ext uri="{FF2B5EF4-FFF2-40B4-BE49-F238E27FC236}">
                <a16:creationId xmlns:a16="http://schemas.microsoft.com/office/drawing/2014/main" id="{1EA65C8C-5DE3-C48A-2D56-CA97D2F1F79C}"/>
              </a:ext>
            </a:extLst>
          </p:cNvPr>
          <p:cNvGraphicFramePr/>
          <p:nvPr/>
        </p:nvGraphicFramePr>
        <p:xfrm>
          <a:off x="623701" y="3847936"/>
          <a:ext cx="11376955" cy="2245360"/>
        </p:xfrm>
        <a:graphic>
          <a:graphicData uri="http://schemas.openxmlformats.org/drawingml/2006/table">
            <a:tbl>
              <a:tblPr firstRow="1" bandRow="1"/>
              <a:tblGrid>
                <a:gridCol w="1141202">
                  <a:extLst>
                    <a:ext uri="{9D8B030D-6E8A-4147-A177-3AD203B41FA5}">
                      <a16:colId xmlns:a16="http://schemas.microsoft.com/office/drawing/2014/main" val="20000"/>
                    </a:ext>
                  </a:extLst>
                </a:gridCol>
                <a:gridCol w="1470980">
                  <a:extLst>
                    <a:ext uri="{9D8B030D-6E8A-4147-A177-3AD203B41FA5}">
                      <a16:colId xmlns:a16="http://schemas.microsoft.com/office/drawing/2014/main" val="20001"/>
                    </a:ext>
                  </a:extLst>
                </a:gridCol>
                <a:gridCol w="2087558">
                  <a:extLst>
                    <a:ext uri="{9D8B030D-6E8A-4147-A177-3AD203B41FA5}">
                      <a16:colId xmlns:a16="http://schemas.microsoft.com/office/drawing/2014/main" val="20002"/>
                    </a:ext>
                  </a:extLst>
                </a:gridCol>
                <a:gridCol w="1074606">
                  <a:extLst>
                    <a:ext uri="{9D8B030D-6E8A-4147-A177-3AD203B41FA5}">
                      <a16:colId xmlns:a16="http://schemas.microsoft.com/office/drawing/2014/main" val="20003"/>
                    </a:ext>
                  </a:extLst>
                </a:gridCol>
                <a:gridCol w="1869465">
                  <a:extLst>
                    <a:ext uri="{9D8B030D-6E8A-4147-A177-3AD203B41FA5}">
                      <a16:colId xmlns:a16="http://schemas.microsoft.com/office/drawing/2014/main" val="20004"/>
                    </a:ext>
                  </a:extLst>
                </a:gridCol>
                <a:gridCol w="1175728">
                  <a:extLst>
                    <a:ext uri="{9D8B030D-6E8A-4147-A177-3AD203B41FA5}">
                      <a16:colId xmlns:a16="http://schemas.microsoft.com/office/drawing/2014/main" val="20005"/>
                    </a:ext>
                  </a:extLst>
                </a:gridCol>
                <a:gridCol w="1278708">
                  <a:extLst>
                    <a:ext uri="{9D8B030D-6E8A-4147-A177-3AD203B41FA5}">
                      <a16:colId xmlns:a16="http://schemas.microsoft.com/office/drawing/2014/main" val="20006"/>
                    </a:ext>
                  </a:extLst>
                </a:gridCol>
                <a:gridCol w="1278708">
                  <a:extLst>
                    <a:ext uri="{9D8B030D-6E8A-4147-A177-3AD203B41FA5}">
                      <a16:colId xmlns:a16="http://schemas.microsoft.com/office/drawing/2014/main" val="2811513079"/>
                    </a:ext>
                  </a:extLst>
                </a:gridCol>
              </a:tblGrid>
              <a:tr h="303998">
                <a:tc>
                  <a:txBody>
                    <a:bodyPr/>
                    <a:lstStyle/>
                    <a:p>
                      <a:pPr algn="ctr">
                        <a:defRPr sz="1800" b="0">
                          <a:solidFill>
                            <a:srgbClr val="000000"/>
                          </a:solidFill>
                        </a:defRPr>
                      </a:pPr>
                      <a:r>
                        <a:rPr sz="1500" dirty="0">
                          <a:solidFill>
                            <a:schemeClr val="bg1"/>
                          </a:solidFill>
                        </a:rPr>
                        <a:t>Beam Mode</a:t>
                      </a:r>
                    </a:p>
                  </a:txBody>
                  <a:tcPr marL="45720" marR="45720" horzOverflow="overflow">
                    <a:solidFill>
                      <a:schemeClr val="accent1"/>
                    </a:solidFill>
                  </a:tcPr>
                </a:tc>
                <a:tc>
                  <a:txBody>
                    <a:bodyPr/>
                    <a:lstStyle/>
                    <a:p>
                      <a:pPr algn="ctr">
                        <a:defRPr sz="1600" b="0"/>
                      </a:pPr>
                      <a:r>
                        <a:rPr sz="1500">
                          <a:solidFill>
                            <a:schemeClr val="bg1"/>
                          </a:solidFill>
                        </a:rPr>
                        <a:t>Momentum</a:t>
                      </a:r>
                    </a:p>
                    <a:p>
                      <a:pPr algn="ctr">
                        <a:defRPr sz="1600" b="0"/>
                      </a:pPr>
                      <a:r>
                        <a:rPr sz="1500">
                          <a:solidFill>
                            <a:schemeClr val="bg1"/>
                          </a:solidFill>
                        </a:rPr>
                        <a:t>(GeV/c)</a:t>
                      </a:r>
                    </a:p>
                  </a:txBody>
                  <a:tcPr marL="45720" marR="45720" horzOverflow="overflow">
                    <a:solidFill>
                      <a:schemeClr val="accent1"/>
                    </a:solidFill>
                  </a:tcPr>
                </a:tc>
                <a:tc>
                  <a:txBody>
                    <a:bodyPr/>
                    <a:lstStyle/>
                    <a:p>
                      <a:pPr algn="ctr">
                        <a:defRPr sz="1600" b="0"/>
                      </a:pPr>
                      <a:r>
                        <a:rPr sz="1500">
                          <a:solidFill>
                            <a:schemeClr val="bg1"/>
                          </a:solidFill>
                        </a:rPr>
                        <a:t>Max. Flux</a:t>
                      </a:r>
                    </a:p>
                    <a:p>
                      <a:pPr algn="ctr">
                        <a:defRPr sz="1600" b="0"/>
                      </a:pPr>
                      <a:r>
                        <a:rPr sz="1500">
                          <a:solidFill>
                            <a:schemeClr val="bg1"/>
                          </a:solidFill>
                        </a:rPr>
                        <a:t>(ppp / 4.8s)</a:t>
                      </a:r>
                    </a:p>
                  </a:txBody>
                  <a:tcPr marL="45720" marR="45720" horzOverflow="overflow">
                    <a:solidFill>
                      <a:schemeClr val="accent1"/>
                    </a:solidFill>
                  </a:tcPr>
                </a:tc>
                <a:tc>
                  <a:txBody>
                    <a:bodyPr/>
                    <a:lstStyle/>
                    <a:p>
                      <a:pPr algn="ctr">
                        <a:defRPr sz="1600" b="0"/>
                      </a:pPr>
                      <a:r>
                        <a:rPr sz="1500" dirty="0">
                          <a:solidFill>
                            <a:schemeClr val="bg1"/>
                          </a:solidFill>
                        </a:rPr>
                        <a:t>Typical</a:t>
                      </a:r>
                      <a:br>
                        <a:rPr sz="1500" dirty="0">
                          <a:solidFill>
                            <a:schemeClr val="bg1"/>
                          </a:solidFill>
                        </a:rPr>
                      </a:br>
                      <a:r>
                        <a:rPr sz="1500" dirty="0" err="1">
                          <a:solidFill>
                            <a:schemeClr val="bg1"/>
                          </a:solidFill>
                          <a:latin typeface="Symbol"/>
                          <a:ea typeface="Symbol"/>
                          <a:cs typeface="Symbol"/>
                          <a:sym typeface="Symbol"/>
                        </a:rPr>
                        <a:t>D</a:t>
                      </a:r>
                      <a:r>
                        <a:rPr sz="1500" dirty="0" err="1">
                          <a:solidFill>
                            <a:schemeClr val="bg1"/>
                          </a:solidFill>
                        </a:rPr>
                        <a:t>p</a:t>
                      </a:r>
                      <a:r>
                        <a:rPr sz="1500" dirty="0">
                          <a:solidFill>
                            <a:schemeClr val="bg1"/>
                          </a:solidFill>
                        </a:rPr>
                        <a:t>/p (%)</a:t>
                      </a:r>
                    </a:p>
                  </a:txBody>
                  <a:tcPr marL="45720" marR="45720" horzOverflow="overflow">
                    <a:solidFill>
                      <a:schemeClr val="accent1"/>
                    </a:solidFill>
                  </a:tcPr>
                </a:tc>
                <a:tc>
                  <a:txBody>
                    <a:bodyPr/>
                    <a:lstStyle/>
                    <a:p>
                      <a:pPr algn="ctr">
                        <a:defRPr sz="1800" b="0">
                          <a:solidFill>
                            <a:srgbClr val="000000"/>
                          </a:solidFill>
                        </a:defRPr>
                      </a:pPr>
                      <a:r>
                        <a:rPr sz="1500" dirty="0">
                          <a:solidFill>
                            <a:schemeClr val="bg1"/>
                          </a:solidFill>
                        </a:rPr>
                        <a:t>Typical RMS spot at </a:t>
                      </a:r>
                      <a:r>
                        <a:rPr lang="fr-CH" sz="1500" dirty="0">
                          <a:solidFill>
                            <a:schemeClr val="bg1"/>
                          </a:solidFill>
                        </a:rPr>
                        <a:t>COMPASS </a:t>
                      </a:r>
                      <a:r>
                        <a:rPr sz="1500" dirty="0">
                          <a:solidFill>
                            <a:schemeClr val="bg1"/>
                          </a:solidFill>
                        </a:rPr>
                        <a:t>target</a:t>
                      </a:r>
                    </a:p>
                  </a:txBody>
                  <a:tcPr marL="45720" marR="45720" horzOverflow="overflow">
                    <a:solidFill>
                      <a:schemeClr val="accent1"/>
                    </a:solidFill>
                  </a:tcPr>
                </a:tc>
                <a:tc>
                  <a:txBody>
                    <a:bodyPr/>
                    <a:lstStyle/>
                    <a:p>
                      <a:pPr algn="ctr">
                        <a:defRPr sz="1800" b="0">
                          <a:solidFill>
                            <a:srgbClr val="000000"/>
                          </a:solidFill>
                        </a:defRPr>
                      </a:pPr>
                      <a:r>
                        <a:rPr sz="1500">
                          <a:solidFill>
                            <a:schemeClr val="bg1"/>
                          </a:solidFill>
                        </a:rPr>
                        <a:t>Polarisation</a:t>
                      </a:r>
                    </a:p>
                  </a:txBody>
                  <a:tcPr marL="45720" marR="45720" horzOverflow="overflow">
                    <a:solidFill>
                      <a:schemeClr val="accent1"/>
                    </a:solidFill>
                  </a:tcPr>
                </a:tc>
                <a:tc>
                  <a:txBody>
                    <a:bodyPr/>
                    <a:lstStyle/>
                    <a:p>
                      <a:pPr algn="ctr">
                        <a:defRPr sz="1600" b="0"/>
                      </a:pPr>
                      <a:r>
                        <a:rPr sz="1500" dirty="0">
                          <a:solidFill>
                            <a:schemeClr val="bg1"/>
                          </a:solidFill>
                        </a:rPr>
                        <a:t>Absorber</a:t>
                      </a:r>
                    </a:p>
                    <a:p>
                      <a:pPr algn="ctr">
                        <a:defRPr sz="1600" b="0"/>
                      </a:pPr>
                      <a:r>
                        <a:rPr sz="1500" dirty="0">
                          <a:solidFill>
                            <a:schemeClr val="bg1"/>
                          </a:solidFill>
                        </a:rPr>
                        <a:t>(9.9 m Be)</a:t>
                      </a:r>
                    </a:p>
                  </a:txBody>
                  <a:tcPr marL="45720" marR="45720" horzOverflow="overflow">
                    <a:solidFill>
                      <a:schemeClr val="accent1"/>
                    </a:solidFill>
                  </a:tcPr>
                </a:tc>
                <a:tc>
                  <a:txBody>
                    <a:bodyPr/>
                    <a:lstStyle/>
                    <a:p>
                      <a:pPr algn="ctr">
                        <a:defRPr sz="1600" b="0"/>
                      </a:pPr>
                      <a:r>
                        <a:rPr lang="fr-CH" sz="1500" dirty="0">
                          <a:solidFill>
                            <a:schemeClr val="bg1"/>
                          </a:solidFill>
                        </a:rPr>
                        <a:t>XCIO </a:t>
                      </a:r>
                    </a:p>
                    <a:p>
                      <a:pPr algn="ctr">
                        <a:defRPr sz="1600" b="0"/>
                      </a:pPr>
                      <a:r>
                        <a:rPr lang="fr-CH" sz="1500" dirty="0">
                          <a:solidFill>
                            <a:schemeClr val="bg1"/>
                          </a:solidFill>
                        </a:rPr>
                        <a:t>(5 mm Pb)</a:t>
                      </a:r>
                      <a:endParaRPr sz="1500" dirty="0">
                        <a:solidFill>
                          <a:schemeClr val="bg1"/>
                        </a:solidFill>
                      </a:endParaRPr>
                    </a:p>
                  </a:txBody>
                  <a:tcPr marL="45720" marR="45720" horzOverflow="overflow">
                    <a:solidFill>
                      <a:schemeClr val="accent1"/>
                    </a:solidFill>
                  </a:tcPr>
                </a:tc>
                <a:extLst>
                  <a:ext uri="{0D108BD9-81ED-4DB2-BD59-A6C34878D82A}">
                    <a16:rowId xmlns:a16="http://schemas.microsoft.com/office/drawing/2014/main" val="10000"/>
                  </a:ext>
                </a:extLst>
              </a:tr>
              <a:tr h="370840">
                <a:tc>
                  <a:txBody>
                    <a:bodyPr/>
                    <a:lstStyle/>
                    <a:p>
                      <a:pPr algn="ctr">
                        <a:defRPr sz="1800">
                          <a:solidFill>
                            <a:srgbClr val="000000"/>
                          </a:solidFill>
                        </a:defRPr>
                      </a:pPr>
                      <a:r>
                        <a:rPr sz="1500" dirty="0">
                          <a:solidFill>
                            <a:schemeClr val="accent1"/>
                          </a:solidFill>
                        </a:rPr>
                        <a:t>Muons</a:t>
                      </a:r>
                    </a:p>
                  </a:txBody>
                  <a:tcPr marL="45720" marR="45720" horzOverflow="overflow"/>
                </a:tc>
                <a:tc>
                  <a:txBody>
                    <a:bodyPr/>
                    <a:lstStyle/>
                    <a:p>
                      <a:pPr algn="ctr">
                        <a:defRPr sz="1800">
                          <a:solidFill>
                            <a:srgbClr val="000000"/>
                          </a:solidFill>
                        </a:defRPr>
                      </a:pPr>
                      <a:r>
                        <a:rPr sz="1500">
                          <a:solidFill>
                            <a:schemeClr val="accent1"/>
                          </a:solidFill>
                        </a:rPr>
                        <a:t>+208/190
+172/160</a:t>
                      </a:r>
                    </a:p>
                  </a:txBody>
                  <a:tcPr marL="45720" marR="45720" horzOverflow="overflow"/>
                </a:tc>
                <a:tc>
                  <a:txBody>
                    <a:bodyPr/>
                    <a:lstStyle/>
                    <a:p>
                      <a:pPr algn="ctr">
                        <a:defRPr sz="1600"/>
                      </a:pPr>
                      <a:r>
                        <a:rPr sz="1500"/>
                        <a:t>~10</a:t>
                      </a:r>
                      <a:r>
                        <a:rPr sz="1500" baseline="30000"/>
                        <a:t>8</a:t>
                      </a:r>
                    </a:p>
                    <a:p>
                      <a:pPr algn="ctr">
                        <a:defRPr sz="1600"/>
                      </a:pPr>
                      <a:r>
                        <a:rPr sz="1500"/>
                        <a:t>2.5 10</a:t>
                      </a:r>
                      <a:r>
                        <a:rPr sz="1500" baseline="30000"/>
                        <a:t>8</a:t>
                      </a:r>
                    </a:p>
                  </a:txBody>
                  <a:tcPr marL="45720" marR="45720" horzOverflow="overflow"/>
                </a:tc>
                <a:tc>
                  <a:txBody>
                    <a:bodyPr/>
                    <a:lstStyle/>
                    <a:p>
                      <a:pPr algn="ctr">
                        <a:defRPr sz="1800">
                          <a:solidFill>
                            <a:srgbClr val="000000"/>
                          </a:solidFill>
                        </a:defRPr>
                      </a:pPr>
                      <a:r>
                        <a:rPr sz="1500">
                          <a:solidFill>
                            <a:schemeClr val="accent1"/>
                          </a:solidFill>
                        </a:rPr>
                        <a:t>3%</a:t>
                      </a:r>
                    </a:p>
                  </a:txBody>
                  <a:tcPr marL="45720" marR="45720" horzOverflow="overflow"/>
                </a:tc>
                <a:tc>
                  <a:txBody>
                    <a:bodyPr/>
                    <a:lstStyle/>
                    <a:p>
                      <a:pPr algn="ctr">
                        <a:defRPr sz="1800">
                          <a:solidFill>
                            <a:srgbClr val="000000"/>
                          </a:solidFill>
                        </a:defRPr>
                      </a:pPr>
                      <a:r>
                        <a:rPr sz="1500">
                          <a:solidFill>
                            <a:schemeClr val="accent1"/>
                          </a:solidFill>
                        </a:rPr>
                        <a:t>8 x 8 mm</a:t>
                      </a:r>
                    </a:p>
                  </a:txBody>
                  <a:tcPr marL="45720" marR="45720" horzOverflow="overflow"/>
                </a:tc>
                <a:tc>
                  <a:txBody>
                    <a:bodyPr/>
                    <a:lstStyle/>
                    <a:p>
                      <a:pPr algn="ctr">
                        <a:defRPr sz="1800">
                          <a:solidFill>
                            <a:srgbClr val="000000"/>
                          </a:solidFill>
                        </a:defRPr>
                      </a:pPr>
                      <a:r>
                        <a:rPr sz="1500">
                          <a:solidFill>
                            <a:schemeClr val="accent1"/>
                          </a:solidFill>
                        </a:rPr>
                        <a:t>80%</a:t>
                      </a:r>
                    </a:p>
                  </a:txBody>
                  <a:tcPr marL="45720" marR="45720" horzOverflow="overflow"/>
                </a:tc>
                <a:tc>
                  <a:txBody>
                    <a:bodyPr/>
                    <a:lstStyle/>
                    <a:p>
                      <a:pPr algn="ctr">
                        <a:defRPr sz="1800">
                          <a:solidFill>
                            <a:srgbClr val="000000"/>
                          </a:solidFill>
                        </a:defRPr>
                      </a:pPr>
                      <a:r>
                        <a:rPr sz="1500">
                          <a:solidFill>
                            <a:schemeClr val="accent1"/>
                          </a:solidFill>
                        </a:rPr>
                        <a:t>IN</a:t>
                      </a:r>
                    </a:p>
                  </a:txBody>
                  <a:tcPr marL="45720" marR="45720" horzOverflow="overflow"/>
                </a:tc>
                <a:tc>
                  <a:txBody>
                    <a:bodyPr/>
                    <a:lstStyle/>
                    <a:p>
                      <a:pPr algn="ctr">
                        <a:defRPr sz="1800">
                          <a:solidFill>
                            <a:srgbClr val="000000"/>
                          </a:solidFill>
                        </a:defRPr>
                      </a:pPr>
                      <a:r>
                        <a:rPr lang="fr-CH" sz="1500" dirty="0">
                          <a:solidFill>
                            <a:schemeClr val="accent1"/>
                          </a:solidFill>
                        </a:rPr>
                        <a:t>OUT</a:t>
                      </a:r>
                      <a:endParaRPr sz="1500" dirty="0">
                        <a:solidFill>
                          <a:schemeClr val="accent1"/>
                        </a:solidFill>
                      </a:endParaRPr>
                    </a:p>
                  </a:txBody>
                  <a:tcPr marL="45720" marR="45720" horzOverflow="overflow"/>
                </a:tc>
                <a:extLst>
                  <a:ext uri="{0D108BD9-81ED-4DB2-BD59-A6C34878D82A}">
                    <a16:rowId xmlns:a16="http://schemas.microsoft.com/office/drawing/2014/main" val="10001"/>
                  </a:ext>
                </a:extLst>
              </a:tr>
              <a:tr h="370840">
                <a:tc>
                  <a:txBody>
                    <a:bodyPr/>
                    <a:lstStyle/>
                    <a:p>
                      <a:pPr algn="ctr">
                        <a:defRPr sz="1800">
                          <a:solidFill>
                            <a:srgbClr val="000000"/>
                          </a:solidFill>
                        </a:defRPr>
                      </a:pPr>
                      <a:r>
                        <a:rPr sz="1500">
                          <a:solidFill>
                            <a:schemeClr val="accent1"/>
                          </a:solidFill>
                        </a:rPr>
                        <a:t>Hadrons</a:t>
                      </a:r>
                    </a:p>
                  </a:txBody>
                  <a:tcPr marL="45720" marR="45720" horzOverflow="overflow"/>
                </a:tc>
                <a:tc>
                  <a:txBody>
                    <a:bodyPr/>
                    <a:lstStyle/>
                    <a:p>
                      <a:pPr algn="ctr">
                        <a:defRPr sz="1800">
                          <a:solidFill>
                            <a:srgbClr val="000000"/>
                          </a:solidFill>
                        </a:defRPr>
                      </a:pPr>
                      <a:r>
                        <a:rPr sz="1500" dirty="0">
                          <a:solidFill>
                            <a:schemeClr val="accent1"/>
                          </a:solidFill>
                        </a:rPr>
                        <a:t>+190
-190
Max. 280</a:t>
                      </a:r>
                    </a:p>
                  </a:txBody>
                  <a:tcPr marL="45720" marR="45720" horzOverflow="overflow"/>
                </a:tc>
                <a:tc>
                  <a:txBody>
                    <a:bodyPr/>
                    <a:lstStyle/>
                    <a:p>
                      <a:pPr algn="ctr">
                        <a:defRPr sz="1600"/>
                      </a:pPr>
                      <a:r>
                        <a:rPr sz="1500" dirty="0"/>
                        <a:t>10</a:t>
                      </a:r>
                      <a:r>
                        <a:rPr sz="1500" baseline="30000" dirty="0"/>
                        <a:t>8</a:t>
                      </a:r>
                      <a:r>
                        <a:rPr sz="1500" dirty="0"/>
                        <a:t> (RP)</a:t>
                      </a:r>
                    </a:p>
                    <a:p>
                      <a:pPr algn="ctr">
                        <a:defRPr sz="1600"/>
                      </a:pPr>
                      <a:r>
                        <a:rPr sz="1500" dirty="0"/>
                        <a:t>4 10</a:t>
                      </a:r>
                      <a:r>
                        <a:rPr sz="1500" baseline="30000" dirty="0"/>
                        <a:t>8</a:t>
                      </a:r>
                      <a:r>
                        <a:rPr sz="1500" dirty="0"/>
                        <a:t> (with dedicated dump)</a:t>
                      </a:r>
                    </a:p>
                  </a:txBody>
                  <a:tcPr marL="45720" marR="45720" horzOverflow="overflow"/>
                </a:tc>
                <a:tc>
                  <a:txBody>
                    <a:bodyPr/>
                    <a:lstStyle/>
                    <a:p>
                      <a:pPr algn="ctr">
                        <a:defRPr sz="1600"/>
                      </a:pPr>
                      <a:endParaRPr sz="1500"/>
                    </a:p>
                    <a:p>
                      <a:pPr algn="ctr">
                        <a:defRPr sz="1600"/>
                      </a:pPr>
                      <a:r>
                        <a:rPr sz="1500"/>
                        <a:t>₋</a:t>
                      </a:r>
                    </a:p>
                  </a:txBody>
                  <a:tcPr marL="45720" marR="45720" horzOverflow="overflow"/>
                </a:tc>
                <a:tc>
                  <a:txBody>
                    <a:bodyPr/>
                    <a:lstStyle/>
                    <a:p>
                      <a:pPr algn="ctr">
                        <a:defRPr sz="1600"/>
                      </a:pPr>
                      <a:endParaRPr sz="1500" dirty="0"/>
                    </a:p>
                    <a:p>
                      <a:pPr algn="ctr">
                        <a:defRPr sz="1600"/>
                      </a:pPr>
                      <a:r>
                        <a:rPr sz="1500" dirty="0"/>
                        <a:t>5 x 5 mm</a:t>
                      </a:r>
                    </a:p>
                  </a:txBody>
                  <a:tcPr marL="45720" marR="45720" horzOverflow="overflow"/>
                </a:tc>
                <a:tc>
                  <a:txBody>
                    <a:bodyPr/>
                    <a:lstStyle/>
                    <a:p>
                      <a:pPr algn="ctr">
                        <a:defRPr sz="1600"/>
                      </a:pPr>
                      <a:endParaRPr sz="1500"/>
                    </a:p>
                    <a:p>
                      <a:pPr algn="ctr">
                        <a:defRPr sz="1600"/>
                      </a:pPr>
                      <a:r>
                        <a:rPr sz="1500"/>
                        <a:t>₋</a:t>
                      </a:r>
                    </a:p>
                  </a:txBody>
                  <a:tcPr marL="45720" marR="45720" horzOverflow="overflow"/>
                </a:tc>
                <a:tc>
                  <a:txBody>
                    <a:bodyPr/>
                    <a:lstStyle/>
                    <a:p>
                      <a:pPr algn="ctr">
                        <a:defRPr sz="1800">
                          <a:solidFill>
                            <a:srgbClr val="000000"/>
                          </a:solidFill>
                        </a:defRPr>
                      </a:pPr>
                      <a:r>
                        <a:rPr sz="1500">
                          <a:solidFill>
                            <a:schemeClr val="accent1"/>
                          </a:solidFill>
                        </a:rPr>
                        <a:t>OUT</a:t>
                      </a:r>
                    </a:p>
                  </a:txBody>
                  <a:tcPr marL="45720" marR="45720" horzOverflow="overflow"/>
                </a:tc>
                <a:tc>
                  <a:txBody>
                    <a:bodyPr/>
                    <a:lstStyle/>
                    <a:p>
                      <a:pPr algn="ctr">
                        <a:defRPr sz="1800">
                          <a:solidFill>
                            <a:srgbClr val="000000"/>
                          </a:solidFill>
                        </a:defRPr>
                      </a:pPr>
                      <a:r>
                        <a:rPr lang="fr-CH" sz="1500" dirty="0">
                          <a:solidFill>
                            <a:schemeClr val="accent1"/>
                          </a:solidFill>
                        </a:rPr>
                        <a:t>OUT</a:t>
                      </a:r>
                      <a:endParaRPr sz="1500" dirty="0">
                        <a:solidFill>
                          <a:schemeClr val="accent1"/>
                        </a:solidFill>
                      </a:endParaRPr>
                    </a:p>
                  </a:txBody>
                  <a:tcPr marL="45720" marR="45720" horzOverflow="overflow"/>
                </a:tc>
                <a:extLst>
                  <a:ext uri="{0D108BD9-81ED-4DB2-BD59-A6C34878D82A}">
                    <a16:rowId xmlns:a16="http://schemas.microsoft.com/office/drawing/2014/main" val="10002"/>
                  </a:ext>
                </a:extLst>
              </a:tr>
              <a:tr h="370840">
                <a:tc>
                  <a:txBody>
                    <a:bodyPr/>
                    <a:lstStyle/>
                    <a:p>
                      <a:pPr algn="ctr">
                        <a:defRPr sz="1800">
                          <a:solidFill>
                            <a:srgbClr val="000000"/>
                          </a:solidFill>
                        </a:defRPr>
                      </a:pPr>
                      <a:r>
                        <a:rPr sz="1500">
                          <a:solidFill>
                            <a:schemeClr val="accent1"/>
                          </a:solidFill>
                        </a:rPr>
                        <a:t>Electrons</a:t>
                      </a:r>
                    </a:p>
                  </a:txBody>
                  <a:tcPr marL="45720" marR="45720" horzOverflow="overflow"/>
                </a:tc>
                <a:tc>
                  <a:txBody>
                    <a:bodyPr/>
                    <a:lstStyle/>
                    <a:p>
                      <a:pPr algn="ctr">
                        <a:defRPr sz="1800">
                          <a:solidFill>
                            <a:srgbClr val="000000"/>
                          </a:solidFill>
                        </a:defRPr>
                      </a:pPr>
                      <a:r>
                        <a:rPr sz="1500">
                          <a:solidFill>
                            <a:schemeClr val="accent1"/>
                          </a:solidFill>
                        </a:rPr>
                        <a:t>-10 to -40</a:t>
                      </a:r>
                    </a:p>
                  </a:txBody>
                  <a:tcPr marL="45720" marR="45720" horzOverflow="overflow"/>
                </a:tc>
                <a:tc>
                  <a:txBody>
                    <a:bodyPr/>
                    <a:lstStyle/>
                    <a:p>
                      <a:pPr algn="ctr">
                        <a:defRPr sz="1600"/>
                      </a:pPr>
                      <a:r>
                        <a:rPr sz="1500"/>
                        <a:t>&lt; 2 10 </a:t>
                      </a:r>
                      <a:r>
                        <a:rPr sz="1500" baseline="30000"/>
                        <a:t>4</a:t>
                      </a:r>
                    </a:p>
                  </a:txBody>
                  <a:tcPr marL="45720" marR="45720" horzOverflow="overflow"/>
                </a:tc>
                <a:tc>
                  <a:txBody>
                    <a:bodyPr/>
                    <a:lstStyle/>
                    <a:p>
                      <a:pPr algn="ctr">
                        <a:defRPr sz="1800">
                          <a:solidFill>
                            <a:srgbClr val="000000"/>
                          </a:solidFill>
                        </a:defRPr>
                      </a:pPr>
                      <a:r>
                        <a:rPr sz="1500">
                          <a:solidFill>
                            <a:schemeClr val="accent1"/>
                          </a:solidFill>
                        </a:rPr>
                        <a:t>₋</a:t>
                      </a:r>
                    </a:p>
                  </a:txBody>
                  <a:tcPr marL="45720" marR="45720" horzOverflow="overflow"/>
                </a:tc>
                <a:tc>
                  <a:txBody>
                    <a:bodyPr/>
                    <a:lstStyle/>
                    <a:p>
                      <a:pPr algn="ctr">
                        <a:defRPr sz="1800">
                          <a:solidFill>
                            <a:srgbClr val="000000"/>
                          </a:solidFill>
                        </a:defRPr>
                      </a:pPr>
                      <a:r>
                        <a:rPr sz="1500">
                          <a:solidFill>
                            <a:schemeClr val="accent1"/>
                          </a:solidFill>
                        </a:rPr>
                        <a:t>&gt; 10 x 10 mm</a:t>
                      </a:r>
                    </a:p>
                  </a:txBody>
                  <a:tcPr marL="45720" marR="45720" horzOverflow="overflow"/>
                </a:tc>
                <a:tc>
                  <a:txBody>
                    <a:bodyPr/>
                    <a:lstStyle/>
                    <a:p>
                      <a:pPr algn="ctr">
                        <a:defRPr sz="1800">
                          <a:solidFill>
                            <a:srgbClr val="000000"/>
                          </a:solidFill>
                        </a:defRPr>
                      </a:pPr>
                      <a:r>
                        <a:rPr sz="1500" dirty="0">
                          <a:solidFill>
                            <a:schemeClr val="accent1"/>
                          </a:solidFill>
                        </a:rPr>
                        <a:t>₋</a:t>
                      </a:r>
                    </a:p>
                  </a:txBody>
                  <a:tcPr marL="45720" marR="45720" horzOverflow="overflow"/>
                </a:tc>
                <a:tc>
                  <a:txBody>
                    <a:bodyPr/>
                    <a:lstStyle/>
                    <a:p>
                      <a:pPr algn="ctr">
                        <a:defRPr sz="1800">
                          <a:solidFill>
                            <a:srgbClr val="000000"/>
                          </a:solidFill>
                        </a:defRPr>
                      </a:pPr>
                      <a:r>
                        <a:rPr sz="1500" dirty="0">
                          <a:solidFill>
                            <a:schemeClr val="accent1"/>
                          </a:solidFill>
                        </a:rPr>
                        <a:t>OUT</a:t>
                      </a:r>
                    </a:p>
                  </a:txBody>
                  <a:tcPr marL="45720" marR="45720" horzOverflow="overflow"/>
                </a:tc>
                <a:tc>
                  <a:txBody>
                    <a:bodyPr/>
                    <a:lstStyle/>
                    <a:p>
                      <a:pPr algn="ctr">
                        <a:defRPr sz="1800">
                          <a:solidFill>
                            <a:srgbClr val="000000"/>
                          </a:solidFill>
                        </a:defRPr>
                      </a:pPr>
                      <a:r>
                        <a:rPr lang="fr-CH" sz="1500" dirty="0">
                          <a:solidFill>
                            <a:schemeClr val="accent1"/>
                          </a:solidFill>
                        </a:rPr>
                        <a:t>IN</a:t>
                      </a:r>
                      <a:endParaRPr sz="1500" dirty="0">
                        <a:solidFill>
                          <a:schemeClr val="accent1"/>
                        </a:solidFill>
                      </a:endParaRPr>
                    </a:p>
                  </a:txBody>
                  <a:tcPr marL="45720" marR="45720"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43249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C389C428-EA27-2AE9-6F17-06F0C187189A}"/>
              </a:ext>
            </a:extLst>
          </p:cNvPr>
          <p:cNvPicPr>
            <a:picLocks noChangeAspect="1"/>
          </p:cNvPicPr>
          <p:nvPr/>
        </p:nvPicPr>
        <p:blipFill rotWithShape="1">
          <a:blip r:embed="rId2"/>
          <a:srcRect l="9441" t="27600" r="11808" b="10142"/>
          <a:stretch/>
        </p:blipFill>
        <p:spPr>
          <a:xfrm>
            <a:off x="6168008" y="978294"/>
            <a:ext cx="5979875" cy="2954762"/>
          </a:xfrm>
          <a:prstGeom prst="rect">
            <a:avLst/>
          </a:prstGeom>
        </p:spPr>
      </p:pic>
      <p:sp>
        <p:nvSpPr>
          <p:cNvPr id="3" name="Title 2">
            <a:extLst>
              <a:ext uri="{FF2B5EF4-FFF2-40B4-BE49-F238E27FC236}">
                <a16:creationId xmlns:a16="http://schemas.microsoft.com/office/drawing/2014/main" id="{1811FBBC-ACE2-A4B3-24E4-3DA0D73A8CE1}"/>
              </a:ext>
            </a:extLst>
          </p:cNvPr>
          <p:cNvSpPr>
            <a:spLocks noGrp="1"/>
          </p:cNvSpPr>
          <p:nvPr>
            <p:ph type="title"/>
          </p:nvPr>
        </p:nvSpPr>
        <p:spPr/>
        <p:txBody>
          <a:bodyPr/>
          <a:lstStyle/>
          <a:p>
            <a:r>
              <a:rPr lang="en-GB" dirty="0"/>
              <a:t>The M2 Beam </a:t>
            </a:r>
          </a:p>
        </p:txBody>
      </p:sp>
      <p:sp>
        <p:nvSpPr>
          <p:cNvPr id="4" name="Date Placeholder 3">
            <a:extLst>
              <a:ext uri="{FF2B5EF4-FFF2-40B4-BE49-F238E27FC236}">
                <a16:creationId xmlns:a16="http://schemas.microsoft.com/office/drawing/2014/main" id="{38AD3759-F030-69A6-A569-A59FCEC8F579}"/>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240F47FC-D36D-1D91-C23C-11047FBD41BF}"/>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271BEF05-435F-B66B-D8C2-BFC70E7C3B26}"/>
              </a:ext>
            </a:extLst>
          </p:cNvPr>
          <p:cNvSpPr>
            <a:spLocks noGrp="1"/>
          </p:cNvSpPr>
          <p:nvPr>
            <p:ph type="sldNum" sz="quarter" idx="12"/>
          </p:nvPr>
        </p:nvSpPr>
        <p:spPr/>
        <p:txBody>
          <a:bodyPr/>
          <a:lstStyle/>
          <a:p>
            <a:fld id="{36B5EA5A-BC32-A742-B11B-8E7414D5B535}" type="slidenum">
              <a:rPr lang="en-US" smtClean="0"/>
              <a:pPr/>
              <a:t>17</a:t>
            </a:fld>
            <a:endParaRPr lang="en-US" dirty="0"/>
          </a:p>
        </p:txBody>
      </p:sp>
      <p:pic>
        <p:nvPicPr>
          <p:cNvPr id="8" name="Picture 7" descr="A screenshot of a computer&#10;&#10;Description automatically generated">
            <a:extLst>
              <a:ext uri="{FF2B5EF4-FFF2-40B4-BE49-F238E27FC236}">
                <a16:creationId xmlns:a16="http://schemas.microsoft.com/office/drawing/2014/main" id="{AFB3284A-0E93-DCE1-26FE-7B4520E81B74}"/>
              </a:ext>
            </a:extLst>
          </p:cNvPr>
          <p:cNvPicPr>
            <a:picLocks noChangeAspect="1"/>
          </p:cNvPicPr>
          <p:nvPr/>
        </p:nvPicPr>
        <p:blipFill rotWithShape="1">
          <a:blip r:embed="rId3"/>
          <a:srcRect l="21486" t="27600" r="5258" b="14588"/>
          <a:stretch/>
        </p:blipFill>
        <p:spPr>
          <a:xfrm>
            <a:off x="36251" y="980729"/>
            <a:ext cx="6131757" cy="3024336"/>
          </a:xfrm>
          <a:prstGeom prst="rect">
            <a:avLst/>
          </a:prstGeom>
        </p:spPr>
      </p:pic>
      <p:sp>
        <p:nvSpPr>
          <p:cNvPr id="13" name="Rectangle 23">
            <a:extLst>
              <a:ext uri="{FF2B5EF4-FFF2-40B4-BE49-F238E27FC236}">
                <a16:creationId xmlns:a16="http://schemas.microsoft.com/office/drawing/2014/main" id="{F2C38DD2-4E4A-5182-6D4B-5DA0D2A093DD}"/>
              </a:ext>
            </a:extLst>
          </p:cNvPr>
          <p:cNvSpPr/>
          <p:nvPr/>
        </p:nvSpPr>
        <p:spPr>
          <a:xfrm>
            <a:off x="6209363" y="5086908"/>
            <a:ext cx="45720" cy="603531"/>
          </a:xfrm>
          <a:prstGeom prst="rect">
            <a:avLst/>
          </a:prstGeom>
          <a:solidFill>
            <a:schemeClr val="accent1"/>
          </a:soli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sp>
        <p:nvSpPr>
          <p:cNvPr id="15" name="Straight Arrow Connector 6">
            <a:extLst>
              <a:ext uri="{FF2B5EF4-FFF2-40B4-BE49-F238E27FC236}">
                <a16:creationId xmlns:a16="http://schemas.microsoft.com/office/drawing/2014/main" id="{1A8D519E-A3AA-BCB5-A91C-231BBDC17E89}"/>
              </a:ext>
            </a:extLst>
          </p:cNvPr>
          <p:cNvSpPr/>
          <p:nvPr/>
        </p:nvSpPr>
        <p:spPr>
          <a:xfrm>
            <a:off x="9374" y="5481955"/>
            <a:ext cx="424282" cy="1"/>
          </a:xfrm>
          <a:prstGeom prst="line">
            <a:avLst/>
          </a:prstGeom>
          <a:noFill/>
          <a:ln w="28575" cap="flat">
            <a:solidFill>
              <a:schemeClr val="accent1"/>
            </a:solidFill>
            <a:prstDash val="solid"/>
            <a:round/>
            <a:tailEnd type="triangle" w="med" len="med"/>
          </a:ln>
          <a:effectLst/>
        </p:spPr>
        <p:txBody>
          <a:bodyPr wrap="square" lIns="45719" tIns="45719" rIns="45719" bIns="45719" numCol="1" anchor="t">
            <a:noAutofit/>
          </a:bodyPr>
          <a:lstStyle/>
          <a:p>
            <a:endParaRPr/>
          </a:p>
        </p:txBody>
      </p:sp>
      <p:sp>
        <p:nvSpPr>
          <p:cNvPr id="16" name="Rectangle 8">
            <a:extLst>
              <a:ext uri="{FF2B5EF4-FFF2-40B4-BE49-F238E27FC236}">
                <a16:creationId xmlns:a16="http://schemas.microsoft.com/office/drawing/2014/main" id="{464EF657-202F-209D-D749-F1884E8A52E2}"/>
              </a:ext>
            </a:extLst>
          </p:cNvPr>
          <p:cNvSpPr/>
          <p:nvPr/>
        </p:nvSpPr>
        <p:spPr>
          <a:xfrm>
            <a:off x="433656" y="5273471"/>
            <a:ext cx="45720" cy="416968"/>
          </a:xfrm>
          <a:prstGeom prst="rect">
            <a:avLst/>
          </a:prstGeom>
          <a:solidFill>
            <a:schemeClr val="accent1"/>
          </a:soli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grpSp>
        <p:nvGrpSpPr>
          <p:cNvPr id="17" name="Group 11">
            <a:extLst>
              <a:ext uri="{FF2B5EF4-FFF2-40B4-BE49-F238E27FC236}">
                <a16:creationId xmlns:a16="http://schemas.microsoft.com/office/drawing/2014/main" id="{7BE0227F-9276-F98D-6C71-2CFE4AEC4AA4}"/>
              </a:ext>
            </a:extLst>
          </p:cNvPr>
          <p:cNvGrpSpPr/>
          <p:nvPr/>
        </p:nvGrpSpPr>
        <p:grpSpPr>
          <a:xfrm>
            <a:off x="407987" y="5357592"/>
            <a:ext cx="5532132" cy="248723"/>
            <a:chOff x="-1918420" y="-4"/>
            <a:chExt cx="5532129" cy="248722"/>
          </a:xfrm>
        </p:grpSpPr>
        <p:sp>
          <p:nvSpPr>
            <p:cNvPr id="45" name="Pentagon 9">
              <a:extLst>
                <a:ext uri="{FF2B5EF4-FFF2-40B4-BE49-F238E27FC236}">
                  <a16:creationId xmlns:a16="http://schemas.microsoft.com/office/drawing/2014/main" id="{D702E350-669C-0288-B918-32DD5DC06DA2}"/>
                </a:ext>
              </a:extLst>
            </p:cNvPr>
            <p:cNvSpPr/>
            <p:nvPr/>
          </p:nvSpPr>
          <p:spPr>
            <a:xfrm>
              <a:off x="1806854" y="-1"/>
              <a:ext cx="1806855" cy="2487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69" y="0"/>
                  </a:lnTo>
                  <a:lnTo>
                    <a:pt x="21600" y="10800"/>
                  </a:lnTo>
                  <a:lnTo>
                    <a:pt x="18069" y="21600"/>
                  </a:lnTo>
                  <a:lnTo>
                    <a:pt x="0" y="21600"/>
                  </a:lnTo>
                  <a:close/>
                </a:path>
              </a:pathLst>
            </a:custGeom>
            <a:gradFill flip="none" rotWithShape="1">
              <a:gsLst>
                <a:gs pos="0">
                  <a:srgbClr val="304276"/>
                </a:gs>
                <a:gs pos="55000">
                  <a:srgbClr val="BFC3D5"/>
                </a:gs>
                <a:gs pos="100000">
                  <a:srgbClr val="E0E2EA"/>
                </a:gs>
              </a:gsLst>
              <a:lin ang="0" scaled="0"/>
            </a:grad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46" name="Pentagon 10">
              <a:extLst>
                <a:ext uri="{FF2B5EF4-FFF2-40B4-BE49-F238E27FC236}">
                  <a16:creationId xmlns:a16="http://schemas.microsoft.com/office/drawing/2014/main" id="{0C7F2957-7BD7-EEA8-3627-8CFFBFFD611A}"/>
                </a:ext>
              </a:extLst>
            </p:cNvPr>
            <p:cNvSpPr/>
            <p:nvPr/>
          </p:nvSpPr>
          <p:spPr>
            <a:xfrm rot="10800000">
              <a:off x="-1918420" y="-4"/>
              <a:ext cx="3725275" cy="2487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869" y="0"/>
                  </a:lnTo>
                  <a:lnTo>
                    <a:pt x="21600" y="10800"/>
                  </a:lnTo>
                  <a:lnTo>
                    <a:pt x="18869" y="21600"/>
                  </a:lnTo>
                  <a:lnTo>
                    <a:pt x="0" y="21600"/>
                  </a:lnTo>
                  <a:close/>
                </a:path>
              </a:pathLst>
            </a:custGeom>
            <a:gradFill flip="none" rotWithShape="1">
              <a:gsLst>
                <a:gs pos="0">
                  <a:srgbClr val="304276"/>
                </a:gs>
                <a:gs pos="55000">
                  <a:srgbClr val="BFC3D5"/>
                </a:gs>
                <a:gs pos="100000">
                  <a:srgbClr val="E0E2EA"/>
                </a:gs>
              </a:gsLst>
              <a:lin ang="0" scaled="0"/>
            </a:grad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grpSp>
      <p:sp>
        <p:nvSpPr>
          <p:cNvPr id="18" name="Rectangle 12">
            <a:extLst>
              <a:ext uri="{FF2B5EF4-FFF2-40B4-BE49-F238E27FC236}">
                <a16:creationId xmlns:a16="http://schemas.microsoft.com/office/drawing/2014/main" id="{8CE5ECB6-19BE-E73A-5943-C13141A80E71}"/>
              </a:ext>
            </a:extLst>
          </p:cNvPr>
          <p:cNvSpPr/>
          <p:nvPr/>
        </p:nvSpPr>
        <p:spPr>
          <a:xfrm>
            <a:off x="5874281" y="5273471"/>
            <a:ext cx="144478" cy="416968"/>
          </a:xfrm>
          <a:prstGeom prst="rect">
            <a:avLst/>
          </a:prstGeom>
          <a:solidFill>
            <a:schemeClr val="accent1"/>
          </a:soli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grpSp>
        <p:nvGrpSpPr>
          <p:cNvPr id="19" name="Group 19">
            <a:extLst>
              <a:ext uri="{FF2B5EF4-FFF2-40B4-BE49-F238E27FC236}">
                <a16:creationId xmlns:a16="http://schemas.microsoft.com/office/drawing/2014/main" id="{5E1E4A26-16AF-214F-2964-B2570B71E535}"/>
              </a:ext>
            </a:extLst>
          </p:cNvPr>
          <p:cNvGrpSpPr/>
          <p:nvPr/>
        </p:nvGrpSpPr>
        <p:grpSpPr>
          <a:xfrm>
            <a:off x="10393472" y="4458145"/>
            <a:ext cx="1798528" cy="188667"/>
            <a:chOff x="0" y="0"/>
            <a:chExt cx="1040770" cy="174231"/>
          </a:xfrm>
          <a:solidFill>
            <a:schemeClr val="bg1">
              <a:lumMod val="85000"/>
            </a:schemeClr>
          </a:solidFill>
        </p:grpSpPr>
        <p:sp>
          <p:nvSpPr>
            <p:cNvPr id="43" name="Pentagon 20">
              <a:extLst>
                <a:ext uri="{FF2B5EF4-FFF2-40B4-BE49-F238E27FC236}">
                  <a16:creationId xmlns:a16="http://schemas.microsoft.com/office/drawing/2014/main" id="{A2F61ACB-833F-39F6-06E4-1A7693CD6BC7}"/>
                </a:ext>
              </a:extLst>
            </p:cNvPr>
            <p:cNvSpPr/>
            <p:nvPr/>
          </p:nvSpPr>
          <p:spPr>
            <a:xfrm>
              <a:off x="516943" y="-1"/>
              <a:ext cx="523828" cy="1742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44" name="Pentagon 21">
              <a:extLst>
                <a:ext uri="{FF2B5EF4-FFF2-40B4-BE49-F238E27FC236}">
                  <a16:creationId xmlns:a16="http://schemas.microsoft.com/office/drawing/2014/main" id="{F4B07716-E877-DC18-EEAD-1ED62DFA89DE}"/>
                </a:ext>
              </a:extLst>
            </p:cNvPr>
            <p:cNvSpPr/>
            <p:nvPr/>
          </p:nvSpPr>
          <p:spPr>
            <a:xfrm rot="10800000">
              <a:off x="0" y="0"/>
              <a:ext cx="523828" cy="1742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grpSp>
      <p:sp>
        <p:nvSpPr>
          <p:cNvPr id="21" name="TextBox 25">
            <a:extLst>
              <a:ext uri="{FF2B5EF4-FFF2-40B4-BE49-F238E27FC236}">
                <a16:creationId xmlns:a16="http://schemas.microsoft.com/office/drawing/2014/main" id="{6D102394-6289-459B-D566-BA78895650A1}"/>
              </a:ext>
            </a:extLst>
          </p:cNvPr>
          <p:cNvSpPr txBox="1"/>
          <p:nvPr/>
        </p:nvSpPr>
        <p:spPr>
          <a:xfrm rot="16200000">
            <a:off x="4656383" y="3743637"/>
            <a:ext cx="2641530" cy="5237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nSpc>
                <a:spcPts val="1600"/>
              </a:lnSpc>
              <a:defRPr sz="2200"/>
            </a:pPr>
            <a:r>
              <a:rPr sz="2200" dirty="0"/>
              <a:t>Hadron</a:t>
            </a:r>
          </a:p>
          <a:p>
            <a:pPr>
              <a:lnSpc>
                <a:spcPts val="1600"/>
              </a:lnSpc>
              <a:defRPr sz="2200"/>
            </a:pPr>
            <a:r>
              <a:rPr sz="2200" dirty="0"/>
              <a:t>absorber</a:t>
            </a:r>
          </a:p>
        </p:txBody>
      </p:sp>
      <p:sp>
        <p:nvSpPr>
          <p:cNvPr id="22" name="TextBox 26">
            <a:extLst>
              <a:ext uri="{FF2B5EF4-FFF2-40B4-BE49-F238E27FC236}">
                <a16:creationId xmlns:a16="http://schemas.microsoft.com/office/drawing/2014/main" id="{4F1BBB40-9D28-8712-07E3-263BDDC04215}"/>
              </a:ext>
            </a:extLst>
          </p:cNvPr>
          <p:cNvSpPr txBox="1"/>
          <p:nvPr/>
        </p:nvSpPr>
        <p:spPr>
          <a:xfrm>
            <a:off x="2460248" y="4973621"/>
            <a:ext cx="770568" cy="4292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defRPr sz="2200"/>
            </a:pPr>
            <a:r>
              <a:rPr sz="2200"/>
              <a:t>π,K</a:t>
            </a:r>
          </a:p>
        </p:txBody>
      </p:sp>
      <p:sp>
        <p:nvSpPr>
          <p:cNvPr id="23" name="TextBox 27">
            <a:extLst>
              <a:ext uri="{FF2B5EF4-FFF2-40B4-BE49-F238E27FC236}">
                <a16:creationId xmlns:a16="http://schemas.microsoft.com/office/drawing/2014/main" id="{3F884B40-C30A-5305-E5A4-E5D83DC4E2BD}"/>
              </a:ext>
            </a:extLst>
          </p:cNvPr>
          <p:cNvSpPr txBox="1"/>
          <p:nvPr/>
        </p:nvSpPr>
        <p:spPr>
          <a:xfrm>
            <a:off x="5317484" y="4973621"/>
            <a:ext cx="352232"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200"/>
            </a:lvl1pPr>
          </a:lstStyle>
          <a:p>
            <a:r>
              <a:t>µ</a:t>
            </a:r>
          </a:p>
        </p:txBody>
      </p:sp>
      <p:sp>
        <p:nvSpPr>
          <p:cNvPr id="24" name="Right Arrow 30">
            <a:extLst>
              <a:ext uri="{FF2B5EF4-FFF2-40B4-BE49-F238E27FC236}">
                <a16:creationId xmlns:a16="http://schemas.microsoft.com/office/drawing/2014/main" id="{D4E15D79-A556-BA8A-3B2B-3A1EFD83B965}"/>
              </a:ext>
            </a:extLst>
          </p:cNvPr>
          <p:cNvSpPr/>
          <p:nvPr/>
        </p:nvSpPr>
        <p:spPr>
          <a:xfrm>
            <a:off x="2979924" y="5138869"/>
            <a:ext cx="2306677" cy="80554"/>
          </a:xfrm>
          <a:prstGeom prst="rightArrow">
            <a:avLst>
              <a:gd name="adj1" fmla="val 50000"/>
              <a:gd name="adj2" fmla="val 50000"/>
            </a:avLst>
          </a:prstGeom>
          <a:gradFill flip="none" rotWithShape="1">
            <a:gsLst>
              <a:gs pos="0">
                <a:srgbClr val="606D96"/>
              </a:gs>
              <a:gs pos="27000">
                <a:srgbClr val="768CB2"/>
              </a:gs>
              <a:gs pos="100000">
                <a:srgbClr val="D5D7E2"/>
              </a:gs>
            </a:gsLst>
            <a:lin ang="0" scaled="0"/>
          </a:grad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25" name="TextBox 35">
            <a:extLst>
              <a:ext uri="{FF2B5EF4-FFF2-40B4-BE49-F238E27FC236}">
                <a16:creationId xmlns:a16="http://schemas.microsoft.com/office/drawing/2014/main" id="{ED2A22DF-C0D6-3FDA-67F4-A14C4BB64260}"/>
              </a:ext>
            </a:extLst>
          </p:cNvPr>
          <p:cNvSpPr txBox="1"/>
          <p:nvPr/>
        </p:nvSpPr>
        <p:spPr>
          <a:xfrm rot="16200000">
            <a:off x="5569463" y="4155109"/>
            <a:ext cx="1774316"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200"/>
            </a:lvl1pPr>
          </a:lstStyle>
          <a:p>
            <a:r>
              <a:rPr dirty="0"/>
              <a:t>Scrapers</a:t>
            </a:r>
          </a:p>
        </p:txBody>
      </p:sp>
      <p:sp>
        <p:nvSpPr>
          <p:cNvPr id="26" name="TextBox 36">
            <a:extLst>
              <a:ext uri="{FF2B5EF4-FFF2-40B4-BE49-F238E27FC236}">
                <a16:creationId xmlns:a16="http://schemas.microsoft.com/office/drawing/2014/main" id="{440A9435-068D-D2E7-7FDB-2C6AE5019992}"/>
              </a:ext>
            </a:extLst>
          </p:cNvPr>
          <p:cNvSpPr txBox="1"/>
          <p:nvPr/>
        </p:nvSpPr>
        <p:spPr>
          <a:xfrm rot="16200000">
            <a:off x="9864493" y="5032222"/>
            <a:ext cx="1247979"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200"/>
            </a:lvl1pPr>
          </a:lstStyle>
          <a:p>
            <a:r>
              <a:rPr dirty="0"/>
              <a:t>BEND 6</a:t>
            </a:r>
          </a:p>
        </p:txBody>
      </p:sp>
      <p:sp>
        <p:nvSpPr>
          <p:cNvPr id="27" name="TextBox 37">
            <a:extLst>
              <a:ext uri="{FF2B5EF4-FFF2-40B4-BE49-F238E27FC236}">
                <a16:creationId xmlns:a16="http://schemas.microsoft.com/office/drawing/2014/main" id="{C8733D92-2216-1F41-4A04-A9C827A67AD4}"/>
              </a:ext>
            </a:extLst>
          </p:cNvPr>
          <p:cNvSpPr txBox="1"/>
          <p:nvPr/>
        </p:nvSpPr>
        <p:spPr>
          <a:xfrm>
            <a:off x="150934" y="5019341"/>
            <a:ext cx="544466"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200"/>
            </a:lvl1pPr>
          </a:lstStyle>
          <a:p>
            <a:r>
              <a:rPr dirty="0"/>
              <a:t>p</a:t>
            </a:r>
          </a:p>
        </p:txBody>
      </p:sp>
      <p:sp>
        <p:nvSpPr>
          <p:cNvPr id="28" name="Straight Arrow Connector 40">
            <a:extLst>
              <a:ext uri="{FF2B5EF4-FFF2-40B4-BE49-F238E27FC236}">
                <a16:creationId xmlns:a16="http://schemas.microsoft.com/office/drawing/2014/main" id="{E8F10FE1-04B6-59D2-EBDA-C39DB0A9C629}"/>
              </a:ext>
            </a:extLst>
          </p:cNvPr>
          <p:cNvSpPr/>
          <p:nvPr/>
        </p:nvSpPr>
        <p:spPr>
          <a:xfrm>
            <a:off x="469320" y="5904801"/>
            <a:ext cx="5470797" cy="1"/>
          </a:xfrm>
          <a:prstGeom prst="line">
            <a:avLst/>
          </a:prstGeom>
          <a:noFill/>
          <a:ln w="19050" cap="flat">
            <a:solidFill>
              <a:schemeClr val="accent1"/>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29" name="Straight Arrow Connector 44">
            <a:extLst>
              <a:ext uri="{FF2B5EF4-FFF2-40B4-BE49-F238E27FC236}">
                <a16:creationId xmlns:a16="http://schemas.microsoft.com/office/drawing/2014/main" id="{14CD12B2-CBF0-EA80-9080-71F2735B1394}"/>
              </a:ext>
            </a:extLst>
          </p:cNvPr>
          <p:cNvSpPr/>
          <p:nvPr/>
        </p:nvSpPr>
        <p:spPr>
          <a:xfrm>
            <a:off x="5946520" y="5904802"/>
            <a:ext cx="6054121" cy="0"/>
          </a:xfrm>
          <a:prstGeom prst="line">
            <a:avLst/>
          </a:prstGeom>
          <a:noFill/>
          <a:ln w="19050" cap="flat">
            <a:solidFill>
              <a:schemeClr val="accent1"/>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30" name="Straight Connector 47">
            <a:extLst>
              <a:ext uri="{FF2B5EF4-FFF2-40B4-BE49-F238E27FC236}">
                <a16:creationId xmlns:a16="http://schemas.microsoft.com/office/drawing/2014/main" id="{DB69FF53-5B78-6FCE-47F3-4607DB0CD21E}"/>
              </a:ext>
            </a:extLst>
          </p:cNvPr>
          <p:cNvSpPr/>
          <p:nvPr/>
        </p:nvSpPr>
        <p:spPr>
          <a:xfrm flipH="1">
            <a:off x="479376" y="5777531"/>
            <a:ext cx="1" cy="260196"/>
          </a:xfrm>
          <a:prstGeom prst="line">
            <a:avLst/>
          </a:prstGeom>
          <a:noFill/>
          <a:ln w="19050" cap="flat">
            <a:solidFill>
              <a:schemeClr val="accent1"/>
            </a:solidFill>
            <a:prstDash val="solid"/>
            <a:round/>
          </a:ln>
          <a:effectLst/>
        </p:spPr>
        <p:txBody>
          <a:bodyPr wrap="square" lIns="45719" tIns="45719" rIns="45719" bIns="45719" numCol="1" anchor="t">
            <a:noAutofit/>
          </a:bodyPr>
          <a:lstStyle/>
          <a:p>
            <a:endParaRPr/>
          </a:p>
        </p:txBody>
      </p:sp>
      <p:sp>
        <p:nvSpPr>
          <p:cNvPr id="31" name="Straight Connector 49">
            <a:extLst>
              <a:ext uri="{FF2B5EF4-FFF2-40B4-BE49-F238E27FC236}">
                <a16:creationId xmlns:a16="http://schemas.microsoft.com/office/drawing/2014/main" id="{3BA767DF-B3AC-D002-8C9B-FA3561D48FB9}"/>
              </a:ext>
            </a:extLst>
          </p:cNvPr>
          <p:cNvSpPr/>
          <p:nvPr/>
        </p:nvSpPr>
        <p:spPr>
          <a:xfrm>
            <a:off x="5940117" y="5777531"/>
            <a:ext cx="1" cy="260196"/>
          </a:xfrm>
          <a:prstGeom prst="line">
            <a:avLst/>
          </a:prstGeom>
          <a:noFill/>
          <a:ln w="19050" cap="flat">
            <a:solidFill>
              <a:schemeClr val="accent1"/>
            </a:solidFill>
            <a:prstDash val="solid"/>
            <a:round/>
          </a:ln>
          <a:effectLst/>
        </p:spPr>
        <p:txBody>
          <a:bodyPr wrap="square" lIns="45719" tIns="45719" rIns="45719" bIns="45719" numCol="1" anchor="t">
            <a:noAutofit/>
          </a:bodyPr>
          <a:lstStyle/>
          <a:p>
            <a:endParaRPr/>
          </a:p>
        </p:txBody>
      </p:sp>
      <p:sp>
        <p:nvSpPr>
          <p:cNvPr id="32" name="Straight Connector 50">
            <a:extLst>
              <a:ext uri="{FF2B5EF4-FFF2-40B4-BE49-F238E27FC236}">
                <a16:creationId xmlns:a16="http://schemas.microsoft.com/office/drawing/2014/main" id="{1D2A2045-ACA2-1D69-FAB0-7BCEB5CB7F6F}"/>
              </a:ext>
            </a:extLst>
          </p:cNvPr>
          <p:cNvSpPr/>
          <p:nvPr/>
        </p:nvSpPr>
        <p:spPr>
          <a:xfrm>
            <a:off x="12000655" y="5777531"/>
            <a:ext cx="1" cy="260196"/>
          </a:xfrm>
          <a:prstGeom prst="line">
            <a:avLst/>
          </a:prstGeom>
          <a:noFill/>
          <a:ln w="19050" cap="flat">
            <a:solidFill>
              <a:schemeClr val="accent1"/>
            </a:solidFill>
            <a:prstDash val="solid"/>
            <a:round/>
          </a:ln>
          <a:effectLst/>
        </p:spPr>
        <p:txBody>
          <a:bodyPr wrap="square" lIns="45719" tIns="45719" rIns="45719" bIns="45719" numCol="1" anchor="t">
            <a:noAutofit/>
          </a:bodyPr>
          <a:lstStyle/>
          <a:p>
            <a:endParaRPr/>
          </a:p>
        </p:txBody>
      </p:sp>
      <p:sp>
        <p:nvSpPr>
          <p:cNvPr id="33" name="TextBox 51">
            <a:extLst>
              <a:ext uri="{FF2B5EF4-FFF2-40B4-BE49-F238E27FC236}">
                <a16:creationId xmlns:a16="http://schemas.microsoft.com/office/drawing/2014/main" id="{6D254294-D10F-4444-D23B-832E8C91EB03}"/>
              </a:ext>
            </a:extLst>
          </p:cNvPr>
          <p:cNvSpPr txBox="1"/>
          <p:nvPr/>
        </p:nvSpPr>
        <p:spPr>
          <a:xfrm>
            <a:off x="2769206" y="5543357"/>
            <a:ext cx="1397622"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200"/>
            </a:lvl1pPr>
          </a:lstStyle>
          <a:p>
            <a:r>
              <a:rPr lang="fr-CH" dirty="0"/>
              <a:t>7</a:t>
            </a:r>
            <a:r>
              <a:rPr dirty="0"/>
              <a:t>00 m</a:t>
            </a:r>
          </a:p>
        </p:txBody>
      </p:sp>
      <p:sp>
        <p:nvSpPr>
          <p:cNvPr id="34" name="TextBox 52">
            <a:extLst>
              <a:ext uri="{FF2B5EF4-FFF2-40B4-BE49-F238E27FC236}">
                <a16:creationId xmlns:a16="http://schemas.microsoft.com/office/drawing/2014/main" id="{30062E4C-5EFC-C93B-1896-FF2CD4D89A79}"/>
              </a:ext>
            </a:extLst>
          </p:cNvPr>
          <p:cNvSpPr txBox="1"/>
          <p:nvPr/>
        </p:nvSpPr>
        <p:spPr>
          <a:xfrm>
            <a:off x="8499750" y="5487879"/>
            <a:ext cx="1523962"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200"/>
            </a:lvl1pPr>
          </a:lstStyle>
          <a:p>
            <a:r>
              <a:rPr dirty="0"/>
              <a:t>400 m</a:t>
            </a:r>
          </a:p>
        </p:txBody>
      </p:sp>
      <p:sp>
        <p:nvSpPr>
          <p:cNvPr id="35" name="TextBox 53">
            <a:extLst>
              <a:ext uri="{FF2B5EF4-FFF2-40B4-BE49-F238E27FC236}">
                <a16:creationId xmlns:a16="http://schemas.microsoft.com/office/drawing/2014/main" id="{BAF9C77B-A588-648A-F6DE-ED7D51B139F1}"/>
              </a:ext>
            </a:extLst>
          </p:cNvPr>
          <p:cNvSpPr txBox="1"/>
          <p:nvPr/>
        </p:nvSpPr>
        <p:spPr>
          <a:xfrm>
            <a:off x="1603018" y="5877272"/>
            <a:ext cx="3772902"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2200"/>
            </a:lvl1pPr>
          </a:lstStyle>
          <a:p>
            <a:r>
              <a:rPr dirty="0"/>
              <a:t>Hadron Decay Section</a:t>
            </a:r>
          </a:p>
        </p:txBody>
      </p:sp>
      <p:sp>
        <p:nvSpPr>
          <p:cNvPr id="36" name="TextBox 54">
            <a:extLst>
              <a:ext uri="{FF2B5EF4-FFF2-40B4-BE49-F238E27FC236}">
                <a16:creationId xmlns:a16="http://schemas.microsoft.com/office/drawing/2014/main" id="{84EB7546-C5F2-C4FD-A408-61B74E760E1F}"/>
              </a:ext>
            </a:extLst>
          </p:cNvPr>
          <p:cNvSpPr txBox="1"/>
          <p:nvPr/>
        </p:nvSpPr>
        <p:spPr>
          <a:xfrm>
            <a:off x="7825027" y="5851813"/>
            <a:ext cx="3039693"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2200"/>
            </a:lvl1pPr>
          </a:lstStyle>
          <a:p>
            <a:r>
              <a:rPr dirty="0"/>
              <a:t>Muon Cleaning Section</a:t>
            </a:r>
          </a:p>
        </p:txBody>
      </p:sp>
      <p:sp>
        <p:nvSpPr>
          <p:cNvPr id="41" name="TextBox 73">
            <a:extLst>
              <a:ext uri="{FF2B5EF4-FFF2-40B4-BE49-F238E27FC236}">
                <a16:creationId xmlns:a16="http://schemas.microsoft.com/office/drawing/2014/main" id="{A8B69116-1C77-D129-F97D-A80DFC1A0E7A}"/>
              </a:ext>
            </a:extLst>
          </p:cNvPr>
          <p:cNvSpPr txBox="1"/>
          <p:nvPr/>
        </p:nvSpPr>
        <p:spPr>
          <a:xfrm>
            <a:off x="2972714" y="4640189"/>
            <a:ext cx="2321096"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a:defRPr sz="2200"/>
            </a:pPr>
            <a:r>
              <a:rPr sz="2200"/>
              <a:t>(172 </a:t>
            </a:r>
            <a:r>
              <a:rPr sz="1400"/>
              <a:t>±</a:t>
            </a:r>
            <a:r>
              <a:t> </a:t>
            </a:r>
            <a:r>
              <a:rPr sz="2200"/>
              <a:t>17) GeV/c</a:t>
            </a:r>
          </a:p>
        </p:txBody>
      </p:sp>
      <p:sp>
        <p:nvSpPr>
          <p:cNvPr id="42" name="TextBox 74">
            <a:extLst>
              <a:ext uri="{FF2B5EF4-FFF2-40B4-BE49-F238E27FC236}">
                <a16:creationId xmlns:a16="http://schemas.microsoft.com/office/drawing/2014/main" id="{DC5CD8B8-E6A2-0334-A63A-00B9DD0D6163}"/>
              </a:ext>
            </a:extLst>
          </p:cNvPr>
          <p:cNvSpPr txBox="1"/>
          <p:nvPr/>
        </p:nvSpPr>
        <p:spPr>
          <a:xfrm rot="20899096">
            <a:off x="6817267" y="4470217"/>
            <a:ext cx="2321095"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a:defRPr sz="2200"/>
            </a:pPr>
            <a:r>
              <a:rPr sz="2200" dirty="0"/>
              <a:t>(160 </a:t>
            </a:r>
            <a:r>
              <a:rPr sz="1400" dirty="0"/>
              <a:t>±</a:t>
            </a:r>
            <a:r>
              <a:rPr dirty="0"/>
              <a:t> </a:t>
            </a:r>
            <a:r>
              <a:rPr lang="fr-CH" sz="2200" dirty="0"/>
              <a:t>5</a:t>
            </a:r>
            <a:r>
              <a:rPr sz="2200" dirty="0"/>
              <a:t>) GeV/c</a:t>
            </a:r>
          </a:p>
        </p:txBody>
      </p:sp>
      <p:grpSp>
        <p:nvGrpSpPr>
          <p:cNvPr id="50" name="Group 19">
            <a:extLst>
              <a:ext uri="{FF2B5EF4-FFF2-40B4-BE49-F238E27FC236}">
                <a16:creationId xmlns:a16="http://schemas.microsoft.com/office/drawing/2014/main" id="{E136E1DE-F2E2-D6D9-6AC6-742382477400}"/>
              </a:ext>
            </a:extLst>
          </p:cNvPr>
          <p:cNvGrpSpPr/>
          <p:nvPr/>
        </p:nvGrpSpPr>
        <p:grpSpPr>
          <a:xfrm rot="20873289">
            <a:off x="5964541" y="4890286"/>
            <a:ext cx="4550685" cy="227832"/>
            <a:chOff x="0" y="0"/>
            <a:chExt cx="1040770" cy="174231"/>
          </a:xfrm>
          <a:solidFill>
            <a:schemeClr val="bg1">
              <a:lumMod val="85000"/>
            </a:schemeClr>
          </a:solidFill>
        </p:grpSpPr>
        <p:sp>
          <p:nvSpPr>
            <p:cNvPr id="51" name="Pentagon 20">
              <a:extLst>
                <a:ext uri="{FF2B5EF4-FFF2-40B4-BE49-F238E27FC236}">
                  <a16:creationId xmlns:a16="http://schemas.microsoft.com/office/drawing/2014/main" id="{97A8A385-53FE-A5DA-9A5D-7F74046F2506}"/>
                </a:ext>
              </a:extLst>
            </p:cNvPr>
            <p:cNvSpPr/>
            <p:nvPr/>
          </p:nvSpPr>
          <p:spPr>
            <a:xfrm>
              <a:off x="516943" y="-1"/>
              <a:ext cx="523828" cy="1742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52" name="Pentagon 21">
              <a:extLst>
                <a:ext uri="{FF2B5EF4-FFF2-40B4-BE49-F238E27FC236}">
                  <a16:creationId xmlns:a16="http://schemas.microsoft.com/office/drawing/2014/main" id="{59510B17-C54A-16B5-9520-95F690A27694}"/>
                </a:ext>
              </a:extLst>
            </p:cNvPr>
            <p:cNvSpPr/>
            <p:nvPr/>
          </p:nvSpPr>
          <p:spPr>
            <a:xfrm rot="10800000">
              <a:off x="0" y="0"/>
              <a:ext cx="523828" cy="1742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grpSp>
      <p:sp>
        <p:nvSpPr>
          <p:cNvPr id="20" name="Isosceles Triangle 22">
            <a:extLst>
              <a:ext uri="{FF2B5EF4-FFF2-40B4-BE49-F238E27FC236}">
                <a16:creationId xmlns:a16="http://schemas.microsoft.com/office/drawing/2014/main" id="{9DA1A649-B7CC-3E15-D7B6-5C1D3112C01A}"/>
              </a:ext>
            </a:extLst>
          </p:cNvPr>
          <p:cNvSpPr/>
          <p:nvPr/>
        </p:nvSpPr>
        <p:spPr>
          <a:xfrm rot="10800000">
            <a:off x="10327224" y="4272997"/>
            <a:ext cx="277059" cy="482349"/>
          </a:xfrm>
          <a:prstGeom prst="triangle">
            <a:avLst/>
          </a:prstGeom>
          <a:gradFill flip="none" rotWithShape="1">
            <a:gsLst>
              <a:gs pos="0">
                <a:srgbClr val="858EB3"/>
              </a:gs>
              <a:gs pos="25000">
                <a:srgbClr val="344578"/>
              </a:gs>
              <a:gs pos="38000">
                <a:srgbClr val="293A6D"/>
              </a:gs>
              <a:gs pos="55000">
                <a:srgbClr val="012968"/>
              </a:gs>
              <a:gs pos="80000">
                <a:srgbClr val="002868"/>
              </a:gs>
              <a:gs pos="88000">
                <a:srgbClr val="002A6D"/>
              </a:gs>
              <a:gs pos="100000">
                <a:srgbClr val="003294"/>
              </a:gs>
            </a:gsLst>
            <a:lin ang="5400000" scaled="0"/>
          </a:gra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sp>
        <p:nvSpPr>
          <p:cNvPr id="54" name="Rectangle 53">
            <a:extLst>
              <a:ext uri="{FF2B5EF4-FFF2-40B4-BE49-F238E27FC236}">
                <a16:creationId xmlns:a16="http://schemas.microsoft.com/office/drawing/2014/main" id="{D2EE994E-4C30-7BB7-B263-A0672444576F}"/>
              </a:ext>
            </a:extLst>
          </p:cNvPr>
          <p:cNvSpPr/>
          <p:nvPr/>
        </p:nvSpPr>
        <p:spPr>
          <a:xfrm>
            <a:off x="10992544" y="978294"/>
            <a:ext cx="216024" cy="295476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A5B4FE38-A426-BDF5-C7C5-19C0400B245C}"/>
              </a:ext>
            </a:extLst>
          </p:cNvPr>
          <p:cNvSpPr txBox="1"/>
          <p:nvPr/>
        </p:nvSpPr>
        <p:spPr>
          <a:xfrm>
            <a:off x="10362412" y="190034"/>
            <a:ext cx="771045" cy="230832"/>
          </a:xfrm>
          <a:prstGeom prst="rect">
            <a:avLst/>
          </a:prstGeom>
          <a:noFill/>
        </p:spPr>
        <p:txBody>
          <a:bodyPr wrap="none" lIns="0" tIns="0" rIns="0" bIns="0" rtlCol="0">
            <a:spAutoFit/>
          </a:bodyPr>
          <a:lstStyle/>
          <a:p>
            <a:pPr algn="l"/>
            <a:r>
              <a:rPr lang="en-GB" sz="1500" dirty="0"/>
              <a:t>CEDARs</a:t>
            </a:r>
          </a:p>
        </p:txBody>
      </p:sp>
      <p:sp>
        <p:nvSpPr>
          <p:cNvPr id="56" name="TextBox 55">
            <a:extLst>
              <a:ext uri="{FF2B5EF4-FFF2-40B4-BE49-F238E27FC236}">
                <a16:creationId xmlns:a16="http://schemas.microsoft.com/office/drawing/2014/main" id="{72B57178-7CBA-C11F-20F1-6CA7C87DE505}"/>
              </a:ext>
            </a:extLst>
          </p:cNvPr>
          <p:cNvSpPr txBox="1"/>
          <p:nvPr/>
        </p:nvSpPr>
        <p:spPr>
          <a:xfrm>
            <a:off x="11448173" y="507940"/>
            <a:ext cx="684483" cy="230832"/>
          </a:xfrm>
          <a:prstGeom prst="rect">
            <a:avLst/>
          </a:prstGeom>
          <a:noFill/>
        </p:spPr>
        <p:txBody>
          <a:bodyPr wrap="none" lIns="0" tIns="0" rIns="0" bIns="0" rtlCol="0">
            <a:spAutoFit/>
          </a:bodyPr>
          <a:lstStyle/>
          <a:p>
            <a:pPr algn="l"/>
            <a:r>
              <a:rPr lang="en-GB" sz="1500" dirty="0"/>
              <a:t>AMBER</a:t>
            </a:r>
          </a:p>
        </p:txBody>
      </p:sp>
      <p:cxnSp>
        <p:nvCxnSpPr>
          <p:cNvPr id="58" name="Straight Arrow Connector 57">
            <a:extLst>
              <a:ext uri="{FF2B5EF4-FFF2-40B4-BE49-F238E27FC236}">
                <a16:creationId xmlns:a16="http://schemas.microsoft.com/office/drawing/2014/main" id="{9A76B997-EDC6-13D1-96FC-F3AEB8ADF686}"/>
              </a:ext>
            </a:extLst>
          </p:cNvPr>
          <p:cNvCxnSpPr>
            <a:cxnSpLocks/>
          </p:cNvCxnSpPr>
          <p:nvPr/>
        </p:nvCxnSpPr>
        <p:spPr>
          <a:xfrm>
            <a:off x="10703925" y="356089"/>
            <a:ext cx="403621" cy="1161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89A4CC8-6200-6D15-9FD0-D942DA7775BC}"/>
              </a:ext>
            </a:extLst>
          </p:cNvPr>
          <p:cNvCxnSpPr>
            <a:cxnSpLocks/>
            <a:stCxn id="56" idx="2"/>
          </p:cNvCxnSpPr>
          <p:nvPr/>
        </p:nvCxnSpPr>
        <p:spPr>
          <a:xfrm>
            <a:off x="11790415" y="738772"/>
            <a:ext cx="262547" cy="962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465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C389C428-EA27-2AE9-6F17-06F0C187189A}"/>
              </a:ext>
            </a:extLst>
          </p:cNvPr>
          <p:cNvPicPr>
            <a:picLocks noChangeAspect="1"/>
          </p:cNvPicPr>
          <p:nvPr/>
        </p:nvPicPr>
        <p:blipFill rotWithShape="1">
          <a:blip r:embed="rId2"/>
          <a:srcRect l="9441" t="27600" r="11808" b="10142"/>
          <a:stretch/>
        </p:blipFill>
        <p:spPr>
          <a:xfrm>
            <a:off x="6168008" y="978294"/>
            <a:ext cx="5979875" cy="2954762"/>
          </a:xfrm>
          <a:prstGeom prst="rect">
            <a:avLst/>
          </a:prstGeom>
        </p:spPr>
      </p:pic>
      <p:sp>
        <p:nvSpPr>
          <p:cNvPr id="3" name="Title 2">
            <a:extLst>
              <a:ext uri="{FF2B5EF4-FFF2-40B4-BE49-F238E27FC236}">
                <a16:creationId xmlns:a16="http://schemas.microsoft.com/office/drawing/2014/main" id="{1811FBBC-ACE2-A4B3-24E4-3DA0D73A8CE1}"/>
              </a:ext>
            </a:extLst>
          </p:cNvPr>
          <p:cNvSpPr>
            <a:spLocks noGrp="1"/>
          </p:cNvSpPr>
          <p:nvPr>
            <p:ph type="title"/>
          </p:nvPr>
        </p:nvSpPr>
        <p:spPr/>
        <p:txBody>
          <a:bodyPr/>
          <a:lstStyle/>
          <a:p>
            <a:r>
              <a:rPr lang="en-GB" dirty="0"/>
              <a:t>The M2 Beam </a:t>
            </a:r>
          </a:p>
        </p:txBody>
      </p:sp>
      <p:sp>
        <p:nvSpPr>
          <p:cNvPr id="4" name="Date Placeholder 3">
            <a:extLst>
              <a:ext uri="{FF2B5EF4-FFF2-40B4-BE49-F238E27FC236}">
                <a16:creationId xmlns:a16="http://schemas.microsoft.com/office/drawing/2014/main" id="{38AD3759-F030-69A6-A569-A59FCEC8F579}"/>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240F47FC-D36D-1D91-C23C-11047FBD41BF}"/>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271BEF05-435F-B66B-D8C2-BFC70E7C3B26}"/>
              </a:ext>
            </a:extLst>
          </p:cNvPr>
          <p:cNvSpPr>
            <a:spLocks noGrp="1"/>
          </p:cNvSpPr>
          <p:nvPr>
            <p:ph type="sldNum" sz="quarter" idx="12"/>
          </p:nvPr>
        </p:nvSpPr>
        <p:spPr/>
        <p:txBody>
          <a:bodyPr/>
          <a:lstStyle/>
          <a:p>
            <a:fld id="{36B5EA5A-BC32-A742-B11B-8E7414D5B535}" type="slidenum">
              <a:rPr lang="en-US" smtClean="0"/>
              <a:pPr/>
              <a:t>18</a:t>
            </a:fld>
            <a:endParaRPr lang="en-US" dirty="0"/>
          </a:p>
        </p:txBody>
      </p:sp>
      <p:pic>
        <p:nvPicPr>
          <p:cNvPr id="8" name="Picture 7" descr="A screenshot of a computer&#10;&#10;Description automatically generated">
            <a:extLst>
              <a:ext uri="{FF2B5EF4-FFF2-40B4-BE49-F238E27FC236}">
                <a16:creationId xmlns:a16="http://schemas.microsoft.com/office/drawing/2014/main" id="{AFB3284A-0E93-DCE1-26FE-7B4520E81B74}"/>
              </a:ext>
            </a:extLst>
          </p:cNvPr>
          <p:cNvPicPr>
            <a:picLocks noChangeAspect="1"/>
          </p:cNvPicPr>
          <p:nvPr/>
        </p:nvPicPr>
        <p:blipFill rotWithShape="1">
          <a:blip r:embed="rId3"/>
          <a:srcRect l="21486" t="27600" r="5258" b="14588"/>
          <a:stretch/>
        </p:blipFill>
        <p:spPr>
          <a:xfrm>
            <a:off x="36251" y="980729"/>
            <a:ext cx="6131757" cy="3024336"/>
          </a:xfrm>
          <a:prstGeom prst="rect">
            <a:avLst/>
          </a:prstGeom>
        </p:spPr>
      </p:pic>
      <p:sp>
        <p:nvSpPr>
          <p:cNvPr id="13" name="Rectangle 23">
            <a:extLst>
              <a:ext uri="{FF2B5EF4-FFF2-40B4-BE49-F238E27FC236}">
                <a16:creationId xmlns:a16="http://schemas.microsoft.com/office/drawing/2014/main" id="{F2C38DD2-4E4A-5182-6D4B-5DA0D2A093DD}"/>
              </a:ext>
            </a:extLst>
          </p:cNvPr>
          <p:cNvSpPr/>
          <p:nvPr/>
        </p:nvSpPr>
        <p:spPr>
          <a:xfrm>
            <a:off x="6209363" y="5086908"/>
            <a:ext cx="45720" cy="603531"/>
          </a:xfrm>
          <a:prstGeom prst="rect">
            <a:avLst/>
          </a:prstGeom>
          <a:solidFill>
            <a:schemeClr val="accent1"/>
          </a:soli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sp>
        <p:nvSpPr>
          <p:cNvPr id="15" name="Straight Arrow Connector 6">
            <a:extLst>
              <a:ext uri="{FF2B5EF4-FFF2-40B4-BE49-F238E27FC236}">
                <a16:creationId xmlns:a16="http://schemas.microsoft.com/office/drawing/2014/main" id="{1A8D519E-A3AA-BCB5-A91C-231BBDC17E89}"/>
              </a:ext>
            </a:extLst>
          </p:cNvPr>
          <p:cNvSpPr/>
          <p:nvPr/>
        </p:nvSpPr>
        <p:spPr>
          <a:xfrm>
            <a:off x="9374" y="5481955"/>
            <a:ext cx="424282" cy="1"/>
          </a:xfrm>
          <a:prstGeom prst="line">
            <a:avLst/>
          </a:prstGeom>
          <a:noFill/>
          <a:ln w="28575" cap="flat">
            <a:solidFill>
              <a:schemeClr val="accent1"/>
            </a:solidFill>
            <a:prstDash val="solid"/>
            <a:round/>
            <a:tailEnd type="triangle" w="med" len="med"/>
          </a:ln>
          <a:effectLst/>
        </p:spPr>
        <p:txBody>
          <a:bodyPr wrap="square" lIns="45719" tIns="45719" rIns="45719" bIns="45719" numCol="1" anchor="t">
            <a:noAutofit/>
          </a:bodyPr>
          <a:lstStyle/>
          <a:p>
            <a:endParaRPr/>
          </a:p>
        </p:txBody>
      </p:sp>
      <p:sp>
        <p:nvSpPr>
          <p:cNvPr id="16" name="Rectangle 8">
            <a:extLst>
              <a:ext uri="{FF2B5EF4-FFF2-40B4-BE49-F238E27FC236}">
                <a16:creationId xmlns:a16="http://schemas.microsoft.com/office/drawing/2014/main" id="{464EF657-202F-209D-D749-F1884E8A52E2}"/>
              </a:ext>
            </a:extLst>
          </p:cNvPr>
          <p:cNvSpPr/>
          <p:nvPr/>
        </p:nvSpPr>
        <p:spPr>
          <a:xfrm>
            <a:off x="433656" y="5273471"/>
            <a:ext cx="45720" cy="416968"/>
          </a:xfrm>
          <a:prstGeom prst="rect">
            <a:avLst/>
          </a:prstGeom>
          <a:solidFill>
            <a:schemeClr val="accent1"/>
          </a:soli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grpSp>
        <p:nvGrpSpPr>
          <p:cNvPr id="17" name="Group 11">
            <a:extLst>
              <a:ext uri="{FF2B5EF4-FFF2-40B4-BE49-F238E27FC236}">
                <a16:creationId xmlns:a16="http://schemas.microsoft.com/office/drawing/2014/main" id="{7BE0227F-9276-F98D-6C71-2CFE4AEC4AA4}"/>
              </a:ext>
            </a:extLst>
          </p:cNvPr>
          <p:cNvGrpSpPr/>
          <p:nvPr/>
        </p:nvGrpSpPr>
        <p:grpSpPr>
          <a:xfrm>
            <a:off x="407987" y="5357592"/>
            <a:ext cx="5532132" cy="248723"/>
            <a:chOff x="-1918420" y="-4"/>
            <a:chExt cx="5532129" cy="248722"/>
          </a:xfrm>
        </p:grpSpPr>
        <p:sp>
          <p:nvSpPr>
            <p:cNvPr id="45" name="Pentagon 9">
              <a:extLst>
                <a:ext uri="{FF2B5EF4-FFF2-40B4-BE49-F238E27FC236}">
                  <a16:creationId xmlns:a16="http://schemas.microsoft.com/office/drawing/2014/main" id="{D702E350-669C-0288-B918-32DD5DC06DA2}"/>
                </a:ext>
              </a:extLst>
            </p:cNvPr>
            <p:cNvSpPr/>
            <p:nvPr/>
          </p:nvSpPr>
          <p:spPr>
            <a:xfrm>
              <a:off x="1806854" y="-1"/>
              <a:ext cx="1806855" cy="2487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69" y="0"/>
                  </a:lnTo>
                  <a:lnTo>
                    <a:pt x="21600" y="10800"/>
                  </a:lnTo>
                  <a:lnTo>
                    <a:pt x="18069" y="21600"/>
                  </a:lnTo>
                  <a:lnTo>
                    <a:pt x="0" y="21600"/>
                  </a:lnTo>
                  <a:close/>
                </a:path>
              </a:pathLst>
            </a:custGeom>
            <a:gradFill flip="none" rotWithShape="1">
              <a:gsLst>
                <a:gs pos="0">
                  <a:srgbClr val="304276"/>
                </a:gs>
                <a:gs pos="55000">
                  <a:srgbClr val="BFC3D5"/>
                </a:gs>
                <a:gs pos="100000">
                  <a:srgbClr val="E0E2EA"/>
                </a:gs>
              </a:gsLst>
              <a:lin ang="0" scaled="0"/>
            </a:grad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46" name="Pentagon 10">
              <a:extLst>
                <a:ext uri="{FF2B5EF4-FFF2-40B4-BE49-F238E27FC236}">
                  <a16:creationId xmlns:a16="http://schemas.microsoft.com/office/drawing/2014/main" id="{0C7F2957-7BD7-EEA8-3627-8CFFBFFD611A}"/>
                </a:ext>
              </a:extLst>
            </p:cNvPr>
            <p:cNvSpPr/>
            <p:nvPr/>
          </p:nvSpPr>
          <p:spPr>
            <a:xfrm rot="10800000">
              <a:off x="-1918420" y="-4"/>
              <a:ext cx="3725275" cy="2487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869" y="0"/>
                  </a:lnTo>
                  <a:lnTo>
                    <a:pt x="21600" y="10800"/>
                  </a:lnTo>
                  <a:lnTo>
                    <a:pt x="18869" y="21600"/>
                  </a:lnTo>
                  <a:lnTo>
                    <a:pt x="0" y="21600"/>
                  </a:lnTo>
                  <a:close/>
                </a:path>
              </a:pathLst>
            </a:custGeom>
            <a:gradFill flip="none" rotWithShape="1">
              <a:gsLst>
                <a:gs pos="0">
                  <a:srgbClr val="304276"/>
                </a:gs>
                <a:gs pos="55000">
                  <a:srgbClr val="BFC3D5"/>
                </a:gs>
                <a:gs pos="100000">
                  <a:srgbClr val="E0E2EA"/>
                </a:gs>
              </a:gsLst>
              <a:lin ang="0" scaled="0"/>
            </a:grad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grpSp>
      <p:sp>
        <p:nvSpPr>
          <p:cNvPr id="18" name="Rectangle 12">
            <a:extLst>
              <a:ext uri="{FF2B5EF4-FFF2-40B4-BE49-F238E27FC236}">
                <a16:creationId xmlns:a16="http://schemas.microsoft.com/office/drawing/2014/main" id="{8CE5ECB6-19BE-E73A-5943-C13141A80E71}"/>
              </a:ext>
            </a:extLst>
          </p:cNvPr>
          <p:cNvSpPr/>
          <p:nvPr/>
        </p:nvSpPr>
        <p:spPr>
          <a:xfrm>
            <a:off x="5874281" y="5273471"/>
            <a:ext cx="144478" cy="416968"/>
          </a:xfrm>
          <a:prstGeom prst="rect">
            <a:avLst/>
          </a:prstGeom>
          <a:solidFill>
            <a:schemeClr val="accent1"/>
          </a:soli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grpSp>
        <p:nvGrpSpPr>
          <p:cNvPr id="19" name="Group 19">
            <a:extLst>
              <a:ext uri="{FF2B5EF4-FFF2-40B4-BE49-F238E27FC236}">
                <a16:creationId xmlns:a16="http://schemas.microsoft.com/office/drawing/2014/main" id="{5E1E4A26-16AF-214F-2964-B2570B71E535}"/>
              </a:ext>
            </a:extLst>
          </p:cNvPr>
          <p:cNvGrpSpPr/>
          <p:nvPr/>
        </p:nvGrpSpPr>
        <p:grpSpPr>
          <a:xfrm>
            <a:off x="10393472" y="4458145"/>
            <a:ext cx="1798528" cy="188667"/>
            <a:chOff x="0" y="0"/>
            <a:chExt cx="1040770" cy="174231"/>
          </a:xfrm>
          <a:solidFill>
            <a:schemeClr val="bg1">
              <a:lumMod val="85000"/>
            </a:schemeClr>
          </a:solidFill>
        </p:grpSpPr>
        <p:sp>
          <p:nvSpPr>
            <p:cNvPr id="43" name="Pentagon 20">
              <a:extLst>
                <a:ext uri="{FF2B5EF4-FFF2-40B4-BE49-F238E27FC236}">
                  <a16:creationId xmlns:a16="http://schemas.microsoft.com/office/drawing/2014/main" id="{A2F61ACB-833F-39F6-06E4-1A7693CD6BC7}"/>
                </a:ext>
              </a:extLst>
            </p:cNvPr>
            <p:cNvSpPr/>
            <p:nvPr/>
          </p:nvSpPr>
          <p:spPr>
            <a:xfrm>
              <a:off x="516943" y="-1"/>
              <a:ext cx="523828" cy="1742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44" name="Pentagon 21">
              <a:extLst>
                <a:ext uri="{FF2B5EF4-FFF2-40B4-BE49-F238E27FC236}">
                  <a16:creationId xmlns:a16="http://schemas.microsoft.com/office/drawing/2014/main" id="{F4B07716-E877-DC18-EEAD-1ED62DFA89DE}"/>
                </a:ext>
              </a:extLst>
            </p:cNvPr>
            <p:cNvSpPr/>
            <p:nvPr/>
          </p:nvSpPr>
          <p:spPr>
            <a:xfrm rot="10800000">
              <a:off x="0" y="0"/>
              <a:ext cx="523828" cy="1742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grpSp>
      <p:sp>
        <p:nvSpPr>
          <p:cNvPr id="21" name="TextBox 25">
            <a:extLst>
              <a:ext uri="{FF2B5EF4-FFF2-40B4-BE49-F238E27FC236}">
                <a16:creationId xmlns:a16="http://schemas.microsoft.com/office/drawing/2014/main" id="{6D102394-6289-459B-D566-BA78895650A1}"/>
              </a:ext>
            </a:extLst>
          </p:cNvPr>
          <p:cNvSpPr txBox="1"/>
          <p:nvPr/>
        </p:nvSpPr>
        <p:spPr>
          <a:xfrm rot="16200000">
            <a:off x="4656383" y="3743637"/>
            <a:ext cx="2641530" cy="5237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nSpc>
                <a:spcPts val="1600"/>
              </a:lnSpc>
              <a:defRPr sz="2200"/>
            </a:pPr>
            <a:r>
              <a:rPr sz="2200" dirty="0"/>
              <a:t>Hadron</a:t>
            </a:r>
          </a:p>
          <a:p>
            <a:pPr>
              <a:lnSpc>
                <a:spcPts val="1600"/>
              </a:lnSpc>
              <a:defRPr sz="2200"/>
            </a:pPr>
            <a:r>
              <a:rPr sz="2200" dirty="0"/>
              <a:t>absorber</a:t>
            </a:r>
          </a:p>
        </p:txBody>
      </p:sp>
      <p:sp>
        <p:nvSpPr>
          <p:cNvPr id="22" name="TextBox 26">
            <a:extLst>
              <a:ext uri="{FF2B5EF4-FFF2-40B4-BE49-F238E27FC236}">
                <a16:creationId xmlns:a16="http://schemas.microsoft.com/office/drawing/2014/main" id="{4F1BBB40-9D28-8712-07E3-263BDDC04215}"/>
              </a:ext>
            </a:extLst>
          </p:cNvPr>
          <p:cNvSpPr txBox="1"/>
          <p:nvPr/>
        </p:nvSpPr>
        <p:spPr>
          <a:xfrm>
            <a:off x="2460248" y="4973621"/>
            <a:ext cx="770568" cy="4292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defRPr sz="2200"/>
            </a:pPr>
            <a:r>
              <a:rPr sz="2200"/>
              <a:t>π,K</a:t>
            </a:r>
          </a:p>
        </p:txBody>
      </p:sp>
      <p:sp>
        <p:nvSpPr>
          <p:cNvPr id="23" name="TextBox 27">
            <a:extLst>
              <a:ext uri="{FF2B5EF4-FFF2-40B4-BE49-F238E27FC236}">
                <a16:creationId xmlns:a16="http://schemas.microsoft.com/office/drawing/2014/main" id="{3F884B40-C30A-5305-E5A4-E5D83DC4E2BD}"/>
              </a:ext>
            </a:extLst>
          </p:cNvPr>
          <p:cNvSpPr txBox="1"/>
          <p:nvPr/>
        </p:nvSpPr>
        <p:spPr>
          <a:xfrm>
            <a:off x="5317484" y="4973621"/>
            <a:ext cx="352232"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200"/>
            </a:lvl1pPr>
          </a:lstStyle>
          <a:p>
            <a:r>
              <a:t>µ</a:t>
            </a:r>
          </a:p>
        </p:txBody>
      </p:sp>
      <p:sp>
        <p:nvSpPr>
          <p:cNvPr id="24" name="Right Arrow 30">
            <a:extLst>
              <a:ext uri="{FF2B5EF4-FFF2-40B4-BE49-F238E27FC236}">
                <a16:creationId xmlns:a16="http://schemas.microsoft.com/office/drawing/2014/main" id="{D4E15D79-A556-BA8A-3B2B-3A1EFD83B965}"/>
              </a:ext>
            </a:extLst>
          </p:cNvPr>
          <p:cNvSpPr/>
          <p:nvPr/>
        </p:nvSpPr>
        <p:spPr>
          <a:xfrm>
            <a:off x="2979924" y="5138869"/>
            <a:ext cx="2306677" cy="80554"/>
          </a:xfrm>
          <a:prstGeom prst="rightArrow">
            <a:avLst>
              <a:gd name="adj1" fmla="val 50000"/>
              <a:gd name="adj2" fmla="val 50000"/>
            </a:avLst>
          </a:prstGeom>
          <a:gradFill flip="none" rotWithShape="1">
            <a:gsLst>
              <a:gs pos="0">
                <a:srgbClr val="606D96"/>
              </a:gs>
              <a:gs pos="27000">
                <a:srgbClr val="768CB2"/>
              </a:gs>
              <a:gs pos="100000">
                <a:srgbClr val="D5D7E2"/>
              </a:gs>
            </a:gsLst>
            <a:lin ang="0" scaled="0"/>
          </a:grad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25" name="TextBox 35">
            <a:extLst>
              <a:ext uri="{FF2B5EF4-FFF2-40B4-BE49-F238E27FC236}">
                <a16:creationId xmlns:a16="http://schemas.microsoft.com/office/drawing/2014/main" id="{ED2A22DF-C0D6-3FDA-67F4-A14C4BB64260}"/>
              </a:ext>
            </a:extLst>
          </p:cNvPr>
          <p:cNvSpPr txBox="1"/>
          <p:nvPr/>
        </p:nvSpPr>
        <p:spPr>
          <a:xfrm rot="16200000">
            <a:off x="5569463" y="4155109"/>
            <a:ext cx="1774316"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200"/>
            </a:lvl1pPr>
          </a:lstStyle>
          <a:p>
            <a:r>
              <a:rPr dirty="0"/>
              <a:t>Scrapers</a:t>
            </a:r>
          </a:p>
        </p:txBody>
      </p:sp>
      <p:sp>
        <p:nvSpPr>
          <p:cNvPr id="26" name="TextBox 36">
            <a:extLst>
              <a:ext uri="{FF2B5EF4-FFF2-40B4-BE49-F238E27FC236}">
                <a16:creationId xmlns:a16="http://schemas.microsoft.com/office/drawing/2014/main" id="{440A9435-068D-D2E7-7FDB-2C6AE5019992}"/>
              </a:ext>
            </a:extLst>
          </p:cNvPr>
          <p:cNvSpPr txBox="1"/>
          <p:nvPr/>
        </p:nvSpPr>
        <p:spPr>
          <a:xfrm rot="16200000">
            <a:off x="9864493" y="5032222"/>
            <a:ext cx="1247979"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200"/>
            </a:lvl1pPr>
          </a:lstStyle>
          <a:p>
            <a:r>
              <a:rPr dirty="0"/>
              <a:t>BEND 6</a:t>
            </a:r>
          </a:p>
        </p:txBody>
      </p:sp>
      <p:sp>
        <p:nvSpPr>
          <p:cNvPr id="27" name="TextBox 37">
            <a:extLst>
              <a:ext uri="{FF2B5EF4-FFF2-40B4-BE49-F238E27FC236}">
                <a16:creationId xmlns:a16="http://schemas.microsoft.com/office/drawing/2014/main" id="{C8733D92-2216-1F41-4A04-A9C827A67AD4}"/>
              </a:ext>
            </a:extLst>
          </p:cNvPr>
          <p:cNvSpPr txBox="1"/>
          <p:nvPr/>
        </p:nvSpPr>
        <p:spPr>
          <a:xfrm>
            <a:off x="150934" y="5019341"/>
            <a:ext cx="544466"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200"/>
            </a:lvl1pPr>
          </a:lstStyle>
          <a:p>
            <a:r>
              <a:rPr dirty="0"/>
              <a:t>p</a:t>
            </a:r>
          </a:p>
        </p:txBody>
      </p:sp>
      <p:sp>
        <p:nvSpPr>
          <p:cNvPr id="28" name="Straight Arrow Connector 40">
            <a:extLst>
              <a:ext uri="{FF2B5EF4-FFF2-40B4-BE49-F238E27FC236}">
                <a16:creationId xmlns:a16="http://schemas.microsoft.com/office/drawing/2014/main" id="{E8F10FE1-04B6-59D2-EBDA-C39DB0A9C629}"/>
              </a:ext>
            </a:extLst>
          </p:cNvPr>
          <p:cNvSpPr/>
          <p:nvPr/>
        </p:nvSpPr>
        <p:spPr>
          <a:xfrm>
            <a:off x="469320" y="5904801"/>
            <a:ext cx="5470797" cy="1"/>
          </a:xfrm>
          <a:prstGeom prst="line">
            <a:avLst/>
          </a:prstGeom>
          <a:noFill/>
          <a:ln w="19050" cap="flat">
            <a:solidFill>
              <a:schemeClr val="accent1"/>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29" name="Straight Arrow Connector 44">
            <a:extLst>
              <a:ext uri="{FF2B5EF4-FFF2-40B4-BE49-F238E27FC236}">
                <a16:creationId xmlns:a16="http://schemas.microsoft.com/office/drawing/2014/main" id="{14CD12B2-CBF0-EA80-9080-71F2735B1394}"/>
              </a:ext>
            </a:extLst>
          </p:cNvPr>
          <p:cNvSpPr/>
          <p:nvPr/>
        </p:nvSpPr>
        <p:spPr>
          <a:xfrm>
            <a:off x="5946520" y="5904802"/>
            <a:ext cx="6054121" cy="0"/>
          </a:xfrm>
          <a:prstGeom prst="line">
            <a:avLst/>
          </a:prstGeom>
          <a:noFill/>
          <a:ln w="19050" cap="flat">
            <a:solidFill>
              <a:schemeClr val="accent1"/>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30" name="Straight Connector 47">
            <a:extLst>
              <a:ext uri="{FF2B5EF4-FFF2-40B4-BE49-F238E27FC236}">
                <a16:creationId xmlns:a16="http://schemas.microsoft.com/office/drawing/2014/main" id="{DB69FF53-5B78-6FCE-47F3-4607DB0CD21E}"/>
              </a:ext>
            </a:extLst>
          </p:cNvPr>
          <p:cNvSpPr/>
          <p:nvPr/>
        </p:nvSpPr>
        <p:spPr>
          <a:xfrm flipH="1">
            <a:off x="479376" y="5777531"/>
            <a:ext cx="1" cy="260196"/>
          </a:xfrm>
          <a:prstGeom prst="line">
            <a:avLst/>
          </a:prstGeom>
          <a:noFill/>
          <a:ln w="19050" cap="flat">
            <a:solidFill>
              <a:schemeClr val="accent1"/>
            </a:solidFill>
            <a:prstDash val="solid"/>
            <a:round/>
          </a:ln>
          <a:effectLst/>
        </p:spPr>
        <p:txBody>
          <a:bodyPr wrap="square" lIns="45719" tIns="45719" rIns="45719" bIns="45719" numCol="1" anchor="t">
            <a:noAutofit/>
          </a:bodyPr>
          <a:lstStyle/>
          <a:p>
            <a:endParaRPr/>
          </a:p>
        </p:txBody>
      </p:sp>
      <p:sp>
        <p:nvSpPr>
          <p:cNvPr id="31" name="Straight Connector 49">
            <a:extLst>
              <a:ext uri="{FF2B5EF4-FFF2-40B4-BE49-F238E27FC236}">
                <a16:creationId xmlns:a16="http://schemas.microsoft.com/office/drawing/2014/main" id="{3BA767DF-B3AC-D002-8C9B-FA3561D48FB9}"/>
              </a:ext>
            </a:extLst>
          </p:cNvPr>
          <p:cNvSpPr/>
          <p:nvPr/>
        </p:nvSpPr>
        <p:spPr>
          <a:xfrm>
            <a:off x="5940117" y="5777531"/>
            <a:ext cx="1" cy="260196"/>
          </a:xfrm>
          <a:prstGeom prst="line">
            <a:avLst/>
          </a:prstGeom>
          <a:noFill/>
          <a:ln w="19050" cap="flat">
            <a:solidFill>
              <a:schemeClr val="accent1"/>
            </a:solidFill>
            <a:prstDash val="solid"/>
            <a:round/>
          </a:ln>
          <a:effectLst/>
        </p:spPr>
        <p:txBody>
          <a:bodyPr wrap="square" lIns="45719" tIns="45719" rIns="45719" bIns="45719" numCol="1" anchor="t">
            <a:noAutofit/>
          </a:bodyPr>
          <a:lstStyle/>
          <a:p>
            <a:endParaRPr/>
          </a:p>
        </p:txBody>
      </p:sp>
      <p:sp>
        <p:nvSpPr>
          <p:cNvPr id="32" name="Straight Connector 50">
            <a:extLst>
              <a:ext uri="{FF2B5EF4-FFF2-40B4-BE49-F238E27FC236}">
                <a16:creationId xmlns:a16="http://schemas.microsoft.com/office/drawing/2014/main" id="{1D2A2045-ACA2-1D69-FAB0-7BCEB5CB7F6F}"/>
              </a:ext>
            </a:extLst>
          </p:cNvPr>
          <p:cNvSpPr/>
          <p:nvPr/>
        </p:nvSpPr>
        <p:spPr>
          <a:xfrm>
            <a:off x="12000655" y="5777531"/>
            <a:ext cx="1" cy="260196"/>
          </a:xfrm>
          <a:prstGeom prst="line">
            <a:avLst/>
          </a:prstGeom>
          <a:noFill/>
          <a:ln w="19050" cap="flat">
            <a:solidFill>
              <a:schemeClr val="accent1"/>
            </a:solidFill>
            <a:prstDash val="solid"/>
            <a:round/>
          </a:ln>
          <a:effectLst/>
        </p:spPr>
        <p:txBody>
          <a:bodyPr wrap="square" lIns="45719" tIns="45719" rIns="45719" bIns="45719" numCol="1" anchor="t">
            <a:noAutofit/>
          </a:bodyPr>
          <a:lstStyle/>
          <a:p>
            <a:endParaRPr/>
          </a:p>
        </p:txBody>
      </p:sp>
      <p:sp>
        <p:nvSpPr>
          <p:cNvPr id="33" name="TextBox 51">
            <a:extLst>
              <a:ext uri="{FF2B5EF4-FFF2-40B4-BE49-F238E27FC236}">
                <a16:creationId xmlns:a16="http://schemas.microsoft.com/office/drawing/2014/main" id="{6D254294-D10F-4444-D23B-832E8C91EB03}"/>
              </a:ext>
            </a:extLst>
          </p:cNvPr>
          <p:cNvSpPr txBox="1"/>
          <p:nvPr/>
        </p:nvSpPr>
        <p:spPr>
          <a:xfrm>
            <a:off x="2769206" y="5543357"/>
            <a:ext cx="1397622"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200"/>
            </a:lvl1pPr>
          </a:lstStyle>
          <a:p>
            <a:r>
              <a:rPr lang="fr-CH" dirty="0"/>
              <a:t>7</a:t>
            </a:r>
            <a:r>
              <a:rPr dirty="0"/>
              <a:t>00 m</a:t>
            </a:r>
          </a:p>
        </p:txBody>
      </p:sp>
      <p:sp>
        <p:nvSpPr>
          <p:cNvPr id="34" name="TextBox 52">
            <a:extLst>
              <a:ext uri="{FF2B5EF4-FFF2-40B4-BE49-F238E27FC236}">
                <a16:creationId xmlns:a16="http://schemas.microsoft.com/office/drawing/2014/main" id="{30062E4C-5EFC-C93B-1896-FF2CD4D89A79}"/>
              </a:ext>
            </a:extLst>
          </p:cNvPr>
          <p:cNvSpPr txBox="1"/>
          <p:nvPr/>
        </p:nvSpPr>
        <p:spPr>
          <a:xfrm>
            <a:off x="8499750" y="5487879"/>
            <a:ext cx="1523962"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200"/>
            </a:lvl1pPr>
          </a:lstStyle>
          <a:p>
            <a:r>
              <a:rPr dirty="0"/>
              <a:t>400 m</a:t>
            </a:r>
          </a:p>
        </p:txBody>
      </p:sp>
      <p:sp>
        <p:nvSpPr>
          <p:cNvPr id="35" name="TextBox 53">
            <a:extLst>
              <a:ext uri="{FF2B5EF4-FFF2-40B4-BE49-F238E27FC236}">
                <a16:creationId xmlns:a16="http://schemas.microsoft.com/office/drawing/2014/main" id="{BAF9C77B-A588-648A-F6DE-ED7D51B139F1}"/>
              </a:ext>
            </a:extLst>
          </p:cNvPr>
          <p:cNvSpPr txBox="1"/>
          <p:nvPr/>
        </p:nvSpPr>
        <p:spPr>
          <a:xfrm>
            <a:off x="1603018" y="5877272"/>
            <a:ext cx="3772902"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2200"/>
            </a:lvl1pPr>
          </a:lstStyle>
          <a:p>
            <a:r>
              <a:rPr dirty="0"/>
              <a:t>Hadron Decay Section</a:t>
            </a:r>
          </a:p>
        </p:txBody>
      </p:sp>
      <p:sp>
        <p:nvSpPr>
          <p:cNvPr id="36" name="TextBox 54">
            <a:extLst>
              <a:ext uri="{FF2B5EF4-FFF2-40B4-BE49-F238E27FC236}">
                <a16:creationId xmlns:a16="http://schemas.microsoft.com/office/drawing/2014/main" id="{84EB7546-C5F2-C4FD-A408-61B74E760E1F}"/>
              </a:ext>
            </a:extLst>
          </p:cNvPr>
          <p:cNvSpPr txBox="1"/>
          <p:nvPr/>
        </p:nvSpPr>
        <p:spPr>
          <a:xfrm>
            <a:off x="7825027" y="5851813"/>
            <a:ext cx="3039693"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2200"/>
            </a:lvl1pPr>
          </a:lstStyle>
          <a:p>
            <a:r>
              <a:rPr dirty="0"/>
              <a:t>Muon Cleaning Section</a:t>
            </a:r>
          </a:p>
        </p:txBody>
      </p:sp>
      <p:sp>
        <p:nvSpPr>
          <p:cNvPr id="41" name="TextBox 73">
            <a:extLst>
              <a:ext uri="{FF2B5EF4-FFF2-40B4-BE49-F238E27FC236}">
                <a16:creationId xmlns:a16="http://schemas.microsoft.com/office/drawing/2014/main" id="{A8B69116-1C77-D129-F97D-A80DFC1A0E7A}"/>
              </a:ext>
            </a:extLst>
          </p:cNvPr>
          <p:cNvSpPr txBox="1"/>
          <p:nvPr/>
        </p:nvSpPr>
        <p:spPr>
          <a:xfrm>
            <a:off x="2972714" y="4640189"/>
            <a:ext cx="2321096"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a:defRPr sz="2200"/>
            </a:pPr>
            <a:r>
              <a:rPr sz="2200"/>
              <a:t>(172 </a:t>
            </a:r>
            <a:r>
              <a:rPr sz="1400"/>
              <a:t>±</a:t>
            </a:r>
            <a:r>
              <a:t> </a:t>
            </a:r>
            <a:r>
              <a:rPr sz="2200"/>
              <a:t>17) GeV/c</a:t>
            </a:r>
          </a:p>
        </p:txBody>
      </p:sp>
      <p:sp>
        <p:nvSpPr>
          <p:cNvPr id="42" name="TextBox 74">
            <a:extLst>
              <a:ext uri="{FF2B5EF4-FFF2-40B4-BE49-F238E27FC236}">
                <a16:creationId xmlns:a16="http://schemas.microsoft.com/office/drawing/2014/main" id="{DC5CD8B8-E6A2-0334-A63A-00B9DD0D6163}"/>
              </a:ext>
            </a:extLst>
          </p:cNvPr>
          <p:cNvSpPr txBox="1"/>
          <p:nvPr/>
        </p:nvSpPr>
        <p:spPr>
          <a:xfrm rot="20899096">
            <a:off x="6817267" y="4470217"/>
            <a:ext cx="2321095" cy="4308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a:defRPr sz="2200"/>
            </a:pPr>
            <a:r>
              <a:rPr sz="2200" dirty="0"/>
              <a:t>(160 </a:t>
            </a:r>
            <a:r>
              <a:rPr sz="1400" dirty="0"/>
              <a:t>±</a:t>
            </a:r>
            <a:r>
              <a:rPr dirty="0"/>
              <a:t> </a:t>
            </a:r>
            <a:r>
              <a:rPr lang="fr-CH" sz="2200" dirty="0"/>
              <a:t>5</a:t>
            </a:r>
            <a:r>
              <a:rPr sz="2200" dirty="0"/>
              <a:t>) GeV/c</a:t>
            </a:r>
          </a:p>
        </p:txBody>
      </p:sp>
      <p:grpSp>
        <p:nvGrpSpPr>
          <p:cNvPr id="50" name="Group 19">
            <a:extLst>
              <a:ext uri="{FF2B5EF4-FFF2-40B4-BE49-F238E27FC236}">
                <a16:creationId xmlns:a16="http://schemas.microsoft.com/office/drawing/2014/main" id="{E136E1DE-F2E2-D6D9-6AC6-742382477400}"/>
              </a:ext>
            </a:extLst>
          </p:cNvPr>
          <p:cNvGrpSpPr/>
          <p:nvPr/>
        </p:nvGrpSpPr>
        <p:grpSpPr>
          <a:xfrm rot="20873289">
            <a:off x="5964541" y="4890286"/>
            <a:ext cx="4550685" cy="227832"/>
            <a:chOff x="0" y="0"/>
            <a:chExt cx="1040770" cy="174231"/>
          </a:xfrm>
          <a:solidFill>
            <a:schemeClr val="bg1">
              <a:lumMod val="85000"/>
            </a:schemeClr>
          </a:solidFill>
        </p:grpSpPr>
        <p:sp>
          <p:nvSpPr>
            <p:cNvPr id="51" name="Pentagon 20">
              <a:extLst>
                <a:ext uri="{FF2B5EF4-FFF2-40B4-BE49-F238E27FC236}">
                  <a16:creationId xmlns:a16="http://schemas.microsoft.com/office/drawing/2014/main" id="{97A8A385-53FE-A5DA-9A5D-7F74046F2506}"/>
                </a:ext>
              </a:extLst>
            </p:cNvPr>
            <p:cNvSpPr/>
            <p:nvPr/>
          </p:nvSpPr>
          <p:spPr>
            <a:xfrm>
              <a:off x="516943" y="-1"/>
              <a:ext cx="523828" cy="1742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52" name="Pentagon 21">
              <a:extLst>
                <a:ext uri="{FF2B5EF4-FFF2-40B4-BE49-F238E27FC236}">
                  <a16:creationId xmlns:a16="http://schemas.microsoft.com/office/drawing/2014/main" id="{59510B17-C54A-16B5-9520-95F690A27694}"/>
                </a:ext>
              </a:extLst>
            </p:cNvPr>
            <p:cNvSpPr/>
            <p:nvPr/>
          </p:nvSpPr>
          <p:spPr>
            <a:xfrm rot="10800000">
              <a:off x="0" y="0"/>
              <a:ext cx="523828" cy="1742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grpSp>
      <p:sp>
        <p:nvSpPr>
          <p:cNvPr id="20" name="Isosceles Triangle 22">
            <a:extLst>
              <a:ext uri="{FF2B5EF4-FFF2-40B4-BE49-F238E27FC236}">
                <a16:creationId xmlns:a16="http://schemas.microsoft.com/office/drawing/2014/main" id="{9DA1A649-B7CC-3E15-D7B6-5C1D3112C01A}"/>
              </a:ext>
            </a:extLst>
          </p:cNvPr>
          <p:cNvSpPr/>
          <p:nvPr/>
        </p:nvSpPr>
        <p:spPr>
          <a:xfrm rot="10800000">
            <a:off x="10327224" y="4272997"/>
            <a:ext cx="277059" cy="482349"/>
          </a:xfrm>
          <a:prstGeom prst="triangle">
            <a:avLst/>
          </a:prstGeom>
          <a:gradFill flip="none" rotWithShape="1">
            <a:gsLst>
              <a:gs pos="0">
                <a:srgbClr val="858EB3"/>
              </a:gs>
              <a:gs pos="25000">
                <a:srgbClr val="344578"/>
              </a:gs>
              <a:gs pos="38000">
                <a:srgbClr val="293A6D"/>
              </a:gs>
              <a:gs pos="55000">
                <a:srgbClr val="012968"/>
              </a:gs>
              <a:gs pos="80000">
                <a:srgbClr val="002868"/>
              </a:gs>
              <a:gs pos="88000">
                <a:srgbClr val="002A6D"/>
              </a:gs>
              <a:gs pos="100000">
                <a:srgbClr val="003294"/>
              </a:gs>
            </a:gsLst>
            <a:lin ang="5400000" scaled="0"/>
          </a:gra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sp>
        <p:nvSpPr>
          <p:cNvPr id="54" name="Rectangle 53">
            <a:extLst>
              <a:ext uri="{FF2B5EF4-FFF2-40B4-BE49-F238E27FC236}">
                <a16:creationId xmlns:a16="http://schemas.microsoft.com/office/drawing/2014/main" id="{D2EE994E-4C30-7BB7-B263-A0672444576F}"/>
              </a:ext>
            </a:extLst>
          </p:cNvPr>
          <p:cNvSpPr/>
          <p:nvPr/>
        </p:nvSpPr>
        <p:spPr>
          <a:xfrm>
            <a:off x="10992544" y="978294"/>
            <a:ext cx="216024" cy="295476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A5B4FE38-A426-BDF5-C7C5-19C0400B245C}"/>
              </a:ext>
            </a:extLst>
          </p:cNvPr>
          <p:cNvSpPr txBox="1"/>
          <p:nvPr/>
        </p:nvSpPr>
        <p:spPr>
          <a:xfrm>
            <a:off x="10362412" y="190034"/>
            <a:ext cx="771045" cy="230832"/>
          </a:xfrm>
          <a:prstGeom prst="rect">
            <a:avLst/>
          </a:prstGeom>
          <a:noFill/>
        </p:spPr>
        <p:txBody>
          <a:bodyPr wrap="none" lIns="0" tIns="0" rIns="0" bIns="0" rtlCol="0">
            <a:spAutoFit/>
          </a:bodyPr>
          <a:lstStyle/>
          <a:p>
            <a:pPr algn="l"/>
            <a:r>
              <a:rPr lang="en-GB" sz="1500" dirty="0"/>
              <a:t>CEDARs</a:t>
            </a:r>
          </a:p>
        </p:txBody>
      </p:sp>
      <p:sp>
        <p:nvSpPr>
          <p:cNvPr id="56" name="TextBox 55">
            <a:extLst>
              <a:ext uri="{FF2B5EF4-FFF2-40B4-BE49-F238E27FC236}">
                <a16:creationId xmlns:a16="http://schemas.microsoft.com/office/drawing/2014/main" id="{72B57178-7CBA-C11F-20F1-6CA7C87DE505}"/>
              </a:ext>
            </a:extLst>
          </p:cNvPr>
          <p:cNvSpPr txBox="1"/>
          <p:nvPr/>
        </p:nvSpPr>
        <p:spPr>
          <a:xfrm>
            <a:off x="11448173" y="507940"/>
            <a:ext cx="684483" cy="230832"/>
          </a:xfrm>
          <a:prstGeom prst="rect">
            <a:avLst/>
          </a:prstGeom>
          <a:noFill/>
        </p:spPr>
        <p:txBody>
          <a:bodyPr wrap="none" lIns="0" tIns="0" rIns="0" bIns="0" rtlCol="0">
            <a:spAutoFit/>
          </a:bodyPr>
          <a:lstStyle/>
          <a:p>
            <a:pPr algn="l"/>
            <a:r>
              <a:rPr lang="en-GB" sz="1500" dirty="0"/>
              <a:t>AMBER</a:t>
            </a:r>
          </a:p>
        </p:txBody>
      </p:sp>
      <p:cxnSp>
        <p:nvCxnSpPr>
          <p:cNvPr id="58" name="Straight Arrow Connector 57">
            <a:extLst>
              <a:ext uri="{FF2B5EF4-FFF2-40B4-BE49-F238E27FC236}">
                <a16:creationId xmlns:a16="http://schemas.microsoft.com/office/drawing/2014/main" id="{9A76B997-EDC6-13D1-96FC-F3AEB8ADF686}"/>
              </a:ext>
            </a:extLst>
          </p:cNvPr>
          <p:cNvCxnSpPr>
            <a:cxnSpLocks/>
          </p:cNvCxnSpPr>
          <p:nvPr/>
        </p:nvCxnSpPr>
        <p:spPr>
          <a:xfrm>
            <a:off x="10703925" y="356089"/>
            <a:ext cx="403621" cy="1161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89A4CC8-6200-6D15-9FD0-D942DA7775BC}"/>
              </a:ext>
            </a:extLst>
          </p:cNvPr>
          <p:cNvCxnSpPr>
            <a:cxnSpLocks/>
            <a:stCxn id="56" idx="2"/>
          </p:cNvCxnSpPr>
          <p:nvPr/>
        </p:nvCxnSpPr>
        <p:spPr>
          <a:xfrm>
            <a:off x="11790415" y="738772"/>
            <a:ext cx="262547" cy="962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25DE806-725A-F34A-512F-983035E4FC66}"/>
              </a:ext>
            </a:extLst>
          </p:cNvPr>
          <p:cNvSpPr txBox="1"/>
          <p:nvPr/>
        </p:nvSpPr>
        <p:spPr>
          <a:xfrm>
            <a:off x="1094012" y="4039192"/>
            <a:ext cx="10612940" cy="1661993"/>
          </a:xfrm>
          <a:prstGeom prst="rect">
            <a:avLst/>
          </a:prstGeom>
          <a:solidFill>
            <a:schemeClr val="accent1"/>
          </a:solidFill>
        </p:spPr>
        <p:txBody>
          <a:bodyPr wrap="square" lIns="0" tIns="0" rIns="0" bIns="0" rtlCol="0">
            <a:spAutoFit/>
          </a:bodyPr>
          <a:lstStyle/>
          <a:p>
            <a:pPr marL="285750" indent="-285750" algn="l">
              <a:buFont typeface="Arial" panose="020B0604020202020204" pitchFamily="34" charset="0"/>
              <a:buChar char="•"/>
            </a:pPr>
            <a:endParaRPr lang="en-GB" dirty="0">
              <a:solidFill>
                <a:schemeClr val="bg1"/>
              </a:solidFill>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GB" dirty="0">
                <a:solidFill>
                  <a:schemeClr val="bg1"/>
                </a:solidFill>
                <a:latin typeface="Calibri" panose="020F0502020204030204" pitchFamily="34" charset="0"/>
                <a:cs typeface="Calibri" panose="020F0502020204030204" pitchFamily="34" charset="0"/>
              </a:rPr>
              <a:t>The switching between the modes is fast and does not require additional installation (except installation of the CEDARs for the hadron runs).</a:t>
            </a:r>
          </a:p>
          <a:p>
            <a:pPr marL="285750" indent="-285750" algn="l">
              <a:buFont typeface="Arial" panose="020B0604020202020204" pitchFamily="34" charset="0"/>
              <a:buChar char="•"/>
            </a:pPr>
            <a:r>
              <a:rPr lang="en-GB" dirty="0">
                <a:solidFill>
                  <a:schemeClr val="bg1"/>
                </a:solidFill>
                <a:latin typeface="Calibri" panose="020F0502020204030204" pitchFamily="34" charset="0"/>
                <a:cs typeface="Calibri" panose="020F0502020204030204" pitchFamily="34" charset="0"/>
              </a:rPr>
              <a:t>In the hadron mode an optional pair of differential Cherenkov counters (CEDARs) are available to tag a specific type of particle in the beamline.  </a:t>
            </a:r>
          </a:p>
          <a:p>
            <a:pPr marL="285750" indent="-285750" algn="l">
              <a:buFont typeface="Arial" panose="020B0604020202020204" pitchFamily="34" charset="0"/>
              <a:buChar char="•"/>
            </a:pP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676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083F-AE51-C041-93AD-20D80AA3D715}"/>
              </a:ext>
            </a:extLst>
          </p:cNvPr>
          <p:cNvSpPr>
            <a:spLocks noGrp="1"/>
          </p:cNvSpPr>
          <p:nvPr>
            <p:ph type="title"/>
          </p:nvPr>
        </p:nvSpPr>
        <p:spPr/>
        <p:txBody>
          <a:bodyPr/>
          <a:lstStyle/>
          <a:p>
            <a:r>
              <a:rPr lang="en-GB" dirty="0"/>
              <a:t>Future requests at EHN2</a:t>
            </a:r>
          </a:p>
        </p:txBody>
      </p:sp>
      <p:sp>
        <p:nvSpPr>
          <p:cNvPr id="3" name="Date Placeholder 2">
            <a:extLst>
              <a:ext uri="{FF2B5EF4-FFF2-40B4-BE49-F238E27FC236}">
                <a16:creationId xmlns:a16="http://schemas.microsoft.com/office/drawing/2014/main" id="{DDB38917-23BF-FC44-A221-ABEA1525FAC4}"/>
              </a:ext>
            </a:extLst>
          </p:cNvPr>
          <p:cNvSpPr>
            <a:spLocks noGrp="1"/>
          </p:cNvSpPr>
          <p:nvPr>
            <p:ph type="dt" sz="half" idx="10"/>
          </p:nvPr>
        </p:nvSpPr>
        <p:spPr>
          <a:xfrm>
            <a:off x="1631504" y="6365374"/>
            <a:ext cx="3311179" cy="365125"/>
          </a:xfrm>
        </p:spPr>
        <p:txBody>
          <a:bodyPr/>
          <a:lstStyle/>
          <a:p>
            <a:r>
              <a:rPr lang="en-US"/>
              <a:t>05.09.2025</a:t>
            </a:r>
            <a:endParaRPr lang="en-US" dirty="0"/>
          </a:p>
        </p:txBody>
      </p:sp>
      <p:sp>
        <p:nvSpPr>
          <p:cNvPr id="4" name="Footer Placeholder 3">
            <a:extLst>
              <a:ext uri="{FF2B5EF4-FFF2-40B4-BE49-F238E27FC236}">
                <a16:creationId xmlns:a16="http://schemas.microsoft.com/office/drawing/2014/main" id="{B5B507A5-D3A2-3949-8DAB-4AFBC0A7064F}"/>
              </a:ext>
            </a:extLst>
          </p:cNvPr>
          <p:cNvSpPr>
            <a:spLocks noGrp="1"/>
          </p:cNvSpPr>
          <p:nvPr>
            <p:ph type="ftr" sz="quarter" idx="11"/>
          </p:nvPr>
        </p:nvSpPr>
        <p:spPr/>
        <p:txBody>
          <a:bodyPr/>
          <a:lstStyle/>
          <a:p>
            <a:r>
              <a:rPr lang="en-US"/>
              <a:t>D. Banerjee BDX Workshop 2025</a:t>
            </a:r>
            <a:endParaRPr lang="en-US" dirty="0"/>
          </a:p>
        </p:txBody>
      </p:sp>
      <p:sp>
        <p:nvSpPr>
          <p:cNvPr id="5" name="Slide Number Placeholder 4">
            <a:extLst>
              <a:ext uri="{FF2B5EF4-FFF2-40B4-BE49-F238E27FC236}">
                <a16:creationId xmlns:a16="http://schemas.microsoft.com/office/drawing/2014/main" id="{7562E968-FCDE-694C-B31A-3C7F83327605}"/>
              </a:ext>
            </a:extLst>
          </p:cNvPr>
          <p:cNvSpPr>
            <a:spLocks noGrp="1"/>
          </p:cNvSpPr>
          <p:nvPr>
            <p:ph type="sldNum" sz="quarter" idx="12"/>
          </p:nvPr>
        </p:nvSpPr>
        <p:spPr/>
        <p:txBody>
          <a:bodyPr/>
          <a:lstStyle/>
          <a:p>
            <a:fld id="{8D6C380F-326D-3C40-9EE7-7FBAB0953422}" type="slidenum">
              <a:rPr lang="en-US" smtClean="0"/>
              <a:pPr/>
              <a:t>19</a:t>
            </a:fld>
            <a:endParaRPr lang="en-US"/>
          </a:p>
        </p:txBody>
      </p:sp>
      <p:sp>
        <p:nvSpPr>
          <p:cNvPr id="10" name="Content Placeholder 2">
            <a:extLst>
              <a:ext uri="{FF2B5EF4-FFF2-40B4-BE49-F238E27FC236}">
                <a16:creationId xmlns:a16="http://schemas.microsoft.com/office/drawing/2014/main" id="{2035279E-20FB-0546-8035-2BAF69FD0588}"/>
              </a:ext>
            </a:extLst>
          </p:cNvPr>
          <p:cNvSpPr txBox="1">
            <a:spLocks/>
          </p:cNvSpPr>
          <p:nvPr/>
        </p:nvSpPr>
        <p:spPr>
          <a:xfrm>
            <a:off x="263352" y="949333"/>
            <a:ext cx="11809312" cy="5255524"/>
          </a:xfrm>
          <a:prstGeom prst="rect">
            <a:avLst/>
          </a:prstGeom>
        </p:spPr>
        <p:txBody>
          <a:bodyPr vert="horz" lIns="0" tIns="0" rIns="0" bIns="0" rtlCol="0">
            <a:noAutofit/>
          </a:bodyPr>
          <a:lstStyle>
            <a:lvl1pPr marL="342900" indent="-342900">
              <a:lnSpc>
                <a:spcPct val="90000"/>
              </a:lnSpc>
              <a:spcBef>
                <a:spcPts val="1800"/>
              </a:spcBef>
              <a:spcAft>
                <a:spcPts val="400"/>
              </a:spcAft>
              <a:buFont typeface="Arial" panose="020B0604020202020204" pitchFamily="34" charset="0"/>
              <a:buChar char="•"/>
              <a:tabLst/>
              <a:defRPr sz="1600" b="1">
                <a:solidFill>
                  <a:schemeClr val="tx2"/>
                </a:solidFill>
              </a:defRPr>
            </a:lvl1pPr>
            <a:lvl2pPr marL="666900" lvl="1" indent="-342900">
              <a:lnSpc>
                <a:spcPct val="100000"/>
              </a:lnSpc>
              <a:spcBef>
                <a:spcPts val="500"/>
              </a:spcBef>
              <a:spcAft>
                <a:spcPts val="300"/>
              </a:spcAft>
              <a:buFont typeface="Arial" panose="020B0604020202020204" pitchFamily="34" charset="0"/>
              <a:buChar char="•"/>
              <a:tabLst/>
              <a:defRPr sz="1400">
                <a:solidFill>
                  <a:schemeClr val="tx2"/>
                </a:solidFill>
              </a:defRPr>
            </a:lvl2pPr>
            <a:lvl3pPr marL="648000" indent="-324000">
              <a:lnSpc>
                <a:spcPct val="100000"/>
              </a:lnSpc>
              <a:spcBef>
                <a:spcPts val="500"/>
              </a:spcBef>
              <a:spcAft>
                <a:spcPts val="300"/>
              </a:spcAft>
              <a:buSzPct val="100000"/>
              <a:buFont typeface="Arial" panose="020B0604020202020204" pitchFamily="34" charset="0"/>
              <a:buChar char="•"/>
              <a:tabLst/>
              <a:defRPr sz="1700">
                <a:solidFill>
                  <a:schemeClr val="tx2"/>
                </a:solidFill>
              </a:defRPr>
            </a:lvl3pPr>
            <a:lvl4pPr marL="972000" indent="-324000">
              <a:lnSpc>
                <a:spcPct val="100000"/>
              </a:lnSpc>
              <a:spcBef>
                <a:spcPts val="500"/>
              </a:spcBef>
              <a:spcAft>
                <a:spcPts val="300"/>
              </a:spcAft>
              <a:buSzPct val="100000"/>
              <a:buFont typeface="Arial" charset="0"/>
              <a:buChar char="•"/>
              <a:tabLst/>
              <a:defRPr sz="1600">
                <a:solidFill>
                  <a:schemeClr val="tx2"/>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GB" dirty="0"/>
              <a:t>Several projects for the ENH2 beamline in the CERN North Area have been proposed:</a:t>
            </a:r>
          </a:p>
          <a:p>
            <a:r>
              <a:rPr lang="en-GB" dirty="0"/>
              <a:t>NA64µ - Muon Program for dark sector physics</a:t>
            </a:r>
          </a:p>
          <a:p>
            <a:pPr lvl="1"/>
            <a:r>
              <a:rPr lang="en-GB" dirty="0"/>
              <a:t>Requires 5E7 muons/spill at 100 GeV/c – 160 GeV/c muon beam.</a:t>
            </a:r>
          </a:p>
          <a:p>
            <a:r>
              <a:rPr lang="en-GB" dirty="0">
                <a:hlinkClick r:id="rId3"/>
              </a:rPr>
              <a:t>MuOnE</a:t>
            </a:r>
            <a:r>
              <a:rPr lang="en-GB" dirty="0"/>
              <a:t> - aiming to investigate the hadronic contribution to the vacuum polarisation in context of (g-2)</a:t>
            </a:r>
            <a:r>
              <a:rPr lang="en-GB" baseline="-25000" dirty="0"/>
              <a:t>µ</a:t>
            </a:r>
            <a:r>
              <a:rPr lang="en-GB" dirty="0"/>
              <a:t>.</a:t>
            </a:r>
          </a:p>
          <a:p>
            <a:pPr lvl="1"/>
            <a:r>
              <a:rPr lang="en-GB" dirty="0"/>
              <a:t>Requires 2E8 muons/spill at160 GeV/c, low divergence muon beam.</a:t>
            </a:r>
          </a:p>
          <a:p>
            <a:r>
              <a:rPr lang="en-GB" dirty="0"/>
              <a:t>Successor to the COMPASS experiment - </a:t>
            </a:r>
            <a:r>
              <a:rPr lang="en-GB" dirty="0">
                <a:hlinkClick r:id="rId4"/>
              </a:rPr>
              <a:t>A QCD Facility (AMBER) </a:t>
            </a:r>
            <a:endParaRPr lang="en-GB" dirty="0"/>
          </a:p>
          <a:p>
            <a:pPr lvl="1"/>
            <a:r>
              <a:rPr lang="en-GB" dirty="0"/>
              <a:t>Requires high intensity kaon beams for Drell Yan measurements, prompt-photon measurements and K-induced spectroscopy.</a:t>
            </a:r>
          </a:p>
        </p:txBody>
      </p:sp>
      <p:grpSp>
        <p:nvGrpSpPr>
          <p:cNvPr id="7" name="Group 6">
            <a:extLst>
              <a:ext uri="{FF2B5EF4-FFF2-40B4-BE49-F238E27FC236}">
                <a16:creationId xmlns:a16="http://schemas.microsoft.com/office/drawing/2014/main" id="{75595F95-F992-738B-51BB-7807EC9FF70B}"/>
              </a:ext>
            </a:extLst>
          </p:cNvPr>
          <p:cNvGrpSpPr/>
          <p:nvPr/>
        </p:nvGrpSpPr>
        <p:grpSpPr>
          <a:xfrm>
            <a:off x="657241" y="3847281"/>
            <a:ext cx="6923088" cy="2412592"/>
            <a:chOff x="4800600" y="3609830"/>
            <a:chExt cx="7151688" cy="2594566"/>
          </a:xfrm>
        </p:grpSpPr>
        <p:pic>
          <p:nvPicPr>
            <p:cNvPr id="8" name="Picture 7">
              <a:extLst>
                <a:ext uri="{FF2B5EF4-FFF2-40B4-BE49-F238E27FC236}">
                  <a16:creationId xmlns:a16="http://schemas.microsoft.com/office/drawing/2014/main" id="{FCB3D501-D9C7-5792-64D2-12E7C2208CA3}"/>
                </a:ext>
              </a:extLst>
            </p:cNvPr>
            <p:cNvPicPr>
              <a:picLocks noChangeAspect="1"/>
            </p:cNvPicPr>
            <p:nvPr/>
          </p:nvPicPr>
          <p:blipFill>
            <a:blip r:embed="rId5"/>
            <a:stretch>
              <a:fillRect/>
            </a:stretch>
          </p:blipFill>
          <p:spPr>
            <a:xfrm>
              <a:off x="4800600" y="3609830"/>
              <a:ext cx="7151688" cy="2594566"/>
            </a:xfrm>
            <a:prstGeom prst="rect">
              <a:avLst/>
            </a:prstGeom>
          </p:spPr>
        </p:pic>
        <p:sp>
          <p:nvSpPr>
            <p:cNvPr id="11" name="TextBox 10">
              <a:extLst>
                <a:ext uri="{FF2B5EF4-FFF2-40B4-BE49-F238E27FC236}">
                  <a16:creationId xmlns:a16="http://schemas.microsoft.com/office/drawing/2014/main" id="{55339BE7-90DE-DA2C-ADEA-BE96CF251A0F}"/>
                </a:ext>
              </a:extLst>
            </p:cNvPr>
            <p:cNvSpPr txBox="1"/>
            <p:nvPr/>
          </p:nvSpPr>
          <p:spPr>
            <a:xfrm>
              <a:off x="10744200" y="4191000"/>
              <a:ext cx="914400" cy="430887"/>
            </a:xfrm>
            <a:prstGeom prst="rect">
              <a:avLst/>
            </a:prstGeom>
            <a:solidFill>
              <a:schemeClr val="bg1"/>
            </a:solidFill>
            <a:ln>
              <a:solidFill>
                <a:schemeClr val="bg1"/>
              </a:solidFill>
            </a:ln>
          </p:spPr>
          <p:txBody>
            <a:bodyPr wrap="square" lIns="0" tIns="0" rIns="0" bIns="0" rtlCol="0">
              <a:spAutoFit/>
            </a:bodyPr>
            <a:lstStyle/>
            <a:p>
              <a:pPr algn="ctr"/>
              <a:r>
                <a:rPr lang="en-US" sz="1400" dirty="0">
                  <a:solidFill>
                    <a:schemeClr val="tx2"/>
                  </a:solidFill>
                </a:rPr>
                <a:t>AMBER</a:t>
              </a:r>
            </a:p>
            <a:p>
              <a:pPr algn="ctr"/>
              <a:r>
                <a:rPr lang="en-US" sz="1400" dirty="0">
                  <a:solidFill>
                    <a:schemeClr val="tx2"/>
                  </a:solidFill>
                </a:rPr>
                <a:t>Experiment</a:t>
              </a:r>
              <a:endParaRPr lang="en-GB" sz="1400" dirty="0">
                <a:solidFill>
                  <a:schemeClr val="tx2"/>
                </a:solidFill>
              </a:endParaRPr>
            </a:p>
          </p:txBody>
        </p:sp>
      </p:grpSp>
      <p:pic>
        <p:nvPicPr>
          <p:cNvPr id="12" name="Picture 11">
            <a:extLst>
              <a:ext uri="{FF2B5EF4-FFF2-40B4-BE49-F238E27FC236}">
                <a16:creationId xmlns:a16="http://schemas.microsoft.com/office/drawing/2014/main" id="{C81060B2-3ECE-3E3D-29C2-C7854856D018}"/>
              </a:ext>
            </a:extLst>
          </p:cNvPr>
          <p:cNvPicPr>
            <a:picLocks noChangeAspect="1"/>
          </p:cNvPicPr>
          <p:nvPr/>
        </p:nvPicPr>
        <p:blipFill>
          <a:blip r:embed="rId6"/>
          <a:stretch>
            <a:fillRect/>
          </a:stretch>
        </p:blipFill>
        <p:spPr>
          <a:xfrm>
            <a:off x="7680176" y="3847281"/>
            <a:ext cx="3427370" cy="2267685"/>
          </a:xfrm>
          <a:prstGeom prst="rect">
            <a:avLst/>
          </a:prstGeom>
        </p:spPr>
      </p:pic>
      <p:sp>
        <p:nvSpPr>
          <p:cNvPr id="13" name="Rectangle 12">
            <a:extLst>
              <a:ext uri="{FF2B5EF4-FFF2-40B4-BE49-F238E27FC236}">
                <a16:creationId xmlns:a16="http://schemas.microsoft.com/office/drawing/2014/main" id="{87D94935-E737-693F-8045-48F7D6B4AC66}"/>
              </a:ext>
            </a:extLst>
          </p:cNvPr>
          <p:cNvSpPr/>
          <p:nvPr/>
        </p:nvSpPr>
        <p:spPr>
          <a:xfrm>
            <a:off x="1991544" y="6356351"/>
            <a:ext cx="648072" cy="383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9155023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3352" y="247399"/>
            <a:ext cx="10515600" cy="770965"/>
          </a:xfrm>
        </p:spPr>
        <p:txBody>
          <a:bodyPr vert="horz" lIns="0" tIns="0" rIns="0" bIns="0" rtlCol="0" anchor="t" anchorCtr="0">
            <a:noAutofit/>
          </a:bodyPr>
          <a:lstStyle/>
          <a:p>
            <a:r>
              <a:rPr lang="en-US" dirty="0"/>
              <a:t>CERN Accelerator Complex </a:t>
            </a:r>
            <a:endParaRPr lang="el-GR" dirty="0"/>
          </a:p>
        </p:txBody>
      </p:sp>
      <p:sp>
        <p:nvSpPr>
          <p:cNvPr id="4" name="Date Placeholder 3"/>
          <p:cNvSpPr>
            <a:spLocks noGrp="1"/>
          </p:cNvSpPr>
          <p:nvPr>
            <p:ph type="dt" sz="half" idx="10"/>
          </p:nvPr>
        </p:nvSpPr>
        <p:spPr/>
        <p:txBody>
          <a:bodyPr/>
          <a:lstStyle/>
          <a:p>
            <a:r>
              <a:rPr lang="en-US"/>
              <a:t>05.09.2025</a:t>
            </a:r>
            <a:endParaRPr lang="el-GR" dirty="0"/>
          </a:p>
        </p:txBody>
      </p:sp>
      <p:sp>
        <p:nvSpPr>
          <p:cNvPr id="5" name="Footer Placeholder 4"/>
          <p:cNvSpPr>
            <a:spLocks noGrp="1"/>
          </p:cNvSpPr>
          <p:nvPr>
            <p:ph type="ftr" sz="quarter" idx="11"/>
          </p:nvPr>
        </p:nvSpPr>
        <p:spPr/>
        <p:txBody>
          <a:bodyPr/>
          <a:lstStyle/>
          <a:p>
            <a:r>
              <a:rPr lang="en-US"/>
              <a:t>D. Banerjee BDX Workshop 2025</a:t>
            </a:r>
            <a:endParaRPr lang="el-GR" dirty="0"/>
          </a:p>
        </p:txBody>
      </p:sp>
      <p:sp>
        <p:nvSpPr>
          <p:cNvPr id="6" name="Slide Number Placeholder 5"/>
          <p:cNvSpPr>
            <a:spLocks noGrp="1"/>
          </p:cNvSpPr>
          <p:nvPr>
            <p:ph type="sldNum" sz="quarter" idx="12"/>
          </p:nvPr>
        </p:nvSpPr>
        <p:spPr/>
        <p:txBody>
          <a:bodyPr/>
          <a:lstStyle/>
          <a:p>
            <a:fld id="{5AD037AA-D9F1-418C-8E0B-6DB1F621E83A}" type="slidenum">
              <a:rPr lang="el-GR" smtClean="0"/>
              <a:t>2</a:t>
            </a:fld>
            <a:endParaRPr lang="el-GR" dirty="0"/>
          </a:p>
        </p:txBody>
      </p:sp>
      <p:sp>
        <p:nvSpPr>
          <p:cNvPr id="12" name="TextBox 11"/>
          <p:cNvSpPr txBox="1"/>
          <p:nvPr/>
        </p:nvSpPr>
        <p:spPr>
          <a:xfrm>
            <a:off x="7411260" y="1587509"/>
            <a:ext cx="4292476" cy="707886"/>
          </a:xfrm>
          <a:prstGeom prst="rect">
            <a:avLst/>
          </a:prstGeom>
          <a:noFill/>
        </p:spPr>
        <p:txBody>
          <a:bodyPr wrap="square" rtlCol="0">
            <a:spAutoFit/>
          </a:bodyPr>
          <a:lstStyle/>
          <a:p>
            <a:r>
              <a:rPr lang="en-US" sz="2000" dirty="0">
                <a:solidFill>
                  <a:srgbClr val="000000"/>
                </a:solidFill>
              </a:rPr>
              <a:t>SPS : protons/ions @ </a:t>
            </a:r>
            <a:r>
              <a:rPr lang="en-US" sz="2000" dirty="0">
                <a:solidFill>
                  <a:srgbClr val="FF0000"/>
                </a:solidFill>
                <a:effectLst>
                  <a:outerShdw blurRad="38100" dist="38100" dir="2700000" algn="tl">
                    <a:srgbClr val="000000">
                      <a:alpha val="43137"/>
                    </a:srgbClr>
                  </a:outerShdw>
                </a:effectLst>
              </a:rPr>
              <a:t>400 GeV/c/Z </a:t>
            </a:r>
          </a:p>
          <a:p>
            <a:r>
              <a:rPr lang="en-US" sz="2000" dirty="0">
                <a:solidFill>
                  <a:srgbClr val="000000"/>
                </a:solidFill>
              </a:rPr>
              <a:t>PS: protons /ions @ </a:t>
            </a:r>
            <a:r>
              <a:rPr lang="en-US" sz="2000" dirty="0">
                <a:solidFill>
                  <a:srgbClr val="FF0000"/>
                </a:solidFill>
                <a:effectLst>
                  <a:outerShdw blurRad="38100" dist="38100" dir="2700000" algn="tl">
                    <a:srgbClr val="000000">
                      <a:alpha val="43137"/>
                    </a:srgbClr>
                  </a:outerShdw>
                </a:effectLst>
              </a:rPr>
              <a:t>24 GeV/c/Z </a:t>
            </a:r>
            <a:endParaRPr lang="el-GR" sz="2000" dirty="0">
              <a:solidFill>
                <a:srgbClr val="FF0000"/>
              </a:solidFill>
              <a:effectLst>
                <a:outerShdw blurRad="38100" dist="38100" dir="2700000" algn="tl">
                  <a:srgbClr val="000000">
                    <a:alpha val="43137"/>
                  </a:srgbClr>
                </a:outerShdw>
              </a:effectLst>
            </a:endParaRPr>
          </a:p>
        </p:txBody>
      </p:sp>
      <p:pic>
        <p:nvPicPr>
          <p:cNvPr id="13" name="Picture 12" descr="Diagram&#10;&#10;Description automatically generated">
            <a:extLst>
              <a:ext uri="{FF2B5EF4-FFF2-40B4-BE49-F238E27FC236}">
                <a16:creationId xmlns:a16="http://schemas.microsoft.com/office/drawing/2014/main" id="{E02C03EC-579B-7238-A739-EF1F32E6DD7F}"/>
              </a:ext>
            </a:extLst>
          </p:cNvPr>
          <p:cNvPicPr>
            <a:picLocks noChangeAspect="1"/>
          </p:cNvPicPr>
          <p:nvPr/>
        </p:nvPicPr>
        <p:blipFill>
          <a:blip r:embed="rId3"/>
          <a:stretch>
            <a:fillRect/>
          </a:stretch>
        </p:blipFill>
        <p:spPr>
          <a:xfrm>
            <a:off x="47328" y="864096"/>
            <a:ext cx="6599517" cy="5373216"/>
          </a:xfrm>
          <a:prstGeom prst="rect">
            <a:avLst/>
          </a:prstGeom>
        </p:spPr>
      </p:pic>
      <p:sp>
        <p:nvSpPr>
          <p:cNvPr id="17" name="Rectangle 16">
            <a:extLst>
              <a:ext uri="{FF2B5EF4-FFF2-40B4-BE49-F238E27FC236}">
                <a16:creationId xmlns:a16="http://schemas.microsoft.com/office/drawing/2014/main" id="{88F8BB51-12B2-D171-32B9-1520BB883304}"/>
              </a:ext>
            </a:extLst>
          </p:cNvPr>
          <p:cNvSpPr/>
          <p:nvPr/>
        </p:nvSpPr>
        <p:spPr>
          <a:xfrm>
            <a:off x="2783632" y="1882090"/>
            <a:ext cx="1296144" cy="61080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17">
            <a:extLst>
              <a:ext uri="{FF2B5EF4-FFF2-40B4-BE49-F238E27FC236}">
                <a16:creationId xmlns:a16="http://schemas.microsoft.com/office/drawing/2014/main" id="{A8F70740-34DD-8054-2560-10C427F23908}"/>
              </a:ext>
            </a:extLst>
          </p:cNvPr>
          <p:cNvSpPr/>
          <p:nvPr/>
        </p:nvSpPr>
        <p:spPr>
          <a:xfrm>
            <a:off x="5303912" y="3645024"/>
            <a:ext cx="936104" cy="61080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47D7A9AD-37EB-9DC2-5FD8-48A9F88CBCE2}"/>
              </a:ext>
            </a:extLst>
          </p:cNvPr>
          <p:cNvSpPr txBox="1"/>
          <p:nvPr/>
        </p:nvSpPr>
        <p:spPr>
          <a:xfrm>
            <a:off x="6061513" y="2467570"/>
            <a:ext cx="6083159" cy="830997"/>
          </a:xfrm>
          <a:prstGeom prst="rect">
            <a:avLst/>
          </a:prstGeom>
          <a:noFill/>
        </p:spPr>
        <p:txBody>
          <a:bodyPr wrap="square" lIns="0" tIns="0" rIns="0" bIns="0" rtlCol="0">
            <a:spAutoFit/>
          </a:bodyPr>
          <a:lstStyle/>
          <a:p>
            <a:pPr algn="l"/>
            <a:r>
              <a:rPr lang="en-GB" b="1" dirty="0">
                <a:solidFill>
                  <a:srgbClr val="000000"/>
                </a:solidFill>
                <a:latin typeface="Calibri" panose="020F0502020204030204" pitchFamily="34" charset="0"/>
                <a:cs typeface="Calibri" panose="020F0502020204030204" pitchFamily="34" charset="0"/>
              </a:rPr>
              <a:t>Generation of secondary beams: </a:t>
            </a:r>
            <a:r>
              <a:rPr lang="en-GB" dirty="0">
                <a:solidFill>
                  <a:srgbClr val="000000"/>
                </a:solidFill>
                <a:latin typeface="Calibri" panose="020F0502020204030204" pitchFamily="34" charset="0"/>
                <a:cs typeface="Calibri" panose="020F0502020204030204" pitchFamily="34" charset="0"/>
              </a:rPr>
              <a:t>Principle from the cosmic rays:</a:t>
            </a:r>
          </a:p>
          <a:p>
            <a:pPr algn="l"/>
            <a:r>
              <a:rPr lang="en-GB" dirty="0">
                <a:solidFill>
                  <a:srgbClr val="000000"/>
                </a:solidFill>
                <a:latin typeface="Calibri" panose="020F0502020204030204" pitchFamily="34" charset="0"/>
                <a:cs typeface="Calibri" panose="020F0502020204030204" pitchFamily="34" charset="0"/>
              </a:rPr>
              <a:t>Protons from SPS/PS hits a target (Be) creating showers of particles.</a:t>
            </a:r>
          </a:p>
        </p:txBody>
      </p:sp>
      <p:pic>
        <p:nvPicPr>
          <p:cNvPr id="7" name="Picture 6">
            <a:extLst>
              <a:ext uri="{FF2B5EF4-FFF2-40B4-BE49-F238E27FC236}">
                <a16:creationId xmlns:a16="http://schemas.microsoft.com/office/drawing/2014/main" id="{7862F1F5-9D4E-9586-7C8D-DE1FF1F3CFDE}"/>
              </a:ext>
            </a:extLst>
          </p:cNvPr>
          <p:cNvPicPr>
            <a:picLocks noChangeAspect="1"/>
          </p:cNvPicPr>
          <p:nvPr/>
        </p:nvPicPr>
        <p:blipFill>
          <a:blip r:embed="rId4">
            <a:clrChange>
              <a:clrFrom>
                <a:srgbClr val="EBEBEB"/>
              </a:clrFrom>
              <a:clrTo>
                <a:srgbClr val="EBEBEB">
                  <a:alpha val="0"/>
                </a:srgbClr>
              </a:clrTo>
            </a:clrChange>
          </a:blip>
          <a:stretch>
            <a:fillRect/>
          </a:stretch>
        </p:blipFill>
        <p:spPr>
          <a:xfrm>
            <a:off x="6955401" y="3772893"/>
            <a:ext cx="4748335" cy="2422767"/>
          </a:xfrm>
          <a:prstGeom prst="rect">
            <a:avLst/>
          </a:prstGeom>
          <a:noFill/>
        </p:spPr>
      </p:pic>
      <p:sp>
        <p:nvSpPr>
          <p:cNvPr id="15" name="Rectangle 14">
            <a:extLst>
              <a:ext uri="{FF2B5EF4-FFF2-40B4-BE49-F238E27FC236}">
                <a16:creationId xmlns:a16="http://schemas.microsoft.com/office/drawing/2014/main" id="{1960A841-6214-969A-6C85-7E6F43748317}"/>
              </a:ext>
            </a:extLst>
          </p:cNvPr>
          <p:cNvSpPr/>
          <p:nvPr/>
        </p:nvSpPr>
        <p:spPr>
          <a:xfrm>
            <a:off x="2135560" y="6378349"/>
            <a:ext cx="648072" cy="47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1009806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6">
            <a:extLst>
              <a:ext uri="{FF2B5EF4-FFF2-40B4-BE49-F238E27FC236}">
                <a16:creationId xmlns:a16="http://schemas.microsoft.com/office/drawing/2014/main" id="{07C02E27-EA24-1046-3107-3FE8B79EFEF2}"/>
              </a:ext>
            </a:extLst>
          </p:cNvPr>
          <p:cNvSpPr txBox="1"/>
          <p:nvPr/>
        </p:nvSpPr>
        <p:spPr>
          <a:xfrm>
            <a:off x="6370082" y="5655878"/>
            <a:ext cx="3032754" cy="523218"/>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defRPr sz="1400">
                <a:solidFill>
                  <a:srgbClr val="333333"/>
                </a:solidFill>
              </a:defRPr>
            </a:pPr>
            <a:r>
              <a:rPr sz="1400" dirty="0"/>
              <a:t>Flux for µ</a:t>
            </a:r>
            <a:r>
              <a:rPr sz="1400" baseline="30000" dirty="0"/>
              <a:t>+</a:t>
            </a:r>
            <a:r>
              <a:rPr sz="1400" dirty="0"/>
              <a:t> at 1.3 10</a:t>
            </a:r>
            <a:r>
              <a:rPr sz="1400" baseline="30000" dirty="0"/>
              <a:t>13</a:t>
            </a:r>
            <a:r>
              <a:rPr sz="1400" dirty="0"/>
              <a:t> </a:t>
            </a:r>
            <a:r>
              <a:rPr sz="1400" dirty="0" err="1"/>
              <a:t>ppp</a:t>
            </a:r>
            <a:r>
              <a:rPr sz="1400" dirty="0"/>
              <a:t> and for fixed p</a:t>
            </a:r>
            <a:r>
              <a:rPr sz="1400" baseline="-25000" dirty="0"/>
              <a:t>µ</a:t>
            </a:r>
            <a:r>
              <a:rPr sz="1400" dirty="0"/>
              <a:t>/p</a:t>
            </a:r>
            <a:r>
              <a:rPr sz="1400" baseline="-25000" dirty="0"/>
              <a:t>π</a:t>
            </a:r>
            <a:r>
              <a:rPr sz="1400" dirty="0"/>
              <a:t> ratio (</a:t>
            </a:r>
            <a:r>
              <a:rPr sz="1400" dirty="0" err="1"/>
              <a:t>polarisation</a:t>
            </a:r>
            <a:r>
              <a:rPr sz="1400" dirty="0"/>
              <a:t> = 0.8)</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01D74D0-089D-AEED-FA4C-F202A467FE6C}"/>
                  </a:ext>
                </a:extLst>
              </p:cNvPr>
              <p:cNvSpPr>
                <a:spLocks noGrp="1"/>
              </p:cNvSpPr>
              <p:nvPr>
                <p:ph idx="1"/>
              </p:nvPr>
            </p:nvSpPr>
            <p:spPr>
              <a:xfrm>
                <a:off x="407989" y="980728"/>
                <a:ext cx="11376024" cy="5256584"/>
              </a:xfrm>
            </p:spPr>
            <p:txBody>
              <a:bodyPr/>
              <a:lstStyle/>
              <a:p>
                <a:r>
                  <a:rPr lang="en-GB" sz="1600" dirty="0">
                    <a:cs typeface="Calibri" panose="020F0502020204030204" pitchFamily="34" charset="0"/>
                  </a:rPr>
                  <a:t>The upstream available space (</a:t>
                </a:r>
                <a14:m>
                  <m:oMath xmlns:m="http://schemas.openxmlformats.org/officeDocument/2006/math">
                    <m:r>
                      <a:rPr lang="en-GB" sz="1600" b="1" i="0" smtClean="0">
                        <a:latin typeface="Cambria Math" panose="02040503050406030204" pitchFamily="18" charset="0"/>
                        <a:ea typeface="Cambria Math" panose="02040503050406030204" pitchFamily="18" charset="0"/>
                      </a:rPr>
                      <m:t>≈</m:t>
                    </m:r>
                    <m:r>
                      <a:rPr lang="en-US" sz="1600" b="1" i="0" smtClean="0">
                        <a:latin typeface="Cambria Math" panose="02040503050406030204" pitchFamily="18" charset="0"/>
                        <a:ea typeface="Cambria Math" panose="02040503050406030204" pitchFamily="18" charset="0"/>
                      </a:rPr>
                      <m:t>𝟏𝟑𝐦</m:t>
                    </m:r>
                  </m:oMath>
                </a14:m>
                <a:r>
                  <a:rPr lang="en-GB" sz="1600" dirty="0">
                    <a:cs typeface="Calibri" panose="020F0502020204030204" pitchFamily="34" charset="0"/>
                  </a:rPr>
                  <a:t>) where CEDARs are installed is feasible for the test runs as well as the </a:t>
                </a:r>
                <a:r>
                  <a:rPr lang="en-GB" sz="1600" dirty="0" err="1">
                    <a:cs typeface="Calibri" panose="020F0502020204030204" pitchFamily="34" charset="0"/>
                  </a:rPr>
                  <a:t>MUonE</a:t>
                </a:r>
                <a:r>
                  <a:rPr lang="en-GB" sz="1600" dirty="0">
                    <a:cs typeface="Calibri" panose="020F0502020204030204" pitchFamily="34" charset="0"/>
                  </a:rPr>
                  <a:t> and NA</a:t>
                </a:r>
                <a14:m>
                  <m:oMath xmlns:m="http://schemas.openxmlformats.org/officeDocument/2006/math">
                    <m:r>
                      <a:rPr lang="en-US" sz="1600" b="1" i="0" smtClean="0">
                        <a:latin typeface="Cambria Math" panose="02040503050406030204" pitchFamily="18" charset="0"/>
                      </a:rPr>
                      <m:t>𝟔𝟒</m:t>
                    </m:r>
                    <m:r>
                      <a:rPr lang="en-US" sz="1600" b="1" i="0" smtClean="0">
                        <a:latin typeface="Cambria Math" panose="02040503050406030204" pitchFamily="18" charset="0"/>
                        <a:ea typeface="Cambria Math" panose="02040503050406030204" pitchFamily="18" charset="0"/>
                      </a:rPr>
                      <m:t>𝛍</m:t>
                    </m:r>
                  </m:oMath>
                </a14:m>
                <a:r>
                  <a:rPr lang="en-GB" sz="1600" dirty="0">
                    <a:cs typeface="Calibri" panose="020F0502020204030204" pitchFamily="34" charset="0"/>
                  </a:rPr>
                  <a:t> physics runs without major modifications to the beamline</a:t>
                </a:r>
              </a:p>
              <a:p>
                <a:pPr lvl="1"/>
                <a:r>
                  <a:rPr lang="en-GB" sz="1600" dirty="0">
                    <a:cs typeface="Calibri" panose="020F0502020204030204" pitchFamily="34" charset="0"/>
                  </a:rPr>
                  <a:t>For final </a:t>
                </a:r>
                <a:r>
                  <a:rPr lang="en-GB" sz="1600" dirty="0" err="1">
                    <a:cs typeface="Calibri" panose="020F0502020204030204" pitchFamily="34" charset="0"/>
                  </a:rPr>
                  <a:t>MUonE</a:t>
                </a:r>
                <a:r>
                  <a:rPr lang="en-GB" sz="1600" dirty="0">
                    <a:cs typeface="Calibri" panose="020F0502020204030204" pitchFamily="34" charset="0"/>
                  </a:rPr>
                  <a:t> run (40 m needed) with full setup all downstream magnets will be put on rails for easy changeover. Integration studies are ongoing.</a:t>
                </a:r>
              </a:p>
              <a:p>
                <a:r>
                  <a:rPr lang="en-GB" sz="1600" dirty="0">
                    <a:cs typeface="Calibri" panose="020F0502020204030204" pitchFamily="34" charset="0"/>
                  </a:rPr>
                  <a:t>Two optics options were studied</a:t>
                </a:r>
              </a:p>
              <a:p>
                <a:endParaRPr lang="en-GB" sz="1600" dirty="0">
                  <a:cs typeface="Calibri" panose="020F0502020204030204" pitchFamily="34" charset="0"/>
                </a:endParaRPr>
              </a:p>
              <a:p>
                <a:endParaRPr lang="en-GB" sz="1600" dirty="0">
                  <a:cs typeface="Calibri" panose="020F0502020204030204" pitchFamily="34" charset="0"/>
                </a:endParaRPr>
              </a:p>
              <a:p>
                <a:r>
                  <a:rPr lang="en-GB" sz="1600" dirty="0">
                    <a:sym typeface="Wingdings" pitchFamily="2" charset="2"/>
                  </a:rPr>
                  <a:t>The maximum muon flux is limited by the environmental radiation monitor downstream of EHN2.</a:t>
                </a:r>
              </a:p>
              <a:p>
                <a:endParaRPr lang="en-GB" sz="1600" dirty="0">
                  <a:cs typeface="Calibri" panose="020F0502020204030204" pitchFamily="34" charset="0"/>
                </a:endParaRPr>
              </a:p>
            </p:txBody>
          </p:sp>
        </mc:Choice>
        <mc:Fallback xmlns="">
          <p:sp>
            <p:nvSpPr>
              <p:cNvPr id="2" name="Content Placeholder 1">
                <a:extLst>
                  <a:ext uri="{FF2B5EF4-FFF2-40B4-BE49-F238E27FC236}">
                    <a16:creationId xmlns:a16="http://schemas.microsoft.com/office/drawing/2014/main" id="{601D74D0-089D-AEED-FA4C-F202A467FE6C}"/>
                  </a:ext>
                </a:extLst>
              </p:cNvPr>
              <p:cNvSpPr>
                <a:spLocks noGrp="1" noRot="1" noChangeAspect="1" noMove="1" noResize="1" noEditPoints="1" noAdjustHandles="1" noChangeArrowheads="1" noChangeShapeType="1" noTextEdit="1"/>
              </p:cNvSpPr>
              <p:nvPr>
                <p:ph idx="1"/>
              </p:nvPr>
            </p:nvSpPr>
            <p:spPr>
              <a:xfrm>
                <a:off x="407989" y="980728"/>
                <a:ext cx="11376024" cy="5256584"/>
              </a:xfrm>
              <a:blipFill>
                <a:blip r:embed="rId2"/>
                <a:stretch>
                  <a:fillRect l="-1004" t="-168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C066172-CE3B-9BC7-5076-226519729ACA}"/>
              </a:ext>
            </a:extLst>
          </p:cNvPr>
          <p:cNvSpPr>
            <a:spLocks noGrp="1"/>
          </p:cNvSpPr>
          <p:nvPr>
            <p:ph type="title"/>
          </p:nvPr>
        </p:nvSpPr>
        <p:spPr/>
        <p:txBody>
          <a:bodyPr/>
          <a:lstStyle/>
          <a:p>
            <a:r>
              <a:rPr lang="en-US" dirty="0"/>
              <a:t>Planned Studies and upgrades for the muon beam</a:t>
            </a:r>
            <a:endParaRPr lang="en-GB" dirty="0"/>
          </a:p>
        </p:txBody>
      </p:sp>
      <p:sp>
        <p:nvSpPr>
          <p:cNvPr id="4" name="Date Placeholder 3">
            <a:extLst>
              <a:ext uri="{FF2B5EF4-FFF2-40B4-BE49-F238E27FC236}">
                <a16:creationId xmlns:a16="http://schemas.microsoft.com/office/drawing/2014/main" id="{2FE82E8B-5FE2-262F-177C-5E9F70A48C4E}"/>
              </a:ext>
            </a:extLst>
          </p:cNvPr>
          <p:cNvSpPr>
            <a:spLocks noGrp="1"/>
          </p:cNvSpPr>
          <p:nvPr>
            <p:ph type="dt" sz="half" idx="10"/>
          </p:nvPr>
        </p:nvSpPr>
        <p:spPr/>
        <p:txBody>
          <a:bodyPr/>
          <a:lstStyle/>
          <a:p>
            <a:r>
              <a:rPr lang="en-US"/>
              <a:t>05.09.2025</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B2F4CFDB-E952-3C26-D46B-271871CF9310}"/>
                  </a:ext>
                </a:extLst>
              </p:cNvPr>
              <p:cNvSpPr>
                <a:spLocks noGrp="1"/>
              </p:cNvSpPr>
              <p:nvPr>
                <p:ph type="ftr" sz="quarter" idx="11"/>
              </p:nvPr>
            </p:nvSpPr>
            <p:spPr/>
            <p:txBody>
              <a:bodyPr/>
              <a:lstStyle/>
              <a:p>
                <a:r>
                  <a:rPr lang="en-US"/>
                  <a:t>D. Banerjee BDX Workshop 2025</a:t>
                </a:r>
                <a:endParaRPr lang="en-US" dirty="0"/>
              </a:p>
            </p:txBody>
          </p:sp>
        </mc:Choice>
        <mc:Fallback xmlns="">
          <p:sp>
            <p:nvSpPr>
              <p:cNvPr id="5" name="Footer Placeholder 4">
                <a:extLst>
                  <a:ext uri="{FF2B5EF4-FFF2-40B4-BE49-F238E27FC236}">
                    <a16:creationId xmlns:a16="http://schemas.microsoft.com/office/drawing/2014/main" id="{B2F4CFDB-E952-3C26-D46B-271871CF9310}"/>
                  </a:ext>
                </a:extLst>
              </p:cNvPr>
              <p:cNvSpPr>
                <a:spLocks noGrp="1" noRot="1" noChangeAspect="1" noMove="1" noResize="1" noEditPoints="1" noAdjustHandles="1" noChangeArrowheads="1" noChangeShapeType="1" noTextEdit="1"/>
              </p:cNvSpPr>
              <p:nvPr>
                <p:ph type="ftr" sz="quarter" idx="11"/>
              </p:nvPr>
            </p:nvSpPr>
            <p:spPr>
              <a:blipFill>
                <a:blip r:embed="rId4"/>
                <a:stretch>
                  <a:fillRect/>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3FD80661-E804-6823-8929-C9926D14B39B}"/>
              </a:ext>
            </a:extLst>
          </p:cNvPr>
          <p:cNvSpPr>
            <a:spLocks noGrp="1"/>
          </p:cNvSpPr>
          <p:nvPr>
            <p:ph type="sldNum" sz="quarter" idx="12"/>
          </p:nvPr>
        </p:nvSpPr>
        <p:spPr/>
        <p:txBody>
          <a:bodyPr/>
          <a:lstStyle/>
          <a:p>
            <a:fld id="{36B5EA5A-BC32-A742-B11B-8E7414D5B535}" type="slidenum">
              <a:rPr lang="en-US" smtClean="0"/>
              <a:pPr/>
              <a:t>20</a:t>
            </a:fld>
            <a:endParaRPr lang="en-US" dirty="0"/>
          </a:p>
        </p:txBody>
      </p:sp>
      <p:pic>
        <p:nvPicPr>
          <p:cNvPr id="8" name="Picture 7" descr="Chart, scatter chart, bubble chart&#10;&#10;Description automatically generated">
            <a:extLst>
              <a:ext uri="{FF2B5EF4-FFF2-40B4-BE49-F238E27FC236}">
                <a16:creationId xmlns:a16="http://schemas.microsoft.com/office/drawing/2014/main" id="{45AF3257-D712-E508-87FF-21FE46EFE15F}"/>
              </a:ext>
            </a:extLst>
          </p:cNvPr>
          <p:cNvPicPr>
            <a:picLocks noChangeAspect="1"/>
          </p:cNvPicPr>
          <p:nvPr/>
        </p:nvPicPr>
        <p:blipFill>
          <a:blip r:embed="rId5"/>
          <a:stretch>
            <a:fillRect/>
          </a:stretch>
        </p:blipFill>
        <p:spPr>
          <a:xfrm>
            <a:off x="5347278" y="2046367"/>
            <a:ext cx="2601920" cy="1568948"/>
          </a:xfrm>
          <a:prstGeom prst="rect">
            <a:avLst/>
          </a:prstGeom>
        </p:spPr>
      </p:pic>
      <p:sp>
        <p:nvSpPr>
          <p:cNvPr id="9" name="TextBox 8">
            <a:extLst>
              <a:ext uri="{FF2B5EF4-FFF2-40B4-BE49-F238E27FC236}">
                <a16:creationId xmlns:a16="http://schemas.microsoft.com/office/drawing/2014/main" id="{6E4EC202-637D-3B09-5EAB-019F57078101}"/>
              </a:ext>
            </a:extLst>
          </p:cNvPr>
          <p:cNvSpPr txBox="1"/>
          <p:nvPr/>
        </p:nvSpPr>
        <p:spPr>
          <a:xfrm>
            <a:off x="5766856" y="1988840"/>
            <a:ext cx="1732628" cy="215444"/>
          </a:xfrm>
          <a:prstGeom prst="rect">
            <a:avLst/>
          </a:prstGeom>
          <a:noFill/>
        </p:spPr>
        <p:txBody>
          <a:bodyPr wrap="square" lIns="0" tIns="0" rIns="0" bIns="0" rtlCol="0">
            <a:spAutoFit/>
          </a:bodyPr>
          <a:lstStyle/>
          <a:p>
            <a:pPr algn="ctr"/>
            <a:r>
              <a:rPr lang="en-US" sz="1400" b="1" dirty="0">
                <a:solidFill>
                  <a:srgbClr val="2F2F2F"/>
                </a:solidFill>
              </a:rPr>
              <a:t>Parallel beam</a:t>
            </a:r>
            <a:endParaRPr lang="en-GB" sz="1400" b="1" dirty="0">
              <a:solidFill>
                <a:srgbClr val="2F2F2F"/>
              </a:solidFill>
            </a:endParaRPr>
          </a:p>
        </p:txBody>
      </p:sp>
      <p:pic>
        <p:nvPicPr>
          <p:cNvPr id="12" name="Picture 11" descr="Chart, scatter chart&#10;&#10;Description automatically generated">
            <a:extLst>
              <a:ext uri="{FF2B5EF4-FFF2-40B4-BE49-F238E27FC236}">
                <a16:creationId xmlns:a16="http://schemas.microsoft.com/office/drawing/2014/main" id="{730C7B27-C061-5B2B-C44F-E4E9E24F4F44}"/>
              </a:ext>
            </a:extLst>
          </p:cNvPr>
          <p:cNvPicPr>
            <a:picLocks noChangeAspect="1"/>
          </p:cNvPicPr>
          <p:nvPr/>
        </p:nvPicPr>
        <p:blipFill>
          <a:blip r:embed="rId6"/>
          <a:stretch>
            <a:fillRect/>
          </a:stretch>
        </p:blipFill>
        <p:spPr>
          <a:xfrm>
            <a:off x="8083582" y="2041014"/>
            <a:ext cx="2524412" cy="1522211"/>
          </a:xfrm>
          <a:prstGeom prst="rect">
            <a:avLst/>
          </a:prstGeom>
        </p:spPr>
      </p:pic>
      <p:sp>
        <p:nvSpPr>
          <p:cNvPr id="13" name="TextBox 12">
            <a:extLst>
              <a:ext uri="{FF2B5EF4-FFF2-40B4-BE49-F238E27FC236}">
                <a16:creationId xmlns:a16="http://schemas.microsoft.com/office/drawing/2014/main" id="{7028F75C-3BE2-94D7-6E71-76A4A6B02392}"/>
              </a:ext>
            </a:extLst>
          </p:cNvPr>
          <p:cNvSpPr txBox="1"/>
          <p:nvPr/>
        </p:nvSpPr>
        <p:spPr>
          <a:xfrm>
            <a:off x="8395516" y="1954003"/>
            <a:ext cx="1870408" cy="215444"/>
          </a:xfrm>
          <a:prstGeom prst="rect">
            <a:avLst/>
          </a:prstGeom>
          <a:noFill/>
        </p:spPr>
        <p:txBody>
          <a:bodyPr wrap="square" lIns="0" tIns="0" rIns="0" bIns="0" rtlCol="0">
            <a:spAutoFit/>
          </a:bodyPr>
          <a:lstStyle/>
          <a:p>
            <a:pPr algn="ctr"/>
            <a:r>
              <a:rPr lang="en-US" sz="1400" b="1" dirty="0">
                <a:solidFill>
                  <a:srgbClr val="2F2F2F"/>
                </a:solidFill>
              </a:rPr>
              <a:t>Focused beam</a:t>
            </a:r>
            <a:endParaRPr lang="en-GB" sz="1400" b="1" dirty="0">
              <a:solidFill>
                <a:srgbClr val="2F2F2F"/>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F1A7B16-D2A9-5095-6787-A8970A13E240}"/>
                  </a:ext>
                </a:extLst>
              </p:cNvPr>
              <p:cNvSpPr txBox="1"/>
              <p:nvPr/>
            </p:nvSpPr>
            <p:spPr>
              <a:xfrm>
                <a:off x="4123142" y="2512392"/>
                <a:ext cx="1295400" cy="579454"/>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GB" b="1" i="1" smtClean="0">
                              <a:solidFill>
                                <a:srgbClr val="2F2F2F"/>
                              </a:solidFill>
                              <a:latin typeface="Cambria Math" panose="02040503050406030204" pitchFamily="18" charset="0"/>
                            </a:rPr>
                          </m:ctrlPr>
                        </m:sSubPr>
                        <m:e>
                          <m:r>
                            <a:rPr lang="en-GB" b="1" i="1" smtClean="0">
                              <a:solidFill>
                                <a:srgbClr val="2F2F2F"/>
                              </a:solidFill>
                              <a:latin typeface="Cambria Math" panose="02040503050406030204" pitchFamily="18" charset="0"/>
                              <a:ea typeface="Cambria Math" panose="02040503050406030204" pitchFamily="18" charset="0"/>
                            </a:rPr>
                            <m:t>𝝈</m:t>
                          </m:r>
                        </m:e>
                        <m:sub>
                          <m:r>
                            <a:rPr lang="en-US" b="1" i="1" smtClean="0">
                              <a:solidFill>
                                <a:srgbClr val="2F2F2F"/>
                              </a:solidFill>
                              <a:latin typeface="Cambria Math" panose="02040503050406030204" pitchFamily="18" charset="0"/>
                            </a:rPr>
                            <m:t>𝒙</m:t>
                          </m:r>
                        </m:sub>
                      </m:sSub>
                      <m:r>
                        <a:rPr lang="en-US" b="1" i="1" smtClean="0">
                          <a:solidFill>
                            <a:srgbClr val="2F2F2F"/>
                          </a:solidFill>
                          <a:latin typeface="Cambria Math" panose="02040503050406030204" pitchFamily="18" charset="0"/>
                        </a:rPr>
                        <m:t>=</m:t>
                      </m:r>
                      <m:r>
                        <a:rPr lang="en-US" b="1" i="1" smtClean="0">
                          <a:solidFill>
                            <a:srgbClr val="2F2F2F"/>
                          </a:solidFill>
                          <a:latin typeface="Cambria Math" panose="02040503050406030204" pitchFamily="18" charset="0"/>
                        </a:rPr>
                        <m:t>𝟏𝟑</m:t>
                      </m:r>
                      <m:r>
                        <a:rPr lang="en-US" b="1" i="0" smtClean="0">
                          <a:solidFill>
                            <a:srgbClr val="2F2F2F"/>
                          </a:solidFill>
                          <a:latin typeface="Cambria Math" panose="02040503050406030204" pitchFamily="18" charset="0"/>
                        </a:rPr>
                        <m:t>𝐦𝐦</m:t>
                      </m:r>
                    </m:oMath>
                  </m:oMathPara>
                </a14:m>
                <a:endParaRPr lang="en-US" b="1" dirty="0">
                  <a:solidFill>
                    <a:srgbClr val="2F2F2F"/>
                  </a:solidFill>
                </a:endParaRPr>
              </a:p>
              <a:p>
                <a:pPr algn="l"/>
                <a14:m>
                  <m:oMathPara xmlns:m="http://schemas.openxmlformats.org/officeDocument/2006/math">
                    <m:oMathParaPr>
                      <m:jc m:val="centerGroup"/>
                    </m:oMathParaPr>
                    <m:oMath xmlns:m="http://schemas.openxmlformats.org/officeDocument/2006/math">
                      <m:sSub>
                        <m:sSubPr>
                          <m:ctrlPr>
                            <a:rPr lang="en-GB" b="1" i="1" smtClean="0">
                              <a:solidFill>
                                <a:srgbClr val="2F2F2F"/>
                              </a:solidFill>
                              <a:latin typeface="Cambria Math" panose="02040503050406030204" pitchFamily="18" charset="0"/>
                            </a:rPr>
                          </m:ctrlPr>
                        </m:sSubPr>
                        <m:e>
                          <m:r>
                            <a:rPr lang="en-GB" b="1" i="1" smtClean="0">
                              <a:solidFill>
                                <a:srgbClr val="2F2F2F"/>
                              </a:solidFill>
                              <a:latin typeface="Cambria Math" panose="02040503050406030204" pitchFamily="18" charset="0"/>
                              <a:ea typeface="Cambria Math" panose="02040503050406030204" pitchFamily="18" charset="0"/>
                            </a:rPr>
                            <m:t>𝝈</m:t>
                          </m:r>
                        </m:e>
                        <m:sub>
                          <m:r>
                            <a:rPr lang="en-US" b="1" i="1" smtClean="0">
                              <a:solidFill>
                                <a:srgbClr val="2F2F2F"/>
                              </a:solidFill>
                              <a:latin typeface="Cambria Math" panose="02040503050406030204" pitchFamily="18" charset="0"/>
                              <a:ea typeface="Cambria Math" panose="02040503050406030204" pitchFamily="18" charset="0"/>
                            </a:rPr>
                            <m:t>𝒚</m:t>
                          </m:r>
                        </m:sub>
                      </m:sSub>
                      <m:r>
                        <a:rPr lang="en-US" b="1" i="1" smtClean="0">
                          <a:solidFill>
                            <a:srgbClr val="2F2F2F"/>
                          </a:solidFill>
                          <a:latin typeface="Cambria Math" panose="02040503050406030204" pitchFamily="18" charset="0"/>
                        </a:rPr>
                        <m:t>=</m:t>
                      </m:r>
                      <m:r>
                        <a:rPr lang="en-US" b="1" i="1" smtClean="0">
                          <a:solidFill>
                            <a:srgbClr val="2F2F2F"/>
                          </a:solidFill>
                          <a:latin typeface="Cambria Math" panose="02040503050406030204" pitchFamily="18" charset="0"/>
                        </a:rPr>
                        <m:t>𝟐𝟐</m:t>
                      </m:r>
                      <m:r>
                        <a:rPr lang="en-US" b="1" i="0" smtClean="0">
                          <a:solidFill>
                            <a:srgbClr val="2F2F2F"/>
                          </a:solidFill>
                          <a:latin typeface="Cambria Math" panose="02040503050406030204" pitchFamily="18" charset="0"/>
                        </a:rPr>
                        <m:t>𝐦𝐦</m:t>
                      </m:r>
                    </m:oMath>
                  </m:oMathPara>
                </a14:m>
                <a:endParaRPr lang="en-GB" b="1" dirty="0"/>
              </a:p>
            </p:txBody>
          </p:sp>
        </mc:Choice>
        <mc:Fallback xmlns="">
          <p:sp>
            <p:nvSpPr>
              <p:cNvPr id="14" name="TextBox 13">
                <a:extLst>
                  <a:ext uri="{FF2B5EF4-FFF2-40B4-BE49-F238E27FC236}">
                    <a16:creationId xmlns:a16="http://schemas.microsoft.com/office/drawing/2014/main" id="{8F1A7B16-D2A9-5095-6787-A8970A13E240}"/>
                  </a:ext>
                </a:extLst>
              </p:cNvPr>
              <p:cNvSpPr txBox="1">
                <a:spLocks noRot="1" noChangeAspect="1" noMove="1" noResize="1" noEditPoints="1" noAdjustHandles="1" noChangeArrowheads="1" noChangeShapeType="1" noTextEdit="1"/>
              </p:cNvSpPr>
              <p:nvPr/>
            </p:nvSpPr>
            <p:spPr>
              <a:xfrm>
                <a:off x="4123142" y="2512392"/>
                <a:ext cx="1295400" cy="579454"/>
              </a:xfrm>
              <a:prstGeom prst="rect">
                <a:avLst/>
              </a:prstGeom>
              <a:blipFill>
                <a:blip r:embed="rId7"/>
                <a:stretch>
                  <a:fillRect l="-1942" r="-2913"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EC33BD8-BC7C-98FF-B1ED-F7848823DE98}"/>
                  </a:ext>
                </a:extLst>
              </p:cNvPr>
              <p:cNvSpPr txBox="1"/>
              <p:nvPr/>
            </p:nvSpPr>
            <p:spPr>
              <a:xfrm>
                <a:off x="10459846" y="2473062"/>
                <a:ext cx="1295400" cy="579454"/>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GB" b="1" i="1" smtClean="0">
                              <a:solidFill>
                                <a:srgbClr val="2F2F2F"/>
                              </a:solidFill>
                              <a:latin typeface="Cambria Math" panose="02040503050406030204" pitchFamily="18" charset="0"/>
                            </a:rPr>
                          </m:ctrlPr>
                        </m:sSubPr>
                        <m:e>
                          <m:r>
                            <a:rPr lang="en-GB" b="1" i="1" smtClean="0">
                              <a:solidFill>
                                <a:srgbClr val="2F2F2F"/>
                              </a:solidFill>
                              <a:latin typeface="Cambria Math" panose="02040503050406030204" pitchFamily="18" charset="0"/>
                              <a:ea typeface="Cambria Math" panose="02040503050406030204" pitchFamily="18" charset="0"/>
                            </a:rPr>
                            <m:t>𝝈</m:t>
                          </m:r>
                        </m:e>
                        <m:sub>
                          <m:r>
                            <a:rPr lang="en-US" b="1" i="1" smtClean="0">
                              <a:solidFill>
                                <a:srgbClr val="2F2F2F"/>
                              </a:solidFill>
                              <a:latin typeface="Cambria Math" panose="02040503050406030204" pitchFamily="18" charset="0"/>
                            </a:rPr>
                            <m:t>𝒙</m:t>
                          </m:r>
                        </m:sub>
                      </m:sSub>
                      <m:r>
                        <a:rPr lang="en-US" b="1" i="1" smtClean="0">
                          <a:solidFill>
                            <a:srgbClr val="2F2F2F"/>
                          </a:solidFill>
                          <a:latin typeface="Cambria Math" panose="02040503050406030204" pitchFamily="18" charset="0"/>
                        </a:rPr>
                        <m:t>=</m:t>
                      </m:r>
                      <m:r>
                        <a:rPr lang="en-US" b="1" i="1" smtClean="0">
                          <a:solidFill>
                            <a:srgbClr val="2F2F2F"/>
                          </a:solidFill>
                          <a:latin typeface="Cambria Math" panose="02040503050406030204" pitchFamily="18" charset="0"/>
                        </a:rPr>
                        <m:t>𝟏𝟎</m:t>
                      </m:r>
                      <m:r>
                        <a:rPr lang="en-US" b="1" i="0" smtClean="0">
                          <a:solidFill>
                            <a:srgbClr val="2F2F2F"/>
                          </a:solidFill>
                          <a:latin typeface="Cambria Math" panose="02040503050406030204" pitchFamily="18" charset="0"/>
                        </a:rPr>
                        <m:t>𝐦𝐦</m:t>
                      </m:r>
                    </m:oMath>
                  </m:oMathPara>
                </a14:m>
                <a:endParaRPr lang="en-US" b="1" dirty="0">
                  <a:solidFill>
                    <a:srgbClr val="2F2F2F"/>
                  </a:solidFill>
                </a:endParaRPr>
              </a:p>
              <a:p>
                <a:pPr algn="l"/>
                <a14:m>
                  <m:oMathPara xmlns:m="http://schemas.openxmlformats.org/officeDocument/2006/math">
                    <m:oMathParaPr>
                      <m:jc m:val="centerGroup"/>
                    </m:oMathParaPr>
                    <m:oMath xmlns:m="http://schemas.openxmlformats.org/officeDocument/2006/math">
                      <m:sSub>
                        <m:sSubPr>
                          <m:ctrlPr>
                            <a:rPr lang="en-GB" b="1" i="1" smtClean="0">
                              <a:solidFill>
                                <a:srgbClr val="2F2F2F"/>
                              </a:solidFill>
                              <a:latin typeface="Cambria Math" panose="02040503050406030204" pitchFamily="18" charset="0"/>
                            </a:rPr>
                          </m:ctrlPr>
                        </m:sSubPr>
                        <m:e>
                          <m:r>
                            <a:rPr lang="en-GB" b="1" i="1" smtClean="0">
                              <a:solidFill>
                                <a:srgbClr val="2F2F2F"/>
                              </a:solidFill>
                              <a:latin typeface="Cambria Math" panose="02040503050406030204" pitchFamily="18" charset="0"/>
                              <a:ea typeface="Cambria Math" panose="02040503050406030204" pitchFamily="18" charset="0"/>
                            </a:rPr>
                            <m:t>𝝈</m:t>
                          </m:r>
                        </m:e>
                        <m:sub>
                          <m:r>
                            <a:rPr lang="en-US" b="1" i="1" smtClean="0">
                              <a:solidFill>
                                <a:srgbClr val="2F2F2F"/>
                              </a:solidFill>
                              <a:latin typeface="Cambria Math" panose="02040503050406030204" pitchFamily="18" charset="0"/>
                              <a:ea typeface="Cambria Math" panose="02040503050406030204" pitchFamily="18" charset="0"/>
                            </a:rPr>
                            <m:t>𝒚</m:t>
                          </m:r>
                        </m:sub>
                      </m:sSub>
                      <m:r>
                        <a:rPr lang="en-US" b="1" i="1" smtClean="0">
                          <a:solidFill>
                            <a:srgbClr val="2F2F2F"/>
                          </a:solidFill>
                          <a:latin typeface="Cambria Math" panose="02040503050406030204" pitchFamily="18" charset="0"/>
                        </a:rPr>
                        <m:t>=</m:t>
                      </m:r>
                      <m:r>
                        <a:rPr lang="en-US" b="1" i="1" smtClean="0">
                          <a:solidFill>
                            <a:srgbClr val="2F2F2F"/>
                          </a:solidFill>
                          <a:latin typeface="Cambria Math" panose="02040503050406030204" pitchFamily="18" charset="0"/>
                        </a:rPr>
                        <m:t>𝟏𝟐</m:t>
                      </m:r>
                      <m:r>
                        <a:rPr lang="en-US" b="1" i="0" smtClean="0">
                          <a:solidFill>
                            <a:srgbClr val="2F2F2F"/>
                          </a:solidFill>
                          <a:latin typeface="Cambria Math" panose="02040503050406030204" pitchFamily="18" charset="0"/>
                        </a:rPr>
                        <m:t>𝐦𝐦</m:t>
                      </m:r>
                    </m:oMath>
                  </m:oMathPara>
                </a14:m>
                <a:endParaRPr lang="en-GB" b="1" dirty="0"/>
              </a:p>
            </p:txBody>
          </p:sp>
        </mc:Choice>
        <mc:Fallback xmlns="">
          <p:sp>
            <p:nvSpPr>
              <p:cNvPr id="15" name="TextBox 14">
                <a:extLst>
                  <a:ext uri="{FF2B5EF4-FFF2-40B4-BE49-F238E27FC236}">
                    <a16:creationId xmlns:a16="http://schemas.microsoft.com/office/drawing/2014/main" id="{DEC33BD8-BC7C-98FF-B1ED-F7848823DE98}"/>
                  </a:ext>
                </a:extLst>
              </p:cNvPr>
              <p:cNvSpPr txBox="1">
                <a:spLocks noRot="1" noChangeAspect="1" noMove="1" noResize="1" noEditPoints="1" noAdjustHandles="1" noChangeArrowheads="1" noChangeShapeType="1" noTextEdit="1"/>
              </p:cNvSpPr>
              <p:nvPr/>
            </p:nvSpPr>
            <p:spPr>
              <a:xfrm>
                <a:off x="10459846" y="2473062"/>
                <a:ext cx="1295400" cy="579454"/>
              </a:xfrm>
              <a:prstGeom prst="rect">
                <a:avLst/>
              </a:prstGeom>
              <a:blipFill>
                <a:blip r:embed="rId8"/>
                <a:stretch>
                  <a:fillRect l="-1942" r="-2913" b="-10638"/>
                </a:stretch>
              </a:blipFill>
            </p:spPr>
            <p:txBody>
              <a:bodyPr/>
              <a:lstStyle/>
              <a:p>
                <a:r>
                  <a:rPr lang="en-GB">
                    <a:noFill/>
                  </a:rPr>
                  <a:t> </a:t>
                </a:r>
              </a:p>
            </p:txBody>
          </p:sp>
        </mc:Fallback>
      </mc:AlternateContent>
      <p:pic>
        <p:nvPicPr>
          <p:cNvPr id="17" name="Picture 5" descr="Picture 5">
            <a:extLst>
              <a:ext uri="{FF2B5EF4-FFF2-40B4-BE49-F238E27FC236}">
                <a16:creationId xmlns:a16="http://schemas.microsoft.com/office/drawing/2014/main" id="{E2A382B5-68C3-D928-7BA4-2229C1958556}"/>
              </a:ext>
            </a:extLst>
          </p:cNvPr>
          <p:cNvPicPr>
            <a:picLocks noChangeAspect="1"/>
          </p:cNvPicPr>
          <p:nvPr/>
        </p:nvPicPr>
        <p:blipFill>
          <a:blip r:embed="rId9"/>
          <a:stretch>
            <a:fillRect/>
          </a:stretch>
        </p:blipFill>
        <p:spPr>
          <a:xfrm>
            <a:off x="9183926" y="3995901"/>
            <a:ext cx="3032754" cy="2119316"/>
          </a:xfrm>
          <a:prstGeom prst="rect">
            <a:avLst/>
          </a:prstGeom>
          <a:ln w="12700" cap="flat">
            <a:noFill/>
            <a:miter lim="400000"/>
          </a:ln>
          <a:effectLst/>
        </p:spPr>
      </p:pic>
      <p:sp>
        <p:nvSpPr>
          <p:cNvPr id="19" name="TextBox 7">
            <a:extLst>
              <a:ext uri="{FF2B5EF4-FFF2-40B4-BE49-F238E27FC236}">
                <a16:creationId xmlns:a16="http://schemas.microsoft.com/office/drawing/2014/main" id="{4720D32F-396A-5854-4EE4-7EC790961E02}"/>
              </a:ext>
            </a:extLst>
          </p:cNvPr>
          <p:cNvSpPr txBox="1"/>
          <p:nvPr/>
        </p:nvSpPr>
        <p:spPr>
          <a:xfrm>
            <a:off x="9659744" y="6000055"/>
            <a:ext cx="2316479" cy="3077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400">
                <a:solidFill>
                  <a:srgbClr val="333333"/>
                </a:solidFill>
              </a:defRPr>
            </a:lvl1pPr>
          </a:lstStyle>
          <a:p>
            <a:r>
              <a:rPr dirty="0"/>
              <a:t>Muon momentum [GeV/c]</a:t>
            </a:r>
          </a:p>
        </p:txBody>
      </p:sp>
      <p:sp>
        <p:nvSpPr>
          <p:cNvPr id="20" name="TextBox 9">
            <a:extLst>
              <a:ext uri="{FF2B5EF4-FFF2-40B4-BE49-F238E27FC236}">
                <a16:creationId xmlns:a16="http://schemas.microsoft.com/office/drawing/2014/main" id="{7AE1B585-AEE1-9318-CCD6-D40EE02A2C77}"/>
              </a:ext>
            </a:extLst>
          </p:cNvPr>
          <p:cNvSpPr txBox="1"/>
          <p:nvPr/>
        </p:nvSpPr>
        <p:spPr>
          <a:xfrm rot="16200000">
            <a:off x="8308371" y="4763775"/>
            <a:ext cx="1604187" cy="3077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defRPr sz="1400">
                <a:solidFill>
                  <a:srgbClr val="333333"/>
                </a:solidFill>
              </a:defRPr>
            </a:pPr>
            <a:r>
              <a:rPr sz="1400" dirty="0"/>
              <a:t>Muon Flux (x 10</a:t>
            </a:r>
            <a:r>
              <a:rPr sz="1400" baseline="30000" dirty="0"/>
              <a:t>7</a:t>
            </a:r>
            <a:r>
              <a:rPr sz="1400" dirty="0"/>
              <a:t>)</a:t>
            </a:r>
          </a:p>
        </p:txBody>
      </p:sp>
      <p:sp>
        <p:nvSpPr>
          <p:cNvPr id="21" name="TextBox 20">
            <a:extLst>
              <a:ext uri="{FF2B5EF4-FFF2-40B4-BE49-F238E27FC236}">
                <a16:creationId xmlns:a16="http://schemas.microsoft.com/office/drawing/2014/main" id="{5DF5BB1D-BE4C-2D8D-E07F-C83197D03EC9}"/>
              </a:ext>
            </a:extLst>
          </p:cNvPr>
          <p:cNvSpPr txBox="1"/>
          <p:nvPr/>
        </p:nvSpPr>
        <p:spPr>
          <a:xfrm>
            <a:off x="10831483" y="140673"/>
            <a:ext cx="1076901" cy="153888"/>
          </a:xfrm>
          <a:prstGeom prst="rect">
            <a:avLst/>
          </a:prstGeom>
          <a:noFill/>
        </p:spPr>
        <p:txBody>
          <a:bodyPr wrap="square" lIns="0" tIns="0" rIns="0" bIns="0" rtlCol="0">
            <a:spAutoFit/>
          </a:bodyPr>
          <a:lstStyle/>
          <a:p>
            <a:pPr algn="l"/>
            <a:r>
              <a:rPr lang="en-GB" sz="1000" dirty="0"/>
              <a:t>BE-EA, HSE-RP</a:t>
            </a:r>
          </a:p>
        </p:txBody>
      </p:sp>
    </p:spTree>
    <p:extLst>
      <p:ext uri="{BB962C8B-B14F-4D97-AF65-F5344CB8AC3E}">
        <p14:creationId xmlns:p14="http://schemas.microsoft.com/office/powerpoint/2010/main" val="3589768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129BE-D1FE-252C-1F54-2540BEABBB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CD9748-AC60-E5EE-EDAC-BBE8C20F2B9A}"/>
              </a:ext>
            </a:extLst>
          </p:cNvPr>
          <p:cNvSpPr>
            <a:spLocks noGrp="1"/>
          </p:cNvSpPr>
          <p:nvPr>
            <p:ph type="title"/>
          </p:nvPr>
        </p:nvSpPr>
        <p:spPr/>
        <p:txBody>
          <a:bodyPr/>
          <a:lstStyle/>
          <a:p>
            <a:r>
              <a:rPr lang="en-GB" dirty="0"/>
              <a:t>CERN </a:t>
            </a:r>
            <a:r>
              <a:rPr lang="en-GB" dirty="0" err="1"/>
              <a:t>Prevessin</a:t>
            </a:r>
            <a:r>
              <a:rPr lang="en-GB" dirty="0"/>
              <a:t> site – EHN2</a:t>
            </a:r>
          </a:p>
        </p:txBody>
      </p:sp>
      <p:sp>
        <p:nvSpPr>
          <p:cNvPr id="5" name="Footer Placeholder 4">
            <a:extLst>
              <a:ext uri="{FF2B5EF4-FFF2-40B4-BE49-F238E27FC236}">
                <a16:creationId xmlns:a16="http://schemas.microsoft.com/office/drawing/2014/main" id="{6893C863-862B-49CB-52CF-DF81A260BF8C}"/>
              </a:ext>
            </a:extLst>
          </p:cNvPr>
          <p:cNvSpPr>
            <a:spLocks noGrp="1"/>
          </p:cNvSpPr>
          <p:nvPr>
            <p:ph type="ftr" sz="quarter" idx="11"/>
          </p:nvPr>
        </p:nvSpPr>
        <p:spPr/>
        <p:txBody>
          <a:bodyPr/>
          <a:lstStyle/>
          <a:p>
            <a:r>
              <a:rPr lang="en-US"/>
              <a:t>D. Banerjee BDX Workshop 2025</a:t>
            </a:r>
            <a:endParaRPr lang="en-US" dirty="0"/>
          </a:p>
        </p:txBody>
      </p:sp>
      <p:pic>
        <p:nvPicPr>
          <p:cNvPr id="13" name="Picture 12" descr="A picture containing text, plant&#10;&#10;Description automatically generated">
            <a:extLst>
              <a:ext uri="{FF2B5EF4-FFF2-40B4-BE49-F238E27FC236}">
                <a16:creationId xmlns:a16="http://schemas.microsoft.com/office/drawing/2014/main" id="{CD951639-D018-0015-5FFD-A901D8017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58" y="1118493"/>
            <a:ext cx="9529762" cy="4790707"/>
          </a:xfrm>
          <a:prstGeom prst="rect">
            <a:avLst/>
          </a:prstGeom>
        </p:spPr>
      </p:pic>
      <p:sp>
        <p:nvSpPr>
          <p:cNvPr id="14" name="TextBox 13">
            <a:extLst>
              <a:ext uri="{FF2B5EF4-FFF2-40B4-BE49-F238E27FC236}">
                <a16:creationId xmlns:a16="http://schemas.microsoft.com/office/drawing/2014/main" id="{34C08D58-AD1B-3A08-CBF3-BC55D3F4D34B}"/>
              </a:ext>
            </a:extLst>
          </p:cNvPr>
          <p:cNvSpPr txBox="1"/>
          <p:nvPr/>
        </p:nvSpPr>
        <p:spPr>
          <a:xfrm>
            <a:off x="7745704" y="5386047"/>
            <a:ext cx="4109097" cy="307777"/>
          </a:xfrm>
          <a:prstGeom prst="rect">
            <a:avLst/>
          </a:prstGeom>
          <a:solidFill>
            <a:schemeClr val="bg1"/>
          </a:solidFill>
          <a:ln>
            <a:noFill/>
          </a:ln>
        </p:spPr>
        <p:txBody>
          <a:bodyPr wrap="square" rtlCol="0">
            <a:spAutoFit/>
          </a:bodyPr>
          <a:lstStyle/>
          <a:p>
            <a:r>
              <a:rPr lang="en-GB" sz="1400" dirty="0">
                <a:solidFill>
                  <a:schemeClr val="accent6">
                    <a:lumMod val="50000"/>
                  </a:schemeClr>
                </a:solidFill>
              </a:rPr>
              <a:t>	</a:t>
            </a:r>
            <a:r>
              <a:rPr lang="en-GB" sz="1200" dirty="0">
                <a:solidFill>
                  <a:schemeClr val="accent6">
                    <a:lumMod val="50000"/>
                  </a:schemeClr>
                </a:solidFill>
              </a:rPr>
              <a:t>TLD (some TLDs added since 2015)</a:t>
            </a:r>
          </a:p>
        </p:txBody>
      </p:sp>
      <p:sp>
        <p:nvSpPr>
          <p:cNvPr id="15" name="TextBox 14">
            <a:extLst>
              <a:ext uri="{FF2B5EF4-FFF2-40B4-BE49-F238E27FC236}">
                <a16:creationId xmlns:a16="http://schemas.microsoft.com/office/drawing/2014/main" id="{7AC1F204-70B5-B5F4-8177-1ED7736A50E5}"/>
              </a:ext>
            </a:extLst>
          </p:cNvPr>
          <p:cNvSpPr txBox="1"/>
          <p:nvPr/>
        </p:nvSpPr>
        <p:spPr>
          <a:xfrm>
            <a:off x="1142718" y="3242730"/>
            <a:ext cx="940584" cy="307777"/>
          </a:xfrm>
          <a:prstGeom prst="rect">
            <a:avLst/>
          </a:prstGeom>
          <a:solidFill>
            <a:schemeClr val="bg1"/>
          </a:solidFill>
        </p:spPr>
        <p:txBody>
          <a:bodyPr wrap="square" rtlCol="0">
            <a:spAutoFit/>
          </a:bodyPr>
          <a:lstStyle/>
          <a:p>
            <a:pPr algn="ctr"/>
            <a:r>
              <a:rPr lang="en-GB" sz="1400" dirty="0">
                <a:solidFill>
                  <a:srgbClr val="FF0000"/>
                </a:solidFill>
              </a:rPr>
              <a:t>EHN2</a:t>
            </a:r>
          </a:p>
        </p:txBody>
      </p:sp>
      <p:cxnSp>
        <p:nvCxnSpPr>
          <p:cNvPr id="16" name="Straight Arrow Connector 15">
            <a:extLst>
              <a:ext uri="{FF2B5EF4-FFF2-40B4-BE49-F238E27FC236}">
                <a16:creationId xmlns:a16="http://schemas.microsoft.com/office/drawing/2014/main" id="{8EE7A7A2-4915-BE2F-7CB6-1ECD1B177D97}"/>
              </a:ext>
            </a:extLst>
          </p:cNvPr>
          <p:cNvCxnSpPr>
            <a:cxnSpLocks/>
          </p:cNvCxnSpPr>
          <p:nvPr/>
        </p:nvCxnSpPr>
        <p:spPr>
          <a:xfrm>
            <a:off x="1654024" y="3550507"/>
            <a:ext cx="1694676" cy="16245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DE7E4E7-7015-FB68-C1AD-A11C9A6523F0}"/>
              </a:ext>
            </a:extLst>
          </p:cNvPr>
          <p:cNvSpPr txBox="1"/>
          <p:nvPr/>
        </p:nvSpPr>
        <p:spPr>
          <a:xfrm>
            <a:off x="6547788" y="1751558"/>
            <a:ext cx="5496496" cy="646331"/>
          </a:xfrm>
          <a:prstGeom prst="rect">
            <a:avLst/>
          </a:prstGeom>
          <a:solidFill>
            <a:schemeClr val="bg1"/>
          </a:solidFill>
          <a:ln>
            <a:solidFill>
              <a:schemeClr val="tx1"/>
            </a:solidFill>
          </a:ln>
        </p:spPr>
        <p:txBody>
          <a:bodyPr wrap="square" rtlCol="0">
            <a:spAutoFit/>
          </a:bodyPr>
          <a:lstStyle/>
          <a:p>
            <a:r>
              <a:rPr lang="en-GB" sz="1200" b="1" i="1" dirty="0"/>
              <a:t>Downstream</a:t>
            </a:r>
            <a:r>
              <a:rPr lang="en-GB" sz="1200" dirty="0"/>
              <a:t> of EHN2 (SMS823)</a:t>
            </a:r>
          </a:p>
          <a:p>
            <a:r>
              <a:rPr lang="en-GB" sz="1200" dirty="0"/>
              <a:t>Dose due to </a:t>
            </a:r>
            <a:r>
              <a:rPr lang="en-GB" sz="1200" b="1" i="1" dirty="0"/>
              <a:t>muons</a:t>
            </a:r>
          </a:p>
          <a:p>
            <a:r>
              <a:rPr lang="en-GB" sz="1200" dirty="0"/>
              <a:t>Decision to add TLDs at end of site in 2018</a:t>
            </a:r>
          </a:p>
        </p:txBody>
      </p:sp>
      <p:sp>
        <p:nvSpPr>
          <p:cNvPr id="18" name="TextBox 17">
            <a:extLst>
              <a:ext uri="{FF2B5EF4-FFF2-40B4-BE49-F238E27FC236}">
                <a16:creationId xmlns:a16="http://schemas.microsoft.com/office/drawing/2014/main" id="{0CDC576A-DC10-E30A-6627-C373AB3CBA2D}"/>
              </a:ext>
            </a:extLst>
          </p:cNvPr>
          <p:cNvSpPr txBox="1"/>
          <p:nvPr/>
        </p:nvSpPr>
        <p:spPr>
          <a:xfrm>
            <a:off x="6547787" y="3262023"/>
            <a:ext cx="5496497" cy="1015663"/>
          </a:xfrm>
          <a:prstGeom prst="rect">
            <a:avLst/>
          </a:prstGeom>
          <a:solidFill>
            <a:schemeClr val="bg1"/>
          </a:solidFill>
          <a:ln>
            <a:solidFill>
              <a:schemeClr val="tx1"/>
            </a:solidFill>
          </a:ln>
        </p:spPr>
        <p:txBody>
          <a:bodyPr wrap="square" rtlCol="0">
            <a:spAutoFit/>
          </a:bodyPr>
          <a:lstStyle/>
          <a:p>
            <a:r>
              <a:rPr lang="en-GB" sz="1200" b="1" i="1" dirty="0"/>
              <a:t>Lateral</a:t>
            </a:r>
            <a:r>
              <a:rPr lang="en-GB" sz="1200" dirty="0"/>
              <a:t> to EHN2 (SMS824)</a:t>
            </a:r>
          </a:p>
          <a:p>
            <a:r>
              <a:rPr lang="en-GB" sz="1200" dirty="0"/>
              <a:t>Dose due to </a:t>
            </a:r>
            <a:r>
              <a:rPr lang="en-GB" sz="1200" b="1" i="1" dirty="0"/>
              <a:t>neutrons</a:t>
            </a:r>
            <a:r>
              <a:rPr lang="en-GB" sz="1200" dirty="0"/>
              <a:t> (skyshine) relevant for hadron beam </a:t>
            </a:r>
          </a:p>
          <a:p>
            <a:r>
              <a:rPr lang="en-GB" sz="1200" dirty="0"/>
              <a:t>2018: Shielding had been increased to mitigate neutron dose, however experimental program also required higher beam intensity than in 2015.</a:t>
            </a:r>
          </a:p>
          <a:p>
            <a:r>
              <a:rPr lang="en-GB" sz="1200" dirty="0"/>
              <a:t>Amongst others, objective was to remain &lt; 1 mSv at the fence (CERN code F)</a:t>
            </a:r>
          </a:p>
        </p:txBody>
      </p:sp>
      <p:cxnSp>
        <p:nvCxnSpPr>
          <p:cNvPr id="19" name="Straight Arrow Connector 18">
            <a:extLst>
              <a:ext uri="{FF2B5EF4-FFF2-40B4-BE49-F238E27FC236}">
                <a16:creationId xmlns:a16="http://schemas.microsoft.com/office/drawing/2014/main" id="{2EE932EB-07CC-0E3C-3BE1-57ED4F9CB796}"/>
              </a:ext>
            </a:extLst>
          </p:cNvPr>
          <p:cNvCxnSpPr>
            <a:cxnSpLocks/>
          </p:cNvCxnSpPr>
          <p:nvPr/>
        </p:nvCxnSpPr>
        <p:spPr>
          <a:xfrm flipH="1">
            <a:off x="5519738" y="2397889"/>
            <a:ext cx="1028049" cy="844841"/>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0925FB4-F87C-BF82-547F-B575788F1067}"/>
              </a:ext>
            </a:extLst>
          </p:cNvPr>
          <p:cNvCxnSpPr>
            <a:cxnSpLocks/>
          </p:cNvCxnSpPr>
          <p:nvPr/>
        </p:nvCxnSpPr>
        <p:spPr>
          <a:xfrm flipH="1">
            <a:off x="3948114" y="4328652"/>
            <a:ext cx="2599673" cy="1275131"/>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FED001F-A79E-05DB-A856-BC1A815DF1BC}"/>
              </a:ext>
            </a:extLst>
          </p:cNvPr>
          <p:cNvSpPr txBox="1"/>
          <p:nvPr/>
        </p:nvSpPr>
        <p:spPr>
          <a:xfrm>
            <a:off x="7745704" y="5078270"/>
            <a:ext cx="4298581" cy="307777"/>
          </a:xfrm>
          <a:prstGeom prst="rect">
            <a:avLst/>
          </a:prstGeom>
          <a:solidFill>
            <a:schemeClr val="bg1"/>
          </a:solidFill>
          <a:ln>
            <a:noFill/>
          </a:ln>
        </p:spPr>
        <p:txBody>
          <a:bodyPr wrap="square" rtlCol="0">
            <a:spAutoFit/>
          </a:bodyPr>
          <a:lstStyle/>
          <a:p>
            <a:r>
              <a:rPr lang="en-GB" sz="1400" dirty="0">
                <a:solidFill>
                  <a:schemeClr val="accent6">
                    <a:lumMod val="50000"/>
                  </a:schemeClr>
                </a:solidFill>
              </a:rPr>
              <a:t>	</a:t>
            </a:r>
            <a:r>
              <a:rPr lang="en-GB" sz="1200" dirty="0">
                <a:solidFill>
                  <a:schemeClr val="accent6">
                    <a:lumMod val="50000"/>
                  </a:schemeClr>
                </a:solidFill>
              </a:rPr>
              <a:t>Stray radiation monitoring stations</a:t>
            </a:r>
          </a:p>
        </p:txBody>
      </p:sp>
      <p:sp>
        <p:nvSpPr>
          <p:cNvPr id="22" name="Oval 21">
            <a:extLst>
              <a:ext uri="{FF2B5EF4-FFF2-40B4-BE49-F238E27FC236}">
                <a16:creationId xmlns:a16="http://schemas.microsoft.com/office/drawing/2014/main" id="{DC515755-C76B-8760-BD23-19F9784423CA}"/>
              </a:ext>
            </a:extLst>
          </p:cNvPr>
          <p:cNvSpPr/>
          <p:nvPr/>
        </p:nvSpPr>
        <p:spPr>
          <a:xfrm>
            <a:off x="8249380" y="5463740"/>
            <a:ext cx="128587" cy="107156"/>
          </a:xfrm>
          <a:prstGeom prst="ellipse">
            <a:avLst/>
          </a:prstGeom>
          <a:solidFill>
            <a:schemeClr val="bg2">
              <a:lumMod val="1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1B419135-61C9-1F31-793C-715A0C83C849}"/>
              </a:ext>
            </a:extLst>
          </p:cNvPr>
          <p:cNvSpPr/>
          <p:nvPr/>
        </p:nvSpPr>
        <p:spPr>
          <a:xfrm>
            <a:off x="8243511" y="5175895"/>
            <a:ext cx="128587" cy="107156"/>
          </a:xfrm>
          <a:prstGeom prst="ellipse">
            <a:avLst/>
          </a:prstGeom>
          <a:solidFill>
            <a:srgbClr val="FFFF00"/>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highlight>
                <a:srgbClr val="FFFF00"/>
              </a:highlight>
            </a:endParaRPr>
          </a:p>
        </p:txBody>
      </p:sp>
      <p:sp>
        <p:nvSpPr>
          <p:cNvPr id="2" name="Date Placeholder 1">
            <a:extLst>
              <a:ext uri="{FF2B5EF4-FFF2-40B4-BE49-F238E27FC236}">
                <a16:creationId xmlns:a16="http://schemas.microsoft.com/office/drawing/2014/main" id="{6F2F8394-915D-ED3B-93F4-0C166B6BB4B2}"/>
              </a:ext>
            </a:extLst>
          </p:cNvPr>
          <p:cNvSpPr>
            <a:spLocks noGrp="1"/>
          </p:cNvSpPr>
          <p:nvPr>
            <p:ph type="dt" sz="half" idx="10"/>
          </p:nvPr>
        </p:nvSpPr>
        <p:spPr/>
        <p:txBody>
          <a:bodyPr/>
          <a:lstStyle/>
          <a:p>
            <a:r>
              <a:rPr lang="en-US"/>
              <a:t>05.09.2025</a:t>
            </a:r>
            <a:endParaRPr lang="en-US" dirty="0"/>
          </a:p>
        </p:txBody>
      </p:sp>
      <p:sp>
        <p:nvSpPr>
          <p:cNvPr id="4" name="Slide Number Placeholder 3">
            <a:extLst>
              <a:ext uri="{FF2B5EF4-FFF2-40B4-BE49-F238E27FC236}">
                <a16:creationId xmlns:a16="http://schemas.microsoft.com/office/drawing/2014/main" id="{1C1A5511-6D88-22C8-E7DC-158D95AEC576}"/>
              </a:ext>
            </a:extLst>
          </p:cNvPr>
          <p:cNvSpPr>
            <a:spLocks noGrp="1"/>
          </p:cNvSpPr>
          <p:nvPr>
            <p:ph type="sldNum" sz="quarter" idx="12"/>
          </p:nvPr>
        </p:nvSpPr>
        <p:spPr/>
        <p:txBody>
          <a:bodyPr/>
          <a:lstStyle/>
          <a:p>
            <a:fld id="{36B5EA5A-BC32-A742-B11B-8E7414D5B535}" type="slidenum">
              <a:rPr lang="en-US" smtClean="0"/>
              <a:pPr/>
              <a:t>21</a:t>
            </a:fld>
            <a:endParaRPr lang="en-US" dirty="0"/>
          </a:p>
        </p:txBody>
      </p:sp>
      <p:sp>
        <p:nvSpPr>
          <p:cNvPr id="6" name="TextBox 5">
            <a:extLst>
              <a:ext uri="{FF2B5EF4-FFF2-40B4-BE49-F238E27FC236}">
                <a16:creationId xmlns:a16="http://schemas.microsoft.com/office/drawing/2014/main" id="{5EBE737C-575B-D49E-9FDE-4A971B31D03F}"/>
              </a:ext>
            </a:extLst>
          </p:cNvPr>
          <p:cNvSpPr txBox="1"/>
          <p:nvPr/>
        </p:nvSpPr>
        <p:spPr>
          <a:xfrm>
            <a:off x="10831483" y="120044"/>
            <a:ext cx="993637" cy="153888"/>
          </a:xfrm>
          <a:prstGeom prst="rect">
            <a:avLst/>
          </a:prstGeom>
          <a:noFill/>
        </p:spPr>
        <p:txBody>
          <a:bodyPr wrap="square" lIns="0" tIns="0" rIns="0" bIns="0" rtlCol="0">
            <a:spAutoFit/>
          </a:bodyPr>
          <a:lstStyle/>
          <a:p>
            <a:pPr algn="l"/>
            <a:r>
              <a:rPr lang="en-GB" sz="1000" dirty="0"/>
              <a:t>HSE-RP, BE-EA</a:t>
            </a:r>
          </a:p>
        </p:txBody>
      </p:sp>
      <p:sp>
        <p:nvSpPr>
          <p:cNvPr id="7" name="TextBox 6">
            <a:extLst>
              <a:ext uri="{FF2B5EF4-FFF2-40B4-BE49-F238E27FC236}">
                <a16:creationId xmlns:a16="http://schemas.microsoft.com/office/drawing/2014/main" id="{FF046CFA-2BEA-5963-F350-F3E8B5C9DF3F}"/>
              </a:ext>
            </a:extLst>
          </p:cNvPr>
          <p:cNvSpPr txBox="1"/>
          <p:nvPr/>
        </p:nvSpPr>
        <p:spPr>
          <a:xfrm>
            <a:off x="485158" y="1126711"/>
            <a:ext cx="9529762" cy="461665"/>
          </a:xfrm>
          <a:prstGeom prst="rect">
            <a:avLst/>
          </a:prstGeom>
          <a:solidFill>
            <a:schemeClr val="bg1"/>
          </a:solidFill>
          <a:ln>
            <a:solidFill>
              <a:schemeClr val="tx1"/>
            </a:solidFill>
          </a:ln>
        </p:spPr>
        <p:txBody>
          <a:bodyPr wrap="square" rtlCol="0">
            <a:spAutoFit/>
          </a:bodyPr>
          <a:lstStyle/>
          <a:p>
            <a:r>
              <a:rPr lang="en-GB" sz="1200" b="1" i="1" dirty="0"/>
              <a:t>Test performed with RP in 2024 showed deflecting the beam downwards into the Earth reduces the dose by almost factor 3.</a:t>
            </a:r>
          </a:p>
          <a:p>
            <a:r>
              <a:rPr lang="en-GB" sz="1200" b="1" i="1" dirty="0"/>
              <a:t>Optics optimisation done to improve the acceptance </a:t>
            </a:r>
            <a:r>
              <a:rPr lang="en-GB" sz="1200" b="1" i="1" dirty="0">
                <a:solidFill>
                  <a:srgbClr val="FF0000"/>
                </a:solidFill>
              </a:rPr>
              <a:t>by a factor 1.6</a:t>
            </a:r>
            <a:r>
              <a:rPr lang="en-GB" sz="1200" b="1" i="1" dirty="0"/>
              <a:t>. Finalisation of the optics ongoing. </a:t>
            </a:r>
            <a:endParaRPr lang="en-GB" sz="1200" dirty="0"/>
          </a:p>
        </p:txBody>
      </p:sp>
    </p:spTree>
    <p:extLst>
      <p:ext uri="{BB962C8B-B14F-4D97-AF65-F5344CB8AC3E}">
        <p14:creationId xmlns:p14="http://schemas.microsoft.com/office/powerpoint/2010/main" val="4174261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260648"/>
            <a:ext cx="11664676" cy="648072"/>
          </a:xfrm>
        </p:spPr>
        <p:txBody>
          <a:bodyPr/>
          <a:lstStyle/>
          <a:p>
            <a:r>
              <a:rPr lang="en-US" sz="3200" dirty="0"/>
              <a:t>Planned Studies and upgrades for the hadron beam</a:t>
            </a:r>
            <a:endParaRPr lang="en-GB" sz="350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en-US"/>
              <a:t>05.09.2025</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BDX Workshop 2025</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22</a:t>
            </a:fld>
            <a:endParaRPr lang="en-US" dirty="0"/>
          </a:p>
        </p:txBody>
      </p:sp>
      <p:sp>
        <p:nvSpPr>
          <p:cNvPr id="11" name="Content Placeholder 4">
            <a:extLst>
              <a:ext uri="{FF2B5EF4-FFF2-40B4-BE49-F238E27FC236}">
                <a16:creationId xmlns:a16="http://schemas.microsoft.com/office/drawing/2014/main" id="{1809B28F-2C27-EADB-A577-C120917B419F}"/>
              </a:ext>
            </a:extLst>
          </p:cNvPr>
          <p:cNvSpPr txBox="1">
            <a:spLocks/>
          </p:cNvSpPr>
          <p:nvPr/>
        </p:nvSpPr>
        <p:spPr>
          <a:xfrm>
            <a:off x="407987" y="908720"/>
            <a:ext cx="11664677" cy="544273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sz="1800" b="0" dirty="0"/>
              <a:t>Currently for specific conditions the instantaneous intensity of the hadron beam can be increased to 4.8x10</a:t>
            </a:r>
            <a:r>
              <a:rPr lang="en-GB" sz="1800" b="0" baseline="30000" dirty="0"/>
              <a:t>8 </a:t>
            </a:r>
            <a:r>
              <a:rPr lang="en-GB" sz="1800" b="0" dirty="0"/>
              <a:t>particles/spill (limited by RP) </a:t>
            </a:r>
            <a:r>
              <a:rPr lang="en-GB" sz="1800" b="0" dirty="0">
                <a:sym typeface="Wingdings" pitchFamily="2" charset="2"/>
              </a:rPr>
              <a:t> only allowed for </a:t>
            </a:r>
            <a:r>
              <a:rPr lang="en-GB" sz="1800" b="0" dirty="0" err="1">
                <a:sym typeface="Wingdings" pitchFamily="2" charset="2"/>
              </a:rPr>
              <a:t>Drell</a:t>
            </a:r>
            <a:r>
              <a:rPr lang="en-GB" sz="1800" b="0" dirty="0">
                <a:sym typeface="Wingdings" pitchFamily="2" charset="2"/>
              </a:rPr>
              <a:t> Yan runs with target absorber and, the muon filter (3 iron blocks) must be removed</a:t>
            </a:r>
            <a:r>
              <a:rPr lang="en-GB" sz="1800" b="0" dirty="0"/>
              <a:t>.</a:t>
            </a:r>
          </a:p>
          <a:p>
            <a:pPr>
              <a:lnSpc>
                <a:spcPct val="100000"/>
              </a:lnSpc>
              <a:spcBef>
                <a:spcPts val="600"/>
              </a:spcBef>
              <a:spcAft>
                <a:spcPts val="0"/>
              </a:spcAft>
            </a:pPr>
            <a:r>
              <a:rPr lang="en-GB" sz="1800" b="0" dirty="0"/>
              <a:t>The conventional hadron beam contains about 2.4% kaons corresponding to ~ 10</a:t>
            </a:r>
            <a:r>
              <a:rPr lang="en-GB" sz="1800" b="0" baseline="30000" dirty="0"/>
              <a:t>7</a:t>
            </a:r>
            <a:r>
              <a:rPr lang="en-GB" sz="1800" b="0" dirty="0"/>
              <a:t> kaons/spill.</a:t>
            </a:r>
          </a:p>
          <a:p>
            <a:pPr>
              <a:lnSpc>
                <a:spcPct val="100000"/>
              </a:lnSpc>
              <a:spcBef>
                <a:spcPts val="600"/>
              </a:spcBef>
              <a:spcAft>
                <a:spcPts val="0"/>
              </a:spcAft>
            </a:pPr>
            <a:r>
              <a:rPr lang="en-GB" sz="1800" b="0" dirty="0"/>
              <a:t>High kaon tagging efficiency for the CEDARs is therefore required for the K-induced DY measurement.</a:t>
            </a:r>
          </a:p>
          <a:p>
            <a:pPr>
              <a:lnSpc>
                <a:spcPct val="100000"/>
              </a:lnSpc>
              <a:spcBef>
                <a:spcPts val="600"/>
              </a:spcBef>
              <a:spcAft>
                <a:spcPts val="0"/>
              </a:spcAft>
            </a:pPr>
            <a:endParaRPr lang="en-GB" sz="1800" b="0" dirty="0"/>
          </a:p>
        </p:txBody>
      </p:sp>
      <p:pic>
        <p:nvPicPr>
          <p:cNvPr id="12" name="Inhaltsplatzhalter 8">
            <a:extLst>
              <a:ext uri="{FF2B5EF4-FFF2-40B4-BE49-F238E27FC236}">
                <a16:creationId xmlns:a16="http://schemas.microsoft.com/office/drawing/2014/main" id="{F17E1E60-34E4-33CC-42B1-A1CBE6EF28E9}"/>
              </a:ext>
            </a:extLst>
          </p:cNvPr>
          <p:cNvPicPr>
            <a:picLocks noGrp="1" noChangeAspect="1"/>
          </p:cNvPicPr>
          <p:nvPr>
            <p:ph sz="half" idx="1"/>
          </p:nvPr>
        </p:nvPicPr>
        <p:blipFill>
          <a:blip r:embed="rId2"/>
          <a:stretch>
            <a:fillRect/>
          </a:stretch>
        </p:blipFill>
        <p:spPr>
          <a:xfrm>
            <a:off x="7028292" y="2780928"/>
            <a:ext cx="5039940" cy="2985442"/>
          </a:xfrm>
        </p:spPr>
      </p:pic>
      <p:sp>
        <p:nvSpPr>
          <p:cNvPr id="13" name="TextBox 12">
            <a:extLst>
              <a:ext uri="{FF2B5EF4-FFF2-40B4-BE49-F238E27FC236}">
                <a16:creationId xmlns:a16="http://schemas.microsoft.com/office/drawing/2014/main" id="{0A1A946C-A743-4616-47B5-38E915D31B61}"/>
              </a:ext>
            </a:extLst>
          </p:cNvPr>
          <p:cNvSpPr txBox="1"/>
          <p:nvPr/>
        </p:nvSpPr>
        <p:spPr>
          <a:xfrm>
            <a:off x="415612" y="2585997"/>
            <a:ext cx="6608248" cy="4011355"/>
          </a:xfrm>
          <a:prstGeom prst="rect">
            <a:avLst/>
          </a:prstGeom>
        </p:spPr>
        <p:txBody>
          <a:bodyPr vert="horz" lIns="0" tIns="0" rIns="0" bIns="0" rtlCol="0">
            <a:noAutofit/>
          </a:bodyPr>
          <a:lstStyle>
            <a:defPPr>
              <a:defRPr lang="en-US"/>
            </a:defPPr>
            <a:lvl1pPr marL="342900" indent="-342900">
              <a:lnSpc>
                <a:spcPct val="100000"/>
              </a:lnSpc>
              <a:spcBef>
                <a:spcPts val="600"/>
              </a:spcBef>
              <a:spcAft>
                <a:spcPts val="0"/>
              </a:spcAft>
              <a:buFont typeface="Arial" panose="020B0604020202020204" pitchFamily="34" charset="0"/>
              <a:buChar char="•"/>
              <a:tabLst/>
              <a:defRPr sz="2000" b="0">
                <a:solidFill>
                  <a:schemeClr val="tx2">
                    <a:lumMod val="50000"/>
                  </a:schemeClr>
                </a:solidFill>
              </a:defRPr>
            </a:lvl1pPr>
            <a:lvl2pPr marL="628650" indent="-261938">
              <a:lnSpc>
                <a:spcPct val="100000"/>
              </a:lnSpc>
              <a:spcBef>
                <a:spcPts val="500"/>
              </a:spcBef>
              <a:spcAft>
                <a:spcPts val="300"/>
              </a:spcAft>
              <a:buFont typeface="Arial" panose="020B0604020202020204" pitchFamily="34" charset="0"/>
              <a:buChar char="•"/>
              <a:tabLst/>
              <a:defRPr>
                <a:solidFill>
                  <a:schemeClr val="tx2">
                    <a:lumMod val="50000"/>
                  </a:schemeClr>
                </a:solidFill>
              </a:defRPr>
            </a:lvl2pPr>
            <a:lvl3pPr marL="889000" indent="-260350">
              <a:lnSpc>
                <a:spcPct val="100000"/>
              </a:lnSpc>
              <a:spcBef>
                <a:spcPts val="500"/>
              </a:spcBef>
              <a:spcAft>
                <a:spcPts val="300"/>
              </a:spcAft>
              <a:buSzPct val="100000"/>
              <a:buFont typeface="Arial" panose="020B0604020202020204" pitchFamily="34" charset="0"/>
              <a:buChar char="•"/>
              <a:tabLst/>
              <a:defRPr>
                <a:solidFill>
                  <a:schemeClr val="tx2">
                    <a:lumMod val="50000"/>
                  </a:schemeClr>
                </a:solidFill>
              </a:defRPr>
            </a:lvl3pPr>
            <a:lvl4pPr marL="1209675" indent="-269875">
              <a:lnSpc>
                <a:spcPct val="100000"/>
              </a:lnSpc>
              <a:spcBef>
                <a:spcPts val="500"/>
              </a:spcBef>
              <a:spcAft>
                <a:spcPts val="300"/>
              </a:spcAft>
              <a:buSzPct val="100000"/>
              <a:buFont typeface="Arial" panose="020B0604020202020204" pitchFamily="34" charset="0"/>
              <a:buChar char="•"/>
              <a:tabLst/>
              <a:defRPr sz="1600">
                <a:solidFill>
                  <a:schemeClr val="tx2">
                    <a:lumMod val="50000"/>
                  </a:schemeClr>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GB" sz="1800" dirty="0"/>
              <a:t>The tagging efficiency is dependent on the the beam divergence at the CEDARs.</a:t>
            </a:r>
          </a:p>
          <a:p>
            <a:r>
              <a:rPr lang="en-GB" sz="1800" dirty="0"/>
              <a:t>To improve the number of identifiable kaons at AMBER the options checked are</a:t>
            </a:r>
            <a:r>
              <a:rPr lang="en-GB" dirty="0"/>
              <a:t>:</a:t>
            </a:r>
          </a:p>
          <a:p>
            <a:pPr lvl="1"/>
            <a:r>
              <a:rPr lang="en-GB" dirty="0"/>
              <a:t>Optimising the hadron beam in terms of divergence to increase the tagging efficiency of the CEDARs.</a:t>
            </a:r>
          </a:p>
          <a:p>
            <a:pPr lvl="1"/>
            <a:r>
              <a:rPr lang="en-GB" dirty="0"/>
              <a:t>Increasing the number of accumulated hadrons on the AMBER target to 3x10</a:t>
            </a:r>
            <a:r>
              <a:rPr lang="en-GB" baseline="30000" dirty="0"/>
              <a:t>14</a:t>
            </a:r>
            <a:r>
              <a:rPr lang="en-GB" dirty="0"/>
              <a:t> per year </a:t>
            </a:r>
            <a:r>
              <a:rPr lang="en-GB" dirty="0">
                <a:sym typeface="Wingdings" pitchFamily="2" charset="2"/>
              </a:rPr>
              <a:t> </a:t>
            </a:r>
            <a:r>
              <a:rPr lang="en-GB" dirty="0"/>
              <a:t>RP considerations</a:t>
            </a:r>
          </a:p>
        </p:txBody>
      </p:sp>
      <p:sp>
        <p:nvSpPr>
          <p:cNvPr id="14" name="Textfeld 9">
            <a:extLst>
              <a:ext uri="{FF2B5EF4-FFF2-40B4-BE49-F238E27FC236}">
                <a16:creationId xmlns:a16="http://schemas.microsoft.com/office/drawing/2014/main" id="{681C82CC-058C-9AAD-D00C-E61B3B6B7C34}"/>
              </a:ext>
            </a:extLst>
          </p:cNvPr>
          <p:cNvSpPr txBox="1"/>
          <p:nvPr/>
        </p:nvSpPr>
        <p:spPr>
          <a:xfrm>
            <a:off x="7796686" y="5703058"/>
            <a:ext cx="3310860" cy="492443"/>
          </a:xfrm>
          <a:prstGeom prst="rect">
            <a:avLst/>
          </a:prstGeom>
          <a:noFill/>
        </p:spPr>
        <p:txBody>
          <a:bodyPr wrap="square" lIns="0" tIns="0" rIns="0" bIns="0" rtlCol="0">
            <a:spAutoFit/>
          </a:bodyPr>
          <a:lstStyle/>
          <a:p>
            <a:pPr algn="ctr"/>
            <a:r>
              <a:rPr lang="en-US" sz="1600" dirty="0">
                <a:solidFill>
                  <a:srgbClr val="000000"/>
                </a:solidFill>
              </a:rPr>
              <a:t>Plot by C. Quintans</a:t>
            </a:r>
          </a:p>
          <a:p>
            <a:pPr algn="ctr"/>
            <a:r>
              <a:rPr lang="en-US" sz="1600" dirty="0">
                <a:solidFill>
                  <a:srgbClr val="000000"/>
                </a:solidFill>
              </a:rPr>
              <a:t>AMBER DY-Meeting 30.11.2021</a:t>
            </a:r>
            <a:endParaRPr lang="en-GB" sz="1600" dirty="0">
              <a:solidFill>
                <a:srgbClr val="000000"/>
              </a:solidFill>
            </a:endParaRPr>
          </a:p>
        </p:txBody>
      </p:sp>
    </p:spTree>
    <p:extLst>
      <p:ext uri="{BB962C8B-B14F-4D97-AF65-F5344CB8AC3E}">
        <p14:creationId xmlns:p14="http://schemas.microsoft.com/office/powerpoint/2010/main" val="3139291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2BBDF6-B631-E4F4-0F2C-97018B9383E8}"/>
              </a:ext>
            </a:extLst>
          </p:cNvPr>
          <p:cNvSpPr>
            <a:spLocks noGrp="1"/>
          </p:cNvSpPr>
          <p:nvPr>
            <p:ph type="title"/>
          </p:nvPr>
        </p:nvSpPr>
        <p:spPr/>
        <p:txBody>
          <a:bodyPr/>
          <a:lstStyle/>
          <a:p>
            <a:r>
              <a:rPr lang="en-GB" dirty="0"/>
              <a:t>Improvements to the divergence</a:t>
            </a:r>
          </a:p>
        </p:txBody>
      </p:sp>
      <p:sp>
        <p:nvSpPr>
          <p:cNvPr id="4" name="Date Placeholder 3">
            <a:extLst>
              <a:ext uri="{FF2B5EF4-FFF2-40B4-BE49-F238E27FC236}">
                <a16:creationId xmlns:a16="http://schemas.microsoft.com/office/drawing/2014/main" id="{E9166613-45DE-4158-6EB9-A99CC8D8AAE4}"/>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3C4EC6D4-8C63-0429-B221-AB90FA4156C8}"/>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FDBB8BF1-2AF3-0E46-E916-CA1517D491AF}"/>
              </a:ext>
            </a:extLst>
          </p:cNvPr>
          <p:cNvSpPr>
            <a:spLocks noGrp="1"/>
          </p:cNvSpPr>
          <p:nvPr>
            <p:ph type="sldNum" sz="quarter" idx="12"/>
          </p:nvPr>
        </p:nvSpPr>
        <p:spPr/>
        <p:txBody>
          <a:bodyPr/>
          <a:lstStyle/>
          <a:p>
            <a:fld id="{36B5EA5A-BC32-A742-B11B-8E7414D5B535}" type="slidenum">
              <a:rPr lang="en-US" smtClean="0"/>
              <a:pPr/>
              <a:t>23</a:t>
            </a:fld>
            <a:endParaRPr lang="en-US" dirty="0"/>
          </a:p>
        </p:txBody>
      </p:sp>
      <p:pic>
        <p:nvPicPr>
          <p:cNvPr id="13" name="Inhaltsplatzhalter 13">
            <a:extLst>
              <a:ext uri="{FF2B5EF4-FFF2-40B4-BE49-F238E27FC236}">
                <a16:creationId xmlns:a16="http://schemas.microsoft.com/office/drawing/2014/main" id="{06F12F86-1510-D1A0-3EEB-478FA7EAA3F7}"/>
              </a:ext>
            </a:extLst>
          </p:cNvPr>
          <p:cNvPicPr>
            <a:picLocks noChangeAspect="1"/>
          </p:cNvPicPr>
          <p:nvPr/>
        </p:nvPicPr>
        <p:blipFill rotWithShape="1">
          <a:blip r:embed="rId2"/>
          <a:srcRect l="7713" t="2754" r="14196" b="5858"/>
          <a:stretch/>
        </p:blipFill>
        <p:spPr>
          <a:xfrm>
            <a:off x="8713195" y="3430168"/>
            <a:ext cx="3389066" cy="2800726"/>
          </a:xfrm>
          <a:prstGeom prst="rect">
            <a:avLst/>
          </a:prstGeom>
        </p:spPr>
      </p:pic>
      <p:pic>
        <p:nvPicPr>
          <p:cNvPr id="14" name="Inhaltsplatzhalter 8">
            <a:extLst>
              <a:ext uri="{FF2B5EF4-FFF2-40B4-BE49-F238E27FC236}">
                <a16:creationId xmlns:a16="http://schemas.microsoft.com/office/drawing/2014/main" id="{23C20EB1-76C7-7808-2502-7063601932FC}"/>
              </a:ext>
            </a:extLst>
          </p:cNvPr>
          <p:cNvPicPr>
            <a:picLocks noChangeAspect="1"/>
          </p:cNvPicPr>
          <p:nvPr/>
        </p:nvPicPr>
        <p:blipFill rotWithShape="1">
          <a:blip r:embed="rId3"/>
          <a:srcRect l="7054" t="3944" r="13010" b="6015"/>
          <a:stretch/>
        </p:blipFill>
        <p:spPr>
          <a:xfrm>
            <a:off x="8616280" y="583127"/>
            <a:ext cx="3525148" cy="2800726"/>
          </a:xfrm>
          <a:prstGeom prst="rect">
            <a:avLst/>
          </a:prstGeom>
        </p:spPr>
      </p:pic>
      <mc:AlternateContent xmlns:mc="http://schemas.openxmlformats.org/markup-compatibility/2006" xmlns:a14="http://schemas.microsoft.com/office/drawing/2010/main">
        <mc:Choice Requires="a14">
          <p:sp>
            <p:nvSpPr>
              <p:cNvPr id="7" name="Content Placeholder 4">
                <a:extLst>
                  <a:ext uri="{FF2B5EF4-FFF2-40B4-BE49-F238E27FC236}">
                    <a16:creationId xmlns:a16="http://schemas.microsoft.com/office/drawing/2014/main" id="{C65B926C-1893-D67D-69D4-9EB58362ACDB}"/>
                  </a:ext>
                </a:extLst>
              </p:cNvPr>
              <p:cNvSpPr txBox="1">
                <a:spLocks/>
              </p:cNvSpPr>
              <p:nvPr/>
            </p:nvSpPr>
            <p:spPr>
              <a:xfrm>
                <a:off x="3863751" y="908720"/>
                <a:ext cx="4849443" cy="520385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sz="1600" b="0" dirty="0">
                    <a:sym typeface="Wingdings" pitchFamily="2" charset="2"/>
                  </a:rPr>
                  <a:t>Completion of vacuum in the beamline. 100 m air region currently.</a:t>
                </a:r>
              </a:p>
              <a:p>
                <a:pPr>
                  <a:lnSpc>
                    <a:spcPct val="100000"/>
                  </a:lnSpc>
                  <a:spcBef>
                    <a:spcPts val="600"/>
                  </a:spcBef>
                  <a:spcAft>
                    <a:spcPts val="0"/>
                  </a:spcAft>
                </a:pPr>
                <a:r>
                  <a:rPr lang="en-GB" sz="1600" b="0" dirty="0">
                    <a:sym typeface="Wingdings" pitchFamily="2" charset="2"/>
                  </a:rPr>
                  <a:t>Adding another collimator for improved cleaning.</a:t>
                </a:r>
                <a:endParaRPr lang="en-GB" sz="1600" b="0" dirty="0"/>
              </a:p>
              <a:p>
                <a:pPr>
                  <a:lnSpc>
                    <a:spcPct val="100000"/>
                  </a:lnSpc>
                  <a:spcBef>
                    <a:spcPts val="600"/>
                  </a:spcBef>
                  <a:spcAft>
                    <a:spcPts val="0"/>
                  </a:spcAft>
                </a:pPr>
                <a:r>
                  <a:rPr lang="en-GB" sz="1600" b="0" dirty="0"/>
                  <a:t>By closing the collimators from 30 mm to 15 mm, divergence decreases by 50% and therefore the relative intensity within 60µrad increases.</a:t>
                </a:r>
              </a:p>
              <a:p>
                <a:pPr>
                  <a:lnSpc>
                    <a:spcPct val="100000"/>
                  </a:lnSpc>
                  <a:spcBef>
                    <a:spcPts val="600"/>
                  </a:spcBef>
                  <a:spcAft>
                    <a:spcPts val="0"/>
                  </a:spcAft>
                </a:pPr>
                <a:r>
                  <a:rPr lang="en-GB" sz="1600" b="0" dirty="0"/>
                  <a:t>Vertical collimation shows small improvement as M2 is a vertically bending beam line so there is dispersion in Y. </a:t>
                </a:r>
              </a:p>
              <a:p>
                <a:pPr>
                  <a:lnSpc>
                    <a:spcPct val="100000"/>
                  </a:lnSpc>
                  <a:spcBef>
                    <a:spcPts val="600"/>
                  </a:spcBef>
                  <a:spcAft>
                    <a:spcPts val="0"/>
                  </a:spcAft>
                </a:pPr>
                <a:r>
                  <a:rPr lang="en-GB" sz="1600" b="0" dirty="0"/>
                  <a:t>The effect of collimation in X is therefore limited by the vertical divergence as the figure of merit is </a:t>
                </a:r>
              </a:p>
              <a:p>
                <a:pPr marL="0" indent="0">
                  <a:lnSpc>
                    <a:spcPct val="100000"/>
                  </a:lnSpc>
                  <a:spcBef>
                    <a:spcPts val="600"/>
                  </a:spcBef>
                  <a:spcAft>
                    <a:spcPts val="0"/>
                  </a:spcAft>
                  <a:buNone/>
                </a:pPr>
                <a:r>
                  <a:rPr lang="en-GB" sz="1600" b="0" dirty="0">
                    <a:solidFill>
                      <a:srgbClr val="000000"/>
                    </a:solidFill>
                  </a:rPr>
                  <a:t> 	</a:t>
                </a:r>
                <a:r>
                  <a:rPr lang="en-GB" sz="1600" dirty="0">
                    <a:solidFill>
                      <a:srgbClr val="000000"/>
                    </a:solidFill>
                  </a:rPr>
                  <a:t>r’ = </a:t>
                </a:r>
                <a14:m>
                  <m:oMath xmlns:m="http://schemas.openxmlformats.org/officeDocument/2006/math">
                    <m:rad>
                      <m:radPr>
                        <m:degHide m:val="on"/>
                        <m:ctrlPr>
                          <a:rPr lang="en-GB" sz="1600" i="1">
                            <a:solidFill>
                              <a:srgbClr val="000000"/>
                            </a:solidFill>
                            <a:latin typeface="Cambria Math" panose="02040503050406030204" pitchFamily="18" charset="0"/>
                          </a:rPr>
                        </m:ctrlPr>
                      </m:radPr>
                      <m:deg/>
                      <m:e>
                        <m:sSup>
                          <m:sSupPr>
                            <m:ctrlPr>
                              <a:rPr lang="fr-CH" sz="1600" i="1">
                                <a:solidFill>
                                  <a:srgbClr val="000000"/>
                                </a:solidFill>
                                <a:latin typeface="Cambria Math" panose="02040503050406030204" pitchFamily="18" charset="0"/>
                              </a:rPr>
                            </m:ctrlPr>
                          </m:sSupPr>
                          <m:e>
                            <m:r>
                              <a:rPr lang="fr-CH" sz="1600" b="1" i="1">
                                <a:solidFill>
                                  <a:srgbClr val="000000"/>
                                </a:solidFill>
                                <a:latin typeface="Cambria Math" panose="02040503050406030204" pitchFamily="18" charset="0"/>
                              </a:rPr>
                              <m:t>𝒙</m:t>
                            </m:r>
                          </m:e>
                          <m:sup>
                            <m:r>
                              <a:rPr lang="fr-CH" sz="1600" b="1" i="1">
                                <a:solidFill>
                                  <a:srgbClr val="000000"/>
                                </a:solidFill>
                                <a:latin typeface="Cambria Math" panose="02040503050406030204" pitchFamily="18" charset="0"/>
                              </a:rPr>
                              <m:t>′</m:t>
                            </m:r>
                          </m:sup>
                        </m:sSup>
                        <m:r>
                          <a:rPr lang="fr-CH" sz="1600" b="1" i="1" baseline="30000">
                            <a:solidFill>
                              <a:srgbClr val="000000"/>
                            </a:solidFill>
                            <a:latin typeface="Cambria Math" panose="02040503050406030204" pitchFamily="18" charset="0"/>
                          </a:rPr>
                          <m:t>𝟐</m:t>
                        </m:r>
                        <m:r>
                          <a:rPr lang="fr-CH" sz="1600" b="1" i="1">
                            <a:solidFill>
                              <a:srgbClr val="000000"/>
                            </a:solidFill>
                            <a:latin typeface="Cambria Math" panose="02040503050406030204" pitchFamily="18" charset="0"/>
                          </a:rPr>
                          <m:t>+</m:t>
                        </m:r>
                        <m:sSup>
                          <m:sSupPr>
                            <m:ctrlPr>
                              <a:rPr lang="fr-CH" sz="1600" i="1">
                                <a:solidFill>
                                  <a:srgbClr val="000000"/>
                                </a:solidFill>
                                <a:latin typeface="Cambria Math" panose="02040503050406030204" pitchFamily="18" charset="0"/>
                              </a:rPr>
                            </m:ctrlPr>
                          </m:sSupPr>
                          <m:e>
                            <m:r>
                              <a:rPr lang="fr-CH" sz="1600" b="1" i="1">
                                <a:solidFill>
                                  <a:srgbClr val="000000"/>
                                </a:solidFill>
                                <a:latin typeface="Cambria Math" panose="02040503050406030204" pitchFamily="18" charset="0"/>
                              </a:rPr>
                              <m:t>𝒚</m:t>
                            </m:r>
                          </m:e>
                          <m:sup>
                            <m:r>
                              <a:rPr lang="fr-CH" sz="1600" b="1" i="1">
                                <a:solidFill>
                                  <a:srgbClr val="000000"/>
                                </a:solidFill>
                                <a:latin typeface="Cambria Math" panose="02040503050406030204" pitchFamily="18" charset="0"/>
                              </a:rPr>
                              <m:t>′</m:t>
                            </m:r>
                          </m:sup>
                        </m:sSup>
                        <m:r>
                          <a:rPr lang="fr-CH" sz="1600" b="1" i="1" baseline="30000">
                            <a:solidFill>
                              <a:srgbClr val="000000"/>
                            </a:solidFill>
                            <a:latin typeface="Cambria Math" panose="02040503050406030204" pitchFamily="18" charset="0"/>
                          </a:rPr>
                          <m:t>𝟐</m:t>
                        </m:r>
                        <m:r>
                          <a:rPr lang="fr-CH" sz="1600" b="1" i="1">
                            <a:solidFill>
                              <a:srgbClr val="000000"/>
                            </a:solidFill>
                            <a:latin typeface="Cambria Math" panose="02040503050406030204" pitchFamily="18" charset="0"/>
                          </a:rPr>
                          <m:t> </m:t>
                        </m:r>
                      </m:e>
                    </m:rad>
                  </m:oMath>
                </a14:m>
                <a:r>
                  <a:rPr lang="en-GB" sz="1600" dirty="0"/>
                  <a:t> </a:t>
                </a:r>
              </a:p>
              <a:p>
                <a:pPr>
                  <a:lnSpc>
                    <a:spcPct val="100000"/>
                  </a:lnSpc>
                  <a:spcBef>
                    <a:spcPts val="600"/>
                  </a:spcBef>
                  <a:spcAft>
                    <a:spcPts val="0"/>
                  </a:spcAft>
                </a:pPr>
                <a:r>
                  <a:rPr lang="en-GB" sz="1600" b="0" dirty="0"/>
                  <a:t>For the vertical plane it is possible to decrease the divergence to </a:t>
                </a:r>
                <a:r>
                  <a:rPr lang="en-GB" sz="1600" b="0" dirty="0" err="1"/>
                  <a:t>σ</a:t>
                </a:r>
                <a:r>
                  <a:rPr lang="en-GB" sz="1600" b="0" baseline="-25000" dirty="0" err="1"/>
                  <a:t>y</a:t>
                </a:r>
                <a:r>
                  <a:rPr lang="en-GB" sz="1600" b="0" baseline="-25000" dirty="0"/>
                  <a:t>’</a:t>
                </a:r>
                <a:r>
                  <a:rPr lang="en-GB" sz="1600" b="0" dirty="0"/>
                  <a:t>= 53 µrad by increasing the beam size at the CEDARs.</a:t>
                </a:r>
              </a:p>
            </p:txBody>
          </p:sp>
        </mc:Choice>
        <mc:Fallback xmlns="">
          <p:sp>
            <p:nvSpPr>
              <p:cNvPr id="7" name="Content Placeholder 4">
                <a:extLst>
                  <a:ext uri="{FF2B5EF4-FFF2-40B4-BE49-F238E27FC236}">
                    <a16:creationId xmlns:a16="http://schemas.microsoft.com/office/drawing/2014/main" id="{C65B926C-1893-D67D-69D4-9EB58362ACDB}"/>
                  </a:ext>
                </a:extLst>
              </p:cNvPr>
              <p:cNvSpPr txBox="1">
                <a:spLocks noRot="1" noChangeAspect="1" noMove="1" noResize="1" noEditPoints="1" noAdjustHandles="1" noChangeArrowheads="1" noChangeShapeType="1" noTextEdit="1"/>
              </p:cNvSpPr>
              <p:nvPr/>
            </p:nvSpPr>
            <p:spPr>
              <a:xfrm>
                <a:off x="3863751" y="908720"/>
                <a:ext cx="4849443" cy="5203851"/>
              </a:xfrm>
              <a:prstGeom prst="rect">
                <a:avLst/>
              </a:prstGeom>
              <a:blipFill>
                <a:blip r:embed="rId4"/>
                <a:stretch>
                  <a:fillRect l="-2618" t="-1217" r="-2094"/>
                </a:stretch>
              </a:blipFill>
            </p:spPr>
            <p:txBody>
              <a:bodyPr/>
              <a:lstStyle/>
              <a:p>
                <a:r>
                  <a:rPr lang="en-GB">
                    <a:noFill/>
                  </a:rPr>
                  <a:t> </a:t>
                </a:r>
              </a:p>
            </p:txBody>
          </p:sp>
        </mc:Fallback>
      </mc:AlternateContent>
      <p:pic>
        <p:nvPicPr>
          <p:cNvPr id="9" name="Picture 8">
            <a:extLst>
              <a:ext uri="{FF2B5EF4-FFF2-40B4-BE49-F238E27FC236}">
                <a16:creationId xmlns:a16="http://schemas.microsoft.com/office/drawing/2014/main" id="{0C7B3692-051C-EE6E-4212-1D28F222FFC8}"/>
              </a:ext>
            </a:extLst>
          </p:cNvPr>
          <p:cNvPicPr>
            <a:picLocks noChangeAspect="1"/>
          </p:cNvPicPr>
          <p:nvPr/>
        </p:nvPicPr>
        <p:blipFill>
          <a:blip r:embed="rId5"/>
          <a:stretch>
            <a:fillRect/>
          </a:stretch>
        </p:blipFill>
        <p:spPr>
          <a:xfrm>
            <a:off x="97476" y="980728"/>
            <a:ext cx="3647911" cy="1872208"/>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24782D8B-35C7-5B8C-D490-80D252557BE6}"/>
              </a:ext>
            </a:extLst>
          </p:cNvPr>
          <p:cNvPicPr>
            <a:picLocks noChangeAspect="1"/>
          </p:cNvPicPr>
          <p:nvPr/>
        </p:nvPicPr>
        <p:blipFill rotWithShape="1">
          <a:blip r:embed="rId6"/>
          <a:srcRect l="21487" t="24502" r="20147" b="23483"/>
          <a:stretch/>
        </p:blipFill>
        <p:spPr>
          <a:xfrm>
            <a:off x="-2552" y="3363754"/>
            <a:ext cx="3866304" cy="2153478"/>
          </a:xfrm>
          <a:prstGeom prst="rect">
            <a:avLst/>
          </a:prstGeom>
        </p:spPr>
      </p:pic>
      <p:sp>
        <p:nvSpPr>
          <p:cNvPr id="2" name="TextBox 1">
            <a:extLst>
              <a:ext uri="{FF2B5EF4-FFF2-40B4-BE49-F238E27FC236}">
                <a16:creationId xmlns:a16="http://schemas.microsoft.com/office/drawing/2014/main" id="{E9ADA8C9-7C2E-7716-B1AE-C1CBD429C545}"/>
              </a:ext>
            </a:extLst>
          </p:cNvPr>
          <p:cNvSpPr txBox="1"/>
          <p:nvPr/>
        </p:nvSpPr>
        <p:spPr>
          <a:xfrm>
            <a:off x="10863590" y="109027"/>
            <a:ext cx="920422" cy="307777"/>
          </a:xfrm>
          <a:prstGeom prst="rect">
            <a:avLst/>
          </a:prstGeom>
          <a:noFill/>
        </p:spPr>
        <p:txBody>
          <a:bodyPr wrap="square" lIns="0" tIns="0" rIns="0" bIns="0" rtlCol="0">
            <a:spAutoFit/>
          </a:bodyPr>
          <a:lstStyle/>
          <a:p>
            <a:pPr algn="l"/>
            <a:r>
              <a:rPr lang="en-GB" sz="1000" dirty="0"/>
              <a:t>F. Metzger, PhD 2024</a:t>
            </a:r>
          </a:p>
        </p:txBody>
      </p:sp>
    </p:spTree>
    <p:extLst>
      <p:ext uri="{BB962C8B-B14F-4D97-AF65-F5344CB8AC3E}">
        <p14:creationId xmlns:p14="http://schemas.microsoft.com/office/powerpoint/2010/main" val="747859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2BBDF6-B631-E4F4-0F2C-97018B9383E8}"/>
              </a:ext>
            </a:extLst>
          </p:cNvPr>
          <p:cNvSpPr>
            <a:spLocks noGrp="1"/>
          </p:cNvSpPr>
          <p:nvPr>
            <p:ph type="title"/>
          </p:nvPr>
        </p:nvSpPr>
        <p:spPr/>
        <p:txBody>
          <a:bodyPr/>
          <a:lstStyle/>
          <a:p>
            <a:r>
              <a:rPr lang="en-GB" dirty="0"/>
              <a:t>Results from the divergence improvement</a:t>
            </a:r>
          </a:p>
        </p:txBody>
      </p:sp>
      <p:sp>
        <p:nvSpPr>
          <p:cNvPr id="4" name="Date Placeholder 3">
            <a:extLst>
              <a:ext uri="{FF2B5EF4-FFF2-40B4-BE49-F238E27FC236}">
                <a16:creationId xmlns:a16="http://schemas.microsoft.com/office/drawing/2014/main" id="{E9166613-45DE-4158-6EB9-A99CC8D8AAE4}"/>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3C4EC6D4-8C63-0429-B221-AB90FA4156C8}"/>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FDBB8BF1-2AF3-0E46-E916-CA1517D491AF}"/>
              </a:ext>
            </a:extLst>
          </p:cNvPr>
          <p:cNvSpPr>
            <a:spLocks noGrp="1"/>
          </p:cNvSpPr>
          <p:nvPr>
            <p:ph type="sldNum" sz="quarter" idx="12"/>
          </p:nvPr>
        </p:nvSpPr>
        <p:spPr/>
        <p:txBody>
          <a:bodyPr/>
          <a:lstStyle/>
          <a:p>
            <a:fld id="{36B5EA5A-BC32-A742-B11B-8E7414D5B535}" type="slidenum">
              <a:rPr lang="en-US" smtClean="0"/>
              <a:pPr/>
              <a:t>24</a:t>
            </a:fld>
            <a:endParaRPr lang="en-US" dirty="0"/>
          </a:p>
        </p:txBody>
      </p:sp>
      <p:sp>
        <p:nvSpPr>
          <p:cNvPr id="7" name="Content Placeholder 4">
            <a:extLst>
              <a:ext uri="{FF2B5EF4-FFF2-40B4-BE49-F238E27FC236}">
                <a16:creationId xmlns:a16="http://schemas.microsoft.com/office/drawing/2014/main" id="{C65B926C-1893-D67D-69D4-9EB58362ACDB}"/>
              </a:ext>
            </a:extLst>
          </p:cNvPr>
          <p:cNvSpPr txBox="1">
            <a:spLocks/>
          </p:cNvSpPr>
          <p:nvPr/>
        </p:nvSpPr>
        <p:spPr>
          <a:xfrm>
            <a:off x="7536204" y="1230508"/>
            <a:ext cx="4135140" cy="4646764"/>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endParaRPr lang="en-GB" sz="1900" b="0" dirty="0"/>
          </a:p>
        </p:txBody>
      </p:sp>
      <p:pic>
        <p:nvPicPr>
          <p:cNvPr id="15" name="Inhaltsplatzhalter 10">
            <a:extLst>
              <a:ext uri="{FF2B5EF4-FFF2-40B4-BE49-F238E27FC236}">
                <a16:creationId xmlns:a16="http://schemas.microsoft.com/office/drawing/2014/main" id="{D022A9C4-EBA0-020F-C7C6-C9CB4733BF80}"/>
              </a:ext>
            </a:extLst>
          </p:cNvPr>
          <p:cNvPicPr>
            <a:picLocks noGrp="1" noChangeAspect="1"/>
          </p:cNvPicPr>
          <p:nvPr>
            <p:ph sz="half" idx="1"/>
          </p:nvPr>
        </p:nvPicPr>
        <p:blipFill rotWithShape="1">
          <a:blip r:embed="rId2"/>
          <a:srcRect l="4476" t="6369" r="2779"/>
          <a:stretch/>
        </p:blipFill>
        <p:spPr>
          <a:xfrm>
            <a:off x="389705" y="902566"/>
            <a:ext cx="5222324" cy="2670450"/>
          </a:xfrm>
        </p:spPr>
      </p:pic>
      <p:sp>
        <p:nvSpPr>
          <p:cNvPr id="16" name="Content Placeholder 4">
            <a:extLst>
              <a:ext uri="{FF2B5EF4-FFF2-40B4-BE49-F238E27FC236}">
                <a16:creationId xmlns:a16="http://schemas.microsoft.com/office/drawing/2014/main" id="{DAF07FE0-3E1C-7D46-4F02-982907EC68BC}"/>
              </a:ext>
            </a:extLst>
          </p:cNvPr>
          <p:cNvSpPr txBox="1">
            <a:spLocks/>
          </p:cNvSpPr>
          <p:nvPr/>
        </p:nvSpPr>
        <p:spPr>
          <a:xfrm>
            <a:off x="5680151" y="980762"/>
            <a:ext cx="5775125" cy="4922237"/>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sz="1800" b="0" dirty="0">
                <a:sym typeface="Wingdings" pitchFamily="2" charset="2"/>
              </a:rPr>
              <a:t>With the improvements in the horizontal collimation and larger beam size in the y-plane (for full vacuum):</a:t>
            </a:r>
          </a:p>
          <a:p>
            <a:pPr marL="0" indent="0" algn="ctr">
              <a:lnSpc>
                <a:spcPct val="100000"/>
              </a:lnSpc>
              <a:spcBef>
                <a:spcPts val="600"/>
              </a:spcBef>
              <a:spcAft>
                <a:spcPts val="0"/>
              </a:spcAft>
              <a:buNone/>
            </a:pPr>
            <a:r>
              <a:rPr lang="en-GB" sz="1800" dirty="0">
                <a:sym typeface="Wingdings" pitchFamily="2" charset="2"/>
              </a:rPr>
              <a:t>6 x 10</a:t>
            </a:r>
            <a:r>
              <a:rPr lang="en-GB" sz="1800" baseline="30000" dirty="0">
                <a:sym typeface="Wingdings" pitchFamily="2" charset="2"/>
              </a:rPr>
              <a:t>6 </a:t>
            </a:r>
            <a:r>
              <a:rPr lang="en-GB" sz="1800" dirty="0">
                <a:sym typeface="Wingdings" pitchFamily="2" charset="2"/>
              </a:rPr>
              <a:t>kaons per spill within 60 µrad </a:t>
            </a:r>
          </a:p>
          <a:p>
            <a:pPr marL="0" indent="0" algn="ctr">
              <a:lnSpc>
                <a:spcPct val="100000"/>
              </a:lnSpc>
              <a:spcBef>
                <a:spcPts val="600"/>
              </a:spcBef>
              <a:spcAft>
                <a:spcPts val="0"/>
              </a:spcAft>
              <a:buNone/>
            </a:pPr>
            <a:r>
              <a:rPr lang="en-GB" sz="1800" dirty="0">
                <a:sym typeface="Wingdings" pitchFamily="2" charset="2"/>
              </a:rPr>
              <a:t>(from 2.7 x 10</a:t>
            </a:r>
            <a:r>
              <a:rPr lang="en-GB" sz="1800" baseline="30000" dirty="0">
                <a:sym typeface="Wingdings" pitchFamily="2" charset="2"/>
              </a:rPr>
              <a:t>6 </a:t>
            </a:r>
            <a:r>
              <a:rPr lang="en-GB" sz="1800" dirty="0">
                <a:sym typeface="Wingdings" pitchFamily="2" charset="2"/>
              </a:rPr>
              <a:t>in the current scenario)</a:t>
            </a:r>
          </a:p>
          <a:p>
            <a:pPr>
              <a:lnSpc>
                <a:spcPct val="100000"/>
              </a:lnSpc>
              <a:spcBef>
                <a:spcPts val="600"/>
              </a:spcBef>
              <a:spcAft>
                <a:spcPts val="0"/>
              </a:spcAft>
            </a:pPr>
            <a:r>
              <a:rPr lang="en-GB" sz="1800" b="0" kern="0" dirty="0">
                <a:solidFill>
                  <a:srgbClr val="000000"/>
                </a:solidFill>
                <a:ea typeface="Cambria Math" panose="02040503050406030204" pitchFamily="18" charset="0"/>
              </a:rPr>
              <a:t>This is for about 10</a:t>
            </a:r>
            <a:r>
              <a:rPr lang="en-GB" sz="1800" b="0" kern="0" baseline="30000" dirty="0">
                <a:solidFill>
                  <a:srgbClr val="000000"/>
                </a:solidFill>
                <a:ea typeface="Cambria Math" panose="02040503050406030204" pitchFamily="18" charset="0"/>
              </a:rPr>
              <a:t>9</a:t>
            </a:r>
            <a:r>
              <a:rPr lang="en-GB" sz="1800" b="0" kern="0" dirty="0">
                <a:solidFill>
                  <a:srgbClr val="000000"/>
                </a:solidFill>
                <a:ea typeface="Cambria Math" panose="02040503050406030204" pitchFamily="18" charset="0"/>
              </a:rPr>
              <a:t> hadrons per spill and 120 units on the T6 target.</a:t>
            </a:r>
          </a:p>
          <a:p>
            <a:pPr>
              <a:lnSpc>
                <a:spcPct val="100000"/>
              </a:lnSpc>
              <a:spcBef>
                <a:spcPts val="600"/>
              </a:spcBef>
              <a:spcAft>
                <a:spcPts val="0"/>
              </a:spcAft>
            </a:pPr>
            <a:r>
              <a:rPr lang="en-GB" sz="1800" b="0" kern="0" dirty="0">
                <a:solidFill>
                  <a:srgbClr val="000000"/>
                </a:solidFill>
                <a:ea typeface="Cambria Math" panose="02040503050406030204" pitchFamily="18" charset="0"/>
              </a:rPr>
              <a:t>Up to 150 units on T6 target possible and better collimation can lead to better relative intensity within 60 µrad.</a:t>
            </a:r>
          </a:p>
          <a:p>
            <a:pPr>
              <a:lnSpc>
                <a:spcPct val="100000"/>
              </a:lnSpc>
              <a:spcBef>
                <a:spcPts val="600"/>
              </a:spcBef>
              <a:spcAft>
                <a:spcPts val="0"/>
              </a:spcAft>
            </a:pPr>
            <a:r>
              <a:rPr lang="en-GB" sz="1800" b="0" kern="0" dirty="0">
                <a:solidFill>
                  <a:srgbClr val="000000"/>
                </a:solidFill>
                <a:ea typeface="Cambria Math" panose="02040503050406030204" pitchFamily="18" charset="0"/>
              </a:rPr>
              <a:t>Upgrade to 200-250 units also being studied.</a:t>
            </a:r>
          </a:p>
          <a:p>
            <a:pPr>
              <a:lnSpc>
                <a:spcPct val="100000"/>
              </a:lnSpc>
              <a:spcBef>
                <a:spcPts val="600"/>
              </a:spcBef>
              <a:spcAft>
                <a:spcPts val="0"/>
              </a:spcAft>
            </a:pPr>
            <a:r>
              <a:rPr lang="en-GB" sz="1800" b="0" dirty="0">
                <a:sym typeface="Wingdings" pitchFamily="2" charset="2"/>
              </a:rPr>
              <a:t>Focussing of the beam at the AMBER target has also been checked </a:t>
            </a:r>
          </a:p>
          <a:p>
            <a:pPr marL="0" indent="0">
              <a:lnSpc>
                <a:spcPct val="100000"/>
              </a:lnSpc>
              <a:spcBef>
                <a:spcPts val="600"/>
              </a:spcBef>
              <a:spcAft>
                <a:spcPts val="0"/>
              </a:spcAft>
              <a:buNone/>
            </a:pPr>
            <a:r>
              <a:rPr lang="en-GB" sz="1800" b="0" dirty="0"/>
              <a:t>	</a:t>
            </a:r>
            <a:r>
              <a:rPr lang="en-GB" sz="1800" b="0" dirty="0" err="1"/>
              <a:t>σ</a:t>
            </a:r>
            <a:r>
              <a:rPr lang="en-GB" sz="1800" b="0" baseline="-25000" dirty="0" err="1"/>
              <a:t>x</a:t>
            </a:r>
            <a:r>
              <a:rPr lang="en-GB" sz="1800" b="0" dirty="0"/>
              <a:t>= 1.4 mm </a:t>
            </a:r>
            <a:r>
              <a:rPr lang="en-GB" sz="1800" b="0" dirty="0" err="1"/>
              <a:t>σ</a:t>
            </a:r>
            <a:r>
              <a:rPr lang="en-GB" sz="1800" b="0" baseline="-25000" dirty="0" err="1"/>
              <a:t>y</a:t>
            </a:r>
            <a:r>
              <a:rPr lang="en-GB" sz="1800" b="0" dirty="0"/>
              <a:t>= 1 mm </a:t>
            </a:r>
            <a:endParaRPr lang="en-GB" sz="1800" b="0" dirty="0">
              <a:sym typeface="Wingdings" pitchFamily="2" charset="2"/>
            </a:endParaRPr>
          </a:p>
        </p:txBody>
      </p:sp>
      <p:pic>
        <p:nvPicPr>
          <p:cNvPr id="17" name="Inhaltsplatzhalter 8">
            <a:extLst>
              <a:ext uri="{FF2B5EF4-FFF2-40B4-BE49-F238E27FC236}">
                <a16:creationId xmlns:a16="http://schemas.microsoft.com/office/drawing/2014/main" id="{34A2CBB9-72A6-C65A-DCD4-FA1CC45645C8}"/>
              </a:ext>
            </a:extLst>
          </p:cNvPr>
          <p:cNvPicPr>
            <a:picLocks noChangeAspect="1"/>
          </p:cNvPicPr>
          <p:nvPr/>
        </p:nvPicPr>
        <p:blipFill>
          <a:blip r:embed="rId3"/>
          <a:stretch>
            <a:fillRect/>
          </a:stretch>
        </p:blipFill>
        <p:spPr>
          <a:xfrm>
            <a:off x="389705" y="3566862"/>
            <a:ext cx="5272163" cy="2670450"/>
          </a:xfrm>
          <a:prstGeom prst="rect">
            <a:avLst/>
          </a:prstGeom>
        </p:spPr>
      </p:pic>
      <p:sp>
        <p:nvSpPr>
          <p:cNvPr id="2" name="TextBox 1">
            <a:extLst>
              <a:ext uri="{FF2B5EF4-FFF2-40B4-BE49-F238E27FC236}">
                <a16:creationId xmlns:a16="http://schemas.microsoft.com/office/drawing/2014/main" id="{0823FCE2-5E3A-FCDD-C72B-31BB1A1D1894}"/>
              </a:ext>
            </a:extLst>
          </p:cNvPr>
          <p:cNvSpPr txBox="1"/>
          <p:nvPr/>
        </p:nvSpPr>
        <p:spPr>
          <a:xfrm>
            <a:off x="1055440" y="1209877"/>
            <a:ext cx="807913" cy="276999"/>
          </a:xfrm>
          <a:prstGeom prst="rect">
            <a:avLst/>
          </a:prstGeom>
          <a:noFill/>
        </p:spPr>
        <p:txBody>
          <a:bodyPr wrap="none" lIns="0" tIns="0" rIns="0" bIns="0" rtlCol="0">
            <a:spAutoFit/>
          </a:bodyPr>
          <a:lstStyle/>
          <a:p>
            <a:pPr algn="l"/>
            <a:r>
              <a:rPr lang="en-GB" dirty="0"/>
              <a:t>CEDAR</a:t>
            </a:r>
          </a:p>
        </p:txBody>
      </p:sp>
      <p:sp>
        <p:nvSpPr>
          <p:cNvPr id="12" name="TextBox 11">
            <a:extLst>
              <a:ext uri="{FF2B5EF4-FFF2-40B4-BE49-F238E27FC236}">
                <a16:creationId xmlns:a16="http://schemas.microsoft.com/office/drawing/2014/main" id="{6BC3E431-5A5E-E3CE-0220-B5F70536DCD7}"/>
              </a:ext>
            </a:extLst>
          </p:cNvPr>
          <p:cNvSpPr txBox="1"/>
          <p:nvPr/>
        </p:nvSpPr>
        <p:spPr>
          <a:xfrm>
            <a:off x="1199456" y="4221088"/>
            <a:ext cx="936104" cy="553998"/>
          </a:xfrm>
          <a:prstGeom prst="rect">
            <a:avLst/>
          </a:prstGeom>
          <a:noFill/>
        </p:spPr>
        <p:txBody>
          <a:bodyPr wrap="square" lIns="0" tIns="0" rIns="0" bIns="0" rtlCol="0">
            <a:spAutoFit/>
          </a:bodyPr>
          <a:lstStyle/>
          <a:p>
            <a:pPr algn="ctr"/>
            <a:r>
              <a:rPr lang="en-GB" dirty="0">
                <a:solidFill>
                  <a:schemeClr val="bg1"/>
                </a:solidFill>
              </a:rPr>
              <a:t>AMBER Target</a:t>
            </a:r>
          </a:p>
        </p:txBody>
      </p:sp>
      <p:sp>
        <p:nvSpPr>
          <p:cNvPr id="8" name="TextBox 7">
            <a:extLst>
              <a:ext uri="{FF2B5EF4-FFF2-40B4-BE49-F238E27FC236}">
                <a16:creationId xmlns:a16="http://schemas.microsoft.com/office/drawing/2014/main" id="{14355CFE-BE9D-73FA-C8A6-55FC3D9EB46A}"/>
              </a:ext>
            </a:extLst>
          </p:cNvPr>
          <p:cNvSpPr txBox="1"/>
          <p:nvPr/>
        </p:nvSpPr>
        <p:spPr>
          <a:xfrm>
            <a:off x="10863590" y="109027"/>
            <a:ext cx="920422" cy="307777"/>
          </a:xfrm>
          <a:prstGeom prst="rect">
            <a:avLst/>
          </a:prstGeom>
          <a:noFill/>
        </p:spPr>
        <p:txBody>
          <a:bodyPr wrap="square" lIns="0" tIns="0" rIns="0" bIns="0" rtlCol="0">
            <a:spAutoFit/>
          </a:bodyPr>
          <a:lstStyle/>
          <a:p>
            <a:pPr algn="l"/>
            <a:r>
              <a:rPr lang="en-GB" sz="1000" dirty="0"/>
              <a:t>F. Metzger, PhD 2024</a:t>
            </a:r>
          </a:p>
        </p:txBody>
      </p:sp>
    </p:spTree>
    <p:extLst>
      <p:ext uri="{BB962C8B-B14F-4D97-AF65-F5344CB8AC3E}">
        <p14:creationId xmlns:p14="http://schemas.microsoft.com/office/powerpoint/2010/main" val="3450330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6831-1698-62C5-42F6-A50660083E25}"/>
              </a:ext>
            </a:extLst>
          </p:cNvPr>
          <p:cNvSpPr>
            <a:spLocks noGrp="1"/>
          </p:cNvSpPr>
          <p:nvPr>
            <p:ph type="ctrTitle"/>
          </p:nvPr>
        </p:nvSpPr>
        <p:spPr>
          <a:xfrm>
            <a:off x="263352" y="1124744"/>
            <a:ext cx="9144000" cy="2387600"/>
          </a:xfrm>
        </p:spPr>
        <p:txBody>
          <a:bodyPr/>
          <a:lstStyle/>
          <a:p>
            <a:pPr algn="l"/>
            <a:r>
              <a:rPr lang="en-GB" sz="3600" dirty="0"/>
              <a:t>ECN3 Proposals</a:t>
            </a:r>
          </a:p>
        </p:txBody>
      </p:sp>
      <p:sp>
        <p:nvSpPr>
          <p:cNvPr id="4" name="Date Placeholder 3">
            <a:extLst>
              <a:ext uri="{FF2B5EF4-FFF2-40B4-BE49-F238E27FC236}">
                <a16:creationId xmlns:a16="http://schemas.microsoft.com/office/drawing/2014/main" id="{8C9930E3-B929-52B7-D571-3E5AA93D67E3}"/>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63FD14A2-2CFA-7D11-057B-B986303BB04A}"/>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5DD17A8D-75A5-FF3E-AD97-A7566ABEF097}"/>
              </a:ext>
            </a:extLst>
          </p:cNvPr>
          <p:cNvSpPr>
            <a:spLocks noGrp="1"/>
          </p:cNvSpPr>
          <p:nvPr>
            <p:ph type="sldNum" sz="quarter" idx="12"/>
          </p:nvPr>
        </p:nvSpPr>
        <p:spPr/>
        <p:txBody>
          <a:bodyPr/>
          <a:lstStyle/>
          <a:p>
            <a:fld id="{36B5EA5A-BC32-A742-B11B-8E7414D5B535}" type="slidenum">
              <a:rPr lang="en-US" smtClean="0"/>
              <a:pPr/>
              <a:t>25</a:t>
            </a:fld>
            <a:endParaRPr lang="en-US" dirty="0"/>
          </a:p>
        </p:txBody>
      </p:sp>
      <p:pic>
        <p:nvPicPr>
          <p:cNvPr id="3" name="Picture 1" descr="page8image266081504">
            <a:extLst>
              <a:ext uri="{FF2B5EF4-FFF2-40B4-BE49-F238E27FC236}">
                <a16:creationId xmlns:a16="http://schemas.microsoft.com/office/drawing/2014/main" id="{7749C211-D25C-A83A-1C21-777D48C76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561" y="2262845"/>
            <a:ext cx="3973564" cy="23323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98722A-0876-AA81-22AA-544A9433173F}"/>
              </a:ext>
            </a:extLst>
          </p:cNvPr>
          <p:cNvSpPr txBox="1"/>
          <p:nvPr/>
        </p:nvSpPr>
        <p:spPr>
          <a:xfrm>
            <a:off x="4085319" y="2380512"/>
            <a:ext cx="1080119" cy="430887"/>
          </a:xfrm>
          <a:prstGeom prst="rect">
            <a:avLst/>
          </a:prstGeom>
          <a:noFill/>
        </p:spPr>
        <p:txBody>
          <a:bodyPr wrap="square" lIns="0" tIns="0" rIns="0" bIns="0" rtlCol="0">
            <a:spAutoFit/>
          </a:bodyPr>
          <a:lstStyle/>
          <a:p>
            <a:pPr algn="ctr"/>
            <a:r>
              <a:rPr lang="en-GB" sz="1400" dirty="0">
                <a:solidFill>
                  <a:srgbClr val="FF0000"/>
                </a:solidFill>
              </a:rPr>
              <a:t>SPS beam @ 400 GeV/c</a:t>
            </a:r>
          </a:p>
        </p:txBody>
      </p:sp>
      <p:cxnSp>
        <p:nvCxnSpPr>
          <p:cNvPr id="8" name="Straight Arrow Connector 7">
            <a:extLst>
              <a:ext uri="{FF2B5EF4-FFF2-40B4-BE49-F238E27FC236}">
                <a16:creationId xmlns:a16="http://schemas.microsoft.com/office/drawing/2014/main" id="{F531044C-D8BC-2EAD-2F45-890C7FEE6F33}"/>
              </a:ext>
            </a:extLst>
          </p:cNvPr>
          <p:cNvCxnSpPr>
            <a:cxnSpLocks/>
          </p:cNvCxnSpPr>
          <p:nvPr/>
        </p:nvCxnSpPr>
        <p:spPr>
          <a:xfrm>
            <a:off x="5250513" y="2576741"/>
            <a:ext cx="864097" cy="5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A7D4A3-2404-BDAD-38A3-AAE5DDFF52F6}"/>
              </a:ext>
            </a:extLst>
          </p:cNvPr>
          <p:cNvSpPr/>
          <p:nvPr/>
        </p:nvSpPr>
        <p:spPr>
          <a:xfrm>
            <a:off x="9596208" y="2207940"/>
            <a:ext cx="615553" cy="149378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E</a:t>
            </a:r>
            <a:endParaRPr lang="el-GR" dirty="0"/>
          </a:p>
        </p:txBody>
      </p:sp>
      <p:sp>
        <p:nvSpPr>
          <p:cNvPr id="10" name="Rectangle 9">
            <a:extLst>
              <a:ext uri="{FF2B5EF4-FFF2-40B4-BE49-F238E27FC236}">
                <a16:creationId xmlns:a16="http://schemas.microsoft.com/office/drawing/2014/main" id="{3D063E79-1929-2611-A6EA-216F100CF538}"/>
              </a:ext>
            </a:extLst>
          </p:cNvPr>
          <p:cNvSpPr/>
          <p:nvPr/>
        </p:nvSpPr>
        <p:spPr>
          <a:xfrm>
            <a:off x="9095261" y="3742967"/>
            <a:ext cx="936104"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36E5B7F2-0B0D-5ACF-6206-327E22CEFA6B}"/>
              </a:ext>
            </a:extLst>
          </p:cNvPr>
          <p:cNvSpPr/>
          <p:nvPr/>
        </p:nvSpPr>
        <p:spPr>
          <a:xfrm>
            <a:off x="8840117" y="4153356"/>
            <a:ext cx="1152128"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99D0F4D6-12A4-831F-3746-8E81931E5585}"/>
              </a:ext>
            </a:extLst>
          </p:cNvPr>
          <p:cNvSpPr txBox="1"/>
          <p:nvPr/>
        </p:nvSpPr>
        <p:spPr>
          <a:xfrm>
            <a:off x="10346073" y="2577321"/>
            <a:ext cx="615553" cy="276999"/>
          </a:xfrm>
          <a:prstGeom prst="rect">
            <a:avLst/>
          </a:prstGeom>
          <a:noFill/>
        </p:spPr>
        <p:txBody>
          <a:bodyPr wrap="none" lIns="0" tIns="0" rIns="0" bIns="0" rtlCol="0">
            <a:spAutoFit/>
          </a:bodyPr>
          <a:lstStyle/>
          <a:p>
            <a:pPr algn="l"/>
            <a:r>
              <a:rPr lang="en-GB" dirty="0">
                <a:solidFill>
                  <a:srgbClr val="FF0000"/>
                </a:solidFill>
              </a:rPr>
              <a:t>EHN1</a:t>
            </a:r>
          </a:p>
        </p:txBody>
      </p:sp>
      <p:sp>
        <p:nvSpPr>
          <p:cNvPr id="13" name="TextBox 12">
            <a:extLst>
              <a:ext uri="{FF2B5EF4-FFF2-40B4-BE49-F238E27FC236}">
                <a16:creationId xmlns:a16="http://schemas.microsoft.com/office/drawing/2014/main" id="{A4F7FE5F-4296-A0CB-CE44-520C3D84CD28}"/>
              </a:ext>
            </a:extLst>
          </p:cNvPr>
          <p:cNvSpPr txBox="1"/>
          <p:nvPr/>
        </p:nvSpPr>
        <p:spPr>
          <a:xfrm>
            <a:off x="10211761" y="3811309"/>
            <a:ext cx="615553" cy="276999"/>
          </a:xfrm>
          <a:prstGeom prst="rect">
            <a:avLst/>
          </a:prstGeom>
          <a:noFill/>
        </p:spPr>
        <p:txBody>
          <a:bodyPr wrap="none" lIns="0" tIns="0" rIns="0" bIns="0" rtlCol="0">
            <a:spAutoFit/>
          </a:bodyPr>
          <a:lstStyle/>
          <a:p>
            <a:pPr algn="l"/>
            <a:r>
              <a:rPr lang="en-GB" dirty="0">
                <a:solidFill>
                  <a:srgbClr val="FF0000"/>
                </a:solidFill>
              </a:rPr>
              <a:t>ECN3</a:t>
            </a:r>
          </a:p>
        </p:txBody>
      </p:sp>
      <p:sp>
        <p:nvSpPr>
          <p:cNvPr id="14" name="TextBox 13">
            <a:extLst>
              <a:ext uri="{FF2B5EF4-FFF2-40B4-BE49-F238E27FC236}">
                <a16:creationId xmlns:a16="http://schemas.microsoft.com/office/drawing/2014/main" id="{A7E1CB0A-78CE-0A46-C8C7-6000CCE5A362}"/>
              </a:ext>
            </a:extLst>
          </p:cNvPr>
          <p:cNvSpPr txBox="1"/>
          <p:nvPr/>
        </p:nvSpPr>
        <p:spPr>
          <a:xfrm>
            <a:off x="10112585" y="4203852"/>
            <a:ext cx="615553" cy="276999"/>
          </a:xfrm>
          <a:prstGeom prst="rect">
            <a:avLst/>
          </a:prstGeom>
          <a:noFill/>
        </p:spPr>
        <p:txBody>
          <a:bodyPr wrap="none" lIns="0" tIns="0" rIns="0" bIns="0" rtlCol="0">
            <a:spAutoFit/>
          </a:bodyPr>
          <a:lstStyle/>
          <a:p>
            <a:pPr algn="l"/>
            <a:r>
              <a:rPr lang="en-GB" dirty="0">
                <a:solidFill>
                  <a:srgbClr val="FF0000"/>
                </a:solidFill>
              </a:rPr>
              <a:t>EHN2</a:t>
            </a:r>
          </a:p>
        </p:txBody>
      </p:sp>
    </p:spTree>
    <p:extLst>
      <p:ext uri="{BB962C8B-B14F-4D97-AF65-F5344CB8AC3E}">
        <p14:creationId xmlns:p14="http://schemas.microsoft.com/office/powerpoint/2010/main" val="1416471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260648"/>
            <a:ext cx="11664676" cy="648072"/>
          </a:xfrm>
        </p:spPr>
        <p:txBody>
          <a:bodyPr/>
          <a:lstStyle/>
          <a:p>
            <a:r>
              <a:rPr lang="en-US" sz="3200" dirty="0"/>
              <a:t>HI-ECN3 Project</a:t>
            </a:r>
            <a:endParaRPr lang="en-GB" sz="350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en-US"/>
              <a:t>05.09.2025</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BDX Workshop 2025</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26</a:t>
            </a:fld>
            <a:endParaRPr lang="en-US" dirty="0"/>
          </a:p>
        </p:txBody>
      </p:sp>
      <p:sp>
        <p:nvSpPr>
          <p:cNvPr id="11" name="Content Placeholder 4">
            <a:extLst>
              <a:ext uri="{FF2B5EF4-FFF2-40B4-BE49-F238E27FC236}">
                <a16:creationId xmlns:a16="http://schemas.microsoft.com/office/drawing/2014/main" id="{1809B28F-2C27-EADB-A577-C120917B419F}"/>
              </a:ext>
            </a:extLst>
          </p:cNvPr>
          <p:cNvSpPr txBox="1">
            <a:spLocks/>
          </p:cNvSpPr>
          <p:nvPr/>
        </p:nvSpPr>
        <p:spPr>
          <a:xfrm>
            <a:off x="407987" y="908720"/>
            <a:ext cx="11664677" cy="544273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sz="1800" b="0" dirty="0"/>
              <a:t>The currently running NA62 experiment is scheduled to conclude their physics run end of 2025.</a:t>
            </a:r>
          </a:p>
          <a:p>
            <a:pPr>
              <a:lnSpc>
                <a:spcPct val="100000"/>
              </a:lnSpc>
              <a:spcBef>
                <a:spcPts val="600"/>
              </a:spcBef>
              <a:spcAft>
                <a:spcPts val="0"/>
              </a:spcAft>
            </a:pPr>
            <a:r>
              <a:rPr lang="en-GB" sz="1800" b="0" dirty="0"/>
              <a:t>Various proposals were brought forward requiring high intensity beam in the underground cavern of ECN3. </a:t>
            </a:r>
          </a:p>
          <a:p>
            <a:pPr>
              <a:lnSpc>
                <a:spcPct val="100000"/>
              </a:lnSpc>
              <a:spcBef>
                <a:spcPts val="600"/>
              </a:spcBef>
              <a:spcAft>
                <a:spcPts val="0"/>
              </a:spcAft>
            </a:pPr>
            <a:endParaRPr lang="en-GB" sz="1800" b="0" dirty="0"/>
          </a:p>
        </p:txBody>
      </p:sp>
      <p:pic>
        <p:nvPicPr>
          <p:cNvPr id="5" name="Picture 4">
            <a:extLst>
              <a:ext uri="{FF2B5EF4-FFF2-40B4-BE49-F238E27FC236}">
                <a16:creationId xmlns:a16="http://schemas.microsoft.com/office/drawing/2014/main" id="{C78E1712-FA2C-BB8A-6FE8-5BF181A7CCB1}"/>
              </a:ext>
            </a:extLst>
          </p:cNvPr>
          <p:cNvPicPr>
            <a:picLocks noChangeAspect="1"/>
          </p:cNvPicPr>
          <p:nvPr/>
        </p:nvPicPr>
        <p:blipFill rotWithShape="1">
          <a:blip r:embed="rId2"/>
          <a:srcRect t="12842" b="12470"/>
          <a:stretch/>
        </p:blipFill>
        <p:spPr>
          <a:xfrm>
            <a:off x="1559496" y="3977928"/>
            <a:ext cx="6817937" cy="2259384"/>
          </a:xfrm>
          <a:prstGeom prst="rect">
            <a:avLst/>
          </a:prstGeom>
        </p:spPr>
      </p:pic>
      <p:pic>
        <p:nvPicPr>
          <p:cNvPr id="6" name="Picture 5">
            <a:extLst>
              <a:ext uri="{FF2B5EF4-FFF2-40B4-BE49-F238E27FC236}">
                <a16:creationId xmlns:a16="http://schemas.microsoft.com/office/drawing/2014/main" id="{879EFFD3-CEC6-0500-AA77-6FC3C9F26D1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210353" y="3933056"/>
            <a:ext cx="3862311" cy="228968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DC2238C-8263-09C8-BEE8-4B7BB2AFB8D0}"/>
              </a:ext>
            </a:extLst>
          </p:cNvPr>
          <p:cNvSpPr/>
          <p:nvPr/>
        </p:nvSpPr>
        <p:spPr>
          <a:xfrm>
            <a:off x="10729907" y="3921935"/>
            <a:ext cx="377640" cy="2991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aphicFrame>
        <p:nvGraphicFramePr>
          <p:cNvPr id="15" name="Table 4">
            <a:extLst>
              <a:ext uri="{FF2B5EF4-FFF2-40B4-BE49-F238E27FC236}">
                <a16:creationId xmlns:a16="http://schemas.microsoft.com/office/drawing/2014/main" id="{169D43D5-71B4-1DB4-184F-BCEA3FC6140E}"/>
              </a:ext>
            </a:extLst>
          </p:cNvPr>
          <p:cNvGraphicFramePr>
            <a:graphicFrameLocks noGrp="1"/>
          </p:cNvGraphicFramePr>
          <p:nvPr>
            <p:ph idx="1"/>
            <p:extLst>
              <p:ext uri="{D42A27DB-BD31-4B8C-83A1-F6EECF244321}">
                <p14:modId xmlns:p14="http://schemas.microsoft.com/office/powerpoint/2010/main" val="3221369658"/>
              </p:ext>
            </p:extLst>
          </p:nvPr>
        </p:nvGraphicFramePr>
        <p:xfrm>
          <a:off x="1445323" y="1626218"/>
          <a:ext cx="8688882" cy="2234460"/>
        </p:xfrm>
        <a:graphic>
          <a:graphicData uri="http://schemas.openxmlformats.org/drawingml/2006/table">
            <a:tbl>
              <a:tblPr firstRow="1" bandRow="1">
                <a:tableStyleId>{8EC20E35-A176-4012-BC5E-935CFFF8708E}</a:tableStyleId>
              </a:tblPr>
              <a:tblGrid>
                <a:gridCol w="1821375">
                  <a:extLst>
                    <a:ext uri="{9D8B030D-6E8A-4147-A177-3AD203B41FA5}">
                      <a16:colId xmlns:a16="http://schemas.microsoft.com/office/drawing/2014/main" val="1011027652"/>
                    </a:ext>
                  </a:extLst>
                </a:gridCol>
                <a:gridCol w="1308562">
                  <a:extLst>
                    <a:ext uri="{9D8B030D-6E8A-4147-A177-3AD203B41FA5}">
                      <a16:colId xmlns:a16="http://schemas.microsoft.com/office/drawing/2014/main" val="1615470396"/>
                    </a:ext>
                  </a:extLst>
                </a:gridCol>
                <a:gridCol w="1617731">
                  <a:extLst>
                    <a:ext uri="{9D8B030D-6E8A-4147-A177-3AD203B41FA5}">
                      <a16:colId xmlns:a16="http://schemas.microsoft.com/office/drawing/2014/main" val="755164584"/>
                    </a:ext>
                  </a:extLst>
                </a:gridCol>
                <a:gridCol w="1617731">
                  <a:extLst>
                    <a:ext uri="{9D8B030D-6E8A-4147-A177-3AD203B41FA5}">
                      <a16:colId xmlns:a16="http://schemas.microsoft.com/office/drawing/2014/main" val="3312708095"/>
                    </a:ext>
                  </a:extLst>
                </a:gridCol>
                <a:gridCol w="1310589">
                  <a:extLst>
                    <a:ext uri="{9D8B030D-6E8A-4147-A177-3AD203B41FA5}">
                      <a16:colId xmlns:a16="http://schemas.microsoft.com/office/drawing/2014/main" val="2876760249"/>
                    </a:ext>
                  </a:extLst>
                </a:gridCol>
                <a:gridCol w="1012894">
                  <a:extLst>
                    <a:ext uri="{9D8B030D-6E8A-4147-A177-3AD203B41FA5}">
                      <a16:colId xmlns:a16="http://schemas.microsoft.com/office/drawing/2014/main" val="3553226387"/>
                    </a:ext>
                  </a:extLst>
                </a:gridCol>
              </a:tblGrid>
              <a:tr h="774270">
                <a:tc>
                  <a:txBody>
                    <a:bodyPr/>
                    <a:lstStyle/>
                    <a:p>
                      <a:endParaRPr lang="en-GB" sz="1400" dirty="0"/>
                    </a:p>
                  </a:txBody>
                  <a:tcPr/>
                </a:tc>
                <a:tc>
                  <a:txBody>
                    <a:bodyPr/>
                    <a:lstStyle/>
                    <a:p>
                      <a:pPr algn="ctr"/>
                      <a:r>
                        <a:rPr lang="en-US" sz="1400" dirty="0" err="1"/>
                        <a:t>PoT</a:t>
                      </a:r>
                      <a:r>
                        <a:rPr lang="en-US" sz="1400" dirty="0"/>
                        <a:t>/spill</a:t>
                      </a:r>
                      <a:endParaRPr lang="en-GB" sz="1400" dirty="0"/>
                    </a:p>
                  </a:txBody>
                  <a:tcPr/>
                </a:tc>
                <a:tc>
                  <a:txBody>
                    <a:bodyPr/>
                    <a:lstStyle/>
                    <a:p>
                      <a:pPr algn="ctr"/>
                      <a:r>
                        <a:rPr lang="en-US" sz="1400" dirty="0"/>
                        <a:t>Spill duration</a:t>
                      </a:r>
                    </a:p>
                    <a:p>
                      <a:pPr algn="ctr"/>
                      <a:r>
                        <a:rPr lang="en-US" sz="1400" dirty="0"/>
                        <a:t>[s]</a:t>
                      </a:r>
                      <a:endParaRPr lang="en-GB" sz="1400" dirty="0"/>
                    </a:p>
                  </a:txBody>
                  <a:tcPr/>
                </a:tc>
                <a:tc>
                  <a:txBody>
                    <a:bodyPr/>
                    <a:lstStyle/>
                    <a:p>
                      <a:pPr algn="ctr"/>
                      <a:r>
                        <a:rPr lang="en-US" sz="1400" dirty="0" err="1"/>
                        <a:t>PoT</a:t>
                      </a:r>
                      <a:r>
                        <a:rPr lang="en-US" sz="1400" dirty="0"/>
                        <a:t> / nominal operation year</a:t>
                      </a:r>
                      <a:endParaRPr lang="en-GB" sz="1400" dirty="0"/>
                    </a:p>
                  </a:txBody>
                  <a:tcPr/>
                </a:tc>
                <a:tc>
                  <a:txBody>
                    <a:bodyPr/>
                    <a:lstStyle/>
                    <a:p>
                      <a:pPr algn="ctr"/>
                      <a:r>
                        <a:rPr lang="en-US" sz="1400" dirty="0"/>
                        <a:t># nominal operation years</a:t>
                      </a:r>
                      <a:endParaRPr lang="en-GB" sz="1400" dirty="0"/>
                    </a:p>
                  </a:txBody>
                  <a:tcPr/>
                </a:tc>
                <a:tc>
                  <a:txBody>
                    <a:bodyPr/>
                    <a:lstStyle/>
                    <a:p>
                      <a:pPr algn="ctr"/>
                      <a:r>
                        <a:rPr lang="en-US" sz="1400" dirty="0"/>
                        <a:t>Total </a:t>
                      </a:r>
                      <a:r>
                        <a:rPr lang="en-US" sz="1400" dirty="0" err="1"/>
                        <a:t>PoT</a:t>
                      </a:r>
                      <a:endParaRPr lang="en-GB" sz="1400" dirty="0"/>
                    </a:p>
                  </a:txBody>
                  <a:tcPr/>
                </a:tc>
                <a:extLst>
                  <a:ext uri="{0D108BD9-81ED-4DB2-BD59-A6C34878D82A}">
                    <a16:rowId xmlns:a16="http://schemas.microsoft.com/office/drawing/2014/main" val="3127300796"/>
                  </a:ext>
                </a:extLst>
              </a:tr>
              <a:tr h="314010">
                <a:tc>
                  <a:txBody>
                    <a:bodyPr/>
                    <a:lstStyle/>
                    <a:p>
                      <a:r>
                        <a:rPr lang="en-US" sz="1400" dirty="0">
                          <a:hlinkClick r:id="rId4"/>
                        </a:rPr>
                        <a:t>HIKE Phase 1 (K</a:t>
                      </a:r>
                      <a:r>
                        <a:rPr lang="en-US" sz="1400" baseline="30000" dirty="0">
                          <a:hlinkClick r:id="rId4"/>
                        </a:rPr>
                        <a:t>+</a:t>
                      </a:r>
                      <a:r>
                        <a:rPr lang="en-US" sz="1400" dirty="0">
                          <a:hlinkClick r:id="rId4"/>
                        </a:rPr>
                        <a:t>)</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4.5</a:t>
                      </a:r>
                    </a:p>
                  </a:txBody>
                  <a:tcPr/>
                </a:tc>
                <a:tc>
                  <a:txBody>
                    <a:bodyPr/>
                    <a:lstStyle/>
                    <a:p>
                      <a:pPr algn="ctr"/>
                      <a:r>
                        <a:rPr lang="en-US" sz="1400" dirty="0"/>
                        <a:t>0.72 x 10</a:t>
                      </a:r>
                      <a:r>
                        <a:rPr lang="en-US" sz="1400" baseline="30000" dirty="0"/>
                        <a:t>19</a:t>
                      </a:r>
                      <a:endParaRPr lang="en-GB" sz="1400" baseline="30000" dirty="0"/>
                    </a:p>
                  </a:txBody>
                  <a:tcPr/>
                </a:tc>
                <a:tc>
                  <a:txBody>
                    <a:bodyPr/>
                    <a:lstStyle/>
                    <a:p>
                      <a:pPr algn="ctr"/>
                      <a:r>
                        <a:rPr lang="en-US" sz="1400" dirty="0"/>
                        <a:t>5</a:t>
                      </a:r>
                      <a:endParaRPr lang="en-GB" sz="1400" dirty="0"/>
                    </a:p>
                  </a:txBody>
                  <a:tcPr/>
                </a:tc>
                <a:tc>
                  <a:txBody>
                    <a:bodyPr/>
                    <a:lstStyle/>
                    <a:p>
                      <a:pPr algn="ctr"/>
                      <a:r>
                        <a:rPr lang="en-US" sz="1400" dirty="0"/>
                        <a:t>3.6 x 10</a:t>
                      </a:r>
                      <a:r>
                        <a:rPr lang="en-US" sz="1400" baseline="30000" dirty="0"/>
                        <a:t>19</a:t>
                      </a:r>
                      <a:endParaRPr lang="en-GB" sz="1400" baseline="30000" dirty="0"/>
                    </a:p>
                  </a:txBody>
                  <a:tcPr/>
                </a:tc>
                <a:extLst>
                  <a:ext uri="{0D108BD9-81ED-4DB2-BD59-A6C34878D82A}">
                    <a16:rowId xmlns:a16="http://schemas.microsoft.com/office/drawing/2014/main" val="3027448146"/>
                  </a:ext>
                </a:extLst>
              </a:tr>
              <a:tr h="314010">
                <a:tc>
                  <a:txBody>
                    <a:bodyPr/>
                    <a:lstStyle/>
                    <a:p>
                      <a:r>
                        <a:rPr lang="en-US" sz="1400" dirty="0"/>
                        <a:t>HIKE Phase 2 (K</a:t>
                      </a:r>
                      <a:r>
                        <a:rPr lang="en-US" sz="1400" baseline="30000" dirty="0"/>
                        <a:t>0</a:t>
                      </a:r>
                      <a:r>
                        <a:rPr lang="en-US" sz="1400" dirty="0"/>
                        <a:t>)</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4.5</a:t>
                      </a:r>
                    </a:p>
                  </a:txBody>
                  <a:tcPr/>
                </a:tc>
                <a:tc>
                  <a:txBody>
                    <a:bodyPr/>
                    <a:lstStyle/>
                    <a:p>
                      <a:pPr algn="ctr"/>
                      <a:r>
                        <a:rPr lang="en-US" sz="1400" dirty="0"/>
                        <a:t>1.2 x 10</a:t>
                      </a:r>
                      <a:r>
                        <a:rPr lang="en-US" sz="1400" baseline="30000" dirty="0"/>
                        <a:t>19</a:t>
                      </a:r>
                      <a:endParaRPr lang="en-GB" sz="1400" baseline="30000" dirty="0"/>
                    </a:p>
                  </a:txBody>
                  <a:tcPr/>
                </a:tc>
                <a:tc>
                  <a:txBody>
                    <a:bodyPr/>
                    <a:lstStyle/>
                    <a:p>
                      <a:pPr algn="ctr"/>
                      <a:r>
                        <a:rPr lang="en-US" sz="1400" dirty="0"/>
                        <a:t>6</a:t>
                      </a:r>
                      <a:endParaRPr lang="en-GB" sz="1400" dirty="0"/>
                    </a:p>
                  </a:txBody>
                  <a:tcPr/>
                </a:tc>
                <a:tc>
                  <a:txBody>
                    <a:bodyPr/>
                    <a:lstStyle/>
                    <a:p>
                      <a:pPr algn="ctr"/>
                      <a:r>
                        <a:rPr lang="en-US" sz="1400" dirty="0"/>
                        <a:t>7.2 x 10</a:t>
                      </a:r>
                      <a:r>
                        <a:rPr lang="en-US" sz="1400" baseline="30000" dirty="0"/>
                        <a:t>19</a:t>
                      </a:r>
                      <a:endParaRPr lang="en-GB" sz="1400" baseline="30000" dirty="0"/>
                    </a:p>
                  </a:txBody>
                  <a:tcPr/>
                </a:tc>
                <a:extLst>
                  <a:ext uri="{0D108BD9-81ED-4DB2-BD59-A6C34878D82A}">
                    <a16:rowId xmlns:a16="http://schemas.microsoft.com/office/drawing/2014/main" val="18863112"/>
                  </a:ext>
                </a:extLst>
              </a:tr>
              <a:tr h="314010">
                <a:tc>
                  <a:txBody>
                    <a:bodyPr/>
                    <a:lstStyle/>
                    <a:p>
                      <a:r>
                        <a:rPr lang="en-US" sz="1400" dirty="0">
                          <a:hlinkClick r:id="rId5"/>
                        </a:rPr>
                        <a:t>HIKE/SHADOWS BD</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4.5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 x 10</a:t>
                      </a:r>
                      <a:r>
                        <a:rPr lang="en-US" sz="1400" baseline="30000" dirty="0"/>
                        <a:t>19</a:t>
                      </a:r>
                      <a:endParaRPr lang="en-GB" sz="1400" baseline="30000" dirty="0"/>
                    </a:p>
                  </a:txBody>
                  <a:tcPr/>
                </a:tc>
                <a:tc>
                  <a:txBody>
                    <a:bodyPr/>
                    <a:lstStyle/>
                    <a:p>
                      <a:pPr algn="ctr"/>
                      <a:r>
                        <a:rPr lang="en-US" sz="1400" dirty="0"/>
                        <a:t>4</a:t>
                      </a:r>
                      <a:endParaRPr lang="en-GB" sz="1400" dirty="0"/>
                    </a:p>
                  </a:txBody>
                  <a:tcPr/>
                </a:tc>
                <a:tc>
                  <a:txBody>
                    <a:bodyPr/>
                    <a:lstStyle/>
                    <a:p>
                      <a:pPr algn="ctr"/>
                      <a:r>
                        <a:rPr lang="en-US" sz="1400" dirty="0"/>
                        <a:t>5 x 10</a:t>
                      </a:r>
                      <a:r>
                        <a:rPr lang="en-US" sz="1400" baseline="30000" dirty="0"/>
                        <a:t>19</a:t>
                      </a:r>
                      <a:endParaRPr lang="en-GB" sz="1400" baseline="30000" dirty="0"/>
                    </a:p>
                  </a:txBody>
                  <a:tcPr/>
                </a:tc>
                <a:extLst>
                  <a:ext uri="{0D108BD9-81ED-4DB2-BD59-A6C34878D82A}">
                    <a16:rowId xmlns:a16="http://schemas.microsoft.com/office/drawing/2014/main" val="1089129205"/>
                  </a:ext>
                </a:extLst>
              </a:tr>
              <a:tr h="314010">
                <a:tc>
                  <a:txBody>
                    <a:bodyPr/>
                    <a:lstStyle/>
                    <a:p>
                      <a:r>
                        <a:rPr lang="en-US" sz="1400" dirty="0">
                          <a:hlinkClick r:id="rId6"/>
                        </a:rPr>
                        <a:t>BDF/</a:t>
                      </a:r>
                      <a:r>
                        <a:rPr lang="en-US" sz="1400" dirty="0" err="1">
                          <a:hlinkClick r:id="rId6"/>
                        </a:rPr>
                        <a:t>SHiP</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4.0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4 x 10</a:t>
                      </a:r>
                      <a:r>
                        <a:rPr lang="en-US" sz="1400" baseline="30000" dirty="0"/>
                        <a:t>19</a:t>
                      </a:r>
                      <a:endParaRPr lang="en-GB" sz="1400" baseline="30000" dirty="0"/>
                    </a:p>
                  </a:txBody>
                  <a:tcPr/>
                </a:tc>
                <a:tc>
                  <a:txBody>
                    <a:bodyPr/>
                    <a:lstStyle/>
                    <a:p>
                      <a:pPr algn="ctr"/>
                      <a:r>
                        <a:rPr lang="en-US" sz="1400" dirty="0"/>
                        <a:t>15</a:t>
                      </a:r>
                      <a:endParaRPr lang="en-GB" sz="1400" dirty="0"/>
                    </a:p>
                  </a:txBody>
                  <a:tcPr/>
                </a:tc>
                <a:tc>
                  <a:txBody>
                    <a:bodyPr/>
                    <a:lstStyle/>
                    <a:p>
                      <a:pPr algn="ctr"/>
                      <a:r>
                        <a:rPr lang="en-US" sz="1400" dirty="0"/>
                        <a:t>60 x 10</a:t>
                      </a:r>
                      <a:r>
                        <a:rPr lang="en-US" sz="1400" baseline="30000" dirty="0"/>
                        <a:t>19</a:t>
                      </a:r>
                      <a:endParaRPr lang="en-GB" sz="1400" baseline="30000" dirty="0"/>
                    </a:p>
                  </a:txBody>
                  <a:tcPr/>
                </a:tc>
                <a:extLst>
                  <a:ext uri="{0D108BD9-81ED-4DB2-BD59-A6C34878D82A}">
                    <a16:rowId xmlns:a16="http://schemas.microsoft.com/office/drawing/2014/main" val="2399873351"/>
                  </a:ext>
                </a:extLst>
              </a:tr>
            </a:tbl>
          </a:graphicData>
        </a:graphic>
      </p:graphicFrame>
    </p:spTree>
    <p:extLst>
      <p:ext uri="{BB962C8B-B14F-4D97-AF65-F5344CB8AC3E}">
        <p14:creationId xmlns:p14="http://schemas.microsoft.com/office/powerpoint/2010/main" val="23644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260648"/>
            <a:ext cx="11664676" cy="648072"/>
          </a:xfrm>
        </p:spPr>
        <p:txBody>
          <a:bodyPr/>
          <a:lstStyle/>
          <a:p>
            <a:r>
              <a:rPr lang="en-US" sz="3200" dirty="0"/>
              <a:t>HI-ECN3 Project</a:t>
            </a:r>
            <a:endParaRPr lang="en-GB" sz="350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en-US"/>
              <a:t>05.09.2025</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BDX Workshop 2025</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27</a:t>
            </a:fld>
            <a:endParaRPr lang="en-US" dirty="0"/>
          </a:p>
        </p:txBody>
      </p:sp>
      <p:sp>
        <p:nvSpPr>
          <p:cNvPr id="11" name="Content Placeholder 4">
            <a:extLst>
              <a:ext uri="{FF2B5EF4-FFF2-40B4-BE49-F238E27FC236}">
                <a16:creationId xmlns:a16="http://schemas.microsoft.com/office/drawing/2014/main" id="{1809B28F-2C27-EADB-A577-C120917B419F}"/>
              </a:ext>
            </a:extLst>
          </p:cNvPr>
          <p:cNvSpPr txBox="1">
            <a:spLocks/>
          </p:cNvSpPr>
          <p:nvPr/>
        </p:nvSpPr>
        <p:spPr>
          <a:xfrm>
            <a:off x="407987" y="908720"/>
            <a:ext cx="11664677" cy="544273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sz="1800" b="0" dirty="0"/>
              <a:t>The currently running NA62 experiment is scheduled to conclude their physics run end of 2025.</a:t>
            </a:r>
          </a:p>
          <a:p>
            <a:pPr>
              <a:lnSpc>
                <a:spcPct val="100000"/>
              </a:lnSpc>
              <a:spcBef>
                <a:spcPts val="600"/>
              </a:spcBef>
              <a:spcAft>
                <a:spcPts val="0"/>
              </a:spcAft>
            </a:pPr>
            <a:r>
              <a:rPr lang="en-GB" sz="1800" b="0" dirty="0"/>
              <a:t>Various proposals were brought forward requiring high intensity beam in the underground cavern of ECN3. </a:t>
            </a:r>
          </a:p>
          <a:p>
            <a:pPr>
              <a:lnSpc>
                <a:spcPct val="100000"/>
              </a:lnSpc>
              <a:spcBef>
                <a:spcPts val="600"/>
              </a:spcBef>
              <a:spcAft>
                <a:spcPts val="0"/>
              </a:spcAft>
            </a:pPr>
            <a:endParaRPr lang="en-GB" sz="1800" b="0" dirty="0"/>
          </a:p>
        </p:txBody>
      </p:sp>
      <p:pic>
        <p:nvPicPr>
          <p:cNvPr id="5" name="Picture 4">
            <a:extLst>
              <a:ext uri="{FF2B5EF4-FFF2-40B4-BE49-F238E27FC236}">
                <a16:creationId xmlns:a16="http://schemas.microsoft.com/office/drawing/2014/main" id="{C78E1712-FA2C-BB8A-6FE8-5BF181A7CCB1}"/>
              </a:ext>
            </a:extLst>
          </p:cNvPr>
          <p:cNvPicPr>
            <a:picLocks noChangeAspect="1"/>
          </p:cNvPicPr>
          <p:nvPr/>
        </p:nvPicPr>
        <p:blipFill rotWithShape="1">
          <a:blip r:embed="rId2"/>
          <a:srcRect t="12842" b="12470"/>
          <a:stretch/>
        </p:blipFill>
        <p:spPr>
          <a:xfrm>
            <a:off x="1559496" y="3977928"/>
            <a:ext cx="6817937" cy="2259384"/>
          </a:xfrm>
          <a:prstGeom prst="rect">
            <a:avLst/>
          </a:prstGeom>
        </p:spPr>
      </p:pic>
      <p:pic>
        <p:nvPicPr>
          <p:cNvPr id="6" name="Picture 5">
            <a:extLst>
              <a:ext uri="{FF2B5EF4-FFF2-40B4-BE49-F238E27FC236}">
                <a16:creationId xmlns:a16="http://schemas.microsoft.com/office/drawing/2014/main" id="{879EFFD3-CEC6-0500-AA77-6FC3C9F26D1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210353" y="3933056"/>
            <a:ext cx="3862311" cy="228968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DC2238C-8263-09C8-BEE8-4B7BB2AFB8D0}"/>
              </a:ext>
            </a:extLst>
          </p:cNvPr>
          <p:cNvSpPr/>
          <p:nvPr/>
        </p:nvSpPr>
        <p:spPr>
          <a:xfrm>
            <a:off x="10729907" y="3921935"/>
            <a:ext cx="377640" cy="2991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aphicFrame>
        <p:nvGraphicFramePr>
          <p:cNvPr id="15" name="Table 4">
            <a:extLst>
              <a:ext uri="{FF2B5EF4-FFF2-40B4-BE49-F238E27FC236}">
                <a16:creationId xmlns:a16="http://schemas.microsoft.com/office/drawing/2014/main" id="{169D43D5-71B4-1DB4-184F-BCEA3FC6140E}"/>
              </a:ext>
            </a:extLst>
          </p:cNvPr>
          <p:cNvGraphicFramePr>
            <a:graphicFrameLocks noGrp="1"/>
          </p:cNvGraphicFramePr>
          <p:nvPr>
            <p:ph idx="1"/>
          </p:nvPr>
        </p:nvGraphicFramePr>
        <p:xfrm>
          <a:off x="1445323" y="1626218"/>
          <a:ext cx="8688882" cy="2234460"/>
        </p:xfrm>
        <a:graphic>
          <a:graphicData uri="http://schemas.openxmlformats.org/drawingml/2006/table">
            <a:tbl>
              <a:tblPr firstRow="1" bandRow="1">
                <a:tableStyleId>{8EC20E35-A176-4012-BC5E-935CFFF8708E}</a:tableStyleId>
              </a:tblPr>
              <a:tblGrid>
                <a:gridCol w="1821375">
                  <a:extLst>
                    <a:ext uri="{9D8B030D-6E8A-4147-A177-3AD203B41FA5}">
                      <a16:colId xmlns:a16="http://schemas.microsoft.com/office/drawing/2014/main" val="1011027652"/>
                    </a:ext>
                  </a:extLst>
                </a:gridCol>
                <a:gridCol w="1308562">
                  <a:extLst>
                    <a:ext uri="{9D8B030D-6E8A-4147-A177-3AD203B41FA5}">
                      <a16:colId xmlns:a16="http://schemas.microsoft.com/office/drawing/2014/main" val="1615470396"/>
                    </a:ext>
                  </a:extLst>
                </a:gridCol>
                <a:gridCol w="1617731">
                  <a:extLst>
                    <a:ext uri="{9D8B030D-6E8A-4147-A177-3AD203B41FA5}">
                      <a16:colId xmlns:a16="http://schemas.microsoft.com/office/drawing/2014/main" val="755164584"/>
                    </a:ext>
                  </a:extLst>
                </a:gridCol>
                <a:gridCol w="1617731">
                  <a:extLst>
                    <a:ext uri="{9D8B030D-6E8A-4147-A177-3AD203B41FA5}">
                      <a16:colId xmlns:a16="http://schemas.microsoft.com/office/drawing/2014/main" val="3312708095"/>
                    </a:ext>
                  </a:extLst>
                </a:gridCol>
                <a:gridCol w="1310589">
                  <a:extLst>
                    <a:ext uri="{9D8B030D-6E8A-4147-A177-3AD203B41FA5}">
                      <a16:colId xmlns:a16="http://schemas.microsoft.com/office/drawing/2014/main" val="2876760249"/>
                    </a:ext>
                  </a:extLst>
                </a:gridCol>
                <a:gridCol w="1012894">
                  <a:extLst>
                    <a:ext uri="{9D8B030D-6E8A-4147-A177-3AD203B41FA5}">
                      <a16:colId xmlns:a16="http://schemas.microsoft.com/office/drawing/2014/main" val="3553226387"/>
                    </a:ext>
                  </a:extLst>
                </a:gridCol>
              </a:tblGrid>
              <a:tr h="774270">
                <a:tc>
                  <a:txBody>
                    <a:bodyPr/>
                    <a:lstStyle/>
                    <a:p>
                      <a:endParaRPr lang="en-GB" sz="1400" dirty="0"/>
                    </a:p>
                  </a:txBody>
                  <a:tcPr/>
                </a:tc>
                <a:tc>
                  <a:txBody>
                    <a:bodyPr/>
                    <a:lstStyle/>
                    <a:p>
                      <a:pPr algn="ctr"/>
                      <a:r>
                        <a:rPr lang="en-US" sz="1400" dirty="0" err="1"/>
                        <a:t>PoT</a:t>
                      </a:r>
                      <a:r>
                        <a:rPr lang="en-US" sz="1400" dirty="0"/>
                        <a:t>/spill</a:t>
                      </a:r>
                      <a:endParaRPr lang="en-GB" sz="1400" dirty="0"/>
                    </a:p>
                  </a:txBody>
                  <a:tcPr/>
                </a:tc>
                <a:tc>
                  <a:txBody>
                    <a:bodyPr/>
                    <a:lstStyle/>
                    <a:p>
                      <a:pPr algn="ctr"/>
                      <a:r>
                        <a:rPr lang="en-US" sz="1400" dirty="0"/>
                        <a:t>Spill duration</a:t>
                      </a:r>
                    </a:p>
                    <a:p>
                      <a:pPr algn="ctr"/>
                      <a:r>
                        <a:rPr lang="en-US" sz="1400" dirty="0"/>
                        <a:t>[s]</a:t>
                      </a:r>
                      <a:endParaRPr lang="en-GB" sz="1400" dirty="0"/>
                    </a:p>
                  </a:txBody>
                  <a:tcPr/>
                </a:tc>
                <a:tc>
                  <a:txBody>
                    <a:bodyPr/>
                    <a:lstStyle/>
                    <a:p>
                      <a:pPr algn="ctr"/>
                      <a:r>
                        <a:rPr lang="en-US" sz="1400" dirty="0" err="1"/>
                        <a:t>PoT</a:t>
                      </a:r>
                      <a:r>
                        <a:rPr lang="en-US" sz="1400" dirty="0"/>
                        <a:t> / nominal operation year</a:t>
                      </a:r>
                      <a:endParaRPr lang="en-GB" sz="1400" dirty="0"/>
                    </a:p>
                  </a:txBody>
                  <a:tcPr/>
                </a:tc>
                <a:tc>
                  <a:txBody>
                    <a:bodyPr/>
                    <a:lstStyle/>
                    <a:p>
                      <a:pPr algn="ctr"/>
                      <a:r>
                        <a:rPr lang="en-US" sz="1400" dirty="0"/>
                        <a:t># nominal operation years</a:t>
                      </a:r>
                      <a:endParaRPr lang="en-GB" sz="1400" dirty="0"/>
                    </a:p>
                  </a:txBody>
                  <a:tcPr/>
                </a:tc>
                <a:tc>
                  <a:txBody>
                    <a:bodyPr/>
                    <a:lstStyle/>
                    <a:p>
                      <a:pPr algn="ctr"/>
                      <a:r>
                        <a:rPr lang="en-US" sz="1400" dirty="0"/>
                        <a:t>Total </a:t>
                      </a:r>
                      <a:r>
                        <a:rPr lang="en-US" sz="1400" dirty="0" err="1"/>
                        <a:t>PoT</a:t>
                      </a:r>
                      <a:endParaRPr lang="en-GB" sz="1400" dirty="0"/>
                    </a:p>
                  </a:txBody>
                  <a:tcPr/>
                </a:tc>
                <a:extLst>
                  <a:ext uri="{0D108BD9-81ED-4DB2-BD59-A6C34878D82A}">
                    <a16:rowId xmlns:a16="http://schemas.microsoft.com/office/drawing/2014/main" val="3127300796"/>
                  </a:ext>
                </a:extLst>
              </a:tr>
              <a:tr h="314010">
                <a:tc>
                  <a:txBody>
                    <a:bodyPr/>
                    <a:lstStyle/>
                    <a:p>
                      <a:r>
                        <a:rPr lang="en-US" sz="1400" dirty="0"/>
                        <a:t>HIKE Phase 1 (K</a:t>
                      </a:r>
                      <a:r>
                        <a:rPr lang="en-US" sz="1400" baseline="30000" dirty="0"/>
                        <a:t>+</a:t>
                      </a:r>
                      <a:r>
                        <a:rPr lang="en-US" sz="1400" dirty="0"/>
                        <a:t>)</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4.5</a:t>
                      </a:r>
                    </a:p>
                  </a:txBody>
                  <a:tcPr/>
                </a:tc>
                <a:tc>
                  <a:txBody>
                    <a:bodyPr/>
                    <a:lstStyle/>
                    <a:p>
                      <a:pPr algn="ctr"/>
                      <a:r>
                        <a:rPr lang="en-US" sz="1400" dirty="0"/>
                        <a:t>0.72 x 10</a:t>
                      </a:r>
                      <a:r>
                        <a:rPr lang="en-US" sz="1400" baseline="30000" dirty="0"/>
                        <a:t>19</a:t>
                      </a:r>
                      <a:endParaRPr lang="en-GB" sz="1400" baseline="30000" dirty="0"/>
                    </a:p>
                  </a:txBody>
                  <a:tcPr/>
                </a:tc>
                <a:tc>
                  <a:txBody>
                    <a:bodyPr/>
                    <a:lstStyle/>
                    <a:p>
                      <a:pPr algn="ctr"/>
                      <a:r>
                        <a:rPr lang="en-US" sz="1400" dirty="0"/>
                        <a:t>5</a:t>
                      </a:r>
                      <a:endParaRPr lang="en-GB" sz="1400" dirty="0"/>
                    </a:p>
                  </a:txBody>
                  <a:tcPr/>
                </a:tc>
                <a:tc>
                  <a:txBody>
                    <a:bodyPr/>
                    <a:lstStyle/>
                    <a:p>
                      <a:pPr algn="ctr"/>
                      <a:r>
                        <a:rPr lang="en-US" sz="1400" dirty="0"/>
                        <a:t>3.6 x 10</a:t>
                      </a:r>
                      <a:r>
                        <a:rPr lang="en-US" sz="1400" baseline="30000" dirty="0"/>
                        <a:t>19</a:t>
                      </a:r>
                      <a:endParaRPr lang="en-GB" sz="1400" baseline="30000" dirty="0"/>
                    </a:p>
                  </a:txBody>
                  <a:tcPr/>
                </a:tc>
                <a:extLst>
                  <a:ext uri="{0D108BD9-81ED-4DB2-BD59-A6C34878D82A}">
                    <a16:rowId xmlns:a16="http://schemas.microsoft.com/office/drawing/2014/main" val="3027448146"/>
                  </a:ext>
                </a:extLst>
              </a:tr>
              <a:tr h="314010">
                <a:tc>
                  <a:txBody>
                    <a:bodyPr/>
                    <a:lstStyle/>
                    <a:p>
                      <a:r>
                        <a:rPr lang="en-US" sz="1400" dirty="0"/>
                        <a:t>HIKE Phase 2 (K</a:t>
                      </a:r>
                      <a:r>
                        <a:rPr lang="en-US" sz="1400" baseline="30000" dirty="0"/>
                        <a:t>0</a:t>
                      </a:r>
                      <a:r>
                        <a:rPr lang="en-US" sz="1400" dirty="0"/>
                        <a:t>)</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4.5</a:t>
                      </a:r>
                    </a:p>
                  </a:txBody>
                  <a:tcPr/>
                </a:tc>
                <a:tc>
                  <a:txBody>
                    <a:bodyPr/>
                    <a:lstStyle/>
                    <a:p>
                      <a:pPr algn="ctr"/>
                      <a:r>
                        <a:rPr lang="en-US" sz="1400" dirty="0"/>
                        <a:t>1.2 x 10</a:t>
                      </a:r>
                      <a:r>
                        <a:rPr lang="en-US" sz="1400" baseline="30000" dirty="0"/>
                        <a:t>19</a:t>
                      </a:r>
                      <a:endParaRPr lang="en-GB" sz="1400" baseline="30000" dirty="0"/>
                    </a:p>
                  </a:txBody>
                  <a:tcPr/>
                </a:tc>
                <a:tc>
                  <a:txBody>
                    <a:bodyPr/>
                    <a:lstStyle/>
                    <a:p>
                      <a:pPr algn="ctr"/>
                      <a:r>
                        <a:rPr lang="en-US" sz="1400" dirty="0"/>
                        <a:t>6</a:t>
                      </a:r>
                      <a:endParaRPr lang="en-GB" sz="1400" dirty="0"/>
                    </a:p>
                  </a:txBody>
                  <a:tcPr/>
                </a:tc>
                <a:tc>
                  <a:txBody>
                    <a:bodyPr/>
                    <a:lstStyle/>
                    <a:p>
                      <a:pPr algn="ctr"/>
                      <a:r>
                        <a:rPr lang="en-US" sz="1400" dirty="0"/>
                        <a:t>7.2 x 10</a:t>
                      </a:r>
                      <a:r>
                        <a:rPr lang="en-US" sz="1400" baseline="30000" dirty="0"/>
                        <a:t>19</a:t>
                      </a:r>
                      <a:endParaRPr lang="en-GB" sz="1400" baseline="30000" dirty="0"/>
                    </a:p>
                  </a:txBody>
                  <a:tcPr/>
                </a:tc>
                <a:extLst>
                  <a:ext uri="{0D108BD9-81ED-4DB2-BD59-A6C34878D82A}">
                    <a16:rowId xmlns:a16="http://schemas.microsoft.com/office/drawing/2014/main" val="18863112"/>
                  </a:ext>
                </a:extLst>
              </a:tr>
              <a:tr h="314010">
                <a:tc>
                  <a:txBody>
                    <a:bodyPr/>
                    <a:lstStyle/>
                    <a:p>
                      <a:r>
                        <a:rPr lang="en-US" sz="1400" dirty="0"/>
                        <a:t>HIKE/SHADOWS BD</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4.5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 x 10</a:t>
                      </a:r>
                      <a:r>
                        <a:rPr lang="en-US" sz="1400" baseline="30000" dirty="0"/>
                        <a:t>19</a:t>
                      </a:r>
                      <a:endParaRPr lang="en-GB" sz="1400" baseline="30000" dirty="0"/>
                    </a:p>
                  </a:txBody>
                  <a:tcPr/>
                </a:tc>
                <a:tc>
                  <a:txBody>
                    <a:bodyPr/>
                    <a:lstStyle/>
                    <a:p>
                      <a:pPr algn="ctr"/>
                      <a:r>
                        <a:rPr lang="en-US" sz="1400" dirty="0"/>
                        <a:t>4</a:t>
                      </a:r>
                      <a:endParaRPr lang="en-GB" sz="1400" dirty="0"/>
                    </a:p>
                  </a:txBody>
                  <a:tcPr/>
                </a:tc>
                <a:tc>
                  <a:txBody>
                    <a:bodyPr/>
                    <a:lstStyle/>
                    <a:p>
                      <a:pPr algn="ctr"/>
                      <a:r>
                        <a:rPr lang="en-US" sz="1400" dirty="0"/>
                        <a:t>5 x 10</a:t>
                      </a:r>
                      <a:r>
                        <a:rPr lang="en-US" sz="1400" baseline="30000" dirty="0"/>
                        <a:t>19</a:t>
                      </a:r>
                      <a:endParaRPr lang="en-GB" sz="1400" baseline="30000" dirty="0"/>
                    </a:p>
                  </a:txBody>
                  <a:tcPr/>
                </a:tc>
                <a:extLst>
                  <a:ext uri="{0D108BD9-81ED-4DB2-BD59-A6C34878D82A}">
                    <a16:rowId xmlns:a16="http://schemas.microsoft.com/office/drawing/2014/main" val="1089129205"/>
                  </a:ext>
                </a:extLst>
              </a:tr>
              <a:tr h="314010">
                <a:tc>
                  <a:txBody>
                    <a:bodyPr/>
                    <a:lstStyle/>
                    <a:p>
                      <a:r>
                        <a:rPr lang="en-US" sz="1400" dirty="0"/>
                        <a:t>BDF/</a:t>
                      </a:r>
                      <a:r>
                        <a:rPr lang="en-US" sz="1400" dirty="0" err="1"/>
                        <a:t>SHiP</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4.0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4 x 10</a:t>
                      </a:r>
                      <a:r>
                        <a:rPr lang="en-US" sz="1400" baseline="30000" dirty="0"/>
                        <a:t>19</a:t>
                      </a:r>
                      <a:endParaRPr lang="en-GB" sz="1400" baseline="30000" dirty="0"/>
                    </a:p>
                  </a:txBody>
                  <a:tcPr/>
                </a:tc>
                <a:tc>
                  <a:txBody>
                    <a:bodyPr/>
                    <a:lstStyle/>
                    <a:p>
                      <a:pPr algn="ctr"/>
                      <a:r>
                        <a:rPr lang="en-US" sz="1400" dirty="0"/>
                        <a:t>15</a:t>
                      </a:r>
                      <a:endParaRPr lang="en-GB" sz="1400" dirty="0"/>
                    </a:p>
                  </a:txBody>
                  <a:tcPr/>
                </a:tc>
                <a:tc>
                  <a:txBody>
                    <a:bodyPr/>
                    <a:lstStyle/>
                    <a:p>
                      <a:pPr algn="ctr"/>
                      <a:r>
                        <a:rPr lang="en-US" sz="1400" dirty="0"/>
                        <a:t>60 x 10</a:t>
                      </a:r>
                      <a:r>
                        <a:rPr lang="en-US" sz="1400" baseline="30000" dirty="0"/>
                        <a:t>19</a:t>
                      </a:r>
                      <a:endParaRPr lang="en-GB" sz="1400" baseline="30000" dirty="0"/>
                    </a:p>
                  </a:txBody>
                  <a:tcPr/>
                </a:tc>
                <a:extLst>
                  <a:ext uri="{0D108BD9-81ED-4DB2-BD59-A6C34878D82A}">
                    <a16:rowId xmlns:a16="http://schemas.microsoft.com/office/drawing/2014/main" val="2399873351"/>
                  </a:ext>
                </a:extLst>
              </a:tr>
            </a:tbl>
          </a:graphicData>
        </a:graphic>
      </p:graphicFrame>
      <p:sp>
        <p:nvSpPr>
          <p:cNvPr id="2" name="TextBox 1">
            <a:extLst>
              <a:ext uri="{FF2B5EF4-FFF2-40B4-BE49-F238E27FC236}">
                <a16:creationId xmlns:a16="http://schemas.microsoft.com/office/drawing/2014/main" id="{6EF78912-A654-0C8E-FFDF-7B1457A2A213}"/>
              </a:ext>
            </a:extLst>
          </p:cNvPr>
          <p:cNvSpPr txBox="1"/>
          <p:nvPr/>
        </p:nvSpPr>
        <p:spPr>
          <a:xfrm>
            <a:off x="1197647" y="4079654"/>
            <a:ext cx="9721080" cy="830997"/>
          </a:xfrm>
          <a:prstGeom prst="rect">
            <a:avLst/>
          </a:prstGeom>
          <a:solidFill>
            <a:schemeClr val="tx1"/>
          </a:solidFill>
        </p:spPr>
        <p:txBody>
          <a:bodyPr wrap="square" lIns="0" tIns="0" rIns="0" bIns="0" rtlCol="0">
            <a:spAutoFit/>
          </a:bodyPr>
          <a:lstStyle/>
          <a:p>
            <a:pPr algn="ctr"/>
            <a:r>
              <a:rPr lang="en-GB" dirty="0">
                <a:solidFill>
                  <a:schemeClr val="bg1"/>
                </a:solidFill>
              </a:rPr>
              <a:t>Following the decision of the research board to recommend the BDF/SHIP case the HI-ECN3 study project is working to finalise the technical studies and present a coherent upgrade proposal in the form of a TDR in close collaboration with the experiment</a:t>
            </a:r>
          </a:p>
        </p:txBody>
      </p:sp>
      <p:sp>
        <p:nvSpPr>
          <p:cNvPr id="3" name="Rectangle 2">
            <a:extLst>
              <a:ext uri="{FF2B5EF4-FFF2-40B4-BE49-F238E27FC236}">
                <a16:creationId xmlns:a16="http://schemas.microsoft.com/office/drawing/2014/main" id="{94A86928-4D8D-7536-B29B-98B2D293AC88}"/>
              </a:ext>
            </a:extLst>
          </p:cNvPr>
          <p:cNvSpPr/>
          <p:nvPr/>
        </p:nvSpPr>
        <p:spPr>
          <a:xfrm>
            <a:off x="1271465" y="3501008"/>
            <a:ext cx="9073008" cy="420927"/>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92343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1CFEF-AB32-8CB5-E294-6F385D04EE57}"/>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3FFAEFE4-593E-E9BC-DA38-A923E90B3C3D}"/>
              </a:ext>
            </a:extLst>
          </p:cNvPr>
          <p:cNvSpPr/>
          <p:nvPr/>
        </p:nvSpPr>
        <p:spPr>
          <a:xfrm>
            <a:off x="-1703840" y="1499940"/>
            <a:ext cx="4814563" cy="458654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5" name="Straight Connector 14">
            <a:extLst>
              <a:ext uri="{FF2B5EF4-FFF2-40B4-BE49-F238E27FC236}">
                <a16:creationId xmlns:a16="http://schemas.microsoft.com/office/drawing/2014/main" id="{FA282731-A0E3-66A2-800B-77B85BCBD717}"/>
              </a:ext>
            </a:extLst>
          </p:cNvPr>
          <p:cNvCxnSpPr>
            <a:cxnSpLocks/>
          </p:cNvCxnSpPr>
          <p:nvPr/>
        </p:nvCxnSpPr>
        <p:spPr>
          <a:xfrm flipH="1">
            <a:off x="4451735" y="6086484"/>
            <a:ext cx="1304144"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1C6F148-6318-6953-E16B-6A8C04052B51}"/>
              </a:ext>
            </a:extLst>
          </p:cNvPr>
          <p:cNvCxnSpPr>
            <a:cxnSpLocks/>
          </p:cNvCxnSpPr>
          <p:nvPr/>
        </p:nvCxnSpPr>
        <p:spPr>
          <a:xfrm flipH="1">
            <a:off x="4870077" y="3511821"/>
            <a:ext cx="875971"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32113C-CA10-893C-4128-EFC4FF991D8C}"/>
              </a:ext>
            </a:extLst>
          </p:cNvPr>
          <p:cNvCxnSpPr>
            <a:cxnSpLocks/>
          </p:cNvCxnSpPr>
          <p:nvPr/>
        </p:nvCxnSpPr>
        <p:spPr>
          <a:xfrm flipH="1">
            <a:off x="4262574" y="1506659"/>
            <a:ext cx="1496519"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97FAD4-7140-6CCF-E3BC-17CD866862D8}"/>
              </a:ext>
            </a:extLst>
          </p:cNvPr>
          <p:cNvCxnSpPr>
            <a:cxnSpLocks/>
          </p:cNvCxnSpPr>
          <p:nvPr/>
        </p:nvCxnSpPr>
        <p:spPr>
          <a:xfrm flipH="1">
            <a:off x="6220575" y="3511821"/>
            <a:ext cx="4137285" cy="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6C548E-DA0B-67AD-8177-D1FB155357C4}"/>
              </a:ext>
            </a:extLst>
          </p:cNvPr>
          <p:cNvCxnSpPr>
            <a:cxnSpLocks/>
          </p:cNvCxnSpPr>
          <p:nvPr/>
        </p:nvCxnSpPr>
        <p:spPr>
          <a:xfrm flipH="1">
            <a:off x="6220575" y="1499940"/>
            <a:ext cx="4137285" cy="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63453AF-38D1-89BE-7608-88ED238D987A}"/>
              </a:ext>
            </a:extLst>
          </p:cNvPr>
          <p:cNvCxnSpPr>
            <a:cxnSpLocks/>
          </p:cNvCxnSpPr>
          <p:nvPr/>
        </p:nvCxnSpPr>
        <p:spPr>
          <a:xfrm flipH="1">
            <a:off x="6850161" y="2811741"/>
            <a:ext cx="3507699" cy="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D30CE69-B60A-7F91-D2CC-52A8DEB6E2CE}"/>
              </a:ext>
            </a:extLst>
          </p:cNvPr>
          <p:cNvCxnSpPr>
            <a:cxnSpLocks/>
          </p:cNvCxnSpPr>
          <p:nvPr/>
        </p:nvCxnSpPr>
        <p:spPr>
          <a:xfrm flipH="1">
            <a:off x="6775212" y="2164504"/>
            <a:ext cx="3582649" cy="0"/>
          </a:xfrm>
          <a:prstGeom prst="line">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F94EA12-4A5E-ED6B-4B4C-DAC25D619D88}"/>
              </a:ext>
            </a:extLst>
          </p:cNvPr>
          <p:cNvCxnSpPr>
            <a:cxnSpLocks/>
          </p:cNvCxnSpPr>
          <p:nvPr/>
        </p:nvCxnSpPr>
        <p:spPr>
          <a:xfrm flipH="1">
            <a:off x="8064366" y="4353071"/>
            <a:ext cx="2293495" cy="0"/>
          </a:xfrm>
          <a:prstGeom prst="line">
            <a:avLst/>
          </a:prstGeom>
          <a:ln w="635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E8BB078-7250-5484-F721-A32BCBDE84D9}"/>
              </a:ext>
            </a:extLst>
          </p:cNvPr>
          <p:cNvCxnSpPr>
            <a:cxnSpLocks/>
          </p:cNvCxnSpPr>
          <p:nvPr/>
        </p:nvCxnSpPr>
        <p:spPr>
          <a:xfrm flipV="1">
            <a:off x="6294018" y="4343238"/>
            <a:ext cx="900471" cy="1743247"/>
          </a:xfrm>
          <a:prstGeom prst="line">
            <a:avLst/>
          </a:prstGeom>
          <a:ln w="635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DB5B62-9802-D375-39FE-7F8419C139C8}"/>
              </a:ext>
            </a:extLst>
          </p:cNvPr>
          <p:cNvCxnSpPr>
            <a:cxnSpLocks/>
          </p:cNvCxnSpPr>
          <p:nvPr/>
        </p:nvCxnSpPr>
        <p:spPr>
          <a:xfrm flipH="1">
            <a:off x="6220573" y="2821574"/>
            <a:ext cx="635539" cy="70523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A153793-388F-A146-5BC5-9F8B18F828A7}"/>
              </a:ext>
            </a:extLst>
          </p:cNvPr>
          <p:cNvCxnSpPr>
            <a:cxnSpLocks/>
          </p:cNvCxnSpPr>
          <p:nvPr/>
        </p:nvCxnSpPr>
        <p:spPr>
          <a:xfrm flipH="1" flipV="1">
            <a:off x="6230408" y="1494785"/>
            <a:ext cx="565401" cy="69456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27E18E1-B8E6-7D40-65EA-63DD9EE09EA4}"/>
              </a:ext>
            </a:extLst>
          </p:cNvPr>
          <p:cNvCxnSpPr>
            <a:cxnSpLocks/>
          </p:cNvCxnSpPr>
          <p:nvPr/>
        </p:nvCxnSpPr>
        <p:spPr>
          <a:xfrm flipH="1" flipV="1">
            <a:off x="8051665" y="4340369"/>
            <a:ext cx="929575" cy="554771"/>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9AEF9C9-A3D7-A775-F89E-E968F6E57F9E}"/>
              </a:ext>
            </a:extLst>
          </p:cNvPr>
          <p:cNvCxnSpPr>
            <a:cxnSpLocks/>
          </p:cNvCxnSpPr>
          <p:nvPr/>
        </p:nvCxnSpPr>
        <p:spPr>
          <a:xfrm flipH="1">
            <a:off x="9453788" y="4976564"/>
            <a:ext cx="904073" cy="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sp>
        <p:nvSpPr>
          <p:cNvPr id="69" name="5-point Star 68">
            <a:extLst>
              <a:ext uri="{FF2B5EF4-FFF2-40B4-BE49-F238E27FC236}">
                <a16:creationId xmlns:a16="http://schemas.microsoft.com/office/drawing/2014/main" id="{E6D0B858-BFBE-1AD9-2250-E1B27D430BC2}"/>
              </a:ext>
            </a:extLst>
          </p:cNvPr>
          <p:cNvSpPr/>
          <p:nvPr/>
        </p:nvSpPr>
        <p:spPr>
          <a:xfrm>
            <a:off x="5853799" y="1367206"/>
            <a:ext cx="269501" cy="265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0" name="5-point Star 69">
            <a:extLst>
              <a:ext uri="{FF2B5EF4-FFF2-40B4-BE49-F238E27FC236}">
                <a16:creationId xmlns:a16="http://schemas.microsoft.com/office/drawing/2014/main" id="{B303A7BC-0E5F-4D9E-8165-D154BB5CA301}"/>
              </a:ext>
            </a:extLst>
          </p:cNvPr>
          <p:cNvSpPr/>
          <p:nvPr/>
        </p:nvSpPr>
        <p:spPr>
          <a:xfrm>
            <a:off x="5853476" y="3369254"/>
            <a:ext cx="269501" cy="265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1" name="5-point Star 70">
            <a:extLst>
              <a:ext uri="{FF2B5EF4-FFF2-40B4-BE49-F238E27FC236}">
                <a16:creationId xmlns:a16="http://schemas.microsoft.com/office/drawing/2014/main" id="{A870BAFF-C721-DE61-C421-E16646DDB950}"/>
              </a:ext>
            </a:extLst>
          </p:cNvPr>
          <p:cNvSpPr/>
          <p:nvPr/>
        </p:nvSpPr>
        <p:spPr>
          <a:xfrm>
            <a:off x="5853476" y="5953750"/>
            <a:ext cx="269501" cy="265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5" name="TextBox 74">
            <a:extLst>
              <a:ext uri="{FF2B5EF4-FFF2-40B4-BE49-F238E27FC236}">
                <a16:creationId xmlns:a16="http://schemas.microsoft.com/office/drawing/2014/main" id="{B940826E-6006-7ECB-EA47-BD42D6E9BE65}"/>
              </a:ext>
            </a:extLst>
          </p:cNvPr>
          <p:cNvSpPr txBox="1"/>
          <p:nvPr/>
        </p:nvSpPr>
        <p:spPr>
          <a:xfrm>
            <a:off x="5749191" y="971811"/>
            <a:ext cx="1209356" cy="369332"/>
          </a:xfrm>
          <a:prstGeom prst="rect">
            <a:avLst/>
          </a:prstGeom>
          <a:noFill/>
        </p:spPr>
        <p:txBody>
          <a:bodyPr wrap="square" rtlCol="0">
            <a:spAutoFit/>
          </a:bodyPr>
          <a:lstStyle/>
          <a:p>
            <a:r>
              <a:rPr lang="en-CH" dirty="0">
                <a:solidFill>
                  <a:schemeClr val="bg2">
                    <a:lumMod val="10000"/>
                  </a:schemeClr>
                </a:solidFill>
              </a:rPr>
              <a:t>T2</a:t>
            </a:r>
          </a:p>
        </p:txBody>
      </p:sp>
      <p:sp>
        <p:nvSpPr>
          <p:cNvPr id="76" name="TextBox 75">
            <a:extLst>
              <a:ext uri="{FF2B5EF4-FFF2-40B4-BE49-F238E27FC236}">
                <a16:creationId xmlns:a16="http://schemas.microsoft.com/office/drawing/2014/main" id="{01604EB5-87DE-265E-099B-19F521F01402}"/>
              </a:ext>
            </a:extLst>
          </p:cNvPr>
          <p:cNvSpPr txBox="1"/>
          <p:nvPr/>
        </p:nvSpPr>
        <p:spPr>
          <a:xfrm>
            <a:off x="5726376" y="2973457"/>
            <a:ext cx="984355" cy="369332"/>
          </a:xfrm>
          <a:prstGeom prst="rect">
            <a:avLst/>
          </a:prstGeom>
          <a:noFill/>
        </p:spPr>
        <p:txBody>
          <a:bodyPr wrap="square" rtlCol="0">
            <a:spAutoFit/>
          </a:bodyPr>
          <a:lstStyle/>
          <a:p>
            <a:r>
              <a:rPr lang="en-CH" dirty="0">
                <a:solidFill>
                  <a:schemeClr val="bg2">
                    <a:lumMod val="10000"/>
                  </a:schemeClr>
                </a:solidFill>
              </a:rPr>
              <a:t>T4</a:t>
            </a:r>
          </a:p>
        </p:txBody>
      </p:sp>
      <p:sp>
        <p:nvSpPr>
          <p:cNvPr id="77" name="TextBox 76">
            <a:extLst>
              <a:ext uri="{FF2B5EF4-FFF2-40B4-BE49-F238E27FC236}">
                <a16:creationId xmlns:a16="http://schemas.microsoft.com/office/drawing/2014/main" id="{F234A56E-DEDD-0EB6-1731-106B1E0AC910}"/>
              </a:ext>
            </a:extLst>
          </p:cNvPr>
          <p:cNvSpPr txBox="1"/>
          <p:nvPr/>
        </p:nvSpPr>
        <p:spPr>
          <a:xfrm>
            <a:off x="5726377" y="5562283"/>
            <a:ext cx="983612" cy="369332"/>
          </a:xfrm>
          <a:prstGeom prst="rect">
            <a:avLst/>
          </a:prstGeom>
          <a:noFill/>
        </p:spPr>
        <p:txBody>
          <a:bodyPr wrap="square" rtlCol="0">
            <a:spAutoFit/>
          </a:bodyPr>
          <a:lstStyle/>
          <a:p>
            <a:r>
              <a:rPr lang="en-CH" dirty="0">
                <a:solidFill>
                  <a:schemeClr val="bg2">
                    <a:lumMod val="10000"/>
                  </a:schemeClr>
                </a:solidFill>
              </a:rPr>
              <a:t>T6</a:t>
            </a:r>
          </a:p>
        </p:txBody>
      </p:sp>
      <p:sp>
        <p:nvSpPr>
          <p:cNvPr id="78" name="TextBox 77">
            <a:extLst>
              <a:ext uri="{FF2B5EF4-FFF2-40B4-BE49-F238E27FC236}">
                <a16:creationId xmlns:a16="http://schemas.microsoft.com/office/drawing/2014/main" id="{550C65DF-7DBD-8B0E-16BA-C7A0A4B44BDD}"/>
              </a:ext>
            </a:extLst>
          </p:cNvPr>
          <p:cNvSpPr txBox="1"/>
          <p:nvPr/>
        </p:nvSpPr>
        <p:spPr>
          <a:xfrm>
            <a:off x="2136442" y="1076718"/>
            <a:ext cx="931311" cy="369332"/>
          </a:xfrm>
          <a:prstGeom prst="rect">
            <a:avLst/>
          </a:prstGeom>
          <a:noFill/>
        </p:spPr>
        <p:txBody>
          <a:bodyPr wrap="square" rtlCol="0">
            <a:spAutoFit/>
          </a:bodyPr>
          <a:lstStyle/>
          <a:p>
            <a:r>
              <a:rPr lang="en-CH" dirty="0">
                <a:solidFill>
                  <a:schemeClr val="bg2">
                    <a:lumMod val="10000"/>
                  </a:schemeClr>
                </a:solidFill>
              </a:rPr>
              <a:t>TT21</a:t>
            </a:r>
          </a:p>
        </p:txBody>
      </p:sp>
      <p:sp>
        <p:nvSpPr>
          <p:cNvPr id="79" name="TextBox 78">
            <a:extLst>
              <a:ext uri="{FF2B5EF4-FFF2-40B4-BE49-F238E27FC236}">
                <a16:creationId xmlns:a16="http://schemas.microsoft.com/office/drawing/2014/main" id="{766EE8EC-0867-E99D-0EC8-DF0E75A26CD2}"/>
              </a:ext>
            </a:extLst>
          </p:cNvPr>
          <p:cNvSpPr txBox="1"/>
          <p:nvPr/>
        </p:nvSpPr>
        <p:spPr>
          <a:xfrm>
            <a:off x="3368413" y="1068830"/>
            <a:ext cx="813521" cy="369332"/>
          </a:xfrm>
          <a:prstGeom prst="rect">
            <a:avLst/>
          </a:prstGeom>
          <a:noFill/>
        </p:spPr>
        <p:txBody>
          <a:bodyPr wrap="square" rtlCol="0">
            <a:spAutoFit/>
          </a:bodyPr>
          <a:lstStyle/>
          <a:p>
            <a:r>
              <a:rPr lang="en-CH" dirty="0">
                <a:solidFill>
                  <a:schemeClr val="bg2">
                    <a:lumMod val="10000"/>
                  </a:schemeClr>
                </a:solidFill>
              </a:rPr>
              <a:t>TT22</a:t>
            </a:r>
          </a:p>
        </p:txBody>
      </p:sp>
      <p:sp>
        <p:nvSpPr>
          <p:cNvPr id="80" name="TextBox 79">
            <a:extLst>
              <a:ext uri="{FF2B5EF4-FFF2-40B4-BE49-F238E27FC236}">
                <a16:creationId xmlns:a16="http://schemas.microsoft.com/office/drawing/2014/main" id="{21E30B19-572A-516C-2E5D-C8CC428B4B01}"/>
              </a:ext>
            </a:extLst>
          </p:cNvPr>
          <p:cNvSpPr txBox="1"/>
          <p:nvPr/>
        </p:nvSpPr>
        <p:spPr>
          <a:xfrm>
            <a:off x="4827508" y="1073113"/>
            <a:ext cx="813521" cy="369332"/>
          </a:xfrm>
          <a:prstGeom prst="rect">
            <a:avLst/>
          </a:prstGeom>
          <a:noFill/>
        </p:spPr>
        <p:txBody>
          <a:bodyPr wrap="square" rtlCol="0">
            <a:spAutoFit/>
          </a:bodyPr>
          <a:lstStyle/>
          <a:p>
            <a:r>
              <a:rPr lang="en-CH" dirty="0">
                <a:solidFill>
                  <a:schemeClr val="bg2">
                    <a:lumMod val="10000"/>
                  </a:schemeClr>
                </a:solidFill>
              </a:rPr>
              <a:t>TT23</a:t>
            </a:r>
          </a:p>
        </p:txBody>
      </p:sp>
      <p:sp>
        <p:nvSpPr>
          <p:cNvPr id="81" name="TextBox 80">
            <a:extLst>
              <a:ext uri="{FF2B5EF4-FFF2-40B4-BE49-F238E27FC236}">
                <a16:creationId xmlns:a16="http://schemas.microsoft.com/office/drawing/2014/main" id="{6BC46B30-C901-BCE8-6983-D34D8EE7D272}"/>
              </a:ext>
            </a:extLst>
          </p:cNvPr>
          <p:cNvSpPr txBox="1"/>
          <p:nvPr/>
        </p:nvSpPr>
        <p:spPr>
          <a:xfrm>
            <a:off x="4974364" y="3065446"/>
            <a:ext cx="832315" cy="369332"/>
          </a:xfrm>
          <a:prstGeom prst="rect">
            <a:avLst/>
          </a:prstGeom>
          <a:noFill/>
        </p:spPr>
        <p:txBody>
          <a:bodyPr wrap="square" rtlCol="0">
            <a:spAutoFit/>
          </a:bodyPr>
          <a:lstStyle/>
          <a:p>
            <a:r>
              <a:rPr lang="en-CH" dirty="0">
                <a:solidFill>
                  <a:schemeClr val="bg2">
                    <a:lumMod val="10000"/>
                  </a:schemeClr>
                </a:solidFill>
              </a:rPr>
              <a:t>TT24</a:t>
            </a:r>
          </a:p>
        </p:txBody>
      </p:sp>
      <p:sp>
        <p:nvSpPr>
          <p:cNvPr id="82" name="TextBox 81">
            <a:extLst>
              <a:ext uri="{FF2B5EF4-FFF2-40B4-BE49-F238E27FC236}">
                <a16:creationId xmlns:a16="http://schemas.microsoft.com/office/drawing/2014/main" id="{BC7DEB89-3B21-86B4-600A-BB8C26A76401}"/>
              </a:ext>
            </a:extLst>
          </p:cNvPr>
          <p:cNvSpPr txBox="1"/>
          <p:nvPr/>
        </p:nvSpPr>
        <p:spPr>
          <a:xfrm>
            <a:off x="4870078" y="5608123"/>
            <a:ext cx="798897" cy="369332"/>
          </a:xfrm>
          <a:prstGeom prst="rect">
            <a:avLst/>
          </a:prstGeom>
          <a:noFill/>
        </p:spPr>
        <p:txBody>
          <a:bodyPr wrap="square" rtlCol="0">
            <a:spAutoFit/>
          </a:bodyPr>
          <a:lstStyle/>
          <a:p>
            <a:r>
              <a:rPr lang="en-CH" dirty="0">
                <a:solidFill>
                  <a:schemeClr val="bg2">
                    <a:lumMod val="10000"/>
                  </a:schemeClr>
                </a:solidFill>
              </a:rPr>
              <a:t>TT25</a:t>
            </a:r>
          </a:p>
        </p:txBody>
      </p:sp>
      <p:sp>
        <p:nvSpPr>
          <p:cNvPr id="83" name="TextBox 82">
            <a:extLst>
              <a:ext uri="{FF2B5EF4-FFF2-40B4-BE49-F238E27FC236}">
                <a16:creationId xmlns:a16="http://schemas.microsoft.com/office/drawing/2014/main" id="{CAA5EBFC-A72F-6F75-02DB-A1D4D1D08ADA}"/>
              </a:ext>
            </a:extLst>
          </p:cNvPr>
          <p:cNvSpPr txBox="1"/>
          <p:nvPr/>
        </p:nvSpPr>
        <p:spPr>
          <a:xfrm>
            <a:off x="7976767" y="1050819"/>
            <a:ext cx="946104" cy="369332"/>
          </a:xfrm>
          <a:prstGeom prst="rect">
            <a:avLst/>
          </a:prstGeom>
          <a:noFill/>
        </p:spPr>
        <p:txBody>
          <a:bodyPr wrap="square" rtlCol="0">
            <a:spAutoFit/>
          </a:bodyPr>
          <a:lstStyle/>
          <a:p>
            <a:r>
              <a:rPr lang="en-CH" dirty="0">
                <a:solidFill>
                  <a:schemeClr val="bg2">
                    <a:lumMod val="10000"/>
                  </a:schemeClr>
                </a:solidFill>
              </a:rPr>
              <a:t>H2</a:t>
            </a:r>
          </a:p>
        </p:txBody>
      </p:sp>
      <p:sp>
        <p:nvSpPr>
          <p:cNvPr id="84" name="TextBox 83">
            <a:extLst>
              <a:ext uri="{FF2B5EF4-FFF2-40B4-BE49-F238E27FC236}">
                <a16:creationId xmlns:a16="http://schemas.microsoft.com/office/drawing/2014/main" id="{F4197DD9-D142-89D4-DEAF-67F6DBEB352F}"/>
              </a:ext>
            </a:extLst>
          </p:cNvPr>
          <p:cNvSpPr txBox="1"/>
          <p:nvPr/>
        </p:nvSpPr>
        <p:spPr>
          <a:xfrm>
            <a:off x="7976767" y="1737585"/>
            <a:ext cx="737739" cy="369332"/>
          </a:xfrm>
          <a:prstGeom prst="rect">
            <a:avLst/>
          </a:prstGeom>
          <a:noFill/>
        </p:spPr>
        <p:txBody>
          <a:bodyPr wrap="square" rtlCol="0">
            <a:spAutoFit/>
          </a:bodyPr>
          <a:lstStyle/>
          <a:p>
            <a:r>
              <a:rPr lang="en-CH" dirty="0">
                <a:solidFill>
                  <a:schemeClr val="bg2">
                    <a:lumMod val="10000"/>
                  </a:schemeClr>
                </a:solidFill>
              </a:rPr>
              <a:t>H4</a:t>
            </a:r>
          </a:p>
        </p:txBody>
      </p:sp>
      <p:sp>
        <p:nvSpPr>
          <p:cNvPr id="85" name="TextBox 84">
            <a:extLst>
              <a:ext uri="{FF2B5EF4-FFF2-40B4-BE49-F238E27FC236}">
                <a16:creationId xmlns:a16="http://schemas.microsoft.com/office/drawing/2014/main" id="{42B99DC9-6E83-803B-A2EB-F64F79F0749E}"/>
              </a:ext>
            </a:extLst>
          </p:cNvPr>
          <p:cNvSpPr txBox="1"/>
          <p:nvPr/>
        </p:nvSpPr>
        <p:spPr>
          <a:xfrm>
            <a:off x="7976767" y="2400462"/>
            <a:ext cx="581835" cy="369332"/>
          </a:xfrm>
          <a:prstGeom prst="rect">
            <a:avLst/>
          </a:prstGeom>
          <a:noFill/>
        </p:spPr>
        <p:txBody>
          <a:bodyPr wrap="square" rtlCol="0">
            <a:spAutoFit/>
          </a:bodyPr>
          <a:lstStyle/>
          <a:p>
            <a:r>
              <a:rPr lang="en-CH" dirty="0">
                <a:solidFill>
                  <a:schemeClr val="bg2">
                    <a:lumMod val="10000"/>
                  </a:schemeClr>
                </a:solidFill>
              </a:rPr>
              <a:t>H6</a:t>
            </a:r>
          </a:p>
        </p:txBody>
      </p:sp>
      <p:sp>
        <p:nvSpPr>
          <p:cNvPr id="86" name="TextBox 85">
            <a:extLst>
              <a:ext uri="{FF2B5EF4-FFF2-40B4-BE49-F238E27FC236}">
                <a16:creationId xmlns:a16="http://schemas.microsoft.com/office/drawing/2014/main" id="{D7E0E0C6-3D64-44BC-B5E2-961953B0E9B5}"/>
              </a:ext>
            </a:extLst>
          </p:cNvPr>
          <p:cNvSpPr txBox="1"/>
          <p:nvPr/>
        </p:nvSpPr>
        <p:spPr>
          <a:xfrm>
            <a:off x="7976767" y="3075278"/>
            <a:ext cx="581835" cy="369332"/>
          </a:xfrm>
          <a:prstGeom prst="rect">
            <a:avLst/>
          </a:prstGeom>
          <a:noFill/>
        </p:spPr>
        <p:txBody>
          <a:bodyPr wrap="square" rtlCol="0">
            <a:spAutoFit/>
          </a:bodyPr>
          <a:lstStyle/>
          <a:p>
            <a:r>
              <a:rPr lang="en-CH" dirty="0">
                <a:solidFill>
                  <a:schemeClr val="bg2">
                    <a:lumMod val="10000"/>
                  </a:schemeClr>
                </a:solidFill>
              </a:rPr>
              <a:t>H8</a:t>
            </a:r>
          </a:p>
        </p:txBody>
      </p:sp>
      <p:sp>
        <p:nvSpPr>
          <p:cNvPr id="88" name="TextBox 87">
            <a:extLst>
              <a:ext uri="{FF2B5EF4-FFF2-40B4-BE49-F238E27FC236}">
                <a16:creationId xmlns:a16="http://schemas.microsoft.com/office/drawing/2014/main" id="{02B940D8-C21E-67C4-CF63-09D16C6E4F24}"/>
              </a:ext>
            </a:extLst>
          </p:cNvPr>
          <p:cNvSpPr txBox="1"/>
          <p:nvPr/>
        </p:nvSpPr>
        <p:spPr>
          <a:xfrm>
            <a:off x="7381539" y="3929033"/>
            <a:ext cx="806245" cy="369332"/>
          </a:xfrm>
          <a:prstGeom prst="rect">
            <a:avLst/>
          </a:prstGeom>
          <a:noFill/>
        </p:spPr>
        <p:txBody>
          <a:bodyPr wrap="square" rtlCol="0">
            <a:spAutoFit/>
          </a:bodyPr>
          <a:lstStyle/>
          <a:p>
            <a:r>
              <a:rPr lang="en-CH" dirty="0">
                <a:solidFill>
                  <a:schemeClr val="bg2">
                    <a:lumMod val="10000"/>
                  </a:schemeClr>
                </a:solidFill>
              </a:rPr>
              <a:t>P4</a:t>
            </a:r>
          </a:p>
        </p:txBody>
      </p:sp>
      <p:sp>
        <p:nvSpPr>
          <p:cNvPr id="89" name="TextBox 88">
            <a:extLst>
              <a:ext uri="{FF2B5EF4-FFF2-40B4-BE49-F238E27FC236}">
                <a16:creationId xmlns:a16="http://schemas.microsoft.com/office/drawing/2014/main" id="{CCE9372D-86BF-BE7A-54BE-E04A34200B55}"/>
              </a:ext>
            </a:extLst>
          </p:cNvPr>
          <p:cNvSpPr txBox="1"/>
          <p:nvPr/>
        </p:nvSpPr>
        <p:spPr>
          <a:xfrm>
            <a:off x="7990191" y="4697004"/>
            <a:ext cx="883304" cy="369332"/>
          </a:xfrm>
          <a:prstGeom prst="rect">
            <a:avLst/>
          </a:prstGeom>
          <a:noFill/>
        </p:spPr>
        <p:txBody>
          <a:bodyPr wrap="square" rtlCol="0">
            <a:spAutoFit/>
          </a:bodyPr>
          <a:lstStyle/>
          <a:p>
            <a:r>
              <a:rPr lang="en-CH" dirty="0">
                <a:solidFill>
                  <a:schemeClr val="bg2">
                    <a:lumMod val="10000"/>
                  </a:schemeClr>
                </a:solidFill>
              </a:rPr>
              <a:t>P42</a:t>
            </a:r>
          </a:p>
        </p:txBody>
      </p:sp>
      <p:sp>
        <p:nvSpPr>
          <p:cNvPr id="91" name="5-point Star 90">
            <a:extLst>
              <a:ext uri="{FF2B5EF4-FFF2-40B4-BE49-F238E27FC236}">
                <a16:creationId xmlns:a16="http://schemas.microsoft.com/office/drawing/2014/main" id="{8C2AA17C-1806-8CB1-4F3C-98F9020A215A}"/>
              </a:ext>
            </a:extLst>
          </p:cNvPr>
          <p:cNvSpPr/>
          <p:nvPr/>
        </p:nvSpPr>
        <p:spPr>
          <a:xfrm>
            <a:off x="9059192" y="4835811"/>
            <a:ext cx="269501" cy="265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3" name="TextBox 92">
            <a:extLst>
              <a:ext uri="{FF2B5EF4-FFF2-40B4-BE49-F238E27FC236}">
                <a16:creationId xmlns:a16="http://schemas.microsoft.com/office/drawing/2014/main" id="{AB224067-8B3F-BED9-AF22-36A1500FBDA7}"/>
              </a:ext>
            </a:extLst>
          </p:cNvPr>
          <p:cNvSpPr txBox="1"/>
          <p:nvPr/>
        </p:nvSpPr>
        <p:spPr>
          <a:xfrm>
            <a:off x="7319035" y="5608123"/>
            <a:ext cx="615884" cy="369332"/>
          </a:xfrm>
          <a:prstGeom prst="rect">
            <a:avLst/>
          </a:prstGeom>
          <a:noFill/>
        </p:spPr>
        <p:txBody>
          <a:bodyPr wrap="square" rtlCol="0">
            <a:spAutoFit/>
          </a:bodyPr>
          <a:lstStyle/>
          <a:p>
            <a:r>
              <a:rPr lang="en-CH" dirty="0">
                <a:solidFill>
                  <a:schemeClr val="bg2">
                    <a:lumMod val="10000"/>
                  </a:schemeClr>
                </a:solidFill>
              </a:rPr>
              <a:t>M2</a:t>
            </a:r>
          </a:p>
        </p:txBody>
      </p:sp>
      <p:sp>
        <p:nvSpPr>
          <p:cNvPr id="96" name="Rectangle 95">
            <a:extLst>
              <a:ext uri="{FF2B5EF4-FFF2-40B4-BE49-F238E27FC236}">
                <a16:creationId xmlns:a16="http://schemas.microsoft.com/office/drawing/2014/main" id="{04CED987-D047-6874-A912-5858453F058A}"/>
              </a:ext>
            </a:extLst>
          </p:cNvPr>
          <p:cNvSpPr/>
          <p:nvPr/>
        </p:nvSpPr>
        <p:spPr>
          <a:xfrm>
            <a:off x="10675719" y="1290967"/>
            <a:ext cx="806245" cy="238974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97" name="Rectangle 96">
            <a:extLst>
              <a:ext uri="{FF2B5EF4-FFF2-40B4-BE49-F238E27FC236}">
                <a16:creationId xmlns:a16="http://schemas.microsoft.com/office/drawing/2014/main" id="{EFD65111-09AC-8460-09FF-605A72B14E0D}"/>
              </a:ext>
            </a:extLst>
          </p:cNvPr>
          <p:cNvSpPr/>
          <p:nvPr/>
        </p:nvSpPr>
        <p:spPr>
          <a:xfrm>
            <a:off x="10678759" y="3779274"/>
            <a:ext cx="806245" cy="1361621"/>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98" name="Rectangle 97">
            <a:extLst>
              <a:ext uri="{FF2B5EF4-FFF2-40B4-BE49-F238E27FC236}">
                <a16:creationId xmlns:a16="http://schemas.microsoft.com/office/drawing/2014/main" id="{EA718549-13E1-7396-2EF3-0572AD073DE9}"/>
              </a:ext>
            </a:extLst>
          </p:cNvPr>
          <p:cNvSpPr/>
          <p:nvPr/>
        </p:nvSpPr>
        <p:spPr>
          <a:xfrm>
            <a:off x="10677672" y="5259510"/>
            <a:ext cx="806245" cy="1307841"/>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99" name="TextBox 98">
            <a:extLst>
              <a:ext uri="{FF2B5EF4-FFF2-40B4-BE49-F238E27FC236}">
                <a16:creationId xmlns:a16="http://schemas.microsoft.com/office/drawing/2014/main" id="{5C606406-75AF-A9F3-0F37-497361AB97DA}"/>
              </a:ext>
            </a:extLst>
          </p:cNvPr>
          <p:cNvSpPr txBox="1"/>
          <p:nvPr/>
        </p:nvSpPr>
        <p:spPr>
          <a:xfrm rot="16200000">
            <a:off x="10403349" y="2188205"/>
            <a:ext cx="1382110" cy="630942"/>
          </a:xfrm>
          <a:prstGeom prst="rect">
            <a:avLst/>
          </a:prstGeom>
          <a:noFill/>
        </p:spPr>
        <p:txBody>
          <a:bodyPr wrap="none" rtlCol="0">
            <a:spAutoFit/>
          </a:bodyPr>
          <a:lstStyle/>
          <a:p>
            <a:r>
              <a:rPr lang="en-CH" sz="3500" dirty="0">
                <a:solidFill>
                  <a:schemeClr val="bg2">
                    <a:lumMod val="10000"/>
                  </a:schemeClr>
                </a:solidFill>
              </a:rPr>
              <a:t>EHN1</a:t>
            </a:r>
          </a:p>
        </p:txBody>
      </p:sp>
      <p:sp>
        <p:nvSpPr>
          <p:cNvPr id="100" name="TextBox 99">
            <a:extLst>
              <a:ext uri="{FF2B5EF4-FFF2-40B4-BE49-F238E27FC236}">
                <a16:creationId xmlns:a16="http://schemas.microsoft.com/office/drawing/2014/main" id="{BD1A2DBD-1700-1E1A-0ACE-77E49160F0D7}"/>
              </a:ext>
            </a:extLst>
          </p:cNvPr>
          <p:cNvSpPr txBox="1"/>
          <p:nvPr/>
        </p:nvSpPr>
        <p:spPr>
          <a:xfrm rot="16200000">
            <a:off x="10383191" y="4168366"/>
            <a:ext cx="1382109" cy="630942"/>
          </a:xfrm>
          <a:prstGeom prst="rect">
            <a:avLst/>
          </a:prstGeom>
          <a:noFill/>
        </p:spPr>
        <p:txBody>
          <a:bodyPr wrap="none" rtlCol="0">
            <a:spAutoFit/>
          </a:bodyPr>
          <a:lstStyle/>
          <a:p>
            <a:pPr algn="ctr"/>
            <a:r>
              <a:rPr lang="en-CH" sz="3500" dirty="0">
                <a:solidFill>
                  <a:schemeClr val="bg2">
                    <a:lumMod val="10000"/>
                  </a:schemeClr>
                </a:solidFill>
              </a:rPr>
              <a:t>ECN3</a:t>
            </a:r>
          </a:p>
        </p:txBody>
      </p:sp>
      <p:sp>
        <p:nvSpPr>
          <p:cNvPr id="101" name="TextBox 100">
            <a:extLst>
              <a:ext uri="{FF2B5EF4-FFF2-40B4-BE49-F238E27FC236}">
                <a16:creationId xmlns:a16="http://schemas.microsoft.com/office/drawing/2014/main" id="{9F8FCE81-5189-8652-EBD5-35DF60EC6CB4}"/>
              </a:ext>
            </a:extLst>
          </p:cNvPr>
          <p:cNvSpPr txBox="1"/>
          <p:nvPr/>
        </p:nvSpPr>
        <p:spPr>
          <a:xfrm rot="16200000">
            <a:off x="10403887" y="5603900"/>
            <a:ext cx="1382110" cy="630942"/>
          </a:xfrm>
          <a:prstGeom prst="rect">
            <a:avLst/>
          </a:prstGeom>
          <a:noFill/>
        </p:spPr>
        <p:txBody>
          <a:bodyPr wrap="none" rtlCol="0">
            <a:spAutoFit/>
          </a:bodyPr>
          <a:lstStyle/>
          <a:p>
            <a:r>
              <a:rPr lang="en-CH" sz="3500" dirty="0">
                <a:solidFill>
                  <a:schemeClr val="bg2">
                    <a:lumMod val="10000"/>
                  </a:schemeClr>
                </a:solidFill>
              </a:rPr>
              <a:t>EHN2</a:t>
            </a:r>
          </a:p>
        </p:txBody>
      </p:sp>
      <p:sp>
        <p:nvSpPr>
          <p:cNvPr id="102" name="TextBox 101">
            <a:extLst>
              <a:ext uri="{FF2B5EF4-FFF2-40B4-BE49-F238E27FC236}">
                <a16:creationId xmlns:a16="http://schemas.microsoft.com/office/drawing/2014/main" id="{29FB5423-D371-8D3E-1F7E-C824FB86E271}"/>
              </a:ext>
            </a:extLst>
          </p:cNvPr>
          <p:cNvSpPr txBox="1"/>
          <p:nvPr/>
        </p:nvSpPr>
        <p:spPr>
          <a:xfrm>
            <a:off x="598265" y="1051318"/>
            <a:ext cx="931311" cy="369332"/>
          </a:xfrm>
          <a:prstGeom prst="rect">
            <a:avLst/>
          </a:prstGeom>
          <a:noFill/>
        </p:spPr>
        <p:txBody>
          <a:bodyPr wrap="square" rtlCol="0">
            <a:spAutoFit/>
          </a:bodyPr>
          <a:lstStyle/>
          <a:p>
            <a:r>
              <a:rPr lang="en-CH" dirty="0">
                <a:solidFill>
                  <a:schemeClr val="bg2">
                    <a:lumMod val="10000"/>
                  </a:schemeClr>
                </a:solidFill>
              </a:rPr>
              <a:t>LSS2</a:t>
            </a:r>
          </a:p>
        </p:txBody>
      </p:sp>
      <p:sp>
        <p:nvSpPr>
          <p:cNvPr id="125" name="TextBox 124">
            <a:extLst>
              <a:ext uri="{FF2B5EF4-FFF2-40B4-BE49-F238E27FC236}">
                <a16:creationId xmlns:a16="http://schemas.microsoft.com/office/drawing/2014/main" id="{3FCD8283-FEE2-DA39-CB46-1ED247D23158}"/>
              </a:ext>
            </a:extLst>
          </p:cNvPr>
          <p:cNvSpPr txBox="1"/>
          <p:nvPr/>
        </p:nvSpPr>
        <p:spPr>
          <a:xfrm>
            <a:off x="8558603" y="3933258"/>
            <a:ext cx="1305212" cy="369332"/>
          </a:xfrm>
          <a:prstGeom prst="rect">
            <a:avLst/>
          </a:prstGeom>
          <a:noFill/>
        </p:spPr>
        <p:txBody>
          <a:bodyPr wrap="square" rtlCol="0">
            <a:spAutoFit/>
          </a:bodyPr>
          <a:lstStyle/>
          <a:p>
            <a:r>
              <a:rPr lang="en-CH" dirty="0">
                <a:solidFill>
                  <a:schemeClr val="bg1">
                    <a:lumMod val="75000"/>
                  </a:schemeClr>
                </a:solidFill>
              </a:rPr>
              <a:t>P41, P61</a:t>
            </a:r>
          </a:p>
        </p:txBody>
      </p:sp>
      <p:cxnSp>
        <p:nvCxnSpPr>
          <p:cNvPr id="128" name="Straight Connector 127">
            <a:extLst>
              <a:ext uri="{FF2B5EF4-FFF2-40B4-BE49-F238E27FC236}">
                <a16:creationId xmlns:a16="http://schemas.microsoft.com/office/drawing/2014/main" id="{E637490B-D7DF-1996-4FAC-DAA39834AF83}"/>
              </a:ext>
            </a:extLst>
          </p:cNvPr>
          <p:cNvCxnSpPr>
            <a:cxnSpLocks/>
          </p:cNvCxnSpPr>
          <p:nvPr/>
        </p:nvCxnSpPr>
        <p:spPr>
          <a:xfrm>
            <a:off x="7194489" y="4343237"/>
            <a:ext cx="86987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66BC4A25-0E24-1F8F-76AF-A8DA68D6B208}"/>
              </a:ext>
            </a:extLst>
          </p:cNvPr>
          <p:cNvSpPr txBox="1"/>
          <p:nvPr/>
        </p:nvSpPr>
        <p:spPr>
          <a:xfrm>
            <a:off x="374318" y="2074114"/>
            <a:ext cx="1273519" cy="630942"/>
          </a:xfrm>
          <a:prstGeom prst="rect">
            <a:avLst/>
          </a:prstGeom>
          <a:noFill/>
        </p:spPr>
        <p:txBody>
          <a:bodyPr wrap="square" rtlCol="0">
            <a:spAutoFit/>
          </a:bodyPr>
          <a:lstStyle/>
          <a:p>
            <a:r>
              <a:rPr lang="en-CH" sz="3500" dirty="0">
                <a:solidFill>
                  <a:schemeClr val="bg2">
                    <a:lumMod val="10000"/>
                  </a:schemeClr>
                </a:solidFill>
              </a:rPr>
              <a:t>SPS</a:t>
            </a:r>
          </a:p>
        </p:txBody>
      </p:sp>
      <p:cxnSp>
        <p:nvCxnSpPr>
          <p:cNvPr id="41" name="Straight Connector 40">
            <a:extLst>
              <a:ext uri="{FF2B5EF4-FFF2-40B4-BE49-F238E27FC236}">
                <a16:creationId xmlns:a16="http://schemas.microsoft.com/office/drawing/2014/main" id="{132396B0-6EEC-242F-872D-13A6DF89F1D9}"/>
              </a:ext>
            </a:extLst>
          </p:cNvPr>
          <p:cNvCxnSpPr>
            <a:cxnSpLocks/>
          </p:cNvCxnSpPr>
          <p:nvPr/>
        </p:nvCxnSpPr>
        <p:spPr>
          <a:xfrm flipH="1" flipV="1">
            <a:off x="6220573" y="3501989"/>
            <a:ext cx="984355" cy="84124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3">
            <a:extLst>
              <a:ext uri="{FF2B5EF4-FFF2-40B4-BE49-F238E27FC236}">
                <a16:creationId xmlns:a16="http://schemas.microsoft.com/office/drawing/2014/main" id="{D7AB69DF-D46E-4454-4D91-CD69165F0051}"/>
              </a:ext>
            </a:extLst>
          </p:cNvPr>
          <p:cNvSpPr>
            <a:spLocks noGrp="1"/>
          </p:cNvSpPr>
          <p:nvPr>
            <p:ph type="title"/>
          </p:nvPr>
        </p:nvSpPr>
        <p:spPr>
          <a:xfrm>
            <a:off x="47328" y="328387"/>
            <a:ext cx="11114568" cy="1012381"/>
          </a:xfrm>
        </p:spPr>
        <p:txBody>
          <a:bodyPr>
            <a:normAutofit/>
          </a:bodyPr>
          <a:lstStyle/>
          <a:p>
            <a:r>
              <a:rPr lang="en-US" sz="4133" dirty="0"/>
              <a:t>Today: Shared Beam Delivery to TCC2</a:t>
            </a:r>
          </a:p>
        </p:txBody>
      </p:sp>
      <p:sp>
        <p:nvSpPr>
          <p:cNvPr id="23" name="TextBox 22">
            <a:extLst>
              <a:ext uri="{FF2B5EF4-FFF2-40B4-BE49-F238E27FC236}">
                <a16:creationId xmlns:a16="http://schemas.microsoft.com/office/drawing/2014/main" id="{58878F2F-85AF-CF25-9414-2F16AA2456A6}"/>
              </a:ext>
            </a:extLst>
          </p:cNvPr>
          <p:cNvSpPr txBox="1"/>
          <p:nvPr/>
        </p:nvSpPr>
        <p:spPr>
          <a:xfrm>
            <a:off x="9517290" y="4532087"/>
            <a:ext cx="1160575" cy="276999"/>
          </a:xfrm>
          <a:prstGeom prst="rect">
            <a:avLst/>
          </a:prstGeom>
          <a:noFill/>
        </p:spPr>
        <p:txBody>
          <a:bodyPr wrap="square" lIns="0" tIns="0" rIns="0" bIns="0" rtlCol="0">
            <a:spAutoFit/>
          </a:bodyPr>
          <a:lstStyle/>
          <a:p>
            <a:pPr algn="l"/>
            <a:r>
              <a:rPr lang="en-US" b="1" dirty="0">
                <a:solidFill>
                  <a:schemeClr val="bg2">
                    <a:lumMod val="10000"/>
                  </a:schemeClr>
                </a:solidFill>
              </a:rPr>
              <a:t>TCC8</a:t>
            </a:r>
            <a:endParaRPr lang="en-CH" b="1" dirty="0">
              <a:solidFill>
                <a:schemeClr val="bg2">
                  <a:lumMod val="10000"/>
                </a:schemeClr>
              </a:solidFill>
            </a:endParaRPr>
          </a:p>
        </p:txBody>
      </p:sp>
      <p:sp>
        <p:nvSpPr>
          <p:cNvPr id="4" name="TextBox 3">
            <a:extLst>
              <a:ext uri="{FF2B5EF4-FFF2-40B4-BE49-F238E27FC236}">
                <a16:creationId xmlns:a16="http://schemas.microsoft.com/office/drawing/2014/main" id="{7066B15F-2FCF-BACD-6399-CC142103EB4C}"/>
              </a:ext>
            </a:extLst>
          </p:cNvPr>
          <p:cNvSpPr txBox="1"/>
          <p:nvPr/>
        </p:nvSpPr>
        <p:spPr>
          <a:xfrm>
            <a:off x="8830929" y="5133891"/>
            <a:ext cx="1603020" cy="646331"/>
          </a:xfrm>
          <a:prstGeom prst="rect">
            <a:avLst/>
          </a:prstGeom>
          <a:noFill/>
        </p:spPr>
        <p:txBody>
          <a:bodyPr wrap="square" rtlCol="0">
            <a:spAutoFit/>
          </a:bodyPr>
          <a:lstStyle/>
          <a:p>
            <a:pPr algn="ctr"/>
            <a:r>
              <a:rPr lang="en-CH" b="1" dirty="0">
                <a:solidFill>
                  <a:schemeClr val="bg2">
                    <a:lumMod val="10000"/>
                  </a:schemeClr>
                </a:solidFill>
              </a:rPr>
              <a:t>T10</a:t>
            </a:r>
          </a:p>
          <a:p>
            <a:pPr algn="ctr"/>
            <a:r>
              <a:rPr lang="en-CH" b="1" dirty="0">
                <a:solidFill>
                  <a:schemeClr val="bg2">
                    <a:lumMod val="10000"/>
                  </a:schemeClr>
                </a:solidFill>
              </a:rPr>
              <a:t>Target</a:t>
            </a:r>
          </a:p>
        </p:txBody>
      </p:sp>
      <p:cxnSp>
        <p:nvCxnSpPr>
          <p:cNvPr id="38" name="Straight Connector 37">
            <a:extLst>
              <a:ext uri="{FF2B5EF4-FFF2-40B4-BE49-F238E27FC236}">
                <a16:creationId xmlns:a16="http://schemas.microsoft.com/office/drawing/2014/main" id="{FE34D4CD-106A-42AC-A3BC-C792889FFB1D}"/>
              </a:ext>
            </a:extLst>
          </p:cNvPr>
          <p:cNvCxnSpPr>
            <a:cxnSpLocks/>
          </p:cNvCxnSpPr>
          <p:nvPr/>
        </p:nvCxnSpPr>
        <p:spPr>
          <a:xfrm flipH="1">
            <a:off x="6260147" y="6095939"/>
            <a:ext cx="4097712" cy="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6D27A8-A43D-A4C8-1740-9431E559D080}"/>
              </a:ext>
            </a:extLst>
          </p:cNvPr>
          <p:cNvCxnSpPr>
            <a:cxnSpLocks/>
          </p:cNvCxnSpPr>
          <p:nvPr/>
        </p:nvCxnSpPr>
        <p:spPr>
          <a:xfrm flipH="1" flipV="1">
            <a:off x="4259361" y="1499941"/>
            <a:ext cx="635539" cy="201188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52EBE7-269F-52D9-7FC0-38748FD212B7}"/>
              </a:ext>
            </a:extLst>
          </p:cNvPr>
          <p:cNvCxnSpPr>
            <a:cxnSpLocks/>
          </p:cNvCxnSpPr>
          <p:nvPr/>
        </p:nvCxnSpPr>
        <p:spPr>
          <a:xfrm>
            <a:off x="3110723" y="1499940"/>
            <a:ext cx="1341012" cy="458654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D4A401-B3AE-F90E-D041-7783E031CF07}"/>
              </a:ext>
            </a:extLst>
          </p:cNvPr>
          <p:cNvCxnSpPr>
            <a:cxnSpLocks/>
            <a:stCxn id="7" idx="0"/>
          </p:cNvCxnSpPr>
          <p:nvPr/>
        </p:nvCxnSpPr>
        <p:spPr>
          <a:xfrm>
            <a:off x="703443" y="1499940"/>
            <a:ext cx="3555919"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45" name="Triangle 244">
            <a:extLst>
              <a:ext uri="{FF2B5EF4-FFF2-40B4-BE49-F238E27FC236}">
                <a16:creationId xmlns:a16="http://schemas.microsoft.com/office/drawing/2014/main" id="{67C0912A-EAC9-8FB9-988A-46971B829B73}"/>
              </a:ext>
            </a:extLst>
          </p:cNvPr>
          <p:cNvSpPr/>
          <p:nvPr/>
        </p:nvSpPr>
        <p:spPr>
          <a:xfrm>
            <a:off x="4103607" y="1313181"/>
            <a:ext cx="398389" cy="341316"/>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246" name="Triangle 245">
            <a:extLst>
              <a:ext uri="{FF2B5EF4-FFF2-40B4-BE49-F238E27FC236}">
                <a16:creationId xmlns:a16="http://schemas.microsoft.com/office/drawing/2014/main" id="{518CE70B-A319-3EAA-4A69-253A2D6E54C1}"/>
              </a:ext>
            </a:extLst>
          </p:cNvPr>
          <p:cNvSpPr/>
          <p:nvPr/>
        </p:nvSpPr>
        <p:spPr>
          <a:xfrm>
            <a:off x="2949042" y="1312737"/>
            <a:ext cx="398389" cy="341316"/>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3" name="Slide Number Placeholder 7">
            <a:extLst>
              <a:ext uri="{FF2B5EF4-FFF2-40B4-BE49-F238E27FC236}">
                <a16:creationId xmlns:a16="http://schemas.microsoft.com/office/drawing/2014/main" id="{0D229982-4FCA-6417-E138-4F3F05C56373}"/>
              </a:ext>
            </a:extLst>
          </p:cNvPr>
          <p:cNvSpPr>
            <a:spLocks noGrp="1"/>
          </p:cNvSpPr>
          <p:nvPr>
            <p:ph type="sldNum" sz="quarter" idx="4"/>
          </p:nvPr>
        </p:nvSpPr>
        <p:spPr>
          <a:xfrm>
            <a:off x="8185376" y="4968380"/>
            <a:ext cx="501424" cy="184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pPr/>
              <a:t>28</a:t>
            </a:fld>
            <a:endParaRPr lang="en-US" sz="1333" dirty="0">
              <a:solidFill>
                <a:schemeClr val="bg1"/>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B8463DA0-E657-9D94-C02D-3E71D016108B}"/>
              </a:ext>
            </a:extLst>
          </p:cNvPr>
          <p:cNvSpPr txBox="1"/>
          <p:nvPr/>
        </p:nvSpPr>
        <p:spPr>
          <a:xfrm>
            <a:off x="3709920" y="-58846"/>
            <a:ext cx="8482080" cy="584968"/>
          </a:xfrm>
          <a:prstGeom prst="rect">
            <a:avLst/>
          </a:prstGeom>
          <a:noFill/>
        </p:spPr>
        <p:txBody>
          <a:bodyPr wrap="square">
            <a:spAutoFit/>
          </a:bodyPr>
          <a:lstStyle/>
          <a:p>
            <a:pPr algn="r"/>
            <a:r>
              <a:rPr lang="en-GB" sz="1067" b="1" dirty="0">
                <a:latin typeface="Arial" panose="020B0604020202020204" pitchFamily="34" charset="0"/>
                <a:ea typeface="Verdana" panose="020B0604030504040204" pitchFamily="34" charset="0"/>
                <a:cs typeface="Arial" panose="020B0604020202020204" pitchFamily="34" charset="0"/>
              </a:rPr>
              <a:t>C. </a:t>
            </a:r>
            <a:r>
              <a:rPr lang="en-GB" sz="1067" b="1" dirty="0" err="1">
                <a:latin typeface="Arial" panose="020B0604020202020204" pitchFamily="34" charset="0"/>
                <a:ea typeface="Verdana" panose="020B0604030504040204" pitchFamily="34" charset="0"/>
                <a:cs typeface="Arial" panose="020B0604020202020204" pitchFamily="34" charset="0"/>
              </a:rPr>
              <a:t>Ahdida</a:t>
            </a:r>
            <a:r>
              <a:rPr lang="en-GB" sz="1067" b="1" dirty="0">
                <a:latin typeface="Arial" panose="020B0604020202020204" pitchFamily="34" charset="0"/>
                <a:ea typeface="Verdana" panose="020B0604030504040204" pitchFamily="34" charset="0"/>
                <a:cs typeface="Arial" panose="020B0604020202020204" pitchFamily="34" charset="0"/>
              </a:rPr>
              <a:t> </a:t>
            </a:r>
            <a:r>
              <a:rPr lang="en-GB" sz="1067" i="1" dirty="0">
                <a:latin typeface="Arial" panose="020B0604020202020204" pitchFamily="34" charset="0"/>
                <a:ea typeface="Verdana" panose="020B0604030504040204" pitchFamily="34" charset="0"/>
                <a:cs typeface="Arial" panose="020B0604020202020204" pitchFamily="34" charset="0"/>
              </a:rPr>
              <a:t>et al., Findings of the Physics Beyond Colliders ECN3 Beam Delivery Task Force, </a:t>
            </a:r>
            <a:r>
              <a:rPr lang="en-GB" sz="1067" b="1" dirty="0">
                <a:latin typeface="Arial" panose="020B0604020202020204" pitchFamily="34" charset="0"/>
                <a:ea typeface="Verdana" panose="020B0604030504040204" pitchFamily="34" charset="0"/>
                <a:cs typeface="Arial" panose="020B0604020202020204" pitchFamily="34" charset="0"/>
              </a:rPr>
              <a:t>CERN-PBC-REPORT-2023-001 </a:t>
            </a:r>
          </a:p>
          <a:p>
            <a:pPr algn="r"/>
            <a:r>
              <a:rPr lang="en-GB" sz="1067" b="1" dirty="0">
                <a:latin typeface="Arial" panose="020B0604020202020204" pitchFamily="34" charset="0"/>
                <a:ea typeface="Verdana" panose="020B0604030504040204" pitchFamily="34" charset="0"/>
                <a:cs typeface="Arial" panose="020B0604020202020204" pitchFamily="34" charset="0"/>
              </a:rPr>
              <a:t>G. </a:t>
            </a:r>
            <a:r>
              <a:rPr lang="en-GB" sz="1067" b="1" dirty="0" err="1">
                <a:latin typeface="Arial" panose="020B0604020202020204" pitchFamily="34" charset="0"/>
                <a:ea typeface="Verdana" panose="020B0604030504040204" pitchFamily="34" charset="0"/>
                <a:cs typeface="Arial" panose="020B0604020202020204" pitchFamily="34" charset="0"/>
              </a:rPr>
              <a:t>Arduini</a:t>
            </a:r>
            <a:r>
              <a:rPr lang="en-GB" sz="1067" b="1" dirty="0">
                <a:latin typeface="Arial" panose="020B0604020202020204" pitchFamily="34" charset="0"/>
                <a:ea typeface="Verdana" panose="020B0604030504040204" pitchFamily="34" charset="0"/>
                <a:cs typeface="Arial" panose="020B0604020202020204" pitchFamily="34" charset="0"/>
              </a:rPr>
              <a:t>, C. </a:t>
            </a:r>
            <a:r>
              <a:rPr lang="en-GB" sz="1067" b="1" dirty="0" err="1">
                <a:latin typeface="Arial" panose="020B0604020202020204" pitchFamily="34" charset="0"/>
                <a:ea typeface="Verdana" panose="020B0604030504040204" pitchFamily="34" charset="0"/>
                <a:cs typeface="Arial" panose="020B0604020202020204" pitchFamily="34" charset="0"/>
              </a:rPr>
              <a:t>Vallée</a:t>
            </a:r>
            <a:r>
              <a:rPr lang="en-GB" sz="1067" b="1" dirty="0">
                <a:latin typeface="Arial" panose="020B0604020202020204" pitchFamily="34" charset="0"/>
                <a:ea typeface="Verdana" panose="020B0604030504040204" pitchFamily="34" charset="0"/>
                <a:cs typeface="Arial" panose="020B0604020202020204" pitchFamily="34" charset="0"/>
              </a:rPr>
              <a:t>, J. </a:t>
            </a:r>
            <a:r>
              <a:rPr lang="en-GB" sz="1067" b="1" dirty="0" err="1">
                <a:latin typeface="Arial" panose="020B0604020202020204" pitchFamily="34" charset="0"/>
                <a:ea typeface="Verdana" panose="020B0604030504040204" pitchFamily="34" charset="0"/>
                <a:cs typeface="Arial" panose="020B0604020202020204" pitchFamily="34" charset="0"/>
              </a:rPr>
              <a:t>Jaeckel</a:t>
            </a:r>
            <a:r>
              <a:rPr lang="en-GB" sz="1067" dirty="0">
                <a:latin typeface="Arial" panose="020B0604020202020204" pitchFamily="34" charset="0"/>
                <a:ea typeface="Verdana" panose="020B0604030504040204" pitchFamily="34" charset="0"/>
                <a:cs typeface="Arial" panose="020B0604020202020204" pitchFamily="34" charset="0"/>
              </a:rPr>
              <a:t> (eds.), </a:t>
            </a:r>
            <a:r>
              <a:rPr lang="en-GB" sz="1067" i="1" dirty="0">
                <a:latin typeface="Arial" panose="020B0604020202020204" pitchFamily="34" charset="0"/>
                <a:ea typeface="Verdana" panose="020B0604030504040204" pitchFamily="34" charset="0"/>
                <a:cs typeface="Arial" panose="020B0604020202020204" pitchFamily="34" charset="0"/>
              </a:rPr>
              <a:t>Post-LS3 Experimental Options in ECN3, </a:t>
            </a:r>
            <a:r>
              <a:rPr lang="en-GB" sz="1067" b="1" dirty="0">
                <a:latin typeface="Arial" panose="020B0604020202020204" pitchFamily="34" charset="0"/>
                <a:ea typeface="Verdana" panose="020B0604030504040204" pitchFamily="34" charset="0"/>
                <a:cs typeface="Arial" panose="020B0604020202020204" pitchFamily="34" charset="0"/>
              </a:rPr>
              <a:t>CERN-PBC-Report-2023-003</a:t>
            </a:r>
          </a:p>
          <a:p>
            <a:pPr algn="r"/>
            <a:endParaRPr lang="en-CH" sz="1067" b="1" dirty="0">
              <a:latin typeface="Arial" panose="020B0604020202020204" pitchFamily="34" charset="0"/>
              <a:ea typeface="Verdana" panose="020B0604030504040204" pitchFamily="34" charset="0"/>
              <a:cs typeface="Arial" panose="020B0604020202020204" pitchFamily="34" charset="0"/>
            </a:endParaRPr>
          </a:p>
        </p:txBody>
      </p:sp>
      <p:sp>
        <p:nvSpPr>
          <p:cNvPr id="6" name="Footer Placeholder 6">
            <a:extLst>
              <a:ext uri="{FF2B5EF4-FFF2-40B4-BE49-F238E27FC236}">
                <a16:creationId xmlns:a16="http://schemas.microsoft.com/office/drawing/2014/main" id="{7A64FEF4-3CBA-1B27-B565-BECF11240A5A}"/>
              </a:ext>
            </a:extLst>
          </p:cNvPr>
          <p:cNvSpPr txBox="1">
            <a:spLocks/>
          </p:cNvSpPr>
          <p:nvPr/>
        </p:nvSpPr>
        <p:spPr>
          <a:xfrm>
            <a:off x="224481" y="6577969"/>
            <a:ext cx="11778955" cy="29207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solidFill>
                  <a:schemeClr val="bg1"/>
                </a:solidFill>
                <a:latin typeface="Roboto" panose="02000000000000000000" pitchFamily="2" charset="0"/>
              </a:rPr>
              <a:t>M. Fraser		Beam requirements of BDF/</a:t>
            </a:r>
            <a:r>
              <a:rPr lang="en-GB" sz="1333" dirty="0" err="1">
                <a:solidFill>
                  <a:schemeClr val="bg1"/>
                </a:solidFill>
                <a:latin typeface="Roboto" panose="02000000000000000000" pitchFamily="2" charset="0"/>
              </a:rPr>
              <a:t>SHiP</a:t>
            </a:r>
            <a:r>
              <a:rPr lang="en-GB" sz="1333" dirty="0">
                <a:solidFill>
                  <a:schemeClr val="bg1"/>
                </a:solidFill>
                <a:latin typeface="Roboto" panose="02000000000000000000" pitchFamily="2" charset="0"/>
              </a:rPr>
              <a:t> at the HI-ECN3 facility            	IPP meeting                   12</a:t>
            </a:r>
            <a:r>
              <a:rPr lang="en-GB" sz="1333" baseline="30000" dirty="0">
                <a:solidFill>
                  <a:schemeClr val="bg1"/>
                </a:solidFill>
                <a:latin typeface="Roboto" panose="02000000000000000000" pitchFamily="2" charset="0"/>
              </a:rPr>
              <a:t>th</a:t>
            </a:r>
            <a:r>
              <a:rPr lang="en-GB" sz="1333" dirty="0">
                <a:solidFill>
                  <a:schemeClr val="bg1"/>
                </a:solidFill>
                <a:latin typeface="Roboto" panose="02000000000000000000" pitchFamily="2" charset="0"/>
              </a:rPr>
              <a:t> April 2024</a:t>
            </a:r>
            <a:endParaRPr lang="en-US" sz="1333" dirty="0">
              <a:solidFill>
                <a:schemeClr val="bg1"/>
              </a:solidFill>
            </a:endParaRPr>
          </a:p>
        </p:txBody>
      </p:sp>
      <p:sp>
        <p:nvSpPr>
          <p:cNvPr id="5" name="Date Placeholder 4">
            <a:extLst>
              <a:ext uri="{FF2B5EF4-FFF2-40B4-BE49-F238E27FC236}">
                <a16:creationId xmlns:a16="http://schemas.microsoft.com/office/drawing/2014/main" id="{D1CDB19A-E6D1-4A3F-DCE9-22AFF61C393B}"/>
              </a:ext>
            </a:extLst>
          </p:cNvPr>
          <p:cNvSpPr>
            <a:spLocks noGrp="1"/>
          </p:cNvSpPr>
          <p:nvPr>
            <p:ph type="dt" sz="half" idx="10"/>
          </p:nvPr>
        </p:nvSpPr>
        <p:spPr>
          <a:xfrm>
            <a:off x="3485228" y="6378349"/>
            <a:ext cx="696706" cy="365125"/>
          </a:xfrm>
        </p:spPr>
        <p:txBody>
          <a:bodyPr/>
          <a:lstStyle/>
          <a:p>
            <a:r>
              <a:rPr lang="en-US"/>
              <a:t>05.09.2025</a:t>
            </a:r>
            <a:endParaRPr lang="el-GR" dirty="0"/>
          </a:p>
        </p:txBody>
      </p:sp>
      <p:sp>
        <p:nvSpPr>
          <p:cNvPr id="12" name="Footer Placeholder 11">
            <a:extLst>
              <a:ext uri="{FF2B5EF4-FFF2-40B4-BE49-F238E27FC236}">
                <a16:creationId xmlns:a16="http://schemas.microsoft.com/office/drawing/2014/main" id="{F78B31EB-5805-EFC9-4289-82E73FE15907}"/>
              </a:ext>
            </a:extLst>
          </p:cNvPr>
          <p:cNvSpPr>
            <a:spLocks noGrp="1"/>
          </p:cNvSpPr>
          <p:nvPr>
            <p:ph type="ftr" sz="quarter" idx="11"/>
          </p:nvPr>
        </p:nvSpPr>
        <p:spPr/>
        <p:txBody>
          <a:bodyPr/>
          <a:lstStyle/>
          <a:p>
            <a:r>
              <a:rPr lang="en-GB"/>
              <a:t>D. Banerjee BDX Workshop 2025</a:t>
            </a:r>
            <a:endParaRPr lang="el-GR"/>
          </a:p>
        </p:txBody>
      </p:sp>
      <p:sp>
        <p:nvSpPr>
          <p:cNvPr id="13" name="Rectangle 12">
            <a:extLst>
              <a:ext uri="{FF2B5EF4-FFF2-40B4-BE49-F238E27FC236}">
                <a16:creationId xmlns:a16="http://schemas.microsoft.com/office/drawing/2014/main" id="{1647AA5E-DB85-1D87-98D0-44229144F290}"/>
              </a:ext>
            </a:extLst>
          </p:cNvPr>
          <p:cNvSpPr/>
          <p:nvPr/>
        </p:nvSpPr>
        <p:spPr>
          <a:xfrm>
            <a:off x="2135560" y="6378349"/>
            <a:ext cx="648072" cy="47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9" name="Group 208">
            <a:extLst>
              <a:ext uri="{FF2B5EF4-FFF2-40B4-BE49-F238E27FC236}">
                <a16:creationId xmlns:a16="http://schemas.microsoft.com/office/drawing/2014/main" id="{B131E028-F7FE-7217-C34D-2E77D02207A7}"/>
              </a:ext>
            </a:extLst>
          </p:cNvPr>
          <p:cNvGrpSpPr/>
          <p:nvPr/>
        </p:nvGrpSpPr>
        <p:grpSpPr>
          <a:xfrm>
            <a:off x="168870" y="1628800"/>
            <a:ext cx="3854471" cy="4895390"/>
            <a:chOff x="126652" y="1221600"/>
            <a:chExt cx="2890854" cy="3671542"/>
          </a:xfrm>
        </p:grpSpPr>
        <p:grpSp>
          <p:nvGrpSpPr>
            <p:cNvPr id="182" name="Group 181">
              <a:extLst>
                <a:ext uri="{FF2B5EF4-FFF2-40B4-BE49-F238E27FC236}">
                  <a16:creationId xmlns:a16="http://schemas.microsoft.com/office/drawing/2014/main" id="{32059B17-FF7C-35D6-9559-D2BED707E948}"/>
                </a:ext>
              </a:extLst>
            </p:cNvPr>
            <p:cNvGrpSpPr/>
            <p:nvPr/>
          </p:nvGrpSpPr>
          <p:grpSpPr>
            <a:xfrm>
              <a:off x="2218133" y="1576647"/>
              <a:ext cx="208043" cy="618483"/>
              <a:chOff x="2742229" y="1757712"/>
              <a:chExt cx="208043" cy="618483"/>
            </a:xfrm>
          </p:grpSpPr>
          <p:sp>
            <p:nvSpPr>
              <p:cNvPr id="174" name="Oval 54">
                <a:extLst>
                  <a:ext uri="{FF2B5EF4-FFF2-40B4-BE49-F238E27FC236}">
                    <a16:creationId xmlns:a16="http://schemas.microsoft.com/office/drawing/2014/main" id="{58232258-8B15-4CAF-2B72-68A9A0861377}"/>
                  </a:ext>
                </a:extLst>
              </p:cNvPr>
              <p:cNvSpPr>
                <a:spLocks noChangeArrowheads="1"/>
              </p:cNvSpPr>
              <p:nvPr/>
            </p:nvSpPr>
            <p:spPr bwMode="auto">
              <a:xfrm flipH="1">
                <a:off x="2769968" y="1767207"/>
                <a:ext cx="180304" cy="608988"/>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75" name="Rectangle 55">
                <a:extLst>
                  <a:ext uri="{FF2B5EF4-FFF2-40B4-BE49-F238E27FC236}">
                    <a16:creationId xmlns:a16="http://schemas.microsoft.com/office/drawing/2014/main" id="{BB1AAE8B-4D27-3593-902E-01CC41FCBA22}"/>
                  </a:ext>
                </a:extLst>
              </p:cNvPr>
              <p:cNvSpPr>
                <a:spLocks noChangeArrowheads="1"/>
              </p:cNvSpPr>
              <p:nvPr/>
            </p:nvSpPr>
            <p:spPr bwMode="auto">
              <a:xfrm>
                <a:off x="2742229" y="1757712"/>
                <a:ext cx="201119" cy="19219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grpSp>
          <p:nvGrpSpPr>
            <p:cNvPr id="198" name="Group 197">
              <a:extLst>
                <a:ext uri="{FF2B5EF4-FFF2-40B4-BE49-F238E27FC236}">
                  <a16:creationId xmlns:a16="http://schemas.microsoft.com/office/drawing/2014/main" id="{D87D3E15-3B5C-641D-A0BA-3D93C28703A2}"/>
                </a:ext>
              </a:extLst>
            </p:cNvPr>
            <p:cNvGrpSpPr/>
            <p:nvPr/>
          </p:nvGrpSpPr>
          <p:grpSpPr>
            <a:xfrm>
              <a:off x="132644" y="1221600"/>
              <a:ext cx="2884862" cy="3671542"/>
              <a:chOff x="132644" y="1221600"/>
              <a:chExt cx="2884862" cy="3671542"/>
            </a:xfrm>
          </p:grpSpPr>
          <p:grpSp>
            <p:nvGrpSpPr>
              <p:cNvPr id="16" name="Group 15">
                <a:extLst>
                  <a:ext uri="{FF2B5EF4-FFF2-40B4-BE49-F238E27FC236}">
                    <a16:creationId xmlns:a16="http://schemas.microsoft.com/office/drawing/2014/main" id="{EDC271EA-29FB-AB0B-3D5E-672CC346CAC7}"/>
                  </a:ext>
                </a:extLst>
              </p:cNvPr>
              <p:cNvGrpSpPr/>
              <p:nvPr/>
            </p:nvGrpSpPr>
            <p:grpSpPr>
              <a:xfrm>
                <a:off x="132644" y="2834455"/>
                <a:ext cx="2884862" cy="2058687"/>
                <a:chOff x="9359900" y="2131187"/>
                <a:chExt cx="3962401" cy="2575943"/>
              </a:xfrm>
            </p:grpSpPr>
            <p:sp>
              <p:nvSpPr>
                <p:cNvPr id="24" name="Rectangle 87">
                  <a:extLst>
                    <a:ext uri="{FF2B5EF4-FFF2-40B4-BE49-F238E27FC236}">
                      <a16:creationId xmlns:a16="http://schemas.microsoft.com/office/drawing/2014/main" id="{BC093C4A-11A5-C8A5-FF81-29C649C1BF42}"/>
                    </a:ext>
                  </a:extLst>
                </p:cNvPr>
                <p:cNvSpPr>
                  <a:spLocks noChangeArrowheads="1"/>
                </p:cNvSpPr>
                <p:nvPr/>
              </p:nvSpPr>
              <p:spPr bwMode="auto">
                <a:xfrm>
                  <a:off x="9359900" y="2131187"/>
                  <a:ext cx="3962401" cy="2575943"/>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dirty="0"/>
                </a:p>
              </p:txBody>
            </p:sp>
            <p:sp>
              <p:nvSpPr>
                <p:cNvPr id="87" name="Rectangle 6">
                  <a:extLst>
                    <a:ext uri="{FF2B5EF4-FFF2-40B4-BE49-F238E27FC236}">
                      <a16:creationId xmlns:a16="http://schemas.microsoft.com/office/drawing/2014/main" id="{2F736DCD-AB7E-EB1B-A8AC-F6BCEBEF2E4B}"/>
                    </a:ext>
                  </a:extLst>
                </p:cNvPr>
                <p:cNvSpPr>
                  <a:spLocks noChangeArrowheads="1"/>
                </p:cNvSpPr>
                <p:nvPr/>
              </p:nvSpPr>
              <p:spPr bwMode="auto">
                <a:xfrm>
                  <a:off x="9883775" y="4017137"/>
                  <a:ext cx="1524000" cy="533400"/>
                </a:xfrm>
                <a:prstGeom prst="rect">
                  <a:avLst/>
                </a:prstGeom>
                <a:solidFill>
                  <a:srgbClr val="B2B2B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05" name="Rectangle 8">
                  <a:extLst>
                    <a:ext uri="{FF2B5EF4-FFF2-40B4-BE49-F238E27FC236}">
                      <a16:creationId xmlns:a16="http://schemas.microsoft.com/office/drawing/2014/main" id="{3569BCA0-E116-0A23-2DAC-7939E6F670AA}"/>
                    </a:ext>
                  </a:extLst>
                </p:cNvPr>
                <p:cNvSpPr>
                  <a:spLocks noChangeArrowheads="1"/>
                </p:cNvSpPr>
                <p:nvPr/>
              </p:nvSpPr>
              <p:spPr bwMode="auto">
                <a:xfrm>
                  <a:off x="9883775" y="2645537"/>
                  <a:ext cx="1524000" cy="685800"/>
                </a:xfrm>
                <a:prstGeom prst="rect">
                  <a:avLst/>
                </a:prstGeom>
                <a:solidFill>
                  <a:srgbClr val="B2B2B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20" name="AutoShape 15">
                  <a:extLst>
                    <a:ext uri="{FF2B5EF4-FFF2-40B4-BE49-F238E27FC236}">
                      <a16:creationId xmlns:a16="http://schemas.microsoft.com/office/drawing/2014/main" id="{342D809C-EF51-D849-426E-CAF0FFB71A0A}"/>
                    </a:ext>
                  </a:extLst>
                </p:cNvPr>
                <p:cNvSpPr>
                  <a:spLocks noChangeArrowheads="1"/>
                </p:cNvSpPr>
                <p:nvPr/>
              </p:nvSpPr>
              <p:spPr bwMode="auto">
                <a:xfrm rot="5400000" flipV="1">
                  <a:off x="10417969" y="2951131"/>
                  <a:ext cx="457200" cy="303212"/>
                </a:xfrm>
                <a:prstGeom prst="homePlate">
                  <a:avLst>
                    <a:gd name="adj" fmla="val 37696"/>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22" name="Oval 16">
                  <a:extLst>
                    <a:ext uri="{FF2B5EF4-FFF2-40B4-BE49-F238E27FC236}">
                      <a16:creationId xmlns:a16="http://schemas.microsoft.com/office/drawing/2014/main" id="{7ECFA444-E843-D1AC-D847-9DD27C2BD4A4}"/>
                    </a:ext>
                  </a:extLst>
                </p:cNvPr>
                <p:cNvSpPr>
                  <a:spLocks noChangeArrowheads="1"/>
                </p:cNvSpPr>
                <p:nvPr/>
              </p:nvSpPr>
              <p:spPr bwMode="auto">
                <a:xfrm flipH="1">
                  <a:off x="10521950" y="3102737"/>
                  <a:ext cx="247650" cy="762000"/>
                </a:xfrm>
                <a:prstGeom prst="ellipse">
                  <a:avLst/>
                </a:prstGeom>
                <a:solidFill>
                  <a:srgbClr val="993366">
                    <a:alpha val="60001"/>
                  </a:srgbClr>
                </a:solidFill>
                <a:ln>
                  <a:noFill/>
                </a:ln>
                <a:effectLst/>
                <a:extLst>
                  <a:ext uri="{91240B29-F687-4f45-9708-019B960494DF}">
                    <a14:hiddenLine xmlns="" xmlns:a14="http://schemas.microsoft.com/office/drawing/2010/main" w="9525">
                      <a:solidFill>
                        <a:schemeClr val="tx1"/>
                      </a:solidFill>
                      <a:prstDash val="sysDot"/>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23" name="Line 17">
                  <a:extLst>
                    <a:ext uri="{FF2B5EF4-FFF2-40B4-BE49-F238E27FC236}">
                      <a16:creationId xmlns:a16="http://schemas.microsoft.com/office/drawing/2014/main" id="{0CF9C692-EAB3-36C3-49F6-B844F5C89A8D}"/>
                    </a:ext>
                  </a:extLst>
                </p:cNvPr>
                <p:cNvSpPr>
                  <a:spLocks noChangeShapeType="1"/>
                </p:cNvSpPr>
                <p:nvPr/>
              </p:nvSpPr>
              <p:spPr bwMode="auto">
                <a:xfrm>
                  <a:off x="100361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29" name="Line 18">
                  <a:extLst>
                    <a:ext uri="{FF2B5EF4-FFF2-40B4-BE49-F238E27FC236}">
                      <a16:creationId xmlns:a16="http://schemas.microsoft.com/office/drawing/2014/main" id="{2C3CBCFD-3487-5ACE-2F56-8E7E321E6990}"/>
                    </a:ext>
                  </a:extLst>
                </p:cNvPr>
                <p:cNvSpPr>
                  <a:spLocks noChangeShapeType="1"/>
                </p:cNvSpPr>
                <p:nvPr/>
              </p:nvSpPr>
              <p:spPr bwMode="auto">
                <a:xfrm>
                  <a:off x="101885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30" name="Line 19">
                  <a:extLst>
                    <a:ext uri="{FF2B5EF4-FFF2-40B4-BE49-F238E27FC236}">
                      <a16:creationId xmlns:a16="http://schemas.microsoft.com/office/drawing/2014/main" id="{8B8B9673-DA4F-8761-4749-4BE5176D967F}"/>
                    </a:ext>
                  </a:extLst>
                </p:cNvPr>
                <p:cNvSpPr>
                  <a:spLocks noChangeShapeType="1"/>
                </p:cNvSpPr>
                <p:nvPr/>
              </p:nvSpPr>
              <p:spPr bwMode="auto">
                <a:xfrm>
                  <a:off x="103409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31" name="Line 20">
                  <a:extLst>
                    <a:ext uri="{FF2B5EF4-FFF2-40B4-BE49-F238E27FC236}">
                      <a16:creationId xmlns:a16="http://schemas.microsoft.com/office/drawing/2014/main" id="{1D0690B8-2D85-00A0-D49F-346DCB586695}"/>
                    </a:ext>
                  </a:extLst>
                </p:cNvPr>
                <p:cNvSpPr>
                  <a:spLocks noChangeShapeType="1"/>
                </p:cNvSpPr>
                <p:nvPr/>
              </p:nvSpPr>
              <p:spPr bwMode="auto">
                <a:xfrm>
                  <a:off x="10494963"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33" name="Line 21">
                  <a:extLst>
                    <a:ext uri="{FF2B5EF4-FFF2-40B4-BE49-F238E27FC236}">
                      <a16:creationId xmlns:a16="http://schemas.microsoft.com/office/drawing/2014/main" id="{F0BB68C9-8C6E-D464-E78D-82B99EE7512C}"/>
                    </a:ext>
                  </a:extLst>
                </p:cNvPr>
                <p:cNvSpPr>
                  <a:spLocks noChangeShapeType="1"/>
                </p:cNvSpPr>
                <p:nvPr/>
              </p:nvSpPr>
              <p:spPr bwMode="auto">
                <a:xfrm>
                  <a:off x="112553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34" name="Line 22">
                  <a:extLst>
                    <a:ext uri="{FF2B5EF4-FFF2-40B4-BE49-F238E27FC236}">
                      <a16:creationId xmlns:a16="http://schemas.microsoft.com/office/drawing/2014/main" id="{06708F8C-0B73-4A44-E068-685301984410}"/>
                    </a:ext>
                  </a:extLst>
                </p:cNvPr>
                <p:cNvSpPr>
                  <a:spLocks noChangeShapeType="1"/>
                </p:cNvSpPr>
                <p:nvPr/>
              </p:nvSpPr>
              <p:spPr bwMode="auto">
                <a:xfrm>
                  <a:off x="107981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35" name="Line 27">
                  <a:extLst>
                    <a:ext uri="{FF2B5EF4-FFF2-40B4-BE49-F238E27FC236}">
                      <a16:creationId xmlns:a16="http://schemas.microsoft.com/office/drawing/2014/main" id="{CECEB4CE-2C54-5702-2F81-208F25E6CA81}"/>
                    </a:ext>
                  </a:extLst>
                </p:cNvPr>
                <p:cNvSpPr>
                  <a:spLocks noChangeShapeType="1"/>
                </p:cNvSpPr>
                <p:nvPr/>
              </p:nvSpPr>
              <p:spPr bwMode="auto">
                <a:xfrm>
                  <a:off x="109505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36" name="Line 28">
                  <a:extLst>
                    <a:ext uri="{FF2B5EF4-FFF2-40B4-BE49-F238E27FC236}">
                      <a16:creationId xmlns:a16="http://schemas.microsoft.com/office/drawing/2014/main" id="{CECB210E-7D5F-85CA-7BEF-03FF016E1F0B}"/>
                    </a:ext>
                  </a:extLst>
                </p:cNvPr>
                <p:cNvSpPr>
                  <a:spLocks noChangeShapeType="1"/>
                </p:cNvSpPr>
                <p:nvPr/>
              </p:nvSpPr>
              <p:spPr bwMode="auto">
                <a:xfrm>
                  <a:off x="111029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grpSp>
              <p:nvGrpSpPr>
                <p:cNvPr id="138" name="Group 56">
                  <a:extLst>
                    <a:ext uri="{FF2B5EF4-FFF2-40B4-BE49-F238E27FC236}">
                      <a16:creationId xmlns:a16="http://schemas.microsoft.com/office/drawing/2014/main" id="{10B88FFB-3040-52E0-D464-4E38D5B595B2}"/>
                    </a:ext>
                  </a:extLst>
                </p:cNvPr>
                <p:cNvGrpSpPr>
                  <a:grpSpLocks/>
                </p:cNvGrpSpPr>
                <p:nvPr/>
              </p:nvGrpSpPr>
              <p:grpSpPr bwMode="auto">
                <a:xfrm>
                  <a:off x="11804650" y="2943987"/>
                  <a:ext cx="304800" cy="914400"/>
                  <a:chOff x="5050" y="1100"/>
                  <a:chExt cx="192" cy="576"/>
                </a:xfrm>
              </p:grpSpPr>
              <p:sp>
                <p:nvSpPr>
                  <p:cNvPr id="152" name="Oval 54">
                    <a:extLst>
                      <a:ext uri="{FF2B5EF4-FFF2-40B4-BE49-F238E27FC236}">
                        <a16:creationId xmlns:a16="http://schemas.microsoft.com/office/drawing/2014/main" id="{056DC423-01E9-2860-FBC8-8C5DC9C00444}"/>
                      </a:ext>
                    </a:extLst>
                  </p:cNvPr>
                  <p:cNvSpPr>
                    <a:spLocks noChangeArrowheads="1"/>
                  </p:cNvSpPr>
                  <p:nvPr/>
                </p:nvSpPr>
                <p:spPr bwMode="auto">
                  <a:xfrm flipH="1">
                    <a:off x="5074" y="1196"/>
                    <a:ext cx="156" cy="480"/>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53" name="Rectangle 55">
                    <a:extLst>
                      <a:ext uri="{FF2B5EF4-FFF2-40B4-BE49-F238E27FC236}">
                        <a16:creationId xmlns:a16="http://schemas.microsoft.com/office/drawing/2014/main" id="{0FE1D00E-F78B-76B0-9AE7-8E4C41C920B2}"/>
                      </a:ext>
                    </a:extLst>
                  </p:cNvPr>
                  <p:cNvSpPr>
                    <a:spLocks noChangeArrowheads="1"/>
                  </p:cNvSpPr>
                  <p:nvPr/>
                </p:nvSpPr>
                <p:spPr bwMode="auto">
                  <a:xfrm>
                    <a:off x="5050" y="1100"/>
                    <a:ext cx="192" cy="24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grpSp>
              <p:nvGrpSpPr>
                <p:cNvPr id="139" name="Group 61">
                  <a:extLst>
                    <a:ext uri="{FF2B5EF4-FFF2-40B4-BE49-F238E27FC236}">
                      <a16:creationId xmlns:a16="http://schemas.microsoft.com/office/drawing/2014/main" id="{12B881E3-EAEE-477B-FD36-8580F70F8B42}"/>
                    </a:ext>
                  </a:extLst>
                </p:cNvPr>
                <p:cNvGrpSpPr>
                  <a:grpSpLocks/>
                </p:cNvGrpSpPr>
                <p:nvPr/>
              </p:nvGrpSpPr>
              <p:grpSpPr bwMode="auto">
                <a:xfrm>
                  <a:off x="12163425" y="3102737"/>
                  <a:ext cx="463550" cy="838200"/>
                  <a:chOff x="4992" y="1200"/>
                  <a:chExt cx="292" cy="528"/>
                </a:xfrm>
              </p:grpSpPr>
              <p:sp>
                <p:nvSpPr>
                  <p:cNvPr id="148" name="Oval 57">
                    <a:extLst>
                      <a:ext uri="{FF2B5EF4-FFF2-40B4-BE49-F238E27FC236}">
                        <a16:creationId xmlns:a16="http://schemas.microsoft.com/office/drawing/2014/main" id="{0642FC80-1CB7-6170-9CB5-C7D385C18071}"/>
                      </a:ext>
                    </a:extLst>
                  </p:cNvPr>
                  <p:cNvSpPr>
                    <a:spLocks noChangeArrowheads="1"/>
                  </p:cNvSpPr>
                  <p:nvPr/>
                </p:nvSpPr>
                <p:spPr bwMode="auto">
                  <a:xfrm flipH="1">
                    <a:off x="5060" y="1200"/>
                    <a:ext cx="156" cy="480"/>
                  </a:xfrm>
                  <a:prstGeom prst="ellipse">
                    <a:avLst/>
                  </a:prstGeom>
                  <a:solidFill>
                    <a:srgbClr val="0000FF"/>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49" name="AutoShape 58">
                    <a:extLst>
                      <a:ext uri="{FF2B5EF4-FFF2-40B4-BE49-F238E27FC236}">
                        <a16:creationId xmlns:a16="http://schemas.microsoft.com/office/drawing/2014/main" id="{FCF044ED-D3A3-CE98-65F8-6858A348941F}"/>
                      </a:ext>
                    </a:extLst>
                  </p:cNvPr>
                  <p:cNvSpPr>
                    <a:spLocks noChangeArrowheads="1"/>
                  </p:cNvSpPr>
                  <p:nvPr/>
                </p:nvSpPr>
                <p:spPr bwMode="auto">
                  <a:xfrm>
                    <a:off x="4992" y="1296"/>
                    <a:ext cx="144" cy="48"/>
                  </a:xfrm>
                  <a:prstGeom prst="triangle">
                    <a:avLst>
                      <a:gd name="adj" fmla="val 57639"/>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50" name="AutoShape 59">
                    <a:extLst>
                      <a:ext uri="{FF2B5EF4-FFF2-40B4-BE49-F238E27FC236}">
                        <a16:creationId xmlns:a16="http://schemas.microsoft.com/office/drawing/2014/main" id="{12C12B4A-49D8-950F-0DE1-2A71F434B821}"/>
                      </a:ext>
                    </a:extLst>
                  </p:cNvPr>
                  <p:cNvSpPr>
                    <a:spLocks noChangeArrowheads="1"/>
                  </p:cNvSpPr>
                  <p:nvPr/>
                </p:nvSpPr>
                <p:spPr bwMode="auto">
                  <a:xfrm flipH="1">
                    <a:off x="5136" y="1296"/>
                    <a:ext cx="148" cy="48"/>
                  </a:xfrm>
                  <a:prstGeom prst="triangle">
                    <a:avLst>
                      <a:gd name="adj" fmla="val 54727"/>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51" name="Rectangle 60">
                    <a:extLst>
                      <a:ext uri="{FF2B5EF4-FFF2-40B4-BE49-F238E27FC236}">
                        <a16:creationId xmlns:a16="http://schemas.microsoft.com/office/drawing/2014/main" id="{3D5094D9-E493-3BF2-F22D-29E0F8614E6E}"/>
                      </a:ext>
                    </a:extLst>
                  </p:cNvPr>
                  <p:cNvSpPr>
                    <a:spLocks noChangeArrowheads="1"/>
                  </p:cNvSpPr>
                  <p:nvPr/>
                </p:nvSpPr>
                <p:spPr bwMode="auto">
                  <a:xfrm>
                    <a:off x="5035" y="1344"/>
                    <a:ext cx="192" cy="38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grpSp>
              <p:nvGrpSpPr>
                <p:cNvPr id="140" name="Group 67">
                  <a:extLst>
                    <a:ext uri="{FF2B5EF4-FFF2-40B4-BE49-F238E27FC236}">
                      <a16:creationId xmlns:a16="http://schemas.microsoft.com/office/drawing/2014/main" id="{8B512BA1-2769-0250-5383-2F2EA5D9DD74}"/>
                    </a:ext>
                  </a:extLst>
                </p:cNvPr>
                <p:cNvGrpSpPr>
                  <a:grpSpLocks/>
                </p:cNvGrpSpPr>
                <p:nvPr/>
              </p:nvGrpSpPr>
              <p:grpSpPr bwMode="auto">
                <a:xfrm>
                  <a:off x="12622213" y="3102737"/>
                  <a:ext cx="614362" cy="762000"/>
                  <a:chOff x="5757" y="864"/>
                  <a:chExt cx="387" cy="480"/>
                </a:xfrm>
              </p:grpSpPr>
              <p:sp>
                <p:nvSpPr>
                  <p:cNvPr id="143" name="AutoShape 52">
                    <a:extLst>
                      <a:ext uri="{FF2B5EF4-FFF2-40B4-BE49-F238E27FC236}">
                        <a16:creationId xmlns:a16="http://schemas.microsoft.com/office/drawing/2014/main" id="{937379DE-9CA4-8A1D-A056-456ED4FA21F0}"/>
                      </a:ext>
                    </a:extLst>
                  </p:cNvPr>
                  <p:cNvSpPr>
                    <a:spLocks noChangeArrowheads="1"/>
                  </p:cNvSpPr>
                  <p:nvPr/>
                </p:nvSpPr>
                <p:spPr bwMode="auto">
                  <a:xfrm>
                    <a:off x="5806" y="961"/>
                    <a:ext cx="144" cy="48"/>
                  </a:xfrm>
                  <a:prstGeom prst="triangle">
                    <a:avLst>
                      <a:gd name="adj" fmla="val 57639"/>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44" name="AutoShape 53">
                    <a:extLst>
                      <a:ext uri="{FF2B5EF4-FFF2-40B4-BE49-F238E27FC236}">
                        <a16:creationId xmlns:a16="http://schemas.microsoft.com/office/drawing/2014/main" id="{773C753E-E9A2-8F49-320C-073708A3384B}"/>
                      </a:ext>
                    </a:extLst>
                  </p:cNvPr>
                  <p:cNvSpPr>
                    <a:spLocks noChangeArrowheads="1"/>
                  </p:cNvSpPr>
                  <p:nvPr/>
                </p:nvSpPr>
                <p:spPr bwMode="auto">
                  <a:xfrm flipH="1">
                    <a:off x="5951" y="961"/>
                    <a:ext cx="143" cy="48"/>
                  </a:xfrm>
                  <a:prstGeom prst="triangle">
                    <a:avLst>
                      <a:gd name="adj" fmla="val 57639"/>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46" name="AutoShape 63">
                    <a:extLst>
                      <a:ext uri="{FF2B5EF4-FFF2-40B4-BE49-F238E27FC236}">
                        <a16:creationId xmlns:a16="http://schemas.microsoft.com/office/drawing/2014/main" id="{8FB37933-64AB-4438-39CE-E5F95109C912}"/>
                      </a:ext>
                    </a:extLst>
                  </p:cNvPr>
                  <p:cNvSpPr>
                    <a:spLocks noChangeArrowheads="1"/>
                  </p:cNvSpPr>
                  <p:nvPr/>
                </p:nvSpPr>
                <p:spPr bwMode="auto">
                  <a:xfrm rot="-171745">
                    <a:off x="5757" y="864"/>
                    <a:ext cx="190" cy="480"/>
                  </a:xfrm>
                  <a:prstGeom prst="moon">
                    <a:avLst>
                      <a:gd name="adj" fmla="val 60713"/>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47" name="AutoShape 64">
                    <a:extLst>
                      <a:ext uri="{FF2B5EF4-FFF2-40B4-BE49-F238E27FC236}">
                        <a16:creationId xmlns:a16="http://schemas.microsoft.com/office/drawing/2014/main" id="{CAB8CC7C-FF63-4E3B-F44D-2CFE3BBEC28B}"/>
                      </a:ext>
                    </a:extLst>
                  </p:cNvPr>
                  <p:cNvSpPr>
                    <a:spLocks noChangeArrowheads="1"/>
                  </p:cNvSpPr>
                  <p:nvPr/>
                </p:nvSpPr>
                <p:spPr bwMode="auto">
                  <a:xfrm rot="171745" flipH="1">
                    <a:off x="5954" y="864"/>
                    <a:ext cx="190" cy="480"/>
                  </a:xfrm>
                  <a:prstGeom prst="moon">
                    <a:avLst>
                      <a:gd name="adj" fmla="val 60713"/>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grpSp>
          <p:grpSp>
            <p:nvGrpSpPr>
              <p:cNvPr id="181" name="Group 180">
                <a:extLst>
                  <a:ext uri="{FF2B5EF4-FFF2-40B4-BE49-F238E27FC236}">
                    <a16:creationId xmlns:a16="http://schemas.microsoft.com/office/drawing/2014/main" id="{BF7388F8-2301-0C42-4EAB-5CC73B81AC35}"/>
                  </a:ext>
                </a:extLst>
              </p:cNvPr>
              <p:cNvGrpSpPr/>
              <p:nvPr/>
            </p:nvGrpSpPr>
            <p:grpSpPr>
              <a:xfrm>
                <a:off x="2679426" y="1221600"/>
                <a:ext cx="337493" cy="628193"/>
                <a:chOff x="2392719" y="3786188"/>
                <a:chExt cx="337493" cy="628193"/>
              </a:xfrm>
            </p:grpSpPr>
            <p:sp>
              <p:nvSpPr>
                <p:cNvPr id="177" name="Oval 57">
                  <a:extLst>
                    <a:ext uri="{FF2B5EF4-FFF2-40B4-BE49-F238E27FC236}">
                      <a16:creationId xmlns:a16="http://schemas.microsoft.com/office/drawing/2014/main" id="{908D36AA-0F0C-617F-6423-2FA314C7A9EA}"/>
                    </a:ext>
                  </a:extLst>
                </p:cNvPr>
                <p:cNvSpPr>
                  <a:spLocks noChangeArrowheads="1"/>
                </p:cNvSpPr>
                <p:nvPr/>
              </p:nvSpPr>
              <p:spPr bwMode="auto">
                <a:xfrm flipH="1">
                  <a:off x="2471314" y="3786188"/>
                  <a:ext cx="180304" cy="608988"/>
                </a:xfrm>
                <a:prstGeom prst="ellipse">
                  <a:avLst/>
                </a:prstGeom>
                <a:solidFill>
                  <a:srgbClr val="0000FF"/>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78" name="AutoShape 58">
                  <a:extLst>
                    <a:ext uri="{FF2B5EF4-FFF2-40B4-BE49-F238E27FC236}">
                      <a16:creationId xmlns:a16="http://schemas.microsoft.com/office/drawing/2014/main" id="{6DA56DBE-1533-ED11-BCC3-C5FB53BCEB72}"/>
                    </a:ext>
                  </a:extLst>
                </p:cNvPr>
                <p:cNvSpPr>
                  <a:spLocks noChangeArrowheads="1"/>
                </p:cNvSpPr>
                <p:nvPr/>
              </p:nvSpPr>
              <p:spPr bwMode="auto">
                <a:xfrm>
                  <a:off x="2392719" y="3910350"/>
                  <a:ext cx="166434" cy="60899"/>
                </a:xfrm>
                <a:prstGeom prst="triangle">
                  <a:avLst>
                    <a:gd name="adj" fmla="val 57639"/>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79" name="AutoShape 59">
                  <a:extLst>
                    <a:ext uri="{FF2B5EF4-FFF2-40B4-BE49-F238E27FC236}">
                      <a16:creationId xmlns:a16="http://schemas.microsoft.com/office/drawing/2014/main" id="{E73F8230-F1A9-5BA6-2895-0E0D8DE53518}"/>
                    </a:ext>
                  </a:extLst>
                </p:cNvPr>
                <p:cNvSpPr>
                  <a:spLocks noChangeArrowheads="1"/>
                </p:cNvSpPr>
                <p:nvPr/>
              </p:nvSpPr>
              <p:spPr bwMode="auto">
                <a:xfrm flipH="1">
                  <a:off x="2559154" y="3910350"/>
                  <a:ext cx="171058" cy="60899"/>
                </a:xfrm>
                <a:prstGeom prst="triangle">
                  <a:avLst>
                    <a:gd name="adj" fmla="val 54727"/>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80" name="Rectangle 60">
                  <a:extLst>
                    <a:ext uri="{FF2B5EF4-FFF2-40B4-BE49-F238E27FC236}">
                      <a16:creationId xmlns:a16="http://schemas.microsoft.com/office/drawing/2014/main" id="{F954E16B-44EB-87D2-70A2-FD71C7487264}"/>
                    </a:ext>
                  </a:extLst>
                </p:cNvPr>
                <p:cNvSpPr>
                  <a:spLocks noChangeArrowheads="1"/>
                </p:cNvSpPr>
                <p:nvPr/>
              </p:nvSpPr>
              <p:spPr bwMode="auto">
                <a:xfrm>
                  <a:off x="2442419" y="3971248"/>
                  <a:ext cx="221913" cy="44313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cxnSp>
            <p:nvCxnSpPr>
              <p:cNvPr id="183" name="Straight Arrow Connector 182">
                <a:extLst>
                  <a:ext uri="{FF2B5EF4-FFF2-40B4-BE49-F238E27FC236}">
                    <a16:creationId xmlns:a16="http://schemas.microsoft.com/office/drawing/2014/main" id="{1F39879F-45D3-CC56-0512-76C00C692AE4}"/>
                  </a:ext>
                </a:extLst>
              </p:cNvPr>
              <p:cNvCxnSpPr>
                <a:cxnSpLocks/>
              </p:cNvCxnSpPr>
              <p:nvPr/>
            </p:nvCxnSpPr>
            <p:spPr>
              <a:xfrm>
                <a:off x="2192684" y="1301495"/>
                <a:ext cx="106862" cy="359425"/>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86" name="Straight Arrow Connector 185">
                <a:extLst>
                  <a:ext uri="{FF2B5EF4-FFF2-40B4-BE49-F238E27FC236}">
                    <a16:creationId xmlns:a16="http://schemas.microsoft.com/office/drawing/2014/main" id="{D7DE41F2-DC98-2AEA-52B5-0DEFF8763411}"/>
                  </a:ext>
                </a:extLst>
              </p:cNvPr>
              <p:cNvCxnSpPr>
                <a:cxnSpLocks/>
              </p:cNvCxnSpPr>
              <p:nvPr/>
            </p:nvCxnSpPr>
            <p:spPr>
              <a:xfrm>
                <a:off x="2192032" y="1303189"/>
                <a:ext cx="488935" cy="0"/>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95" name="Straight Arrow Connector 194">
                <a:extLst>
                  <a:ext uri="{FF2B5EF4-FFF2-40B4-BE49-F238E27FC236}">
                    <a16:creationId xmlns:a16="http://schemas.microsoft.com/office/drawing/2014/main" id="{17730B11-8558-B720-33FE-0D5653C53304}"/>
                  </a:ext>
                </a:extLst>
              </p:cNvPr>
              <p:cNvCxnSpPr>
                <a:cxnSpLocks/>
                <a:stCxn id="24" idx="0"/>
              </p:cNvCxnSpPr>
              <p:nvPr/>
            </p:nvCxnSpPr>
            <p:spPr>
              <a:xfrm flipV="1">
                <a:off x="1575075" y="1303189"/>
                <a:ext cx="567860" cy="1531266"/>
              </a:xfrm>
              <a:prstGeom prst="straightConnector1">
                <a:avLst/>
              </a:prstGeom>
              <a:ln w="12700">
                <a:solidFill>
                  <a:schemeClr val="tx1"/>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grpSp>
        <p:sp>
          <p:nvSpPr>
            <p:cNvPr id="154" name="TextBox 153">
              <a:extLst>
                <a:ext uri="{FF2B5EF4-FFF2-40B4-BE49-F238E27FC236}">
                  <a16:creationId xmlns:a16="http://schemas.microsoft.com/office/drawing/2014/main" id="{54D15459-36B4-A84C-F601-6E6922D823EC}"/>
                </a:ext>
              </a:extLst>
            </p:cNvPr>
            <p:cNvSpPr txBox="1"/>
            <p:nvPr/>
          </p:nvSpPr>
          <p:spPr>
            <a:xfrm>
              <a:off x="2471000" y="3182646"/>
              <a:ext cx="518411" cy="315567"/>
            </a:xfrm>
            <a:prstGeom prst="rect">
              <a:avLst/>
            </a:prstGeom>
            <a:noFill/>
          </p:spPr>
          <p:txBody>
            <a:bodyPr wrap="none" rtlCol="0">
              <a:spAutoFit/>
            </a:bodyPr>
            <a:lstStyle/>
            <a:p>
              <a:pPr algn="ctr"/>
              <a:r>
                <a:rPr lang="en-CH" sz="1067" b="1" dirty="0"/>
                <a:t>Losses </a:t>
              </a:r>
            </a:p>
            <a:p>
              <a:pPr algn="ctr"/>
              <a:r>
                <a:rPr lang="en-CH" sz="1067" b="1" dirty="0"/>
                <a:t>~ 5%</a:t>
              </a:r>
            </a:p>
          </p:txBody>
        </p:sp>
        <p:sp>
          <p:nvSpPr>
            <p:cNvPr id="155" name="TextBox 154">
              <a:extLst>
                <a:ext uri="{FF2B5EF4-FFF2-40B4-BE49-F238E27FC236}">
                  <a16:creationId xmlns:a16="http://schemas.microsoft.com/office/drawing/2014/main" id="{E2AE4ADC-1277-A2EA-D89D-782119AA5082}"/>
                </a:ext>
              </a:extLst>
            </p:cNvPr>
            <p:cNvSpPr txBox="1"/>
            <p:nvPr/>
          </p:nvSpPr>
          <p:spPr>
            <a:xfrm>
              <a:off x="1715901" y="3171048"/>
              <a:ext cx="640939" cy="438726"/>
            </a:xfrm>
            <a:prstGeom prst="rect">
              <a:avLst/>
            </a:prstGeom>
            <a:noFill/>
          </p:spPr>
          <p:txBody>
            <a:bodyPr wrap="square" rtlCol="0">
              <a:spAutoFit/>
            </a:bodyPr>
            <a:lstStyle/>
            <a:p>
              <a:pPr algn="ctr"/>
              <a:r>
                <a:rPr lang="en-CH" sz="1067" dirty="0"/>
                <a:t>Deflected right by B field</a:t>
              </a:r>
            </a:p>
          </p:txBody>
        </p:sp>
        <p:sp>
          <p:nvSpPr>
            <p:cNvPr id="156" name="TextBox 155">
              <a:extLst>
                <a:ext uri="{FF2B5EF4-FFF2-40B4-BE49-F238E27FC236}">
                  <a16:creationId xmlns:a16="http://schemas.microsoft.com/office/drawing/2014/main" id="{CF05C00A-FCFD-99E4-76B9-825CA6041788}"/>
                </a:ext>
              </a:extLst>
            </p:cNvPr>
            <p:cNvSpPr txBox="1"/>
            <p:nvPr/>
          </p:nvSpPr>
          <p:spPr>
            <a:xfrm>
              <a:off x="1909306" y="4324015"/>
              <a:ext cx="855192" cy="438726"/>
            </a:xfrm>
            <a:prstGeom prst="rect">
              <a:avLst/>
            </a:prstGeom>
            <a:noFill/>
          </p:spPr>
          <p:txBody>
            <a:bodyPr wrap="square" rtlCol="0">
              <a:spAutoFit/>
            </a:bodyPr>
            <a:lstStyle/>
            <a:p>
              <a:pPr algn="ctr"/>
              <a:r>
                <a:rPr lang="en-CH" sz="1067" dirty="0"/>
                <a:t>Continues straight, undeflected</a:t>
              </a:r>
            </a:p>
          </p:txBody>
        </p:sp>
        <p:sp>
          <p:nvSpPr>
            <p:cNvPr id="10" name="TextBox 9">
              <a:extLst>
                <a:ext uri="{FF2B5EF4-FFF2-40B4-BE49-F238E27FC236}">
                  <a16:creationId xmlns:a16="http://schemas.microsoft.com/office/drawing/2014/main" id="{9CC65DF6-42C5-ACAB-E71B-B080CE5248F5}"/>
                </a:ext>
              </a:extLst>
            </p:cNvPr>
            <p:cNvSpPr txBox="1"/>
            <p:nvPr/>
          </p:nvSpPr>
          <p:spPr>
            <a:xfrm>
              <a:off x="268561" y="2871259"/>
              <a:ext cx="2550947" cy="276999"/>
            </a:xfrm>
            <a:prstGeom prst="rect">
              <a:avLst/>
            </a:prstGeom>
            <a:noFill/>
          </p:spPr>
          <p:txBody>
            <a:bodyPr wrap="square" rtlCol="0">
              <a:spAutoFit/>
            </a:bodyPr>
            <a:lstStyle/>
            <a:p>
              <a:pPr algn="ctr"/>
              <a:r>
                <a:rPr lang="en-CH" b="1" dirty="0"/>
                <a:t>Shared delivery: splitting</a:t>
              </a:r>
            </a:p>
          </p:txBody>
        </p:sp>
        <p:cxnSp>
          <p:nvCxnSpPr>
            <p:cNvPr id="159" name="Straight Arrow Connector 158">
              <a:extLst>
                <a:ext uri="{FF2B5EF4-FFF2-40B4-BE49-F238E27FC236}">
                  <a16:creationId xmlns:a16="http://schemas.microsoft.com/office/drawing/2014/main" id="{830B16AF-88E3-9445-29D0-9D158D65B99D}"/>
                </a:ext>
              </a:extLst>
            </p:cNvPr>
            <p:cNvCxnSpPr>
              <a:cxnSpLocks/>
            </p:cNvCxnSpPr>
            <p:nvPr/>
          </p:nvCxnSpPr>
          <p:spPr>
            <a:xfrm flipH="1">
              <a:off x="2020010" y="3595806"/>
              <a:ext cx="4872" cy="366882"/>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161">
              <a:extLst>
                <a:ext uri="{FF2B5EF4-FFF2-40B4-BE49-F238E27FC236}">
                  <a16:creationId xmlns:a16="http://schemas.microsoft.com/office/drawing/2014/main" id="{AAEB25B6-7C0B-B593-9145-B8263BC4A87E}"/>
                </a:ext>
              </a:extLst>
            </p:cNvPr>
            <p:cNvCxnSpPr>
              <a:cxnSpLocks/>
            </p:cNvCxnSpPr>
            <p:nvPr/>
          </p:nvCxnSpPr>
          <p:spPr>
            <a:xfrm flipV="1">
              <a:off x="2334431" y="3854511"/>
              <a:ext cx="0" cy="487191"/>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a:extLst>
                <a:ext uri="{FF2B5EF4-FFF2-40B4-BE49-F238E27FC236}">
                  <a16:creationId xmlns:a16="http://schemas.microsoft.com/office/drawing/2014/main" id="{C724AB02-CA19-F8C3-3FA4-D30D6BDE2263}"/>
                </a:ext>
              </a:extLst>
            </p:cNvPr>
            <p:cNvCxnSpPr>
              <a:cxnSpLocks/>
            </p:cNvCxnSpPr>
            <p:nvPr/>
          </p:nvCxnSpPr>
          <p:spPr>
            <a:xfrm>
              <a:off x="2742471" y="3483850"/>
              <a:ext cx="0" cy="254130"/>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sp>
          <p:nvSpPr>
            <p:cNvPr id="157" name="TextBox 156">
              <a:extLst>
                <a:ext uri="{FF2B5EF4-FFF2-40B4-BE49-F238E27FC236}">
                  <a16:creationId xmlns:a16="http://schemas.microsoft.com/office/drawing/2014/main" id="{65F570A6-A3D0-B826-9C52-81EFDF159796}"/>
                </a:ext>
              </a:extLst>
            </p:cNvPr>
            <p:cNvSpPr txBox="1"/>
            <p:nvPr/>
          </p:nvSpPr>
          <p:spPr>
            <a:xfrm>
              <a:off x="126652" y="3756462"/>
              <a:ext cx="855192" cy="192409"/>
            </a:xfrm>
            <a:prstGeom prst="rect">
              <a:avLst/>
            </a:prstGeom>
            <a:noFill/>
          </p:spPr>
          <p:txBody>
            <a:bodyPr wrap="square" rtlCol="0">
              <a:spAutoFit/>
            </a:bodyPr>
            <a:lstStyle/>
            <a:p>
              <a:pPr algn="ctr"/>
              <a:r>
                <a:rPr lang="en-CH" sz="1067" b="1" u="sng" dirty="0"/>
                <a:t>B</a:t>
              </a:r>
            </a:p>
          </p:txBody>
        </p:sp>
      </p:grpSp>
    </p:spTree>
    <p:extLst>
      <p:ext uri="{BB962C8B-B14F-4D97-AF65-F5344CB8AC3E}">
        <p14:creationId xmlns:p14="http://schemas.microsoft.com/office/powerpoint/2010/main" val="2420651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25056-9A63-186C-09A9-FC5AA1BCB6A6}"/>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74108653-C001-85E6-4284-796BF4797FE6}"/>
              </a:ext>
            </a:extLst>
          </p:cNvPr>
          <p:cNvSpPr/>
          <p:nvPr/>
        </p:nvSpPr>
        <p:spPr>
          <a:xfrm>
            <a:off x="2135560" y="6378349"/>
            <a:ext cx="648072" cy="47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9" name="Triangle 338">
            <a:extLst>
              <a:ext uri="{FF2B5EF4-FFF2-40B4-BE49-F238E27FC236}">
                <a16:creationId xmlns:a16="http://schemas.microsoft.com/office/drawing/2014/main" id="{959B9E38-4970-69BB-FA0B-69C6FABCE358}"/>
              </a:ext>
            </a:extLst>
          </p:cNvPr>
          <p:cNvSpPr/>
          <p:nvPr/>
        </p:nvSpPr>
        <p:spPr>
          <a:xfrm>
            <a:off x="4089358" y="1311637"/>
            <a:ext cx="398389" cy="341316"/>
          </a:xfrm>
          <a:prstGeom prst="triangle">
            <a:avLst/>
          </a:prstGeom>
          <a:solidFill>
            <a:schemeClr val="accent1">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340" name="Triangle 339">
            <a:extLst>
              <a:ext uri="{FF2B5EF4-FFF2-40B4-BE49-F238E27FC236}">
                <a16:creationId xmlns:a16="http://schemas.microsoft.com/office/drawing/2014/main" id="{E44CE177-F106-3ECF-18B6-78035900C3B9}"/>
              </a:ext>
            </a:extLst>
          </p:cNvPr>
          <p:cNvSpPr/>
          <p:nvPr/>
        </p:nvSpPr>
        <p:spPr>
          <a:xfrm>
            <a:off x="2949042" y="1312737"/>
            <a:ext cx="398389" cy="341316"/>
          </a:xfrm>
          <a:prstGeom prst="triangle">
            <a:avLst/>
          </a:prstGeom>
          <a:solidFill>
            <a:schemeClr val="accent1">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7" name="Oval 6">
            <a:extLst>
              <a:ext uri="{FF2B5EF4-FFF2-40B4-BE49-F238E27FC236}">
                <a16:creationId xmlns:a16="http://schemas.microsoft.com/office/drawing/2014/main" id="{BB2A222E-09CC-7952-426D-B3F05DA34A97}"/>
              </a:ext>
            </a:extLst>
          </p:cNvPr>
          <p:cNvSpPr/>
          <p:nvPr/>
        </p:nvSpPr>
        <p:spPr>
          <a:xfrm>
            <a:off x="-1703840" y="1499940"/>
            <a:ext cx="4814563" cy="458654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5" name="Straight Connector 14">
            <a:extLst>
              <a:ext uri="{FF2B5EF4-FFF2-40B4-BE49-F238E27FC236}">
                <a16:creationId xmlns:a16="http://schemas.microsoft.com/office/drawing/2014/main" id="{16CCD72F-A16F-AC32-EF95-685E2A4AACA9}"/>
              </a:ext>
            </a:extLst>
          </p:cNvPr>
          <p:cNvCxnSpPr>
            <a:cxnSpLocks/>
          </p:cNvCxnSpPr>
          <p:nvPr/>
        </p:nvCxnSpPr>
        <p:spPr>
          <a:xfrm flipH="1">
            <a:off x="4396740" y="6086484"/>
            <a:ext cx="1359139" cy="0"/>
          </a:xfrm>
          <a:prstGeom prst="line">
            <a:avLst/>
          </a:prstGeom>
          <a:ln w="635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BF8C2EA-5730-BE13-5AD5-8FCDBFAEB5A6}"/>
              </a:ext>
            </a:extLst>
          </p:cNvPr>
          <p:cNvCxnSpPr>
            <a:cxnSpLocks/>
          </p:cNvCxnSpPr>
          <p:nvPr/>
        </p:nvCxnSpPr>
        <p:spPr>
          <a:xfrm flipH="1">
            <a:off x="4870077" y="3511821"/>
            <a:ext cx="875971"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443FA4-3DE0-F4F1-AFD3-297A68F5A09B}"/>
              </a:ext>
            </a:extLst>
          </p:cNvPr>
          <p:cNvCxnSpPr>
            <a:cxnSpLocks/>
          </p:cNvCxnSpPr>
          <p:nvPr/>
        </p:nvCxnSpPr>
        <p:spPr>
          <a:xfrm flipH="1">
            <a:off x="4262574" y="1506659"/>
            <a:ext cx="1496519" cy="0"/>
          </a:xfrm>
          <a:prstGeom prst="line">
            <a:avLst/>
          </a:prstGeom>
          <a:ln w="635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DFE24A-EA06-FCE7-9710-ABB418048805}"/>
              </a:ext>
            </a:extLst>
          </p:cNvPr>
          <p:cNvCxnSpPr>
            <a:cxnSpLocks/>
          </p:cNvCxnSpPr>
          <p:nvPr/>
        </p:nvCxnSpPr>
        <p:spPr>
          <a:xfrm flipH="1">
            <a:off x="6220575" y="3511821"/>
            <a:ext cx="4137285" cy="0"/>
          </a:xfrm>
          <a:prstGeom prst="line">
            <a:avLst/>
          </a:prstGeom>
          <a:ln w="63500">
            <a:solidFill>
              <a:schemeClr val="bg2">
                <a:lumMod val="10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82A2C91-5294-513C-1AD5-7C3B65DC0034}"/>
              </a:ext>
            </a:extLst>
          </p:cNvPr>
          <p:cNvCxnSpPr>
            <a:cxnSpLocks/>
          </p:cNvCxnSpPr>
          <p:nvPr/>
        </p:nvCxnSpPr>
        <p:spPr>
          <a:xfrm flipH="1">
            <a:off x="6220575" y="1499940"/>
            <a:ext cx="4137285" cy="0"/>
          </a:xfrm>
          <a:prstGeom prst="line">
            <a:avLst/>
          </a:prstGeom>
          <a:ln w="63500">
            <a:solidFill>
              <a:schemeClr val="bg2">
                <a:lumMod val="10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6F7EB17-26DA-2822-8590-A5BEAC5457F5}"/>
              </a:ext>
            </a:extLst>
          </p:cNvPr>
          <p:cNvCxnSpPr>
            <a:cxnSpLocks/>
          </p:cNvCxnSpPr>
          <p:nvPr/>
        </p:nvCxnSpPr>
        <p:spPr>
          <a:xfrm flipH="1">
            <a:off x="6850161" y="2811741"/>
            <a:ext cx="3507699" cy="0"/>
          </a:xfrm>
          <a:prstGeom prst="line">
            <a:avLst/>
          </a:prstGeom>
          <a:ln w="63500">
            <a:solidFill>
              <a:schemeClr val="bg2">
                <a:lumMod val="10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CC6FAC9-9A85-2D6C-35E0-5507FC505616}"/>
              </a:ext>
            </a:extLst>
          </p:cNvPr>
          <p:cNvCxnSpPr>
            <a:cxnSpLocks/>
          </p:cNvCxnSpPr>
          <p:nvPr/>
        </p:nvCxnSpPr>
        <p:spPr>
          <a:xfrm flipH="1">
            <a:off x="6775212" y="2164504"/>
            <a:ext cx="3582649" cy="0"/>
          </a:xfrm>
          <a:prstGeom prst="line">
            <a:avLst/>
          </a:prstGeom>
          <a:ln w="63500">
            <a:solidFill>
              <a:schemeClr val="bg2">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D4F869F-FC03-F66B-9FB2-CD6AAD3C53FA}"/>
              </a:ext>
            </a:extLst>
          </p:cNvPr>
          <p:cNvCxnSpPr>
            <a:cxnSpLocks/>
          </p:cNvCxnSpPr>
          <p:nvPr/>
        </p:nvCxnSpPr>
        <p:spPr>
          <a:xfrm flipH="1">
            <a:off x="8064366" y="4353071"/>
            <a:ext cx="2293495" cy="0"/>
          </a:xfrm>
          <a:prstGeom prst="line">
            <a:avLst/>
          </a:prstGeom>
          <a:ln w="635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6F77819-1DC6-3E61-B512-E36CE41589FA}"/>
              </a:ext>
            </a:extLst>
          </p:cNvPr>
          <p:cNvCxnSpPr>
            <a:cxnSpLocks/>
          </p:cNvCxnSpPr>
          <p:nvPr/>
        </p:nvCxnSpPr>
        <p:spPr>
          <a:xfrm flipV="1">
            <a:off x="6294018" y="4343238"/>
            <a:ext cx="900471" cy="1743247"/>
          </a:xfrm>
          <a:prstGeom prst="line">
            <a:avLst/>
          </a:prstGeom>
          <a:ln w="635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E384E88-F4D8-6A74-438E-2A5029C0E594}"/>
              </a:ext>
            </a:extLst>
          </p:cNvPr>
          <p:cNvCxnSpPr>
            <a:cxnSpLocks/>
          </p:cNvCxnSpPr>
          <p:nvPr/>
        </p:nvCxnSpPr>
        <p:spPr>
          <a:xfrm flipH="1">
            <a:off x="6220573" y="2821574"/>
            <a:ext cx="635539" cy="705239"/>
          </a:xfrm>
          <a:prstGeom prst="line">
            <a:avLst/>
          </a:prstGeom>
          <a:ln w="635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ED62FF6-D5F6-D23D-58E1-2ED97C309BC3}"/>
              </a:ext>
            </a:extLst>
          </p:cNvPr>
          <p:cNvCxnSpPr>
            <a:cxnSpLocks/>
          </p:cNvCxnSpPr>
          <p:nvPr/>
        </p:nvCxnSpPr>
        <p:spPr>
          <a:xfrm flipH="1" flipV="1">
            <a:off x="6230408" y="1494785"/>
            <a:ext cx="565401" cy="694569"/>
          </a:xfrm>
          <a:prstGeom prst="line">
            <a:avLst/>
          </a:prstGeom>
          <a:ln w="635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9855431-3F28-ECB1-C3AA-11D27003423C}"/>
              </a:ext>
            </a:extLst>
          </p:cNvPr>
          <p:cNvCxnSpPr>
            <a:cxnSpLocks/>
          </p:cNvCxnSpPr>
          <p:nvPr/>
        </p:nvCxnSpPr>
        <p:spPr>
          <a:xfrm flipH="1" flipV="1">
            <a:off x="8051665" y="4340369"/>
            <a:ext cx="929575" cy="554771"/>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F2610A0-3792-9F21-55FA-56682DCB6CDE}"/>
              </a:ext>
            </a:extLst>
          </p:cNvPr>
          <p:cNvCxnSpPr>
            <a:cxnSpLocks/>
          </p:cNvCxnSpPr>
          <p:nvPr/>
        </p:nvCxnSpPr>
        <p:spPr>
          <a:xfrm flipH="1">
            <a:off x="9453788" y="4976564"/>
            <a:ext cx="904073" cy="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sp>
        <p:nvSpPr>
          <p:cNvPr id="69" name="5-point Star 68">
            <a:extLst>
              <a:ext uri="{FF2B5EF4-FFF2-40B4-BE49-F238E27FC236}">
                <a16:creationId xmlns:a16="http://schemas.microsoft.com/office/drawing/2014/main" id="{E7CC07FD-D64C-9A45-5433-4C03D106A137}"/>
              </a:ext>
            </a:extLst>
          </p:cNvPr>
          <p:cNvSpPr/>
          <p:nvPr/>
        </p:nvSpPr>
        <p:spPr>
          <a:xfrm>
            <a:off x="5853799" y="1367206"/>
            <a:ext cx="269501" cy="265471"/>
          </a:xfrm>
          <a:prstGeom prst="star5">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0" name="5-point Star 69">
            <a:extLst>
              <a:ext uri="{FF2B5EF4-FFF2-40B4-BE49-F238E27FC236}">
                <a16:creationId xmlns:a16="http://schemas.microsoft.com/office/drawing/2014/main" id="{6AE4F985-0470-95E4-DE30-6B245F1C6175}"/>
              </a:ext>
            </a:extLst>
          </p:cNvPr>
          <p:cNvSpPr/>
          <p:nvPr/>
        </p:nvSpPr>
        <p:spPr>
          <a:xfrm>
            <a:off x="5853476" y="3369254"/>
            <a:ext cx="269501" cy="265471"/>
          </a:xfrm>
          <a:prstGeom prst="star5">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1" name="5-point Star 70">
            <a:extLst>
              <a:ext uri="{FF2B5EF4-FFF2-40B4-BE49-F238E27FC236}">
                <a16:creationId xmlns:a16="http://schemas.microsoft.com/office/drawing/2014/main" id="{EE26FB9D-26F2-C43B-331D-898CBD3D4B3C}"/>
              </a:ext>
            </a:extLst>
          </p:cNvPr>
          <p:cNvSpPr/>
          <p:nvPr/>
        </p:nvSpPr>
        <p:spPr>
          <a:xfrm>
            <a:off x="5853476" y="5953750"/>
            <a:ext cx="269501" cy="265471"/>
          </a:xfrm>
          <a:prstGeom prst="star5">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5" name="TextBox 74">
            <a:extLst>
              <a:ext uri="{FF2B5EF4-FFF2-40B4-BE49-F238E27FC236}">
                <a16:creationId xmlns:a16="http://schemas.microsoft.com/office/drawing/2014/main" id="{C225C163-1170-37AF-9485-9EC1448199EE}"/>
              </a:ext>
            </a:extLst>
          </p:cNvPr>
          <p:cNvSpPr txBox="1"/>
          <p:nvPr/>
        </p:nvSpPr>
        <p:spPr>
          <a:xfrm>
            <a:off x="5749191" y="971811"/>
            <a:ext cx="1209356" cy="369332"/>
          </a:xfrm>
          <a:prstGeom prst="rect">
            <a:avLst/>
          </a:prstGeom>
          <a:noFill/>
        </p:spPr>
        <p:txBody>
          <a:bodyPr wrap="square" rtlCol="0">
            <a:spAutoFit/>
          </a:bodyPr>
          <a:lstStyle/>
          <a:p>
            <a:r>
              <a:rPr lang="en-CH" dirty="0">
                <a:solidFill>
                  <a:schemeClr val="bg2">
                    <a:lumMod val="10000"/>
                  </a:schemeClr>
                </a:solidFill>
              </a:rPr>
              <a:t>T2</a:t>
            </a:r>
          </a:p>
        </p:txBody>
      </p:sp>
      <p:sp>
        <p:nvSpPr>
          <p:cNvPr id="76" name="TextBox 75">
            <a:extLst>
              <a:ext uri="{FF2B5EF4-FFF2-40B4-BE49-F238E27FC236}">
                <a16:creationId xmlns:a16="http://schemas.microsoft.com/office/drawing/2014/main" id="{51810F74-185B-4B11-AB0D-8D903E25EEB0}"/>
              </a:ext>
            </a:extLst>
          </p:cNvPr>
          <p:cNvSpPr txBox="1"/>
          <p:nvPr/>
        </p:nvSpPr>
        <p:spPr>
          <a:xfrm>
            <a:off x="5726376" y="2973457"/>
            <a:ext cx="984355" cy="369332"/>
          </a:xfrm>
          <a:prstGeom prst="rect">
            <a:avLst/>
          </a:prstGeom>
          <a:noFill/>
        </p:spPr>
        <p:txBody>
          <a:bodyPr wrap="square" rtlCol="0">
            <a:spAutoFit/>
          </a:bodyPr>
          <a:lstStyle/>
          <a:p>
            <a:r>
              <a:rPr lang="en-CH" dirty="0">
                <a:solidFill>
                  <a:schemeClr val="bg2">
                    <a:lumMod val="10000"/>
                  </a:schemeClr>
                </a:solidFill>
              </a:rPr>
              <a:t>T4</a:t>
            </a:r>
          </a:p>
        </p:txBody>
      </p:sp>
      <p:sp>
        <p:nvSpPr>
          <p:cNvPr id="77" name="TextBox 76">
            <a:extLst>
              <a:ext uri="{FF2B5EF4-FFF2-40B4-BE49-F238E27FC236}">
                <a16:creationId xmlns:a16="http://schemas.microsoft.com/office/drawing/2014/main" id="{DDC7BB69-7010-B6DA-A4B9-76F4B5396C9A}"/>
              </a:ext>
            </a:extLst>
          </p:cNvPr>
          <p:cNvSpPr txBox="1"/>
          <p:nvPr/>
        </p:nvSpPr>
        <p:spPr>
          <a:xfrm>
            <a:off x="5726377" y="5562283"/>
            <a:ext cx="983612" cy="369332"/>
          </a:xfrm>
          <a:prstGeom prst="rect">
            <a:avLst/>
          </a:prstGeom>
          <a:noFill/>
        </p:spPr>
        <p:txBody>
          <a:bodyPr wrap="square" rtlCol="0">
            <a:spAutoFit/>
          </a:bodyPr>
          <a:lstStyle/>
          <a:p>
            <a:r>
              <a:rPr lang="en-CH" dirty="0">
                <a:solidFill>
                  <a:schemeClr val="bg2">
                    <a:lumMod val="10000"/>
                  </a:schemeClr>
                </a:solidFill>
              </a:rPr>
              <a:t>T6</a:t>
            </a:r>
          </a:p>
        </p:txBody>
      </p:sp>
      <p:sp>
        <p:nvSpPr>
          <p:cNvPr id="80" name="TextBox 79">
            <a:extLst>
              <a:ext uri="{FF2B5EF4-FFF2-40B4-BE49-F238E27FC236}">
                <a16:creationId xmlns:a16="http://schemas.microsoft.com/office/drawing/2014/main" id="{E0C89802-1679-697E-C6D7-6300D0829B1C}"/>
              </a:ext>
            </a:extLst>
          </p:cNvPr>
          <p:cNvSpPr txBox="1"/>
          <p:nvPr/>
        </p:nvSpPr>
        <p:spPr>
          <a:xfrm>
            <a:off x="4827508" y="1073113"/>
            <a:ext cx="813521" cy="369332"/>
          </a:xfrm>
          <a:prstGeom prst="rect">
            <a:avLst/>
          </a:prstGeom>
          <a:noFill/>
        </p:spPr>
        <p:txBody>
          <a:bodyPr wrap="square" rtlCol="0">
            <a:spAutoFit/>
          </a:bodyPr>
          <a:lstStyle/>
          <a:p>
            <a:r>
              <a:rPr lang="en-CH" dirty="0">
                <a:solidFill>
                  <a:schemeClr val="bg2">
                    <a:lumMod val="10000"/>
                  </a:schemeClr>
                </a:solidFill>
              </a:rPr>
              <a:t>TT23</a:t>
            </a:r>
          </a:p>
        </p:txBody>
      </p:sp>
      <p:sp>
        <p:nvSpPr>
          <p:cNvPr id="81" name="TextBox 80">
            <a:extLst>
              <a:ext uri="{FF2B5EF4-FFF2-40B4-BE49-F238E27FC236}">
                <a16:creationId xmlns:a16="http://schemas.microsoft.com/office/drawing/2014/main" id="{AD5CA406-277C-F51F-0A38-3D1F0BC1F812}"/>
              </a:ext>
            </a:extLst>
          </p:cNvPr>
          <p:cNvSpPr txBox="1"/>
          <p:nvPr/>
        </p:nvSpPr>
        <p:spPr>
          <a:xfrm>
            <a:off x="4974364" y="3065446"/>
            <a:ext cx="832315" cy="369332"/>
          </a:xfrm>
          <a:prstGeom prst="rect">
            <a:avLst/>
          </a:prstGeom>
          <a:noFill/>
        </p:spPr>
        <p:txBody>
          <a:bodyPr wrap="square" rtlCol="0">
            <a:spAutoFit/>
          </a:bodyPr>
          <a:lstStyle/>
          <a:p>
            <a:r>
              <a:rPr lang="en-CH" dirty="0">
                <a:solidFill>
                  <a:schemeClr val="bg2">
                    <a:lumMod val="10000"/>
                  </a:schemeClr>
                </a:solidFill>
              </a:rPr>
              <a:t>TT24</a:t>
            </a:r>
          </a:p>
        </p:txBody>
      </p:sp>
      <p:sp>
        <p:nvSpPr>
          <p:cNvPr id="82" name="TextBox 81">
            <a:extLst>
              <a:ext uri="{FF2B5EF4-FFF2-40B4-BE49-F238E27FC236}">
                <a16:creationId xmlns:a16="http://schemas.microsoft.com/office/drawing/2014/main" id="{209D0D67-5031-F304-60CF-AFD6E8B0B5DA}"/>
              </a:ext>
            </a:extLst>
          </p:cNvPr>
          <p:cNvSpPr txBox="1"/>
          <p:nvPr/>
        </p:nvSpPr>
        <p:spPr>
          <a:xfrm>
            <a:off x="4870078" y="5608123"/>
            <a:ext cx="798897" cy="369332"/>
          </a:xfrm>
          <a:prstGeom prst="rect">
            <a:avLst/>
          </a:prstGeom>
          <a:noFill/>
        </p:spPr>
        <p:txBody>
          <a:bodyPr wrap="square" rtlCol="0">
            <a:spAutoFit/>
          </a:bodyPr>
          <a:lstStyle/>
          <a:p>
            <a:r>
              <a:rPr lang="en-CH" dirty="0">
                <a:solidFill>
                  <a:schemeClr val="bg2">
                    <a:lumMod val="10000"/>
                  </a:schemeClr>
                </a:solidFill>
              </a:rPr>
              <a:t>TT25</a:t>
            </a:r>
          </a:p>
        </p:txBody>
      </p:sp>
      <p:sp>
        <p:nvSpPr>
          <p:cNvPr id="83" name="TextBox 82">
            <a:extLst>
              <a:ext uri="{FF2B5EF4-FFF2-40B4-BE49-F238E27FC236}">
                <a16:creationId xmlns:a16="http://schemas.microsoft.com/office/drawing/2014/main" id="{019FD9C1-7C09-5B49-B356-F082FDDF36DC}"/>
              </a:ext>
            </a:extLst>
          </p:cNvPr>
          <p:cNvSpPr txBox="1"/>
          <p:nvPr/>
        </p:nvSpPr>
        <p:spPr>
          <a:xfrm>
            <a:off x="7976767" y="1050819"/>
            <a:ext cx="946104" cy="369332"/>
          </a:xfrm>
          <a:prstGeom prst="rect">
            <a:avLst/>
          </a:prstGeom>
          <a:noFill/>
        </p:spPr>
        <p:txBody>
          <a:bodyPr wrap="square" rtlCol="0">
            <a:spAutoFit/>
          </a:bodyPr>
          <a:lstStyle/>
          <a:p>
            <a:r>
              <a:rPr lang="en-CH" dirty="0">
                <a:solidFill>
                  <a:schemeClr val="bg2">
                    <a:lumMod val="10000"/>
                  </a:schemeClr>
                </a:solidFill>
              </a:rPr>
              <a:t>H2</a:t>
            </a:r>
          </a:p>
        </p:txBody>
      </p:sp>
      <p:sp>
        <p:nvSpPr>
          <p:cNvPr id="84" name="TextBox 83">
            <a:extLst>
              <a:ext uri="{FF2B5EF4-FFF2-40B4-BE49-F238E27FC236}">
                <a16:creationId xmlns:a16="http://schemas.microsoft.com/office/drawing/2014/main" id="{5A74ED8F-3AFB-6097-D4CF-59A3BDF3FC14}"/>
              </a:ext>
            </a:extLst>
          </p:cNvPr>
          <p:cNvSpPr txBox="1"/>
          <p:nvPr/>
        </p:nvSpPr>
        <p:spPr>
          <a:xfrm>
            <a:off x="7976767" y="1737585"/>
            <a:ext cx="737739" cy="369332"/>
          </a:xfrm>
          <a:prstGeom prst="rect">
            <a:avLst/>
          </a:prstGeom>
          <a:noFill/>
        </p:spPr>
        <p:txBody>
          <a:bodyPr wrap="square" rtlCol="0">
            <a:spAutoFit/>
          </a:bodyPr>
          <a:lstStyle/>
          <a:p>
            <a:r>
              <a:rPr lang="en-CH" dirty="0">
                <a:solidFill>
                  <a:schemeClr val="bg2">
                    <a:lumMod val="10000"/>
                  </a:schemeClr>
                </a:solidFill>
              </a:rPr>
              <a:t>H4</a:t>
            </a:r>
          </a:p>
        </p:txBody>
      </p:sp>
      <p:sp>
        <p:nvSpPr>
          <p:cNvPr id="85" name="TextBox 84">
            <a:extLst>
              <a:ext uri="{FF2B5EF4-FFF2-40B4-BE49-F238E27FC236}">
                <a16:creationId xmlns:a16="http://schemas.microsoft.com/office/drawing/2014/main" id="{7355C901-BC19-AADE-8D7A-E5038DA3F998}"/>
              </a:ext>
            </a:extLst>
          </p:cNvPr>
          <p:cNvSpPr txBox="1"/>
          <p:nvPr/>
        </p:nvSpPr>
        <p:spPr>
          <a:xfrm>
            <a:off x="7976767" y="2400462"/>
            <a:ext cx="581835" cy="369332"/>
          </a:xfrm>
          <a:prstGeom prst="rect">
            <a:avLst/>
          </a:prstGeom>
          <a:noFill/>
        </p:spPr>
        <p:txBody>
          <a:bodyPr wrap="square" rtlCol="0">
            <a:spAutoFit/>
          </a:bodyPr>
          <a:lstStyle/>
          <a:p>
            <a:r>
              <a:rPr lang="en-CH" dirty="0">
                <a:solidFill>
                  <a:schemeClr val="bg2">
                    <a:lumMod val="10000"/>
                  </a:schemeClr>
                </a:solidFill>
              </a:rPr>
              <a:t>H6</a:t>
            </a:r>
          </a:p>
        </p:txBody>
      </p:sp>
      <p:sp>
        <p:nvSpPr>
          <p:cNvPr id="86" name="TextBox 85">
            <a:extLst>
              <a:ext uri="{FF2B5EF4-FFF2-40B4-BE49-F238E27FC236}">
                <a16:creationId xmlns:a16="http://schemas.microsoft.com/office/drawing/2014/main" id="{9DA3A8C5-F463-1AB2-1041-0E02574E547C}"/>
              </a:ext>
            </a:extLst>
          </p:cNvPr>
          <p:cNvSpPr txBox="1"/>
          <p:nvPr/>
        </p:nvSpPr>
        <p:spPr>
          <a:xfrm>
            <a:off x="7976767" y="3075278"/>
            <a:ext cx="581835" cy="369332"/>
          </a:xfrm>
          <a:prstGeom prst="rect">
            <a:avLst/>
          </a:prstGeom>
          <a:noFill/>
        </p:spPr>
        <p:txBody>
          <a:bodyPr wrap="square" rtlCol="0">
            <a:spAutoFit/>
          </a:bodyPr>
          <a:lstStyle/>
          <a:p>
            <a:r>
              <a:rPr lang="en-CH" dirty="0">
                <a:solidFill>
                  <a:schemeClr val="bg2">
                    <a:lumMod val="10000"/>
                  </a:schemeClr>
                </a:solidFill>
              </a:rPr>
              <a:t>H8</a:t>
            </a:r>
          </a:p>
        </p:txBody>
      </p:sp>
      <p:sp>
        <p:nvSpPr>
          <p:cNvPr id="88" name="TextBox 87">
            <a:extLst>
              <a:ext uri="{FF2B5EF4-FFF2-40B4-BE49-F238E27FC236}">
                <a16:creationId xmlns:a16="http://schemas.microsoft.com/office/drawing/2014/main" id="{E6E0D96A-0FE3-4013-58FE-E0B55DE153ED}"/>
              </a:ext>
            </a:extLst>
          </p:cNvPr>
          <p:cNvSpPr txBox="1"/>
          <p:nvPr/>
        </p:nvSpPr>
        <p:spPr>
          <a:xfrm>
            <a:off x="7381539" y="3929033"/>
            <a:ext cx="806245" cy="369332"/>
          </a:xfrm>
          <a:prstGeom prst="rect">
            <a:avLst/>
          </a:prstGeom>
          <a:noFill/>
        </p:spPr>
        <p:txBody>
          <a:bodyPr wrap="square" rtlCol="0">
            <a:spAutoFit/>
          </a:bodyPr>
          <a:lstStyle/>
          <a:p>
            <a:r>
              <a:rPr lang="en-CH" dirty="0">
                <a:solidFill>
                  <a:schemeClr val="bg2">
                    <a:lumMod val="10000"/>
                  </a:schemeClr>
                </a:solidFill>
              </a:rPr>
              <a:t>P4</a:t>
            </a:r>
          </a:p>
        </p:txBody>
      </p:sp>
      <p:sp>
        <p:nvSpPr>
          <p:cNvPr id="89" name="TextBox 88">
            <a:extLst>
              <a:ext uri="{FF2B5EF4-FFF2-40B4-BE49-F238E27FC236}">
                <a16:creationId xmlns:a16="http://schemas.microsoft.com/office/drawing/2014/main" id="{7F661975-C225-FC5E-1B81-6D6C437AAF68}"/>
              </a:ext>
            </a:extLst>
          </p:cNvPr>
          <p:cNvSpPr txBox="1"/>
          <p:nvPr/>
        </p:nvSpPr>
        <p:spPr>
          <a:xfrm>
            <a:off x="7990191" y="4697004"/>
            <a:ext cx="883304" cy="369332"/>
          </a:xfrm>
          <a:prstGeom prst="rect">
            <a:avLst/>
          </a:prstGeom>
          <a:noFill/>
        </p:spPr>
        <p:txBody>
          <a:bodyPr wrap="square" rtlCol="0">
            <a:spAutoFit/>
          </a:bodyPr>
          <a:lstStyle/>
          <a:p>
            <a:r>
              <a:rPr lang="en-CH" dirty="0">
                <a:solidFill>
                  <a:schemeClr val="bg2">
                    <a:lumMod val="10000"/>
                  </a:schemeClr>
                </a:solidFill>
              </a:rPr>
              <a:t>P42</a:t>
            </a:r>
          </a:p>
        </p:txBody>
      </p:sp>
      <p:sp>
        <p:nvSpPr>
          <p:cNvPr id="91" name="5-point Star 90">
            <a:extLst>
              <a:ext uri="{FF2B5EF4-FFF2-40B4-BE49-F238E27FC236}">
                <a16:creationId xmlns:a16="http://schemas.microsoft.com/office/drawing/2014/main" id="{CB052516-6F8D-F19D-2030-535C5D4DAC8F}"/>
              </a:ext>
            </a:extLst>
          </p:cNvPr>
          <p:cNvSpPr/>
          <p:nvPr/>
        </p:nvSpPr>
        <p:spPr>
          <a:xfrm>
            <a:off x="9059192" y="4835811"/>
            <a:ext cx="269501" cy="265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3" name="TextBox 92">
            <a:extLst>
              <a:ext uri="{FF2B5EF4-FFF2-40B4-BE49-F238E27FC236}">
                <a16:creationId xmlns:a16="http://schemas.microsoft.com/office/drawing/2014/main" id="{E72E4CFB-95D9-B50E-1C07-0D05E732953D}"/>
              </a:ext>
            </a:extLst>
          </p:cNvPr>
          <p:cNvSpPr txBox="1"/>
          <p:nvPr/>
        </p:nvSpPr>
        <p:spPr>
          <a:xfrm>
            <a:off x="7319035" y="5608123"/>
            <a:ext cx="615884" cy="369332"/>
          </a:xfrm>
          <a:prstGeom prst="rect">
            <a:avLst/>
          </a:prstGeom>
          <a:noFill/>
        </p:spPr>
        <p:txBody>
          <a:bodyPr wrap="square" rtlCol="0">
            <a:spAutoFit/>
          </a:bodyPr>
          <a:lstStyle/>
          <a:p>
            <a:r>
              <a:rPr lang="en-CH" dirty="0">
                <a:solidFill>
                  <a:schemeClr val="bg2">
                    <a:lumMod val="10000"/>
                  </a:schemeClr>
                </a:solidFill>
              </a:rPr>
              <a:t>M2</a:t>
            </a:r>
          </a:p>
        </p:txBody>
      </p:sp>
      <p:sp>
        <p:nvSpPr>
          <p:cNvPr id="96" name="Rectangle 95">
            <a:extLst>
              <a:ext uri="{FF2B5EF4-FFF2-40B4-BE49-F238E27FC236}">
                <a16:creationId xmlns:a16="http://schemas.microsoft.com/office/drawing/2014/main" id="{76D1D782-98AE-91E8-E158-D04E3DE36742}"/>
              </a:ext>
            </a:extLst>
          </p:cNvPr>
          <p:cNvSpPr/>
          <p:nvPr/>
        </p:nvSpPr>
        <p:spPr>
          <a:xfrm>
            <a:off x="10675719" y="1290967"/>
            <a:ext cx="806245" cy="2389749"/>
          </a:xfrm>
          <a:prstGeom prst="rect">
            <a:avLst/>
          </a:prstGeom>
          <a:noFill/>
          <a:ln w="635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7" name="Rectangle 96">
            <a:extLst>
              <a:ext uri="{FF2B5EF4-FFF2-40B4-BE49-F238E27FC236}">
                <a16:creationId xmlns:a16="http://schemas.microsoft.com/office/drawing/2014/main" id="{4DD01F3A-E07D-7117-342E-96390619197A}"/>
              </a:ext>
            </a:extLst>
          </p:cNvPr>
          <p:cNvSpPr/>
          <p:nvPr/>
        </p:nvSpPr>
        <p:spPr>
          <a:xfrm>
            <a:off x="10678759" y="3779274"/>
            <a:ext cx="806245" cy="1361621"/>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98" name="Rectangle 97">
            <a:extLst>
              <a:ext uri="{FF2B5EF4-FFF2-40B4-BE49-F238E27FC236}">
                <a16:creationId xmlns:a16="http://schemas.microsoft.com/office/drawing/2014/main" id="{4A79BD80-CB35-C62A-3C07-5601F6D1194E}"/>
              </a:ext>
            </a:extLst>
          </p:cNvPr>
          <p:cNvSpPr/>
          <p:nvPr/>
        </p:nvSpPr>
        <p:spPr>
          <a:xfrm>
            <a:off x="10677672" y="5259510"/>
            <a:ext cx="806245" cy="1307841"/>
          </a:xfrm>
          <a:prstGeom prst="rect">
            <a:avLst/>
          </a:prstGeom>
          <a:noFill/>
          <a:ln w="635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 name="TextBox 98">
            <a:extLst>
              <a:ext uri="{FF2B5EF4-FFF2-40B4-BE49-F238E27FC236}">
                <a16:creationId xmlns:a16="http://schemas.microsoft.com/office/drawing/2014/main" id="{4DDF63B7-FB15-F399-6247-C172A2744B56}"/>
              </a:ext>
            </a:extLst>
          </p:cNvPr>
          <p:cNvSpPr txBox="1"/>
          <p:nvPr/>
        </p:nvSpPr>
        <p:spPr>
          <a:xfrm rot="16200000">
            <a:off x="10403349" y="2188205"/>
            <a:ext cx="1382110" cy="630942"/>
          </a:xfrm>
          <a:prstGeom prst="rect">
            <a:avLst/>
          </a:prstGeom>
          <a:noFill/>
        </p:spPr>
        <p:txBody>
          <a:bodyPr wrap="none" rtlCol="0">
            <a:spAutoFit/>
          </a:bodyPr>
          <a:lstStyle/>
          <a:p>
            <a:r>
              <a:rPr lang="en-CH" sz="3500" dirty="0">
                <a:solidFill>
                  <a:schemeClr val="bg2">
                    <a:lumMod val="10000"/>
                  </a:schemeClr>
                </a:solidFill>
              </a:rPr>
              <a:t>EHN1</a:t>
            </a:r>
          </a:p>
        </p:txBody>
      </p:sp>
      <p:sp>
        <p:nvSpPr>
          <p:cNvPr id="100" name="TextBox 99">
            <a:extLst>
              <a:ext uri="{FF2B5EF4-FFF2-40B4-BE49-F238E27FC236}">
                <a16:creationId xmlns:a16="http://schemas.microsoft.com/office/drawing/2014/main" id="{2A4108F0-74A7-D6B3-DBB7-9495A6D8F34B}"/>
              </a:ext>
            </a:extLst>
          </p:cNvPr>
          <p:cNvSpPr txBox="1"/>
          <p:nvPr/>
        </p:nvSpPr>
        <p:spPr>
          <a:xfrm rot="16200000">
            <a:off x="10383191" y="4168366"/>
            <a:ext cx="1382109" cy="630942"/>
          </a:xfrm>
          <a:prstGeom prst="rect">
            <a:avLst/>
          </a:prstGeom>
          <a:noFill/>
        </p:spPr>
        <p:txBody>
          <a:bodyPr wrap="none" rtlCol="0">
            <a:spAutoFit/>
          </a:bodyPr>
          <a:lstStyle/>
          <a:p>
            <a:pPr algn="ctr"/>
            <a:r>
              <a:rPr lang="en-CH" sz="3500" b="1" dirty="0">
                <a:solidFill>
                  <a:srgbClr val="FF0000"/>
                </a:solidFill>
              </a:rPr>
              <a:t>ECN3</a:t>
            </a:r>
          </a:p>
        </p:txBody>
      </p:sp>
      <p:sp>
        <p:nvSpPr>
          <p:cNvPr id="101" name="TextBox 100">
            <a:extLst>
              <a:ext uri="{FF2B5EF4-FFF2-40B4-BE49-F238E27FC236}">
                <a16:creationId xmlns:a16="http://schemas.microsoft.com/office/drawing/2014/main" id="{CC565E31-84DB-24F8-792B-2B410ECDE5D3}"/>
              </a:ext>
            </a:extLst>
          </p:cNvPr>
          <p:cNvSpPr txBox="1"/>
          <p:nvPr/>
        </p:nvSpPr>
        <p:spPr>
          <a:xfrm rot="16200000">
            <a:off x="10403887" y="5603900"/>
            <a:ext cx="1382110" cy="630942"/>
          </a:xfrm>
          <a:prstGeom prst="rect">
            <a:avLst/>
          </a:prstGeom>
          <a:noFill/>
        </p:spPr>
        <p:txBody>
          <a:bodyPr wrap="none" rtlCol="0">
            <a:spAutoFit/>
          </a:bodyPr>
          <a:lstStyle/>
          <a:p>
            <a:r>
              <a:rPr lang="en-CH" sz="3500" dirty="0">
                <a:solidFill>
                  <a:schemeClr val="bg2">
                    <a:lumMod val="10000"/>
                  </a:schemeClr>
                </a:solidFill>
              </a:rPr>
              <a:t>EHN2</a:t>
            </a:r>
          </a:p>
        </p:txBody>
      </p:sp>
      <p:sp>
        <p:nvSpPr>
          <p:cNvPr id="102" name="TextBox 101">
            <a:extLst>
              <a:ext uri="{FF2B5EF4-FFF2-40B4-BE49-F238E27FC236}">
                <a16:creationId xmlns:a16="http://schemas.microsoft.com/office/drawing/2014/main" id="{E414E01C-EDED-EC5F-8FB7-30F7E7DE058E}"/>
              </a:ext>
            </a:extLst>
          </p:cNvPr>
          <p:cNvSpPr txBox="1"/>
          <p:nvPr/>
        </p:nvSpPr>
        <p:spPr>
          <a:xfrm>
            <a:off x="598265" y="1051318"/>
            <a:ext cx="931311" cy="369332"/>
          </a:xfrm>
          <a:prstGeom prst="rect">
            <a:avLst/>
          </a:prstGeom>
          <a:noFill/>
        </p:spPr>
        <p:txBody>
          <a:bodyPr wrap="square" rtlCol="0">
            <a:spAutoFit/>
          </a:bodyPr>
          <a:lstStyle/>
          <a:p>
            <a:r>
              <a:rPr lang="en-CH" dirty="0">
                <a:solidFill>
                  <a:schemeClr val="bg2">
                    <a:lumMod val="10000"/>
                  </a:schemeClr>
                </a:solidFill>
              </a:rPr>
              <a:t>LSS2</a:t>
            </a:r>
          </a:p>
        </p:txBody>
      </p:sp>
      <p:sp>
        <p:nvSpPr>
          <p:cNvPr id="125" name="TextBox 124">
            <a:extLst>
              <a:ext uri="{FF2B5EF4-FFF2-40B4-BE49-F238E27FC236}">
                <a16:creationId xmlns:a16="http://schemas.microsoft.com/office/drawing/2014/main" id="{9AACC286-AEFC-2399-88F6-AC2465E21F4C}"/>
              </a:ext>
            </a:extLst>
          </p:cNvPr>
          <p:cNvSpPr txBox="1"/>
          <p:nvPr/>
        </p:nvSpPr>
        <p:spPr>
          <a:xfrm>
            <a:off x="8558603" y="3933258"/>
            <a:ext cx="1305212" cy="369332"/>
          </a:xfrm>
          <a:prstGeom prst="rect">
            <a:avLst/>
          </a:prstGeom>
          <a:noFill/>
        </p:spPr>
        <p:txBody>
          <a:bodyPr wrap="square" rtlCol="0">
            <a:spAutoFit/>
          </a:bodyPr>
          <a:lstStyle/>
          <a:p>
            <a:r>
              <a:rPr lang="en-CH" dirty="0">
                <a:solidFill>
                  <a:schemeClr val="bg1">
                    <a:lumMod val="75000"/>
                  </a:schemeClr>
                </a:solidFill>
              </a:rPr>
              <a:t>P41, P61</a:t>
            </a:r>
          </a:p>
        </p:txBody>
      </p:sp>
      <p:cxnSp>
        <p:nvCxnSpPr>
          <p:cNvPr id="128" name="Straight Connector 127">
            <a:extLst>
              <a:ext uri="{FF2B5EF4-FFF2-40B4-BE49-F238E27FC236}">
                <a16:creationId xmlns:a16="http://schemas.microsoft.com/office/drawing/2014/main" id="{E256B2FF-9C4F-E929-4F3C-622F91D65F24}"/>
              </a:ext>
            </a:extLst>
          </p:cNvPr>
          <p:cNvCxnSpPr>
            <a:cxnSpLocks/>
          </p:cNvCxnSpPr>
          <p:nvPr/>
        </p:nvCxnSpPr>
        <p:spPr>
          <a:xfrm>
            <a:off x="7194489" y="4343237"/>
            <a:ext cx="86987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EE6E8C66-DA9E-8ABF-5817-3A08A139154D}"/>
              </a:ext>
            </a:extLst>
          </p:cNvPr>
          <p:cNvSpPr txBox="1"/>
          <p:nvPr/>
        </p:nvSpPr>
        <p:spPr>
          <a:xfrm>
            <a:off x="374318" y="2074114"/>
            <a:ext cx="1273519" cy="630942"/>
          </a:xfrm>
          <a:prstGeom prst="rect">
            <a:avLst/>
          </a:prstGeom>
          <a:noFill/>
        </p:spPr>
        <p:txBody>
          <a:bodyPr wrap="square" rtlCol="0">
            <a:spAutoFit/>
          </a:bodyPr>
          <a:lstStyle/>
          <a:p>
            <a:r>
              <a:rPr lang="en-CH" sz="3500" dirty="0">
                <a:solidFill>
                  <a:schemeClr val="bg2">
                    <a:lumMod val="10000"/>
                  </a:schemeClr>
                </a:solidFill>
              </a:rPr>
              <a:t>SPS</a:t>
            </a:r>
          </a:p>
        </p:txBody>
      </p:sp>
      <p:cxnSp>
        <p:nvCxnSpPr>
          <p:cNvPr id="41" name="Straight Connector 40">
            <a:extLst>
              <a:ext uri="{FF2B5EF4-FFF2-40B4-BE49-F238E27FC236}">
                <a16:creationId xmlns:a16="http://schemas.microsoft.com/office/drawing/2014/main" id="{3249D755-A035-C88C-6FC0-B3426E6AC366}"/>
              </a:ext>
            </a:extLst>
          </p:cNvPr>
          <p:cNvCxnSpPr>
            <a:cxnSpLocks/>
          </p:cNvCxnSpPr>
          <p:nvPr/>
        </p:nvCxnSpPr>
        <p:spPr>
          <a:xfrm flipH="1" flipV="1">
            <a:off x="6220573" y="3501989"/>
            <a:ext cx="984355" cy="84124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3">
            <a:extLst>
              <a:ext uri="{FF2B5EF4-FFF2-40B4-BE49-F238E27FC236}">
                <a16:creationId xmlns:a16="http://schemas.microsoft.com/office/drawing/2014/main" id="{1BFB1226-6AAC-9301-447E-B9B448E73AA4}"/>
              </a:ext>
            </a:extLst>
          </p:cNvPr>
          <p:cNvSpPr>
            <a:spLocks noGrp="1"/>
          </p:cNvSpPr>
          <p:nvPr>
            <p:ph type="title"/>
          </p:nvPr>
        </p:nvSpPr>
        <p:spPr>
          <a:xfrm>
            <a:off x="47328" y="328387"/>
            <a:ext cx="11114568" cy="1012381"/>
          </a:xfrm>
        </p:spPr>
        <p:txBody>
          <a:bodyPr>
            <a:normAutofit/>
          </a:bodyPr>
          <a:lstStyle/>
          <a:p>
            <a:r>
              <a:rPr lang="en-US" sz="4133" dirty="0"/>
              <a:t>Dedicated Beam Delivery to </a:t>
            </a:r>
            <a:r>
              <a:rPr lang="en-US" sz="4133" dirty="0" err="1"/>
              <a:t>SHiP</a:t>
            </a:r>
            <a:r>
              <a:rPr lang="en-US" sz="4133" dirty="0"/>
              <a:t> </a:t>
            </a:r>
          </a:p>
        </p:txBody>
      </p:sp>
      <p:cxnSp>
        <p:nvCxnSpPr>
          <p:cNvPr id="3" name="Straight Connector 2">
            <a:extLst>
              <a:ext uri="{FF2B5EF4-FFF2-40B4-BE49-F238E27FC236}">
                <a16:creationId xmlns:a16="http://schemas.microsoft.com/office/drawing/2014/main" id="{0B2ECF2B-8AF4-2DFB-5B8F-D9308249948A}"/>
              </a:ext>
            </a:extLst>
          </p:cNvPr>
          <p:cNvCxnSpPr>
            <a:cxnSpLocks/>
          </p:cNvCxnSpPr>
          <p:nvPr/>
        </p:nvCxnSpPr>
        <p:spPr>
          <a:xfrm flipH="1" flipV="1">
            <a:off x="5719370" y="3490802"/>
            <a:ext cx="276505" cy="45578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89831B-E4AA-3D59-802C-B1CFB6A39725}"/>
              </a:ext>
            </a:extLst>
          </p:cNvPr>
          <p:cNvCxnSpPr>
            <a:cxnSpLocks/>
          </p:cNvCxnSpPr>
          <p:nvPr/>
        </p:nvCxnSpPr>
        <p:spPr>
          <a:xfrm flipV="1">
            <a:off x="5971429" y="3490801"/>
            <a:ext cx="275092" cy="4382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DF30F7-031F-2BA3-D5DB-5EFC65D78E73}"/>
              </a:ext>
            </a:extLst>
          </p:cNvPr>
          <p:cNvSpPr txBox="1"/>
          <p:nvPr/>
        </p:nvSpPr>
        <p:spPr>
          <a:xfrm>
            <a:off x="9517290" y="4532087"/>
            <a:ext cx="1160575" cy="276999"/>
          </a:xfrm>
          <a:prstGeom prst="rect">
            <a:avLst/>
          </a:prstGeom>
          <a:noFill/>
        </p:spPr>
        <p:txBody>
          <a:bodyPr wrap="square" lIns="0" tIns="0" rIns="0" bIns="0" rtlCol="0">
            <a:spAutoFit/>
          </a:bodyPr>
          <a:lstStyle/>
          <a:p>
            <a:pPr algn="l"/>
            <a:r>
              <a:rPr lang="en-US" b="1" dirty="0">
                <a:solidFill>
                  <a:schemeClr val="bg2">
                    <a:lumMod val="10000"/>
                  </a:schemeClr>
                </a:solidFill>
              </a:rPr>
              <a:t>TCC8</a:t>
            </a:r>
            <a:endParaRPr lang="en-CH" b="1" dirty="0">
              <a:solidFill>
                <a:schemeClr val="bg2">
                  <a:lumMod val="10000"/>
                </a:schemeClr>
              </a:solidFill>
            </a:endParaRPr>
          </a:p>
        </p:txBody>
      </p:sp>
      <p:sp>
        <p:nvSpPr>
          <p:cNvPr id="24" name="TextBox 23">
            <a:extLst>
              <a:ext uri="{FF2B5EF4-FFF2-40B4-BE49-F238E27FC236}">
                <a16:creationId xmlns:a16="http://schemas.microsoft.com/office/drawing/2014/main" id="{F5162D10-9948-E858-69CB-5C84D881C498}"/>
              </a:ext>
            </a:extLst>
          </p:cNvPr>
          <p:cNvSpPr txBox="1"/>
          <p:nvPr/>
        </p:nvSpPr>
        <p:spPr>
          <a:xfrm>
            <a:off x="4996403" y="4063818"/>
            <a:ext cx="1929485" cy="923330"/>
          </a:xfrm>
          <a:prstGeom prst="rect">
            <a:avLst/>
          </a:prstGeom>
          <a:noFill/>
        </p:spPr>
        <p:txBody>
          <a:bodyPr wrap="square" rtlCol="0">
            <a:spAutoFit/>
          </a:bodyPr>
          <a:lstStyle/>
          <a:p>
            <a:pPr algn="ctr"/>
            <a:r>
              <a:rPr lang="en-CH" b="1" dirty="0">
                <a:solidFill>
                  <a:srgbClr val="FF0000"/>
                </a:solidFill>
              </a:rPr>
              <a:t>No interaction with TCC2 Target</a:t>
            </a:r>
          </a:p>
        </p:txBody>
      </p:sp>
      <p:sp>
        <p:nvSpPr>
          <p:cNvPr id="4" name="TextBox 3">
            <a:extLst>
              <a:ext uri="{FF2B5EF4-FFF2-40B4-BE49-F238E27FC236}">
                <a16:creationId xmlns:a16="http://schemas.microsoft.com/office/drawing/2014/main" id="{2A811FD6-7509-2A4F-205D-FA57820CEE07}"/>
              </a:ext>
            </a:extLst>
          </p:cNvPr>
          <p:cNvSpPr txBox="1"/>
          <p:nvPr/>
        </p:nvSpPr>
        <p:spPr>
          <a:xfrm>
            <a:off x="8830929" y="5133891"/>
            <a:ext cx="1603020" cy="646331"/>
          </a:xfrm>
          <a:prstGeom prst="rect">
            <a:avLst/>
          </a:prstGeom>
          <a:noFill/>
        </p:spPr>
        <p:txBody>
          <a:bodyPr wrap="square" rtlCol="0">
            <a:spAutoFit/>
          </a:bodyPr>
          <a:lstStyle/>
          <a:p>
            <a:pPr algn="ctr"/>
            <a:r>
              <a:rPr lang="en-CH" b="1" dirty="0">
                <a:solidFill>
                  <a:schemeClr val="bg2">
                    <a:lumMod val="10000"/>
                  </a:schemeClr>
                </a:solidFill>
              </a:rPr>
              <a:t>BDF/S</a:t>
            </a:r>
            <a:r>
              <a:rPr lang="en-GB" b="1" dirty="0">
                <a:solidFill>
                  <a:schemeClr val="bg2">
                    <a:lumMod val="10000"/>
                  </a:schemeClr>
                </a:solidFill>
              </a:rPr>
              <a:t>H</a:t>
            </a:r>
            <a:r>
              <a:rPr lang="en-CH" b="1" dirty="0">
                <a:solidFill>
                  <a:schemeClr val="bg2">
                    <a:lumMod val="10000"/>
                  </a:schemeClr>
                </a:solidFill>
              </a:rPr>
              <a:t>iP</a:t>
            </a:r>
          </a:p>
          <a:p>
            <a:pPr algn="ctr"/>
            <a:r>
              <a:rPr lang="en-CH" b="1" dirty="0">
                <a:solidFill>
                  <a:schemeClr val="bg2">
                    <a:lumMod val="10000"/>
                  </a:schemeClr>
                </a:solidFill>
              </a:rPr>
              <a:t>Target</a:t>
            </a:r>
          </a:p>
        </p:txBody>
      </p:sp>
      <p:cxnSp>
        <p:nvCxnSpPr>
          <p:cNvPr id="38" name="Straight Connector 37">
            <a:extLst>
              <a:ext uri="{FF2B5EF4-FFF2-40B4-BE49-F238E27FC236}">
                <a16:creationId xmlns:a16="http://schemas.microsoft.com/office/drawing/2014/main" id="{A288306D-2B1C-E428-CF4D-39FF919E904F}"/>
              </a:ext>
            </a:extLst>
          </p:cNvPr>
          <p:cNvCxnSpPr>
            <a:cxnSpLocks/>
          </p:cNvCxnSpPr>
          <p:nvPr/>
        </p:nvCxnSpPr>
        <p:spPr>
          <a:xfrm flipH="1">
            <a:off x="6260147" y="6095939"/>
            <a:ext cx="4097712" cy="0"/>
          </a:xfrm>
          <a:prstGeom prst="line">
            <a:avLst/>
          </a:prstGeom>
          <a:ln w="63500">
            <a:solidFill>
              <a:schemeClr val="bg2">
                <a:lumMod val="10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FB49B7-DBA1-6883-D0CE-482496C68001}"/>
              </a:ext>
            </a:extLst>
          </p:cNvPr>
          <p:cNvCxnSpPr>
            <a:cxnSpLocks/>
          </p:cNvCxnSpPr>
          <p:nvPr/>
        </p:nvCxnSpPr>
        <p:spPr>
          <a:xfrm flipH="1" flipV="1">
            <a:off x="4258902" y="1473221"/>
            <a:ext cx="635999" cy="20386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99C5554-3901-191B-6DE5-FEA559682365}"/>
              </a:ext>
            </a:extLst>
          </p:cNvPr>
          <p:cNvSpPr txBox="1"/>
          <p:nvPr/>
        </p:nvSpPr>
        <p:spPr>
          <a:xfrm>
            <a:off x="4092769" y="1836243"/>
            <a:ext cx="2320179" cy="646331"/>
          </a:xfrm>
          <a:prstGeom prst="rect">
            <a:avLst/>
          </a:prstGeom>
          <a:noFill/>
          <a:ln>
            <a:noFill/>
          </a:ln>
        </p:spPr>
        <p:txBody>
          <a:bodyPr wrap="square" rtlCol="0">
            <a:spAutoFit/>
          </a:bodyPr>
          <a:lstStyle/>
          <a:p>
            <a:pPr algn="ctr"/>
            <a:r>
              <a:rPr lang="en-GB" b="1" dirty="0">
                <a:solidFill>
                  <a:srgbClr val="FF0000"/>
                </a:solidFill>
              </a:rPr>
              <a:t>N</a:t>
            </a:r>
            <a:r>
              <a:rPr lang="en-CH" b="1" dirty="0">
                <a:solidFill>
                  <a:srgbClr val="FF0000"/>
                </a:solidFill>
              </a:rPr>
              <a:t>o splitting</a:t>
            </a:r>
          </a:p>
          <a:p>
            <a:pPr algn="ctr"/>
            <a:r>
              <a:rPr lang="en-CH" b="1" dirty="0">
                <a:solidFill>
                  <a:srgbClr val="FF0000"/>
                </a:solidFill>
              </a:rPr>
              <a:t>in TDC2</a:t>
            </a:r>
          </a:p>
        </p:txBody>
      </p:sp>
      <p:cxnSp>
        <p:nvCxnSpPr>
          <p:cNvPr id="11" name="Straight Connector 10">
            <a:extLst>
              <a:ext uri="{FF2B5EF4-FFF2-40B4-BE49-F238E27FC236}">
                <a16:creationId xmlns:a16="http://schemas.microsoft.com/office/drawing/2014/main" id="{F0FD1759-33F6-E663-9850-DCE0C366CB6C}"/>
              </a:ext>
            </a:extLst>
          </p:cNvPr>
          <p:cNvCxnSpPr>
            <a:cxnSpLocks/>
          </p:cNvCxnSpPr>
          <p:nvPr/>
        </p:nvCxnSpPr>
        <p:spPr>
          <a:xfrm>
            <a:off x="3110723" y="1499940"/>
            <a:ext cx="1341012" cy="4586544"/>
          </a:xfrm>
          <a:prstGeom prst="line">
            <a:avLst/>
          </a:prstGeom>
          <a:ln w="635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F1913C-A7AA-269D-9FC7-11F351982348}"/>
              </a:ext>
            </a:extLst>
          </p:cNvPr>
          <p:cNvCxnSpPr>
            <a:cxnSpLocks/>
            <a:stCxn id="7" idx="0"/>
          </p:cNvCxnSpPr>
          <p:nvPr/>
        </p:nvCxnSpPr>
        <p:spPr>
          <a:xfrm flipV="1">
            <a:off x="703441" y="1497966"/>
            <a:ext cx="3594683" cy="197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75" name="Oval 16">
            <a:extLst>
              <a:ext uri="{FF2B5EF4-FFF2-40B4-BE49-F238E27FC236}">
                <a16:creationId xmlns:a16="http://schemas.microsoft.com/office/drawing/2014/main" id="{F12FE5A2-DCD0-D987-3653-083F6E57E063}"/>
              </a:ext>
            </a:extLst>
          </p:cNvPr>
          <p:cNvSpPr>
            <a:spLocks noChangeArrowheads="1"/>
          </p:cNvSpPr>
          <p:nvPr/>
        </p:nvSpPr>
        <p:spPr bwMode="auto">
          <a:xfrm flipH="1">
            <a:off x="3655187" y="1595632"/>
            <a:ext cx="241940" cy="350365"/>
          </a:xfrm>
          <a:prstGeom prst="ellipse">
            <a:avLst/>
          </a:prstGeom>
          <a:solidFill>
            <a:srgbClr val="993366">
              <a:alpha val="60001"/>
            </a:srgbClr>
          </a:solidFill>
          <a:ln>
            <a:noFill/>
          </a:ln>
          <a:effectLst/>
          <a:extLst>
            <a:ext uri="{91240B29-F687-4f45-9708-019B960494DF}">
              <a14:hiddenLine xmlns="" xmlns:a14="http://schemas.microsoft.com/office/drawing/2010/main" w="9525">
                <a:solidFill>
                  <a:schemeClr val="tx1"/>
                </a:solidFill>
                <a:prstDash val="sysDot"/>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dirty="0"/>
          </a:p>
        </p:txBody>
      </p:sp>
      <p:grpSp>
        <p:nvGrpSpPr>
          <p:cNvPr id="187" name="Group 186">
            <a:extLst>
              <a:ext uri="{FF2B5EF4-FFF2-40B4-BE49-F238E27FC236}">
                <a16:creationId xmlns:a16="http://schemas.microsoft.com/office/drawing/2014/main" id="{FBF02173-C7EE-74B5-2ED1-D45A02F578E8}"/>
              </a:ext>
            </a:extLst>
          </p:cNvPr>
          <p:cNvGrpSpPr/>
          <p:nvPr/>
        </p:nvGrpSpPr>
        <p:grpSpPr>
          <a:xfrm>
            <a:off x="6210579" y="332656"/>
            <a:ext cx="5664288" cy="2980421"/>
            <a:chOff x="4657934" y="157725"/>
            <a:chExt cx="4248216" cy="2235316"/>
          </a:xfrm>
        </p:grpSpPr>
        <p:cxnSp>
          <p:nvCxnSpPr>
            <p:cNvPr id="179" name="Straight Arrow Connector 178">
              <a:extLst>
                <a:ext uri="{FF2B5EF4-FFF2-40B4-BE49-F238E27FC236}">
                  <a16:creationId xmlns:a16="http://schemas.microsoft.com/office/drawing/2014/main" id="{BBBD6454-1477-9F91-1A57-5C26D6FCED60}"/>
                </a:ext>
              </a:extLst>
            </p:cNvPr>
            <p:cNvCxnSpPr>
              <a:cxnSpLocks/>
              <a:stCxn id="12" idx="1"/>
            </p:cNvCxnSpPr>
            <p:nvPr/>
          </p:nvCxnSpPr>
          <p:spPr>
            <a:xfrm flipH="1">
              <a:off x="4657934" y="1236164"/>
              <a:ext cx="2476669" cy="1156877"/>
            </a:xfrm>
            <a:prstGeom prst="straightConnector1">
              <a:avLst/>
            </a:prstGeom>
            <a:ln w="12700">
              <a:solidFill>
                <a:schemeClr val="tx1"/>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pic>
          <p:nvPicPr>
            <p:cNvPr id="12" name="Picture 11" descr="Diagram, engineering drawing&#10;&#10;Description automatically generated">
              <a:extLst>
                <a:ext uri="{FF2B5EF4-FFF2-40B4-BE49-F238E27FC236}">
                  <a16:creationId xmlns:a16="http://schemas.microsoft.com/office/drawing/2014/main" id="{5BCD6301-AC7B-45A1-63EE-89B7E69390E8}"/>
                </a:ext>
              </a:extLst>
            </p:cNvPr>
            <p:cNvPicPr>
              <a:picLocks noChangeAspect="1"/>
            </p:cNvPicPr>
            <p:nvPr/>
          </p:nvPicPr>
          <p:blipFill rotWithShape="1">
            <a:blip r:embed="rId3"/>
            <a:srcRect l="-1000" t="-8" r="-84" b="-274"/>
            <a:stretch/>
          </p:blipFill>
          <p:spPr>
            <a:xfrm>
              <a:off x="7134603" y="157725"/>
              <a:ext cx="1771547" cy="2156877"/>
            </a:xfrm>
            <a:prstGeom prst="rect">
              <a:avLst/>
            </a:prstGeom>
            <a:ln w="12700">
              <a:solidFill>
                <a:schemeClr val="tx1"/>
              </a:solidFill>
            </a:ln>
          </p:spPr>
        </p:pic>
      </p:grpSp>
      <p:cxnSp>
        <p:nvCxnSpPr>
          <p:cNvPr id="182" name="Straight Arrow Connector 181">
            <a:extLst>
              <a:ext uri="{FF2B5EF4-FFF2-40B4-BE49-F238E27FC236}">
                <a16:creationId xmlns:a16="http://schemas.microsoft.com/office/drawing/2014/main" id="{BC119CA3-CD13-61B5-807B-FBB806AE61A7}"/>
              </a:ext>
            </a:extLst>
          </p:cNvPr>
          <p:cNvCxnSpPr>
            <a:cxnSpLocks/>
          </p:cNvCxnSpPr>
          <p:nvPr/>
        </p:nvCxnSpPr>
        <p:spPr>
          <a:xfrm flipV="1">
            <a:off x="9608976" y="1861400"/>
            <a:ext cx="2450169" cy="169195"/>
          </a:xfrm>
          <a:prstGeom prst="straightConnector1">
            <a:avLst/>
          </a:prstGeom>
          <a:ln w="6350">
            <a:solidFill>
              <a:srgbClr val="FF0000"/>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grpSp>
        <p:nvGrpSpPr>
          <p:cNvPr id="331" name="Group 330">
            <a:extLst>
              <a:ext uri="{FF2B5EF4-FFF2-40B4-BE49-F238E27FC236}">
                <a16:creationId xmlns:a16="http://schemas.microsoft.com/office/drawing/2014/main" id="{1BB3BA19-785F-525E-5578-E90849557534}"/>
              </a:ext>
            </a:extLst>
          </p:cNvPr>
          <p:cNvGrpSpPr/>
          <p:nvPr/>
        </p:nvGrpSpPr>
        <p:grpSpPr>
          <a:xfrm>
            <a:off x="168869" y="1737586"/>
            <a:ext cx="3867211" cy="4786604"/>
            <a:chOff x="126652" y="1303189"/>
            <a:chExt cx="2900408" cy="3589953"/>
          </a:xfrm>
        </p:grpSpPr>
        <p:cxnSp>
          <p:nvCxnSpPr>
            <p:cNvPr id="194" name="Straight Arrow Connector 193">
              <a:extLst>
                <a:ext uri="{FF2B5EF4-FFF2-40B4-BE49-F238E27FC236}">
                  <a16:creationId xmlns:a16="http://schemas.microsoft.com/office/drawing/2014/main" id="{78FFE584-D6ED-16E9-29E1-87175323AE92}"/>
                </a:ext>
              </a:extLst>
            </p:cNvPr>
            <p:cNvCxnSpPr>
              <a:cxnSpLocks/>
            </p:cNvCxnSpPr>
            <p:nvPr/>
          </p:nvCxnSpPr>
          <p:spPr>
            <a:xfrm>
              <a:off x="2832117" y="1335781"/>
              <a:ext cx="194943" cy="727154"/>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grpSp>
          <p:nvGrpSpPr>
            <p:cNvPr id="299" name="Group 298">
              <a:extLst>
                <a:ext uri="{FF2B5EF4-FFF2-40B4-BE49-F238E27FC236}">
                  <a16:creationId xmlns:a16="http://schemas.microsoft.com/office/drawing/2014/main" id="{FD862E69-69CF-D90A-797C-2EC7DFBFE9CA}"/>
                </a:ext>
              </a:extLst>
            </p:cNvPr>
            <p:cNvGrpSpPr/>
            <p:nvPr/>
          </p:nvGrpSpPr>
          <p:grpSpPr>
            <a:xfrm>
              <a:off x="126652" y="1303189"/>
              <a:ext cx="2890854" cy="3589953"/>
              <a:chOff x="126652" y="1303189"/>
              <a:chExt cx="2890854" cy="3589953"/>
            </a:xfrm>
          </p:grpSpPr>
          <p:grpSp>
            <p:nvGrpSpPr>
              <p:cNvPr id="300" name="Group 299">
                <a:extLst>
                  <a:ext uri="{FF2B5EF4-FFF2-40B4-BE49-F238E27FC236}">
                    <a16:creationId xmlns:a16="http://schemas.microsoft.com/office/drawing/2014/main" id="{65CEA5A3-8A32-5966-102B-79C717F4540F}"/>
                  </a:ext>
                </a:extLst>
              </p:cNvPr>
              <p:cNvGrpSpPr/>
              <p:nvPr/>
            </p:nvGrpSpPr>
            <p:grpSpPr>
              <a:xfrm>
                <a:off x="126652" y="1303189"/>
                <a:ext cx="2890854" cy="3589953"/>
                <a:chOff x="126652" y="1303189"/>
                <a:chExt cx="2890854" cy="3589953"/>
              </a:xfrm>
            </p:grpSpPr>
            <p:sp>
              <p:nvSpPr>
                <p:cNvPr id="303" name="Rectangle 55">
                  <a:extLst>
                    <a:ext uri="{FF2B5EF4-FFF2-40B4-BE49-F238E27FC236}">
                      <a16:creationId xmlns:a16="http://schemas.microsoft.com/office/drawing/2014/main" id="{E5FA2FE0-C077-40B3-57F6-1BFCECC33A39}"/>
                    </a:ext>
                  </a:extLst>
                </p:cNvPr>
                <p:cNvSpPr>
                  <a:spLocks noChangeArrowheads="1"/>
                </p:cNvSpPr>
                <p:nvPr/>
              </p:nvSpPr>
              <p:spPr bwMode="auto">
                <a:xfrm>
                  <a:off x="2195995" y="1501667"/>
                  <a:ext cx="201119" cy="20767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nvGrpSpPr>
                <p:cNvPr id="304" name="Group 303">
                  <a:extLst>
                    <a:ext uri="{FF2B5EF4-FFF2-40B4-BE49-F238E27FC236}">
                      <a16:creationId xmlns:a16="http://schemas.microsoft.com/office/drawing/2014/main" id="{BFDB72A8-1121-E7FC-6464-5460F7CD0729}"/>
                    </a:ext>
                  </a:extLst>
                </p:cNvPr>
                <p:cNvGrpSpPr/>
                <p:nvPr/>
              </p:nvGrpSpPr>
              <p:grpSpPr>
                <a:xfrm>
                  <a:off x="132644" y="1303189"/>
                  <a:ext cx="2884862" cy="3589953"/>
                  <a:chOff x="132644" y="1303189"/>
                  <a:chExt cx="2884862" cy="3589953"/>
                </a:xfrm>
              </p:grpSpPr>
              <p:grpSp>
                <p:nvGrpSpPr>
                  <p:cNvPr id="308" name="Group 307">
                    <a:extLst>
                      <a:ext uri="{FF2B5EF4-FFF2-40B4-BE49-F238E27FC236}">
                        <a16:creationId xmlns:a16="http://schemas.microsoft.com/office/drawing/2014/main" id="{6E0DB95C-A23C-A182-D413-597396B01927}"/>
                      </a:ext>
                    </a:extLst>
                  </p:cNvPr>
                  <p:cNvGrpSpPr/>
                  <p:nvPr/>
                </p:nvGrpSpPr>
                <p:grpSpPr>
                  <a:xfrm>
                    <a:off x="132644" y="2834455"/>
                    <a:ext cx="2884862" cy="2058687"/>
                    <a:chOff x="9359900" y="2131187"/>
                    <a:chExt cx="3962401" cy="2575943"/>
                  </a:xfrm>
                </p:grpSpPr>
                <p:sp>
                  <p:nvSpPr>
                    <p:cNvPr id="311" name="Rectangle 87">
                      <a:extLst>
                        <a:ext uri="{FF2B5EF4-FFF2-40B4-BE49-F238E27FC236}">
                          <a16:creationId xmlns:a16="http://schemas.microsoft.com/office/drawing/2014/main" id="{41E56203-A376-0C76-34FF-3B49B0FE49C3}"/>
                        </a:ext>
                      </a:extLst>
                    </p:cNvPr>
                    <p:cNvSpPr>
                      <a:spLocks noChangeArrowheads="1"/>
                    </p:cNvSpPr>
                    <p:nvPr/>
                  </p:nvSpPr>
                  <p:spPr bwMode="auto">
                    <a:xfrm>
                      <a:off x="9359900" y="2131187"/>
                      <a:ext cx="3962401" cy="2575943"/>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dirty="0"/>
                    </a:p>
                  </p:txBody>
                </p:sp>
                <p:sp>
                  <p:nvSpPr>
                    <p:cNvPr id="312" name="Rectangle 6">
                      <a:extLst>
                        <a:ext uri="{FF2B5EF4-FFF2-40B4-BE49-F238E27FC236}">
                          <a16:creationId xmlns:a16="http://schemas.microsoft.com/office/drawing/2014/main" id="{FF7C2FB2-9127-C944-ADDA-6FE4515DFFD0}"/>
                        </a:ext>
                      </a:extLst>
                    </p:cNvPr>
                    <p:cNvSpPr>
                      <a:spLocks noChangeArrowheads="1"/>
                    </p:cNvSpPr>
                    <p:nvPr/>
                  </p:nvSpPr>
                  <p:spPr bwMode="auto">
                    <a:xfrm>
                      <a:off x="9883775" y="4017137"/>
                      <a:ext cx="1524000" cy="533400"/>
                    </a:xfrm>
                    <a:prstGeom prst="rect">
                      <a:avLst/>
                    </a:prstGeom>
                    <a:solidFill>
                      <a:srgbClr val="B2B2B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13" name="Rectangle 8">
                      <a:extLst>
                        <a:ext uri="{FF2B5EF4-FFF2-40B4-BE49-F238E27FC236}">
                          <a16:creationId xmlns:a16="http://schemas.microsoft.com/office/drawing/2014/main" id="{2F197B04-B773-DB6C-5B20-2FC40B00720F}"/>
                        </a:ext>
                      </a:extLst>
                    </p:cNvPr>
                    <p:cNvSpPr>
                      <a:spLocks noChangeArrowheads="1"/>
                    </p:cNvSpPr>
                    <p:nvPr/>
                  </p:nvSpPr>
                  <p:spPr bwMode="auto">
                    <a:xfrm>
                      <a:off x="9883775" y="2645537"/>
                      <a:ext cx="1524000" cy="685800"/>
                    </a:xfrm>
                    <a:prstGeom prst="rect">
                      <a:avLst/>
                    </a:prstGeom>
                    <a:solidFill>
                      <a:srgbClr val="B2B2B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14" name="AutoShape 15">
                      <a:extLst>
                        <a:ext uri="{FF2B5EF4-FFF2-40B4-BE49-F238E27FC236}">
                          <a16:creationId xmlns:a16="http://schemas.microsoft.com/office/drawing/2014/main" id="{7D061310-45CC-C4A8-8250-85FD64F099AC}"/>
                        </a:ext>
                      </a:extLst>
                    </p:cNvPr>
                    <p:cNvSpPr>
                      <a:spLocks noChangeArrowheads="1"/>
                    </p:cNvSpPr>
                    <p:nvPr/>
                  </p:nvSpPr>
                  <p:spPr bwMode="auto">
                    <a:xfrm rot="5400000" flipV="1">
                      <a:off x="10417970" y="2951131"/>
                      <a:ext cx="457200" cy="303212"/>
                    </a:xfrm>
                    <a:prstGeom prst="homePlate">
                      <a:avLst>
                        <a:gd name="adj" fmla="val 37696"/>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15" name="Line 17">
                      <a:extLst>
                        <a:ext uri="{FF2B5EF4-FFF2-40B4-BE49-F238E27FC236}">
                          <a16:creationId xmlns:a16="http://schemas.microsoft.com/office/drawing/2014/main" id="{F46F5BED-530A-7B87-6B75-94BFC58B7DBB}"/>
                        </a:ext>
                      </a:extLst>
                    </p:cNvPr>
                    <p:cNvSpPr>
                      <a:spLocks noChangeShapeType="1"/>
                    </p:cNvSpPr>
                    <p:nvPr/>
                  </p:nvSpPr>
                  <p:spPr bwMode="auto">
                    <a:xfrm>
                      <a:off x="100361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16" name="Line 18">
                      <a:extLst>
                        <a:ext uri="{FF2B5EF4-FFF2-40B4-BE49-F238E27FC236}">
                          <a16:creationId xmlns:a16="http://schemas.microsoft.com/office/drawing/2014/main" id="{492A3564-B176-0469-0466-364D78B18077}"/>
                        </a:ext>
                      </a:extLst>
                    </p:cNvPr>
                    <p:cNvSpPr>
                      <a:spLocks noChangeShapeType="1"/>
                    </p:cNvSpPr>
                    <p:nvPr/>
                  </p:nvSpPr>
                  <p:spPr bwMode="auto">
                    <a:xfrm>
                      <a:off x="101885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17" name="Line 19">
                      <a:extLst>
                        <a:ext uri="{FF2B5EF4-FFF2-40B4-BE49-F238E27FC236}">
                          <a16:creationId xmlns:a16="http://schemas.microsoft.com/office/drawing/2014/main" id="{0D56E380-8D10-B0D0-EEA8-AD73B6062434}"/>
                        </a:ext>
                      </a:extLst>
                    </p:cNvPr>
                    <p:cNvSpPr>
                      <a:spLocks noChangeShapeType="1"/>
                    </p:cNvSpPr>
                    <p:nvPr/>
                  </p:nvSpPr>
                  <p:spPr bwMode="auto">
                    <a:xfrm>
                      <a:off x="103409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18" name="Line 20">
                      <a:extLst>
                        <a:ext uri="{FF2B5EF4-FFF2-40B4-BE49-F238E27FC236}">
                          <a16:creationId xmlns:a16="http://schemas.microsoft.com/office/drawing/2014/main" id="{1DAFA5B5-D906-9F48-4162-80237EDC7611}"/>
                        </a:ext>
                      </a:extLst>
                    </p:cNvPr>
                    <p:cNvSpPr>
                      <a:spLocks noChangeShapeType="1"/>
                    </p:cNvSpPr>
                    <p:nvPr/>
                  </p:nvSpPr>
                  <p:spPr bwMode="auto">
                    <a:xfrm>
                      <a:off x="10494963"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19" name="Line 21">
                      <a:extLst>
                        <a:ext uri="{FF2B5EF4-FFF2-40B4-BE49-F238E27FC236}">
                          <a16:creationId xmlns:a16="http://schemas.microsoft.com/office/drawing/2014/main" id="{4A6A727B-83EB-6FD5-60C1-5629160F8CB5}"/>
                        </a:ext>
                      </a:extLst>
                    </p:cNvPr>
                    <p:cNvSpPr>
                      <a:spLocks noChangeShapeType="1"/>
                    </p:cNvSpPr>
                    <p:nvPr/>
                  </p:nvSpPr>
                  <p:spPr bwMode="auto">
                    <a:xfrm>
                      <a:off x="112553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20" name="Line 22">
                      <a:extLst>
                        <a:ext uri="{FF2B5EF4-FFF2-40B4-BE49-F238E27FC236}">
                          <a16:creationId xmlns:a16="http://schemas.microsoft.com/office/drawing/2014/main" id="{AED17BBA-D809-24FE-943E-9117D19D6B09}"/>
                        </a:ext>
                      </a:extLst>
                    </p:cNvPr>
                    <p:cNvSpPr>
                      <a:spLocks noChangeShapeType="1"/>
                    </p:cNvSpPr>
                    <p:nvPr/>
                  </p:nvSpPr>
                  <p:spPr bwMode="auto">
                    <a:xfrm>
                      <a:off x="107981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21" name="Line 27">
                      <a:extLst>
                        <a:ext uri="{FF2B5EF4-FFF2-40B4-BE49-F238E27FC236}">
                          <a16:creationId xmlns:a16="http://schemas.microsoft.com/office/drawing/2014/main" id="{1513EEF2-280A-B610-E50C-12AAC41939DE}"/>
                        </a:ext>
                      </a:extLst>
                    </p:cNvPr>
                    <p:cNvSpPr>
                      <a:spLocks noChangeShapeType="1"/>
                    </p:cNvSpPr>
                    <p:nvPr/>
                  </p:nvSpPr>
                  <p:spPr bwMode="auto">
                    <a:xfrm>
                      <a:off x="109505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22" name="Line 28">
                      <a:extLst>
                        <a:ext uri="{FF2B5EF4-FFF2-40B4-BE49-F238E27FC236}">
                          <a16:creationId xmlns:a16="http://schemas.microsoft.com/office/drawing/2014/main" id="{223887B1-4F11-9CD7-0E0C-A5BD0E81512C}"/>
                        </a:ext>
                      </a:extLst>
                    </p:cNvPr>
                    <p:cNvSpPr>
                      <a:spLocks noChangeShapeType="1"/>
                    </p:cNvSpPr>
                    <p:nvPr/>
                  </p:nvSpPr>
                  <p:spPr bwMode="auto">
                    <a:xfrm>
                      <a:off x="11102975" y="3331337"/>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23" name="Rectangle 55">
                      <a:extLst>
                        <a:ext uri="{FF2B5EF4-FFF2-40B4-BE49-F238E27FC236}">
                          <a16:creationId xmlns:a16="http://schemas.microsoft.com/office/drawing/2014/main" id="{0583E9D2-641A-B6B8-D2D3-3FEE4AAA5815}"/>
                        </a:ext>
                      </a:extLst>
                    </p:cNvPr>
                    <p:cNvSpPr>
                      <a:spLocks noChangeArrowheads="1"/>
                    </p:cNvSpPr>
                    <p:nvPr/>
                  </p:nvSpPr>
                  <p:spPr bwMode="auto">
                    <a:xfrm>
                      <a:off x="11804649" y="2943987"/>
                      <a:ext cx="304799" cy="381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nvGrpSpPr>
                    <p:cNvPr id="324" name="Group 61">
                      <a:extLst>
                        <a:ext uri="{FF2B5EF4-FFF2-40B4-BE49-F238E27FC236}">
                          <a16:creationId xmlns:a16="http://schemas.microsoft.com/office/drawing/2014/main" id="{2AAA9B57-08D7-CC87-15D8-74A5D33928AC}"/>
                        </a:ext>
                      </a:extLst>
                    </p:cNvPr>
                    <p:cNvGrpSpPr>
                      <a:grpSpLocks/>
                    </p:cNvGrpSpPr>
                    <p:nvPr/>
                  </p:nvGrpSpPr>
                  <p:grpSpPr bwMode="auto">
                    <a:xfrm>
                      <a:off x="12163425" y="3255137"/>
                      <a:ext cx="463550" cy="685800"/>
                      <a:chOff x="4992" y="1296"/>
                      <a:chExt cx="292" cy="432"/>
                    </a:xfrm>
                  </p:grpSpPr>
                  <p:sp>
                    <p:nvSpPr>
                      <p:cNvPr id="328" name="AutoShape 58">
                        <a:extLst>
                          <a:ext uri="{FF2B5EF4-FFF2-40B4-BE49-F238E27FC236}">
                            <a16:creationId xmlns:a16="http://schemas.microsoft.com/office/drawing/2014/main" id="{C485A9E9-DC7E-48D1-8981-63EFC0E25438}"/>
                          </a:ext>
                        </a:extLst>
                      </p:cNvPr>
                      <p:cNvSpPr>
                        <a:spLocks noChangeArrowheads="1"/>
                      </p:cNvSpPr>
                      <p:nvPr/>
                    </p:nvSpPr>
                    <p:spPr bwMode="auto">
                      <a:xfrm>
                        <a:off x="4992" y="1296"/>
                        <a:ext cx="144" cy="48"/>
                      </a:xfrm>
                      <a:prstGeom prst="triangle">
                        <a:avLst>
                          <a:gd name="adj" fmla="val 57639"/>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29" name="AutoShape 59">
                        <a:extLst>
                          <a:ext uri="{FF2B5EF4-FFF2-40B4-BE49-F238E27FC236}">
                            <a16:creationId xmlns:a16="http://schemas.microsoft.com/office/drawing/2014/main" id="{D76A74B1-B86D-62B2-8C9B-453C2EB27303}"/>
                          </a:ext>
                        </a:extLst>
                      </p:cNvPr>
                      <p:cNvSpPr>
                        <a:spLocks noChangeArrowheads="1"/>
                      </p:cNvSpPr>
                      <p:nvPr/>
                    </p:nvSpPr>
                    <p:spPr bwMode="auto">
                      <a:xfrm flipH="1">
                        <a:off x="5136" y="1296"/>
                        <a:ext cx="148" cy="48"/>
                      </a:xfrm>
                      <a:prstGeom prst="triangle">
                        <a:avLst>
                          <a:gd name="adj" fmla="val 54727"/>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30" name="Rectangle 60">
                        <a:extLst>
                          <a:ext uri="{FF2B5EF4-FFF2-40B4-BE49-F238E27FC236}">
                            <a16:creationId xmlns:a16="http://schemas.microsoft.com/office/drawing/2014/main" id="{D9F79FDD-4B4F-DBE2-5EEA-8170F398EFF2}"/>
                          </a:ext>
                        </a:extLst>
                      </p:cNvPr>
                      <p:cNvSpPr>
                        <a:spLocks noChangeArrowheads="1"/>
                      </p:cNvSpPr>
                      <p:nvPr/>
                    </p:nvSpPr>
                    <p:spPr bwMode="auto">
                      <a:xfrm>
                        <a:off x="5035" y="1344"/>
                        <a:ext cx="192" cy="38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grpSp>
                  <p:nvGrpSpPr>
                    <p:cNvPr id="325" name="Group 67">
                      <a:extLst>
                        <a:ext uri="{FF2B5EF4-FFF2-40B4-BE49-F238E27FC236}">
                          <a16:creationId xmlns:a16="http://schemas.microsoft.com/office/drawing/2014/main" id="{2874F0A7-0777-CD77-44F5-E9BF4ED4169E}"/>
                        </a:ext>
                      </a:extLst>
                    </p:cNvPr>
                    <p:cNvGrpSpPr>
                      <a:grpSpLocks/>
                    </p:cNvGrpSpPr>
                    <p:nvPr/>
                  </p:nvGrpSpPr>
                  <p:grpSpPr bwMode="auto">
                    <a:xfrm>
                      <a:off x="12622213" y="3102737"/>
                      <a:ext cx="614362" cy="762000"/>
                      <a:chOff x="5757" y="864"/>
                      <a:chExt cx="387" cy="480"/>
                    </a:xfrm>
                  </p:grpSpPr>
                  <p:sp>
                    <p:nvSpPr>
                      <p:cNvPr id="326" name="AutoShape 63">
                        <a:extLst>
                          <a:ext uri="{FF2B5EF4-FFF2-40B4-BE49-F238E27FC236}">
                            <a16:creationId xmlns:a16="http://schemas.microsoft.com/office/drawing/2014/main" id="{B799D528-9B8D-DE14-C2E0-9EC5D27F3ECB}"/>
                          </a:ext>
                        </a:extLst>
                      </p:cNvPr>
                      <p:cNvSpPr>
                        <a:spLocks noChangeArrowheads="1"/>
                      </p:cNvSpPr>
                      <p:nvPr/>
                    </p:nvSpPr>
                    <p:spPr bwMode="auto">
                      <a:xfrm rot="-171745">
                        <a:off x="5757" y="864"/>
                        <a:ext cx="190" cy="480"/>
                      </a:xfrm>
                      <a:prstGeom prst="moon">
                        <a:avLst>
                          <a:gd name="adj" fmla="val 60713"/>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27" name="AutoShape 64">
                        <a:extLst>
                          <a:ext uri="{FF2B5EF4-FFF2-40B4-BE49-F238E27FC236}">
                            <a16:creationId xmlns:a16="http://schemas.microsoft.com/office/drawing/2014/main" id="{A6CC3D67-B463-FE74-5125-11FC4DD93F31}"/>
                          </a:ext>
                        </a:extLst>
                      </p:cNvPr>
                      <p:cNvSpPr>
                        <a:spLocks noChangeArrowheads="1"/>
                      </p:cNvSpPr>
                      <p:nvPr/>
                    </p:nvSpPr>
                    <p:spPr bwMode="auto">
                      <a:xfrm rot="171745" flipH="1">
                        <a:off x="5954" y="864"/>
                        <a:ext cx="190" cy="480"/>
                      </a:xfrm>
                      <a:prstGeom prst="moon">
                        <a:avLst>
                          <a:gd name="adj" fmla="val 60713"/>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grpSp>
              <p:cxnSp>
                <p:nvCxnSpPr>
                  <p:cNvPr id="309" name="Straight Arrow Connector 308">
                    <a:extLst>
                      <a:ext uri="{FF2B5EF4-FFF2-40B4-BE49-F238E27FC236}">
                        <a16:creationId xmlns:a16="http://schemas.microsoft.com/office/drawing/2014/main" id="{871C430A-0914-0CCD-1A4C-6B3B6637E53A}"/>
                      </a:ext>
                    </a:extLst>
                  </p:cNvPr>
                  <p:cNvCxnSpPr>
                    <a:cxnSpLocks/>
                  </p:cNvCxnSpPr>
                  <p:nvPr/>
                </p:nvCxnSpPr>
                <p:spPr>
                  <a:xfrm>
                    <a:off x="2181271" y="1303189"/>
                    <a:ext cx="488935" cy="0"/>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10" name="Straight Arrow Connector 309">
                    <a:extLst>
                      <a:ext uri="{FF2B5EF4-FFF2-40B4-BE49-F238E27FC236}">
                        <a16:creationId xmlns:a16="http://schemas.microsoft.com/office/drawing/2014/main" id="{37D75D62-C393-B29F-A4EB-BB92AA215F22}"/>
                      </a:ext>
                    </a:extLst>
                  </p:cNvPr>
                  <p:cNvCxnSpPr>
                    <a:cxnSpLocks/>
                    <a:stCxn id="311" idx="0"/>
                  </p:cNvCxnSpPr>
                  <p:nvPr/>
                </p:nvCxnSpPr>
                <p:spPr>
                  <a:xfrm flipV="1">
                    <a:off x="1575075" y="1603271"/>
                    <a:ext cx="434322" cy="1231184"/>
                  </a:xfrm>
                  <a:prstGeom prst="straightConnector1">
                    <a:avLst/>
                  </a:prstGeom>
                  <a:ln w="12700">
                    <a:solidFill>
                      <a:schemeClr val="tx1"/>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grpSp>
            <p:sp>
              <p:nvSpPr>
                <p:cNvPr id="305" name="TextBox 304">
                  <a:extLst>
                    <a:ext uri="{FF2B5EF4-FFF2-40B4-BE49-F238E27FC236}">
                      <a16:creationId xmlns:a16="http://schemas.microsoft.com/office/drawing/2014/main" id="{8BB4FF60-B2E5-47CC-53CB-BFB37C8018F2}"/>
                    </a:ext>
                  </a:extLst>
                </p:cNvPr>
                <p:cNvSpPr txBox="1"/>
                <p:nvPr/>
              </p:nvSpPr>
              <p:spPr>
                <a:xfrm>
                  <a:off x="2006976" y="3335728"/>
                  <a:ext cx="684322" cy="192409"/>
                </a:xfrm>
                <a:prstGeom prst="rect">
                  <a:avLst/>
                </a:prstGeom>
                <a:noFill/>
              </p:spPr>
              <p:txBody>
                <a:bodyPr wrap="none" rtlCol="0">
                  <a:spAutoFit/>
                </a:bodyPr>
                <a:lstStyle/>
                <a:p>
                  <a:pPr algn="ctr"/>
                  <a:r>
                    <a:rPr lang="en-CH" sz="1067" b="1" dirty="0"/>
                    <a:t>No Losses </a:t>
                  </a:r>
                </a:p>
              </p:txBody>
            </p:sp>
            <p:sp>
              <p:nvSpPr>
                <p:cNvPr id="306" name="TextBox 305">
                  <a:extLst>
                    <a:ext uri="{FF2B5EF4-FFF2-40B4-BE49-F238E27FC236}">
                      <a16:creationId xmlns:a16="http://schemas.microsoft.com/office/drawing/2014/main" id="{0A881823-176A-AD79-D6C0-929FA15C33A4}"/>
                    </a:ext>
                  </a:extLst>
                </p:cNvPr>
                <p:cNvSpPr txBox="1"/>
                <p:nvPr/>
              </p:nvSpPr>
              <p:spPr>
                <a:xfrm>
                  <a:off x="170345" y="2856919"/>
                  <a:ext cx="2773905" cy="276999"/>
                </a:xfrm>
                <a:prstGeom prst="rect">
                  <a:avLst/>
                </a:prstGeom>
                <a:noFill/>
              </p:spPr>
              <p:txBody>
                <a:bodyPr wrap="square" rtlCol="0">
                  <a:spAutoFit/>
                </a:bodyPr>
                <a:lstStyle/>
                <a:p>
                  <a:pPr algn="ctr"/>
                  <a:r>
                    <a:rPr lang="en-CH" b="1" dirty="0"/>
                    <a:t>Dedicated delivery: no splitting</a:t>
                  </a:r>
                </a:p>
              </p:txBody>
            </p:sp>
            <p:sp>
              <p:nvSpPr>
                <p:cNvPr id="307" name="TextBox 306">
                  <a:extLst>
                    <a:ext uri="{FF2B5EF4-FFF2-40B4-BE49-F238E27FC236}">
                      <a16:creationId xmlns:a16="http://schemas.microsoft.com/office/drawing/2014/main" id="{A5931B69-6883-CD58-3B73-394DB315417C}"/>
                    </a:ext>
                  </a:extLst>
                </p:cNvPr>
                <p:cNvSpPr txBox="1"/>
                <p:nvPr/>
              </p:nvSpPr>
              <p:spPr>
                <a:xfrm>
                  <a:off x="126652" y="3756462"/>
                  <a:ext cx="855192" cy="192409"/>
                </a:xfrm>
                <a:prstGeom prst="rect">
                  <a:avLst/>
                </a:prstGeom>
                <a:noFill/>
              </p:spPr>
              <p:txBody>
                <a:bodyPr wrap="square" rtlCol="0">
                  <a:spAutoFit/>
                </a:bodyPr>
                <a:lstStyle/>
                <a:p>
                  <a:pPr algn="ctr"/>
                  <a:r>
                    <a:rPr lang="en-CH" sz="1067" b="1" u="sng" dirty="0"/>
                    <a:t>B</a:t>
                  </a:r>
                </a:p>
              </p:txBody>
            </p:sp>
          </p:grpSp>
          <p:sp>
            <p:nvSpPr>
              <p:cNvPr id="301" name="TextBox 300">
                <a:extLst>
                  <a:ext uri="{FF2B5EF4-FFF2-40B4-BE49-F238E27FC236}">
                    <a16:creationId xmlns:a16="http://schemas.microsoft.com/office/drawing/2014/main" id="{46E078FB-35E6-1A6E-A06B-57176D87FE12}"/>
                  </a:ext>
                </a:extLst>
              </p:cNvPr>
              <p:cNvSpPr txBox="1"/>
              <p:nvPr/>
            </p:nvSpPr>
            <p:spPr>
              <a:xfrm>
                <a:off x="1666768" y="3763479"/>
                <a:ext cx="1259139" cy="561884"/>
              </a:xfrm>
              <a:prstGeom prst="rect">
                <a:avLst/>
              </a:prstGeom>
              <a:noFill/>
            </p:spPr>
            <p:txBody>
              <a:bodyPr wrap="square" rtlCol="0">
                <a:spAutoFit/>
              </a:bodyPr>
              <a:lstStyle/>
              <a:p>
                <a:pPr algn="ctr"/>
                <a:r>
                  <a:rPr lang="en-CH" sz="1067" b="1" dirty="0"/>
                  <a:t>TT20 optics changed to transport beam through splitter aperture</a:t>
                </a:r>
              </a:p>
            </p:txBody>
          </p:sp>
          <p:sp>
            <p:nvSpPr>
              <p:cNvPr id="302" name="Line 22">
                <a:extLst>
                  <a:ext uri="{FF2B5EF4-FFF2-40B4-BE49-F238E27FC236}">
                    <a16:creationId xmlns:a16="http://schemas.microsoft.com/office/drawing/2014/main" id="{3F047D08-41CF-7B35-06B7-D49416034678}"/>
                  </a:ext>
                </a:extLst>
              </p:cNvPr>
              <p:cNvSpPr>
                <a:spLocks noChangeShapeType="1"/>
              </p:cNvSpPr>
              <p:nvPr/>
            </p:nvSpPr>
            <p:spPr bwMode="auto">
              <a:xfrm>
                <a:off x="1071798" y="3794617"/>
                <a:ext cx="0" cy="54809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grpSp>
      </p:grpSp>
      <p:sp>
        <p:nvSpPr>
          <p:cNvPr id="192" name="Oval 16">
            <a:extLst>
              <a:ext uri="{FF2B5EF4-FFF2-40B4-BE49-F238E27FC236}">
                <a16:creationId xmlns:a16="http://schemas.microsoft.com/office/drawing/2014/main" id="{2D45EB78-4851-7C13-1C8F-DE7027A7AD8C}"/>
              </a:ext>
            </a:extLst>
          </p:cNvPr>
          <p:cNvSpPr>
            <a:spLocks noChangeArrowheads="1"/>
          </p:cNvSpPr>
          <p:nvPr/>
        </p:nvSpPr>
        <p:spPr bwMode="auto">
          <a:xfrm flipH="1">
            <a:off x="1304955" y="4614604"/>
            <a:ext cx="241940" cy="350365"/>
          </a:xfrm>
          <a:prstGeom prst="ellipse">
            <a:avLst/>
          </a:prstGeom>
          <a:solidFill>
            <a:srgbClr val="993366">
              <a:alpha val="60001"/>
            </a:srgbClr>
          </a:solidFill>
          <a:ln>
            <a:noFill/>
          </a:ln>
          <a:effectLst/>
          <a:extLst>
            <a:ext uri="{91240B29-F687-4f45-9708-019B960494DF}">
              <a14:hiddenLine xmlns="" xmlns:a14="http://schemas.microsoft.com/office/drawing/2010/main" w="9525">
                <a:solidFill>
                  <a:schemeClr val="tx1"/>
                </a:solidFill>
                <a:prstDash val="sysDot"/>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34" name="Oval 16">
            <a:extLst>
              <a:ext uri="{FF2B5EF4-FFF2-40B4-BE49-F238E27FC236}">
                <a16:creationId xmlns:a16="http://schemas.microsoft.com/office/drawing/2014/main" id="{F3291C59-8BA0-2FF9-0121-78FB79E0904C}"/>
              </a:ext>
            </a:extLst>
          </p:cNvPr>
          <p:cNvSpPr>
            <a:spLocks noChangeArrowheads="1"/>
          </p:cNvSpPr>
          <p:nvPr/>
        </p:nvSpPr>
        <p:spPr bwMode="auto">
          <a:xfrm flipH="1">
            <a:off x="2609145" y="1581115"/>
            <a:ext cx="241940" cy="350365"/>
          </a:xfrm>
          <a:prstGeom prst="ellipse">
            <a:avLst/>
          </a:prstGeom>
          <a:solidFill>
            <a:srgbClr val="993366">
              <a:alpha val="60001"/>
            </a:srgbClr>
          </a:solidFill>
          <a:ln>
            <a:noFill/>
          </a:ln>
          <a:effectLst/>
          <a:extLst>
            <a:ext uri="{91240B29-F687-4f45-9708-019B960494DF}">
              <a14:hiddenLine xmlns="" xmlns:a14="http://schemas.microsoft.com/office/drawing/2010/main" w="9525">
                <a:solidFill>
                  <a:schemeClr val="tx1"/>
                </a:solidFill>
                <a:prstDash val="sysDot"/>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dirty="0"/>
          </a:p>
        </p:txBody>
      </p:sp>
      <p:sp>
        <p:nvSpPr>
          <p:cNvPr id="337" name="TextBox 336">
            <a:extLst>
              <a:ext uri="{FF2B5EF4-FFF2-40B4-BE49-F238E27FC236}">
                <a16:creationId xmlns:a16="http://schemas.microsoft.com/office/drawing/2014/main" id="{7936F867-AA47-AAD9-AED3-A90546DA8B76}"/>
              </a:ext>
            </a:extLst>
          </p:cNvPr>
          <p:cNvSpPr txBox="1"/>
          <p:nvPr/>
        </p:nvSpPr>
        <p:spPr>
          <a:xfrm>
            <a:off x="2136442" y="1076718"/>
            <a:ext cx="931311" cy="369332"/>
          </a:xfrm>
          <a:prstGeom prst="rect">
            <a:avLst/>
          </a:prstGeom>
          <a:noFill/>
        </p:spPr>
        <p:txBody>
          <a:bodyPr wrap="square" rtlCol="0">
            <a:spAutoFit/>
          </a:bodyPr>
          <a:lstStyle/>
          <a:p>
            <a:r>
              <a:rPr lang="en-CH" dirty="0">
                <a:solidFill>
                  <a:schemeClr val="bg2">
                    <a:lumMod val="10000"/>
                  </a:schemeClr>
                </a:solidFill>
              </a:rPr>
              <a:t>TT21</a:t>
            </a:r>
          </a:p>
        </p:txBody>
      </p:sp>
      <p:sp>
        <p:nvSpPr>
          <p:cNvPr id="338" name="TextBox 337">
            <a:extLst>
              <a:ext uri="{FF2B5EF4-FFF2-40B4-BE49-F238E27FC236}">
                <a16:creationId xmlns:a16="http://schemas.microsoft.com/office/drawing/2014/main" id="{EA84338B-0423-5364-CDE4-01EBA56E4D94}"/>
              </a:ext>
            </a:extLst>
          </p:cNvPr>
          <p:cNvSpPr txBox="1"/>
          <p:nvPr/>
        </p:nvSpPr>
        <p:spPr>
          <a:xfrm>
            <a:off x="3368413" y="1068830"/>
            <a:ext cx="813521" cy="369332"/>
          </a:xfrm>
          <a:prstGeom prst="rect">
            <a:avLst/>
          </a:prstGeom>
          <a:noFill/>
        </p:spPr>
        <p:txBody>
          <a:bodyPr wrap="square" rtlCol="0">
            <a:spAutoFit/>
          </a:bodyPr>
          <a:lstStyle/>
          <a:p>
            <a:r>
              <a:rPr lang="en-CH" dirty="0">
                <a:solidFill>
                  <a:schemeClr val="bg2">
                    <a:lumMod val="10000"/>
                  </a:schemeClr>
                </a:solidFill>
              </a:rPr>
              <a:t>TT22</a:t>
            </a:r>
          </a:p>
        </p:txBody>
      </p:sp>
      <p:sp>
        <p:nvSpPr>
          <p:cNvPr id="8" name="Slide Number Placeholder 7">
            <a:extLst>
              <a:ext uri="{FF2B5EF4-FFF2-40B4-BE49-F238E27FC236}">
                <a16:creationId xmlns:a16="http://schemas.microsoft.com/office/drawing/2014/main" id="{6410240E-59D9-660A-86E9-B0E34ED5DB81}"/>
              </a:ext>
            </a:extLst>
          </p:cNvPr>
          <p:cNvSpPr>
            <a:spLocks noGrp="1"/>
          </p:cNvSpPr>
          <p:nvPr>
            <p:ph type="sldNum" sz="quarter" idx="4"/>
          </p:nvPr>
        </p:nvSpPr>
        <p:spPr>
          <a:xfrm>
            <a:off x="8185376" y="4968380"/>
            <a:ext cx="501424" cy="184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pPr/>
              <a:t>29</a:t>
            </a:fld>
            <a:endParaRPr lang="en-US" sz="1333" dirty="0">
              <a:solidFill>
                <a:schemeClr val="bg1"/>
              </a:solidFill>
              <a:latin typeface="Roboto" panose="02000000000000000000" pitchFamily="2" charset="0"/>
              <a:ea typeface="Roboto" panose="02000000000000000000" pitchFamily="2" charset="0"/>
            </a:endParaRPr>
          </a:p>
        </p:txBody>
      </p:sp>
      <p:sp>
        <p:nvSpPr>
          <p:cNvPr id="6" name="Footer Placeholder 6">
            <a:extLst>
              <a:ext uri="{FF2B5EF4-FFF2-40B4-BE49-F238E27FC236}">
                <a16:creationId xmlns:a16="http://schemas.microsoft.com/office/drawing/2014/main" id="{72301110-E89E-981C-B30B-27635822F6CD}"/>
              </a:ext>
            </a:extLst>
          </p:cNvPr>
          <p:cNvSpPr txBox="1">
            <a:spLocks/>
          </p:cNvSpPr>
          <p:nvPr/>
        </p:nvSpPr>
        <p:spPr>
          <a:xfrm>
            <a:off x="224481" y="6577969"/>
            <a:ext cx="11778955" cy="29207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solidFill>
                  <a:schemeClr val="bg1"/>
                </a:solidFill>
                <a:latin typeface="Roboto" panose="02000000000000000000" pitchFamily="2" charset="0"/>
              </a:rPr>
              <a:t>M. Fraser		Beam requirements of BDF/</a:t>
            </a:r>
            <a:r>
              <a:rPr lang="en-GB" sz="1333" dirty="0" err="1">
                <a:solidFill>
                  <a:schemeClr val="bg1"/>
                </a:solidFill>
                <a:latin typeface="Roboto" panose="02000000000000000000" pitchFamily="2" charset="0"/>
              </a:rPr>
              <a:t>SHiP</a:t>
            </a:r>
            <a:r>
              <a:rPr lang="en-GB" sz="1333" dirty="0">
                <a:solidFill>
                  <a:schemeClr val="bg1"/>
                </a:solidFill>
                <a:latin typeface="Roboto" panose="02000000000000000000" pitchFamily="2" charset="0"/>
              </a:rPr>
              <a:t> at the HI-ECN3 facility            	IPP meeting                   12</a:t>
            </a:r>
            <a:r>
              <a:rPr lang="en-GB" sz="1333" baseline="30000" dirty="0">
                <a:solidFill>
                  <a:schemeClr val="bg1"/>
                </a:solidFill>
                <a:latin typeface="Roboto" panose="02000000000000000000" pitchFamily="2" charset="0"/>
              </a:rPr>
              <a:t>th</a:t>
            </a:r>
            <a:r>
              <a:rPr lang="en-GB" sz="1333" dirty="0">
                <a:solidFill>
                  <a:schemeClr val="bg1"/>
                </a:solidFill>
                <a:latin typeface="Roboto" panose="02000000000000000000" pitchFamily="2" charset="0"/>
              </a:rPr>
              <a:t> April 2024</a:t>
            </a:r>
            <a:endParaRPr lang="en-US" sz="1333" dirty="0">
              <a:solidFill>
                <a:schemeClr val="bg1"/>
              </a:solidFill>
            </a:endParaRPr>
          </a:p>
        </p:txBody>
      </p:sp>
      <p:sp>
        <p:nvSpPr>
          <p:cNvPr id="13" name="TextBox 12">
            <a:extLst>
              <a:ext uri="{FF2B5EF4-FFF2-40B4-BE49-F238E27FC236}">
                <a16:creationId xmlns:a16="http://schemas.microsoft.com/office/drawing/2014/main" id="{09E2A234-4F22-F99D-3D75-583DF35384E8}"/>
              </a:ext>
            </a:extLst>
          </p:cNvPr>
          <p:cNvSpPr txBox="1"/>
          <p:nvPr/>
        </p:nvSpPr>
        <p:spPr>
          <a:xfrm>
            <a:off x="3709920" y="-58846"/>
            <a:ext cx="8482080" cy="584968"/>
          </a:xfrm>
          <a:prstGeom prst="rect">
            <a:avLst/>
          </a:prstGeom>
          <a:noFill/>
        </p:spPr>
        <p:txBody>
          <a:bodyPr wrap="square">
            <a:spAutoFit/>
          </a:bodyPr>
          <a:lstStyle/>
          <a:p>
            <a:pPr algn="r"/>
            <a:r>
              <a:rPr lang="en-GB" sz="1067" b="1" dirty="0">
                <a:latin typeface="Arial" panose="020B0604020202020204" pitchFamily="34" charset="0"/>
                <a:ea typeface="Verdana" panose="020B0604030504040204" pitchFamily="34" charset="0"/>
                <a:cs typeface="Arial" panose="020B0604020202020204" pitchFamily="34" charset="0"/>
              </a:rPr>
              <a:t>C. </a:t>
            </a:r>
            <a:r>
              <a:rPr lang="en-GB" sz="1067" b="1" dirty="0" err="1">
                <a:latin typeface="Arial" panose="020B0604020202020204" pitchFamily="34" charset="0"/>
                <a:ea typeface="Verdana" panose="020B0604030504040204" pitchFamily="34" charset="0"/>
                <a:cs typeface="Arial" panose="020B0604020202020204" pitchFamily="34" charset="0"/>
              </a:rPr>
              <a:t>Ahdida</a:t>
            </a:r>
            <a:r>
              <a:rPr lang="en-GB" sz="1067" b="1" dirty="0">
                <a:latin typeface="Arial" panose="020B0604020202020204" pitchFamily="34" charset="0"/>
                <a:ea typeface="Verdana" panose="020B0604030504040204" pitchFamily="34" charset="0"/>
                <a:cs typeface="Arial" panose="020B0604020202020204" pitchFamily="34" charset="0"/>
              </a:rPr>
              <a:t> </a:t>
            </a:r>
            <a:r>
              <a:rPr lang="en-GB" sz="1067" i="1" dirty="0">
                <a:latin typeface="Arial" panose="020B0604020202020204" pitchFamily="34" charset="0"/>
                <a:ea typeface="Verdana" panose="020B0604030504040204" pitchFamily="34" charset="0"/>
                <a:cs typeface="Arial" panose="020B0604020202020204" pitchFamily="34" charset="0"/>
              </a:rPr>
              <a:t>et al., Findings of the Physics Beyond Colliders ECN3 Beam Delivery Task Force, </a:t>
            </a:r>
            <a:r>
              <a:rPr lang="en-GB" sz="1067" b="1" dirty="0">
                <a:latin typeface="Arial" panose="020B0604020202020204" pitchFamily="34" charset="0"/>
                <a:ea typeface="Verdana" panose="020B0604030504040204" pitchFamily="34" charset="0"/>
                <a:cs typeface="Arial" panose="020B0604020202020204" pitchFamily="34" charset="0"/>
              </a:rPr>
              <a:t>CERN-PBC-REPORT-2023-001 </a:t>
            </a:r>
          </a:p>
          <a:p>
            <a:pPr algn="r"/>
            <a:r>
              <a:rPr lang="en-GB" sz="1067" b="1" dirty="0">
                <a:latin typeface="Arial" panose="020B0604020202020204" pitchFamily="34" charset="0"/>
                <a:ea typeface="Verdana" panose="020B0604030504040204" pitchFamily="34" charset="0"/>
                <a:cs typeface="Arial" panose="020B0604020202020204" pitchFamily="34" charset="0"/>
              </a:rPr>
              <a:t>G. </a:t>
            </a:r>
            <a:r>
              <a:rPr lang="en-GB" sz="1067" b="1" dirty="0" err="1">
                <a:latin typeface="Arial" panose="020B0604020202020204" pitchFamily="34" charset="0"/>
                <a:ea typeface="Verdana" panose="020B0604030504040204" pitchFamily="34" charset="0"/>
                <a:cs typeface="Arial" panose="020B0604020202020204" pitchFamily="34" charset="0"/>
              </a:rPr>
              <a:t>Arduini</a:t>
            </a:r>
            <a:r>
              <a:rPr lang="en-GB" sz="1067" b="1" dirty="0">
                <a:latin typeface="Arial" panose="020B0604020202020204" pitchFamily="34" charset="0"/>
                <a:ea typeface="Verdana" panose="020B0604030504040204" pitchFamily="34" charset="0"/>
                <a:cs typeface="Arial" panose="020B0604020202020204" pitchFamily="34" charset="0"/>
              </a:rPr>
              <a:t>, C. </a:t>
            </a:r>
            <a:r>
              <a:rPr lang="en-GB" sz="1067" b="1" dirty="0" err="1">
                <a:latin typeface="Arial" panose="020B0604020202020204" pitchFamily="34" charset="0"/>
                <a:ea typeface="Verdana" panose="020B0604030504040204" pitchFamily="34" charset="0"/>
                <a:cs typeface="Arial" panose="020B0604020202020204" pitchFamily="34" charset="0"/>
              </a:rPr>
              <a:t>Vallée</a:t>
            </a:r>
            <a:r>
              <a:rPr lang="en-GB" sz="1067" b="1" dirty="0">
                <a:latin typeface="Arial" panose="020B0604020202020204" pitchFamily="34" charset="0"/>
                <a:ea typeface="Verdana" panose="020B0604030504040204" pitchFamily="34" charset="0"/>
                <a:cs typeface="Arial" panose="020B0604020202020204" pitchFamily="34" charset="0"/>
              </a:rPr>
              <a:t>, J. </a:t>
            </a:r>
            <a:r>
              <a:rPr lang="en-GB" sz="1067" b="1" dirty="0" err="1">
                <a:latin typeface="Arial" panose="020B0604020202020204" pitchFamily="34" charset="0"/>
                <a:ea typeface="Verdana" panose="020B0604030504040204" pitchFamily="34" charset="0"/>
                <a:cs typeface="Arial" panose="020B0604020202020204" pitchFamily="34" charset="0"/>
              </a:rPr>
              <a:t>Jaeckel</a:t>
            </a:r>
            <a:r>
              <a:rPr lang="en-GB" sz="1067" dirty="0">
                <a:latin typeface="Arial" panose="020B0604020202020204" pitchFamily="34" charset="0"/>
                <a:ea typeface="Verdana" panose="020B0604030504040204" pitchFamily="34" charset="0"/>
                <a:cs typeface="Arial" panose="020B0604020202020204" pitchFamily="34" charset="0"/>
              </a:rPr>
              <a:t> (eds.), </a:t>
            </a:r>
            <a:r>
              <a:rPr lang="en-GB" sz="1067" i="1" dirty="0">
                <a:latin typeface="Arial" panose="020B0604020202020204" pitchFamily="34" charset="0"/>
                <a:ea typeface="Verdana" panose="020B0604030504040204" pitchFamily="34" charset="0"/>
                <a:cs typeface="Arial" panose="020B0604020202020204" pitchFamily="34" charset="0"/>
              </a:rPr>
              <a:t>Post-LS3 Experimental Options in ECN3, </a:t>
            </a:r>
            <a:r>
              <a:rPr lang="en-GB" sz="1067" b="1" dirty="0">
                <a:latin typeface="Arial" panose="020B0604020202020204" pitchFamily="34" charset="0"/>
                <a:ea typeface="Verdana" panose="020B0604030504040204" pitchFamily="34" charset="0"/>
                <a:cs typeface="Arial" panose="020B0604020202020204" pitchFamily="34" charset="0"/>
              </a:rPr>
              <a:t>CERN-PBC-Report-2023-003</a:t>
            </a:r>
          </a:p>
          <a:p>
            <a:pPr algn="r"/>
            <a:endParaRPr lang="en-CH" sz="1067" b="1" dirty="0">
              <a:latin typeface="Arial" panose="020B0604020202020204" pitchFamily="34" charset="0"/>
              <a:ea typeface="Verdana" panose="020B0604030504040204" pitchFamily="34" charset="0"/>
              <a:cs typeface="Arial" panose="020B0604020202020204" pitchFamily="34" charset="0"/>
            </a:endParaRPr>
          </a:p>
        </p:txBody>
      </p:sp>
      <p:sp>
        <p:nvSpPr>
          <p:cNvPr id="16" name="Date Placeholder 15">
            <a:extLst>
              <a:ext uri="{FF2B5EF4-FFF2-40B4-BE49-F238E27FC236}">
                <a16:creationId xmlns:a16="http://schemas.microsoft.com/office/drawing/2014/main" id="{F2FE0CCB-5B7F-5F31-CBF9-E5CA32A1EC29}"/>
              </a:ext>
            </a:extLst>
          </p:cNvPr>
          <p:cNvSpPr>
            <a:spLocks noGrp="1"/>
          </p:cNvSpPr>
          <p:nvPr>
            <p:ph type="dt" sz="half" idx="10"/>
          </p:nvPr>
        </p:nvSpPr>
        <p:spPr/>
        <p:txBody>
          <a:bodyPr/>
          <a:lstStyle/>
          <a:p>
            <a:r>
              <a:rPr lang="en-US"/>
              <a:t>05.09.2025</a:t>
            </a:r>
            <a:endParaRPr lang="el-GR" dirty="0"/>
          </a:p>
        </p:txBody>
      </p:sp>
      <p:sp>
        <p:nvSpPr>
          <p:cNvPr id="18" name="Footer Placeholder 17">
            <a:extLst>
              <a:ext uri="{FF2B5EF4-FFF2-40B4-BE49-F238E27FC236}">
                <a16:creationId xmlns:a16="http://schemas.microsoft.com/office/drawing/2014/main" id="{7424A74D-CE3A-4CBE-A535-EB84516C84F3}"/>
              </a:ext>
            </a:extLst>
          </p:cNvPr>
          <p:cNvSpPr>
            <a:spLocks noGrp="1"/>
          </p:cNvSpPr>
          <p:nvPr>
            <p:ph type="ftr" sz="quarter" idx="11"/>
          </p:nvPr>
        </p:nvSpPr>
        <p:spPr/>
        <p:txBody>
          <a:bodyPr/>
          <a:lstStyle/>
          <a:p>
            <a:r>
              <a:rPr lang="en-GB"/>
              <a:t>D. Banerjee BDX Workshop 2025</a:t>
            </a:r>
            <a:endParaRPr lang="el-GR" dirty="0"/>
          </a:p>
        </p:txBody>
      </p:sp>
    </p:spTree>
    <p:extLst>
      <p:ext uri="{BB962C8B-B14F-4D97-AF65-F5344CB8AC3E}">
        <p14:creationId xmlns:p14="http://schemas.microsoft.com/office/powerpoint/2010/main" val="353146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 0 L 0.03264 0.20679 " pathEditMode="relative" ptsTypes="AA">
                                      <p:cBhvr>
                                        <p:cTn id="14" dur="2000" fill="hold"/>
                                        <p:tgtEl>
                                          <p:spTgt spid="175"/>
                                        </p:tgtEl>
                                        <p:attrNameLst>
                                          <p:attrName>ppt_x</p:attrName>
                                          <p:attrName>ppt_y</p:attrName>
                                        </p:attrNameLst>
                                      </p:cBhvr>
                                    </p:animMotion>
                                  </p:childTnLst>
                                </p:cTn>
                              </p:par>
                              <p:par>
                                <p:cTn id="15" presetID="0" presetClass="path" presetSubtype="0" accel="50000" decel="50000" fill="hold" grpId="1" nodeType="withEffect">
                                  <p:stCondLst>
                                    <p:cond delay="0"/>
                                  </p:stCondLst>
                                  <p:childTnLst>
                                    <p:animMotion origin="layout" path="M -3.88889E-6 3.20988E-6 L 0.00122 0.08456 " pathEditMode="relative" rAng="0" ptsTypes="AA">
                                      <p:cBhvr>
                                        <p:cTn id="16" dur="2000" fill="hold"/>
                                        <p:tgtEl>
                                          <p:spTgt spid="192"/>
                                        </p:tgtEl>
                                        <p:attrNameLst>
                                          <p:attrName>ppt_x</p:attrName>
                                          <p:attrName>ppt_y</p:attrName>
                                        </p:attrNameLst>
                                      </p:cBhvr>
                                      <p:rCtr x="52" y="4228"/>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7"/>
                                        </p:tgtEl>
                                        <p:attrNameLst>
                                          <p:attrName>style.visibility</p:attrName>
                                        </p:attrNameLst>
                                      </p:cBhvr>
                                      <p:to>
                                        <p:strVal val="visible"/>
                                      </p:to>
                                    </p:set>
                                  </p:childTnLst>
                                </p:cTn>
                              </p:par>
                              <p:par>
                                <p:cTn id="23" presetID="0" presetClass="path" presetSubtype="0" repeatCount="indefinite" accel="50000" decel="50000" fill="hold" nodeType="withEffect">
                                  <p:stCondLst>
                                    <p:cond delay="0"/>
                                  </p:stCondLst>
                                  <p:childTnLst>
                                    <p:animMotion origin="layout" path="M 0.00122 -0.00185 L 0.00122 -0.00957 " pathEditMode="relative" ptsTypes="AA">
                                      <p:cBhvr>
                                        <p:cTn id="24" dur="2000" fill="hold"/>
                                        <p:tgtEl>
                                          <p:spTgt spid="18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175" grpId="1" animBg="1"/>
      <p:bldP spid="192" grpId="0" animBg="1"/>
      <p:bldP spid="19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47399"/>
            <a:ext cx="10515600" cy="770965"/>
          </a:xfrm>
        </p:spPr>
        <p:txBody>
          <a:bodyPr vert="horz" lIns="0" tIns="0" rIns="0" bIns="0" rtlCol="0" anchor="t" anchorCtr="0">
            <a:noAutofit/>
          </a:bodyPr>
          <a:lstStyle/>
          <a:p>
            <a:r>
              <a:rPr lang="en-US" dirty="0"/>
              <a:t>Secondary Beams Generation</a:t>
            </a:r>
            <a:endParaRPr lang="el-GR" dirty="0"/>
          </a:p>
        </p:txBody>
      </p:sp>
      <p:sp>
        <p:nvSpPr>
          <p:cNvPr id="4" name="Date Placeholder 3"/>
          <p:cNvSpPr>
            <a:spLocks noGrp="1"/>
          </p:cNvSpPr>
          <p:nvPr>
            <p:ph type="dt" sz="half" idx="10"/>
          </p:nvPr>
        </p:nvSpPr>
        <p:spPr/>
        <p:txBody>
          <a:bodyPr/>
          <a:lstStyle/>
          <a:p>
            <a:r>
              <a:rPr lang="en-US"/>
              <a:t>05.09.2025</a:t>
            </a:r>
            <a:endParaRPr lang="el-GR" dirty="0"/>
          </a:p>
        </p:txBody>
      </p:sp>
      <p:sp>
        <p:nvSpPr>
          <p:cNvPr id="5" name="Footer Placeholder 4"/>
          <p:cNvSpPr>
            <a:spLocks noGrp="1"/>
          </p:cNvSpPr>
          <p:nvPr>
            <p:ph type="ftr" sz="quarter" idx="11"/>
          </p:nvPr>
        </p:nvSpPr>
        <p:spPr/>
        <p:txBody>
          <a:bodyPr/>
          <a:lstStyle/>
          <a:p>
            <a:r>
              <a:rPr lang="en-US"/>
              <a:t>D. Banerjee BDX Workshop 2025</a:t>
            </a:r>
            <a:endParaRPr lang="el-GR" dirty="0"/>
          </a:p>
        </p:txBody>
      </p:sp>
      <p:sp>
        <p:nvSpPr>
          <p:cNvPr id="6" name="Slide Number Placeholder 5"/>
          <p:cNvSpPr>
            <a:spLocks noGrp="1"/>
          </p:cNvSpPr>
          <p:nvPr>
            <p:ph type="sldNum" sz="quarter" idx="12"/>
          </p:nvPr>
        </p:nvSpPr>
        <p:spPr/>
        <p:txBody>
          <a:bodyPr/>
          <a:lstStyle/>
          <a:p>
            <a:fld id="{5AD037AA-D9F1-418C-8E0B-6DB1F621E83A}" type="slidenum">
              <a:rPr lang="el-GR" smtClean="0"/>
              <a:t>3</a:t>
            </a:fld>
            <a:endParaRPr lang="el-GR" dirty="0"/>
          </a:p>
        </p:txBody>
      </p:sp>
      <p:sp>
        <p:nvSpPr>
          <p:cNvPr id="3" name="TextBox 2">
            <a:extLst>
              <a:ext uri="{FF2B5EF4-FFF2-40B4-BE49-F238E27FC236}">
                <a16:creationId xmlns:a16="http://schemas.microsoft.com/office/drawing/2014/main" id="{47D7A9AD-37EB-9DC2-5FD8-48A9F88CBCE2}"/>
              </a:ext>
            </a:extLst>
          </p:cNvPr>
          <p:cNvSpPr txBox="1"/>
          <p:nvPr/>
        </p:nvSpPr>
        <p:spPr>
          <a:xfrm>
            <a:off x="182009" y="985370"/>
            <a:ext cx="11962663" cy="166199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Initial geometric acceptance defined by the XTAX – blocks of iron or copper (water cooled).</a:t>
            </a:r>
          </a:p>
          <a:p>
            <a:pPr marL="285750" indent="-285750" algn="l">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Further selection done with collimators – adjustable jaws with blocks of iron.</a:t>
            </a:r>
          </a:p>
          <a:p>
            <a:pPr marL="285750" indent="-285750" algn="l">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Selected particles transported via dipoles and quadrupoles to the experimental halls on surface.</a:t>
            </a:r>
          </a:p>
          <a:p>
            <a:pPr marL="285750" indent="-285750" algn="l">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Selection of momentum not particles.</a:t>
            </a:r>
          </a:p>
          <a:p>
            <a:pPr marL="285750" indent="-285750" algn="l">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Possibility of changing the beam composition exploiting different absorbers along the beam line as well as synchrotron radiation for pure electron beams. </a:t>
            </a:r>
          </a:p>
        </p:txBody>
      </p:sp>
      <p:pic>
        <p:nvPicPr>
          <p:cNvPr id="8" name="Picture 7">
            <a:extLst>
              <a:ext uri="{FF2B5EF4-FFF2-40B4-BE49-F238E27FC236}">
                <a16:creationId xmlns:a16="http://schemas.microsoft.com/office/drawing/2014/main" id="{8D6E1BA5-6EA5-5B43-5C74-8BF83931F58D}"/>
              </a:ext>
            </a:extLst>
          </p:cNvPr>
          <p:cNvPicPr>
            <a:picLocks noChangeAspect="1"/>
          </p:cNvPicPr>
          <p:nvPr/>
        </p:nvPicPr>
        <p:blipFill rotWithShape="1">
          <a:blip r:embed="rId2"/>
          <a:srcRect r="38707"/>
          <a:stretch/>
        </p:blipFill>
        <p:spPr>
          <a:xfrm>
            <a:off x="182009" y="3090117"/>
            <a:ext cx="4077253" cy="923626"/>
          </a:xfrm>
          <a:prstGeom prst="rect">
            <a:avLst/>
          </a:prstGeom>
        </p:spPr>
      </p:pic>
      <p:sp>
        <p:nvSpPr>
          <p:cNvPr id="9" name="TextBox 8">
            <a:extLst>
              <a:ext uri="{FF2B5EF4-FFF2-40B4-BE49-F238E27FC236}">
                <a16:creationId xmlns:a16="http://schemas.microsoft.com/office/drawing/2014/main" id="{EC7F20CC-EADD-0B70-874C-13E0A4833295}"/>
              </a:ext>
            </a:extLst>
          </p:cNvPr>
          <p:cNvSpPr txBox="1"/>
          <p:nvPr/>
        </p:nvSpPr>
        <p:spPr>
          <a:xfrm>
            <a:off x="2539570" y="3395498"/>
            <a:ext cx="598434" cy="276999"/>
          </a:xfrm>
          <a:prstGeom prst="rect">
            <a:avLst/>
          </a:prstGeom>
          <a:noFill/>
        </p:spPr>
        <p:txBody>
          <a:bodyPr wrap="none" lIns="0" tIns="0" rIns="0" bIns="0" rtlCol="0">
            <a:spAutoFit/>
          </a:bodyPr>
          <a:lstStyle/>
          <a:p>
            <a:pPr algn="l"/>
            <a:r>
              <a:rPr lang="en-GB" b="1" dirty="0">
                <a:solidFill>
                  <a:srgbClr val="000000"/>
                </a:solidFill>
              </a:rPr>
              <a:t>XTAX</a:t>
            </a:r>
          </a:p>
        </p:txBody>
      </p:sp>
      <p:pic>
        <p:nvPicPr>
          <p:cNvPr id="10" name="Picture 9">
            <a:extLst>
              <a:ext uri="{FF2B5EF4-FFF2-40B4-BE49-F238E27FC236}">
                <a16:creationId xmlns:a16="http://schemas.microsoft.com/office/drawing/2014/main" id="{309498B2-8B80-0EA8-1168-2CE663F26B37}"/>
              </a:ext>
            </a:extLst>
          </p:cNvPr>
          <p:cNvPicPr>
            <a:picLocks noChangeAspect="1"/>
          </p:cNvPicPr>
          <p:nvPr/>
        </p:nvPicPr>
        <p:blipFill>
          <a:blip r:embed="rId3"/>
          <a:stretch>
            <a:fillRect/>
          </a:stretch>
        </p:blipFill>
        <p:spPr>
          <a:xfrm>
            <a:off x="2758002" y="4095571"/>
            <a:ext cx="5352402" cy="2144775"/>
          </a:xfrm>
          <a:prstGeom prst="rect">
            <a:avLst/>
          </a:prstGeom>
        </p:spPr>
      </p:pic>
      <p:grpSp>
        <p:nvGrpSpPr>
          <p:cNvPr id="85" name="Group 84">
            <a:extLst>
              <a:ext uri="{FF2B5EF4-FFF2-40B4-BE49-F238E27FC236}">
                <a16:creationId xmlns:a16="http://schemas.microsoft.com/office/drawing/2014/main" id="{F772F6D0-18B6-B8F6-4329-1822D1C76B81}"/>
              </a:ext>
            </a:extLst>
          </p:cNvPr>
          <p:cNvGrpSpPr/>
          <p:nvPr/>
        </p:nvGrpSpPr>
        <p:grpSpPr>
          <a:xfrm>
            <a:off x="4576838" y="2401781"/>
            <a:ext cx="7414560" cy="1715594"/>
            <a:chOff x="920806" y="4258519"/>
            <a:chExt cx="7414560" cy="1715594"/>
          </a:xfrm>
        </p:grpSpPr>
        <p:sp>
          <p:nvSpPr>
            <p:cNvPr id="61" name="Line 17">
              <a:extLst>
                <a:ext uri="{FF2B5EF4-FFF2-40B4-BE49-F238E27FC236}">
                  <a16:creationId xmlns:a16="http://schemas.microsoft.com/office/drawing/2014/main" id="{83859DB8-2226-2AD2-E273-0BCB18D80ACC}"/>
                </a:ext>
              </a:extLst>
            </p:cNvPr>
            <p:cNvSpPr>
              <a:spLocks noChangeShapeType="1"/>
            </p:cNvSpPr>
            <p:nvPr/>
          </p:nvSpPr>
          <p:spPr bwMode="auto">
            <a:xfrm>
              <a:off x="5789868" y="5040678"/>
              <a:ext cx="903998" cy="156566"/>
            </a:xfrm>
            <a:prstGeom prst="line">
              <a:avLst/>
            </a:prstGeom>
            <a:noFill/>
            <a:ln w="19050">
              <a:solidFill>
                <a:schemeClr va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2" name="Line 17">
              <a:extLst>
                <a:ext uri="{FF2B5EF4-FFF2-40B4-BE49-F238E27FC236}">
                  <a16:creationId xmlns:a16="http://schemas.microsoft.com/office/drawing/2014/main" id="{3C04A7A1-627E-CC18-CE93-2AF7B3940843}"/>
                </a:ext>
              </a:extLst>
            </p:cNvPr>
            <p:cNvSpPr>
              <a:spLocks noChangeShapeType="1"/>
            </p:cNvSpPr>
            <p:nvPr/>
          </p:nvSpPr>
          <p:spPr bwMode="auto">
            <a:xfrm>
              <a:off x="5797312" y="5033629"/>
              <a:ext cx="910676" cy="53380"/>
            </a:xfrm>
            <a:prstGeom prst="line">
              <a:avLst/>
            </a:prstGeom>
            <a:noFill/>
            <a:ln w="19050">
              <a:solidFill>
                <a:schemeClr va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3" name="Line 17">
              <a:extLst>
                <a:ext uri="{FF2B5EF4-FFF2-40B4-BE49-F238E27FC236}">
                  <a16:creationId xmlns:a16="http://schemas.microsoft.com/office/drawing/2014/main" id="{9AEA7701-D4C3-FCC5-00B4-4CCF0C896CE0}"/>
                </a:ext>
              </a:extLst>
            </p:cNvPr>
            <p:cNvSpPr>
              <a:spLocks noChangeShapeType="1"/>
            </p:cNvSpPr>
            <p:nvPr/>
          </p:nvSpPr>
          <p:spPr bwMode="auto">
            <a:xfrm flipV="1">
              <a:off x="5790636" y="4991876"/>
              <a:ext cx="930706" cy="36597"/>
            </a:xfrm>
            <a:prstGeom prst="line">
              <a:avLst/>
            </a:prstGeom>
            <a:noFill/>
            <a:ln w="19050">
              <a:solidFill>
                <a:schemeClr va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4" name="Line 17">
              <a:extLst>
                <a:ext uri="{FF2B5EF4-FFF2-40B4-BE49-F238E27FC236}">
                  <a16:creationId xmlns:a16="http://schemas.microsoft.com/office/drawing/2014/main" id="{6AD251F1-7D1D-8188-3E91-62500E11D83A}"/>
                </a:ext>
              </a:extLst>
            </p:cNvPr>
            <p:cNvSpPr>
              <a:spLocks noChangeShapeType="1"/>
            </p:cNvSpPr>
            <p:nvPr/>
          </p:nvSpPr>
          <p:spPr bwMode="auto">
            <a:xfrm flipV="1">
              <a:off x="5832073" y="4868119"/>
              <a:ext cx="889269" cy="164392"/>
            </a:xfrm>
            <a:prstGeom prst="line">
              <a:avLst/>
            </a:prstGeom>
            <a:noFill/>
            <a:ln w="19050">
              <a:solidFill>
                <a:schemeClr va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5" name="Line 17">
              <a:extLst>
                <a:ext uri="{FF2B5EF4-FFF2-40B4-BE49-F238E27FC236}">
                  <a16:creationId xmlns:a16="http://schemas.microsoft.com/office/drawing/2014/main" id="{D8F17EE1-C923-C8B3-7526-DA753851B93A}"/>
                </a:ext>
              </a:extLst>
            </p:cNvPr>
            <p:cNvSpPr>
              <a:spLocks noChangeShapeType="1"/>
            </p:cNvSpPr>
            <p:nvPr/>
          </p:nvSpPr>
          <p:spPr bwMode="auto">
            <a:xfrm flipV="1">
              <a:off x="5853479" y="4757039"/>
              <a:ext cx="867863" cy="269709"/>
            </a:xfrm>
            <a:prstGeom prst="line">
              <a:avLst/>
            </a:prstGeom>
            <a:noFill/>
            <a:ln w="19050">
              <a:solidFill>
                <a:schemeClr va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 name="Line 17">
              <a:extLst>
                <a:ext uri="{FF2B5EF4-FFF2-40B4-BE49-F238E27FC236}">
                  <a16:creationId xmlns:a16="http://schemas.microsoft.com/office/drawing/2014/main" id="{E425E20A-8157-6922-92C5-D344125A3EC8}"/>
                </a:ext>
              </a:extLst>
            </p:cNvPr>
            <p:cNvSpPr>
              <a:spLocks noChangeShapeType="1"/>
            </p:cNvSpPr>
            <p:nvPr/>
          </p:nvSpPr>
          <p:spPr bwMode="auto">
            <a:xfrm flipV="1">
              <a:off x="5803990" y="4673356"/>
              <a:ext cx="973521" cy="348342"/>
            </a:xfrm>
            <a:prstGeom prst="line">
              <a:avLst/>
            </a:prstGeom>
            <a:noFill/>
            <a:ln w="19050">
              <a:solidFill>
                <a:schemeClr va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7" name="Line 17">
              <a:extLst>
                <a:ext uri="{FF2B5EF4-FFF2-40B4-BE49-F238E27FC236}">
                  <a16:creationId xmlns:a16="http://schemas.microsoft.com/office/drawing/2014/main" id="{840C0A2B-F12F-8D94-7DF1-6FF0CA779C62}"/>
                </a:ext>
              </a:extLst>
            </p:cNvPr>
            <p:cNvSpPr>
              <a:spLocks noChangeShapeType="1"/>
            </p:cNvSpPr>
            <p:nvPr/>
          </p:nvSpPr>
          <p:spPr bwMode="auto">
            <a:xfrm>
              <a:off x="5832073" y="5059894"/>
              <a:ext cx="868469" cy="245169"/>
            </a:xfrm>
            <a:prstGeom prst="line">
              <a:avLst/>
            </a:prstGeom>
            <a:noFill/>
            <a:ln w="19050">
              <a:solidFill>
                <a:schemeClr va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8" name="Line 5">
              <a:extLst>
                <a:ext uri="{FF2B5EF4-FFF2-40B4-BE49-F238E27FC236}">
                  <a16:creationId xmlns:a16="http://schemas.microsoft.com/office/drawing/2014/main" id="{FE8C1C92-F41A-1B9F-F3E3-D23D9D12DB29}"/>
                </a:ext>
              </a:extLst>
            </p:cNvPr>
            <p:cNvSpPr>
              <a:spLocks noChangeShapeType="1"/>
            </p:cNvSpPr>
            <p:nvPr/>
          </p:nvSpPr>
          <p:spPr bwMode="auto">
            <a:xfrm>
              <a:off x="920806" y="5655421"/>
              <a:ext cx="751597" cy="0"/>
            </a:xfrm>
            <a:prstGeom prst="line">
              <a:avLst/>
            </a:prstGeom>
            <a:noFill/>
            <a:ln w="1905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9" name="Line 6">
              <a:extLst>
                <a:ext uri="{FF2B5EF4-FFF2-40B4-BE49-F238E27FC236}">
                  <a16:creationId xmlns:a16="http://schemas.microsoft.com/office/drawing/2014/main" id="{196F00AA-7EC6-946A-8831-24CC2F0A727A}"/>
                </a:ext>
              </a:extLst>
            </p:cNvPr>
            <p:cNvSpPr>
              <a:spLocks noChangeShapeType="1"/>
            </p:cNvSpPr>
            <p:nvPr/>
          </p:nvSpPr>
          <p:spPr bwMode="auto">
            <a:xfrm>
              <a:off x="4739644" y="4929996"/>
              <a:ext cx="3595722" cy="21805"/>
            </a:xfrm>
            <a:prstGeom prst="line">
              <a:avLst/>
            </a:prstGeom>
            <a:noFill/>
            <a:ln w="19050">
              <a:solidFill>
                <a:srgbClr val="C00000"/>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 name="Line 9">
              <a:extLst>
                <a:ext uri="{FF2B5EF4-FFF2-40B4-BE49-F238E27FC236}">
                  <a16:creationId xmlns:a16="http://schemas.microsoft.com/office/drawing/2014/main" id="{12E31459-B914-1EED-E672-9D8AB551AB55}"/>
                </a:ext>
              </a:extLst>
            </p:cNvPr>
            <p:cNvSpPr>
              <a:spLocks noChangeShapeType="1"/>
            </p:cNvSpPr>
            <p:nvPr/>
          </p:nvSpPr>
          <p:spPr bwMode="auto">
            <a:xfrm flipV="1">
              <a:off x="1778171" y="4929997"/>
              <a:ext cx="2855706" cy="725424"/>
            </a:xfrm>
            <a:prstGeom prst="line">
              <a:avLst/>
            </a:prstGeom>
            <a:noFill/>
            <a:ln w="19050">
              <a:solidFill>
                <a:srgbClr val="C0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 name="Line 10">
              <a:extLst>
                <a:ext uri="{FF2B5EF4-FFF2-40B4-BE49-F238E27FC236}">
                  <a16:creationId xmlns:a16="http://schemas.microsoft.com/office/drawing/2014/main" id="{476DAE57-8F36-DA03-83B7-B9D2E3E729F9}"/>
                </a:ext>
              </a:extLst>
            </p:cNvPr>
            <p:cNvSpPr>
              <a:spLocks noChangeShapeType="1"/>
            </p:cNvSpPr>
            <p:nvPr/>
          </p:nvSpPr>
          <p:spPr bwMode="auto">
            <a:xfrm flipV="1">
              <a:off x="1672404" y="5137261"/>
              <a:ext cx="1737247" cy="518160"/>
            </a:xfrm>
            <a:prstGeom prst="line">
              <a:avLst/>
            </a:prstGeom>
            <a:noFill/>
            <a:ln w="19050">
              <a:solidFill>
                <a:srgbClr val="FFFF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2" name="Line 14">
              <a:extLst>
                <a:ext uri="{FF2B5EF4-FFF2-40B4-BE49-F238E27FC236}">
                  <a16:creationId xmlns:a16="http://schemas.microsoft.com/office/drawing/2014/main" id="{E702E5E1-9D55-7F56-3730-53443FFF521F}"/>
                </a:ext>
              </a:extLst>
            </p:cNvPr>
            <p:cNvSpPr>
              <a:spLocks noChangeShapeType="1"/>
            </p:cNvSpPr>
            <p:nvPr/>
          </p:nvSpPr>
          <p:spPr bwMode="auto">
            <a:xfrm>
              <a:off x="4739644" y="5033629"/>
              <a:ext cx="1133869" cy="0"/>
            </a:xfrm>
            <a:prstGeom prst="line">
              <a:avLst/>
            </a:prstGeom>
            <a:noFill/>
            <a:ln w="19050">
              <a:solidFill>
                <a:srgbClr val="C00000"/>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3" name="Line 16">
              <a:extLst>
                <a:ext uri="{FF2B5EF4-FFF2-40B4-BE49-F238E27FC236}">
                  <a16:creationId xmlns:a16="http://schemas.microsoft.com/office/drawing/2014/main" id="{3477810F-EA34-D141-DD96-A026B9860438}"/>
                </a:ext>
              </a:extLst>
            </p:cNvPr>
            <p:cNvSpPr>
              <a:spLocks noChangeShapeType="1"/>
            </p:cNvSpPr>
            <p:nvPr/>
          </p:nvSpPr>
          <p:spPr bwMode="auto">
            <a:xfrm flipV="1">
              <a:off x="1672405" y="5137261"/>
              <a:ext cx="1631480" cy="518160"/>
            </a:xfrm>
            <a:prstGeom prst="line">
              <a:avLst/>
            </a:prstGeom>
            <a:noFill/>
            <a:ln w="19050">
              <a:solidFill>
                <a:srgbClr val="00B05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Line 17">
              <a:extLst>
                <a:ext uri="{FF2B5EF4-FFF2-40B4-BE49-F238E27FC236}">
                  <a16:creationId xmlns:a16="http://schemas.microsoft.com/office/drawing/2014/main" id="{06104186-F9AC-1DFB-B010-7279DA4F2283}"/>
                </a:ext>
              </a:extLst>
            </p:cNvPr>
            <p:cNvSpPr>
              <a:spLocks noChangeShapeType="1"/>
            </p:cNvSpPr>
            <p:nvPr/>
          </p:nvSpPr>
          <p:spPr bwMode="auto">
            <a:xfrm flipV="1">
              <a:off x="1672404" y="5050919"/>
              <a:ext cx="1740467" cy="604502"/>
            </a:xfrm>
            <a:prstGeom prst="line">
              <a:avLst/>
            </a:prstGeom>
            <a:noFill/>
            <a:ln w="19050">
              <a:solidFill>
                <a:schemeClr va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 name="Line 18">
              <a:extLst>
                <a:ext uri="{FF2B5EF4-FFF2-40B4-BE49-F238E27FC236}">
                  <a16:creationId xmlns:a16="http://schemas.microsoft.com/office/drawing/2014/main" id="{F6F495D3-8C34-5C57-EE0B-C2FD3269C808}"/>
                </a:ext>
              </a:extLst>
            </p:cNvPr>
            <p:cNvSpPr>
              <a:spLocks noChangeShapeType="1"/>
            </p:cNvSpPr>
            <p:nvPr/>
          </p:nvSpPr>
          <p:spPr bwMode="auto">
            <a:xfrm flipV="1">
              <a:off x="1672404" y="5033629"/>
              <a:ext cx="3067240" cy="621792"/>
            </a:xfrm>
            <a:prstGeom prst="line">
              <a:avLst/>
            </a:prstGeom>
            <a:noFill/>
            <a:ln w="19050">
              <a:solidFill>
                <a:srgbClr val="C0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 name="Line 19">
              <a:extLst>
                <a:ext uri="{FF2B5EF4-FFF2-40B4-BE49-F238E27FC236}">
                  <a16:creationId xmlns:a16="http://schemas.microsoft.com/office/drawing/2014/main" id="{721B3173-CDB4-6AEE-6CC1-9B3FB0DFE032}"/>
                </a:ext>
              </a:extLst>
            </p:cNvPr>
            <p:cNvSpPr>
              <a:spLocks noChangeShapeType="1"/>
            </p:cNvSpPr>
            <p:nvPr/>
          </p:nvSpPr>
          <p:spPr bwMode="auto">
            <a:xfrm flipV="1">
              <a:off x="1672404" y="5375005"/>
              <a:ext cx="1737247" cy="280416"/>
            </a:xfrm>
            <a:prstGeom prst="line">
              <a:avLst/>
            </a:prstGeom>
            <a:noFill/>
            <a:ln w="19050">
              <a:solidFill>
                <a:srgbClr val="CC00CC"/>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7" name="AutoShape 20">
              <a:extLst>
                <a:ext uri="{FF2B5EF4-FFF2-40B4-BE49-F238E27FC236}">
                  <a16:creationId xmlns:a16="http://schemas.microsoft.com/office/drawing/2014/main" id="{E1214B34-6EC9-F57B-A184-6F23EEFD5D8E}"/>
                </a:ext>
              </a:extLst>
            </p:cNvPr>
            <p:cNvSpPr>
              <a:spLocks noChangeArrowheads="1"/>
            </p:cNvSpPr>
            <p:nvPr/>
          </p:nvSpPr>
          <p:spPr bwMode="auto">
            <a:xfrm>
              <a:off x="4422344" y="4619101"/>
              <a:ext cx="528834" cy="569976"/>
            </a:xfrm>
            <a:prstGeom prst="triangle">
              <a:avLst>
                <a:gd name="adj" fmla="val 50000"/>
              </a:avLst>
            </a:prstGeom>
            <a:solidFill>
              <a:schemeClr val="accent2"/>
            </a:solidFill>
            <a:ln w="38100">
              <a:solidFill>
                <a:schemeClr val="accent2"/>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8" name="AutoShape 22">
              <a:extLst>
                <a:ext uri="{FF2B5EF4-FFF2-40B4-BE49-F238E27FC236}">
                  <a16:creationId xmlns:a16="http://schemas.microsoft.com/office/drawing/2014/main" id="{46C1A865-05BA-770A-F931-9828DDDE3AB4}"/>
                </a:ext>
              </a:extLst>
            </p:cNvPr>
            <p:cNvSpPr>
              <a:spLocks noChangeArrowheads="1"/>
            </p:cNvSpPr>
            <p:nvPr/>
          </p:nvSpPr>
          <p:spPr bwMode="auto">
            <a:xfrm flipV="1">
              <a:off x="1460871" y="5344525"/>
              <a:ext cx="528834" cy="569976"/>
            </a:xfrm>
            <a:prstGeom prst="triangle">
              <a:avLst>
                <a:gd name="adj" fmla="val 50000"/>
              </a:avLst>
            </a:prstGeom>
            <a:solidFill>
              <a:schemeClr val="accent2"/>
            </a:solidFill>
            <a:ln w="38100">
              <a:solidFill>
                <a:schemeClr val="accent2"/>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9" name="Rectangle 23">
              <a:extLst>
                <a:ext uri="{FF2B5EF4-FFF2-40B4-BE49-F238E27FC236}">
                  <a16:creationId xmlns:a16="http://schemas.microsoft.com/office/drawing/2014/main" id="{0A73F9E6-8A62-5DC6-F313-F67A720D0504}"/>
                </a:ext>
              </a:extLst>
            </p:cNvPr>
            <p:cNvSpPr>
              <a:spLocks noChangeArrowheads="1"/>
            </p:cNvSpPr>
            <p:nvPr/>
          </p:nvSpPr>
          <p:spPr bwMode="auto">
            <a:xfrm>
              <a:off x="5721113" y="4258519"/>
              <a:ext cx="152400" cy="609600"/>
            </a:xfrm>
            <a:prstGeom prst="rect">
              <a:avLst/>
            </a:prstGeom>
            <a:solidFill>
              <a:srgbClr val="CC3300"/>
            </a:solidFill>
            <a:ln w="38100">
              <a:solidFill>
                <a:srgbClr val="CC3300"/>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0" name="Rectangle 24">
              <a:extLst>
                <a:ext uri="{FF2B5EF4-FFF2-40B4-BE49-F238E27FC236}">
                  <a16:creationId xmlns:a16="http://schemas.microsoft.com/office/drawing/2014/main" id="{3C07EB0A-1307-303E-9802-5AA2007CA7EE}"/>
                </a:ext>
              </a:extLst>
            </p:cNvPr>
            <p:cNvSpPr>
              <a:spLocks noChangeArrowheads="1"/>
            </p:cNvSpPr>
            <p:nvPr/>
          </p:nvSpPr>
          <p:spPr bwMode="auto">
            <a:xfrm>
              <a:off x="5721113" y="4984496"/>
              <a:ext cx="152400" cy="609600"/>
            </a:xfrm>
            <a:prstGeom prst="rect">
              <a:avLst/>
            </a:prstGeom>
            <a:solidFill>
              <a:srgbClr val="CC3300"/>
            </a:solidFill>
            <a:ln w="38100">
              <a:solidFill>
                <a:srgbClr val="CC3300"/>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1" name="Rectangle 23">
              <a:extLst>
                <a:ext uri="{FF2B5EF4-FFF2-40B4-BE49-F238E27FC236}">
                  <a16:creationId xmlns:a16="http://schemas.microsoft.com/office/drawing/2014/main" id="{2AC588AC-C4C4-7F91-BE78-BA42A0FD405F}"/>
                </a:ext>
              </a:extLst>
            </p:cNvPr>
            <p:cNvSpPr>
              <a:spLocks noChangeArrowheads="1"/>
            </p:cNvSpPr>
            <p:nvPr/>
          </p:nvSpPr>
          <p:spPr bwMode="auto">
            <a:xfrm>
              <a:off x="3280394" y="4563720"/>
              <a:ext cx="152400" cy="609600"/>
            </a:xfrm>
            <a:prstGeom prst="rect">
              <a:avLst/>
            </a:prstGeom>
            <a:solidFill>
              <a:srgbClr val="CC3300"/>
            </a:solidFill>
            <a:ln w="38100">
              <a:solidFill>
                <a:srgbClr val="CC3300"/>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 name="Rectangle 24">
              <a:extLst>
                <a:ext uri="{FF2B5EF4-FFF2-40B4-BE49-F238E27FC236}">
                  <a16:creationId xmlns:a16="http://schemas.microsoft.com/office/drawing/2014/main" id="{EDE5C31C-FCD2-2B69-5B99-F36BFBC9DE7E}"/>
                </a:ext>
              </a:extLst>
            </p:cNvPr>
            <p:cNvSpPr>
              <a:spLocks noChangeArrowheads="1"/>
            </p:cNvSpPr>
            <p:nvPr/>
          </p:nvSpPr>
          <p:spPr bwMode="auto">
            <a:xfrm>
              <a:off x="3280394" y="5364513"/>
              <a:ext cx="152400" cy="609600"/>
            </a:xfrm>
            <a:prstGeom prst="rect">
              <a:avLst/>
            </a:prstGeom>
            <a:solidFill>
              <a:srgbClr val="CC3300"/>
            </a:solidFill>
            <a:ln w="38100">
              <a:solidFill>
                <a:srgbClr val="CC3300"/>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3" name="Rectangle 23">
              <a:extLst>
                <a:ext uri="{FF2B5EF4-FFF2-40B4-BE49-F238E27FC236}">
                  <a16:creationId xmlns:a16="http://schemas.microsoft.com/office/drawing/2014/main" id="{5C441ADF-6A4B-F43D-3569-A4CE19265F85}"/>
                </a:ext>
              </a:extLst>
            </p:cNvPr>
            <p:cNvSpPr>
              <a:spLocks noChangeArrowheads="1"/>
            </p:cNvSpPr>
            <p:nvPr/>
          </p:nvSpPr>
          <p:spPr bwMode="auto">
            <a:xfrm>
              <a:off x="6625111" y="4258519"/>
              <a:ext cx="152400" cy="609600"/>
            </a:xfrm>
            <a:prstGeom prst="rect">
              <a:avLst/>
            </a:prstGeom>
            <a:solidFill>
              <a:srgbClr val="CC3300"/>
            </a:solidFill>
            <a:ln w="38100">
              <a:solidFill>
                <a:srgbClr val="CC3300"/>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4" name="Rectangle 24">
              <a:extLst>
                <a:ext uri="{FF2B5EF4-FFF2-40B4-BE49-F238E27FC236}">
                  <a16:creationId xmlns:a16="http://schemas.microsoft.com/office/drawing/2014/main" id="{87CCD9F0-37CD-71A9-9A45-1CF67A38A372}"/>
                </a:ext>
              </a:extLst>
            </p:cNvPr>
            <p:cNvSpPr>
              <a:spLocks noChangeArrowheads="1"/>
            </p:cNvSpPr>
            <p:nvPr/>
          </p:nvSpPr>
          <p:spPr bwMode="auto">
            <a:xfrm>
              <a:off x="6625111" y="4984496"/>
              <a:ext cx="152400" cy="609600"/>
            </a:xfrm>
            <a:prstGeom prst="rect">
              <a:avLst/>
            </a:prstGeom>
            <a:solidFill>
              <a:srgbClr val="CC3300"/>
            </a:solidFill>
            <a:ln w="38100">
              <a:solidFill>
                <a:srgbClr val="CC3300"/>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86" name="TextBox 85">
            <a:extLst>
              <a:ext uri="{FF2B5EF4-FFF2-40B4-BE49-F238E27FC236}">
                <a16:creationId xmlns:a16="http://schemas.microsoft.com/office/drawing/2014/main" id="{41456D46-DD90-BFD0-8622-DEDB5B146932}"/>
              </a:ext>
            </a:extLst>
          </p:cNvPr>
          <p:cNvSpPr txBox="1"/>
          <p:nvPr/>
        </p:nvSpPr>
        <p:spPr>
          <a:xfrm>
            <a:off x="9460022" y="3871390"/>
            <a:ext cx="2181714" cy="523220"/>
          </a:xfrm>
          <a:prstGeom prst="rect">
            <a:avLst/>
          </a:prstGeom>
          <a:noFill/>
        </p:spPr>
        <p:txBody>
          <a:bodyPr wrap="square" rtlCol="0">
            <a:spAutoFit/>
          </a:bodyPr>
          <a:lstStyle/>
          <a:p>
            <a:pPr algn="ctr"/>
            <a:r>
              <a:rPr lang="en-GB" sz="1400" dirty="0"/>
              <a:t>Cleaning </a:t>
            </a:r>
            <a:br>
              <a:rPr lang="en-GB" sz="1400" dirty="0"/>
            </a:br>
            <a:r>
              <a:rPr lang="en-GB" sz="1400" dirty="0"/>
              <a:t>collimator</a:t>
            </a:r>
          </a:p>
        </p:txBody>
      </p:sp>
      <p:sp>
        <p:nvSpPr>
          <p:cNvPr id="87" name="TextBox 86">
            <a:extLst>
              <a:ext uri="{FF2B5EF4-FFF2-40B4-BE49-F238E27FC236}">
                <a16:creationId xmlns:a16="http://schemas.microsoft.com/office/drawing/2014/main" id="{21B0E6CE-5929-882B-C107-F41A9225F3BD}"/>
              </a:ext>
            </a:extLst>
          </p:cNvPr>
          <p:cNvSpPr txBox="1"/>
          <p:nvPr/>
        </p:nvSpPr>
        <p:spPr>
          <a:xfrm>
            <a:off x="8779733" y="3877947"/>
            <a:ext cx="1443089" cy="523220"/>
          </a:xfrm>
          <a:prstGeom prst="rect">
            <a:avLst/>
          </a:prstGeom>
          <a:noFill/>
        </p:spPr>
        <p:txBody>
          <a:bodyPr wrap="square" rtlCol="0">
            <a:spAutoFit/>
          </a:bodyPr>
          <a:lstStyle/>
          <a:p>
            <a:pPr algn="ctr"/>
            <a:r>
              <a:rPr lang="en-GB" sz="1400" dirty="0"/>
              <a:t>Acceptance collimator</a:t>
            </a:r>
          </a:p>
        </p:txBody>
      </p:sp>
      <p:sp>
        <p:nvSpPr>
          <p:cNvPr id="119" name="Rectangle 118">
            <a:extLst>
              <a:ext uri="{FF2B5EF4-FFF2-40B4-BE49-F238E27FC236}">
                <a16:creationId xmlns:a16="http://schemas.microsoft.com/office/drawing/2014/main" id="{A9E633A5-6AEA-58B8-AED6-27329D549C4E}"/>
              </a:ext>
            </a:extLst>
          </p:cNvPr>
          <p:cNvSpPr/>
          <p:nvPr/>
        </p:nvSpPr>
        <p:spPr>
          <a:xfrm>
            <a:off x="2135560" y="6378349"/>
            <a:ext cx="648072" cy="47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25807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09FF3-61F7-40C4-8257-6E40E6533C3D}"/>
              </a:ext>
            </a:extLst>
          </p:cNvPr>
          <p:cNvSpPr>
            <a:spLocks noGrp="1"/>
          </p:cNvSpPr>
          <p:nvPr>
            <p:ph type="title"/>
          </p:nvPr>
        </p:nvSpPr>
        <p:spPr>
          <a:xfrm>
            <a:off x="538716" y="175163"/>
            <a:ext cx="11114568" cy="1012381"/>
          </a:xfrm>
        </p:spPr>
        <p:txBody>
          <a:bodyPr/>
          <a:lstStyle/>
          <a:p>
            <a:r>
              <a:rPr lang="en-US" sz="4267" dirty="0"/>
              <a:t>Proton Sharing </a:t>
            </a:r>
          </a:p>
        </p:txBody>
      </p:sp>
      <p:sp>
        <p:nvSpPr>
          <p:cNvPr id="2" name="Slide Number Placeholder 7">
            <a:extLst>
              <a:ext uri="{FF2B5EF4-FFF2-40B4-BE49-F238E27FC236}">
                <a16:creationId xmlns:a16="http://schemas.microsoft.com/office/drawing/2014/main" id="{18D003C6-C7F9-94DC-9D58-2F0011E1B78E}"/>
              </a:ext>
            </a:extLst>
          </p:cNvPr>
          <p:cNvSpPr>
            <a:spLocks noGrp="1"/>
          </p:cNvSpPr>
          <p:nvPr>
            <p:ph type="sldNum" sz="quarter" idx="4"/>
          </p:nvPr>
        </p:nvSpPr>
        <p:spPr>
          <a:xfrm>
            <a:off x="8185376" y="4968380"/>
            <a:ext cx="501424" cy="184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pPr/>
              <a:t>30</a:t>
            </a:fld>
            <a:endParaRPr lang="en-US" sz="1333" dirty="0">
              <a:solidFill>
                <a:schemeClr val="bg1"/>
              </a:solidFill>
              <a:latin typeface="Roboto" panose="02000000000000000000" pitchFamily="2" charset="0"/>
              <a:ea typeface="Roboto" panose="02000000000000000000" pitchFamily="2" charset="0"/>
            </a:endParaRPr>
          </a:p>
        </p:txBody>
      </p:sp>
      <p:sp>
        <p:nvSpPr>
          <p:cNvPr id="5" name="AutoShape 2">
            <a:extLst>
              <a:ext uri="{FF2B5EF4-FFF2-40B4-BE49-F238E27FC236}">
                <a16:creationId xmlns:a16="http://schemas.microsoft.com/office/drawing/2014/main" id="{37DAAA98-FD94-ABA2-2409-BEA86173B3EB}"/>
              </a:ext>
            </a:extLst>
          </p:cNvPr>
          <p:cNvSpPr>
            <a:spLocks noChangeAspect="1" noChangeArrowheads="1"/>
          </p:cNvSpPr>
          <p:nvPr/>
        </p:nvSpPr>
        <p:spPr bwMode="auto">
          <a:xfrm>
            <a:off x="5871659" y="4102956"/>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CH" sz="2400"/>
          </a:p>
        </p:txBody>
      </p:sp>
      <p:sp>
        <p:nvSpPr>
          <p:cNvPr id="3" name="Footer Placeholder 6">
            <a:extLst>
              <a:ext uri="{FF2B5EF4-FFF2-40B4-BE49-F238E27FC236}">
                <a16:creationId xmlns:a16="http://schemas.microsoft.com/office/drawing/2014/main" id="{522BAEA3-FBC6-B8B8-12F8-DBE8022AAB4D}"/>
              </a:ext>
            </a:extLst>
          </p:cNvPr>
          <p:cNvSpPr txBox="1">
            <a:spLocks/>
          </p:cNvSpPr>
          <p:nvPr/>
        </p:nvSpPr>
        <p:spPr>
          <a:xfrm>
            <a:off x="224481" y="6577969"/>
            <a:ext cx="11778955" cy="29207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solidFill>
                  <a:schemeClr val="bg1"/>
                </a:solidFill>
                <a:latin typeface="Roboto" panose="02000000000000000000" pitchFamily="2" charset="0"/>
              </a:rPr>
              <a:t>M. Fraser		Beam requirements of BDF/</a:t>
            </a:r>
            <a:r>
              <a:rPr lang="en-GB" sz="1333" dirty="0" err="1">
                <a:solidFill>
                  <a:schemeClr val="bg1"/>
                </a:solidFill>
                <a:latin typeface="Roboto" panose="02000000000000000000" pitchFamily="2" charset="0"/>
              </a:rPr>
              <a:t>SHiP</a:t>
            </a:r>
            <a:r>
              <a:rPr lang="en-GB" sz="1333" dirty="0">
                <a:solidFill>
                  <a:schemeClr val="bg1"/>
                </a:solidFill>
                <a:latin typeface="Roboto" panose="02000000000000000000" pitchFamily="2" charset="0"/>
              </a:rPr>
              <a:t> at the HI-ECN3 facility            	IPP meeting                   12</a:t>
            </a:r>
            <a:r>
              <a:rPr lang="en-GB" sz="1333" baseline="30000" dirty="0">
                <a:solidFill>
                  <a:schemeClr val="bg1"/>
                </a:solidFill>
                <a:latin typeface="Roboto" panose="02000000000000000000" pitchFamily="2" charset="0"/>
              </a:rPr>
              <a:t>th</a:t>
            </a:r>
            <a:r>
              <a:rPr lang="en-GB" sz="1333" dirty="0">
                <a:solidFill>
                  <a:schemeClr val="bg1"/>
                </a:solidFill>
                <a:latin typeface="Roboto" panose="02000000000000000000" pitchFamily="2" charset="0"/>
              </a:rPr>
              <a:t> April 2024</a:t>
            </a:r>
            <a:endParaRPr lang="en-US" sz="1333" dirty="0">
              <a:solidFill>
                <a:schemeClr val="bg1"/>
              </a:solidFill>
            </a:endParaRPr>
          </a:p>
        </p:txBody>
      </p:sp>
      <p:sp>
        <p:nvSpPr>
          <p:cNvPr id="8" name="TextBox 7">
            <a:extLst>
              <a:ext uri="{FF2B5EF4-FFF2-40B4-BE49-F238E27FC236}">
                <a16:creationId xmlns:a16="http://schemas.microsoft.com/office/drawing/2014/main" id="{C90A8A2E-411A-CE31-1373-C3D654649A36}"/>
              </a:ext>
            </a:extLst>
          </p:cNvPr>
          <p:cNvSpPr txBox="1"/>
          <p:nvPr/>
        </p:nvSpPr>
        <p:spPr>
          <a:xfrm>
            <a:off x="3730947" y="-24327"/>
            <a:ext cx="8482080" cy="420756"/>
          </a:xfrm>
          <a:prstGeom prst="rect">
            <a:avLst/>
          </a:prstGeom>
          <a:noFill/>
        </p:spPr>
        <p:txBody>
          <a:bodyPr wrap="square">
            <a:spAutoFit/>
          </a:bodyPr>
          <a:lstStyle/>
          <a:p>
            <a:pPr algn="r"/>
            <a:r>
              <a:rPr lang="en-GB" sz="1067" b="1" dirty="0">
                <a:latin typeface="Arial" panose="020B0604020202020204" pitchFamily="34" charset="0"/>
                <a:ea typeface="Verdana" panose="020B0604030504040204" pitchFamily="34" charset="0"/>
                <a:cs typeface="Arial" panose="020B0604020202020204" pitchFamily="34" charset="0"/>
              </a:rPr>
              <a:t>T. </a:t>
            </a:r>
            <a:r>
              <a:rPr lang="en-GB" sz="1067" b="1" dirty="0" err="1">
                <a:latin typeface="Arial" panose="020B0604020202020204" pitchFamily="34" charset="0"/>
                <a:ea typeface="Verdana" panose="020B0604030504040204" pitchFamily="34" charset="0"/>
                <a:cs typeface="Arial" panose="020B0604020202020204" pitchFamily="34" charset="0"/>
              </a:rPr>
              <a:t>Prebibaj</a:t>
            </a:r>
            <a:r>
              <a:rPr lang="en-GB" sz="1067" b="1" dirty="0">
                <a:latin typeface="Arial" panose="020B0604020202020204" pitchFamily="34" charset="0"/>
                <a:ea typeface="Verdana" panose="020B0604030504040204" pitchFamily="34" charset="0"/>
                <a:cs typeface="Arial" panose="020B0604020202020204" pitchFamily="34" charset="0"/>
              </a:rPr>
              <a:t> </a:t>
            </a:r>
            <a:r>
              <a:rPr lang="en-GB" sz="1067" i="1" dirty="0">
                <a:latin typeface="Arial" panose="020B0604020202020204" pitchFamily="34" charset="0"/>
                <a:ea typeface="Verdana" panose="020B0604030504040204" pitchFamily="34" charset="0"/>
                <a:cs typeface="Arial" panose="020B0604020202020204" pitchFamily="34" charset="0"/>
              </a:rPr>
              <a:t>et al</a:t>
            </a:r>
            <a:r>
              <a:rPr lang="en-GB" sz="1067" dirty="0">
                <a:latin typeface="Arial" panose="020B0604020202020204" pitchFamily="34" charset="0"/>
                <a:ea typeface="Verdana" panose="020B0604030504040204" pitchFamily="34" charset="0"/>
                <a:cs typeface="Arial" panose="020B0604020202020204" pitchFamily="34" charset="0"/>
              </a:rPr>
              <a:t>.</a:t>
            </a:r>
            <a:r>
              <a:rPr lang="en-GB" sz="1067" b="1" dirty="0">
                <a:latin typeface="Arial" panose="020B0604020202020204" pitchFamily="34" charset="0"/>
                <a:ea typeface="Verdana" panose="020B0604030504040204" pitchFamily="34" charset="0"/>
                <a:cs typeface="Arial" panose="020B0604020202020204" pitchFamily="34" charset="0"/>
              </a:rPr>
              <a:t>, </a:t>
            </a:r>
            <a:r>
              <a:rPr lang="en-GB" sz="1067" i="1" dirty="0">
                <a:latin typeface="Arial" panose="020B0604020202020204" pitchFamily="34" charset="0"/>
                <a:ea typeface="Verdana" panose="020B0604030504040204" pitchFamily="34" charset="0"/>
                <a:cs typeface="Arial" panose="020B0604020202020204" pitchFamily="34" charset="0"/>
              </a:rPr>
              <a:t>SPS Operation and Future Proton Sharing Scenarios for the ECN3 facility, </a:t>
            </a:r>
            <a:r>
              <a:rPr lang="en-GB" sz="1067" b="1" dirty="0">
                <a:latin typeface="Arial" panose="020B0604020202020204" pitchFamily="34" charset="0"/>
                <a:ea typeface="Verdana" panose="020B0604030504040204" pitchFamily="34" charset="0"/>
                <a:cs typeface="Arial" panose="020B0604020202020204" pitchFamily="34" charset="0"/>
              </a:rPr>
              <a:t>CERN-PBC-Notes-2023-001</a:t>
            </a:r>
          </a:p>
          <a:p>
            <a:pPr algn="r"/>
            <a:endParaRPr lang="en-CH" sz="1067" b="1" dirty="0">
              <a:latin typeface="Arial" panose="020B0604020202020204" pitchFamily="34" charset="0"/>
              <a:ea typeface="Verdana" panose="020B0604030504040204" pitchFamily="34" charset="0"/>
              <a:cs typeface="Arial" panose="020B0604020202020204" pitchFamily="34" charset="0"/>
            </a:endParaRPr>
          </a:p>
        </p:txBody>
      </p:sp>
      <p:sp>
        <p:nvSpPr>
          <p:cNvPr id="9" name="Date Placeholder 8">
            <a:extLst>
              <a:ext uri="{FF2B5EF4-FFF2-40B4-BE49-F238E27FC236}">
                <a16:creationId xmlns:a16="http://schemas.microsoft.com/office/drawing/2014/main" id="{9AA2D4E0-9F74-B478-3774-CDF116BC9148}"/>
              </a:ext>
            </a:extLst>
          </p:cNvPr>
          <p:cNvSpPr>
            <a:spLocks noGrp="1"/>
          </p:cNvSpPr>
          <p:nvPr>
            <p:ph type="dt" sz="half" idx="10"/>
          </p:nvPr>
        </p:nvSpPr>
        <p:spPr>
          <a:xfrm>
            <a:off x="3485228" y="6378349"/>
            <a:ext cx="774034" cy="365125"/>
          </a:xfrm>
        </p:spPr>
        <p:txBody>
          <a:bodyPr/>
          <a:lstStyle/>
          <a:p>
            <a:r>
              <a:rPr lang="en-US"/>
              <a:t>05.09.2025</a:t>
            </a:r>
            <a:endParaRPr lang="el-GR" dirty="0"/>
          </a:p>
        </p:txBody>
      </p:sp>
      <p:sp>
        <p:nvSpPr>
          <p:cNvPr id="13" name="Footer Placeholder 12">
            <a:extLst>
              <a:ext uri="{FF2B5EF4-FFF2-40B4-BE49-F238E27FC236}">
                <a16:creationId xmlns:a16="http://schemas.microsoft.com/office/drawing/2014/main" id="{A585B69A-034D-F1F8-2AEC-6647A2305ABE}"/>
              </a:ext>
            </a:extLst>
          </p:cNvPr>
          <p:cNvSpPr>
            <a:spLocks noGrp="1"/>
          </p:cNvSpPr>
          <p:nvPr>
            <p:ph type="ftr" sz="quarter" idx="11"/>
          </p:nvPr>
        </p:nvSpPr>
        <p:spPr/>
        <p:txBody>
          <a:bodyPr/>
          <a:lstStyle/>
          <a:p>
            <a:r>
              <a:rPr lang="en-GB"/>
              <a:t>D. Banerjee BDX Workshop 2025</a:t>
            </a:r>
            <a:endParaRPr lang="el-GR"/>
          </a:p>
        </p:txBody>
      </p:sp>
      <p:sp>
        <p:nvSpPr>
          <p:cNvPr id="16" name="Content Placeholder 6">
            <a:extLst>
              <a:ext uri="{FF2B5EF4-FFF2-40B4-BE49-F238E27FC236}">
                <a16:creationId xmlns:a16="http://schemas.microsoft.com/office/drawing/2014/main" id="{D5A657FE-DFB0-CFF7-D7B2-97305B5D0950}"/>
              </a:ext>
            </a:extLst>
          </p:cNvPr>
          <p:cNvSpPr>
            <a:spLocks noGrp="1"/>
          </p:cNvSpPr>
          <p:nvPr>
            <p:ph idx="1"/>
          </p:nvPr>
        </p:nvSpPr>
        <p:spPr>
          <a:xfrm>
            <a:off x="421461" y="5328945"/>
            <a:ext cx="11592668" cy="745298"/>
          </a:xfrm>
        </p:spPr>
        <p:txBody>
          <a:bodyPr/>
          <a:lstStyle/>
          <a:p>
            <a:pPr marL="342900" indent="-342900">
              <a:lnSpc>
                <a:spcPct val="110000"/>
              </a:lnSpc>
              <a:spcBef>
                <a:spcPts val="0"/>
              </a:spcBef>
              <a:spcAft>
                <a:spcPts val="0"/>
              </a:spcAft>
              <a:buFont typeface="Arial" panose="020B0604020202020204" pitchFamily="34" charset="0"/>
              <a:buChar char="•"/>
            </a:pPr>
            <a:r>
              <a:rPr lang="en-GB" sz="1800" dirty="0">
                <a:latin typeface="+mj-lt"/>
              </a:rPr>
              <a:t>Dedicated extraction to TCC8 only, interleaved with extractions to all NA experiments and test beam users.</a:t>
            </a:r>
          </a:p>
          <a:p>
            <a:pPr marL="342900" indent="-342900">
              <a:lnSpc>
                <a:spcPct val="110000"/>
              </a:lnSpc>
              <a:spcBef>
                <a:spcPts val="0"/>
              </a:spcBef>
              <a:spcAft>
                <a:spcPts val="0"/>
              </a:spcAft>
              <a:buFont typeface="Arial" panose="020B0604020202020204" pitchFamily="34" charset="0"/>
              <a:buChar char="•"/>
            </a:pPr>
            <a:r>
              <a:rPr lang="en-GB" sz="1800" dirty="0">
                <a:solidFill>
                  <a:srgbClr val="FF0000"/>
                </a:solidFill>
                <a:latin typeface="+mj-lt"/>
              </a:rPr>
              <a:t>Proton sharing computed to max. TCC2 </a:t>
            </a:r>
            <a:r>
              <a:rPr lang="en-GB" sz="1800" dirty="0" err="1">
                <a:solidFill>
                  <a:srgbClr val="FF0000"/>
                </a:solidFill>
                <a:latin typeface="+mj-lt"/>
              </a:rPr>
              <a:t>PoT</a:t>
            </a:r>
            <a:r>
              <a:rPr lang="en-GB" sz="1800" dirty="0">
                <a:solidFill>
                  <a:srgbClr val="FF0000"/>
                </a:solidFill>
                <a:latin typeface="+mj-lt"/>
              </a:rPr>
              <a:t>: SFTPRO with 4.2×10</a:t>
            </a:r>
            <a:r>
              <a:rPr lang="en-GB" sz="1800" baseline="30000" dirty="0">
                <a:solidFill>
                  <a:srgbClr val="FF0000"/>
                </a:solidFill>
                <a:latin typeface="+mj-lt"/>
              </a:rPr>
              <a:t>13</a:t>
            </a:r>
            <a:r>
              <a:rPr lang="en-GB" sz="1800" dirty="0">
                <a:solidFill>
                  <a:srgbClr val="FF0000"/>
                </a:solidFill>
                <a:latin typeface="+mj-lt"/>
              </a:rPr>
              <a:t> </a:t>
            </a:r>
            <a:r>
              <a:rPr lang="en-GB" sz="1800" dirty="0" err="1">
                <a:solidFill>
                  <a:srgbClr val="FF0000"/>
                </a:solidFill>
                <a:latin typeface="+mj-lt"/>
              </a:rPr>
              <a:t>ppp</a:t>
            </a:r>
            <a:r>
              <a:rPr lang="en-GB" sz="1800" dirty="0">
                <a:solidFill>
                  <a:srgbClr val="FF0000"/>
                </a:solidFill>
                <a:latin typeface="+mj-lt"/>
              </a:rPr>
              <a:t> and with 4.8 s FT</a:t>
            </a:r>
          </a:p>
          <a:p>
            <a:pPr marL="342900" indent="-342900">
              <a:lnSpc>
                <a:spcPct val="110000"/>
              </a:lnSpc>
              <a:spcBef>
                <a:spcPts val="0"/>
              </a:spcBef>
              <a:spcAft>
                <a:spcPts val="0"/>
              </a:spcAft>
              <a:buFont typeface="Arial" panose="020B0604020202020204" pitchFamily="34" charset="0"/>
              <a:buChar char="•"/>
            </a:pPr>
            <a:endParaRPr lang="en-GB" sz="1800" b="0" dirty="0">
              <a:latin typeface="Helvetica" pitchFamily="2" charset="0"/>
            </a:endParaRPr>
          </a:p>
        </p:txBody>
      </p:sp>
      <p:pic>
        <p:nvPicPr>
          <p:cNvPr id="17" name="Picture 16">
            <a:extLst>
              <a:ext uri="{FF2B5EF4-FFF2-40B4-BE49-F238E27FC236}">
                <a16:creationId xmlns:a16="http://schemas.microsoft.com/office/drawing/2014/main" id="{396EBC62-3353-FCFF-0E55-CAE09273EE50}"/>
              </a:ext>
            </a:extLst>
          </p:cNvPr>
          <p:cNvPicPr>
            <a:picLocks noChangeAspect="1"/>
          </p:cNvPicPr>
          <p:nvPr/>
        </p:nvPicPr>
        <p:blipFill>
          <a:blip r:embed="rId3"/>
          <a:stretch>
            <a:fillRect/>
          </a:stretch>
        </p:blipFill>
        <p:spPr>
          <a:xfrm>
            <a:off x="446631" y="1203944"/>
            <a:ext cx="5383807" cy="2991004"/>
          </a:xfrm>
          <a:prstGeom prst="rect">
            <a:avLst/>
          </a:prstGeom>
        </p:spPr>
      </p:pic>
      <p:pic>
        <p:nvPicPr>
          <p:cNvPr id="18" name="Picture 17">
            <a:extLst>
              <a:ext uri="{FF2B5EF4-FFF2-40B4-BE49-F238E27FC236}">
                <a16:creationId xmlns:a16="http://schemas.microsoft.com/office/drawing/2014/main" id="{31A28CB0-6659-706A-4A91-56D8304437A0}"/>
              </a:ext>
            </a:extLst>
          </p:cNvPr>
          <p:cNvPicPr>
            <a:picLocks noChangeAspect="1"/>
          </p:cNvPicPr>
          <p:nvPr/>
        </p:nvPicPr>
        <p:blipFill>
          <a:blip r:embed="rId4"/>
          <a:stretch>
            <a:fillRect/>
          </a:stretch>
        </p:blipFill>
        <p:spPr>
          <a:xfrm>
            <a:off x="6400205" y="1209483"/>
            <a:ext cx="5383807" cy="2991004"/>
          </a:xfrm>
          <a:prstGeom prst="rect">
            <a:avLst/>
          </a:prstGeom>
        </p:spPr>
      </p:pic>
      <p:grpSp>
        <p:nvGrpSpPr>
          <p:cNvPr id="19" name="Group 18">
            <a:extLst>
              <a:ext uri="{FF2B5EF4-FFF2-40B4-BE49-F238E27FC236}">
                <a16:creationId xmlns:a16="http://schemas.microsoft.com/office/drawing/2014/main" id="{AA25999E-34C6-CACC-39BB-3372E0FF2A3F}"/>
              </a:ext>
            </a:extLst>
          </p:cNvPr>
          <p:cNvGrpSpPr/>
          <p:nvPr/>
        </p:nvGrpSpPr>
        <p:grpSpPr>
          <a:xfrm>
            <a:off x="8213251" y="4189409"/>
            <a:ext cx="2217223" cy="1079883"/>
            <a:chOff x="8213251" y="4273817"/>
            <a:chExt cx="2217223" cy="1079883"/>
          </a:xfrm>
        </p:grpSpPr>
        <p:pic>
          <p:nvPicPr>
            <p:cNvPr id="20" name="Picture 19">
              <a:extLst>
                <a:ext uri="{FF2B5EF4-FFF2-40B4-BE49-F238E27FC236}">
                  <a16:creationId xmlns:a16="http://schemas.microsoft.com/office/drawing/2014/main" id="{935477A0-D990-B20B-002A-DC5F259DBF05}"/>
                </a:ext>
              </a:extLst>
            </p:cNvPr>
            <p:cNvPicPr>
              <a:picLocks noChangeAspect="1"/>
            </p:cNvPicPr>
            <p:nvPr/>
          </p:nvPicPr>
          <p:blipFill rotWithShape="1">
            <a:blip r:embed="rId5"/>
            <a:srcRect t="43496" r="40576" b="6215"/>
            <a:stretch/>
          </p:blipFill>
          <p:spPr>
            <a:xfrm>
              <a:off x="8213251" y="4273817"/>
              <a:ext cx="2113294" cy="1079883"/>
            </a:xfrm>
            <a:prstGeom prst="rect">
              <a:avLst/>
            </a:prstGeom>
          </p:spPr>
        </p:pic>
        <p:sp>
          <p:nvSpPr>
            <p:cNvPr id="21" name="TextBox 20">
              <a:extLst>
                <a:ext uri="{FF2B5EF4-FFF2-40B4-BE49-F238E27FC236}">
                  <a16:creationId xmlns:a16="http://schemas.microsoft.com/office/drawing/2014/main" id="{70832AA2-FD98-F18C-941B-D21645A609A6}"/>
                </a:ext>
              </a:extLst>
            </p:cNvPr>
            <p:cNvSpPr txBox="1"/>
            <p:nvPr/>
          </p:nvSpPr>
          <p:spPr>
            <a:xfrm>
              <a:off x="8485645" y="4621725"/>
              <a:ext cx="1261910" cy="369332"/>
            </a:xfrm>
            <a:prstGeom prst="rect">
              <a:avLst/>
            </a:prstGeom>
            <a:noFill/>
          </p:spPr>
          <p:txBody>
            <a:bodyPr wrap="square" lIns="0" tIns="0" rIns="0" bIns="0" rtlCol="0">
              <a:spAutoFit/>
            </a:bodyPr>
            <a:lstStyle/>
            <a:p>
              <a:pPr algn="l"/>
              <a:r>
                <a:rPr lang="en-GB" sz="1200" dirty="0"/>
                <a:t>D</a:t>
              </a:r>
              <a:r>
                <a:rPr lang="en-DE" sz="1200" dirty="0"/>
                <a:t>edicated</a:t>
              </a:r>
              <a:br>
                <a:rPr lang="en-DE" sz="1200" dirty="0"/>
              </a:br>
              <a:r>
                <a:rPr lang="en-DE" sz="1200" dirty="0"/>
                <a:t>4.8 s</a:t>
              </a:r>
            </a:p>
          </p:txBody>
        </p:sp>
        <p:sp>
          <p:nvSpPr>
            <p:cNvPr id="22" name="TextBox 21">
              <a:extLst>
                <a:ext uri="{FF2B5EF4-FFF2-40B4-BE49-F238E27FC236}">
                  <a16:creationId xmlns:a16="http://schemas.microsoft.com/office/drawing/2014/main" id="{D1C9022B-782A-B23F-3D56-7CBED341A7AF}"/>
                </a:ext>
              </a:extLst>
            </p:cNvPr>
            <p:cNvSpPr txBox="1"/>
            <p:nvPr/>
          </p:nvSpPr>
          <p:spPr>
            <a:xfrm>
              <a:off x="9593205" y="4585948"/>
              <a:ext cx="837269" cy="369332"/>
            </a:xfrm>
            <a:prstGeom prst="rect">
              <a:avLst/>
            </a:prstGeom>
            <a:noFill/>
          </p:spPr>
          <p:txBody>
            <a:bodyPr wrap="square" lIns="0" tIns="0" rIns="0" bIns="0" rtlCol="0">
              <a:spAutoFit/>
            </a:bodyPr>
            <a:lstStyle/>
            <a:p>
              <a:pPr algn="l"/>
              <a:r>
                <a:rPr lang="en-DE" sz="1200" dirty="0"/>
                <a:t>NA</a:t>
              </a:r>
              <a:br>
                <a:rPr lang="en-DE" sz="1200" dirty="0"/>
              </a:br>
              <a:r>
                <a:rPr lang="en-DE" sz="1200" dirty="0"/>
                <a:t>4.8 s</a:t>
              </a:r>
            </a:p>
          </p:txBody>
        </p:sp>
      </p:grpSp>
      <p:grpSp>
        <p:nvGrpSpPr>
          <p:cNvPr id="23" name="Group 22">
            <a:extLst>
              <a:ext uri="{FF2B5EF4-FFF2-40B4-BE49-F238E27FC236}">
                <a16:creationId xmlns:a16="http://schemas.microsoft.com/office/drawing/2014/main" id="{9BB7E37B-8A09-82E8-CD48-22B4079E2305}"/>
              </a:ext>
            </a:extLst>
          </p:cNvPr>
          <p:cNvGrpSpPr/>
          <p:nvPr/>
        </p:nvGrpSpPr>
        <p:grpSpPr>
          <a:xfrm>
            <a:off x="2003094" y="4196775"/>
            <a:ext cx="2113294" cy="1065149"/>
            <a:chOff x="1965761" y="4273817"/>
            <a:chExt cx="2113294" cy="1065149"/>
          </a:xfrm>
        </p:grpSpPr>
        <p:pic>
          <p:nvPicPr>
            <p:cNvPr id="24" name="Picture 23">
              <a:extLst>
                <a:ext uri="{FF2B5EF4-FFF2-40B4-BE49-F238E27FC236}">
                  <a16:creationId xmlns:a16="http://schemas.microsoft.com/office/drawing/2014/main" id="{A8664066-880F-5912-7EEB-266D21C71E97}"/>
                </a:ext>
              </a:extLst>
            </p:cNvPr>
            <p:cNvPicPr>
              <a:picLocks noChangeAspect="1"/>
            </p:cNvPicPr>
            <p:nvPr/>
          </p:nvPicPr>
          <p:blipFill rotWithShape="1">
            <a:blip r:embed="rId6"/>
            <a:srcRect l="44" t="43972" r="40308" b="6239"/>
            <a:stretch/>
          </p:blipFill>
          <p:spPr>
            <a:xfrm>
              <a:off x="1965761" y="4273817"/>
              <a:ext cx="2113294" cy="1065149"/>
            </a:xfrm>
            <a:prstGeom prst="rect">
              <a:avLst/>
            </a:prstGeom>
          </p:spPr>
        </p:pic>
        <p:sp>
          <p:nvSpPr>
            <p:cNvPr id="25" name="TextBox 24">
              <a:extLst>
                <a:ext uri="{FF2B5EF4-FFF2-40B4-BE49-F238E27FC236}">
                  <a16:creationId xmlns:a16="http://schemas.microsoft.com/office/drawing/2014/main" id="{E320E934-4FEB-3310-B6E2-548BBAE4CBB8}"/>
                </a:ext>
              </a:extLst>
            </p:cNvPr>
            <p:cNvSpPr txBox="1"/>
            <p:nvPr/>
          </p:nvSpPr>
          <p:spPr>
            <a:xfrm>
              <a:off x="2136892" y="4453643"/>
              <a:ext cx="1261910" cy="184666"/>
            </a:xfrm>
            <a:prstGeom prst="rect">
              <a:avLst/>
            </a:prstGeom>
            <a:noFill/>
          </p:spPr>
          <p:txBody>
            <a:bodyPr wrap="square" lIns="0" tIns="0" rIns="0" bIns="0" rtlCol="0">
              <a:spAutoFit/>
            </a:bodyPr>
            <a:lstStyle/>
            <a:p>
              <a:pPr algn="l"/>
              <a:r>
                <a:rPr lang="en-DE" sz="1200" dirty="0"/>
                <a:t>Dedicated 1.2 s</a:t>
              </a:r>
            </a:p>
          </p:txBody>
        </p:sp>
        <p:sp>
          <p:nvSpPr>
            <p:cNvPr id="26" name="TextBox 25">
              <a:extLst>
                <a:ext uri="{FF2B5EF4-FFF2-40B4-BE49-F238E27FC236}">
                  <a16:creationId xmlns:a16="http://schemas.microsoft.com/office/drawing/2014/main" id="{383A28CC-FCB1-E03C-D8D1-7B2264A6606B}"/>
                </a:ext>
              </a:extLst>
            </p:cNvPr>
            <p:cNvSpPr txBox="1"/>
            <p:nvPr/>
          </p:nvSpPr>
          <p:spPr>
            <a:xfrm>
              <a:off x="3287688" y="4787860"/>
              <a:ext cx="710166" cy="369332"/>
            </a:xfrm>
            <a:prstGeom prst="rect">
              <a:avLst/>
            </a:prstGeom>
            <a:noFill/>
          </p:spPr>
          <p:txBody>
            <a:bodyPr wrap="square" lIns="0" tIns="0" rIns="0" bIns="0" rtlCol="0">
              <a:spAutoFit/>
            </a:bodyPr>
            <a:lstStyle/>
            <a:p>
              <a:pPr algn="l"/>
              <a:r>
                <a:rPr lang="en-DE" sz="1200" dirty="0"/>
                <a:t>NA 4.8 s / 9.6 s</a:t>
              </a:r>
            </a:p>
          </p:txBody>
        </p:sp>
      </p:grpSp>
      <p:sp>
        <p:nvSpPr>
          <p:cNvPr id="27" name="Rectangle 26">
            <a:extLst>
              <a:ext uri="{FF2B5EF4-FFF2-40B4-BE49-F238E27FC236}">
                <a16:creationId xmlns:a16="http://schemas.microsoft.com/office/drawing/2014/main" id="{7EA33998-7CA6-CE09-23E9-F506476493BA}"/>
              </a:ext>
            </a:extLst>
          </p:cNvPr>
          <p:cNvSpPr/>
          <p:nvPr/>
        </p:nvSpPr>
        <p:spPr>
          <a:xfrm>
            <a:off x="2135560" y="6378349"/>
            <a:ext cx="648072" cy="47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22685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09FF3-61F7-40C4-8257-6E40E6533C3D}"/>
              </a:ext>
            </a:extLst>
          </p:cNvPr>
          <p:cNvSpPr>
            <a:spLocks noGrp="1"/>
          </p:cNvSpPr>
          <p:nvPr>
            <p:ph type="title"/>
          </p:nvPr>
        </p:nvSpPr>
        <p:spPr>
          <a:xfrm>
            <a:off x="538716" y="175163"/>
            <a:ext cx="11114568" cy="1012381"/>
          </a:xfrm>
        </p:spPr>
        <p:txBody>
          <a:bodyPr/>
          <a:lstStyle/>
          <a:p>
            <a:r>
              <a:rPr lang="en-US" sz="4267" dirty="0"/>
              <a:t>Planned upgrades and studies</a:t>
            </a:r>
          </a:p>
        </p:txBody>
      </p:sp>
      <p:sp>
        <p:nvSpPr>
          <p:cNvPr id="5" name="AutoShape 2">
            <a:extLst>
              <a:ext uri="{FF2B5EF4-FFF2-40B4-BE49-F238E27FC236}">
                <a16:creationId xmlns:a16="http://schemas.microsoft.com/office/drawing/2014/main" id="{37DAAA98-FD94-ABA2-2409-BEA86173B3EB}"/>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CH" sz="2400"/>
          </a:p>
        </p:txBody>
      </p:sp>
      <p:sp>
        <p:nvSpPr>
          <p:cNvPr id="3" name="Footer Placeholder 6">
            <a:extLst>
              <a:ext uri="{FF2B5EF4-FFF2-40B4-BE49-F238E27FC236}">
                <a16:creationId xmlns:a16="http://schemas.microsoft.com/office/drawing/2014/main" id="{522BAEA3-FBC6-B8B8-12F8-DBE8022AAB4D}"/>
              </a:ext>
            </a:extLst>
          </p:cNvPr>
          <p:cNvSpPr txBox="1">
            <a:spLocks/>
          </p:cNvSpPr>
          <p:nvPr/>
        </p:nvSpPr>
        <p:spPr>
          <a:xfrm>
            <a:off x="224481" y="6577969"/>
            <a:ext cx="11778955" cy="29207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solidFill>
                  <a:schemeClr val="bg1"/>
                </a:solidFill>
                <a:latin typeface="Roboto" panose="02000000000000000000" pitchFamily="2" charset="0"/>
              </a:rPr>
              <a:t>M. Fraser		Beam requirements of BDF/</a:t>
            </a:r>
            <a:r>
              <a:rPr lang="en-GB" sz="1333" dirty="0" err="1">
                <a:solidFill>
                  <a:schemeClr val="bg1"/>
                </a:solidFill>
                <a:latin typeface="Roboto" panose="02000000000000000000" pitchFamily="2" charset="0"/>
              </a:rPr>
              <a:t>SHiP</a:t>
            </a:r>
            <a:r>
              <a:rPr lang="en-GB" sz="1333" dirty="0">
                <a:solidFill>
                  <a:schemeClr val="bg1"/>
                </a:solidFill>
                <a:latin typeface="Roboto" panose="02000000000000000000" pitchFamily="2" charset="0"/>
              </a:rPr>
              <a:t> at the HI-ECN3 facility            	IPP meeting                   12</a:t>
            </a:r>
            <a:r>
              <a:rPr lang="en-GB" sz="1333" baseline="30000" dirty="0">
                <a:solidFill>
                  <a:schemeClr val="bg1"/>
                </a:solidFill>
                <a:latin typeface="Roboto" panose="02000000000000000000" pitchFamily="2" charset="0"/>
              </a:rPr>
              <a:t>th</a:t>
            </a:r>
            <a:r>
              <a:rPr lang="en-GB" sz="1333" dirty="0">
                <a:solidFill>
                  <a:schemeClr val="bg1"/>
                </a:solidFill>
                <a:latin typeface="Roboto" panose="02000000000000000000" pitchFamily="2" charset="0"/>
              </a:rPr>
              <a:t> April 2024</a:t>
            </a:r>
            <a:endParaRPr lang="en-US" sz="1333" dirty="0">
              <a:solidFill>
                <a:schemeClr val="bg1"/>
              </a:solidFill>
            </a:endParaRPr>
          </a:p>
        </p:txBody>
      </p:sp>
      <p:sp>
        <p:nvSpPr>
          <p:cNvPr id="12" name="Content Placeholder 4">
            <a:extLst>
              <a:ext uri="{FF2B5EF4-FFF2-40B4-BE49-F238E27FC236}">
                <a16:creationId xmlns:a16="http://schemas.microsoft.com/office/drawing/2014/main" id="{CA02D45E-02F7-484B-4A6F-6583A06A94C5}"/>
              </a:ext>
            </a:extLst>
          </p:cNvPr>
          <p:cNvSpPr txBox="1">
            <a:spLocks/>
          </p:cNvSpPr>
          <p:nvPr/>
        </p:nvSpPr>
        <p:spPr>
          <a:xfrm>
            <a:off x="205265" y="1415977"/>
            <a:ext cx="6519591" cy="5413440"/>
          </a:xfrm>
          <a:prstGeom prst="rect">
            <a:avLst/>
          </a:prstGeom>
        </p:spPr>
        <p:txBody>
          <a:bodyPr vert="horz" lIns="0" tIns="0" rIns="0" bIns="0" rtlCol="0">
            <a:noAutofit/>
          </a:bodyPr>
          <a:lstStyle>
            <a:defPPr>
              <a:defRPr lang="en-US"/>
            </a:defPPr>
            <a:lvl1pPr marL="342900" indent="-342900">
              <a:lnSpc>
                <a:spcPct val="100000"/>
              </a:lnSpc>
              <a:spcBef>
                <a:spcPts val="600"/>
              </a:spcBef>
              <a:spcAft>
                <a:spcPts val="0"/>
              </a:spcAft>
              <a:buFont typeface="Arial" panose="020B0604020202020204" pitchFamily="34" charset="0"/>
              <a:buChar char="•"/>
              <a:tabLst/>
              <a:defRPr b="0">
                <a:solidFill>
                  <a:schemeClr val="tx2">
                    <a:lumMod val="50000"/>
                  </a:schemeClr>
                </a:solidFill>
              </a:defRPr>
            </a:lvl1pPr>
            <a:lvl2pPr marL="628650" indent="-261938">
              <a:lnSpc>
                <a:spcPct val="100000"/>
              </a:lnSpc>
              <a:spcBef>
                <a:spcPts val="500"/>
              </a:spcBef>
              <a:spcAft>
                <a:spcPts val="300"/>
              </a:spcAft>
              <a:buFont typeface="Arial" panose="020B0604020202020204" pitchFamily="34" charset="0"/>
              <a:buChar char="•"/>
              <a:tabLst/>
              <a:defRPr>
                <a:solidFill>
                  <a:schemeClr val="tx2">
                    <a:lumMod val="50000"/>
                  </a:schemeClr>
                </a:solidFill>
              </a:defRPr>
            </a:lvl2pPr>
            <a:lvl3pPr marL="889000" indent="-260350">
              <a:lnSpc>
                <a:spcPct val="100000"/>
              </a:lnSpc>
              <a:spcBef>
                <a:spcPts val="500"/>
              </a:spcBef>
              <a:spcAft>
                <a:spcPts val="300"/>
              </a:spcAft>
              <a:buSzPct val="100000"/>
              <a:buFont typeface="Arial" panose="020B0604020202020204" pitchFamily="34" charset="0"/>
              <a:buChar char="•"/>
              <a:tabLst/>
              <a:defRPr>
                <a:solidFill>
                  <a:schemeClr val="tx2">
                    <a:lumMod val="50000"/>
                  </a:schemeClr>
                </a:solidFill>
              </a:defRPr>
            </a:lvl3pPr>
            <a:lvl4pPr marL="1209675" indent="-269875">
              <a:lnSpc>
                <a:spcPct val="100000"/>
              </a:lnSpc>
              <a:spcBef>
                <a:spcPts val="500"/>
              </a:spcBef>
              <a:spcAft>
                <a:spcPts val="300"/>
              </a:spcAft>
              <a:buSzPct val="100000"/>
              <a:buFont typeface="Arial" panose="020B0604020202020204" pitchFamily="34" charset="0"/>
              <a:buChar char="•"/>
              <a:tabLst/>
              <a:defRPr sz="1600">
                <a:solidFill>
                  <a:schemeClr val="tx2">
                    <a:lumMod val="50000"/>
                  </a:schemeClr>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t>The changes will include:</a:t>
            </a:r>
          </a:p>
          <a:p>
            <a:pPr lvl="1"/>
            <a:r>
              <a:rPr lang="en-US" dirty="0" err="1"/>
              <a:t>Optimised</a:t>
            </a:r>
            <a:r>
              <a:rPr lang="en-US" dirty="0"/>
              <a:t> beam delivery of slow extracted high intensity beam with shorter spill.</a:t>
            </a:r>
          </a:p>
          <a:p>
            <a:pPr lvl="1"/>
            <a:r>
              <a:rPr lang="en-US" dirty="0"/>
              <a:t>Reduced beam losses along the beamline for the zero-background search of SHIP.</a:t>
            </a:r>
          </a:p>
          <a:p>
            <a:pPr lvl="1"/>
            <a:r>
              <a:rPr lang="en-US" dirty="0"/>
              <a:t>A new target complex in ECN3 capable to accumulate 4E19 protons per year.</a:t>
            </a:r>
          </a:p>
          <a:p>
            <a:pPr lvl="1"/>
            <a:r>
              <a:rPr lang="en-US" dirty="0"/>
              <a:t>Dumping the unused protons from the shared cycle before it can create background downstream.</a:t>
            </a:r>
          </a:p>
          <a:p>
            <a:pPr lvl="1"/>
            <a:r>
              <a:rPr lang="en-US" dirty="0"/>
              <a:t>Civil engineering works to prepare the ECN3 cavern for the BDF/SHIP installation.</a:t>
            </a:r>
          </a:p>
          <a:p>
            <a:pPr lvl="1"/>
            <a:endParaRPr lang="en-US" dirty="0"/>
          </a:p>
          <a:p>
            <a:endParaRPr lang="en-US" dirty="0"/>
          </a:p>
          <a:p>
            <a:endParaRPr lang="en-US" dirty="0"/>
          </a:p>
        </p:txBody>
      </p:sp>
      <p:pic>
        <p:nvPicPr>
          <p:cNvPr id="6" name="Picture 5">
            <a:extLst>
              <a:ext uri="{FF2B5EF4-FFF2-40B4-BE49-F238E27FC236}">
                <a16:creationId xmlns:a16="http://schemas.microsoft.com/office/drawing/2014/main" id="{A5ABA8CC-1211-0983-18F5-442BEE2CB312}"/>
              </a:ext>
            </a:extLst>
          </p:cNvPr>
          <p:cNvPicPr>
            <a:picLocks noChangeAspect="1"/>
          </p:cNvPicPr>
          <p:nvPr/>
        </p:nvPicPr>
        <p:blipFill>
          <a:blip r:embed="rId3"/>
          <a:srcRect l="1419" r="1419"/>
          <a:stretch/>
        </p:blipFill>
        <p:spPr>
          <a:xfrm>
            <a:off x="6744072" y="1180039"/>
            <a:ext cx="5318819" cy="3121930"/>
          </a:xfrm>
          <a:prstGeom prst="rect">
            <a:avLst/>
          </a:prstGeom>
        </p:spPr>
      </p:pic>
      <p:sp>
        <p:nvSpPr>
          <p:cNvPr id="9" name="TextBox 8">
            <a:extLst>
              <a:ext uri="{FF2B5EF4-FFF2-40B4-BE49-F238E27FC236}">
                <a16:creationId xmlns:a16="http://schemas.microsoft.com/office/drawing/2014/main" id="{EADBAD39-FAC5-AA95-6939-F4950CD00CDA}"/>
              </a:ext>
            </a:extLst>
          </p:cNvPr>
          <p:cNvSpPr txBox="1"/>
          <p:nvPr/>
        </p:nvSpPr>
        <p:spPr>
          <a:xfrm>
            <a:off x="205265" y="769646"/>
            <a:ext cx="11876842" cy="646331"/>
          </a:xfrm>
          <a:prstGeom prst="rect">
            <a:avLst/>
          </a:prstGeom>
        </p:spPr>
        <p:txBody>
          <a:bodyPr vert="horz" lIns="0" tIns="0" rIns="0" bIns="0" rtlCol="0">
            <a:noAutofit/>
          </a:bodyPr>
          <a:lstStyle>
            <a:defPPr>
              <a:defRPr lang="en-US"/>
            </a:defPPr>
            <a:lvl1pPr marL="342900" indent="-342900">
              <a:lnSpc>
                <a:spcPct val="100000"/>
              </a:lnSpc>
              <a:spcBef>
                <a:spcPts val="600"/>
              </a:spcBef>
              <a:spcAft>
                <a:spcPts val="0"/>
              </a:spcAft>
              <a:buFont typeface="Arial" panose="020B0604020202020204" pitchFamily="34" charset="0"/>
              <a:buChar char="•"/>
              <a:tabLst/>
              <a:defRPr b="0">
                <a:solidFill>
                  <a:schemeClr val="tx2">
                    <a:lumMod val="50000"/>
                  </a:schemeClr>
                </a:solidFill>
              </a:defRPr>
            </a:lvl1pPr>
            <a:lvl2pPr marL="628650" lvl="1" indent="-261938">
              <a:lnSpc>
                <a:spcPct val="100000"/>
              </a:lnSpc>
              <a:spcBef>
                <a:spcPts val="500"/>
              </a:spcBef>
              <a:spcAft>
                <a:spcPts val="300"/>
              </a:spcAft>
              <a:buFont typeface="Arial" panose="020B0604020202020204" pitchFamily="34" charset="0"/>
              <a:buChar char="•"/>
              <a:tabLst/>
              <a:defRPr>
                <a:solidFill>
                  <a:schemeClr val="tx2">
                    <a:lumMod val="50000"/>
                  </a:schemeClr>
                </a:solidFill>
              </a:defRPr>
            </a:lvl2pPr>
            <a:lvl3pPr marL="889000" indent="-260350">
              <a:lnSpc>
                <a:spcPct val="100000"/>
              </a:lnSpc>
              <a:spcBef>
                <a:spcPts val="500"/>
              </a:spcBef>
              <a:spcAft>
                <a:spcPts val="300"/>
              </a:spcAft>
              <a:buSzPct val="100000"/>
              <a:buFont typeface="Arial" panose="020B0604020202020204" pitchFamily="34" charset="0"/>
              <a:buChar char="•"/>
              <a:tabLst/>
              <a:defRPr>
                <a:solidFill>
                  <a:schemeClr val="tx2">
                    <a:lumMod val="50000"/>
                  </a:schemeClr>
                </a:solidFill>
              </a:defRPr>
            </a:lvl3pPr>
            <a:lvl4pPr marL="1209675" indent="-269875">
              <a:lnSpc>
                <a:spcPct val="100000"/>
              </a:lnSpc>
              <a:spcBef>
                <a:spcPts val="500"/>
              </a:spcBef>
              <a:spcAft>
                <a:spcPts val="300"/>
              </a:spcAft>
              <a:buSzPct val="100000"/>
              <a:buFont typeface="Arial" panose="020B0604020202020204" pitchFamily="34" charset="0"/>
              <a:buChar char="•"/>
              <a:tabLst/>
              <a:defRPr sz="1600">
                <a:solidFill>
                  <a:schemeClr val="tx2">
                    <a:lumMod val="50000"/>
                  </a:schemeClr>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t>This is an extensive project with many ongoing studies and upgrades being planned in close synergy with the NACONS project.</a:t>
            </a:r>
          </a:p>
        </p:txBody>
      </p:sp>
      <p:sp>
        <p:nvSpPr>
          <p:cNvPr id="10" name="TextBox 9">
            <a:extLst>
              <a:ext uri="{FF2B5EF4-FFF2-40B4-BE49-F238E27FC236}">
                <a16:creationId xmlns:a16="http://schemas.microsoft.com/office/drawing/2014/main" id="{7340D550-6582-57BA-F520-10487087E49D}"/>
              </a:ext>
            </a:extLst>
          </p:cNvPr>
          <p:cNvSpPr txBox="1"/>
          <p:nvPr/>
        </p:nvSpPr>
        <p:spPr>
          <a:xfrm>
            <a:off x="538716" y="5069481"/>
            <a:ext cx="11524175" cy="830997"/>
          </a:xfrm>
          <a:prstGeom prst="rect">
            <a:avLst/>
          </a:prstGeom>
          <a:noFill/>
        </p:spPr>
        <p:txBody>
          <a:bodyPr wrap="square" lIns="0" tIns="0" rIns="0" bIns="0" rtlCol="0">
            <a:spAutoFit/>
          </a:bodyPr>
          <a:lstStyle/>
          <a:p>
            <a:pPr algn="ctr"/>
            <a:r>
              <a:rPr lang="en-GB" b="1" dirty="0"/>
              <a:t>The TDR is scheduled to be submitted by end of 2025. Changes for the first part of the beamline to be installed during LS3, followed by commissioning during Run4 and completion of the rest of the beamline during the Year End Stops until 2030. Physics run post-LS4.</a:t>
            </a:r>
          </a:p>
        </p:txBody>
      </p:sp>
      <p:sp>
        <p:nvSpPr>
          <p:cNvPr id="11" name="Date Placeholder 10">
            <a:extLst>
              <a:ext uri="{FF2B5EF4-FFF2-40B4-BE49-F238E27FC236}">
                <a16:creationId xmlns:a16="http://schemas.microsoft.com/office/drawing/2014/main" id="{F33177BC-3128-A416-F20F-C8E76CF061FA}"/>
              </a:ext>
            </a:extLst>
          </p:cNvPr>
          <p:cNvSpPr>
            <a:spLocks noGrp="1"/>
          </p:cNvSpPr>
          <p:nvPr>
            <p:ph type="dt" sz="half" idx="10"/>
          </p:nvPr>
        </p:nvSpPr>
        <p:spPr>
          <a:xfrm>
            <a:off x="3485228" y="6378349"/>
            <a:ext cx="774034" cy="365125"/>
          </a:xfrm>
        </p:spPr>
        <p:txBody>
          <a:bodyPr/>
          <a:lstStyle/>
          <a:p>
            <a:r>
              <a:rPr lang="en-US"/>
              <a:t>05.09.2025</a:t>
            </a:r>
            <a:endParaRPr lang="el-GR" dirty="0"/>
          </a:p>
        </p:txBody>
      </p:sp>
      <p:sp>
        <p:nvSpPr>
          <p:cNvPr id="13" name="Footer Placeholder 12">
            <a:extLst>
              <a:ext uri="{FF2B5EF4-FFF2-40B4-BE49-F238E27FC236}">
                <a16:creationId xmlns:a16="http://schemas.microsoft.com/office/drawing/2014/main" id="{60C648F0-1998-772C-DE55-6A9AF5A9CF2E}"/>
              </a:ext>
            </a:extLst>
          </p:cNvPr>
          <p:cNvSpPr>
            <a:spLocks noGrp="1"/>
          </p:cNvSpPr>
          <p:nvPr>
            <p:ph type="ftr" sz="quarter" idx="11"/>
          </p:nvPr>
        </p:nvSpPr>
        <p:spPr/>
        <p:txBody>
          <a:bodyPr/>
          <a:lstStyle/>
          <a:p>
            <a:r>
              <a:rPr lang="en-GB"/>
              <a:t>D. Banerjee BDX Workshop 2025</a:t>
            </a:r>
            <a:endParaRPr lang="el-GR"/>
          </a:p>
        </p:txBody>
      </p:sp>
      <p:sp>
        <p:nvSpPr>
          <p:cNvPr id="14" name="Slide Number Placeholder 13">
            <a:extLst>
              <a:ext uri="{FF2B5EF4-FFF2-40B4-BE49-F238E27FC236}">
                <a16:creationId xmlns:a16="http://schemas.microsoft.com/office/drawing/2014/main" id="{73D6F763-42F7-472A-F3A4-055193F16578}"/>
              </a:ext>
            </a:extLst>
          </p:cNvPr>
          <p:cNvSpPr>
            <a:spLocks noGrp="1"/>
          </p:cNvSpPr>
          <p:nvPr>
            <p:ph type="sldNum" sz="quarter" idx="12"/>
          </p:nvPr>
        </p:nvSpPr>
        <p:spPr/>
        <p:txBody>
          <a:bodyPr/>
          <a:lstStyle/>
          <a:p>
            <a:fld id="{5AD037AA-D9F1-418C-8E0B-6DB1F621E83A}" type="slidenum">
              <a:rPr lang="el-GR" smtClean="0"/>
              <a:t>31</a:t>
            </a:fld>
            <a:endParaRPr lang="el-GR"/>
          </a:p>
        </p:txBody>
      </p:sp>
      <p:sp>
        <p:nvSpPr>
          <p:cNvPr id="16" name="Rectangle 15">
            <a:extLst>
              <a:ext uri="{FF2B5EF4-FFF2-40B4-BE49-F238E27FC236}">
                <a16:creationId xmlns:a16="http://schemas.microsoft.com/office/drawing/2014/main" id="{2BFF0CB8-1F7B-67B8-4472-C7DFCC6FCC2A}"/>
              </a:ext>
            </a:extLst>
          </p:cNvPr>
          <p:cNvSpPr/>
          <p:nvPr/>
        </p:nvSpPr>
        <p:spPr>
          <a:xfrm>
            <a:off x="2135560" y="6378349"/>
            <a:ext cx="648072" cy="47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1974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9" y="1124744"/>
            <a:ext cx="11563427" cy="5112568"/>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900"/>
              </a:spcAft>
            </a:pPr>
            <a:r>
              <a:rPr lang="en-GB" sz="2000" b="0" dirty="0"/>
              <a:t>In the context of PBC various new fixed-target beam requests have come forward to run post-LS3 at the CERN North Area.</a:t>
            </a:r>
          </a:p>
          <a:p>
            <a:pPr>
              <a:lnSpc>
                <a:spcPct val="100000"/>
              </a:lnSpc>
              <a:spcBef>
                <a:spcPts val="0"/>
              </a:spcBef>
              <a:spcAft>
                <a:spcPts val="900"/>
              </a:spcAft>
            </a:pPr>
            <a:r>
              <a:rPr lang="en-GB" sz="2000" b="0" dirty="0"/>
              <a:t>Many feasibility and technical studies have been launched in this context which are ongoing with an implementation phase planned for LS3.</a:t>
            </a:r>
          </a:p>
          <a:p>
            <a:pPr>
              <a:lnSpc>
                <a:spcPct val="100000"/>
              </a:lnSpc>
              <a:spcBef>
                <a:spcPts val="0"/>
              </a:spcBef>
              <a:spcAft>
                <a:spcPts val="900"/>
              </a:spcAft>
            </a:pPr>
            <a:r>
              <a:rPr lang="en-GB" sz="2000" b="0" dirty="0"/>
              <a:t>The list presented here is far from exhaustive and features some highlights.</a:t>
            </a:r>
          </a:p>
        </p:txBody>
      </p:sp>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Summary</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a:xfrm>
            <a:off x="3485228" y="6378349"/>
            <a:ext cx="681254" cy="365125"/>
          </a:xfrm>
        </p:spPr>
        <p:txBody>
          <a:bodyPr/>
          <a:lstStyle/>
          <a:p>
            <a:r>
              <a:rPr lang="en-US"/>
              <a:t>05.09.2025</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BDX Workshop 2025</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32</a:t>
            </a:fld>
            <a:endParaRPr lang="en-US" dirty="0"/>
          </a:p>
        </p:txBody>
      </p:sp>
      <p:sp>
        <p:nvSpPr>
          <p:cNvPr id="5" name="TextBox 4">
            <a:extLst>
              <a:ext uri="{FF2B5EF4-FFF2-40B4-BE49-F238E27FC236}">
                <a16:creationId xmlns:a16="http://schemas.microsoft.com/office/drawing/2014/main" id="{0287715B-009F-3B6C-AFBD-1C816346DD4E}"/>
              </a:ext>
            </a:extLst>
          </p:cNvPr>
          <p:cNvSpPr txBox="1"/>
          <p:nvPr/>
        </p:nvSpPr>
        <p:spPr>
          <a:xfrm>
            <a:off x="407988" y="4738991"/>
            <a:ext cx="11563428" cy="646331"/>
          </a:xfrm>
          <a:prstGeom prst="rect">
            <a:avLst/>
          </a:prstGeom>
          <a:noFill/>
        </p:spPr>
        <p:txBody>
          <a:bodyPr wrap="square">
            <a:spAutoFit/>
          </a:bodyPr>
          <a:lstStyle/>
          <a:p>
            <a:pPr algn="ctr">
              <a:lnSpc>
                <a:spcPct val="100000"/>
              </a:lnSpc>
              <a:spcBef>
                <a:spcPts val="0"/>
              </a:spcBef>
              <a:spcAft>
                <a:spcPts val="900"/>
              </a:spcAft>
            </a:pPr>
            <a:r>
              <a:rPr lang="en-GB" sz="1800" b="1" dirty="0"/>
              <a:t>With the end of Run 3 imminent in August 2026, we have the privilege to look forward to a rich and diverse physics program being at the frontier of unprecedented high intensities at the North Area. </a:t>
            </a:r>
          </a:p>
        </p:txBody>
      </p:sp>
    </p:spTree>
    <p:extLst>
      <p:ext uri="{BB962C8B-B14F-4D97-AF65-F5344CB8AC3E}">
        <p14:creationId xmlns:p14="http://schemas.microsoft.com/office/powerpoint/2010/main" val="3146365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7D2BA-AB24-2845-0F3B-1E11C1E70F7D}"/>
              </a:ext>
            </a:extLst>
          </p:cNvPr>
          <p:cNvSpPr>
            <a:spLocks noGrp="1"/>
          </p:cNvSpPr>
          <p:nvPr>
            <p:ph type="title"/>
          </p:nvPr>
        </p:nvSpPr>
        <p:spPr/>
        <p:txBody>
          <a:bodyPr/>
          <a:lstStyle/>
          <a:p>
            <a:r>
              <a:rPr lang="en-US" dirty="0"/>
              <a:t>Backup</a:t>
            </a:r>
          </a:p>
        </p:txBody>
      </p:sp>
      <p:sp>
        <p:nvSpPr>
          <p:cNvPr id="3" name="Text Placeholder 2">
            <a:extLst>
              <a:ext uri="{FF2B5EF4-FFF2-40B4-BE49-F238E27FC236}">
                <a16:creationId xmlns:a16="http://schemas.microsoft.com/office/drawing/2014/main" id="{48C3D64B-F940-70B6-3BE9-EBE73DEFF7F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EF6E5F4-8573-6D59-B00D-5F9A95790C54}"/>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CDCAF3E9-ECE6-3DB5-2152-1E9175613FE6}"/>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A2FE5F2E-78C6-E6FB-59BE-0293B878E67F}"/>
              </a:ext>
            </a:extLst>
          </p:cNvPr>
          <p:cNvSpPr>
            <a:spLocks noGrp="1"/>
          </p:cNvSpPr>
          <p:nvPr>
            <p:ph type="sldNum" sz="quarter" idx="12"/>
          </p:nvPr>
        </p:nvSpPr>
        <p:spPr/>
        <p:txBody>
          <a:bodyPr/>
          <a:lstStyle/>
          <a:p>
            <a:fld id="{36B5EA5A-BC32-A742-B11B-8E7414D5B535}" type="slidenum">
              <a:rPr lang="en-US" smtClean="0"/>
              <a:pPr/>
              <a:t>33</a:t>
            </a:fld>
            <a:endParaRPr lang="en-US" dirty="0"/>
          </a:p>
        </p:txBody>
      </p:sp>
    </p:spTree>
    <p:extLst>
      <p:ext uri="{BB962C8B-B14F-4D97-AF65-F5344CB8AC3E}">
        <p14:creationId xmlns:p14="http://schemas.microsoft.com/office/powerpoint/2010/main" val="1338284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6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C87C0A-C6ED-024F-18D3-6DB3741B3368}"/>
              </a:ext>
            </a:extLst>
          </p:cNvPr>
          <p:cNvSpPr>
            <a:spLocks noGrp="1"/>
          </p:cNvSpPr>
          <p:nvPr>
            <p:ph type="title"/>
          </p:nvPr>
        </p:nvSpPr>
        <p:spPr/>
        <p:txBody>
          <a:bodyPr/>
          <a:lstStyle/>
          <a:p>
            <a:r>
              <a:rPr lang="en-GB" dirty="0"/>
              <a:t>East Area Secondary Beamlines</a:t>
            </a:r>
          </a:p>
        </p:txBody>
      </p:sp>
      <p:sp>
        <p:nvSpPr>
          <p:cNvPr id="4" name="Date Placeholder 3">
            <a:extLst>
              <a:ext uri="{FF2B5EF4-FFF2-40B4-BE49-F238E27FC236}">
                <a16:creationId xmlns:a16="http://schemas.microsoft.com/office/drawing/2014/main" id="{566E0F44-77FD-D3F7-67D5-09EE1E8580AF}"/>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52341FF9-C462-76F6-406E-B1E843DA285F}"/>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4CD05CF2-8373-051E-AD26-611E3E2BECBC}"/>
              </a:ext>
            </a:extLst>
          </p:cNvPr>
          <p:cNvSpPr>
            <a:spLocks noGrp="1"/>
          </p:cNvSpPr>
          <p:nvPr>
            <p:ph type="sldNum" sz="quarter" idx="12"/>
          </p:nvPr>
        </p:nvSpPr>
        <p:spPr/>
        <p:txBody>
          <a:bodyPr/>
          <a:lstStyle/>
          <a:p>
            <a:fld id="{36B5EA5A-BC32-A742-B11B-8E7414D5B535}" type="slidenum">
              <a:rPr lang="en-US" smtClean="0"/>
              <a:pPr/>
              <a:t>4</a:t>
            </a:fld>
            <a:endParaRPr lang="en-US" dirty="0"/>
          </a:p>
        </p:txBody>
      </p:sp>
      <p:pic>
        <p:nvPicPr>
          <p:cNvPr id="7" name="Picture 1" descr="cid:image002.png@01D235F8.31004AF0">
            <a:extLst>
              <a:ext uri="{FF2B5EF4-FFF2-40B4-BE49-F238E27FC236}">
                <a16:creationId xmlns:a16="http://schemas.microsoft.com/office/drawing/2014/main" id="{65DBA22C-4B20-1464-4D23-E051D1857DB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662268" y="1104834"/>
            <a:ext cx="6867463" cy="1707166"/>
          </a:xfrm>
          <a:prstGeom prst="rect">
            <a:avLst/>
          </a:prstGeom>
          <a:solidFill>
            <a:schemeClr val="bg1"/>
          </a:solidFill>
        </p:spPr>
      </p:pic>
      <p:pic>
        <p:nvPicPr>
          <p:cNvPr id="9" name="Picture 8" descr="A screenshot of a computer&#10;&#10;Description automatically generated">
            <a:extLst>
              <a:ext uri="{FF2B5EF4-FFF2-40B4-BE49-F238E27FC236}">
                <a16:creationId xmlns:a16="http://schemas.microsoft.com/office/drawing/2014/main" id="{9F83E68D-DD31-DCA0-7F73-803C09E1BCBD}"/>
              </a:ext>
            </a:extLst>
          </p:cNvPr>
          <p:cNvPicPr>
            <a:picLocks noChangeAspect="1"/>
          </p:cNvPicPr>
          <p:nvPr/>
        </p:nvPicPr>
        <p:blipFill rotWithShape="1">
          <a:blip r:embed="rId4"/>
          <a:srcRect l="36875" t="12201" r="21125" b="37400"/>
          <a:stretch/>
        </p:blipFill>
        <p:spPr>
          <a:xfrm>
            <a:off x="119336" y="2924944"/>
            <a:ext cx="4320480" cy="3240360"/>
          </a:xfrm>
          <a:prstGeom prst="rect">
            <a:avLst/>
          </a:prstGeom>
        </p:spPr>
      </p:pic>
      <p:sp>
        <p:nvSpPr>
          <p:cNvPr id="10" name="TextBox 9">
            <a:extLst>
              <a:ext uri="{FF2B5EF4-FFF2-40B4-BE49-F238E27FC236}">
                <a16:creationId xmlns:a16="http://schemas.microsoft.com/office/drawing/2014/main" id="{71919838-C54E-D62F-A8BC-E26A547E5D0F}"/>
              </a:ext>
            </a:extLst>
          </p:cNvPr>
          <p:cNvSpPr txBox="1"/>
          <p:nvPr/>
        </p:nvSpPr>
        <p:spPr>
          <a:xfrm>
            <a:off x="4403812" y="2496455"/>
            <a:ext cx="1080119" cy="430887"/>
          </a:xfrm>
          <a:prstGeom prst="rect">
            <a:avLst/>
          </a:prstGeom>
          <a:noFill/>
        </p:spPr>
        <p:txBody>
          <a:bodyPr wrap="square" lIns="0" tIns="0" rIns="0" bIns="0" rtlCol="0">
            <a:spAutoFit/>
          </a:bodyPr>
          <a:lstStyle/>
          <a:p>
            <a:pPr algn="ctr"/>
            <a:r>
              <a:rPr lang="en-GB" sz="1400" dirty="0">
                <a:solidFill>
                  <a:srgbClr val="FF0000"/>
                </a:solidFill>
              </a:rPr>
              <a:t>PS beam @ 24 GeV/c</a:t>
            </a:r>
          </a:p>
        </p:txBody>
      </p:sp>
      <p:cxnSp>
        <p:nvCxnSpPr>
          <p:cNvPr id="11" name="Straight Arrow Connector 10">
            <a:extLst>
              <a:ext uri="{FF2B5EF4-FFF2-40B4-BE49-F238E27FC236}">
                <a16:creationId xmlns:a16="http://schemas.microsoft.com/office/drawing/2014/main" id="{ECB5E1DD-2853-DD7C-E7FF-D1829C7A66A5}"/>
              </a:ext>
            </a:extLst>
          </p:cNvPr>
          <p:cNvCxnSpPr/>
          <p:nvPr/>
        </p:nvCxnSpPr>
        <p:spPr>
          <a:xfrm>
            <a:off x="4871864" y="2477730"/>
            <a:ext cx="864097" cy="58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DBE4F169-4780-C8BF-92E2-770FFC251798}"/>
              </a:ext>
            </a:extLst>
          </p:cNvPr>
          <p:cNvGraphicFramePr>
            <a:graphicFrameLocks noGrp="1"/>
          </p:cNvGraphicFramePr>
          <p:nvPr>
            <p:extLst>
              <p:ext uri="{D42A27DB-BD31-4B8C-83A1-F6EECF244321}">
                <p14:modId xmlns:p14="http://schemas.microsoft.com/office/powerpoint/2010/main" val="3345394247"/>
              </p:ext>
            </p:extLst>
          </p:nvPr>
        </p:nvGraphicFramePr>
        <p:xfrm>
          <a:off x="4511824" y="3247614"/>
          <a:ext cx="7560840" cy="2724130"/>
        </p:xfrm>
        <a:graphic>
          <a:graphicData uri="http://schemas.openxmlformats.org/drawingml/2006/table">
            <a:tbl>
              <a:tblPr firstRow="1" bandRow="1">
                <a:tableStyleId>{5C22544A-7EE6-4342-B048-85BDC9FD1C3A}</a:tableStyleId>
              </a:tblPr>
              <a:tblGrid>
                <a:gridCol w="2943686">
                  <a:extLst>
                    <a:ext uri="{9D8B030D-6E8A-4147-A177-3AD203B41FA5}">
                      <a16:colId xmlns:a16="http://schemas.microsoft.com/office/drawing/2014/main" val="1225492313"/>
                    </a:ext>
                  </a:extLst>
                </a:gridCol>
                <a:gridCol w="4617154">
                  <a:extLst>
                    <a:ext uri="{9D8B030D-6E8A-4147-A177-3AD203B41FA5}">
                      <a16:colId xmlns:a16="http://schemas.microsoft.com/office/drawing/2014/main" val="2925728299"/>
                    </a:ext>
                  </a:extLst>
                </a:gridCol>
              </a:tblGrid>
              <a:tr h="349527">
                <a:tc>
                  <a:txBody>
                    <a:bodyPr/>
                    <a:lstStyle/>
                    <a:p>
                      <a:r>
                        <a:rPr lang="en-GB" sz="1400" dirty="0"/>
                        <a:t>Parameter</a:t>
                      </a:r>
                    </a:p>
                  </a:txBody>
                  <a:tcPr/>
                </a:tc>
                <a:tc>
                  <a:txBody>
                    <a:bodyPr/>
                    <a:lstStyle/>
                    <a:p>
                      <a:r>
                        <a:rPr lang="en-GB" sz="1400" dirty="0"/>
                        <a:t>Value</a:t>
                      </a:r>
                    </a:p>
                  </a:txBody>
                  <a:tcPr/>
                </a:tc>
                <a:extLst>
                  <a:ext uri="{0D108BD9-81ED-4DB2-BD59-A6C34878D82A}">
                    <a16:rowId xmlns:a16="http://schemas.microsoft.com/office/drawing/2014/main" val="2982026462"/>
                  </a:ext>
                </a:extLst>
              </a:tr>
              <a:tr h="415280">
                <a:tc>
                  <a:txBody>
                    <a:bodyPr/>
                    <a:lstStyle/>
                    <a:p>
                      <a:r>
                        <a:rPr lang="en-GB" sz="1400" dirty="0"/>
                        <a:t>Spill Length</a:t>
                      </a:r>
                    </a:p>
                  </a:txBody>
                  <a:tcPr/>
                </a:tc>
                <a:tc>
                  <a:txBody>
                    <a:bodyPr/>
                    <a:lstStyle/>
                    <a:p>
                      <a:r>
                        <a:rPr lang="en-GB" sz="1400" dirty="0"/>
                        <a:t>2.4 s with 0.4 s flat-top (beam extraction)</a:t>
                      </a:r>
                    </a:p>
                  </a:txBody>
                  <a:tcPr/>
                </a:tc>
                <a:extLst>
                  <a:ext uri="{0D108BD9-81ED-4DB2-BD59-A6C34878D82A}">
                    <a16:rowId xmlns:a16="http://schemas.microsoft.com/office/drawing/2014/main" val="1206239182"/>
                  </a:ext>
                </a:extLst>
              </a:tr>
              <a:tr h="518747">
                <a:tc>
                  <a:txBody>
                    <a:bodyPr/>
                    <a:lstStyle/>
                    <a:p>
                      <a:r>
                        <a:rPr lang="en-GB" sz="1400" dirty="0"/>
                        <a:t>Proton beam momentum [GeV/c]</a:t>
                      </a:r>
                    </a:p>
                  </a:txBody>
                  <a:tcPr/>
                </a:tc>
                <a:tc>
                  <a:txBody>
                    <a:bodyPr/>
                    <a:lstStyle/>
                    <a:p>
                      <a:r>
                        <a:rPr lang="en-GB" sz="1400" dirty="0"/>
                        <a:t>24 (requests to go lower for longer spills </a:t>
                      </a:r>
                      <a:r>
                        <a:rPr lang="en-GB" sz="1400" dirty="0">
                          <a:sym typeface="Wingdings" pitchFamily="2" charset="2"/>
                        </a:rPr>
                        <a:t> 15 GeV/c tested at 0.8 s flat top</a:t>
                      </a:r>
                      <a:r>
                        <a:rPr lang="en-GB" sz="1400" dirty="0"/>
                        <a:t>)</a:t>
                      </a:r>
                    </a:p>
                  </a:txBody>
                  <a:tcPr/>
                </a:tc>
                <a:extLst>
                  <a:ext uri="{0D108BD9-81ED-4DB2-BD59-A6C34878D82A}">
                    <a16:rowId xmlns:a16="http://schemas.microsoft.com/office/drawing/2014/main" val="769819906"/>
                  </a:ext>
                </a:extLst>
              </a:tr>
              <a:tr h="709056">
                <a:tc>
                  <a:txBody>
                    <a:bodyPr/>
                    <a:lstStyle/>
                    <a:p>
                      <a:r>
                        <a:rPr lang="en-GB" sz="1400" dirty="0"/>
                        <a:t>Maximum flux per PS spill</a:t>
                      </a:r>
                    </a:p>
                  </a:txBody>
                  <a:tcPr/>
                </a:tc>
                <a:tc>
                  <a:txBody>
                    <a:bodyPr/>
                    <a:lstStyle/>
                    <a:p>
                      <a:r>
                        <a:rPr lang="en-GB" sz="1400" dirty="0"/>
                        <a:t>3E11 for T09-T11</a:t>
                      </a:r>
                    </a:p>
                    <a:p>
                      <a:r>
                        <a:rPr lang="en-GB" sz="1400" dirty="0"/>
                        <a:t>8E11 for T08</a:t>
                      </a:r>
                    </a:p>
                  </a:txBody>
                  <a:tcPr/>
                </a:tc>
                <a:extLst>
                  <a:ext uri="{0D108BD9-81ED-4DB2-BD59-A6C34878D82A}">
                    <a16:rowId xmlns:a16="http://schemas.microsoft.com/office/drawing/2014/main" val="2691757678"/>
                  </a:ext>
                </a:extLst>
              </a:tr>
              <a:tr h="709056">
                <a:tc>
                  <a:txBody>
                    <a:bodyPr/>
                    <a:lstStyle/>
                    <a:p>
                      <a:r>
                        <a:rPr lang="en-GB" sz="1400" dirty="0"/>
                        <a:t>Maximum # protons per second (individual limits for Radiation Protection)</a:t>
                      </a:r>
                    </a:p>
                  </a:txBody>
                  <a:tcPr/>
                </a:tc>
                <a:tc>
                  <a:txBody>
                    <a:bodyPr/>
                    <a:lstStyle/>
                    <a:p>
                      <a:r>
                        <a:rPr lang="en-GB" sz="1400" baseline="0" dirty="0"/>
                        <a:t>3.3E10 for T09-T11, 6.6E10 for T08</a:t>
                      </a:r>
                    </a:p>
                  </a:txBody>
                  <a:tcPr/>
                </a:tc>
                <a:extLst>
                  <a:ext uri="{0D108BD9-81ED-4DB2-BD59-A6C34878D82A}">
                    <a16:rowId xmlns:a16="http://schemas.microsoft.com/office/drawing/2014/main" val="3371213504"/>
                  </a:ext>
                </a:extLst>
              </a:tr>
            </a:tbl>
          </a:graphicData>
        </a:graphic>
      </p:graphicFrame>
    </p:spTree>
    <p:extLst>
      <p:ext uri="{BB962C8B-B14F-4D97-AF65-F5344CB8AC3E}">
        <p14:creationId xmlns:p14="http://schemas.microsoft.com/office/powerpoint/2010/main" val="2386892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7988" y="373593"/>
            <a:ext cx="11376025" cy="568078"/>
          </a:xfrm>
        </p:spPr>
        <p:txBody>
          <a:bodyPr/>
          <a:lstStyle/>
          <a:p>
            <a:r>
              <a:rPr lang="en-GB" dirty="0"/>
              <a:t>Characteristics of the Secondary Beams </a:t>
            </a:r>
          </a:p>
        </p:txBody>
      </p:sp>
      <p:sp>
        <p:nvSpPr>
          <p:cNvPr id="4" name="Date Placeholder 3"/>
          <p:cNvSpPr>
            <a:spLocks noGrp="1"/>
          </p:cNvSpPr>
          <p:nvPr>
            <p:ph type="dt" sz="half" idx="10"/>
          </p:nvPr>
        </p:nvSpPr>
        <p:spPr/>
        <p:txBody>
          <a:bodyPr/>
          <a:lstStyle/>
          <a:p>
            <a:r>
              <a:rPr lang="en-US"/>
              <a:t>05.09.2025</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5</a:t>
            </a:fld>
            <a:endParaRPr lang="en-US" dirty="0"/>
          </a:p>
        </p:txBody>
      </p:sp>
      <p:pic>
        <p:nvPicPr>
          <p:cNvPr id="11" name="Picture 10" descr="A picture containing text, screenshot, monitor&#10;&#10;Description automatically generated">
            <a:extLst>
              <a:ext uri="{FF2B5EF4-FFF2-40B4-BE49-F238E27FC236}">
                <a16:creationId xmlns:a16="http://schemas.microsoft.com/office/drawing/2014/main" id="{3BED9A83-38EA-B524-3286-FF49C79D06E4}"/>
              </a:ext>
            </a:extLst>
          </p:cNvPr>
          <p:cNvPicPr>
            <a:picLocks noChangeAspect="1"/>
          </p:cNvPicPr>
          <p:nvPr/>
        </p:nvPicPr>
        <p:blipFill rotWithShape="1">
          <a:blip r:embed="rId2"/>
          <a:srcRect l="19157" t="30049" r="34250" b="52101"/>
          <a:stretch/>
        </p:blipFill>
        <p:spPr>
          <a:xfrm>
            <a:off x="6185155" y="4854912"/>
            <a:ext cx="5773553" cy="1382400"/>
          </a:xfrm>
          <a:prstGeom prst="rect">
            <a:avLst/>
          </a:prstGeom>
        </p:spPr>
      </p:pic>
      <mc:AlternateContent xmlns:mc="http://schemas.openxmlformats.org/markup-compatibility/2006">
        <mc:Choice xmlns:a14="http://schemas.microsoft.com/office/drawing/2010/main" Requires="a14">
          <p:graphicFrame>
            <p:nvGraphicFramePr>
              <p:cNvPr id="13" name="Table 7">
                <a:extLst>
                  <a:ext uri="{FF2B5EF4-FFF2-40B4-BE49-F238E27FC236}">
                    <a16:creationId xmlns:a16="http://schemas.microsoft.com/office/drawing/2014/main" id="{26973F7D-9F3E-DDD2-4BCD-C2984C2605AC}"/>
                  </a:ext>
                </a:extLst>
              </p:cNvPr>
              <p:cNvGraphicFramePr>
                <a:graphicFrameLocks noGrp="1"/>
              </p:cNvGraphicFramePr>
              <p:nvPr>
                <p:extLst>
                  <p:ext uri="{D42A27DB-BD31-4B8C-83A1-F6EECF244321}">
                    <p14:modId xmlns:p14="http://schemas.microsoft.com/office/powerpoint/2010/main" val="415218614"/>
                  </p:ext>
                </p:extLst>
              </p:nvPr>
            </p:nvGraphicFramePr>
            <p:xfrm>
              <a:off x="383882" y="1128702"/>
              <a:ext cx="11400131" cy="2219960"/>
            </p:xfrm>
            <a:graphic>
              <a:graphicData uri="http://schemas.openxmlformats.org/drawingml/2006/table">
                <a:tbl>
                  <a:tblPr firstRow="1" bandRow="1">
                    <a:tableStyleId>{8EC20E35-A176-4012-BC5E-935CFFF8708E}</a:tableStyleId>
                  </a:tblPr>
                  <a:tblGrid>
                    <a:gridCol w="4776014">
                      <a:extLst>
                        <a:ext uri="{9D8B030D-6E8A-4147-A177-3AD203B41FA5}">
                          <a16:colId xmlns:a16="http://schemas.microsoft.com/office/drawing/2014/main" val="144798417"/>
                        </a:ext>
                      </a:extLst>
                    </a:gridCol>
                    <a:gridCol w="2448272">
                      <a:extLst>
                        <a:ext uri="{9D8B030D-6E8A-4147-A177-3AD203B41FA5}">
                          <a16:colId xmlns:a16="http://schemas.microsoft.com/office/drawing/2014/main" val="1737653196"/>
                        </a:ext>
                      </a:extLst>
                    </a:gridCol>
                    <a:gridCol w="2080100">
                      <a:extLst>
                        <a:ext uri="{9D8B030D-6E8A-4147-A177-3AD203B41FA5}">
                          <a16:colId xmlns:a16="http://schemas.microsoft.com/office/drawing/2014/main" val="3846131508"/>
                        </a:ext>
                      </a:extLst>
                    </a:gridCol>
                    <a:gridCol w="2095745">
                      <a:extLst>
                        <a:ext uri="{9D8B030D-6E8A-4147-A177-3AD203B41FA5}">
                          <a16:colId xmlns:a16="http://schemas.microsoft.com/office/drawing/2014/main" val="2635704987"/>
                        </a:ext>
                      </a:extLst>
                    </a:gridCol>
                  </a:tblGrid>
                  <a:tr h="360040">
                    <a:tc>
                      <a:txBody>
                        <a:bodyPr/>
                        <a:lstStyle/>
                        <a:p>
                          <a:r>
                            <a:rPr lang="en-GB" dirty="0"/>
                            <a:t>Parameter</a:t>
                          </a:r>
                        </a:p>
                      </a:txBody>
                      <a:tcPr/>
                    </a:tc>
                    <a:tc>
                      <a:txBody>
                        <a:bodyPr/>
                        <a:lstStyle/>
                        <a:p>
                          <a:pPr algn="ctr"/>
                          <a:r>
                            <a:rPr lang="en-GB" dirty="0"/>
                            <a:t>T09 Target</a:t>
                          </a:r>
                        </a:p>
                      </a:txBody>
                      <a:tcPr/>
                    </a:tc>
                    <a:tc gridSpan="2">
                      <a:txBody>
                        <a:bodyPr/>
                        <a:lstStyle/>
                        <a:p>
                          <a:pPr algn="ctr"/>
                          <a:r>
                            <a:rPr lang="en-GB" dirty="0"/>
                            <a:t>T10/T11 Target</a:t>
                          </a:r>
                        </a:p>
                      </a:txBody>
                      <a:tcPr/>
                    </a:tc>
                    <a:tc hMerge="1">
                      <a:txBody>
                        <a:bodyPr/>
                        <a:lstStyle/>
                        <a:p>
                          <a:endParaRPr lang="en-GB"/>
                        </a:p>
                      </a:txBody>
                      <a:tcPr/>
                    </a:tc>
                    <a:extLst>
                      <a:ext uri="{0D108BD9-81ED-4DB2-BD59-A6C34878D82A}">
                        <a16:rowId xmlns:a16="http://schemas.microsoft.com/office/drawing/2014/main" val="2909290758"/>
                      </a:ext>
                    </a:extLst>
                  </a:tr>
                  <a:tr h="370840">
                    <a:tc>
                      <a:txBody>
                        <a:bodyPr/>
                        <a:lstStyle/>
                        <a:p>
                          <a:r>
                            <a:rPr lang="en-GB" dirty="0"/>
                            <a:t>Beam Line</a:t>
                          </a:r>
                        </a:p>
                      </a:txBody>
                      <a:tcPr/>
                    </a:tc>
                    <a:tc>
                      <a:txBody>
                        <a:bodyPr/>
                        <a:lstStyle/>
                        <a:p>
                          <a:pPr algn="ctr"/>
                          <a:r>
                            <a:rPr lang="en-GB" dirty="0"/>
                            <a:t>T09</a:t>
                          </a:r>
                        </a:p>
                      </a:txBody>
                      <a:tcPr/>
                    </a:tc>
                    <a:tc>
                      <a:txBody>
                        <a:bodyPr/>
                        <a:lstStyle/>
                        <a:p>
                          <a:pPr algn="ctr"/>
                          <a:r>
                            <a:rPr lang="en-GB" dirty="0"/>
                            <a:t>T10</a:t>
                          </a:r>
                        </a:p>
                      </a:txBody>
                      <a:tcPr/>
                    </a:tc>
                    <a:tc>
                      <a:txBody>
                        <a:bodyPr/>
                        <a:lstStyle/>
                        <a:p>
                          <a:pPr algn="ctr"/>
                          <a:r>
                            <a:rPr lang="en-GB" dirty="0"/>
                            <a:t>T11</a:t>
                          </a:r>
                        </a:p>
                      </a:txBody>
                      <a:tcPr/>
                    </a:tc>
                    <a:extLst>
                      <a:ext uri="{0D108BD9-81ED-4DB2-BD59-A6C34878D82A}">
                        <a16:rowId xmlns:a16="http://schemas.microsoft.com/office/drawing/2014/main" val="1856398165"/>
                      </a:ext>
                    </a:extLst>
                  </a:tr>
                  <a:tr h="370840">
                    <a:tc>
                      <a:txBody>
                        <a:bodyPr/>
                        <a:lstStyle/>
                        <a:p>
                          <a:r>
                            <a:rPr lang="en-GB" dirty="0"/>
                            <a:t>Secondary beam Max Momentum (GeV/c) </a:t>
                          </a:r>
                        </a:p>
                      </a:txBody>
                      <a:tcPr/>
                    </a:tc>
                    <a:tc>
                      <a:txBody>
                        <a:bodyPr/>
                        <a:lstStyle/>
                        <a:p>
                          <a:pPr algn="ctr"/>
                          <a:r>
                            <a:rPr lang="en-GB" dirty="0"/>
                            <a:t>15</a:t>
                          </a:r>
                        </a:p>
                      </a:txBody>
                      <a:tcPr/>
                    </a:tc>
                    <a:tc>
                      <a:txBody>
                        <a:bodyPr/>
                        <a:lstStyle/>
                        <a:p>
                          <a:pPr algn="ctr"/>
                          <a:r>
                            <a:rPr lang="en-GB" dirty="0"/>
                            <a:t>11.5</a:t>
                          </a:r>
                        </a:p>
                      </a:txBody>
                      <a:tcPr/>
                    </a:tc>
                    <a:tc>
                      <a:txBody>
                        <a:bodyPr/>
                        <a:lstStyle/>
                        <a:p>
                          <a:pPr algn="ctr"/>
                          <a:r>
                            <a:rPr lang="en-GB" dirty="0"/>
                            <a:t>3.5</a:t>
                          </a:r>
                        </a:p>
                      </a:txBody>
                      <a:tcPr/>
                    </a:tc>
                    <a:extLst>
                      <a:ext uri="{0D108BD9-81ED-4DB2-BD59-A6C34878D82A}">
                        <a16:rowId xmlns:a16="http://schemas.microsoft.com/office/drawing/2014/main" val="945460418"/>
                      </a:ext>
                    </a:extLst>
                  </a:tr>
                  <a:tr h="370840">
                    <a:tc>
                      <a:txBody>
                        <a:bodyPr/>
                        <a:lstStyle/>
                        <a:p>
                          <a:r>
                            <a:rPr lang="en-GB" dirty="0" err="1"/>
                            <a:t>Δp</a:t>
                          </a:r>
                          <a:r>
                            <a:rPr lang="en-GB" dirty="0"/>
                            <a:t>/p (%)</a:t>
                          </a:r>
                        </a:p>
                      </a:txBody>
                      <a:tcPr/>
                    </a:tc>
                    <a:tc>
                      <a:txBody>
                        <a:bodyPr/>
                        <a:lstStyle/>
                        <a:p>
                          <a:pPr algn="ct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0.7</a:t>
                          </a:r>
                          <a:r>
                            <a:rPr lang="en-GB" baseline="0" dirty="0"/>
                            <a:t> to</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15.0</a:t>
                          </a:r>
                        </a:p>
                      </a:txBody>
                      <a:tcPr/>
                    </a:tc>
                    <a:tc>
                      <a:txBody>
                        <a:bodyPr/>
                        <a:lstStyle/>
                        <a:p>
                          <a:pPr algn="ct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0.7</a:t>
                          </a:r>
                          <a:r>
                            <a:rPr lang="en-GB" baseline="0" dirty="0"/>
                            <a:t> </a:t>
                          </a:r>
                          <a:r>
                            <a:rPr lang="en-GB" dirty="0"/>
                            <a:t>to</a:t>
                          </a:r>
                          <a14:m>
                            <m:oMath xmlns:m="http://schemas.openxmlformats.org/officeDocument/2006/math">
                              <m:r>
                                <a:rPr lang="fr-CH" b="0" i="0"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oMath>
                          </a14:m>
                          <a:r>
                            <a:rPr lang="en-GB" dirty="0"/>
                            <a:t>15.0</a:t>
                          </a:r>
                        </a:p>
                      </a:txBody>
                      <a:tcPr/>
                    </a:tc>
                    <a:tc>
                      <a:txBody>
                        <a:bodyPr/>
                        <a:lstStyle/>
                        <a:p>
                          <a:pPr algn="ct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0.7 to</a:t>
                          </a:r>
                          <a14:m>
                            <m:oMath xmlns:m="http://schemas.openxmlformats.org/officeDocument/2006/math">
                              <m:r>
                                <a:rPr lang="fr-CH" b="0" i="0"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oMath>
                          </a14:m>
                          <a:r>
                            <a:rPr lang="en-GB" dirty="0"/>
                            <a:t>15.0</a:t>
                          </a:r>
                        </a:p>
                      </a:txBody>
                      <a:tcPr/>
                    </a:tc>
                    <a:extLst>
                      <a:ext uri="{0D108BD9-81ED-4DB2-BD59-A6C34878D82A}">
                        <a16:rowId xmlns:a16="http://schemas.microsoft.com/office/drawing/2014/main" val="62450098"/>
                      </a:ext>
                    </a:extLst>
                  </a:tr>
                  <a:tr h="370840">
                    <a:tc>
                      <a:txBody>
                        <a:bodyPr/>
                        <a:lstStyle/>
                        <a:p>
                          <a:r>
                            <a:rPr lang="en-GB" dirty="0"/>
                            <a:t>Maximum intensity/spill (hadrons/electrons)</a:t>
                          </a:r>
                        </a:p>
                      </a:txBody>
                      <a:tcPr/>
                    </a:tc>
                    <a:tc>
                      <a:txBody>
                        <a:bodyPr/>
                        <a:lstStyle/>
                        <a:p>
                          <a:pPr algn="ctr"/>
                          <a:r>
                            <a:rPr lang="en-GB" dirty="0"/>
                            <a:t>O(10</a:t>
                          </a:r>
                          <a:r>
                            <a:rPr lang="en-GB" baseline="30000" dirty="0"/>
                            <a:t>6</a:t>
                          </a:r>
                          <a:r>
                            <a:rPr lang="en-GB" baseline="0" dirty="0"/>
                            <a:t>)</a:t>
                          </a:r>
                          <a:endParaRPr lang="en-GB" baseline="30000" dirty="0"/>
                        </a:p>
                      </a:txBody>
                      <a:tcPr/>
                    </a:tc>
                    <a:tc>
                      <a:txBody>
                        <a:bodyPr/>
                        <a:lstStyle/>
                        <a:p>
                          <a:pPr algn="ctr"/>
                          <a:r>
                            <a:rPr lang="en-GB" dirty="0"/>
                            <a:t>O(10</a:t>
                          </a:r>
                          <a:r>
                            <a:rPr lang="en-GB" baseline="30000" dirty="0"/>
                            <a:t>6</a:t>
                          </a:r>
                          <a:r>
                            <a:rPr lang="en-GB" baseline="0" dirty="0"/>
                            <a:t>)</a:t>
                          </a:r>
                          <a:endParaRPr lang="en-GB" baseline="30000" dirty="0"/>
                        </a:p>
                      </a:txBody>
                      <a:tcPr/>
                    </a:tc>
                    <a:tc>
                      <a:txBody>
                        <a:bodyPr/>
                        <a:lstStyle/>
                        <a:p>
                          <a:pPr algn="ctr"/>
                          <a:r>
                            <a:rPr lang="en-GB" dirty="0"/>
                            <a:t>O(10</a:t>
                          </a:r>
                          <a:r>
                            <a:rPr lang="en-GB" baseline="30000" dirty="0"/>
                            <a:t>6</a:t>
                          </a:r>
                          <a:r>
                            <a:rPr lang="en-GB" baseline="0" dirty="0"/>
                            <a:t>)</a:t>
                          </a:r>
                          <a:endParaRPr lang="en-GB" baseline="30000" dirty="0"/>
                        </a:p>
                      </a:txBody>
                      <a:tcPr/>
                    </a:tc>
                    <a:extLst>
                      <a:ext uri="{0D108BD9-81ED-4DB2-BD59-A6C34878D82A}">
                        <a16:rowId xmlns:a16="http://schemas.microsoft.com/office/drawing/2014/main" val="854719987"/>
                      </a:ext>
                    </a:extLst>
                  </a:tr>
                  <a:tr h="370840">
                    <a:tc>
                      <a:txBody>
                        <a:bodyPr/>
                        <a:lstStyle/>
                        <a:p>
                          <a:r>
                            <a:rPr lang="en-GB" dirty="0"/>
                            <a:t>Available particle types</a:t>
                          </a:r>
                        </a:p>
                      </a:txBody>
                      <a:tcPr/>
                    </a:tc>
                    <a:tc gridSpan="3">
                      <a:txBody>
                        <a:bodyPr/>
                        <a:lstStyle/>
                        <a:p>
                          <a:r>
                            <a:rPr lang="en-GB" dirty="0"/>
                            <a:t>Pure electrons (T09) or mixed/pure hadrons or pure muons</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19202443"/>
                      </a:ext>
                    </a:extLst>
                  </a:tr>
                </a:tbl>
              </a:graphicData>
            </a:graphic>
          </p:graphicFrame>
        </mc:Choice>
        <mc:Fallback>
          <p:graphicFrame>
            <p:nvGraphicFramePr>
              <p:cNvPr id="13" name="Table 7">
                <a:extLst>
                  <a:ext uri="{FF2B5EF4-FFF2-40B4-BE49-F238E27FC236}">
                    <a16:creationId xmlns:a16="http://schemas.microsoft.com/office/drawing/2014/main" id="{26973F7D-9F3E-DDD2-4BCD-C2984C2605AC}"/>
                  </a:ext>
                </a:extLst>
              </p:cNvPr>
              <p:cNvGraphicFramePr>
                <a:graphicFrameLocks noGrp="1"/>
              </p:cNvGraphicFramePr>
              <p:nvPr>
                <p:extLst>
                  <p:ext uri="{D42A27DB-BD31-4B8C-83A1-F6EECF244321}">
                    <p14:modId xmlns:p14="http://schemas.microsoft.com/office/powerpoint/2010/main" val="415218614"/>
                  </p:ext>
                </p:extLst>
              </p:nvPr>
            </p:nvGraphicFramePr>
            <p:xfrm>
              <a:off x="383882" y="1128702"/>
              <a:ext cx="11400131" cy="2219960"/>
            </p:xfrm>
            <a:graphic>
              <a:graphicData uri="http://schemas.openxmlformats.org/drawingml/2006/table">
                <a:tbl>
                  <a:tblPr firstRow="1" bandRow="1">
                    <a:tableStyleId>{8EC20E35-A176-4012-BC5E-935CFFF8708E}</a:tableStyleId>
                  </a:tblPr>
                  <a:tblGrid>
                    <a:gridCol w="4776014">
                      <a:extLst>
                        <a:ext uri="{9D8B030D-6E8A-4147-A177-3AD203B41FA5}">
                          <a16:colId xmlns:a16="http://schemas.microsoft.com/office/drawing/2014/main" val="144798417"/>
                        </a:ext>
                      </a:extLst>
                    </a:gridCol>
                    <a:gridCol w="2448272">
                      <a:extLst>
                        <a:ext uri="{9D8B030D-6E8A-4147-A177-3AD203B41FA5}">
                          <a16:colId xmlns:a16="http://schemas.microsoft.com/office/drawing/2014/main" val="1737653196"/>
                        </a:ext>
                      </a:extLst>
                    </a:gridCol>
                    <a:gridCol w="2080100">
                      <a:extLst>
                        <a:ext uri="{9D8B030D-6E8A-4147-A177-3AD203B41FA5}">
                          <a16:colId xmlns:a16="http://schemas.microsoft.com/office/drawing/2014/main" val="3846131508"/>
                        </a:ext>
                      </a:extLst>
                    </a:gridCol>
                    <a:gridCol w="2095745">
                      <a:extLst>
                        <a:ext uri="{9D8B030D-6E8A-4147-A177-3AD203B41FA5}">
                          <a16:colId xmlns:a16="http://schemas.microsoft.com/office/drawing/2014/main" val="2635704987"/>
                        </a:ext>
                      </a:extLst>
                    </a:gridCol>
                  </a:tblGrid>
                  <a:tr h="365760">
                    <a:tc>
                      <a:txBody>
                        <a:bodyPr/>
                        <a:lstStyle/>
                        <a:p>
                          <a:r>
                            <a:rPr lang="en-GB" dirty="0"/>
                            <a:t>Parameter</a:t>
                          </a:r>
                        </a:p>
                      </a:txBody>
                      <a:tcPr/>
                    </a:tc>
                    <a:tc>
                      <a:txBody>
                        <a:bodyPr/>
                        <a:lstStyle/>
                        <a:p>
                          <a:pPr algn="ctr"/>
                          <a:r>
                            <a:rPr lang="en-GB" dirty="0"/>
                            <a:t>T09 Target</a:t>
                          </a:r>
                        </a:p>
                      </a:txBody>
                      <a:tcPr/>
                    </a:tc>
                    <a:tc gridSpan="2">
                      <a:txBody>
                        <a:bodyPr/>
                        <a:lstStyle/>
                        <a:p>
                          <a:pPr algn="ctr"/>
                          <a:r>
                            <a:rPr lang="en-GB" dirty="0"/>
                            <a:t>T10/T11 Target</a:t>
                          </a:r>
                        </a:p>
                      </a:txBody>
                      <a:tcPr/>
                    </a:tc>
                    <a:tc hMerge="1">
                      <a:txBody>
                        <a:bodyPr/>
                        <a:lstStyle/>
                        <a:p>
                          <a:endParaRPr lang="en-GB"/>
                        </a:p>
                      </a:txBody>
                      <a:tcPr/>
                    </a:tc>
                    <a:extLst>
                      <a:ext uri="{0D108BD9-81ED-4DB2-BD59-A6C34878D82A}">
                        <a16:rowId xmlns:a16="http://schemas.microsoft.com/office/drawing/2014/main" val="2909290758"/>
                      </a:ext>
                    </a:extLst>
                  </a:tr>
                  <a:tr h="370840">
                    <a:tc>
                      <a:txBody>
                        <a:bodyPr/>
                        <a:lstStyle/>
                        <a:p>
                          <a:r>
                            <a:rPr lang="en-GB" dirty="0"/>
                            <a:t>Beam Line</a:t>
                          </a:r>
                        </a:p>
                      </a:txBody>
                      <a:tcPr/>
                    </a:tc>
                    <a:tc>
                      <a:txBody>
                        <a:bodyPr/>
                        <a:lstStyle/>
                        <a:p>
                          <a:pPr algn="ctr"/>
                          <a:r>
                            <a:rPr lang="en-GB" dirty="0"/>
                            <a:t>T09</a:t>
                          </a:r>
                        </a:p>
                      </a:txBody>
                      <a:tcPr/>
                    </a:tc>
                    <a:tc>
                      <a:txBody>
                        <a:bodyPr/>
                        <a:lstStyle/>
                        <a:p>
                          <a:pPr algn="ctr"/>
                          <a:r>
                            <a:rPr lang="en-GB" dirty="0"/>
                            <a:t>T10</a:t>
                          </a:r>
                        </a:p>
                      </a:txBody>
                      <a:tcPr/>
                    </a:tc>
                    <a:tc>
                      <a:txBody>
                        <a:bodyPr/>
                        <a:lstStyle/>
                        <a:p>
                          <a:pPr algn="ctr"/>
                          <a:r>
                            <a:rPr lang="en-GB" dirty="0"/>
                            <a:t>T11</a:t>
                          </a:r>
                        </a:p>
                      </a:txBody>
                      <a:tcPr/>
                    </a:tc>
                    <a:extLst>
                      <a:ext uri="{0D108BD9-81ED-4DB2-BD59-A6C34878D82A}">
                        <a16:rowId xmlns:a16="http://schemas.microsoft.com/office/drawing/2014/main" val="1856398165"/>
                      </a:ext>
                    </a:extLst>
                  </a:tr>
                  <a:tr h="370840">
                    <a:tc>
                      <a:txBody>
                        <a:bodyPr/>
                        <a:lstStyle/>
                        <a:p>
                          <a:r>
                            <a:rPr lang="en-GB" dirty="0"/>
                            <a:t>Secondary beam Max Momentum (GeV/c) </a:t>
                          </a:r>
                        </a:p>
                      </a:txBody>
                      <a:tcPr/>
                    </a:tc>
                    <a:tc>
                      <a:txBody>
                        <a:bodyPr/>
                        <a:lstStyle/>
                        <a:p>
                          <a:pPr algn="ctr"/>
                          <a:r>
                            <a:rPr lang="en-GB" dirty="0"/>
                            <a:t>15</a:t>
                          </a:r>
                        </a:p>
                      </a:txBody>
                      <a:tcPr/>
                    </a:tc>
                    <a:tc>
                      <a:txBody>
                        <a:bodyPr/>
                        <a:lstStyle/>
                        <a:p>
                          <a:pPr algn="ctr"/>
                          <a:r>
                            <a:rPr lang="en-GB" dirty="0"/>
                            <a:t>11.5</a:t>
                          </a:r>
                        </a:p>
                      </a:txBody>
                      <a:tcPr/>
                    </a:tc>
                    <a:tc>
                      <a:txBody>
                        <a:bodyPr/>
                        <a:lstStyle/>
                        <a:p>
                          <a:pPr algn="ctr"/>
                          <a:r>
                            <a:rPr lang="en-GB" dirty="0"/>
                            <a:t>3.5</a:t>
                          </a:r>
                        </a:p>
                      </a:txBody>
                      <a:tcPr/>
                    </a:tc>
                    <a:extLst>
                      <a:ext uri="{0D108BD9-81ED-4DB2-BD59-A6C34878D82A}">
                        <a16:rowId xmlns:a16="http://schemas.microsoft.com/office/drawing/2014/main" val="945460418"/>
                      </a:ext>
                    </a:extLst>
                  </a:tr>
                  <a:tr h="370840">
                    <a:tc>
                      <a:txBody>
                        <a:bodyPr/>
                        <a:lstStyle/>
                        <a:p>
                          <a:r>
                            <a:rPr lang="en-GB" dirty="0" err="1"/>
                            <a:t>Δp</a:t>
                          </a:r>
                          <a:r>
                            <a:rPr lang="en-GB" dirty="0"/>
                            <a:t>/p (%)</a:t>
                          </a:r>
                        </a:p>
                      </a:txBody>
                      <a:tcPr/>
                    </a:tc>
                    <a:tc>
                      <a:txBody>
                        <a:bodyPr/>
                        <a:lstStyle/>
                        <a:p>
                          <a:endParaRPr lang="en-US"/>
                        </a:p>
                      </a:txBody>
                      <a:tcPr>
                        <a:blipFill>
                          <a:blip r:embed="rId3"/>
                          <a:stretch>
                            <a:fillRect l="-195337" t="-310345" r="-171503" b="-231034"/>
                          </a:stretch>
                        </a:blipFill>
                      </a:tcPr>
                    </a:tc>
                    <a:tc>
                      <a:txBody>
                        <a:bodyPr/>
                        <a:lstStyle/>
                        <a:p>
                          <a:endParaRPr lang="en-US"/>
                        </a:p>
                      </a:txBody>
                      <a:tcPr>
                        <a:blipFill>
                          <a:blip r:embed="rId3"/>
                          <a:stretch>
                            <a:fillRect l="-347561" t="-310345" r="-101829" b="-231034"/>
                          </a:stretch>
                        </a:blipFill>
                      </a:tcPr>
                    </a:tc>
                    <a:tc>
                      <a:txBody>
                        <a:bodyPr/>
                        <a:lstStyle/>
                        <a:p>
                          <a:endParaRPr lang="en-US"/>
                        </a:p>
                      </a:txBody>
                      <a:tcPr>
                        <a:blipFill>
                          <a:blip r:embed="rId3"/>
                          <a:stretch>
                            <a:fillRect l="-444848" t="-310345" r="-1212" b="-231034"/>
                          </a:stretch>
                        </a:blipFill>
                      </a:tcPr>
                    </a:tc>
                    <a:extLst>
                      <a:ext uri="{0D108BD9-81ED-4DB2-BD59-A6C34878D82A}">
                        <a16:rowId xmlns:a16="http://schemas.microsoft.com/office/drawing/2014/main" val="62450098"/>
                      </a:ext>
                    </a:extLst>
                  </a:tr>
                  <a:tr h="370840">
                    <a:tc>
                      <a:txBody>
                        <a:bodyPr/>
                        <a:lstStyle/>
                        <a:p>
                          <a:r>
                            <a:rPr lang="en-GB" dirty="0"/>
                            <a:t>Maximum intensity/spill (hadrons/electrons)</a:t>
                          </a:r>
                        </a:p>
                      </a:txBody>
                      <a:tcPr/>
                    </a:tc>
                    <a:tc>
                      <a:txBody>
                        <a:bodyPr/>
                        <a:lstStyle/>
                        <a:p>
                          <a:pPr algn="ctr"/>
                          <a:r>
                            <a:rPr lang="en-GB" dirty="0"/>
                            <a:t>O(10</a:t>
                          </a:r>
                          <a:r>
                            <a:rPr lang="en-GB" baseline="30000" dirty="0"/>
                            <a:t>6</a:t>
                          </a:r>
                          <a:r>
                            <a:rPr lang="en-GB" baseline="0" dirty="0"/>
                            <a:t>)</a:t>
                          </a:r>
                          <a:endParaRPr lang="en-GB" baseline="30000" dirty="0"/>
                        </a:p>
                      </a:txBody>
                      <a:tcPr/>
                    </a:tc>
                    <a:tc>
                      <a:txBody>
                        <a:bodyPr/>
                        <a:lstStyle/>
                        <a:p>
                          <a:pPr algn="ctr"/>
                          <a:r>
                            <a:rPr lang="en-GB" dirty="0"/>
                            <a:t>O(10</a:t>
                          </a:r>
                          <a:r>
                            <a:rPr lang="en-GB" baseline="30000" dirty="0"/>
                            <a:t>6</a:t>
                          </a:r>
                          <a:r>
                            <a:rPr lang="en-GB" baseline="0" dirty="0"/>
                            <a:t>)</a:t>
                          </a:r>
                          <a:endParaRPr lang="en-GB" baseline="30000" dirty="0"/>
                        </a:p>
                      </a:txBody>
                      <a:tcPr/>
                    </a:tc>
                    <a:tc>
                      <a:txBody>
                        <a:bodyPr/>
                        <a:lstStyle/>
                        <a:p>
                          <a:pPr algn="ctr"/>
                          <a:r>
                            <a:rPr lang="en-GB" dirty="0"/>
                            <a:t>O(10</a:t>
                          </a:r>
                          <a:r>
                            <a:rPr lang="en-GB" baseline="30000" dirty="0"/>
                            <a:t>6</a:t>
                          </a:r>
                          <a:r>
                            <a:rPr lang="en-GB" baseline="0" dirty="0"/>
                            <a:t>)</a:t>
                          </a:r>
                          <a:endParaRPr lang="en-GB" baseline="30000" dirty="0"/>
                        </a:p>
                      </a:txBody>
                      <a:tcPr/>
                    </a:tc>
                    <a:extLst>
                      <a:ext uri="{0D108BD9-81ED-4DB2-BD59-A6C34878D82A}">
                        <a16:rowId xmlns:a16="http://schemas.microsoft.com/office/drawing/2014/main" val="854719987"/>
                      </a:ext>
                    </a:extLst>
                  </a:tr>
                  <a:tr h="370840">
                    <a:tc>
                      <a:txBody>
                        <a:bodyPr/>
                        <a:lstStyle/>
                        <a:p>
                          <a:r>
                            <a:rPr lang="en-GB" dirty="0"/>
                            <a:t>Available particle types</a:t>
                          </a:r>
                        </a:p>
                      </a:txBody>
                      <a:tcPr/>
                    </a:tc>
                    <a:tc gridSpan="3">
                      <a:txBody>
                        <a:bodyPr/>
                        <a:lstStyle/>
                        <a:p>
                          <a:r>
                            <a:rPr lang="en-GB" dirty="0"/>
                            <a:t>Pure electrons (T09) or mixed/pure hadrons or pure muons</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19202443"/>
                      </a:ext>
                    </a:extLst>
                  </a:tr>
                </a:tbl>
              </a:graphicData>
            </a:graphic>
          </p:graphicFrame>
        </mc:Fallback>
      </mc:AlternateContent>
      <p:sp>
        <p:nvSpPr>
          <p:cNvPr id="14" name="TextBox 13">
            <a:extLst>
              <a:ext uri="{FF2B5EF4-FFF2-40B4-BE49-F238E27FC236}">
                <a16:creationId xmlns:a16="http://schemas.microsoft.com/office/drawing/2014/main" id="{A05CD5E8-9549-34D3-4272-BC6518B1AFBD}"/>
              </a:ext>
            </a:extLst>
          </p:cNvPr>
          <p:cNvSpPr txBox="1"/>
          <p:nvPr/>
        </p:nvSpPr>
        <p:spPr>
          <a:xfrm>
            <a:off x="7833298" y="4458598"/>
            <a:ext cx="2822572" cy="338554"/>
          </a:xfrm>
          <a:prstGeom prst="rect">
            <a:avLst/>
          </a:prstGeom>
          <a:noFill/>
        </p:spPr>
        <p:txBody>
          <a:bodyPr wrap="square">
            <a:spAutoFit/>
          </a:bodyPr>
          <a:lstStyle/>
          <a:p>
            <a:r>
              <a:rPr lang="en-US" sz="1600" b="1" dirty="0">
                <a:solidFill>
                  <a:srgbClr val="000000"/>
                </a:solidFill>
              </a:rPr>
              <a:t>Multi-target configuration</a:t>
            </a:r>
            <a:endParaRPr lang="en-GB" sz="1600" b="1" dirty="0">
              <a:solidFill>
                <a:srgbClr val="000000"/>
              </a:solidFill>
            </a:endParaRPr>
          </a:p>
        </p:txBody>
      </p:sp>
      <p:pic>
        <p:nvPicPr>
          <p:cNvPr id="15" name="Picture 14" descr="Chart&#10;&#10;Description automatically generated">
            <a:extLst>
              <a:ext uri="{FF2B5EF4-FFF2-40B4-BE49-F238E27FC236}">
                <a16:creationId xmlns:a16="http://schemas.microsoft.com/office/drawing/2014/main" id="{83204492-DD5A-9FB6-7A5D-22D78AD32590}"/>
              </a:ext>
            </a:extLst>
          </p:cNvPr>
          <p:cNvPicPr>
            <a:picLocks noChangeAspect="1"/>
          </p:cNvPicPr>
          <p:nvPr/>
        </p:nvPicPr>
        <p:blipFill>
          <a:blip r:embed="rId4"/>
          <a:stretch>
            <a:fillRect/>
          </a:stretch>
        </p:blipFill>
        <p:spPr>
          <a:xfrm>
            <a:off x="762779" y="4797152"/>
            <a:ext cx="5251318" cy="1440160"/>
          </a:xfrm>
          <a:prstGeom prst="rect">
            <a:avLst/>
          </a:prstGeom>
        </p:spPr>
      </p:pic>
      <p:sp>
        <p:nvSpPr>
          <p:cNvPr id="16" name="TextBox 15">
            <a:extLst>
              <a:ext uri="{FF2B5EF4-FFF2-40B4-BE49-F238E27FC236}">
                <a16:creationId xmlns:a16="http://schemas.microsoft.com/office/drawing/2014/main" id="{0E97C8DC-6981-7C10-96BB-CB3D8F3D961C}"/>
              </a:ext>
            </a:extLst>
          </p:cNvPr>
          <p:cNvSpPr txBox="1"/>
          <p:nvPr/>
        </p:nvSpPr>
        <p:spPr>
          <a:xfrm>
            <a:off x="1536130" y="4385330"/>
            <a:ext cx="3898196" cy="338554"/>
          </a:xfrm>
          <a:prstGeom prst="rect">
            <a:avLst/>
          </a:prstGeom>
          <a:noFill/>
        </p:spPr>
        <p:txBody>
          <a:bodyPr wrap="square">
            <a:spAutoFit/>
          </a:bodyPr>
          <a:lstStyle/>
          <a:p>
            <a:r>
              <a:rPr lang="en-US" sz="1600" b="1" dirty="0">
                <a:solidFill>
                  <a:srgbClr val="000000"/>
                </a:solidFill>
              </a:rPr>
              <a:t>30-35 </a:t>
            </a:r>
            <a:r>
              <a:rPr lang="en-US" sz="1600" b="1" dirty="0" err="1">
                <a:solidFill>
                  <a:srgbClr val="000000"/>
                </a:solidFill>
              </a:rPr>
              <a:t>mrad</a:t>
            </a:r>
            <a:r>
              <a:rPr lang="en-US" sz="1600" b="1" dirty="0">
                <a:solidFill>
                  <a:srgbClr val="000000"/>
                </a:solidFill>
              </a:rPr>
              <a:t> vertical production angle</a:t>
            </a:r>
            <a:endParaRPr lang="en-GB" sz="1600" b="1" dirty="0">
              <a:solidFill>
                <a:srgbClr val="000000"/>
              </a:solidFill>
            </a:endParaRPr>
          </a:p>
        </p:txBody>
      </p:sp>
      <p:sp>
        <p:nvSpPr>
          <p:cNvPr id="19" name="Footer Placeholder 17">
            <a:extLst>
              <a:ext uri="{FF2B5EF4-FFF2-40B4-BE49-F238E27FC236}">
                <a16:creationId xmlns:a16="http://schemas.microsoft.com/office/drawing/2014/main" id="{F4BF9A91-1242-33D3-4D26-44527443D002}"/>
              </a:ext>
            </a:extLst>
          </p:cNvPr>
          <p:cNvSpPr>
            <a:spLocks noGrp="1"/>
          </p:cNvSpPr>
          <p:nvPr>
            <p:ph type="ftr" sz="quarter" idx="11"/>
          </p:nvPr>
        </p:nvSpPr>
        <p:spPr>
          <a:xfrm>
            <a:off x="4259262" y="6383848"/>
            <a:ext cx="6572221" cy="365125"/>
          </a:xfrm>
        </p:spPr>
        <p:txBody>
          <a:bodyPr/>
          <a:lstStyle/>
          <a:p>
            <a:r>
              <a:rPr lang="en-US"/>
              <a:t>D. Banerjee BDX Workshop 2025</a:t>
            </a:r>
            <a:endParaRPr lang="en-US" dirty="0"/>
          </a:p>
        </p:txBody>
      </p:sp>
      <p:sp>
        <p:nvSpPr>
          <p:cNvPr id="12" name="TextBox 11">
            <a:extLst>
              <a:ext uri="{FF2B5EF4-FFF2-40B4-BE49-F238E27FC236}">
                <a16:creationId xmlns:a16="http://schemas.microsoft.com/office/drawing/2014/main" id="{05D76A24-BBF6-F3FF-2B23-192B16D33A21}"/>
              </a:ext>
            </a:extLst>
          </p:cNvPr>
          <p:cNvSpPr txBox="1"/>
          <p:nvPr/>
        </p:nvSpPr>
        <p:spPr>
          <a:xfrm>
            <a:off x="341137" y="3479975"/>
            <a:ext cx="11673536" cy="341632"/>
          </a:xfrm>
          <a:prstGeom prst="rect">
            <a:avLst/>
          </a:prstGeom>
          <a:noFill/>
        </p:spPr>
        <p:txBody>
          <a:bodyPr wrap="square" rtlCol="0">
            <a:spAutoFit/>
          </a:bodyPr>
          <a:lstStyle/>
          <a:p>
            <a:pPr marL="285750" indent="-228600">
              <a:lnSpc>
                <a:spcPct val="90000"/>
              </a:lnSpc>
              <a:buFont typeface="Arial" panose="020B0604020202020204" pitchFamily="34" charset="0"/>
              <a:buChar char="•"/>
            </a:pPr>
            <a:r>
              <a:rPr lang="en-US" b="1" dirty="0">
                <a:solidFill>
                  <a:srgbClr val="000000"/>
                </a:solidFill>
              </a:rPr>
              <a:t>T11 serves the CLOUD experiment which is a permanent installation.</a:t>
            </a:r>
          </a:p>
        </p:txBody>
      </p:sp>
    </p:spTree>
    <p:extLst>
      <p:ext uri="{BB962C8B-B14F-4D97-AF65-F5344CB8AC3E}">
        <p14:creationId xmlns:p14="http://schemas.microsoft.com/office/powerpoint/2010/main" val="928328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9AA800-5C8D-68F6-ACBF-A5DA28BAB03D}"/>
              </a:ext>
            </a:extLst>
          </p:cNvPr>
          <p:cNvSpPr>
            <a:spLocks noGrp="1"/>
          </p:cNvSpPr>
          <p:nvPr>
            <p:ph type="title"/>
          </p:nvPr>
        </p:nvSpPr>
        <p:spPr/>
        <p:txBody>
          <a:bodyPr/>
          <a:lstStyle/>
          <a:p>
            <a:r>
              <a:rPr lang="en-GB" dirty="0"/>
              <a:t>Some Future requests and studies at the East Area </a:t>
            </a:r>
          </a:p>
        </p:txBody>
      </p:sp>
      <p:sp>
        <p:nvSpPr>
          <p:cNvPr id="4" name="Date Placeholder 3">
            <a:extLst>
              <a:ext uri="{FF2B5EF4-FFF2-40B4-BE49-F238E27FC236}">
                <a16:creationId xmlns:a16="http://schemas.microsoft.com/office/drawing/2014/main" id="{84BBA486-4BB2-3EDC-595B-E85DC12D60CB}"/>
              </a:ext>
            </a:extLst>
          </p:cNvPr>
          <p:cNvSpPr>
            <a:spLocks noGrp="1"/>
          </p:cNvSpPr>
          <p:nvPr>
            <p:ph type="dt" sz="half" idx="10"/>
          </p:nvPr>
        </p:nvSpPr>
        <p:spPr/>
        <p:txBody>
          <a:bodyPr/>
          <a:lstStyle/>
          <a:p>
            <a:r>
              <a:rPr lang="en-US"/>
              <a:t>05.09.2025</a:t>
            </a:r>
            <a:endParaRPr lang="en-US" dirty="0"/>
          </a:p>
        </p:txBody>
      </p:sp>
      <p:sp>
        <p:nvSpPr>
          <p:cNvPr id="5" name="Footer Placeholder 4">
            <a:extLst>
              <a:ext uri="{FF2B5EF4-FFF2-40B4-BE49-F238E27FC236}">
                <a16:creationId xmlns:a16="http://schemas.microsoft.com/office/drawing/2014/main" id="{A2F45BD7-2956-D4C3-464A-F7CDB59BAC20}"/>
              </a:ext>
            </a:extLst>
          </p:cNvPr>
          <p:cNvSpPr>
            <a:spLocks noGrp="1"/>
          </p:cNvSpPr>
          <p:nvPr>
            <p:ph type="ftr" sz="quarter" idx="11"/>
          </p:nvPr>
        </p:nvSpPr>
        <p:spPr/>
        <p:txBody>
          <a:bodyPr/>
          <a:lstStyle/>
          <a:p>
            <a:r>
              <a:rPr lang="en-US"/>
              <a:t>D. Banerjee BDX Workshop 2025</a:t>
            </a:r>
            <a:endParaRPr lang="en-US" dirty="0"/>
          </a:p>
        </p:txBody>
      </p:sp>
      <p:sp>
        <p:nvSpPr>
          <p:cNvPr id="6" name="Slide Number Placeholder 5">
            <a:extLst>
              <a:ext uri="{FF2B5EF4-FFF2-40B4-BE49-F238E27FC236}">
                <a16:creationId xmlns:a16="http://schemas.microsoft.com/office/drawing/2014/main" id="{0664F8C9-3686-5DB3-A296-475465A28FA4}"/>
              </a:ext>
            </a:extLst>
          </p:cNvPr>
          <p:cNvSpPr>
            <a:spLocks noGrp="1"/>
          </p:cNvSpPr>
          <p:nvPr>
            <p:ph type="sldNum" sz="quarter" idx="12"/>
          </p:nvPr>
        </p:nvSpPr>
        <p:spPr/>
        <p:txBody>
          <a:bodyPr/>
          <a:lstStyle/>
          <a:p>
            <a:fld id="{36B5EA5A-BC32-A742-B11B-8E7414D5B535}" type="slidenum">
              <a:rPr lang="en-US" smtClean="0"/>
              <a:pPr/>
              <a:t>6</a:t>
            </a:fld>
            <a:endParaRPr lang="en-US" dirty="0"/>
          </a:p>
        </p:txBody>
      </p:sp>
      <p:sp>
        <p:nvSpPr>
          <p:cNvPr id="8" name="Content Placeholder 7">
            <a:extLst>
              <a:ext uri="{FF2B5EF4-FFF2-40B4-BE49-F238E27FC236}">
                <a16:creationId xmlns:a16="http://schemas.microsoft.com/office/drawing/2014/main" id="{2D19D627-17F0-D853-75CA-B83BD87F7433}"/>
              </a:ext>
            </a:extLst>
          </p:cNvPr>
          <p:cNvSpPr>
            <a:spLocks noGrp="1"/>
          </p:cNvSpPr>
          <p:nvPr>
            <p:ph idx="1"/>
          </p:nvPr>
        </p:nvSpPr>
        <p:spPr>
          <a:xfrm>
            <a:off x="407988" y="1124744"/>
            <a:ext cx="4984435" cy="4608512"/>
          </a:xfrm>
        </p:spPr>
        <p:txBody>
          <a:bodyPr vert="horz" lIns="0" tIns="0" rIns="0" bIns="0" rtlCol="0">
            <a:noAutofit/>
          </a:bodyPr>
          <a:lstStyle/>
          <a:p>
            <a:pPr marL="342900" indent="-342900">
              <a:buFont typeface="Arial" panose="020B0604020202020204" pitchFamily="34" charset="0"/>
              <a:buChar char="•"/>
            </a:pPr>
            <a:r>
              <a:rPr lang="en-US" sz="1600" dirty="0"/>
              <a:t>Currently only T09 has the possibility to have pure electrons. Studies are ongoing to have pure electrons in T10 as well to provide high purity electron beams to future test beams and experiments. </a:t>
            </a:r>
          </a:p>
          <a:p>
            <a:pPr marL="666900" lvl="1" indent="-342900">
              <a:buFont typeface="Arial" panose="020B0604020202020204" pitchFamily="34" charset="0"/>
            </a:pPr>
            <a:r>
              <a:rPr lang="en-US" sz="1400" dirty="0"/>
              <a:t>T09.DHZ01&amp;2 sweeps all charged particles to the dump and the photons make it through to the beamline. Photon conversion on the converter for </a:t>
            </a:r>
            <a:r>
              <a:rPr lang="fr-CH" sz="1400" dirty="0"/>
              <a:t>e</a:t>
            </a:r>
            <a:r>
              <a:rPr lang="fr-CH" sz="1400" dirty="0">
                <a:sym typeface="Symbol" panose="05050102010706020507" pitchFamily="18" charset="2"/>
              </a:rPr>
              <a:t>. </a:t>
            </a:r>
            <a:r>
              <a:rPr lang="fr-CH" sz="1400" dirty="0" err="1">
                <a:sym typeface="Symbol" panose="05050102010706020507" pitchFamily="18" charset="2"/>
              </a:rPr>
              <a:t>Upto</a:t>
            </a:r>
            <a:r>
              <a:rPr lang="fr-CH" sz="1400" dirty="0">
                <a:sym typeface="Symbol" panose="05050102010706020507" pitchFamily="18" charset="2"/>
              </a:rPr>
              <a:t> 6 </a:t>
            </a:r>
            <a:r>
              <a:rPr lang="fr-CH" sz="1400" dirty="0" err="1">
                <a:sym typeface="Symbol" panose="05050102010706020507" pitchFamily="18" charset="2"/>
              </a:rPr>
              <a:t>GeV</a:t>
            </a:r>
            <a:r>
              <a:rPr lang="fr-CH" sz="1400" dirty="0">
                <a:sym typeface="Symbol" panose="05050102010706020507" pitchFamily="18" charset="2"/>
              </a:rPr>
              <a:t>/c.</a:t>
            </a:r>
            <a:endParaRPr lang="en-US" sz="1400" dirty="0"/>
          </a:p>
          <a:p>
            <a:pPr marL="342900" indent="-342900">
              <a:buFont typeface="Arial" panose="020B0604020202020204" pitchFamily="34" charset="0"/>
              <a:buChar char="•"/>
            </a:pPr>
            <a:r>
              <a:rPr lang="en-US" sz="1600" dirty="0"/>
              <a:t>Addition of a new beamline (T07) for the CHIMERA/HEARTS project for electronics testing with heavy ions.</a:t>
            </a:r>
          </a:p>
          <a:p>
            <a:pPr marL="342900" indent="-342900">
              <a:buFont typeface="Arial" panose="020B0604020202020204" pitchFamily="34" charset="0"/>
              <a:buChar char="•"/>
            </a:pPr>
            <a:r>
              <a:rPr lang="en-GB" sz="1600" dirty="0"/>
              <a:t>Possibilities being checked to host a Kaon / flavour physics experiment with low momentum kaon beams.</a:t>
            </a:r>
          </a:p>
        </p:txBody>
      </p:sp>
      <p:pic>
        <p:nvPicPr>
          <p:cNvPr id="9" name="Picture 8" descr="A screenshot of a graph&#10;&#10;Description automatically generated">
            <a:extLst>
              <a:ext uri="{FF2B5EF4-FFF2-40B4-BE49-F238E27FC236}">
                <a16:creationId xmlns:a16="http://schemas.microsoft.com/office/drawing/2014/main" id="{A272CBCF-FB4C-33A6-F639-D54A5BCA63DD}"/>
              </a:ext>
            </a:extLst>
          </p:cNvPr>
          <p:cNvPicPr>
            <a:picLocks noChangeAspect="1"/>
          </p:cNvPicPr>
          <p:nvPr/>
        </p:nvPicPr>
        <p:blipFill rotWithShape="1">
          <a:blip r:embed="rId2"/>
          <a:srcRect l="6662" t="11294" r="8778" b="43845"/>
          <a:stretch/>
        </p:blipFill>
        <p:spPr>
          <a:xfrm>
            <a:off x="5303912" y="861967"/>
            <a:ext cx="6712180" cy="2783057"/>
          </a:xfrm>
          <a:prstGeom prst="rect">
            <a:avLst/>
          </a:prstGeom>
        </p:spPr>
      </p:pic>
      <p:sp>
        <p:nvSpPr>
          <p:cNvPr id="16" name="TextBox 15">
            <a:extLst>
              <a:ext uri="{FF2B5EF4-FFF2-40B4-BE49-F238E27FC236}">
                <a16:creationId xmlns:a16="http://schemas.microsoft.com/office/drawing/2014/main" id="{ADC54A63-BECE-6735-7344-EB1AED1D6467}"/>
              </a:ext>
            </a:extLst>
          </p:cNvPr>
          <p:cNvSpPr txBox="1"/>
          <p:nvPr/>
        </p:nvSpPr>
        <p:spPr>
          <a:xfrm>
            <a:off x="10348150" y="2928352"/>
            <a:ext cx="1527982" cy="307777"/>
          </a:xfrm>
          <a:prstGeom prst="rect">
            <a:avLst/>
          </a:prstGeom>
          <a:noFill/>
        </p:spPr>
        <p:txBody>
          <a:bodyPr wrap="none" rtlCol="0">
            <a:spAutoFit/>
          </a:bodyPr>
          <a:lstStyle/>
          <a:p>
            <a:r>
              <a:rPr lang="fr-CH" sz="1400" dirty="0"/>
              <a:t>Horizontal plane</a:t>
            </a:r>
            <a:endParaRPr lang="en-US" sz="1400" dirty="0"/>
          </a:p>
        </p:txBody>
      </p:sp>
      <p:cxnSp>
        <p:nvCxnSpPr>
          <p:cNvPr id="18" name="Straight Arrow Connector 17">
            <a:extLst>
              <a:ext uri="{FF2B5EF4-FFF2-40B4-BE49-F238E27FC236}">
                <a16:creationId xmlns:a16="http://schemas.microsoft.com/office/drawing/2014/main" id="{1B3B4362-D311-2003-634E-A37944C3A1C0}"/>
              </a:ext>
            </a:extLst>
          </p:cNvPr>
          <p:cNvCxnSpPr>
            <a:cxnSpLocks/>
          </p:cNvCxnSpPr>
          <p:nvPr/>
        </p:nvCxnSpPr>
        <p:spPr>
          <a:xfrm flipH="1" flipV="1">
            <a:off x="6142805" y="1679296"/>
            <a:ext cx="666421" cy="6920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AFEB6C6-AD59-E3D2-A40A-36954B83A17B}"/>
              </a:ext>
            </a:extLst>
          </p:cNvPr>
          <p:cNvSpPr txBox="1"/>
          <p:nvPr/>
        </p:nvSpPr>
        <p:spPr>
          <a:xfrm>
            <a:off x="5532383" y="1427670"/>
            <a:ext cx="2333549" cy="369332"/>
          </a:xfrm>
          <a:prstGeom prst="rect">
            <a:avLst/>
          </a:prstGeom>
          <a:noFill/>
        </p:spPr>
        <p:txBody>
          <a:bodyPr wrap="square" rtlCol="0">
            <a:spAutoFit/>
          </a:bodyPr>
          <a:lstStyle/>
          <a:p>
            <a:r>
              <a:rPr lang="en-US" dirty="0"/>
              <a:t>Pure </a:t>
            </a:r>
            <a:r>
              <a:rPr lang="fr-CH" dirty="0"/>
              <a:t>e</a:t>
            </a:r>
            <a:r>
              <a:rPr lang="fr-CH" baseline="30000" dirty="0">
                <a:sym typeface="Symbol" panose="05050102010706020507" pitchFamily="18" charset="2"/>
              </a:rPr>
              <a:t></a:t>
            </a:r>
            <a:r>
              <a:rPr lang="fr-CH" dirty="0">
                <a:sym typeface="Symbol" panose="05050102010706020507" pitchFamily="18" charset="2"/>
              </a:rPr>
              <a:t> </a:t>
            </a:r>
            <a:r>
              <a:rPr lang="fr-CH" dirty="0" err="1">
                <a:sym typeface="Symbol" panose="05050102010706020507" pitchFamily="18" charset="2"/>
              </a:rPr>
              <a:t>beams</a:t>
            </a:r>
            <a:endParaRPr lang="en-GB" dirty="0"/>
          </a:p>
        </p:txBody>
      </p:sp>
      <p:sp>
        <p:nvSpPr>
          <p:cNvPr id="20" name="Rectangle 19">
            <a:extLst>
              <a:ext uri="{FF2B5EF4-FFF2-40B4-BE49-F238E27FC236}">
                <a16:creationId xmlns:a16="http://schemas.microsoft.com/office/drawing/2014/main" id="{235E4281-C67A-B201-79BA-0D66CA97195B}"/>
              </a:ext>
            </a:extLst>
          </p:cNvPr>
          <p:cNvSpPr/>
          <p:nvPr/>
        </p:nvSpPr>
        <p:spPr>
          <a:xfrm>
            <a:off x="6098941" y="2276489"/>
            <a:ext cx="251582" cy="64770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4CB635F3-66E4-FFDF-DDBF-A8AA3CA2280A}"/>
              </a:ext>
            </a:extLst>
          </p:cNvPr>
          <p:cNvPicPr>
            <a:picLocks noChangeAspect="1"/>
          </p:cNvPicPr>
          <p:nvPr/>
        </p:nvPicPr>
        <p:blipFill>
          <a:blip r:embed="rId3"/>
          <a:stretch>
            <a:fillRect/>
          </a:stretch>
        </p:blipFill>
        <p:spPr>
          <a:xfrm>
            <a:off x="6302889" y="3557354"/>
            <a:ext cx="4822304" cy="2448502"/>
          </a:xfrm>
          <a:prstGeom prst="rect">
            <a:avLst/>
          </a:prstGeom>
        </p:spPr>
      </p:pic>
    </p:spTree>
    <p:extLst>
      <p:ext uri="{BB962C8B-B14F-4D97-AF65-F5344CB8AC3E}">
        <p14:creationId xmlns:p14="http://schemas.microsoft.com/office/powerpoint/2010/main" val="473907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260648"/>
            <a:ext cx="11376025" cy="648072"/>
          </a:xfrm>
        </p:spPr>
        <p:txBody>
          <a:bodyPr/>
          <a:lstStyle/>
          <a:p>
            <a:r>
              <a:rPr lang="en-GB" dirty="0"/>
              <a:t>North Area Secondary Beamlines</a:t>
            </a:r>
          </a:p>
        </p:txBody>
      </p:sp>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7" y="908720"/>
            <a:ext cx="11376025" cy="544273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sz="2000" b="0" dirty="0"/>
              <a:t>The 400 GeV/c primary beam is slowly extracted to 3 primary targets </a:t>
            </a:r>
            <a:r>
              <a:rPr lang="en-GB" sz="2000" b="0" dirty="0">
                <a:sym typeface="Wingdings" pitchFamily="2" charset="2"/>
              </a:rPr>
              <a:t> T2, T4 and T6</a:t>
            </a:r>
            <a:endParaRPr lang="en-GB" sz="2000" b="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en-US"/>
              <a:t>05.09.2025</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BDX Workshop 2025</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7</a:t>
            </a:fld>
            <a:endParaRPr lang="en-US" dirty="0"/>
          </a:p>
        </p:txBody>
      </p:sp>
      <p:pic>
        <p:nvPicPr>
          <p:cNvPr id="1025" name="Picture 1" descr="page8image266081504">
            <a:extLst>
              <a:ext uri="{FF2B5EF4-FFF2-40B4-BE49-F238E27FC236}">
                <a16:creationId xmlns:a16="http://schemas.microsoft.com/office/drawing/2014/main" id="{DCC02C6E-ECDF-1785-D100-0992C53C9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348" y="1223681"/>
            <a:ext cx="3973564" cy="23323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7114B2-AFD8-2A0C-82E7-683809FAEF5C}"/>
              </a:ext>
            </a:extLst>
          </p:cNvPr>
          <p:cNvSpPr txBox="1"/>
          <p:nvPr/>
        </p:nvSpPr>
        <p:spPr>
          <a:xfrm>
            <a:off x="1518106" y="1341348"/>
            <a:ext cx="1080119" cy="430887"/>
          </a:xfrm>
          <a:prstGeom prst="rect">
            <a:avLst/>
          </a:prstGeom>
          <a:noFill/>
        </p:spPr>
        <p:txBody>
          <a:bodyPr wrap="square" lIns="0" tIns="0" rIns="0" bIns="0" rtlCol="0">
            <a:spAutoFit/>
          </a:bodyPr>
          <a:lstStyle/>
          <a:p>
            <a:pPr algn="ctr"/>
            <a:r>
              <a:rPr lang="en-GB" sz="1400" dirty="0">
                <a:solidFill>
                  <a:srgbClr val="FF0000"/>
                </a:solidFill>
              </a:rPr>
              <a:t>SPS beam @ 400 GeV/c</a:t>
            </a:r>
          </a:p>
        </p:txBody>
      </p:sp>
      <p:cxnSp>
        <p:nvCxnSpPr>
          <p:cNvPr id="5" name="Straight Arrow Connector 4">
            <a:extLst>
              <a:ext uri="{FF2B5EF4-FFF2-40B4-BE49-F238E27FC236}">
                <a16:creationId xmlns:a16="http://schemas.microsoft.com/office/drawing/2014/main" id="{7345C3D4-EDBB-701D-60A7-BC5D983DC1BA}"/>
              </a:ext>
            </a:extLst>
          </p:cNvPr>
          <p:cNvCxnSpPr>
            <a:cxnSpLocks/>
          </p:cNvCxnSpPr>
          <p:nvPr/>
        </p:nvCxnSpPr>
        <p:spPr>
          <a:xfrm>
            <a:off x="2683300" y="1537577"/>
            <a:ext cx="864097" cy="5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C3F8707-E023-132F-2B7F-40D4BF101AE0}"/>
              </a:ext>
            </a:extLst>
          </p:cNvPr>
          <p:cNvSpPr/>
          <p:nvPr/>
        </p:nvSpPr>
        <p:spPr>
          <a:xfrm>
            <a:off x="7028995" y="1168776"/>
            <a:ext cx="615553" cy="149378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E</a:t>
            </a:r>
            <a:endParaRPr lang="el-GR" dirty="0"/>
          </a:p>
        </p:txBody>
      </p:sp>
      <p:sp>
        <p:nvSpPr>
          <p:cNvPr id="12" name="Rectangle 11">
            <a:extLst>
              <a:ext uri="{FF2B5EF4-FFF2-40B4-BE49-F238E27FC236}">
                <a16:creationId xmlns:a16="http://schemas.microsoft.com/office/drawing/2014/main" id="{4698F12B-4FDD-BF8F-C306-8724B253A3B7}"/>
              </a:ext>
            </a:extLst>
          </p:cNvPr>
          <p:cNvSpPr/>
          <p:nvPr/>
        </p:nvSpPr>
        <p:spPr>
          <a:xfrm>
            <a:off x="6528048" y="2703803"/>
            <a:ext cx="936104"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ectangle 12">
            <a:extLst>
              <a:ext uri="{FF2B5EF4-FFF2-40B4-BE49-F238E27FC236}">
                <a16:creationId xmlns:a16="http://schemas.microsoft.com/office/drawing/2014/main" id="{AE721FB1-F045-B931-29A8-D756A7E6FA1D}"/>
              </a:ext>
            </a:extLst>
          </p:cNvPr>
          <p:cNvSpPr/>
          <p:nvPr/>
        </p:nvSpPr>
        <p:spPr>
          <a:xfrm>
            <a:off x="6272904" y="3114192"/>
            <a:ext cx="1152128"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FFA59BBF-51F2-B9DF-BB2C-18BA29671C39}"/>
              </a:ext>
            </a:extLst>
          </p:cNvPr>
          <p:cNvSpPr txBox="1"/>
          <p:nvPr/>
        </p:nvSpPr>
        <p:spPr>
          <a:xfrm>
            <a:off x="7778860" y="1538157"/>
            <a:ext cx="615553" cy="276999"/>
          </a:xfrm>
          <a:prstGeom prst="rect">
            <a:avLst/>
          </a:prstGeom>
          <a:noFill/>
        </p:spPr>
        <p:txBody>
          <a:bodyPr wrap="none" lIns="0" tIns="0" rIns="0" bIns="0" rtlCol="0">
            <a:spAutoFit/>
          </a:bodyPr>
          <a:lstStyle/>
          <a:p>
            <a:pPr algn="l"/>
            <a:r>
              <a:rPr lang="en-GB" dirty="0">
                <a:solidFill>
                  <a:srgbClr val="FF0000"/>
                </a:solidFill>
              </a:rPr>
              <a:t>EHN1</a:t>
            </a:r>
          </a:p>
        </p:txBody>
      </p:sp>
      <p:sp>
        <p:nvSpPr>
          <p:cNvPr id="15" name="TextBox 14">
            <a:extLst>
              <a:ext uri="{FF2B5EF4-FFF2-40B4-BE49-F238E27FC236}">
                <a16:creationId xmlns:a16="http://schemas.microsoft.com/office/drawing/2014/main" id="{2F4EC4B6-D504-3937-AC67-5E97AC3E01E1}"/>
              </a:ext>
            </a:extLst>
          </p:cNvPr>
          <p:cNvSpPr txBox="1"/>
          <p:nvPr/>
        </p:nvSpPr>
        <p:spPr>
          <a:xfrm>
            <a:off x="7644548" y="2772145"/>
            <a:ext cx="615553" cy="276999"/>
          </a:xfrm>
          <a:prstGeom prst="rect">
            <a:avLst/>
          </a:prstGeom>
          <a:noFill/>
        </p:spPr>
        <p:txBody>
          <a:bodyPr wrap="none" lIns="0" tIns="0" rIns="0" bIns="0" rtlCol="0">
            <a:spAutoFit/>
          </a:bodyPr>
          <a:lstStyle/>
          <a:p>
            <a:pPr algn="l"/>
            <a:r>
              <a:rPr lang="en-GB" dirty="0">
                <a:solidFill>
                  <a:srgbClr val="FF0000"/>
                </a:solidFill>
              </a:rPr>
              <a:t>ECN3</a:t>
            </a:r>
          </a:p>
        </p:txBody>
      </p:sp>
      <p:sp>
        <p:nvSpPr>
          <p:cNvPr id="16" name="TextBox 15">
            <a:extLst>
              <a:ext uri="{FF2B5EF4-FFF2-40B4-BE49-F238E27FC236}">
                <a16:creationId xmlns:a16="http://schemas.microsoft.com/office/drawing/2014/main" id="{84505D25-B1E9-3556-2612-54B19A169CD5}"/>
              </a:ext>
            </a:extLst>
          </p:cNvPr>
          <p:cNvSpPr txBox="1"/>
          <p:nvPr/>
        </p:nvSpPr>
        <p:spPr>
          <a:xfrm>
            <a:off x="7545372" y="3164688"/>
            <a:ext cx="615553" cy="276999"/>
          </a:xfrm>
          <a:prstGeom prst="rect">
            <a:avLst/>
          </a:prstGeom>
          <a:noFill/>
        </p:spPr>
        <p:txBody>
          <a:bodyPr wrap="none" lIns="0" tIns="0" rIns="0" bIns="0" rtlCol="0">
            <a:spAutoFit/>
          </a:bodyPr>
          <a:lstStyle/>
          <a:p>
            <a:pPr algn="l"/>
            <a:r>
              <a:rPr lang="en-GB" dirty="0">
                <a:solidFill>
                  <a:srgbClr val="FF0000"/>
                </a:solidFill>
              </a:rPr>
              <a:t>EHN2</a:t>
            </a:r>
          </a:p>
        </p:txBody>
      </p:sp>
      <p:pic>
        <p:nvPicPr>
          <p:cNvPr id="1026" name="Picture 2" descr="page84image295123760">
            <a:extLst>
              <a:ext uri="{FF2B5EF4-FFF2-40B4-BE49-F238E27FC236}">
                <a16:creationId xmlns:a16="http://schemas.microsoft.com/office/drawing/2014/main" id="{92E26FDA-B02B-90E9-5830-0240F04CD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6" y="3511679"/>
            <a:ext cx="3605971" cy="27275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35AF70E4-9728-8EC0-229A-38CD7D9AF3AA}"/>
              </a:ext>
            </a:extLst>
          </p:cNvPr>
          <p:cNvGraphicFramePr>
            <a:graphicFrameLocks noGrp="1"/>
          </p:cNvGraphicFramePr>
          <p:nvPr>
            <p:extLst>
              <p:ext uri="{D42A27DB-BD31-4B8C-83A1-F6EECF244321}">
                <p14:modId xmlns:p14="http://schemas.microsoft.com/office/powerpoint/2010/main" val="2302469788"/>
              </p:ext>
            </p:extLst>
          </p:nvPr>
        </p:nvGraphicFramePr>
        <p:xfrm>
          <a:off x="4116388" y="4022795"/>
          <a:ext cx="7560840" cy="1992610"/>
        </p:xfrm>
        <a:graphic>
          <a:graphicData uri="http://schemas.openxmlformats.org/drawingml/2006/table">
            <a:tbl>
              <a:tblPr firstRow="1" bandRow="1">
                <a:tableStyleId>{5C22544A-7EE6-4342-B048-85BDC9FD1C3A}</a:tableStyleId>
              </a:tblPr>
              <a:tblGrid>
                <a:gridCol w="2943686">
                  <a:extLst>
                    <a:ext uri="{9D8B030D-6E8A-4147-A177-3AD203B41FA5}">
                      <a16:colId xmlns:a16="http://schemas.microsoft.com/office/drawing/2014/main" val="1225492313"/>
                    </a:ext>
                  </a:extLst>
                </a:gridCol>
                <a:gridCol w="4617154">
                  <a:extLst>
                    <a:ext uri="{9D8B030D-6E8A-4147-A177-3AD203B41FA5}">
                      <a16:colId xmlns:a16="http://schemas.microsoft.com/office/drawing/2014/main" val="2925728299"/>
                    </a:ext>
                  </a:extLst>
                </a:gridCol>
              </a:tblGrid>
              <a:tr h="349527">
                <a:tc>
                  <a:txBody>
                    <a:bodyPr/>
                    <a:lstStyle/>
                    <a:p>
                      <a:r>
                        <a:rPr lang="en-GB" sz="1400" dirty="0"/>
                        <a:t>Parameter</a:t>
                      </a:r>
                    </a:p>
                  </a:txBody>
                  <a:tcPr/>
                </a:tc>
                <a:tc>
                  <a:txBody>
                    <a:bodyPr/>
                    <a:lstStyle/>
                    <a:p>
                      <a:r>
                        <a:rPr lang="en-GB" sz="1400" dirty="0"/>
                        <a:t>Value</a:t>
                      </a:r>
                    </a:p>
                  </a:txBody>
                  <a:tcPr/>
                </a:tc>
                <a:extLst>
                  <a:ext uri="{0D108BD9-81ED-4DB2-BD59-A6C34878D82A}">
                    <a16:rowId xmlns:a16="http://schemas.microsoft.com/office/drawing/2014/main" val="2982026462"/>
                  </a:ext>
                </a:extLst>
              </a:tr>
              <a:tr h="415280">
                <a:tc>
                  <a:txBody>
                    <a:bodyPr/>
                    <a:lstStyle/>
                    <a:p>
                      <a:r>
                        <a:rPr lang="en-GB" sz="1400" dirty="0"/>
                        <a:t>Spill Length</a:t>
                      </a:r>
                    </a:p>
                  </a:txBody>
                  <a:tcPr/>
                </a:tc>
                <a:tc>
                  <a:txBody>
                    <a:bodyPr/>
                    <a:lstStyle/>
                    <a:p>
                      <a:r>
                        <a:rPr lang="en-GB" sz="1400" dirty="0"/>
                        <a:t>14.4 s with 4.8 s flat-top (beam extraction)</a:t>
                      </a:r>
                    </a:p>
                  </a:txBody>
                  <a:tcPr/>
                </a:tc>
                <a:extLst>
                  <a:ext uri="{0D108BD9-81ED-4DB2-BD59-A6C34878D82A}">
                    <a16:rowId xmlns:a16="http://schemas.microsoft.com/office/drawing/2014/main" val="1206239182"/>
                  </a:ext>
                </a:extLst>
              </a:tr>
              <a:tr h="518747">
                <a:tc>
                  <a:txBody>
                    <a:bodyPr/>
                    <a:lstStyle/>
                    <a:p>
                      <a:r>
                        <a:rPr lang="en-GB" sz="1400" dirty="0"/>
                        <a:t>Proton beam momentum [GeV/c]</a:t>
                      </a:r>
                    </a:p>
                  </a:txBody>
                  <a:tcPr/>
                </a:tc>
                <a:tc>
                  <a:txBody>
                    <a:bodyPr/>
                    <a:lstStyle/>
                    <a:p>
                      <a:r>
                        <a:rPr lang="en-GB" sz="1400" dirty="0"/>
                        <a:t>400</a:t>
                      </a:r>
                    </a:p>
                  </a:txBody>
                  <a:tcPr/>
                </a:tc>
                <a:extLst>
                  <a:ext uri="{0D108BD9-81ED-4DB2-BD59-A6C34878D82A}">
                    <a16:rowId xmlns:a16="http://schemas.microsoft.com/office/drawing/2014/main" val="769819906"/>
                  </a:ext>
                </a:extLst>
              </a:tr>
              <a:tr h="709056">
                <a:tc>
                  <a:txBody>
                    <a:bodyPr/>
                    <a:lstStyle/>
                    <a:p>
                      <a:r>
                        <a:rPr lang="en-GB" sz="1400" dirty="0"/>
                        <a:t>Maximum flux per SPS spill</a:t>
                      </a:r>
                    </a:p>
                  </a:txBody>
                  <a:tcPr/>
                </a:tc>
                <a:tc>
                  <a:txBody>
                    <a:bodyPr/>
                    <a:lstStyle/>
                    <a:p>
                      <a:r>
                        <a:rPr lang="en-GB" sz="1400" dirty="0"/>
                        <a:t>150E11 (1E11 – 1 unit)</a:t>
                      </a:r>
                    </a:p>
                  </a:txBody>
                  <a:tcPr/>
                </a:tc>
                <a:extLst>
                  <a:ext uri="{0D108BD9-81ED-4DB2-BD59-A6C34878D82A}">
                    <a16:rowId xmlns:a16="http://schemas.microsoft.com/office/drawing/2014/main" val="2691757678"/>
                  </a:ext>
                </a:extLst>
              </a:tr>
            </a:tbl>
          </a:graphicData>
        </a:graphic>
      </p:graphicFrame>
      <p:sp>
        <p:nvSpPr>
          <p:cNvPr id="14" name="Rectangle 13">
            <a:extLst>
              <a:ext uri="{FF2B5EF4-FFF2-40B4-BE49-F238E27FC236}">
                <a16:creationId xmlns:a16="http://schemas.microsoft.com/office/drawing/2014/main" id="{74039FBA-4D7A-3269-3A0A-BA650EAD5403}"/>
              </a:ext>
            </a:extLst>
          </p:cNvPr>
          <p:cNvSpPr/>
          <p:nvPr/>
        </p:nvSpPr>
        <p:spPr>
          <a:xfrm>
            <a:off x="6327098" y="3140968"/>
            <a:ext cx="849022" cy="3049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AMBER</a:t>
            </a:r>
          </a:p>
        </p:txBody>
      </p:sp>
    </p:spTree>
    <p:extLst>
      <p:ext uri="{BB962C8B-B14F-4D97-AF65-F5344CB8AC3E}">
        <p14:creationId xmlns:p14="http://schemas.microsoft.com/office/powerpoint/2010/main" val="1049333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AA6CCD68-8623-0221-FC90-C437269175EE}"/>
              </a:ext>
            </a:extLst>
          </p:cNvPr>
          <p:cNvGraphicFramePr>
            <a:graphicFrameLocks/>
          </p:cNvGraphicFramePr>
          <p:nvPr>
            <p:extLst>
              <p:ext uri="{D42A27DB-BD31-4B8C-83A1-F6EECF244321}">
                <p14:modId xmlns:p14="http://schemas.microsoft.com/office/powerpoint/2010/main" val="2790371432"/>
              </p:ext>
            </p:extLst>
          </p:nvPr>
        </p:nvGraphicFramePr>
        <p:xfrm>
          <a:off x="7328789" y="3058319"/>
          <a:ext cx="4789946" cy="3173076"/>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373593"/>
            <a:ext cx="11380812" cy="607135"/>
          </a:xfrm>
        </p:spPr>
        <p:txBody>
          <a:bodyPr/>
          <a:lstStyle/>
          <a:p>
            <a:r>
              <a:rPr lang="en-GB" dirty="0"/>
              <a:t>Science Diversity at the CERN </a:t>
            </a:r>
            <a:br>
              <a:rPr lang="en-GB" dirty="0"/>
            </a:br>
            <a:r>
              <a:rPr lang="en-GB" dirty="0"/>
              <a:t>North Area</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en-US"/>
              <a:t>05.09.2025</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BDX Workshop 2025</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8</a:t>
            </a:fld>
            <a:endParaRPr lang="en-US" dirty="0"/>
          </a:p>
        </p:txBody>
      </p:sp>
      <p:sp>
        <p:nvSpPr>
          <p:cNvPr id="2" name="Content Placeholder 6">
            <a:extLst>
              <a:ext uri="{FF2B5EF4-FFF2-40B4-BE49-F238E27FC236}">
                <a16:creationId xmlns:a16="http://schemas.microsoft.com/office/drawing/2014/main" id="{8FD0F38E-2F0B-2F50-B86D-8448BE0471AB}"/>
              </a:ext>
            </a:extLst>
          </p:cNvPr>
          <p:cNvSpPr>
            <a:spLocks noGrp="1"/>
          </p:cNvSpPr>
          <p:nvPr>
            <p:ph idx="1"/>
          </p:nvPr>
        </p:nvSpPr>
        <p:spPr>
          <a:xfrm>
            <a:off x="328997" y="1521843"/>
            <a:ext cx="6840283" cy="4614223"/>
          </a:xfrm>
        </p:spPr>
        <p:txBody>
          <a:bodyPr/>
          <a:lstStyle/>
          <a:p>
            <a:pPr marL="342900" indent="-342900">
              <a:lnSpc>
                <a:spcPct val="110000"/>
              </a:lnSpc>
              <a:spcBef>
                <a:spcPts val="0"/>
              </a:spcBef>
              <a:spcAft>
                <a:spcPts val="0"/>
              </a:spcAft>
              <a:buFont typeface="Arial" panose="020B0604020202020204" pitchFamily="34" charset="0"/>
              <a:buChar char="•"/>
            </a:pPr>
            <a:r>
              <a:rPr lang="en-GB" sz="1800" b="0" dirty="0"/>
              <a:t>The North Area at CERN is one of the most diverse experimental facilities that currently exists, serving </a:t>
            </a:r>
            <a:r>
              <a:rPr lang="en-GB" sz="1800" dirty="0"/>
              <a:t>proton, hadron, electron, muon, and ion beams </a:t>
            </a:r>
            <a:r>
              <a:rPr lang="en-GB" sz="1800" b="0" dirty="0"/>
              <a:t>to yearly over </a:t>
            </a:r>
            <a:r>
              <a:rPr lang="en-GB" sz="1800" dirty="0"/>
              <a:t>200 user teams</a:t>
            </a:r>
            <a:r>
              <a:rPr lang="en-GB" sz="1800" b="0" dirty="0"/>
              <a:t> for </a:t>
            </a:r>
            <a:r>
              <a:rPr lang="en-GB" sz="1800" dirty="0"/>
              <a:t>detector R&amp;D</a:t>
            </a:r>
            <a:r>
              <a:rPr lang="en-GB" sz="1800" b="0" dirty="0"/>
              <a:t> and to the NA61, NA62, NA64e, NA64mu, and NA66/AMBER </a:t>
            </a:r>
            <a:r>
              <a:rPr lang="en-GB" sz="1800" dirty="0"/>
              <a:t>experiments, </a:t>
            </a:r>
            <a:r>
              <a:rPr lang="en-GB" sz="1800" b="0" dirty="0"/>
              <a:t>the two large </a:t>
            </a:r>
            <a:r>
              <a:rPr lang="en-GB" sz="1800" dirty="0"/>
              <a:t>neutrino platform </a:t>
            </a:r>
            <a:r>
              <a:rPr lang="en-GB" sz="1800" b="0" dirty="0"/>
              <a:t>cryostats</a:t>
            </a:r>
            <a:r>
              <a:rPr lang="en-GB" sz="1800" dirty="0"/>
              <a:t>,</a:t>
            </a:r>
            <a:r>
              <a:rPr lang="en-GB" sz="1800" b="0" dirty="0"/>
              <a:t> as well as to the GIF++ and CERF </a:t>
            </a:r>
            <a:r>
              <a:rPr lang="en-GB" sz="1800" dirty="0"/>
              <a:t>irradiation facilities</a:t>
            </a:r>
            <a:r>
              <a:rPr lang="en-GB" sz="1800" b="0" dirty="0"/>
              <a:t>, with combined </a:t>
            </a:r>
            <a:r>
              <a:rPr lang="en-GB" sz="1800" dirty="0"/>
              <a:t>more than 2000 users</a:t>
            </a:r>
            <a:r>
              <a:rPr lang="en-GB" sz="1800" b="0" dirty="0"/>
              <a:t>.</a:t>
            </a:r>
            <a:endParaRPr lang="en-GB" sz="1800" b="0" dirty="0">
              <a:effectLst/>
            </a:endParaRPr>
          </a:p>
        </p:txBody>
      </p:sp>
      <p:pic>
        <p:nvPicPr>
          <p:cNvPr id="3" name="Picture 2">
            <a:extLst>
              <a:ext uri="{FF2B5EF4-FFF2-40B4-BE49-F238E27FC236}">
                <a16:creationId xmlns:a16="http://schemas.microsoft.com/office/drawing/2014/main" id="{6B9B1036-14C6-E12A-A19A-04719B0946F3}"/>
              </a:ext>
            </a:extLst>
          </p:cNvPr>
          <p:cNvPicPr>
            <a:picLocks noChangeAspect="1"/>
          </p:cNvPicPr>
          <p:nvPr/>
        </p:nvPicPr>
        <p:blipFill>
          <a:blip r:embed="rId3"/>
          <a:stretch>
            <a:fillRect/>
          </a:stretch>
        </p:blipFill>
        <p:spPr>
          <a:xfrm>
            <a:off x="113750" y="4137545"/>
            <a:ext cx="2851964" cy="2144500"/>
          </a:xfrm>
          <a:prstGeom prst="rect">
            <a:avLst/>
          </a:prstGeom>
        </p:spPr>
      </p:pic>
      <p:pic>
        <p:nvPicPr>
          <p:cNvPr id="5" name="Picture 4">
            <a:extLst>
              <a:ext uri="{FF2B5EF4-FFF2-40B4-BE49-F238E27FC236}">
                <a16:creationId xmlns:a16="http://schemas.microsoft.com/office/drawing/2014/main" id="{D1A1D252-30A6-D916-7079-4BA0E3E268B9}"/>
              </a:ext>
            </a:extLst>
          </p:cNvPr>
          <p:cNvPicPr>
            <a:picLocks noChangeAspect="1"/>
          </p:cNvPicPr>
          <p:nvPr/>
        </p:nvPicPr>
        <p:blipFill>
          <a:blip r:embed="rId4"/>
          <a:stretch>
            <a:fillRect/>
          </a:stretch>
        </p:blipFill>
        <p:spPr>
          <a:xfrm>
            <a:off x="3558539" y="3861048"/>
            <a:ext cx="3489960" cy="1765773"/>
          </a:xfrm>
          <a:prstGeom prst="rect">
            <a:avLst/>
          </a:prstGeom>
        </p:spPr>
      </p:pic>
      <p:pic>
        <p:nvPicPr>
          <p:cNvPr id="12" name="Picture 11">
            <a:extLst>
              <a:ext uri="{FF2B5EF4-FFF2-40B4-BE49-F238E27FC236}">
                <a16:creationId xmlns:a16="http://schemas.microsoft.com/office/drawing/2014/main" id="{7705CA7A-B230-3767-11E3-D7A89C70D7B8}"/>
              </a:ext>
            </a:extLst>
          </p:cNvPr>
          <p:cNvPicPr>
            <a:picLocks noChangeAspect="1"/>
          </p:cNvPicPr>
          <p:nvPr/>
        </p:nvPicPr>
        <p:blipFill>
          <a:blip r:embed="rId5"/>
          <a:stretch>
            <a:fillRect/>
          </a:stretch>
        </p:blipFill>
        <p:spPr>
          <a:xfrm>
            <a:off x="1913113" y="4005064"/>
            <a:ext cx="2411505" cy="1577336"/>
          </a:xfrm>
          <a:prstGeom prst="rect">
            <a:avLst/>
          </a:prstGeom>
        </p:spPr>
      </p:pic>
      <p:pic>
        <p:nvPicPr>
          <p:cNvPr id="13" name="Picture 12">
            <a:extLst>
              <a:ext uri="{FF2B5EF4-FFF2-40B4-BE49-F238E27FC236}">
                <a16:creationId xmlns:a16="http://schemas.microsoft.com/office/drawing/2014/main" id="{F3AE499F-9326-AEF5-E2A6-0C6E2CA34B1C}"/>
              </a:ext>
            </a:extLst>
          </p:cNvPr>
          <p:cNvPicPr>
            <a:picLocks noChangeAspect="1"/>
          </p:cNvPicPr>
          <p:nvPr/>
        </p:nvPicPr>
        <p:blipFill>
          <a:blip r:embed="rId6"/>
          <a:stretch>
            <a:fillRect/>
          </a:stretch>
        </p:blipFill>
        <p:spPr>
          <a:xfrm>
            <a:off x="5227077" y="5031131"/>
            <a:ext cx="1943729" cy="1289700"/>
          </a:xfrm>
          <a:prstGeom prst="rect">
            <a:avLst/>
          </a:prstGeom>
        </p:spPr>
      </p:pic>
      <p:pic>
        <p:nvPicPr>
          <p:cNvPr id="14" name="Picture 13" descr="Text&#10;&#10;Description automatically generated">
            <a:extLst>
              <a:ext uri="{FF2B5EF4-FFF2-40B4-BE49-F238E27FC236}">
                <a16:creationId xmlns:a16="http://schemas.microsoft.com/office/drawing/2014/main" id="{B1F52736-1C6F-0570-4209-86395234EC78}"/>
              </a:ext>
            </a:extLst>
          </p:cNvPr>
          <p:cNvPicPr>
            <a:picLocks noChangeAspect="1"/>
          </p:cNvPicPr>
          <p:nvPr/>
        </p:nvPicPr>
        <p:blipFill>
          <a:blip r:embed="rId7"/>
          <a:stretch>
            <a:fillRect/>
          </a:stretch>
        </p:blipFill>
        <p:spPr>
          <a:xfrm>
            <a:off x="2038348" y="5249432"/>
            <a:ext cx="3341370" cy="901898"/>
          </a:xfrm>
          <a:prstGeom prst="rect">
            <a:avLst/>
          </a:prstGeom>
        </p:spPr>
      </p:pic>
      <p:sp>
        <p:nvSpPr>
          <p:cNvPr id="11" name="TextBox 10">
            <a:extLst>
              <a:ext uri="{FF2B5EF4-FFF2-40B4-BE49-F238E27FC236}">
                <a16:creationId xmlns:a16="http://schemas.microsoft.com/office/drawing/2014/main" id="{87BC9545-4EE2-E527-80F6-3D7BB43B382C}"/>
              </a:ext>
            </a:extLst>
          </p:cNvPr>
          <p:cNvSpPr txBox="1"/>
          <p:nvPr/>
        </p:nvSpPr>
        <p:spPr>
          <a:xfrm>
            <a:off x="4946787" y="5483458"/>
            <a:ext cx="503082" cy="276999"/>
          </a:xfrm>
          <a:prstGeom prst="rect">
            <a:avLst/>
          </a:prstGeom>
          <a:solidFill>
            <a:schemeClr val="bg1"/>
          </a:solidFill>
        </p:spPr>
        <p:txBody>
          <a:bodyPr wrap="square" lIns="0" tIns="0" rIns="0" bIns="0" rtlCol="0">
            <a:spAutoFit/>
          </a:bodyPr>
          <a:lstStyle/>
          <a:p>
            <a:pPr algn="l"/>
            <a:r>
              <a:rPr lang="en-DE" dirty="0">
                <a:solidFill>
                  <a:srgbClr val="3174B5"/>
                </a:solidFill>
                <a:hlinkClick r:id="rId8">
                  <a:extLst>
                    <a:ext uri="{A12FA001-AC4F-418D-AE19-62706E023703}">
                      <ahyp:hlinkClr xmlns:ahyp="http://schemas.microsoft.com/office/drawing/2018/hyperlinkcolor" val="tx"/>
                    </a:ext>
                  </a:extLst>
                </a:hlinkClick>
              </a:rPr>
              <a:t>Link</a:t>
            </a:r>
            <a:endParaRPr lang="en-DE" dirty="0">
              <a:solidFill>
                <a:srgbClr val="3174B5"/>
              </a:solidFill>
            </a:endParaRPr>
          </a:p>
        </p:txBody>
      </p:sp>
      <p:pic>
        <p:nvPicPr>
          <p:cNvPr id="17" name="Picture 16">
            <a:extLst>
              <a:ext uri="{FF2B5EF4-FFF2-40B4-BE49-F238E27FC236}">
                <a16:creationId xmlns:a16="http://schemas.microsoft.com/office/drawing/2014/main" id="{5EAE4411-4E49-6AA2-E02E-0AC82FDB479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01737" y="407509"/>
            <a:ext cx="4752034" cy="2447297"/>
          </a:xfrm>
          <a:prstGeom prst="rect">
            <a:avLst/>
          </a:prstGeom>
          <a:noFill/>
        </p:spPr>
      </p:pic>
    </p:spTree>
    <p:extLst>
      <p:ext uri="{BB962C8B-B14F-4D97-AF65-F5344CB8AC3E}">
        <p14:creationId xmlns:p14="http://schemas.microsoft.com/office/powerpoint/2010/main" val="3335232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Physics Beyond Colliders Phase 2</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en-US"/>
              <a:t>05.09.2025</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BDX Workshop 2025</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9</a:t>
            </a:fld>
            <a:endParaRPr lang="en-US" dirty="0"/>
          </a:p>
        </p:txBody>
      </p:sp>
      <p:sp>
        <p:nvSpPr>
          <p:cNvPr id="23" name="Content Placeholder 6">
            <a:extLst>
              <a:ext uri="{FF2B5EF4-FFF2-40B4-BE49-F238E27FC236}">
                <a16:creationId xmlns:a16="http://schemas.microsoft.com/office/drawing/2014/main" id="{84FAC471-77A4-F5E6-70DA-2EEFD5119DC7}"/>
              </a:ext>
            </a:extLst>
          </p:cNvPr>
          <p:cNvSpPr>
            <a:spLocks noGrp="1"/>
          </p:cNvSpPr>
          <p:nvPr>
            <p:ph idx="1"/>
          </p:nvPr>
        </p:nvSpPr>
        <p:spPr>
          <a:xfrm>
            <a:off x="6547075" y="1104446"/>
            <a:ext cx="5490228" cy="4882097"/>
          </a:xfrm>
        </p:spPr>
        <p:txBody>
          <a:bodyPr/>
          <a:lstStyle/>
          <a:p>
            <a:pPr marL="285750" indent="-285750">
              <a:lnSpc>
                <a:spcPct val="110000"/>
              </a:lnSpc>
              <a:spcBef>
                <a:spcPts val="0"/>
              </a:spcBef>
              <a:spcAft>
                <a:spcPts val="0"/>
              </a:spcAft>
              <a:buFont typeface="Arial" panose="020B0604020202020204" pitchFamily="34" charset="0"/>
              <a:buChar char="•"/>
            </a:pPr>
            <a:r>
              <a:rPr lang="en-GB" sz="1800" dirty="0">
                <a:solidFill>
                  <a:srgbClr val="000000"/>
                </a:solidFill>
              </a:rPr>
              <a:t>Physics Beyond Colliders (PBC) </a:t>
            </a:r>
            <a:r>
              <a:rPr lang="en-GB" sz="1800" b="0" dirty="0"/>
              <a:t>is an exploratory study aiming at exploiting the full scientific potential of CERN's accelerator complex and its scientific infrastructure through projects complementary to the LHC, HL-LHC and other possible future colliders.</a:t>
            </a:r>
          </a:p>
          <a:p>
            <a:pPr marL="285750" indent="-285750">
              <a:lnSpc>
                <a:spcPct val="110000"/>
              </a:lnSpc>
              <a:spcBef>
                <a:spcPts val="0"/>
              </a:spcBef>
              <a:spcAft>
                <a:spcPts val="0"/>
              </a:spcAft>
              <a:buFont typeface="Arial" panose="020B0604020202020204" pitchFamily="34" charset="0"/>
              <a:buChar char="•"/>
            </a:pPr>
            <a:r>
              <a:rPr lang="en-GB" sz="1800" b="0" dirty="0"/>
              <a:t>Given the success of the first PBC initiative, the </a:t>
            </a:r>
            <a:r>
              <a:rPr lang="en-GB" sz="1800" dirty="0"/>
              <a:t>mandate was renewed and extended in 2021</a:t>
            </a:r>
            <a:r>
              <a:rPr lang="en-GB" sz="1800" b="0" dirty="0"/>
              <a:t>.</a:t>
            </a:r>
          </a:p>
          <a:p>
            <a:pPr marL="285750" indent="-285750">
              <a:lnSpc>
                <a:spcPct val="110000"/>
              </a:lnSpc>
              <a:spcBef>
                <a:spcPts val="0"/>
              </a:spcBef>
              <a:spcAft>
                <a:spcPts val="0"/>
              </a:spcAft>
              <a:buFont typeface="Arial" panose="020B0604020202020204" pitchFamily="34" charset="0"/>
              <a:buChar char="•"/>
            </a:pPr>
            <a:r>
              <a:rPr lang="en-GB" sz="1800" b="0" dirty="0"/>
              <a:t>Many new requests and ideas have been put forward in this context for runs beyond LS3 (2026-2028) to exploit the scientific potential at the CERN beamlines. </a:t>
            </a:r>
          </a:p>
          <a:p>
            <a:pPr marL="285750" indent="-285750">
              <a:lnSpc>
                <a:spcPct val="110000"/>
              </a:lnSpc>
              <a:spcBef>
                <a:spcPts val="0"/>
              </a:spcBef>
              <a:spcAft>
                <a:spcPts val="0"/>
              </a:spcAft>
              <a:buFont typeface="Arial" panose="020B0604020202020204" pitchFamily="34" charset="0"/>
              <a:buChar char="•"/>
            </a:pPr>
            <a:r>
              <a:rPr lang="en-GB" sz="1800" b="0" dirty="0"/>
              <a:t>Various studies have been launched and are ongoing to evaluate, support and test the feasibility of these proposals.</a:t>
            </a:r>
          </a:p>
          <a:p>
            <a:pPr marL="342900" indent="-342900">
              <a:lnSpc>
                <a:spcPct val="110000"/>
              </a:lnSpc>
              <a:spcBef>
                <a:spcPts val="0"/>
              </a:spcBef>
              <a:spcAft>
                <a:spcPts val="0"/>
              </a:spcAft>
              <a:buFont typeface="Arial" panose="020B0604020202020204" pitchFamily="34" charset="0"/>
              <a:buChar char="•"/>
            </a:pPr>
            <a:endParaRPr lang="en-GB" sz="1800" b="0" dirty="0"/>
          </a:p>
        </p:txBody>
      </p:sp>
      <p:pic>
        <p:nvPicPr>
          <p:cNvPr id="2" name="Content Placeholder 9" descr="Diagram&#10;&#10;Description automatically generated">
            <a:extLst>
              <a:ext uri="{FF2B5EF4-FFF2-40B4-BE49-F238E27FC236}">
                <a16:creationId xmlns:a16="http://schemas.microsoft.com/office/drawing/2014/main" id="{C28D9D27-DAB4-B575-B1CA-CC7389B045A4}"/>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9336" y="1139461"/>
            <a:ext cx="6247075" cy="4449777"/>
          </a:xfrm>
          <a:prstGeom prst="rect">
            <a:avLst/>
          </a:prstGeom>
        </p:spPr>
      </p:pic>
    </p:spTree>
    <p:extLst>
      <p:ext uri="{BB962C8B-B14F-4D97-AF65-F5344CB8AC3E}">
        <p14:creationId xmlns:p14="http://schemas.microsoft.com/office/powerpoint/2010/main" val="4133658841"/>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4" id="{A5ED4DE0-6C8E-0F4F-99A2-B683A9745008}" vid="{F053E86A-31FE-1346-BAEE-DD9C694C52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themeOverride>
</file>

<file path=ppt/theme/themeOverride2.xml><?xml version="1.0" encoding="utf-8"?>
<a:themeOverride xmlns:a="http://schemas.openxmlformats.org/drawingml/2006/main">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themeOverride>
</file>

<file path=docProps/app.xml><?xml version="1.0" encoding="utf-8"?>
<Properties xmlns="http://schemas.openxmlformats.org/officeDocument/2006/extended-properties" xmlns:vt="http://schemas.openxmlformats.org/officeDocument/2006/docPropsVTypes">
  <Template/>
  <TotalTime>8595</TotalTime>
  <Words>3627</Words>
  <Application>Microsoft Macintosh PowerPoint</Application>
  <PresentationFormat>Widescreen</PresentationFormat>
  <Paragraphs>589</Paragraphs>
  <Slides>34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Cambria Math</vt:lpstr>
      <vt:lpstr>Helvetica</vt:lpstr>
      <vt:lpstr>Roboto</vt:lpstr>
      <vt:lpstr>Symbol</vt:lpstr>
      <vt:lpstr>Wingdings</vt:lpstr>
      <vt:lpstr>Office Theme</vt:lpstr>
      <vt:lpstr>Overview and Future Upgrades at CERN's North and East Areas</vt:lpstr>
      <vt:lpstr>CERN Accelerator Complex </vt:lpstr>
      <vt:lpstr>Secondary Beams Generation</vt:lpstr>
      <vt:lpstr>East Area Secondary Beamlines</vt:lpstr>
      <vt:lpstr>Characteristics of the Secondary Beams </vt:lpstr>
      <vt:lpstr>Some Future requests and studies at the East Area </vt:lpstr>
      <vt:lpstr>North Area Secondary Beamlines</vt:lpstr>
      <vt:lpstr>Science Diversity at the CERN  North Area</vt:lpstr>
      <vt:lpstr>Physics Beyond Colliders Phase 2</vt:lpstr>
      <vt:lpstr>EHN1 Proposals</vt:lpstr>
      <vt:lpstr>Characteristics of the EHN1 Beam</vt:lpstr>
      <vt:lpstr>Some Future requests at EHN1 </vt:lpstr>
      <vt:lpstr>Planned studies and upgrades</vt:lpstr>
      <vt:lpstr>Planned studies and upgrades</vt:lpstr>
      <vt:lpstr>EHN2 Proposals</vt:lpstr>
      <vt:lpstr>The M2 Beam </vt:lpstr>
      <vt:lpstr>The M2 Beam </vt:lpstr>
      <vt:lpstr>The M2 Beam </vt:lpstr>
      <vt:lpstr>Future requests at EHN2</vt:lpstr>
      <vt:lpstr>Planned Studies and upgrades for the muon beam</vt:lpstr>
      <vt:lpstr>CERN Prevessin site – EHN2</vt:lpstr>
      <vt:lpstr>Planned Studies and upgrades for the hadron beam</vt:lpstr>
      <vt:lpstr>Improvements to the divergence</vt:lpstr>
      <vt:lpstr>Results from the divergence improvement</vt:lpstr>
      <vt:lpstr>ECN3 Proposals</vt:lpstr>
      <vt:lpstr>HI-ECN3 Project</vt:lpstr>
      <vt:lpstr>HI-ECN3 Project</vt:lpstr>
      <vt:lpstr>Today: Shared Beam Delivery to TCC2</vt:lpstr>
      <vt:lpstr>Dedicated Beam Delivery to SHiP </vt:lpstr>
      <vt:lpstr>Proton Sharing </vt:lpstr>
      <vt:lpstr>Planned upgrades and studies</vt:lpstr>
      <vt:lpstr>Summary</vt:lpstr>
      <vt:lpstr>Backup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Dipanwita Banerjee</dc:creator>
  <cp:lastModifiedBy>Dipanwita Banerjee</cp:lastModifiedBy>
  <cp:revision>65</cp:revision>
  <cp:lastPrinted>2020-01-30T13:49:18Z</cp:lastPrinted>
  <dcterms:created xsi:type="dcterms:W3CDTF">2024-07-03T11:04:55Z</dcterms:created>
  <dcterms:modified xsi:type="dcterms:W3CDTF">2025-09-05T10:11:03Z</dcterms:modified>
</cp:coreProperties>
</file>