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sldIdLst>
    <p:sldId id="256" r:id="rId2"/>
    <p:sldId id="1957" r:id="rId3"/>
    <p:sldId id="1958" r:id="rId4"/>
    <p:sldId id="2020" r:id="rId5"/>
    <p:sldId id="2021" r:id="rId6"/>
    <p:sldId id="2023" r:id="rId7"/>
    <p:sldId id="2022" r:id="rId8"/>
    <p:sldId id="1959" r:id="rId9"/>
    <p:sldId id="1961" r:id="rId10"/>
    <p:sldId id="1963" r:id="rId11"/>
    <p:sldId id="2004" r:id="rId12"/>
    <p:sldId id="2025" r:id="rId13"/>
    <p:sldId id="2029" r:id="rId14"/>
    <p:sldId id="2032" r:id="rId15"/>
    <p:sldId id="2026" r:id="rId16"/>
    <p:sldId id="2027" r:id="rId17"/>
    <p:sldId id="2031" r:id="rId18"/>
    <p:sldId id="2033" r:id="rId19"/>
    <p:sldId id="2034" r:id="rId20"/>
    <p:sldId id="2035" r:id="rId21"/>
    <p:sldId id="2036" r:id="rId22"/>
    <p:sldId id="2039" r:id="rId23"/>
    <p:sldId id="2037" r:id="rId24"/>
    <p:sldId id="203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2092"/>
    <a:srgbClr val="FF40FF"/>
    <a:srgbClr val="CDCBF2"/>
    <a:srgbClr val="EFE9AE"/>
    <a:srgbClr val="C5E0B4"/>
    <a:srgbClr val="F23B0F"/>
    <a:srgbClr val="4472C4"/>
    <a:srgbClr val="00B050"/>
    <a:srgbClr val="216E79"/>
    <a:srgbClr val="1765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81"/>
    <p:restoredTop sz="94795"/>
  </p:normalViewPr>
  <p:slideViewPr>
    <p:cSldViewPr snapToGrid="0" snapToObjects="1">
      <p:cViewPr>
        <p:scale>
          <a:sx n="95" d="100"/>
          <a:sy n="95" d="100"/>
        </p:scale>
        <p:origin x="928" y="6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AA5D6-645D-7C42-A814-E9B7EBC775BA}" type="datetimeFigureOut">
              <a:rPr lang="en-US" smtClean="0"/>
              <a:t>9/2/25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EE191-8465-7D41-B5B0-52B2730B837F}" type="slidenum">
              <a:rPr lang="en-US" smtClean="0"/>
              <a:t>‹#›</a:t>
            </a:fld>
            <a:endParaRPr lang="en-US"/>
          </a:p>
        </p:txBody>
      </p:sp>
    </p:spTree>
    <p:extLst>
      <p:ext uri="{BB962C8B-B14F-4D97-AF65-F5344CB8AC3E}">
        <p14:creationId xmlns:p14="http://schemas.microsoft.com/office/powerpoint/2010/main" val="180396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1</a:t>
            </a:fld>
            <a:endParaRPr lang="en-US"/>
          </a:p>
        </p:txBody>
      </p:sp>
    </p:spTree>
    <p:extLst>
      <p:ext uri="{BB962C8B-B14F-4D97-AF65-F5344CB8AC3E}">
        <p14:creationId xmlns:p14="http://schemas.microsoft.com/office/powerpoint/2010/main" val="1826314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28799"/>
            <a:ext cx="9144000" cy="1681163"/>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lvl1pPr>
              <a:defRPr sz="1400"/>
            </a:lvl1pPr>
          </a:lstStyle>
          <a:p>
            <a:r>
              <a:rPr lang="en-US"/>
              <a:t>C. Montanari | Liquid argon-based technologies for neutrino and dark matter detection | BDX &amp; Beyond Workshop | JLAB | September 3, 2025</a:t>
            </a:r>
          </a:p>
        </p:txBody>
      </p:sp>
      <p:sp>
        <p:nvSpPr>
          <p:cNvPr id="6" name="Slide Number Placeholder 5"/>
          <p:cNvSpPr>
            <a:spLocks noGrp="1"/>
          </p:cNvSpPr>
          <p:nvPr>
            <p:ph type="sldNum" sz="quarter" idx="12"/>
          </p:nvPr>
        </p:nvSpPr>
        <p:spPr>
          <a:xfrm>
            <a:off x="9000344" y="6356350"/>
            <a:ext cx="2743200" cy="365125"/>
          </a:xfrm>
        </p:spPr>
        <p:txBody>
          <a:bodyPr/>
          <a:lstStyle>
            <a:lvl1pPr>
              <a:defRPr sz="1800"/>
            </a:lvl1pPr>
          </a:lstStyle>
          <a:p>
            <a:fld id="{A3AE0841-66DC-0F46-9E18-1EC227391243}" type="slidenum">
              <a:rPr lang="en-US" smtClean="0"/>
              <a:pPr/>
              <a:t>‹#›</a:t>
            </a:fld>
            <a:endParaRPr lang="en-US"/>
          </a:p>
        </p:txBody>
      </p:sp>
      <p:cxnSp>
        <p:nvCxnSpPr>
          <p:cNvPr id="9" name="Straight Connector 8"/>
          <p:cNvCxnSpPr/>
          <p:nvPr userDrawn="1"/>
        </p:nvCxnSpPr>
        <p:spPr>
          <a:xfrm>
            <a:off x="441569" y="6281235"/>
            <a:ext cx="11204999" cy="0"/>
          </a:xfrm>
          <a:prstGeom prst="line">
            <a:avLst/>
          </a:prstGeom>
          <a:ln w="44450" cap="rnd">
            <a:gradFill flip="none" rotWithShape="1">
              <a:gsLst>
                <a:gs pos="0">
                  <a:srgbClr val="176582"/>
                </a:gs>
                <a:gs pos="38000">
                  <a:srgbClr val="43DEE4"/>
                </a:gs>
                <a:gs pos="67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C5892D6-1606-DF42-B2F1-4EBE0A68304F}"/>
              </a:ext>
            </a:extLst>
          </p:cNvPr>
          <p:cNvSpPr/>
          <p:nvPr userDrawn="1"/>
        </p:nvSpPr>
        <p:spPr>
          <a:xfrm>
            <a:off x="-1" y="-8606"/>
            <a:ext cx="12211159" cy="1195304"/>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ermiLogoBar_DOE_KO_horiz.eps">
            <a:extLst>
              <a:ext uri="{FF2B5EF4-FFF2-40B4-BE49-F238E27FC236}">
                <a16:creationId xmlns:a16="http://schemas.microsoft.com/office/drawing/2014/main" id="{0116AD60-A04A-5448-9F15-01E7E0443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2" y="288917"/>
            <a:ext cx="12008243" cy="402316"/>
          </a:xfrm>
          <a:prstGeom prst="rect">
            <a:avLst/>
          </a:prstGeom>
        </p:spPr>
      </p:pic>
      <p:pic>
        <p:nvPicPr>
          <p:cNvPr id="12" name="Picture 11" descr="FermiLogoBar_DOE_KO_horiz.eps">
            <a:extLst>
              <a:ext uri="{FF2B5EF4-FFF2-40B4-BE49-F238E27FC236}">
                <a16:creationId xmlns:a16="http://schemas.microsoft.com/office/drawing/2014/main" id="{CE1AFA61-4005-B34D-AF85-0218C7F57D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88917"/>
            <a:ext cx="11984574" cy="402316"/>
          </a:xfrm>
          <a:prstGeom prst="rect">
            <a:avLst/>
          </a:prstGeom>
        </p:spPr>
      </p:pic>
    </p:spTree>
    <p:extLst>
      <p:ext uri="{BB962C8B-B14F-4D97-AF65-F5344CB8AC3E}">
        <p14:creationId xmlns:p14="http://schemas.microsoft.com/office/powerpoint/2010/main" val="1770198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 Montanari | Liquid argon-based technologies for neutrino and dark matter detection | BDX &amp; Beyond Workshop | JLAB | September 3, 2025</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sp>
        <p:nvSpPr>
          <p:cNvPr id="7" name="Rounded Rectangle 6"/>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970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 Montanari | Liquid argon-based technologies for neutrino and dark matter detection | BDX &amp; Beyond Workshop | JLAB | September 3, 2025</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650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1" y="914401"/>
            <a:ext cx="11563351" cy="5106266"/>
          </a:xfrm>
          <a:prstGeom prst="rect">
            <a:avLst/>
          </a:prstGeom>
        </p:spPr>
        <p:txBody>
          <a:bodyPr lIns="0" tIns="0" rIns="0" bIns="0"/>
          <a:lstStyle>
            <a:lvl1pPr marL="342900" indent="-228600">
              <a:buFont typeface="Arial" panose="020B0604020202020204" pitchFamily="34" charset="0"/>
              <a:buChar char="•"/>
              <a:defRPr sz="2200">
                <a:solidFill>
                  <a:srgbClr val="404040"/>
                </a:solidFill>
                <a:latin typeface="Calibri" panose="020F0502020204030204" pitchFamily="34" charset="0"/>
                <a:cs typeface="Calibri" panose="020F0502020204030204" pitchFamily="34" charset="0"/>
              </a:defRPr>
            </a:lvl1pPr>
            <a:lvl2pPr marL="571500" indent="-228600">
              <a:buFont typeface="Arial" panose="020B0604020202020204" pitchFamily="34" charset="0"/>
              <a:buChar char="–"/>
              <a:defRPr sz="2000">
                <a:solidFill>
                  <a:srgbClr val="404040"/>
                </a:solidFill>
                <a:latin typeface="Calibri" panose="020F0502020204030204" pitchFamily="34" charset="0"/>
                <a:cs typeface="Calibri" panose="020F0502020204030204" pitchFamily="34" charset="0"/>
              </a:defRPr>
            </a:lvl2pPr>
            <a:lvl3pPr marL="800100" indent="-228600">
              <a:buFont typeface="Arial" panose="020B0604020202020204" pitchFamily="34" charset="0"/>
              <a:buChar char="•"/>
              <a:defRPr sz="1800">
                <a:solidFill>
                  <a:srgbClr val="404040"/>
                </a:solidFill>
                <a:latin typeface="Calibri" panose="020F0502020204030204" pitchFamily="34" charset="0"/>
                <a:cs typeface="Calibri" panose="020F0502020204030204" pitchFamily="34" charset="0"/>
              </a:defRPr>
            </a:lvl3pPr>
            <a:lvl4pPr marL="1028700" indent="-228600">
              <a:buFont typeface="Arial" panose="020B0604020202020204" pitchFamily="34" charset="0"/>
              <a:buChar char="–"/>
              <a:defRPr sz="1600">
                <a:solidFill>
                  <a:srgbClr val="404040"/>
                </a:solidFill>
                <a:latin typeface="Calibri" panose="020F0502020204030204" pitchFamily="34" charset="0"/>
                <a:cs typeface="Calibri" panose="020F0502020204030204" pitchFamily="34" charset="0"/>
              </a:defRPr>
            </a:lvl4pPr>
            <a:lvl5pPr marL="1257300" indent="-228600">
              <a:buFont typeface="Arial" panose="020B0604020202020204" pitchFamily="34" charset="0"/>
              <a:buChar char="•"/>
              <a:defRPr sz="1600">
                <a:solidFill>
                  <a:srgbClr val="404040"/>
                </a:solidFill>
                <a:latin typeface="Calibri" panose="020F0502020204030204" pitchFamily="34" charset="0"/>
                <a:cs typeface="Calibri" panose="020F0502020204030204" pitchFamily="34" charset="0"/>
              </a:defRPr>
            </a:lvl5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848785" y="6485235"/>
            <a:ext cx="1083777" cy="247532"/>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Calibri" panose="020F0502020204030204" pitchFamily="34" charset="0"/>
                <a:cs typeface="Calibri" panose="020F0502020204030204" pitchFamily="34" charset="0"/>
              </a:defRPr>
            </a:lvl1pPr>
          </a:lstStyle>
          <a:p>
            <a:pPr>
              <a:defRPr/>
            </a:pPr>
            <a:r>
              <a:rPr lang="en-US"/>
              <a:t>09/29/2020</a:t>
            </a:r>
            <a:endParaRPr lang="en-US" dirty="0"/>
          </a:p>
        </p:txBody>
      </p:sp>
      <p:sp>
        <p:nvSpPr>
          <p:cNvPr id="11" name="Footer Placeholder 4"/>
          <p:cNvSpPr>
            <a:spLocks noGrp="1"/>
          </p:cNvSpPr>
          <p:nvPr>
            <p:ph type="ftr" sz="quarter" idx="3"/>
          </p:nvPr>
        </p:nvSpPr>
        <p:spPr>
          <a:xfrm>
            <a:off x="2040803" y="6495483"/>
            <a:ext cx="8218636" cy="237285"/>
          </a:xfrm>
          <a:prstGeom prst="rect">
            <a:avLst/>
          </a:prstGeom>
        </p:spPr>
        <p:txBody>
          <a:bodyPr lIns="0" tIns="0" rIns="0" bIns="0" anchor="t" anchorCtr="0"/>
          <a:lstStyle>
            <a:lvl1pPr marL="0" algn="l">
              <a:defRPr sz="1200">
                <a:solidFill>
                  <a:srgbClr val="004C97"/>
                </a:solidFill>
                <a:latin typeface="Calibri" panose="020F0502020204030204" pitchFamily="34" charset="0"/>
                <a:ea typeface="ＭＳ Ｐゴシック" charset="0"/>
                <a:cs typeface="Calibri" panose="020F0502020204030204" pitchFamily="34" charset="0"/>
              </a:defRPr>
            </a:lvl1pPr>
          </a:lstStyle>
          <a:p>
            <a:pPr>
              <a:defRPr/>
            </a:pPr>
            <a:r>
              <a:rPr lang="en-US"/>
              <a:t>C. Montanari | Liquid argon-based technologies for neutrino and dark matter detection | BDX &amp; Beyond Workshop | JLAB | September 3, 2025</a:t>
            </a:r>
            <a:endParaRPr lang="en-US" b="1" dirty="0"/>
          </a:p>
        </p:txBody>
      </p:sp>
      <p:sp>
        <p:nvSpPr>
          <p:cNvPr id="4" name="Title 3">
            <a:extLst>
              <a:ext uri="{FF2B5EF4-FFF2-40B4-BE49-F238E27FC236}">
                <a16:creationId xmlns:a16="http://schemas.microsoft.com/office/drawing/2014/main" id="{B4D7BEFE-4E12-4C7B-9CFD-1B5B7EE463A3}"/>
              </a:ext>
            </a:extLst>
          </p:cNvPr>
          <p:cNvSpPr>
            <a:spLocks noGrp="1"/>
          </p:cNvSpPr>
          <p:nvPr>
            <p:ph type="title" hasCustomPrompt="1"/>
          </p:nvPr>
        </p:nvSpPr>
        <p:spPr>
          <a:xfrm>
            <a:off x="296333" y="365126"/>
            <a:ext cx="11057467" cy="434974"/>
          </a:xfrm>
          <a:prstGeom prst="rect">
            <a:avLst/>
          </a:prstGeom>
        </p:spPr>
        <p:txBody>
          <a:bodyPr/>
          <a:lstStyle>
            <a:lvl1pPr>
              <a:defRPr sz="2400">
                <a:latin typeface="+mj-lt"/>
              </a:defRPr>
            </a:lvl1pPr>
          </a:lstStyle>
          <a:p>
            <a:r>
              <a:rPr lang="en-US" dirty="0"/>
              <a:t>Click to edit Title </a:t>
            </a:r>
          </a:p>
        </p:txBody>
      </p:sp>
      <p:sp>
        <p:nvSpPr>
          <p:cNvPr id="7" name="Rounded Rectangle 6">
            <a:extLst>
              <a:ext uri="{FF2B5EF4-FFF2-40B4-BE49-F238E27FC236}">
                <a16:creationId xmlns:a16="http://schemas.microsoft.com/office/drawing/2014/main" id="{E51E6A15-BE22-8C44-95C3-04244ECA44DD}"/>
              </a:ext>
            </a:extLst>
          </p:cNvPr>
          <p:cNvSpPr/>
          <p:nvPr userDrawn="1"/>
        </p:nvSpPr>
        <p:spPr>
          <a:xfrm>
            <a:off x="216569" y="155583"/>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28F269A-B0A3-FB4B-8011-174547BEBD07}"/>
              </a:ext>
            </a:extLst>
          </p:cNvPr>
          <p:cNvCxnSpPr/>
          <p:nvPr userDrawn="1"/>
        </p:nvCxnSpPr>
        <p:spPr>
          <a:xfrm>
            <a:off x="441569" y="859756"/>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4B33AC-7C04-1C4F-8DDE-C90373AF4761}"/>
              </a:ext>
            </a:extLst>
          </p:cNvPr>
          <p:cNvCxnSpPr/>
          <p:nvPr userDrawn="1"/>
        </p:nvCxnSpPr>
        <p:spPr>
          <a:xfrm>
            <a:off x="441569" y="6366960"/>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397C6EE-8AD9-ED43-92F6-3A947A89FD5C}"/>
              </a:ext>
            </a:extLst>
          </p:cNvPr>
          <p:cNvSpPr txBox="1">
            <a:spLocks/>
          </p:cNvSpPr>
          <p:nvPr userDrawn="1"/>
        </p:nvSpPr>
        <p:spPr>
          <a:xfrm>
            <a:off x="11077574" y="6485236"/>
            <a:ext cx="552451" cy="247531"/>
          </a:xfrm>
          <a:prstGeom prst="rect">
            <a:avLst/>
          </a:prstGeom>
        </p:spPr>
        <p:txBody>
          <a:bodyPr vert="horz" wrap="square" lIns="0" tIns="0" rIns="0" bIns="0" numCol="1" rtlCol="0" anchor="t" anchorCtr="0" compatLnSpc="1">
            <a:prstTxWarp prst="textNoShape">
              <a:avLst/>
            </a:prstTxWarp>
          </a:bodyPr>
          <a:lstStyle>
            <a:defPPr>
              <a:defRPr lang="en-US"/>
            </a:defPPr>
            <a:lvl1pPr marL="0" algn="r" defTabSz="914400" rtl="0" eaLnBrk="1" latinLnBrk="0" hangingPunct="1">
              <a:defRPr sz="1200" kern="1200" baseline="0" smtClean="0">
                <a:solidFill>
                  <a:srgbClr val="004C97"/>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69178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 Montanari | Liquid argon-based technologies for neutrino and dark matter detection | BDX &amp; Beyond Workshop | JLAB | September 3, 2025</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sp>
        <p:nvSpPr>
          <p:cNvPr id="7" name="Rounded Rectangle 6"/>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500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 Montanari | Liquid argon-based technologies for neutrino and dark matter detection | BDX &amp; Beyond Workshop | JLAB | September 3, 2025</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24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C. Montanari | Liquid argon-based technologies for neutrino and dark matter detection | BDX &amp; Beyond Workshop | JLAB | September 3, 2025</a:t>
            </a:r>
          </a:p>
        </p:txBody>
      </p:sp>
      <p:sp>
        <p:nvSpPr>
          <p:cNvPr id="7" name="Slide Number Placeholder 6"/>
          <p:cNvSpPr>
            <a:spLocks noGrp="1"/>
          </p:cNvSpPr>
          <p:nvPr>
            <p:ph type="sldNum" sz="quarter" idx="12"/>
          </p:nvPr>
        </p:nvSpPr>
        <p:spPr/>
        <p:txBody>
          <a:bodyPr/>
          <a:lstStyle/>
          <a:p>
            <a:fld id="{A3AE0841-66DC-0F46-9E18-1EC227391243}" type="slidenum">
              <a:rPr lang="en-US" smtClean="0"/>
              <a:t>‹#›</a:t>
            </a:fld>
            <a:endParaRPr lang="en-US"/>
          </a:p>
        </p:txBody>
      </p:sp>
      <p:sp>
        <p:nvSpPr>
          <p:cNvPr id="8" name="Rounded Rectangle 7"/>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4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69833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C. Montanari | Liquid argon-based technologies for neutrino and dark matter detection | BDX &amp; Beyond Workshop | JLAB | September 3, 2025</a:t>
            </a:r>
          </a:p>
        </p:txBody>
      </p:sp>
      <p:sp>
        <p:nvSpPr>
          <p:cNvPr id="9" name="Slide Number Placeholder 8"/>
          <p:cNvSpPr>
            <a:spLocks noGrp="1"/>
          </p:cNvSpPr>
          <p:nvPr>
            <p:ph type="sldNum" sz="quarter" idx="12"/>
          </p:nvPr>
        </p:nvSpPr>
        <p:spPr/>
        <p:txBody>
          <a:bodyPr/>
          <a:lstStyle/>
          <a:p>
            <a:fld id="{A3AE0841-66DC-0F46-9E18-1EC227391243}" type="slidenum">
              <a:rPr lang="en-US" smtClean="0"/>
              <a:t>‹#›</a:t>
            </a:fld>
            <a:endParaRPr lang="en-US"/>
          </a:p>
        </p:txBody>
      </p:sp>
      <p:sp>
        <p:nvSpPr>
          <p:cNvPr id="10" name="Rounded Rectangle 9"/>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07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C. Montanari | Liquid argon-based technologies for neutrino and dark matter detection | BDX &amp; Beyond Workshop | JLAB | September 3, 2025</a:t>
            </a:r>
          </a:p>
        </p:txBody>
      </p:sp>
      <p:sp>
        <p:nvSpPr>
          <p:cNvPr id="5" name="Slide Number Placeholder 4"/>
          <p:cNvSpPr>
            <a:spLocks noGrp="1"/>
          </p:cNvSpPr>
          <p:nvPr>
            <p:ph type="sldNum" sz="quarter" idx="12"/>
          </p:nvPr>
        </p:nvSpPr>
        <p:spPr/>
        <p:txBody>
          <a:bodyPr/>
          <a:lstStyle/>
          <a:p>
            <a:fld id="{A3AE0841-66DC-0F46-9E18-1EC227391243}" type="slidenum">
              <a:rPr lang="en-US" smtClean="0"/>
              <a:t>‹#›</a:t>
            </a:fld>
            <a:endParaRPr lang="en-US"/>
          </a:p>
        </p:txBody>
      </p:sp>
      <p:sp>
        <p:nvSpPr>
          <p:cNvPr id="6" name="Rounded Rectangle 5"/>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756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 Montanari | Liquid argon-based technologies for neutrino and dark matter detection | BDX &amp; Beyond Workshop | JLAB | September 3, 2025</a:t>
            </a:r>
          </a:p>
        </p:txBody>
      </p:sp>
      <p:sp>
        <p:nvSpPr>
          <p:cNvPr id="4" name="Slide Number Placeholder 3"/>
          <p:cNvSpPr>
            <a:spLocks noGrp="1"/>
          </p:cNvSpPr>
          <p:nvPr>
            <p:ph type="sldNum" sz="quarter" idx="12"/>
          </p:nvPr>
        </p:nvSpPr>
        <p:spPr/>
        <p:txBody>
          <a:bodyPr/>
          <a:lstStyle/>
          <a:p>
            <a:fld id="{A3AE0841-66DC-0F46-9E18-1EC227391243}" type="slidenum">
              <a:rPr lang="en-US" smtClean="0"/>
              <a:t>‹#›</a:t>
            </a:fld>
            <a:endParaRPr lang="en-US"/>
          </a:p>
        </p:txBody>
      </p:sp>
      <p:cxnSp>
        <p:nvCxnSpPr>
          <p:cNvPr id="7" name="Straight Connector 6"/>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246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C. Montanari | Liquid argon-based technologies for neutrino and dark matter detection | BDX &amp; Beyond Workshop | JLAB | September 3, 2025</a:t>
            </a:r>
          </a:p>
        </p:txBody>
      </p:sp>
      <p:sp>
        <p:nvSpPr>
          <p:cNvPr id="7" name="Slide Number Placeholder 6"/>
          <p:cNvSpPr>
            <a:spLocks noGrp="1"/>
          </p:cNvSpPr>
          <p:nvPr>
            <p:ph type="sldNum" sz="quarter" idx="12"/>
          </p:nvPr>
        </p:nvSpPr>
        <p:spPr/>
        <p:txBody>
          <a:bodyPr/>
          <a:lstStyle/>
          <a:p>
            <a:fld id="{A3AE0841-66DC-0F46-9E18-1EC227391243}" type="slidenum">
              <a:rPr lang="en-US" smtClean="0"/>
              <a:t>‹#›</a:t>
            </a:fld>
            <a:endParaRPr lang="en-US"/>
          </a:p>
        </p:txBody>
      </p:sp>
      <p:cxnSp>
        <p:nvCxnSpPr>
          <p:cNvPr id="10" name="Straight Connector 9"/>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832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C. Montanari | Liquid argon-based technologies for neutrino and dark matter detection | BDX &amp; Beyond Workshop | JLAB | September 3, 2025</a:t>
            </a:r>
          </a:p>
        </p:txBody>
      </p:sp>
      <p:sp>
        <p:nvSpPr>
          <p:cNvPr id="7" name="Slide Number Placeholder 6"/>
          <p:cNvSpPr>
            <a:spLocks noGrp="1"/>
          </p:cNvSpPr>
          <p:nvPr>
            <p:ph type="sldNum" sz="quarter" idx="12"/>
          </p:nvPr>
        </p:nvSpPr>
        <p:spPr/>
        <p:txBody>
          <a:bodyPr/>
          <a:lstStyle/>
          <a:p>
            <a:fld id="{A3AE0841-66DC-0F46-9E18-1EC227391243}" type="slidenum">
              <a:rPr lang="en-US" smtClean="0"/>
              <a:t>‹#›</a:t>
            </a:fld>
            <a:endParaRPr lang="en-US"/>
          </a:p>
        </p:txBody>
      </p:sp>
      <p:cxnSp>
        <p:nvCxnSpPr>
          <p:cNvPr id="10" name="Straight Connector 9"/>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722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92937"/>
            <a:ext cx="10515600" cy="7658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400" baseline="0">
                <a:solidFill>
                  <a:schemeClr val="tx1">
                    <a:tint val="75000"/>
                  </a:schemeClr>
                </a:solidFill>
              </a:defRPr>
            </a:lvl1pPr>
          </a:lstStyle>
          <a:p>
            <a:r>
              <a:rPr lang="en-US"/>
              <a:t>C. Montanari | Liquid argon-based technologies for neutrino and dark matter detection | BDX &amp; Beyond Workshop | JLAB | September 3, 2025</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aseline="0">
                <a:solidFill>
                  <a:schemeClr val="tx1">
                    <a:tint val="75000"/>
                  </a:schemeClr>
                </a:solidFill>
              </a:defRPr>
            </a:lvl1pPr>
          </a:lstStyle>
          <a:p>
            <a:fld id="{A3AE0841-66DC-0F46-9E18-1EC227391243}" type="slidenum">
              <a:rPr lang="en-US" smtClean="0"/>
              <a:pPr/>
              <a:t>‹#›</a:t>
            </a:fld>
            <a:endParaRPr lang="en-US"/>
          </a:p>
        </p:txBody>
      </p:sp>
    </p:spTree>
    <p:extLst>
      <p:ext uri="{BB962C8B-B14F-4D97-AF65-F5344CB8AC3E}">
        <p14:creationId xmlns:p14="http://schemas.microsoft.com/office/powerpoint/2010/main" val="1013985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934" y="1661478"/>
            <a:ext cx="11752132" cy="2528423"/>
          </a:xfrm>
        </p:spPr>
        <p:txBody>
          <a:bodyPr>
            <a:normAutofit/>
          </a:bodyPr>
          <a:lstStyle/>
          <a:p>
            <a:r>
              <a:rPr lang="en-US" sz="4800" dirty="0"/>
              <a:t>Liquid argon-based technologies for neutrino and dark matter detection</a:t>
            </a:r>
            <a:endParaRPr lang="en-US" sz="4800" i="1" dirty="0"/>
          </a:p>
        </p:txBody>
      </p:sp>
      <p:sp>
        <p:nvSpPr>
          <p:cNvPr id="3" name="Subtitle 2"/>
          <p:cNvSpPr>
            <a:spLocks noGrp="1"/>
          </p:cNvSpPr>
          <p:nvPr>
            <p:ph type="subTitle" idx="1"/>
          </p:nvPr>
        </p:nvSpPr>
        <p:spPr>
          <a:xfrm>
            <a:off x="294640" y="4342301"/>
            <a:ext cx="11677426" cy="1655762"/>
          </a:xfrm>
        </p:spPr>
        <p:txBody>
          <a:bodyPr>
            <a:normAutofit fontScale="85000" lnSpcReduction="20000"/>
          </a:bodyPr>
          <a:lstStyle/>
          <a:p>
            <a:r>
              <a:rPr lang="en-US" dirty="0"/>
              <a:t>C. Montanari</a:t>
            </a:r>
          </a:p>
          <a:p>
            <a:r>
              <a:rPr lang="en-US" dirty="0"/>
              <a:t>FNAL – INFN Pavia</a:t>
            </a:r>
          </a:p>
          <a:p>
            <a:endParaRPr lang="en-US" dirty="0"/>
          </a:p>
          <a:p>
            <a:r>
              <a:rPr lang="en-US" sz="2100" dirty="0"/>
              <a:t>BDX &amp; Beyond Workshop</a:t>
            </a:r>
          </a:p>
          <a:p>
            <a:r>
              <a:rPr lang="en-US" sz="2100" dirty="0"/>
              <a:t>September 4, 2025</a:t>
            </a:r>
          </a:p>
        </p:txBody>
      </p:sp>
      <p:pic>
        <p:nvPicPr>
          <p:cNvPr id="4" name="Picture 3">
            <a:extLst>
              <a:ext uri="{FF2B5EF4-FFF2-40B4-BE49-F238E27FC236}">
                <a16:creationId xmlns:a16="http://schemas.microsoft.com/office/drawing/2014/main" id="{7375C85D-5B7A-604B-B216-88228D97E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8952" y="5019176"/>
            <a:ext cx="2013048" cy="1409134"/>
          </a:xfrm>
          <a:prstGeom prst="rect">
            <a:avLst/>
          </a:prstGeom>
        </p:spPr>
      </p:pic>
    </p:spTree>
    <p:extLst>
      <p:ext uri="{BB962C8B-B14F-4D97-AF65-F5344CB8AC3E}">
        <p14:creationId xmlns:p14="http://schemas.microsoft.com/office/powerpoint/2010/main" val="1431909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064871" y="6481823"/>
            <a:ext cx="9194568" cy="250945"/>
          </a:xfrm>
        </p:spPr>
        <p:txBody>
          <a:bodyPr/>
          <a:lstStyle/>
          <a:p>
            <a:pPr>
              <a:defRPr/>
            </a:pPr>
            <a:r>
              <a:rPr lang="en-US" dirty="0"/>
              <a:t>C. Montanari | Liquid argon-based technologies for neutrino and dark matter detection | BDX &amp; Beyond Workshop | JLAB | September 3, 2025</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Double-phase LAr TPC – principle of operation </a:t>
            </a:r>
          </a:p>
        </p:txBody>
      </p:sp>
      <p:sp>
        <p:nvSpPr>
          <p:cNvPr id="5" name="Rectangle 3">
            <a:extLst>
              <a:ext uri="{FF2B5EF4-FFF2-40B4-BE49-F238E27FC236}">
                <a16:creationId xmlns:a16="http://schemas.microsoft.com/office/drawing/2014/main" id="{CBD3CD40-C54A-8158-49D1-C05D726AF3C1}"/>
              </a:ext>
            </a:extLst>
          </p:cNvPr>
          <p:cNvSpPr txBox="1">
            <a:spLocks noChangeArrowheads="1"/>
          </p:cNvSpPr>
          <p:nvPr/>
        </p:nvSpPr>
        <p:spPr>
          <a:xfrm>
            <a:off x="276225" y="1084263"/>
            <a:ext cx="6564413" cy="5089525"/>
          </a:xfrm>
          <a:prstGeom prst="rect">
            <a:avLst/>
          </a:prstGeom>
        </p:spPr>
        <p:txBody>
          <a:bodyPr vert="horz" lIns="0" tIns="0" rIns="0" bIns="0" rtlCol="0">
            <a:normAutofit/>
          </a:bodyPr>
          <a:lstStyle>
            <a:lvl1pPr marL="342900" indent="-228600" algn="l" defTabSz="914400" rtl="0" eaLnBrk="1" latinLnBrk="0" hangingPunct="1">
              <a:lnSpc>
                <a:spcPct val="90000"/>
              </a:lnSpc>
              <a:spcBef>
                <a:spcPts val="1000"/>
              </a:spcBef>
              <a:buFont typeface="Arial" panose="020B0604020202020204" pitchFamily="34" charset="0"/>
              <a:buChar char="•"/>
              <a:defRPr sz="2200" kern="1200" baseline="0">
                <a:solidFill>
                  <a:srgbClr val="404040"/>
                </a:solidFill>
                <a:latin typeface="Calibri" panose="020F0502020204030204" pitchFamily="34" charset="0"/>
                <a:ea typeface="+mn-ea"/>
                <a:cs typeface="Calibri" panose="020F050202020403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4040"/>
                </a:solidFill>
                <a:latin typeface="Calibri" panose="020F0502020204030204" pitchFamily="34" charset="0"/>
                <a:ea typeface="+mn-ea"/>
                <a:cs typeface="Calibri" panose="020F0502020204030204" pitchFamily="34" charset="0"/>
              </a:defRPr>
            </a:lvl2pPr>
            <a:lvl3pPr marL="8001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4040"/>
                </a:solidFill>
                <a:latin typeface="Calibri" panose="020F0502020204030204" pitchFamily="34" charset="0"/>
                <a:ea typeface="+mn-ea"/>
                <a:cs typeface="Calibri" panose="020F0502020204030204" pitchFamily="34" charset="0"/>
              </a:defRPr>
            </a:lvl3pPr>
            <a:lvl4pPr marL="10287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4pPr>
            <a:lvl5pPr marL="12573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40404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342900">
              <a:lnSpc>
                <a:spcPct val="100000"/>
              </a:lnSpc>
              <a:spcBef>
                <a:spcPct val="0"/>
              </a:spcBef>
              <a:spcAft>
                <a:spcPts val="1200"/>
              </a:spcAft>
              <a:buClr>
                <a:srgbClr val="C00000"/>
              </a:buClr>
              <a:buFont typeface="Wingdings" pitchFamily="2" charset="2"/>
              <a:buChar char="q"/>
            </a:pPr>
            <a:r>
              <a:rPr lang="en-US" sz="2000" b="1" dirty="0">
                <a:solidFill>
                  <a:schemeClr val="accent5">
                    <a:lumMod val="50000"/>
                  </a:schemeClr>
                </a:solidFill>
              </a:rPr>
              <a:t>Two simultaneous criteria to discriminate potential WIMP recoils from backgrounds</a:t>
            </a:r>
            <a:r>
              <a:rPr lang="en-US" sz="2000" dirty="0">
                <a:solidFill>
                  <a:schemeClr val="accent5">
                    <a:lumMod val="50000"/>
                  </a:schemeClr>
                </a:solidFill>
              </a:rPr>
              <a:t>:</a:t>
            </a:r>
          </a:p>
          <a:p>
            <a:pPr marL="569913" lvl="1" indent="-282575">
              <a:lnSpc>
                <a:spcPct val="100000"/>
              </a:lnSpc>
              <a:spcBef>
                <a:spcPct val="0"/>
              </a:spcBef>
              <a:spcAft>
                <a:spcPts val="1200"/>
              </a:spcAft>
              <a:buClr>
                <a:srgbClr val="C00000"/>
              </a:buClr>
              <a:buFont typeface="Arial" charset="0"/>
              <a:buChar char="1"/>
            </a:pPr>
            <a:r>
              <a:rPr lang="en-US" dirty="0">
                <a:solidFill>
                  <a:schemeClr val="accent5">
                    <a:lumMod val="50000"/>
                  </a:schemeClr>
                </a:solidFill>
              </a:rPr>
              <a:t>Simultaneous detection of </a:t>
            </a:r>
            <a:r>
              <a:rPr lang="en-US" b="1" dirty="0">
                <a:solidFill>
                  <a:srgbClr val="C00000"/>
                </a:solidFill>
              </a:rPr>
              <a:t>prompt scintillation and drift time-delayed </a:t>
            </a:r>
            <a:r>
              <a:rPr lang="en-US" b="1" dirty="0" err="1">
                <a:solidFill>
                  <a:srgbClr val="C00000"/>
                </a:solidFill>
              </a:rPr>
              <a:t>ionisation</a:t>
            </a:r>
            <a:r>
              <a:rPr lang="en-US" dirty="0">
                <a:solidFill>
                  <a:srgbClr val="C00000"/>
                </a:solidFill>
              </a:rPr>
              <a:t> </a:t>
            </a:r>
            <a:r>
              <a:rPr lang="en-US" b="1" dirty="0">
                <a:solidFill>
                  <a:srgbClr val="C00000"/>
                </a:solidFill>
              </a:rPr>
              <a:t>in Liquid Argon</a:t>
            </a:r>
            <a:r>
              <a:rPr lang="en-US" dirty="0">
                <a:solidFill>
                  <a:schemeClr val="accent5">
                    <a:lumMod val="50000"/>
                  </a:schemeClr>
                </a:solidFill>
              </a:rPr>
              <a:t>:</a:t>
            </a:r>
          </a:p>
          <a:p>
            <a:pPr lvl="2">
              <a:lnSpc>
                <a:spcPct val="100000"/>
              </a:lnSpc>
              <a:spcBef>
                <a:spcPct val="0"/>
              </a:spcBef>
              <a:spcAft>
                <a:spcPts val="1200"/>
              </a:spcAft>
              <a:buClr>
                <a:srgbClr val="C00000"/>
              </a:buClr>
              <a:buSzPct val="100000"/>
              <a:buFont typeface="Wingdings" pitchFamily="2" charset="2"/>
              <a:buChar char="Ø"/>
            </a:pPr>
            <a:r>
              <a:rPr lang="en-US" dirty="0">
                <a:solidFill>
                  <a:schemeClr val="accent5">
                    <a:lumMod val="50000"/>
                  </a:schemeClr>
                </a:solidFill>
              </a:rPr>
              <a:t>pulse height ratio strongly dependent from columnar recombination of ionizing tracks.</a:t>
            </a:r>
          </a:p>
          <a:p>
            <a:pPr lvl="2">
              <a:lnSpc>
                <a:spcPct val="100000"/>
              </a:lnSpc>
              <a:spcBef>
                <a:spcPct val="0"/>
              </a:spcBef>
              <a:spcAft>
                <a:spcPts val="1200"/>
              </a:spcAft>
              <a:buClr>
                <a:srgbClr val="C00000"/>
              </a:buClr>
              <a:buSzPct val="100000"/>
              <a:buFont typeface="Wingdings" pitchFamily="2" charset="2"/>
              <a:buChar char="Ø"/>
            </a:pPr>
            <a:r>
              <a:rPr lang="en-US" dirty="0">
                <a:solidFill>
                  <a:schemeClr val="accent5">
                    <a:lumMod val="50000"/>
                  </a:schemeClr>
                </a:solidFill>
              </a:rPr>
              <a:t>3D reconstruction of event position.</a:t>
            </a:r>
          </a:p>
          <a:p>
            <a:pPr marL="569913" lvl="1" indent="-282575">
              <a:lnSpc>
                <a:spcPct val="100000"/>
              </a:lnSpc>
              <a:spcBef>
                <a:spcPct val="0"/>
              </a:spcBef>
              <a:spcAft>
                <a:spcPts val="1200"/>
              </a:spcAft>
              <a:buFontTx/>
              <a:buChar char="2"/>
            </a:pPr>
            <a:r>
              <a:rPr lang="en-US" b="1" dirty="0">
                <a:solidFill>
                  <a:srgbClr val="C00000"/>
                </a:solidFill>
              </a:rPr>
              <a:t>Pulse shape discrimination of primary scintillation</a:t>
            </a:r>
            <a:r>
              <a:rPr lang="en-US" dirty="0">
                <a:solidFill>
                  <a:schemeClr val="accent5">
                    <a:lumMod val="50000"/>
                  </a:schemeClr>
                </a:solidFill>
              </a:rPr>
              <a:t>: </a:t>
            </a:r>
          </a:p>
          <a:p>
            <a:pPr lvl="2">
              <a:lnSpc>
                <a:spcPct val="100000"/>
              </a:lnSpc>
              <a:spcBef>
                <a:spcPct val="0"/>
              </a:spcBef>
              <a:spcAft>
                <a:spcPts val="1200"/>
              </a:spcAft>
              <a:buClr>
                <a:srgbClr val="C00000"/>
              </a:buClr>
              <a:buSzPct val="100000"/>
              <a:buFont typeface="Wingdings" pitchFamily="2" charset="2"/>
              <a:buChar char="Ø"/>
            </a:pPr>
            <a:r>
              <a:rPr lang="en-US" dirty="0">
                <a:solidFill>
                  <a:schemeClr val="accent5">
                    <a:lumMod val="50000"/>
                  </a:schemeClr>
                </a:solidFill>
              </a:rPr>
              <a:t>wide separation in rise times between fast (≈ 10 ns) and slow (≈ 1.6 µs) components of the emitted UV light.</a:t>
            </a:r>
          </a:p>
        </p:txBody>
      </p:sp>
      <p:pic>
        <p:nvPicPr>
          <p:cNvPr id="36" name="Picture 7">
            <a:extLst>
              <a:ext uri="{FF2B5EF4-FFF2-40B4-BE49-F238E27FC236}">
                <a16:creationId xmlns:a16="http://schemas.microsoft.com/office/drawing/2014/main" id="{F3F50003-F6BE-CFBE-7187-0047DE1AF99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247" y="1539875"/>
            <a:ext cx="3857062" cy="3960920"/>
          </a:xfrm>
          <a:prstGeom prst="rect">
            <a:avLst/>
          </a:prstGeom>
          <a:noFill/>
          <a:ln w="25400">
            <a:solidFill>
              <a:schemeClr val="accent2"/>
            </a:solidFill>
            <a:miter lim="800000"/>
            <a:headEnd/>
            <a:tailEnd/>
          </a:ln>
          <a:effectLst>
            <a:outerShdw blurRad="63500" dist="63493" dir="2879986"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pic>
      <p:sp>
        <p:nvSpPr>
          <p:cNvPr id="37" name="Rectangle 9">
            <a:extLst>
              <a:ext uri="{FF2B5EF4-FFF2-40B4-BE49-F238E27FC236}">
                <a16:creationId xmlns:a16="http://schemas.microsoft.com/office/drawing/2014/main" id="{FBAA9E0A-24F3-ED18-40EA-5E5E8F760771}"/>
              </a:ext>
            </a:extLst>
          </p:cNvPr>
          <p:cNvSpPr>
            <a:spLocks noChangeArrowheads="1"/>
          </p:cNvSpPr>
          <p:nvPr/>
        </p:nvSpPr>
        <p:spPr bwMode="auto">
          <a:xfrm>
            <a:off x="7722817" y="1084263"/>
            <a:ext cx="3365921"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dirty="0">
                <a:solidFill>
                  <a:srgbClr val="C00000"/>
                </a:solidFill>
              </a:rPr>
              <a:t>Double Phase Argon Chamber</a:t>
            </a:r>
          </a:p>
        </p:txBody>
      </p:sp>
      <p:sp>
        <p:nvSpPr>
          <p:cNvPr id="38" name="Rectangle 13">
            <a:extLst>
              <a:ext uri="{FF2B5EF4-FFF2-40B4-BE49-F238E27FC236}">
                <a16:creationId xmlns:a16="http://schemas.microsoft.com/office/drawing/2014/main" id="{57ADBC2A-C740-483B-C32B-127722CF7F4A}"/>
              </a:ext>
            </a:extLst>
          </p:cNvPr>
          <p:cNvSpPr>
            <a:spLocks noChangeArrowheads="1"/>
          </p:cNvSpPr>
          <p:nvPr/>
        </p:nvSpPr>
        <p:spPr bwMode="auto">
          <a:xfrm>
            <a:off x="585788" y="5584825"/>
            <a:ext cx="7956550" cy="711200"/>
          </a:xfrm>
          <a:prstGeom prst="rect">
            <a:avLst/>
          </a:prstGeom>
          <a:noFill/>
          <a:ln w="9525">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dirty="0">
                <a:solidFill>
                  <a:srgbClr val="C00000"/>
                </a:solidFill>
              </a:rPr>
              <a:t>Only detector with double discrimination technology. </a:t>
            </a:r>
          </a:p>
          <a:p>
            <a:pPr algn="ctr"/>
            <a:r>
              <a:rPr lang="en-US" sz="2000" b="1" dirty="0">
                <a:solidFill>
                  <a:srgbClr val="C00000"/>
                </a:solidFill>
              </a:rPr>
              <a:t>Largest discrimination of </a:t>
            </a:r>
            <a:r>
              <a:rPr lang="en-US" sz="2000" b="1" dirty="0">
                <a:solidFill>
                  <a:srgbClr val="C00000"/>
                </a:solidFill>
                <a:latin typeface="Symbol" charset="0"/>
                <a:sym typeface="Symbol" charset="0"/>
              </a:rPr>
              <a:t></a:t>
            </a:r>
            <a:r>
              <a:rPr lang="en-US" sz="2000" b="1" dirty="0">
                <a:solidFill>
                  <a:srgbClr val="C00000"/>
                </a:solidFill>
              </a:rPr>
              <a:t>/</a:t>
            </a:r>
            <a:r>
              <a:rPr lang="en-US" sz="2000" b="1" dirty="0">
                <a:solidFill>
                  <a:srgbClr val="C00000"/>
                </a:solidFill>
                <a:latin typeface="Symbol" charset="0"/>
                <a:sym typeface="Symbol" charset="0"/>
              </a:rPr>
              <a:t></a:t>
            </a:r>
            <a:r>
              <a:rPr lang="en-US" sz="2000" b="1" dirty="0">
                <a:solidFill>
                  <a:srgbClr val="C00000"/>
                </a:solidFill>
              </a:rPr>
              <a:t>-induced backgrounds. </a:t>
            </a:r>
          </a:p>
        </p:txBody>
      </p:sp>
    </p:spTree>
    <p:extLst>
      <p:ext uri="{BB962C8B-B14F-4D97-AF65-F5344CB8AC3E}">
        <p14:creationId xmlns:p14="http://schemas.microsoft.com/office/powerpoint/2010/main" val="1333172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856531" y="6519977"/>
            <a:ext cx="9402908" cy="212791"/>
          </a:xfrm>
        </p:spPr>
        <p:txBody>
          <a:bodyPr/>
          <a:lstStyle/>
          <a:p>
            <a:pPr>
              <a:defRPr/>
            </a:pPr>
            <a:r>
              <a:rPr lang="en-US" dirty="0"/>
              <a:t>C. Montanari | Liquid argon-based technologies for neutrino and dark matter detection | BDX &amp; Beyond Workshop | JLAB | September 3, 2025</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963168" y="193832"/>
            <a:ext cx="11076432" cy="492369"/>
          </a:xfrm>
        </p:spPr>
        <p:txBody>
          <a:bodyPr>
            <a:noAutofit/>
          </a:bodyPr>
          <a:lstStyle/>
          <a:p>
            <a:r>
              <a:rPr lang="en-US" sz="3200" b="1" dirty="0">
                <a:solidFill>
                  <a:schemeClr val="accent5">
                    <a:lumMod val="50000"/>
                  </a:schemeClr>
                </a:solidFill>
              </a:rPr>
              <a:t>Scintillation light in LAr</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44F1217-EEAF-F04D-AAC7-BAC532DEBF1A}"/>
                  </a:ext>
                </a:extLst>
              </p:cNvPr>
              <p:cNvSpPr txBox="1"/>
              <p:nvPr/>
            </p:nvSpPr>
            <p:spPr>
              <a:xfrm>
                <a:off x="394032" y="1051981"/>
                <a:ext cx="10588752" cy="5203219"/>
              </a:xfrm>
              <a:prstGeom prst="rect">
                <a:avLst/>
              </a:prstGeom>
              <a:noFill/>
            </p:spPr>
            <p:txBody>
              <a:bodyPr wrap="square" rtlCol="0">
                <a:spAutoFit/>
              </a:bodyPr>
              <a:lstStyle/>
              <a:p>
                <a:pPr marL="285750" indent="-285750">
                  <a:spcAft>
                    <a:spcPts val="600"/>
                  </a:spcAft>
                  <a:buClr>
                    <a:srgbClr val="FF0000"/>
                  </a:buClr>
                  <a:buFont typeface="System Font Regular"/>
                  <a:buChar char="●"/>
                </a:pPr>
                <a:r>
                  <a:rPr lang="en-GB" altLang="it-IT" dirty="0">
                    <a:solidFill>
                      <a:schemeClr val="accent5">
                        <a:lumMod val="50000"/>
                      </a:schemeClr>
                    </a:solidFill>
                  </a:rPr>
                  <a:t>Scintillation light in liquid argon is emitted by the decay of the excited </a:t>
                </a:r>
                <a14:m>
                  <m:oMath xmlns:m="http://schemas.openxmlformats.org/officeDocument/2006/math">
                    <m:sSubSup>
                      <m:sSubSupPr>
                        <m:ctrlPr>
                          <a:rPr lang="en-GB" altLang="it-IT" i="1" smtClean="0">
                            <a:solidFill>
                              <a:schemeClr val="accent5">
                                <a:lumMod val="50000"/>
                              </a:schemeClr>
                            </a:solidFill>
                            <a:latin typeface="Cambria Math" panose="02040503050406030204" pitchFamily="18" charset="0"/>
                          </a:rPr>
                        </m:ctrlPr>
                      </m:sSubSupPr>
                      <m:e>
                        <m:r>
                          <a:rPr lang="en-US" altLang="it-IT" b="0" i="1" smtClean="0">
                            <a:solidFill>
                              <a:schemeClr val="accent5">
                                <a:lumMod val="50000"/>
                              </a:schemeClr>
                            </a:solidFill>
                            <a:latin typeface="Cambria Math" panose="02040503050406030204" pitchFamily="18" charset="0"/>
                          </a:rPr>
                          <m:t>𝐴𝑟</m:t>
                        </m:r>
                      </m:e>
                      <m:sub>
                        <m:r>
                          <a:rPr lang="en-US" altLang="it-IT" b="0" i="1" smtClean="0">
                            <a:solidFill>
                              <a:schemeClr val="accent5">
                                <a:lumMod val="50000"/>
                              </a:schemeClr>
                            </a:solidFill>
                            <a:latin typeface="Cambria Math" panose="02040503050406030204" pitchFamily="18" charset="0"/>
                          </a:rPr>
                          <m:t>2</m:t>
                        </m:r>
                      </m:sub>
                      <m:sup>
                        <m:r>
                          <a:rPr lang="en-US" altLang="it-IT" b="0" i="1" smtClean="0">
                            <a:solidFill>
                              <a:schemeClr val="accent5">
                                <a:lumMod val="50000"/>
                              </a:schemeClr>
                            </a:solidFill>
                            <a:latin typeface="Cambria Math" panose="02040503050406030204" pitchFamily="18" charset="0"/>
                          </a:rPr>
                          <m:t>∗</m:t>
                        </m:r>
                      </m:sup>
                    </m:sSubSup>
                  </m:oMath>
                </a14:m>
                <a:r>
                  <a:rPr lang="en-GB" altLang="it-IT" dirty="0">
                    <a:solidFill>
                      <a:schemeClr val="accent5">
                        <a:lumMod val="50000"/>
                      </a:schemeClr>
                    </a:solidFill>
                  </a:rPr>
                  <a:t>dimer formed through either:</a:t>
                </a:r>
              </a:p>
              <a:p>
                <a:pPr marL="742950" lvl="1" indent="-285750">
                  <a:spcAft>
                    <a:spcPts val="600"/>
                  </a:spcAft>
                  <a:buClr>
                    <a:srgbClr val="FF0000"/>
                  </a:buClr>
                  <a:buFont typeface="System Font Regular"/>
                  <a:buChar char="●"/>
                </a:pPr>
                <a14:m>
                  <m:oMath xmlns:m="http://schemas.openxmlformats.org/officeDocument/2006/math">
                    <m:sSup>
                      <m:sSupPr>
                        <m:ctrlPr>
                          <a:rPr lang="en-GB" altLang="it-IT" i="1" smtClean="0">
                            <a:solidFill>
                              <a:schemeClr val="accent5">
                                <a:lumMod val="50000"/>
                              </a:schemeClr>
                            </a:solidFill>
                            <a:latin typeface="Cambria Math" panose="02040503050406030204" pitchFamily="18" charset="0"/>
                          </a:rPr>
                        </m:ctrlPr>
                      </m:sSupPr>
                      <m:e>
                        <m:r>
                          <a:rPr lang="en-US" altLang="it-IT" b="0" i="1" smtClean="0">
                            <a:solidFill>
                              <a:schemeClr val="accent5">
                                <a:lumMod val="50000"/>
                              </a:schemeClr>
                            </a:solidFill>
                            <a:latin typeface="Cambria Math" panose="02040503050406030204" pitchFamily="18" charset="0"/>
                          </a:rPr>
                          <m:t>𝐴𝑟</m:t>
                        </m:r>
                      </m:e>
                      <m:sup>
                        <m:r>
                          <a:rPr lang="en-US" altLang="it-IT" b="0" i="1" smtClean="0">
                            <a:solidFill>
                              <a:schemeClr val="accent5">
                                <a:lumMod val="50000"/>
                              </a:schemeClr>
                            </a:solidFill>
                            <a:latin typeface="Cambria Math" panose="02040503050406030204" pitchFamily="18" charset="0"/>
                          </a:rPr>
                          <m:t>∗</m:t>
                        </m:r>
                      </m:sup>
                    </m:sSup>
                    <m:r>
                      <a:rPr lang="en-US" altLang="it-IT" b="0" i="1" smtClean="0">
                        <a:solidFill>
                          <a:schemeClr val="accent5">
                            <a:lumMod val="50000"/>
                          </a:schemeClr>
                        </a:solidFill>
                        <a:latin typeface="Cambria Math" panose="02040503050406030204" pitchFamily="18" charset="0"/>
                      </a:rPr>
                      <m:t>+</m:t>
                    </m:r>
                    <m:r>
                      <a:rPr lang="en-US" altLang="it-IT" b="0" i="1" smtClean="0">
                        <a:solidFill>
                          <a:schemeClr val="accent5">
                            <a:lumMod val="50000"/>
                          </a:schemeClr>
                        </a:solidFill>
                        <a:latin typeface="Cambria Math" panose="02040503050406030204" pitchFamily="18" charset="0"/>
                      </a:rPr>
                      <m:t>𝐴𝑟</m:t>
                    </m:r>
                    <m:r>
                      <a:rPr lang="en-US" altLang="it-IT" b="0" i="1" smtClean="0">
                        <a:solidFill>
                          <a:schemeClr val="accent5">
                            <a:lumMod val="50000"/>
                          </a:schemeClr>
                        </a:solidFill>
                        <a:latin typeface="Cambria Math" panose="02040503050406030204" pitchFamily="18" charset="0"/>
                      </a:rPr>
                      <m:t> →</m:t>
                    </m:r>
                    <m:sSubSup>
                      <m:sSubSupPr>
                        <m:ctrlPr>
                          <a:rPr lang="en-US" altLang="it-IT" b="0" i="1" smtClean="0">
                            <a:solidFill>
                              <a:schemeClr val="accent5">
                                <a:lumMod val="50000"/>
                              </a:schemeClr>
                            </a:solidFill>
                            <a:latin typeface="Cambria Math" panose="02040503050406030204" pitchFamily="18" charset="0"/>
                            <a:ea typeface="Cambria Math" panose="02040503050406030204" pitchFamily="18" charset="0"/>
                          </a:rPr>
                        </m:ctrlPr>
                      </m:sSubSupPr>
                      <m:e>
                        <m:r>
                          <a:rPr lang="en-US" altLang="it-IT" b="0" i="1" smtClean="0">
                            <a:solidFill>
                              <a:schemeClr val="accent5">
                                <a:lumMod val="50000"/>
                              </a:schemeClr>
                            </a:solidFill>
                            <a:latin typeface="Cambria Math" panose="02040503050406030204" pitchFamily="18" charset="0"/>
                            <a:ea typeface="Cambria Math" panose="02040503050406030204" pitchFamily="18" charset="0"/>
                          </a:rPr>
                          <m:t>𝐴𝑟</m:t>
                        </m:r>
                      </m:e>
                      <m:sub>
                        <m:r>
                          <a:rPr lang="en-US" altLang="it-IT" b="0" i="1" smtClean="0">
                            <a:solidFill>
                              <a:schemeClr val="accent5">
                                <a:lumMod val="50000"/>
                              </a:schemeClr>
                            </a:solidFill>
                            <a:latin typeface="Cambria Math" panose="02040503050406030204" pitchFamily="18" charset="0"/>
                            <a:ea typeface="Cambria Math" panose="02040503050406030204" pitchFamily="18" charset="0"/>
                          </a:rPr>
                          <m:t>2</m:t>
                        </m:r>
                      </m:sub>
                      <m:sup>
                        <m:r>
                          <a:rPr lang="en-US" altLang="it-IT" b="0" i="1" smtClean="0">
                            <a:solidFill>
                              <a:schemeClr val="accent5">
                                <a:lumMod val="50000"/>
                              </a:schemeClr>
                            </a:solidFill>
                            <a:latin typeface="Cambria Math" panose="02040503050406030204" pitchFamily="18" charset="0"/>
                            <a:ea typeface="Cambria Math" panose="02040503050406030204" pitchFamily="18" charset="0"/>
                          </a:rPr>
                          <m:t>∗</m:t>
                        </m:r>
                      </m:sup>
                    </m:sSubSup>
                  </m:oMath>
                </a14:m>
                <a:r>
                  <a:rPr lang="en-GB" altLang="it-IT" dirty="0">
                    <a:solidFill>
                      <a:schemeClr val="accent5">
                        <a:lumMod val="50000"/>
                      </a:schemeClr>
                    </a:solidFill>
                  </a:rPr>
                  <a:t> : direct excitation</a:t>
                </a:r>
              </a:p>
              <a:p>
                <a:pPr marL="742950" lvl="1" indent="-285750">
                  <a:spcAft>
                    <a:spcPts val="600"/>
                  </a:spcAft>
                  <a:buClr>
                    <a:srgbClr val="FF0000"/>
                  </a:buClr>
                  <a:buFont typeface="System Font Regular"/>
                  <a:buChar char="●"/>
                </a:pPr>
                <a14:m>
                  <m:oMath xmlns:m="http://schemas.openxmlformats.org/officeDocument/2006/math">
                    <m:sSup>
                      <m:sSupPr>
                        <m:ctrlPr>
                          <a:rPr lang="en-GB" altLang="it-IT" i="1">
                            <a:solidFill>
                              <a:schemeClr val="accent5">
                                <a:lumMod val="50000"/>
                              </a:schemeClr>
                            </a:solidFill>
                            <a:latin typeface="Cambria Math" panose="02040503050406030204" pitchFamily="18" charset="0"/>
                          </a:rPr>
                        </m:ctrlPr>
                      </m:sSupPr>
                      <m:e>
                        <m:r>
                          <a:rPr lang="en-US" altLang="it-IT" i="1">
                            <a:solidFill>
                              <a:schemeClr val="accent5">
                                <a:lumMod val="50000"/>
                              </a:schemeClr>
                            </a:solidFill>
                            <a:latin typeface="Cambria Math" panose="02040503050406030204" pitchFamily="18" charset="0"/>
                          </a:rPr>
                          <m:t>𝐴𝑟</m:t>
                        </m:r>
                      </m:e>
                      <m:sup>
                        <m:r>
                          <a:rPr lang="en-US" altLang="it-IT" b="0" i="1" smtClean="0">
                            <a:solidFill>
                              <a:schemeClr val="accent5">
                                <a:lumMod val="50000"/>
                              </a:schemeClr>
                            </a:solidFill>
                            <a:latin typeface="Cambria Math" panose="02040503050406030204" pitchFamily="18" charset="0"/>
                          </a:rPr>
                          <m:t>+</m:t>
                        </m:r>
                      </m:sup>
                    </m:sSup>
                    <m:r>
                      <a:rPr lang="en-US" altLang="it-IT" i="1">
                        <a:solidFill>
                          <a:schemeClr val="accent5">
                            <a:lumMod val="50000"/>
                          </a:schemeClr>
                        </a:solidFill>
                        <a:latin typeface="Cambria Math" panose="02040503050406030204" pitchFamily="18" charset="0"/>
                      </a:rPr>
                      <m:t>+</m:t>
                    </m:r>
                    <m:sSup>
                      <m:sSupPr>
                        <m:ctrlPr>
                          <a:rPr lang="en-US" altLang="it-IT" i="1" smtClean="0">
                            <a:solidFill>
                              <a:schemeClr val="accent5">
                                <a:lumMod val="50000"/>
                              </a:schemeClr>
                            </a:solidFill>
                            <a:latin typeface="Cambria Math" panose="02040503050406030204" pitchFamily="18" charset="0"/>
                          </a:rPr>
                        </m:ctrlPr>
                      </m:sSupPr>
                      <m:e>
                        <m:r>
                          <a:rPr lang="en-US" altLang="it-IT" b="0" i="1" smtClean="0">
                            <a:solidFill>
                              <a:schemeClr val="accent5">
                                <a:lumMod val="50000"/>
                              </a:schemeClr>
                            </a:solidFill>
                            <a:latin typeface="Cambria Math" panose="02040503050406030204" pitchFamily="18" charset="0"/>
                          </a:rPr>
                          <m:t>𝑒</m:t>
                        </m:r>
                      </m:e>
                      <m:sup>
                        <m:r>
                          <a:rPr lang="en-US" altLang="it-IT" b="0" i="1" smtClean="0">
                            <a:solidFill>
                              <a:schemeClr val="accent5">
                                <a:lumMod val="50000"/>
                              </a:schemeClr>
                            </a:solidFill>
                            <a:latin typeface="Cambria Math" panose="02040503050406030204" pitchFamily="18" charset="0"/>
                          </a:rPr>
                          <m:t>−</m:t>
                        </m:r>
                      </m:sup>
                    </m:sSup>
                    <m:r>
                      <a:rPr lang="en-US" altLang="it-IT" i="1">
                        <a:solidFill>
                          <a:schemeClr val="accent5">
                            <a:lumMod val="50000"/>
                          </a:schemeClr>
                        </a:solidFill>
                        <a:latin typeface="Cambria Math" panose="02040503050406030204" pitchFamily="18" charset="0"/>
                      </a:rPr>
                      <m:t> →</m:t>
                    </m:r>
                    <m:sSubSup>
                      <m:sSubSupPr>
                        <m:ctrlPr>
                          <a:rPr lang="en-US" altLang="it-IT" i="1">
                            <a:solidFill>
                              <a:schemeClr val="accent5">
                                <a:lumMod val="50000"/>
                              </a:schemeClr>
                            </a:solidFill>
                            <a:latin typeface="Cambria Math" panose="02040503050406030204" pitchFamily="18" charset="0"/>
                            <a:ea typeface="Cambria Math" panose="02040503050406030204" pitchFamily="18" charset="0"/>
                          </a:rPr>
                        </m:ctrlPr>
                      </m:sSubSupPr>
                      <m:e>
                        <m:r>
                          <a:rPr lang="en-US" altLang="it-IT" i="1">
                            <a:solidFill>
                              <a:schemeClr val="accent5">
                                <a:lumMod val="50000"/>
                              </a:schemeClr>
                            </a:solidFill>
                            <a:latin typeface="Cambria Math" panose="02040503050406030204" pitchFamily="18" charset="0"/>
                            <a:ea typeface="Cambria Math" panose="02040503050406030204" pitchFamily="18" charset="0"/>
                          </a:rPr>
                          <m:t>𝐴𝑟</m:t>
                        </m:r>
                      </m:e>
                      <m:sub/>
                      <m:sup>
                        <m:r>
                          <a:rPr lang="en-US" altLang="it-IT" i="1">
                            <a:solidFill>
                              <a:schemeClr val="accent5">
                                <a:lumMod val="50000"/>
                              </a:schemeClr>
                            </a:solidFill>
                            <a:latin typeface="Cambria Math" panose="02040503050406030204" pitchFamily="18" charset="0"/>
                            <a:ea typeface="Cambria Math" panose="02040503050406030204" pitchFamily="18" charset="0"/>
                          </a:rPr>
                          <m:t>∗</m:t>
                        </m:r>
                      </m:sup>
                    </m:sSubSup>
                    <m:r>
                      <a:rPr lang="en-US" altLang="it-IT" b="0" i="1" smtClean="0">
                        <a:solidFill>
                          <a:schemeClr val="accent5">
                            <a:lumMod val="50000"/>
                          </a:schemeClr>
                        </a:solidFill>
                        <a:latin typeface="Cambria Math" panose="02040503050406030204" pitchFamily="18" charset="0"/>
                        <a:ea typeface="Cambria Math" panose="02040503050406030204" pitchFamily="18" charset="0"/>
                      </a:rPr>
                      <m:t> ;</m:t>
                    </m:r>
                    <m:sSup>
                      <m:sSupPr>
                        <m:ctrlPr>
                          <a:rPr lang="en-GB" altLang="it-IT" i="1">
                            <a:solidFill>
                              <a:schemeClr val="accent5">
                                <a:lumMod val="50000"/>
                              </a:schemeClr>
                            </a:solidFill>
                            <a:latin typeface="Cambria Math" panose="02040503050406030204" pitchFamily="18" charset="0"/>
                          </a:rPr>
                        </m:ctrlPr>
                      </m:sSupPr>
                      <m:e>
                        <m:r>
                          <a:rPr lang="en-US" altLang="it-IT" i="1">
                            <a:solidFill>
                              <a:schemeClr val="accent5">
                                <a:lumMod val="50000"/>
                              </a:schemeClr>
                            </a:solidFill>
                            <a:latin typeface="Cambria Math" panose="02040503050406030204" pitchFamily="18" charset="0"/>
                          </a:rPr>
                          <m:t>𝐴𝑟</m:t>
                        </m:r>
                      </m:e>
                      <m:sup>
                        <m:r>
                          <a:rPr lang="en-US" altLang="it-IT" i="1">
                            <a:solidFill>
                              <a:schemeClr val="accent5">
                                <a:lumMod val="50000"/>
                              </a:schemeClr>
                            </a:solidFill>
                            <a:latin typeface="Cambria Math" panose="02040503050406030204" pitchFamily="18" charset="0"/>
                          </a:rPr>
                          <m:t>∗</m:t>
                        </m:r>
                      </m:sup>
                    </m:sSup>
                    <m:r>
                      <a:rPr lang="en-US" altLang="it-IT" i="1">
                        <a:solidFill>
                          <a:schemeClr val="accent5">
                            <a:lumMod val="50000"/>
                          </a:schemeClr>
                        </a:solidFill>
                        <a:latin typeface="Cambria Math" panose="02040503050406030204" pitchFamily="18" charset="0"/>
                      </a:rPr>
                      <m:t>+</m:t>
                    </m:r>
                    <m:r>
                      <a:rPr lang="en-US" altLang="it-IT" i="1">
                        <a:solidFill>
                          <a:schemeClr val="accent5">
                            <a:lumMod val="50000"/>
                          </a:schemeClr>
                        </a:solidFill>
                        <a:latin typeface="Cambria Math" panose="02040503050406030204" pitchFamily="18" charset="0"/>
                      </a:rPr>
                      <m:t>𝐴𝑟</m:t>
                    </m:r>
                    <m:r>
                      <a:rPr lang="en-US" altLang="it-IT" i="1">
                        <a:solidFill>
                          <a:schemeClr val="accent5">
                            <a:lumMod val="50000"/>
                          </a:schemeClr>
                        </a:solidFill>
                        <a:latin typeface="Cambria Math" panose="02040503050406030204" pitchFamily="18" charset="0"/>
                      </a:rPr>
                      <m:t> →</m:t>
                    </m:r>
                    <m:sSubSup>
                      <m:sSubSupPr>
                        <m:ctrlPr>
                          <a:rPr lang="en-US" altLang="it-IT" i="1">
                            <a:solidFill>
                              <a:schemeClr val="accent5">
                                <a:lumMod val="50000"/>
                              </a:schemeClr>
                            </a:solidFill>
                            <a:latin typeface="Cambria Math" panose="02040503050406030204" pitchFamily="18" charset="0"/>
                            <a:ea typeface="Cambria Math" panose="02040503050406030204" pitchFamily="18" charset="0"/>
                          </a:rPr>
                        </m:ctrlPr>
                      </m:sSubSupPr>
                      <m:e>
                        <m:r>
                          <a:rPr lang="en-US" altLang="it-IT" i="1">
                            <a:solidFill>
                              <a:schemeClr val="accent5">
                                <a:lumMod val="50000"/>
                              </a:schemeClr>
                            </a:solidFill>
                            <a:latin typeface="Cambria Math" panose="02040503050406030204" pitchFamily="18" charset="0"/>
                            <a:ea typeface="Cambria Math" panose="02040503050406030204" pitchFamily="18" charset="0"/>
                          </a:rPr>
                          <m:t>𝐴𝑟</m:t>
                        </m:r>
                      </m:e>
                      <m:sub>
                        <m:r>
                          <a:rPr lang="en-US" altLang="it-IT" i="1">
                            <a:solidFill>
                              <a:schemeClr val="accent5">
                                <a:lumMod val="50000"/>
                              </a:schemeClr>
                            </a:solidFill>
                            <a:latin typeface="Cambria Math" panose="02040503050406030204" pitchFamily="18" charset="0"/>
                            <a:ea typeface="Cambria Math" panose="02040503050406030204" pitchFamily="18" charset="0"/>
                          </a:rPr>
                          <m:t>2</m:t>
                        </m:r>
                      </m:sub>
                      <m:sup>
                        <m:r>
                          <a:rPr lang="en-US" altLang="it-IT" i="1">
                            <a:solidFill>
                              <a:schemeClr val="accent5">
                                <a:lumMod val="50000"/>
                              </a:schemeClr>
                            </a:solidFill>
                            <a:latin typeface="Cambria Math" panose="02040503050406030204" pitchFamily="18" charset="0"/>
                            <a:ea typeface="Cambria Math" panose="02040503050406030204" pitchFamily="18" charset="0"/>
                          </a:rPr>
                          <m:t>∗</m:t>
                        </m:r>
                      </m:sup>
                    </m:sSubSup>
                  </m:oMath>
                </a14:m>
                <a:r>
                  <a:rPr lang="en-GB" altLang="it-IT" dirty="0">
                    <a:solidFill>
                      <a:schemeClr val="accent5">
                        <a:lumMod val="50000"/>
                      </a:schemeClr>
                    </a:solidFill>
                  </a:rPr>
                  <a:t>: recombination</a:t>
                </a:r>
              </a:p>
              <a:p>
                <a:pPr marL="285750" indent="-285750">
                  <a:spcAft>
                    <a:spcPts val="600"/>
                  </a:spcAft>
                  <a:buClr>
                    <a:srgbClr val="FF0000"/>
                  </a:buClr>
                  <a:buFont typeface="System Font Regular"/>
                  <a:buChar char="●"/>
                </a:pPr>
                <a:r>
                  <a:rPr lang="en-GB" altLang="it-IT" dirty="0">
                    <a:solidFill>
                      <a:schemeClr val="accent5">
                        <a:lumMod val="50000"/>
                      </a:schemeClr>
                    </a:solidFill>
                  </a:rPr>
                  <a:t>If an electric field is present, part of the </a:t>
                </a:r>
                <a14:m>
                  <m:oMath xmlns:m="http://schemas.openxmlformats.org/officeDocument/2006/math">
                    <m:d>
                      <m:dPr>
                        <m:ctrlPr>
                          <a:rPr lang="en-GB" altLang="it-IT" i="1" smtClean="0">
                            <a:solidFill>
                              <a:schemeClr val="accent5">
                                <a:lumMod val="50000"/>
                              </a:schemeClr>
                            </a:solidFill>
                            <a:latin typeface="Cambria Math" panose="02040503050406030204" pitchFamily="18" charset="0"/>
                          </a:rPr>
                        </m:ctrlPr>
                      </m:dPr>
                      <m:e>
                        <m:sSup>
                          <m:sSupPr>
                            <m:ctrlPr>
                              <a:rPr lang="en-GB" altLang="it-IT" i="1" smtClean="0">
                                <a:solidFill>
                                  <a:schemeClr val="accent5">
                                    <a:lumMod val="50000"/>
                                  </a:schemeClr>
                                </a:solidFill>
                                <a:latin typeface="Cambria Math" panose="02040503050406030204" pitchFamily="18" charset="0"/>
                              </a:rPr>
                            </m:ctrlPr>
                          </m:sSupPr>
                          <m:e>
                            <m:r>
                              <a:rPr lang="en-US" altLang="it-IT" b="0" i="1" smtClean="0">
                                <a:solidFill>
                                  <a:schemeClr val="accent5">
                                    <a:lumMod val="50000"/>
                                  </a:schemeClr>
                                </a:solidFill>
                                <a:latin typeface="Cambria Math" panose="02040503050406030204" pitchFamily="18" charset="0"/>
                              </a:rPr>
                              <m:t>𝐴𝑟</m:t>
                            </m:r>
                          </m:e>
                          <m:sup>
                            <m:r>
                              <a:rPr lang="en-US" altLang="it-IT" b="0" i="1" smtClean="0">
                                <a:solidFill>
                                  <a:schemeClr val="accent5">
                                    <a:lumMod val="50000"/>
                                  </a:schemeClr>
                                </a:solidFill>
                                <a:latin typeface="Cambria Math" panose="02040503050406030204" pitchFamily="18" charset="0"/>
                              </a:rPr>
                              <m:t>+</m:t>
                            </m:r>
                          </m:sup>
                        </m:sSup>
                        <m:r>
                          <a:rPr lang="en-US" altLang="it-IT" b="0" i="1" smtClean="0">
                            <a:solidFill>
                              <a:schemeClr val="accent5">
                                <a:lumMod val="50000"/>
                              </a:schemeClr>
                            </a:solidFill>
                            <a:latin typeface="Cambria Math" panose="02040503050406030204" pitchFamily="18" charset="0"/>
                          </a:rPr>
                          <m:t>;</m:t>
                        </m:r>
                        <m:sSup>
                          <m:sSupPr>
                            <m:ctrlPr>
                              <a:rPr lang="en-US" altLang="it-IT" b="0" i="1" smtClean="0">
                                <a:solidFill>
                                  <a:schemeClr val="accent5">
                                    <a:lumMod val="50000"/>
                                  </a:schemeClr>
                                </a:solidFill>
                                <a:latin typeface="Cambria Math" panose="02040503050406030204" pitchFamily="18" charset="0"/>
                              </a:rPr>
                            </m:ctrlPr>
                          </m:sSupPr>
                          <m:e>
                            <m:r>
                              <a:rPr lang="en-US" altLang="it-IT" b="0" i="1" smtClean="0">
                                <a:solidFill>
                                  <a:schemeClr val="accent5">
                                    <a:lumMod val="50000"/>
                                  </a:schemeClr>
                                </a:solidFill>
                                <a:latin typeface="Cambria Math" panose="02040503050406030204" pitchFamily="18" charset="0"/>
                              </a:rPr>
                              <m:t>𝑒</m:t>
                            </m:r>
                          </m:e>
                          <m:sup>
                            <m:r>
                              <a:rPr lang="en-US" altLang="it-IT" b="0" i="1" smtClean="0">
                                <a:solidFill>
                                  <a:schemeClr val="accent5">
                                    <a:lumMod val="50000"/>
                                  </a:schemeClr>
                                </a:solidFill>
                                <a:latin typeface="Cambria Math" panose="02040503050406030204" pitchFamily="18" charset="0"/>
                              </a:rPr>
                              <m:t>−</m:t>
                            </m:r>
                          </m:sup>
                        </m:sSup>
                      </m:e>
                    </m:d>
                  </m:oMath>
                </a14:m>
                <a:r>
                  <a:rPr lang="en-GB" altLang="it-IT" dirty="0">
                    <a:solidFill>
                      <a:schemeClr val="accent5">
                        <a:lumMod val="50000"/>
                      </a:schemeClr>
                    </a:solidFill>
                  </a:rPr>
                  <a:t> do not recombine, contributing to the S2 signal and reducing the S1 amplitude. At the typical field of 500 V/cm, about 50% of the scintillation light is converted into free ionization charge for minimum ionizing particles.</a:t>
                </a:r>
              </a:p>
              <a:p>
                <a:pPr marL="285750" indent="-285750">
                  <a:spcAft>
                    <a:spcPts val="600"/>
                  </a:spcAft>
                  <a:buClr>
                    <a:srgbClr val="FF0000"/>
                  </a:buClr>
                  <a:buFont typeface="System Font Regular"/>
                  <a:buChar char="●"/>
                </a:pPr>
                <a:r>
                  <a:rPr lang="en-GB" altLang="it-IT" dirty="0">
                    <a:solidFill>
                      <a:schemeClr val="accent5">
                        <a:lumMod val="50000"/>
                      </a:schemeClr>
                    </a:solidFill>
                  </a:rPr>
                  <a:t>Emissions occurs at 127 nm via a singlet state</a:t>
                </a:r>
                <a14:m>
                  <m:oMath xmlns:m="http://schemas.openxmlformats.org/officeDocument/2006/math">
                    <m:sPre>
                      <m:sPrePr>
                        <m:ctrlPr>
                          <a:rPr lang="en-GB" altLang="it-IT" i="1" smtClean="0">
                            <a:solidFill>
                              <a:schemeClr val="accent5">
                                <a:lumMod val="50000"/>
                              </a:schemeClr>
                            </a:solidFill>
                            <a:latin typeface="Cambria Math" panose="02040503050406030204" pitchFamily="18" charset="0"/>
                          </a:rPr>
                        </m:ctrlPr>
                      </m:sPrePr>
                      <m:sub/>
                      <m:sup>
                        <m:r>
                          <a:rPr lang="en-US" b="0" i="1" smtClean="0">
                            <a:latin typeface="Cambria Math" panose="02040503050406030204" pitchFamily="18" charset="0"/>
                          </a:rPr>
                          <m:t>1</m:t>
                        </m:r>
                      </m:sup>
                      <m:e>
                        <m:sSubSup>
                          <m:sSubSupPr>
                            <m:ctrlPr>
                              <a:rPr lang="en-US" i="1" smtClean="0">
                                <a:latin typeface="Cambria Math" panose="02040503050406030204" pitchFamily="18" charset="0"/>
                              </a:rPr>
                            </m:ctrlPr>
                          </m:sSubSupPr>
                          <m:e>
                            <m:r>
                              <m:rPr>
                                <m:sty m:val="p"/>
                              </m:rPr>
                              <a:rPr lang="el-GR" i="1" smtClean="0">
                                <a:latin typeface="Cambria Math" panose="02040503050406030204" pitchFamily="18" charset="0"/>
                                <a:ea typeface="Cambria Math" panose="02040503050406030204" pitchFamily="18" charset="0"/>
                              </a:rPr>
                              <m:t>Σ</m:t>
                            </m:r>
                          </m:e>
                          <m:sub>
                            <m:r>
                              <a:rPr lang="en-US" b="0" i="1" smtClean="0">
                                <a:latin typeface="Cambria Math" panose="02040503050406030204" pitchFamily="18" charset="0"/>
                              </a:rPr>
                              <m:t>𝑢</m:t>
                            </m:r>
                          </m:sub>
                          <m:sup>
                            <m:r>
                              <a:rPr lang="en-US" b="0" i="1" smtClean="0">
                                <a:latin typeface="Cambria Math" panose="02040503050406030204" pitchFamily="18" charset="0"/>
                              </a:rPr>
                              <m:t>+</m:t>
                            </m:r>
                          </m:sup>
                        </m:sSubSup>
                      </m:e>
                    </m:sPre>
                  </m:oMath>
                </a14:m>
                <a:r>
                  <a:rPr lang="en-GB" altLang="it-IT" dirty="0">
                    <a:solidFill>
                      <a:schemeClr val="accent5">
                        <a:lumMod val="50000"/>
                      </a:schemeClr>
                    </a:solidFill>
                  </a:rPr>
                  <a:t> with decay </a:t>
                </a:r>
                <a:br>
                  <a:rPr lang="en-GB" altLang="it-IT" dirty="0">
                    <a:solidFill>
                      <a:schemeClr val="accent5">
                        <a:lumMod val="50000"/>
                      </a:schemeClr>
                    </a:solidFill>
                  </a:rPr>
                </a:br>
                <a:r>
                  <a:rPr lang="en-GB" altLang="it-IT" dirty="0">
                    <a:solidFill>
                      <a:schemeClr val="accent5">
                        <a:lumMod val="50000"/>
                      </a:schemeClr>
                    </a:solidFill>
                  </a:rPr>
                  <a:t>time of about 7 ns, and a triplet state </a:t>
                </a:r>
                <a14:m>
                  <m:oMath xmlns:m="http://schemas.openxmlformats.org/officeDocument/2006/math">
                    <m:sPre>
                      <m:sPrePr>
                        <m:ctrlPr>
                          <a:rPr lang="en-GB" altLang="it-IT" i="1">
                            <a:solidFill>
                              <a:schemeClr val="accent5">
                                <a:lumMod val="50000"/>
                              </a:schemeClr>
                            </a:solidFill>
                            <a:latin typeface="Cambria Math" panose="02040503050406030204" pitchFamily="18" charset="0"/>
                          </a:rPr>
                        </m:ctrlPr>
                      </m:sPrePr>
                      <m:sub/>
                      <m:sup>
                        <m:r>
                          <a:rPr lang="en-US" b="0" i="1" smtClean="0">
                            <a:latin typeface="Cambria Math" panose="02040503050406030204" pitchFamily="18" charset="0"/>
                          </a:rPr>
                          <m:t>3</m:t>
                        </m:r>
                      </m:sup>
                      <m:e>
                        <m:sSubSup>
                          <m:sSubSupPr>
                            <m:ctrlPr>
                              <a:rPr lang="en-US" i="1">
                                <a:latin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rPr>
                              <m:t>𝑢</m:t>
                            </m:r>
                          </m:sub>
                          <m:sup>
                            <m:r>
                              <a:rPr lang="en-US" i="1">
                                <a:latin typeface="Cambria Math" panose="02040503050406030204" pitchFamily="18" charset="0"/>
                              </a:rPr>
                              <m:t>+</m:t>
                            </m:r>
                          </m:sup>
                        </m:sSubSup>
                      </m:e>
                    </m:sPre>
                  </m:oMath>
                </a14:m>
                <a:r>
                  <a:rPr lang="en-GB" altLang="it-IT" dirty="0">
                    <a:solidFill>
                      <a:schemeClr val="accent5">
                        <a:lumMod val="50000"/>
                      </a:schemeClr>
                    </a:solidFill>
                  </a:rPr>
                  <a:t> with decay time of </a:t>
                </a:r>
                <a:br>
                  <a:rPr lang="en-GB" altLang="it-IT" dirty="0">
                    <a:solidFill>
                      <a:schemeClr val="accent5">
                        <a:lumMod val="50000"/>
                      </a:schemeClr>
                    </a:solidFill>
                  </a:rPr>
                </a:br>
                <a:r>
                  <a:rPr lang="en-GB" altLang="it-IT" dirty="0">
                    <a:solidFill>
                      <a:schemeClr val="accent5">
                        <a:lumMod val="50000"/>
                      </a:schemeClr>
                    </a:solidFill>
                  </a:rPr>
                  <a:t>about 1.5 µs. Wavelength shifting is normally used to maximise </a:t>
                </a:r>
                <a:br>
                  <a:rPr lang="en-GB" altLang="it-IT" dirty="0">
                    <a:solidFill>
                      <a:schemeClr val="accent5">
                        <a:lumMod val="50000"/>
                      </a:schemeClr>
                    </a:solidFill>
                  </a:rPr>
                </a:br>
                <a:r>
                  <a:rPr lang="en-GB" altLang="it-IT" dirty="0">
                    <a:solidFill>
                      <a:schemeClr val="accent5">
                        <a:lumMod val="50000"/>
                      </a:schemeClr>
                    </a:solidFill>
                  </a:rPr>
                  <a:t>the light collection efficiency. Most commonly used wavelength </a:t>
                </a:r>
                <a:br>
                  <a:rPr lang="en-GB" altLang="it-IT" dirty="0">
                    <a:solidFill>
                      <a:schemeClr val="accent5">
                        <a:lumMod val="50000"/>
                      </a:schemeClr>
                    </a:solidFill>
                  </a:rPr>
                </a:br>
                <a:r>
                  <a:rPr lang="en-GB" altLang="it-IT" dirty="0">
                    <a:solidFill>
                      <a:schemeClr val="accent5">
                        <a:lumMod val="50000"/>
                      </a:schemeClr>
                    </a:solidFill>
                  </a:rPr>
                  <a:t>shifter is </a:t>
                </a:r>
                <a:r>
                  <a:rPr lang="en-GB" altLang="it-IT" dirty="0" err="1">
                    <a:solidFill>
                      <a:schemeClr val="accent5">
                        <a:lumMod val="50000"/>
                      </a:schemeClr>
                    </a:solidFill>
                  </a:rPr>
                  <a:t>TetraPhenylButadiene</a:t>
                </a:r>
                <a:r>
                  <a:rPr lang="en-GB" altLang="it-IT" dirty="0">
                    <a:solidFill>
                      <a:schemeClr val="accent5">
                        <a:lumMod val="50000"/>
                      </a:schemeClr>
                    </a:solidFill>
                  </a:rPr>
                  <a:t> (TPB).</a:t>
                </a:r>
              </a:p>
              <a:p>
                <a:pPr marL="285750" indent="-285750">
                  <a:spcAft>
                    <a:spcPts val="600"/>
                  </a:spcAft>
                  <a:buClr>
                    <a:srgbClr val="FF0000"/>
                  </a:buClr>
                  <a:buFont typeface="System Font Regular"/>
                  <a:buChar char="●"/>
                </a:pPr>
                <a:r>
                  <a:rPr lang="en-GB" altLang="it-IT" dirty="0">
                    <a:solidFill>
                      <a:schemeClr val="accent5">
                        <a:lumMod val="50000"/>
                      </a:schemeClr>
                    </a:solidFill>
                  </a:rPr>
                  <a:t>Light quenching is believed to occur through two </a:t>
                </a:r>
                <a:br>
                  <a:rPr lang="en-GB" altLang="it-IT" dirty="0">
                    <a:solidFill>
                      <a:schemeClr val="accent5">
                        <a:lumMod val="50000"/>
                      </a:schemeClr>
                    </a:solidFill>
                  </a:rPr>
                </a:br>
                <a:r>
                  <a:rPr lang="en-GB" altLang="it-IT" dirty="0">
                    <a:solidFill>
                      <a:schemeClr val="accent5">
                        <a:lumMod val="50000"/>
                      </a:schemeClr>
                    </a:solidFill>
                  </a:rPr>
                  <a:t>processes:</a:t>
                </a:r>
              </a:p>
              <a:p>
                <a:pPr marL="742950" lvl="1" indent="-285750">
                  <a:spcAft>
                    <a:spcPts val="600"/>
                  </a:spcAft>
                  <a:buClr>
                    <a:srgbClr val="FF0000"/>
                  </a:buClr>
                  <a:buFont typeface="System Font Regular"/>
                  <a:buChar char="●"/>
                </a:pPr>
                <a14:m>
                  <m:oMath xmlns:m="http://schemas.openxmlformats.org/officeDocument/2006/math">
                    <m:sSubSup>
                      <m:sSubSupPr>
                        <m:ctrlPr>
                          <a:rPr lang="en-US" altLang="it-IT" i="1">
                            <a:solidFill>
                              <a:schemeClr val="accent5">
                                <a:lumMod val="50000"/>
                              </a:schemeClr>
                            </a:solidFill>
                            <a:latin typeface="Cambria Math" panose="02040503050406030204" pitchFamily="18" charset="0"/>
                            <a:ea typeface="Cambria Math" panose="02040503050406030204" pitchFamily="18" charset="0"/>
                          </a:rPr>
                        </m:ctrlPr>
                      </m:sSubSupPr>
                      <m:e>
                        <m:r>
                          <a:rPr lang="en-US" altLang="it-IT" i="1">
                            <a:solidFill>
                              <a:schemeClr val="accent5">
                                <a:lumMod val="50000"/>
                              </a:schemeClr>
                            </a:solidFill>
                            <a:latin typeface="Cambria Math" panose="02040503050406030204" pitchFamily="18" charset="0"/>
                            <a:ea typeface="Cambria Math" panose="02040503050406030204" pitchFamily="18" charset="0"/>
                          </a:rPr>
                          <m:t>𝐴𝑟</m:t>
                        </m:r>
                      </m:e>
                      <m:sub>
                        <m:r>
                          <a:rPr lang="en-US" altLang="it-IT" i="1">
                            <a:solidFill>
                              <a:schemeClr val="accent5">
                                <a:lumMod val="50000"/>
                              </a:schemeClr>
                            </a:solidFill>
                            <a:latin typeface="Cambria Math" panose="02040503050406030204" pitchFamily="18" charset="0"/>
                            <a:ea typeface="Cambria Math" panose="02040503050406030204" pitchFamily="18" charset="0"/>
                          </a:rPr>
                          <m:t>2</m:t>
                        </m:r>
                      </m:sub>
                      <m:sup>
                        <m:r>
                          <a:rPr lang="en-US" altLang="it-IT" i="1">
                            <a:solidFill>
                              <a:schemeClr val="accent5">
                                <a:lumMod val="50000"/>
                              </a:schemeClr>
                            </a:solidFill>
                            <a:latin typeface="Cambria Math" panose="02040503050406030204" pitchFamily="18" charset="0"/>
                            <a:ea typeface="Cambria Math" panose="02040503050406030204" pitchFamily="18" charset="0"/>
                          </a:rPr>
                          <m:t>∗</m:t>
                        </m:r>
                      </m:sup>
                    </m:sSubSup>
                    <m:r>
                      <a:rPr lang="en-US" altLang="it-IT" b="0" i="1" smtClean="0">
                        <a:solidFill>
                          <a:schemeClr val="accent5">
                            <a:lumMod val="50000"/>
                          </a:schemeClr>
                        </a:solidFill>
                        <a:latin typeface="Cambria Math" panose="02040503050406030204" pitchFamily="18" charset="0"/>
                        <a:ea typeface="Cambria Math" panose="02040503050406030204" pitchFamily="18" charset="0"/>
                      </a:rPr>
                      <m:t>+</m:t>
                    </m:r>
                    <m:sSubSup>
                      <m:sSubSupPr>
                        <m:ctrlPr>
                          <a:rPr lang="en-US" altLang="it-IT" i="1">
                            <a:solidFill>
                              <a:schemeClr val="accent5">
                                <a:lumMod val="50000"/>
                              </a:schemeClr>
                            </a:solidFill>
                            <a:latin typeface="Cambria Math" panose="02040503050406030204" pitchFamily="18" charset="0"/>
                            <a:ea typeface="Cambria Math" panose="02040503050406030204" pitchFamily="18" charset="0"/>
                          </a:rPr>
                        </m:ctrlPr>
                      </m:sSubSupPr>
                      <m:e>
                        <m:r>
                          <a:rPr lang="en-US" altLang="it-IT" i="1">
                            <a:solidFill>
                              <a:schemeClr val="accent5">
                                <a:lumMod val="50000"/>
                              </a:schemeClr>
                            </a:solidFill>
                            <a:latin typeface="Cambria Math" panose="02040503050406030204" pitchFamily="18" charset="0"/>
                            <a:ea typeface="Cambria Math" panose="02040503050406030204" pitchFamily="18" charset="0"/>
                          </a:rPr>
                          <m:t>𝐴𝑟</m:t>
                        </m:r>
                      </m:e>
                      <m:sub>
                        <m:r>
                          <a:rPr lang="en-US" altLang="it-IT" i="1">
                            <a:solidFill>
                              <a:schemeClr val="accent5">
                                <a:lumMod val="50000"/>
                              </a:schemeClr>
                            </a:solidFill>
                            <a:latin typeface="Cambria Math" panose="02040503050406030204" pitchFamily="18" charset="0"/>
                            <a:ea typeface="Cambria Math" panose="02040503050406030204" pitchFamily="18" charset="0"/>
                          </a:rPr>
                          <m:t>2</m:t>
                        </m:r>
                      </m:sub>
                      <m:sup>
                        <m:r>
                          <a:rPr lang="en-US" altLang="it-IT" i="1">
                            <a:solidFill>
                              <a:schemeClr val="accent5">
                                <a:lumMod val="50000"/>
                              </a:schemeClr>
                            </a:solidFill>
                            <a:latin typeface="Cambria Math" panose="02040503050406030204" pitchFamily="18" charset="0"/>
                            <a:ea typeface="Cambria Math" panose="02040503050406030204" pitchFamily="18" charset="0"/>
                          </a:rPr>
                          <m:t>∗</m:t>
                        </m:r>
                      </m:sup>
                    </m:sSubSup>
                    <m:r>
                      <a:rPr lang="en-US" altLang="it-IT" i="1" smtClean="0">
                        <a:solidFill>
                          <a:schemeClr val="accent5">
                            <a:lumMod val="50000"/>
                          </a:schemeClr>
                        </a:solidFill>
                        <a:latin typeface="Cambria Math" panose="02040503050406030204" pitchFamily="18" charset="0"/>
                        <a:ea typeface="Cambria Math" panose="02040503050406030204" pitchFamily="18" charset="0"/>
                      </a:rPr>
                      <m:t>→</m:t>
                    </m:r>
                    <m:sSubSup>
                      <m:sSubSupPr>
                        <m:ctrlPr>
                          <a:rPr lang="en-US" altLang="it-IT" i="1">
                            <a:solidFill>
                              <a:schemeClr val="accent5">
                                <a:lumMod val="50000"/>
                              </a:schemeClr>
                            </a:solidFill>
                            <a:latin typeface="Cambria Math" panose="02040503050406030204" pitchFamily="18" charset="0"/>
                            <a:ea typeface="Cambria Math" panose="02040503050406030204" pitchFamily="18" charset="0"/>
                          </a:rPr>
                        </m:ctrlPr>
                      </m:sSubSupPr>
                      <m:e>
                        <m:r>
                          <a:rPr lang="en-US" altLang="it-IT" i="1">
                            <a:solidFill>
                              <a:schemeClr val="accent5">
                                <a:lumMod val="50000"/>
                              </a:schemeClr>
                            </a:solidFill>
                            <a:latin typeface="Cambria Math" panose="02040503050406030204" pitchFamily="18" charset="0"/>
                            <a:ea typeface="Cambria Math" panose="02040503050406030204" pitchFamily="18" charset="0"/>
                          </a:rPr>
                          <m:t>𝐴𝑟</m:t>
                        </m:r>
                      </m:e>
                      <m:sub>
                        <m:r>
                          <a:rPr lang="en-US" altLang="it-IT" i="1">
                            <a:solidFill>
                              <a:schemeClr val="accent5">
                                <a:lumMod val="50000"/>
                              </a:schemeClr>
                            </a:solidFill>
                            <a:latin typeface="Cambria Math" panose="02040503050406030204" pitchFamily="18" charset="0"/>
                            <a:ea typeface="Cambria Math" panose="02040503050406030204" pitchFamily="18" charset="0"/>
                          </a:rPr>
                          <m:t>2</m:t>
                        </m:r>
                      </m:sub>
                      <m:sup>
                        <m:r>
                          <a:rPr lang="en-US" altLang="it-IT" i="1">
                            <a:solidFill>
                              <a:schemeClr val="accent5">
                                <a:lumMod val="50000"/>
                              </a:schemeClr>
                            </a:solidFill>
                            <a:latin typeface="Cambria Math" panose="02040503050406030204" pitchFamily="18" charset="0"/>
                            <a:ea typeface="Cambria Math" panose="02040503050406030204" pitchFamily="18" charset="0"/>
                          </a:rPr>
                          <m:t>∗</m:t>
                        </m:r>
                      </m:sup>
                    </m:sSubSup>
                    <m:r>
                      <a:rPr lang="en-US" altLang="it-IT" b="0" i="1" smtClean="0">
                        <a:solidFill>
                          <a:schemeClr val="accent5">
                            <a:lumMod val="50000"/>
                          </a:schemeClr>
                        </a:solidFill>
                        <a:latin typeface="Cambria Math" panose="02040503050406030204" pitchFamily="18" charset="0"/>
                        <a:ea typeface="Cambria Math" panose="02040503050406030204" pitchFamily="18" charset="0"/>
                      </a:rPr>
                      <m:t>+2</m:t>
                    </m:r>
                    <m:r>
                      <a:rPr lang="en-US" altLang="it-IT" b="0" i="1" smtClean="0">
                        <a:solidFill>
                          <a:schemeClr val="accent5">
                            <a:lumMod val="50000"/>
                          </a:schemeClr>
                        </a:solidFill>
                        <a:latin typeface="Cambria Math" panose="02040503050406030204" pitchFamily="18" charset="0"/>
                        <a:ea typeface="Cambria Math" panose="02040503050406030204" pitchFamily="18" charset="0"/>
                      </a:rPr>
                      <m:t>𝐴𝑟</m:t>
                    </m:r>
                  </m:oMath>
                </a14:m>
                <a:r>
                  <a:rPr lang="en-GB" altLang="it-IT" dirty="0">
                    <a:solidFill>
                      <a:schemeClr val="accent5">
                        <a:lumMod val="50000"/>
                      </a:schemeClr>
                    </a:solidFill>
                  </a:rPr>
                  <a:t> : high LET</a:t>
                </a:r>
              </a:p>
              <a:p>
                <a:pPr marL="742950" lvl="1" indent="-285750">
                  <a:spcAft>
                    <a:spcPts val="600"/>
                  </a:spcAft>
                  <a:buClr>
                    <a:srgbClr val="FF0000"/>
                  </a:buClr>
                  <a:buFont typeface="System Font Regular"/>
                  <a:buChar char="●"/>
                </a:pPr>
                <a14:m>
                  <m:oMath xmlns:m="http://schemas.openxmlformats.org/officeDocument/2006/math">
                    <m:sSubSup>
                      <m:sSubSupPr>
                        <m:ctrlPr>
                          <a:rPr lang="en-US" altLang="it-IT" i="1">
                            <a:solidFill>
                              <a:schemeClr val="accent5">
                                <a:lumMod val="50000"/>
                              </a:schemeClr>
                            </a:solidFill>
                            <a:latin typeface="Cambria Math" panose="02040503050406030204" pitchFamily="18" charset="0"/>
                            <a:ea typeface="Cambria Math" panose="02040503050406030204" pitchFamily="18" charset="0"/>
                          </a:rPr>
                        </m:ctrlPr>
                      </m:sSubSupPr>
                      <m:e>
                        <m:r>
                          <a:rPr lang="en-US" altLang="it-IT" i="1">
                            <a:solidFill>
                              <a:schemeClr val="accent5">
                                <a:lumMod val="50000"/>
                              </a:schemeClr>
                            </a:solidFill>
                            <a:latin typeface="Cambria Math" panose="02040503050406030204" pitchFamily="18" charset="0"/>
                            <a:ea typeface="Cambria Math" panose="02040503050406030204" pitchFamily="18" charset="0"/>
                          </a:rPr>
                          <m:t>𝐴𝑟</m:t>
                        </m:r>
                      </m:e>
                      <m:sub>
                        <m:r>
                          <a:rPr lang="en-US" altLang="it-IT" i="1">
                            <a:solidFill>
                              <a:schemeClr val="accent5">
                                <a:lumMod val="50000"/>
                              </a:schemeClr>
                            </a:solidFill>
                            <a:latin typeface="Cambria Math" panose="02040503050406030204" pitchFamily="18" charset="0"/>
                            <a:ea typeface="Cambria Math" panose="02040503050406030204" pitchFamily="18" charset="0"/>
                          </a:rPr>
                          <m:t>2</m:t>
                        </m:r>
                      </m:sub>
                      <m:sup>
                        <m:r>
                          <a:rPr lang="en-US" altLang="it-IT" i="1">
                            <a:solidFill>
                              <a:schemeClr val="accent5">
                                <a:lumMod val="50000"/>
                              </a:schemeClr>
                            </a:solidFill>
                            <a:latin typeface="Cambria Math" panose="02040503050406030204" pitchFamily="18" charset="0"/>
                            <a:ea typeface="Cambria Math" panose="02040503050406030204" pitchFamily="18" charset="0"/>
                          </a:rPr>
                          <m:t>∗</m:t>
                        </m:r>
                      </m:sup>
                    </m:sSubSup>
                    <m:r>
                      <a:rPr lang="en-US" altLang="it-IT" b="0" i="1" smtClean="0">
                        <a:solidFill>
                          <a:schemeClr val="accent5">
                            <a:lumMod val="50000"/>
                          </a:schemeClr>
                        </a:solidFill>
                        <a:latin typeface="Cambria Math" panose="02040503050406030204" pitchFamily="18" charset="0"/>
                        <a:ea typeface="Cambria Math" panose="02040503050406030204" pitchFamily="18" charset="0"/>
                      </a:rPr>
                      <m:t>+</m:t>
                    </m:r>
                    <m:sSubSup>
                      <m:sSubSupPr>
                        <m:ctrlPr>
                          <a:rPr lang="en-US" altLang="it-IT" i="1">
                            <a:solidFill>
                              <a:schemeClr val="accent5">
                                <a:lumMod val="50000"/>
                              </a:schemeClr>
                            </a:solidFill>
                            <a:latin typeface="Cambria Math" panose="02040503050406030204" pitchFamily="18" charset="0"/>
                            <a:ea typeface="Cambria Math" panose="02040503050406030204" pitchFamily="18" charset="0"/>
                          </a:rPr>
                        </m:ctrlPr>
                      </m:sSubSupPr>
                      <m:e>
                        <m:r>
                          <a:rPr lang="en-US" altLang="it-IT" i="1">
                            <a:solidFill>
                              <a:schemeClr val="accent5">
                                <a:lumMod val="50000"/>
                              </a:schemeClr>
                            </a:solidFill>
                            <a:latin typeface="Cambria Math" panose="02040503050406030204" pitchFamily="18" charset="0"/>
                            <a:ea typeface="Cambria Math" panose="02040503050406030204" pitchFamily="18" charset="0"/>
                          </a:rPr>
                          <m:t>𝐴𝑟</m:t>
                        </m:r>
                      </m:e>
                      <m:sub>
                        <m:r>
                          <a:rPr lang="en-US" altLang="it-IT" i="1">
                            <a:solidFill>
                              <a:schemeClr val="accent5">
                                <a:lumMod val="50000"/>
                              </a:schemeClr>
                            </a:solidFill>
                            <a:latin typeface="Cambria Math" panose="02040503050406030204" pitchFamily="18" charset="0"/>
                            <a:ea typeface="Cambria Math" panose="02040503050406030204" pitchFamily="18" charset="0"/>
                          </a:rPr>
                          <m:t>2</m:t>
                        </m:r>
                      </m:sub>
                      <m:sup>
                        <m:r>
                          <a:rPr lang="en-US" altLang="it-IT" b="0" i="1" smtClean="0">
                            <a:solidFill>
                              <a:schemeClr val="accent5">
                                <a:lumMod val="50000"/>
                              </a:schemeClr>
                            </a:solidFill>
                            <a:latin typeface="Cambria Math" panose="02040503050406030204" pitchFamily="18" charset="0"/>
                            <a:ea typeface="Cambria Math" panose="02040503050406030204" pitchFamily="18" charset="0"/>
                          </a:rPr>
                          <m:t>+</m:t>
                        </m:r>
                      </m:sup>
                    </m:sSubSup>
                    <m:r>
                      <a:rPr lang="en-US" altLang="it-IT" i="1" smtClean="0">
                        <a:solidFill>
                          <a:schemeClr val="accent5">
                            <a:lumMod val="50000"/>
                          </a:schemeClr>
                        </a:solidFill>
                        <a:latin typeface="Cambria Math" panose="02040503050406030204" pitchFamily="18" charset="0"/>
                        <a:ea typeface="Cambria Math" panose="02040503050406030204" pitchFamily="18" charset="0"/>
                      </a:rPr>
                      <m:t>→</m:t>
                    </m:r>
                    <m:sSubSup>
                      <m:sSubSupPr>
                        <m:ctrlPr>
                          <a:rPr lang="en-US" altLang="it-IT" i="1">
                            <a:solidFill>
                              <a:schemeClr val="accent5">
                                <a:lumMod val="50000"/>
                              </a:schemeClr>
                            </a:solidFill>
                            <a:latin typeface="Cambria Math" panose="02040503050406030204" pitchFamily="18" charset="0"/>
                            <a:ea typeface="Cambria Math" panose="02040503050406030204" pitchFamily="18" charset="0"/>
                          </a:rPr>
                        </m:ctrlPr>
                      </m:sSubSupPr>
                      <m:e>
                        <m:r>
                          <a:rPr lang="en-US" altLang="it-IT" i="1">
                            <a:solidFill>
                              <a:schemeClr val="accent5">
                                <a:lumMod val="50000"/>
                              </a:schemeClr>
                            </a:solidFill>
                            <a:latin typeface="Cambria Math" panose="02040503050406030204" pitchFamily="18" charset="0"/>
                            <a:ea typeface="Cambria Math" panose="02040503050406030204" pitchFamily="18" charset="0"/>
                          </a:rPr>
                          <m:t>𝐴𝑟</m:t>
                        </m:r>
                      </m:e>
                      <m:sub>
                        <m:r>
                          <a:rPr lang="en-US" altLang="it-IT" i="1">
                            <a:solidFill>
                              <a:schemeClr val="accent5">
                                <a:lumMod val="50000"/>
                              </a:schemeClr>
                            </a:solidFill>
                            <a:latin typeface="Cambria Math" panose="02040503050406030204" pitchFamily="18" charset="0"/>
                            <a:ea typeface="Cambria Math" panose="02040503050406030204" pitchFamily="18" charset="0"/>
                          </a:rPr>
                          <m:t>2</m:t>
                        </m:r>
                      </m:sub>
                      <m:sup>
                        <m:r>
                          <a:rPr lang="en-US" altLang="it-IT" b="0" i="1" smtClean="0">
                            <a:solidFill>
                              <a:schemeClr val="accent5">
                                <a:lumMod val="50000"/>
                              </a:schemeClr>
                            </a:solidFill>
                            <a:latin typeface="Cambria Math" panose="02040503050406030204" pitchFamily="18" charset="0"/>
                            <a:ea typeface="Cambria Math" panose="02040503050406030204" pitchFamily="18" charset="0"/>
                          </a:rPr>
                          <m:t>+</m:t>
                        </m:r>
                      </m:sup>
                    </m:sSubSup>
                    <m:r>
                      <a:rPr lang="en-US" altLang="it-IT" b="0" i="1" smtClean="0">
                        <a:solidFill>
                          <a:schemeClr val="accent5">
                            <a:lumMod val="50000"/>
                          </a:schemeClr>
                        </a:solidFill>
                        <a:latin typeface="Cambria Math" panose="02040503050406030204" pitchFamily="18" charset="0"/>
                        <a:ea typeface="Cambria Math" panose="02040503050406030204" pitchFamily="18" charset="0"/>
                      </a:rPr>
                      <m:t>+2</m:t>
                    </m:r>
                    <m:r>
                      <a:rPr lang="en-US" altLang="it-IT" b="0" i="1" smtClean="0">
                        <a:solidFill>
                          <a:schemeClr val="accent5">
                            <a:lumMod val="50000"/>
                          </a:schemeClr>
                        </a:solidFill>
                        <a:latin typeface="Cambria Math" panose="02040503050406030204" pitchFamily="18" charset="0"/>
                        <a:ea typeface="Cambria Math" panose="02040503050406030204" pitchFamily="18" charset="0"/>
                      </a:rPr>
                      <m:t>𝐴𝑟</m:t>
                    </m:r>
                  </m:oMath>
                </a14:m>
                <a:r>
                  <a:rPr lang="en-GB" altLang="it-IT" dirty="0">
                    <a:solidFill>
                      <a:schemeClr val="accent5">
                        <a:lumMod val="50000"/>
                      </a:schemeClr>
                    </a:solidFill>
                  </a:rPr>
                  <a:t> : low LET ; field dependent</a:t>
                </a:r>
              </a:p>
              <a:p>
                <a:pPr marL="285750" indent="-285750">
                  <a:spcAft>
                    <a:spcPts val="600"/>
                  </a:spcAft>
                  <a:buClr>
                    <a:srgbClr val="FF0000"/>
                  </a:buClr>
                  <a:buFont typeface="System Font Regular"/>
                  <a:buChar char="●"/>
                </a:pPr>
                <a:r>
                  <a:rPr lang="en-GB" altLang="it-IT" dirty="0">
                    <a:solidFill>
                      <a:schemeClr val="accent5">
                        <a:lumMod val="50000"/>
                      </a:schemeClr>
                    </a:solidFill>
                  </a:rPr>
                  <a:t>Both processes suppress mainly the </a:t>
                </a:r>
                <a14:m>
                  <m:oMath xmlns:m="http://schemas.openxmlformats.org/officeDocument/2006/math">
                    <m:sPre>
                      <m:sPrePr>
                        <m:ctrlPr>
                          <a:rPr lang="en-GB" altLang="it-IT" i="1">
                            <a:solidFill>
                              <a:schemeClr val="accent5">
                                <a:lumMod val="50000"/>
                              </a:schemeClr>
                            </a:solidFill>
                            <a:latin typeface="Cambria Math" panose="02040503050406030204" pitchFamily="18" charset="0"/>
                          </a:rPr>
                        </m:ctrlPr>
                      </m:sPrePr>
                      <m:sub/>
                      <m:sup>
                        <m:r>
                          <a:rPr lang="en-US" i="1">
                            <a:latin typeface="Cambria Math" panose="02040503050406030204" pitchFamily="18" charset="0"/>
                          </a:rPr>
                          <m:t>3</m:t>
                        </m:r>
                      </m:sup>
                      <m:e>
                        <m:sSubSup>
                          <m:sSubSupPr>
                            <m:ctrlPr>
                              <a:rPr lang="en-US" i="1">
                                <a:latin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Σ</m:t>
                            </m:r>
                          </m:e>
                          <m:sub>
                            <m:r>
                              <a:rPr lang="en-US" i="1">
                                <a:latin typeface="Cambria Math" panose="02040503050406030204" pitchFamily="18" charset="0"/>
                              </a:rPr>
                              <m:t>𝑢</m:t>
                            </m:r>
                          </m:sub>
                          <m:sup>
                            <m:r>
                              <a:rPr lang="en-US" i="1">
                                <a:latin typeface="Cambria Math" panose="02040503050406030204" pitchFamily="18" charset="0"/>
                              </a:rPr>
                              <m:t>+</m:t>
                            </m:r>
                          </m:sup>
                        </m:sSubSup>
                      </m:e>
                    </m:sPre>
                    <m:r>
                      <a:rPr lang="en-US" b="0" i="0" smtClean="0">
                        <a:latin typeface="Cambria Math" panose="02040503050406030204" pitchFamily="18" charset="0"/>
                      </a:rPr>
                      <m:t> </m:t>
                    </m:r>
                  </m:oMath>
                </a14:m>
                <a:r>
                  <a:rPr lang="en-GB" altLang="it-IT" dirty="0">
                    <a:solidFill>
                      <a:schemeClr val="accent5">
                        <a:lumMod val="50000"/>
                      </a:schemeClr>
                    </a:solidFill>
                  </a:rPr>
                  <a:t> (slow component) state.</a:t>
                </a:r>
              </a:p>
            </p:txBody>
          </p:sp>
        </mc:Choice>
        <mc:Fallback xmlns="">
          <p:sp>
            <p:nvSpPr>
              <p:cNvPr id="2" name="TextBox 1">
                <a:extLst>
                  <a:ext uri="{FF2B5EF4-FFF2-40B4-BE49-F238E27FC236}">
                    <a16:creationId xmlns:a16="http://schemas.microsoft.com/office/drawing/2014/main" id="{044F1217-EEAF-F04D-AAC7-BAC532DEBF1A}"/>
                  </a:ext>
                </a:extLst>
              </p:cNvPr>
              <p:cNvSpPr txBox="1">
                <a:spLocks noRot="1" noChangeAspect="1" noMove="1" noResize="1" noEditPoints="1" noAdjustHandles="1" noChangeArrowheads="1" noChangeShapeType="1" noTextEdit="1"/>
              </p:cNvSpPr>
              <p:nvPr/>
            </p:nvSpPr>
            <p:spPr>
              <a:xfrm>
                <a:off x="394032" y="1051981"/>
                <a:ext cx="10588752" cy="5203219"/>
              </a:xfrm>
              <a:prstGeom prst="rect">
                <a:avLst/>
              </a:prstGeom>
              <a:blipFill>
                <a:blip r:embed="rId2"/>
                <a:stretch>
                  <a:fillRect l="-600" t="-732" b="-1463"/>
                </a:stretch>
              </a:blipFill>
            </p:spPr>
            <p:txBody>
              <a:bodyPr/>
              <a:lstStyle/>
              <a:p>
                <a:r>
                  <a:rPr lang="en-US">
                    <a:noFill/>
                  </a:rPr>
                  <a:t> </a:t>
                </a:r>
              </a:p>
            </p:txBody>
          </p:sp>
        </mc:Fallback>
      </mc:AlternateContent>
      <p:pic>
        <p:nvPicPr>
          <p:cNvPr id="13" name="Picture 18" descr="QL.eps                                                         0000D64CMain                           B377532C:">
            <a:extLst>
              <a:ext uri="{FF2B5EF4-FFF2-40B4-BE49-F238E27FC236}">
                <a16:creationId xmlns:a16="http://schemas.microsoft.com/office/drawing/2014/main" id="{D8894EF2-6AC4-1B4B-ACFA-FF5A70513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151"/>
          <a:stretch>
            <a:fillRect/>
          </a:stretch>
        </p:blipFill>
        <p:spPr bwMode="auto">
          <a:xfrm>
            <a:off x="7046987" y="3130665"/>
            <a:ext cx="4572000" cy="2595563"/>
          </a:xfrm>
          <a:prstGeom prst="rect">
            <a:avLst/>
          </a:prstGeom>
          <a:noFill/>
          <a:extLst>
            <a:ext uri="{909E8E84-426E-40DD-AFC4-6F175D3DCCD1}">
              <a14:hiddenFill xmlns:a14="http://schemas.microsoft.com/office/drawing/2010/main">
                <a:solidFill>
                  <a:srgbClr val="FFFFFF"/>
                </a:solidFill>
              </a14:hiddenFill>
            </a:ext>
          </a:extLst>
        </p:spPr>
      </p:pic>
      <p:sp>
        <p:nvSpPr>
          <p:cNvPr id="15" name="Line 20">
            <a:extLst>
              <a:ext uri="{FF2B5EF4-FFF2-40B4-BE49-F238E27FC236}">
                <a16:creationId xmlns:a16="http://schemas.microsoft.com/office/drawing/2014/main" id="{91E4FC82-CACA-A44B-8A30-447C4317F99E}"/>
              </a:ext>
            </a:extLst>
          </p:cNvPr>
          <p:cNvSpPr>
            <a:spLocks noChangeShapeType="1"/>
          </p:cNvSpPr>
          <p:nvPr/>
        </p:nvSpPr>
        <p:spPr bwMode="auto">
          <a:xfrm>
            <a:off x="7732787" y="3394190"/>
            <a:ext cx="0" cy="1905000"/>
          </a:xfrm>
          <a:prstGeom prst="line">
            <a:avLst/>
          </a:prstGeom>
          <a:noFill/>
          <a:ln w="19050">
            <a:solidFill>
              <a:srgbClr val="E109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25">
            <a:extLst>
              <a:ext uri="{FF2B5EF4-FFF2-40B4-BE49-F238E27FC236}">
                <a16:creationId xmlns:a16="http://schemas.microsoft.com/office/drawing/2014/main" id="{0F5BB4EC-1F13-6342-BB83-F39B804852B3}"/>
              </a:ext>
            </a:extLst>
          </p:cNvPr>
          <p:cNvSpPr>
            <a:spLocks noChangeShapeType="1"/>
          </p:cNvSpPr>
          <p:nvPr/>
        </p:nvSpPr>
        <p:spPr bwMode="auto">
          <a:xfrm flipV="1">
            <a:off x="7732787" y="5299190"/>
            <a:ext cx="0" cy="457200"/>
          </a:xfrm>
          <a:prstGeom prst="line">
            <a:avLst/>
          </a:prstGeom>
          <a:noFill/>
          <a:ln w="19050">
            <a:solidFill>
              <a:srgbClr val="E1090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26">
            <a:extLst>
              <a:ext uri="{FF2B5EF4-FFF2-40B4-BE49-F238E27FC236}">
                <a16:creationId xmlns:a16="http://schemas.microsoft.com/office/drawing/2014/main" id="{229F2D05-8545-F44B-8C0D-BABA4063B98A}"/>
              </a:ext>
            </a:extLst>
          </p:cNvPr>
          <p:cNvSpPr>
            <a:spLocks noChangeShapeType="1"/>
          </p:cNvSpPr>
          <p:nvPr/>
        </p:nvSpPr>
        <p:spPr bwMode="auto">
          <a:xfrm flipH="1">
            <a:off x="6456437" y="5756390"/>
            <a:ext cx="1276350" cy="0"/>
          </a:xfrm>
          <a:prstGeom prst="line">
            <a:avLst/>
          </a:prstGeom>
          <a:noFill/>
          <a:ln w="19050">
            <a:solidFill>
              <a:srgbClr val="E109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Text Box 27">
            <a:extLst>
              <a:ext uri="{FF2B5EF4-FFF2-40B4-BE49-F238E27FC236}">
                <a16:creationId xmlns:a16="http://schemas.microsoft.com/office/drawing/2014/main" id="{D0D4C27B-9EB2-FD40-81D1-0A3DC97BEB19}"/>
              </a:ext>
            </a:extLst>
          </p:cNvPr>
          <p:cNvSpPr txBox="1">
            <a:spLocks noChangeArrowheads="1"/>
          </p:cNvSpPr>
          <p:nvPr/>
        </p:nvSpPr>
        <p:spPr bwMode="auto">
          <a:xfrm>
            <a:off x="6454368" y="5467465"/>
            <a:ext cx="105189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it-IT" sz="1600" dirty="0">
                <a:solidFill>
                  <a:srgbClr val="0C8C1B"/>
                </a:solidFill>
                <a:latin typeface="Helvetica" pitchFamily="2" charset="0"/>
              </a:rPr>
              <a:t>500 V/cm</a:t>
            </a:r>
            <a:endParaRPr lang="en-GB" altLang="it-IT" sz="1600" dirty="0">
              <a:latin typeface="Helvetica" pitchFamily="2" charset="0"/>
            </a:endParaRPr>
          </a:p>
        </p:txBody>
      </p:sp>
      <p:sp>
        <p:nvSpPr>
          <p:cNvPr id="20" name="Comment 28">
            <a:extLst>
              <a:ext uri="{FF2B5EF4-FFF2-40B4-BE49-F238E27FC236}">
                <a16:creationId xmlns:a16="http://schemas.microsoft.com/office/drawing/2014/main" id="{B1C94057-B022-6C4F-9A23-FF4589FAF142}"/>
              </a:ext>
            </a:extLst>
          </p:cNvPr>
          <p:cNvSpPr>
            <a:spLocks noChangeArrowheads="1"/>
          </p:cNvSpPr>
          <p:nvPr/>
        </p:nvSpPr>
        <p:spPr bwMode="auto">
          <a:xfrm>
            <a:off x="7872487" y="5797665"/>
            <a:ext cx="3925481" cy="65087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a:extLst>
            <a:ext uri="{53640926-AAD7-44D8-BBD7-CCE9431645EC}">
              <a14:shadowObscured xmlns:a14="http://schemas.microsoft.com/office/drawing/2010/main" val="1"/>
            </a:ext>
          </a:extLst>
        </p:spPr>
        <p:txBody>
          <a:bodyPr wrap="square">
            <a:spAutoFit/>
          </a:bodyPr>
          <a:lstStyle/>
          <a:p>
            <a:pPr>
              <a:spcBef>
                <a:spcPct val="50000"/>
              </a:spcBef>
            </a:pPr>
            <a:r>
              <a:rPr lang="en-GB" altLang="it-IT" sz="1800" dirty="0">
                <a:solidFill>
                  <a:srgbClr val="E10909"/>
                </a:solidFill>
                <a:latin typeface="Zapf Chancery" charset="0"/>
              </a:rPr>
              <a:t>Electron recombination (E-dependent) contributes to scintillation light</a:t>
            </a:r>
          </a:p>
        </p:txBody>
      </p:sp>
    </p:spTree>
    <p:extLst>
      <p:ext uri="{BB962C8B-B14F-4D97-AF65-F5344CB8AC3E}">
        <p14:creationId xmlns:p14="http://schemas.microsoft.com/office/powerpoint/2010/main" val="909425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7D5A6-F96C-BDE2-A862-4A4F6685609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E9DB23-2B03-1D28-308E-227E80DADFD3}"/>
              </a:ext>
            </a:extLst>
          </p:cNvPr>
          <p:cNvSpPr>
            <a:spLocks noGrp="1"/>
          </p:cNvSpPr>
          <p:nvPr>
            <p:ph type="ftr" sz="quarter" idx="3"/>
          </p:nvPr>
        </p:nvSpPr>
        <p:spPr>
          <a:xfrm>
            <a:off x="1053296" y="6494965"/>
            <a:ext cx="9206143" cy="237804"/>
          </a:xfrm>
        </p:spPr>
        <p:txBody>
          <a:bodyPr/>
          <a:lstStyle/>
          <a:p>
            <a:pPr>
              <a:defRPr/>
            </a:pPr>
            <a:r>
              <a:rPr lang="en-US" dirty="0"/>
              <a:t>C. Montanari | Liquid argon-based technologies for neutrino and dark matter detection | BDX &amp; Beyond Workshop | JLAB | September 3, 2025</a:t>
            </a:r>
            <a:endParaRPr lang="en-US" b="1" dirty="0"/>
          </a:p>
        </p:txBody>
      </p:sp>
      <p:sp>
        <p:nvSpPr>
          <p:cNvPr id="16" name="Title 1">
            <a:extLst>
              <a:ext uri="{FF2B5EF4-FFF2-40B4-BE49-F238E27FC236}">
                <a16:creationId xmlns:a16="http://schemas.microsoft.com/office/drawing/2014/main" id="{55E15C07-37F7-94FC-C44A-03FC351CCF08}"/>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Double-phase LAr TPC – basic technical elements</a:t>
            </a:r>
          </a:p>
        </p:txBody>
      </p:sp>
      <p:sp>
        <p:nvSpPr>
          <p:cNvPr id="2" name="Rectangle 16">
            <a:extLst>
              <a:ext uri="{FF2B5EF4-FFF2-40B4-BE49-F238E27FC236}">
                <a16:creationId xmlns:a16="http://schemas.microsoft.com/office/drawing/2014/main" id="{8A7143DC-4028-2602-EF9D-D6F1242311DD}"/>
              </a:ext>
            </a:extLst>
          </p:cNvPr>
          <p:cNvSpPr>
            <a:spLocks noChangeArrowheads="1"/>
          </p:cNvSpPr>
          <p:nvPr/>
        </p:nvSpPr>
        <p:spPr bwMode="auto">
          <a:xfrm>
            <a:off x="7434605" y="2930563"/>
            <a:ext cx="1793875" cy="650875"/>
          </a:xfrm>
          <a:prstGeom prst="rect">
            <a:avLst/>
          </a:prstGeom>
          <a:solidFill>
            <a:schemeClr val="bg1"/>
          </a:solidFill>
          <a:ln w="9525">
            <a:solidFill>
              <a:schemeClr val="accent2"/>
            </a:solidFill>
            <a:miter lim="800000"/>
            <a:headEnd/>
            <a:tailEnd/>
          </a:ln>
          <a:effectLst>
            <a:outerShdw blurRad="63500" dist="38099" dir="2700000" algn="ctr" rotWithShape="0">
              <a:schemeClr val="tx1">
                <a:alpha val="74998"/>
              </a:schemeClr>
            </a:outerShdw>
          </a:effectLst>
        </p:spPr>
        <p:txBody>
          <a:bodyPr wrap="none" anchor="ctr"/>
          <a:lstStyle/>
          <a:p>
            <a:endParaRPr lang="en-US"/>
          </a:p>
        </p:txBody>
      </p:sp>
      <p:sp>
        <p:nvSpPr>
          <p:cNvPr id="3" name="Rectangle 9">
            <a:extLst>
              <a:ext uri="{FF2B5EF4-FFF2-40B4-BE49-F238E27FC236}">
                <a16:creationId xmlns:a16="http://schemas.microsoft.com/office/drawing/2014/main" id="{E4571A81-9016-9A46-C637-822F32BBEB4C}"/>
              </a:ext>
            </a:extLst>
          </p:cNvPr>
          <p:cNvSpPr>
            <a:spLocks noChangeArrowheads="1"/>
          </p:cNvSpPr>
          <p:nvPr/>
        </p:nvSpPr>
        <p:spPr bwMode="auto">
          <a:xfrm>
            <a:off x="362622" y="911058"/>
            <a:ext cx="4592532" cy="3366219"/>
          </a:xfrm>
          <a:prstGeom prst="rect">
            <a:avLst/>
          </a:prstGeom>
          <a:solidFill>
            <a:schemeClr val="bg1"/>
          </a:solidFill>
          <a:ln w="9525">
            <a:solidFill>
              <a:schemeClr val="accent2"/>
            </a:solidFill>
            <a:miter lim="800000"/>
            <a:headEnd/>
            <a:tailEnd/>
          </a:ln>
          <a:effectLst>
            <a:outerShdw blurRad="63500" dist="38099" dir="2700000" algn="ctr" rotWithShape="0">
              <a:schemeClr val="tx1">
                <a:alpha val="74998"/>
              </a:schemeClr>
            </a:outerShdw>
          </a:effectLst>
        </p:spPr>
        <p:txBody>
          <a:bodyPr wrap="none" anchor="ctr"/>
          <a:lstStyle/>
          <a:p>
            <a:endParaRPr lang="en-US"/>
          </a:p>
        </p:txBody>
      </p:sp>
      <p:grpSp>
        <p:nvGrpSpPr>
          <p:cNvPr id="6" name="Group 13">
            <a:extLst>
              <a:ext uri="{FF2B5EF4-FFF2-40B4-BE49-F238E27FC236}">
                <a16:creationId xmlns:a16="http://schemas.microsoft.com/office/drawing/2014/main" id="{4040BF8A-59F5-45E9-0BD3-B3D0461B0DC3}"/>
              </a:ext>
            </a:extLst>
          </p:cNvPr>
          <p:cNvGrpSpPr>
            <a:grpSpLocks/>
          </p:cNvGrpSpPr>
          <p:nvPr/>
        </p:nvGrpSpPr>
        <p:grpSpPr bwMode="auto">
          <a:xfrm>
            <a:off x="8289925" y="147638"/>
            <a:ext cx="3648075" cy="6122988"/>
            <a:chOff x="3280" y="93"/>
            <a:chExt cx="2298" cy="3857"/>
          </a:xfrm>
        </p:grpSpPr>
        <p:sp>
          <p:nvSpPr>
            <p:cNvPr id="7" name="Rectangle 12">
              <a:extLst>
                <a:ext uri="{FF2B5EF4-FFF2-40B4-BE49-F238E27FC236}">
                  <a16:creationId xmlns:a16="http://schemas.microsoft.com/office/drawing/2014/main" id="{F5F99632-D81F-5132-C1E2-BD948900432C}"/>
                </a:ext>
              </a:extLst>
            </p:cNvPr>
            <p:cNvSpPr>
              <a:spLocks noChangeArrowheads="1"/>
            </p:cNvSpPr>
            <p:nvPr/>
          </p:nvSpPr>
          <p:spPr bwMode="auto">
            <a:xfrm>
              <a:off x="3280" y="695"/>
              <a:ext cx="895" cy="575"/>
            </a:xfrm>
            <a:prstGeom prst="rect">
              <a:avLst/>
            </a:prstGeom>
            <a:solidFill>
              <a:schemeClr val="bg1"/>
            </a:solidFill>
            <a:ln w="9525">
              <a:solidFill>
                <a:schemeClr val="accent2"/>
              </a:solidFill>
              <a:miter lim="800000"/>
              <a:headEnd/>
              <a:tailEnd/>
            </a:ln>
            <a:effectLst>
              <a:outerShdw blurRad="63500" dist="38099" dir="2700000" algn="ctr" rotWithShape="0">
                <a:schemeClr val="tx1">
                  <a:alpha val="74998"/>
                </a:schemeClr>
              </a:outerShdw>
            </a:effectLst>
          </p:spPr>
          <p:txBody>
            <a:bodyPr wrap="none" anchor="ctr"/>
            <a:lstStyle/>
            <a:p>
              <a:endParaRPr lang="en-US"/>
            </a:p>
          </p:txBody>
        </p:sp>
        <p:pic>
          <p:nvPicPr>
            <p:cNvPr id="8" name="Picture 4">
              <a:extLst>
                <a:ext uri="{FF2B5EF4-FFF2-40B4-BE49-F238E27FC236}">
                  <a16:creationId xmlns:a16="http://schemas.microsoft.com/office/drawing/2014/main" id="{266907AC-49F9-2179-A2B6-F68949B37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 y="93"/>
              <a:ext cx="1476" cy="3857"/>
            </a:xfrm>
            <a:prstGeom prst="rect">
              <a:avLst/>
            </a:prstGeom>
            <a:noFill/>
            <a:ln w="9525">
              <a:solidFill>
                <a:schemeClr val="accent2"/>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pic>
      </p:grpSp>
      <p:sp>
        <p:nvSpPr>
          <p:cNvPr id="9" name="Text Box 5">
            <a:extLst>
              <a:ext uri="{FF2B5EF4-FFF2-40B4-BE49-F238E27FC236}">
                <a16:creationId xmlns:a16="http://schemas.microsoft.com/office/drawing/2014/main" id="{6AE6FD29-2F57-E1E5-F311-6AEB733C28BE}"/>
              </a:ext>
            </a:extLst>
          </p:cNvPr>
          <p:cNvSpPr txBox="1">
            <a:spLocks noChangeArrowheads="1"/>
          </p:cNvSpPr>
          <p:nvPr/>
        </p:nvSpPr>
        <p:spPr bwMode="auto">
          <a:xfrm>
            <a:off x="10766425" y="517926"/>
            <a:ext cx="1244600" cy="336550"/>
          </a:xfrm>
          <a:prstGeom prst="rect">
            <a:avLst/>
          </a:prstGeom>
          <a:solidFill>
            <a:srgbClr val="FEE70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i="1" dirty="0">
                <a:solidFill>
                  <a:srgbClr val="FA012E"/>
                </a:solidFill>
                <a:latin typeface="Comic Sans MS" charset="0"/>
                <a:sym typeface="Symbol" charset="0"/>
              </a:rPr>
              <a:t></a:t>
            </a:r>
            <a:r>
              <a:rPr lang="en-GB" i="1" baseline="-25000" dirty="0">
                <a:solidFill>
                  <a:srgbClr val="FA012E"/>
                </a:solidFill>
                <a:latin typeface="Comic Sans MS" charset="0"/>
              </a:rPr>
              <a:t>singlet </a:t>
            </a:r>
            <a:r>
              <a:rPr lang="en-GB" i="1" dirty="0">
                <a:solidFill>
                  <a:srgbClr val="FA012E"/>
                </a:solidFill>
                <a:latin typeface="Comic Sans MS" charset="0"/>
              </a:rPr>
              <a:t>= 7ns</a:t>
            </a:r>
          </a:p>
        </p:txBody>
      </p:sp>
      <p:sp>
        <p:nvSpPr>
          <p:cNvPr id="10" name="Text Box 6">
            <a:extLst>
              <a:ext uri="{FF2B5EF4-FFF2-40B4-BE49-F238E27FC236}">
                <a16:creationId xmlns:a16="http://schemas.microsoft.com/office/drawing/2014/main" id="{804E5427-5DEF-24E2-F92E-D38BB40434AD}"/>
              </a:ext>
            </a:extLst>
          </p:cNvPr>
          <p:cNvSpPr txBox="1">
            <a:spLocks noChangeArrowheads="1"/>
          </p:cNvSpPr>
          <p:nvPr/>
        </p:nvSpPr>
        <p:spPr bwMode="auto">
          <a:xfrm>
            <a:off x="10693400" y="3512153"/>
            <a:ext cx="1373188" cy="336550"/>
          </a:xfrm>
          <a:prstGeom prst="rect">
            <a:avLst/>
          </a:prstGeom>
          <a:solidFill>
            <a:srgbClr val="FEE70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i="1" dirty="0">
                <a:solidFill>
                  <a:srgbClr val="FA012E"/>
                </a:solidFill>
                <a:latin typeface="Comic Sans MS" charset="0"/>
                <a:sym typeface="Symbol" charset="0"/>
              </a:rPr>
              <a:t></a:t>
            </a:r>
            <a:r>
              <a:rPr lang="en-GB" i="1" baseline="-25000" dirty="0" err="1">
                <a:solidFill>
                  <a:srgbClr val="FA012E"/>
                </a:solidFill>
                <a:latin typeface="Comic Sans MS" charset="0"/>
              </a:rPr>
              <a:t>riplet</a:t>
            </a:r>
            <a:r>
              <a:rPr lang="en-GB" i="1" baseline="-25000" dirty="0">
                <a:solidFill>
                  <a:srgbClr val="FA012E"/>
                </a:solidFill>
                <a:latin typeface="Comic Sans MS" charset="0"/>
              </a:rPr>
              <a:t> </a:t>
            </a:r>
            <a:r>
              <a:rPr lang="en-GB" i="1" dirty="0">
                <a:solidFill>
                  <a:srgbClr val="FA012E"/>
                </a:solidFill>
                <a:latin typeface="Comic Sans MS" charset="0"/>
              </a:rPr>
              <a:t>= 1.6 µs</a:t>
            </a:r>
          </a:p>
        </p:txBody>
      </p:sp>
      <p:sp>
        <p:nvSpPr>
          <p:cNvPr id="11" name="Text Box 7">
            <a:extLst>
              <a:ext uri="{FF2B5EF4-FFF2-40B4-BE49-F238E27FC236}">
                <a16:creationId xmlns:a16="http://schemas.microsoft.com/office/drawing/2014/main" id="{CA547CD9-F1BB-BE42-40DF-78E5BB5C6E8E}"/>
              </a:ext>
            </a:extLst>
          </p:cNvPr>
          <p:cNvSpPr txBox="1">
            <a:spLocks noChangeArrowheads="1"/>
          </p:cNvSpPr>
          <p:nvPr/>
        </p:nvSpPr>
        <p:spPr bwMode="auto">
          <a:xfrm>
            <a:off x="789145" y="1034018"/>
            <a:ext cx="3739485"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Electrons extraction from liquid to gas</a:t>
            </a:r>
          </a:p>
        </p:txBody>
      </p:sp>
      <p:pic>
        <p:nvPicPr>
          <p:cNvPr id="12" name="Picture 8">
            <a:extLst>
              <a:ext uri="{FF2B5EF4-FFF2-40B4-BE49-F238E27FC236}">
                <a16:creationId xmlns:a16="http://schemas.microsoft.com/office/drawing/2014/main" id="{1ADACF61-0C2A-71C8-1519-8C08CD4D0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88" y="1403350"/>
            <a:ext cx="4273208" cy="2883453"/>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Box 11">
            <a:extLst>
              <a:ext uri="{FF2B5EF4-FFF2-40B4-BE49-F238E27FC236}">
                <a16:creationId xmlns:a16="http://schemas.microsoft.com/office/drawing/2014/main" id="{9A995300-57ED-2D93-847D-0AA5D71B6B0D}"/>
              </a:ext>
            </a:extLst>
          </p:cNvPr>
          <p:cNvSpPr txBox="1">
            <a:spLocks noChangeArrowheads="1"/>
          </p:cNvSpPr>
          <p:nvPr/>
        </p:nvSpPr>
        <p:spPr bwMode="auto">
          <a:xfrm>
            <a:off x="8361363" y="1168400"/>
            <a:ext cx="1349375"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a:t>Primary Scintillation in LAr</a:t>
            </a:r>
          </a:p>
        </p:txBody>
      </p:sp>
      <p:pic>
        <p:nvPicPr>
          <p:cNvPr id="14" name="Picture 14">
            <a:extLst>
              <a:ext uri="{FF2B5EF4-FFF2-40B4-BE49-F238E27FC236}">
                <a16:creationId xmlns:a16="http://schemas.microsoft.com/office/drawing/2014/main" id="{DBD9FA52-DAFB-5B5A-4903-9CC86CEB4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165" t="17430" r="10655" b="4199"/>
          <a:stretch>
            <a:fillRect/>
          </a:stretch>
        </p:blipFill>
        <p:spPr bwMode="auto">
          <a:xfrm>
            <a:off x="5184980" y="3599727"/>
            <a:ext cx="4198422" cy="2668945"/>
          </a:xfrm>
          <a:prstGeom prst="rect">
            <a:avLst/>
          </a:prstGeom>
          <a:noFill/>
          <a:ln w="9525">
            <a:solidFill>
              <a:schemeClr val="accent2"/>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pic>
      <p:sp>
        <p:nvSpPr>
          <p:cNvPr id="15" name="Text Box 15">
            <a:extLst>
              <a:ext uri="{FF2B5EF4-FFF2-40B4-BE49-F238E27FC236}">
                <a16:creationId xmlns:a16="http://schemas.microsoft.com/office/drawing/2014/main" id="{85ADCA29-6BF9-4C4D-AFFB-7E536F922613}"/>
              </a:ext>
            </a:extLst>
          </p:cNvPr>
          <p:cNvSpPr txBox="1">
            <a:spLocks noChangeArrowheads="1"/>
          </p:cNvSpPr>
          <p:nvPr/>
        </p:nvSpPr>
        <p:spPr bwMode="auto">
          <a:xfrm>
            <a:off x="7498105" y="2935107"/>
            <a:ext cx="1730375"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a:t>Secondary Light Production</a:t>
            </a:r>
          </a:p>
        </p:txBody>
      </p:sp>
      <p:sp>
        <p:nvSpPr>
          <p:cNvPr id="17" name="TextBox 16">
            <a:extLst>
              <a:ext uri="{FF2B5EF4-FFF2-40B4-BE49-F238E27FC236}">
                <a16:creationId xmlns:a16="http://schemas.microsoft.com/office/drawing/2014/main" id="{AAE0EEAA-47D5-E8BD-9007-ABF24C05902C}"/>
              </a:ext>
            </a:extLst>
          </p:cNvPr>
          <p:cNvSpPr txBox="1"/>
          <p:nvPr/>
        </p:nvSpPr>
        <p:spPr>
          <a:xfrm>
            <a:off x="634714" y="4646609"/>
            <a:ext cx="4421678" cy="923330"/>
          </a:xfrm>
          <a:prstGeom prst="rect">
            <a:avLst/>
          </a:prstGeom>
          <a:noFill/>
        </p:spPr>
        <p:txBody>
          <a:bodyPr wrap="square" rtlCol="0">
            <a:spAutoFit/>
          </a:bodyPr>
          <a:lstStyle/>
          <a:p>
            <a:r>
              <a:rPr lang="en-US" dirty="0"/>
              <a:t>At the chosen light multiplication fields, no charge multiplication occurs </a:t>
            </a:r>
            <a:r>
              <a:rPr lang="en-US" dirty="0">
                <a:sym typeface="Wingdings" pitchFamily="2" charset="2"/>
              </a:rPr>
              <a:t></a:t>
            </a:r>
            <a:r>
              <a:rPr lang="en-US" dirty="0"/>
              <a:t> no positive feedback on S2 signal.</a:t>
            </a:r>
          </a:p>
        </p:txBody>
      </p:sp>
    </p:spTree>
    <p:extLst>
      <p:ext uri="{BB962C8B-B14F-4D97-AF65-F5344CB8AC3E}">
        <p14:creationId xmlns:p14="http://schemas.microsoft.com/office/powerpoint/2010/main" val="356099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0"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5DB1F-9C91-8D73-3CAA-BD5A5F10738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17A3DA-7B79-D5A0-114E-9697C5B3003B}"/>
              </a:ext>
            </a:extLst>
          </p:cNvPr>
          <p:cNvSpPr>
            <a:spLocks noGrp="1"/>
          </p:cNvSpPr>
          <p:nvPr>
            <p:ph type="ftr" sz="quarter" idx="3"/>
          </p:nvPr>
        </p:nvSpPr>
        <p:spPr>
          <a:xfrm>
            <a:off x="1053296" y="6494965"/>
            <a:ext cx="9206143" cy="237804"/>
          </a:xfrm>
        </p:spPr>
        <p:txBody>
          <a:bodyPr/>
          <a:lstStyle/>
          <a:p>
            <a:pPr>
              <a:defRPr/>
            </a:pPr>
            <a:r>
              <a:rPr lang="en-US" dirty="0"/>
              <a:t>C. Montanari | Liquid argon-based technologies for neutrino and dark matter detection | BDX &amp; Beyond Workshop | JLAB | September 3, 2025</a:t>
            </a:r>
            <a:endParaRPr lang="en-US" b="1" dirty="0"/>
          </a:p>
        </p:txBody>
      </p:sp>
      <p:sp>
        <p:nvSpPr>
          <p:cNvPr id="16" name="Title 1">
            <a:extLst>
              <a:ext uri="{FF2B5EF4-FFF2-40B4-BE49-F238E27FC236}">
                <a16:creationId xmlns:a16="http://schemas.microsoft.com/office/drawing/2014/main" id="{F8BE5C69-E314-5B14-4E61-B2AE1904EB3A}"/>
              </a:ext>
            </a:extLst>
          </p:cNvPr>
          <p:cNvSpPr>
            <a:spLocks noGrp="1"/>
          </p:cNvSpPr>
          <p:nvPr>
            <p:ph type="title"/>
          </p:nvPr>
        </p:nvSpPr>
        <p:spPr>
          <a:xfrm>
            <a:off x="848784" y="193832"/>
            <a:ext cx="9282768" cy="492369"/>
          </a:xfrm>
        </p:spPr>
        <p:txBody>
          <a:bodyPr>
            <a:noAutofit/>
          </a:bodyPr>
          <a:lstStyle/>
          <a:p>
            <a:r>
              <a:rPr lang="en-US" sz="3200" b="1" dirty="0">
                <a:solidFill>
                  <a:schemeClr val="accent5">
                    <a:lumMod val="50000"/>
                  </a:schemeClr>
                </a:solidFill>
              </a:rPr>
              <a:t>Scintillation yield in LAr for nuclear recoils</a:t>
            </a:r>
          </a:p>
        </p:txBody>
      </p:sp>
      <p:pic>
        <p:nvPicPr>
          <p:cNvPr id="19" name="Picture 18">
            <a:extLst>
              <a:ext uri="{FF2B5EF4-FFF2-40B4-BE49-F238E27FC236}">
                <a16:creationId xmlns:a16="http://schemas.microsoft.com/office/drawing/2014/main" id="{597C2A36-006F-07B2-0455-4DC001598152}"/>
              </a:ext>
            </a:extLst>
          </p:cNvPr>
          <p:cNvPicPr>
            <a:picLocks noChangeAspect="1"/>
          </p:cNvPicPr>
          <p:nvPr/>
        </p:nvPicPr>
        <p:blipFill>
          <a:blip r:embed="rId2"/>
          <a:srcRect l="50000" t="4894" r="7992" b="55949"/>
          <a:stretch>
            <a:fillRect/>
          </a:stretch>
        </p:blipFill>
        <p:spPr>
          <a:xfrm>
            <a:off x="7401946" y="1024021"/>
            <a:ext cx="4634111" cy="5589846"/>
          </a:xfrm>
          <a:prstGeom prst="rect">
            <a:avLst/>
          </a:prstGeom>
        </p:spPr>
      </p:pic>
      <p:sp>
        <p:nvSpPr>
          <p:cNvPr id="20" name="Content Placeholder 1">
            <a:extLst>
              <a:ext uri="{FF2B5EF4-FFF2-40B4-BE49-F238E27FC236}">
                <a16:creationId xmlns:a16="http://schemas.microsoft.com/office/drawing/2014/main" id="{0D9BE438-A124-9379-6063-CBC66E2AEB02}"/>
              </a:ext>
            </a:extLst>
          </p:cNvPr>
          <p:cNvSpPr>
            <a:spLocks noGrp="1"/>
          </p:cNvSpPr>
          <p:nvPr>
            <p:ph idx="1"/>
          </p:nvPr>
        </p:nvSpPr>
        <p:spPr>
          <a:xfrm>
            <a:off x="390057" y="1152962"/>
            <a:ext cx="7295533" cy="2492446"/>
          </a:xfrm>
          <a:noFill/>
        </p:spPr>
        <p:txBody>
          <a:bodyPr>
            <a:noAutofit/>
          </a:bodyPr>
          <a:lstStyle/>
          <a:p>
            <a:pPr marL="584200" lvl="1" indent="-534988">
              <a:lnSpc>
                <a:spcPts val="2123"/>
              </a:lnSpc>
              <a:spcBef>
                <a:spcPts val="0"/>
              </a:spcBef>
              <a:spcAft>
                <a:spcPts val="600"/>
              </a:spcAft>
              <a:buClr>
                <a:srgbClr val="FF0000"/>
              </a:buClr>
              <a:buSzPct val="150000"/>
              <a:buFont typeface="Zapf Dingbats"/>
              <a:buChar char="➱"/>
            </a:pPr>
            <a:r>
              <a:rPr lang="en-US" sz="1800" dirty="0">
                <a:solidFill>
                  <a:schemeClr val="accent5">
                    <a:lumMod val="50000"/>
                  </a:schemeClr>
                </a:solidFill>
              </a:rPr>
              <a:t>Due to the high LET, the scintillation light from nuclear recoils is significantly quenched </a:t>
            </a:r>
            <a:r>
              <a:rPr lang="en-US" sz="1800" dirty="0" err="1">
                <a:solidFill>
                  <a:schemeClr val="accent5">
                    <a:lumMod val="50000"/>
                  </a:schemeClr>
                </a:solidFill>
              </a:rPr>
              <a:t>w.r.t.</a:t>
            </a:r>
            <a:r>
              <a:rPr lang="en-US" sz="1800" dirty="0">
                <a:solidFill>
                  <a:schemeClr val="accent5">
                    <a:lumMod val="50000"/>
                  </a:schemeClr>
                </a:solidFill>
              </a:rPr>
              <a:t> electron-like recoils.</a:t>
            </a:r>
          </a:p>
          <a:p>
            <a:pPr marL="584200" lvl="1" indent="-534988">
              <a:lnSpc>
                <a:spcPts val="2123"/>
              </a:lnSpc>
              <a:spcBef>
                <a:spcPts val="0"/>
              </a:spcBef>
              <a:spcAft>
                <a:spcPts val="600"/>
              </a:spcAft>
              <a:buClr>
                <a:srgbClr val="FF0000"/>
              </a:buClr>
              <a:buSzPct val="150000"/>
              <a:buFont typeface="Zapf Dingbats"/>
              <a:buChar char="➱"/>
            </a:pPr>
            <a:r>
              <a:rPr lang="en-US" sz="1800" dirty="0">
                <a:solidFill>
                  <a:schemeClr val="accent5">
                    <a:lumMod val="50000"/>
                  </a:schemeClr>
                </a:solidFill>
              </a:rPr>
              <a:t>The quenching results in the strong suppression of the long-lived (triplet) component of the scintillation light.</a:t>
            </a:r>
          </a:p>
          <a:p>
            <a:pPr marL="584200" lvl="1" indent="-534988">
              <a:lnSpc>
                <a:spcPts val="2123"/>
              </a:lnSpc>
              <a:spcBef>
                <a:spcPts val="0"/>
              </a:spcBef>
              <a:spcAft>
                <a:spcPts val="600"/>
              </a:spcAft>
              <a:buClr>
                <a:srgbClr val="FF0000"/>
              </a:buClr>
              <a:buSzPct val="150000"/>
              <a:buFont typeface="Zapf Dingbats"/>
              <a:buChar char="➱"/>
            </a:pPr>
            <a:r>
              <a:rPr lang="en-US" sz="1800" dirty="0">
                <a:solidFill>
                  <a:schemeClr val="accent5">
                    <a:lumMod val="50000"/>
                  </a:schemeClr>
                </a:solidFill>
              </a:rPr>
              <a:t>At no field, the relative yield between nuclear recoils and electron-like recoils is about 0.25 and it decreases at increasing electric fields.</a:t>
            </a:r>
          </a:p>
          <a:p>
            <a:pPr marL="584200" lvl="1" indent="-534988">
              <a:lnSpc>
                <a:spcPts val="2123"/>
              </a:lnSpc>
              <a:spcBef>
                <a:spcPts val="0"/>
              </a:spcBef>
              <a:spcAft>
                <a:spcPts val="600"/>
              </a:spcAft>
              <a:buClr>
                <a:srgbClr val="FF0000"/>
              </a:buClr>
              <a:buSzPct val="150000"/>
              <a:buFont typeface="Zapf Dingbats"/>
              <a:buChar char="➱"/>
            </a:pPr>
            <a:r>
              <a:rPr lang="en-US" sz="1800" dirty="0">
                <a:solidFill>
                  <a:schemeClr val="accent5">
                    <a:lumMod val="50000"/>
                  </a:schemeClr>
                </a:solidFill>
              </a:rPr>
              <a:t>Knowledge of the relative light yield is fundamental to determine the energy scale.</a:t>
            </a:r>
          </a:p>
        </p:txBody>
      </p:sp>
      <p:sp>
        <p:nvSpPr>
          <p:cNvPr id="21" name="TextBox 20">
            <a:extLst>
              <a:ext uri="{FF2B5EF4-FFF2-40B4-BE49-F238E27FC236}">
                <a16:creationId xmlns:a16="http://schemas.microsoft.com/office/drawing/2014/main" id="{B1C6E2C4-EA68-326A-6651-2549EDF5F08F}"/>
              </a:ext>
            </a:extLst>
          </p:cNvPr>
          <p:cNvSpPr txBox="1"/>
          <p:nvPr/>
        </p:nvSpPr>
        <p:spPr>
          <a:xfrm>
            <a:off x="591330" y="5802835"/>
            <a:ext cx="7272583" cy="523220"/>
          </a:xfrm>
          <a:prstGeom prst="rect">
            <a:avLst/>
          </a:prstGeom>
          <a:noFill/>
        </p:spPr>
        <p:txBody>
          <a:bodyPr wrap="square">
            <a:spAutoFit/>
          </a:bodyPr>
          <a:lstStyle/>
          <a:p>
            <a:r>
              <a:rPr lang="en-US" sz="1400" i="1" dirty="0"/>
              <a:t>Graphs from: H. Cao, et al., Measurement of scintillation and ionization yield and scintillation pulse shape from nuclear recoils in liquid argon. PHYSICAL REVIEW D 91, 092007 (2015)</a:t>
            </a:r>
            <a:endParaRPr lang="en-US" sz="1400" dirty="0"/>
          </a:p>
        </p:txBody>
      </p:sp>
    </p:spTree>
    <p:extLst>
      <p:ext uri="{BB962C8B-B14F-4D97-AF65-F5344CB8AC3E}">
        <p14:creationId xmlns:p14="http://schemas.microsoft.com/office/powerpoint/2010/main" val="2222535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B8C04-C17C-60E4-6C7D-416A32E26E1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7BE7B1-3481-10ED-42E1-FC0850D01F64}"/>
              </a:ext>
            </a:extLst>
          </p:cNvPr>
          <p:cNvSpPr>
            <a:spLocks noGrp="1"/>
          </p:cNvSpPr>
          <p:nvPr>
            <p:ph type="ftr" sz="quarter" idx="3"/>
          </p:nvPr>
        </p:nvSpPr>
        <p:spPr>
          <a:xfrm>
            <a:off x="1053296" y="6494965"/>
            <a:ext cx="9206143" cy="237804"/>
          </a:xfrm>
        </p:spPr>
        <p:txBody>
          <a:bodyPr/>
          <a:lstStyle/>
          <a:p>
            <a:pPr>
              <a:defRPr/>
            </a:pPr>
            <a:r>
              <a:rPr lang="en-US" dirty="0"/>
              <a:t>C. Montanari | Liquid argon-based technologies for neutrino and dark matter detection | BDX &amp; Beyond Workshop | JLAB | September 3, 2025</a:t>
            </a:r>
            <a:endParaRPr lang="en-US" b="1" dirty="0"/>
          </a:p>
        </p:txBody>
      </p:sp>
      <p:sp>
        <p:nvSpPr>
          <p:cNvPr id="16" name="Title 1">
            <a:extLst>
              <a:ext uri="{FF2B5EF4-FFF2-40B4-BE49-F238E27FC236}">
                <a16:creationId xmlns:a16="http://schemas.microsoft.com/office/drawing/2014/main" id="{F744F711-5846-5DB9-249A-EB05AA33C662}"/>
              </a:ext>
            </a:extLst>
          </p:cNvPr>
          <p:cNvSpPr>
            <a:spLocks noGrp="1"/>
          </p:cNvSpPr>
          <p:nvPr>
            <p:ph type="title"/>
          </p:nvPr>
        </p:nvSpPr>
        <p:spPr>
          <a:xfrm>
            <a:off x="848784" y="193832"/>
            <a:ext cx="11196912" cy="492369"/>
          </a:xfrm>
        </p:spPr>
        <p:txBody>
          <a:bodyPr>
            <a:noAutofit/>
          </a:bodyPr>
          <a:lstStyle/>
          <a:p>
            <a:r>
              <a:rPr lang="en-US" sz="2800" b="1" dirty="0">
                <a:solidFill>
                  <a:schemeClr val="accent5">
                    <a:lumMod val="50000"/>
                  </a:schemeClr>
                </a:solidFill>
              </a:rPr>
              <a:t>Relative Ionization yields in LAr  between nuclear and electron recoils</a:t>
            </a:r>
          </a:p>
        </p:txBody>
      </p:sp>
      <p:sp>
        <p:nvSpPr>
          <p:cNvPr id="20" name="Content Placeholder 1">
            <a:extLst>
              <a:ext uri="{FF2B5EF4-FFF2-40B4-BE49-F238E27FC236}">
                <a16:creationId xmlns:a16="http://schemas.microsoft.com/office/drawing/2014/main" id="{47067387-C069-157D-D1BF-6000C5DD8D6F}"/>
              </a:ext>
            </a:extLst>
          </p:cNvPr>
          <p:cNvSpPr>
            <a:spLocks noGrp="1"/>
          </p:cNvSpPr>
          <p:nvPr>
            <p:ph idx="1"/>
          </p:nvPr>
        </p:nvSpPr>
        <p:spPr>
          <a:xfrm>
            <a:off x="390058" y="1152962"/>
            <a:ext cx="5571830" cy="3199582"/>
          </a:xfrm>
          <a:noFill/>
        </p:spPr>
        <p:txBody>
          <a:bodyPr>
            <a:noAutofit/>
          </a:bodyPr>
          <a:lstStyle/>
          <a:p>
            <a:pPr marL="584200" lvl="1" indent="-534988">
              <a:lnSpc>
                <a:spcPts val="2123"/>
              </a:lnSpc>
              <a:spcBef>
                <a:spcPts val="0"/>
              </a:spcBef>
              <a:spcAft>
                <a:spcPts val="600"/>
              </a:spcAft>
              <a:buClr>
                <a:srgbClr val="FF0000"/>
              </a:buClr>
              <a:buSzPct val="150000"/>
              <a:buFont typeface="Zapf Dingbats"/>
              <a:buChar char="➱"/>
            </a:pPr>
            <a:r>
              <a:rPr lang="en-US" sz="1800" dirty="0">
                <a:solidFill>
                  <a:schemeClr val="accent5">
                    <a:lumMod val="50000"/>
                  </a:schemeClr>
                </a:solidFill>
              </a:rPr>
              <a:t>Down to few tens keV the relative ionization yield between nuclear and electron-like recoils is &lt; 1/10, due to the strong recombination of the slow nuclear recoils.</a:t>
            </a:r>
          </a:p>
          <a:p>
            <a:pPr marL="584200" lvl="1" indent="-534988">
              <a:lnSpc>
                <a:spcPts val="2123"/>
              </a:lnSpc>
              <a:spcBef>
                <a:spcPts val="0"/>
              </a:spcBef>
              <a:spcAft>
                <a:spcPts val="600"/>
              </a:spcAft>
              <a:buClr>
                <a:srgbClr val="FF0000"/>
              </a:buClr>
              <a:buSzPct val="150000"/>
              <a:buFont typeface="Zapf Dingbats"/>
              <a:buChar char="➱"/>
            </a:pPr>
            <a:r>
              <a:rPr lang="en-US" sz="1800" dirty="0">
                <a:solidFill>
                  <a:schemeClr val="accent5">
                    <a:lumMod val="50000"/>
                  </a:schemeClr>
                </a:solidFill>
              </a:rPr>
              <a:t>At very low deposited energies the ionization yield of electron-like recoils also becomes significantly suppressed by recombination. </a:t>
            </a:r>
          </a:p>
          <a:p>
            <a:pPr marL="584200" lvl="1" indent="-534988">
              <a:lnSpc>
                <a:spcPts val="2123"/>
              </a:lnSpc>
              <a:spcBef>
                <a:spcPts val="0"/>
              </a:spcBef>
              <a:spcAft>
                <a:spcPts val="600"/>
              </a:spcAft>
              <a:buClr>
                <a:srgbClr val="FF0000"/>
              </a:buClr>
              <a:buSzPct val="150000"/>
              <a:buFont typeface="Zapf Dingbats"/>
              <a:buChar char="➱"/>
            </a:pPr>
            <a:r>
              <a:rPr lang="en-US" sz="1800" dirty="0">
                <a:solidFill>
                  <a:schemeClr val="accent5">
                    <a:lumMod val="50000"/>
                  </a:schemeClr>
                </a:solidFill>
              </a:rPr>
              <a:t>The </a:t>
            </a:r>
            <a:r>
              <a:rPr lang="en-US" sz="1800" dirty="0" err="1">
                <a:solidFill>
                  <a:schemeClr val="accent5">
                    <a:lumMod val="50000"/>
                  </a:schemeClr>
                </a:solidFill>
              </a:rPr>
              <a:t>DarkSide</a:t>
            </a:r>
            <a:r>
              <a:rPr lang="en-US" sz="1800" dirty="0">
                <a:solidFill>
                  <a:schemeClr val="accent5">
                    <a:lumMod val="50000"/>
                  </a:schemeClr>
                </a:solidFill>
              </a:rPr>
              <a:t> Collaboration has made a significant effort to measure the relative ionization yield between nuclear and electron-like recoils down to 0.5 keV.</a:t>
            </a:r>
          </a:p>
        </p:txBody>
      </p:sp>
      <p:sp>
        <p:nvSpPr>
          <p:cNvPr id="21" name="TextBox 20">
            <a:extLst>
              <a:ext uri="{FF2B5EF4-FFF2-40B4-BE49-F238E27FC236}">
                <a16:creationId xmlns:a16="http://schemas.microsoft.com/office/drawing/2014/main" id="{53E404E4-F594-455C-2A06-68652991E8D1}"/>
              </a:ext>
            </a:extLst>
          </p:cNvPr>
          <p:cNvSpPr txBox="1"/>
          <p:nvPr/>
        </p:nvSpPr>
        <p:spPr>
          <a:xfrm>
            <a:off x="5961888" y="5688086"/>
            <a:ext cx="7272583" cy="523220"/>
          </a:xfrm>
          <a:prstGeom prst="rect">
            <a:avLst/>
          </a:prstGeom>
          <a:noFill/>
        </p:spPr>
        <p:txBody>
          <a:bodyPr wrap="square">
            <a:spAutoFit/>
          </a:bodyPr>
          <a:lstStyle/>
          <a:p>
            <a:r>
              <a:rPr lang="en-US" sz="1400" i="1" dirty="0"/>
              <a:t>Graph from: P. Agnes, et al., Search for low-mass dark matter WIMPs</a:t>
            </a:r>
            <a:endParaRPr lang="en-US" sz="1400" dirty="0"/>
          </a:p>
          <a:p>
            <a:r>
              <a:rPr lang="en-US" sz="1400" i="1" dirty="0"/>
              <a:t>with 12 ton-day exposure of DarkSide-50. PHYSICAL REVIEW D 107, 063001 (2023)</a:t>
            </a:r>
            <a:endParaRPr lang="en-US" sz="1400" dirty="0"/>
          </a:p>
        </p:txBody>
      </p:sp>
      <p:pic>
        <p:nvPicPr>
          <p:cNvPr id="3" name="Picture 2">
            <a:extLst>
              <a:ext uri="{FF2B5EF4-FFF2-40B4-BE49-F238E27FC236}">
                <a16:creationId xmlns:a16="http://schemas.microsoft.com/office/drawing/2014/main" id="{E4F41B58-EC13-55A7-53F4-A90C8F41FB1D}"/>
              </a:ext>
            </a:extLst>
          </p:cNvPr>
          <p:cNvPicPr>
            <a:picLocks noChangeAspect="1"/>
          </p:cNvPicPr>
          <p:nvPr/>
        </p:nvPicPr>
        <p:blipFill>
          <a:blip r:embed="rId2"/>
          <a:srcRect l="6978" t="4800" r="47239" b="75111"/>
          <a:stretch>
            <a:fillRect/>
          </a:stretch>
        </p:blipFill>
        <p:spPr>
          <a:xfrm>
            <a:off x="5762915" y="1725986"/>
            <a:ext cx="6429085" cy="3650686"/>
          </a:xfrm>
          <a:prstGeom prst="rect">
            <a:avLst/>
          </a:prstGeom>
        </p:spPr>
      </p:pic>
    </p:spTree>
    <p:extLst>
      <p:ext uri="{BB962C8B-B14F-4D97-AF65-F5344CB8AC3E}">
        <p14:creationId xmlns:p14="http://schemas.microsoft.com/office/powerpoint/2010/main" val="2191310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58406-6307-2434-C7DE-50860B62B4C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8A5F341-0F11-4C67-6695-DDCBD91249F9}"/>
              </a:ext>
            </a:extLst>
          </p:cNvPr>
          <p:cNvSpPr>
            <a:spLocks noGrp="1"/>
          </p:cNvSpPr>
          <p:nvPr>
            <p:ph type="ftr" sz="quarter" idx="3"/>
          </p:nvPr>
        </p:nvSpPr>
        <p:spPr>
          <a:xfrm>
            <a:off x="1053296" y="6494965"/>
            <a:ext cx="9206143" cy="237804"/>
          </a:xfrm>
        </p:spPr>
        <p:txBody>
          <a:bodyPr/>
          <a:lstStyle/>
          <a:p>
            <a:pPr>
              <a:defRPr/>
            </a:pPr>
            <a:r>
              <a:rPr lang="en-US" dirty="0"/>
              <a:t>C. Montanari | Liquid argon-based technologies for neutrino and dark matter detection | BDX &amp; Beyond Workshop | JLAB | September 3, 2025</a:t>
            </a:r>
            <a:endParaRPr lang="en-US" b="1" dirty="0"/>
          </a:p>
        </p:txBody>
      </p:sp>
      <p:sp>
        <p:nvSpPr>
          <p:cNvPr id="16" name="Title 1">
            <a:extLst>
              <a:ext uri="{FF2B5EF4-FFF2-40B4-BE49-F238E27FC236}">
                <a16:creationId xmlns:a16="http://schemas.microsoft.com/office/drawing/2014/main" id="{DB4B781B-2D37-10D6-AA50-CEF6638E5913}"/>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Double-phase LAr TPC – Discrimination Technique</a:t>
            </a:r>
          </a:p>
        </p:txBody>
      </p:sp>
      <p:pic>
        <p:nvPicPr>
          <p:cNvPr id="5" name="Picture 33" descr="slow1_fullsig">
            <a:extLst>
              <a:ext uri="{FF2B5EF4-FFF2-40B4-BE49-F238E27FC236}">
                <a16:creationId xmlns:a16="http://schemas.microsoft.com/office/drawing/2014/main" id="{FFDABD9E-116C-2F4A-949C-4927E808E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843" r="46474"/>
          <a:stretch>
            <a:fillRect/>
          </a:stretch>
        </p:blipFill>
        <p:spPr bwMode="auto">
          <a:xfrm>
            <a:off x="787400" y="1947254"/>
            <a:ext cx="4250964" cy="2166178"/>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34" descr="slow1_primary">
            <a:extLst>
              <a:ext uri="{FF2B5EF4-FFF2-40B4-BE49-F238E27FC236}">
                <a16:creationId xmlns:a16="http://schemas.microsoft.com/office/drawing/2014/main" id="{2AF7F6AA-1993-27E1-152A-2DDD35C16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 y="4139096"/>
            <a:ext cx="4245413" cy="2156929"/>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8" descr="fast1_fullsig">
            <a:extLst>
              <a:ext uri="{FF2B5EF4-FFF2-40B4-BE49-F238E27FC236}">
                <a16:creationId xmlns:a16="http://schemas.microsoft.com/office/drawing/2014/main" id="{1DB6EA27-36F1-6DCD-C0ED-7EC76EE7A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986" r="46439" b="2332"/>
          <a:stretch>
            <a:fillRect/>
          </a:stretch>
        </p:blipFill>
        <p:spPr bwMode="auto">
          <a:xfrm>
            <a:off x="5073370" y="1909822"/>
            <a:ext cx="4263912" cy="2225374"/>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9" descr="fast1_primary">
            <a:extLst>
              <a:ext uri="{FF2B5EF4-FFF2-40B4-BE49-F238E27FC236}">
                <a16:creationId xmlns:a16="http://schemas.microsoft.com/office/drawing/2014/main" id="{4F4420CF-B6B2-AA7F-D208-24F8DD43ED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0833" y="4153971"/>
            <a:ext cx="4241712" cy="2149529"/>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Rectangle 5">
            <a:extLst>
              <a:ext uri="{FF2B5EF4-FFF2-40B4-BE49-F238E27FC236}">
                <a16:creationId xmlns:a16="http://schemas.microsoft.com/office/drawing/2014/main" id="{B63FBE8A-64FE-F9A0-5D16-086DDB95DA31}"/>
              </a:ext>
            </a:extLst>
          </p:cNvPr>
          <p:cNvSpPr>
            <a:spLocks noChangeArrowheads="1"/>
          </p:cNvSpPr>
          <p:nvPr/>
        </p:nvSpPr>
        <p:spPr bwMode="auto">
          <a:xfrm>
            <a:off x="8941874" y="1250210"/>
            <a:ext cx="3481545" cy="15465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CC"/>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762000" lvl="1" indent="-285750" eaLnBrk="1" hangingPunct="1">
              <a:spcAft>
                <a:spcPct val="25000"/>
              </a:spcAft>
              <a:buClr>
                <a:schemeClr val="accent2"/>
              </a:buClr>
              <a:buFont typeface="Wingdings" charset="0"/>
              <a:buChar char=""/>
            </a:pPr>
            <a:r>
              <a:rPr lang="en-US" sz="1800" b="1" dirty="0">
                <a:solidFill>
                  <a:srgbClr val="0000FF"/>
                </a:solidFill>
              </a:rPr>
              <a:t>S1</a:t>
            </a:r>
            <a:r>
              <a:rPr lang="en-US" sz="1800" dirty="0"/>
              <a:t> = primary (prompt) scintillation signal</a:t>
            </a:r>
          </a:p>
          <a:p>
            <a:pPr marL="762000" lvl="1" indent="-285750" eaLnBrk="1" hangingPunct="1">
              <a:spcAft>
                <a:spcPct val="25000"/>
              </a:spcAft>
              <a:buClr>
                <a:schemeClr val="accent2"/>
              </a:buClr>
              <a:buFont typeface="Wingdings" charset="0"/>
              <a:buChar char=""/>
            </a:pPr>
            <a:r>
              <a:rPr lang="en-US" sz="1800" b="1" dirty="0">
                <a:solidFill>
                  <a:srgbClr val="008040"/>
                </a:solidFill>
              </a:rPr>
              <a:t>S2</a:t>
            </a:r>
            <a:r>
              <a:rPr lang="en-US" sz="1800" dirty="0"/>
              <a:t> = secondary (delayed) scintillation signal (proportional to ionization)</a:t>
            </a:r>
          </a:p>
        </p:txBody>
      </p:sp>
      <p:sp>
        <p:nvSpPr>
          <p:cNvPr id="21" name="Rectangle 6">
            <a:extLst>
              <a:ext uri="{FF2B5EF4-FFF2-40B4-BE49-F238E27FC236}">
                <a16:creationId xmlns:a16="http://schemas.microsoft.com/office/drawing/2014/main" id="{AD27CBBC-ADF3-B7C4-2543-5D91CFC14095}"/>
              </a:ext>
            </a:extLst>
          </p:cNvPr>
          <p:cNvSpPr>
            <a:spLocks noChangeArrowheads="1"/>
          </p:cNvSpPr>
          <p:nvPr/>
        </p:nvSpPr>
        <p:spPr bwMode="auto">
          <a:xfrm>
            <a:off x="5900457" y="1965930"/>
            <a:ext cx="1435487"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b="1">
                <a:solidFill>
                  <a:srgbClr val="CC0000"/>
                </a:solidFill>
              </a:rPr>
              <a:t>Argon recoil</a:t>
            </a:r>
            <a:endParaRPr lang="it-IT" b="1">
              <a:solidFill>
                <a:srgbClr val="CC0000"/>
              </a:solidFill>
            </a:endParaRPr>
          </a:p>
        </p:txBody>
      </p:sp>
      <p:sp>
        <p:nvSpPr>
          <p:cNvPr id="22" name="Rectangle 7">
            <a:extLst>
              <a:ext uri="{FF2B5EF4-FFF2-40B4-BE49-F238E27FC236}">
                <a16:creationId xmlns:a16="http://schemas.microsoft.com/office/drawing/2014/main" id="{FE167F90-D169-E0B3-32C7-3E923D6EC6FE}"/>
              </a:ext>
            </a:extLst>
          </p:cNvPr>
          <p:cNvSpPr>
            <a:spLocks noChangeArrowheads="1"/>
          </p:cNvSpPr>
          <p:nvPr/>
        </p:nvSpPr>
        <p:spPr bwMode="auto">
          <a:xfrm>
            <a:off x="1543050" y="1975917"/>
            <a:ext cx="104331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b="1" dirty="0">
                <a:solidFill>
                  <a:srgbClr val="CC0000"/>
                </a:solidFill>
              </a:rPr>
              <a:t>Electron</a:t>
            </a:r>
            <a:endParaRPr lang="it-IT" b="1" dirty="0">
              <a:solidFill>
                <a:srgbClr val="CC0000"/>
              </a:solidFill>
            </a:endParaRPr>
          </a:p>
        </p:txBody>
      </p:sp>
      <p:sp>
        <p:nvSpPr>
          <p:cNvPr id="23" name="Rectangle 18">
            <a:extLst>
              <a:ext uri="{FF2B5EF4-FFF2-40B4-BE49-F238E27FC236}">
                <a16:creationId xmlns:a16="http://schemas.microsoft.com/office/drawing/2014/main" id="{65901F59-A8BB-CA7B-F252-17AB669EDE6B}"/>
              </a:ext>
            </a:extLst>
          </p:cNvPr>
          <p:cNvSpPr>
            <a:spLocks noChangeArrowheads="1"/>
          </p:cNvSpPr>
          <p:nvPr/>
        </p:nvSpPr>
        <p:spPr bwMode="auto">
          <a:xfrm>
            <a:off x="1158875" y="2004310"/>
            <a:ext cx="58455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it-IT" b="1">
                <a:solidFill>
                  <a:srgbClr val="CC0000"/>
                </a:solidFill>
              </a:rPr>
              <a:t>(A)</a:t>
            </a:r>
          </a:p>
        </p:txBody>
      </p:sp>
      <p:sp>
        <p:nvSpPr>
          <p:cNvPr id="24" name="Rectangle 19">
            <a:extLst>
              <a:ext uri="{FF2B5EF4-FFF2-40B4-BE49-F238E27FC236}">
                <a16:creationId xmlns:a16="http://schemas.microsoft.com/office/drawing/2014/main" id="{13AC06E1-1990-5F37-CB13-BBCD2484EC01}"/>
              </a:ext>
            </a:extLst>
          </p:cNvPr>
          <p:cNvSpPr>
            <a:spLocks noChangeArrowheads="1"/>
          </p:cNvSpPr>
          <p:nvPr/>
        </p:nvSpPr>
        <p:spPr bwMode="auto">
          <a:xfrm>
            <a:off x="5525808" y="2010198"/>
            <a:ext cx="58455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it-IT" b="1">
                <a:solidFill>
                  <a:srgbClr val="CC0000"/>
                </a:solidFill>
              </a:rPr>
              <a:t>(B)</a:t>
            </a:r>
          </a:p>
        </p:txBody>
      </p:sp>
      <p:sp>
        <p:nvSpPr>
          <p:cNvPr id="25" name="Rectangle 20">
            <a:extLst>
              <a:ext uri="{FF2B5EF4-FFF2-40B4-BE49-F238E27FC236}">
                <a16:creationId xmlns:a16="http://schemas.microsoft.com/office/drawing/2014/main" id="{10113CBC-A0B2-E477-A36A-7080409E154F}"/>
              </a:ext>
            </a:extLst>
          </p:cNvPr>
          <p:cNvSpPr>
            <a:spLocks noChangeArrowheads="1"/>
          </p:cNvSpPr>
          <p:nvPr/>
        </p:nvSpPr>
        <p:spPr bwMode="auto">
          <a:xfrm>
            <a:off x="3791675" y="2169207"/>
            <a:ext cx="54015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b="1" dirty="0">
                <a:solidFill>
                  <a:srgbClr val="008040"/>
                </a:solidFill>
              </a:rPr>
              <a:t>S2</a:t>
            </a:r>
            <a:endParaRPr lang="it-IT" sz="2000" b="1" dirty="0">
              <a:solidFill>
                <a:srgbClr val="008040"/>
              </a:solidFill>
            </a:endParaRPr>
          </a:p>
        </p:txBody>
      </p:sp>
      <p:sp>
        <p:nvSpPr>
          <p:cNvPr id="26" name="Rectangle 21">
            <a:extLst>
              <a:ext uri="{FF2B5EF4-FFF2-40B4-BE49-F238E27FC236}">
                <a16:creationId xmlns:a16="http://schemas.microsoft.com/office/drawing/2014/main" id="{2D50EED6-0DF5-3D60-F6BF-28802223CCDC}"/>
              </a:ext>
            </a:extLst>
          </p:cNvPr>
          <p:cNvSpPr>
            <a:spLocks noChangeArrowheads="1"/>
          </p:cNvSpPr>
          <p:nvPr/>
        </p:nvSpPr>
        <p:spPr bwMode="auto">
          <a:xfrm>
            <a:off x="2468743" y="2522216"/>
            <a:ext cx="54015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b="1" dirty="0">
                <a:solidFill>
                  <a:srgbClr val="120DB1"/>
                </a:solidFill>
              </a:rPr>
              <a:t>S1</a:t>
            </a:r>
            <a:endParaRPr lang="it-IT" sz="2000" b="1" dirty="0">
              <a:solidFill>
                <a:srgbClr val="120DB1"/>
              </a:solidFill>
            </a:endParaRPr>
          </a:p>
        </p:txBody>
      </p:sp>
      <p:sp>
        <p:nvSpPr>
          <p:cNvPr id="27" name="Rectangle 22">
            <a:extLst>
              <a:ext uri="{FF2B5EF4-FFF2-40B4-BE49-F238E27FC236}">
                <a16:creationId xmlns:a16="http://schemas.microsoft.com/office/drawing/2014/main" id="{83244C1B-BB11-9CF8-BE47-F08B75AD2E73}"/>
              </a:ext>
            </a:extLst>
          </p:cNvPr>
          <p:cNvSpPr>
            <a:spLocks noChangeArrowheads="1"/>
          </p:cNvSpPr>
          <p:nvPr/>
        </p:nvSpPr>
        <p:spPr bwMode="auto">
          <a:xfrm>
            <a:off x="7925245" y="2051270"/>
            <a:ext cx="54015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b="1">
                <a:solidFill>
                  <a:srgbClr val="008040"/>
                </a:solidFill>
              </a:rPr>
              <a:t>S2</a:t>
            </a:r>
            <a:endParaRPr lang="it-IT" sz="2000" b="1">
              <a:solidFill>
                <a:srgbClr val="120DB1"/>
              </a:solidFill>
            </a:endParaRPr>
          </a:p>
        </p:txBody>
      </p:sp>
      <p:sp>
        <p:nvSpPr>
          <p:cNvPr id="28" name="Rectangle 23">
            <a:extLst>
              <a:ext uri="{FF2B5EF4-FFF2-40B4-BE49-F238E27FC236}">
                <a16:creationId xmlns:a16="http://schemas.microsoft.com/office/drawing/2014/main" id="{3CC1DB6E-A3FE-79BD-C797-059F6426B364}"/>
              </a:ext>
            </a:extLst>
          </p:cNvPr>
          <p:cNvSpPr>
            <a:spLocks noChangeArrowheads="1"/>
          </p:cNvSpPr>
          <p:nvPr/>
        </p:nvSpPr>
        <p:spPr bwMode="auto">
          <a:xfrm>
            <a:off x="6771632" y="2543978"/>
            <a:ext cx="54015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b="1" dirty="0">
                <a:solidFill>
                  <a:srgbClr val="120DB1"/>
                </a:solidFill>
              </a:rPr>
              <a:t>S1</a:t>
            </a:r>
            <a:endParaRPr lang="it-IT" sz="2000" b="1" dirty="0">
              <a:solidFill>
                <a:srgbClr val="120DB1"/>
              </a:solidFill>
            </a:endParaRPr>
          </a:p>
        </p:txBody>
      </p:sp>
      <p:sp>
        <p:nvSpPr>
          <p:cNvPr id="29" name="Rectangle 24">
            <a:extLst>
              <a:ext uri="{FF2B5EF4-FFF2-40B4-BE49-F238E27FC236}">
                <a16:creationId xmlns:a16="http://schemas.microsoft.com/office/drawing/2014/main" id="{7769F5B6-5C32-CB5B-8E2C-F7B4C5E0682A}"/>
              </a:ext>
            </a:extLst>
          </p:cNvPr>
          <p:cNvSpPr>
            <a:spLocks noChangeArrowheads="1"/>
          </p:cNvSpPr>
          <p:nvPr/>
        </p:nvSpPr>
        <p:spPr bwMode="auto">
          <a:xfrm>
            <a:off x="2999893" y="5143884"/>
            <a:ext cx="54015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b="1" dirty="0">
                <a:solidFill>
                  <a:srgbClr val="120DB1"/>
                </a:solidFill>
              </a:rPr>
              <a:t>S1</a:t>
            </a:r>
            <a:endParaRPr lang="it-IT" sz="2000" b="1" dirty="0">
              <a:solidFill>
                <a:srgbClr val="120DB1"/>
              </a:solidFill>
            </a:endParaRPr>
          </a:p>
        </p:txBody>
      </p:sp>
      <p:sp>
        <p:nvSpPr>
          <p:cNvPr id="30" name="Rectangle 25">
            <a:extLst>
              <a:ext uri="{FF2B5EF4-FFF2-40B4-BE49-F238E27FC236}">
                <a16:creationId xmlns:a16="http://schemas.microsoft.com/office/drawing/2014/main" id="{7CBEFCF6-599E-9533-8BF7-D3873C6FEA79}"/>
              </a:ext>
            </a:extLst>
          </p:cNvPr>
          <p:cNvSpPr>
            <a:spLocks noChangeArrowheads="1"/>
          </p:cNvSpPr>
          <p:nvPr/>
        </p:nvSpPr>
        <p:spPr bwMode="auto">
          <a:xfrm>
            <a:off x="6460363" y="5051346"/>
            <a:ext cx="54015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000" b="1">
                <a:solidFill>
                  <a:srgbClr val="120DB1"/>
                </a:solidFill>
              </a:rPr>
              <a:t>S1</a:t>
            </a:r>
            <a:endParaRPr lang="it-IT" sz="2000" b="1">
              <a:solidFill>
                <a:srgbClr val="120DB1"/>
              </a:solidFill>
            </a:endParaRPr>
          </a:p>
        </p:txBody>
      </p:sp>
      <p:sp>
        <p:nvSpPr>
          <p:cNvPr id="31" name="Rectangle 30">
            <a:extLst>
              <a:ext uri="{FF2B5EF4-FFF2-40B4-BE49-F238E27FC236}">
                <a16:creationId xmlns:a16="http://schemas.microsoft.com/office/drawing/2014/main" id="{3C7A7205-1DF4-6C4C-4902-8FB492C5D989}"/>
              </a:ext>
            </a:extLst>
          </p:cNvPr>
          <p:cNvSpPr>
            <a:spLocks noChangeArrowheads="1"/>
          </p:cNvSpPr>
          <p:nvPr/>
        </p:nvSpPr>
        <p:spPr bwMode="auto">
          <a:xfrm>
            <a:off x="6769001" y="2869245"/>
            <a:ext cx="397718" cy="943425"/>
          </a:xfrm>
          <a:prstGeom prst="rect">
            <a:avLst/>
          </a:prstGeom>
          <a:noFill/>
          <a:ln w="12700">
            <a:solidFill>
              <a:srgbClr val="0000FF"/>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Line 31">
            <a:extLst>
              <a:ext uri="{FF2B5EF4-FFF2-40B4-BE49-F238E27FC236}">
                <a16:creationId xmlns:a16="http://schemas.microsoft.com/office/drawing/2014/main" id="{3818BC66-72C6-5682-B4BA-7BBC4F38DA32}"/>
              </a:ext>
            </a:extLst>
          </p:cNvPr>
          <p:cNvSpPr>
            <a:spLocks noChangeShapeType="1"/>
          </p:cNvSpPr>
          <p:nvPr/>
        </p:nvSpPr>
        <p:spPr bwMode="auto">
          <a:xfrm flipH="1">
            <a:off x="5447126" y="3822307"/>
            <a:ext cx="1266387" cy="323724"/>
          </a:xfrm>
          <a:prstGeom prst="line">
            <a:avLst/>
          </a:prstGeom>
          <a:noFill/>
          <a:ln w="12700">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Line 32">
            <a:extLst>
              <a:ext uri="{FF2B5EF4-FFF2-40B4-BE49-F238E27FC236}">
                <a16:creationId xmlns:a16="http://schemas.microsoft.com/office/drawing/2014/main" id="{7728C1D0-2338-148C-6BC3-670D5176BBB6}"/>
              </a:ext>
            </a:extLst>
          </p:cNvPr>
          <p:cNvSpPr>
            <a:spLocks noChangeShapeType="1"/>
          </p:cNvSpPr>
          <p:nvPr/>
        </p:nvSpPr>
        <p:spPr bwMode="auto">
          <a:xfrm>
            <a:off x="7160777" y="3822307"/>
            <a:ext cx="2159772" cy="331663"/>
          </a:xfrm>
          <a:prstGeom prst="line">
            <a:avLst/>
          </a:prstGeom>
          <a:noFill/>
          <a:ln w="12700">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Rectangle 35">
            <a:extLst>
              <a:ext uri="{FF2B5EF4-FFF2-40B4-BE49-F238E27FC236}">
                <a16:creationId xmlns:a16="http://schemas.microsoft.com/office/drawing/2014/main" id="{8D6A66EB-927C-7CCE-A7D6-74A6BF35216B}"/>
              </a:ext>
            </a:extLst>
          </p:cNvPr>
          <p:cNvSpPr>
            <a:spLocks noChangeArrowheads="1"/>
          </p:cNvSpPr>
          <p:nvPr/>
        </p:nvSpPr>
        <p:spPr bwMode="auto">
          <a:xfrm>
            <a:off x="2481443" y="2864945"/>
            <a:ext cx="397719" cy="943425"/>
          </a:xfrm>
          <a:prstGeom prst="rect">
            <a:avLst/>
          </a:prstGeom>
          <a:noFill/>
          <a:ln w="12700">
            <a:solidFill>
              <a:srgbClr val="0000FF"/>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 name="Line 36">
            <a:extLst>
              <a:ext uri="{FF2B5EF4-FFF2-40B4-BE49-F238E27FC236}">
                <a16:creationId xmlns:a16="http://schemas.microsoft.com/office/drawing/2014/main" id="{A6947170-D92F-D224-41F8-67175EA2F99B}"/>
              </a:ext>
            </a:extLst>
          </p:cNvPr>
          <p:cNvSpPr>
            <a:spLocks noChangeShapeType="1"/>
          </p:cNvSpPr>
          <p:nvPr/>
        </p:nvSpPr>
        <p:spPr bwMode="auto">
          <a:xfrm flipH="1">
            <a:off x="1119188" y="3810070"/>
            <a:ext cx="1322644" cy="314475"/>
          </a:xfrm>
          <a:prstGeom prst="line">
            <a:avLst/>
          </a:prstGeom>
          <a:noFill/>
          <a:ln w="12700">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Line 37">
            <a:extLst>
              <a:ext uri="{FF2B5EF4-FFF2-40B4-BE49-F238E27FC236}">
                <a16:creationId xmlns:a16="http://schemas.microsoft.com/office/drawing/2014/main" id="{E552ECCB-F7D4-1C4B-0FEF-CEA1771DBF37}"/>
              </a:ext>
            </a:extLst>
          </p:cNvPr>
          <p:cNvSpPr>
            <a:spLocks noChangeShapeType="1"/>
          </p:cNvSpPr>
          <p:nvPr/>
        </p:nvSpPr>
        <p:spPr bwMode="auto">
          <a:xfrm>
            <a:off x="2850595" y="3808663"/>
            <a:ext cx="2173580" cy="323724"/>
          </a:xfrm>
          <a:prstGeom prst="line">
            <a:avLst/>
          </a:prstGeom>
          <a:noFill/>
          <a:ln w="12700">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 name="Text Box 38">
            <a:extLst>
              <a:ext uri="{FF2B5EF4-FFF2-40B4-BE49-F238E27FC236}">
                <a16:creationId xmlns:a16="http://schemas.microsoft.com/office/drawing/2014/main" id="{E9CA5B9D-AE2D-E3D7-C727-3670292204A4}"/>
              </a:ext>
            </a:extLst>
          </p:cNvPr>
          <p:cNvSpPr txBox="1">
            <a:spLocks noChangeArrowheads="1"/>
          </p:cNvSpPr>
          <p:nvPr/>
        </p:nvSpPr>
        <p:spPr bwMode="auto">
          <a:xfrm>
            <a:off x="3648190" y="3155290"/>
            <a:ext cx="116170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a:solidFill>
                  <a:schemeClr val="accent2"/>
                </a:solidFill>
              </a:rPr>
              <a:t>Drift time</a:t>
            </a:r>
          </a:p>
        </p:txBody>
      </p:sp>
      <p:sp>
        <p:nvSpPr>
          <p:cNvPr id="38" name="Line 39">
            <a:extLst>
              <a:ext uri="{FF2B5EF4-FFF2-40B4-BE49-F238E27FC236}">
                <a16:creationId xmlns:a16="http://schemas.microsoft.com/office/drawing/2014/main" id="{6309CF18-4255-5213-D405-D7A1CA67DFA6}"/>
              </a:ext>
            </a:extLst>
          </p:cNvPr>
          <p:cNvSpPr>
            <a:spLocks noChangeShapeType="1"/>
          </p:cNvSpPr>
          <p:nvPr/>
        </p:nvSpPr>
        <p:spPr bwMode="auto">
          <a:xfrm flipV="1">
            <a:off x="2586368" y="3370481"/>
            <a:ext cx="1074243" cy="0"/>
          </a:xfrm>
          <a:prstGeom prst="line">
            <a:avLst/>
          </a:prstGeom>
          <a:noFill/>
          <a:ln w="9525">
            <a:solidFill>
              <a:schemeClr val="accent2"/>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 name="Line 40">
            <a:extLst>
              <a:ext uri="{FF2B5EF4-FFF2-40B4-BE49-F238E27FC236}">
                <a16:creationId xmlns:a16="http://schemas.microsoft.com/office/drawing/2014/main" id="{929C6D9F-E098-C66F-415F-BD0589ADF549}"/>
              </a:ext>
            </a:extLst>
          </p:cNvPr>
          <p:cNvSpPr>
            <a:spLocks noChangeShapeType="1"/>
          </p:cNvSpPr>
          <p:nvPr/>
        </p:nvSpPr>
        <p:spPr bwMode="auto">
          <a:xfrm>
            <a:off x="3677853" y="3003738"/>
            <a:ext cx="1" cy="850932"/>
          </a:xfrm>
          <a:prstGeom prst="line">
            <a:avLst/>
          </a:prstGeom>
          <a:noFill/>
          <a:ln w="9525">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Rectangle 41">
            <a:extLst>
              <a:ext uri="{FF2B5EF4-FFF2-40B4-BE49-F238E27FC236}">
                <a16:creationId xmlns:a16="http://schemas.microsoft.com/office/drawing/2014/main" id="{0BFEC277-25C5-AB52-F621-7B765081570D}"/>
              </a:ext>
            </a:extLst>
          </p:cNvPr>
          <p:cNvSpPr>
            <a:spLocks noChangeArrowheads="1"/>
          </p:cNvSpPr>
          <p:nvPr/>
        </p:nvSpPr>
        <p:spPr bwMode="auto">
          <a:xfrm>
            <a:off x="5445108" y="4150910"/>
            <a:ext cx="3875442" cy="1859103"/>
          </a:xfrm>
          <a:prstGeom prst="rect">
            <a:avLst/>
          </a:prstGeom>
          <a:noFill/>
          <a:ln w="12700">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Rectangle 42">
            <a:extLst>
              <a:ext uri="{FF2B5EF4-FFF2-40B4-BE49-F238E27FC236}">
                <a16:creationId xmlns:a16="http://schemas.microsoft.com/office/drawing/2014/main" id="{CD1F16EA-2B9D-25A9-2B97-AFE59BC40DB8}"/>
              </a:ext>
            </a:extLst>
          </p:cNvPr>
          <p:cNvSpPr>
            <a:spLocks noChangeArrowheads="1"/>
          </p:cNvSpPr>
          <p:nvPr/>
        </p:nvSpPr>
        <p:spPr bwMode="auto">
          <a:xfrm>
            <a:off x="1111249" y="4147922"/>
            <a:ext cx="3912925" cy="1849853"/>
          </a:xfrm>
          <a:prstGeom prst="rect">
            <a:avLst/>
          </a:prstGeom>
          <a:noFill/>
          <a:ln w="12700">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TextBox 42">
            <a:extLst>
              <a:ext uri="{FF2B5EF4-FFF2-40B4-BE49-F238E27FC236}">
                <a16:creationId xmlns:a16="http://schemas.microsoft.com/office/drawing/2014/main" id="{229A85BD-4726-B92E-26A8-3F78A6EE62FA}"/>
              </a:ext>
            </a:extLst>
          </p:cNvPr>
          <p:cNvSpPr txBox="1"/>
          <p:nvPr/>
        </p:nvSpPr>
        <p:spPr>
          <a:xfrm>
            <a:off x="1221215" y="995201"/>
            <a:ext cx="3315893" cy="923330"/>
          </a:xfrm>
          <a:prstGeom prst="rect">
            <a:avLst/>
          </a:prstGeom>
          <a:noFill/>
        </p:spPr>
        <p:txBody>
          <a:bodyPr wrap="square">
            <a:spAutoFit/>
          </a:bodyPr>
          <a:lstStyle/>
          <a:p>
            <a:pPr marL="285750" indent="-285750" eaLnBrk="1" hangingPunct="1">
              <a:spcAft>
                <a:spcPct val="25000"/>
              </a:spcAft>
              <a:buClr>
                <a:schemeClr val="accent2"/>
              </a:buClr>
              <a:buFont typeface="Wingdings" charset="0"/>
              <a:buChar char="p"/>
            </a:pPr>
            <a:r>
              <a:rPr lang="en-US" sz="1800" b="1" dirty="0">
                <a:solidFill>
                  <a:schemeClr val="accent2"/>
                </a:solidFill>
              </a:rPr>
              <a:t>Minimum </a:t>
            </a:r>
            <a:r>
              <a:rPr lang="en-US" sz="1800" b="1" dirty="0" err="1">
                <a:solidFill>
                  <a:schemeClr val="accent2"/>
                </a:solidFill>
              </a:rPr>
              <a:t>ionising</a:t>
            </a:r>
            <a:r>
              <a:rPr lang="en-US" sz="1800" b="1" dirty="0">
                <a:solidFill>
                  <a:schemeClr val="accent2"/>
                </a:solidFill>
              </a:rPr>
              <a:t> particles</a:t>
            </a:r>
            <a:r>
              <a:rPr lang="en-US" sz="1800" dirty="0"/>
              <a:t>: high S2/S1 ratio (</a:t>
            </a:r>
            <a:r>
              <a:rPr lang="en-US" sz="1800" dirty="0">
                <a:cs typeface="Times New Roman" charset="0"/>
              </a:rPr>
              <a:t>~100</a:t>
            </a:r>
            <a:r>
              <a:rPr lang="en-US" sz="1800" dirty="0"/>
              <a:t>) + slow S1 signal.</a:t>
            </a:r>
          </a:p>
        </p:txBody>
      </p:sp>
      <p:sp>
        <p:nvSpPr>
          <p:cNvPr id="45" name="TextBox 44">
            <a:extLst>
              <a:ext uri="{FF2B5EF4-FFF2-40B4-BE49-F238E27FC236}">
                <a16:creationId xmlns:a16="http://schemas.microsoft.com/office/drawing/2014/main" id="{C8AA6FCD-A074-4A2D-8807-B7E1C0CF10A3}"/>
              </a:ext>
            </a:extLst>
          </p:cNvPr>
          <p:cNvSpPr txBox="1"/>
          <p:nvPr/>
        </p:nvSpPr>
        <p:spPr>
          <a:xfrm>
            <a:off x="5368326" y="1002392"/>
            <a:ext cx="3346769" cy="923330"/>
          </a:xfrm>
          <a:prstGeom prst="rect">
            <a:avLst/>
          </a:prstGeom>
          <a:noFill/>
        </p:spPr>
        <p:txBody>
          <a:bodyPr wrap="square">
            <a:spAutoFit/>
          </a:bodyPr>
          <a:lstStyle/>
          <a:p>
            <a:pPr marL="285750" indent="-285750" eaLnBrk="1" hangingPunct="1">
              <a:spcAft>
                <a:spcPct val="25000"/>
              </a:spcAft>
              <a:buClr>
                <a:schemeClr val="accent2"/>
              </a:buClr>
              <a:buFont typeface="Wingdings" charset="0"/>
              <a:buChar char="p"/>
            </a:pPr>
            <a:r>
              <a:rPr lang="en-US" sz="1800" b="1" dirty="0">
                <a:solidFill>
                  <a:schemeClr val="accent2"/>
                </a:solidFill>
                <a:latin typeface="Symbol" charset="0"/>
                <a:sym typeface="Symbol" charset="0"/>
              </a:rPr>
              <a:t></a:t>
            </a:r>
            <a:r>
              <a:rPr lang="en-US" sz="1800" b="1" dirty="0">
                <a:solidFill>
                  <a:schemeClr val="accent2"/>
                </a:solidFill>
              </a:rPr>
              <a:t> particles and nuclear recoils (R-like events)</a:t>
            </a:r>
            <a:r>
              <a:rPr lang="en-US" sz="1800" dirty="0"/>
              <a:t>: low (&lt;30) S2/S1 + fast S1.</a:t>
            </a:r>
          </a:p>
        </p:txBody>
      </p:sp>
    </p:spTree>
    <p:extLst>
      <p:ext uri="{BB962C8B-B14F-4D97-AF65-F5344CB8AC3E}">
        <p14:creationId xmlns:p14="http://schemas.microsoft.com/office/powerpoint/2010/main" val="2134907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49CA4-520D-D334-3139-0194FF89EFE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BFB84A-A63A-122C-F0CF-4EA84E31C97F}"/>
              </a:ext>
            </a:extLst>
          </p:cNvPr>
          <p:cNvSpPr>
            <a:spLocks noGrp="1"/>
          </p:cNvSpPr>
          <p:nvPr>
            <p:ph type="ftr" sz="quarter" idx="3"/>
          </p:nvPr>
        </p:nvSpPr>
        <p:spPr>
          <a:xfrm>
            <a:off x="1053296" y="6494965"/>
            <a:ext cx="9206143" cy="237804"/>
          </a:xfrm>
        </p:spPr>
        <p:txBody>
          <a:bodyPr/>
          <a:lstStyle/>
          <a:p>
            <a:pPr>
              <a:defRPr/>
            </a:pPr>
            <a:r>
              <a:rPr lang="en-US" dirty="0"/>
              <a:t>C. Montanari | Liquid argon-based technologies for neutrino and dark matter detection | BDX &amp; Beyond Workshop | JLAB | September 3, 2025</a:t>
            </a:r>
            <a:endParaRPr lang="en-US" b="1" dirty="0"/>
          </a:p>
        </p:txBody>
      </p:sp>
      <p:sp>
        <p:nvSpPr>
          <p:cNvPr id="16" name="Title 1">
            <a:extLst>
              <a:ext uri="{FF2B5EF4-FFF2-40B4-BE49-F238E27FC236}">
                <a16:creationId xmlns:a16="http://schemas.microsoft.com/office/drawing/2014/main" id="{925225C0-514F-4195-9C6A-83642EA02141}"/>
              </a:ext>
            </a:extLst>
          </p:cNvPr>
          <p:cNvSpPr>
            <a:spLocks noGrp="1"/>
          </p:cNvSpPr>
          <p:nvPr>
            <p:ph type="title"/>
          </p:nvPr>
        </p:nvSpPr>
        <p:spPr>
          <a:xfrm>
            <a:off x="848784" y="193832"/>
            <a:ext cx="6142325" cy="492369"/>
          </a:xfrm>
        </p:spPr>
        <p:txBody>
          <a:bodyPr>
            <a:noAutofit/>
          </a:bodyPr>
          <a:lstStyle/>
          <a:p>
            <a:r>
              <a:rPr lang="en-US" sz="3200" b="1" dirty="0">
                <a:solidFill>
                  <a:schemeClr val="accent5">
                    <a:lumMod val="50000"/>
                  </a:schemeClr>
                </a:solidFill>
              </a:rPr>
              <a:t>Discrimination Technique</a:t>
            </a:r>
          </a:p>
        </p:txBody>
      </p:sp>
      <p:sp>
        <p:nvSpPr>
          <p:cNvPr id="2" name="Slide Number Placeholder 3">
            <a:extLst>
              <a:ext uri="{FF2B5EF4-FFF2-40B4-BE49-F238E27FC236}">
                <a16:creationId xmlns:a16="http://schemas.microsoft.com/office/drawing/2014/main" id="{72C0F989-DBCB-4BF5-7754-466FB20FE3F4}"/>
              </a:ext>
            </a:extLst>
          </p:cNvPr>
          <p:cNvSpPr txBox="1">
            <a:spLocks/>
          </p:cNvSpPr>
          <p:nvPr/>
        </p:nvSpPr>
        <p:spPr>
          <a:xfrm>
            <a:off x="11198993" y="6400799"/>
            <a:ext cx="548347" cy="3329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BAD61A-D722-C84A-98D8-7D9A852F4A03}" type="slidenum">
              <a:rPr lang="en-US" smtClean="0"/>
              <a:pPr/>
              <a:t>16</a:t>
            </a:fld>
            <a:endParaRPr lang="en-US"/>
          </a:p>
        </p:txBody>
      </p:sp>
      <p:pic>
        <p:nvPicPr>
          <p:cNvPr id="3" name="Picture 59">
            <a:extLst>
              <a:ext uri="{FF2B5EF4-FFF2-40B4-BE49-F238E27FC236}">
                <a16:creationId xmlns:a16="http://schemas.microsoft.com/office/drawing/2014/main" id="{905A2A3B-B11E-B0AA-5987-DCC796463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8739" y="268288"/>
            <a:ext cx="4076701" cy="6498568"/>
          </a:xfrm>
          <a:prstGeom prst="rect">
            <a:avLst/>
          </a:prstGeom>
          <a:noFill/>
          <a:ln w="9525">
            <a:solidFill>
              <a:schemeClr val="accent2"/>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pic>
      <p:sp>
        <p:nvSpPr>
          <p:cNvPr id="6" name="Comment 60">
            <a:extLst>
              <a:ext uri="{FF2B5EF4-FFF2-40B4-BE49-F238E27FC236}">
                <a16:creationId xmlns:a16="http://schemas.microsoft.com/office/drawing/2014/main" id="{2E486D0B-6C89-ACB1-5A09-AF50155DBBBF}"/>
              </a:ext>
            </a:extLst>
          </p:cNvPr>
          <p:cNvSpPr>
            <a:spLocks noChangeArrowheads="1"/>
          </p:cNvSpPr>
          <p:nvPr/>
        </p:nvSpPr>
        <p:spPr bwMode="auto">
          <a:xfrm>
            <a:off x="819149" y="4535488"/>
            <a:ext cx="4482055" cy="1200329"/>
          </a:xfrm>
          <a:prstGeom prst="rect">
            <a:avLst/>
          </a:prstGeom>
          <a:solidFill>
            <a:srgbClr val="DDF9FD"/>
          </a:solidFill>
          <a:ln w="9525">
            <a:solidFill>
              <a:schemeClr val="tx1"/>
            </a:solidFill>
            <a:miter lim="800000"/>
            <a:headEnd/>
            <a:tailEnd/>
          </a:ln>
          <a:effectLst>
            <a:outerShdw blurRad="63500" dist="38099" dir="2700000" algn="ctr" rotWithShape="0">
              <a:schemeClr val="tx1">
                <a:alpha val="74998"/>
              </a:schemeClr>
            </a:outerShdw>
          </a:effectLst>
          <a:extLst>
            <a:ext uri="{53640926-AAD7-44d8-BBD7-CCE9431645EC}">
              <a14:shadowObscured xmlns="" xmlns:a14="http://schemas.microsoft.com/office/drawing/2010/main" val="1"/>
            </a:ext>
          </a:extLst>
        </p:spPr>
        <p:txBody>
          <a:bodyPr wrap="square">
            <a:spAutoFit/>
          </a:bodyPr>
          <a:lstStyle/>
          <a:p>
            <a:pPr algn="ctr">
              <a:spcBef>
                <a:spcPct val="50000"/>
              </a:spcBef>
            </a:pPr>
            <a:r>
              <a:rPr lang="en-GB" sz="2400" dirty="0">
                <a:solidFill>
                  <a:srgbClr val="FA012E"/>
                </a:solidFill>
              </a:rPr>
              <a:t>Complete agreement up to an observed level of ≈ 1/20000 ⇒ combined rejection </a:t>
            </a:r>
            <a:r>
              <a:rPr lang="en-GB" sz="2400" b="1" dirty="0">
                <a:solidFill>
                  <a:srgbClr val="FA012E"/>
                </a:solidFill>
              </a:rPr>
              <a:t>&lt; 1/10</a:t>
            </a:r>
            <a:r>
              <a:rPr lang="en-GB" sz="2400" b="1" baseline="30000" dirty="0">
                <a:solidFill>
                  <a:srgbClr val="FA012E"/>
                </a:solidFill>
              </a:rPr>
              <a:t>8</a:t>
            </a:r>
            <a:endParaRPr lang="en-GB" sz="2400" b="1" dirty="0">
              <a:solidFill>
                <a:srgbClr val="FA012E"/>
              </a:solidFill>
            </a:endParaRPr>
          </a:p>
        </p:txBody>
      </p:sp>
      <p:sp>
        <p:nvSpPr>
          <p:cNvPr id="7" name="Comment 61">
            <a:extLst>
              <a:ext uri="{FF2B5EF4-FFF2-40B4-BE49-F238E27FC236}">
                <a16:creationId xmlns:a16="http://schemas.microsoft.com/office/drawing/2014/main" id="{65BC08BC-954D-2457-A51C-1B047ACC97F9}"/>
              </a:ext>
            </a:extLst>
          </p:cNvPr>
          <p:cNvSpPr>
            <a:spLocks noChangeArrowheads="1"/>
          </p:cNvSpPr>
          <p:nvPr/>
        </p:nvSpPr>
        <p:spPr bwMode="auto">
          <a:xfrm>
            <a:off x="1387314" y="2955585"/>
            <a:ext cx="3095948" cy="830997"/>
          </a:xfrm>
          <a:prstGeom prst="rect">
            <a:avLst/>
          </a:prstGeom>
          <a:solidFill>
            <a:srgbClr val="DDF9FD"/>
          </a:solidFill>
          <a:ln w="9525">
            <a:solidFill>
              <a:schemeClr val="tx1"/>
            </a:solidFill>
            <a:miter lim="800000"/>
            <a:headEnd/>
            <a:tailEnd/>
          </a:ln>
          <a:effectLst>
            <a:outerShdw blurRad="63500" dist="38099" dir="2700000" algn="ctr" rotWithShape="0">
              <a:schemeClr val="tx1">
                <a:alpha val="74998"/>
              </a:schemeClr>
            </a:outerShdw>
          </a:effectLst>
          <a:extLst>
            <a:ext uri="{53640926-AAD7-44d8-BBD7-CCE9431645EC}">
              <a14:shadowObscured xmlns="" xmlns:a14="http://schemas.microsoft.com/office/drawing/2010/main" val="1"/>
            </a:ext>
          </a:extLst>
        </p:spPr>
        <p:txBody>
          <a:bodyPr wrap="square">
            <a:spAutoFit/>
          </a:bodyPr>
          <a:lstStyle/>
          <a:p>
            <a:pPr algn="ctr">
              <a:spcBef>
                <a:spcPct val="50000"/>
              </a:spcBef>
            </a:pPr>
            <a:r>
              <a:rPr lang="en-GB" sz="2400" dirty="0">
                <a:solidFill>
                  <a:srgbClr val="FA012E"/>
                </a:solidFill>
              </a:rPr>
              <a:t>No event outside the two circled regions</a:t>
            </a:r>
          </a:p>
        </p:txBody>
      </p:sp>
      <p:sp>
        <p:nvSpPr>
          <p:cNvPr id="8" name="Comment 62">
            <a:extLst>
              <a:ext uri="{FF2B5EF4-FFF2-40B4-BE49-F238E27FC236}">
                <a16:creationId xmlns:a16="http://schemas.microsoft.com/office/drawing/2014/main" id="{DC929205-6BC8-96CC-F6E9-8EF3D1746CF9}"/>
              </a:ext>
            </a:extLst>
          </p:cNvPr>
          <p:cNvSpPr>
            <a:spLocks noChangeArrowheads="1"/>
          </p:cNvSpPr>
          <p:nvPr/>
        </p:nvSpPr>
        <p:spPr bwMode="auto">
          <a:xfrm>
            <a:off x="10108157" y="2789238"/>
            <a:ext cx="1488371" cy="369332"/>
          </a:xfrm>
          <a:prstGeom prst="rect">
            <a:avLst/>
          </a:prstGeom>
          <a:solidFill>
            <a:srgbClr val="FCFDC6"/>
          </a:solidFill>
          <a:ln w="9525">
            <a:solidFill>
              <a:schemeClr val="tx1"/>
            </a:solidFill>
            <a:miter lim="800000"/>
            <a:headEnd/>
            <a:tailEnd/>
          </a:ln>
          <a:effectLst>
            <a:outerShdw blurRad="63500" dist="107763" dir="2700000" algn="ctr" rotWithShape="0">
              <a:schemeClr val="bg2">
                <a:alpha val="74998"/>
              </a:schemeClr>
            </a:outerShdw>
          </a:effectLst>
          <a:extLst>
            <a:ext uri="{53640926-AAD7-44d8-BBD7-CCE9431645EC}">
              <a14:shadowObscured xmlns="" xmlns:a14="http://schemas.microsoft.com/office/drawing/2010/main" val="1"/>
            </a:ext>
          </a:extLst>
        </p:spPr>
        <p:txBody>
          <a:bodyPr wrap="square">
            <a:spAutoFit/>
          </a:bodyPr>
          <a:lstStyle/>
          <a:p>
            <a:pPr algn="ctr">
              <a:spcBef>
                <a:spcPct val="50000"/>
              </a:spcBef>
            </a:pPr>
            <a:r>
              <a:rPr lang="en-GB" sz="1800" b="1">
                <a:solidFill>
                  <a:srgbClr val="FA012E"/>
                </a:solidFill>
                <a:latin typeface="Symbol" charset="0"/>
              </a:rPr>
              <a:t>g</a:t>
            </a:r>
            <a:r>
              <a:rPr lang="en-GB" sz="1800" b="1">
                <a:solidFill>
                  <a:srgbClr val="FA012E"/>
                </a:solidFill>
                <a:latin typeface="Helvetica" charset="0"/>
              </a:rPr>
              <a:t>’s and </a:t>
            </a:r>
            <a:r>
              <a:rPr lang="en-GB" sz="1800" b="1">
                <a:solidFill>
                  <a:srgbClr val="FA012E"/>
                </a:solidFill>
                <a:latin typeface="Symbol" charset="0"/>
              </a:rPr>
              <a:t>b</a:t>
            </a:r>
            <a:r>
              <a:rPr lang="en-GB" sz="1800" b="1">
                <a:solidFill>
                  <a:srgbClr val="FA012E"/>
                </a:solidFill>
                <a:latin typeface="Helvetica" charset="0"/>
              </a:rPr>
              <a:t>’s</a:t>
            </a:r>
          </a:p>
        </p:txBody>
      </p:sp>
      <p:sp>
        <p:nvSpPr>
          <p:cNvPr id="9" name="Comment 63">
            <a:extLst>
              <a:ext uri="{FF2B5EF4-FFF2-40B4-BE49-F238E27FC236}">
                <a16:creationId xmlns:a16="http://schemas.microsoft.com/office/drawing/2014/main" id="{305D90FE-4F09-262D-1EBD-A61F190059B6}"/>
              </a:ext>
            </a:extLst>
          </p:cNvPr>
          <p:cNvSpPr>
            <a:spLocks noChangeArrowheads="1"/>
          </p:cNvSpPr>
          <p:nvPr/>
        </p:nvSpPr>
        <p:spPr bwMode="auto">
          <a:xfrm>
            <a:off x="7401946" y="4660899"/>
            <a:ext cx="626683" cy="369332"/>
          </a:xfrm>
          <a:prstGeom prst="rect">
            <a:avLst/>
          </a:prstGeom>
          <a:solidFill>
            <a:srgbClr val="FCFDC6"/>
          </a:solidFill>
          <a:ln w="9525">
            <a:solidFill>
              <a:schemeClr val="tx1"/>
            </a:solidFill>
            <a:miter lim="800000"/>
            <a:headEnd/>
            <a:tailEnd/>
          </a:ln>
          <a:effectLst>
            <a:outerShdw blurRad="63500" dist="107763" dir="2700000" algn="ctr" rotWithShape="0">
              <a:schemeClr val="bg2">
                <a:alpha val="74998"/>
              </a:schemeClr>
            </a:outerShdw>
          </a:effectLst>
          <a:extLst>
            <a:ext uri="{53640926-AAD7-44d8-BBD7-CCE9431645EC}">
              <a14:shadowObscured xmlns="" xmlns:a14="http://schemas.microsoft.com/office/drawing/2010/main" val="1"/>
            </a:ext>
          </a:extLst>
        </p:spPr>
        <p:txBody>
          <a:bodyPr wrap="square">
            <a:spAutoFit/>
          </a:bodyPr>
          <a:lstStyle/>
          <a:p>
            <a:pPr algn="ctr">
              <a:spcBef>
                <a:spcPct val="50000"/>
              </a:spcBef>
            </a:pPr>
            <a:r>
              <a:rPr lang="en-GB" sz="1800" b="1">
                <a:solidFill>
                  <a:srgbClr val="0000CC"/>
                </a:solidFill>
                <a:latin typeface="Symbol" charset="0"/>
              </a:rPr>
              <a:t>a</a:t>
            </a:r>
            <a:r>
              <a:rPr lang="en-GB" sz="1800" b="1">
                <a:solidFill>
                  <a:srgbClr val="0000CC"/>
                </a:solidFill>
                <a:latin typeface="Helvetica" charset="0"/>
              </a:rPr>
              <a:t>’s</a:t>
            </a:r>
          </a:p>
        </p:txBody>
      </p:sp>
      <p:sp>
        <p:nvSpPr>
          <p:cNvPr id="10" name="Line 66">
            <a:extLst>
              <a:ext uri="{FF2B5EF4-FFF2-40B4-BE49-F238E27FC236}">
                <a16:creationId xmlns:a16="http://schemas.microsoft.com/office/drawing/2014/main" id="{0386AB87-152E-D444-35BC-3AD57ED20D06}"/>
              </a:ext>
            </a:extLst>
          </p:cNvPr>
          <p:cNvSpPr>
            <a:spLocks noChangeShapeType="1"/>
          </p:cNvSpPr>
          <p:nvPr/>
        </p:nvSpPr>
        <p:spPr bwMode="auto">
          <a:xfrm flipH="1">
            <a:off x="9678716" y="3017838"/>
            <a:ext cx="470012" cy="235006"/>
          </a:xfrm>
          <a:prstGeom prst="line">
            <a:avLst/>
          </a:prstGeom>
          <a:noFill/>
          <a:ln w="9525">
            <a:solidFill>
              <a:srgbClr val="CC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Line 67">
            <a:extLst>
              <a:ext uri="{FF2B5EF4-FFF2-40B4-BE49-F238E27FC236}">
                <a16:creationId xmlns:a16="http://schemas.microsoft.com/office/drawing/2014/main" id="{FC01B837-49DF-4239-CCB0-0C6BCBAA1551}"/>
              </a:ext>
            </a:extLst>
          </p:cNvPr>
          <p:cNvSpPr>
            <a:spLocks noChangeShapeType="1"/>
          </p:cNvSpPr>
          <p:nvPr/>
        </p:nvSpPr>
        <p:spPr bwMode="auto">
          <a:xfrm>
            <a:off x="8022223" y="4965699"/>
            <a:ext cx="235006" cy="313341"/>
          </a:xfrm>
          <a:prstGeom prst="line">
            <a:avLst/>
          </a:prstGeom>
          <a:noFill/>
          <a:ln w="9525">
            <a:solidFill>
              <a:srgbClr val="0000CC"/>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Rectangle 69">
            <a:extLst>
              <a:ext uri="{FF2B5EF4-FFF2-40B4-BE49-F238E27FC236}">
                <a16:creationId xmlns:a16="http://schemas.microsoft.com/office/drawing/2014/main" id="{78A0C7FE-5353-BF6D-D902-16116BD48CE4}"/>
              </a:ext>
            </a:extLst>
          </p:cNvPr>
          <p:cNvSpPr>
            <a:spLocks noChangeArrowheads="1"/>
          </p:cNvSpPr>
          <p:nvPr/>
        </p:nvSpPr>
        <p:spPr bwMode="auto">
          <a:xfrm>
            <a:off x="848784" y="1386063"/>
            <a:ext cx="4482055"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CC"/>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2400" b="1" dirty="0">
                <a:solidFill>
                  <a:srgbClr val="120DB1"/>
                </a:solidFill>
              </a:rPr>
              <a:t>Combined selection based on S2/S1 ratio and rise time of primary scintillation</a:t>
            </a:r>
            <a:endParaRPr lang="it-IT" sz="2400" b="1" dirty="0">
              <a:solidFill>
                <a:srgbClr val="120DB1"/>
              </a:solidFill>
            </a:endParaRPr>
          </a:p>
        </p:txBody>
      </p:sp>
    </p:spTree>
    <p:extLst>
      <p:ext uri="{BB962C8B-B14F-4D97-AF65-F5344CB8AC3E}">
        <p14:creationId xmlns:p14="http://schemas.microsoft.com/office/powerpoint/2010/main" val="3600783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B9300-8A29-18D1-B55B-62D88C525B7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332E9F-A0BC-D430-D9DD-8B922035CC51}"/>
              </a:ext>
            </a:extLst>
          </p:cNvPr>
          <p:cNvSpPr>
            <a:spLocks noGrp="1"/>
          </p:cNvSpPr>
          <p:nvPr>
            <p:ph type="ftr" sz="quarter" idx="3"/>
          </p:nvPr>
        </p:nvSpPr>
        <p:spPr>
          <a:xfrm>
            <a:off x="1053296" y="6494965"/>
            <a:ext cx="9206143" cy="237804"/>
          </a:xfrm>
        </p:spPr>
        <p:txBody>
          <a:bodyPr/>
          <a:lstStyle/>
          <a:p>
            <a:pPr>
              <a:defRPr/>
            </a:pPr>
            <a:r>
              <a:rPr lang="en-US" dirty="0"/>
              <a:t>C. Montanari | Liquid argon-based technologies for neutrino and dark matter detection | BDX &amp; Beyond Workshop | JLAB | September 3, 2025</a:t>
            </a:r>
            <a:endParaRPr lang="en-US" b="1" dirty="0"/>
          </a:p>
        </p:txBody>
      </p:sp>
      <p:sp>
        <p:nvSpPr>
          <p:cNvPr id="16" name="Title 1">
            <a:extLst>
              <a:ext uri="{FF2B5EF4-FFF2-40B4-BE49-F238E27FC236}">
                <a16:creationId xmlns:a16="http://schemas.microsoft.com/office/drawing/2014/main" id="{D8ED4A15-DB87-5B99-5633-C3AC1105B87E}"/>
              </a:ext>
            </a:extLst>
          </p:cNvPr>
          <p:cNvSpPr>
            <a:spLocks noGrp="1"/>
          </p:cNvSpPr>
          <p:nvPr>
            <p:ph type="title"/>
          </p:nvPr>
        </p:nvSpPr>
        <p:spPr>
          <a:xfrm>
            <a:off x="848784" y="193832"/>
            <a:ext cx="9012845" cy="492369"/>
          </a:xfrm>
        </p:spPr>
        <p:txBody>
          <a:bodyPr>
            <a:noAutofit/>
          </a:bodyPr>
          <a:lstStyle/>
          <a:p>
            <a:r>
              <a:rPr lang="en-US" sz="3200" b="1" dirty="0">
                <a:solidFill>
                  <a:schemeClr val="accent5">
                    <a:lumMod val="50000"/>
                  </a:schemeClr>
                </a:solidFill>
              </a:rPr>
              <a:t>Early results from the </a:t>
            </a:r>
            <a:r>
              <a:rPr lang="en-US" sz="3200" b="1" dirty="0" err="1">
                <a:solidFill>
                  <a:schemeClr val="accent5">
                    <a:lumMod val="50000"/>
                  </a:schemeClr>
                </a:solidFill>
              </a:rPr>
              <a:t>WArP</a:t>
            </a:r>
            <a:r>
              <a:rPr lang="en-US" sz="3200" b="1" dirty="0">
                <a:solidFill>
                  <a:schemeClr val="accent5">
                    <a:lumMod val="50000"/>
                  </a:schemeClr>
                </a:solidFill>
              </a:rPr>
              <a:t> experiment (2008)</a:t>
            </a:r>
          </a:p>
        </p:txBody>
      </p:sp>
      <p:sp>
        <p:nvSpPr>
          <p:cNvPr id="15" name="Line 7">
            <a:extLst>
              <a:ext uri="{FF2B5EF4-FFF2-40B4-BE49-F238E27FC236}">
                <a16:creationId xmlns:a16="http://schemas.microsoft.com/office/drawing/2014/main" id="{548BBA47-79B1-3EBB-08BF-DF5E4C8B5073}"/>
              </a:ext>
            </a:extLst>
          </p:cNvPr>
          <p:cNvSpPr>
            <a:spLocks noChangeShapeType="1"/>
          </p:cNvSpPr>
          <p:nvPr/>
        </p:nvSpPr>
        <p:spPr bwMode="auto">
          <a:xfrm>
            <a:off x="4391025" y="1133475"/>
            <a:ext cx="0" cy="300038"/>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Line 8">
            <a:extLst>
              <a:ext uri="{FF2B5EF4-FFF2-40B4-BE49-F238E27FC236}">
                <a16:creationId xmlns:a16="http://schemas.microsoft.com/office/drawing/2014/main" id="{0C26FF01-DC9E-47BF-77E7-A6669EEFBEF4}"/>
              </a:ext>
            </a:extLst>
          </p:cNvPr>
          <p:cNvSpPr>
            <a:spLocks noChangeShapeType="1"/>
          </p:cNvSpPr>
          <p:nvPr/>
        </p:nvSpPr>
        <p:spPr bwMode="auto">
          <a:xfrm flipH="1">
            <a:off x="2312988" y="1433513"/>
            <a:ext cx="2068512" cy="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Line 9">
            <a:extLst>
              <a:ext uri="{FF2B5EF4-FFF2-40B4-BE49-F238E27FC236}">
                <a16:creationId xmlns:a16="http://schemas.microsoft.com/office/drawing/2014/main" id="{86239423-1BBB-89DE-5460-8730B07AAA87}"/>
              </a:ext>
            </a:extLst>
          </p:cNvPr>
          <p:cNvSpPr>
            <a:spLocks noChangeShapeType="1"/>
          </p:cNvSpPr>
          <p:nvPr/>
        </p:nvSpPr>
        <p:spPr bwMode="auto">
          <a:xfrm>
            <a:off x="4672013" y="1143000"/>
            <a:ext cx="0" cy="290513"/>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Line 10">
            <a:extLst>
              <a:ext uri="{FF2B5EF4-FFF2-40B4-BE49-F238E27FC236}">
                <a16:creationId xmlns:a16="http://schemas.microsoft.com/office/drawing/2014/main" id="{BA425686-6707-7F4F-D350-611E8F4A03D4}"/>
              </a:ext>
            </a:extLst>
          </p:cNvPr>
          <p:cNvSpPr>
            <a:spLocks noChangeShapeType="1"/>
          </p:cNvSpPr>
          <p:nvPr/>
        </p:nvSpPr>
        <p:spPr bwMode="auto">
          <a:xfrm>
            <a:off x="4672013" y="1423988"/>
            <a:ext cx="2503487" cy="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Line 13">
            <a:extLst>
              <a:ext uri="{FF2B5EF4-FFF2-40B4-BE49-F238E27FC236}">
                <a16:creationId xmlns:a16="http://schemas.microsoft.com/office/drawing/2014/main" id="{BDFA0CF2-9BB6-B3F5-CFBF-EAA86D7702E0}"/>
              </a:ext>
            </a:extLst>
          </p:cNvPr>
          <p:cNvSpPr>
            <a:spLocks noChangeShapeType="1"/>
          </p:cNvSpPr>
          <p:nvPr/>
        </p:nvSpPr>
        <p:spPr bwMode="auto">
          <a:xfrm flipV="1">
            <a:off x="7892541" y="1799037"/>
            <a:ext cx="0" cy="2488400"/>
          </a:xfrm>
          <a:prstGeom prst="line">
            <a:avLst/>
          </a:prstGeom>
          <a:noFill/>
          <a:ln w="19050">
            <a:solidFill>
              <a:srgbClr val="C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 name="Picture 2">
            <a:extLst>
              <a:ext uri="{FF2B5EF4-FFF2-40B4-BE49-F238E27FC236}">
                <a16:creationId xmlns:a16="http://schemas.microsoft.com/office/drawing/2014/main" id="{B6904382-4134-AE54-3005-C3788C5A1EFA}"/>
              </a:ext>
            </a:extLst>
          </p:cNvPr>
          <p:cNvPicPr>
            <a:picLocks noChangeAspect="1"/>
          </p:cNvPicPr>
          <p:nvPr/>
        </p:nvPicPr>
        <p:blipFill>
          <a:blip r:embed="rId2"/>
          <a:srcRect l="9804" t="8607" r="10642" b="45340"/>
          <a:stretch>
            <a:fillRect/>
          </a:stretch>
        </p:blipFill>
        <p:spPr>
          <a:xfrm>
            <a:off x="829327" y="1224850"/>
            <a:ext cx="6590041" cy="5090661"/>
          </a:xfrm>
          <a:prstGeom prst="rect">
            <a:avLst/>
          </a:prstGeom>
        </p:spPr>
      </p:pic>
      <p:sp>
        <p:nvSpPr>
          <p:cNvPr id="13" name="Rectangle 5">
            <a:extLst>
              <a:ext uri="{FF2B5EF4-FFF2-40B4-BE49-F238E27FC236}">
                <a16:creationId xmlns:a16="http://schemas.microsoft.com/office/drawing/2014/main" id="{EF754010-4F16-DD6A-24E1-B018741F9A51}"/>
              </a:ext>
            </a:extLst>
          </p:cNvPr>
          <p:cNvSpPr>
            <a:spLocks noChangeArrowheads="1"/>
          </p:cNvSpPr>
          <p:nvPr/>
        </p:nvSpPr>
        <p:spPr bwMode="auto">
          <a:xfrm>
            <a:off x="1069391" y="1054100"/>
            <a:ext cx="3117850" cy="366713"/>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a:t>Neutron Induced </a:t>
            </a:r>
            <a:r>
              <a:rPr lang="en-US" sz="1800" b="1" dirty="0" err="1"/>
              <a:t>Ar</a:t>
            </a:r>
            <a:r>
              <a:rPr lang="en-US" sz="1800" b="1" dirty="0"/>
              <a:t> recoils</a:t>
            </a:r>
          </a:p>
        </p:txBody>
      </p:sp>
      <p:sp>
        <p:nvSpPr>
          <p:cNvPr id="14" name="Rectangle 6">
            <a:extLst>
              <a:ext uri="{FF2B5EF4-FFF2-40B4-BE49-F238E27FC236}">
                <a16:creationId xmlns:a16="http://schemas.microsoft.com/office/drawing/2014/main" id="{9122BB11-E085-2EE4-CABC-C1F8B9A25E24}"/>
              </a:ext>
            </a:extLst>
          </p:cNvPr>
          <p:cNvSpPr>
            <a:spLocks noChangeArrowheads="1"/>
          </p:cNvSpPr>
          <p:nvPr/>
        </p:nvSpPr>
        <p:spPr bwMode="auto">
          <a:xfrm>
            <a:off x="4588878" y="1030288"/>
            <a:ext cx="3513013" cy="400110"/>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dirty="0">
                <a:solidFill>
                  <a:srgbClr val="C00000"/>
                </a:solidFill>
              </a:rPr>
              <a:t>WIMP Exposure = 96.5 kg • day</a:t>
            </a:r>
          </a:p>
        </p:txBody>
      </p:sp>
      <p:sp>
        <p:nvSpPr>
          <p:cNvPr id="20" name="Line 11">
            <a:extLst>
              <a:ext uri="{FF2B5EF4-FFF2-40B4-BE49-F238E27FC236}">
                <a16:creationId xmlns:a16="http://schemas.microsoft.com/office/drawing/2014/main" id="{9ACB0B51-DD08-D6FC-BB04-6035BFA8F272}"/>
              </a:ext>
            </a:extLst>
          </p:cNvPr>
          <p:cNvSpPr>
            <a:spLocks noChangeShapeType="1"/>
          </p:cNvSpPr>
          <p:nvPr/>
        </p:nvSpPr>
        <p:spPr bwMode="auto">
          <a:xfrm>
            <a:off x="7211503" y="1799038"/>
            <a:ext cx="654050" cy="0"/>
          </a:xfrm>
          <a:prstGeom prst="line">
            <a:avLst/>
          </a:prstGeom>
          <a:noFill/>
          <a:ln w="19050">
            <a:solidFill>
              <a:srgbClr val="C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Line 12">
            <a:extLst>
              <a:ext uri="{FF2B5EF4-FFF2-40B4-BE49-F238E27FC236}">
                <a16:creationId xmlns:a16="http://schemas.microsoft.com/office/drawing/2014/main" id="{F00762B7-D331-FDC4-3268-FC45BB104873}"/>
              </a:ext>
            </a:extLst>
          </p:cNvPr>
          <p:cNvSpPr>
            <a:spLocks noChangeShapeType="1"/>
          </p:cNvSpPr>
          <p:nvPr/>
        </p:nvSpPr>
        <p:spPr bwMode="auto">
          <a:xfrm>
            <a:off x="7213091" y="4287438"/>
            <a:ext cx="679450" cy="0"/>
          </a:xfrm>
          <a:prstGeom prst="line">
            <a:avLst/>
          </a:prstGeom>
          <a:noFill/>
          <a:ln w="19050">
            <a:solidFill>
              <a:srgbClr val="C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23" name="Text Box 14">
            <a:extLst>
              <a:ext uri="{FF2B5EF4-FFF2-40B4-BE49-F238E27FC236}">
                <a16:creationId xmlns:a16="http://schemas.microsoft.com/office/drawing/2014/main" id="{CC8EC915-4F9B-1B15-087E-8A316AD2A883}"/>
              </a:ext>
            </a:extLst>
          </p:cNvPr>
          <p:cNvSpPr txBox="1">
            <a:spLocks noChangeArrowheads="1"/>
          </p:cNvSpPr>
          <p:nvPr/>
        </p:nvSpPr>
        <p:spPr bwMode="auto">
          <a:xfrm rot="5400000">
            <a:off x="7174037" y="2825635"/>
            <a:ext cx="178625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C00000"/>
                </a:solidFill>
              </a:rPr>
              <a:t>Selection regions</a:t>
            </a:r>
          </a:p>
        </p:txBody>
      </p:sp>
    </p:spTree>
    <p:extLst>
      <p:ext uri="{BB962C8B-B14F-4D97-AF65-F5344CB8AC3E}">
        <p14:creationId xmlns:p14="http://schemas.microsoft.com/office/powerpoint/2010/main" val="3509832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5E0E4-61B5-E969-3B2E-A82D03B0B2F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102A9B8-FB8C-84D1-87C6-2848C9B2884B}"/>
              </a:ext>
            </a:extLst>
          </p:cNvPr>
          <p:cNvSpPr>
            <a:spLocks noGrp="1"/>
          </p:cNvSpPr>
          <p:nvPr>
            <p:ph type="ftr" sz="quarter" idx="3"/>
          </p:nvPr>
        </p:nvSpPr>
        <p:spPr>
          <a:xfrm>
            <a:off x="848784" y="6521986"/>
            <a:ext cx="9410655" cy="210782"/>
          </a:xfrm>
        </p:spPr>
        <p:txBody>
          <a:bodyPr/>
          <a:lstStyle/>
          <a:p>
            <a:pPr>
              <a:defRPr/>
            </a:pPr>
            <a:r>
              <a:rPr lang="en-US"/>
              <a:t>C. Montanari | Liquid argon-based technologies for neutrino and dark matter detection | BDX &amp; Beyond Workshop | JLAB | September 3, 2025</a:t>
            </a:r>
            <a:endParaRPr lang="en-US" b="1" dirty="0"/>
          </a:p>
        </p:txBody>
      </p:sp>
      <p:sp>
        <p:nvSpPr>
          <p:cNvPr id="15" name="Content Placeholder 1">
            <a:extLst>
              <a:ext uri="{FF2B5EF4-FFF2-40B4-BE49-F238E27FC236}">
                <a16:creationId xmlns:a16="http://schemas.microsoft.com/office/drawing/2014/main" id="{82CB4F34-DB99-30E0-74DD-A876F66042ED}"/>
              </a:ext>
            </a:extLst>
          </p:cNvPr>
          <p:cNvSpPr>
            <a:spLocks noGrp="1"/>
          </p:cNvSpPr>
          <p:nvPr>
            <p:ph idx="1"/>
          </p:nvPr>
        </p:nvSpPr>
        <p:spPr>
          <a:xfrm>
            <a:off x="342348" y="1012884"/>
            <a:ext cx="6303511" cy="5182418"/>
          </a:xfrm>
          <a:noFill/>
        </p:spPr>
        <p:txBody>
          <a:bodyPr>
            <a:noAutofit/>
          </a:bodyPr>
          <a:lstStyle/>
          <a:p>
            <a:pPr marL="584200" lvl="1" indent="-534988">
              <a:lnSpc>
                <a:spcPts val="2123"/>
              </a:lnSpc>
              <a:spcBef>
                <a:spcPts val="0"/>
              </a:spcBef>
              <a:spcAft>
                <a:spcPts val="600"/>
              </a:spcAft>
              <a:buClr>
                <a:srgbClr val="FF0000"/>
              </a:buClr>
              <a:buSzPct val="100000"/>
              <a:buFont typeface="Wingdings" pitchFamily="2" charset="2"/>
              <a:buChar char="q"/>
            </a:pPr>
            <a:r>
              <a:rPr lang="en-US" sz="1800" dirty="0">
                <a:solidFill>
                  <a:schemeClr val="accent5">
                    <a:lumMod val="50000"/>
                  </a:schemeClr>
                </a:solidFill>
              </a:rPr>
              <a:t>Pulse shape discrimination critically depends on the signal amplitude.</a:t>
            </a:r>
          </a:p>
          <a:p>
            <a:pPr marL="584200" lvl="1" indent="-534988">
              <a:lnSpc>
                <a:spcPts val="2123"/>
              </a:lnSpc>
              <a:spcBef>
                <a:spcPts val="0"/>
              </a:spcBef>
              <a:spcAft>
                <a:spcPts val="600"/>
              </a:spcAft>
              <a:buClr>
                <a:srgbClr val="FF0000"/>
              </a:buClr>
              <a:buSzPct val="100000"/>
              <a:buFont typeface="Wingdings" pitchFamily="2" charset="2"/>
              <a:buChar char="q"/>
            </a:pPr>
            <a:r>
              <a:rPr lang="en-US" sz="1800" dirty="0">
                <a:solidFill>
                  <a:schemeClr val="accent5">
                    <a:lumMod val="50000"/>
                  </a:schemeClr>
                </a:solidFill>
              </a:rPr>
              <a:t>Significant efforts have been devoted to maximize the light</a:t>
            </a:r>
            <a:br>
              <a:rPr lang="en-US" sz="1800" dirty="0">
                <a:solidFill>
                  <a:schemeClr val="accent5">
                    <a:lumMod val="50000"/>
                  </a:schemeClr>
                </a:solidFill>
              </a:rPr>
            </a:br>
            <a:r>
              <a:rPr lang="en-US" sz="1800" dirty="0">
                <a:solidFill>
                  <a:schemeClr val="accent5">
                    <a:lumMod val="50000"/>
                  </a:schemeClr>
                </a:solidFill>
              </a:rPr>
              <a:t>collection efficiency in LAr-based Dark Matter experiments</a:t>
            </a:r>
            <a:br>
              <a:rPr lang="en-US" sz="1800" dirty="0">
                <a:solidFill>
                  <a:schemeClr val="accent5">
                    <a:lumMod val="50000"/>
                  </a:schemeClr>
                </a:solidFill>
              </a:rPr>
            </a:br>
            <a:r>
              <a:rPr lang="en-US" sz="1800" dirty="0">
                <a:solidFill>
                  <a:schemeClr val="accent5">
                    <a:lumMod val="50000"/>
                  </a:schemeClr>
                </a:solidFill>
              </a:rPr>
              <a:t>(</a:t>
            </a:r>
            <a:r>
              <a:rPr lang="en-US" sz="1800" dirty="0" err="1">
                <a:solidFill>
                  <a:schemeClr val="accent5">
                    <a:lumMod val="50000"/>
                  </a:schemeClr>
                </a:solidFill>
              </a:rPr>
              <a:t>WArP</a:t>
            </a:r>
            <a:r>
              <a:rPr lang="en-US" sz="1800" dirty="0">
                <a:solidFill>
                  <a:schemeClr val="accent5">
                    <a:lumMod val="50000"/>
                  </a:schemeClr>
                </a:solidFill>
              </a:rPr>
              <a:t>, DEAP, </a:t>
            </a:r>
            <a:r>
              <a:rPr lang="en-US" sz="1800" dirty="0" err="1">
                <a:solidFill>
                  <a:schemeClr val="accent5">
                    <a:lumMod val="50000"/>
                  </a:schemeClr>
                </a:solidFill>
              </a:rPr>
              <a:t>MiniCLEAN</a:t>
            </a:r>
            <a:r>
              <a:rPr lang="en-US" sz="1800" dirty="0">
                <a:solidFill>
                  <a:schemeClr val="accent5">
                    <a:lumMod val="50000"/>
                  </a:schemeClr>
                </a:solidFill>
              </a:rPr>
              <a:t>, </a:t>
            </a:r>
            <a:r>
              <a:rPr lang="en-US" sz="1800" dirty="0" err="1">
                <a:solidFill>
                  <a:schemeClr val="accent5">
                    <a:lumMod val="50000"/>
                  </a:schemeClr>
                </a:solidFill>
              </a:rPr>
              <a:t>DarkSide</a:t>
            </a:r>
            <a:r>
              <a:rPr lang="en-US" sz="1800" dirty="0">
                <a:solidFill>
                  <a:schemeClr val="accent5">
                    <a:lumMod val="50000"/>
                  </a:schemeClr>
                </a:solidFill>
              </a:rPr>
              <a:t>).</a:t>
            </a:r>
          </a:p>
          <a:p>
            <a:pPr marL="584200" lvl="1" indent="-534988">
              <a:lnSpc>
                <a:spcPts val="2123"/>
              </a:lnSpc>
              <a:spcBef>
                <a:spcPts val="0"/>
              </a:spcBef>
              <a:spcAft>
                <a:spcPts val="600"/>
              </a:spcAft>
              <a:buClr>
                <a:srgbClr val="FF0000"/>
              </a:buClr>
              <a:buSzPct val="100000"/>
              <a:buFont typeface="Wingdings" pitchFamily="2" charset="2"/>
              <a:buChar char="q"/>
            </a:pPr>
            <a:r>
              <a:rPr lang="en-US" sz="1800" dirty="0">
                <a:solidFill>
                  <a:schemeClr val="accent5">
                    <a:lumMod val="50000"/>
                  </a:schemeClr>
                </a:solidFill>
              </a:rPr>
              <a:t>The strategy tackles the problem from several sides:</a:t>
            </a:r>
          </a:p>
          <a:p>
            <a:pPr marL="1257300" lvl="2" indent="-544513">
              <a:lnSpc>
                <a:spcPts val="2123"/>
              </a:lnSpc>
              <a:spcBef>
                <a:spcPts val="0"/>
              </a:spcBef>
              <a:spcAft>
                <a:spcPts val="600"/>
              </a:spcAft>
              <a:buClr>
                <a:srgbClr val="FF0000"/>
              </a:buClr>
              <a:buSzPct val="100000"/>
              <a:buFont typeface="+mj-lt"/>
              <a:buAutoNum type="arabicPeriod"/>
            </a:pPr>
            <a:r>
              <a:rPr lang="en-US" dirty="0">
                <a:solidFill>
                  <a:schemeClr val="accent5">
                    <a:lumMod val="50000"/>
                  </a:schemeClr>
                </a:solidFill>
              </a:rPr>
              <a:t>Maximize the photodetectors quantum efficiency </a:t>
            </a:r>
            <a:endParaRPr lang="en-US" dirty="0">
              <a:solidFill>
                <a:schemeClr val="accent5">
                  <a:lumMod val="50000"/>
                </a:schemeClr>
              </a:solidFill>
              <a:sym typeface="Wingdings" pitchFamily="2" charset="2"/>
            </a:endParaRPr>
          </a:p>
          <a:p>
            <a:pPr marL="1257300" lvl="2" indent="-544513">
              <a:lnSpc>
                <a:spcPts val="2123"/>
              </a:lnSpc>
              <a:spcBef>
                <a:spcPts val="0"/>
              </a:spcBef>
              <a:spcAft>
                <a:spcPts val="600"/>
              </a:spcAft>
              <a:buClr>
                <a:srgbClr val="FF0000"/>
              </a:buClr>
              <a:buSzPct val="100000"/>
              <a:buFont typeface="+mj-lt"/>
              <a:buAutoNum type="arabicPeriod"/>
            </a:pPr>
            <a:r>
              <a:rPr lang="en-US" dirty="0">
                <a:solidFill>
                  <a:schemeClr val="accent5">
                    <a:lumMod val="50000"/>
                  </a:schemeClr>
                </a:solidFill>
                <a:sym typeface="Wingdings" pitchFamily="2" charset="2"/>
              </a:rPr>
              <a:t>Maximize the photodetectors coverage</a:t>
            </a:r>
          </a:p>
          <a:p>
            <a:pPr marL="1257300" lvl="2" indent="-544513">
              <a:lnSpc>
                <a:spcPts val="2123"/>
              </a:lnSpc>
              <a:spcBef>
                <a:spcPts val="0"/>
              </a:spcBef>
              <a:spcAft>
                <a:spcPts val="600"/>
              </a:spcAft>
              <a:buClr>
                <a:srgbClr val="FF0000"/>
              </a:buClr>
              <a:buSzPct val="100000"/>
              <a:buFont typeface="+mj-lt"/>
              <a:buAutoNum type="arabicPeriod"/>
            </a:pPr>
            <a:r>
              <a:rPr lang="en-US" dirty="0">
                <a:solidFill>
                  <a:schemeClr val="accent5">
                    <a:lumMod val="50000"/>
                  </a:schemeClr>
                </a:solidFill>
                <a:sym typeface="Wingdings" pitchFamily="2" charset="2"/>
              </a:rPr>
              <a:t>Use of a combination of wavelength shifter (TPB) </a:t>
            </a:r>
            <a:br>
              <a:rPr lang="en-US" dirty="0">
                <a:solidFill>
                  <a:schemeClr val="accent5">
                    <a:lumMod val="50000"/>
                  </a:schemeClr>
                </a:solidFill>
                <a:sym typeface="Wingdings" pitchFamily="2" charset="2"/>
              </a:rPr>
            </a:br>
            <a:r>
              <a:rPr lang="en-US" dirty="0">
                <a:solidFill>
                  <a:schemeClr val="accent5">
                    <a:lumMod val="50000"/>
                  </a:schemeClr>
                </a:solidFill>
                <a:sym typeface="Wingdings" pitchFamily="2" charset="2"/>
              </a:rPr>
              <a:t>plus reflective materials (</a:t>
            </a:r>
            <a:r>
              <a:rPr lang="en-US" dirty="0" err="1">
                <a:solidFill>
                  <a:schemeClr val="accent5">
                    <a:lumMod val="50000"/>
                  </a:schemeClr>
                </a:solidFill>
                <a:sym typeface="Wingdings" pitchFamily="2" charset="2"/>
              </a:rPr>
              <a:t>Vikuiti</a:t>
            </a:r>
            <a:r>
              <a:rPr lang="en-US" dirty="0">
                <a:solidFill>
                  <a:schemeClr val="accent5">
                    <a:lumMod val="50000"/>
                  </a:schemeClr>
                </a:solidFill>
                <a:sym typeface="Wingdings" pitchFamily="2" charset="2"/>
              </a:rPr>
              <a:t>/VM2000, PTFE).</a:t>
            </a:r>
            <a:endParaRPr lang="en-US" dirty="0">
              <a:solidFill>
                <a:schemeClr val="accent5">
                  <a:lumMod val="50000"/>
                </a:schemeClr>
              </a:solidFill>
            </a:endParaRPr>
          </a:p>
          <a:p>
            <a:pPr marL="584200" lvl="1" indent="-534988">
              <a:lnSpc>
                <a:spcPts val="2123"/>
              </a:lnSpc>
              <a:spcBef>
                <a:spcPts val="0"/>
              </a:spcBef>
              <a:spcAft>
                <a:spcPts val="600"/>
              </a:spcAft>
              <a:buClr>
                <a:srgbClr val="FF0000"/>
              </a:buClr>
              <a:buSzPct val="150000"/>
              <a:buFont typeface="Zapf Dingbats"/>
              <a:buChar char="➱"/>
            </a:pPr>
            <a:r>
              <a:rPr lang="en-US" sz="1800" dirty="0">
                <a:solidFill>
                  <a:schemeClr val="accent5">
                    <a:lumMod val="50000"/>
                  </a:schemeClr>
                </a:solidFill>
              </a:rPr>
              <a:t>The technology requires use of low radioactivity </a:t>
            </a:r>
            <a:br>
              <a:rPr lang="en-US" sz="1800" dirty="0">
                <a:solidFill>
                  <a:schemeClr val="accent5">
                    <a:lumMod val="50000"/>
                  </a:schemeClr>
                </a:solidFill>
              </a:rPr>
            </a:br>
            <a:r>
              <a:rPr lang="en-US" sz="1800" dirty="0">
                <a:solidFill>
                  <a:schemeClr val="accent5">
                    <a:lumMod val="50000"/>
                  </a:schemeClr>
                </a:solidFill>
              </a:rPr>
              <a:t>components.</a:t>
            </a:r>
          </a:p>
          <a:p>
            <a:pPr marL="584200" lvl="1" indent="-534988">
              <a:lnSpc>
                <a:spcPts val="2123"/>
              </a:lnSpc>
              <a:spcBef>
                <a:spcPts val="0"/>
              </a:spcBef>
              <a:spcAft>
                <a:spcPts val="600"/>
              </a:spcAft>
              <a:buClr>
                <a:srgbClr val="FF0000"/>
              </a:buClr>
              <a:buSzPct val="150000"/>
              <a:buFont typeface="Zapf Dingbats"/>
              <a:buChar char="➱"/>
            </a:pPr>
            <a:r>
              <a:rPr lang="en-US" sz="1800" dirty="0">
                <a:solidFill>
                  <a:schemeClr val="accent5">
                    <a:lumMod val="50000"/>
                  </a:schemeClr>
                </a:solidFill>
              </a:rPr>
              <a:t>Reflective materials must be dielectric for compatibility </a:t>
            </a:r>
            <a:br>
              <a:rPr lang="en-US" sz="1800" dirty="0">
                <a:solidFill>
                  <a:schemeClr val="accent5">
                    <a:lumMod val="50000"/>
                  </a:schemeClr>
                </a:solidFill>
              </a:rPr>
            </a:br>
            <a:r>
              <a:rPr lang="en-US" sz="1800" dirty="0">
                <a:solidFill>
                  <a:schemeClr val="accent5">
                    <a:lumMod val="50000"/>
                  </a:schemeClr>
                </a:solidFill>
              </a:rPr>
              <a:t>with the drift / light multiplication fields.</a:t>
            </a:r>
          </a:p>
          <a:p>
            <a:pPr marL="584200" lvl="1" indent="-534988">
              <a:lnSpc>
                <a:spcPts val="2123"/>
              </a:lnSpc>
              <a:spcBef>
                <a:spcPts val="0"/>
              </a:spcBef>
              <a:spcAft>
                <a:spcPts val="600"/>
              </a:spcAft>
              <a:buClr>
                <a:srgbClr val="FF0000"/>
              </a:buClr>
              <a:buSzPct val="150000"/>
              <a:buFont typeface="Zapf Dingbats"/>
              <a:buChar char="➱"/>
            </a:pPr>
            <a:r>
              <a:rPr lang="en-US" sz="1800" dirty="0">
                <a:solidFill>
                  <a:schemeClr val="accent5">
                    <a:lumMod val="50000"/>
                  </a:schemeClr>
                </a:solidFill>
              </a:rPr>
              <a:t>The highest light collection efficiency has been achieved by DarkSide-50, with about 9 photoelectrons collected per keV deposited by a minimum ionizing particle.</a:t>
            </a:r>
          </a:p>
          <a:p>
            <a:pPr marL="584200" lvl="1" indent="-534988">
              <a:lnSpc>
                <a:spcPts val="2123"/>
              </a:lnSpc>
              <a:spcBef>
                <a:spcPts val="0"/>
              </a:spcBef>
              <a:spcAft>
                <a:spcPts val="600"/>
              </a:spcAft>
              <a:buClr>
                <a:srgbClr val="FF0000"/>
              </a:buClr>
              <a:buSzPct val="150000"/>
              <a:buFont typeface="Zapf Dingbats"/>
              <a:buChar char="➱"/>
            </a:pPr>
            <a:endParaRPr lang="en-US" sz="1800" dirty="0">
              <a:solidFill>
                <a:schemeClr val="accent5">
                  <a:lumMod val="50000"/>
                </a:schemeClr>
              </a:solidFill>
            </a:endParaRPr>
          </a:p>
        </p:txBody>
      </p:sp>
      <p:sp>
        <p:nvSpPr>
          <p:cNvPr id="16" name="Title 1">
            <a:extLst>
              <a:ext uri="{FF2B5EF4-FFF2-40B4-BE49-F238E27FC236}">
                <a16:creationId xmlns:a16="http://schemas.microsoft.com/office/drawing/2014/main" id="{A1051A88-E22C-2C16-A059-10AC374F3FF5}"/>
              </a:ext>
            </a:extLst>
          </p:cNvPr>
          <p:cNvSpPr>
            <a:spLocks noGrp="1"/>
          </p:cNvSpPr>
          <p:nvPr>
            <p:ph type="title"/>
          </p:nvPr>
        </p:nvSpPr>
        <p:spPr>
          <a:xfrm>
            <a:off x="848783" y="193832"/>
            <a:ext cx="11343217" cy="492369"/>
          </a:xfrm>
        </p:spPr>
        <p:txBody>
          <a:bodyPr>
            <a:noAutofit/>
          </a:bodyPr>
          <a:lstStyle/>
          <a:p>
            <a:r>
              <a:rPr lang="en-US" sz="3200" b="1" dirty="0">
                <a:solidFill>
                  <a:schemeClr val="accent5">
                    <a:lumMod val="50000"/>
                  </a:schemeClr>
                </a:solidFill>
              </a:rPr>
              <a:t>The importance of a high light collection efficiency</a:t>
            </a:r>
          </a:p>
        </p:txBody>
      </p:sp>
      <p:pic>
        <p:nvPicPr>
          <p:cNvPr id="6" name="Picture 5" descr="Diagram of a machine with text&#10;&#10;AI-generated content may be incorrect.">
            <a:extLst>
              <a:ext uri="{FF2B5EF4-FFF2-40B4-BE49-F238E27FC236}">
                <a16:creationId xmlns:a16="http://schemas.microsoft.com/office/drawing/2014/main" id="{86DEF29F-3BD7-24AF-9D95-524083BA4904}"/>
              </a:ext>
            </a:extLst>
          </p:cNvPr>
          <p:cNvPicPr>
            <a:picLocks noChangeAspect="1"/>
          </p:cNvPicPr>
          <p:nvPr/>
        </p:nvPicPr>
        <p:blipFill>
          <a:blip r:embed="rId2"/>
          <a:stretch>
            <a:fillRect/>
          </a:stretch>
        </p:blipFill>
        <p:spPr>
          <a:xfrm>
            <a:off x="6544701" y="1451666"/>
            <a:ext cx="5499405" cy="4852416"/>
          </a:xfrm>
          <a:prstGeom prst="rect">
            <a:avLst/>
          </a:prstGeom>
        </p:spPr>
      </p:pic>
      <p:sp>
        <p:nvSpPr>
          <p:cNvPr id="7" name="TextBox 6">
            <a:extLst>
              <a:ext uri="{FF2B5EF4-FFF2-40B4-BE49-F238E27FC236}">
                <a16:creationId xmlns:a16="http://schemas.microsoft.com/office/drawing/2014/main" id="{5A919122-717E-0E8D-7912-A8BC2B9269C6}"/>
              </a:ext>
            </a:extLst>
          </p:cNvPr>
          <p:cNvSpPr txBox="1"/>
          <p:nvPr/>
        </p:nvSpPr>
        <p:spPr>
          <a:xfrm>
            <a:off x="7476488" y="990001"/>
            <a:ext cx="3803092" cy="461665"/>
          </a:xfrm>
          <a:prstGeom prst="rect">
            <a:avLst/>
          </a:prstGeom>
          <a:noFill/>
        </p:spPr>
        <p:txBody>
          <a:bodyPr wrap="none" rtlCol="0">
            <a:spAutoFit/>
          </a:bodyPr>
          <a:lstStyle/>
          <a:p>
            <a:r>
              <a:rPr lang="en-US" sz="2400" dirty="0">
                <a:solidFill>
                  <a:srgbClr val="C00000"/>
                </a:solidFill>
              </a:rPr>
              <a:t>DarkSide-50 Central detector</a:t>
            </a:r>
          </a:p>
        </p:txBody>
      </p:sp>
    </p:spTree>
    <p:extLst>
      <p:ext uri="{BB962C8B-B14F-4D97-AF65-F5344CB8AC3E}">
        <p14:creationId xmlns:p14="http://schemas.microsoft.com/office/powerpoint/2010/main" val="870264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0CB04-AAC9-86A6-723B-DB417618ADC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D3EAB5C-47B8-66A0-4BEA-C15117F42037}"/>
              </a:ext>
            </a:extLst>
          </p:cNvPr>
          <p:cNvSpPr>
            <a:spLocks noGrp="1"/>
          </p:cNvSpPr>
          <p:nvPr>
            <p:ph type="ftr" sz="quarter" idx="3"/>
          </p:nvPr>
        </p:nvSpPr>
        <p:spPr>
          <a:xfrm>
            <a:off x="848784" y="6521986"/>
            <a:ext cx="9410655" cy="210782"/>
          </a:xfrm>
        </p:spPr>
        <p:txBody>
          <a:bodyPr/>
          <a:lstStyle/>
          <a:p>
            <a:pPr>
              <a:defRPr/>
            </a:pPr>
            <a:r>
              <a:rPr lang="en-US"/>
              <a:t>C. Montanari | Liquid argon-based technologies for neutrino and dark matter detection | BDX &amp; Beyond Workshop | JLAB | September 3, 2025</a:t>
            </a:r>
            <a:endParaRPr lang="en-US" b="1" dirty="0"/>
          </a:p>
        </p:txBody>
      </p:sp>
      <p:sp>
        <p:nvSpPr>
          <p:cNvPr id="15" name="Content Placeholder 1">
            <a:extLst>
              <a:ext uri="{FF2B5EF4-FFF2-40B4-BE49-F238E27FC236}">
                <a16:creationId xmlns:a16="http://schemas.microsoft.com/office/drawing/2014/main" id="{44C89B5F-46C4-2C08-E699-5AC3B791A726}"/>
              </a:ext>
            </a:extLst>
          </p:cNvPr>
          <p:cNvSpPr>
            <a:spLocks noGrp="1"/>
          </p:cNvSpPr>
          <p:nvPr>
            <p:ph idx="1"/>
          </p:nvPr>
        </p:nvSpPr>
        <p:spPr>
          <a:xfrm>
            <a:off x="390057" y="1152962"/>
            <a:ext cx="11507303" cy="5151120"/>
          </a:xfrm>
          <a:noFill/>
        </p:spPr>
        <p:txBody>
          <a:bodyPr>
            <a:noAutofit/>
          </a:bodyPr>
          <a:lstStyle/>
          <a:p>
            <a:pPr marL="584200" lvl="1" indent="-534988">
              <a:lnSpc>
                <a:spcPts val="2123"/>
              </a:lnSpc>
              <a:spcBef>
                <a:spcPts val="0"/>
              </a:spcBef>
              <a:spcAft>
                <a:spcPts val="600"/>
              </a:spcAft>
              <a:buClr>
                <a:srgbClr val="FF0000"/>
              </a:buClr>
              <a:buSzPct val="100000"/>
              <a:buFont typeface="Wingdings" pitchFamily="2" charset="2"/>
              <a:buChar char="q"/>
            </a:pPr>
            <a:r>
              <a:rPr lang="en-US" sz="1800" dirty="0">
                <a:solidFill>
                  <a:schemeClr val="accent5">
                    <a:lumMod val="50000"/>
                  </a:schemeClr>
                </a:solidFill>
              </a:rPr>
              <a:t>Electron or gamma induced backgrounds are rejected by the powerful discrimination technique of the double-phase LAr TPC.</a:t>
            </a:r>
          </a:p>
          <a:p>
            <a:pPr marL="584200" lvl="1" indent="-534988">
              <a:lnSpc>
                <a:spcPts val="2123"/>
              </a:lnSpc>
              <a:spcBef>
                <a:spcPts val="0"/>
              </a:spcBef>
              <a:spcAft>
                <a:spcPts val="600"/>
              </a:spcAft>
              <a:buClr>
                <a:srgbClr val="FF0000"/>
              </a:buClr>
              <a:buSzPct val="100000"/>
              <a:buFont typeface="Wingdings" pitchFamily="2" charset="2"/>
              <a:buChar char="q"/>
            </a:pPr>
            <a:r>
              <a:rPr lang="en-US" sz="1800" dirty="0">
                <a:solidFill>
                  <a:schemeClr val="accent5">
                    <a:lumMod val="50000"/>
                  </a:schemeClr>
                </a:solidFill>
              </a:rPr>
              <a:t>Given the large rejection capability ( &gt; 10</a:t>
            </a:r>
            <a:r>
              <a:rPr lang="en-US" sz="1800" baseline="30000" dirty="0">
                <a:solidFill>
                  <a:schemeClr val="accent5">
                    <a:lumMod val="50000"/>
                  </a:schemeClr>
                </a:solidFill>
              </a:rPr>
              <a:t>8</a:t>
            </a:r>
            <a:r>
              <a:rPr lang="en-US" sz="1800" dirty="0">
                <a:solidFill>
                  <a:schemeClr val="accent5">
                    <a:lumMod val="50000"/>
                  </a:schemeClr>
                </a:solidFill>
              </a:rPr>
              <a:t>), relatively high rates can be tolerated, but they must be compatible with the relatively long integration time of the time projection chamber. For a cylindrical volume of, say, 2500 kg sensitive masse (about 1400 kg fiducial mass) and aspect ration 1:1 between diameter and height, the drift length would be about 65 cm. The corresponding maximum drift time at 500 V/cm drift field is about 400 µs. To avoid significant pile-up, the limit on the maximum rate is &lt; 1 kHz for energy depositions above the desired threshold (≈ 10 keV nuclear recoils </a:t>
            </a:r>
            <a:r>
              <a:rPr lang="en-US" sz="1800" dirty="0">
                <a:solidFill>
                  <a:schemeClr val="accent5">
                    <a:lumMod val="50000"/>
                  </a:schemeClr>
                </a:solidFill>
                <a:sym typeface="Wingdings" pitchFamily="2" charset="2"/>
              </a:rPr>
              <a:t> ≈ 5 keV electron-like events).</a:t>
            </a:r>
          </a:p>
          <a:p>
            <a:pPr marL="584200" lvl="1" indent="-534988">
              <a:lnSpc>
                <a:spcPts val="2123"/>
              </a:lnSpc>
              <a:spcBef>
                <a:spcPts val="0"/>
              </a:spcBef>
              <a:spcAft>
                <a:spcPts val="600"/>
              </a:spcAft>
              <a:buClr>
                <a:srgbClr val="FF0000"/>
              </a:buClr>
              <a:buSzPct val="100000"/>
              <a:buFont typeface="Wingdings" pitchFamily="2" charset="2"/>
              <a:buChar char="q"/>
            </a:pPr>
            <a:r>
              <a:rPr lang="en-US" sz="1800" dirty="0">
                <a:solidFill>
                  <a:schemeClr val="accent5">
                    <a:lumMod val="50000"/>
                  </a:schemeClr>
                </a:solidFill>
                <a:sym typeface="Wingdings" pitchFamily="2" charset="2"/>
              </a:rPr>
              <a:t>Atmospheric argon contains the isotope </a:t>
            </a:r>
            <a:r>
              <a:rPr lang="en-US" sz="1800" baseline="30000" dirty="0">
                <a:solidFill>
                  <a:schemeClr val="accent5">
                    <a:lumMod val="50000"/>
                  </a:schemeClr>
                </a:solidFill>
                <a:sym typeface="Wingdings" pitchFamily="2" charset="2"/>
              </a:rPr>
              <a:t>39</a:t>
            </a:r>
            <a:r>
              <a:rPr lang="en-US" sz="1800" dirty="0">
                <a:solidFill>
                  <a:schemeClr val="accent5">
                    <a:lumMod val="50000"/>
                  </a:schemeClr>
                </a:solidFill>
                <a:sym typeface="Wingdings" pitchFamily="2" charset="2"/>
              </a:rPr>
              <a:t>Ar, a pure beta emitter with an end point at 565 keV, produced by interaction of cosmic rays in the upper portion of the atmosphere. The typical decay rate of </a:t>
            </a:r>
            <a:r>
              <a:rPr lang="en-US" sz="1800" baseline="30000" dirty="0">
                <a:solidFill>
                  <a:schemeClr val="accent5">
                    <a:lumMod val="50000"/>
                  </a:schemeClr>
                </a:solidFill>
                <a:sym typeface="Wingdings" pitchFamily="2" charset="2"/>
              </a:rPr>
              <a:t>39</a:t>
            </a:r>
            <a:r>
              <a:rPr lang="en-US" sz="1800" dirty="0">
                <a:solidFill>
                  <a:schemeClr val="accent5">
                    <a:lumMod val="50000"/>
                  </a:schemeClr>
                </a:solidFill>
                <a:sym typeface="Wingdings" pitchFamily="2" charset="2"/>
              </a:rPr>
              <a:t>Ar in commercial LAr is ≈ 1 Hz/kg. This limits the size of a single-volume double phase LAr TPC to ≈ 1000 kg. </a:t>
            </a:r>
          </a:p>
          <a:p>
            <a:pPr marL="584200" lvl="1" indent="-534988">
              <a:lnSpc>
                <a:spcPts val="2123"/>
              </a:lnSpc>
              <a:spcBef>
                <a:spcPts val="0"/>
              </a:spcBef>
              <a:spcAft>
                <a:spcPts val="600"/>
              </a:spcAft>
              <a:buClr>
                <a:srgbClr val="FF0000"/>
              </a:buClr>
              <a:buSzPct val="100000"/>
              <a:buFont typeface="Wingdings" pitchFamily="2" charset="2"/>
              <a:buChar char="q"/>
            </a:pPr>
            <a:r>
              <a:rPr lang="en-US" sz="1800" dirty="0">
                <a:solidFill>
                  <a:schemeClr val="accent5">
                    <a:lumMod val="50000"/>
                  </a:schemeClr>
                </a:solidFill>
                <a:sym typeface="Wingdings" pitchFamily="2" charset="2"/>
              </a:rPr>
              <a:t>The </a:t>
            </a:r>
            <a:r>
              <a:rPr lang="en-US" sz="1800" dirty="0" err="1">
                <a:solidFill>
                  <a:schemeClr val="accent5">
                    <a:lumMod val="50000"/>
                  </a:schemeClr>
                </a:solidFill>
                <a:sym typeface="Wingdings" pitchFamily="2" charset="2"/>
              </a:rPr>
              <a:t>DarkSide</a:t>
            </a:r>
            <a:r>
              <a:rPr lang="en-US" sz="1800" dirty="0">
                <a:solidFill>
                  <a:schemeClr val="accent5">
                    <a:lumMod val="50000"/>
                  </a:schemeClr>
                </a:solidFill>
                <a:sym typeface="Wingdings" pitchFamily="2" charset="2"/>
              </a:rPr>
              <a:t> Collaboration has developed a supply of argon coming from underground, with much lower </a:t>
            </a:r>
            <a:r>
              <a:rPr lang="en-US" sz="1800" baseline="30000" dirty="0">
                <a:solidFill>
                  <a:schemeClr val="accent5">
                    <a:lumMod val="50000"/>
                  </a:schemeClr>
                </a:solidFill>
                <a:sym typeface="Wingdings" pitchFamily="2" charset="2"/>
              </a:rPr>
              <a:t>39</a:t>
            </a:r>
            <a:r>
              <a:rPr lang="en-US" sz="1800" dirty="0">
                <a:solidFill>
                  <a:schemeClr val="accent5">
                    <a:lumMod val="50000"/>
                  </a:schemeClr>
                </a:solidFill>
                <a:sym typeface="Wingdings" pitchFamily="2" charset="2"/>
              </a:rPr>
              <a:t>Ar contamination, and has developed radio-purification methods based on isotopic separation techniques. The process is expensive and extremely time consuming. A practical alternative, much cheaper and appropriate for the application at BDX, is to optically segment the sensitive volume into sub-volumes ≲ 500 liters.</a:t>
            </a:r>
            <a:endParaRPr lang="en-US" sz="1800" dirty="0">
              <a:solidFill>
                <a:schemeClr val="accent5">
                  <a:lumMod val="50000"/>
                </a:schemeClr>
              </a:solidFill>
            </a:endParaRPr>
          </a:p>
          <a:p>
            <a:pPr marL="584200" lvl="1" indent="-534988">
              <a:lnSpc>
                <a:spcPts val="2123"/>
              </a:lnSpc>
              <a:spcBef>
                <a:spcPts val="0"/>
              </a:spcBef>
              <a:spcAft>
                <a:spcPts val="600"/>
              </a:spcAft>
              <a:buClr>
                <a:srgbClr val="FF0000"/>
              </a:buClr>
              <a:buSzPct val="100000"/>
              <a:buFont typeface="Wingdings" pitchFamily="2" charset="2"/>
              <a:buChar char="q"/>
            </a:pPr>
            <a:r>
              <a:rPr lang="en-US" sz="1800" dirty="0">
                <a:solidFill>
                  <a:schemeClr val="accent5">
                    <a:lumMod val="50000"/>
                  </a:schemeClr>
                </a:solidFill>
              </a:rPr>
              <a:t>Other radioactive contaminants, e.g. from </a:t>
            </a:r>
            <a:r>
              <a:rPr lang="en-US" sz="1800" baseline="30000" dirty="0">
                <a:solidFill>
                  <a:schemeClr val="accent5">
                    <a:lumMod val="50000"/>
                  </a:schemeClr>
                </a:solidFill>
              </a:rPr>
              <a:t>232</a:t>
            </a:r>
            <a:r>
              <a:rPr lang="en-US" sz="1800" dirty="0">
                <a:solidFill>
                  <a:schemeClr val="accent5">
                    <a:lumMod val="50000"/>
                  </a:schemeClr>
                </a:solidFill>
              </a:rPr>
              <a:t>Th and </a:t>
            </a:r>
            <a:r>
              <a:rPr lang="en-US" sz="1800" baseline="30000" dirty="0">
                <a:solidFill>
                  <a:schemeClr val="accent5">
                    <a:lumMod val="50000"/>
                  </a:schemeClr>
                </a:solidFill>
              </a:rPr>
              <a:t>238</a:t>
            </a:r>
            <a:r>
              <a:rPr lang="en-US" sz="1800" dirty="0">
                <a:solidFill>
                  <a:schemeClr val="accent5">
                    <a:lumMod val="50000"/>
                  </a:schemeClr>
                </a:solidFill>
              </a:rPr>
              <a:t>U chains, may produce substantial rates and types of radiation more impacting (neutrons, nuclear recoils from alpha decays). Careful materials selection is a necessity.</a:t>
            </a:r>
          </a:p>
          <a:p>
            <a:pPr marL="584200" lvl="1" indent="-534988">
              <a:lnSpc>
                <a:spcPts val="2123"/>
              </a:lnSpc>
              <a:spcBef>
                <a:spcPts val="0"/>
              </a:spcBef>
              <a:spcAft>
                <a:spcPts val="600"/>
              </a:spcAft>
              <a:buClr>
                <a:srgbClr val="FF0000"/>
              </a:buClr>
              <a:buSzPct val="100000"/>
              <a:buFont typeface="Wingdings" pitchFamily="2" charset="2"/>
              <a:buChar char="q"/>
            </a:pPr>
            <a:endParaRPr lang="en-US" sz="1800" dirty="0">
              <a:solidFill>
                <a:schemeClr val="accent5">
                  <a:lumMod val="50000"/>
                </a:schemeClr>
              </a:solidFill>
            </a:endParaRPr>
          </a:p>
          <a:p>
            <a:pPr marL="584200" lvl="1" indent="-534988">
              <a:lnSpc>
                <a:spcPts val="2123"/>
              </a:lnSpc>
              <a:spcBef>
                <a:spcPts val="0"/>
              </a:spcBef>
              <a:spcAft>
                <a:spcPts val="600"/>
              </a:spcAft>
              <a:buClr>
                <a:srgbClr val="FF0000"/>
              </a:buClr>
              <a:buSzPct val="100000"/>
              <a:buFont typeface="Wingdings" pitchFamily="2" charset="2"/>
              <a:buChar char="q"/>
            </a:pPr>
            <a:endParaRPr lang="en-US" sz="1800" dirty="0">
              <a:solidFill>
                <a:schemeClr val="accent5">
                  <a:lumMod val="50000"/>
                </a:schemeClr>
              </a:solidFill>
            </a:endParaRPr>
          </a:p>
        </p:txBody>
      </p:sp>
      <p:sp>
        <p:nvSpPr>
          <p:cNvPr id="16" name="Title 1">
            <a:extLst>
              <a:ext uri="{FF2B5EF4-FFF2-40B4-BE49-F238E27FC236}">
                <a16:creationId xmlns:a16="http://schemas.microsoft.com/office/drawing/2014/main" id="{BB47E5A4-BA86-96A6-EB07-1EF40FAF083E}"/>
              </a:ext>
            </a:extLst>
          </p:cNvPr>
          <p:cNvSpPr>
            <a:spLocks noGrp="1"/>
          </p:cNvSpPr>
          <p:nvPr>
            <p:ph type="title"/>
          </p:nvPr>
        </p:nvSpPr>
        <p:spPr>
          <a:xfrm>
            <a:off x="848783" y="193832"/>
            <a:ext cx="11343217" cy="492369"/>
          </a:xfrm>
        </p:spPr>
        <p:txBody>
          <a:bodyPr>
            <a:noAutofit/>
          </a:bodyPr>
          <a:lstStyle/>
          <a:p>
            <a:r>
              <a:rPr lang="en-US" sz="3200" b="1" dirty="0">
                <a:solidFill>
                  <a:schemeClr val="accent5">
                    <a:lumMod val="50000"/>
                  </a:schemeClr>
                </a:solidFill>
              </a:rPr>
              <a:t>Backgrounds: electron-like events</a:t>
            </a:r>
          </a:p>
        </p:txBody>
      </p:sp>
    </p:spTree>
    <p:extLst>
      <p:ext uri="{BB962C8B-B14F-4D97-AF65-F5344CB8AC3E}">
        <p14:creationId xmlns:p14="http://schemas.microsoft.com/office/powerpoint/2010/main" val="326859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035586" y="6455885"/>
            <a:ext cx="9223853" cy="276884"/>
          </a:xfrm>
        </p:spPr>
        <p:txBody>
          <a:bodyPr/>
          <a:lstStyle/>
          <a:p>
            <a:pPr>
              <a:defRPr/>
            </a:pPr>
            <a:r>
              <a:rPr lang="en-US"/>
              <a:t>C. Montanari | Liquid argon-based technologies for neutrino and dark matter detection | BDX &amp; Beyond Workshop | JLAB | September 3, 2025</a:t>
            </a:r>
            <a:endParaRPr lang="en-US" b="1" dirty="0"/>
          </a:p>
        </p:txBody>
      </p:sp>
      <p:sp>
        <p:nvSpPr>
          <p:cNvPr id="15" name="Content Placeholder 1">
            <a:extLst>
              <a:ext uri="{FF2B5EF4-FFF2-40B4-BE49-F238E27FC236}">
                <a16:creationId xmlns:a16="http://schemas.microsoft.com/office/drawing/2014/main" id="{66C3561F-880C-3440-8DD1-A92753CC2D23}"/>
              </a:ext>
            </a:extLst>
          </p:cNvPr>
          <p:cNvSpPr>
            <a:spLocks noGrp="1"/>
          </p:cNvSpPr>
          <p:nvPr>
            <p:ph idx="1"/>
          </p:nvPr>
        </p:nvSpPr>
        <p:spPr>
          <a:xfrm>
            <a:off x="390057" y="1152962"/>
            <a:ext cx="11801943" cy="5151120"/>
          </a:xfrm>
          <a:noFill/>
        </p:spPr>
        <p:txBody>
          <a:bodyPr>
            <a:noAutofit/>
          </a:bodyPr>
          <a:lstStyle/>
          <a:p>
            <a:pPr marL="0" lvl="1" indent="-342900">
              <a:lnSpc>
                <a:spcPct val="100000"/>
              </a:lnSpc>
              <a:spcBef>
                <a:spcPts val="1200"/>
              </a:spcBef>
              <a:spcAft>
                <a:spcPts val="1800"/>
              </a:spcAft>
              <a:buClr>
                <a:srgbClr val="FF0000"/>
              </a:buClr>
              <a:buSzPct val="100000"/>
              <a:buFont typeface="System Font Regular"/>
              <a:buChar char="●"/>
            </a:pPr>
            <a:r>
              <a:rPr lang="en-US" sz="2800" dirty="0">
                <a:solidFill>
                  <a:schemeClr val="accent5">
                    <a:lumMod val="50000"/>
                  </a:schemeClr>
                </a:solidFill>
              </a:rPr>
              <a:t>Neutrino fluxes and neutrino rates in liquid argon</a:t>
            </a:r>
          </a:p>
          <a:p>
            <a:pPr marL="0" lvl="1" indent="-342900">
              <a:lnSpc>
                <a:spcPct val="100000"/>
              </a:lnSpc>
              <a:spcBef>
                <a:spcPts val="1200"/>
              </a:spcBef>
              <a:spcAft>
                <a:spcPts val="1800"/>
              </a:spcAft>
              <a:buClr>
                <a:srgbClr val="FF0000"/>
              </a:buClr>
              <a:buSzPct val="100000"/>
              <a:buFont typeface="System Font Regular"/>
              <a:buChar char="●"/>
            </a:pPr>
            <a:r>
              <a:rPr lang="en-US" sz="2800" dirty="0">
                <a:solidFill>
                  <a:schemeClr val="accent5">
                    <a:lumMod val="50000"/>
                  </a:schemeClr>
                </a:solidFill>
              </a:rPr>
              <a:t>Double-phase liquid argon TPC</a:t>
            </a:r>
          </a:p>
          <a:p>
            <a:pPr marL="0" lvl="1" indent="-342900">
              <a:lnSpc>
                <a:spcPct val="100000"/>
              </a:lnSpc>
              <a:spcBef>
                <a:spcPts val="1200"/>
              </a:spcBef>
              <a:spcAft>
                <a:spcPts val="1800"/>
              </a:spcAft>
              <a:buClr>
                <a:srgbClr val="FF0000"/>
              </a:buClr>
              <a:buSzPct val="100000"/>
              <a:buFont typeface="System Font Regular"/>
              <a:buChar char="●"/>
            </a:pPr>
            <a:r>
              <a:rPr lang="en-US" sz="2800" dirty="0">
                <a:solidFill>
                  <a:schemeClr val="accent5">
                    <a:lumMod val="50000"/>
                  </a:schemeClr>
                </a:solidFill>
              </a:rPr>
              <a:t>Backgrounds and background rejection</a:t>
            </a:r>
          </a:p>
          <a:p>
            <a:pPr marL="0" lvl="1" indent="-342900">
              <a:lnSpc>
                <a:spcPct val="100000"/>
              </a:lnSpc>
              <a:spcBef>
                <a:spcPts val="1200"/>
              </a:spcBef>
              <a:spcAft>
                <a:spcPts val="1800"/>
              </a:spcAft>
              <a:buClr>
                <a:srgbClr val="FF0000"/>
              </a:buClr>
              <a:buSzPct val="100000"/>
              <a:buFont typeface="System Font Regular"/>
              <a:buChar char="●"/>
            </a:pPr>
            <a:r>
              <a:rPr lang="en-US" sz="2800" dirty="0">
                <a:solidFill>
                  <a:schemeClr val="accent5">
                    <a:lumMod val="50000"/>
                  </a:schemeClr>
                </a:solidFill>
              </a:rPr>
              <a:t>Conclusions</a:t>
            </a:r>
          </a:p>
          <a:p>
            <a:pPr marL="0" lvl="1" indent="-342900">
              <a:lnSpc>
                <a:spcPct val="100000"/>
              </a:lnSpc>
              <a:spcBef>
                <a:spcPts val="1200"/>
              </a:spcBef>
              <a:spcAft>
                <a:spcPts val="1800"/>
              </a:spcAft>
              <a:buClr>
                <a:srgbClr val="FF0000"/>
              </a:buClr>
              <a:buSzPct val="100000"/>
              <a:buFont typeface="System Font Regular"/>
              <a:buChar char="●"/>
            </a:pPr>
            <a:endParaRPr lang="en-US" sz="2800" dirty="0">
              <a:solidFill>
                <a:schemeClr val="accent5">
                  <a:lumMod val="50000"/>
                </a:schemeClr>
              </a:solidFill>
            </a:endParaRPr>
          </a:p>
          <a:p>
            <a:pPr marL="0" lvl="1" indent="-342900">
              <a:lnSpc>
                <a:spcPct val="100000"/>
              </a:lnSpc>
              <a:spcBef>
                <a:spcPts val="1200"/>
              </a:spcBef>
              <a:spcAft>
                <a:spcPts val="1800"/>
              </a:spcAft>
              <a:buClr>
                <a:srgbClr val="FF0000"/>
              </a:buClr>
              <a:buSzPct val="100000"/>
              <a:buFont typeface="System Font Regular"/>
              <a:buChar char="●"/>
            </a:pPr>
            <a:endParaRPr lang="en-US" sz="2800" dirty="0">
              <a:solidFill>
                <a:schemeClr val="accent5">
                  <a:lumMod val="50000"/>
                </a:schemeClr>
              </a:solidFill>
            </a:endParaRPr>
          </a:p>
          <a:p>
            <a:pPr marL="0" lvl="1" indent="-342900">
              <a:lnSpc>
                <a:spcPct val="100000"/>
              </a:lnSpc>
              <a:spcBef>
                <a:spcPts val="1200"/>
              </a:spcBef>
              <a:spcAft>
                <a:spcPts val="1800"/>
              </a:spcAft>
              <a:buClr>
                <a:srgbClr val="FF0000"/>
              </a:buClr>
              <a:buSzPct val="100000"/>
              <a:buFont typeface="System Font Regular"/>
              <a:buChar char="●"/>
            </a:pPr>
            <a:endParaRPr lang="en-US" sz="2800" dirty="0">
              <a:solidFill>
                <a:schemeClr val="accent5">
                  <a:lumMod val="50000"/>
                </a:schemeClr>
              </a:solidFill>
            </a:endParaRPr>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Outline</a:t>
            </a:r>
          </a:p>
        </p:txBody>
      </p:sp>
    </p:spTree>
    <p:extLst>
      <p:ext uri="{BB962C8B-B14F-4D97-AF65-F5344CB8AC3E}">
        <p14:creationId xmlns:p14="http://schemas.microsoft.com/office/powerpoint/2010/main" val="539707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4985D-E199-58C5-0773-3AD6BB997BB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0C11596-E00D-F76C-70D7-DC29CB745FFB}"/>
              </a:ext>
            </a:extLst>
          </p:cNvPr>
          <p:cNvSpPr>
            <a:spLocks noGrp="1"/>
          </p:cNvSpPr>
          <p:nvPr>
            <p:ph type="ftr" sz="quarter" idx="3"/>
          </p:nvPr>
        </p:nvSpPr>
        <p:spPr>
          <a:xfrm>
            <a:off x="848784" y="6521986"/>
            <a:ext cx="9410655" cy="210782"/>
          </a:xfrm>
        </p:spPr>
        <p:txBody>
          <a:bodyPr/>
          <a:lstStyle/>
          <a:p>
            <a:pPr>
              <a:defRPr/>
            </a:pPr>
            <a:r>
              <a:rPr lang="en-US"/>
              <a:t>C. Montanari | Liquid argon-based technologies for neutrino and dark matter detection | BDX &amp; Beyond Workshop | JLAB | September 3, 2025</a:t>
            </a:r>
            <a:endParaRPr lang="en-US" b="1" dirty="0"/>
          </a:p>
        </p:txBody>
      </p:sp>
      <p:sp>
        <p:nvSpPr>
          <p:cNvPr id="16" name="Title 1">
            <a:extLst>
              <a:ext uri="{FF2B5EF4-FFF2-40B4-BE49-F238E27FC236}">
                <a16:creationId xmlns:a16="http://schemas.microsoft.com/office/drawing/2014/main" id="{6008BDD4-B1C9-3263-AEB9-B300F678086A}"/>
              </a:ext>
            </a:extLst>
          </p:cNvPr>
          <p:cNvSpPr>
            <a:spLocks noGrp="1"/>
          </p:cNvSpPr>
          <p:nvPr>
            <p:ph type="title"/>
          </p:nvPr>
        </p:nvSpPr>
        <p:spPr>
          <a:xfrm>
            <a:off x="848783" y="193832"/>
            <a:ext cx="11343217" cy="492369"/>
          </a:xfrm>
        </p:spPr>
        <p:txBody>
          <a:bodyPr>
            <a:noAutofit/>
          </a:bodyPr>
          <a:lstStyle/>
          <a:p>
            <a:r>
              <a:rPr lang="en-US" sz="3200" b="1" dirty="0">
                <a:solidFill>
                  <a:schemeClr val="accent5">
                    <a:lumMod val="50000"/>
                  </a:schemeClr>
                </a:solidFill>
              </a:rPr>
              <a:t>Background spectrum measured in </a:t>
            </a:r>
            <a:r>
              <a:rPr lang="en-US" sz="3200" b="1" dirty="0" err="1">
                <a:solidFill>
                  <a:schemeClr val="accent5">
                    <a:lumMod val="50000"/>
                  </a:schemeClr>
                </a:solidFill>
              </a:rPr>
              <a:t>WArP</a:t>
            </a:r>
            <a:r>
              <a:rPr lang="en-US" sz="3200" b="1" dirty="0">
                <a:solidFill>
                  <a:schemeClr val="accent5">
                    <a:lumMod val="50000"/>
                  </a:schemeClr>
                </a:solidFill>
              </a:rPr>
              <a:t> at LNGS</a:t>
            </a:r>
          </a:p>
        </p:txBody>
      </p:sp>
      <p:pic>
        <p:nvPicPr>
          <p:cNvPr id="10" name="Picture 9">
            <a:extLst>
              <a:ext uri="{FF2B5EF4-FFF2-40B4-BE49-F238E27FC236}">
                <a16:creationId xmlns:a16="http://schemas.microsoft.com/office/drawing/2014/main" id="{433AD5AF-7321-B281-D54A-E46F16BB3185}"/>
              </a:ext>
            </a:extLst>
          </p:cNvPr>
          <p:cNvPicPr>
            <a:picLocks noChangeAspect="1"/>
          </p:cNvPicPr>
          <p:nvPr/>
        </p:nvPicPr>
        <p:blipFill>
          <a:blip r:embed="rId2"/>
          <a:srcRect l="8079" t="50146" r="55493" b="7772"/>
          <a:stretch>
            <a:fillRect/>
          </a:stretch>
        </p:blipFill>
        <p:spPr>
          <a:xfrm>
            <a:off x="105813" y="1241319"/>
            <a:ext cx="7272257" cy="4725549"/>
          </a:xfrm>
          <a:prstGeom prst="rect">
            <a:avLst/>
          </a:prstGeom>
        </p:spPr>
      </p:pic>
      <p:pic>
        <p:nvPicPr>
          <p:cNvPr id="8" name="Picture 7">
            <a:extLst>
              <a:ext uri="{FF2B5EF4-FFF2-40B4-BE49-F238E27FC236}">
                <a16:creationId xmlns:a16="http://schemas.microsoft.com/office/drawing/2014/main" id="{9E4D5131-1F7A-5F55-CC1B-FB0FB9D8710F}"/>
              </a:ext>
            </a:extLst>
          </p:cNvPr>
          <p:cNvPicPr>
            <a:picLocks noChangeAspect="1"/>
          </p:cNvPicPr>
          <p:nvPr/>
        </p:nvPicPr>
        <p:blipFill>
          <a:blip r:embed="rId3"/>
          <a:srcRect l="25399" t="11595" r="29343" b="67537"/>
          <a:stretch>
            <a:fillRect/>
          </a:stretch>
        </p:blipFill>
        <p:spPr>
          <a:xfrm>
            <a:off x="6864193" y="1366629"/>
            <a:ext cx="5221994" cy="3116076"/>
          </a:xfrm>
          <a:prstGeom prst="rect">
            <a:avLst/>
          </a:prstGeom>
        </p:spPr>
      </p:pic>
      <p:sp>
        <p:nvSpPr>
          <p:cNvPr id="11" name="TextBox 10">
            <a:extLst>
              <a:ext uri="{FF2B5EF4-FFF2-40B4-BE49-F238E27FC236}">
                <a16:creationId xmlns:a16="http://schemas.microsoft.com/office/drawing/2014/main" id="{8DB69A9C-BC66-7AB9-FA60-20257B0E5EC0}"/>
              </a:ext>
            </a:extLst>
          </p:cNvPr>
          <p:cNvSpPr txBox="1"/>
          <p:nvPr/>
        </p:nvSpPr>
        <p:spPr>
          <a:xfrm>
            <a:off x="613317" y="891132"/>
            <a:ext cx="6367346" cy="646331"/>
          </a:xfrm>
          <a:prstGeom prst="rect">
            <a:avLst/>
          </a:prstGeom>
          <a:noFill/>
        </p:spPr>
        <p:txBody>
          <a:bodyPr wrap="square" rtlCol="0">
            <a:spAutoFit/>
          </a:bodyPr>
          <a:lstStyle/>
          <a:p>
            <a:r>
              <a:rPr lang="en-US" dirty="0">
                <a:solidFill>
                  <a:schemeClr val="accent5">
                    <a:lumMod val="50000"/>
                  </a:schemeClr>
                </a:solidFill>
              </a:rPr>
              <a:t>Low energy background spectrum measured with a double-phase LAr TPC at LNGS</a:t>
            </a:r>
          </a:p>
        </p:txBody>
      </p:sp>
      <p:sp>
        <p:nvSpPr>
          <p:cNvPr id="12" name="TextBox 11">
            <a:extLst>
              <a:ext uri="{FF2B5EF4-FFF2-40B4-BE49-F238E27FC236}">
                <a16:creationId xmlns:a16="http://schemas.microsoft.com/office/drawing/2014/main" id="{4306A0E3-B4AF-9183-FE95-6236D2D6A1FC}"/>
              </a:ext>
            </a:extLst>
          </p:cNvPr>
          <p:cNvSpPr txBox="1"/>
          <p:nvPr/>
        </p:nvSpPr>
        <p:spPr>
          <a:xfrm>
            <a:off x="8385717" y="952693"/>
            <a:ext cx="2361737" cy="369332"/>
          </a:xfrm>
          <a:prstGeom prst="rect">
            <a:avLst/>
          </a:prstGeom>
          <a:noFill/>
        </p:spPr>
        <p:txBody>
          <a:bodyPr wrap="none" rtlCol="0">
            <a:spAutoFit/>
          </a:bodyPr>
          <a:lstStyle/>
          <a:p>
            <a:r>
              <a:rPr lang="en-US" baseline="30000" dirty="0">
                <a:solidFill>
                  <a:schemeClr val="accent5">
                    <a:lumMod val="50000"/>
                  </a:schemeClr>
                </a:solidFill>
              </a:rPr>
              <a:t>39</a:t>
            </a:r>
            <a:r>
              <a:rPr lang="en-US" dirty="0">
                <a:solidFill>
                  <a:schemeClr val="accent5">
                    <a:lumMod val="50000"/>
                  </a:schemeClr>
                </a:solidFill>
              </a:rPr>
              <a:t>Ar </a:t>
            </a:r>
            <a:r>
              <a:rPr lang="en-US" dirty="0">
                <a:solidFill>
                  <a:schemeClr val="accent5">
                    <a:lumMod val="50000"/>
                  </a:schemeClr>
                </a:solidFill>
                <a:latin typeface="Symbol" pitchFamily="2" charset="2"/>
              </a:rPr>
              <a:t>b</a:t>
            </a:r>
            <a:r>
              <a:rPr lang="en-US" dirty="0">
                <a:solidFill>
                  <a:schemeClr val="accent5">
                    <a:lumMod val="50000"/>
                  </a:schemeClr>
                </a:solidFill>
              </a:rPr>
              <a:t>-decay spectrum</a:t>
            </a:r>
          </a:p>
        </p:txBody>
      </p:sp>
      <p:sp>
        <p:nvSpPr>
          <p:cNvPr id="13" name="TextBox 12">
            <a:extLst>
              <a:ext uri="{FF2B5EF4-FFF2-40B4-BE49-F238E27FC236}">
                <a16:creationId xmlns:a16="http://schemas.microsoft.com/office/drawing/2014/main" id="{93CBE5CD-C4BD-84D5-1C36-ABE111652563}"/>
              </a:ext>
            </a:extLst>
          </p:cNvPr>
          <p:cNvSpPr txBox="1"/>
          <p:nvPr/>
        </p:nvSpPr>
        <p:spPr>
          <a:xfrm>
            <a:off x="7214650" y="4463560"/>
            <a:ext cx="4703869" cy="738664"/>
          </a:xfrm>
          <a:prstGeom prst="rect">
            <a:avLst/>
          </a:prstGeom>
          <a:noFill/>
        </p:spPr>
        <p:txBody>
          <a:bodyPr wrap="square">
            <a:spAutoFit/>
          </a:bodyPr>
          <a:lstStyle/>
          <a:p>
            <a:r>
              <a:rPr lang="en-US" sz="1400" i="1" dirty="0"/>
              <a:t>J. </a:t>
            </a:r>
            <a:r>
              <a:rPr lang="en-US" sz="1400" i="1" dirty="0" err="1"/>
              <a:t>Kostensalo</a:t>
            </a:r>
            <a:r>
              <a:rPr lang="en-US" sz="1400" i="1" dirty="0"/>
              <a:t>, J. Suhonen and K Zuber, Spectral shapes of forbidden argon   decays as</a:t>
            </a:r>
            <a:r>
              <a:rPr lang="en-US" sz="1400" dirty="0"/>
              <a:t> </a:t>
            </a:r>
            <a:r>
              <a:rPr lang="en-US" sz="1400" i="1" dirty="0"/>
              <a:t>background component for rare-event searches. arXiv:1705.05726v1 (May 2017)</a:t>
            </a:r>
            <a:endParaRPr lang="en-US" sz="1400" dirty="0"/>
          </a:p>
        </p:txBody>
      </p:sp>
      <p:sp>
        <p:nvSpPr>
          <p:cNvPr id="14" name="TextBox 13">
            <a:extLst>
              <a:ext uri="{FF2B5EF4-FFF2-40B4-BE49-F238E27FC236}">
                <a16:creationId xmlns:a16="http://schemas.microsoft.com/office/drawing/2014/main" id="{073C5CE4-3764-9B6B-127F-7A555422FC45}"/>
              </a:ext>
            </a:extLst>
          </p:cNvPr>
          <p:cNvSpPr txBox="1"/>
          <p:nvPr/>
        </p:nvSpPr>
        <p:spPr>
          <a:xfrm>
            <a:off x="373615" y="5782761"/>
            <a:ext cx="6736652" cy="307777"/>
          </a:xfrm>
          <a:prstGeom prst="rect">
            <a:avLst/>
          </a:prstGeom>
          <a:noFill/>
        </p:spPr>
        <p:txBody>
          <a:bodyPr wrap="none" rtlCol="0">
            <a:spAutoFit/>
          </a:bodyPr>
          <a:lstStyle/>
          <a:p>
            <a:r>
              <a:rPr lang="en-US" sz="1400" dirty="0"/>
              <a:t>Credit: Benetti et al (2007). Measurement of the specific activity of Ar-39 in natural argon.</a:t>
            </a:r>
          </a:p>
        </p:txBody>
      </p:sp>
    </p:spTree>
    <p:extLst>
      <p:ext uri="{BB962C8B-B14F-4D97-AF65-F5344CB8AC3E}">
        <p14:creationId xmlns:p14="http://schemas.microsoft.com/office/powerpoint/2010/main" val="3816241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3CE32-4B71-C312-C95C-C4E48FB25AC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58845612-98DB-1246-35B0-2E65B9B47FDF}"/>
              </a:ext>
            </a:extLst>
          </p:cNvPr>
          <p:cNvSpPr>
            <a:spLocks noGrp="1"/>
          </p:cNvSpPr>
          <p:nvPr>
            <p:ph type="ftr" sz="quarter" idx="3"/>
          </p:nvPr>
        </p:nvSpPr>
        <p:spPr>
          <a:xfrm>
            <a:off x="848784" y="6521986"/>
            <a:ext cx="9410655" cy="210782"/>
          </a:xfrm>
        </p:spPr>
        <p:txBody>
          <a:bodyPr/>
          <a:lstStyle/>
          <a:p>
            <a:pPr>
              <a:defRPr/>
            </a:pPr>
            <a:r>
              <a:rPr lang="en-US"/>
              <a:t>C. Montanari | Liquid argon-based technologies for neutrino and dark matter detection | BDX &amp; Beyond Workshop | JLAB | September 3, 2025</a:t>
            </a:r>
            <a:endParaRPr lang="en-US" b="1" dirty="0"/>
          </a:p>
        </p:txBody>
      </p:sp>
      <p:sp>
        <p:nvSpPr>
          <p:cNvPr id="16" name="Title 1">
            <a:extLst>
              <a:ext uri="{FF2B5EF4-FFF2-40B4-BE49-F238E27FC236}">
                <a16:creationId xmlns:a16="http://schemas.microsoft.com/office/drawing/2014/main" id="{A18588EA-E968-29D9-1CCC-19918F716825}"/>
              </a:ext>
            </a:extLst>
          </p:cNvPr>
          <p:cNvSpPr>
            <a:spLocks noGrp="1"/>
          </p:cNvSpPr>
          <p:nvPr>
            <p:ph type="title"/>
          </p:nvPr>
        </p:nvSpPr>
        <p:spPr>
          <a:xfrm>
            <a:off x="848783" y="193832"/>
            <a:ext cx="11343217" cy="492369"/>
          </a:xfrm>
        </p:spPr>
        <p:txBody>
          <a:bodyPr>
            <a:noAutofit/>
          </a:bodyPr>
          <a:lstStyle/>
          <a:p>
            <a:r>
              <a:rPr lang="en-US" sz="3200" b="1" dirty="0">
                <a:solidFill>
                  <a:schemeClr val="accent5">
                    <a:lumMod val="50000"/>
                  </a:schemeClr>
                </a:solidFill>
              </a:rPr>
              <a:t>Backgrounds spectrum measured in </a:t>
            </a:r>
            <a:r>
              <a:rPr lang="en-US" sz="3200" b="1" dirty="0" err="1">
                <a:solidFill>
                  <a:schemeClr val="accent5">
                    <a:lumMod val="50000"/>
                  </a:schemeClr>
                </a:solidFill>
              </a:rPr>
              <a:t>WArP</a:t>
            </a:r>
            <a:r>
              <a:rPr lang="en-US" sz="3200" b="1" dirty="0">
                <a:solidFill>
                  <a:schemeClr val="accent5">
                    <a:lumMod val="50000"/>
                  </a:schemeClr>
                </a:solidFill>
              </a:rPr>
              <a:t> at LNGS</a:t>
            </a:r>
          </a:p>
        </p:txBody>
      </p:sp>
      <p:pic>
        <p:nvPicPr>
          <p:cNvPr id="10" name="Picture 9">
            <a:extLst>
              <a:ext uri="{FF2B5EF4-FFF2-40B4-BE49-F238E27FC236}">
                <a16:creationId xmlns:a16="http://schemas.microsoft.com/office/drawing/2014/main" id="{930917CA-0EAD-1B37-1EEA-A1FC4A975E88}"/>
              </a:ext>
            </a:extLst>
          </p:cNvPr>
          <p:cNvPicPr>
            <a:picLocks noChangeAspect="1"/>
          </p:cNvPicPr>
          <p:nvPr/>
        </p:nvPicPr>
        <p:blipFill>
          <a:blip r:embed="rId2"/>
          <a:srcRect l="8079" t="50146" r="55493" b="7772"/>
          <a:stretch>
            <a:fillRect/>
          </a:stretch>
        </p:blipFill>
        <p:spPr>
          <a:xfrm>
            <a:off x="105813" y="1241319"/>
            <a:ext cx="7272257" cy="4725549"/>
          </a:xfrm>
          <a:prstGeom prst="rect">
            <a:avLst/>
          </a:prstGeom>
        </p:spPr>
      </p:pic>
      <p:pic>
        <p:nvPicPr>
          <p:cNvPr id="8" name="Picture 7">
            <a:extLst>
              <a:ext uri="{FF2B5EF4-FFF2-40B4-BE49-F238E27FC236}">
                <a16:creationId xmlns:a16="http://schemas.microsoft.com/office/drawing/2014/main" id="{8E32C3BE-EFBA-6637-3DE2-3EFD5FB57528}"/>
              </a:ext>
            </a:extLst>
          </p:cNvPr>
          <p:cNvPicPr>
            <a:picLocks noChangeAspect="1"/>
          </p:cNvPicPr>
          <p:nvPr/>
        </p:nvPicPr>
        <p:blipFill>
          <a:blip r:embed="rId3"/>
          <a:srcRect l="25399" t="11595" r="29343" b="67537"/>
          <a:stretch>
            <a:fillRect/>
          </a:stretch>
        </p:blipFill>
        <p:spPr>
          <a:xfrm>
            <a:off x="6864193" y="1366629"/>
            <a:ext cx="5221994" cy="3116076"/>
          </a:xfrm>
          <a:prstGeom prst="rect">
            <a:avLst/>
          </a:prstGeom>
        </p:spPr>
      </p:pic>
      <p:sp>
        <p:nvSpPr>
          <p:cNvPr id="11" name="TextBox 10">
            <a:extLst>
              <a:ext uri="{FF2B5EF4-FFF2-40B4-BE49-F238E27FC236}">
                <a16:creationId xmlns:a16="http://schemas.microsoft.com/office/drawing/2014/main" id="{2FE9CD4E-FAE3-B8DA-BD55-D8DA49FECF9D}"/>
              </a:ext>
            </a:extLst>
          </p:cNvPr>
          <p:cNvSpPr txBox="1"/>
          <p:nvPr/>
        </p:nvSpPr>
        <p:spPr>
          <a:xfrm>
            <a:off x="613317" y="891132"/>
            <a:ext cx="6367346" cy="646331"/>
          </a:xfrm>
          <a:prstGeom prst="rect">
            <a:avLst/>
          </a:prstGeom>
          <a:noFill/>
        </p:spPr>
        <p:txBody>
          <a:bodyPr wrap="square" rtlCol="0">
            <a:spAutoFit/>
          </a:bodyPr>
          <a:lstStyle/>
          <a:p>
            <a:r>
              <a:rPr lang="en-US" dirty="0">
                <a:solidFill>
                  <a:schemeClr val="accent5">
                    <a:lumMod val="50000"/>
                  </a:schemeClr>
                </a:solidFill>
              </a:rPr>
              <a:t>Low energy background spectrum measured with a double-phase LAr TPC at LNGS</a:t>
            </a:r>
          </a:p>
        </p:txBody>
      </p:sp>
      <p:sp>
        <p:nvSpPr>
          <p:cNvPr id="12" name="TextBox 11">
            <a:extLst>
              <a:ext uri="{FF2B5EF4-FFF2-40B4-BE49-F238E27FC236}">
                <a16:creationId xmlns:a16="http://schemas.microsoft.com/office/drawing/2014/main" id="{995194EE-D3C8-FC62-C205-4ED6BA578922}"/>
              </a:ext>
            </a:extLst>
          </p:cNvPr>
          <p:cNvSpPr txBox="1"/>
          <p:nvPr/>
        </p:nvSpPr>
        <p:spPr>
          <a:xfrm>
            <a:off x="8385717" y="952693"/>
            <a:ext cx="2361737" cy="369332"/>
          </a:xfrm>
          <a:prstGeom prst="rect">
            <a:avLst/>
          </a:prstGeom>
          <a:noFill/>
        </p:spPr>
        <p:txBody>
          <a:bodyPr wrap="none" rtlCol="0">
            <a:spAutoFit/>
          </a:bodyPr>
          <a:lstStyle/>
          <a:p>
            <a:r>
              <a:rPr lang="en-US" baseline="30000" dirty="0">
                <a:solidFill>
                  <a:schemeClr val="accent5">
                    <a:lumMod val="50000"/>
                  </a:schemeClr>
                </a:solidFill>
              </a:rPr>
              <a:t>39</a:t>
            </a:r>
            <a:r>
              <a:rPr lang="en-US" dirty="0">
                <a:solidFill>
                  <a:schemeClr val="accent5">
                    <a:lumMod val="50000"/>
                  </a:schemeClr>
                </a:solidFill>
              </a:rPr>
              <a:t>Ar </a:t>
            </a:r>
            <a:r>
              <a:rPr lang="en-US" dirty="0">
                <a:solidFill>
                  <a:schemeClr val="accent5">
                    <a:lumMod val="50000"/>
                  </a:schemeClr>
                </a:solidFill>
                <a:latin typeface="Symbol" pitchFamily="2" charset="2"/>
              </a:rPr>
              <a:t>b</a:t>
            </a:r>
            <a:r>
              <a:rPr lang="en-US" dirty="0">
                <a:solidFill>
                  <a:schemeClr val="accent5">
                    <a:lumMod val="50000"/>
                  </a:schemeClr>
                </a:solidFill>
              </a:rPr>
              <a:t>-decay spectrum</a:t>
            </a:r>
          </a:p>
        </p:txBody>
      </p:sp>
      <p:sp>
        <p:nvSpPr>
          <p:cNvPr id="13" name="TextBox 12">
            <a:extLst>
              <a:ext uri="{FF2B5EF4-FFF2-40B4-BE49-F238E27FC236}">
                <a16:creationId xmlns:a16="http://schemas.microsoft.com/office/drawing/2014/main" id="{0D8A0D4B-DFDF-7CAB-BDD2-535F53183B74}"/>
              </a:ext>
            </a:extLst>
          </p:cNvPr>
          <p:cNvSpPr txBox="1"/>
          <p:nvPr/>
        </p:nvSpPr>
        <p:spPr>
          <a:xfrm>
            <a:off x="7214650" y="4463560"/>
            <a:ext cx="4703869" cy="738664"/>
          </a:xfrm>
          <a:prstGeom prst="rect">
            <a:avLst/>
          </a:prstGeom>
          <a:noFill/>
        </p:spPr>
        <p:txBody>
          <a:bodyPr wrap="square">
            <a:spAutoFit/>
          </a:bodyPr>
          <a:lstStyle/>
          <a:p>
            <a:r>
              <a:rPr lang="en-US" sz="1400" i="1" dirty="0"/>
              <a:t>J. </a:t>
            </a:r>
            <a:r>
              <a:rPr lang="en-US" sz="1400" i="1" dirty="0" err="1"/>
              <a:t>Kostensalo</a:t>
            </a:r>
            <a:r>
              <a:rPr lang="en-US" sz="1400" i="1" dirty="0"/>
              <a:t>, J. Suhonen and K Zuber, Spectral shapes of forbidden argon   decays as</a:t>
            </a:r>
            <a:r>
              <a:rPr lang="en-US" sz="1400" dirty="0"/>
              <a:t> </a:t>
            </a:r>
            <a:r>
              <a:rPr lang="en-US" sz="1400" i="1" dirty="0"/>
              <a:t>background component for rare-event searches. arXiv:1705.05726v1 (May 2017)</a:t>
            </a:r>
            <a:endParaRPr lang="en-US" sz="1400" dirty="0"/>
          </a:p>
        </p:txBody>
      </p:sp>
      <p:sp>
        <p:nvSpPr>
          <p:cNvPr id="14" name="TextBox 13">
            <a:extLst>
              <a:ext uri="{FF2B5EF4-FFF2-40B4-BE49-F238E27FC236}">
                <a16:creationId xmlns:a16="http://schemas.microsoft.com/office/drawing/2014/main" id="{C0DAA840-F01E-8CC2-C9A3-F62AF912DAA6}"/>
              </a:ext>
            </a:extLst>
          </p:cNvPr>
          <p:cNvSpPr txBox="1"/>
          <p:nvPr/>
        </p:nvSpPr>
        <p:spPr>
          <a:xfrm>
            <a:off x="373615" y="5782761"/>
            <a:ext cx="6736652" cy="307777"/>
          </a:xfrm>
          <a:prstGeom prst="rect">
            <a:avLst/>
          </a:prstGeom>
          <a:noFill/>
        </p:spPr>
        <p:txBody>
          <a:bodyPr wrap="none" rtlCol="0">
            <a:spAutoFit/>
          </a:bodyPr>
          <a:lstStyle/>
          <a:p>
            <a:r>
              <a:rPr lang="en-US" sz="1400" dirty="0"/>
              <a:t>Credit: Benetti et al (2007). Measurement of the specific activity of Ar-39 in natural argon.</a:t>
            </a:r>
          </a:p>
        </p:txBody>
      </p:sp>
    </p:spTree>
    <p:extLst>
      <p:ext uri="{BB962C8B-B14F-4D97-AF65-F5344CB8AC3E}">
        <p14:creationId xmlns:p14="http://schemas.microsoft.com/office/powerpoint/2010/main" val="1527184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613D8-F011-BD68-9017-9D9BB0CC3A3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43269DD-6280-5C4D-306F-FB57BBAE99EB}"/>
              </a:ext>
            </a:extLst>
          </p:cNvPr>
          <p:cNvSpPr>
            <a:spLocks noGrp="1"/>
          </p:cNvSpPr>
          <p:nvPr>
            <p:ph type="ftr" sz="quarter" idx="3"/>
          </p:nvPr>
        </p:nvSpPr>
        <p:spPr>
          <a:xfrm>
            <a:off x="848784" y="6521986"/>
            <a:ext cx="9410655" cy="210782"/>
          </a:xfrm>
        </p:spPr>
        <p:txBody>
          <a:bodyPr/>
          <a:lstStyle/>
          <a:p>
            <a:pPr>
              <a:defRPr/>
            </a:pPr>
            <a:r>
              <a:rPr lang="en-US"/>
              <a:t>C. Montanari | Liquid argon-based technologies for neutrino and dark matter detection | BDX &amp; Beyond Workshop | JLAB | September 3, 2025</a:t>
            </a:r>
            <a:endParaRPr lang="en-US" b="1" dirty="0"/>
          </a:p>
        </p:txBody>
      </p:sp>
      <p:sp>
        <p:nvSpPr>
          <p:cNvPr id="16" name="Title 1">
            <a:extLst>
              <a:ext uri="{FF2B5EF4-FFF2-40B4-BE49-F238E27FC236}">
                <a16:creationId xmlns:a16="http://schemas.microsoft.com/office/drawing/2014/main" id="{4B195FA4-956F-9AA8-5B58-2F6FB9C5B37B}"/>
              </a:ext>
            </a:extLst>
          </p:cNvPr>
          <p:cNvSpPr>
            <a:spLocks noGrp="1"/>
          </p:cNvSpPr>
          <p:nvPr>
            <p:ph type="title"/>
          </p:nvPr>
        </p:nvSpPr>
        <p:spPr>
          <a:xfrm>
            <a:off x="848784" y="193832"/>
            <a:ext cx="5874746" cy="492369"/>
          </a:xfrm>
        </p:spPr>
        <p:txBody>
          <a:bodyPr>
            <a:noAutofit/>
          </a:bodyPr>
          <a:lstStyle/>
          <a:p>
            <a:r>
              <a:rPr lang="en-US" sz="3200" b="1" dirty="0">
                <a:solidFill>
                  <a:schemeClr val="accent5">
                    <a:lumMod val="50000"/>
                  </a:schemeClr>
                </a:solidFill>
              </a:rPr>
              <a:t>Example of cryostat for LAr TPC (≈ 500 kg sensitive mass)</a:t>
            </a:r>
          </a:p>
        </p:txBody>
      </p:sp>
      <p:pic>
        <p:nvPicPr>
          <p:cNvPr id="3" name="Picture 2" descr="A ladder next to a large cylinder&#10;&#10;AI-generated content may be incorrect.">
            <a:extLst>
              <a:ext uri="{FF2B5EF4-FFF2-40B4-BE49-F238E27FC236}">
                <a16:creationId xmlns:a16="http://schemas.microsoft.com/office/drawing/2014/main" id="{8A67FE8F-F0B7-4B31-2A3E-62359167F828}"/>
              </a:ext>
            </a:extLst>
          </p:cNvPr>
          <p:cNvPicPr>
            <a:picLocks noChangeAspect="1"/>
          </p:cNvPicPr>
          <p:nvPr/>
        </p:nvPicPr>
        <p:blipFill>
          <a:blip r:embed="rId2"/>
          <a:stretch>
            <a:fillRect/>
          </a:stretch>
        </p:blipFill>
        <p:spPr>
          <a:xfrm>
            <a:off x="6602507" y="125231"/>
            <a:ext cx="5015752" cy="6687669"/>
          </a:xfrm>
          <a:prstGeom prst="rect">
            <a:avLst/>
          </a:prstGeom>
        </p:spPr>
      </p:pic>
    </p:spTree>
    <p:extLst>
      <p:ext uri="{BB962C8B-B14F-4D97-AF65-F5344CB8AC3E}">
        <p14:creationId xmlns:p14="http://schemas.microsoft.com/office/powerpoint/2010/main" val="878412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1C57D-AA82-3751-6562-EDAAE0994AC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7C32432-0EFC-A716-1EC7-5077E1D784E6}"/>
              </a:ext>
            </a:extLst>
          </p:cNvPr>
          <p:cNvSpPr>
            <a:spLocks noGrp="1"/>
          </p:cNvSpPr>
          <p:nvPr>
            <p:ph type="ftr" sz="quarter" idx="3"/>
          </p:nvPr>
        </p:nvSpPr>
        <p:spPr>
          <a:xfrm>
            <a:off x="848784" y="6521986"/>
            <a:ext cx="9410655" cy="210782"/>
          </a:xfrm>
        </p:spPr>
        <p:txBody>
          <a:bodyPr/>
          <a:lstStyle/>
          <a:p>
            <a:pPr>
              <a:defRPr/>
            </a:pPr>
            <a:r>
              <a:rPr lang="en-US"/>
              <a:t>C. Montanari | Liquid argon-based technologies for neutrino and dark matter detection | BDX &amp; Beyond Workshop | JLAB | September 3, 2025</a:t>
            </a:r>
            <a:endParaRPr lang="en-US" b="1" dirty="0"/>
          </a:p>
        </p:txBody>
      </p:sp>
      <p:sp>
        <p:nvSpPr>
          <p:cNvPr id="15" name="Content Placeholder 1">
            <a:extLst>
              <a:ext uri="{FF2B5EF4-FFF2-40B4-BE49-F238E27FC236}">
                <a16:creationId xmlns:a16="http://schemas.microsoft.com/office/drawing/2014/main" id="{B8BCEC0D-C652-69C4-363F-2E522E9762CF}"/>
              </a:ext>
            </a:extLst>
          </p:cNvPr>
          <p:cNvSpPr>
            <a:spLocks noGrp="1"/>
          </p:cNvSpPr>
          <p:nvPr>
            <p:ph idx="1"/>
          </p:nvPr>
        </p:nvSpPr>
        <p:spPr>
          <a:xfrm>
            <a:off x="390057" y="1152962"/>
            <a:ext cx="11507303" cy="5151120"/>
          </a:xfrm>
          <a:noFill/>
        </p:spPr>
        <p:txBody>
          <a:bodyPr>
            <a:noAutofit/>
          </a:bodyPr>
          <a:lstStyle/>
          <a:p>
            <a:pPr marL="584200" lvl="1" indent="-534988">
              <a:lnSpc>
                <a:spcPts val="2123"/>
              </a:lnSpc>
              <a:spcBef>
                <a:spcPts val="0"/>
              </a:spcBef>
              <a:spcAft>
                <a:spcPts val="600"/>
              </a:spcAft>
              <a:buClr>
                <a:srgbClr val="FF0000"/>
              </a:buClr>
              <a:buSzPct val="100000"/>
              <a:buFont typeface="Wingdings" pitchFamily="2" charset="2"/>
              <a:buChar char="q"/>
            </a:pPr>
            <a:r>
              <a:rPr lang="en-US" sz="1800" dirty="0">
                <a:solidFill>
                  <a:schemeClr val="accent5">
                    <a:lumMod val="50000"/>
                  </a:schemeClr>
                </a:solidFill>
              </a:rPr>
              <a:t>Neutrons are a particularly dangerous source of background. </a:t>
            </a:r>
          </a:p>
          <a:p>
            <a:pPr marL="812800" lvl="2" indent="-534988">
              <a:lnSpc>
                <a:spcPts val="2123"/>
              </a:lnSpc>
              <a:spcBef>
                <a:spcPts val="0"/>
              </a:spcBef>
              <a:spcAft>
                <a:spcPts val="600"/>
              </a:spcAft>
              <a:buClr>
                <a:srgbClr val="FF0000"/>
              </a:buClr>
              <a:buSzPct val="100000"/>
              <a:buFont typeface="System Font Regular"/>
              <a:buChar char="➯"/>
            </a:pPr>
            <a:r>
              <a:rPr lang="en-US" dirty="0">
                <a:solidFill>
                  <a:schemeClr val="accent5">
                    <a:lumMod val="50000"/>
                  </a:schemeClr>
                </a:solidFill>
              </a:rPr>
              <a:t>Their interaction produces nuclear recoils </a:t>
            </a:r>
            <a:r>
              <a:rPr lang="en-US" dirty="0">
                <a:solidFill>
                  <a:schemeClr val="accent5">
                    <a:lumMod val="50000"/>
                  </a:schemeClr>
                </a:solidFill>
                <a:sym typeface="Wingdings" pitchFamily="2" charset="2"/>
              </a:rPr>
              <a:t> indistinguishable from </a:t>
            </a:r>
            <a:r>
              <a:rPr lang="en-US" dirty="0" err="1">
                <a:solidFill>
                  <a:schemeClr val="accent5">
                    <a:lumMod val="50000"/>
                  </a:schemeClr>
                </a:solidFill>
                <a:sym typeface="Wingdings" pitchFamily="2" charset="2"/>
              </a:rPr>
              <a:t>CE</a:t>
            </a:r>
            <a:r>
              <a:rPr lang="en-US" dirty="0" err="1">
                <a:solidFill>
                  <a:schemeClr val="accent5">
                    <a:lumMod val="50000"/>
                  </a:schemeClr>
                </a:solidFill>
                <a:latin typeface="Symbol" pitchFamily="2" charset="2"/>
                <a:sym typeface="Wingdings" pitchFamily="2" charset="2"/>
              </a:rPr>
              <a:t>n</a:t>
            </a:r>
            <a:r>
              <a:rPr lang="en-US" dirty="0" err="1">
                <a:solidFill>
                  <a:schemeClr val="accent5">
                    <a:lumMod val="50000"/>
                  </a:schemeClr>
                </a:solidFill>
                <a:sym typeface="Wingdings" pitchFamily="2" charset="2"/>
              </a:rPr>
              <a:t>NS</a:t>
            </a:r>
            <a:r>
              <a:rPr lang="en-US" dirty="0">
                <a:solidFill>
                  <a:schemeClr val="accent5">
                    <a:lumMod val="50000"/>
                  </a:schemeClr>
                </a:solidFill>
                <a:sym typeface="Wingdings" pitchFamily="2" charset="2"/>
              </a:rPr>
              <a:t> events.</a:t>
            </a:r>
          </a:p>
          <a:p>
            <a:pPr marL="812800" lvl="2" indent="-534988">
              <a:lnSpc>
                <a:spcPts val="2123"/>
              </a:lnSpc>
              <a:spcBef>
                <a:spcPts val="0"/>
              </a:spcBef>
              <a:spcAft>
                <a:spcPts val="600"/>
              </a:spcAft>
              <a:buClr>
                <a:srgbClr val="FF0000"/>
              </a:buClr>
              <a:buSzPct val="100000"/>
              <a:buFont typeface="System Font Regular"/>
              <a:buChar char="➯"/>
            </a:pPr>
            <a:r>
              <a:rPr lang="en-US" dirty="0">
                <a:solidFill>
                  <a:schemeClr val="accent5">
                    <a:lumMod val="50000"/>
                  </a:schemeClr>
                </a:solidFill>
              </a:rPr>
              <a:t>At relatively high energy the mean free path of neutrons in LAr is ≈ 85 cm </a:t>
            </a:r>
            <a:r>
              <a:rPr lang="en-US" dirty="0">
                <a:solidFill>
                  <a:schemeClr val="accent5">
                    <a:lumMod val="50000"/>
                  </a:schemeClr>
                </a:solidFill>
                <a:sym typeface="Wingdings" pitchFamily="2" charset="2"/>
              </a:rPr>
              <a:t> identification through multiple scatters has low efficiency.</a:t>
            </a:r>
          </a:p>
          <a:p>
            <a:pPr marL="584200" lvl="1" indent="-534988">
              <a:lnSpc>
                <a:spcPts val="2123"/>
              </a:lnSpc>
              <a:spcBef>
                <a:spcPts val="0"/>
              </a:spcBef>
              <a:spcAft>
                <a:spcPts val="600"/>
              </a:spcAft>
              <a:buClr>
                <a:srgbClr val="FF0000"/>
              </a:buClr>
              <a:buSzPct val="100000"/>
              <a:buFont typeface="Wingdings" pitchFamily="2" charset="2"/>
              <a:buChar char="q"/>
            </a:pPr>
            <a:r>
              <a:rPr lang="en-US" sz="1800" dirty="0">
                <a:solidFill>
                  <a:schemeClr val="accent5">
                    <a:lumMod val="50000"/>
                  </a:schemeClr>
                </a:solidFill>
                <a:sym typeface="Wingdings" pitchFamily="2" charset="2"/>
              </a:rPr>
              <a:t>Neutrons can be associated with the beam, cosmic rays, and natural radioactivity.</a:t>
            </a:r>
          </a:p>
          <a:p>
            <a:pPr marL="584200" lvl="1" indent="-534988">
              <a:lnSpc>
                <a:spcPts val="2123"/>
              </a:lnSpc>
              <a:spcBef>
                <a:spcPts val="0"/>
              </a:spcBef>
              <a:spcAft>
                <a:spcPts val="600"/>
              </a:spcAft>
              <a:buClr>
                <a:srgbClr val="FF0000"/>
              </a:buClr>
              <a:buSzPct val="100000"/>
              <a:buFont typeface="Wingdings" pitchFamily="2" charset="2"/>
              <a:buChar char="q"/>
            </a:pPr>
            <a:r>
              <a:rPr lang="en-US" sz="1800" dirty="0">
                <a:solidFill>
                  <a:schemeClr val="accent5">
                    <a:lumMod val="50000"/>
                  </a:schemeClr>
                </a:solidFill>
                <a:sym typeface="Wingdings" pitchFamily="2" charset="2"/>
              </a:rPr>
              <a:t>For the present application, the following strategy can be studied: </a:t>
            </a:r>
          </a:p>
          <a:p>
            <a:pPr marL="812800" lvl="2" indent="-534988">
              <a:lnSpc>
                <a:spcPts val="2123"/>
              </a:lnSpc>
              <a:spcBef>
                <a:spcPts val="0"/>
              </a:spcBef>
              <a:spcAft>
                <a:spcPts val="600"/>
              </a:spcAft>
              <a:buClr>
                <a:srgbClr val="FF0000"/>
              </a:buClr>
              <a:buSzPct val="100000"/>
              <a:buFont typeface="System Font Regular"/>
              <a:buChar char="➯"/>
            </a:pPr>
            <a:r>
              <a:rPr lang="en-US" dirty="0">
                <a:solidFill>
                  <a:schemeClr val="accent5">
                    <a:lumMod val="50000"/>
                  </a:schemeClr>
                </a:solidFill>
                <a:sym typeface="Wingdings" pitchFamily="2" charset="2"/>
              </a:rPr>
              <a:t>passive shielding with highly hydrogenated materials (e.g. polyethylene) to thermalize neutrons from external sources: beam, cosmic rays, external radioactivity.</a:t>
            </a:r>
          </a:p>
          <a:p>
            <a:pPr marL="812800" lvl="2" indent="-534988">
              <a:lnSpc>
                <a:spcPts val="2123"/>
              </a:lnSpc>
              <a:spcBef>
                <a:spcPts val="0"/>
              </a:spcBef>
              <a:spcAft>
                <a:spcPts val="600"/>
              </a:spcAft>
              <a:buClr>
                <a:srgbClr val="FF0000"/>
              </a:buClr>
              <a:buSzPct val="100000"/>
              <a:buFont typeface="System Font Regular"/>
              <a:buChar char="➯"/>
            </a:pPr>
            <a:r>
              <a:rPr lang="en-US" dirty="0">
                <a:solidFill>
                  <a:schemeClr val="accent5">
                    <a:lumMod val="50000"/>
                  </a:schemeClr>
                </a:solidFill>
                <a:sym typeface="Wingdings" pitchFamily="2" charset="2"/>
              </a:rPr>
              <a:t>Material selection for internal components.</a:t>
            </a:r>
          </a:p>
          <a:p>
            <a:pPr marL="584200" lvl="1" indent="-534988">
              <a:lnSpc>
                <a:spcPts val="2123"/>
              </a:lnSpc>
              <a:spcBef>
                <a:spcPts val="0"/>
              </a:spcBef>
              <a:spcAft>
                <a:spcPts val="600"/>
              </a:spcAft>
              <a:buClr>
                <a:srgbClr val="FF0000"/>
              </a:buClr>
              <a:buSzPct val="100000"/>
              <a:buFont typeface="Wingdings" pitchFamily="2" charset="2"/>
              <a:buChar char="q"/>
            </a:pPr>
            <a:r>
              <a:rPr lang="en-US" sz="1800" dirty="0">
                <a:solidFill>
                  <a:schemeClr val="accent5">
                    <a:lumMod val="50000"/>
                  </a:schemeClr>
                </a:solidFill>
                <a:sym typeface="Wingdings" pitchFamily="2" charset="2"/>
              </a:rPr>
              <a:t>The target is to have a neutron-induced background rate ≤ 3 events/day</a:t>
            </a:r>
          </a:p>
          <a:p>
            <a:pPr marL="584200" lvl="1" indent="-534988">
              <a:lnSpc>
                <a:spcPts val="2123"/>
              </a:lnSpc>
              <a:spcBef>
                <a:spcPts val="0"/>
              </a:spcBef>
              <a:spcAft>
                <a:spcPts val="600"/>
              </a:spcAft>
              <a:buClr>
                <a:srgbClr val="FF0000"/>
              </a:buClr>
              <a:buSzPct val="100000"/>
              <a:buFont typeface="Wingdings" pitchFamily="2" charset="2"/>
              <a:buChar char="q"/>
            </a:pPr>
            <a:r>
              <a:rPr lang="en-US" sz="1800" dirty="0">
                <a:solidFill>
                  <a:schemeClr val="accent5">
                    <a:lumMod val="50000"/>
                  </a:schemeClr>
                </a:solidFill>
                <a:sym typeface="Wingdings" pitchFamily="2" charset="2"/>
              </a:rPr>
              <a:t>Another source of background are recoiling nuclei from alpha decays (e.g. from 232Th, 238U or 222Rn chains). If the decaying nucleus is at the surface of a material surrounding the active volume and the alpha is penetrating the material (unseen) the recoiling nucleus would produce a signal undistinguishable from a </a:t>
            </a:r>
            <a:r>
              <a:rPr lang="en-US" sz="1800" dirty="0" err="1">
                <a:solidFill>
                  <a:schemeClr val="accent5">
                    <a:lumMod val="50000"/>
                  </a:schemeClr>
                </a:solidFill>
                <a:sym typeface="Wingdings" pitchFamily="2" charset="2"/>
              </a:rPr>
              <a:t>CE</a:t>
            </a:r>
            <a:r>
              <a:rPr lang="en-US" sz="1800" dirty="0" err="1">
                <a:solidFill>
                  <a:schemeClr val="accent5">
                    <a:lumMod val="50000"/>
                  </a:schemeClr>
                </a:solidFill>
                <a:latin typeface="Symbol" pitchFamily="2" charset="2"/>
                <a:sym typeface="Wingdings" pitchFamily="2" charset="2"/>
              </a:rPr>
              <a:t>n</a:t>
            </a:r>
            <a:r>
              <a:rPr lang="en-US" sz="1800" dirty="0" err="1">
                <a:solidFill>
                  <a:schemeClr val="accent5">
                    <a:lumMod val="50000"/>
                  </a:schemeClr>
                </a:solidFill>
                <a:sym typeface="Wingdings" pitchFamily="2" charset="2"/>
              </a:rPr>
              <a:t>NS</a:t>
            </a:r>
            <a:r>
              <a:rPr lang="en-US" sz="1800" dirty="0">
                <a:solidFill>
                  <a:schemeClr val="accent5">
                    <a:lumMod val="50000"/>
                  </a:schemeClr>
                </a:solidFill>
                <a:sym typeface="Wingdings" pitchFamily="2" charset="2"/>
              </a:rPr>
              <a:t> event. These events can be efficiently rejected through </a:t>
            </a:r>
            <a:r>
              <a:rPr lang="en-US" sz="1800" dirty="0" err="1">
                <a:solidFill>
                  <a:schemeClr val="accent5">
                    <a:lumMod val="50000"/>
                  </a:schemeClr>
                </a:solidFill>
                <a:sym typeface="Wingdings" pitchFamily="2" charset="2"/>
              </a:rPr>
              <a:t>fiducialization</a:t>
            </a:r>
            <a:r>
              <a:rPr lang="en-US" sz="1800" dirty="0">
                <a:solidFill>
                  <a:schemeClr val="accent5">
                    <a:lumMod val="50000"/>
                  </a:schemeClr>
                </a:solidFill>
                <a:sym typeface="Wingdings" pitchFamily="2" charset="2"/>
              </a:rPr>
              <a:t>.</a:t>
            </a:r>
            <a:endParaRPr lang="en-US" sz="1800" dirty="0">
              <a:solidFill>
                <a:schemeClr val="accent5">
                  <a:lumMod val="50000"/>
                </a:schemeClr>
              </a:solidFill>
            </a:endParaRPr>
          </a:p>
          <a:p>
            <a:pPr marL="584200" lvl="1" indent="-534988">
              <a:lnSpc>
                <a:spcPts val="2123"/>
              </a:lnSpc>
              <a:spcBef>
                <a:spcPts val="0"/>
              </a:spcBef>
              <a:spcAft>
                <a:spcPts val="600"/>
              </a:spcAft>
              <a:buClr>
                <a:srgbClr val="FF0000"/>
              </a:buClr>
              <a:buSzPct val="100000"/>
              <a:buFont typeface="Wingdings" pitchFamily="2" charset="2"/>
              <a:buChar char="q"/>
            </a:pPr>
            <a:endParaRPr lang="en-US" sz="1800" dirty="0">
              <a:solidFill>
                <a:schemeClr val="accent5">
                  <a:lumMod val="50000"/>
                </a:schemeClr>
              </a:solidFill>
            </a:endParaRPr>
          </a:p>
          <a:p>
            <a:pPr marL="584200" lvl="1" indent="-534988">
              <a:lnSpc>
                <a:spcPts val="2123"/>
              </a:lnSpc>
              <a:spcBef>
                <a:spcPts val="0"/>
              </a:spcBef>
              <a:spcAft>
                <a:spcPts val="600"/>
              </a:spcAft>
              <a:buClr>
                <a:srgbClr val="FF0000"/>
              </a:buClr>
              <a:buSzPct val="100000"/>
              <a:buFont typeface="Wingdings" pitchFamily="2" charset="2"/>
              <a:buChar char="q"/>
            </a:pPr>
            <a:endParaRPr lang="en-US" sz="1800" dirty="0">
              <a:solidFill>
                <a:schemeClr val="accent5">
                  <a:lumMod val="50000"/>
                </a:schemeClr>
              </a:solidFill>
            </a:endParaRPr>
          </a:p>
        </p:txBody>
      </p:sp>
      <p:sp>
        <p:nvSpPr>
          <p:cNvPr id="16" name="Title 1">
            <a:extLst>
              <a:ext uri="{FF2B5EF4-FFF2-40B4-BE49-F238E27FC236}">
                <a16:creationId xmlns:a16="http://schemas.microsoft.com/office/drawing/2014/main" id="{2C1BBA0C-E563-5C6A-B3B2-09DA47CD2126}"/>
              </a:ext>
            </a:extLst>
          </p:cNvPr>
          <p:cNvSpPr>
            <a:spLocks noGrp="1"/>
          </p:cNvSpPr>
          <p:nvPr>
            <p:ph type="title"/>
          </p:nvPr>
        </p:nvSpPr>
        <p:spPr>
          <a:xfrm>
            <a:off x="848783" y="193832"/>
            <a:ext cx="11343217" cy="492369"/>
          </a:xfrm>
        </p:spPr>
        <p:txBody>
          <a:bodyPr>
            <a:noAutofit/>
          </a:bodyPr>
          <a:lstStyle/>
          <a:p>
            <a:r>
              <a:rPr lang="en-US" sz="3200" b="1" dirty="0">
                <a:solidFill>
                  <a:schemeClr val="accent5">
                    <a:lumMod val="50000"/>
                  </a:schemeClr>
                </a:solidFill>
              </a:rPr>
              <a:t>Backgrounds: neutrons and others</a:t>
            </a:r>
          </a:p>
        </p:txBody>
      </p:sp>
    </p:spTree>
    <p:extLst>
      <p:ext uri="{BB962C8B-B14F-4D97-AF65-F5344CB8AC3E}">
        <p14:creationId xmlns:p14="http://schemas.microsoft.com/office/powerpoint/2010/main" val="3922526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C4C8C-4ABE-604F-5BF2-885F88ECC2C6}"/>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0236DBA-C70C-ECA6-F9E8-96019072AFF8}"/>
              </a:ext>
            </a:extLst>
          </p:cNvPr>
          <p:cNvSpPr>
            <a:spLocks noGrp="1"/>
          </p:cNvSpPr>
          <p:nvPr>
            <p:ph type="ftr" sz="quarter" idx="3"/>
          </p:nvPr>
        </p:nvSpPr>
        <p:spPr>
          <a:xfrm>
            <a:off x="848784" y="6521986"/>
            <a:ext cx="9410655" cy="210782"/>
          </a:xfrm>
        </p:spPr>
        <p:txBody>
          <a:bodyPr/>
          <a:lstStyle/>
          <a:p>
            <a:pPr>
              <a:defRPr/>
            </a:pPr>
            <a:r>
              <a:rPr lang="en-US"/>
              <a:t>C. Montanari | Liquid argon-based technologies for neutrino and dark matter detection | BDX &amp; Beyond Workshop | JLAB | September 3, 2025</a:t>
            </a:r>
            <a:endParaRPr lang="en-US" b="1" dirty="0"/>
          </a:p>
        </p:txBody>
      </p:sp>
      <p:sp>
        <p:nvSpPr>
          <p:cNvPr id="15" name="Content Placeholder 1">
            <a:extLst>
              <a:ext uri="{FF2B5EF4-FFF2-40B4-BE49-F238E27FC236}">
                <a16:creationId xmlns:a16="http://schemas.microsoft.com/office/drawing/2014/main" id="{8912CA97-F927-7D1A-BF42-19DD1599B6C3}"/>
              </a:ext>
            </a:extLst>
          </p:cNvPr>
          <p:cNvSpPr>
            <a:spLocks noGrp="1"/>
          </p:cNvSpPr>
          <p:nvPr>
            <p:ph idx="1"/>
          </p:nvPr>
        </p:nvSpPr>
        <p:spPr>
          <a:xfrm>
            <a:off x="390057" y="1152962"/>
            <a:ext cx="11507303" cy="5151120"/>
          </a:xfrm>
          <a:noFill/>
        </p:spPr>
        <p:txBody>
          <a:bodyPr>
            <a:noAutofit/>
          </a:bodyPr>
          <a:lstStyle/>
          <a:p>
            <a:pPr marL="584200" lvl="1" indent="-534988">
              <a:lnSpc>
                <a:spcPct val="100000"/>
              </a:lnSpc>
              <a:spcBef>
                <a:spcPts val="0"/>
              </a:spcBef>
              <a:spcAft>
                <a:spcPts val="1200"/>
              </a:spcAft>
              <a:buClr>
                <a:srgbClr val="FF0000"/>
              </a:buClr>
              <a:buSzPct val="100000"/>
              <a:buFont typeface="Wingdings" pitchFamily="2" charset="2"/>
              <a:buChar char="q"/>
            </a:pPr>
            <a:r>
              <a:rPr lang="en-US" sz="2400" dirty="0">
                <a:solidFill>
                  <a:schemeClr val="accent5">
                    <a:lumMod val="50000"/>
                  </a:schemeClr>
                </a:solidFill>
              </a:rPr>
              <a:t>Neutrinos from BDX are characterized by a low energy spectrum from </a:t>
            </a:r>
            <a:r>
              <a:rPr lang="en-US" sz="2400" dirty="0" err="1">
                <a:solidFill>
                  <a:schemeClr val="accent5">
                    <a:lumMod val="50000"/>
                  </a:schemeClr>
                </a:solidFill>
              </a:rPr>
              <a:t>pions</a:t>
            </a:r>
            <a:r>
              <a:rPr lang="en-US" sz="2400" dirty="0">
                <a:solidFill>
                  <a:schemeClr val="accent5">
                    <a:lumMod val="50000"/>
                  </a:schemeClr>
                </a:solidFill>
              </a:rPr>
              <a:t> and muons decay at rest with very well-known spectral shape and composition.</a:t>
            </a:r>
          </a:p>
          <a:p>
            <a:pPr marL="584200" lvl="1" indent="-534988">
              <a:lnSpc>
                <a:spcPct val="100000"/>
              </a:lnSpc>
              <a:spcBef>
                <a:spcPts val="0"/>
              </a:spcBef>
              <a:spcAft>
                <a:spcPts val="1200"/>
              </a:spcAft>
              <a:buClr>
                <a:srgbClr val="FF0000"/>
              </a:buClr>
              <a:buSzPct val="100000"/>
              <a:buFont typeface="Wingdings" pitchFamily="2" charset="2"/>
              <a:buChar char="q"/>
            </a:pPr>
            <a:r>
              <a:rPr lang="en-US" sz="2400" dirty="0">
                <a:solidFill>
                  <a:schemeClr val="accent5">
                    <a:lumMod val="50000"/>
                  </a:schemeClr>
                </a:solidFill>
              </a:rPr>
              <a:t>The anticipated intensity allows for a substantial rate of </a:t>
            </a:r>
            <a:r>
              <a:rPr lang="en-US" sz="2400" dirty="0" err="1">
                <a:solidFill>
                  <a:schemeClr val="accent5">
                    <a:lumMod val="50000"/>
                  </a:schemeClr>
                </a:solidFill>
              </a:rPr>
              <a:t>CE</a:t>
            </a:r>
            <a:r>
              <a:rPr lang="en-US" sz="2400" dirty="0" err="1">
                <a:solidFill>
                  <a:schemeClr val="accent5">
                    <a:lumMod val="50000"/>
                  </a:schemeClr>
                </a:solidFill>
                <a:latin typeface="Symbol" pitchFamily="2" charset="2"/>
              </a:rPr>
              <a:t>n</a:t>
            </a:r>
            <a:r>
              <a:rPr lang="en-US" sz="2400" dirty="0" err="1">
                <a:solidFill>
                  <a:schemeClr val="accent5">
                    <a:lumMod val="50000"/>
                  </a:schemeClr>
                </a:solidFill>
              </a:rPr>
              <a:t>NS</a:t>
            </a:r>
            <a:r>
              <a:rPr lang="en-US" sz="2400" dirty="0">
                <a:solidFill>
                  <a:schemeClr val="accent5">
                    <a:lumMod val="50000"/>
                  </a:schemeClr>
                </a:solidFill>
              </a:rPr>
              <a:t> events. </a:t>
            </a:r>
          </a:p>
          <a:p>
            <a:pPr marL="812800" lvl="2" indent="-534988">
              <a:lnSpc>
                <a:spcPct val="100000"/>
              </a:lnSpc>
              <a:spcBef>
                <a:spcPts val="0"/>
              </a:spcBef>
              <a:spcAft>
                <a:spcPts val="1200"/>
              </a:spcAft>
              <a:buClr>
                <a:srgbClr val="FF0000"/>
              </a:buClr>
              <a:buSzPct val="100000"/>
              <a:buFont typeface="System Font Regular"/>
              <a:buChar char="➯"/>
            </a:pPr>
            <a:r>
              <a:rPr lang="en-US" sz="2400" dirty="0">
                <a:solidFill>
                  <a:schemeClr val="accent5">
                    <a:lumMod val="50000"/>
                  </a:schemeClr>
                </a:solidFill>
              </a:rPr>
              <a:t>A 1000 kg liquid argon target would accumulate several hundreds of </a:t>
            </a:r>
            <a:r>
              <a:rPr lang="en-US" sz="2400" dirty="0" err="1">
                <a:solidFill>
                  <a:schemeClr val="accent5">
                    <a:lumMod val="50000"/>
                  </a:schemeClr>
                </a:solidFill>
              </a:rPr>
              <a:t>CE</a:t>
            </a:r>
            <a:r>
              <a:rPr lang="en-US" sz="2400" dirty="0" err="1">
                <a:solidFill>
                  <a:schemeClr val="accent5">
                    <a:lumMod val="50000"/>
                  </a:schemeClr>
                </a:solidFill>
                <a:latin typeface="Symbol" pitchFamily="2" charset="2"/>
              </a:rPr>
              <a:t>n</a:t>
            </a:r>
            <a:r>
              <a:rPr lang="en-US" sz="2400" dirty="0" err="1">
                <a:solidFill>
                  <a:schemeClr val="accent5">
                    <a:lumMod val="50000"/>
                  </a:schemeClr>
                </a:solidFill>
              </a:rPr>
              <a:t>NS</a:t>
            </a:r>
            <a:r>
              <a:rPr lang="en-US" sz="2400" dirty="0">
                <a:solidFill>
                  <a:schemeClr val="accent5">
                    <a:lumMod val="50000"/>
                  </a:schemeClr>
                </a:solidFill>
              </a:rPr>
              <a:t> events / yr: a statistics significantly larger than the one available from existing studies.</a:t>
            </a:r>
          </a:p>
          <a:p>
            <a:pPr marL="584200" lvl="1" indent="-534988">
              <a:lnSpc>
                <a:spcPct val="100000"/>
              </a:lnSpc>
              <a:spcBef>
                <a:spcPts val="0"/>
              </a:spcBef>
              <a:spcAft>
                <a:spcPts val="1200"/>
              </a:spcAft>
              <a:buClr>
                <a:srgbClr val="FF0000"/>
              </a:buClr>
              <a:buSzPct val="100000"/>
              <a:buFont typeface="Wingdings" pitchFamily="2" charset="2"/>
              <a:buChar char="q"/>
            </a:pPr>
            <a:r>
              <a:rPr lang="en-US" sz="2400" dirty="0">
                <a:solidFill>
                  <a:schemeClr val="accent5">
                    <a:lumMod val="50000"/>
                  </a:schemeClr>
                </a:solidFill>
              </a:rPr>
              <a:t>The most appropriate technology to detect these events at BDX would be the double-phase LAr detector, developed in the past 20 years for direct Dark Matter searches.</a:t>
            </a:r>
          </a:p>
          <a:p>
            <a:pPr marL="584200" lvl="1" indent="-534988">
              <a:lnSpc>
                <a:spcPct val="100000"/>
              </a:lnSpc>
              <a:spcBef>
                <a:spcPts val="0"/>
              </a:spcBef>
              <a:spcAft>
                <a:spcPts val="1200"/>
              </a:spcAft>
              <a:buClr>
                <a:srgbClr val="FF0000"/>
              </a:buClr>
              <a:buSzPct val="100000"/>
              <a:buFont typeface="Wingdings" pitchFamily="2" charset="2"/>
              <a:buChar char="q"/>
            </a:pPr>
            <a:r>
              <a:rPr lang="en-US" sz="2400" dirty="0">
                <a:solidFill>
                  <a:schemeClr val="accent5">
                    <a:lumMod val="50000"/>
                  </a:schemeClr>
                </a:solidFill>
              </a:rPr>
              <a:t>The anticipated detector would be relatively compact (a footprint of 4 x 4 m</a:t>
            </a:r>
            <a:r>
              <a:rPr lang="en-US" sz="2400" baseline="30000" dirty="0">
                <a:solidFill>
                  <a:schemeClr val="accent5">
                    <a:lumMod val="50000"/>
                  </a:schemeClr>
                </a:solidFill>
              </a:rPr>
              <a:t>2</a:t>
            </a:r>
            <a:r>
              <a:rPr lang="en-US" sz="2400" dirty="0">
                <a:solidFill>
                  <a:schemeClr val="accent5">
                    <a:lumMod val="50000"/>
                  </a:schemeClr>
                </a:solidFill>
              </a:rPr>
              <a:t> would be sufficient).</a:t>
            </a:r>
          </a:p>
          <a:p>
            <a:pPr marL="584200" lvl="1" indent="-534988">
              <a:lnSpc>
                <a:spcPct val="100000"/>
              </a:lnSpc>
              <a:spcBef>
                <a:spcPts val="0"/>
              </a:spcBef>
              <a:spcAft>
                <a:spcPts val="1200"/>
              </a:spcAft>
              <a:buClr>
                <a:srgbClr val="FF0000"/>
              </a:buClr>
              <a:buSzPct val="100000"/>
              <a:buFont typeface="Wingdings" pitchFamily="2" charset="2"/>
              <a:buChar char="q"/>
            </a:pPr>
            <a:r>
              <a:rPr lang="en-US" sz="2400" dirty="0">
                <a:solidFill>
                  <a:schemeClr val="accent5">
                    <a:lumMod val="50000"/>
                  </a:schemeClr>
                </a:solidFill>
              </a:rPr>
              <a:t>Shielding from beam and cosmic rays associated neutrons must be carefully studied, but a 1m thick polyethylene shield should be largely sufficient (≈40 collision lengths).</a:t>
            </a:r>
          </a:p>
          <a:p>
            <a:pPr marL="584200" lvl="1" indent="-534988">
              <a:lnSpc>
                <a:spcPct val="100000"/>
              </a:lnSpc>
              <a:spcBef>
                <a:spcPts val="0"/>
              </a:spcBef>
              <a:spcAft>
                <a:spcPts val="1200"/>
              </a:spcAft>
              <a:buClr>
                <a:srgbClr val="FF0000"/>
              </a:buClr>
              <a:buSzPct val="100000"/>
              <a:buFont typeface="Wingdings" pitchFamily="2" charset="2"/>
              <a:buChar char="q"/>
            </a:pPr>
            <a:endParaRPr lang="en-US" sz="2400" dirty="0">
              <a:solidFill>
                <a:schemeClr val="accent5">
                  <a:lumMod val="50000"/>
                </a:schemeClr>
              </a:solidFill>
            </a:endParaRPr>
          </a:p>
          <a:p>
            <a:pPr marL="49212" lvl="1" indent="0">
              <a:lnSpc>
                <a:spcPct val="100000"/>
              </a:lnSpc>
              <a:spcBef>
                <a:spcPts val="0"/>
              </a:spcBef>
              <a:spcAft>
                <a:spcPts val="1200"/>
              </a:spcAft>
              <a:buClr>
                <a:srgbClr val="FF0000"/>
              </a:buClr>
              <a:buSzPct val="100000"/>
              <a:buNone/>
            </a:pPr>
            <a:endParaRPr lang="en-US" sz="2400" dirty="0">
              <a:solidFill>
                <a:schemeClr val="accent5">
                  <a:lumMod val="50000"/>
                </a:schemeClr>
              </a:solidFill>
            </a:endParaRPr>
          </a:p>
          <a:p>
            <a:pPr marL="584200" lvl="1" indent="-534988">
              <a:lnSpc>
                <a:spcPct val="100000"/>
              </a:lnSpc>
              <a:spcBef>
                <a:spcPts val="0"/>
              </a:spcBef>
              <a:spcAft>
                <a:spcPts val="1200"/>
              </a:spcAft>
              <a:buClr>
                <a:srgbClr val="FF0000"/>
              </a:buClr>
              <a:buSzPct val="100000"/>
              <a:buFont typeface="Wingdings" pitchFamily="2" charset="2"/>
              <a:buChar char="q"/>
            </a:pPr>
            <a:endParaRPr lang="en-US" sz="2400" dirty="0">
              <a:solidFill>
                <a:schemeClr val="accent5">
                  <a:lumMod val="50000"/>
                </a:schemeClr>
              </a:solidFill>
            </a:endParaRPr>
          </a:p>
        </p:txBody>
      </p:sp>
      <p:sp>
        <p:nvSpPr>
          <p:cNvPr id="16" name="Title 1">
            <a:extLst>
              <a:ext uri="{FF2B5EF4-FFF2-40B4-BE49-F238E27FC236}">
                <a16:creationId xmlns:a16="http://schemas.microsoft.com/office/drawing/2014/main" id="{A2C72049-98F9-216C-A18F-74D98BCD9E37}"/>
              </a:ext>
            </a:extLst>
          </p:cNvPr>
          <p:cNvSpPr>
            <a:spLocks noGrp="1"/>
          </p:cNvSpPr>
          <p:nvPr>
            <p:ph type="title"/>
          </p:nvPr>
        </p:nvSpPr>
        <p:spPr>
          <a:xfrm>
            <a:off x="848783" y="193832"/>
            <a:ext cx="11343217" cy="492369"/>
          </a:xfrm>
        </p:spPr>
        <p:txBody>
          <a:bodyPr>
            <a:noAutofit/>
          </a:bodyPr>
          <a:lstStyle/>
          <a:p>
            <a:r>
              <a:rPr lang="en-US" sz="3200" b="1" dirty="0">
                <a:solidFill>
                  <a:schemeClr val="accent5">
                    <a:lumMod val="50000"/>
                  </a:schemeClr>
                </a:solidFill>
              </a:rPr>
              <a:t>Conclusions</a:t>
            </a:r>
          </a:p>
        </p:txBody>
      </p:sp>
    </p:spTree>
    <p:extLst>
      <p:ext uri="{BB962C8B-B14F-4D97-AF65-F5344CB8AC3E}">
        <p14:creationId xmlns:p14="http://schemas.microsoft.com/office/powerpoint/2010/main" val="285420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848784" y="6499952"/>
            <a:ext cx="9410655" cy="232816"/>
          </a:xfrm>
        </p:spPr>
        <p:txBody>
          <a:bodyPr/>
          <a:lstStyle/>
          <a:p>
            <a:pPr>
              <a:defRPr/>
            </a:pPr>
            <a:r>
              <a:rPr lang="en-US" dirty="0"/>
              <a:t>C. Montanari | Liquid argon-based technologies for neutrino and dark matter detection | BDX &amp; Beyond Workshop | JLAB | September 3, 2025</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Neutrino fluxes at BDX</a:t>
            </a:r>
          </a:p>
        </p:txBody>
      </p:sp>
      <p:pic>
        <p:nvPicPr>
          <p:cNvPr id="6" name="Picture 5" descr="A graph of a graph&#10;&#10;AI-generated content may be incorrect.">
            <a:extLst>
              <a:ext uri="{FF2B5EF4-FFF2-40B4-BE49-F238E27FC236}">
                <a16:creationId xmlns:a16="http://schemas.microsoft.com/office/drawing/2014/main" id="{D247B01A-46B3-7E3B-71D1-E880BEEACEFB}"/>
              </a:ext>
            </a:extLst>
          </p:cNvPr>
          <p:cNvPicPr>
            <a:picLocks noChangeAspect="1"/>
          </p:cNvPicPr>
          <p:nvPr/>
        </p:nvPicPr>
        <p:blipFill>
          <a:blip r:embed="rId2"/>
          <a:srcRect l="11653" r="9873"/>
          <a:stretch>
            <a:fillRect/>
          </a:stretch>
        </p:blipFill>
        <p:spPr>
          <a:xfrm>
            <a:off x="335666" y="960747"/>
            <a:ext cx="6886936" cy="4936506"/>
          </a:xfrm>
          <a:prstGeom prst="rect">
            <a:avLst/>
          </a:prstGeom>
        </p:spPr>
      </p:pic>
      <p:sp>
        <p:nvSpPr>
          <p:cNvPr id="8" name="TextBox 7">
            <a:extLst>
              <a:ext uri="{FF2B5EF4-FFF2-40B4-BE49-F238E27FC236}">
                <a16:creationId xmlns:a16="http://schemas.microsoft.com/office/drawing/2014/main" id="{2DA6C2A7-9CD5-081F-8CAF-57AB4C7C247A}"/>
              </a:ext>
            </a:extLst>
          </p:cNvPr>
          <p:cNvSpPr txBox="1"/>
          <p:nvPr/>
        </p:nvSpPr>
        <p:spPr>
          <a:xfrm>
            <a:off x="251352" y="5774583"/>
            <a:ext cx="6542988" cy="523220"/>
          </a:xfrm>
          <a:prstGeom prst="rect">
            <a:avLst/>
          </a:prstGeom>
          <a:noFill/>
        </p:spPr>
        <p:txBody>
          <a:bodyPr wrap="square" rtlCol="0">
            <a:spAutoFit/>
          </a:bodyPr>
          <a:lstStyle/>
          <a:p>
            <a:r>
              <a:rPr lang="en-US" sz="1400" i="1" dirty="0" err="1"/>
              <a:t>Battaglieri</a:t>
            </a:r>
            <a:r>
              <a:rPr lang="en-US" sz="1400" i="1" dirty="0"/>
              <a:t>, M.; et al. Secondary Beams at High-Intensity Electron Accelerator Facilities.  Instruments 2024, 8, 1. https://</a:t>
            </a:r>
            <a:r>
              <a:rPr lang="en-US" sz="1400" i="1" dirty="0" err="1"/>
              <a:t>doi.org</a:t>
            </a:r>
            <a:r>
              <a:rPr lang="en-US" sz="1400" i="1" dirty="0"/>
              <a:t>/10.3390/instruments8010001</a:t>
            </a:r>
          </a:p>
        </p:txBody>
      </p:sp>
      <p:sp>
        <p:nvSpPr>
          <p:cNvPr id="9" name="TextBox 8">
            <a:extLst>
              <a:ext uri="{FF2B5EF4-FFF2-40B4-BE49-F238E27FC236}">
                <a16:creationId xmlns:a16="http://schemas.microsoft.com/office/drawing/2014/main" id="{1300BA1A-3967-E426-304B-FAFF987C9A5B}"/>
              </a:ext>
            </a:extLst>
          </p:cNvPr>
          <p:cNvSpPr txBox="1"/>
          <p:nvPr/>
        </p:nvSpPr>
        <p:spPr>
          <a:xfrm>
            <a:off x="7106857" y="1338147"/>
            <a:ext cx="4838216" cy="2031325"/>
          </a:xfrm>
          <a:prstGeom prst="rect">
            <a:avLst/>
          </a:prstGeom>
          <a:noFill/>
        </p:spPr>
        <p:txBody>
          <a:bodyPr wrap="square" rtlCol="0">
            <a:spAutoFit/>
          </a:bodyPr>
          <a:lstStyle/>
          <a:p>
            <a:r>
              <a:rPr lang="en-US" dirty="0">
                <a:solidFill>
                  <a:schemeClr val="accent5">
                    <a:lumMod val="50000"/>
                  </a:schemeClr>
                </a:solidFill>
              </a:rPr>
              <a:t>Most of the flux is concentrated at low energies (E</a:t>
            </a:r>
            <a:r>
              <a:rPr lang="en-US" baseline="-25000" dirty="0">
                <a:solidFill>
                  <a:schemeClr val="accent5">
                    <a:lumMod val="50000"/>
                  </a:schemeClr>
                </a:solidFill>
                <a:latin typeface="Symbol" pitchFamily="2" charset="2"/>
              </a:rPr>
              <a:t>n</a:t>
            </a:r>
            <a:r>
              <a:rPr lang="en-US" dirty="0">
                <a:solidFill>
                  <a:schemeClr val="accent5">
                    <a:lumMod val="50000"/>
                  </a:schemeClr>
                </a:solidFill>
              </a:rPr>
              <a:t> &lt; 55 MeV), with known spectrum and composition from muon’s and pion’s decays at rest.</a:t>
            </a:r>
          </a:p>
          <a:p>
            <a:r>
              <a:rPr lang="en-US" dirty="0">
                <a:solidFill>
                  <a:schemeClr val="accent5">
                    <a:lumMod val="50000"/>
                  </a:schemeClr>
                </a:solidFill>
              </a:rPr>
              <a:t>At higher energies, event rates per unit target mass will be extremely low and would require very massive detectors to be exploited.</a:t>
            </a:r>
          </a:p>
        </p:txBody>
      </p:sp>
    </p:spTree>
    <p:extLst>
      <p:ext uri="{BB962C8B-B14F-4D97-AF65-F5344CB8AC3E}">
        <p14:creationId xmlns:p14="http://schemas.microsoft.com/office/powerpoint/2010/main" val="4247276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FE62B-2641-01CD-DBC2-9532BF6E896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4498343-6491-3145-F481-5CB146BCB5F1}"/>
              </a:ext>
            </a:extLst>
          </p:cNvPr>
          <p:cNvSpPr>
            <a:spLocks noGrp="1"/>
          </p:cNvSpPr>
          <p:nvPr>
            <p:ph type="ftr" sz="quarter" idx="3"/>
          </p:nvPr>
        </p:nvSpPr>
        <p:spPr>
          <a:xfrm>
            <a:off x="848784" y="6499952"/>
            <a:ext cx="9410655" cy="232816"/>
          </a:xfrm>
        </p:spPr>
        <p:txBody>
          <a:bodyPr/>
          <a:lstStyle/>
          <a:p>
            <a:pPr>
              <a:defRPr/>
            </a:pPr>
            <a:r>
              <a:rPr lang="en-US" dirty="0"/>
              <a:t>C. Montanari | Liquid argon-based technologies for neutrino and dark matter detection | BDX &amp; Beyond Workshop | JLAB | September 3, 2025</a:t>
            </a:r>
            <a:endParaRPr lang="en-US" b="1" dirty="0"/>
          </a:p>
        </p:txBody>
      </p:sp>
      <p:sp>
        <p:nvSpPr>
          <p:cNvPr id="16" name="Title 1">
            <a:extLst>
              <a:ext uri="{FF2B5EF4-FFF2-40B4-BE49-F238E27FC236}">
                <a16:creationId xmlns:a16="http://schemas.microsoft.com/office/drawing/2014/main" id="{47A049A7-FC89-36C2-F7C7-BB8D3A789DEF}"/>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Neutrino cross-sections: coherent </a:t>
            </a:r>
            <a:r>
              <a:rPr lang="en-US" sz="3200" b="1" dirty="0">
                <a:solidFill>
                  <a:schemeClr val="accent5">
                    <a:lumMod val="50000"/>
                  </a:schemeClr>
                </a:solidFill>
                <a:latin typeface="Symbol" pitchFamily="2" charset="2"/>
              </a:rPr>
              <a:t>n</a:t>
            </a:r>
            <a:r>
              <a:rPr lang="en-US" sz="3200" b="1" dirty="0">
                <a:solidFill>
                  <a:schemeClr val="accent5">
                    <a:lumMod val="50000"/>
                  </a:schemeClr>
                </a:solidFill>
              </a:rPr>
              <a:t>-</a:t>
            </a:r>
            <a:r>
              <a:rPr lang="en-US" sz="3200" b="1" baseline="30000" dirty="0">
                <a:solidFill>
                  <a:schemeClr val="accent5">
                    <a:lumMod val="50000"/>
                  </a:schemeClr>
                </a:solidFill>
              </a:rPr>
              <a:t>40</a:t>
            </a:r>
            <a:r>
              <a:rPr lang="en-US" sz="3200" b="1" dirty="0">
                <a:solidFill>
                  <a:schemeClr val="accent5">
                    <a:lumMod val="50000"/>
                  </a:schemeClr>
                </a:solidFill>
              </a:rPr>
              <a:t>Ar scattering</a:t>
            </a:r>
          </a:p>
        </p:txBody>
      </p:sp>
      <p:pic>
        <p:nvPicPr>
          <p:cNvPr id="7" name="Picture 6">
            <a:extLst>
              <a:ext uri="{FF2B5EF4-FFF2-40B4-BE49-F238E27FC236}">
                <a16:creationId xmlns:a16="http://schemas.microsoft.com/office/drawing/2014/main" id="{90DA9937-367C-9906-55A3-8F6F73B852B4}"/>
              </a:ext>
            </a:extLst>
          </p:cNvPr>
          <p:cNvPicPr>
            <a:picLocks noChangeAspect="1"/>
          </p:cNvPicPr>
          <p:nvPr/>
        </p:nvPicPr>
        <p:blipFill>
          <a:blip r:embed="rId2"/>
          <a:srcRect l="13160" t="2194" b="45654"/>
          <a:stretch>
            <a:fillRect/>
          </a:stretch>
        </p:blipFill>
        <p:spPr>
          <a:xfrm>
            <a:off x="289208" y="854340"/>
            <a:ext cx="6436596" cy="5002448"/>
          </a:xfrm>
          <a:prstGeom prst="rect">
            <a:avLst/>
          </a:prstGeom>
        </p:spPr>
      </p:pic>
      <p:sp>
        <p:nvSpPr>
          <p:cNvPr id="10" name="TextBox 9">
            <a:extLst>
              <a:ext uri="{FF2B5EF4-FFF2-40B4-BE49-F238E27FC236}">
                <a16:creationId xmlns:a16="http://schemas.microsoft.com/office/drawing/2014/main" id="{0F3E3D98-269A-5E5A-38F2-FBBE6A554E29}"/>
              </a:ext>
            </a:extLst>
          </p:cNvPr>
          <p:cNvSpPr txBox="1"/>
          <p:nvPr/>
        </p:nvSpPr>
        <p:spPr>
          <a:xfrm>
            <a:off x="6647886" y="1734083"/>
            <a:ext cx="5254906" cy="1477328"/>
          </a:xfrm>
          <a:prstGeom prst="rect">
            <a:avLst/>
          </a:prstGeom>
          <a:noFill/>
        </p:spPr>
        <p:txBody>
          <a:bodyPr wrap="square" rtlCol="0">
            <a:spAutoFit/>
          </a:bodyPr>
          <a:lstStyle/>
          <a:p>
            <a:r>
              <a:rPr lang="en-US" dirty="0">
                <a:solidFill>
                  <a:schemeClr val="accent5">
                    <a:lumMod val="50000"/>
                  </a:schemeClr>
                </a:solidFill>
              </a:rPr>
              <a:t>For practical targets, in the low energy range under consideration, the neutrino interaction cross-section is dominated by neutrino-nucleus coherent scattering.</a:t>
            </a:r>
          </a:p>
          <a:p>
            <a:r>
              <a:rPr lang="en-US" dirty="0">
                <a:solidFill>
                  <a:schemeClr val="accent5">
                    <a:lumMod val="50000"/>
                  </a:schemeClr>
                </a:solidFill>
              </a:rPr>
              <a:t>The resulting signature is a nuclear recoil of a given energy.</a:t>
            </a:r>
          </a:p>
        </p:txBody>
      </p:sp>
      <p:sp>
        <p:nvSpPr>
          <p:cNvPr id="11" name="TextBox 10">
            <a:extLst>
              <a:ext uri="{FF2B5EF4-FFF2-40B4-BE49-F238E27FC236}">
                <a16:creationId xmlns:a16="http://schemas.microsoft.com/office/drawing/2014/main" id="{0D21CB0A-6F89-D792-4045-928CECE9E5D6}"/>
              </a:ext>
            </a:extLst>
          </p:cNvPr>
          <p:cNvSpPr txBox="1"/>
          <p:nvPr/>
        </p:nvSpPr>
        <p:spPr>
          <a:xfrm>
            <a:off x="4097574" y="3646020"/>
            <a:ext cx="860941" cy="830997"/>
          </a:xfrm>
          <a:prstGeom prst="rect">
            <a:avLst/>
          </a:prstGeom>
          <a:noFill/>
        </p:spPr>
        <p:txBody>
          <a:bodyPr wrap="none" rtlCol="0">
            <a:spAutoFit/>
          </a:bodyPr>
          <a:lstStyle/>
          <a:p>
            <a:r>
              <a:rPr lang="en-US" sz="1600" dirty="0" err="1"/>
              <a:t>CE</a:t>
            </a:r>
            <a:r>
              <a:rPr lang="en-US" sz="1600" dirty="0" err="1">
                <a:latin typeface="Symbol" pitchFamily="2" charset="2"/>
              </a:rPr>
              <a:t>n</a:t>
            </a:r>
            <a:r>
              <a:rPr lang="en-US" sz="1600" dirty="0" err="1"/>
              <a:t>NS</a:t>
            </a:r>
            <a:endParaRPr lang="en-US" sz="1600" dirty="0"/>
          </a:p>
          <a:p>
            <a:r>
              <a:rPr lang="en-US" sz="1600" dirty="0">
                <a:latin typeface="Symbol" pitchFamily="2" charset="2"/>
              </a:rPr>
              <a:t>n</a:t>
            </a:r>
            <a:r>
              <a:rPr lang="en-US" sz="1600" baseline="-25000" dirty="0"/>
              <a:t>e</a:t>
            </a:r>
            <a:r>
              <a:rPr lang="en-US" sz="1600" dirty="0"/>
              <a:t> CCQE</a:t>
            </a:r>
          </a:p>
          <a:p>
            <a:r>
              <a:rPr lang="en-US" sz="1600" dirty="0"/>
              <a:t>NCQE</a:t>
            </a:r>
          </a:p>
        </p:txBody>
      </p:sp>
      <p:cxnSp>
        <p:nvCxnSpPr>
          <p:cNvPr id="13" name="Straight Connector 12">
            <a:extLst>
              <a:ext uri="{FF2B5EF4-FFF2-40B4-BE49-F238E27FC236}">
                <a16:creationId xmlns:a16="http://schemas.microsoft.com/office/drawing/2014/main" id="{0A15BA46-985F-1FA7-E51B-EA1263CDFED9}"/>
              </a:ext>
            </a:extLst>
          </p:cNvPr>
          <p:cNvCxnSpPr>
            <a:cxnSpLocks/>
          </p:cNvCxnSpPr>
          <p:nvPr/>
        </p:nvCxnSpPr>
        <p:spPr>
          <a:xfrm>
            <a:off x="4988874" y="4084535"/>
            <a:ext cx="631633" cy="0"/>
          </a:xfrm>
          <a:prstGeom prst="line">
            <a:avLst/>
          </a:prstGeom>
          <a:ln w="2222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17F5610-1B35-FCCF-16E1-5D12674C7210}"/>
              </a:ext>
            </a:extLst>
          </p:cNvPr>
          <p:cNvCxnSpPr>
            <a:cxnSpLocks/>
          </p:cNvCxnSpPr>
          <p:nvPr/>
        </p:nvCxnSpPr>
        <p:spPr>
          <a:xfrm>
            <a:off x="4989071" y="3833144"/>
            <a:ext cx="631633" cy="0"/>
          </a:xfrm>
          <a:prstGeom prst="line">
            <a:avLst/>
          </a:prstGeom>
          <a:ln w="22225">
            <a:solidFill>
              <a:srgbClr val="94209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328EB73-43D0-ECB8-92F4-45F355DCD418}"/>
              </a:ext>
            </a:extLst>
          </p:cNvPr>
          <p:cNvCxnSpPr>
            <a:cxnSpLocks/>
          </p:cNvCxnSpPr>
          <p:nvPr/>
        </p:nvCxnSpPr>
        <p:spPr>
          <a:xfrm>
            <a:off x="5000449" y="4316026"/>
            <a:ext cx="631633" cy="0"/>
          </a:xfrm>
          <a:prstGeom prst="line">
            <a:avLst/>
          </a:prstGeom>
          <a:ln w="22225">
            <a:solidFill>
              <a:srgbClr val="00B0F0"/>
            </a:solidFill>
            <a:prstDash val="lgDash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60A3787-3D59-D619-FF71-CAB51DA9EFAC}"/>
              </a:ext>
            </a:extLst>
          </p:cNvPr>
          <p:cNvSpPr txBox="1"/>
          <p:nvPr/>
        </p:nvSpPr>
        <p:spPr>
          <a:xfrm>
            <a:off x="335508" y="5568481"/>
            <a:ext cx="7027299" cy="738664"/>
          </a:xfrm>
          <a:prstGeom prst="rect">
            <a:avLst/>
          </a:prstGeom>
          <a:noFill/>
        </p:spPr>
        <p:txBody>
          <a:bodyPr wrap="square" rtlCol="0">
            <a:spAutoFit/>
          </a:bodyPr>
          <a:lstStyle/>
          <a:p>
            <a:r>
              <a:rPr lang="en-US" sz="1400" i="1" dirty="0"/>
              <a:t>Van Dessel, N.; Pandey, V.; Ray, H.; Jachowicz, N. Cross Sections for Coherent Elastic and Inelastic Neutrino-Nucleus </a:t>
            </a:r>
            <a:r>
              <a:rPr lang="en-US" sz="1400" i="1" dirty="0" err="1"/>
              <a:t>Scattering.Universe</a:t>
            </a:r>
            <a:r>
              <a:rPr lang="en-US" sz="1400" i="1" dirty="0"/>
              <a:t> 2023, 9, 207. https://</a:t>
            </a:r>
            <a:r>
              <a:rPr lang="en-US" sz="1400" i="1" dirty="0" err="1"/>
              <a:t>doi.org</a:t>
            </a:r>
            <a:r>
              <a:rPr lang="en-US" sz="1400" i="1" dirty="0"/>
              <a:t>/10.3390/universe9050207 - arXiv:2007.03658v2 [</a:t>
            </a:r>
            <a:r>
              <a:rPr lang="en-US" sz="1400" i="1" dirty="0" err="1"/>
              <a:t>nucl-th</a:t>
            </a:r>
            <a:r>
              <a:rPr lang="en-US" sz="1400" i="1" dirty="0"/>
              <a:t>] 26 Apr 2023</a:t>
            </a:r>
          </a:p>
        </p:txBody>
      </p:sp>
    </p:spTree>
    <p:extLst>
      <p:ext uri="{BB962C8B-B14F-4D97-AF65-F5344CB8AC3E}">
        <p14:creationId xmlns:p14="http://schemas.microsoft.com/office/powerpoint/2010/main" val="999008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C1A0E-7870-7C5C-200D-96CD29A90A0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266365A-9D6E-DFDE-FA8C-293523761651}"/>
              </a:ext>
            </a:extLst>
          </p:cNvPr>
          <p:cNvSpPr>
            <a:spLocks noGrp="1"/>
          </p:cNvSpPr>
          <p:nvPr>
            <p:ph type="ftr" sz="quarter" idx="3"/>
          </p:nvPr>
        </p:nvSpPr>
        <p:spPr>
          <a:xfrm>
            <a:off x="848784" y="6499952"/>
            <a:ext cx="9410655" cy="232816"/>
          </a:xfrm>
        </p:spPr>
        <p:txBody>
          <a:bodyPr/>
          <a:lstStyle/>
          <a:p>
            <a:pPr>
              <a:defRPr/>
            </a:pPr>
            <a:r>
              <a:rPr lang="en-US" dirty="0"/>
              <a:t>C. Montanari | Liquid argon-based technologies for neutrino and dark matter detection | BDX &amp; Beyond Workshop | JLAB | September 3, 2025</a:t>
            </a:r>
            <a:endParaRPr lang="en-US" b="1" dirty="0"/>
          </a:p>
        </p:txBody>
      </p:sp>
      <p:sp>
        <p:nvSpPr>
          <p:cNvPr id="16" name="Title 1">
            <a:extLst>
              <a:ext uri="{FF2B5EF4-FFF2-40B4-BE49-F238E27FC236}">
                <a16:creationId xmlns:a16="http://schemas.microsoft.com/office/drawing/2014/main" id="{62574ADE-93B8-1746-CC55-DBF17C20398F}"/>
              </a:ext>
            </a:extLst>
          </p:cNvPr>
          <p:cNvSpPr>
            <a:spLocks noGrp="1"/>
          </p:cNvSpPr>
          <p:nvPr>
            <p:ph type="title"/>
          </p:nvPr>
        </p:nvSpPr>
        <p:spPr>
          <a:xfrm>
            <a:off x="848783" y="193832"/>
            <a:ext cx="10505981" cy="492369"/>
          </a:xfrm>
        </p:spPr>
        <p:txBody>
          <a:bodyPr>
            <a:noAutofit/>
          </a:bodyPr>
          <a:lstStyle/>
          <a:p>
            <a:r>
              <a:rPr lang="en-US" sz="3200" b="1" dirty="0">
                <a:solidFill>
                  <a:schemeClr val="accent5">
                    <a:lumMod val="50000"/>
                  </a:schemeClr>
                </a:solidFill>
              </a:rPr>
              <a:t>Neutrino cross-sections: other relevant interaction channels</a:t>
            </a:r>
          </a:p>
        </p:txBody>
      </p:sp>
      <p:pic>
        <p:nvPicPr>
          <p:cNvPr id="3" name="Picture 2">
            <a:extLst>
              <a:ext uri="{FF2B5EF4-FFF2-40B4-BE49-F238E27FC236}">
                <a16:creationId xmlns:a16="http://schemas.microsoft.com/office/drawing/2014/main" id="{ED7DE33D-7720-A14B-FADE-EFAD847AA34D}"/>
              </a:ext>
            </a:extLst>
          </p:cNvPr>
          <p:cNvPicPr>
            <a:picLocks noChangeAspect="1"/>
          </p:cNvPicPr>
          <p:nvPr/>
        </p:nvPicPr>
        <p:blipFill>
          <a:blip r:embed="rId2"/>
          <a:srcRect l="14471" t="28355" r="21969" b="23206"/>
          <a:stretch>
            <a:fillRect/>
          </a:stretch>
        </p:blipFill>
        <p:spPr>
          <a:xfrm>
            <a:off x="1041723" y="1075301"/>
            <a:ext cx="4942016" cy="4874086"/>
          </a:xfrm>
          <a:prstGeom prst="rect">
            <a:avLst/>
          </a:prstGeom>
        </p:spPr>
      </p:pic>
      <p:sp>
        <p:nvSpPr>
          <p:cNvPr id="5" name="TextBox 4">
            <a:extLst>
              <a:ext uri="{FF2B5EF4-FFF2-40B4-BE49-F238E27FC236}">
                <a16:creationId xmlns:a16="http://schemas.microsoft.com/office/drawing/2014/main" id="{E536D5D8-B949-C001-530B-6465EF677332}"/>
              </a:ext>
            </a:extLst>
          </p:cNvPr>
          <p:cNvSpPr txBox="1"/>
          <p:nvPr/>
        </p:nvSpPr>
        <p:spPr>
          <a:xfrm>
            <a:off x="225706" y="5599823"/>
            <a:ext cx="6209818" cy="738664"/>
          </a:xfrm>
          <a:prstGeom prst="rect">
            <a:avLst/>
          </a:prstGeom>
          <a:noFill/>
        </p:spPr>
        <p:txBody>
          <a:bodyPr wrap="square">
            <a:spAutoFit/>
          </a:bodyPr>
          <a:lstStyle/>
          <a:p>
            <a:r>
              <a:rPr lang="en-US" sz="1400" i="1" dirty="0"/>
              <a:t>I. Gil-Botella and A. Rubbia, Oscillation effects on supernova neutrino rates and spectra and detection of the shock breakout in a liquid Argon TPC. https://</a:t>
            </a:r>
            <a:r>
              <a:rPr lang="en-US" sz="1400" i="1" dirty="0" err="1"/>
              <a:t>arxiv.org</a:t>
            </a:r>
            <a:r>
              <a:rPr lang="en-US" sz="1400" i="1" dirty="0"/>
              <a:t>/abs/hep-</a:t>
            </a:r>
            <a:r>
              <a:rPr lang="en-US" sz="1400" i="1" dirty="0" err="1"/>
              <a:t>ph</a:t>
            </a:r>
            <a:r>
              <a:rPr lang="en-US" sz="1400" i="1" dirty="0"/>
              <a:t>/0307244v2 and references [20], [21], and [22] therein</a:t>
            </a:r>
          </a:p>
        </p:txBody>
      </p:sp>
      <p:sp>
        <p:nvSpPr>
          <p:cNvPr id="6" name="TextBox 5">
            <a:extLst>
              <a:ext uri="{FF2B5EF4-FFF2-40B4-BE49-F238E27FC236}">
                <a16:creationId xmlns:a16="http://schemas.microsoft.com/office/drawing/2014/main" id="{50BF2C62-975D-1F7F-585C-A2B1DF64BC87}"/>
              </a:ext>
            </a:extLst>
          </p:cNvPr>
          <p:cNvSpPr txBox="1"/>
          <p:nvPr/>
        </p:nvSpPr>
        <p:spPr>
          <a:xfrm>
            <a:off x="6208262" y="3327678"/>
            <a:ext cx="5817833" cy="1200329"/>
          </a:xfrm>
          <a:prstGeom prst="rect">
            <a:avLst/>
          </a:prstGeom>
          <a:noFill/>
        </p:spPr>
        <p:txBody>
          <a:bodyPr wrap="square" rtlCol="0">
            <a:spAutoFit/>
          </a:bodyPr>
          <a:lstStyle/>
          <a:p>
            <a:r>
              <a:rPr lang="en-US" dirty="0">
                <a:solidFill>
                  <a:schemeClr val="accent5">
                    <a:lumMod val="50000"/>
                  </a:schemeClr>
                </a:solidFill>
              </a:rPr>
              <a:t>For a comprehensive review of neutrino cross-sections see: J.A. </a:t>
            </a:r>
            <a:r>
              <a:rPr lang="en-US" dirty="0" err="1">
                <a:solidFill>
                  <a:schemeClr val="accent5">
                    <a:lumMod val="50000"/>
                  </a:schemeClr>
                </a:solidFill>
              </a:rPr>
              <a:t>Formaggio</a:t>
            </a:r>
            <a:r>
              <a:rPr lang="en-US" dirty="0">
                <a:solidFill>
                  <a:schemeClr val="accent5">
                    <a:lumMod val="50000"/>
                  </a:schemeClr>
                </a:solidFill>
              </a:rPr>
              <a:t> and G.P. Zeller, </a:t>
            </a:r>
            <a:r>
              <a:rPr lang="en-US" i="1" dirty="0">
                <a:solidFill>
                  <a:schemeClr val="accent5">
                    <a:lumMod val="50000"/>
                  </a:schemeClr>
                </a:solidFill>
              </a:rPr>
              <a:t>From eV to </a:t>
            </a:r>
            <a:r>
              <a:rPr lang="en-US" i="1" dirty="0" err="1">
                <a:solidFill>
                  <a:schemeClr val="accent5">
                    <a:lumMod val="50000"/>
                  </a:schemeClr>
                </a:solidFill>
              </a:rPr>
              <a:t>EeV</a:t>
            </a:r>
            <a:r>
              <a:rPr lang="en-US" i="1" dirty="0">
                <a:solidFill>
                  <a:schemeClr val="accent5">
                    <a:lumMod val="50000"/>
                  </a:schemeClr>
                </a:solidFill>
              </a:rPr>
              <a:t>: Neutrino across sections across energy scales</a:t>
            </a:r>
            <a:r>
              <a:rPr lang="en-US" dirty="0">
                <a:solidFill>
                  <a:schemeClr val="accent5">
                    <a:lumMod val="50000"/>
                  </a:schemeClr>
                </a:solidFill>
              </a:rPr>
              <a:t>, Rev. Mod. Phys. </a:t>
            </a:r>
            <a:r>
              <a:rPr lang="en-US" b="1" dirty="0">
                <a:solidFill>
                  <a:schemeClr val="accent5">
                    <a:lumMod val="50000"/>
                  </a:schemeClr>
                </a:solidFill>
              </a:rPr>
              <a:t>84</a:t>
            </a:r>
            <a:r>
              <a:rPr lang="en-US" dirty="0">
                <a:solidFill>
                  <a:schemeClr val="accent5">
                    <a:lumMod val="50000"/>
                  </a:schemeClr>
                </a:solidFill>
              </a:rPr>
              <a:t>, 1307, DOI: https://</a:t>
            </a:r>
            <a:r>
              <a:rPr lang="en-US" dirty="0" err="1">
                <a:solidFill>
                  <a:schemeClr val="accent5">
                    <a:lumMod val="50000"/>
                  </a:schemeClr>
                </a:solidFill>
              </a:rPr>
              <a:t>doi.org</a:t>
            </a:r>
            <a:r>
              <a:rPr lang="en-US" dirty="0">
                <a:solidFill>
                  <a:schemeClr val="accent5">
                    <a:lumMod val="50000"/>
                  </a:schemeClr>
                </a:solidFill>
              </a:rPr>
              <a:t>/10.1103/RevModPhys.84.1307</a:t>
            </a:r>
          </a:p>
        </p:txBody>
      </p:sp>
    </p:spTree>
    <p:extLst>
      <p:ext uri="{BB962C8B-B14F-4D97-AF65-F5344CB8AC3E}">
        <p14:creationId xmlns:p14="http://schemas.microsoft.com/office/powerpoint/2010/main" val="1679766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FD967-5651-E93E-DF05-39E33454A19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666C4F0-878C-FBCE-C884-01A5609E995C}"/>
              </a:ext>
            </a:extLst>
          </p:cNvPr>
          <p:cNvSpPr>
            <a:spLocks noGrp="1"/>
          </p:cNvSpPr>
          <p:nvPr>
            <p:ph type="ftr" sz="quarter" idx="3"/>
          </p:nvPr>
        </p:nvSpPr>
        <p:spPr>
          <a:xfrm>
            <a:off x="848784" y="6499952"/>
            <a:ext cx="9410655" cy="232816"/>
          </a:xfrm>
        </p:spPr>
        <p:txBody>
          <a:bodyPr/>
          <a:lstStyle/>
          <a:p>
            <a:pPr>
              <a:defRPr/>
            </a:pPr>
            <a:r>
              <a:rPr lang="en-US" dirty="0"/>
              <a:t>C. Montanari | Liquid argon-based technologies for neutrino and dark matter detection | BDX &amp; Beyond Workshop | JLAB | September 3, 2025</a:t>
            </a:r>
            <a:endParaRPr lang="en-US" b="1" dirty="0"/>
          </a:p>
        </p:txBody>
      </p:sp>
      <p:sp>
        <p:nvSpPr>
          <p:cNvPr id="16" name="Title 1">
            <a:extLst>
              <a:ext uri="{FF2B5EF4-FFF2-40B4-BE49-F238E27FC236}">
                <a16:creationId xmlns:a16="http://schemas.microsoft.com/office/drawing/2014/main" id="{0F93EEAB-0D3C-A711-18C4-8C826E670D94}"/>
              </a:ext>
            </a:extLst>
          </p:cNvPr>
          <p:cNvSpPr>
            <a:spLocks noGrp="1"/>
          </p:cNvSpPr>
          <p:nvPr>
            <p:ph type="title"/>
          </p:nvPr>
        </p:nvSpPr>
        <p:spPr>
          <a:xfrm>
            <a:off x="848783" y="193832"/>
            <a:ext cx="10505981" cy="492369"/>
          </a:xfrm>
        </p:spPr>
        <p:txBody>
          <a:bodyPr>
            <a:noAutofit/>
          </a:bodyPr>
          <a:lstStyle/>
          <a:p>
            <a:r>
              <a:rPr lang="en-US" sz="3200" b="1" dirty="0">
                <a:solidFill>
                  <a:schemeClr val="accent5">
                    <a:lumMod val="50000"/>
                  </a:schemeClr>
                </a:solidFill>
              </a:rPr>
              <a:t>BDX neutrinos interaction rates – off-axis</a:t>
            </a: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B3073275-C12D-7FD2-2244-304A3AF3D51B}"/>
                  </a:ext>
                </a:extLst>
              </p:cNvPr>
              <p:cNvGraphicFramePr>
                <a:graphicFrameLocks noGrp="1"/>
              </p:cNvGraphicFramePr>
              <p:nvPr>
                <p:extLst>
                  <p:ext uri="{D42A27DB-BD31-4B8C-83A1-F6EECF244321}">
                    <p14:modId xmlns:p14="http://schemas.microsoft.com/office/powerpoint/2010/main" val="163904498"/>
                  </p:ext>
                </p:extLst>
              </p:nvPr>
            </p:nvGraphicFramePr>
            <p:xfrm>
              <a:off x="960699" y="1483595"/>
              <a:ext cx="8315863" cy="4079240"/>
            </p:xfrm>
            <a:graphic>
              <a:graphicData uri="http://schemas.openxmlformats.org/drawingml/2006/table">
                <a:tbl>
                  <a:tblPr firstRow="1" bandRow="1">
                    <a:tableStyleId>{5C22544A-7EE6-4342-B048-85BDC9FD1C3A}</a:tableStyleId>
                  </a:tblPr>
                  <a:tblGrid>
                    <a:gridCol w="1759352">
                      <a:extLst>
                        <a:ext uri="{9D8B030D-6E8A-4147-A177-3AD203B41FA5}">
                          <a16:colId xmlns:a16="http://schemas.microsoft.com/office/drawing/2014/main" val="3950476453"/>
                        </a:ext>
                      </a:extLst>
                    </a:gridCol>
                    <a:gridCol w="2673752">
                      <a:extLst>
                        <a:ext uri="{9D8B030D-6E8A-4147-A177-3AD203B41FA5}">
                          <a16:colId xmlns:a16="http://schemas.microsoft.com/office/drawing/2014/main" val="675096301"/>
                        </a:ext>
                      </a:extLst>
                    </a:gridCol>
                    <a:gridCol w="3882759">
                      <a:extLst>
                        <a:ext uri="{9D8B030D-6E8A-4147-A177-3AD203B41FA5}">
                          <a16:colId xmlns:a16="http://schemas.microsoft.com/office/drawing/2014/main" val="3954242156"/>
                        </a:ext>
                      </a:extLst>
                    </a:gridCol>
                  </a:tblGrid>
                  <a:tr h="370840">
                    <a:tc>
                      <a:txBody>
                        <a:bodyPr/>
                        <a:lstStyle/>
                        <a:p>
                          <a:pPr algn="ctr"/>
                          <a:r>
                            <a:rPr lang="en-US" dirty="0"/>
                            <a:t>Process</a:t>
                          </a:r>
                        </a:p>
                      </a:txBody>
                      <a:tcPr anchor="ctr"/>
                    </a:tc>
                    <a:tc>
                      <a:txBody>
                        <a:bodyPr/>
                        <a:lstStyle/>
                        <a:p>
                          <a:pPr algn="ctr"/>
                          <a:r>
                            <a:rPr lang="en-US" dirty="0"/>
                            <a:t>Electron beam energy</a:t>
                          </a:r>
                        </a:p>
                      </a:txBody>
                      <a:tcPr anchor="ctr"/>
                    </a:tc>
                    <a:tc>
                      <a:txBody>
                        <a:bodyPr/>
                        <a:lstStyle/>
                        <a:p>
                          <a:pPr algn="ctr"/>
                          <a:r>
                            <a:rPr lang="en-US" dirty="0">
                              <a:latin typeface="Symbol" pitchFamily="2" charset="2"/>
                            </a:rPr>
                            <a:t>n</a:t>
                          </a:r>
                          <a:r>
                            <a:rPr lang="en-US" dirty="0"/>
                            <a:t>-</a:t>
                          </a:r>
                          <a:r>
                            <a:rPr lang="en-US" baseline="30000" dirty="0"/>
                            <a:t>40</a:t>
                          </a:r>
                          <a:r>
                            <a:rPr lang="en-US" dirty="0"/>
                            <a:t>Ar interactions /yr/1000kg</a:t>
                          </a:r>
                        </a:p>
                      </a:txBody>
                      <a:tcPr anchor="ctr"/>
                    </a:tc>
                    <a:extLst>
                      <a:ext uri="{0D108BD9-81ED-4DB2-BD59-A6C34878D82A}">
                        <a16:rowId xmlns:a16="http://schemas.microsoft.com/office/drawing/2014/main" val="2045291388"/>
                      </a:ext>
                    </a:extLst>
                  </a:tr>
                  <a:tr h="370840">
                    <a:tc rowSpan="2">
                      <a:txBody>
                        <a:bodyPr/>
                        <a:lstStyle/>
                        <a:p>
                          <a:pPr algn="ctr"/>
                          <a:r>
                            <a:rPr lang="en-US" dirty="0" err="1"/>
                            <a:t>CE</a:t>
                          </a:r>
                          <a:r>
                            <a:rPr lang="en-US" dirty="0" err="1">
                              <a:latin typeface="Symbol" pitchFamily="2" charset="2"/>
                            </a:rPr>
                            <a:t>n</a:t>
                          </a:r>
                          <a:r>
                            <a:rPr lang="en-US" dirty="0" err="1"/>
                            <a:t>NS</a:t>
                          </a:r>
                          <a:endParaRPr lang="en-US" dirty="0"/>
                        </a:p>
                      </a:txBody>
                      <a:tcPr anchor="ctr"/>
                    </a:tc>
                    <a:tc>
                      <a:txBody>
                        <a:bodyPr/>
                        <a:lstStyle/>
                        <a:p>
                          <a:pPr algn="ctr"/>
                          <a:r>
                            <a:rPr lang="en-US" dirty="0"/>
                            <a:t>11 GeV</a:t>
                          </a:r>
                        </a:p>
                      </a:txBody>
                      <a:tcPr anchor="ctr"/>
                    </a:tc>
                    <a:tc>
                      <a:txBody>
                        <a:bodyPr/>
                        <a:lstStyle/>
                        <a:p>
                          <a:pPr algn="ctr"/>
                          <a:r>
                            <a:rPr lang="en-US" dirty="0"/>
                            <a:t>1190</a:t>
                          </a:r>
                        </a:p>
                      </a:txBody>
                      <a:tcPr anchor="ctr"/>
                    </a:tc>
                    <a:extLst>
                      <a:ext uri="{0D108BD9-81ED-4DB2-BD59-A6C34878D82A}">
                        <a16:rowId xmlns:a16="http://schemas.microsoft.com/office/drawing/2014/main" val="4057395717"/>
                      </a:ext>
                    </a:extLst>
                  </a:tr>
                  <a:tr h="370840">
                    <a:tc vMerge="1">
                      <a:txBody>
                        <a:bodyPr/>
                        <a:lstStyle/>
                        <a:p>
                          <a:endParaRPr lang="en-US" dirty="0"/>
                        </a:p>
                      </a:txBody>
                      <a:tcPr/>
                    </a:tc>
                    <a:tc>
                      <a:txBody>
                        <a:bodyPr/>
                        <a:lstStyle/>
                        <a:p>
                          <a:pPr algn="ctr"/>
                          <a:r>
                            <a:rPr lang="en-US" dirty="0"/>
                            <a:t>22 GeV</a:t>
                          </a:r>
                        </a:p>
                      </a:txBody>
                      <a:tcPr anchor="ctr"/>
                    </a:tc>
                    <a:tc>
                      <a:txBody>
                        <a:bodyPr/>
                        <a:lstStyle/>
                        <a:p>
                          <a:pPr algn="ctr"/>
                          <a:r>
                            <a:rPr lang="en-US" dirty="0"/>
                            <a:t>3310</a:t>
                          </a:r>
                        </a:p>
                      </a:txBody>
                      <a:tcPr anchor="ctr"/>
                    </a:tc>
                    <a:extLst>
                      <a:ext uri="{0D108BD9-81ED-4DB2-BD59-A6C34878D82A}">
                        <a16:rowId xmlns:a16="http://schemas.microsoft.com/office/drawing/2014/main" val="1981846941"/>
                      </a:ext>
                    </a:extLst>
                  </a:tr>
                  <a:tr h="370840">
                    <a:tc rowSpan="2">
                      <a:txBody>
                        <a:bodyPr/>
                        <a:lstStyle/>
                        <a:p>
                          <a:pPr algn="ctr"/>
                          <a:r>
                            <a:rPr lang="en-US" dirty="0">
                              <a:latin typeface="Symbol" pitchFamily="2" charset="2"/>
                            </a:rPr>
                            <a:t>n</a:t>
                          </a:r>
                          <a:r>
                            <a:rPr lang="en-US" baseline="-25000" dirty="0"/>
                            <a:t>e</a:t>
                          </a:r>
                          <a:r>
                            <a:rPr lang="en-US" dirty="0"/>
                            <a:t> – </a:t>
                          </a:r>
                          <a:r>
                            <a:rPr lang="en-US" baseline="30000" dirty="0"/>
                            <a:t>40</a:t>
                          </a:r>
                          <a:r>
                            <a:rPr lang="en-US" dirty="0"/>
                            <a:t>Ar CC</a:t>
                          </a:r>
                        </a:p>
                      </a:txBody>
                      <a:tcPr anchor="ctr"/>
                    </a:tc>
                    <a:tc>
                      <a:txBody>
                        <a:bodyPr/>
                        <a:lstStyle/>
                        <a:p>
                          <a:pPr algn="ctr"/>
                          <a:r>
                            <a:rPr lang="en-US" dirty="0"/>
                            <a:t>11 GeV</a:t>
                          </a:r>
                        </a:p>
                      </a:txBody>
                      <a:tcPr anchor="ctr"/>
                    </a:tc>
                    <a:tc>
                      <a:txBody>
                        <a:bodyPr/>
                        <a:lstStyle/>
                        <a:p>
                          <a:pPr algn="ctr"/>
                          <a:r>
                            <a:rPr lang="en-US" dirty="0"/>
                            <a:t>61</a:t>
                          </a:r>
                        </a:p>
                      </a:txBody>
                      <a:tcPr anchor="ctr"/>
                    </a:tc>
                    <a:extLst>
                      <a:ext uri="{0D108BD9-81ED-4DB2-BD59-A6C34878D82A}">
                        <a16:rowId xmlns:a16="http://schemas.microsoft.com/office/drawing/2014/main" val="417554705"/>
                      </a:ext>
                    </a:extLst>
                  </a:tr>
                  <a:tr h="370840">
                    <a:tc vMerge="1">
                      <a:txBody>
                        <a:bodyPr/>
                        <a:lstStyle/>
                        <a:p>
                          <a:endParaRPr lang="en-US" dirty="0"/>
                        </a:p>
                      </a:txBody>
                      <a:tcPr/>
                    </a:tc>
                    <a:tc>
                      <a:txBody>
                        <a:bodyPr/>
                        <a:lstStyle/>
                        <a:p>
                          <a:pPr algn="ctr"/>
                          <a:r>
                            <a:rPr lang="en-US" dirty="0"/>
                            <a:t>22 GeV</a:t>
                          </a:r>
                        </a:p>
                      </a:txBody>
                      <a:tcPr anchor="ctr"/>
                    </a:tc>
                    <a:tc>
                      <a:txBody>
                        <a:bodyPr/>
                        <a:lstStyle/>
                        <a:p>
                          <a:pPr algn="ctr"/>
                          <a:r>
                            <a:rPr lang="en-US" dirty="0"/>
                            <a:t>172</a:t>
                          </a:r>
                        </a:p>
                      </a:txBody>
                      <a:tcPr anchor="ctr"/>
                    </a:tc>
                    <a:extLst>
                      <a:ext uri="{0D108BD9-81ED-4DB2-BD59-A6C34878D82A}">
                        <a16:rowId xmlns:a16="http://schemas.microsoft.com/office/drawing/2014/main" val="3878468014"/>
                      </a:ext>
                    </a:extLst>
                  </a:tr>
                  <a:tr h="370840">
                    <a:tc rowSpan="2">
                      <a:txBody>
                        <a:bodyPr/>
                        <a:lstStyle/>
                        <a:p>
                          <a:pPr algn="ctr"/>
                          <a:r>
                            <a:rPr lang="en-US" dirty="0">
                              <a:latin typeface="Symbol" pitchFamily="2" charset="2"/>
                            </a:rPr>
                            <a:t>n</a:t>
                          </a:r>
                          <a:r>
                            <a:rPr lang="en-US" dirty="0"/>
                            <a:t> – </a:t>
                          </a:r>
                          <a:r>
                            <a:rPr lang="en-US" baseline="30000" dirty="0"/>
                            <a:t>40</a:t>
                          </a:r>
                          <a:r>
                            <a:rPr lang="en-US" dirty="0"/>
                            <a:t>Ar NC</a:t>
                          </a:r>
                        </a:p>
                      </a:txBody>
                      <a:tcPr anchor="ctr"/>
                    </a:tc>
                    <a:tc>
                      <a:txBody>
                        <a:bodyPr/>
                        <a:lstStyle/>
                        <a:p>
                          <a:pPr algn="ctr"/>
                          <a:r>
                            <a:rPr lang="en-US" dirty="0"/>
                            <a:t>11 GeV</a:t>
                          </a:r>
                        </a:p>
                      </a:txBody>
                      <a:tcPr anchor="ctr"/>
                    </a:tc>
                    <a:tc>
                      <a:txBody>
                        <a:bodyPr/>
                        <a:lstStyle/>
                        <a:p>
                          <a:pPr algn="ctr"/>
                          <a:r>
                            <a:rPr lang="en-US" dirty="0"/>
                            <a:t>28</a:t>
                          </a:r>
                        </a:p>
                      </a:txBody>
                      <a:tcPr anchor="ctr"/>
                    </a:tc>
                    <a:extLst>
                      <a:ext uri="{0D108BD9-81ED-4DB2-BD59-A6C34878D82A}">
                        <a16:rowId xmlns:a16="http://schemas.microsoft.com/office/drawing/2014/main" val="3612473134"/>
                      </a:ext>
                    </a:extLst>
                  </a:tr>
                  <a:tr h="370840">
                    <a:tc vMerge="1">
                      <a:txBody>
                        <a:bodyPr/>
                        <a:lstStyle/>
                        <a:p>
                          <a:endParaRPr lang="en-US" dirty="0"/>
                        </a:p>
                      </a:txBody>
                      <a:tcPr/>
                    </a:tc>
                    <a:tc>
                      <a:txBody>
                        <a:bodyPr/>
                        <a:lstStyle/>
                        <a:p>
                          <a:pPr algn="ctr"/>
                          <a:r>
                            <a:rPr lang="en-US" dirty="0"/>
                            <a:t>22 GeV</a:t>
                          </a:r>
                        </a:p>
                      </a:txBody>
                      <a:tcPr anchor="ctr"/>
                    </a:tc>
                    <a:tc>
                      <a:txBody>
                        <a:bodyPr/>
                        <a:lstStyle/>
                        <a:p>
                          <a:pPr algn="ctr"/>
                          <a:r>
                            <a:rPr lang="en-US" dirty="0"/>
                            <a:t>80</a:t>
                          </a:r>
                        </a:p>
                      </a:txBody>
                      <a:tcPr anchor="ctr"/>
                    </a:tc>
                    <a:extLst>
                      <a:ext uri="{0D108BD9-81ED-4DB2-BD59-A6C34878D82A}">
                        <a16:rowId xmlns:a16="http://schemas.microsoft.com/office/drawing/2014/main" val="1604415772"/>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i="1" dirty="0" smtClean="0">
                                      <a:latin typeface="Cambria Math" panose="02040503050406030204" pitchFamily="18" charset="0"/>
                                      <a:ea typeface="Cambria Math" panose="02040503050406030204" pitchFamily="18" charset="0"/>
                                    </a:rPr>
                                  </m:ctrlPr>
                                </m:accPr>
                                <m:e>
                                  <m:r>
                                    <a:rPr lang="en-US" i="1" dirty="0" smtClean="0">
                                      <a:latin typeface="Cambria Math" panose="02040503050406030204" pitchFamily="18" charset="0"/>
                                      <a:ea typeface="Cambria Math" panose="02040503050406030204" pitchFamily="18" charset="0"/>
                                    </a:rPr>
                                    <m:t>𝜈</m:t>
                                  </m:r>
                                </m:e>
                              </m:acc>
                            </m:oMath>
                          </a14:m>
                          <a:r>
                            <a:rPr lang="en-US" dirty="0"/>
                            <a:t> – </a:t>
                          </a:r>
                          <a:r>
                            <a:rPr lang="en-US" baseline="30000" dirty="0"/>
                            <a:t>40</a:t>
                          </a:r>
                          <a:r>
                            <a:rPr lang="en-US" dirty="0"/>
                            <a:t>Ar NC</a:t>
                          </a:r>
                        </a:p>
                      </a:txBody>
                      <a:tcPr anchor="ctr"/>
                    </a:tc>
                    <a:tc>
                      <a:txBody>
                        <a:bodyPr/>
                        <a:lstStyle/>
                        <a:p>
                          <a:pPr algn="ctr"/>
                          <a:r>
                            <a:rPr lang="en-US" dirty="0"/>
                            <a:t>11 GeV</a:t>
                          </a:r>
                        </a:p>
                      </a:txBody>
                      <a:tcPr anchor="ctr"/>
                    </a:tc>
                    <a:tc>
                      <a:txBody>
                        <a:bodyPr/>
                        <a:lstStyle/>
                        <a:p>
                          <a:pPr algn="ctr"/>
                          <a:r>
                            <a:rPr lang="en-US" dirty="0"/>
                            <a:t>14</a:t>
                          </a:r>
                        </a:p>
                      </a:txBody>
                      <a:tcPr anchor="ctr"/>
                    </a:tc>
                    <a:extLst>
                      <a:ext uri="{0D108BD9-81ED-4DB2-BD59-A6C34878D82A}">
                        <a16:rowId xmlns:a16="http://schemas.microsoft.com/office/drawing/2014/main" val="3192742335"/>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US" dirty="0"/>
                            <a:t>22 GeV</a:t>
                          </a:r>
                        </a:p>
                      </a:txBody>
                      <a:tcPr anchor="ctr"/>
                    </a:tc>
                    <a:tc>
                      <a:txBody>
                        <a:bodyPr/>
                        <a:lstStyle/>
                        <a:p>
                          <a:pPr algn="ctr"/>
                          <a:r>
                            <a:rPr lang="en-US" dirty="0"/>
                            <a:t>40</a:t>
                          </a:r>
                        </a:p>
                      </a:txBody>
                      <a:tcPr anchor="ctr"/>
                    </a:tc>
                    <a:extLst>
                      <a:ext uri="{0D108BD9-81ED-4DB2-BD59-A6C34878D82A}">
                        <a16:rowId xmlns:a16="http://schemas.microsoft.com/office/drawing/2014/main" val="717905066"/>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i="1" dirty="0" smtClean="0">
                                      <a:latin typeface="Cambria Math" panose="02040503050406030204" pitchFamily="18" charset="0"/>
                                      <a:ea typeface="Cambria Math" panose="02040503050406030204" pitchFamily="18" charset="0"/>
                                    </a:rPr>
                                  </m:ctrlPr>
                                </m:accPr>
                                <m:e>
                                  <m:sSub>
                                    <m:sSubPr>
                                      <m:ctrlPr>
                                        <a:rPr lang="en-US" i="1" dirty="0" smtClean="0">
                                          <a:latin typeface="Cambria Math" panose="02040503050406030204" pitchFamily="18" charset="0"/>
                                          <a:ea typeface="Cambria Math" panose="02040503050406030204" pitchFamily="18" charset="0"/>
                                        </a:rPr>
                                      </m:ctrlPr>
                                    </m:sSubPr>
                                    <m:e>
                                      <m:r>
                                        <a:rPr lang="en-US" i="1" dirty="0" smtClean="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𝑒</m:t>
                                      </m:r>
                                    </m:sub>
                                  </m:sSub>
                                </m:e>
                              </m:acc>
                            </m:oMath>
                          </a14:m>
                          <a:r>
                            <a:rPr lang="en-US" dirty="0"/>
                            <a:t> – </a:t>
                          </a:r>
                          <a:r>
                            <a:rPr lang="en-US" baseline="30000" dirty="0"/>
                            <a:t>40</a:t>
                          </a:r>
                          <a:r>
                            <a:rPr lang="en-US" dirty="0"/>
                            <a:t>Ar CC</a:t>
                          </a:r>
                        </a:p>
                      </a:txBody>
                      <a:tcPr anchor="ctr"/>
                    </a:tc>
                    <a:tc>
                      <a:txBody>
                        <a:bodyPr/>
                        <a:lstStyle/>
                        <a:p>
                          <a:pPr algn="ctr"/>
                          <a:r>
                            <a:rPr lang="en-US" dirty="0"/>
                            <a:t>11 GeV</a:t>
                          </a:r>
                        </a:p>
                      </a:txBody>
                      <a:tcPr anchor="ctr"/>
                    </a:tc>
                    <a:tc>
                      <a:txBody>
                        <a:bodyPr/>
                        <a:lstStyle/>
                        <a:p>
                          <a:pPr algn="ctr"/>
                          <a:r>
                            <a:rPr lang="en-US" dirty="0"/>
                            <a:t>0.06</a:t>
                          </a:r>
                        </a:p>
                      </a:txBody>
                      <a:tcPr anchor="ctr"/>
                    </a:tc>
                    <a:extLst>
                      <a:ext uri="{0D108BD9-81ED-4DB2-BD59-A6C34878D82A}">
                        <a16:rowId xmlns:a16="http://schemas.microsoft.com/office/drawing/2014/main" val="3228058908"/>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US" dirty="0"/>
                            <a:t>22 GeV</a:t>
                          </a:r>
                        </a:p>
                      </a:txBody>
                      <a:tcPr anchor="ctr"/>
                    </a:tc>
                    <a:tc>
                      <a:txBody>
                        <a:bodyPr/>
                        <a:lstStyle/>
                        <a:p>
                          <a:pPr algn="ctr"/>
                          <a:r>
                            <a:rPr lang="en-US" dirty="0"/>
                            <a:t>0.17</a:t>
                          </a:r>
                        </a:p>
                      </a:txBody>
                      <a:tcPr anchor="ctr"/>
                    </a:tc>
                    <a:extLst>
                      <a:ext uri="{0D108BD9-81ED-4DB2-BD59-A6C34878D82A}">
                        <a16:rowId xmlns:a16="http://schemas.microsoft.com/office/drawing/2014/main" val="2175941792"/>
                      </a:ext>
                    </a:extLst>
                  </a:tr>
                </a:tbl>
              </a:graphicData>
            </a:graphic>
          </p:graphicFrame>
        </mc:Choice>
        <mc:Fallback xmlns="">
          <p:graphicFrame>
            <p:nvGraphicFramePr>
              <p:cNvPr id="2" name="Table 1">
                <a:extLst>
                  <a:ext uri="{FF2B5EF4-FFF2-40B4-BE49-F238E27FC236}">
                    <a16:creationId xmlns:a16="http://schemas.microsoft.com/office/drawing/2014/main" id="{B3073275-C12D-7FD2-2244-304A3AF3D51B}"/>
                  </a:ext>
                </a:extLst>
              </p:cNvPr>
              <p:cNvGraphicFramePr>
                <a:graphicFrameLocks noGrp="1"/>
              </p:cNvGraphicFramePr>
              <p:nvPr>
                <p:extLst>
                  <p:ext uri="{D42A27DB-BD31-4B8C-83A1-F6EECF244321}">
                    <p14:modId xmlns:p14="http://schemas.microsoft.com/office/powerpoint/2010/main" val="163904498"/>
                  </p:ext>
                </p:extLst>
              </p:nvPr>
            </p:nvGraphicFramePr>
            <p:xfrm>
              <a:off x="960699" y="1483595"/>
              <a:ext cx="8315863" cy="4079240"/>
            </p:xfrm>
            <a:graphic>
              <a:graphicData uri="http://schemas.openxmlformats.org/drawingml/2006/table">
                <a:tbl>
                  <a:tblPr firstRow="1" bandRow="1">
                    <a:tableStyleId>{5C22544A-7EE6-4342-B048-85BDC9FD1C3A}</a:tableStyleId>
                  </a:tblPr>
                  <a:tblGrid>
                    <a:gridCol w="1759352">
                      <a:extLst>
                        <a:ext uri="{9D8B030D-6E8A-4147-A177-3AD203B41FA5}">
                          <a16:colId xmlns:a16="http://schemas.microsoft.com/office/drawing/2014/main" val="3950476453"/>
                        </a:ext>
                      </a:extLst>
                    </a:gridCol>
                    <a:gridCol w="2673752">
                      <a:extLst>
                        <a:ext uri="{9D8B030D-6E8A-4147-A177-3AD203B41FA5}">
                          <a16:colId xmlns:a16="http://schemas.microsoft.com/office/drawing/2014/main" val="675096301"/>
                        </a:ext>
                      </a:extLst>
                    </a:gridCol>
                    <a:gridCol w="3882759">
                      <a:extLst>
                        <a:ext uri="{9D8B030D-6E8A-4147-A177-3AD203B41FA5}">
                          <a16:colId xmlns:a16="http://schemas.microsoft.com/office/drawing/2014/main" val="3954242156"/>
                        </a:ext>
                      </a:extLst>
                    </a:gridCol>
                  </a:tblGrid>
                  <a:tr h="370840">
                    <a:tc>
                      <a:txBody>
                        <a:bodyPr/>
                        <a:lstStyle/>
                        <a:p>
                          <a:pPr algn="ctr"/>
                          <a:r>
                            <a:rPr lang="en-US" dirty="0"/>
                            <a:t>Process</a:t>
                          </a:r>
                        </a:p>
                      </a:txBody>
                      <a:tcPr anchor="ctr"/>
                    </a:tc>
                    <a:tc>
                      <a:txBody>
                        <a:bodyPr/>
                        <a:lstStyle/>
                        <a:p>
                          <a:pPr algn="ctr"/>
                          <a:r>
                            <a:rPr lang="en-US" dirty="0"/>
                            <a:t>Electron beam energy</a:t>
                          </a:r>
                        </a:p>
                      </a:txBody>
                      <a:tcPr anchor="ctr"/>
                    </a:tc>
                    <a:tc>
                      <a:txBody>
                        <a:bodyPr/>
                        <a:lstStyle/>
                        <a:p>
                          <a:pPr algn="ctr"/>
                          <a:r>
                            <a:rPr lang="en-US" dirty="0">
                              <a:latin typeface="Symbol" pitchFamily="2" charset="2"/>
                            </a:rPr>
                            <a:t>n</a:t>
                          </a:r>
                          <a:r>
                            <a:rPr lang="en-US" dirty="0"/>
                            <a:t>-</a:t>
                          </a:r>
                          <a:r>
                            <a:rPr lang="en-US" baseline="30000" dirty="0"/>
                            <a:t>40</a:t>
                          </a:r>
                          <a:r>
                            <a:rPr lang="en-US" dirty="0"/>
                            <a:t>Ar interactions /yr/1000kg</a:t>
                          </a:r>
                        </a:p>
                      </a:txBody>
                      <a:tcPr anchor="ctr"/>
                    </a:tc>
                    <a:extLst>
                      <a:ext uri="{0D108BD9-81ED-4DB2-BD59-A6C34878D82A}">
                        <a16:rowId xmlns:a16="http://schemas.microsoft.com/office/drawing/2014/main" val="2045291388"/>
                      </a:ext>
                    </a:extLst>
                  </a:tr>
                  <a:tr h="370840">
                    <a:tc rowSpan="2">
                      <a:txBody>
                        <a:bodyPr/>
                        <a:lstStyle/>
                        <a:p>
                          <a:pPr algn="ctr"/>
                          <a:r>
                            <a:rPr lang="en-US" dirty="0" err="1"/>
                            <a:t>CE</a:t>
                          </a:r>
                          <a:r>
                            <a:rPr lang="en-US" dirty="0" err="1">
                              <a:latin typeface="Symbol" pitchFamily="2" charset="2"/>
                            </a:rPr>
                            <a:t>n</a:t>
                          </a:r>
                          <a:r>
                            <a:rPr lang="en-US" dirty="0" err="1"/>
                            <a:t>NS</a:t>
                          </a:r>
                          <a:endParaRPr lang="en-US" dirty="0"/>
                        </a:p>
                      </a:txBody>
                      <a:tcPr anchor="ctr"/>
                    </a:tc>
                    <a:tc>
                      <a:txBody>
                        <a:bodyPr/>
                        <a:lstStyle/>
                        <a:p>
                          <a:pPr algn="ctr"/>
                          <a:r>
                            <a:rPr lang="en-US" dirty="0"/>
                            <a:t>11 GeV</a:t>
                          </a:r>
                        </a:p>
                      </a:txBody>
                      <a:tcPr anchor="ctr"/>
                    </a:tc>
                    <a:tc>
                      <a:txBody>
                        <a:bodyPr/>
                        <a:lstStyle/>
                        <a:p>
                          <a:pPr algn="ctr"/>
                          <a:r>
                            <a:rPr lang="en-US" dirty="0"/>
                            <a:t>1190</a:t>
                          </a:r>
                        </a:p>
                      </a:txBody>
                      <a:tcPr anchor="ctr"/>
                    </a:tc>
                    <a:extLst>
                      <a:ext uri="{0D108BD9-81ED-4DB2-BD59-A6C34878D82A}">
                        <a16:rowId xmlns:a16="http://schemas.microsoft.com/office/drawing/2014/main" val="4057395717"/>
                      </a:ext>
                    </a:extLst>
                  </a:tr>
                  <a:tr h="370840">
                    <a:tc vMerge="1">
                      <a:txBody>
                        <a:bodyPr/>
                        <a:lstStyle/>
                        <a:p>
                          <a:endParaRPr lang="en-US" dirty="0"/>
                        </a:p>
                      </a:txBody>
                      <a:tcPr/>
                    </a:tc>
                    <a:tc>
                      <a:txBody>
                        <a:bodyPr/>
                        <a:lstStyle/>
                        <a:p>
                          <a:pPr algn="ctr"/>
                          <a:r>
                            <a:rPr lang="en-US" dirty="0"/>
                            <a:t>22 GeV</a:t>
                          </a:r>
                        </a:p>
                      </a:txBody>
                      <a:tcPr anchor="ctr"/>
                    </a:tc>
                    <a:tc>
                      <a:txBody>
                        <a:bodyPr/>
                        <a:lstStyle/>
                        <a:p>
                          <a:pPr algn="ctr"/>
                          <a:r>
                            <a:rPr lang="en-US" dirty="0"/>
                            <a:t>3310</a:t>
                          </a:r>
                        </a:p>
                      </a:txBody>
                      <a:tcPr anchor="ctr"/>
                    </a:tc>
                    <a:extLst>
                      <a:ext uri="{0D108BD9-81ED-4DB2-BD59-A6C34878D82A}">
                        <a16:rowId xmlns:a16="http://schemas.microsoft.com/office/drawing/2014/main" val="1981846941"/>
                      </a:ext>
                    </a:extLst>
                  </a:tr>
                  <a:tr h="370840">
                    <a:tc rowSpan="2">
                      <a:txBody>
                        <a:bodyPr/>
                        <a:lstStyle/>
                        <a:p>
                          <a:pPr algn="ctr"/>
                          <a:r>
                            <a:rPr lang="en-US" dirty="0">
                              <a:latin typeface="Symbol" pitchFamily="2" charset="2"/>
                            </a:rPr>
                            <a:t>n</a:t>
                          </a:r>
                          <a:r>
                            <a:rPr lang="en-US" baseline="-25000" dirty="0"/>
                            <a:t>e</a:t>
                          </a:r>
                          <a:r>
                            <a:rPr lang="en-US" dirty="0"/>
                            <a:t> – </a:t>
                          </a:r>
                          <a:r>
                            <a:rPr lang="en-US" baseline="30000" dirty="0"/>
                            <a:t>40</a:t>
                          </a:r>
                          <a:r>
                            <a:rPr lang="en-US" dirty="0"/>
                            <a:t>Ar CC</a:t>
                          </a:r>
                        </a:p>
                      </a:txBody>
                      <a:tcPr anchor="ctr"/>
                    </a:tc>
                    <a:tc>
                      <a:txBody>
                        <a:bodyPr/>
                        <a:lstStyle/>
                        <a:p>
                          <a:pPr algn="ctr"/>
                          <a:r>
                            <a:rPr lang="en-US" dirty="0"/>
                            <a:t>11 GeV</a:t>
                          </a:r>
                        </a:p>
                      </a:txBody>
                      <a:tcPr anchor="ctr"/>
                    </a:tc>
                    <a:tc>
                      <a:txBody>
                        <a:bodyPr/>
                        <a:lstStyle/>
                        <a:p>
                          <a:pPr algn="ctr"/>
                          <a:r>
                            <a:rPr lang="en-US" dirty="0"/>
                            <a:t>61</a:t>
                          </a:r>
                        </a:p>
                      </a:txBody>
                      <a:tcPr anchor="ctr"/>
                    </a:tc>
                    <a:extLst>
                      <a:ext uri="{0D108BD9-81ED-4DB2-BD59-A6C34878D82A}">
                        <a16:rowId xmlns:a16="http://schemas.microsoft.com/office/drawing/2014/main" val="417554705"/>
                      </a:ext>
                    </a:extLst>
                  </a:tr>
                  <a:tr h="370840">
                    <a:tc vMerge="1">
                      <a:txBody>
                        <a:bodyPr/>
                        <a:lstStyle/>
                        <a:p>
                          <a:endParaRPr lang="en-US" dirty="0"/>
                        </a:p>
                      </a:txBody>
                      <a:tcPr/>
                    </a:tc>
                    <a:tc>
                      <a:txBody>
                        <a:bodyPr/>
                        <a:lstStyle/>
                        <a:p>
                          <a:pPr algn="ctr"/>
                          <a:r>
                            <a:rPr lang="en-US" dirty="0"/>
                            <a:t>22 GeV</a:t>
                          </a:r>
                        </a:p>
                      </a:txBody>
                      <a:tcPr anchor="ctr"/>
                    </a:tc>
                    <a:tc>
                      <a:txBody>
                        <a:bodyPr/>
                        <a:lstStyle/>
                        <a:p>
                          <a:pPr algn="ctr"/>
                          <a:r>
                            <a:rPr lang="en-US" dirty="0"/>
                            <a:t>172</a:t>
                          </a:r>
                        </a:p>
                      </a:txBody>
                      <a:tcPr anchor="ctr"/>
                    </a:tc>
                    <a:extLst>
                      <a:ext uri="{0D108BD9-81ED-4DB2-BD59-A6C34878D82A}">
                        <a16:rowId xmlns:a16="http://schemas.microsoft.com/office/drawing/2014/main" val="3878468014"/>
                      </a:ext>
                    </a:extLst>
                  </a:tr>
                  <a:tr h="370840">
                    <a:tc rowSpan="2">
                      <a:txBody>
                        <a:bodyPr/>
                        <a:lstStyle/>
                        <a:p>
                          <a:pPr algn="ctr"/>
                          <a:r>
                            <a:rPr lang="en-US" dirty="0">
                              <a:latin typeface="Symbol" pitchFamily="2" charset="2"/>
                            </a:rPr>
                            <a:t>n</a:t>
                          </a:r>
                          <a:r>
                            <a:rPr lang="en-US" dirty="0"/>
                            <a:t> – </a:t>
                          </a:r>
                          <a:r>
                            <a:rPr lang="en-US" baseline="30000" dirty="0"/>
                            <a:t>40</a:t>
                          </a:r>
                          <a:r>
                            <a:rPr lang="en-US" dirty="0"/>
                            <a:t>Ar NC</a:t>
                          </a:r>
                        </a:p>
                      </a:txBody>
                      <a:tcPr anchor="ctr"/>
                    </a:tc>
                    <a:tc>
                      <a:txBody>
                        <a:bodyPr/>
                        <a:lstStyle/>
                        <a:p>
                          <a:pPr algn="ctr"/>
                          <a:r>
                            <a:rPr lang="en-US" dirty="0"/>
                            <a:t>11 GeV</a:t>
                          </a:r>
                        </a:p>
                      </a:txBody>
                      <a:tcPr anchor="ctr"/>
                    </a:tc>
                    <a:tc>
                      <a:txBody>
                        <a:bodyPr/>
                        <a:lstStyle/>
                        <a:p>
                          <a:pPr algn="ctr"/>
                          <a:r>
                            <a:rPr lang="en-US" dirty="0"/>
                            <a:t>28</a:t>
                          </a:r>
                        </a:p>
                      </a:txBody>
                      <a:tcPr anchor="ctr"/>
                    </a:tc>
                    <a:extLst>
                      <a:ext uri="{0D108BD9-81ED-4DB2-BD59-A6C34878D82A}">
                        <a16:rowId xmlns:a16="http://schemas.microsoft.com/office/drawing/2014/main" val="3612473134"/>
                      </a:ext>
                    </a:extLst>
                  </a:tr>
                  <a:tr h="370840">
                    <a:tc vMerge="1">
                      <a:txBody>
                        <a:bodyPr/>
                        <a:lstStyle/>
                        <a:p>
                          <a:endParaRPr lang="en-US" dirty="0"/>
                        </a:p>
                      </a:txBody>
                      <a:tcPr/>
                    </a:tc>
                    <a:tc>
                      <a:txBody>
                        <a:bodyPr/>
                        <a:lstStyle/>
                        <a:p>
                          <a:pPr algn="ctr"/>
                          <a:r>
                            <a:rPr lang="en-US" dirty="0"/>
                            <a:t>22 GeV</a:t>
                          </a:r>
                        </a:p>
                      </a:txBody>
                      <a:tcPr anchor="ctr"/>
                    </a:tc>
                    <a:tc>
                      <a:txBody>
                        <a:bodyPr/>
                        <a:lstStyle/>
                        <a:p>
                          <a:pPr algn="ctr"/>
                          <a:r>
                            <a:rPr lang="en-US" dirty="0"/>
                            <a:t>80</a:t>
                          </a:r>
                        </a:p>
                      </a:txBody>
                      <a:tcPr anchor="ctr"/>
                    </a:tc>
                    <a:extLst>
                      <a:ext uri="{0D108BD9-81ED-4DB2-BD59-A6C34878D82A}">
                        <a16:rowId xmlns:a16="http://schemas.microsoft.com/office/drawing/2014/main" val="1604415772"/>
                      </a:ext>
                    </a:extLst>
                  </a:tr>
                  <a:tr h="370840">
                    <a:tc rowSpan="2">
                      <a:txBody>
                        <a:bodyPr/>
                        <a:lstStyle/>
                        <a:p>
                          <a:endParaRPr lang="en-US"/>
                        </a:p>
                      </a:txBody>
                      <a:tcPr anchor="ctr">
                        <a:blipFill>
                          <a:blip r:embed="rId2"/>
                          <a:stretch>
                            <a:fillRect l="-719" t="-360345" r="-373381" b="-113793"/>
                          </a:stretch>
                        </a:blipFill>
                      </a:tcPr>
                    </a:tc>
                    <a:tc>
                      <a:txBody>
                        <a:bodyPr/>
                        <a:lstStyle/>
                        <a:p>
                          <a:pPr algn="ctr"/>
                          <a:r>
                            <a:rPr lang="en-US" dirty="0"/>
                            <a:t>11 GeV</a:t>
                          </a:r>
                        </a:p>
                      </a:txBody>
                      <a:tcPr anchor="ctr"/>
                    </a:tc>
                    <a:tc>
                      <a:txBody>
                        <a:bodyPr/>
                        <a:lstStyle/>
                        <a:p>
                          <a:pPr algn="ctr"/>
                          <a:r>
                            <a:rPr lang="en-US" dirty="0"/>
                            <a:t>14</a:t>
                          </a:r>
                        </a:p>
                      </a:txBody>
                      <a:tcPr anchor="ctr"/>
                    </a:tc>
                    <a:extLst>
                      <a:ext uri="{0D108BD9-81ED-4DB2-BD59-A6C34878D82A}">
                        <a16:rowId xmlns:a16="http://schemas.microsoft.com/office/drawing/2014/main" val="3192742335"/>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US" dirty="0"/>
                            <a:t>22 GeV</a:t>
                          </a:r>
                        </a:p>
                      </a:txBody>
                      <a:tcPr anchor="ctr"/>
                    </a:tc>
                    <a:tc>
                      <a:txBody>
                        <a:bodyPr/>
                        <a:lstStyle/>
                        <a:p>
                          <a:pPr algn="ctr"/>
                          <a:r>
                            <a:rPr lang="en-US" dirty="0"/>
                            <a:t>40</a:t>
                          </a:r>
                        </a:p>
                      </a:txBody>
                      <a:tcPr anchor="ctr"/>
                    </a:tc>
                    <a:extLst>
                      <a:ext uri="{0D108BD9-81ED-4DB2-BD59-A6C34878D82A}">
                        <a16:rowId xmlns:a16="http://schemas.microsoft.com/office/drawing/2014/main" val="717905066"/>
                      </a:ext>
                    </a:extLst>
                  </a:tr>
                  <a:tr h="370840">
                    <a:tc rowSpan="2">
                      <a:txBody>
                        <a:bodyPr/>
                        <a:lstStyle/>
                        <a:p>
                          <a:endParaRPr lang="en-US"/>
                        </a:p>
                      </a:txBody>
                      <a:tcPr anchor="ctr">
                        <a:blipFill>
                          <a:blip r:embed="rId2"/>
                          <a:stretch>
                            <a:fillRect l="-719" t="-452542" r="-373381" b="-11864"/>
                          </a:stretch>
                        </a:blipFill>
                      </a:tcPr>
                    </a:tc>
                    <a:tc>
                      <a:txBody>
                        <a:bodyPr/>
                        <a:lstStyle/>
                        <a:p>
                          <a:pPr algn="ctr"/>
                          <a:r>
                            <a:rPr lang="en-US" dirty="0"/>
                            <a:t>11 GeV</a:t>
                          </a:r>
                        </a:p>
                      </a:txBody>
                      <a:tcPr anchor="ctr"/>
                    </a:tc>
                    <a:tc>
                      <a:txBody>
                        <a:bodyPr/>
                        <a:lstStyle/>
                        <a:p>
                          <a:pPr algn="ctr"/>
                          <a:r>
                            <a:rPr lang="en-US" dirty="0"/>
                            <a:t>0.06</a:t>
                          </a:r>
                        </a:p>
                      </a:txBody>
                      <a:tcPr anchor="ctr"/>
                    </a:tc>
                    <a:extLst>
                      <a:ext uri="{0D108BD9-81ED-4DB2-BD59-A6C34878D82A}">
                        <a16:rowId xmlns:a16="http://schemas.microsoft.com/office/drawing/2014/main" val="3228058908"/>
                      </a:ext>
                    </a:extLst>
                  </a:tr>
                  <a:tr h="37084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US" dirty="0"/>
                            <a:t>22 GeV</a:t>
                          </a:r>
                        </a:p>
                      </a:txBody>
                      <a:tcPr anchor="ctr"/>
                    </a:tc>
                    <a:tc>
                      <a:txBody>
                        <a:bodyPr/>
                        <a:lstStyle/>
                        <a:p>
                          <a:pPr algn="ctr"/>
                          <a:r>
                            <a:rPr lang="en-US" dirty="0"/>
                            <a:t>0.17</a:t>
                          </a:r>
                        </a:p>
                      </a:txBody>
                      <a:tcPr anchor="ctr"/>
                    </a:tc>
                    <a:extLst>
                      <a:ext uri="{0D108BD9-81ED-4DB2-BD59-A6C34878D82A}">
                        <a16:rowId xmlns:a16="http://schemas.microsoft.com/office/drawing/2014/main" val="2175941792"/>
                      </a:ext>
                    </a:extLst>
                  </a:tr>
                </a:tbl>
              </a:graphicData>
            </a:graphic>
          </p:graphicFrame>
        </mc:Fallback>
      </mc:AlternateContent>
      <p:sp>
        <p:nvSpPr>
          <p:cNvPr id="8" name="TextBox 7">
            <a:extLst>
              <a:ext uri="{FF2B5EF4-FFF2-40B4-BE49-F238E27FC236}">
                <a16:creationId xmlns:a16="http://schemas.microsoft.com/office/drawing/2014/main" id="{3210747A-A983-4532-1616-2CD28B302100}"/>
              </a:ext>
            </a:extLst>
          </p:cNvPr>
          <p:cNvSpPr txBox="1"/>
          <p:nvPr/>
        </p:nvSpPr>
        <p:spPr>
          <a:xfrm>
            <a:off x="3240911" y="5764193"/>
            <a:ext cx="5631157" cy="461665"/>
          </a:xfrm>
          <a:prstGeom prst="rect">
            <a:avLst/>
          </a:prstGeom>
          <a:noFill/>
        </p:spPr>
        <p:txBody>
          <a:bodyPr wrap="none" rtlCol="0">
            <a:spAutoFit/>
          </a:bodyPr>
          <a:lstStyle/>
          <a:p>
            <a:r>
              <a:rPr lang="en-US" sz="2400" dirty="0">
                <a:solidFill>
                  <a:srgbClr val="FF0000"/>
                </a:solidFill>
              </a:rPr>
              <a:t>Interaction rates are for 0 energy threshold.</a:t>
            </a:r>
          </a:p>
        </p:txBody>
      </p:sp>
      <p:sp>
        <p:nvSpPr>
          <p:cNvPr id="11" name="Right Brace 10">
            <a:extLst>
              <a:ext uri="{FF2B5EF4-FFF2-40B4-BE49-F238E27FC236}">
                <a16:creationId xmlns:a16="http://schemas.microsoft.com/office/drawing/2014/main" id="{BB645746-5DA6-AD1C-D55A-1C1D54CC153B}"/>
              </a:ext>
            </a:extLst>
          </p:cNvPr>
          <p:cNvSpPr/>
          <p:nvPr/>
        </p:nvSpPr>
        <p:spPr>
          <a:xfrm>
            <a:off x="9363918" y="2604304"/>
            <a:ext cx="601883" cy="2958531"/>
          </a:xfrm>
          <a:prstGeom prst="rightBrace">
            <a:avLst/>
          </a:pr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EC58D5E2-A2F1-6C4B-4736-2303C8B2ECD4}"/>
              </a:ext>
            </a:extLst>
          </p:cNvPr>
          <p:cNvSpPr txBox="1"/>
          <p:nvPr/>
        </p:nvSpPr>
        <p:spPr>
          <a:xfrm>
            <a:off x="10053157" y="3898903"/>
            <a:ext cx="1487908" cy="369332"/>
          </a:xfrm>
          <a:prstGeom prst="rect">
            <a:avLst/>
          </a:prstGeom>
          <a:noFill/>
        </p:spPr>
        <p:txBody>
          <a:bodyPr wrap="none" rtlCol="0">
            <a:spAutoFit/>
          </a:bodyPr>
          <a:lstStyle/>
          <a:p>
            <a:r>
              <a:rPr lang="en-US" dirty="0"/>
              <a:t>E</a:t>
            </a:r>
            <a:r>
              <a:rPr lang="en-US" baseline="-25000" dirty="0">
                <a:latin typeface="Symbol" pitchFamily="2" charset="2"/>
              </a:rPr>
              <a:t>n</a:t>
            </a:r>
            <a:r>
              <a:rPr lang="en-US" dirty="0"/>
              <a:t> &lt; 100 MeV</a:t>
            </a:r>
          </a:p>
        </p:txBody>
      </p:sp>
      <p:sp>
        <p:nvSpPr>
          <p:cNvPr id="13" name="Right Brace 12">
            <a:extLst>
              <a:ext uri="{FF2B5EF4-FFF2-40B4-BE49-F238E27FC236}">
                <a16:creationId xmlns:a16="http://schemas.microsoft.com/office/drawing/2014/main" id="{33E02BED-B957-9FB7-6B8B-696D1857DC32}"/>
              </a:ext>
            </a:extLst>
          </p:cNvPr>
          <p:cNvSpPr/>
          <p:nvPr/>
        </p:nvSpPr>
        <p:spPr>
          <a:xfrm>
            <a:off x="9363918" y="1863524"/>
            <a:ext cx="601883" cy="740780"/>
          </a:xfrm>
          <a:prstGeom prst="rightBrace">
            <a:avLst/>
          </a:pr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176931C6-4404-B7B2-FAD6-EA6AB79B9D2A}"/>
              </a:ext>
            </a:extLst>
          </p:cNvPr>
          <p:cNvSpPr txBox="1"/>
          <p:nvPr/>
        </p:nvSpPr>
        <p:spPr>
          <a:xfrm>
            <a:off x="10053157" y="2058529"/>
            <a:ext cx="1369286" cy="369332"/>
          </a:xfrm>
          <a:prstGeom prst="rect">
            <a:avLst/>
          </a:prstGeom>
          <a:noFill/>
        </p:spPr>
        <p:txBody>
          <a:bodyPr wrap="none" rtlCol="0">
            <a:spAutoFit/>
          </a:bodyPr>
          <a:lstStyle/>
          <a:p>
            <a:r>
              <a:rPr lang="en-US" dirty="0"/>
              <a:t>E</a:t>
            </a:r>
            <a:r>
              <a:rPr lang="en-US" baseline="-25000" dirty="0">
                <a:latin typeface="Symbol" pitchFamily="2" charset="2"/>
              </a:rPr>
              <a:t>n</a:t>
            </a:r>
            <a:r>
              <a:rPr lang="en-US" dirty="0"/>
              <a:t> &lt; 55 MeV</a:t>
            </a:r>
          </a:p>
        </p:txBody>
      </p:sp>
    </p:spTree>
    <p:extLst>
      <p:ext uri="{BB962C8B-B14F-4D97-AF65-F5344CB8AC3E}">
        <p14:creationId xmlns:p14="http://schemas.microsoft.com/office/powerpoint/2010/main" val="1909533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E602F-7D8B-41E5-ACF5-03749A34F6E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05EADBE-CBAC-FE61-A7D5-ED272B18A4E5}"/>
              </a:ext>
            </a:extLst>
          </p:cNvPr>
          <p:cNvSpPr>
            <a:spLocks noGrp="1"/>
          </p:cNvSpPr>
          <p:nvPr>
            <p:ph type="ftr" sz="quarter" idx="3"/>
          </p:nvPr>
        </p:nvSpPr>
        <p:spPr>
          <a:xfrm>
            <a:off x="848784" y="6499952"/>
            <a:ext cx="9410655" cy="232816"/>
          </a:xfrm>
        </p:spPr>
        <p:txBody>
          <a:bodyPr/>
          <a:lstStyle/>
          <a:p>
            <a:pPr>
              <a:defRPr/>
            </a:pPr>
            <a:r>
              <a:rPr lang="en-US" dirty="0"/>
              <a:t>C. Montanari | Liquid argon-based technologies for neutrino and dark matter detection | BDX &amp; Beyond Workshop | JLAB | September 3, 2025</a:t>
            </a:r>
            <a:endParaRPr lang="en-US" b="1" dirty="0"/>
          </a:p>
        </p:txBody>
      </p:sp>
      <p:sp>
        <p:nvSpPr>
          <p:cNvPr id="16" name="Title 1">
            <a:extLst>
              <a:ext uri="{FF2B5EF4-FFF2-40B4-BE49-F238E27FC236}">
                <a16:creationId xmlns:a16="http://schemas.microsoft.com/office/drawing/2014/main" id="{9A5BE0EC-377E-06DE-A5A9-FFA40497F505}"/>
              </a:ext>
            </a:extLst>
          </p:cNvPr>
          <p:cNvSpPr>
            <a:spLocks noGrp="1"/>
          </p:cNvSpPr>
          <p:nvPr>
            <p:ph type="title"/>
          </p:nvPr>
        </p:nvSpPr>
        <p:spPr>
          <a:xfrm>
            <a:off x="848783" y="193832"/>
            <a:ext cx="10505981" cy="492369"/>
          </a:xfrm>
        </p:spPr>
        <p:txBody>
          <a:bodyPr>
            <a:noAutofit/>
          </a:bodyPr>
          <a:lstStyle/>
          <a:p>
            <a:r>
              <a:rPr lang="en-US" sz="3200" b="1" dirty="0">
                <a:solidFill>
                  <a:schemeClr val="accent5">
                    <a:lumMod val="50000"/>
                  </a:schemeClr>
                </a:solidFill>
              </a:rPr>
              <a:t>Neutrin-</a:t>
            </a:r>
            <a:r>
              <a:rPr lang="en-US" sz="3200" b="1" baseline="30000" dirty="0">
                <a:solidFill>
                  <a:schemeClr val="accent5">
                    <a:lumMod val="50000"/>
                  </a:schemeClr>
                </a:solidFill>
              </a:rPr>
              <a:t>40</a:t>
            </a:r>
            <a:r>
              <a:rPr lang="en-US" sz="3200" b="1" dirty="0">
                <a:solidFill>
                  <a:schemeClr val="accent5">
                    <a:lumMod val="50000"/>
                  </a:schemeClr>
                </a:solidFill>
              </a:rPr>
              <a:t>Ar coherent scattering: recoil energy</a:t>
            </a:r>
          </a:p>
        </p:txBody>
      </p:sp>
      <p:pic>
        <p:nvPicPr>
          <p:cNvPr id="5" name="Picture 4">
            <a:extLst>
              <a:ext uri="{FF2B5EF4-FFF2-40B4-BE49-F238E27FC236}">
                <a16:creationId xmlns:a16="http://schemas.microsoft.com/office/drawing/2014/main" id="{CAC8BA81-DEF0-D94B-44F3-5CCFF404E2AD}"/>
              </a:ext>
            </a:extLst>
          </p:cNvPr>
          <p:cNvPicPr>
            <a:picLocks noChangeAspect="1"/>
          </p:cNvPicPr>
          <p:nvPr/>
        </p:nvPicPr>
        <p:blipFill>
          <a:blip r:embed="rId2"/>
          <a:srcRect l="11413" t="7258" r="13233" b="57131"/>
          <a:stretch>
            <a:fillRect/>
          </a:stretch>
        </p:blipFill>
        <p:spPr>
          <a:xfrm>
            <a:off x="-173290" y="938976"/>
            <a:ext cx="7227908" cy="4420548"/>
          </a:xfrm>
          <a:prstGeom prst="rect">
            <a:avLst/>
          </a:prstGeom>
        </p:spPr>
      </p:pic>
      <p:sp>
        <p:nvSpPr>
          <p:cNvPr id="6" name="TextBox 5">
            <a:extLst>
              <a:ext uri="{FF2B5EF4-FFF2-40B4-BE49-F238E27FC236}">
                <a16:creationId xmlns:a16="http://schemas.microsoft.com/office/drawing/2014/main" id="{CCCDE778-D99F-ADAD-DC56-34DD8777130E}"/>
              </a:ext>
            </a:extLst>
          </p:cNvPr>
          <p:cNvSpPr txBox="1"/>
          <p:nvPr/>
        </p:nvSpPr>
        <p:spPr>
          <a:xfrm>
            <a:off x="7054618" y="1290132"/>
            <a:ext cx="4820409" cy="3416320"/>
          </a:xfrm>
          <a:prstGeom prst="rect">
            <a:avLst/>
          </a:prstGeom>
          <a:noFill/>
        </p:spPr>
        <p:txBody>
          <a:bodyPr wrap="square" rtlCol="0">
            <a:spAutoFit/>
          </a:bodyPr>
          <a:lstStyle/>
          <a:p>
            <a:r>
              <a:rPr lang="en-US" dirty="0">
                <a:solidFill>
                  <a:schemeClr val="accent5">
                    <a:lumMod val="50000"/>
                  </a:schemeClr>
                </a:solidFill>
              </a:rPr>
              <a:t>Coherent scattering cross-section scales as the atomic mass squared. Consequently, higher atomic mass targets (e.g. xenon) provide significantly larger interaction rates. On the other hand, the maximum transferrable energy between the neutrino and the nucleus scales as the inverse of the atomic mass. Typical recoil energies range from few keV to some tens keV, depending on the target atomic mass.</a:t>
            </a:r>
          </a:p>
          <a:p>
            <a:r>
              <a:rPr lang="en-US" dirty="0">
                <a:solidFill>
                  <a:schemeClr val="accent5">
                    <a:lumMod val="50000"/>
                  </a:schemeClr>
                </a:solidFill>
              </a:rPr>
              <a:t>Argon is an ideal compromise that ensures a substantial interaction rate at a detectable recoil energy.</a:t>
            </a:r>
          </a:p>
        </p:txBody>
      </p:sp>
      <p:sp>
        <p:nvSpPr>
          <p:cNvPr id="7" name="TextBox 6">
            <a:extLst>
              <a:ext uri="{FF2B5EF4-FFF2-40B4-BE49-F238E27FC236}">
                <a16:creationId xmlns:a16="http://schemas.microsoft.com/office/drawing/2014/main" id="{D29140AD-92F5-ABC2-16ED-355E413C344A}"/>
              </a:ext>
            </a:extLst>
          </p:cNvPr>
          <p:cNvSpPr txBox="1"/>
          <p:nvPr/>
        </p:nvSpPr>
        <p:spPr>
          <a:xfrm>
            <a:off x="276327" y="5477548"/>
            <a:ext cx="7027299" cy="738664"/>
          </a:xfrm>
          <a:prstGeom prst="rect">
            <a:avLst/>
          </a:prstGeom>
          <a:noFill/>
        </p:spPr>
        <p:txBody>
          <a:bodyPr wrap="square" rtlCol="0">
            <a:spAutoFit/>
          </a:bodyPr>
          <a:lstStyle/>
          <a:p>
            <a:r>
              <a:rPr lang="en-US" sz="1400" i="1" dirty="0"/>
              <a:t>Van Dessel, N.; Pandey, V.; Ray, H.; Jachowicz, N. Cross Sections for Coherent Elastic and Inelastic Neutrino-Nucleus </a:t>
            </a:r>
            <a:r>
              <a:rPr lang="en-US" sz="1400" i="1" dirty="0" err="1"/>
              <a:t>Scattering.Universe</a:t>
            </a:r>
            <a:r>
              <a:rPr lang="en-US" sz="1400" i="1" dirty="0"/>
              <a:t> 2023, 9, 207. https://</a:t>
            </a:r>
            <a:r>
              <a:rPr lang="en-US" sz="1400" i="1" dirty="0" err="1"/>
              <a:t>doi.org</a:t>
            </a:r>
            <a:r>
              <a:rPr lang="en-US" sz="1400" i="1" dirty="0"/>
              <a:t>/10.3390/universe9050207 - arXiv:2007.03658v2 [</a:t>
            </a:r>
            <a:r>
              <a:rPr lang="en-US" sz="1400" i="1" dirty="0" err="1"/>
              <a:t>nucl-th</a:t>
            </a:r>
            <a:r>
              <a:rPr lang="en-US" sz="1400" i="1" dirty="0"/>
              <a:t>] 26 Apr 2023</a:t>
            </a:r>
          </a:p>
        </p:txBody>
      </p:sp>
    </p:spTree>
    <p:extLst>
      <p:ext uri="{BB962C8B-B14F-4D97-AF65-F5344CB8AC3E}">
        <p14:creationId xmlns:p14="http://schemas.microsoft.com/office/powerpoint/2010/main" val="2271971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848784" y="6521986"/>
            <a:ext cx="9410655" cy="210782"/>
          </a:xfrm>
        </p:spPr>
        <p:txBody>
          <a:bodyPr/>
          <a:lstStyle/>
          <a:p>
            <a:pPr>
              <a:defRPr/>
            </a:pPr>
            <a:r>
              <a:rPr lang="en-US"/>
              <a:t>C. Montanari | Liquid argon-based technologies for neutrino and dark matter detection | BDX &amp; Beyond Workshop | JLAB | September 3, 2025</a:t>
            </a:r>
            <a:endParaRPr lang="en-US" b="1" dirty="0"/>
          </a:p>
        </p:txBody>
      </p:sp>
      <p:sp>
        <p:nvSpPr>
          <p:cNvPr id="15" name="Content Placeholder 1">
            <a:extLst>
              <a:ext uri="{FF2B5EF4-FFF2-40B4-BE49-F238E27FC236}">
                <a16:creationId xmlns:a16="http://schemas.microsoft.com/office/drawing/2014/main" id="{66C3561F-880C-3440-8DD1-A92753CC2D23}"/>
              </a:ext>
            </a:extLst>
          </p:cNvPr>
          <p:cNvSpPr>
            <a:spLocks noGrp="1"/>
          </p:cNvSpPr>
          <p:nvPr>
            <p:ph idx="1"/>
          </p:nvPr>
        </p:nvSpPr>
        <p:spPr>
          <a:xfrm>
            <a:off x="390057" y="1152962"/>
            <a:ext cx="11507303" cy="5151120"/>
          </a:xfrm>
          <a:noFill/>
        </p:spPr>
        <p:txBody>
          <a:bodyPr>
            <a:noAutofit/>
          </a:bodyPr>
          <a:lstStyle/>
          <a:p>
            <a:pPr marL="584200" lvl="1" indent="-534988">
              <a:lnSpc>
                <a:spcPts val="2123"/>
              </a:lnSpc>
              <a:spcBef>
                <a:spcPts val="0"/>
              </a:spcBef>
              <a:spcAft>
                <a:spcPts val="600"/>
              </a:spcAft>
              <a:buClr>
                <a:srgbClr val="FF0000"/>
              </a:buClr>
              <a:buSzPct val="150000"/>
              <a:buFont typeface="Zapf Dingbats"/>
              <a:buChar char="➱"/>
            </a:pPr>
            <a:r>
              <a:rPr lang="en-US" sz="1800" dirty="0">
                <a:solidFill>
                  <a:schemeClr val="accent5">
                    <a:lumMod val="50000"/>
                  </a:schemeClr>
                </a:solidFill>
              </a:rPr>
              <a:t>The double-phase LAr TPC technology was specifically developed, starting from the early 2000’s, as a tool to detect and identify and separate nuclear recoils from electrons- or gamma-induced backgrounds, with nuclear recoils being a potential signature of galactic Dark Matter in the form of Weakly Interacting Massive Particles (WIMPs).</a:t>
            </a:r>
          </a:p>
          <a:p>
            <a:pPr marL="584200" lvl="1" indent="-534988">
              <a:lnSpc>
                <a:spcPts val="2123"/>
              </a:lnSpc>
              <a:spcBef>
                <a:spcPts val="0"/>
              </a:spcBef>
              <a:spcAft>
                <a:spcPts val="600"/>
              </a:spcAft>
              <a:buClr>
                <a:srgbClr val="FF0000"/>
              </a:buClr>
              <a:buSzPct val="150000"/>
              <a:buFont typeface="Zapf Dingbats"/>
              <a:buChar char="➱"/>
            </a:pPr>
            <a:r>
              <a:rPr lang="en-US" sz="1800" dirty="0">
                <a:solidFill>
                  <a:schemeClr val="accent5">
                    <a:lumMod val="50000"/>
                  </a:schemeClr>
                </a:solidFill>
              </a:rPr>
              <a:t>The combination of temporal distribution of LAr scintillation light (pulse shape discrimination) with the ratio between scintillation and ionization signal amplitudes, leads to an extremely powerful discrimination between nuclear recoils and gamma/electron-induced backgrounds (in excess of 1 in 10</a:t>
            </a:r>
            <a:r>
              <a:rPr lang="en-US" sz="1800" baseline="30000" dirty="0">
                <a:solidFill>
                  <a:schemeClr val="accent5">
                    <a:lumMod val="50000"/>
                  </a:schemeClr>
                </a:solidFill>
              </a:rPr>
              <a:t>8</a:t>
            </a:r>
            <a:r>
              <a:rPr lang="en-US" sz="1800" dirty="0">
                <a:solidFill>
                  <a:schemeClr val="accent5">
                    <a:lumMod val="50000"/>
                  </a:schemeClr>
                </a:solidFill>
              </a:rPr>
              <a:t>, for reasonably large signals).</a:t>
            </a:r>
          </a:p>
          <a:p>
            <a:pPr marL="584200" lvl="1" indent="-534988">
              <a:lnSpc>
                <a:spcPts val="2123"/>
              </a:lnSpc>
              <a:spcBef>
                <a:spcPts val="0"/>
              </a:spcBef>
              <a:spcAft>
                <a:spcPts val="600"/>
              </a:spcAft>
              <a:buClr>
                <a:srgbClr val="FF0000"/>
              </a:buClr>
              <a:buSzPct val="150000"/>
              <a:buFont typeface="Zapf Dingbats"/>
              <a:buChar char="➱"/>
            </a:pPr>
            <a:r>
              <a:rPr lang="en-US" sz="1800" dirty="0">
                <a:solidFill>
                  <a:schemeClr val="accent5">
                    <a:lumMod val="50000"/>
                  </a:schemeClr>
                </a:solidFill>
              </a:rPr>
              <a:t>Over the years, the detector operational parameters, such as the energy scale for nuclear and electron recoils, quenching factors, light gain vs applied field in the gas phase, etc., have been determined with good accuracy. The readout technology has been concurrently developed together with methods to maximize the light collection efficiency. </a:t>
            </a:r>
          </a:p>
          <a:p>
            <a:pPr marL="584200" lvl="1" indent="-534988">
              <a:lnSpc>
                <a:spcPts val="2123"/>
              </a:lnSpc>
              <a:spcBef>
                <a:spcPts val="0"/>
              </a:spcBef>
              <a:spcAft>
                <a:spcPts val="600"/>
              </a:spcAft>
              <a:buClr>
                <a:srgbClr val="FF0000"/>
              </a:buClr>
              <a:buSzPct val="150000"/>
              <a:buFont typeface="Zapf Dingbats"/>
              <a:buChar char="➱"/>
            </a:pPr>
            <a:r>
              <a:rPr lang="en-US" sz="1800" dirty="0">
                <a:solidFill>
                  <a:schemeClr val="accent5">
                    <a:lumMod val="50000"/>
                  </a:schemeClr>
                </a:solidFill>
              </a:rPr>
              <a:t>The initial tests and studies on the double-phase LAr TPC were conducted in the context of the ICARUS experiment, while the first detector technology developments were carried out by the </a:t>
            </a:r>
            <a:r>
              <a:rPr lang="en-US" sz="1800" dirty="0" err="1">
                <a:solidFill>
                  <a:schemeClr val="accent5">
                    <a:lumMod val="50000"/>
                  </a:schemeClr>
                </a:solidFill>
              </a:rPr>
              <a:t>WArP</a:t>
            </a:r>
            <a:r>
              <a:rPr lang="en-US" sz="1800" dirty="0">
                <a:solidFill>
                  <a:schemeClr val="accent5">
                    <a:lumMod val="50000"/>
                  </a:schemeClr>
                </a:solidFill>
              </a:rPr>
              <a:t> Collaboration, which built the first demonstrators between 2003 and 2009. Most of the later developments and studies were led by the </a:t>
            </a:r>
            <a:r>
              <a:rPr lang="en-US" sz="1800" dirty="0" err="1">
                <a:solidFill>
                  <a:schemeClr val="accent5">
                    <a:lumMod val="50000"/>
                  </a:schemeClr>
                </a:solidFill>
              </a:rPr>
              <a:t>DarkSide</a:t>
            </a:r>
            <a:r>
              <a:rPr lang="en-US" sz="1800" dirty="0">
                <a:solidFill>
                  <a:schemeClr val="accent5">
                    <a:lumMod val="50000"/>
                  </a:schemeClr>
                </a:solidFill>
              </a:rPr>
              <a:t> Collaboration, which is constructing a detector with a fiducial mass of 20 metric tons (</a:t>
            </a:r>
            <a:r>
              <a:rPr lang="en-US" sz="1800" dirty="0" err="1">
                <a:solidFill>
                  <a:schemeClr val="accent5">
                    <a:lumMod val="50000"/>
                  </a:schemeClr>
                </a:solidFill>
              </a:rPr>
              <a:t>mton</a:t>
            </a:r>
            <a:r>
              <a:rPr lang="en-US" sz="1800" dirty="0">
                <a:solidFill>
                  <a:schemeClr val="accent5">
                    <a:lumMod val="50000"/>
                  </a:schemeClr>
                </a:solidFill>
              </a:rPr>
              <a:t>), a total active mass of about 50 </a:t>
            </a:r>
            <a:r>
              <a:rPr lang="en-US" sz="1800" dirty="0" err="1">
                <a:solidFill>
                  <a:schemeClr val="accent5">
                    <a:lumMod val="50000"/>
                  </a:schemeClr>
                </a:solidFill>
              </a:rPr>
              <a:t>mton</a:t>
            </a:r>
            <a:r>
              <a:rPr lang="en-US" sz="1800" dirty="0">
                <a:solidFill>
                  <a:schemeClr val="accent5">
                    <a:lumMod val="50000"/>
                  </a:schemeClr>
                </a:solidFill>
              </a:rPr>
              <a:t> of ultra-low-activity LAr, and a LAr active shield of about 600 </a:t>
            </a:r>
            <a:r>
              <a:rPr lang="en-US" sz="1800" dirty="0" err="1">
                <a:solidFill>
                  <a:schemeClr val="accent5">
                    <a:lumMod val="50000"/>
                  </a:schemeClr>
                </a:solidFill>
              </a:rPr>
              <a:t>mton</a:t>
            </a:r>
            <a:r>
              <a:rPr lang="en-US" sz="1800" dirty="0">
                <a:solidFill>
                  <a:schemeClr val="accent5">
                    <a:lumMod val="50000"/>
                  </a:schemeClr>
                </a:solidFill>
              </a:rPr>
              <a:t>.</a:t>
            </a:r>
          </a:p>
          <a:p>
            <a:pPr marL="584200" lvl="1" indent="-534988">
              <a:lnSpc>
                <a:spcPts val="2123"/>
              </a:lnSpc>
              <a:spcBef>
                <a:spcPts val="0"/>
              </a:spcBef>
              <a:spcAft>
                <a:spcPts val="600"/>
              </a:spcAft>
              <a:buClr>
                <a:srgbClr val="FF0000"/>
              </a:buClr>
              <a:buSzPct val="150000"/>
              <a:buFont typeface="Zapf Dingbats"/>
              <a:buChar char="➱"/>
            </a:pPr>
            <a:r>
              <a:rPr lang="en-US" sz="1800" dirty="0">
                <a:solidFill>
                  <a:schemeClr val="accent5">
                    <a:lumMod val="50000"/>
                  </a:schemeClr>
                </a:solidFill>
              </a:rPr>
              <a:t>Among other technologies capable to efficiently detect and discriminate nuclear recoils, none offers comparable exposure or discrimination power at a reasonable cost.</a:t>
            </a:r>
          </a:p>
          <a:p>
            <a:pPr marL="584200" lvl="1" indent="-534988">
              <a:lnSpc>
                <a:spcPts val="2123"/>
              </a:lnSpc>
              <a:spcBef>
                <a:spcPts val="0"/>
              </a:spcBef>
              <a:spcAft>
                <a:spcPts val="600"/>
              </a:spcAft>
              <a:buClr>
                <a:srgbClr val="FF0000"/>
              </a:buClr>
              <a:buSzPct val="150000"/>
              <a:buFont typeface="Zapf Dingbats"/>
              <a:buChar char="➱"/>
            </a:pPr>
            <a:endParaRPr lang="en-US" sz="1800" dirty="0">
              <a:solidFill>
                <a:schemeClr val="accent5">
                  <a:lumMod val="50000"/>
                </a:schemeClr>
              </a:solidFill>
            </a:endParaRPr>
          </a:p>
          <a:p>
            <a:pPr marL="584200" lvl="1" indent="-534988">
              <a:lnSpc>
                <a:spcPts val="2123"/>
              </a:lnSpc>
              <a:spcBef>
                <a:spcPts val="0"/>
              </a:spcBef>
              <a:spcAft>
                <a:spcPts val="600"/>
              </a:spcAft>
              <a:buClr>
                <a:srgbClr val="FF0000"/>
              </a:buClr>
              <a:buSzPct val="150000"/>
              <a:buFont typeface="Zapf Dingbats"/>
              <a:buChar char="➱"/>
            </a:pPr>
            <a:endParaRPr lang="en-US" sz="1800" dirty="0">
              <a:solidFill>
                <a:schemeClr val="accent5">
                  <a:lumMod val="50000"/>
                </a:schemeClr>
              </a:solidFill>
            </a:endParaRPr>
          </a:p>
          <a:p>
            <a:pPr marL="584200" lvl="1" indent="-534988">
              <a:lnSpc>
                <a:spcPts val="2123"/>
              </a:lnSpc>
              <a:spcBef>
                <a:spcPts val="0"/>
              </a:spcBef>
              <a:spcAft>
                <a:spcPts val="600"/>
              </a:spcAft>
              <a:buClr>
                <a:srgbClr val="FF0000"/>
              </a:buClr>
              <a:buSzPct val="150000"/>
              <a:buFont typeface="Zapf Dingbats"/>
              <a:buChar char="➱"/>
            </a:pPr>
            <a:endParaRPr lang="en-US" sz="1800" dirty="0">
              <a:solidFill>
                <a:schemeClr val="accent5">
                  <a:lumMod val="50000"/>
                </a:schemeClr>
              </a:solidFill>
            </a:endParaRPr>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3" y="193832"/>
            <a:ext cx="11343217" cy="492369"/>
          </a:xfrm>
        </p:spPr>
        <p:txBody>
          <a:bodyPr>
            <a:noAutofit/>
          </a:bodyPr>
          <a:lstStyle/>
          <a:p>
            <a:r>
              <a:rPr lang="en-US" sz="3200" b="1" dirty="0">
                <a:solidFill>
                  <a:schemeClr val="accent5">
                    <a:lumMod val="50000"/>
                  </a:schemeClr>
                </a:solidFill>
              </a:rPr>
              <a:t>The double phase LAr TPC technology for nuclear recoils detection </a:t>
            </a:r>
          </a:p>
        </p:txBody>
      </p:sp>
    </p:spTree>
    <p:extLst>
      <p:ext uri="{BB962C8B-B14F-4D97-AF65-F5344CB8AC3E}">
        <p14:creationId xmlns:p14="http://schemas.microsoft.com/office/powerpoint/2010/main" val="1698672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655479-B196-134D-8D3C-CD4D98DB88EA}"/>
              </a:ext>
            </a:extLst>
          </p:cNvPr>
          <p:cNvSpPr/>
          <p:nvPr/>
        </p:nvSpPr>
        <p:spPr>
          <a:xfrm>
            <a:off x="7477760" y="995680"/>
            <a:ext cx="4064000" cy="522818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2C4BC72-65DF-D140-9FA2-49B0A46717F8}"/>
              </a:ext>
            </a:extLst>
          </p:cNvPr>
          <p:cNvSpPr/>
          <p:nvPr/>
        </p:nvSpPr>
        <p:spPr>
          <a:xfrm>
            <a:off x="538480" y="995680"/>
            <a:ext cx="3657600" cy="5228187"/>
          </a:xfrm>
          <a:prstGeom prst="rect">
            <a:avLst/>
          </a:prstGeom>
          <a:solidFill>
            <a:srgbClr val="CDCB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CF1C987-77A7-2848-A231-9C5FE3BFD13D}"/>
              </a:ext>
            </a:extLst>
          </p:cNvPr>
          <p:cNvSpPr/>
          <p:nvPr/>
        </p:nvSpPr>
        <p:spPr>
          <a:xfrm>
            <a:off x="4206240" y="995680"/>
            <a:ext cx="3261360" cy="5228187"/>
          </a:xfrm>
          <a:prstGeom prst="rect">
            <a:avLst/>
          </a:prstGeom>
          <a:solidFill>
            <a:srgbClr val="EFE9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189822" y="6533346"/>
            <a:ext cx="9069617" cy="199422"/>
          </a:xfrm>
        </p:spPr>
        <p:txBody>
          <a:bodyPr/>
          <a:lstStyle/>
          <a:p>
            <a:pPr>
              <a:defRPr/>
            </a:pPr>
            <a:r>
              <a:rPr lang="en-US" dirty="0"/>
              <a:t>C. Montanari | Liquid argon-based technologies for neutrino and dark matter detection | BDX &amp; Beyond Workshop | JLAB | September 3, 2025</a:t>
            </a:r>
            <a:endParaRPr lang="en-US" b="1"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848784" y="193832"/>
            <a:ext cx="9907706" cy="492369"/>
          </a:xfrm>
        </p:spPr>
        <p:txBody>
          <a:bodyPr>
            <a:noAutofit/>
          </a:bodyPr>
          <a:lstStyle/>
          <a:p>
            <a:r>
              <a:rPr lang="en-US" sz="3200" b="1" dirty="0">
                <a:solidFill>
                  <a:schemeClr val="accent5">
                    <a:lumMod val="50000"/>
                  </a:schemeClr>
                </a:solidFill>
              </a:rPr>
              <a:t>Liquid Argon as Radiation Detection Medium</a:t>
            </a:r>
          </a:p>
        </p:txBody>
      </p:sp>
      <p:sp>
        <p:nvSpPr>
          <p:cNvPr id="8" name="Rectangle 6">
            <a:extLst>
              <a:ext uri="{FF2B5EF4-FFF2-40B4-BE49-F238E27FC236}">
                <a16:creationId xmlns:a16="http://schemas.microsoft.com/office/drawing/2014/main" id="{925D6B2E-015A-6743-B0C2-EAC253576D65}"/>
              </a:ext>
            </a:extLst>
          </p:cNvPr>
          <p:cNvSpPr>
            <a:spLocks noGrp="1" noChangeArrowheads="1"/>
          </p:cNvSpPr>
          <p:nvPr>
            <p:ph idx="1"/>
          </p:nvPr>
        </p:nvSpPr>
        <p:spPr>
          <a:xfrm>
            <a:off x="628649" y="1117601"/>
            <a:ext cx="11563351" cy="5106266"/>
          </a:xfrm>
          <a:noFill/>
          <a:ln/>
        </p:spPr>
        <p:txBody>
          <a:bodyPr>
            <a:normAutofit fontScale="92500" lnSpcReduction="10000"/>
          </a:bodyPr>
          <a:lstStyle/>
          <a:p>
            <a:pPr marL="342900" indent="-342900">
              <a:lnSpc>
                <a:spcPct val="90000"/>
              </a:lnSpc>
              <a:buClr>
                <a:srgbClr val="FF0000"/>
              </a:buClr>
              <a:buFont typeface="Wingdings" pitchFamily="2" charset="2"/>
              <a:buChar char="Ø"/>
              <a:tabLst>
                <a:tab pos="4000500" algn="l"/>
              </a:tabLst>
            </a:pPr>
            <a:r>
              <a:rPr lang="en-US" dirty="0"/>
              <a:t>Atomic Mass	40 </a:t>
            </a:r>
            <a:r>
              <a:rPr lang="en-US" b="1" dirty="0">
                <a:solidFill>
                  <a:schemeClr val="accent2"/>
                </a:solidFill>
              </a:rPr>
              <a:t>(spin 0)</a:t>
            </a:r>
            <a:endParaRPr lang="en-US" dirty="0"/>
          </a:p>
          <a:p>
            <a:pPr marL="342900" indent="-342900">
              <a:lnSpc>
                <a:spcPct val="90000"/>
              </a:lnSpc>
              <a:buClr>
                <a:srgbClr val="FF0000"/>
              </a:buClr>
              <a:buFont typeface="Wingdings" pitchFamily="2" charset="2"/>
              <a:buChar char="Ø"/>
              <a:tabLst>
                <a:tab pos="4000500" algn="l"/>
              </a:tabLst>
            </a:pPr>
            <a:r>
              <a:rPr lang="en-US" dirty="0"/>
              <a:t>Atomic Number	18</a:t>
            </a:r>
          </a:p>
          <a:p>
            <a:pPr marL="342900" indent="-342900">
              <a:lnSpc>
                <a:spcPct val="90000"/>
              </a:lnSpc>
              <a:buClr>
                <a:srgbClr val="FF0000"/>
              </a:buClr>
              <a:buFont typeface="Wingdings" pitchFamily="2" charset="2"/>
              <a:buChar char="Ø"/>
              <a:tabLst>
                <a:tab pos="4000500" algn="l"/>
              </a:tabLst>
            </a:pPr>
            <a:r>
              <a:rPr lang="en-US" dirty="0"/>
              <a:t>Density:	1.4 g/cm</a:t>
            </a:r>
            <a:r>
              <a:rPr lang="en-US" baseline="30000" dirty="0"/>
              <a:t>3</a:t>
            </a:r>
            <a:endParaRPr lang="en-US" dirty="0"/>
          </a:p>
          <a:p>
            <a:pPr marL="342900" indent="-342900">
              <a:lnSpc>
                <a:spcPct val="90000"/>
              </a:lnSpc>
              <a:buClr>
                <a:srgbClr val="FF0000"/>
              </a:buClr>
              <a:buFont typeface="Wingdings" pitchFamily="2" charset="2"/>
              <a:buChar char="Ø"/>
              <a:tabLst>
                <a:tab pos="4000500" algn="l"/>
              </a:tabLst>
            </a:pPr>
            <a:r>
              <a:rPr lang="en-US" dirty="0"/>
              <a:t>Temperature LAr @ 1bar	-185.7 ºC (87K)</a:t>
            </a:r>
            <a:endParaRPr lang="en-US" baseline="30000" dirty="0"/>
          </a:p>
          <a:p>
            <a:pPr marL="342900" indent="-342900">
              <a:lnSpc>
                <a:spcPct val="90000"/>
              </a:lnSpc>
              <a:buClr>
                <a:srgbClr val="FF0000"/>
              </a:buClr>
              <a:buFont typeface="Wingdings" pitchFamily="2" charset="2"/>
              <a:buChar char="Ø"/>
              <a:tabLst>
                <a:tab pos="4000500" algn="l"/>
              </a:tabLst>
            </a:pPr>
            <a:r>
              <a:rPr lang="en-US" dirty="0" err="1"/>
              <a:t>dE</a:t>
            </a:r>
            <a:r>
              <a:rPr lang="en-US" dirty="0"/>
              <a:t>/dx (</a:t>
            </a:r>
            <a:r>
              <a:rPr lang="en-US" dirty="0" err="1"/>
              <a:t>m.i.p</a:t>
            </a:r>
            <a:r>
              <a:rPr lang="en-US" dirty="0"/>
              <a:t>.)	2.1 MeV/cm</a:t>
            </a:r>
          </a:p>
          <a:p>
            <a:pPr marL="342900" indent="-342900">
              <a:lnSpc>
                <a:spcPct val="90000"/>
              </a:lnSpc>
              <a:buClr>
                <a:srgbClr val="FF0000"/>
              </a:buClr>
              <a:buFont typeface="Wingdings" pitchFamily="2" charset="2"/>
              <a:buChar char="Ø"/>
              <a:tabLst>
                <a:tab pos="4000500" algn="l"/>
              </a:tabLst>
            </a:pPr>
            <a:r>
              <a:rPr lang="en-US" dirty="0"/>
              <a:t>Radiation Length	14 cm</a:t>
            </a:r>
          </a:p>
          <a:p>
            <a:pPr marL="342900" indent="-342900">
              <a:lnSpc>
                <a:spcPct val="90000"/>
              </a:lnSpc>
              <a:buClr>
                <a:srgbClr val="FF0000"/>
              </a:buClr>
              <a:buFont typeface="Wingdings" pitchFamily="2" charset="2"/>
              <a:buChar char="Ø"/>
              <a:tabLst>
                <a:tab pos="4000500" algn="l"/>
              </a:tabLst>
            </a:pPr>
            <a:r>
              <a:rPr lang="en-US" dirty="0" err="1"/>
              <a:t>Nucl</a:t>
            </a:r>
            <a:r>
              <a:rPr lang="en-US" dirty="0"/>
              <a:t>. Coll. Length	80 cm</a:t>
            </a:r>
          </a:p>
          <a:p>
            <a:pPr marL="342900" indent="-342900">
              <a:lnSpc>
                <a:spcPct val="90000"/>
              </a:lnSpc>
              <a:buClr>
                <a:srgbClr val="FF0000"/>
              </a:buClr>
              <a:buFont typeface="Wingdings" pitchFamily="2" charset="2"/>
              <a:buChar char="Ø"/>
              <a:tabLst>
                <a:tab pos="4000500" algn="l"/>
              </a:tabLst>
            </a:pPr>
            <a:r>
              <a:rPr lang="en-US" dirty="0"/>
              <a:t>Electron</a:t>
            </a:r>
            <a:r>
              <a:rPr lang="ja-JP" altLang="en-US">
                <a:latin typeface="Arial"/>
              </a:rPr>
              <a:t>’</a:t>
            </a:r>
            <a:r>
              <a:rPr lang="en-US" dirty="0"/>
              <a:t>s Mobility	</a:t>
            </a:r>
            <a:r>
              <a:rPr lang="en-US" b="1" dirty="0">
                <a:solidFill>
                  <a:srgbClr val="FF0000"/>
                </a:solidFill>
              </a:rPr>
              <a:t>535 cm</a:t>
            </a:r>
            <a:r>
              <a:rPr lang="en-US" b="1" baseline="30000" dirty="0">
                <a:solidFill>
                  <a:srgbClr val="FF0000"/>
                </a:solidFill>
              </a:rPr>
              <a:t>2</a:t>
            </a:r>
            <a:r>
              <a:rPr lang="en-US" b="1" dirty="0">
                <a:solidFill>
                  <a:srgbClr val="FF0000"/>
                </a:solidFill>
              </a:rPr>
              <a:t>/V/s		</a:t>
            </a:r>
            <a:r>
              <a:rPr lang="en-US" b="1" dirty="0">
                <a:solidFill>
                  <a:srgbClr val="FF0000"/>
                </a:solidFill>
                <a:sym typeface="Wingdings" pitchFamily="2" charset="2"/>
              </a:rPr>
              <a:t></a:t>
            </a:r>
            <a:r>
              <a:rPr lang="en-US" b="1" dirty="0">
                <a:solidFill>
                  <a:srgbClr val="FF0000"/>
                </a:solidFill>
              </a:rPr>
              <a:t>	</a:t>
            </a:r>
            <a:r>
              <a:rPr lang="en-US" b="1" dirty="0" err="1">
                <a:solidFill>
                  <a:srgbClr val="FF0000"/>
                </a:solidFill>
              </a:rPr>
              <a:t>v</a:t>
            </a:r>
            <a:r>
              <a:rPr lang="en-US" b="1" baseline="-25000" dirty="0" err="1">
                <a:solidFill>
                  <a:srgbClr val="FF0000"/>
                </a:solidFill>
              </a:rPr>
              <a:t>drift</a:t>
            </a:r>
            <a:r>
              <a:rPr lang="en-US" b="1" dirty="0">
                <a:solidFill>
                  <a:srgbClr val="FF0000"/>
                </a:solidFill>
              </a:rPr>
              <a:t> ≈ 1.5 mm/µs @ E=500 V/cm</a:t>
            </a:r>
          </a:p>
          <a:p>
            <a:pPr marL="342900" indent="-342900">
              <a:lnSpc>
                <a:spcPct val="90000"/>
              </a:lnSpc>
              <a:buClr>
                <a:srgbClr val="FF0000"/>
              </a:buClr>
              <a:buFont typeface="Wingdings" pitchFamily="2" charset="2"/>
              <a:buChar char="Ø"/>
              <a:tabLst>
                <a:tab pos="4000500" algn="l"/>
              </a:tabLst>
            </a:pPr>
            <a:r>
              <a:rPr lang="en-US" dirty="0"/>
              <a:t>Ionization Potential	15.76 eV</a:t>
            </a:r>
          </a:p>
          <a:p>
            <a:pPr marL="342900" indent="-342900">
              <a:lnSpc>
                <a:spcPct val="90000"/>
              </a:lnSpc>
              <a:buClr>
                <a:srgbClr val="FF0000"/>
              </a:buClr>
              <a:buFont typeface="Wingdings" pitchFamily="2" charset="2"/>
              <a:buChar char="Ø"/>
              <a:tabLst>
                <a:tab pos="4000500" algn="l"/>
              </a:tabLst>
            </a:pPr>
            <a:r>
              <a:rPr lang="en-US" dirty="0" err="1"/>
              <a:t>W</a:t>
            </a:r>
            <a:r>
              <a:rPr lang="en-US" baseline="-25000" dirty="0" err="1"/>
              <a:t>ion</a:t>
            </a:r>
            <a:r>
              <a:rPr lang="en-US" baseline="-25000" dirty="0"/>
              <a:t> </a:t>
            </a:r>
            <a:r>
              <a:rPr lang="en-US" dirty="0"/>
              <a:t>(</a:t>
            </a:r>
            <a:r>
              <a:rPr lang="en-US" dirty="0" err="1"/>
              <a:t>m.i.p</a:t>
            </a:r>
            <a:r>
              <a:rPr lang="en-US" dirty="0"/>
              <a:t>.)	</a:t>
            </a:r>
            <a:r>
              <a:rPr lang="en-US" b="1" dirty="0">
                <a:solidFill>
                  <a:srgbClr val="FF0000"/>
                </a:solidFill>
              </a:rPr>
              <a:t>23.6 eV		</a:t>
            </a:r>
            <a:r>
              <a:rPr lang="en-US" b="1" dirty="0">
                <a:solidFill>
                  <a:srgbClr val="FF0000"/>
                </a:solidFill>
                <a:sym typeface="Wingdings" pitchFamily="2" charset="2"/>
              </a:rPr>
              <a:t>	≈ 8800 e</a:t>
            </a:r>
            <a:r>
              <a:rPr lang="en-US" b="1" baseline="30000" dirty="0">
                <a:solidFill>
                  <a:srgbClr val="FF0000"/>
                </a:solidFill>
                <a:sym typeface="Wingdings" pitchFamily="2" charset="2"/>
              </a:rPr>
              <a:t>-</a:t>
            </a:r>
            <a:r>
              <a:rPr lang="en-US" b="1" dirty="0">
                <a:solidFill>
                  <a:srgbClr val="FF0000"/>
                </a:solidFill>
                <a:sym typeface="Wingdings" pitchFamily="2" charset="2"/>
              </a:rPr>
              <a:t> </a:t>
            </a:r>
            <a:r>
              <a:rPr lang="en-US" b="1" dirty="0" err="1">
                <a:solidFill>
                  <a:srgbClr val="FF0000"/>
                </a:solidFill>
                <a:sym typeface="Wingdings" pitchFamily="2" charset="2"/>
              </a:rPr>
              <a:t>Ar</a:t>
            </a:r>
            <a:r>
              <a:rPr lang="en-US" b="1" baseline="30000" dirty="0">
                <a:solidFill>
                  <a:srgbClr val="FF0000"/>
                </a:solidFill>
                <a:sym typeface="Wingdings" pitchFamily="2" charset="2"/>
              </a:rPr>
              <a:t>+</a:t>
            </a:r>
            <a:r>
              <a:rPr lang="en-US" b="1" dirty="0">
                <a:solidFill>
                  <a:srgbClr val="FF0000"/>
                </a:solidFill>
                <a:sym typeface="Wingdings" pitchFamily="2" charset="2"/>
              </a:rPr>
              <a:t> pairs / mm</a:t>
            </a:r>
            <a:endParaRPr lang="en-US" b="1" dirty="0">
              <a:solidFill>
                <a:srgbClr val="FF0000"/>
              </a:solidFill>
            </a:endParaRPr>
          </a:p>
          <a:p>
            <a:pPr marL="342900" indent="-342900">
              <a:lnSpc>
                <a:spcPct val="90000"/>
              </a:lnSpc>
              <a:buClr>
                <a:srgbClr val="FF0000"/>
              </a:buClr>
              <a:buFont typeface="Wingdings" pitchFamily="2" charset="2"/>
              <a:buChar char="Ø"/>
              <a:tabLst>
                <a:tab pos="4000500" algn="l"/>
              </a:tabLst>
            </a:pPr>
            <a:r>
              <a:rPr lang="en-US" dirty="0" err="1"/>
              <a:t>W</a:t>
            </a:r>
            <a:r>
              <a:rPr lang="en-US" baseline="-25000" dirty="0" err="1"/>
              <a:t>ph</a:t>
            </a:r>
            <a:r>
              <a:rPr lang="en-US" baseline="-25000" dirty="0"/>
              <a:t> </a:t>
            </a:r>
            <a:r>
              <a:rPr lang="en-US" dirty="0"/>
              <a:t>(</a:t>
            </a:r>
            <a:r>
              <a:rPr lang="en-US" dirty="0" err="1"/>
              <a:t>m.i.p</a:t>
            </a:r>
            <a:r>
              <a:rPr lang="en-US" dirty="0"/>
              <a:t>.)	</a:t>
            </a:r>
            <a:r>
              <a:rPr lang="en-US" b="1" dirty="0">
                <a:solidFill>
                  <a:srgbClr val="FF0000"/>
                </a:solidFill>
              </a:rPr>
              <a:t>25.1 eV		</a:t>
            </a:r>
            <a:r>
              <a:rPr lang="en-US" b="1" dirty="0">
                <a:solidFill>
                  <a:srgbClr val="FF0000"/>
                </a:solidFill>
                <a:sym typeface="Wingdings" pitchFamily="2" charset="2"/>
              </a:rPr>
              <a:t>	≈ 8400 </a:t>
            </a:r>
            <a:r>
              <a:rPr lang="en-US" b="1" dirty="0">
                <a:solidFill>
                  <a:srgbClr val="FF0000"/>
                </a:solidFill>
                <a:latin typeface="Symbol" pitchFamily="2" charset="2"/>
                <a:sym typeface="Wingdings" pitchFamily="2" charset="2"/>
              </a:rPr>
              <a:t>g</a:t>
            </a:r>
            <a:r>
              <a:rPr lang="en-US" b="1" dirty="0">
                <a:solidFill>
                  <a:srgbClr val="FF0000"/>
                </a:solidFill>
                <a:sym typeface="Wingdings" pitchFamily="2" charset="2"/>
              </a:rPr>
              <a:t> / mm</a:t>
            </a:r>
            <a:endParaRPr lang="en-US" b="1" dirty="0">
              <a:solidFill>
                <a:srgbClr val="FF0000"/>
              </a:solidFill>
            </a:endParaRPr>
          </a:p>
          <a:p>
            <a:pPr marL="342900" indent="-342900">
              <a:lnSpc>
                <a:spcPct val="90000"/>
              </a:lnSpc>
              <a:buClr>
                <a:srgbClr val="FF0000"/>
              </a:buClr>
              <a:buFont typeface="Wingdings" pitchFamily="2" charset="2"/>
              <a:buChar char="Ø"/>
              <a:tabLst>
                <a:tab pos="4000500" algn="l"/>
              </a:tabLst>
            </a:pPr>
            <a:r>
              <a:rPr lang="en-US" dirty="0">
                <a:latin typeface="Symbol" charset="0"/>
              </a:rPr>
              <a:t>l</a:t>
            </a:r>
            <a:r>
              <a:rPr lang="en-US" dirty="0"/>
              <a:t>(scintillation)	128 nm</a:t>
            </a:r>
          </a:p>
          <a:p>
            <a:pPr indent="-342900">
              <a:buClr>
                <a:srgbClr val="FF0000"/>
              </a:buClr>
              <a:buFont typeface="Wingdings" pitchFamily="2" charset="2"/>
              <a:buChar char="Ø"/>
              <a:tabLst>
                <a:tab pos="4000500" algn="l"/>
              </a:tabLst>
            </a:pPr>
            <a:r>
              <a:rPr lang="en-US" dirty="0">
                <a:latin typeface="Symbol" charset="0"/>
              </a:rPr>
              <a:t>t</a:t>
            </a:r>
            <a:r>
              <a:rPr lang="en-US" dirty="0"/>
              <a:t>(scintillation)	6 ns (30%) , 1.5 </a:t>
            </a:r>
            <a:r>
              <a:rPr lang="en-US" dirty="0" err="1">
                <a:latin typeface="Symbol" charset="0"/>
              </a:rPr>
              <a:t>m</a:t>
            </a:r>
            <a:r>
              <a:rPr lang="en-US" dirty="0" err="1"/>
              <a:t>s</a:t>
            </a:r>
            <a:r>
              <a:rPr lang="en-US" dirty="0"/>
              <a:t> (70%) </a:t>
            </a:r>
            <a:r>
              <a:rPr lang="en-US" b="1" dirty="0">
                <a:solidFill>
                  <a:srgbClr val="FF0000"/>
                </a:solidFill>
                <a:sym typeface="Wingdings" pitchFamily="2" charset="2"/>
              </a:rPr>
              <a:t>  </a:t>
            </a:r>
            <a:r>
              <a:rPr lang="en-US" b="1" dirty="0">
                <a:solidFill>
                  <a:srgbClr val="FF0000"/>
                </a:solidFill>
              </a:rPr>
              <a:t>ratio is ionization density dependent</a:t>
            </a:r>
          </a:p>
          <a:p>
            <a:pPr marL="342900" indent="-342900">
              <a:lnSpc>
                <a:spcPct val="90000"/>
              </a:lnSpc>
              <a:buClr>
                <a:srgbClr val="FF0000"/>
              </a:buClr>
              <a:buFont typeface="Wingdings" pitchFamily="2" charset="2"/>
              <a:buChar char="Ø"/>
              <a:tabLst>
                <a:tab pos="4000500" algn="l"/>
              </a:tabLst>
            </a:pPr>
            <a:r>
              <a:rPr lang="en-US" dirty="0"/>
              <a:t>Light Attenuation Length	0.8 m @ 128 nm</a:t>
            </a:r>
          </a:p>
        </p:txBody>
      </p:sp>
    </p:spTree>
    <p:extLst>
      <p:ext uri="{BB962C8B-B14F-4D97-AF65-F5344CB8AC3E}">
        <p14:creationId xmlns:p14="http://schemas.microsoft.com/office/powerpoint/2010/main" val="10885687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97022</TotalTime>
  <Words>3315</Words>
  <Application>Microsoft Macintosh PowerPoint</Application>
  <PresentationFormat>Widescreen</PresentationFormat>
  <Paragraphs>222</Paragraphs>
  <Slides>24</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Arial</vt:lpstr>
      <vt:lpstr>Calibri</vt:lpstr>
      <vt:lpstr>Cambria Math</vt:lpstr>
      <vt:lpstr>Comic Sans MS</vt:lpstr>
      <vt:lpstr>Helvetica</vt:lpstr>
      <vt:lpstr>Symbol</vt:lpstr>
      <vt:lpstr>System Font Regular</vt:lpstr>
      <vt:lpstr>Times New Roman</vt:lpstr>
      <vt:lpstr>Wingdings</vt:lpstr>
      <vt:lpstr>Zapf Chancery</vt:lpstr>
      <vt:lpstr>Zapf Dingbats</vt:lpstr>
      <vt:lpstr>Office Theme</vt:lpstr>
      <vt:lpstr>Liquid argon-based technologies for neutrino and dark matter detection</vt:lpstr>
      <vt:lpstr>Outline</vt:lpstr>
      <vt:lpstr>Neutrino fluxes at BDX</vt:lpstr>
      <vt:lpstr>Neutrino cross-sections: coherent n-40Ar scattering</vt:lpstr>
      <vt:lpstr>Neutrino cross-sections: other relevant interaction channels</vt:lpstr>
      <vt:lpstr>BDX neutrinos interaction rates – off-axis</vt:lpstr>
      <vt:lpstr>Neutrin-40Ar coherent scattering: recoil energy</vt:lpstr>
      <vt:lpstr>The double phase LAr TPC technology for nuclear recoils detection </vt:lpstr>
      <vt:lpstr>Liquid Argon as Radiation Detection Medium</vt:lpstr>
      <vt:lpstr>Double-phase LAr TPC – principle of operation </vt:lpstr>
      <vt:lpstr>Scintillation light in LAr</vt:lpstr>
      <vt:lpstr>Double-phase LAr TPC – basic technical elements</vt:lpstr>
      <vt:lpstr>Scintillation yield in LAr for nuclear recoils</vt:lpstr>
      <vt:lpstr>Relative Ionization yields in LAr  between nuclear and electron recoils</vt:lpstr>
      <vt:lpstr>Double-phase LAr TPC – Discrimination Technique</vt:lpstr>
      <vt:lpstr>Discrimination Technique</vt:lpstr>
      <vt:lpstr>Early results from the WArP experiment (2008)</vt:lpstr>
      <vt:lpstr>The importance of a high light collection efficiency</vt:lpstr>
      <vt:lpstr>Backgrounds: electron-like events</vt:lpstr>
      <vt:lpstr>Background spectrum measured in WArP at LNGS</vt:lpstr>
      <vt:lpstr>Backgrounds spectrum measured in WArP at LNGS</vt:lpstr>
      <vt:lpstr>Example of cryostat for LAr TPC (≈ 500 kg sensitive mass)</vt:lpstr>
      <vt:lpstr>Backgrounds: neutrons and others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claudiosilverio1@outlook.com</dc:creator>
  <cp:lastModifiedBy>Claudio Silverio Montanari</cp:lastModifiedBy>
  <cp:revision>529</cp:revision>
  <cp:lastPrinted>2023-10-08T13:28:31Z</cp:lastPrinted>
  <dcterms:created xsi:type="dcterms:W3CDTF">2017-09-26T16:04:38Z</dcterms:created>
  <dcterms:modified xsi:type="dcterms:W3CDTF">2025-09-03T01:07:00Z</dcterms:modified>
</cp:coreProperties>
</file>