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22"/>
  </p:notesMasterIdLst>
  <p:handoutMasterIdLst>
    <p:handoutMasterId r:id="rId23"/>
  </p:handoutMasterIdLst>
  <p:sldIdLst>
    <p:sldId id="721" r:id="rId2"/>
    <p:sldId id="727" r:id="rId3"/>
    <p:sldId id="744" r:id="rId4"/>
    <p:sldId id="737" r:id="rId5"/>
    <p:sldId id="752" r:id="rId6"/>
    <p:sldId id="753" r:id="rId7"/>
    <p:sldId id="735" r:id="rId8"/>
    <p:sldId id="736" r:id="rId9"/>
    <p:sldId id="738" r:id="rId10"/>
    <p:sldId id="740" r:id="rId11"/>
    <p:sldId id="739" r:id="rId12"/>
    <p:sldId id="741" r:id="rId13"/>
    <p:sldId id="742" r:id="rId14"/>
    <p:sldId id="743" r:id="rId15"/>
    <p:sldId id="745" r:id="rId16"/>
    <p:sldId id="746" r:id="rId17"/>
    <p:sldId id="747" r:id="rId18"/>
    <p:sldId id="748" r:id="rId19"/>
    <p:sldId id="751" r:id="rId20"/>
    <p:sldId id="750" r:id="rId21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>
            <p14:sldId id="721"/>
            <p14:sldId id="727"/>
            <p14:sldId id="744"/>
            <p14:sldId id="737"/>
            <p14:sldId id="752"/>
            <p14:sldId id="753"/>
            <p14:sldId id="735"/>
            <p14:sldId id="736"/>
            <p14:sldId id="738"/>
            <p14:sldId id="740"/>
            <p14:sldId id="739"/>
            <p14:sldId id="741"/>
            <p14:sldId id="742"/>
            <p14:sldId id="743"/>
            <p14:sldId id="745"/>
            <p14:sldId id="746"/>
            <p14:sldId id="747"/>
            <p14:sldId id="748"/>
            <p14:sldId id="751"/>
            <p14:sldId id="7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2818FF"/>
    <a:srgbClr val="B500A9"/>
    <a:srgbClr val="F79EF6"/>
    <a:srgbClr val="00303B"/>
    <a:srgbClr val="FAD0F7"/>
    <a:srgbClr val="E391E1"/>
    <a:srgbClr val="1FDB0F"/>
    <a:srgbClr val="7A7276"/>
    <a:srgbClr val="053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18" autoAdjust="0"/>
    <p:restoredTop sz="91026" autoAdjust="0"/>
  </p:normalViewPr>
  <p:slideViewPr>
    <p:cSldViewPr snapToGrid="0">
      <p:cViewPr varScale="1">
        <p:scale>
          <a:sx n="177" d="100"/>
          <a:sy n="177" d="100"/>
        </p:scale>
        <p:origin x="224" y="496"/>
      </p:cViewPr>
      <p:guideLst>
        <p:guide orient="horz" pos="2160"/>
        <p:guide pos="3816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6568"/>
    </p:cViewPr>
  </p:sorterViewPr>
  <p:notesViewPr>
    <p:cSldViewPr snapToGrid="0">
      <p:cViewPr varScale="1">
        <p:scale>
          <a:sx n="116" d="100"/>
          <a:sy n="116" d="100"/>
        </p:scale>
        <p:origin x="312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>
                <a:latin typeface="Arial" panose="020B0604020202020204" pitchFamily="34" charset="0"/>
              </a:rPr>
              <a:t>9/4/25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85800"/>
            <a:ext cx="5981700" cy="33655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E84E3283-8A06-0E42-A559-FF12BE7771D8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85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8357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2198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903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1990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762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9101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25448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84701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4378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9475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 userDrawn="1"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8811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959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0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6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4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76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6" r:id="rId2"/>
    <p:sldLayoutId id="2147483827" r:id="rId3"/>
    <p:sldLayoutId id="2147483825" r:id="rId4"/>
    <p:sldLayoutId id="2147483830" r:id="rId5"/>
    <p:sldLayoutId id="2147483828" r:id="rId6"/>
    <p:sldLayoutId id="2147483829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8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0.png"/><Relationship Id="rId5" Type="http://schemas.openxmlformats.org/officeDocument/2006/relationships/image" Target="../media/image30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" y="1601592"/>
            <a:ext cx="12192000" cy="791088"/>
          </a:xfrm>
          <a:noFill/>
        </p:spPr>
        <p:txBody>
          <a:bodyPr>
            <a:normAutofit/>
          </a:bodyPr>
          <a:lstStyle/>
          <a:p>
            <a:pPr lvl="0"/>
            <a:r>
              <a:rPr lang="en-US" sz="2400" dirty="0"/>
              <a:t>Davide Terzani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C5026-1097-B043-BDA8-421648B9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2680"/>
            <a:ext cx="12192000" cy="207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4FE1D-60E4-424D-B9CE-5EBDF102C300}"/>
              </a:ext>
            </a:extLst>
          </p:cNvPr>
          <p:cNvSpPr txBox="1"/>
          <p:nvPr/>
        </p:nvSpPr>
        <p:spPr>
          <a:xfrm>
            <a:off x="1697194" y="4673303"/>
            <a:ext cx="879766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Secondary Beams at Jefferson Lab Workshop (BDX &amp; Beyond)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September 4, 2025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AB402EB-2EF6-C34F-8F37-6779CEB7FCC2}"/>
              </a:ext>
            </a:extLst>
          </p:cNvPr>
          <p:cNvSpPr txBox="1">
            <a:spLocks/>
          </p:cNvSpPr>
          <p:nvPr/>
        </p:nvSpPr>
        <p:spPr>
          <a:xfrm>
            <a:off x="289711" y="471826"/>
            <a:ext cx="11612578" cy="1030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3600" b="0" dirty="0"/>
              <a:t>Directional muon beams using Laser-Plasma Acceleration at the BELLA Center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7670A4-70FB-B340-A5DE-2AD5694DFDF7}"/>
              </a:ext>
            </a:extLst>
          </p:cNvPr>
          <p:cNvSpPr/>
          <p:nvPr/>
        </p:nvSpPr>
        <p:spPr>
          <a:xfrm>
            <a:off x="136187" y="6472084"/>
            <a:ext cx="11766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</a:rPr>
              <a:t>This work was supported by DARPA, and by the U.S. Department of Energy (DOE) Office of Science under Contract 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41187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8EC32-DEA8-0345-A079-54F07FE911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626"/>
            <a:ext cx="12192000" cy="950003"/>
          </a:xfrm>
        </p:spPr>
        <p:txBody>
          <a:bodyPr/>
          <a:lstStyle/>
          <a:p>
            <a:r>
              <a:rPr lang="en-US" dirty="0"/>
              <a:t>We positioned the scintillators in the hallway behind the wall of the experimental cave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2D441-AB4D-CD4C-B5AE-058D62F65A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Google Shape;486;g26becbd8ee7_1_1">
            <a:extLst>
              <a:ext uri="{FF2B5EF4-FFF2-40B4-BE49-F238E27FC236}">
                <a16:creationId xmlns:a16="http://schemas.microsoft.com/office/drawing/2014/main" id="{AA704B36-6099-364F-B96E-75EF94BC9369}"/>
              </a:ext>
            </a:extLst>
          </p:cNvPr>
          <p:cNvSpPr/>
          <p:nvPr/>
        </p:nvSpPr>
        <p:spPr>
          <a:xfrm rot="5400000">
            <a:off x="6799085" y="1327886"/>
            <a:ext cx="3971579" cy="3377252"/>
          </a:xfrm>
          <a:prstGeom prst="frame">
            <a:avLst>
              <a:gd name="adj1" fmla="val 1545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364;p28">
            <a:extLst>
              <a:ext uri="{FF2B5EF4-FFF2-40B4-BE49-F238E27FC236}">
                <a16:creationId xmlns:a16="http://schemas.microsoft.com/office/drawing/2014/main" id="{53C3A1D8-59AF-2E40-AECB-B226EF5F9D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6" y="1030721"/>
            <a:ext cx="1837052" cy="233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5;p28">
            <a:extLst>
              <a:ext uri="{FF2B5EF4-FFF2-40B4-BE49-F238E27FC236}">
                <a16:creationId xmlns:a16="http://schemas.microsoft.com/office/drawing/2014/main" id="{B76AAFFB-33A5-D04B-B6DC-A9213C0125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045" y="990132"/>
            <a:ext cx="2689708" cy="2335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C1E4076-5423-EA48-BEA8-E67207CE0C37}"/>
              </a:ext>
            </a:extLst>
          </p:cNvPr>
          <p:cNvGrpSpPr/>
          <p:nvPr/>
        </p:nvGrpSpPr>
        <p:grpSpPr>
          <a:xfrm>
            <a:off x="0" y="3532366"/>
            <a:ext cx="5617250" cy="3319008"/>
            <a:chOff x="257907" y="3429000"/>
            <a:chExt cx="5617250" cy="3319008"/>
          </a:xfrm>
        </p:grpSpPr>
        <p:pic>
          <p:nvPicPr>
            <p:cNvPr id="8" name="Google Shape;1340;p27">
              <a:extLst>
                <a:ext uri="{FF2B5EF4-FFF2-40B4-BE49-F238E27FC236}">
                  <a16:creationId xmlns:a16="http://schemas.microsoft.com/office/drawing/2014/main" id="{9F2D6A51-6BF5-1D46-BB7E-1987EDEB7AD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798"/>
            <a:stretch/>
          </p:blipFill>
          <p:spPr>
            <a:xfrm>
              <a:off x="257907" y="3429000"/>
              <a:ext cx="5617250" cy="3319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343;p27">
              <a:extLst>
                <a:ext uri="{FF2B5EF4-FFF2-40B4-BE49-F238E27FC236}">
                  <a16:creationId xmlns:a16="http://schemas.microsoft.com/office/drawing/2014/main" id="{22D11B64-21A5-AA4C-9720-43593364E76E}"/>
                </a:ext>
              </a:extLst>
            </p:cNvPr>
            <p:cNvSpPr txBox="1"/>
            <p:nvPr/>
          </p:nvSpPr>
          <p:spPr>
            <a:xfrm>
              <a:off x="373112" y="5440842"/>
              <a:ext cx="1453256" cy="76525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dirty="0">
                  <a:solidFill>
                    <a:schemeClr val="dk1"/>
                  </a:solidFill>
                  <a:latin typeface="+mn-lt"/>
                </a:rPr>
                <a:t>Scintillator Paddles</a:t>
              </a:r>
              <a:endParaRPr dirty="0">
                <a:solidFill>
                  <a:schemeClr val="dk1"/>
                </a:solidFill>
                <a:latin typeface="+mn-lt"/>
              </a:endParaRPr>
            </a:p>
          </p:txBody>
        </p:sp>
        <p:sp>
          <p:nvSpPr>
            <p:cNvPr id="12" name="Google Shape;1345;p27">
              <a:extLst>
                <a:ext uri="{FF2B5EF4-FFF2-40B4-BE49-F238E27FC236}">
                  <a16:creationId xmlns:a16="http://schemas.microsoft.com/office/drawing/2014/main" id="{6EC5EB8E-7A92-2349-93BE-5E16091F8732}"/>
                </a:ext>
              </a:extLst>
            </p:cNvPr>
            <p:cNvSpPr txBox="1"/>
            <p:nvPr/>
          </p:nvSpPr>
          <p:spPr>
            <a:xfrm>
              <a:off x="674327" y="3825519"/>
              <a:ext cx="768533" cy="54187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dirty="0">
                  <a:solidFill>
                    <a:schemeClr val="dk1"/>
                  </a:solidFill>
                  <a:latin typeface="+mn-lt"/>
                </a:rPr>
                <a:t>PMT</a:t>
              </a:r>
              <a:endParaRPr dirty="0">
                <a:solidFill>
                  <a:schemeClr val="dk1"/>
                </a:solidFill>
                <a:latin typeface="+mn-lt"/>
              </a:endParaRPr>
            </a:p>
          </p:txBody>
        </p:sp>
        <p:cxnSp>
          <p:nvCxnSpPr>
            <p:cNvPr id="23" name="Google Shape;1342;p27">
              <a:extLst>
                <a:ext uri="{FF2B5EF4-FFF2-40B4-BE49-F238E27FC236}">
                  <a16:creationId xmlns:a16="http://schemas.microsoft.com/office/drawing/2014/main" id="{E0A28A1E-F110-1049-B62F-50D37E446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5269" y="5347503"/>
              <a:ext cx="1978744" cy="295934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" name="Google Shape;1342;p27">
              <a:extLst>
                <a:ext uri="{FF2B5EF4-FFF2-40B4-BE49-F238E27FC236}">
                  <a16:creationId xmlns:a16="http://schemas.microsoft.com/office/drawing/2014/main" id="{87BC8117-BC6C-AC49-9A9C-1EF0F276F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2869" y="4898933"/>
              <a:ext cx="1163582" cy="59210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1342;p27">
              <a:extLst>
                <a:ext uri="{FF2B5EF4-FFF2-40B4-BE49-F238E27FC236}">
                  <a16:creationId xmlns:a16="http://schemas.microsoft.com/office/drawing/2014/main" id="{B7933C2A-F511-0A42-9777-1F56437E6109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1442860" y="4096456"/>
              <a:ext cx="2597125" cy="36427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8" name="Google Shape;1342;p27">
              <a:extLst>
                <a:ext uri="{FF2B5EF4-FFF2-40B4-BE49-F238E27FC236}">
                  <a16:creationId xmlns:a16="http://schemas.microsoft.com/office/drawing/2014/main" id="{1BF99BE4-B3C7-D64E-9434-2D464C8BC674}"/>
                </a:ext>
              </a:extLst>
            </p:cNvPr>
            <p:cNvCxnSpPr>
              <a:cxnSpLocks/>
            </p:cNvCxnSpPr>
            <p:nvPr/>
          </p:nvCxnSpPr>
          <p:spPr>
            <a:xfrm>
              <a:off x="1345564" y="4195649"/>
              <a:ext cx="1523844" cy="25019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31" name="Google Shape;1366;p28">
            <a:extLst>
              <a:ext uri="{FF2B5EF4-FFF2-40B4-BE49-F238E27FC236}">
                <a16:creationId xmlns:a16="http://schemas.microsoft.com/office/drawing/2014/main" id="{F895CD5F-3DD9-3049-A936-AD8B1D4D8CC8}"/>
              </a:ext>
            </a:extLst>
          </p:cNvPr>
          <p:cNvCxnSpPr>
            <a:cxnSpLocks/>
          </p:cNvCxnSpPr>
          <p:nvPr/>
        </p:nvCxnSpPr>
        <p:spPr>
          <a:xfrm>
            <a:off x="2935866" y="2196589"/>
            <a:ext cx="1619509" cy="0"/>
          </a:xfrm>
          <a:prstGeom prst="straightConnector1">
            <a:avLst/>
          </a:prstGeom>
          <a:noFill/>
          <a:ln w="50800" cap="flat" cmpd="sng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" name="Google Shape;1367;p28">
            <a:extLst>
              <a:ext uri="{FF2B5EF4-FFF2-40B4-BE49-F238E27FC236}">
                <a16:creationId xmlns:a16="http://schemas.microsoft.com/office/drawing/2014/main" id="{FE5CA097-B05E-2945-A0B5-A7D7426CC6F5}"/>
              </a:ext>
            </a:extLst>
          </p:cNvPr>
          <p:cNvSpPr txBox="1"/>
          <p:nvPr/>
        </p:nvSpPr>
        <p:spPr>
          <a:xfrm>
            <a:off x="3000868" y="1548457"/>
            <a:ext cx="1489504" cy="5231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dk1"/>
                </a:solidFill>
                <a:latin typeface="+mn-lt"/>
              </a:rPr>
              <a:t>Offset ~ 1m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CC26CD-8719-B94E-96AB-E61013F6C90F}"/>
              </a:ext>
            </a:extLst>
          </p:cNvPr>
          <p:cNvGrpSpPr/>
          <p:nvPr/>
        </p:nvGrpSpPr>
        <p:grpSpPr>
          <a:xfrm rot="5400000">
            <a:off x="9701738" y="5456616"/>
            <a:ext cx="1028555" cy="322969"/>
            <a:chOff x="7514705" y="5645888"/>
            <a:chExt cx="1028555" cy="3229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154756B-4765-2E41-A47A-AA5DC807B034}"/>
                </a:ext>
              </a:extLst>
            </p:cNvPr>
            <p:cNvSpPr/>
            <p:nvPr/>
          </p:nvSpPr>
          <p:spPr>
            <a:xfrm>
              <a:off x="7514705" y="5645888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0C62421-7CD7-E041-88F7-9F9269D2C00D}"/>
                </a:ext>
              </a:extLst>
            </p:cNvPr>
            <p:cNvSpPr/>
            <p:nvPr/>
          </p:nvSpPr>
          <p:spPr>
            <a:xfrm>
              <a:off x="7514705" y="5867942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E588C3-B012-CB44-8C72-55371F5E222C}"/>
              </a:ext>
            </a:extLst>
          </p:cNvPr>
          <p:cNvGrpSpPr/>
          <p:nvPr/>
        </p:nvGrpSpPr>
        <p:grpSpPr>
          <a:xfrm rot="5400000">
            <a:off x="7738316" y="5456616"/>
            <a:ext cx="1028555" cy="322969"/>
            <a:chOff x="7514705" y="5645888"/>
            <a:chExt cx="1028555" cy="322969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A4CDE57-D7A4-FC43-97CD-75F7580D7E89}"/>
                </a:ext>
              </a:extLst>
            </p:cNvPr>
            <p:cNvSpPr/>
            <p:nvPr/>
          </p:nvSpPr>
          <p:spPr>
            <a:xfrm>
              <a:off x="7514705" y="5645888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40E82D0F-476D-574B-8896-988E2425565C}"/>
                </a:ext>
              </a:extLst>
            </p:cNvPr>
            <p:cNvSpPr/>
            <p:nvPr/>
          </p:nvSpPr>
          <p:spPr>
            <a:xfrm>
              <a:off x="7514705" y="5867942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9113EC8-9E57-1947-8863-83393AA70C8B}"/>
              </a:ext>
            </a:extLst>
          </p:cNvPr>
          <p:cNvSpPr/>
          <p:nvPr/>
        </p:nvSpPr>
        <p:spPr>
          <a:xfrm>
            <a:off x="8093440" y="3329966"/>
            <a:ext cx="322969" cy="114512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856562-5DF8-864C-84D5-09098447FE08}"/>
              </a:ext>
            </a:extLst>
          </p:cNvPr>
          <p:cNvCxnSpPr>
            <a:cxnSpLocks/>
          </p:cNvCxnSpPr>
          <p:nvPr/>
        </p:nvCxnSpPr>
        <p:spPr>
          <a:xfrm>
            <a:off x="8252593" y="2385048"/>
            <a:ext cx="0" cy="35417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CC6C6C4-8343-904A-9CE8-2BE0A123E499}"/>
              </a:ext>
            </a:extLst>
          </p:cNvPr>
          <p:cNvSpPr txBox="1"/>
          <p:nvPr/>
        </p:nvSpPr>
        <p:spPr>
          <a:xfrm>
            <a:off x="7790386" y="195163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Beamline</a:t>
            </a:r>
          </a:p>
        </p:txBody>
      </p:sp>
      <p:cxnSp>
        <p:nvCxnSpPr>
          <p:cNvPr id="45" name="Google Shape;1366;p28">
            <a:extLst>
              <a:ext uri="{FF2B5EF4-FFF2-40B4-BE49-F238E27FC236}">
                <a16:creationId xmlns:a16="http://schemas.microsoft.com/office/drawing/2014/main" id="{43D8CA3F-90A9-C547-8A43-5379ADD8F0D3}"/>
              </a:ext>
            </a:extLst>
          </p:cNvPr>
          <p:cNvCxnSpPr>
            <a:cxnSpLocks/>
          </p:cNvCxnSpPr>
          <p:nvPr/>
        </p:nvCxnSpPr>
        <p:spPr>
          <a:xfrm>
            <a:off x="8252822" y="6198265"/>
            <a:ext cx="2023763" cy="0"/>
          </a:xfrm>
          <a:prstGeom prst="straightConnector1">
            <a:avLst/>
          </a:prstGeom>
          <a:noFill/>
          <a:ln w="50800" cap="flat" cmpd="sng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6" name="Google Shape;1367;p28">
            <a:extLst>
              <a:ext uri="{FF2B5EF4-FFF2-40B4-BE49-F238E27FC236}">
                <a16:creationId xmlns:a16="http://schemas.microsoft.com/office/drawing/2014/main" id="{42F51948-4301-CB41-9D18-F73783BDE07F}"/>
              </a:ext>
            </a:extLst>
          </p:cNvPr>
          <p:cNvSpPr txBox="1"/>
          <p:nvPr/>
        </p:nvSpPr>
        <p:spPr>
          <a:xfrm>
            <a:off x="8519951" y="5565688"/>
            <a:ext cx="1489504" cy="5231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dk1"/>
                </a:solidFill>
                <a:latin typeface="+mn-lt"/>
              </a:rPr>
              <a:t>Offset ~ 1m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466B12-D9C4-D54C-8C5C-1392235487EB}"/>
              </a:ext>
            </a:extLst>
          </p:cNvPr>
          <p:cNvCxnSpPr>
            <a:cxnSpLocks/>
            <a:stCxn id="40" idx="0"/>
          </p:cNvCxnSpPr>
          <p:nvPr/>
        </p:nvCxnSpPr>
        <p:spPr>
          <a:xfrm>
            <a:off x="8254925" y="3329966"/>
            <a:ext cx="2403209" cy="2979499"/>
          </a:xfrm>
          <a:prstGeom prst="straightConnector1">
            <a:avLst/>
          </a:prstGeom>
          <a:ln w="57150">
            <a:solidFill>
              <a:srgbClr val="0070C0">
                <a:alpha val="40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Google Shape;1367;p28">
            <a:extLst>
              <a:ext uri="{FF2B5EF4-FFF2-40B4-BE49-F238E27FC236}">
                <a16:creationId xmlns:a16="http://schemas.microsoft.com/office/drawing/2014/main" id="{296AFC5A-8211-714C-B762-4D2162DA34C2}"/>
              </a:ext>
            </a:extLst>
          </p:cNvPr>
          <p:cNvSpPr txBox="1"/>
          <p:nvPr/>
        </p:nvSpPr>
        <p:spPr>
          <a:xfrm>
            <a:off x="1423380" y="2574594"/>
            <a:ext cx="1489504" cy="5231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dk1"/>
                </a:solidFill>
                <a:latin typeface="+mn-lt"/>
              </a:rPr>
              <a:t>Beam axis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52" name="Google Shape;1342;p27">
            <a:extLst>
              <a:ext uri="{FF2B5EF4-FFF2-40B4-BE49-F238E27FC236}">
                <a16:creationId xmlns:a16="http://schemas.microsoft.com/office/drawing/2014/main" id="{047F8FCB-FCC1-9A4C-82E5-3CF3E330C6BB}"/>
              </a:ext>
            </a:extLst>
          </p:cNvPr>
          <p:cNvCxnSpPr>
            <a:cxnSpLocks/>
          </p:cNvCxnSpPr>
          <p:nvPr/>
        </p:nvCxnSpPr>
        <p:spPr>
          <a:xfrm flipH="1" flipV="1">
            <a:off x="869569" y="2021899"/>
            <a:ext cx="862293" cy="53035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342;p27">
            <a:extLst>
              <a:ext uri="{FF2B5EF4-FFF2-40B4-BE49-F238E27FC236}">
                <a16:creationId xmlns:a16="http://schemas.microsoft.com/office/drawing/2014/main" id="{46ABF219-E5A1-8648-BC3F-6023C556B5F3}"/>
              </a:ext>
            </a:extLst>
          </p:cNvPr>
          <p:cNvCxnSpPr>
            <a:cxnSpLocks/>
          </p:cNvCxnSpPr>
          <p:nvPr/>
        </p:nvCxnSpPr>
        <p:spPr>
          <a:xfrm flipV="1">
            <a:off x="2562235" y="2206051"/>
            <a:ext cx="373631" cy="35365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7FD97BF-FAB9-194A-AD01-21CE164779A4}"/>
              </a:ext>
            </a:extLst>
          </p:cNvPr>
          <p:cNvSpPr txBox="1"/>
          <p:nvPr/>
        </p:nvSpPr>
        <p:spPr>
          <a:xfrm>
            <a:off x="8437116" y="3928885"/>
            <a:ext cx="148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Beam dump</a:t>
            </a:r>
          </a:p>
        </p:txBody>
      </p:sp>
    </p:spTree>
    <p:extLst>
      <p:ext uri="{BB962C8B-B14F-4D97-AF65-F5344CB8AC3E}">
        <p14:creationId xmlns:p14="http://schemas.microsoft.com/office/powerpoint/2010/main" val="17960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9D655-2A93-DF42-A541-0E6979F4E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1007165"/>
          </a:xfrm>
        </p:spPr>
        <p:txBody>
          <a:bodyPr/>
          <a:lstStyle/>
          <a:p>
            <a:r>
              <a:rPr lang="en-US" dirty="0"/>
              <a:t>A pair of scintillators was used to trigger measurements on simultaneous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DF2D2-5011-2745-9995-F6F1D0677D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oogle Shape;1329;p26">
            <a:extLst>
              <a:ext uri="{FF2B5EF4-FFF2-40B4-BE49-F238E27FC236}">
                <a16:creationId xmlns:a16="http://schemas.microsoft.com/office/drawing/2014/main" id="{9BAD38A0-B9A3-3640-82AC-1D17414D88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00" y="2883611"/>
            <a:ext cx="11670968" cy="361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33;p26">
            <a:extLst>
              <a:ext uri="{FF2B5EF4-FFF2-40B4-BE49-F238E27FC236}">
                <a16:creationId xmlns:a16="http://schemas.microsoft.com/office/drawing/2014/main" id="{5AC40746-972C-CD47-B079-A4DBD9C12799}"/>
              </a:ext>
            </a:extLst>
          </p:cNvPr>
          <p:cNvSpPr txBox="1">
            <a:spLocks/>
          </p:cNvSpPr>
          <p:nvPr/>
        </p:nvSpPr>
        <p:spPr>
          <a:xfrm>
            <a:off x="303613" y="1264908"/>
            <a:ext cx="10070700" cy="1263276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Pts val="1600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Two ~80 in.</a:t>
            </a: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scintillating plastic “paddles” with photomultiplier tubes (PMTs)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Pts val="1600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Readout by ADC triggered by “hit” coincidence on both paddles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Pts val="1600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Beam trigger stored, can be matched to beam logbook offline</a:t>
            </a:r>
          </a:p>
        </p:txBody>
      </p:sp>
    </p:spTree>
    <p:extLst>
      <p:ext uri="{BB962C8B-B14F-4D97-AF65-F5344CB8AC3E}">
        <p14:creationId xmlns:p14="http://schemas.microsoft.com/office/powerpoint/2010/main" val="1197726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8DAD-17EB-DD41-A944-6D45C490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34" y="1651244"/>
            <a:ext cx="6409666" cy="40187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72C63-9A93-304F-AEE5-1061485418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23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Measurements show unambiguous muon detection following the passage of the BELLA electron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8D40D-9641-E449-B8FF-5283D31208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Google Shape;1388;p31">
            <a:extLst>
              <a:ext uri="{FF2B5EF4-FFF2-40B4-BE49-F238E27FC236}">
                <a16:creationId xmlns:a16="http://schemas.microsoft.com/office/drawing/2014/main" id="{0969B8E8-8CD9-C644-9311-B23AF533DC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7" r="367"/>
          <a:stretch/>
        </p:blipFill>
        <p:spPr>
          <a:xfrm>
            <a:off x="477730" y="2052892"/>
            <a:ext cx="5304604" cy="4073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5CEBC1-F481-FB4E-9401-54F4EC3A16C3}"/>
              </a:ext>
            </a:extLst>
          </p:cNvPr>
          <p:cNvSpPr txBox="1"/>
          <p:nvPr/>
        </p:nvSpPr>
        <p:spPr>
          <a:xfrm>
            <a:off x="477730" y="1009829"/>
            <a:ext cx="5618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Detector calibration with cosmic events shows that the number of hits with the beam on is much higher than background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5FD71-C5D2-FE4F-B418-22BC59FAA63F}"/>
              </a:ext>
            </a:extLst>
          </p:cNvPr>
          <p:cNvSpPr txBox="1"/>
          <p:nvPr/>
        </p:nvSpPr>
        <p:spPr>
          <a:xfrm>
            <a:off x="6539756" y="1004913"/>
            <a:ext cx="561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Fitting all the data collected by the scintillators with an exponential distribution + a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constant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026BA-B801-BB40-A8D6-68D6E4F9AF9B}"/>
                  </a:ext>
                </a:extLst>
              </p:cNvPr>
              <p:cNvSpPr txBox="1"/>
              <p:nvPr/>
            </p:nvSpPr>
            <p:spPr>
              <a:xfrm>
                <a:off x="7211275" y="5585227"/>
                <a:ext cx="3935757" cy="369332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Data show muon decay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≃2.2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026BA-B801-BB40-A8D6-68D6E4F9A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275" y="5585227"/>
                <a:ext cx="3935757" cy="369332"/>
              </a:xfrm>
              <a:prstGeom prst="rect">
                <a:avLst/>
              </a:prstGeom>
              <a:blipFill>
                <a:blip r:embed="rId5"/>
                <a:stretch>
                  <a:fillRect l="-639" t="-3125" b="-18750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7025909-6BBB-914C-88A0-ACBA71B4E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05503"/>
              </p:ext>
            </p:extLst>
          </p:nvPr>
        </p:nvGraphicFramePr>
        <p:xfrm>
          <a:off x="7482784" y="6015112"/>
          <a:ext cx="339274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370">
                  <a:extLst>
                    <a:ext uri="{9D8B030D-6E8A-4147-A177-3AD203B41FA5}">
                      <a16:colId xmlns:a16="http://schemas.microsoft.com/office/drawing/2014/main" val="511409307"/>
                    </a:ext>
                  </a:extLst>
                </a:gridCol>
                <a:gridCol w="1696370">
                  <a:extLst>
                    <a:ext uri="{9D8B030D-6E8A-4147-A177-3AD203B41FA5}">
                      <a16:colId xmlns:a16="http://schemas.microsoft.com/office/drawing/2014/main" val="2070090186"/>
                    </a:ext>
                  </a:extLst>
                </a:gridCol>
              </a:tblGrid>
              <a:tr h="36217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μ</a:t>
                      </a:r>
                      <a:r>
                        <a:rPr lang="en-US" dirty="0"/>
                        <a:t> Candidates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Background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164736"/>
                  </a:ext>
                </a:extLst>
              </a:tr>
              <a:tr h="362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126 ±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 ±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5921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D5D3C37-77A5-8E4F-966A-C94C45FBC813}"/>
              </a:ext>
            </a:extLst>
          </p:cNvPr>
          <p:cNvSpPr txBox="1"/>
          <p:nvPr/>
        </p:nvSpPr>
        <p:spPr>
          <a:xfrm>
            <a:off x="667027" y="6442209"/>
            <a:ext cx="3027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Terzani et al.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accepted PRAB]</a:t>
            </a:r>
          </a:p>
        </p:txBody>
      </p:sp>
    </p:spTree>
    <p:extLst>
      <p:ext uri="{BB962C8B-B14F-4D97-AF65-F5344CB8AC3E}">
        <p14:creationId xmlns:p14="http://schemas.microsoft.com/office/powerpoint/2010/main" val="4898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193D4E7-48BC-C44B-AFAD-448917349DEA}"/>
              </a:ext>
            </a:extLst>
          </p:cNvPr>
          <p:cNvGrpSpPr/>
          <p:nvPr/>
        </p:nvGrpSpPr>
        <p:grpSpPr>
          <a:xfrm>
            <a:off x="5798491" y="1559227"/>
            <a:ext cx="4920600" cy="3870934"/>
            <a:chOff x="6846625" y="1475550"/>
            <a:chExt cx="4920600" cy="3870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B2EC36-703B-354F-89BF-56756176B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6625" y="1656034"/>
              <a:ext cx="4920600" cy="36904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5E0CEA-456D-304C-9133-D404C7BE72AE}"/>
                </a:ext>
              </a:extLst>
            </p:cNvPr>
            <p:cNvSpPr txBox="1"/>
            <p:nvPr/>
          </p:nvSpPr>
          <p:spPr>
            <a:xfrm>
              <a:off x="8496447" y="147555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accent1"/>
                  </a:solidFill>
                  <a:latin typeface="+mn-lt"/>
                </a:rPr>
                <a:t>On-beam axis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053EF-EEF4-7244-B6CE-EAEE6A8D1C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2980"/>
            <a:ext cx="12192000" cy="956391"/>
          </a:xfrm>
        </p:spPr>
        <p:txBody>
          <a:bodyPr/>
          <a:lstStyle/>
          <a:p>
            <a:r>
              <a:rPr lang="en-US" dirty="0"/>
              <a:t>Displacing the scintillator off-axis provides us with insights into the process and the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A11F4-668F-3944-8B74-E7463AD040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E6C37D-F194-0A4B-AFF3-8410FD9F4136}"/>
              </a:ext>
            </a:extLst>
          </p:cNvPr>
          <p:cNvGrpSpPr/>
          <p:nvPr/>
        </p:nvGrpSpPr>
        <p:grpSpPr>
          <a:xfrm>
            <a:off x="1092596" y="1559227"/>
            <a:ext cx="4920598" cy="3870934"/>
            <a:chOff x="580075" y="1475550"/>
            <a:chExt cx="4920598" cy="38709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BEAE99-E8AE-534C-A406-AA28A272A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075" y="1656035"/>
              <a:ext cx="4920598" cy="36904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F52583-1515-1C46-9036-5E7E0982F2D9}"/>
                </a:ext>
              </a:extLst>
            </p:cNvPr>
            <p:cNvSpPr txBox="1"/>
            <p:nvPr/>
          </p:nvSpPr>
          <p:spPr>
            <a:xfrm>
              <a:off x="2231980" y="1475550"/>
              <a:ext cx="1616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rgbClr val="C00000"/>
                  </a:solidFill>
                  <a:latin typeface="+mn-lt"/>
                </a:rPr>
                <a:t>Off-beam axis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C035AA-0290-794D-B554-9A8B40630B16}"/>
              </a:ext>
            </a:extLst>
          </p:cNvPr>
          <p:cNvSpPr txBox="1"/>
          <p:nvPr/>
        </p:nvSpPr>
        <p:spPr>
          <a:xfrm>
            <a:off x="5798491" y="5389743"/>
            <a:ext cx="5925661" cy="107721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Investigate two aspects of the measurements:</a:t>
            </a:r>
          </a:p>
          <a:p>
            <a:pPr marL="342900" indent="-342900" algn="l">
              <a:spcBef>
                <a:spcPts val="600"/>
              </a:spcBef>
              <a:buAutoNum type="arabi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Off-axis the detector records muon decay more often</a:t>
            </a:r>
          </a:p>
          <a:p>
            <a:pPr marL="342900" indent="-342900">
              <a:spcBef>
                <a:spcPts val="600"/>
              </a:spcBef>
              <a:buFont typeface="Times New Roman" charset="0"/>
              <a:buAutoNum type="arabi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Signal is characterized by a constant background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331717-CF43-C84E-8A40-E5DE37038977}"/>
              </a:ext>
            </a:extLst>
          </p:cNvPr>
          <p:cNvSpPr txBox="1"/>
          <p:nvPr/>
        </p:nvSpPr>
        <p:spPr>
          <a:xfrm>
            <a:off x="1243710" y="1079633"/>
            <a:ext cx="921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Both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Off-axis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On-axis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scintillators measure muons, but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Off-axis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records more events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C51ED-F03F-A948-89BC-85F8084DC362}"/>
              </a:ext>
            </a:extLst>
          </p:cNvPr>
          <p:cNvSpPr txBox="1"/>
          <p:nvPr/>
        </p:nvSpPr>
        <p:spPr>
          <a:xfrm>
            <a:off x="2160296" y="5430161"/>
            <a:ext cx="2570496" cy="1000274"/>
          </a:xfrm>
          <a:prstGeom prst="rect">
            <a:avLst/>
          </a:prstGeom>
          <a:solidFill>
            <a:srgbClr val="C0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rgbClr val="C00000"/>
                </a:solidFill>
                <a:latin typeface="+mn-lt"/>
              </a:rPr>
              <a:t>Should we expect muon events off-axis?</a:t>
            </a:r>
          </a:p>
          <a:p>
            <a:pPr algn="l">
              <a:spcBef>
                <a:spcPts val="600"/>
              </a:spcBef>
            </a:pPr>
            <a:r>
              <a:rPr lang="en-US" dirty="0">
                <a:solidFill>
                  <a:srgbClr val="C00000"/>
                </a:solidFill>
                <a:latin typeface="+mn-lt"/>
              </a:rPr>
              <a:t>The angle is &gt;&gt; 1/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γ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82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6ABF-E24A-9547-AC70-AEB4411982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626"/>
            <a:ext cx="12192000" cy="9564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Simulations included critical elements along the beamline </a:t>
            </a:r>
          </a:p>
          <a:p>
            <a:r>
              <a:rPr lang="en-US" dirty="0"/>
              <a:t>to identify noise and muon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A4C47-F12D-484C-9E0C-B5E30EFEC4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oogle Shape;548;g26beb30caba_1_14">
            <a:extLst>
              <a:ext uri="{FF2B5EF4-FFF2-40B4-BE49-F238E27FC236}">
                <a16:creationId xmlns:a16="http://schemas.microsoft.com/office/drawing/2014/main" id="{E01659A6-AE42-AE4A-8993-4E507E99D3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8239" y="1467423"/>
            <a:ext cx="7724425" cy="34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9;g26beb30caba_1_14">
            <a:extLst>
              <a:ext uri="{FF2B5EF4-FFF2-40B4-BE49-F238E27FC236}">
                <a16:creationId xmlns:a16="http://schemas.microsoft.com/office/drawing/2014/main" id="{8CA954FD-7963-A443-BB8A-281E4394C9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120"/>
          <a:stretch/>
        </p:blipFill>
        <p:spPr>
          <a:xfrm>
            <a:off x="70164" y="3296726"/>
            <a:ext cx="6074451" cy="31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0;g26beb30caba_1_14">
            <a:extLst>
              <a:ext uri="{FF2B5EF4-FFF2-40B4-BE49-F238E27FC236}">
                <a16:creationId xmlns:a16="http://schemas.microsoft.com/office/drawing/2014/main" id="{5D54058A-FF7C-E74F-95EA-7002BCD0FEB3}"/>
              </a:ext>
            </a:extLst>
          </p:cNvPr>
          <p:cNvSpPr txBox="1"/>
          <p:nvPr/>
        </p:nvSpPr>
        <p:spPr>
          <a:xfrm>
            <a:off x="146363" y="2424950"/>
            <a:ext cx="2474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FF"/>
                </a:solidFill>
                <a:latin typeface="+mn-lt"/>
              </a:rPr>
              <a:t>Glass/ Power meter</a:t>
            </a:r>
            <a:endParaRPr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Google Shape;551;g26beb30caba_1_14">
            <a:extLst>
              <a:ext uri="{FF2B5EF4-FFF2-40B4-BE49-F238E27FC236}">
                <a16:creationId xmlns:a16="http://schemas.microsoft.com/office/drawing/2014/main" id="{EA299236-FCAB-194B-B60C-2FABC7EC4AE9}"/>
              </a:ext>
            </a:extLst>
          </p:cNvPr>
          <p:cNvSpPr txBox="1"/>
          <p:nvPr/>
        </p:nvSpPr>
        <p:spPr>
          <a:xfrm>
            <a:off x="9072213" y="2160650"/>
            <a:ext cx="1299900" cy="461635"/>
          </a:xfrm>
          <a:prstGeom prst="rect">
            <a:avLst/>
          </a:prstGeom>
          <a:solidFill>
            <a:srgbClr val="00B05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Top view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9" name="Google Shape;552;g26beb30caba_1_14">
            <a:extLst>
              <a:ext uri="{FF2B5EF4-FFF2-40B4-BE49-F238E27FC236}">
                <a16:creationId xmlns:a16="http://schemas.microsoft.com/office/drawing/2014/main" id="{6A595333-A93F-7A45-88F3-AF9255DA61F4}"/>
              </a:ext>
            </a:extLst>
          </p:cNvPr>
          <p:cNvCxnSpPr/>
          <p:nvPr/>
        </p:nvCxnSpPr>
        <p:spPr>
          <a:xfrm>
            <a:off x="5270738" y="3165431"/>
            <a:ext cx="3272700" cy="3000"/>
          </a:xfrm>
          <a:prstGeom prst="straightConnector1">
            <a:avLst/>
          </a:prstGeom>
          <a:noFill/>
          <a:ln w="19050" cap="flat" cmpd="sng">
            <a:solidFill>
              <a:srgbClr val="FF333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553;g26beb30caba_1_14">
            <a:extLst>
              <a:ext uri="{FF2B5EF4-FFF2-40B4-BE49-F238E27FC236}">
                <a16:creationId xmlns:a16="http://schemas.microsoft.com/office/drawing/2014/main" id="{8C8CEC73-CF94-8745-B7BB-F04A4F950F2F}"/>
              </a:ext>
            </a:extLst>
          </p:cNvPr>
          <p:cNvSpPr txBox="1"/>
          <p:nvPr/>
        </p:nvSpPr>
        <p:spPr>
          <a:xfrm>
            <a:off x="4092713" y="2899108"/>
            <a:ext cx="1587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Beamline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1" name="Google Shape;554;g26beb30caba_1_14">
            <a:extLst>
              <a:ext uri="{FF2B5EF4-FFF2-40B4-BE49-F238E27FC236}">
                <a16:creationId xmlns:a16="http://schemas.microsoft.com/office/drawing/2014/main" id="{4D6E7301-EC06-5E40-B31D-C54025C9D53A}"/>
              </a:ext>
            </a:extLst>
          </p:cNvPr>
          <p:cNvCxnSpPr/>
          <p:nvPr/>
        </p:nvCxnSpPr>
        <p:spPr>
          <a:xfrm>
            <a:off x="11462713" y="1455850"/>
            <a:ext cx="0" cy="3479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556;g26beb30caba_1_14">
            <a:extLst>
              <a:ext uri="{FF2B5EF4-FFF2-40B4-BE49-F238E27FC236}">
                <a16:creationId xmlns:a16="http://schemas.microsoft.com/office/drawing/2014/main" id="{712F8106-0587-7B4D-B4BE-1A5920194E1D}"/>
              </a:ext>
            </a:extLst>
          </p:cNvPr>
          <p:cNvCxnSpPr/>
          <p:nvPr/>
        </p:nvCxnSpPr>
        <p:spPr>
          <a:xfrm flipH="1">
            <a:off x="783513" y="2841350"/>
            <a:ext cx="249300" cy="20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557;g26beb30caba_1_14">
            <a:extLst>
              <a:ext uri="{FF2B5EF4-FFF2-40B4-BE49-F238E27FC236}">
                <a16:creationId xmlns:a16="http://schemas.microsoft.com/office/drawing/2014/main" id="{D696E4B5-AF1D-E843-AF12-BDA3C04A5FEF}"/>
              </a:ext>
            </a:extLst>
          </p:cNvPr>
          <p:cNvSpPr txBox="1"/>
          <p:nvPr/>
        </p:nvSpPr>
        <p:spPr>
          <a:xfrm>
            <a:off x="523413" y="5463850"/>
            <a:ext cx="1466100" cy="461635"/>
          </a:xfrm>
          <a:prstGeom prst="rect">
            <a:avLst/>
          </a:prstGeom>
          <a:solidFill>
            <a:srgbClr val="00B050">
              <a:alpha val="29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Side view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4" name="Google Shape;558;g26beb30caba_1_14">
            <a:extLst>
              <a:ext uri="{FF2B5EF4-FFF2-40B4-BE49-F238E27FC236}">
                <a16:creationId xmlns:a16="http://schemas.microsoft.com/office/drawing/2014/main" id="{D59D495C-2D12-3B43-BD18-A89708C587C9}"/>
              </a:ext>
            </a:extLst>
          </p:cNvPr>
          <p:cNvCxnSpPr/>
          <p:nvPr/>
        </p:nvCxnSpPr>
        <p:spPr>
          <a:xfrm flipH="1">
            <a:off x="466113" y="2841350"/>
            <a:ext cx="566700" cy="205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559;g26beb30caba_1_14">
            <a:extLst>
              <a:ext uri="{FF2B5EF4-FFF2-40B4-BE49-F238E27FC236}">
                <a16:creationId xmlns:a16="http://schemas.microsoft.com/office/drawing/2014/main" id="{510847B2-5BF0-E34C-965E-72AB70B566AA}"/>
              </a:ext>
            </a:extLst>
          </p:cNvPr>
          <p:cNvCxnSpPr>
            <a:stCxn id="7" idx="3"/>
          </p:cNvCxnSpPr>
          <p:nvPr/>
        </p:nvCxnSpPr>
        <p:spPr>
          <a:xfrm>
            <a:off x="2620463" y="2655768"/>
            <a:ext cx="3382800" cy="44958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560;g26beb30caba_1_14">
            <a:extLst>
              <a:ext uri="{FF2B5EF4-FFF2-40B4-BE49-F238E27FC236}">
                <a16:creationId xmlns:a16="http://schemas.microsoft.com/office/drawing/2014/main" id="{52C1FB5C-EF10-C449-AF69-537A9D094244}"/>
              </a:ext>
            </a:extLst>
          </p:cNvPr>
          <p:cNvCxnSpPr>
            <a:stCxn id="7" idx="3"/>
          </p:cNvCxnSpPr>
          <p:nvPr/>
        </p:nvCxnSpPr>
        <p:spPr>
          <a:xfrm>
            <a:off x="2620463" y="2655768"/>
            <a:ext cx="3700200" cy="41598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561;g26beb30caba_1_14">
            <a:extLst>
              <a:ext uri="{FF2B5EF4-FFF2-40B4-BE49-F238E27FC236}">
                <a16:creationId xmlns:a16="http://schemas.microsoft.com/office/drawing/2014/main" id="{9E43306D-5CEF-0C42-AD8A-81821F2D530F}"/>
              </a:ext>
            </a:extLst>
          </p:cNvPr>
          <p:cNvSpPr txBox="1"/>
          <p:nvPr/>
        </p:nvSpPr>
        <p:spPr>
          <a:xfrm>
            <a:off x="7120963" y="3715188"/>
            <a:ext cx="1587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FF"/>
                </a:solidFill>
                <a:latin typeface="+mn-lt"/>
              </a:rPr>
              <a:t>Magnet (Steel)</a:t>
            </a:r>
            <a:endParaRPr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8" name="Google Shape;562;g26beb30caba_1_14">
            <a:extLst>
              <a:ext uri="{FF2B5EF4-FFF2-40B4-BE49-F238E27FC236}">
                <a16:creationId xmlns:a16="http://schemas.microsoft.com/office/drawing/2014/main" id="{82182BFE-734E-E644-B702-39037D52ADC2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7522663" y="3452688"/>
            <a:ext cx="392100" cy="26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563;g26beb30caba_1_14">
            <a:extLst>
              <a:ext uri="{FF2B5EF4-FFF2-40B4-BE49-F238E27FC236}">
                <a16:creationId xmlns:a16="http://schemas.microsoft.com/office/drawing/2014/main" id="{BD67F48D-4C8B-DB44-A6EF-6EBD08215C15}"/>
              </a:ext>
            </a:extLst>
          </p:cNvPr>
          <p:cNvSpPr txBox="1"/>
          <p:nvPr/>
        </p:nvSpPr>
        <p:spPr>
          <a:xfrm>
            <a:off x="313413" y="1052450"/>
            <a:ext cx="9775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Beyond the zeroth-order approximation (i.e., only modeling a beam dump):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38735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We included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high-Z elements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along the beamline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38735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We extended particle detection to a surface area 8x4 m (&gt;&gt; 1/</a:t>
            </a:r>
            <a:r>
              <a:rPr lang="en-US" dirty="0" err="1">
                <a:solidFill>
                  <a:schemeClr val="dk1"/>
                </a:solidFill>
                <a:latin typeface="+mn-lt"/>
              </a:rPr>
              <a:t>γ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cone)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1" name="Google Shape;565;g26beb30caba_1_14">
            <a:extLst>
              <a:ext uri="{FF2B5EF4-FFF2-40B4-BE49-F238E27FC236}">
                <a16:creationId xmlns:a16="http://schemas.microsoft.com/office/drawing/2014/main" id="{975F4A2C-8475-154E-801D-CACAD7D6D56A}"/>
              </a:ext>
            </a:extLst>
          </p:cNvPr>
          <p:cNvSpPr txBox="1"/>
          <p:nvPr/>
        </p:nvSpPr>
        <p:spPr>
          <a:xfrm>
            <a:off x="6208613" y="5028118"/>
            <a:ext cx="5905500" cy="1292631"/>
          </a:xfrm>
          <a:prstGeom prst="rect">
            <a:avLst/>
          </a:prstGeom>
          <a:noFill/>
          <a:ln w="19050" cap="flat" cmpd="sng">
            <a:solidFill>
              <a:srgbClr val="00A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We performed simulations including all the cave walls and they didn’t show significant differences. Following slides show that elements along the beamline suffice to reproduce experiments.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CD5853-CD5F-9C48-9D91-A45EE1DDE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1" y="5925485"/>
            <a:ext cx="889911" cy="889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27677B-4436-EC4F-8B33-4C9C07A24FF0}"/>
              </a:ext>
            </a:extLst>
          </p:cNvPr>
          <p:cNvSpPr txBox="1"/>
          <p:nvPr/>
        </p:nvSpPr>
        <p:spPr>
          <a:xfrm>
            <a:off x="8762812" y="6442209"/>
            <a:ext cx="3027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Terzani et al.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accepted PRAB]</a:t>
            </a:r>
          </a:p>
        </p:txBody>
      </p:sp>
    </p:spTree>
    <p:extLst>
      <p:ext uri="{BB962C8B-B14F-4D97-AF65-F5344CB8AC3E}">
        <p14:creationId xmlns:p14="http://schemas.microsoft.com/office/powerpoint/2010/main" val="88332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143975-7696-A441-B04B-E8E806E9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88" y="4152367"/>
            <a:ext cx="4093100" cy="25825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C9C74-EE81-6E43-BD67-74FBDD7398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2784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a well aligned electron beam, a directional (on-axis) muon beam produced with highest energy ~</a:t>
            </a:r>
            <a:r>
              <a:rPr lang="en-US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baseline="-25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baseline="-2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F76F6-5BF7-0949-9116-ECBAC01238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oogle Shape;573;g26becbd8ee7_3_24">
            <a:extLst>
              <a:ext uri="{FF2B5EF4-FFF2-40B4-BE49-F238E27FC236}">
                <a16:creationId xmlns:a16="http://schemas.microsoft.com/office/drawing/2014/main" id="{1053E50A-8A2A-9F4D-8910-6F5BBB308AC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7168" y="1555093"/>
            <a:ext cx="5165476" cy="22544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5;g26becbd8ee7_3_24">
            <a:extLst>
              <a:ext uri="{FF2B5EF4-FFF2-40B4-BE49-F238E27FC236}">
                <a16:creationId xmlns:a16="http://schemas.microsoft.com/office/drawing/2014/main" id="{309D0E31-FECB-D142-B7C3-55894A35648A}"/>
              </a:ext>
            </a:extLst>
          </p:cNvPr>
          <p:cNvSpPr txBox="1"/>
          <p:nvPr/>
        </p:nvSpPr>
        <p:spPr>
          <a:xfrm>
            <a:off x="934812" y="1189460"/>
            <a:ext cx="275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Main interaction point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9" name="Google Shape;576;g26becbd8ee7_3_24">
            <a:extLst>
              <a:ext uri="{FF2B5EF4-FFF2-40B4-BE49-F238E27FC236}">
                <a16:creationId xmlns:a16="http://schemas.microsoft.com/office/drawing/2014/main" id="{7409191D-5F13-684B-902C-94A75F86AAF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312262" y="1651095"/>
            <a:ext cx="535869" cy="813526"/>
          </a:xfrm>
          <a:prstGeom prst="straightConnector1">
            <a:avLst/>
          </a:prstGeom>
          <a:noFill/>
          <a:ln w="28575" cap="flat" cmpd="sng">
            <a:solidFill>
              <a:srgbClr val="FF333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582;g26becbd8ee7_3_24">
            <a:extLst>
              <a:ext uri="{FF2B5EF4-FFF2-40B4-BE49-F238E27FC236}">
                <a16:creationId xmlns:a16="http://schemas.microsoft.com/office/drawing/2014/main" id="{E260B037-EC79-6948-8D0F-9409A67ED65B}"/>
              </a:ext>
            </a:extLst>
          </p:cNvPr>
          <p:cNvSpPr txBox="1"/>
          <p:nvPr/>
        </p:nvSpPr>
        <p:spPr>
          <a:xfrm>
            <a:off x="1520437" y="4370527"/>
            <a:ext cx="1959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Bethe-</a:t>
            </a:r>
            <a:r>
              <a:rPr lang="en-US" dirty="0" err="1">
                <a:solidFill>
                  <a:schemeClr val="dk1"/>
                </a:solidFill>
                <a:latin typeface="+mn-lt"/>
              </a:rPr>
              <a:t>Heitler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6" name="Google Shape;583;g26becbd8ee7_3_24">
            <a:extLst>
              <a:ext uri="{FF2B5EF4-FFF2-40B4-BE49-F238E27FC236}">
                <a16:creationId xmlns:a16="http://schemas.microsoft.com/office/drawing/2014/main" id="{B7D71343-F814-4B49-91DC-CB9E6BA94C26}"/>
              </a:ext>
            </a:extLst>
          </p:cNvPr>
          <p:cNvCxnSpPr/>
          <p:nvPr/>
        </p:nvCxnSpPr>
        <p:spPr>
          <a:xfrm>
            <a:off x="3974887" y="4370527"/>
            <a:ext cx="0" cy="2259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584;g26becbd8ee7_3_24">
            <a:extLst>
              <a:ext uri="{FF2B5EF4-FFF2-40B4-BE49-F238E27FC236}">
                <a16:creationId xmlns:a16="http://schemas.microsoft.com/office/drawing/2014/main" id="{92C2BA97-82EC-6D43-962D-7D569C6E1CFF}"/>
              </a:ext>
            </a:extLst>
          </p:cNvPr>
          <p:cNvSpPr txBox="1"/>
          <p:nvPr/>
        </p:nvSpPr>
        <p:spPr>
          <a:xfrm>
            <a:off x="4091252" y="4863115"/>
            <a:ext cx="27813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dirty="0">
                <a:solidFill>
                  <a:schemeClr val="dk1"/>
                </a:solidFill>
                <a:latin typeface="+mn-lt"/>
              </a:rPr>
              <a:t>Pion production (mostly isotropic and low energy)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5720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dirty="0" err="1">
                <a:solidFill>
                  <a:schemeClr val="dk1"/>
                </a:solidFill>
                <a:latin typeface="+mn-lt"/>
              </a:rPr>
              <a:t>Pions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decay into muons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8" name="Google Shape;585;g26becbd8ee7_3_24">
            <a:extLst>
              <a:ext uri="{FF2B5EF4-FFF2-40B4-BE49-F238E27FC236}">
                <a16:creationId xmlns:a16="http://schemas.microsoft.com/office/drawing/2014/main" id="{7FD569A5-D941-BA4C-B54B-25F269834B39}"/>
              </a:ext>
            </a:extLst>
          </p:cNvPr>
          <p:cNvSpPr txBox="1"/>
          <p:nvPr/>
        </p:nvSpPr>
        <p:spPr>
          <a:xfrm>
            <a:off x="2292937" y="3910477"/>
            <a:ext cx="3363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Muon production channels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sp>
        <p:nvSpPr>
          <p:cNvPr id="21" name="Google Shape;588;g26becbd8ee7_3_24">
            <a:extLst>
              <a:ext uri="{FF2B5EF4-FFF2-40B4-BE49-F238E27FC236}">
                <a16:creationId xmlns:a16="http://schemas.microsoft.com/office/drawing/2014/main" id="{BDC53DF4-5457-064F-929D-ED3BD50EEF46}"/>
              </a:ext>
            </a:extLst>
          </p:cNvPr>
          <p:cNvSpPr txBox="1"/>
          <p:nvPr/>
        </p:nvSpPr>
        <p:spPr>
          <a:xfrm>
            <a:off x="4168602" y="4370527"/>
            <a:ext cx="1959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Pion decay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24" name="Google Shape;591;g26becbd8ee7_3_24">
            <a:extLst>
              <a:ext uri="{FF2B5EF4-FFF2-40B4-BE49-F238E27FC236}">
                <a16:creationId xmlns:a16="http://schemas.microsoft.com/office/drawing/2014/main" id="{66289FA5-3A4C-8B41-97B2-B63F0521F6DA}"/>
              </a:ext>
            </a:extLst>
          </p:cNvPr>
          <p:cNvCxnSpPr>
            <a:cxnSpLocks/>
          </p:cNvCxnSpPr>
          <p:nvPr/>
        </p:nvCxnSpPr>
        <p:spPr>
          <a:xfrm flipH="1">
            <a:off x="3021483" y="2453620"/>
            <a:ext cx="4548551" cy="33854"/>
          </a:xfrm>
          <a:prstGeom prst="straightConnector1">
            <a:avLst/>
          </a:prstGeom>
          <a:noFill/>
          <a:ln w="28575" cap="flat" cmpd="sng">
            <a:solidFill>
              <a:srgbClr val="FF333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" name="Google Shape;592;g26becbd8ee7_3_24">
            <a:extLst>
              <a:ext uri="{FF2B5EF4-FFF2-40B4-BE49-F238E27FC236}">
                <a16:creationId xmlns:a16="http://schemas.microsoft.com/office/drawing/2014/main" id="{C904BD6A-BB08-4341-96BE-EF16ACBD305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113" y="4776398"/>
            <a:ext cx="2560201" cy="1699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FDD404-D14D-374D-9939-FBF313D3D8EC}"/>
              </a:ext>
            </a:extLst>
          </p:cNvPr>
          <p:cNvSpPr txBox="1"/>
          <p:nvPr/>
        </p:nvSpPr>
        <p:spPr>
          <a:xfrm>
            <a:off x="5555277" y="211500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Spectrum at 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5818DF-3749-6540-8CD4-4EE0A419147B}"/>
              </a:ext>
            </a:extLst>
          </p:cNvPr>
          <p:cNvSpPr txBox="1"/>
          <p:nvPr/>
        </p:nvSpPr>
        <p:spPr>
          <a:xfrm>
            <a:off x="8390224" y="3552850"/>
            <a:ext cx="321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Spectrum in the hallway (including energy losses)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98B56374-7070-FE40-9570-3B31AFA886E6}"/>
              </a:ext>
            </a:extLst>
          </p:cNvPr>
          <p:cNvSpPr/>
          <p:nvPr/>
        </p:nvSpPr>
        <p:spPr>
          <a:xfrm rot="13500000">
            <a:off x="7383690" y="2641868"/>
            <a:ext cx="1821964" cy="1821964"/>
          </a:xfrm>
          <a:prstGeom prst="arc">
            <a:avLst/>
          </a:prstGeom>
          <a:ln>
            <a:head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19AD6-1705-744D-B8B0-B2445D1E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84" y="1074229"/>
            <a:ext cx="4093104" cy="25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3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01;g2c46ecc2192_1_14">
            <a:extLst>
              <a:ext uri="{FF2B5EF4-FFF2-40B4-BE49-F238E27FC236}">
                <a16:creationId xmlns:a16="http://schemas.microsoft.com/office/drawing/2014/main" id="{DD3D8698-4A79-2E47-81CD-A383C660DE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2489" y="1010626"/>
            <a:ext cx="4481199" cy="2963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290FA-64B8-494F-B5AD-C5E4BD335E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2784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Beam interaction with high-Z elements leaves muon beam unaffected and produces additional low-energy muons around the beam dump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12DEB-70BB-5244-BB18-A45F77A87A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oogle Shape;600;g2c46ecc2192_1_14">
            <a:extLst>
              <a:ext uri="{FF2B5EF4-FFF2-40B4-BE49-F238E27FC236}">
                <a16:creationId xmlns:a16="http://schemas.microsoft.com/office/drawing/2014/main" id="{EEAE877C-6C67-F141-B4FD-7FEF94813D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8" y="1811026"/>
            <a:ext cx="3635000" cy="24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02;g2c46ecc2192_1_14">
            <a:extLst>
              <a:ext uri="{FF2B5EF4-FFF2-40B4-BE49-F238E27FC236}">
                <a16:creationId xmlns:a16="http://schemas.microsoft.com/office/drawing/2014/main" id="{1390C1C0-C2F6-6F46-902E-9092B93E9855}"/>
              </a:ext>
            </a:extLst>
          </p:cNvPr>
          <p:cNvSpPr txBox="1"/>
          <p:nvPr/>
        </p:nvSpPr>
        <p:spPr>
          <a:xfrm>
            <a:off x="96188" y="1010625"/>
            <a:ext cx="4336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The electron beam hits the elements along the beamline when θ=1.5mrad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sp>
        <p:nvSpPr>
          <p:cNvPr id="9" name="Google Shape;603;g2c46ecc2192_1_14">
            <a:extLst>
              <a:ext uri="{FF2B5EF4-FFF2-40B4-BE49-F238E27FC236}">
                <a16:creationId xmlns:a16="http://schemas.microsoft.com/office/drawing/2014/main" id="{DB673663-0E49-B843-A6B0-7E5F280833E1}"/>
              </a:ext>
            </a:extLst>
          </p:cNvPr>
          <p:cNvSpPr txBox="1"/>
          <p:nvPr/>
        </p:nvSpPr>
        <p:spPr>
          <a:xfrm>
            <a:off x="3867938" y="2146625"/>
            <a:ext cx="16446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Photons removed for clarity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0" name="Google Shape;604;g2c46ecc2192_1_14">
            <a:extLst>
              <a:ext uri="{FF2B5EF4-FFF2-40B4-BE49-F238E27FC236}">
                <a16:creationId xmlns:a16="http://schemas.microsoft.com/office/drawing/2014/main" id="{854DF19F-58AE-3A4A-8E71-04A1FE50D014}"/>
              </a:ext>
            </a:extLst>
          </p:cNvPr>
          <p:cNvCxnSpPr/>
          <p:nvPr/>
        </p:nvCxnSpPr>
        <p:spPr>
          <a:xfrm rot="10800000" flipH="1">
            <a:off x="3541913" y="1920600"/>
            <a:ext cx="2059500" cy="306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605;g2c46ecc2192_1_14">
            <a:extLst>
              <a:ext uri="{FF2B5EF4-FFF2-40B4-BE49-F238E27FC236}">
                <a16:creationId xmlns:a16="http://schemas.microsoft.com/office/drawing/2014/main" id="{0286E59E-CCA2-C945-8F70-138992CCF76D}"/>
              </a:ext>
            </a:extLst>
          </p:cNvPr>
          <p:cNvSpPr txBox="1"/>
          <p:nvPr/>
        </p:nvSpPr>
        <p:spPr>
          <a:xfrm>
            <a:off x="207538" y="3644079"/>
            <a:ext cx="46815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Elements: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5720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dirty="0">
                <a:solidFill>
                  <a:schemeClr val="dk1"/>
                </a:solidFill>
                <a:latin typeface="+mn-lt"/>
              </a:rPr>
              <a:t>Absorbers (Glass): X</a:t>
            </a:r>
            <a:r>
              <a:rPr lang="en-US" baseline="-25000" dirty="0">
                <a:solidFill>
                  <a:schemeClr val="dk1"/>
                </a:solidFill>
                <a:latin typeface="+mn-lt"/>
              </a:rPr>
              <a:t>0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= 9.37cm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5720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dirty="0">
                <a:solidFill>
                  <a:schemeClr val="dk1"/>
                </a:solidFill>
                <a:latin typeface="+mn-lt"/>
              </a:rPr>
              <a:t>Magnet (Steel): X</a:t>
            </a:r>
            <a:r>
              <a:rPr lang="en-US" baseline="-25000" dirty="0">
                <a:solidFill>
                  <a:schemeClr val="dk1"/>
                </a:solidFill>
                <a:latin typeface="+mn-lt"/>
              </a:rPr>
              <a:t>0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= 1.54 cm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5" name="Google Shape;609;g2c46ecc2192_1_14">
            <a:extLst>
              <a:ext uri="{FF2B5EF4-FFF2-40B4-BE49-F238E27FC236}">
                <a16:creationId xmlns:a16="http://schemas.microsoft.com/office/drawing/2014/main" id="{FE610A2F-48F3-964D-90B9-189663F6406D}"/>
              </a:ext>
            </a:extLst>
          </p:cNvPr>
          <p:cNvSpPr txBox="1"/>
          <p:nvPr/>
        </p:nvSpPr>
        <p:spPr>
          <a:xfrm>
            <a:off x="8960888" y="3205126"/>
            <a:ext cx="3175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High energy muon beam from pairs not affected: material independent and collimated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6" name="Google Shape;610;g2c46ecc2192_1_14">
            <a:extLst>
              <a:ext uri="{FF2B5EF4-FFF2-40B4-BE49-F238E27FC236}">
                <a16:creationId xmlns:a16="http://schemas.microsoft.com/office/drawing/2014/main" id="{9DB08245-0211-134C-8F97-897E8A60EF58}"/>
              </a:ext>
            </a:extLst>
          </p:cNvPr>
          <p:cNvCxnSpPr/>
          <p:nvPr/>
        </p:nvCxnSpPr>
        <p:spPr>
          <a:xfrm rot="10800000" flipH="1">
            <a:off x="4020638" y="4422054"/>
            <a:ext cx="1491900" cy="662400"/>
          </a:xfrm>
          <a:prstGeom prst="straightConnector1">
            <a:avLst/>
          </a:prstGeom>
          <a:noFill/>
          <a:ln w="28575" cap="flat" cmpd="sng">
            <a:solidFill>
              <a:srgbClr val="00A33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611;g2c46ecc2192_1_14">
            <a:extLst>
              <a:ext uri="{FF2B5EF4-FFF2-40B4-BE49-F238E27FC236}">
                <a16:creationId xmlns:a16="http://schemas.microsoft.com/office/drawing/2014/main" id="{87112973-F866-774D-AA78-04AC1A63BA75}"/>
              </a:ext>
            </a:extLst>
          </p:cNvPr>
          <p:cNvCxnSpPr/>
          <p:nvPr/>
        </p:nvCxnSpPr>
        <p:spPr>
          <a:xfrm>
            <a:off x="4065188" y="5424029"/>
            <a:ext cx="1497300" cy="194700"/>
          </a:xfrm>
          <a:prstGeom prst="straightConnector1">
            <a:avLst/>
          </a:prstGeom>
          <a:noFill/>
          <a:ln w="28575" cap="flat" cmpd="sng">
            <a:solidFill>
              <a:srgbClr val="00A33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612;g2c46ecc2192_1_14">
            <a:extLst>
              <a:ext uri="{FF2B5EF4-FFF2-40B4-BE49-F238E27FC236}">
                <a16:creationId xmlns:a16="http://schemas.microsoft.com/office/drawing/2014/main" id="{0BFDE95D-3012-844C-91CA-BB2DE773BB1B}"/>
              </a:ext>
            </a:extLst>
          </p:cNvPr>
          <p:cNvSpPr txBox="1"/>
          <p:nvPr/>
        </p:nvSpPr>
        <p:spPr>
          <a:xfrm>
            <a:off x="8960888" y="4829928"/>
            <a:ext cx="3175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Additional low energy muons visible due to off-axis production from </a:t>
            </a:r>
            <a:r>
              <a:rPr lang="en-US" dirty="0" err="1">
                <a:solidFill>
                  <a:schemeClr val="dk1"/>
                </a:solidFill>
                <a:latin typeface="+mn-lt"/>
              </a:rPr>
              <a:t>pions</a:t>
            </a:r>
            <a:r>
              <a:rPr lang="en-US" dirty="0">
                <a:solidFill>
                  <a:schemeClr val="dk1"/>
                </a:solidFill>
                <a:latin typeface="+mn-lt"/>
              </a:rPr>
              <a:t> (not absorbed)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9" name="Google Shape;613;g2c46ecc2192_1_14">
            <a:extLst>
              <a:ext uri="{FF2B5EF4-FFF2-40B4-BE49-F238E27FC236}">
                <a16:creationId xmlns:a16="http://schemas.microsoft.com/office/drawing/2014/main" id="{DF82B163-7ED3-E546-9266-283645C9843A}"/>
              </a:ext>
            </a:extLst>
          </p:cNvPr>
          <p:cNvSpPr txBox="1"/>
          <p:nvPr/>
        </p:nvSpPr>
        <p:spPr>
          <a:xfrm>
            <a:off x="9012038" y="1035375"/>
            <a:ext cx="30729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chemeClr val="dk1"/>
                </a:solidFill>
                <a:latin typeface="+mn-lt"/>
              </a:rPr>
              <a:t>X</a:t>
            </a:r>
            <a:r>
              <a:rPr lang="en-US" b="1" baseline="-25000">
                <a:solidFill>
                  <a:schemeClr val="dk1"/>
                </a:solidFill>
                <a:latin typeface="+mn-lt"/>
              </a:rPr>
              <a:t>0</a:t>
            </a:r>
            <a:r>
              <a:rPr lang="en-US" b="1">
                <a:solidFill>
                  <a:schemeClr val="dk1"/>
                </a:solidFill>
                <a:latin typeface="+mn-lt"/>
              </a:rPr>
              <a:t> Radiation length:</a:t>
            </a:r>
            <a:endParaRPr b="1">
              <a:solidFill>
                <a:schemeClr val="dk1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proportional to photon mean free path - pair production length scale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sp>
        <p:nvSpPr>
          <p:cNvPr id="21" name="Google Shape;609;g2c46ecc2192_1_14">
            <a:extLst>
              <a:ext uri="{FF2B5EF4-FFF2-40B4-BE49-F238E27FC236}">
                <a16:creationId xmlns:a16="http://schemas.microsoft.com/office/drawing/2014/main" id="{4BA413F5-A848-6D4D-889F-9B67AA733B1E}"/>
              </a:ext>
            </a:extLst>
          </p:cNvPr>
          <p:cNvSpPr txBox="1"/>
          <p:nvPr/>
        </p:nvSpPr>
        <p:spPr>
          <a:xfrm>
            <a:off x="4242487" y="4036122"/>
            <a:ext cx="17059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Pair-produced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2" name="Google Shape;609;g2c46ecc2192_1_14">
            <a:extLst>
              <a:ext uri="{FF2B5EF4-FFF2-40B4-BE49-F238E27FC236}">
                <a16:creationId xmlns:a16="http://schemas.microsoft.com/office/drawing/2014/main" id="{1BC070A4-AF1D-844E-BCD5-DCFD1F71B5B0}"/>
              </a:ext>
            </a:extLst>
          </p:cNvPr>
          <p:cNvSpPr txBox="1"/>
          <p:nvPr/>
        </p:nvSpPr>
        <p:spPr>
          <a:xfrm>
            <a:off x="4253206" y="5014609"/>
            <a:ext cx="17059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From decay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26477-00FC-A44C-B66C-C4D12B865CBC}"/>
              </a:ext>
            </a:extLst>
          </p:cNvPr>
          <p:cNvSpPr txBox="1"/>
          <p:nvPr/>
        </p:nvSpPr>
        <p:spPr>
          <a:xfrm>
            <a:off x="8762812" y="6442209"/>
            <a:ext cx="3027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Terzani et al.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accepted PRAB]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4BF433-E531-F242-A5F4-5BFB641A1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60" y="4685056"/>
            <a:ext cx="3270539" cy="2027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4F2C8-E07C-0E4C-B56C-3C1E0C6B6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329" y="3239031"/>
            <a:ext cx="2863834" cy="17755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1388A7-7B8F-6B46-8986-E2F189CD8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328" y="5014609"/>
            <a:ext cx="2863835" cy="17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5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299C55-3CFB-8442-BD9B-51348B32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63" y="2206156"/>
            <a:ext cx="4704391" cy="29682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5064E2-EB47-BC47-A9C9-945B6941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72" y="1921597"/>
            <a:ext cx="4704392" cy="296824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55FB-571E-A746-9BFF-17EA15A26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54741"/>
          </a:xfrm>
        </p:spPr>
        <p:txBody>
          <a:bodyPr/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Experimentally observed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higher muon count off-axis can be explained by the lower energy muons from pion decay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B6F99-CD3F-C947-9FED-6E68A8800E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Google Shape;622;g26becbd8ee7_2_55">
            <a:extLst>
              <a:ext uri="{FF2B5EF4-FFF2-40B4-BE49-F238E27FC236}">
                <a16:creationId xmlns:a16="http://schemas.microsoft.com/office/drawing/2014/main" id="{10EBC541-D70B-2B48-83F3-DA27940DB77C}"/>
              </a:ext>
            </a:extLst>
          </p:cNvPr>
          <p:cNvSpPr txBox="1"/>
          <p:nvPr/>
        </p:nvSpPr>
        <p:spPr>
          <a:xfrm>
            <a:off x="6813863" y="5188538"/>
            <a:ext cx="4113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Muons from pairs: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445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Mainly forward directed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445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Exponential-like energy distribution (Bremsstrahlung)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7" name="Google Shape;623;g26becbd8ee7_2_55">
            <a:extLst>
              <a:ext uri="{FF2B5EF4-FFF2-40B4-BE49-F238E27FC236}">
                <a16:creationId xmlns:a16="http://schemas.microsoft.com/office/drawing/2014/main" id="{3ECF9FD8-8D8D-C849-9636-98283D30C16F}"/>
              </a:ext>
            </a:extLst>
          </p:cNvPr>
          <p:cNvCxnSpPr>
            <a:cxnSpLocks/>
          </p:cNvCxnSpPr>
          <p:nvPr/>
        </p:nvCxnSpPr>
        <p:spPr>
          <a:xfrm flipH="1">
            <a:off x="8064347" y="2331725"/>
            <a:ext cx="220191" cy="5397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624;g26becbd8ee7_2_55">
            <a:extLst>
              <a:ext uri="{FF2B5EF4-FFF2-40B4-BE49-F238E27FC236}">
                <a16:creationId xmlns:a16="http://schemas.microsoft.com/office/drawing/2014/main" id="{AF6A33FA-C477-F94E-AFEF-0C5F6B947274}"/>
              </a:ext>
            </a:extLst>
          </p:cNvPr>
          <p:cNvCxnSpPr>
            <a:cxnSpLocks/>
          </p:cNvCxnSpPr>
          <p:nvPr/>
        </p:nvCxnSpPr>
        <p:spPr>
          <a:xfrm flipV="1">
            <a:off x="8240324" y="4197427"/>
            <a:ext cx="1893325" cy="1075382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626;g26becbd8ee7_2_55">
            <a:extLst>
              <a:ext uri="{FF2B5EF4-FFF2-40B4-BE49-F238E27FC236}">
                <a16:creationId xmlns:a16="http://schemas.microsoft.com/office/drawing/2014/main" id="{F50FCA87-098E-9044-ABC1-81660410F470}"/>
              </a:ext>
            </a:extLst>
          </p:cNvPr>
          <p:cNvSpPr txBox="1"/>
          <p:nvPr/>
        </p:nvSpPr>
        <p:spPr>
          <a:xfrm>
            <a:off x="374963" y="5149614"/>
            <a:ext cx="5448300" cy="1015632"/>
          </a:xfrm>
          <a:prstGeom prst="rect">
            <a:avLst/>
          </a:prstGeom>
          <a:noFill/>
          <a:ln w="19050" cap="flat" cmpd="sng">
            <a:solidFill>
              <a:srgbClr val="00A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The two muon species are spatially separated therefore the measurement is selective depending if the detector is on/off axis.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1" name="Google Shape;628;g26becbd8ee7_2_55">
            <a:extLst>
              <a:ext uri="{FF2B5EF4-FFF2-40B4-BE49-F238E27FC236}">
                <a16:creationId xmlns:a16="http://schemas.microsoft.com/office/drawing/2014/main" id="{FF5CD2BC-75B2-304D-9D68-E440C4A3C529}"/>
              </a:ext>
            </a:extLst>
          </p:cNvPr>
          <p:cNvSpPr txBox="1"/>
          <p:nvPr/>
        </p:nvSpPr>
        <p:spPr>
          <a:xfrm>
            <a:off x="687526" y="999078"/>
            <a:ext cx="3339900" cy="78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+mn-lt"/>
              </a:rPr>
              <a:t>Muons at IP (up to initial e- energy)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2" name="Google Shape;629;g26becbd8ee7_2_55">
            <a:extLst>
              <a:ext uri="{FF2B5EF4-FFF2-40B4-BE49-F238E27FC236}">
                <a16:creationId xmlns:a16="http://schemas.microsoft.com/office/drawing/2014/main" id="{FFFC4CD6-3280-5049-9929-2F515A64E1BC}"/>
              </a:ext>
            </a:extLst>
          </p:cNvPr>
          <p:cNvSpPr/>
          <p:nvPr/>
        </p:nvSpPr>
        <p:spPr>
          <a:xfrm>
            <a:off x="4891164" y="3159100"/>
            <a:ext cx="1987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30;g26becbd8ee7_2_55">
            <a:extLst>
              <a:ext uri="{FF2B5EF4-FFF2-40B4-BE49-F238E27FC236}">
                <a16:creationId xmlns:a16="http://schemas.microsoft.com/office/drawing/2014/main" id="{B189152E-A903-AF4C-9D19-E771D5CC78B3}"/>
              </a:ext>
            </a:extLst>
          </p:cNvPr>
          <p:cNvSpPr txBox="1"/>
          <p:nvPr/>
        </p:nvSpPr>
        <p:spPr>
          <a:xfrm>
            <a:off x="4822839" y="2331725"/>
            <a:ext cx="2585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Passage through beam dump and wall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4" name="Google Shape;631;g26becbd8ee7_2_55">
            <a:extLst>
              <a:ext uri="{FF2B5EF4-FFF2-40B4-BE49-F238E27FC236}">
                <a16:creationId xmlns:a16="http://schemas.microsoft.com/office/drawing/2014/main" id="{8C3443C5-AEE1-2642-B530-2F57F09A8A46}"/>
              </a:ext>
            </a:extLst>
          </p:cNvPr>
          <p:cNvSpPr txBox="1"/>
          <p:nvPr/>
        </p:nvSpPr>
        <p:spPr>
          <a:xfrm>
            <a:off x="6922063" y="940688"/>
            <a:ext cx="5317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Muons from decay: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445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Almost isotropic</a:t>
            </a:r>
            <a:endParaRPr dirty="0">
              <a:solidFill>
                <a:schemeClr val="dk1"/>
              </a:solidFill>
              <a:latin typeface="+mn-lt"/>
            </a:endParaRPr>
          </a:p>
          <a:p>
            <a:pPr marL="4445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Peaked at low energy because emitted by low energy </a:t>
            </a:r>
            <a:r>
              <a:rPr lang="en-US" dirty="0" err="1">
                <a:solidFill>
                  <a:schemeClr val="dk1"/>
                </a:solidFill>
                <a:latin typeface="+mn-lt"/>
              </a:rPr>
              <a:t>pions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15" name="Google Shape;632;g26becbd8ee7_2_55">
            <a:extLst>
              <a:ext uri="{FF2B5EF4-FFF2-40B4-BE49-F238E27FC236}">
                <a16:creationId xmlns:a16="http://schemas.microsoft.com/office/drawing/2014/main" id="{47CBB46E-BE86-854D-8524-B22C48BB9492}"/>
              </a:ext>
            </a:extLst>
          </p:cNvPr>
          <p:cNvCxnSpPr>
            <a:cxnSpLocks/>
          </p:cNvCxnSpPr>
          <p:nvPr/>
        </p:nvCxnSpPr>
        <p:spPr>
          <a:xfrm>
            <a:off x="10133649" y="3610305"/>
            <a:ext cx="141756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" name="Google Shape;633;g26becbd8ee7_2_55">
            <a:extLst>
              <a:ext uri="{FF2B5EF4-FFF2-40B4-BE49-F238E27FC236}">
                <a16:creationId xmlns:a16="http://schemas.microsoft.com/office/drawing/2014/main" id="{408447BF-257C-6C43-9C09-F8B37A341A58}"/>
              </a:ext>
            </a:extLst>
          </p:cNvPr>
          <p:cNvSpPr txBox="1"/>
          <p:nvPr/>
        </p:nvSpPr>
        <p:spPr>
          <a:xfrm>
            <a:off x="9891454" y="2809905"/>
            <a:ext cx="185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Energy</a:t>
            </a:r>
            <a:r>
              <a:rPr lang="en-US" sz="2000" dirty="0">
                <a:solidFill>
                  <a:schemeClr val="dk1"/>
                </a:solidFill>
                <a:latin typeface="+mn-lt"/>
              </a:rPr>
              <a:t> loss in beam dump</a:t>
            </a:r>
            <a:endParaRPr sz="2000" dirty="0">
              <a:solidFill>
                <a:schemeClr val="dk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186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45A50B0-A0C7-464B-9251-3047704B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838" y="1167291"/>
            <a:ext cx="3933594" cy="2438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E9254E-87EF-164F-88A3-93EE17DA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363" y="1189415"/>
            <a:ext cx="3933595" cy="243882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624B2-0CFE-6043-A089-5AD160A63D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54741"/>
          </a:xfrm>
        </p:spPr>
        <p:txBody>
          <a:bodyPr/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Understanding photon background is essential to design additional shielding for the tracking detectors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7CA8E-D709-1544-9702-F693F33FF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Google Shape;641;g26becbd8ee7_3_19">
            <a:extLst>
              <a:ext uri="{FF2B5EF4-FFF2-40B4-BE49-F238E27FC236}">
                <a16:creationId xmlns:a16="http://schemas.microsoft.com/office/drawing/2014/main" id="{FF28602C-DE82-0A40-BB1C-A21574C788B9}"/>
              </a:ext>
            </a:extLst>
          </p:cNvPr>
          <p:cNvSpPr txBox="1"/>
          <p:nvPr/>
        </p:nvSpPr>
        <p:spPr>
          <a:xfrm>
            <a:off x="3374138" y="967188"/>
            <a:ext cx="359446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Photon flux on the virtual detector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7" name="Google Shape;642;g26becbd8ee7_3_19">
            <a:extLst>
              <a:ext uri="{FF2B5EF4-FFF2-40B4-BE49-F238E27FC236}">
                <a16:creationId xmlns:a16="http://schemas.microsoft.com/office/drawing/2014/main" id="{F73D4F36-DF17-8545-9EF3-A1E79EA9A4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789" y="3879406"/>
            <a:ext cx="3699717" cy="27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3;g26becbd8ee7_3_19">
            <a:extLst>
              <a:ext uri="{FF2B5EF4-FFF2-40B4-BE49-F238E27FC236}">
                <a16:creationId xmlns:a16="http://schemas.microsoft.com/office/drawing/2014/main" id="{0BE66ABA-CEFC-BB4A-A2D5-84337861A3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8639" y="3883687"/>
            <a:ext cx="3674233" cy="27471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44;g26becbd8ee7_3_19">
            <a:extLst>
              <a:ext uri="{FF2B5EF4-FFF2-40B4-BE49-F238E27FC236}">
                <a16:creationId xmlns:a16="http://schemas.microsoft.com/office/drawing/2014/main" id="{5DB277DE-77D0-7040-86CF-C187F39D87BD}"/>
              </a:ext>
            </a:extLst>
          </p:cNvPr>
          <p:cNvSpPr txBox="1"/>
          <p:nvPr/>
        </p:nvSpPr>
        <p:spPr>
          <a:xfrm>
            <a:off x="5510363" y="3502955"/>
            <a:ext cx="2555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Short time scale (ns)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0" name="Google Shape;645;g26becbd8ee7_3_19">
            <a:extLst>
              <a:ext uri="{FF2B5EF4-FFF2-40B4-BE49-F238E27FC236}">
                <a16:creationId xmlns:a16="http://schemas.microsoft.com/office/drawing/2014/main" id="{5AC9355E-127D-5247-B7D6-9A99BC3089FF}"/>
              </a:ext>
            </a:extLst>
          </p:cNvPr>
          <p:cNvSpPr txBox="1"/>
          <p:nvPr/>
        </p:nvSpPr>
        <p:spPr>
          <a:xfrm>
            <a:off x="8912276" y="3502955"/>
            <a:ext cx="2881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dk1"/>
                </a:solidFill>
                <a:latin typeface="+mn-lt"/>
              </a:rPr>
              <a:t>Medium time scale (μs)</a:t>
            </a:r>
            <a:endParaRPr>
              <a:solidFill>
                <a:schemeClr val="dk1"/>
              </a:solidFill>
              <a:latin typeface="+mn-lt"/>
            </a:endParaRPr>
          </a:p>
        </p:txBody>
      </p:sp>
      <p:pic>
        <p:nvPicPr>
          <p:cNvPr id="12" name="Google Shape;649;g26becbd8ee7_3_19">
            <a:extLst>
              <a:ext uri="{FF2B5EF4-FFF2-40B4-BE49-F238E27FC236}">
                <a16:creationId xmlns:a16="http://schemas.microsoft.com/office/drawing/2014/main" id="{28F9915C-66EE-C144-8006-568258261E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938" y="3990476"/>
            <a:ext cx="4103400" cy="2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50;g26becbd8ee7_3_19">
            <a:extLst>
              <a:ext uri="{FF2B5EF4-FFF2-40B4-BE49-F238E27FC236}">
                <a16:creationId xmlns:a16="http://schemas.microsoft.com/office/drawing/2014/main" id="{B56C0D73-5FE0-9C4C-AF09-6D00A0226859}"/>
              </a:ext>
            </a:extLst>
          </p:cNvPr>
          <p:cNvSpPr txBox="1"/>
          <p:nvPr/>
        </p:nvSpPr>
        <p:spPr>
          <a:xfrm>
            <a:off x="79069" y="3200892"/>
            <a:ext cx="43671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Scintillator revealed gamma background around the beam dump (distinguished from muons)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6" name="Google Shape;652;g26becbd8ee7_3_19">
            <a:extLst>
              <a:ext uri="{FF2B5EF4-FFF2-40B4-BE49-F238E27FC236}">
                <a16:creationId xmlns:a16="http://schemas.microsoft.com/office/drawing/2014/main" id="{43195641-AD5B-204E-AF45-F1AD27390FCE}"/>
              </a:ext>
            </a:extLst>
          </p:cNvPr>
          <p:cNvSpPr txBox="1"/>
          <p:nvPr/>
        </p:nvSpPr>
        <p:spPr>
          <a:xfrm>
            <a:off x="7533688" y="967188"/>
            <a:ext cx="393359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Neutron flux on the virtual detector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8" name="Google Shape;654;g26becbd8ee7_3_19">
            <a:extLst>
              <a:ext uri="{FF2B5EF4-FFF2-40B4-BE49-F238E27FC236}">
                <a16:creationId xmlns:a16="http://schemas.microsoft.com/office/drawing/2014/main" id="{9D07BEAA-FC70-2141-9AE7-29E9EECA2923}"/>
              </a:ext>
            </a:extLst>
          </p:cNvPr>
          <p:cNvSpPr txBox="1"/>
          <p:nvPr/>
        </p:nvSpPr>
        <p:spPr>
          <a:xfrm>
            <a:off x="521251" y="1189415"/>
            <a:ext cx="23511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+mn-lt"/>
              </a:rPr>
              <a:t>Lower background behind the beam dump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9" name="Google Shape;655;g26becbd8ee7_3_19">
            <a:extLst>
              <a:ext uri="{FF2B5EF4-FFF2-40B4-BE49-F238E27FC236}">
                <a16:creationId xmlns:a16="http://schemas.microsoft.com/office/drawing/2014/main" id="{5444A531-2BAD-1F46-ABD8-70DC61AEDAC8}"/>
              </a:ext>
            </a:extLst>
          </p:cNvPr>
          <p:cNvSpPr/>
          <p:nvPr/>
        </p:nvSpPr>
        <p:spPr>
          <a:xfrm>
            <a:off x="4702825" y="1666010"/>
            <a:ext cx="700200" cy="1428900"/>
          </a:xfrm>
          <a:prstGeom prst="ellipse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656;g26becbd8ee7_3_19">
            <a:extLst>
              <a:ext uri="{FF2B5EF4-FFF2-40B4-BE49-F238E27FC236}">
                <a16:creationId xmlns:a16="http://schemas.microsoft.com/office/drawing/2014/main" id="{AEE19C4C-5566-644E-BBF8-34CA5E42D902}"/>
              </a:ext>
            </a:extLst>
          </p:cNvPr>
          <p:cNvCxnSpPr>
            <a:cxnSpLocks/>
          </p:cNvCxnSpPr>
          <p:nvPr/>
        </p:nvCxnSpPr>
        <p:spPr>
          <a:xfrm>
            <a:off x="2498032" y="1891767"/>
            <a:ext cx="2189653" cy="22285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657;g26becbd8ee7_3_19">
            <a:extLst>
              <a:ext uri="{FF2B5EF4-FFF2-40B4-BE49-F238E27FC236}">
                <a16:creationId xmlns:a16="http://schemas.microsoft.com/office/drawing/2014/main" id="{467F0549-684C-C548-8FC0-767CCA43BFEE}"/>
              </a:ext>
            </a:extLst>
          </p:cNvPr>
          <p:cNvSpPr/>
          <p:nvPr/>
        </p:nvSpPr>
        <p:spPr>
          <a:xfrm>
            <a:off x="9067363" y="4760705"/>
            <a:ext cx="2415300" cy="425100"/>
          </a:xfrm>
          <a:prstGeom prst="ellipse">
            <a:avLst/>
          </a:prstGeom>
          <a:noFill/>
          <a:ln w="19050" cap="flat" cmpd="sng">
            <a:solidFill>
              <a:srgbClr val="00A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658;g26becbd8ee7_3_19">
            <a:extLst>
              <a:ext uri="{FF2B5EF4-FFF2-40B4-BE49-F238E27FC236}">
                <a16:creationId xmlns:a16="http://schemas.microsoft.com/office/drawing/2014/main" id="{FFE2A881-7723-0D46-B401-4A1DFA42801D}"/>
              </a:ext>
            </a:extLst>
          </p:cNvPr>
          <p:cNvCxnSpPr>
            <a:stCxn id="21" idx="2"/>
          </p:cNvCxnSpPr>
          <p:nvPr/>
        </p:nvCxnSpPr>
        <p:spPr>
          <a:xfrm flipH="1">
            <a:off x="3301363" y="4973255"/>
            <a:ext cx="5766000" cy="723000"/>
          </a:xfrm>
          <a:prstGeom prst="straightConnector1">
            <a:avLst/>
          </a:prstGeom>
          <a:noFill/>
          <a:ln w="19050" cap="flat" cmpd="sng">
            <a:solidFill>
              <a:srgbClr val="00A33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A0AF800-9D67-F04B-A5EF-24D9558B8DC7}"/>
              </a:ext>
            </a:extLst>
          </p:cNvPr>
          <p:cNvSpPr txBox="1"/>
          <p:nvPr/>
        </p:nvSpPr>
        <p:spPr>
          <a:xfrm>
            <a:off x="146742" y="990998"/>
            <a:ext cx="3027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Terzani et al.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accepted PRAB]</a:t>
            </a:r>
          </a:p>
        </p:txBody>
      </p:sp>
    </p:spTree>
    <p:extLst>
      <p:ext uri="{BB962C8B-B14F-4D97-AF65-F5344CB8AC3E}">
        <p14:creationId xmlns:p14="http://schemas.microsoft.com/office/powerpoint/2010/main" val="40359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48E2F-08EB-AA4C-AAEC-2595847BC7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83E105F-3F9B-1749-848E-9F9BB00AD466}"/>
              </a:ext>
            </a:extLst>
          </p:cNvPr>
          <p:cNvSpPr txBox="1">
            <a:spLocks/>
          </p:cNvSpPr>
          <p:nvPr/>
        </p:nvSpPr>
        <p:spPr>
          <a:xfrm>
            <a:off x="0" y="6626"/>
            <a:ext cx="12192000" cy="9481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None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i="1" dirty="0" err="1">
                <a:latin typeface="Arial"/>
                <a:ea typeface="Arial"/>
                <a:cs typeface="Arial"/>
                <a:sym typeface="Arial"/>
              </a:rPr>
              <a:t>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-ray spectrum shows signatures of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neutron absorption and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baseline="30000" dirty="0" err="1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baseline="30000" dirty="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annihilation</a:t>
            </a:r>
            <a:endParaRPr lang="en-US" dirty="0"/>
          </a:p>
        </p:txBody>
      </p:sp>
      <p:sp>
        <p:nvSpPr>
          <p:cNvPr id="7" name="Google Shape;665;g26becbd8ee7_2_11">
            <a:extLst>
              <a:ext uri="{FF2B5EF4-FFF2-40B4-BE49-F238E27FC236}">
                <a16:creationId xmlns:a16="http://schemas.microsoft.com/office/drawing/2014/main" id="{7D0FD2AB-C54A-144D-A243-F44A5A6FF266}"/>
              </a:ext>
            </a:extLst>
          </p:cNvPr>
          <p:cNvSpPr txBox="1">
            <a:spLocks/>
          </p:cNvSpPr>
          <p:nvPr/>
        </p:nvSpPr>
        <p:spPr>
          <a:xfrm>
            <a:off x="238483" y="1206538"/>
            <a:ext cx="11715033" cy="1506017"/>
          </a:xfrm>
          <a:prstGeom prst="rect">
            <a:avLst/>
          </a:prstGeom>
        </p:spPr>
        <p:txBody>
          <a:bodyPr spcFirstLastPara="1" vert="horz" wrap="square" lIns="90475" tIns="44425" rIns="90475" bIns="44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Tx/>
              <a:buSzTx/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Energy distribution of gamma rays at the PW area hallway: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sz="18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multiple occurrences of neutron capture and inelastic scattering (only measured in scintillators and distinguished from muons)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</a:t>
            </a:r>
            <a:r>
              <a:rPr lang="en-US" sz="1800" baseline="300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+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annihilation gammas at short time scales could hit trackers, but possible to shield since E&lt;1MeV</a:t>
            </a:r>
          </a:p>
        </p:txBody>
      </p:sp>
      <p:pic>
        <p:nvPicPr>
          <p:cNvPr id="8" name="Google Shape;666;g26becbd8ee7_2_11">
            <a:extLst>
              <a:ext uri="{FF2B5EF4-FFF2-40B4-BE49-F238E27FC236}">
                <a16:creationId xmlns:a16="http://schemas.microsoft.com/office/drawing/2014/main" id="{33D31A9D-A758-0142-9921-4273D78522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24" y="2531559"/>
            <a:ext cx="6722350" cy="363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67;g26becbd8ee7_2_11">
            <a:extLst>
              <a:ext uri="{FF2B5EF4-FFF2-40B4-BE49-F238E27FC236}">
                <a16:creationId xmlns:a16="http://schemas.microsoft.com/office/drawing/2014/main" id="{8CFACD3D-7E7E-144B-9C3F-5B39997453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7124" y="2603108"/>
            <a:ext cx="5278575" cy="3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70;g26becbd8ee7_2_11">
            <a:extLst>
              <a:ext uri="{FF2B5EF4-FFF2-40B4-BE49-F238E27FC236}">
                <a16:creationId xmlns:a16="http://schemas.microsoft.com/office/drawing/2014/main" id="{F8A3D68A-9E10-264F-8A9F-DA6BD87F03CE}"/>
              </a:ext>
            </a:extLst>
          </p:cNvPr>
          <p:cNvSpPr txBox="1"/>
          <p:nvPr/>
        </p:nvSpPr>
        <p:spPr>
          <a:xfrm>
            <a:off x="1639624" y="2693625"/>
            <a:ext cx="2628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+mn-lt"/>
              </a:rPr>
              <a:t>Short time scale (ns)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Google Shape;671;g26becbd8ee7_2_11">
            <a:extLst>
              <a:ext uri="{FF2B5EF4-FFF2-40B4-BE49-F238E27FC236}">
                <a16:creationId xmlns:a16="http://schemas.microsoft.com/office/drawing/2014/main" id="{C262274B-B78E-5144-8CC1-8625297ACDF9}"/>
              </a:ext>
            </a:extLst>
          </p:cNvPr>
          <p:cNvCxnSpPr>
            <a:stCxn id="11" idx="1"/>
          </p:cNvCxnSpPr>
          <p:nvPr/>
        </p:nvCxnSpPr>
        <p:spPr>
          <a:xfrm flipH="1">
            <a:off x="1177624" y="2924443"/>
            <a:ext cx="462000" cy="8838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672;g26becbd8ee7_2_11">
            <a:extLst>
              <a:ext uri="{FF2B5EF4-FFF2-40B4-BE49-F238E27FC236}">
                <a16:creationId xmlns:a16="http://schemas.microsoft.com/office/drawing/2014/main" id="{17878F00-5610-FA4C-85D4-1444BB7A88E3}"/>
              </a:ext>
            </a:extLst>
          </p:cNvPr>
          <p:cNvSpPr txBox="1"/>
          <p:nvPr/>
        </p:nvSpPr>
        <p:spPr>
          <a:xfrm>
            <a:off x="4530774" y="2794400"/>
            <a:ext cx="20541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+mn-lt"/>
              </a:rPr>
              <a:t>Medium to long time scales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μs-ms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4" name="Google Shape;673;g26becbd8ee7_2_11">
            <a:extLst>
              <a:ext uri="{FF2B5EF4-FFF2-40B4-BE49-F238E27FC236}">
                <a16:creationId xmlns:a16="http://schemas.microsoft.com/office/drawing/2014/main" id="{44A23E18-32E2-214A-A1E0-6A5AB2E3E1FB}"/>
              </a:ext>
            </a:extLst>
          </p:cNvPr>
          <p:cNvCxnSpPr/>
          <p:nvPr/>
        </p:nvCxnSpPr>
        <p:spPr>
          <a:xfrm>
            <a:off x="4992774" y="3902600"/>
            <a:ext cx="270600" cy="49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674;g26becbd8ee7_2_11">
            <a:extLst>
              <a:ext uri="{FF2B5EF4-FFF2-40B4-BE49-F238E27FC236}">
                <a16:creationId xmlns:a16="http://schemas.microsoft.com/office/drawing/2014/main" id="{032BCE56-D0BE-BF41-945F-2D587D3DCC7C}"/>
              </a:ext>
            </a:extLst>
          </p:cNvPr>
          <p:cNvCxnSpPr/>
          <p:nvPr/>
        </p:nvCxnSpPr>
        <p:spPr>
          <a:xfrm flipH="1">
            <a:off x="3164874" y="3862600"/>
            <a:ext cx="1464000" cy="43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786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Contributors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B104C-C24E-634C-BD7D-59939F8EE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650" y="4717400"/>
            <a:ext cx="783475" cy="7834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E98194-20FB-B04F-84D3-F67F311562BA}"/>
              </a:ext>
            </a:extLst>
          </p:cNvPr>
          <p:cNvGrpSpPr/>
          <p:nvPr/>
        </p:nvGrpSpPr>
        <p:grpSpPr>
          <a:xfrm>
            <a:off x="473528" y="1056735"/>
            <a:ext cx="11378864" cy="3457074"/>
            <a:chOff x="473528" y="1227221"/>
            <a:chExt cx="11378864" cy="34570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53246F-060C-0449-ABCF-211D868AEE29}"/>
                </a:ext>
              </a:extLst>
            </p:cNvPr>
            <p:cNvSpPr txBox="1"/>
            <p:nvPr/>
          </p:nvSpPr>
          <p:spPr>
            <a:xfrm>
              <a:off x="954507" y="1342314"/>
              <a:ext cx="4254113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b="1" i="1" dirty="0">
                  <a:solidFill>
                    <a:schemeClr val="tx1"/>
                  </a:solidFill>
                  <a:latin typeface="+mn-lt"/>
                </a:rPr>
                <a:t>Theory and modeling (BELLA center)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	D. Terzani, S.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Kisyov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, C. Benedetti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1752C8D-B4AE-AD44-AD1C-70E8AC09DAA9}"/>
                </a:ext>
              </a:extLst>
            </p:cNvPr>
            <p:cNvSpPr/>
            <p:nvPr/>
          </p:nvSpPr>
          <p:spPr>
            <a:xfrm>
              <a:off x="473528" y="1227221"/>
              <a:ext cx="11378864" cy="3457074"/>
            </a:xfrm>
            <a:prstGeom prst="roundRect">
              <a:avLst/>
            </a:prstGeom>
            <a:noFill/>
            <a:ln w="25400">
              <a:solidFill>
                <a:srgbClr val="00303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B95ABD-B9A1-374D-B692-EBB277970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7993" y="1344112"/>
              <a:ext cx="1394791" cy="17358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FA3B15-61A2-0944-9390-DD1659654C16}"/>
                </a:ext>
              </a:extLst>
            </p:cNvPr>
            <p:cNvSpPr txBox="1"/>
            <p:nvPr/>
          </p:nvSpPr>
          <p:spPr>
            <a:xfrm>
              <a:off x="954506" y="2133391"/>
              <a:ext cx="8204169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i="1" dirty="0">
                  <a:solidFill>
                    <a:schemeClr val="tx1"/>
                  </a:solidFill>
                  <a:latin typeface="+mn-lt"/>
                </a:rPr>
                <a:t>LPA electrons (BELLA center)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	A.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Picksley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, J. Stackhouse, H-E. Tsai, R. Li, K. Nakamura, A. J.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Gonsalves</a:t>
              </a:r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3C474E-8718-6A45-833B-D344B88D0D23}"/>
                </a:ext>
              </a:extLst>
            </p:cNvPr>
            <p:cNvSpPr txBox="1"/>
            <p:nvPr/>
          </p:nvSpPr>
          <p:spPr>
            <a:xfrm>
              <a:off x="954506" y="2924469"/>
              <a:ext cx="7785273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b="1" i="1" dirty="0">
                  <a:solidFill>
                    <a:schemeClr val="tx1"/>
                  </a:solidFill>
                  <a:latin typeface="+mn-lt"/>
                </a:rPr>
                <a:t>Muon detection (Physical Science)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	S. Greenberg, L. Le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Pottier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, M.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Mironova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, T. Heim, M. Garcia-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Sciveres</a:t>
              </a:r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FF2B05-7609-C14A-948D-8C2BC6C1F800}"/>
                </a:ext>
              </a:extLst>
            </p:cNvPr>
            <p:cNvSpPr txBox="1"/>
            <p:nvPr/>
          </p:nvSpPr>
          <p:spPr>
            <a:xfrm>
              <a:off x="954506" y="3715547"/>
              <a:ext cx="8037328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i="1" dirty="0">
                  <a:solidFill>
                    <a:schemeClr val="tx1"/>
                  </a:solidFill>
                  <a:latin typeface="+mn-lt"/>
                </a:rPr>
                <a:t>Supervision (BELLA center and LBNL)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	J. Valentine, J. van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Tilborg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, C. B. Schroeder, E. Esarey, C. G. R. Geddes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485499-0DB9-1849-BEDC-6B238C3E3783}"/>
              </a:ext>
            </a:extLst>
          </p:cNvPr>
          <p:cNvSpPr/>
          <p:nvPr/>
        </p:nvSpPr>
        <p:spPr>
          <a:xfrm>
            <a:off x="473528" y="4581611"/>
            <a:ext cx="11378864" cy="1055056"/>
          </a:xfrm>
          <a:prstGeom prst="roundRect">
            <a:avLst/>
          </a:prstGeom>
          <a:noFill/>
          <a:ln w="25400">
            <a:solidFill>
              <a:srgbClr val="0030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4B170-AB27-204A-997F-B13FBC15F85E}"/>
              </a:ext>
            </a:extLst>
          </p:cNvPr>
          <p:cNvSpPr txBox="1"/>
          <p:nvPr/>
        </p:nvSpPr>
        <p:spPr>
          <a:xfrm>
            <a:off x="954506" y="4747501"/>
            <a:ext cx="563494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i="1" dirty="0">
                <a:solidFill>
                  <a:schemeClr val="tx1"/>
                </a:solidFill>
                <a:latin typeface="+mn-lt"/>
              </a:rPr>
              <a:t>LPA electrons and supervision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	E.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Rockafellow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B. Miao, J.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Shrock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H.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Milchberg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2" descr="https://lh7-rt.googleusercontent.com/slidesz/AGV_vUfcLfhljvufNQeuX-VlwCZYckHRwszavCXTbDNUwkFX4LdtwFc1PngpkLwYcoUYEPu5Ae4YND5N4gCMMFjn1kUXsF7oMnz-PUYbNghChJUS6rkE2O_advkQMqF68w-8C7OUmSHOXh9iB3vGr6Tgkfo=s2048?key=fgudx9HZr9NSC4ZsTKiDmyWQ">
            <a:extLst>
              <a:ext uri="{FF2B5EF4-FFF2-40B4-BE49-F238E27FC236}">
                <a16:creationId xmlns:a16="http://schemas.microsoft.com/office/drawing/2014/main" id="{2B724342-0536-0349-8025-A885D066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72" y="5979031"/>
            <a:ext cx="2043986" cy="5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D5DAF8-1B2B-9640-8855-61E95C0A05D9}"/>
              </a:ext>
            </a:extLst>
          </p:cNvPr>
          <p:cNvSpPr txBox="1"/>
          <p:nvPr/>
        </p:nvSpPr>
        <p:spPr>
          <a:xfrm>
            <a:off x="746485" y="605100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i="1" dirty="0">
                <a:solidFill>
                  <a:schemeClr val="tx1"/>
                </a:solidFill>
                <a:latin typeface="+mn-lt"/>
              </a:rPr>
              <a:t>Other team members: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1B341C-AEBE-614C-BD78-8C2CA61B6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395" y="5816271"/>
            <a:ext cx="1265382" cy="858519"/>
          </a:xfrm>
          <a:prstGeom prst="rect">
            <a:avLst/>
          </a:prstGeom>
        </p:spPr>
      </p:pic>
      <p:pic>
        <p:nvPicPr>
          <p:cNvPr id="22" name="Picture 4" descr="https://lh7-rt.googleusercontent.com/slidesz/AGV_vUfPV2kcjg0CwZvoA6yNY6Ma8Oapk7TZ82EHdsBDGcg_LNWzTyzcfF4_bLfjUR3_wP72DphpBx70vJj03FxNbAXUP-D3aDNFixKp0cll181Leyv8moM4NToL0TmOkb5_jfl2TgptHml9i4DvjzDfQU0=s2048?key=fgudx9HZr9NSC4ZsTKiDmyWQ">
            <a:extLst>
              <a:ext uri="{FF2B5EF4-FFF2-40B4-BE49-F238E27FC236}">
                <a16:creationId xmlns:a16="http://schemas.microsoft.com/office/drawing/2014/main" id="{82F51757-247D-F44E-9FFE-8B2C12B8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93" y="6046702"/>
            <a:ext cx="1743137" cy="43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7-rt.googleusercontent.com/slidesz/AGV_vUc8dP4QqFzGteBjFbT9tXVjlW0aHUhtoY72-vXlrp7JwYWhQioyHityzXXNTOnDC95Ks876l2jZUTQU-KW3-gjvTatDzVA9aOBfrTB-QH6D1RTfZGlL8q_NgbmOAyUkCOVIpT6KnDJxW_umCtQPew=s2048?key=fgudx9HZr9NSC4ZsTKiDmyWQ">
            <a:extLst>
              <a:ext uri="{FF2B5EF4-FFF2-40B4-BE49-F238E27FC236}">
                <a16:creationId xmlns:a16="http://schemas.microsoft.com/office/drawing/2014/main" id="{D028EB8B-D58C-034E-A225-82B7D6DF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248" y="6005453"/>
            <a:ext cx="1581267" cy="5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8AD193-D2BB-D94F-8463-C083B2CAD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8313" y="5979031"/>
            <a:ext cx="1395752" cy="5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3D640-A8B8-CB47-990C-8EF764108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27D11-9646-6545-8229-C6CB169D27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0F772-6907-9A42-8438-C4FBD4BB528F}"/>
              </a:ext>
            </a:extLst>
          </p:cNvPr>
          <p:cNvSpPr txBox="1"/>
          <p:nvPr/>
        </p:nvSpPr>
        <p:spPr>
          <a:xfrm>
            <a:off x="408105" y="1514476"/>
            <a:ext cx="1144428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produced e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beams with tails beyond 8 GeV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used our electron beam dump (several layers of high-Z materials) as a converter target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Pairs of scintillators measured unambiguously muons in correspondence to the beam passage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Numerical analysis confirmed the measurements and provided us with insights into the signals we recorded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We recognized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two separated sources of muons distinguished by the angle and the typical energy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identified the main sources of background noise (i.e., neutron capturing)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79EB3-8F9C-6646-A9AC-CEF2679CCF0D}"/>
              </a:ext>
            </a:extLst>
          </p:cNvPr>
          <p:cNvSpPr txBox="1"/>
          <p:nvPr/>
        </p:nvSpPr>
        <p:spPr>
          <a:xfrm>
            <a:off x="408104" y="5055088"/>
            <a:ext cx="114442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are now working with silicon-based detectors in addition to scintillators to track muons before and after a sample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are developing single-muon energy measurements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We are designing appropriate shielding for the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AE374-1325-5447-B4E0-59A7CCB6CA35}"/>
              </a:ext>
            </a:extLst>
          </p:cNvPr>
          <p:cNvSpPr txBox="1"/>
          <p:nvPr/>
        </p:nvSpPr>
        <p:spPr>
          <a:xfrm>
            <a:off x="5276705" y="4335439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9718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54774F-6569-114C-A9D0-8C4A4866C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896" y="1022684"/>
            <a:ext cx="11618208" cy="582869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Motivations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Overview of the experimental setup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Muon identification from the scintillator’s signal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Numerical analysis of the muon production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Summary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9382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C9EB9-97C8-304A-AAF5-E3B54C80FD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-1233"/>
            <a:ext cx="12183606" cy="938577"/>
          </a:xfrm>
        </p:spPr>
        <p:txBody>
          <a:bodyPr anchor="ctr"/>
          <a:lstStyle/>
          <a:p>
            <a:r>
              <a:rPr lang="en-US" dirty="0"/>
              <a:t>Imaging applications benefit from a compact muon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8C5CA-A94E-3A4F-9D65-87C7C5268C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C9330-7A56-D647-8EFD-63CC9CF7CCF0}"/>
              </a:ext>
            </a:extLst>
          </p:cNvPr>
          <p:cNvSpPr txBox="1"/>
          <p:nvPr/>
        </p:nvSpPr>
        <p:spPr>
          <a:xfrm>
            <a:off x="2401347" y="121378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Muon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26732E5-0C56-764A-815F-127227C1C1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3072240"/>
                  </p:ext>
                </p:extLst>
              </p:nvPr>
            </p:nvGraphicFramePr>
            <p:xfrm>
              <a:off x="3732956" y="1078853"/>
              <a:ext cx="6557524" cy="731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9381">
                      <a:extLst>
                        <a:ext uri="{9D8B030D-6E8A-4147-A177-3AD203B41FA5}">
                          <a16:colId xmlns:a16="http://schemas.microsoft.com/office/drawing/2014/main" val="4256827291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1926678310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3647931084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2715009270"/>
                        </a:ext>
                      </a:extLst>
                    </a:gridCol>
                  </a:tblGrid>
                  <a:tr h="3555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Mass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Charge [e]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Lifetime [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oMath>
                          </a14:m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2418606"/>
                      </a:ext>
                    </a:extLst>
                  </a:tr>
                  <a:tr h="3555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ℏ/2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12960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26732E5-0C56-764A-815F-127227C1C1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3072240"/>
                  </p:ext>
                </p:extLst>
              </p:nvPr>
            </p:nvGraphicFramePr>
            <p:xfrm>
              <a:off x="3732956" y="1078853"/>
              <a:ext cx="6557524" cy="731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9381">
                      <a:extLst>
                        <a:ext uri="{9D8B030D-6E8A-4147-A177-3AD203B41FA5}">
                          <a16:colId xmlns:a16="http://schemas.microsoft.com/office/drawing/2014/main" val="4256827291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1926678310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3647931084"/>
                        </a:ext>
                      </a:extLst>
                    </a:gridCol>
                    <a:gridCol w="1639381">
                      <a:extLst>
                        <a:ext uri="{9D8B030D-6E8A-4147-A177-3AD203B41FA5}">
                          <a16:colId xmlns:a16="http://schemas.microsoft.com/office/drawing/2014/main" val="271500927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Mass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Charge [e]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550" t="-3333" r="-775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24186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75" t="-106897" r="-20155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231" t="-106897" r="-1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129607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134BC-B065-114B-869E-F35D29D1AFEA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357058" y="1444613"/>
            <a:ext cx="37589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803571-B0BF-6B40-94E7-3BEF4F4E5164}"/>
              </a:ext>
            </a:extLst>
          </p:cNvPr>
          <p:cNvSpPr txBox="1"/>
          <p:nvPr/>
        </p:nvSpPr>
        <p:spPr>
          <a:xfrm>
            <a:off x="2879202" y="2041205"/>
            <a:ext cx="1838527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Reduced Bremsstrahlung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B8820-ACD1-5F4A-9F95-DFC03B9A39BE}"/>
              </a:ext>
            </a:extLst>
          </p:cNvPr>
          <p:cNvSpPr txBox="1"/>
          <p:nvPr/>
        </p:nvSpPr>
        <p:spPr>
          <a:xfrm>
            <a:off x="5396957" y="2099625"/>
            <a:ext cx="1838527" cy="6463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Interacts with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FB7049-3F37-AA48-AE20-8C89DC38AA47}"/>
              </a:ext>
            </a:extLst>
          </p:cNvPr>
          <p:cNvSpPr txBox="1"/>
          <p:nvPr/>
        </p:nvSpPr>
        <p:spPr>
          <a:xfrm>
            <a:off x="8861898" y="2039600"/>
            <a:ext cx="2247088" cy="646331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Limited spatial reach due to decay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B3298F-A855-114E-80C1-3C6C8C845482}"/>
              </a:ext>
            </a:extLst>
          </p:cNvPr>
          <p:cNvSpPr/>
          <p:nvPr/>
        </p:nvSpPr>
        <p:spPr>
          <a:xfrm>
            <a:off x="4017524" y="1414339"/>
            <a:ext cx="1060315" cy="51064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396B90-58D9-6442-A527-1B5401F13053}"/>
              </a:ext>
            </a:extLst>
          </p:cNvPr>
          <p:cNvCxnSpPr>
            <a:stCxn id="11" idx="0"/>
            <a:endCxn id="14" idx="3"/>
          </p:cNvCxnSpPr>
          <p:nvPr/>
        </p:nvCxnSpPr>
        <p:spPr>
          <a:xfrm flipV="1">
            <a:off x="3798466" y="1850204"/>
            <a:ext cx="374338" cy="1910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151AD41-1718-7C4A-A507-760147432B71}"/>
              </a:ext>
            </a:extLst>
          </p:cNvPr>
          <p:cNvSpPr/>
          <p:nvPr/>
        </p:nvSpPr>
        <p:spPr>
          <a:xfrm>
            <a:off x="5601335" y="1420121"/>
            <a:ext cx="1060315" cy="510648"/>
          </a:xfrm>
          <a:prstGeom prst="ellipse">
            <a:avLst/>
          </a:prstGeom>
          <a:noFill/>
          <a:ln w="254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3F56FE-FB18-FC43-BBDE-62995B5BB84F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5935848" y="1930769"/>
            <a:ext cx="195645" cy="1717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460D0ECE-7345-694A-AA91-159F9DD45D8B}"/>
              </a:ext>
            </a:extLst>
          </p:cNvPr>
          <p:cNvSpPr/>
          <p:nvPr/>
        </p:nvSpPr>
        <p:spPr>
          <a:xfrm>
            <a:off x="8965742" y="1387444"/>
            <a:ext cx="1060315" cy="510648"/>
          </a:xfrm>
          <a:prstGeom prst="ellipse">
            <a:avLst/>
          </a:prstGeom>
          <a:noFill/>
          <a:ln w="254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29B1BF-ECC4-5A4D-B29B-733DE2D12111}"/>
              </a:ext>
            </a:extLst>
          </p:cNvPr>
          <p:cNvCxnSpPr>
            <a:cxnSpLocks/>
            <a:endCxn id="20" idx="4"/>
          </p:cNvCxnSpPr>
          <p:nvPr/>
        </p:nvCxnSpPr>
        <p:spPr>
          <a:xfrm flipH="1" flipV="1">
            <a:off x="9495900" y="1898092"/>
            <a:ext cx="367948" cy="14150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F05CA-A951-C44D-87D1-82208DFFA2B3}"/>
                  </a:ext>
                </a:extLst>
              </p:cNvPr>
              <p:cNvSpPr txBox="1"/>
              <p:nvPr/>
            </p:nvSpPr>
            <p:spPr>
              <a:xfrm>
                <a:off x="252919" y="2755531"/>
                <a:ext cx="115953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At the present time, only few facilities (e.g., MICE,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Fermilab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, J-PARC,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etc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 produce muons, other applications rely on cosmic rays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~1 particle/(min cm</a:t>
                </a:r>
                <a:r>
                  <a:rPr lang="en-US" baseline="30000" dirty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F05CA-A951-C44D-87D1-82208DFFA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19" y="2755531"/>
                <a:ext cx="11595370" cy="646331"/>
              </a:xfrm>
              <a:prstGeom prst="rect">
                <a:avLst/>
              </a:prstGeom>
              <a:blipFill>
                <a:blip r:embed="rId4"/>
                <a:stretch>
                  <a:fillRect l="-438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F7DC3A-1D87-944A-B902-2F001089F16B}"/>
              </a:ext>
            </a:extLst>
          </p:cNvPr>
          <p:cNvCxnSpPr>
            <a:cxnSpLocks/>
          </p:cNvCxnSpPr>
          <p:nvPr/>
        </p:nvCxnSpPr>
        <p:spPr>
          <a:xfrm>
            <a:off x="6911522" y="3581351"/>
            <a:ext cx="0" cy="3179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99BBA1A-88BB-044F-81E1-C4B8D9755D41}"/>
              </a:ext>
            </a:extLst>
          </p:cNvPr>
          <p:cNvSpPr txBox="1"/>
          <p:nvPr/>
        </p:nvSpPr>
        <p:spPr>
          <a:xfrm>
            <a:off x="2841568" y="3581351"/>
            <a:ext cx="144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Muography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049" name="Picture 1" descr="page4image1891024">
            <a:extLst>
              <a:ext uri="{FF2B5EF4-FFF2-40B4-BE49-F238E27FC236}">
                <a16:creationId xmlns:a16="http://schemas.microsoft.com/office/drawing/2014/main" id="{675C7E1C-C2F9-6649-B155-9A76263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17" y="4481948"/>
            <a:ext cx="3368244" cy="177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C4446D-24DE-BF41-9EC8-8DAE97D2C7F3}"/>
              </a:ext>
            </a:extLst>
          </p:cNvPr>
          <p:cNvSpPr txBox="1"/>
          <p:nvPr/>
        </p:nvSpPr>
        <p:spPr>
          <a:xfrm>
            <a:off x="3255901" y="6353159"/>
            <a:ext cx="3647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[S.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Bouteille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et al.,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Instrum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. Methods A 834 (2016) 223]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EC204E-B634-2543-8759-4D463A905F1C}"/>
              </a:ext>
            </a:extLst>
          </p:cNvPr>
          <p:cNvSpPr txBox="1"/>
          <p:nvPr/>
        </p:nvSpPr>
        <p:spPr>
          <a:xfrm>
            <a:off x="3896265" y="4126007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Imaging of large objects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19CE4E-9307-FC47-A74D-92ACAC0544BB}"/>
              </a:ext>
            </a:extLst>
          </p:cNvPr>
          <p:cNvGrpSpPr/>
          <p:nvPr/>
        </p:nvGrpSpPr>
        <p:grpSpPr>
          <a:xfrm>
            <a:off x="246494" y="4429706"/>
            <a:ext cx="3009407" cy="1917984"/>
            <a:chOff x="5542968" y="4464561"/>
            <a:chExt cx="3009407" cy="191798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057B123-F4BD-BC4C-A882-88B290EDF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606"/>
            <a:stretch/>
          </p:blipFill>
          <p:spPr>
            <a:xfrm>
              <a:off x="5542968" y="4481948"/>
              <a:ext cx="3009407" cy="190059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B1D834-3163-C240-9906-B39C98FDB24C}"/>
                </a:ext>
              </a:extLst>
            </p:cNvPr>
            <p:cNvSpPr/>
            <p:nvPr/>
          </p:nvSpPr>
          <p:spPr>
            <a:xfrm>
              <a:off x="5601335" y="4464561"/>
              <a:ext cx="334513" cy="12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0051313-C07B-B845-9B6F-631E543EDCE6}"/>
              </a:ext>
            </a:extLst>
          </p:cNvPr>
          <p:cNvSpPr txBox="1"/>
          <p:nvPr/>
        </p:nvSpPr>
        <p:spPr>
          <a:xfrm>
            <a:off x="172949" y="6341426"/>
            <a:ext cx="322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[S.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Vanini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et al., Philosophical Transactions of the Royal Society A377, 20180051 (2018)]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F7C307-F44C-0445-B4CD-14976DB9DAAC}"/>
              </a:ext>
            </a:extLst>
          </p:cNvPr>
          <p:cNvSpPr txBox="1"/>
          <p:nvPr/>
        </p:nvSpPr>
        <p:spPr>
          <a:xfrm>
            <a:off x="375648" y="4047038"/>
            <a:ext cx="298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Penetration of high-Z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73CD4-CE35-1049-AC25-7D4434ED3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223" y="4021731"/>
            <a:ext cx="4242028" cy="27103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2707FC2-5F5F-AF4C-A00B-228A12D951DD}"/>
              </a:ext>
            </a:extLst>
          </p:cNvPr>
          <p:cNvSpPr txBox="1"/>
          <p:nvPr/>
        </p:nvSpPr>
        <p:spPr>
          <a:xfrm>
            <a:off x="8090322" y="3579268"/>
            <a:ext cx="31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Muon spectra from e- beams</a:t>
            </a:r>
          </a:p>
        </p:txBody>
      </p:sp>
    </p:spTree>
    <p:extLst>
      <p:ext uri="{BB962C8B-B14F-4D97-AF65-F5344CB8AC3E}">
        <p14:creationId xmlns:p14="http://schemas.microsoft.com/office/powerpoint/2010/main" val="12541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973F0FE-B3E4-3140-83B2-06D819730507}"/>
              </a:ext>
            </a:extLst>
          </p:cNvPr>
          <p:cNvSpPr/>
          <p:nvPr/>
        </p:nvSpPr>
        <p:spPr>
          <a:xfrm>
            <a:off x="600889" y="3681496"/>
            <a:ext cx="5144933" cy="1909741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D19DACF-D50B-D24B-BD1F-3EFBC753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91" y="4615539"/>
            <a:ext cx="3103025" cy="2327269"/>
          </a:xfrm>
          <a:prstGeom prst="rect">
            <a:avLst/>
          </a:prstGeom>
          <a:ln w="25400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B28F2-FD7F-8A4A-92D9-1164130A8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-16676"/>
            <a:ext cx="12192000" cy="966444"/>
          </a:xfrm>
        </p:spPr>
        <p:txBody>
          <a:bodyPr anchor="ctr"/>
          <a:lstStyle/>
          <a:p>
            <a:r>
              <a:rPr lang="en-US" dirty="0"/>
              <a:t>Laser-Plasma acceleration in plasma channels demonstrated accelerating gradients E &gt; 30GV/m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D9FF6-E8ED-3945-9333-E6ECF211F6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105B9F-DA90-B94C-BE54-DBFCF0308377}"/>
              </a:ext>
            </a:extLst>
          </p:cNvPr>
          <p:cNvSpPr txBox="1"/>
          <p:nvPr/>
        </p:nvSpPr>
        <p:spPr>
          <a:xfrm>
            <a:off x="6749842" y="4472902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Full-length dopant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B48A32E-3D4C-E344-8C5B-7B8145C55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059" y="4615539"/>
            <a:ext cx="3103025" cy="23272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ABA2A5C-DFC7-BF47-94CA-5B8113C07E1F}"/>
              </a:ext>
            </a:extLst>
          </p:cNvPr>
          <p:cNvSpPr txBox="1"/>
          <p:nvPr/>
        </p:nvSpPr>
        <p:spPr>
          <a:xfrm>
            <a:off x="8308379" y="6574375"/>
            <a:ext cx="1972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schemeClr val="tx1"/>
                </a:solidFill>
                <a:latin typeface="+mn-lt"/>
              </a:rPr>
              <a:t>Picksley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PRL 2024]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498BA6-20B9-974C-A8ED-3100BD324606}"/>
              </a:ext>
            </a:extLst>
          </p:cNvPr>
          <p:cNvSpPr txBox="1"/>
          <p:nvPr/>
        </p:nvSpPr>
        <p:spPr>
          <a:xfrm>
            <a:off x="9787248" y="446888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Localized dopant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7C94483-913C-DD41-8C43-49CB7602F56F}"/>
              </a:ext>
            </a:extLst>
          </p:cNvPr>
          <p:cNvGrpSpPr/>
          <p:nvPr/>
        </p:nvGrpSpPr>
        <p:grpSpPr>
          <a:xfrm>
            <a:off x="509361" y="4214443"/>
            <a:ext cx="4512954" cy="2569256"/>
            <a:chOff x="936950" y="980676"/>
            <a:chExt cx="4512954" cy="256925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C3045A7-3180-7F4A-8FF8-FEE673751C38}"/>
                </a:ext>
              </a:extLst>
            </p:cNvPr>
            <p:cNvGrpSpPr/>
            <p:nvPr/>
          </p:nvGrpSpPr>
          <p:grpSpPr>
            <a:xfrm>
              <a:off x="936950" y="980676"/>
              <a:ext cx="4512954" cy="2569256"/>
              <a:chOff x="810500" y="4410163"/>
              <a:chExt cx="4512954" cy="2569256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FE12CEC2-AEA5-EF4D-9C83-95ADCE067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500" y="4410163"/>
                <a:ext cx="4512954" cy="2569256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5AF39CD-E45E-094D-A439-5FD0BA10CCAE}"/>
                  </a:ext>
                </a:extLst>
              </p:cNvPr>
              <p:cNvSpPr txBox="1"/>
              <p:nvPr/>
            </p:nvSpPr>
            <p:spPr>
              <a:xfrm>
                <a:off x="1518558" y="6022507"/>
                <a:ext cx="12747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sz="1400" dirty="0" err="1">
                    <a:solidFill>
                      <a:schemeClr val="tx1"/>
                    </a:solidFill>
                    <a:latin typeface="+mn-lt"/>
                  </a:rPr>
                  <a:t>E</a:t>
                </a:r>
                <a:r>
                  <a:rPr lang="en-US" sz="1400" baseline="-25000" dirty="0" err="1">
                    <a:solidFill>
                      <a:schemeClr val="tx1"/>
                    </a:solidFill>
                    <a:latin typeface="+mn-lt"/>
                  </a:rPr>
                  <a:t>z</a:t>
                </a:r>
                <a:r>
                  <a:rPr lang="en-US" sz="1400" dirty="0">
                    <a:solidFill>
                      <a:schemeClr val="tx1"/>
                    </a:solidFill>
                    <a:latin typeface="+mn-lt"/>
                  </a:rPr>
                  <a:t> &gt; 30 GV/m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D42CD3E9-20D5-964B-AC8A-52CC8C043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7531" y="5595008"/>
                <a:ext cx="223253" cy="4892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F62F1FA-A948-8E46-AC0D-3E272BA334D4}"/>
                </a:ext>
              </a:extLst>
            </p:cNvPr>
            <p:cNvSpPr txBox="1"/>
            <p:nvPr/>
          </p:nvSpPr>
          <p:spPr>
            <a:xfrm>
              <a:off x="3472773" y="2593020"/>
              <a:ext cx="1648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Electrons expelled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ECBA944-3F0B-A14B-8436-F455B24F7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8136" y="2119604"/>
              <a:ext cx="51613" cy="4699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6DC8D2F-E61C-E648-BC9B-D8E2DABFE1BB}"/>
              </a:ext>
            </a:extLst>
          </p:cNvPr>
          <p:cNvSpPr txBox="1"/>
          <p:nvPr/>
        </p:nvSpPr>
        <p:spPr>
          <a:xfrm>
            <a:off x="748781" y="3462516"/>
            <a:ext cx="455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Example of Laser-Plasma acceleration: background electrons are expelled and generate a wakefield, where an e- beam is accelerated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8E4557-DC44-2E42-9F48-680AE9423A78}"/>
              </a:ext>
            </a:extLst>
          </p:cNvPr>
          <p:cNvSpPr txBox="1"/>
          <p:nvPr/>
        </p:nvSpPr>
        <p:spPr>
          <a:xfrm>
            <a:off x="6584290" y="3814937"/>
            <a:ext cx="519231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Electron energy spectra from 2023 BELLA experiments</a:t>
            </a:r>
          </a:p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(30 cm acceleration length)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EF5D0-3FB5-CC4B-A6C8-8ED07DAD6529}"/>
              </a:ext>
            </a:extLst>
          </p:cNvPr>
          <p:cNvSpPr txBox="1"/>
          <p:nvPr/>
        </p:nvSpPr>
        <p:spPr>
          <a:xfrm>
            <a:off x="276149" y="1400793"/>
            <a:ext cx="3526635" cy="1431161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Laser pulse:</a:t>
            </a:r>
          </a:p>
          <a:p>
            <a:pPr marL="285750" indent="-285750" algn="l"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Ultrashort (~30 fs)</a:t>
            </a:r>
          </a:p>
          <a:p>
            <a:pPr marL="285750" indent="-285750" algn="l">
              <a:spcBef>
                <a:spcPts val="600"/>
              </a:spcBef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Thightly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focused (~50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μm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 algn="l"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High intensity (&gt;10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18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W/cm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FA4963-FCA2-1240-AC97-1D10DFB448F3}"/>
              </a:ext>
            </a:extLst>
          </p:cNvPr>
          <p:cNvSpPr txBox="1"/>
          <p:nvPr/>
        </p:nvSpPr>
        <p:spPr>
          <a:xfrm>
            <a:off x="4877838" y="1377709"/>
            <a:ext cx="3213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travelling in an underdense plasma (n~10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17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– 10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19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cm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-3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its ponderomotive force displaces the electrons, creating a wakefield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25B4BD-1146-B342-A8E1-69B8DA5D182A}"/>
              </a:ext>
            </a:extLst>
          </p:cNvPr>
          <p:cNvCxnSpPr>
            <a:cxnSpLocks/>
          </p:cNvCxnSpPr>
          <p:nvPr/>
        </p:nvCxnSpPr>
        <p:spPr>
          <a:xfrm flipV="1">
            <a:off x="3940267" y="2121936"/>
            <a:ext cx="729152" cy="1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EF0E74-EADC-4349-9AD3-CF5A124B517F}"/>
              </a:ext>
            </a:extLst>
          </p:cNvPr>
          <p:cNvGrpSpPr/>
          <p:nvPr/>
        </p:nvGrpSpPr>
        <p:grpSpPr>
          <a:xfrm>
            <a:off x="8252699" y="949768"/>
            <a:ext cx="3205258" cy="3010385"/>
            <a:chOff x="8252699" y="949768"/>
            <a:chExt cx="3205258" cy="3010385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CF9D9CDA-28E8-9B42-8198-DD748D6E4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r="8900" b="4356"/>
            <a:stretch>
              <a:fillRect/>
            </a:stretch>
          </p:blipFill>
          <p:spPr bwMode="auto">
            <a:xfrm>
              <a:off x="8252699" y="949768"/>
              <a:ext cx="3069098" cy="3010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3354" r="8900" b="435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452665-B6FB-AC40-B892-B9AC9177625F}"/>
                </a:ext>
              </a:extLst>
            </p:cNvPr>
            <p:cNvSpPr txBox="1"/>
            <p:nvPr/>
          </p:nvSpPr>
          <p:spPr>
            <a:xfrm>
              <a:off x="9351998" y="3441009"/>
              <a:ext cx="18582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Courtesy of C. Benedetti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BD6126-32A2-9E4F-AC14-21D3E86D7C73}"/>
                </a:ext>
              </a:extLst>
            </p:cNvPr>
            <p:cNvSpPr txBox="1"/>
            <p:nvPr/>
          </p:nvSpPr>
          <p:spPr>
            <a:xfrm>
              <a:off x="10463774" y="2012975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FF0000"/>
                  </a:solidFill>
                  <a:latin typeface="+mn-lt"/>
                </a:rPr>
                <a:t>Laser driver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A11A3A-6321-5548-A94C-AFE6BBDB55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8494" y="2413130"/>
              <a:ext cx="435930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03E8FB-E241-4E46-8E8D-1EA31FD37D97}"/>
                </a:ext>
              </a:extLst>
            </p:cNvPr>
            <p:cNvSpPr txBox="1"/>
            <p:nvPr/>
          </p:nvSpPr>
          <p:spPr>
            <a:xfrm>
              <a:off x="8754340" y="2413130"/>
              <a:ext cx="852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2818FF"/>
                  </a:solidFill>
                  <a:latin typeface="+mn-lt"/>
                </a:rPr>
                <a:t>Wakefield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5338B4-6AB6-DD40-AF14-048775C7C68E}"/>
                </a:ext>
              </a:extLst>
            </p:cNvPr>
            <p:cNvSpPr txBox="1"/>
            <p:nvPr/>
          </p:nvSpPr>
          <p:spPr>
            <a:xfrm>
              <a:off x="9676273" y="1181792"/>
              <a:ext cx="1225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00FF00"/>
                  </a:solidFill>
                  <a:latin typeface="+mn-lt"/>
                </a:rPr>
                <a:t>Plasma 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2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D32033CC-E676-FA46-833E-6472206AF31C}"/>
              </a:ext>
            </a:extLst>
          </p:cNvPr>
          <p:cNvSpPr/>
          <p:nvPr/>
        </p:nvSpPr>
        <p:spPr>
          <a:xfrm>
            <a:off x="140896" y="3008963"/>
            <a:ext cx="5779963" cy="2711344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090DDE-76F1-0644-895B-9EB11F4E0551}"/>
              </a:ext>
            </a:extLst>
          </p:cNvPr>
          <p:cNvSpPr/>
          <p:nvPr/>
        </p:nvSpPr>
        <p:spPr>
          <a:xfrm>
            <a:off x="6713520" y="1281238"/>
            <a:ext cx="3629799" cy="864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61120-E7CD-FC4F-A376-B2170DE01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361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Laser pulse guiding prevents diffraction and enables electron beam acceleration up to and above the 10 GeV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E0074-4026-3541-B61C-9535A33BC3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4D4A4-6BB5-3A41-9CB5-A8C62D98301D}"/>
              </a:ext>
            </a:extLst>
          </p:cNvPr>
          <p:cNvSpPr txBox="1"/>
          <p:nvPr/>
        </p:nvSpPr>
        <p:spPr>
          <a:xfrm>
            <a:off x="9700227" y="6486249"/>
            <a:ext cx="2018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Courtesy of A.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Picksley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887C73-64E7-434A-903F-72817871BD94}"/>
              </a:ext>
            </a:extLst>
          </p:cNvPr>
          <p:cNvGrpSpPr/>
          <p:nvPr/>
        </p:nvGrpSpPr>
        <p:grpSpPr>
          <a:xfrm>
            <a:off x="-619076" y="-1110687"/>
            <a:ext cx="6715076" cy="5658138"/>
            <a:chOff x="-275365" y="-203551"/>
            <a:chExt cx="3762924" cy="3170648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E5A0184A-D4ED-D84E-BAB1-70CD44BAB9D5}"/>
                </a:ext>
              </a:extLst>
            </p:cNvPr>
            <p:cNvSpPr/>
            <p:nvPr/>
          </p:nvSpPr>
          <p:spPr>
            <a:xfrm rot="5400000">
              <a:off x="890291" y="-1369206"/>
              <a:ext cx="1431613" cy="3762923"/>
            </a:xfrm>
            <a:prstGeom prst="arc">
              <a:avLst>
                <a:gd name="adj1" fmla="val 17743991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48EA14E-590F-A24E-8BF9-51DAE29F58A8}"/>
                </a:ext>
              </a:extLst>
            </p:cNvPr>
            <p:cNvSpPr/>
            <p:nvPr/>
          </p:nvSpPr>
          <p:spPr>
            <a:xfrm rot="16200000" flipV="1">
              <a:off x="890290" y="369829"/>
              <a:ext cx="1431613" cy="3762923"/>
            </a:xfrm>
            <a:prstGeom prst="arc">
              <a:avLst>
                <a:gd name="adj1" fmla="val 17743991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6D4D9C-4ADE-C04E-9D2B-71238E91998B}"/>
                </a:ext>
              </a:extLst>
            </p:cNvPr>
            <p:cNvSpPr/>
            <p:nvPr/>
          </p:nvSpPr>
          <p:spPr>
            <a:xfrm>
              <a:off x="411719" y="1070589"/>
              <a:ext cx="110111" cy="62236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91029CDE-B57D-4C4A-AB17-3A4887632A49}"/>
                </a:ext>
              </a:extLst>
            </p:cNvPr>
            <p:cNvSpPr/>
            <p:nvPr/>
          </p:nvSpPr>
          <p:spPr>
            <a:xfrm>
              <a:off x="564918" y="1358733"/>
              <a:ext cx="287246" cy="4607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AFB74A-7953-D54E-8AF7-5000EDCD3472}"/>
              </a:ext>
            </a:extLst>
          </p:cNvPr>
          <p:cNvSpPr txBox="1"/>
          <p:nvPr/>
        </p:nvSpPr>
        <p:spPr>
          <a:xfrm>
            <a:off x="1294840" y="2554767"/>
            <a:ext cx="27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Diffraction length ~ 1 cm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3619E6-5AA7-F64C-BD00-A8D9B3B49AA4}"/>
              </a:ext>
            </a:extLst>
          </p:cNvPr>
          <p:cNvCxnSpPr/>
          <p:nvPr/>
        </p:nvCxnSpPr>
        <p:spPr>
          <a:xfrm>
            <a:off x="1294840" y="2305527"/>
            <a:ext cx="26536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5540D6-D352-4A45-9E2E-7B5B8B9F43EF}"/>
              </a:ext>
            </a:extLst>
          </p:cNvPr>
          <p:cNvGrpSpPr/>
          <p:nvPr/>
        </p:nvGrpSpPr>
        <p:grpSpPr>
          <a:xfrm>
            <a:off x="5086737" y="17174"/>
            <a:ext cx="6917500" cy="1426905"/>
            <a:chOff x="5090787" y="-88334"/>
            <a:chExt cx="6917500" cy="1426905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3DE0A16-2187-EA42-94CF-D9ACCBB2AE3A}"/>
                </a:ext>
              </a:extLst>
            </p:cNvPr>
            <p:cNvSpPr/>
            <p:nvPr/>
          </p:nvSpPr>
          <p:spPr>
            <a:xfrm rot="5400000">
              <a:off x="6252608" y="-1250155"/>
              <a:ext cx="1426904" cy="3750545"/>
            </a:xfrm>
            <a:prstGeom prst="arc">
              <a:avLst>
                <a:gd name="adj1" fmla="val 21580483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D94D04-E425-B54B-A0D0-B4612DC3BB61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V="1">
              <a:off x="6966060" y="1338569"/>
              <a:ext cx="3162905" cy="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2509CFC-C078-714F-A8DF-79C439DBB03B}"/>
                </a:ext>
              </a:extLst>
            </p:cNvPr>
            <p:cNvSpPr/>
            <p:nvPr/>
          </p:nvSpPr>
          <p:spPr>
            <a:xfrm rot="16200000" flipH="1">
              <a:off x="9419563" y="-1250154"/>
              <a:ext cx="1426904" cy="3750545"/>
            </a:xfrm>
            <a:prstGeom prst="arc">
              <a:avLst>
                <a:gd name="adj1" fmla="val 21580483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95D4B9-0DED-FE4C-80A9-51F9D5CA4A59}"/>
              </a:ext>
            </a:extLst>
          </p:cNvPr>
          <p:cNvGrpSpPr/>
          <p:nvPr/>
        </p:nvGrpSpPr>
        <p:grpSpPr>
          <a:xfrm flipV="1">
            <a:off x="5088762" y="1990725"/>
            <a:ext cx="6895502" cy="1427630"/>
            <a:chOff x="4997794" y="1162274"/>
            <a:chExt cx="6895502" cy="1427630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3F6132F-AB06-7A41-BC45-A1043047598D}"/>
                </a:ext>
              </a:extLst>
            </p:cNvPr>
            <p:cNvSpPr/>
            <p:nvPr/>
          </p:nvSpPr>
          <p:spPr>
            <a:xfrm rot="5400000">
              <a:off x="6159615" y="816"/>
              <a:ext cx="1426904" cy="3750545"/>
            </a:xfrm>
            <a:prstGeom prst="arc">
              <a:avLst>
                <a:gd name="adj1" fmla="val 21580483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7CD502-3351-1C4F-90D0-85D129870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1042" y="2589902"/>
              <a:ext cx="3162905" cy="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1F24FEB-04DB-2843-9FC1-37ACA31F8E81}"/>
                </a:ext>
              </a:extLst>
            </p:cNvPr>
            <p:cNvSpPr/>
            <p:nvPr/>
          </p:nvSpPr>
          <p:spPr>
            <a:xfrm rot="16200000" flipH="1">
              <a:off x="9304572" y="453"/>
              <a:ext cx="1426904" cy="3750545"/>
            </a:xfrm>
            <a:prstGeom prst="arc">
              <a:avLst>
                <a:gd name="adj1" fmla="val 21580483"/>
                <a:gd name="adj2" fmla="val 389362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9FE3A417-FC7A-0E49-B8D6-8EA506B7884C}"/>
              </a:ext>
            </a:extLst>
          </p:cNvPr>
          <p:cNvSpPr/>
          <p:nvPr/>
        </p:nvSpPr>
        <p:spPr>
          <a:xfrm>
            <a:off x="5822611" y="1157921"/>
            <a:ext cx="196497" cy="1110637"/>
          </a:xfrm>
          <a:prstGeom prst="ellips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62243BD0-9F20-AD48-9D1A-7FC230D0FF37}"/>
              </a:ext>
            </a:extLst>
          </p:cNvPr>
          <p:cNvSpPr/>
          <p:nvPr/>
        </p:nvSpPr>
        <p:spPr>
          <a:xfrm>
            <a:off x="6096000" y="1672124"/>
            <a:ext cx="512601" cy="8222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A2D66B-A1A4-B74D-B3D8-AF9DCBD52203}"/>
              </a:ext>
            </a:extLst>
          </p:cNvPr>
          <p:cNvSpPr txBox="1"/>
          <p:nvPr/>
        </p:nvSpPr>
        <p:spPr>
          <a:xfrm>
            <a:off x="6886697" y="2554767"/>
            <a:ext cx="390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Meter-scale accelerating stage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18E623-E4A7-124D-868E-5B05B52B6267}"/>
              </a:ext>
            </a:extLst>
          </p:cNvPr>
          <p:cNvCxnSpPr>
            <a:cxnSpLocks/>
          </p:cNvCxnSpPr>
          <p:nvPr/>
        </p:nvCxnSpPr>
        <p:spPr>
          <a:xfrm>
            <a:off x="6480040" y="2305527"/>
            <a:ext cx="40967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EECD75-9D57-A849-915A-875C1478788D}"/>
              </a:ext>
            </a:extLst>
          </p:cNvPr>
          <p:cNvSpPr txBox="1"/>
          <p:nvPr/>
        </p:nvSpPr>
        <p:spPr>
          <a:xfrm>
            <a:off x="7568169" y="1532916"/>
            <a:ext cx="195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Plasma channel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88EB066-87D2-9F4E-AA57-281C4E59C626}"/>
              </a:ext>
            </a:extLst>
          </p:cNvPr>
          <p:cNvGrpSpPr/>
          <p:nvPr/>
        </p:nvGrpSpPr>
        <p:grpSpPr>
          <a:xfrm>
            <a:off x="326439" y="3109026"/>
            <a:ext cx="5444766" cy="2393923"/>
            <a:chOff x="6713520" y="3932230"/>
            <a:chExt cx="5444766" cy="239392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CB2209-8EAC-D643-93EA-0D965F01A395}"/>
                </a:ext>
              </a:extLst>
            </p:cNvPr>
            <p:cNvSpPr txBox="1"/>
            <p:nvPr/>
          </p:nvSpPr>
          <p:spPr>
            <a:xfrm>
              <a:off x="7725525" y="3932230"/>
              <a:ext cx="335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HOFI-channel enables pulse guiding for densities ~ 10</a:t>
              </a:r>
              <a:r>
                <a:rPr lang="en-US" baseline="30000" dirty="0">
                  <a:solidFill>
                    <a:schemeClr val="tx1"/>
                  </a:solidFill>
                  <a:latin typeface="+mn-lt"/>
                </a:rPr>
                <a:t>17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cm</a:t>
              </a:r>
              <a:r>
                <a:rPr lang="en-US" baseline="30000" dirty="0">
                  <a:solidFill>
                    <a:schemeClr val="tx1"/>
                  </a:solidFill>
                  <a:latin typeface="+mn-lt"/>
                </a:rPr>
                <a:t>-3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295F2E2-90F7-5844-8A29-E776A44605BE}"/>
                </a:ext>
              </a:extLst>
            </p:cNvPr>
            <p:cNvGrpSpPr/>
            <p:nvPr/>
          </p:nvGrpSpPr>
          <p:grpSpPr>
            <a:xfrm>
              <a:off x="6713520" y="4654691"/>
              <a:ext cx="5444766" cy="1671462"/>
              <a:chOff x="5039501" y="4140793"/>
              <a:chExt cx="7118785" cy="218536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5177D73-3465-D643-B13C-0DF21D8529D7}"/>
                  </a:ext>
                </a:extLst>
              </p:cNvPr>
              <p:cNvGrpSpPr/>
              <p:nvPr/>
            </p:nvGrpSpPr>
            <p:grpSpPr>
              <a:xfrm>
                <a:off x="5978069" y="4140793"/>
                <a:ext cx="6180217" cy="2185362"/>
                <a:chOff x="1069244" y="3925484"/>
                <a:chExt cx="6180217" cy="2185362"/>
              </a:xfrm>
            </p:grpSpPr>
            <p:sp>
              <p:nvSpPr>
                <p:cNvPr id="35" name="Google Shape;554;p9">
                  <a:extLst>
                    <a:ext uri="{FF2B5EF4-FFF2-40B4-BE49-F238E27FC236}">
                      <a16:creationId xmlns:a16="http://schemas.microsoft.com/office/drawing/2014/main" id="{6275E796-F1E4-2641-AE47-A64041309195}"/>
                    </a:ext>
                  </a:extLst>
                </p:cNvPr>
                <p:cNvSpPr/>
                <p:nvPr/>
              </p:nvSpPr>
              <p:spPr>
                <a:xfrm>
                  <a:off x="2177424" y="4397246"/>
                  <a:ext cx="275379" cy="1713600"/>
                </a:xfrm>
                <a:prstGeom prst="homePlate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5"/>
                    </a:gs>
                    <a:gs pos="3000">
                      <a:schemeClr val="accent5"/>
                    </a:gs>
                    <a:gs pos="100000">
                      <a:srgbClr val="DEE4F7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6" name="Google Shape;555;p9">
                  <a:extLst>
                    <a:ext uri="{FF2B5EF4-FFF2-40B4-BE49-F238E27FC236}">
                      <a16:creationId xmlns:a16="http://schemas.microsoft.com/office/drawing/2014/main" id="{F34BC303-DA85-1D4B-B85A-EBA1D3587100}"/>
                    </a:ext>
                  </a:extLst>
                </p:cNvPr>
                <p:cNvCxnSpPr/>
                <p:nvPr/>
              </p:nvCxnSpPr>
              <p:spPr>
                <a:xfrm>
                  <a:off x="1079072" y="5803371"/>
                  <a:ext cx="1255428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" name="Google Shape;556;p9">
                  <a:extLst>
                    <a:ext uri="{FF2B5EF4-FFF2-40B4-BE49-F238E27FC236}">
                      <a16:creationId xmlns:a16="http://schemas.microsoft.com/office/drawing/2014/main" id="{2A53F782-093C-3045-8F10-864E90389EDA}"/>
                    </a:ext>
                  </a:extLst>
                </p:cNvPr>
                <p:cNvCxnSpPr/>
                <p:nvPr/>
              </p:nvCxnSpPr>
              <p:spPr>
                <a:xfrm>
                  <a:off x="1069244" y="5399877"/>
                  <a:ext cx="1391869" cy="2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" name="Google Shape;557;p9">
                  <a:extLst>
                    <a:ext uri="{FF2B5EF4-FFF2-40B4-BE49-F238E27FC236}">
                      <a16:creationId xmlns:a16="http://schemas.microsoft.com/office/drawing/2014/main" id="{FC49D355-72D8-8F4E-A558-461172D52ABC}"/>
                    </a:ext>
                  </a:extLst>
                </p:cNvPr>
                <p:cNvCxnSpPr/>
                <p:nvPr/>
              </p:nvCxnSpPr>
              <p:spPr>
                <a:xfrm>
                  <a:off x="1079072" y="4597562"/>
                  <a:ext cx="1212166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558;p9">
                  <a:extLst>
                    <a:ext uri="{FF2B5EF4-FFF2-40B4-BE49-F238E27FC236}">
                      <a16:creationId xmlns:a16="http://schemas.microsoft.com/office/drawing/2014/main" id="{F3E13215-6398-9840-8EBE-FD8E9A695101}"/>
                    </a:ext>
                  </a:extLst>
                </p:cNvPr>
                <p:cNvCxnSpPr/>
                <p:nvPr/>
              </p:nvCxnSpPr>
              <p:spPr>
                <a:xfrm>
                  <a:off x="1079072" y="4987615"/>
                  <a:ext cx="1351935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559;p9">
                  <a:extLst>
                    <a:ext uri="{FF2B5EF4-FFF2-40B4-BE49-F238E27FC236}">
                      <a16:creationId xmlns:a16="http://schemas.microsoft.com/office/drawing/2014/main" id="{27E86612-8EA9-7246-B94F-CEBE1B7BEDCE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324590" y="5098222"/>
                  <a:ext cx="4619924" cy="70514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" name="Google Shape;560;p9">
                  <a:extLst>
                    <a:ext uri="{FF2B5EF4-FFF2-40B4-BE49-F238E27FC236}">
                      <a16:creationId xmlns:a16="http://schemas.microsoft.com/office/drawing/2014/main" id="{F6E99E63-8C8F-5B48-ABB7-6FDE4746278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462191" y="4715730"/>
                  <a:ext cx="4482323" cy="684147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" name="Google Shape;561;p9">
                  <a:extLst>
                    <a:ext uri="{FF2B5EF4-FFF2-40B4-BE49-F238E27FC236}">
                      <a16:creationId xmlns:a16="http://schemas.microsoft.com/office/drawing/2014/main" id="{774CE8F0-2AF0-BF4A-BD3C-7069A541950B}"/>
                    </a:ext>
                  </a:extLst>
                </p:cNvPr>
                <p:cNvCxnSpPr/>
                <p:nvPr/>
              </p:nvCxnSpPr>
              <p:spPr>
                <a:xfrm>
                  <a:off x="2279754" y="4590845"/>
                  <a:ext cx="4675500" cy="713632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" name="Google Shape;562;p9">
                  <a:extLst>
                    <a:ext uri="{FF2B5EF4-FFF2-40B4-BE49-F238E27FC236}">
                      <a16:creationId xmlns:a16="http://schemas.microsoft.com/office/drawing/2014/main" id="{26BB2FAF-A253-C347-A4DD-4654D4380285}"/>
                    </a:ext>
                  </a:extLst>
                </p:cNvPr>
                <p:cNvCxnSpPr/>
                <p:nvPr/>
              </p:nvCxnSpPr>
              <p:spPr>
                <a:xfrm>
                  <a:off x="2426245" y="4994251"/>
                  <a:ext cx="4605187" cy="702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4" name="Google Shape;563;p9">
                  <a:extLst>
                    <a:ext uri="{FF2B5EF4-FFF2-40B4-BE49-F238E27FC236}">
                      <a16:creationId xmlns:a16="http://schemas.microsoft.com/office/drawing/2014/main" id="{7168D342-CDE5-C140-A5BC-9B8C99B89BE4}"/>
                    </a:ext>
                  </a:extLst>
                </p:cNvPr>
                <p:cNvSpPr/>
                <p:nvPr/>
              </p:nvSpPr>
              <p:spPr>
                <a:xfrm>
                  <a:off x="3847695" y="5095137"/>
                  <a:ext cx="2388557" cy="214500"/>
                </a:xfrm>
                <a:prstGeom prst="rect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CA30A0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5" name="Google Shape;564;p9">
                  <a:extLst>
                    <a:ext uri="{FF2B5EF4-FFF2-40B4-BE49-F238E27FC236}">
                      <a16:creationId xmlns:a16="http://schemas.microsoft.com/office/drawing/2014/main" id="{21DAC10C-2DDF-AB44-8A69-6ADF81354A7F}"/>
                    </a:ext>
                  </a:extLst>
                </p:cNvPr>
                <p:cNvCxnSpPr/>
                <p:nvPr/>
              </p:nvCxnSpPr>
              <p:spPr>
                <a:xfrm>
                  <a:off x="2279754" y="4590845"/>
                  <a:ext cx="1862758" cy="2844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46" name="Google Shape;565;p9">
                  <a:extLst>
                    <a:ext uri="{FF2B5EF4-FFF2-40B4-BE49-F238E27FC236}">
                      <a16:creationId xmlns:a16="http://schemas.microsoft.com/office/drawing/2014/main" id="{14E7A7FD-2093-3F46-BDC1-98C58464720A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670833" y="5516025"/>
                  <a:ext cx="1489763" cy="2274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47" name="Google Shape;566;p9">
                  <a:extLst>
                    <a:ext uri="{FF2B5EF4-FFF2-40B4-BE49-F238E27FC236}">
                      <a16:creationId xmlns:a16="http://schemas.microsoft.com/office/drawing/2014/main" id="{7416FC2A-09BE-A344-A8D4-6271BE22062E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543555" y="5304477"/>
                  <a:ext cx="540774" cy="82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48" name="Google Shape;567;p9">
                  <a:extLst>
                    <a:ext uri="{FF2B5EF4-FFF2-40B4-BE49-F238E27FC236}">
                      <a16:creationId xmlns:a16="http://schemas.microsoft.com/office/drawing/2014/main" id="{2B8FEEFA-6074-7643-B7B9-8AEC2DBB6831}"/>
                    </a:ext>
                  </a:extLst>
                </p:cNvPr>
                <p:cNvCxnSpPr/>
                <p:nvPr/>
              </p:nvCxnSpPr>
              <p:spPr>
                <a:xfrm>
                  <a:off x="2426245" y="4994251"/>
                  <a:ext cx="660299" cy="100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49" name="Google Shape;568;p9">
                  <a:extLst>
                    <a:ext uri="{FF2B5EF4-FFF2-40B4-BE49-F238E27FC236}">
                      <a16:creationId xmlns:a16="http://schemas.microsoft.com/office/drawing/2014/main" id="{1335FE4C-88EA-0645-8D04-7F46CF791D27}"/>
                    </a:ext>
                  </a:extLst>
                </p:cNvPr>
                <p:cNvSpPr txBox="1"/>
                <p:nvPr/>
              </p:nvSpPr>
              <p:spPr>
                <a:xfrm>
                  <a:off x="1453827" y="3925484"/>
                  <a:ext cx="1651853" cy="4023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400" b="0" i="0" u="none" strike="noStrike" cap="none" dirty="0">
                      <a:solidFill>
                        <a:schemeClr val="dk1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Axicon lens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69;p9">
                  <a:extLst>
                    <a:ext uri="{FF2B5EF4-FFF2-40B4-BE49-F238E27FC236}">
                      <a16:creationId xmlns:a16="http://schemas.microsoft.com/office/drawing/2014/main" id="{B854513E-7014-424B-9776-9D28F53F4F91}"/>
                    </a:ext>
                  </a:extLst>
                </p:cNvPr>
                <p:cNvSpPr/>
                <p:nvPr/>
              </p:nvSpPr>
              <p:spPr>
                <a:xfrm>
                  <a:off x="6829764" y="4556221"/>
                  <a:ext cx="419697" cy="124445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570;p9">
                  <a:extLst>
                    <a:ext uri="{FF2B5EF4-FFF2-40B4-BE49-F238E27FC236}">
                      <a16:creationId xmlns:a16="http://schemas.microsoft.com/office/drawing/2014/main" id="{D5C4A769-C74D-0547-967C-71AB88DC2A81}"/>
                    </a:ext>
                  </a:extLst>
                </p:cNvPr>
                <p:cNvSpPr txBox="1"/>
                <p:nvPr/>
              </p:nvSpPr>
              <p:spPr>
                <a:xfrm>
                  <a:off x="3757150" y="4051821"/>
                  <a:ext cx="2406510" cy="6840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400" b="0" i="0" u="none" strike="noStrike" cap="none" dirty="0">
                      <a:solidFill>
                        <a:schemeClr val="dk1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Line focus forming long plasma column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571;p9">
                  <a:extLst>
                    <a:ext uri="{FF2B5EF4-FFF2-40B4-BE49-F238E27FC236}">
                      <a16:creationId xmlns:a16="http://schemas.microsoft.com/office/drawing/2014/main" id="{40525B7A-6C6D-7F48-BE4F-AD02911B85D3}"/>
                    </a:ext>
                  </a:extLst>
                </p:cNvPr>
                <p:cNvSpPr/>
                <p:nvPr/>
              </p:nvSpPr>
              <p:spPr>
                <a:xfrm>
                  <a:off x="2120890" y="5034140"/>
                  <a:ext cx="422636" cy="31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572;p9">
                  <a:extLst>
                    <a:ext uri="{FF2B5EF4-FFF2-40B4-BE49-F238E27FC236}">
                      <a16:creationId xmlns:a16="http://schemas.microsoft.com/office/drawing/2014/main" id="{D98145E6-D076-FC4A-9536-8560CB5A9DFF}"/>
                    </a:ext>
                  </a:extLst>
                </p:cNvPr>
                <p:cNvSpPr/>
                <p:nvPr/>
              </p:nvSpPr>
              <p:spPr>
                <a:xfrm>
                  <a:off x="1077993" y="4447484"/>
                  <a:ext cx="647363" cy="146858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53C6F41-B0D2-394F-B781-DF4D79D7700A}"/>
                  </a:ext>
                </a:extLst>
              </p:cNvPr>
              <p:cNvGrpSpPr/>
              <p:nvPr/>
            </p:nvGrpSpPr>
            <p:grpSpPr>
              <a:xfrm>
                <a:off x="5039501" y="4612555"/>
                <a:ext cx="3607177" cy="903093"/>
                <a:chOff x="130676" y="4397246"/>
                <a:chExt cx="3607177" cy="903093"/>
              </a:xfrm>
            </p:grpSpPr>
            <p:sp>
              <p:nvSpPr>
                <p:cNvPr id="55" name="Google Shape;573;p9">
                  <a:extLst>
                    <a:ext uri="{FF2B5EF4-FFF2-40B4-BE49-F238E27FC236}">
                      <a16:creationId xmlns:a16="http://schemas.microsoft.com/office/drawing/2014/main" id="{3AE99CD2-68DF-8649-AC65-42B9668CB9B2}"/>
                    </a:ext>
                  </a:extLst>
                </p:cNvPr>
                <p:cNvSpPr/>
                <p:nvPr/>
              </p:nvSpPr>
              <p:spPr>
                <a:xfrm rot="5400000">
                  <a:off x="2189861" y="3752347"/>
                  <a:ext cx="205200" cy="289078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" name="Google Shape;574;p9">
                  <a:extLst>
                    <a:ext uri="{FF2B5EF4-FFF2-40B4-BE49-F238E27FC236}">
                      <a16:creationId xmlns:a16="http://schemas.microsoft.com/office/drawing/2014/main" id="{6A01C748-DF71-1841-951D-C4035793BB6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0676" y="4397246"/>
                  <a:ext cx="572887" cy="859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2C5A9B1-E37F-4042-89F6-CD063863E403}"/>
              </a:ext>
            </a:extLst>
          </p:cNvPr>
          <p:cNvGrpSpPr/>
          <p:nvPr/>
        </p:nvGrpSpPr>
        <p:grpSpPr>
          <a:xfrm>
            <a:off x="6139409" y="3113665"/>
            <a:ext cx="5968123" cy="2369862"/>
            <a:chOff x="93926" y="3241776"/>
            <a:chExt cx="5968123" cy="2369862"/>
          </a:xfrm>
        </p:grpSpPr>
        <p:grpSp>
          <p:nvGrpSpPr>
            <p:cNvPr id="57" name="Google Shape;546;p9">
              <a:extLst>
                <a:ext uri="{FF2B5EF4-FFF2-40B4-BE49-F238E27FC236}">
                  <a16:creationId xmlns:a16="http://schemas.microsoft.com/office/drawing/2014/main" id="{53C2C721-DF19-CA47-AD6C-09AF10093DE6}"/>
                </a:ext>
              </a:extLst>
            </p:cNvPr>
            <p:cNvGrpSpPr/>
            <p:nvPr/>
          </p:nvGrpSpPr>
          <p:grpSpPr>
            <a:xfrm>
              <a:off x="133953" y="3732438"/>
              <a:ext cx="2251261" cy="1858169"/>
              <a:chOff x="8709713" y="919132"/>
              <a:chExt cx="2608560" cy="2153079"/>
            </a:xfrm>
          </p:grpSpPr>
          <p:sp>
            <p:nvSpPr>
              <p:cNvPr id="58" name="Google Shape;547;p9">
                <a:extLst>
                  <a:ext uri="{FF2B5EF4-FFF2-40B4-BE49-F238E27FC236}">
                    <a16:creationId xmlns:a16="http://schemas.microsoft.com/office/drawing/2014/main" id="{7D99228A-9CAF-224E-BB83-3FB35C9C20FD}"/>
                  </a:ext>
                </a:extLst>
              </p:cNvPr>
              <p:cNvSpPr/>
              <p:nvPr/>
            </p:nvSpPr>
            <p:spPr>
              <a:xfrm>
                <a:off x="8764489" y="919132"/>
                <a:ext cx="1719398" cy="1775240"/>
              </a:xfrm>
              <a:custGeom>
                <a:avLst/>
                <a:gdLst/>
                <a:ahLst/>
                <a:cxnLst/>
                <a:rect l="l" t="t" r="r" b="b"/>
                <a:pathLst>
                  <a:path w="1966114" h="2029968" extrusionOk="0">
                    <a:moveTo>
                      <a:pt x="384202" y="429768"/>
                    </a:moveTo>
                    <a:lnTo>
                      <a:pt x="384202" y="429768"/>
                    </a:lnTo>
                    <a:cubicBezTo>
                      <a:pt x="377204" y="464759"/>
                      <a:pt x="367892" y="518857"/>
                      <a:pt x="356770" y="557784"/>
                    </a:cubicBezTo>
                    <a:cubicBezTo>
                      <a:pt x="354122" y="567052"/>
                      <a:pt x="350274" y="575948"/>
                      <a:pt x="347626" y="585216"/>
                    </a:cubicBezTo>
                    <a:cubicBezTo>
                      <a:pt x="344174" y="597300"/>
                      <a:pt x="342895" y="610025"/>
                      <a:pt x="338482" y="621792"/>
                    </a:cubicBezTo>
                    <a:cubicBezTo>
                      <a:pt x="333696" y="634555"/>
                      <a:pt x="326290" y="646176"/>
                      <a:pt x="320194" y="658368"/>
                    </a:cubicBezTo>
                    <a:cubicBezTo>
                      <a:pt x="317146" y="673608"/>
                      <a:pt x="314819" y="689010"/>
                      <a:pt x="311050" y="704088"/>
                    </a:cubicBezTo>
                    <a:cubicBezTo>
                      <a:pt x="308712" y="713439"/>
                      <a:pt x="304244" y="722169"/>
                      <a:pt x="301906" y="731520"/>
                    </a:cubicBezTo>
                    <a:cubicBezTo>
                      <a:pt x="298137" y="746598"/>
                      <a:pt x="296133" y="762068"/>
                      <a:pt x="292762" y="777240"/>
                    </a:cubicBezTo>
                    <a:cubicBezTo>
                      <a:pt x="290036" y="789508"/>
                      <a:pt x="286344" y="801548"/>
                      <a:pt x="283618" y="813816"/>
                    </a:cubicBezTo>
                    <a:cubicBezTo>
                      <a:pt x="278268" y="837892"/>
                      <a:pt x="268166" y="891713"/>
                      <a:pt x="265330" y="914400"/>
                    </a:cubicBezTo>
                    <a:cubicBezTo>
                      <a:pt x="261531" y="944795"/>
                      <a:pt x="258840" y="975323"/>
                      <a:pt x="256186" y="1005840"/>
                    </a:cubicBezTo>
                    <a:cubicBezTo>
                      <a:pt x="244872" y="1135948"/>
                      <a:pt x="252942" y="1090931"/>
                      <a:pt x="237898" y="1188720"/>
                    </a:cubicBezTo>
                    <a:cubicBezTo>
                      <a:pt x="236083" y="1200519"/>
                      <a:pt x="226883" y="1263191"/>
                      <a:pt x="219610" y="1280160"/>
                    </a:cubicBezTo>
                    <a:cubicBezTo>
                      <a:pt x="215281" y="1290261"/>
                      <a:pt x="208357" y="1299149"/>
                      <a:pt x="201322" y="1307592"/>
                    </a:cubicBezTo>
                    <a:cubicBezTo>
                      <a:pt x="188655" y="1322792"/>
                      <a:pt x="165498" y="1344850"/>
                      <a:pt x="146458" y="1353312"/>
                    </a:cubicBezTo>
                    <a:cubicBezTo>
                      <a:pt x="128842" y="1361141"/>
                      <a:pt x="107634" y="1360907"/>
                      <a:pt x="91594" y="1371600"/>
                    </a:cubicBezTo>
                    <a:lnTo>
                      <a:pt x="36730" y="1408176"/>
                    </a:lnTo>
                    <a:cubicBezTo>
                      <a:pt x="24538" y="1426464"/>
                      <a:pt x="-2273" y="1441195"/>
                      <a:pt x="154" y="1463040"/>
                    </a:cubicBezTo>
                    <a:cubicBezTo>
                      <a:pt x="3202" y="1490472"/>
                      <a:pt x="2604" y="1518559"/>
                      <a:pt x="9298" y="1545336"/>
                    </a:cubicBezTo>
                    <a:cubicBezTo>
                      <a:pt x="11963" y="1555998"/>
                      <a:pt x="22671" y="1562938"/>
                      <a:pt x="27586" y="1572768"/>
                    </a:cubicBezTo>
                    <a:cubicBezTo>
                      <a:pt x="31897" y="1581389"/>
                      <a:pt x="32419" y="1591579"/>
                      <a:pt x="36730" y="1600200"/>
                    </a:cubicBezTo>
                    <a:cubicBezTo>
                      <a:pt x="41645" y="1610030"/>
                      <a:pt x="49566" y="1618090"/>
                      <a:pt x="55018" y="1627632"/>
                    </a:cubicBezTo>
                    <a:cubicBezTo>
                      <a:pt x="61781" y="1639467"/>
                      <a:pt x="65745" y="1652866"/>
                      <a:pt x="73306" y="1664208"/>
                    </a:cubicBezTo>
                    <a:cubicBezTo>
                      <a:pt x="90213" y="1689569"/>
                      <a:pt x="111263" y="1711999"/>
                      <a:pt x="128170" y="1737360"/>
                    </a:cubicBezTo>
                    <a:cubicBezTo>
                      <a:pt x="134266" y="1746504"/>
                      <a:pt x="138289" y="1757440"/>
                      <a:pt x="146458" y="1764792"/>
                    </a:cubicBezTo>
                    <a:cubicBezTo>
                      <a:pt x="169114" y="1785182"/>
                      <a:pt x="195226" y="1801368"/>
                      <a:pt x="219610" y="1819656"/>
                    </a:cubicBezTo>
                    <a:cubicBezTo>
                      <a:pt x="231802" y="1828800"/>
                      <a:pt x="245410" y="1836312"/>
                      <a:pt x="256186" y="1847088"/>
                    </a:cubicBezTo>
                    <a:cubicBezTo>
                      <a:pt x="268378" y="1859280"/>
                      <a:pt x="279786" y="1872310"/>
                      <a:pt x="292762" y="1883664"/>
                    </a:cubicBezTo>
                    <a:cubicBezTo>
                      <a:pt x="314426" y="1902620"/>
                      <a:pt x="363524" y="1933886"/>
                      <a:pt x="384202" y="1947672"/>
                    </a:cubicBezTo>
                    <a:cubicBezTo>
                      <a:pt x="393346" y="1953768"/>
                      <a:pt x="401208" y="1962485"/>
                      <a:pt x="411634" y="1965960"/>
                    </a:cubicBezTo>
                    <a:lnTo>
                      <a:pt x="466498" y="1984248"/>
                    </a:lnTo>
                    <a:cubicBezTo>
                      <a:pt x="475642" y="1987296"/>
                      <a:pt x="484579" y="1991054"/>
                      <a:pt x="493930" y="1993392"/>
                    </a:cubicBezTo>
                    <a:cubicBezTo>
                      <a:pt x="518314" y="1999488"/>
                      <a:pt x="542436" y="2006751"/>
                      <a:pt x="567082" y="2011680"/>
                    </a:cubicBezTo>
                    <a:cubicBezTo>
                      <a:pt x="625125" y="2023289"/>
                      <a:pt x="597724" y="2017055"/>
                      <a:pt x="649378" y="2029968"/>
                    </a:cubicBezTo>
                    <a:cubicBezTo>
                      <a:pt x="701194" y="2023872"/>
                      <a:pt x="753574" y="2021442"/>
                      <a:pt x="804826" y="2011680"/>
                    </a:cubicBezTo>
                    <a:cubicBezTo>
                      <a:pt x="834147" y="2006095"/>
                      <a:pt x="853849" y="1979748"/>
                      <a:pt x="877978" y="1965960"/>
                    </a:cubicBezTo>
                    <a:cubicBezTo>
                      <a:pt x="886347" y="1961178"/>
                      <a:pt x="896266" y="1959864"/>
                      <a:pt x="905410" y="1956816"/>
                    </a:cubicBezTo>
                    <a:cubicBezTo>
                      <a:pt x="956901" y="1905325"/>
                      <a:pt x="924781" y="1931531"/>
                      <a:pt x="987706" y="1892808"/>
                    </a:cubicBezTo>
                    <a:cubicBezTo>
                      <a:pt x="1012195" y="1877738"/>
                      <a:pt x="1037854" y="1864341"/>
                      <a:pt x="1060858" y="1847088"/>
                    </a:cubicBezTo>
                    <a:cubicBezTo>
                      <a:pt x="1073050" y="1837944"/>
                      <a:pt x="1084202" y="1827217"/>
                      <a:pt x="1097434" y="1819656"/>
                    </a:cubicBezTo>
                    <a:cubicBezTo>
                      <a:pt x="1112574" y="1811004"/>
                      <a:pt x="1159009" y="1803683"/>
                      <a:pt x="1170586" y="1801368"/>
                    </a:cubicBezTo>
                    <a:cubicBezTo>
                      <a:pt x="1213769" y="1772579"/>
                      <a:pt x="1183254" y="1787894"/>
                      <a:pt x="1243738" y="1773936"/>
                    </a:cubicBezTo>
                    <a:cubicBezTo>
                      <a:pt x="1268229" y="1768284"/>
                      <a:pt x="1291950" y="1758766"/>
                      <a:pt x="1316890" y="1755648"/>
                    </a:cubicBezTo>
                    <a:cubicBezTo>
                      <a:pt x="1453628" y="1738556"/>
                      <a:pt x="1365496" y="1747673"/>
                      <a:pt x="1582066" y="1737360"/>
                    </a:cubicBezTo>
                    <a:lnTo>
                      <a:pt x="1636930" y="1728216"/>
                    </a:lnTo>
                    <a:cubicBezTo>
                      <a:pt x="1658232" y="1724939"/>
                      <a:pt x="1679937" y="1723918"/>
                      <a:pt x="1700938" y="1719072"/>
                    </a:cubicBezTo>
                    <a:cubicBezTo>
                      <a:pt x="1719722" y="1714737"/>
                      <a:pt x="1755802" y="1700784"/>
                      <a:pt x="1755802" y="1700784"/>
                    </a:cubicBezTo>
                    <a:cubicBezTo>
                      <a:pt x="1767994" y="1691640"/>
                      <a:pt x="1779977" y="1682210"/>
                      <a:pt x="1792378" y="1673352"/>
                    </a:cubicBezTo>
                    <a:cubicBezTo>
                      <a:pt x="1818180" y="1654922"/>
                      <a:pt x="1824488" y="1658254"/>
                      <a:pt x="1838098" y="1627632"/>
                    </a:cubicBezTo>
                    <a:cubicBezTo>
                      <a:pt x="1845927" y="1610016"/>
                      <a:pt x="1856386" y="1572768"/>
                      <a:pt x="1856386" y="1572768"/>
                    </a:cubicBezTo>
                    <a:cubicBezTo>
                      <a:pt x="1859434" y="1435608"/>
                      <a:pt x="1859935" y="1298368"/>
                      <a:pt x="1865530" y="1161288"/>
                    </a:cubicBezTo>
                    <a:cubicBezTo>
                      <a:pt x="1865790" y="1154908"/>
                      <a:pt x="1879306" y="1106304"/>
                      <a:pt x="1883818" y="1097280"/>
                    </a:cubicBezTo>
                    <a:cubicBezTo>
                      <a:pt x="1888733" y="1087450"/>
                      <a:pt x="1897643" y="1079891"/>
                      <a:pt x="1902106" y="1069848"/>
                    </a:cubicBezTo>
                    <a:cubicBezTo>
                      <a:pt x="1909935" y="1052232"/>
                      <a:pt x="1914298" y="1033272"/>
                      <a:pt x="1920394" y="1014984"/>
                    </a:cubicBezTo>
                    <a:lnTo>
                      <a:pt x="1938682" y="960120"/>
                    </a:lnTo>
                    <a:cubicBezTo>
                      <a:pt x="1941730" y="950976"/>
                      <a:pt x="1945936" y="942139"/>
                      <a:pt x="1947826" y="932688"/>
                    </a:cubicBezTo>
                    <a:cubicBezTo>
                      <a:pt x="1958860" y="877517"/>
                      <a:pt x="1952055" y="901712"/>
                      <a:pt x="1966114" y="859536"/>
                    </a:cubicBezTo>
                    <a:cubicBezTo>
                      <a:pt x="1960018" y="838200"/>
                      <a:pt x="1954202" y="816782"/>
                      <a:pt x="1947826" y="795528"/>
                    </a:cubicBezTo>
                    <a:cubicBezTo>
                      <a:pt x="1945056" y="786296"/>
                      <a:pt x="1944029" y="776116"/>
                      <a:pt x="1938682" y="768096"/>
                    </a:cubicBezTo>
                    <a:cubicBezTo>
                      <a:pt x="1931509" y="757336"/>
                      <a:pt x="1919189" y="750872"/>
                      <a:pt x="1911250" y="740664"/>
                    </a:cubicBezTo>
                    <a:cubicBezTo>
                      <a:pt x="1853807" y="666809"/>
                      <a:pt x="1900348" y="702916"/>
                      <a:pt x="1847242" y="667512"/>
                    </a:cubicBezTo>
                    <a:cubicBezTo>
                      <a:pt x="1844194" y="658368"/>
                      <a:pt x="1844016" y="647688"/>
                      <a:pt x="1838098" y="640080"/>
                    </a:cubicBezTo>
                    <a:cubicBezTo>
                      <a:pt x="1781474" y="567278"/>
                      <a:pt x="1785868" y="608772"/>
                      <a:pt x="1746658" y="530352"/>
                    </a:cubicBezTo>
                    <a:cubicBezTo>
                      <a:pt x="1730402" y="497840"/>
                      <a:pt x="1728196" y="497738"/>
                      <a:pt x="1719226" y="466344"/>
                    </a:cubicBezTo>
                    <a:cubicBezTo>
                      <a:pt x="1715320" y="452672"/>
                      <a:pt x="1708246" y="416952"/>
                      <a:pt x="1700938" y="402336"/>
                    </a:cubicBezTo>
                    <a:cubicBezTo>
                      <a:pt x="1696023" y="392506"/>
                      <a:pt x="1687565" y="384734"/>
                      <a:pt x="1682650" y="374904"/>
                    </a:cubicBezTo>
                    <a:cubicBezTo>
                      <a:pt x="1678339" y="366283"/>
                      <a:pt x="1679424" y="355080"/>
                      <a:pt x="1673506" y="347472"/>
                    </a:cubicBezTo>
                    <a:cubicBezTo>
                      <a:pt x="1658681" y="328411"/>
                      <a:pt x="1592927" y="263319"/>
                      <a:pt x="1563778" y="256032"/>
                    </a:cubicBezTo>
                    <a:cubicBezTo>
                      <a:pt x="1551586" y="252984"/>
                      <a:pt x="1539286" y="250340"/>
                      <a:pt x="1527202" y="246888"/>
                    </a:cubicBezTo>
                    <a:cubicBezTo>
                      <a:pt x="1517934" y="244240"/>
                      <a:pt x="1509312" y="239107"/>
                      <a:pt x="1499770" y="237744"/>
                    </a:cubicBezTo>
                    <a:cubicBezTo>
                      <a:pt x="1466442" y="232983"/>
                      <a:pt x="1432646" y="232318"/>
                      <a:pt x="1399186" y="228600"/>
                    </a:cubicBezTo>
                    <a:cubicBezTo>
                      <a:pt x="1377765" y="226220"/>
                      <a:pt x="1356514" y="222504"/>
                      <a:pt x="1335178" y="219456"/>
                    </a:cubicBezTo>
                    <a:cubicBezTo>
                      <a:pt x="1326034" y="216408"/>
                      <a:pt x="1315766" y="215659"/>
                      <a:pt x="1307746" y="210312"/>
                    </a:cubicBezTo>
                    <a:cubicBezTo>
                      <a:pt x="1289620" y="198228"/>
                      <a:pt x="1264406" y="162438"/>
                      <a:pt x="1252882" y="146304"/>
                    </a:cubicBezTo>
                    <a:cubicBezTo>
                      <a:pt x="1227895" y="111322"/>
                      <a:pt x="1224367" y="93766"/>
                      <a:pt x="1179730" y="64008"/>
                    </a:cubicBezTo>
                    <a:cubicBezTo>
                      <a:pt x="1124138" y="26947"/>
                      <a:pt x="1183204" y="61882"/>
                      <a:pt x="1115722" y="36576"/>
                    </a:cubicBezTo>
                    <a:cubicBezTo>
                      <a:pt x="1102959" y="31790"/>
                      <a:pt x="1091909" y="23074"/>
                      <a:pt x="1079146" y="18288"/>
                    </a:cubicBezTo>
                    <a:cubicBezTo>
                      <a:pt x="1067379" y="13875"/>
                      <a:pt x="1054654" y="12596"/>
                      <a:pt x="1042570" y="9144"/>
                    </a:cubicBezTo>
                    <a:cubicBezTo>
                      <a:pt x="1033302" y="6496"/>
                      <a:pt x="1024282" y="3048"/>
                      <a:pt x="1015138" y="0"/>
                    </a:cubicBezTo>
                    <a:cubicBezTo>
                      <a:pt x="951130" y="3048"/>
                      <a:pt x="886323" y="-1391"/>
                      <a:pt x="823114" y="9144"/>
                    </a:cubicBezTo>
                    <a:cubicBezTo>
                      <a:pt x="810358" y="11270"/>
                      <a:pt x="803621" y="26368"/>
                      <a:pt x="795682" y="36576"/>
                    </a:cubicBezTo>
                    <a:lnTo>
                      <a:pt x="740818" y="118872"/>
                    </a:lnTo>
                    <a:cubicBezTo>
                      <a:pt x="734722" y="128016"/>
                      <a:pt x="726005" y="135878"/>
                      <a:pt x="722530" y="146304"/>
                    </a:cubicBezTo>
                    <a:cubicBezTo>
                      <a:pt x="719482" y="155448"/>
                      <a:pt x="718067" y="165310"/>
                      <a:pt x="713386" y="173736"/>
                    </a:cubicBezTo>
                    <a:cubicBezTo>
                      <a:pt x="702712" y="192949"/>
                      <a:pt x="689002" y="210312"/>
                      <a:pt x="676810" y="228600"/>
                    </a:cubicBezTo>
                    <a:lnTo>
                      <a:pt x="658522" y="256032"/>
                    </a:lnTo>
                    <a:cubicBezTo>
                      <a:pt x="652426" y="265176"/>
                      <a:pt x="649378" y="277368"/>
                      <a:pt x="640234" y="283464"/>
                    </a:cubicBezTo>
                    <a:cubicBezTo>
                      <a:pt x="631090" y="289560"/>
                      <a:pt x="622632" y="296837"/>
                      <a:pt x="612802" y="301752"/>
                    </a:cubicBezTo>
                    <a:cubicBezTo>
                      <a:pt x="604181" y="306063"/>
                      <a:pt x="594934" y="309700"/>
                      <a:pt x="585370" y="310896"/>
                    </a:cubicBezTo>
                    <a:cubicBezTo>
                      <a:pt x="545936" y="315825"/>
                      <a:pt x="506122" y="316992"/>
                      <a:pt x="466498" y="320040"/>
                    </a:cubicBezTo>
                    <a:cubicBezTo>
                      <a:pt x="458287" y="322777"/>
                      <a:pt x="413283" y="335105"/>
                      <a:pt x="411634" y="347472"/>
                    </a:cubicBezTo>
                    <a:cubicBezTo>
                      <a:pt x="392991" y="487294"/>
                      <a:pt x="388774" y="416052"/>
                      <a:pt x="384202" y="4297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2000">
                    <a:schemeClr val="accent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48;p9">
                <a:extLst>
                  <a:ext uri="{FF2B5EF4-FFF2-40B4-BE49-F238E27FC236}">
                    <a16:creationId xmlns:a16="http://schemas.microsoft.com/office/drawing/2014/main" id="{240842AA-3312-B348-90C6-9078D47AC059}"/>
                  </a:ext>
                </a:extLst>
              </p:cNvPr>
              <p:cNvSpPr/>
              <p:nvPr/>
            </p:nvSpPr>
            <p:spPr>
              <a:xfrm>
                <a:off x="9524231" y="1674740"/>
                <a:ext cx="263954" cy="263954"/>
              </a:xfrm>
              <a:prstGeom prst="ellipse">
                <a:avLst/>
              </a:prstGeom>
              <a:solidFill>
                <a:srgbClr val="FE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549;p9">
                <a:extLst>
                  <a:ext uri="{FF2B5EF4-FFF2-40B4-BE49-F238E27FC236}">
                    <a16:creationId xmlns:a16="http://schemas.microsoft.com/office/drawing/2014/main" id="{DBBA0493-F90F-3640-AE75-84F81D2DDF48}"/>
                  </a:ext>
                </a:extLst>
              </p:cNvPr>
              <p:cNvSpPr txBox="1"/>
              <p:nvPr/>
            </p:nvSpPr>
            <p:spPr>
              <a:xfrm>
                <a:off x="8709713" y="2109374"/>
                <a:ext cx="2608560" cy="962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 dirty="0">
                    <a:solidFill>
                      <a:srgbClr val="000000"/>
                    </a:solidFill>
                    <a:latin typeface="+mn-lt"/>
                    <a:ea typeface="Calibri"/>
                    <a:cs typeface="Calibri"/>
                    <a:sym typeface="Calibri"/>
                  </a:rPr>
                  <a:t>Hot initial plasma column formed by laser</a:t>
                </a:r>
                <a:endParaRPr sz="1400" b="0" i="0" u="none" strike="noStrike" cap="none" dirty="0">
                  <a:solidFill>
                    <a:srgbClr val="000000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FDAB610-1F90-AF4B-A70A-B50AEA16AAFD}"/>
                </a:ext>
              </a:extLst>
            </p:cNvPr>
            <p:cNvGrpSpPr/>
            <p:nvPr/>
          </p:nvGrpSpPr>
          <p:grpSpPr>
            <a:xfrm>
              <a:off x="1975030" y="3661749"/>
              <a:ext cx="4087019" cy="1949889"/>
              <a:chOff x="-110757" y="3492179"/>
              <a:chExt cx="4442547" cy="2119509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A628048-0D52-1D4D-96D0-23907D820330}"/>
                  </a:ext>
                </a:extLst>
              </p:cNvPr>
              <p:cNvSpPr/>
              <p:nvPr/>
            </p:nvSpPr>
            <p:spPr>
              <a:xfrm>
                <a:off x="1168409" y="3758071"/>
                <a:ext cx="1719399" cy="1775240"/>
              </a:xfrm>
              <a:custGeom>
                <a:avLst/>
                <a:gdLst>
                  <a:gd name="connsiteX0" fmla="*/ 384202 w 1966114"/>
                  <a:gd name="connsiteY0" fmla="*/ 429768 h 2029968"/>
                  <a:gd name="connsiteX1" fmla="*/ 384202 w 1966114"/>
                  <a:gd name="connsiteY1" fmla="*/ 429768 h 2029968"/>
                  <a:gd name="connsiteX2" fmla="*/ 356770 w 1966114"/>
                  <a:gd name="connsiteY2" fmla="*/ 557784 h 2029968"/>
                  <a:gd name="connsiteX3" fmla="*/ 347626 w 1966114"/>
                  <a:gd name="connsiteY3" fmla="*/ 585216 h 2029968"/>
                  <a:gd name="connsiteX4" fmla="*/ 338482 w 1966114"/>
                  <a:gd name="connsiteY4" fmla="*/ 621792 h 2029968"/>
                  <a:gd name="connsiteX5" fmla="*/ 320194 w 1966114"/>
                  <a:gd name="connsiteY5" fmla="*/ 658368 h 2029968"/>
                  <a:gd name="connsiteX6" fmla="*/ 311050 w 1966114"/>
                  <a:gd name="connsiteY6" fmla="*/ 704088 h 2029968"/>
                  <a:gd name="connsiteX7" fmla="*/ 301906 w 1966114"/>
                  <a:gd name="connsiteY7" fmla="*/ 731520 h 2029968"/>
                  <a:gd name="connsiteX8" fmla="*/ 292762 w 1966114"/>
                  <a:gd name="connsiteY8" fmla="*/ 777240 h 2029968"/>
                  <a:gd name="connsiteX9" fmla="*/ 283618 w 1966114"/>
                  <a:gd name="connsiteY9" fmla="*/ 813816 h 2029968"/>
                  <a:gd name="connsiteX10" fmla="*/ 265330 w 1966114"/>
                  <a:gd name="connsiteY10" fmla="*/ 914400 h 2029968"/>
                  <a:gd name="connsiteX11" fmla="*/ 256186 w 1966114"/>
                  <a:gd name="connsiteY11" fmla="*/ 1005840 h 2029968"/>
                  <a:gd name="connsiteX12" fmla="*/ 237898 w 1966114"/>
                  <a:gd name="connsiteY12" fmla="*/ 1188720 h 2029968"/>
                  <a:gd name="connsiteX13" fmla="*/ 219610 w 1966114"/>
                  <a:gd name="connsiteY13" fmla="*/ 1280160 h 2029968"/>
                  <a:gd name="connsiteX14" fmla="*/ 201322 w 1966114"/>
                  <a:gd name="connsiteY14" fmla="*/ 1307592 h 2029968"/>
                  <a:gd name="connsiteX15" fmla="*/ 146458 w 1966114"/>
                  <a:gd name="connsiteY15" fmla="*/ 1353312 h 2029968"/>
                  <a:gd name="connsiteX16" fmla="*/ 91594 w 1966114"/>
                  <a:gd name="connsiteY16" fmla="*/ 1371600 h 2029968"/>
                  <a:gd name="connsiteX17" fmla="*/ 36730 w 1966114"/>
                  <a:gd name="connsiteY17" fmla="*/ 1408176 h 2029968"/>
                  <a:gd name="connsiteX18" fmla="*/ 154 w 1966114"/>
                  <a:gd name="connsiteY18" fmla="*/ 1463040 h 2029968"/>
                  <a:gd name="connsiteX19" fmla="*/ 9298 w 1966114"/>
                  <a:gd name="connsiteY19" fmla="*/ 1545336 h 2029968"/>
                  <a:gd name="connsiteX20" fmla="*/ 27586 w 1966114"/>
                  <a:gd name="connsiteY20" fmla="*/ 1572768 h 2029968"/>
                  <a:gd name="connsiteX21" fmla="*/ 36730 w 1966114"/>
                  <a:gd name="connsiteY21" fmla="*/ 1600200 h 2029968"/>
                  <a:gd name="connsiteX22" fmla="*/ 55018 w 1966114"/>
                  <a:gd name="connsiteY22" fmla="*/ 1627632 h 2029968"/>
                  <a:gd name="connsiteX23" fmla="*/ 73306 w 1966114"/>
                  <a:gd name="connsiteY23" fmla="*/ 1664208 h 2029968"/>
                  <a:gd name="connsiteX24" fmla="*/ 128170 w 1966114"/>
                  <a:gd name="connsiteY24" fmla="*/ 1737360 h 2029968"/>
                  <a:gd name="connsiteX25" fmla="*/ 146458 w 1966114"/>
                  <a:gd name="connsiteY25" fmla="*/ 1764792 h 2029968"/>
                  <a:gd name="connsiteX26" fmla="*/ 219610 w 1966114"/>
                  <a:gd name="connsiteY26" fmla="*/ 1819656 h 2029968"/>
                  <a:gd name="connsiteX27" fmla="*/ 256186 w 1966114"/>
                  <a:gd name="connsiteY27" fmla="*/ 1847088 h 2029968"/>
                  <a:gd name="connsiteX28" fmla="*/ 292762 w 1966114"/>
                  <a:gd name="connsiteY28" fmla="*/ 1883664 h 2029968"/>
                  <a:gd name="connsiteX29" fmla="*/ 384202 w 1966114"/>
                  <a:gd name="connsiteY29" fmla="*/ 1947672 h 2029968"/>
                  <a:gd name="connsiteX30" fmla="*/ 411634 w 1966114"/>
                  <a:gd name="connsiteY30" fmla="*/ 1965960 h 2029968"/>
                  <a:gd name="connsiteX31" fmla="*/ 466498 w 1966114"/>
                  <a:gd name="connsiteY31" fmla="*/ 1984248 h 2029968"/>
                  <a:gd name="connsiteX32" fmla="*/ 493930 w 1966114"/>
                  <a:gd name="connsiteY32" fmla="*/ 1993392 h 2029968"/>
                  <a:gd name="connsiteX33" fmla="*/ 567082 w 1966114"/>
                  <a:gd name="connsiteY33" fmla="*/ 2011680 h 2029968"/>
                  <a:gd name="connsiteX34" fmla="*/ 649378 w 1966114"/>
                  <a:gd name="connsiteY34" fmla="*/ 2029968 h 2029968"/>
                  <a:gd name="connsiteX35" fmla="*/ 804826 w 1966114"/>
                  <a:gd name="connsiteY35" fmla="*/ 2011680 h 2029968"/>
                  <a:gd name="connsiteX36" fmla="*/ 877978 w 1966114"/>
                  <a:gd name="connsiteY36" fmla="*/ 1965960 h 2029968"/>
                  <a:gd name="connsiteX37" fmla="*/ 905410 w 1966114"/>
                  <a:gd name="connsiteY37" fmla="*/ 1956816 h 2029968"/>
                  <a:gd name="connsiteX38" fmla="*/ 987706 w 1966114"/>
                  <a:gd name="connsiteY38" fmla="*/ 1892808 h 2029968"/>
                  <a:gd name="connsiteX39" fmla="*/ 1060858 w 1966114"/>
                  <a:gd name="connsiteY39" fmla="*/ 1847088 h 2029968"/>
                  <a:gd name="connsiteX40" fmla="*/ 1097434 w 1966114"/>
                  <a:gd name="connsiteY40" fmla="*/ 1819656 h 2029968"/>
                  <a:gd name="connsiteX41" fmla="*/ 1170586 w 1966114"/>
                  <a:gd name="connsiteY41" fmla="*/ 1801368 h 2029968"/>
                  <a:gd name="connsiteX42" fmla="*/ 1243738 w 1966114"/>
                  <a:gd name="connsiteY42" fmla="*/ 1773936 h 2029968"/>
                  <a:gd name="connsiteX43" fmla="*/ 1316890 w 1966114"/>
                  <a:gd name="connsiteY43" fmla="*/ 1755648 h 2029968"/>
                  <a:gd name="connsiteX44" fmla="*/ 1582066 w 1966114"/>
                  <a:gd name="connsiteY44" fmla="*/ 1737360 h 2029968"/>
                  <a:gd name="connsiteX45" fmla="*/ 1636930 w 1966114"/>
                  <a:gd name="connsiteY45" fmla="*/ 1728216 h 2029968"/>
                  <a:gd name="connsiteX46" fmla="*/ 1700938 w 1966114"/>
                  <a:gd name="connsiteY46" fmla="*/ 1719072 h 2029968"/>
                  <a:gd name="connsiteX47" fmla="*/ 1755802 w 1966114"/>
                  <a:gd name="connsiteY47" fmla="*/ 1700784 h 2029968"/>
                  <a:gd name="connsiteX48" fmla="*/ 1792378 w 1966114"/>
                  <a:gd name="connsiteY48" fmla="*/ 1673352 h 2029968"/>
                  <a:gd name="connsiteX49" fmla="*/ 1838098 w 1966114"/>
                  <a:gd name="connsiteY49" fmla="*/ 1627632 h 2029968"/>
                  <a:gd name="connsiteX50" fmla="*/ 1856386 w 1966114"/>
                  <a:gd name="connsiteY50" fmla="*/ 1572768 h 2029968"/>
                  <a:gd name="connsiteX51" fmla="*/ 1865530 w 1966114"/>
                  <a:gd name="connsiteY51" fmla="*/ 1161288 h 2029968"/>
                  <a:gd name="connsiteX52" fmla="*/ 1883818 w 1966114"/>
                  <a:gd name="connsiteY52" fmla="*/ 1097280 h 2029968"/>
                  <a:gd name="connsiteX53" fmla="*/ 1902106 w 1966114"/>
                  <a:gd name="connsiteY53" fmla="*/ 1069848 h 2029968"/>
                  <a:gd name="connsiteX54" fmla="*/ 1920394 w 1966114"/>
                  <a:gd name="connsiteY54" fmla="*/ 1014984 h 2029968"/>
                  <a:gd name="connsiteX55" fmla="*/ 1938682 w 1966114"/>
                  <a:gd name="connsiteY55" fmla="*/ 960120 h 2029968"/>
                  <a:gd name="connsiteX56" fmla="*/ 1947826 w 1966114"/>
                  <a:gd name="connsiteY56" fmla="*/ 932688 h 2029968"/>
                  <a:gd name="connsiteX57" fmla="*/ 1966114 w 1966114"/>
                  <a:gd name="connsiteY57" fmla="*/ 859536 h 2029968"/>
                  <a:gd name="connsiteX58" fmla="*/ 1947826 w 1966114"/>
                  <a:gd name="connsiteY58" fmla="*/ 795528 h 2029968"/>
                  <a:gd name="connsiteX59" fmla="*/ 1938682 w 1966114"/>
                  <a:gd name="connsiteY59" fmla="*/ 768096 h 2029968"/>
                  <a:gd name="connsiteX60" fmla="*/ 1911250 w 1966114"/>
                  <a:gd name="connsiteY60" fmla="*/ 740664 h 2029968"/>
                  <a:gd name="connsiteX61" fmla="*/ 1847242 w 1966114"/>
                  <a:gd name="connsiteY61" fmla="*/ 667512 h 2029968"/>
                  <a:gd name="connsiteX62" fmla="*/ 1838098 w 1966114"/>
                  <a:gd name="connsiteY62" fmla="*/ 640080 h 2029968"/>
                  <a:gd name="connsiteX63" fmla="*/ 1746658 w 1966114"/>
                  <a:gd name="connsiteY63" fmla="*/ 530352 h 2029968"/>
                  <a:gd name="connsiteX64" fmla="*/ 1719226 w 1966114"/>
                  <a:gd name="connsiteY64" fmla="*/ 466344 h 2029968"/>
                  <a:gd name="connsiteX65" fmla="*/ 1700938 w 1966114"/>
                  <a:gd name="connsiteY65" fmla="*/ 402336 h 2029968"/>
                  <a:gd name="connsiteX66" fmla="*/ 1682650 w 1966114"/>
                  <a:gd name="connsiteY66" fmla="*/ 374904 h 2029968"/>
                  <a:gd name="connsiteX67" fmla="*/ 1673506 w 1966114"/>
                  <a:gd name="connsiteY67" fmla="*/ 347472 h 2029968"/>
                  <a:gd name="connsiteX68" fmla="*/ 1563778 w 1966114"/>
                  <a:gd name="connsiteY68" fmla="*/ 256032 h 2029968"/>
                  <a:gd name="connsiteX69" fmla="*/ 1527202 w 1966114"/>
                  <a:gd name="connsiteY69" fmla="*/ 246888 h 2029968"/>
                  <a:gd name="connsiteX70" fmla="*/ 1499770 w 1966114"/>
                  <a:gd name="connsiteY70" fmla="*/ 237744 h 2029968"/>
                  <a:gd name="connsiteX71" fmla="*/ 1399186 w 1966114"/>
                  <a:gd name="connsiteY71" fmla="*/ 228600 h 2029968"/>
                  <a:gd name="connsiteX72" fmla="*/ 1335178 w 1966114"/>
                  <a:gd name="connsiteY72" fmla="*/ 219456 h 2029968"/>
                  <a:gd name="connsiteX73" fmla="*/ 1307746 w 1966114"/>
                  <a:gd name="connsiteY73" fmla="*/ 210312 h 2029968"/>
                  <a:gd name="connsiteX74" fmla="*/ 1252882 w 1966114"/>
                  <a:gd name="connsiteY74" fmla="*/ 146304 h 2029968"/>
                  <a:gd name="connsiteX75" fmla="*/ 1179730 w 1966114"/>
                  <a:gd name="connsiteY75" fmla="*/ 64008 h 2029968"/>
                  <a:gd name="connsiteX76" fmla="*/ 1115722 w 1966114"/>
                  <a:gd name="connsiteY76" fmla="*/ 36576 h 2029968"/>
                  <a:gd name="connsiteX77" fmla="*/ 1079146 w 1966114"/>
                  <a:gd name="connsiteY77" fmla="*/ 18288 h 2029968"/>
                  <a:gd name="connsiteX78" fmla="*/ 1042570 w 1966114"/>
                  <a:gd name="connsiteY78" fmla="*/ 9144 h 2029968"/>
                  <a:gd name="connsiteX79" fmla="*/ 1015138 w 1966114"/>
                  <a:gd name="connsiteY79" fmla="*/ 0 h 2029968"/>
                  <a:gd name="connsiteX80" fmla="*/ 823114 w 1966114"/>
                  <a:gd name="connsiteY80" fmla="*/ 9144 h 2029968"/>
                  <a:gd name="connsiteX81" fmla="*/ 795682 w 1966114"/>
                  <a:gd name="connsiteY81" fmla="*/ 36576 h 2029968"/>
                  <a:gd name="connsiteX82" fmla="*/ 740818 w 1966114"/>
                  <a:gd name="connsiteY82" fmla="*/ 118872 h 2029968"/>
                  <a:gd name="connsiteX83" fmla="*/ 722530 w 1966114"/>
                  <a:gd name="connsiteY83" fmla="*/ 146304 h 2029968"/>
                  <a:gd name="connsiteX84" fmla="*/ 713386 w 1966114"/>
                  <a:gd name="connsiteY84" fmla="*/ 173736 h 2029968"/>
                  <a:gd name="connsiteX85" fmla="*/ 676810 w 1966114"/>
                  <a:gd name="connsiteY85" fmla="*/ 228600 h 2029968"/>
                  <a:gd name="connsiteX86" fmla="*/ 658522 w 1966114"/>
                  <a:gd name="connsiteY86" fmla="*/ 256032 h 2029968"/>
                  <a:gd name="connsiteX87" fmla="*/ 640234 w 1966114"/>
                  <a:gd name="connsiteY87" fmla="*/ 283464 h 2029968"/>
                  <a:gd name="connsiteX88" fmla="*/ 612802 w 1966114"/>
                  <a:gd name="connsiteY88" fmla="*/ 301752 h 2029968"/>
                  <a:gd name="connsiteX89" fmla="*/ 585370 w 1966114"/>
                  <a:gd name="connsiteY89" fmla="*/ 310896 h 2029968"/>
                  <a:gd name="connsiteX90" fmla="*/ 466498 w 1966114"/>
                  <a:gd name="connsiteY90" fmla="*/ 320040 h 2029968"/>
                  <a:gd name="connsiteX91" fmla="*/ 411634 w 1966114"/>
                  <a:gd name="connsiteY91" fmla="*/ 347472 h 2029968"/>
                  <a:gd name="connsiteX92" fmla="*/ 384202 w 1966114"/>
                  <a:gd name="connsiteY92" fmla="*/ 429768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966114" h="2029968">
                    <a:moveTo>
                      <a:pt x="384202" y="429768"/>
                    </a:moveTo>
                    <a:lnTo>
                      <a:pt x="384202" y="429768"/>
                    </a:lnTo>
                    <a:cubicBezTo>
                      <a:pt x="377204" y="464759"/>
                      <a:pt x="367892" y="518857"/>
                      <a:pt x="356770" y="557784"/>
                    </a:cubicBezTo>
                    <a:cubicBezTo>
                      <a:pt x="354122" y="567052"/>
                      <a:pt x="350274" y="575948"/>
                      <a:pt x="347626" y="585216"/>
                    </a:cubicBezTo>
                    <a:cubicBezTo>
                      <a:pt x="344174" y="597300"/>
                      <a:pt x="342895" y="610025"/>
                      <a:pt x="338482" y="621792"/>
                    </a:cubicBezTo>
                    <a:cubicBezTo>
                      <a:pt x="333696" y="634555"/>
                      <a:pt x="326290" y="646176"/>
                      <a:pt x="320194" y="658368"/>
                    </a:cubicBezTo>
                    <a:cubicBezTo>
                      <a:pt x="317146" y="673608"/>
                      <a:pt x="314819" y="689010"/>
                      <a:pt x="311050" y="704088"/>
                    </a:cubicBezTo>
                    <a:cubicBezTo>
                      <a:pt x="308712" y="713439"/>
                      <a:pt x="304244" y="722169"/>
                      <a:pt x="301906" y="731520"/>
                    </a:cubicBezTo>
                    <a:cubicBezTo>
                      <a:pt x="298137" y="746598"/>
                      <a:pt x="296133" y="762068"/>
                      <a:pt x="292762" y="777240"/>
                    </a:cubicBezTo>
                    <a:cubicBezTo>
                      <a:pt x="290036" y="789508"/>
                      <a:pt x="286344" y="801548"/>
                      <a:pt x="283618" y="813816"/>
                    </a:cubicBezTo>
                    <a:cubicBezTo>
                      <a:pt x="278268" y="837892"/>
                      <a:pt x="268166" y="891713"/>
                      <a:pt x="265330" y="914400"/>
                    </a:cubicBezTo>
                    <a:cubicBezTo>
                      <a:pt x="261531" y="944795"/>
                      <a:pt x="258840" y="975323"/>
                      <a:pt x="256186" y="1005840"/>
                    </a:cubicBezTo>
                    <a:cubicBezTo>
                      <a:pt x="244872" y="1135948"/>
                      <a:pt x="252942" y="1090931"/>
                      <a:pt x="237898" y="1188720"/>
                    </a:cubicBezTo>
                    <a:cubicBezTo>
                      <a:pt x="236083" y="1200519"/>
                      <a:pt x="226883" y="1263191"/>
                      <a:pt x="219610" y="1280160"/>
                    </a:cubicBezTo>
                    <a:cubicBezTo>
                      <a:pt x="215281" y="1290261"/>
                      <a:pt x="208357" y="1299149"/>
                      <a:pt x="201322" y="1307592"/>
                    </a:cubicBezTo>
                    <a:cubicBezTo>
                      <a:pt x="188655" y="1322792"/>
                      <a:pt x="165498" y="1344850"/>
                      <a:pt x="146458" y="1353312"/>
                    </a:cubicBezTo>
                    <a:cubicBezTo>
                      <a:pt x="128842" y="1361141"/>
                      <a:pt x="107634" y="1360907"/>
                      <a:pt x="91594" y="1371600"/>
                    </a:cubicBezTo>
                    <a:lnTo>
                      <a:pt x="36730" y="1408176"/>
                    </a:lnTo>
                    <a:cubicBezTo>
                      <a:pt x="24538" y="1426464"/>
                      <a:pt x="-2273" y="1441195"/>
                      <a:pt x="154" y="1463040"/>
                    </a:cubicBezTo>
                    <a:cubicBezTo>
                      <a:pt x="3202" y="1490472"/>
                      <a:pt x="2604" y="1518559"/>
                      <a:pt x="9298" y="1545336"/>
                    </a:cubicBezTo>
                    <a:cubicBezTo>
                      <a:pt x="11963" y="1555998"/>
                      <a:pt x="22671" y="1562938"/>
                      <a:pt x="27586" y="1572768"/>
                    </a:cubicBezTo>
                    <a:cubicBezTo>
                      <a:pt x="31897" y="1581389"/>
                      <a:pt x="32419" y="1591579"/>
                      <a:pt x="36730" y="1600200"/>
                    </a:cubicBezTo>
                    <a:cubicBezTo>
                      <a:pt x="41645" y="1610030"/>
                      <a:pt x="49566" y="1618090"/>
                      <a:pt x="55018" y="1627632"/>
                    </a:cubicBezTo>
                    <a:cubicBezTo>
                      <a:pt x="61781" y="1639467"/>
                      <a:pt x="65745" y="1652866"/>
                      <a:pt x="73306" y="1664208"/>
                    </a:cubicBezTo>
                    <a:cubicBezTo>
                      <a:pt x="90213" y="1689569"/>
                      <a:pt x="111263" y="1711999"/>
                      <a:pt x="128170" y="1737360"/>
                    </a:cubicBezTo>
                    <a:cubicBezTo>
                      <a:pt x="134266" y="1746504"/>
                      <a:pt x="138289" y="1757440"/>
                      <a:pt x="146458" y="1764792"/>
                    </a:cubicBezTo>
                    <a:cubicBezTo>
                      <a:pt x="169114" y="1785182"/>
                      <a:pt x="195226" y="1801368"/>
                      <a:pt x="219610" y="1819656"/>
                    </a:cubicBezTo>
                    <a:cubicBezTo>
                      <a:pt x="231802" y="1828800"/>
                      <a:pt x="245410" y="1836312"/>
                      <a:pt x="256186" y="1847088"/>
                    </a:cubicBezTo>
                    <a:cubicBezTo>
                      <a:pt x="268378" y="1859280"/>
                      <a:pt x="279786" y="1872310"/>
                      <a:pt x="292762" y="1883664"/>
                    </a:cubicBezTo>
                    <a:cubicBezTo>
                      <a:pt x="314426" y="1902620"/>
                      <a:pt x="363524" y="1933886"/>
                      <a:pt x="384202" y="1947672"/>
                    </a:cubicBezTo>
                    <a:cubicBezTo>
                      <a:pt x="393346" y="1953768"/>
                      <a:pt x="401208" y="1962485"/>
                      <a:pt x="411634" y="1965960"/>
                    </a:cubicBezTo>
                    <a:lnTo>
                      <a:pt x="466498" y="1984248"/>
                    </a:lnTo>
                    <a:cubicBezTo>
                      <a:pt x="475642" y="1987296"/>
                      <a:pt x="484579" y="1991054"/>
                      <a:pt x="493930" y="1993392"/>
                    </a:cubicBezTo>
                    <a:cubicBezTo>
                      <a:pt x="518314" y="1999488"/>
                      <a:pt x="542436" y="2006751"/>
                      <a:pt x="567082" y="2011680"/>
                    </a:cubicBezTo>
                    <a:cubicBezTo>
                      <a:pt x="625125" y="2023289"/>
                      <a:pt x="597724" y="2017055"/>
                      <a:pt x="649378" y="2029968"/>
                    </a:cubicBezTo>
                    <a:cubicBezTo>
                      <a:pt x="701194" y="2023872"/>
                      <a:pt x="753574" y="2021442"/>
                      <a:pt x="804826" y="2011680"/>
                    </a:cubicBezTo>
                    <a:cubicBezTo>
                      <a:pt x="834147" y="2006095"/>
                      <a:pt x="853849" y="1979748"/>
                      <a:pt x="877978" y="1965960"/>
                    </a:cubicBezTo>
                    <a:cubicBezTo>
                      <a:pt x="886347" y="1961178"/>
                      <a:pt x="896266" y="1959864"/>
                      <a:pt x="905410" y="1956816"/>
                    </a:cubicBezTo>
                    <a:cubicBezTo>
                      <a:pt x="956901" y="1905325"/>
                      <a:pt x="924781" y="1931531"/>
                      <a:pt x="987706" y="1892808"/>
                    </a:cubicBezTo>
                    <a:cubicBezTo>
                      <a:pt x="1012195" y="1877738"/>
                      <a:pt x="1037854" y="1864341"/>
                      <a:pt x="1060858" y="1847088"/>
                    </a:cubicBezTo>
                    <a:cubicBezTo>
                      <a:pt x="1073050" y="1837944"/>
                      <a:pt x="1084202" y="1827217"/>
                      <a:pt x="1097434" y="1819656"/>
                    </a:cubicBezTo>
                    <a:cubicBezTo>
                      <a:pt x="1112574" y="1811004"/>
                      <a:pt x="1159009" y="1803683"/>
                      <a:pt x="1170586" y="1801368"/>
                    </a:cubicBezTo>
                    <a:cubicBezTo>
                      <a:pt x="1213769" y="1772579"/>
                      <a:pt x="1183254" y="1787894"/>
                      <a:pt x="1243738" y="1773936"/>
                    </a:cubicBezTo>
                    <a:cubicBezTo>
                      <a:pt x="1268229" y="1768284"/>
                      <a:pt x="1291950" y="1758766"/>
                      <a:pt x="1316890" y="1755648"/>
                    </a:cubicBezTo>
                    <a:cubicBezTo>
                      <a:pt x="1453628" y="1738556"/>
                      <a:pt x="1365496" y="1747673"/>
                      <a:pt x="1582066" y="1737360"/>
                    </a:cubicBezTo>
                    <a:lnTo>
                      <a:pt x="1636930" y="1728216"/>
                    </a:lnTo>
                    <a:cubicBezTo>
                      <a:pt x="1658232" y="1724939"/>
                      <a:pt x="1679937" y="1723918"/>
                      <a:pt x="1700938" y="1719072"/>
                    </a:cubicBezTo>
                    <a:cubicBezTo>
                      <a:pt x="1719722" y="1714737"/>
                      <a:pt x="1755802" y="1700784"/>
                      <a:pt x="1755802" y="1700784"/>
                    </a:cubicBezTo>
                    <a:cubicBezTo>
                      <a:pt x="1767994" y="1691640"/>
                      <a:pt x="1779977" y="1682210"/>
                      <a:pt x="1792378" y="1673352"/>
                    </a:cubicBezTo>
                    <a:cubicBezTo>
                      <a:pt x="1818180" y="1654922"/>
                      <a:pt x="1824488" y="1658254"/>
                      <a:pt x="1838098" y="1627632"/>
                    </a:cubicBezTo>
                    <a:cubicBezTo>
                      <a:pt x="1845927" y="1610016"/>
                      <a:pt x="1856386" y="1572768"/>
                      <a:pt x="1856386" y="1572768"/>
                    </a:cubicBezTo>
                    <a:cubicBezTo>
                      <a:pt x="1859434" y="1435608"/>
                      <a:pt x="1859935" y="1298368"/>
                      <a:pt x="1865530" y="1161288"/>
                    </a:cubicBezTo>
                    <a:cubicBezTo>
                      <a:pt x="1865790" y="1154908"/>
                      <a:pt x="1879306" y="1106304"/>
                      <a:pt x="1883818" y="1097280"/>
                    </a:cubicBezTo>
                    <a:cubicBezTo>
                      <a:pt x="1888733" y="1087450"/>
                      <a:pt x="1897643" y="1079891"/>
                      <a:pt x="1902106" y="1069848"/>
                    </a:cubicBezTo>
                    <a:cubicBezTo>
                      <a:pt x="1909935" y="1052232"/>
                      <a:pt x="1914298" y="1033272"/>
                      <a:pt x="1920394" y="1014984"/>
                    </a:cubicBezTo>
                    <a:lnTo>
                      <a:pt x="1938682" y="960120"/>
                    </a:lnTo>
                    <a:cubicBezTo>
                      <a:pt x="1941730" y="950976"/>
                      <a:pt x="1945936" y="942139"/>
                      <a:pt x="1947826" y="932688"/>
                    </a:cubicBezTo>
                    <a:cubicBezTo>
                      <a:pt x="1958860" y="877517"/>
                      <a:pt x="1952055" y="901712"/>
                      <a:pt x="1966114" y="859536"/>
                    </a:cubicBezTo>
                    <a:cubicBezTo>
                      <a:pt x="1960018" y="838200"/>
                      <a:pt x="1954202" y="816782"/>
                      <a:pt x="1947826" y="795528"/>
                    </a:cubicBezTo>
                    <a:cubicBezTo>
                      <a:pt x="1945056" y="786296"/>
                      <a:pt x="1944029" y="776116"/>
                      <a:pt x="1938682" y="768096"/>
                    </a:cubicBezTo>
                    <a:cubicBezTo>
                      <a:pt x="1931509" y="757336"/>
                      <a:pt x="1919189" y="750872"/>
                      <a:pt x="1911250" y="740664"/>
                    </a:cubicBezTo>
                    <a:cubicBezTo>
                      <a:pt x="1853807" y="666809"/>
                      <a:pt x="1900348" y="702916"/>
                      <a:pt x="1847242" y="667512"/>
                    </a:cubicBezTo>
                    <a:cubicBezTo>
                      <a:pt x="1844194" y="658368"/>
                      <a:pt x="1844016" y="647688"/>
                      <a:pt x="1838098" y="640080"/>
                    </a:cubicBezTo>
                    <a:cubicBezTo>
                      <a:pt x="1781474" y="567278"/>
                      <a:pt x="1785868" y="608772"/>
                      <a:pt x="1746658" y="530352"/>
                    </a:cubicBezTo>
                    <a:cubicBezTo>
                      <a:pt x="1730402" y="497840"/>
                      <a:pt x="1728196" y="497738"/>
                      <a:pt x="1719226" y="466344"/>
                    </a:cubicBezTo>
                    <a:cubicBezTo>
                      <a:pt x="1715320" y="452672"/>
                      <a:pt x="1708246" y="416952"/>
                      <a:pt x="1700938" y="402336"/>
                    </a:cubicBezTo>
                    <a:cubicBezTo>
                      <a:pt x="1696023" y="392506"/>
                      <a:pt x="1687565" y="384734"/>
                      <a:pt x="1682650" y="374904"/>
                    </a:cubicBezTo>
                    <a:cubicBezTo>
                      <a:pt x="1678339" y="366283"/>
                      <a:pt x="1679424" y="355080"/>
                      <a:pt x="1673506" y="347472"/>
                    </a:cubicBezTo>
                    <a:cubicBezTo>
                      <a:pt x="1658681" y="328411"/>
                      <a:pt x="1592927" y="263319"/>
                      <a:pt x="1563778" y="256032"/>
                    </a:cubicBezTo>
                    <a:cubicBezTo>
                      <a:pt x="1551586" y="252984"/>
                      <a:pt x="1539286" y="250340"/>
                      <a:pt x="1527202" y="246888"/>
                    </a:cubicBezTo>
                    <a:cubicBezTo>
                      <a:pt x="1517934" y="244240"/>
                      <a:pt x="1509312" y="239107"/>
                      <a:pt x="1499770" y="237744"/>
                    </a:cubicBezTo>
                    <a:cubicBezTo>
                      <a:pt x="1466442" y="232983"/>
                      <a:pt x="1432646" y="232318"/>
                      <a:pt x="1399186" y="228600"/>
                    </a:cubicBezTo>
                    <a:cubicBezTo>
                      <a:pt x="1377765" y="226220"/>
                      <a:pt x="1356514" y="222504"/>
                      <a:pt x="1335178" y="219456"/>
                    </a:cubicBezTo>
                    <a:cubicBezTo>
                      <a:pt x="1326034" y="216408"/>
                      <a:pt x="1315766" y="215659"/>
                      <a:pt x="1307746" y="210312"/>
                    </a:cubicBezTo>
                    <a:cubicBezTo>
                      <a:pt x="1289620" y="198228"/>
                      <a:pt x="1264406" y="162438"/>
                      <a:pt x="1252882" y="146304"/>
                    </a:cubicBezTo>
                    <a:cubicBezTo>
                      <a:pt x="1227895" y="111322"/>
                      <a:pt x="1224367" y="93766"/>
                      <a:pt x="1179730" y="64008"/>
                    </a:cubicBezTo>
                    <a:cubicBezTo>
                      <a:pt x="1124138" y="26947"/>
                      <a:pt x="1183204" y="61882"/>
                      <a:pt x="1115722" y="36576"/>
                    </a:cubicBezTo>
                    <a:cubicBezTo>
                      <a:pt x="1102959" y="31790"/>
                      <a:pt x="1091909" y="23074"/>
                      <a:pt x="1079146" y="18288"/>
                    </a:cubicBezTo>
                    <a:cubicBezTo>
                      <a:pt x="1067379" y="13875"/>
                      <a:pt x="1054654" y="12596"/>
                      <a:pt x="1042570" y="9144"/>
                    </a:cubicBezTo>
                    <a:cubicBezTo>
                      <a:pt x="1033302" y="6496"/>
                      <a:pt x="1024282" y="3048"/>
                      <a:pt x="1015138" y="0"/>
                    </a:cubicBezTo>
                    <a:cubicBezTo>
                      <a:pt x="951130" y="3048"/>
                      <a:pt x="886323" y="-1391"/>
                      <a:pt x="823114" y="9144"/>
                    </a:cubicBezTo>
                    <a:cubicBezTo>
                      <a:pt x="810358" y="11270"/>
                      <a:pt x="803621" y="26368"/>
                      <a:pt x="795682" y="36576"/>
                    </a:cubicBezTo>
                    <a:lnTo>
                      <a:pt x="740818" y="118872"/>
                    </a:lnTo>
                    <a:cubicBezTo>
                      <a:pt x="734722" y="128016"/>
                      <a:pt x="726005" y="135878"/>
                      <a:pt x="722530" y="146304"/>
                    </a:cubicBezTo>
                    <a:cubicBezTo>
                      <a:pt x="719482" y="155448"/>
                      <a:pt x="718067" y="165310"/>
                      <a:pt x="713386" y="173736"/>
                    </a:cubicBezTo>
                    <a:cubicBezTo>
                      <a:pt x="702712" y="192949"/>
                      <a:pt x="689002" y="210312"/>
                      <a:pt x="676810" y="228600"/>
                    </a:cubicBezTo>
                    <a:lnTo>
                      <a:pt x="658522" y="256032"/>
                    </a:lnTo>
                    <a:cubicBezTo>
                      <a:pt x="652426" y="265176"/>
                      <a:pt x="649378" y="277368"/>
                      <a:pt x="640234" y="283464"/>
                    </a:cubicBezTo>
                    <a:cubicBezTo>
                      <a:pt x="631090" y="289560"/>
                      <a:pt x="622632" y="296837"/>
                      <a:pt x="612802" y="301752"/>
                    </a:cubicBezTo>
                    <a:cubicBezTo>
                      <a:pt x="604181" y="306063"/>
                      <a:pt x="594934" y="309700"/>
                      <a:pt x="585370" y="310896"/>
                    </a:cubicBezTo>
                    <a:cubicBezTo>
                      <a:pt x="545936" y="315825"/>
                      <a:pt x="506122" y="316992"/>
                      <a:pt x="466498" y="320040"/>
                    </a:cubicBezTo>
                    <a:cubicBezTo>
                      <a:pt x="458287" y="322777"/>
                      <a:pt x="413283" y="335105"/>
                      <a:pt x="411634" y="347472"/>
                    </a:cubicBezTo>
                    <a:cubicBezTo>
                      <a:pt x="392991" y="487294"/>
                      <a:pt x="388774" y="416052"/>
                      <a:pt x="384202" y="429768"/>
                    </a:cubicBezTo>
                    <a:close/>
                  </a:path>
                </a:pathLst>
              </a:custGeom>
              <a:gradFill flip="none" rotWithShape="1">
                <a:gsLst>
                  <a:gs pos="2000">
                    <a:schemeClr val="accent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F3EB823-D9A0-5549-86C1-5D3994C1133A}"/>
                  </a:ext>
                </a:extLst>
              </p:cNvPr>
              <p:cNvSpPr/>
              <p:nvPr/>
            </p:nvSpPr>
            <p:spPr>
              <a:xfrm>
                <a:off x="1725094" y="4266384"/>
                <a:ext cx="733722" cy="73372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prstClr val="white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FCC6B6A-0099-D04B-8A79-D9CDEBD1A222}"/>
                  </a:ext>
                </a:extLst>
              </p:cNvPr>
              <p:cNvSpPr/>
              <p:nvPr/>
            </p:nvSpPr>
            <p:spPr>
              <a:xfrm>
                <a:off x="1812707" y="4353997"/>
                <a:ext cx="558496" cy="558496"/>
              </a:xfrm>
              <a:prstGeom prst="ellipse">
                <a:avLst/>
              </a:prstGeom>
              <a:solidFill>
                <a:srgbClr val="FE3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55CEB70-8928-0C4D-91E6-4866F487C314}"/>
                  </a:ext>
                </a:extLst>
              </p:cNvPr>
              <p:cNvSpPr/>
              <p:nvPr/>
            </p:nvSpPr>
            <p:spPr>
              <a:xfrm>
                <a:off x="1886342" y="4427632"/>
                <a:ext cx="411226" cy="411226"/>
              </a:xfrm>
              <a:prstGeom prst="ellipse">
                <a:avLst/>
              </a:prstGeom>
              <a:solidFill>
                <a:srgbClr val="FFD8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20E68C1-3305-5C4A-8FCC-268999A16A66}"/>
                  </a:ext>
                </a:extLst>
              </p:cNvPr>
              <p:cNvCxnSpPr/>
              <p:nvPr/>
            </p:nvCxnSpPr>
            <p:spPr>
              <a:xfrm flipV="1">
                <a:off x="2088781" y="4057942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E6E817C-D988-274C-AB15-A86C03F3C258}"/>
                  </a:ext>
                </a:extLst>
              </p:cNvPr>
              <p:cNvCxnSpPr/>
              <p:nvPr/>
            </p:nvCxnSpPr>
            <p:spPr>
              <a:xfrm flipH="1">
                <a:off x="2088781" y="4993541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7CC051F-4A9C-D54A-843F-33EE8D1DCD85}"/>
                  </a:ext>
                </a:extLst>
              </p:cNvPr>
              <p:cNvCxnSpPr/>
              <p:nvPr/>
            </p:nvCxnSpPr>
            <p:spPr>
              <a:xfrm rot="5400000" flipV="1">
                <a:off x="2556581" y="4525742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BFDB260A-4673-C74D-9086-82FF202148CB}"/>
                  </a:ext>
                </a:extLst>
              </p:cNvPr>
              <p:cNvCxnSpPr/>
              <p:nvPr/>
            </p:nvCxnSpPr>
            <p:spPr>
              <a:xfrm rot="5400000" flipH="1">
                <a:off x="1620981" y="4525742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D3663ED1-1D1E-1B40-A804-6DF143AD7737}"/>
                  </a:ext>
                </a:extLst>
              </p:cNvPr>
              <p:cNvCxnSpPr/>
              <p:nvPr/>
            </p:nvCxnSpPr>
            <p:spPr>
              <a:xfrm rot="2700000" flipV="1">
                <a:off x="2411568" y="4194958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AF7EF1F-8B38-C040-8725-3C6961D6C405}"/>
                  </a:ext>
                </a:extLst>
              </p:cNvPr>
              <p:cNvCxnSpPr/>
              <p:nvPr/>
            </p:nvCxnSpPr>
            <p:spPr>
              <a:xfrm rot="2700000" flipH="1">
                <a:off x="1750001" y="4856526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37B542F8-490B-4649-8694-52A1EB6FFD1F}"/>
                  </a:ext>
                </a:extLst>
              </p:cNvPr>
              <p:cNvCxnSpPr/>
              <p:nvPr/>
            </p:nvCxnSpPr>
            <p:spPr>
              <a:xfrm rot="8100000" flipV="1">
                <a:off x="2411568" y="4856527"/>
                <a:ext cx="0" cy="2518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838551A-FC1F-1446-8226-CAA397D1D237}"/>
                  </a:ext>
                </a:extLst>
              </p:cNvPr>
              <p:cNvCxnSpPr/>
              <p:nvPr/>
            </p:nvCxnSpPr>
            <p:spPr>
              <a:xfrm rot="8100000" flipH="1">
                <a:off x="1767832" y="4132249"/>
                <a:ext cx="0" cy="28800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4F63E01-76EE-A744-8C7E-4D118A5EBE43}"/>
                  </a:ext>
                </a:extLst>
              </p:cNvPr>
              <p:cNvSpPr txBox="1"/>
              <p:nvPr/>
            </p:nvSpPr>
            <p:spPr>
              <a:xfrm>
                <a:off x="-110757" y="3617236"/>
                <a:ext cx="1419499" cy="90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prstClr val="black"/>
                    </a:solidFill>
                    <a:latin typeface="+mn-lt"/>
                    <a:ea typeface="CMU SANS SERIF" panose="02000603000000000000" pitchFamily="2" charset="0"/>
                    <a:cs typeface="Calibri" panose="020F0502020204030204" pitchFamily="34" charset="0"/>
                  </a:rPr>
                  <a:t>Expanding cylindrical shock</a:t>
                </a:r>
              </a:p>
            </p:txBody>
          </p:sp>
          <p:cxnSp>
            <p:nvCxnSpPr>
              <p:cNvPr id="75" name="Curved Connector 74">
                <a:extLst>
                  <a:ext uri="{FF2B5EF4-FFF2-40B4-BE49-F238E27FC236}">
                    <a16:creationId xmlns:a16="http://schemas.microsoft.com/office/drawing/2014/main" id="{6B8A7F98-30FA-E64B-AB23-AB7D5A550EDB}"/>
                  </a:ext>
                </a:extLst>
              </p:cNvPr>
              <p:cNvCxnSpPr>
                <a:cxnSpLocks/>
                <a:stCxn id="64" idx="1"/>
              </p:cNvCxnSpPr>
              <p:nvPr/>
            </p:nvCxnSpPr>
            <p:spPr>
              <a:xfrm rot="16200000" flipV="1">
                <a:off x="1204444" y="3745733"/>
                <a:ext cx="644824" cy="735283"/>
              </a:xfrm>
              <a:prstGeom prst="curved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urved Connector 75">
                <a:extLst>
                  <a:ext uri="{FF2B5EF4-FFF2-40B4-BE49-F238E27FC236}">
                    <a16:creationId xmlns:a16="http://schemas.microsoft.com/office/drawing/2014/main" id="{4A875C1E-F563-404F-9471-E76201FDFB6B}"/>
                  </a:ext>
                </a:extLst>
              </p:cNvPr>
              <p:cNvCxnSpPr>
                <a:cxnSpLocks/>
                <a:endCxn id="77" idx="1"/>
              </p:cNvCxnSpPr>
              <p:nvPr/>
            </p:nvCxnSpPr>
            <p:spPr>
              <a:xfrm>
                <a:off x="2392834" y="4761430"/>
                <a:ext cx="519458" cy="398616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6A89000-E1C0-CA41-B040-1473AE5DEB8D}"/>
                  </a:ext>
                </a:extLst>
              </p:cNvPr>
              <p:cNvSpPr txBox="1"/>
              <p:nvPr/>
            </p:nvSpPr>
            <p:spPr>
              <a:xfrm>
                <a:off x="2912292" y="4708403"/>
                <a:ext cx="1419498" cy="90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prstClr val="black"/>
                    </a:solidFill>
                    <a:latin typeface="+mn-lt"/>
                    <a:ea typeface="CMU SANS SERIF" panose="02000603000000000000" pitchFamily="2" charset="0"/>
                    <a:cs typeface="Calibri" panose="020F0502020204030204" pitchFamily="34" charset="0"/>
                  </a:rPr>
                  <a:t>Ionized Neutral gas collar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2AA44BB-8A79-664E-9A18-AC75C09217AB}"/>
                  </a:ext>
                </a:extLst>
              </p:cNvPr>
              <p:cNvSpPr txBox="1"/>
              <p:nvPr/>
            </p:nvSpPr>
            <p:spPr>
              <a:xfrm>
                <a:off x="2019423" y="3492179"/>
                <a:ext cx="2048557" cy="90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prstClr val="black"/>
                    </a:solidFill>
                    <a:latin typeface="+mn-lt"/>
                    <a:ea typeface="CMU Sans Serif" panose="02000603000000000000" pitchFamily="2" charset="0"/>
                    <a:cs typeface="Calibri" panose="020F0502020204030204" pitchFamily="34" charset="0"/>
                  </a:rPr>
                  <a:t>Low-loss, low-density plasma channel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5E8DA9E-04A4-D74A-998B-C594321B5CFB}"/>
                </a:ext>
              </a:extLst>
            </p:cNvPr>
            <p:cNvSpPr txBox="1"/>
            <p:nvPr/>
          </p:nvSpPr>
          <p:spPr>
            <a:xfrm>
              <a:off x="93926" y="3805763"/>
              <a:ext cx="1941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+mn-lt"/>
                  <a:cs typeface="Calibri" panose="020F0502020204030204" pitchFamily="34" charset="0"/>
                </a:rPr>
                <a:t>As laser ionizes…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1D2B807-E8A0-4F44-B119-2A5ECE523E04}"/>
                </a:ext>
              </a:extLst>
            </p:cNvPr>
            <p:cNvSpPr txBox="1"/>
            <p:nvPr/>
          </p:nvSpPr>
          <p:spPr>
            <a:xfrm>
              <a:off x="2945051" y="3241776"/>
              <a:ext cx="2537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+mn-lt"/>
                  <a:cs typeface="Calibri" panose="020F0502020204030204" pitchFamily="34" charset="0"/>
                </a:rPr>
                <a:t>A few ns later…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23CBA92-4601-7C41-82D5-698FD0E5C5F8}"/>
              </a:ext>
            </a:extLst>
          </p:cNvPr>
          <p:cNvSpPr txBox="1"/>
          <p:nvPr/>
        </p:nvSpPr>
        <p:spPr>
          <a:xfrm>
            <a:off x="42071" y="5774420"/>
            <a:ext cx="25035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Durfee C.,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PRL, 1993]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schemeClr val="tx1"/>
                </a:solidFill>
                <a:latin typeface="+mn-lt"/>
              </a:rPr>
              <a:t>Shalloo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 R. J.,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PRE, 2018]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Morozov A.,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PoP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2018]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prstClr val="black"/>
                </a:solidFill>
                <a:latin typeface="+mn-lt"/>
              </a:rPr>
              <a:t>Lemos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 N.,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Sci. Rep, 2018]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AB17F9E-DBD0-9C4B-9CD8-84DF570B028B}"/>
              </a:ext>
            </a:extLst>
          </p:cNvPr>
          <p:cNvSpPr txBox="1"/>
          <p:nvPr/>
        </p:nvSpPr>
        <p:spPr>
          <a:xfrm>
            <a:off x="2378720" y="5774420"/>
            <a:ext cx="249299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prstClr val="black"/>
                </a:solidFill>
                <a:latin typeface="+mn-lt"/>
              </a:rPr>
              <a:t>Shalloo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 R. J.,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PRAB, 2019]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schemeClr val="tx1"/>
                </a:solidFill>
                <a:latin typeface="+mn-lt"/>
              </a:rPr>
              <a:t>Picksley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 A.,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PRAB, 2020]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prstClr val="black"/>
                </a:solidFill>
                <a:latin typeface="+mn-lt"/>
              </a:rPr>
              <a:t>Picksley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 A.,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PRE, 2020]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Feder L.,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PRR, 2020]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E56EF-F0E4-2B41-BF65-4F45641A8785}"/>
              </a:ext>
            </a:extLst>
          </p:cNvPr>
          <p:cNvSpPr txBox="1"/>
          <p:nvPr/>
        </p:nvSpPr>
        <p:spPr>
          <a:xfrm>
            <a:off x="7480100" y="5532310"/>
            <a:ext cx="3672730" cy="646331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HOFI channels lower the energy requirements for the laser pulse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3F9D022-3FEB-604E-B38B-EBF6E9F4203D}"/>
              </a:ext>
            </a:extLst>
          </p:cNvPr>
          <p:cNvSpPr txBox="1"/>
          <p:nvPr/>
        </p:nvSpPr>
        <p:spPr>
          <a:xfrm>
            <a:off x="4871710" y="5774420"/>
            <a:ext cx="224843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Miao B.,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PRL, 2020]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prstClr val="black"/>
                </a:solidFill>
                <a:latin typeface="+mn-lt"/>
              </a:rPr>
              <a:t>Picksley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 A.,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PRL, 2024]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[</a:t>
            </a:r>
            <a:r>
              <a:rPr lang="en-US" sz="1200" i="1" dirty="0" err="1">
                <a:solidFill>
                  <a:prstClr val="black"/>
                </a:solidFill>
                <a:latin typeface="+mn-lt"/>
              </a:rPr>
              <a:t>Shrock</a:t>
            </a:r>
            <a:r>
              <a:rPr lang="en-US" sz="1200" i="1" dirty="0">
                <a:solidFill>
                  <a:prstClr val="black"/>
                </a:solidFill>
                <a:latin typeface="+mn-lt"/>
              </a:rPr>
              <a:t> J., et al.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PRL, 2024]</a:t>
            </a:r>
          </a:p>
          <a:p>
            <a:pPr lvl="0">
              <a:spcBef>
                <a:spcPts val="600"/>
              </a:spcBef>
            </a:pP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85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AF6A7E-EEFD-5344-9302-9C02B442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83" y="3464116"/>
            <a:ext cx="5331909" cy="32901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B28F2-FD7F-8A4A-92D9-1164130A8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-16676"/>
            <a:ext cx="12192000" cy="966444"/>
          </a:xfrm>
        </p:spPr>
        <p:txBody>
          <a:bodyPr anchor="ctr"/>
          <a:lstStyle/>
          <a:p>
            <a:r>
              <a:rPr lang="en-US" dirty="0"/>
              <a:t>We used the electron beam dump as a muon converter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D9FF6-E8ED-3945-9333-E6ECF211F6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2A3092-AD7A-1E48-ADDF-21D6ECD81DC9}"/>
              </a:ext>
            </a:extLst>
          </p:cNvPr>
          <p:cNvCxnSpPr>
            <a:cxnSpLocks/>
          </p:cNvCxnSpPr>
          <p:nvPr/>
        </p:nvCxnSpPr>
        <p:spPr>
          <a:xfrm flipH="1">
            <a:off x="8826897" y="2089854"/>
            <a:ext cx="2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B7DA4F-C7BF-DB47-863D-515BCF587AE7}"/>
              </a:ext>
            </a:extLst>
          </p:cNvPr>
          <p:cNvGrpSpPr/>
          <p:nvPr/>
        </p:nvGrpSpPr>
        <p:grpSpPr>
          <a:xfrm>
            <a:off x="7117271" y="1248519"/>
            <a:ext cx="4897105" cy="2011046"/>
            <a:chOff x="6670208" y="1415451"/>
            <a:chExt cx="5269687" cy="2164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FCADF7-A252-9D41-8082-56CEA4F4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670208" y="1678650"/>
              <a:ext cx="5222451" cy="18531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4463B2-C50A-754D-A0B8-3238D8D59D59}"/>
                </a:ext>
              </a:extLst>
            </p:cNvPr>
            <p:cNvSpPr txBox="1"/>
            <p:nvPr/>
          </p:nvSpPr>
          <p:spPr>
            <a:xfrm>
              <a:off x="10591707" y="1674744"/>
              <a:ext cx="1035190" cy="56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+mn-lt"/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Drive 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69E54B-22B8-F140-ADEB-BFA29219CC49}"/>
                </a:ext>
              </a:extLst>
            </p:cNvPr>
            <p:cNvSpPr txBox="1"/>
            <p:nvPr/>
          </p:nvSpPr>
          <p:spPr>
            <a:xfrm>
              <a:off x="10000512" y="3016473"/>
              <a:ext cx="1939383" cy="56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+mn-lt"/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Channel-forming beam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BED971-E6A3-7D42-B950-A57016E28DC7}"/>
                </a:ext>
              </a:extLst>
            </p:cNvPr>
            <p:cNvSpPr txBox="1"/>
            <p:nvPr/>
          </p:nvSpPr>
          <p:spPr>
            <a:xfrm>
              <a:off x="8865395" y="2670274"/>
              <a:ext cx="1626154" cy="331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+mn-lt"/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30 cm gas jet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F0581C-0D23-D549-896B-1025C53FF6D3}"/>
                </a:ext>
              </a:extLst>
            </p:cNvPr>
            <p:cNvSpPr txBox="1"/>
            <p:nvPr/>
          </p:nvSpPr>
          <p:spPr>
            <a:xfrm>
              <a:off x="8302794" y="1415451"/>
              <a:ext cx="1196497" cy="79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+mn-lt"/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HOFI Plasma Channel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FE09F65-520A-8F4A-A773-11CF38627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63106" r="38395"/>
          <a:stretch/>
        </p:blipFill>
        <p:spPr>
          <a:xfrm>
            <a:off x="6287864" y="3530181"/>
            <a:ext cx="5876191" cy="177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Google Shape;231;p4">
                <a:extLst>
                  <a:ext uri="{FF2B5EF4-FFF2-40B4-BE49-F238E27FC236}">
                    <a16:creationId xmlns:a16="http://schemas.microsoft.com/office/drawing/2014/main" id="{961B4603-140C-C246-AFB5-C3A46368CAC0}"/>
                  </a:ext>
                </a:extLst>
              </p:cNvPr>
              <p:cNvSpPr/>
              <p:nvPr/>
            </p:nvSpPr>
            <p:spPr>
              <a:xfrm flipH="1">
                <a:off x="3680997" y="1637477"/>
                <a:ext cx="2768007" cy="15729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gradFill>
                <a:gsLst>
                  <a:gs pos="0">
                    <a:srgbClr val="C00000">
                      <a:alpha val="0"/>
                    </a:srgbClr>
                  </a:gs>
                  <a:gs pos="52999">
                    <a:srgbClr val="C00000">
                      <a:alpha val="7843"/>
                    </a:srgbClr>
                  </a:gs>
                  <a:gs pos="83000">
                    <a:srgbClr val="C00000">
                      <a:alpha val="30980"/>
                    </a:srgbClr>
                  </a:gs>
                  <a:gs pos="100000">
                    <a:srgbClr val="C00000">
                      <a:alpha val="58823"/>
                    </a:srgbClr>
                  </a:gs>
                </a:gsLst>
                <a:lin ang="0" scaled="0"/>
              </a:gradFill>
              <a:ln w="25400">
                <a:solidFill>
                  <a:schemeClr val="tx2"/>
                </a:solidFill>
              </a:ln>
            </p:spPr>
            <p:txBody>
              <a:bodyPr spcFirstLastPara="1" wrap="square" lIns="0" tIns="45700" rIns="36576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dirty="0">
                    <a:solidFill>
                      <a:schemeClr val="tx1"/>
                    </a:solidFill>
                    <a:latin typeface="+mn-lt"/>
                  </a:rPr>
                  <a:t>Multi-GeV</a:t>
                </a:r>
                <a14:m>
                  <m:oMath xmlns:m="http://schemas.openxmlformats.org/officeDocument/2006/math">
                    <m:r>
                      <a:rPr lang="ar-A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ar-A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ar-AE" sz="18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Google Shape;231;p4">
                <a:extLst>
                  <a:ext uri="{FF2B5EF4-FFF2-40B4-BE49-F238E27FC236}">
                    <a16:creationId xmlns:a16="http://schemas.microsoft.com/office/drawing/2014/main" id="{961B4603-140C-C246-AFB5-C3A46368CA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80997" y="1637477"/>
                <a:ext cx="2768007" cy="15729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2B1B631-26C5-FA40-A407-6090D521CA01}"/>
              </a:ext>
            </a:extLst>
          </p:cNvPr>
          <p:cNvGrpSpPr/>
          <p:nvPr/>
        </p:nvGrpSpPr>
        <p:grpSpPr>
          <a:xfrm>
            <a:off x="1200006" y="1220699"/>
            <a:ext cx="2676028" cy="2040784"/>
            <a:chOff x="1200006" y="1141956"/>
            <a:chExt cx="2676028" cy="2040784"/>
          </a:xfrm>
        </p:grpSpPr>
        <p:pic>
          <p:nvPicPr>
            <p:cNvPr id="30" name="Google Shape;220;p4">
              <a:extLst>
                <a:ext uri="{FF2B5EF4-FFF2-40B4-BE49-F238E27FC236}">
                  <a16:creationId xmlns:a16="http://schemas.microsoft.com/office/drawing/2014/main" id="{EE6858D8-B8C6-484D-9F99-3274143F7AED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200006" y="1523603"/>
              <a:ext cx="2676028" cy="165913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BCF4F7F-D09E-7D42-B2CC-9FD8782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1351722" y="1482680"/>
              <a:ext cx="2363633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782D66-C4C0-DA4F-9827-AC422BC294A3}"/>
                    </a:ext>
                  </a:extLst>
                </p:cNvPr>
                <p:cNvSpPr txBox="1"/>
                <p:nvPr/>
              </p:nvSpPr>
              <p:spPr>
                <a:xfrm>
                  <a:off x="2204678" y="1141956"/>
                  <a:ext cx="65772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~3.5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782D66-C4C0-DA4F-9827-AC422BC294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4678" y="1141956"/>
                  <a:ext cx="65772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692" r="-13462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311700A-2D8F-584F-91EA-C5EABDB8062E}"/>
              </a:ext>
            </a:extLst>
          </p:cNvPr>
          <p:cNvSpPr/>
          <p:nvPr/>
        </p:nvSpPr>
        <p:spPr>
          <a:xfrm>
            <a:off x="10350449" y="3956119"/>
            <a:ext cx="1060315" cy="51064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F920F06-3784-F84F-8257-347FE14C6089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6854811" y="3232618"/>
            <a:ext cx="3650918" cy="798284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57990B-108C-1E49-AAE5-778A9668AA27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11410764" y="3211363"/>
            <a:ext cx="603612" cy="10000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973F0FE-B3E4-3140-83B2-06D819730507}"/>
              </a:ext>
            </a:extLst>
          </p:cNvPr>
          <p:cNvSpPr/>
          <p:nvPr/>
        </p:nvSpPr>
        <p:spPr>
          <a:xfrm>
            <a:off x="6854811" y="1220699"/>
            <a:ext cx="5144933" cy="2008289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CCE974-5299-5F40-BA0B-4F231B7B5670}"/>
              </a:ext>
            </a:extLst>
          </p:cNvPr>
          <p:cNvGrpSpPr/>
          <p:nvPr/>
        </p:nvGrpSpPr>
        <p:grpSpPr>
          <a:xfrm rot="5400000">
            <a:off x="-299641" y="2089273"/>
            <a:ext cx="2140642" cy="538783"/>
            <a:chOff x="7514705" y="5645888"/>
            <a:chExt cx="1028555" cy="322969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32A901EF-67C8-A442-8CE3-F397B5963E52}"/>
                </a:ext>
              </a:extLst>
            </p:cNvPr>
            <p:cNvSpPr/>
            <p:nvPr/>
          </p:nvSpPr>
          <p:spPr>
            <a:xfrm>
              <a:off x="7514705" y="5645888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2D812A5C-61E7-F941-952F-32FB4FC3733F}"/>
                </a:ext>
              </a:extLst>
            </p:cNvPr>
            <p:cNvSpPr/>
            <p:nvPr/>
          </p:nvSpPr>
          <p:spPr>
            <a:xfrm>
              <a:off x="7514705" y="5867942"/>
              <a:ext cx="1028555" cy="100915"/>
            </a:xfrm>
            <a:prstGeom prst="roundRect">
              <a:avLst/>
            </a:prstGeom>
            <a:solidFill>
              <a:schemeClr val="bg2"/>
            </a:solidFill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8766328-3852-ED48-8023-C1E9BD04547F}"/>
              </a:ext>
            </a:extLst>
          </p:cNvPr>
          <p:cNvCxnSpPr>
            <a:cxnSpLocks/>
          </p:cNvCxnSpPr>
          <p:nvPr/>
        </p:nvCxnSpPr>
        <p:spPr>
          <a:xfrm flipH="1">
            <a:off x="156357" y="2423927"/>
            <a:ext cx="3524639" cy="523554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CB5885-C99D-7641-83D4-AF5DAA53E5C1}"/>
              </a:ext>
            </a:extLst>
          </p:cNvPr>
          <p:cNvCxnSpPr>
            <a:cxnSpLocks/>
          </p:cNvCxnSpPr>
          <p:nvPr/>
        </p:nvCxnSpPr>
        <p:spPr>
          <a:xfrm flipH="1" flipV="1">
            <a:off x="156357" y="1798275"/>
            <a:ext cx="3495376" cy="625652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2E8430D-E28A-6A4C-B1F6-294B681AF867}"/>
              </a:ext>
            </a:extLst>
          </p:cNvPr>
          <p:cNvCxnSpPr>
            <a:cxnSpLocks/>
          </p:cNvCxnSpPr>
          <p:nvPr/>
        </p:nvCxnSpPr>
        <p:spPr>
          <a:xfrm flipH="1" flipV="1">
            <a:off x="156356" y="2300905"/>
            <a:ext cx="3524640" cy="123022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AAC5A81-D697-E646-A37F-646C959B962A}"/>
              </a:ext>
            </a:extLst>
          </p:cNvPr>
          <p:cNvSpPr txBox="1"/>
          <p:nvPr/>
        </p:nvSpPr>
        <p:spPr>
          <a:xfrm>
            <a:off x="102814" y="3457412"/>
            <a:ext cx="1133645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Muon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detectors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F32D709-2D37-7443-A3A0-FCAAC19D2D0F}"/>
              </a:ext>
            </a:extLst>
          </p:cNvPr>
          <p:cNvCxnSpPr>
            <a:cxnSpLocks/>
          </p:cNvCxnSpPr>
          <p:nvPr/>
        </p:nvCxnSpPr>
        <p:spPr>
          <a:xfrm flipV="1">
            <a:off x="5063183" y="2789899"/>
            <a:ext cx="1" cy="774436"/>
          </a:xfrm>
          <a:prstGeom prst="straightConnector1">
            <a:avLst/>
          </a:prstGeom>
          <a:ln w="57150">
            <a:solidFill>
              <a:schemeClr val="tx2"/>
            </a:solidFill>
            <a:prstDash val="solid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F59320-B2D3-ED47-9E43-9E67500CC6E4}"/>
              </a:ext>
            </a:extLst>
          </p:cNvPr>
          <p:cNvSpPr txBox="1"/>
          <p:nvPr/>
        </p:nvSpPr>
        <p:spPr>
          <a:xfrm>
            <a:off x="9688248" y="1226425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UMD gas-jet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BA2A5C-DFC7-BF47-94CA-5B8113C07E1F}"/>
              </a:ext>
            </a:extLst>
          </p:cNvPr>
          <p:cNvSpPr txBox="1"/>
          <p:nvPr/>
        </p:nvSpPr>
        <p:spPr>
          <a:xfrm>
            <a:off x="6688245" y="6335522"/>
            <a:ext cx="5075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1600" i="1" dirty="0" err="1">
                <a:solidFill>
                  <a:schemeClr val="tx1"/>
                </a:solidFill>
                <a:latin typeface="+mn-lt"/>
              </a:rPr>
              <a:t>Picksley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 et al.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PRL, 2024], in collaboration with UMD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44EC58-6041-7043-B55E-644BAC49FE50}"/>
              </a:ext>
            </a:extLst>
          </p:cNvPr>
          <p:cNvSpPr txBox="1"/>
          <p:nvPr/>
        </p:nvSpPr>
        <p:spPr>
          <a:xfrm>
            <a:off x="6005678" y="5316958"/>
            <a:ext cx="61125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Two modes of operation:</a:t>
            </a:r>
          </a:p>
          <a:p>
            <a:pPr marL="342900" indent="-342900" algn="l">
              <a:spcBef>
                <a:spcPts val="600"/>
              </a:spcBef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High-charge, broad spectrum (used for muon measurements)</a:t>
            </a:r>
          </a:p>
          <a:p>
            <a:pPr marL="342900" indent="-342900" algn="l">
              <a:spcBef>
                <a:spcPts val="600"/>
              </a:spcBef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600" baseline="300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beams with mono-energetic energies up to 10 GeV</a:t>
            </a:r>
          </a:p>
        </p:txBody>
      </p:sp>
    </p:spTree>
    <p:extLst>
      <p:ext uri="{BB962C8B-B14F-4D97-AF65-F5344CB8AC3E}">
        <p14:creationId xmlns:p14="http://schemas.microsoft.com/office/powerpoint/2010/main" val="3454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14732B7-4FC8-C447-AAF7-1555CD165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46" y="2536303"/>
            <a:ext cx="3546334" cy="26597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C0748-9796-C147-AD98-8E921284B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33289"/>
          </a:xfrm>
        </p:spPr>
        <p:txBody>
          <a:bodyPr anchor="ctr">
            <a:normAutofit/>
          </a:bodyPr>
          <a:lstStyle/>
          <a:p>
            <a:r>
              <a:rPr lang="en-US" dirty="0"/>
              <a:t>High-energy electron beams produce muons in high-Z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927C5-4B5E-8949-8D37-C604B254D0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7A479-1D2E-114F-8358-605A06E09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567" y="5152420"/>
            <a:ext cx="2424702" cy="161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7553AA-C3C5-C34C-BD05-42F85B5B19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3" r="21918"/>
          <a:stretch/>
        </p:blipFill>
        <p:spPr>
          <a:xfrm>
            <a:off x="1108359" y="1667938"/>
            <a:ext cx="2545543" cy="2183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9D587-9764-8E4F-B8FB-9EEC98A2395D}"/>
              </a:ext>
            </a:extLst>
          </p:cNvPr>
          <p:cNvSpPr txBox="1"/>
          <p:nvPr/>
        </p:nvSpPr>
        <p:spPr>
          <a:xfrm>
            <a:off x="8937558" y="1661947"/>
            <a:ext cx="286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Muon yield produced in different materials as a function of the 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B0FE4B-1949-5D45-B92A-C963009BF9BB}"/>
                  </a:ext>
                </a:extLst>
              </p:cNvPr>
              <p:cNvSpPr txBox="1"/>
              <p:nvPr/>
            </p:nvSpPr>
            <p:spPr>
              <a:xfrm>
                <a:off x="0" y="1049424"/>
                <a:ext cx="12192000" cy="369332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 Radiation length: the mean distance over which an electron loses all but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 of its energy by Bremsstrahlung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B0FE4B-1949-5D45-B92A-C963009BF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49424"/>
                <a:ext cx="12192000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Google Shape;205;p3">
            <a:extLst>
              <a:ext uri="{FF2B5EF4-FFF2-40B4-BE49-F238E27FC236}">
                <a16:creationId xmlns:a16="http://schemas.microsoft.com/office/drawing/2014/main" id="{817DAC6B-2ABD-EB4B-A287-53B524DE3425}"/>
              </a:ext>
            </a:extLst>
          </p:cNvPr>
          <p:cNvSpPr txBox="1"/>
          <p:nvPr/>
        </p:nvSpPr>
        <p:spPr>
          <a:xfrm>
            <a:off x="4498913" y="1528734"/>
            <a:ext cx="3626551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The dominating process is the production of gammas via Bremsstrahlung</a:t>
            </a:r>
            <a:endParaRPr sz="1800" b="1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06;p3">
                <a:extLst>
                  <a:ext uri="{FF2B5EF4-FFF2-40B4-BE49-F238E27FC236}">
                    <a16:creationId xmlns:a16="http://schemas.microsoft.com/office/drawing/2014/main" id="{DA2C21F5-36A6-9648-999E-90F135B41053}"/>
                  </a:ext>
                </a:extLst>
              </p:cNvPr>
              <p:cNvSpPr txBox="1"/>
              <p:nvPr/>
            </p:nvSpPr>
            <p:spPr>
              <a:xfrm>
                <a:off x="4481288" y="3495643"/>
                <a:ext cx="784800" cy="73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pairs</a:t>
                </a:r>
              </a:p>
            </p:txBody>
          </p:sp>
        </mc:Choice>
        <mc:Fallback xmlns="">
          <p:sp>
            <p:nvSpPr>
              <p:cNvPr id="22" name="Google Shape;206;p3">
                <a:extLst>
                  <a:ext uri="{FF2B5EF4-FFF2-40B4-BE49-F238E27FC236}">
                    <a16:creationId xmlns:a16="http://schemas.microsoft.com/office/drawing/2014/main" id="{DA2C21F5-36A6-9648-999E-90F135B4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288" y="3495643"/>
                <a:ext cx="784800" cy="738633"/>
              </a:xfrm>
              <a:prstGeom prst="rect">
                <a:avLst/>
              </a:prstGeom>
              <a:blipFill>
                <a:blip r:embed="rId7"/>
                <a:stretch>
                  <a:fillRect r="-7937"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207;p3">
                <a:extLst>
                  <a:ext uri="{FF2B5EF4-FFF2-40B4-BE49-F238E27FC236}">
                    <a16:creationId xmlns:a16="http://schemas.microsoft.com/office/drawing/2014/main" id="{E7405D6E-0C14-854F-ABBE-0EBB4D6F67B5}"/>
                  </a:ext>
                </a:extLst>
              </p:cNvPr>
              <p:cNvSpPr txBox="1"/>
              <p:nvPr/>
            </p:nvSpPr>
            <p:spPr>
              <a:xfrm>
                <a:off x="5570036" y="3491659"/>
                <a:ext cx="784800" cy="73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ar-A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pairs</a:t>
                </a:r>
              </a:p>
            </p:txBody>
          </p:sp>
        </mc:Choice>
        <mc:Fallback xmlns="">
          <p:sp>
            <p:nvSpPr>
              <p:cNvPr id="23" name="Google Shape;207;p3">
                <a:extLst>
                  <a:ext uri="{FF2B5EF4-FFF2-40B4-BE49-F238E27FC236}">
                    <a16:creationId xmlns:a16="http://schemas.microsoft.com/office/drawing/2014/main" id="{E7405D6E-0C14-854F-ABBE-0EBB4D6F6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6" y="3491659"/>
                <a:ext cx="784800" cy="738633"/>
              </a:xfrm>
              <a:prstGeom prst="rect">
                <a:avLst/>
              </a:prstGeom>
              <a:blipFill>
                <a:blip r:embed="rId8"/>
                <a:stretch>
                  <a:fillRect r="-9677"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208;p3">
            <a:extLst>
              <a:ext uri="{FF2B5EF4-FFF2-40B4-BE49-F238E27FC236}">
                <a16:creationId xmlns:a16="http://schemas.microsoft.com/office/drawing/2014/main" id="{C2FE564F-17A4-D848-9825-F16FB1FD08D3}"/>
              </a:ext>
            </a:extLst>
          </p:cNvPr>
          <p:cNvSpPr txBox="1"/>
          <p:nvPr/>
        </p:nvSpPr>
        <p:spPr>
          <a:xfrm>
            <a:off x="6312189" y="3491659"/>
            <a:ext cx="182922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photoproduction of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pions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5" name="Google Shape;210;p3">
            <a:extLst>
              <a:ext uri="{FF2B5EF4-FFF2-40B4-BE49-F238E27FC236}">
                <a16:creationId xmlns:a16="http://schemas.microsoft.com/office/drawing/2014/main" id="{AD991D7E-B61E-8E41-9065-60E229D7DB3C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4873688" y="2452134"/>
            <a:ext cx="1438501" cy="104350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211;p3">
            <a:extLst>
              <a:ext uri="{FF2B5EF4-FFF2-40B4-BE49-F238E27FC236}">
                <a16:creationId xmlns:a16="http://schemas.microsoft.com/office/drawing/2014/main" id="{D0C9AD6E-CEF8-3845-BB26-E4D32A3848B3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flipH="1">
            <a:off x="5962436" y="2452134"/>
            <a:ext cx="349753" cy="103952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212;p3">
            <a:extLst>
              <a:ext uri="{FF2B5EF4-FFF2-40B4-BE49-F238E27FC236}">
                <a16:creationId xmlns:a16="http://schemas.microsoft.com/office/drawing/2014/main" id="{B76EFB39-E271-654C-A311-4A0C609BF10D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>
            <a:off x="6312189" y="2452134"/>
            <a:ext cx="914612" cy="103952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BDAE714-7EE1-C144-8EDE-A2FA4FD770C9}"/>
              </a:ext>
            </a:extLst>
          </p:cNvPr>
          <p:cNvSpPr txBox="1"/>
          <p:nvPr/>
        </p:nvSpPr>
        <p:spPr>
          <a:xfrm>
            <a:off x="4720426" y="4419043"/>
            <a:ext cx="3472774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Sources of muons via different channels (but pion propagation is quickly suppressed </a:t>
            </a:r>
            <a:r>
              <a:rPr lang="en-US">
                <a:solidFill>
                  <a:schemeClr val="tx1"/>
                </a:solidFill>
              </a:rPr>
              <a:t>for large </a:t>
            </a:r>
            <a:r>
              <a:rPr lang="en-US" dirty="0">
                <a:solidFill>
                  <a:schemeClr val="tx1"/>
                </a:solidFill>
              </a:rPr>
              <a:t>thickness)</a:t>
            </a:r>
          </a:p>
        </p:txBody>
      </p:sp>
      <p:cxnSp>
        <p:nvCxnSpPr>
          <p:cNvPr id="29" name="Google Shape;211;p3">
            <a:extLst>
              <a:ext uri="{FF2B5EF4-FFF2-40B4-BE49-F238E27FC236}">
                <a16:creationId xmlns:a16="http://schemas.microsoft.com/office/drawing/2014/main" id="{C47D78A3-67A8-5341-9278-8A3CBF7B685E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>
            <a:off x="5962436" y="4230292"/>
            <a:ext cx="494377" cy="188751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212;p3">
            <a:extLst>
              <a:ext uri="{FF2B5EF4-FFF2-40B4-BE49-F238E27FC236}">
                <a16:creationId xmlns:a16="http://schemas.microsoft.com/office/drawing/2014/main" id="{A204F093-6B81-C34A-884F-E2A20496493D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6456813" y="4230292"/>
            <a:ext cx="769988" cy="188751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Google Shape;209;p3">
                <a:extLst>
                  <a:ext uri="{FF2B5EF4-FFF2-40B4-BE49-F238E27FC236}">
                    <a16:creationId xmlns:a16="http://schemas.microsoft.com/office/drawing/2014/main" id="{D22F49E2-63A8-1044-9AF8-874F4D77F6CD}"/>
                  </a:ext>
                </a:extLst>
              </p:cNvPr>
              <p:cNvSpPr txBox="1"/>
              <p:nvPr/>
            </p:nvSpPr>
            <p:spPr>
              <a:xfrm>
                <a:off x="5134905" y="2572182"/>
                <a:ext cx="2177189" cy="677078"/>
              </a:xfrm>
              <a:prstGeom prst="rect">
                <a:avLst/>
              </a:prstGeom>
              <a:solidFill>
                <a:schemeClr val="bg2">
                  <a:alpha val="7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600" dirty="0">
                    <a:solidFill>
                      <a:schemeClr val="tx1"/>
                    </a:solidFill>
                    <a:latin typeface="+mn-lt"/>
                  </a:rPr>
                  <a:t>Possible </a:t>
                </a:r>
                <a:r>
                  <a:rPr lang="fr" sz="1600" dirty="0" err="1">
                    <a:solidFill>
                      <a:schemeClr val="tx1"/>
                    </a:solidFill>
                    <a:latin typeface="+mn-lt"/>
                  </a:rPr>
                  <a:t>decay</a:t>
                </a:r>
                <a:r>
                  <a:rPr lang="fr" sz="1600" dirty="0">
                    <a:solidFill>
                      <a:schemeClr val="tx1"/>
                    </a:solidFill>
                    <a:latin typeface="+mn-lt"/>
                  </a:rPr>
                  <a:t> channels for </a:t>
                </a:r>
                <a14:m>
                  <m:oMath xmlns:m="http://schemas.openxmlformats.org/officeDocument/2006/math">
                    <m:r>
                      <a:rPr lang="f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" sz="16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1" name="Google Shape;209;p3">
                <a:extLst>
                  <a:ext uri="{FF2B5EF4-FFF2-40B4-BE49-F238E27FC236}">
                    <a16:creationId xmlns:a16="http://schemas.microsoft.com/office/drawing/2014/main" id="{D22F49E2-63A8-1044-9AF8-874F4D77F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905" y="2572182"/>
                <a:ext cx="2177189" cy="677078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Google Shape;208;p3">
            <a:extLst>
              <a:ext uri="{FF2B5EF4-FFF2-40B4-BE49-F238E27FC236}">
                <a16:creationId xmlns:a16="http://schemas.microsoft.com/office/drawing/2014/main" id="{484BBDB7-6091-EB49-BC4A-DE7C0C6EE8E7}"/>
              </a:ext>
            </a:extLst>
          </p:cNvPr>
          <p:cNvSpPr txBox="1"/>
          <p:nvPr/>
        </p:nvSpPr>
        <p:spPr>
          <a:xfrm>
            <a:off x="8280187" y="5729350"/>
            <a:ext cx="182922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Bethe-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Heitler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process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EED82D-A024-B741-8437-66B649648442}"/>
              </a:ext>
            </a:extLst>
          </p:cNvPr>
          <p:cNvSpPr txBox="1"/>
          <p:nvPr/>
        </p:nvSpPr>
        <p:spPr>
          <a:xfrm>
            <a:off x="5080533" y="5821652"/>
            <a:ext cx="2752560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Pairs are produced over a 1/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γ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(&lt;&lt; 0.1 rad) cone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60AE0-646D-994A-9B1B-72DCCEB9C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34" y="4069960"/>
            <a:ext cx="4172115" cy="257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8" grpId="0" animBg="1"/>
      <p:bldP spid="31" grpId="0" animBg="1"/>
      <p:bldP spid="64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62D10-018B-6C44-A07E-5FEE0230B1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979858"/>
          </a:xfrm>
        </p:spPr>
        <p:txBody>
          <a:bodyPr anchor="ctr"/>
          <a:lstStyle/>
          <a:p>
            <a:r>
              <a:rPr lang="en-US" dirty="0"/>
              <a:t>Plastic scintillators enable particle identification through signal timing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00663-385F-044B-ADF3-059CB146FB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oogle Shape;1311;p24">
            <a:extLst>
              <a:ext uri="{FF2B5EF4-FFF2-40B4-BE49-F238E27FC236}">
                <a16:creationId xmlns:a16="http://schemas.microsoft.com/office/drawing/2014/main" id="{742FE90A-31EB-5E49-B134-B9DC140416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251" y="1108957"/>
            <a:ext cx="3809111" cy="2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13;p24">
            <a:extLst>
              <a:ext uri="{FF2B5EF4-FFF2-40B4-BE49-F238E27FC236}">
                <a16:creationId xmlns:a16="http://schemas.microsoft.com/office/drawing/2014/main" id="{02597A1D-C434-5B40-B1F3-F754C8FA0E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465"/>
          <a:stretch/>
        </p:blipFill>
        <p:spPr>
          <a:xfrm>
            <a:off x="7831336" y="3819963"/>
            <a:ext cx="2847544" cy="281419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310;p24">
                <a:extLst>
                  <a:ext uri="{FF2B5EF4-FFF2-40B4-BE49-F238E27FC236}">
                    <a16:creationId xmlns:a16="http://schemas.microsoft.com/office/drawing/2014/main" id="{0CF13A9A-503B-7E46-8938-3012F47B5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377" y="1108958"/>
                <a:ext cx="7016331" cy="3501954"/>
              </a:xfrm>
              <a:prstGeom prst="rect">
                <a:avLst/>
              </a:prstGeom>
            </p:spPr>
            <p:txBody>
              <a:bodyPr spcFirstLastPara="1" vert="horz" wrap="square" lIns="91433" tIns="45700" rIns="91433" bIns="45700" rtlCol="0" anchor="t" anchorCtr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Courier New"/>
                  <a:buChar char="o"/>
                  <a:defRPr sz="2000" kern="1200">
                    <a:solidFill>
                      <a:srgbClr val="1F497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rgbClr val="1F497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rgbClr val="1F497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Two ways to approach particle-ID questions: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Does the beam contain muons?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Is </a:t>
                </a:r>
                <a:r>
                  <a:rPr lang="en-US" sz="1800" i="1" dirty="0">
                    <a:solidFill>
                      <a:schemeClr val="tx1"/>
                    </a:solidFill>
                    <a:latin typeface="+mn-lt"/>
                  </a:rPr>
                  <a:t>this</a:t>
                </a: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 particle a muon?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Key identifying features: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Ionization density / range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Lifetime ~2.2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1800" b="1" dirty="0">
                  <a:solidFill>
                    <a:srgbClr val="C00000"/>
                  </a:solidFill>
                  <a:latin typeface="+mn-lt"/>
                </a:endParaRP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Mass 105.7 MeV/c</a:t>
                </a:r>
                <a:r>
                  <a:rPr lang="en-US" sz="1800" baseline="30000" dirty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Cherenkov thresholds, scattering angles, </a:t>
                </a:r>
                <a:r>
                  <a:rPr lang="en-US" sz="1800" dirty="0" err="1">
                    <a:solidFill>
                      <a:schemeClr val="tx1"/>
                    </a:solidFill>
                    <a:latin typeface="+mn-lt"/>
                  </a:rPr>
                  <a:t>etc</a:t>
                </a: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…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Ionization detection technique?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Scintillator + light detector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Semiconductor tracking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…</a:t>
                </a:r>
              </a:p>
            </p:txBody>
          </p:sp>
        </mc:Choice>
        <mc:Fallback xmlns="">
          <p:sp>
            <p:nvSpPr>
              <p:cNvPr id="7" name="Google Shape;1310;p24">
                <a:extLst>
                  <a:ext uri="{FF2B5EF4-FFF2-40B4-BE49-F238E27FC236}">
                    <a16:creationId xmlns:a16="http://schemas.microsoft.com/office/drawing/2014/main" id="{0CF13A9A-503B-7E46-8938-3012F47B5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77" y="1108958"/>
                <a:ext cx="7016331" cy="3501954"/>
              </a:xfrm>
              <a:prstGeom prst="rect">
                <a:avLst/>
              </a:prstGeom>
              <a:blipFill>
                <a:blip r:embed="rId5"/>
                <a:stretch>
                  <a:fillRect l="-542" b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D449CB3-AA6C-C041-95BC-E514474294A6}"/>
              </a:ext>
            </a:extLst>
          </p:cNvPr>
          <p:cNvSpPr txBox="1"/>
          <p:nvPr/>
        </p:nvSpPr>
        <p:spPr>
          <a:xfrm>
            <a:off x="1465565" y="4979643"/>
            <a:ext cx="6106686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Scintillators identify muon candidates by checking the time difference between two hits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789558-795F-1847-8493-9AE44315BC07}"/>
              </a:ext>
            </a:extLst>
          </p:cNvPr>
          <p:cNvSpPr/>
          <p:nvPr/>
        </p:nvSpPr>
        <p:spPr>
          <a:xfrm>
            <a:off x="7644974" y="6186791"/>
            <a:ext cx="740270" cy="447370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C29790-44CD-9742-9419-EBFF4C3F6B65}"/>
              </a:ext>
            </a:extLst>
          </p:cNvPr>
          <p:cNvSpPr/>
          <p:nvPr/>
        </p:nvSpPr>
        <p:spPr>
          <a:xfrm>
            <a:off x="10017970" y="4445595"/>
            <a:ext cx="740270" cy="447370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EB67B4-0885-F14D-A306-10257FF26DC4}"/>
              </a:ext>
            </a:extLst>
          </p:cNvPr>
          <p:cNvCxnSpPr>
            <a:cxnSpLocks/>
          </p:cNvCxnSpPr>
          <p:nvPr/>
        </p:nvCxnSpPr>
        <p:spPr>
          <a:xfrm flipH="1">
            <a:off x="8540885" y="4979643"/>
            <a:ext cx="1614792" cy="1207148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30A0C7-F54D-2A43-AE69-8D08838360EC}"/>
                  </a:ext>
                </a:extLst>
              </p:cNvPr>
              <p:cNvSpPr txBox="1"/>
              <p:nvPr/>
            </p:nvSpPr>
            <p:spPr>
              <a:xfrm>
                <a:off x="9348281" y="5508810"/>
                <a:ext cx="1790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&gt;≃2.2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30A0C7-F54D-2A43-AE69-8D0883836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281" y="5508810"/>
                <a:ext cx="179004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7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</p:bldLst>
  </p:timing>
</p:sld>
</file>

<file path=ppt/theme/theme1.xml><?xml version="1.0" encoding="utf-8"?>
<a:theme xmlns:a="http://schemas.openxmlformats.org/drawingml/2006/main" name="4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ATAP powerpoint template" id="{4820EDB1-69DF-D946-BC7E-8326A44A17A3}" vid="{31FFCD5B-61DC-D547-A2CC-8439B29897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4_ATAP Blue Footer</Template>
  <TotalTime>17486</TotalTime>
  <Words>1692</Words>
  <Application>Microsoft Macintosh PowerPoint</Application>
  <PresentationFormat>Widescreen</PresentationFormat>
  <Paragraphs>258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Franklin Gothic Book</vt:lpstr>
      <vt:lpstr>Times New Roman</vt:lpstr>
      <vt:lpstr>4_ATAP Blue Footer</vt:lpstr>
      <vt:lpstr>Davide Terzani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Technology &amp; Applied Physics Division</dc:title>
  <dc:creator>Davide Terzani</dc:creator>
  <cp:lastModifiedBy>Davide Terzani</cp:lastModifiedBy>
  <cp:revision>162</cp:revision>
  <cp:lastPrinted>2025-03-19T12:59:35Z</cp:lastPrinted>
  <dcterms:created xsi:type="dcterms:W3CDTF">2024-07-10T16:27:03Z</dcterms:created>
  <dcterms:modified xsi:type="dcterms:W3CDTF">2025-09-04T17:50:59Z</dcterms:modified>
</cp:coreProperties>
</file>