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3"/>
    <p:sldId id="259" r:id="rId4"/>
    <p:sldId id="260" r:id="rId5"/>
    <p:sldId id="261" r:id="rId6"/>
    <p:sldId id="262" r:id="rId7"/>
    <p:sldId id="263" r:id="rId8"/>
    <p:sldId id="264" r:id="rId10"/>
    <p:sldId id="265" r:id="rId11"/>
    <p:sldId id="266" r:id="rId12"/>
    <p:sldId id="267" r:id="rId13"/>
    <p:sldId id="271" r:id="rId14"/>
    <p:sldId id="268" r:id="rId15"/>
    <p:sldId id="273" r:id="rId16"/>
    <p:sldId id="272" r:id="rId17"/>
    <p:sldId id="269" r:id="rId18"/>
    <p:sldId id="275" r:id="rId19"/>
    <p:sldId id="276" r:id="rId20"/>
    <p:sldId id="277" r:id="rId21"/>
    <p:sldId id="278" r:id="rId22"/>
    <p:sldId id="279" r:id="rId23"/>
    <p:sldId id="274"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Vlad Khachatryan, Ph.D." initials="DVK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4670"/>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8E47153-B658-BC4A-BAE9-B6A78E9A856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8E47153-B658-BC4A-BAE9-B6A78E9A856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47153-B658-BC4A-BAE9-B6A78E9A856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7153-B658-BC4A-BAE9-B6A78E9A856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CA07-45C7-8142-9F4D-3A07AD48DFA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20.png"/><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6160" y="5758815"/>
            <a:ext cx="5052060" cy="562610"/>
          </a:xfrm>
        </p:spPr>
        <p:txBody>
          <a:bodyPr>
            <a:normAutofit fontScale="90000"/>
          </a:bodyPr>
          <a:lstStyle/>
          <a:p>
            <a:br>
              <a:rPr lang="en-US" sz="2400" dirty="0"/>
            </a:br>
            <a:br>
              <a:rPr lang="en-US" sz="2400" dirty="0"/>
            </a:br>
            <a:r>
              <a:rPr lang="en-US" sz="2400" dirty="0"/>
              <a:t>           </a:t>
            </a:r>
            <a:r>
              <a:rPr lang="en-US" sz="3110" dirty="0"/>
              <a:t>Yining Liu   06/12/2025</a:t>
            </a:r>
            <a:br>
              <a:rPr lang="en-US" sz="3110" dirty="0"/>
            </a:br>
            <a:r>
              <a:rPr lang="en-US" sz="3110" dirty="0"/>
              <a:t>Supervisor: Professor Haiyan Gao</a:t>
            </a:r>
            <a:br>
              <a:rPr lang="en-US" sz="3110" dirty="0"/>
            </a:br>
            <a:r>
              <a:rPr lang="en-US" sz="3110" dirty="0"/>
              <a:t>Duke University</a:t>
            </a:r>
            <a:endParaRPr lang="en-US" altLang="en-US" sz="3110" dirty="0"/>
          </a:p>
        </p:txBody>
      </p:sp>
      <p:sp>
        <p:nvSpPr>
          <p:cNvPr id="3" name="Subtitle 2"/>
          <p:cNvSpPr>
            <a:spLocks noGrp="1"/>
          </p:cNvSpPr>
          <p:nvPr>
            <p:ph type="subTitle" idx="1"/>
          </p:nvPr>
        </p:nvSpPr>
        <p:spPr>
          <a:xfrm>
            <a:off x="1524000" y="3174365"/>
            <a:ext cx="9144000" cy="1323340"/>
          </a:xfrm>
        </p:spPr>
        <p:txBody>
          <a:bodyPr>
            <a:noAutofit/>
          </a:bodyPr>
          <a:lstStyle/>
          <a:p>
            <a:r>
              <a:rPr lang="en-US" sz="4800">
                <a:solidFill>
                  <a:srgbClr val="FF0000"/>
                </a:solidFill>
                <a:effectLst>
                  <a:outerShdw blurRad="38100" dist="19050" dir="2700000" algn="tl" rotWithShape="0">
                    <a:schemeClr val="dk1">
                      <a:alpha val="40000"/>
                    </a:schemeClr>
                  </a:outerShdw>
                </a:effectLst>
              </a:rPr>
              <a:t>The PRad Experiment Overview &amp;</a:t>
            </a:r>
            <a:endParaRPr lang="en-US" sz="4800">
              <a:solidFill>
                <a:srgbClr val="FF0000"/>
              </a:solidFill>
              <a:effectLst>
                <a:outerShdw blurRad="38100" dist="19050" dir="2700000" algn="tl" rotWithShape="0">
                  <a:schemeClr val="dk1">
                    <a:alpha val="40000"/>
                  </a:schemeClr>
                </a:outerShdw>
              </a:effectLst>
            </a:endParaRPr>
          </a:p>
          <a:p>
            <a:r>
              <a:rPr lang="en-US" sz="4800">
                <a:solidFill>
                  <a:srgbClr val="FF0000"/>
                </a:solidFill>
                <a:effectLst>
                  <a:outerShdw blurRad="38100" dist="19050" dir="2700000" algn="tl" rotWithShape="0">
                    <a:schemeClr val="dk1">
                      <a:alpha val="40000"/>
                    </a:schemeClr>
                  </a:outerShdw>
                </a:effectLst>
              </a:rPr>
              <a:t>A Blind Analysis For PRad-II in Hall B</a:t>
            </a:r>
            <a:endParaRPr lang="en-US" sz="4800">
              <a:solidFill>
                <a:srgbClr val="FF0000"/>
              </a:solidFill>
              <a:effectLst>
                <a:outerShdw blurRad="38100" dist="19050" dir="2700000" algn="tl" rotWithShape="0">
                  <a:schemeClr val="dk1">
                    <a:alpha val="40000"/>
                  </a:schemeClr>
                </a:outerShdw>
              </a:effectLst>
            </a:endParaRPr>
          </a:p>
        </p:txBody>
      </p:sp>
      <p:pic>
        <p:nvPicPr>
          <p:cNvPr id="5" name="图片 4"/>
          <p:cNvPicPr>
            <a:picLocks noChangeAspect="1"/>
          </p:cNvPicPr>
          <p:nvPr/>
        </p:nvPicPr>
        <p:blipFill>
          <a:blip r:embed="rId1"/>
          <a:stretch>
            <a:fillRect/>
          </a:stretch>
        </p:blipFill>
        <p:spPr>
          <a:xfrm>
            <a:off x="604520" y="265430"/>
            <a:ext cx="7225665" cy="3063875"/>
          </a:xfrm>
          <a:prstGeom prst="rect">
            <a:avLst/>
          </a:prstGeom>
        </p:spPr>
      </p:pic>
      <p:pic>
        <p:nvPicPr>
          <p:cNvPr id="6" name="图片 5"/>
          <p:cNvPicPr>
            <a:picLocks noChangeAspect="1"/>
          </p:cNvPicPr>
          <p:nvPr/>
        </p:nvPicPr>
        <p:blipFill>
          <a:blip r:embed="rId2"/>
          <a:stretch>
            <a:fillRect/>
          </a:stretch>
        </p:blipFill>
        <p:spPr>
          <a:xfrm>
            <a:off x="8015605" y="541655"/>
            <a:ext cx="3926840" cy="2632710"/>
          </a:xfrm>
          <a:prstGeom prst="rect">
            <a:avLst/>
          </a:prstGeom>
        </p:spPr>
      </p:pic>
      <p:pic>
        <p:nvPicPr>
          <p:cNvPr id="8" name="图片 7"/>
          <p:cNvPicPr>
            <a:picLocks noChangeAspect="1"/>
          </p:cNvPicPr>
          <p:nvPr/>
        </p:nvPicPr>
        <p:blipFill>
          <a:blip r:embed="rId3"/>
          <a:srcRect b="4638"/>
          <a:stretch>
            <a:fillRect/>
          </a:stretch>
        </p:blipFill>
        <p:spPr>
          <a:xfrm>
            <a:off x="2713355" y="4556125"/>
            <a:ext cx="1867535" cy="1828800"/>
          </a:xfrm>
          <a:prstGeom prst="rect">
            <a:avLst/>
          </a:prstGeom>
        </p:spPr>
      </p:pic>
      <p:sp>
        <p:nvSpPr>
          <p:cNvPr id="7"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a:t>
            </a:r>
            <a:endParaRPr lang="en-US" sz="1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626235" y="399415"/>
            <a:ext cx="8750935" cy="821690"/>
          </a:xfrm>
        </p:spPr>
        <p:txBody>
          <a:bodyPr>
            <a:normAutofit/>
          </a:bodyPr>
          <a:p>
            <a:r>
              <a:rPr sz="2400">
                <a:solidFill>
                  <a:srgbClr val="FF0000"/>
                </a:solidFill>
                <a:sym typeface="+mn-ea"/>
              </a:rPr>
              <a:t>PRad Experiment </a:t>
            </a:r>
            <a:r>
              <a:rPr lang="en-US" sz="2400">
                <a:solidFill>
                  <a:srgbClr val="FF0000"/>
                </a:solidFill>
                <a:sym typeface="+mn-ea"/>
              </a:rPr>
              <a:t>in Hall B at JLab:  </a:t>
            </a:r>
            <a:r>
              <a:rPr lang="en-US" sz="2400">
                <a:solidFill>
                  <a:srgbClr val="7030A0"/>
                </a:solidFill>
                <a:sym typeface="+mn-ea"/>
              </a:rPr>
              <a:t>A new type of electron scattering experiment free of magnetic spectrometers</a:t>
            </a:r>
            <a:endParaRPr lang="en-US" sz="2400">
              <a:solidFill>
                <a:srgbClr val="7030A0"/>
              </a:solidFill>
              <a:sym typeface="+mn-ea"/>
            </a:endParaRPr>
          </a:p>
        </p:txBody>
      </p:sp>
      <p:pic>
        <p:nvPicPr>
          <p:cNvPr id="4" name="内容占位符 3"/>
          <p:cNvPicPr>
            <a:picLocks noChangeAspect="1"/>
          </p:cNvPicPr>
          <p:nvPr>
            <p:ph idx="1"/>
          </p:nvPr>
        </p:nvPicPr>
        <p:blipFill>
          <a:blip r:embed="rId1"/>
          <a:stretch>
            <a:fillRect/>
          </a:stretch>
        </p:blipFill>
        <p:spPr>
          <a:xfrm>
            <a:off x="631190" y="1203325"/>
            <a:ext cx="6777355" cy="5064125"/>
          </a:xfrm>
          <a:prstGeom prst="rect">
            <a:avLst/>
          </a:prstGeom>
        </p:spPr>
      </p:pic>
      <p:sp>
        <p:nvSpPr>
          <p:cNvPr id="6" name="文本框 5"/>
          <p:cNvSpPr txBox="1"/>
          <p:nvPr/>
        </p:nvSpPr>
        <p:spPr>
          <a:xfrm>
            <a:off x="7408545" y="2802255"/>
            <a:ext cx="4521200" cy="1609725"/>
          </a:xfrm>
          <a:prstGeom prst="rect">
            <a:avLst/>
          </a:prstGeom>
          <a:noFill/>
        </p:spPr>
        <p:txBody>
          <a:bodyPr wrap="square" rtlCol="0" anchor="t">
            <a:noAutofit/>
          </a:bodyPr>
          <a:p>
            <a:r>
              <a:rPr lang="en-US" altLang="zh-CN">
                <a:latin typeface="Calibri" panose="020F0502020204030204" charset="0"/>
                <a:cs typeface="Calibri" panose="020F0502020204030204" charset="0"/>
                <a:sym typeface="+mn-ea"/>
              </a:rPr>
              <a:t>2.Scattering angle: 0.7</a:t>
            </a:r>
            <a:r>
              <a:rPr lang="zh-CN" altLang="en-US" baseline="30000">
                <a:latin typeface="Calibri" panose="020F0502020204030204" charset="0"/>
                <a:cs typeface="Calibri" panose="020F0502020204030204" charset="0"/>
                <a:sym typeface="+mn-ea"/>
              </a:rPr>
              <a:t>°</a:t>
            </a:r>
            <a:r>
              <a:rPr lang="en-US" altLang="zh-CN">
                <a:latin typeface="Calibri" panose="020F0502020204030204" charset="0"/>
                <a:cs typeface="Calibri" panose="020F0502020204030204" charset="0"/>
                <a:sym typeface="+mn-ea"/>
              </a:rPr>
              <a:t>-7.0</a:t>
            </a:r>
            <a:r>
              <a:rPr lang="zh-CN" altLang="en-US" baseline="30000">
                <a:latin typeface="Calibri" panose="020F0502020204030204" charset="0"/>
                <a:cs typeface="Calibri" panose="020F0502020204030204" charset="0"/>
                <a:sym typeface="+mn-ea"/>
              </a:rPr>
              <a:t>°</a:t>
            </a:r>
            <a:r>
              <a:rPr lang="en-US" altLang="zh-CN" baseline="30000">
                <a:latin typeface="Calibri" panose="020F0502020204030204" charset="0"/>
                <a:cs typeface="Calibri" panose="020F0502020204030204" charset="0"/>
                <a:sym typeface="+mn-ea"/>
              </a:rPr>
              <a:t> </a:t>
            </a:r>
            <a:endParaRPr lang="en-US" altLang="zh-CN">
              <a:latin typeface="Calibri" panose="020F0502020204030204" charset="0"/>
              <a:cs typeface="Calibri" panose="020F0502020204030204" charset="0"/>
            </a:endParaRPr>
          </a:p>
          <a:p>
            <a:r>
              <a:rPr lang="en-US" altLang="zh-CN">
                <a:latin typeface="Calibri" panose="020F0502020204030204" charset="0"/>
                <a:cs typeface="Calibri" panose="020F0502020204030204" charset="0"/>
              </a:rPr>
              <a:t>   corresponding to </a:t>
            </a:r>
            <a:r>
              <a:rPr lang="zh-CN" altLang="en-US">
                <a:latin typeface="Calibri" panose="020F0502020204030204" charset="0"/>
                <a:cs typeface="Calibri" panose="020F0502020204030204" charset="0"/>
              </a:rPr>
              <a:t>low Q</a:t>
            </a:r>
            <a:r>
              <a:rPr lang="zh-CN" altLang="en-US" baseline="30000">
                <a:latin typeface="Calibri" panose="020F0502020204030204" charset="0"/>
                <a:cs typeface="Calibri" panose="020F0502020204030204" charset="0"/>
              </a:rPr>
              <a:t>2</a:t>
            </a:r>
            <a:r>
              <a:rPr lang="en-US" altLang="zh-CN" baseline="30000">
                <a:latin typeface="Calibri" panose="020F0502020204030204" charset="0"/>
                <a:cs typeface="Calibri" panose="020F0502020204030204" charset="0"/>
              </a:rPr>
              <a:t>  </a:t>
            </a:r>
            <a:r>
              <a:rPr lang="zh-CN" altLang="en-US">
                <a:latin typeface="Calibri" panose="020F0502020204030204" charset="0"/>
                <a:cs typeface="Calibri" panose="020F0502020204030204" charset="0"/>
              </a:rPr>
              <a:t>region</a:t>
            </a:r>
            <a:r>
              <a:rPr lang="en-US" altLang="zh-CN">
                <a:latin typeface="Calibri" panose="020F0502020204030204" charset="0"/>
                <a:cs typeface="Calibri" panose="020F0502020204030204" charset="0"/>
              </a:rPr>
              <a:t>:</a:t>
            </a:r>
            <a:endParaRPr lang="en-US" altLang="zh-CN">
              <a:latin typeface="Calibri" panose="020F0502020204030204" charset="0"/>
              <a:cs typeface="Calibri" panose="020F0502020204030204" charset="0"/>
            </a:endParaRPr>
          </a:p>
          <a:p>
            <a:r>
              <a:rPr lang="en-US" altLang="zh-CN">
                <a:latin typeface="Calibri" panose="020F0502020204030204" charset="0"/>
                <a:cs typeface="Calibri" panose="020F0502020204030204" charset="0"/>
              </a:rPr>
              <a:t>   </a:t>
            </a:r>
            <a:r>
              <a:rPr lang="zh-CN" altLang="en-US">
                <a:latin typeface="Calibri" panose="020F0502020204030204" charset="0"/>
                <a:cs typeface="Calibri" panose="020F0502020204030204" charset="0"/>
              </a:rPr>
              <a:t>2 </a:t>
            </a:r>
            <a:r>
              <a:rPr lang="en-US" altLang="zh-CN">
                <a:latin typeface="Calibri" panose="020F0502020204030204" charset="0"/>
                <a:cs typeface="Calibri" panose="020F0502020204030204" charset="0"/>
              </a:rPr>
              <a:t>x</a:t>
            </a:r>
            <a:r>
              <a:rPr lang="zh-CN" altLang="en-US">
                <a:latin typeface="Calibri" panose="020F0502020204030204" charset="0"/>
                <a:cs typeface="Calibri" panose="020F0502020204030204" charset="0"/>
              </a:rPr>
              <a:t> 10</a:t>
            </a:r>
            <a:r>
              <a:rPr lang="zh-CN" altLang="en-US" baseline="30000">
                <a:latin typeface="Calibri" panose="020F0502020204030204" charset="0"/>
                <a:cs typeface="Calibri" panose="020F0502020204030204" charset="0"/>
              </a:rPr>
              <a:t>−4</a:t>
            </a:r>
            <a:r>
              <a:rPr lang="en-US" altLang="zh-CN" baseline="30000">
                <a:latin typeface="Calibri" panose="020F0502020204030204" charset="0"/>
                <a:cs typeface="Calibri" panose="020F0502020204030204" charset="0"/>
              </a:rPr>
              <a:t> </a:t>
            </a:r>
            <a:r>
              <a:rPr lang="en-US" altLang="zh-CN">
                <a:latin typeface="Calibri" panose="020F0502020204030204" charset="0"/>
                <a:cs typeface="Calibri" panose="020F0502020204030204" charset="0"/>
              </a:rPr>
              <a:t> - </a:t>
            </a:r>
            <a:r>
              <a:rPr lang="zh-CN" altLang="en-US">
                <a:latin typeface="Calibri" panose="020F0502020204030204" charset="0"/>
                <a:cs typeface="Calibri" panose="020F0502020204030204" charset="0"/>
              </a:rPr>
              <a:t>6 </a:t>
            </a:r>
            <a:r>
              <a:rPr lang="en-US" altLang="zh-CN">
                <a:latin typeface="Calibri" panose="020F0502020204030204" charset="0"/>
                <a:cs typeface="Calibri" panose="020F0502020204030204" charset="0"/>
              </a:rPr>
              <a:t>x</a:t>
            </a:r>
            <a:r>
              <a:rPr lang="zh-CN" altLang="en-US">
                <a:latin typeface="Calibri" panose="020F0502020204030204" charset="0"/>
                <a:cs typeface="Calibri" panose="020F0502020204030204" charset="0"/>
              </a:rPr>
              <a:t>10</a:t>
            </a:r>
            <a:r>
              <a:rPr lang="zh-CN" altLang="en-US" baseline="30000">
                <a:latin typeface="Calibri" panose="020F0502020204030204" charset="0"/>
                <a:cs typeface="Calibri" panose="020F0502020204030204" charset="0"/>
              </a:rPr>
              <a:t>−2</a:t>
            </a:r>
            <a:r>
              <a:rPr lang="en-US" altLang="zh-CN" baseline="30000">
                <a:latin typeface="Calibri" panose="020F0502020204030204" charset="0"/>
                <a:cs typeface="Calibri" panose="020F0502020204030204" charset="0"/>
              </a:rPr>
              <a:t>  </a:t>
            </a:r>
            <a:r>
              <a:rPr lang="zh-CN" altLang="en-US">
                <a:latin typeface="Calibri" panose="020F0502020204030204" charset="0"/>
                <a:cs typeface="Calibri" panose="020F0502020204030204" charset="0"/>
              </a:rPr>
              <a:t>(GeV/c)</a:t>
            </a:r>
            <a:r>
              <a:rPr lang="zh-CN" altLang="en-US" baseline="30000">
                <a:latin typeface="Calibri" panose="020F0502020204030204" charset="0"/>
                <a:cs typeface="Calibri" panose="020F0502020204030204" charset="0"/>
              </a:rPr>
              <a:t>2</a:t>
            </a:r>
            <a:endParaRPr lang="zh-CN" altLang="en-US" baseline="30000">
              <a:latin typeface="Calibri" panose="020F0502020204030204" charset="0"/>
              <a:cs typeface="Calibri" panose="020F0502020204030204" charset="0"/>
            </a:endParaRPr>
          </a:p>
          <a:p>
            <a:r>
              <a:rPr lang="en-US" altLang="zh-CN" baseline="30000">
                <a:latin typeface="Calibri" panose="020F0502020204030204" charset="0"/>
                <a:cs typeface="Calibri" panose="020F0502020204030204" charset="0"/>
              </a:rPr>
              <a:t> </a:t>
            </a:r>
            <a:endParaRPr lang="en-US" altLang="zh-CN" baseline="30000">
              <a:latin typeface="Calibri" panose="020F0502020204030204" charset="0"/>
              <a:cs typeface="Calibri" panose="020F0502020204030204" charset="0"/>
            </a:endParaRPr>
          </a:p>
          <a:p>
            <a:r>
              <a:rPr lang="en-US" altLang="zh-CN" sz="2000" baseline="30000">
                <a:solidFill>
                  <a:schemeClr val="tx1"/>
                </a:solidFill>
                <a:latin typeface="Calibri" panose="020F0502020204030204" charset="0"/>
                <a:cs typeface="Calibri" panose="020F0502020204030204" charset="0"/>
              </a:rPr>
              <a:t>   Lowest Q</a:t>
            </a:r>
            <a:r>
              <a:rPr lang="en-US" altLang="en-US" sz="2000" baseline="30000">
                <a:solidFill>
                  <a:schemeClr val="tx1"/>
                </a:solidFill>
                <a:latin typeface="Calibri" panose="020F0502020204030204" charset="0"/>
                <a:cs typeface="Calibri" panose="020F0502020204030204" charset="0"/>
              </a:rPr>
              <a:t>²</a:t>
            </a:r>
            <a:r>
              <a:rPr lang="en-US" altLang="zh-CN" sz="2000" baseline="30000">
                <a:solidFill>
                  <a:schemeClr val="tx1"/>
                </a:solidFill>
                <a:latin typeface="Calibri" panose="020F0502020204030204" charset="0"/>
                <a:cs typeface="Calibri" panose="020F0502020204030204" charset="0"/>
              </a:rPr>
              <a:t> among e–p measurements available at    </a:t>
            </a:r>
            <a:endParaRPr lang="en-US" altLang="zh-CN" sz="2000" baseline="30000">
              <a:solidFill>
                <a:schemeClr val="tx1"/>
              </a:solidFill>
              <a:latin typeface="Calibri" panose="020F0502020204030204" charset="0"/>
              <a:cs typeface="Calibri" panose="020F0502020204030204" charset="0"/>
            </a:endParaRPr>
          </a:p>
          <a:p>
            <a:r>
              <a:rPr lang="en-US" altLang="zh-CN" sz="2000" baseline="30000">
                <a:solidFill>
                  <a:schemeClr val="tx1"/>
                </a:solidFill>
                <a:latin typeface="Calibri" panose="020F0502020204030204" charset="0"/>
                <a:cs typeface="Calibri" panose="020F0502020204030204" charset="0"/>
              </a:rPr>
              <a:t>   the time of the PRad experiment, </a:t>
            </a:r>
            <a:r>
              <a:rPr lang="zh-CN" altLang="en-US" sz="2000" baseline="30000">
                <a:solidFill>
                  <a:schemeClr val="tx1"/>
                </a:solidFill>
                <a:latin typeface="Calibri" panose="020F0502020204030204" charset="0"/>
                <a:cs typeface="Calibri" panose="020F0502020204030204" charset="0"/>
              </a:rPr>
              <a:t>minimize</a:t>
            </a:r>
            <a:r>
              <a:rPr lang="en-US" altLang="zh-CN" sz="2000" baseline="30000">
                <a:solidFill>
                  <a:schemeClr val="tx1"/>
                </a:solidFill>
                <a:latin typeface="Calibri" panose="020F0502020204030204" charset="0"/>
                <a:cs typeface="Calibri" panose="020F0502020204030204" charset="0"/>
              </a:rPr>
              <a:t>d</a:t>
            </a:r>
            <a:r>
              <a:rPr lang="zh-CN" altLang="en-US" sz="2000" baseline="30000">
                <a:solidFill>
                  <a:schemeClr val="tx1"/>
                </a:solidFill>
                <a:latin typeface="Calibri" panose="020F0502020204030204" charset="0"/>
                <a:cs typeface="Calibri" panose="020F0502020204030204" charset="0"/>
              </a:rPr>
              <a:t> the </a:t>
            </a:r>
            <a:r>
              <a:rPr lang="en-US" altLang="zh-CN" sz="2000" baseline="30000">
                <a:solidFill>
                  <a:schemeClr val="tx1"/>
                </a:solidFill>
                <a:latin typeface="Calibri" panose="020F0502020204030204" charset="0"/>
                <a:cs typeface="Calibri" panose="020F0502020204030204" charset="0"/>
              </a:rPr>
              <a:t>  </a:t>
            </a:r>
            <a:endParaRPr lang="en-US" altLang="zh-CN" sz="2000" baseline="30000">
              <a:solidFill>
                <a:schemeClr val="tx1"/>
              </a:solidFill>
              <a:latin typeface="Calibri" panose="020F0502020204030204" charset="0"/>
              <a:cs typeface="Calibri" panose="020F0502020204030204" charset="0"/>
            </a:endParaRPr>
          </a:p>
          <a:p>
            <a:r>
              <a:rPr lang="en-US" altLang="zh-CN" sz="2000" baseline="30000">
                <a:solidFill>
                  <a:schemeClr val="tx1"/>
                </a:solidFill>
                <a:latin typeface="Calibri" panose="020F0502020204030204" charset="0"/>
                <a:cs typeface="Calibri" panose="020F0502020204030204" charset="0"/>
              </a:rPr>
              <a:t>   </a:t>
            </a:r>
            <a:r>
              <a:rPr lang="zh-CN" altLang="en-US" sz="2000" baseline="30000">
                <a:solidFill>
                  <a:schemeClr val="tx1"/>
                </a:solidFill>
                <a:latin typeface="Calibri" panose="020F0502020204030204" charset="0"/>
                <a:cs typeface="Calibri" panose="020F0502020204030204" charset="0"/>
              </a:rPr>
              <a:t>proton magnetic form</a:t>
            </a:r>
            <a:r>
              <a:rPr lang="en-US" altLang="zh-CN" sz="2000" baseline="30000">
                <a:solidFill>
                  <a:schemeClr val="tx1"/>
                </a:solidFill>
                <a:latin typeface="Calibri" panose="020F0502020204030204" charset="0"/>
                <a:cs typeface="Calibri" panose="020F0502020204030204" charset="0"/>
              </a:rPr>
              <a:t> </a:t>
            </a:r>
            <a:r>
              <a:rPr lang="zh-CN" altLang="en-US" sz="2000" baseline="30000">
                <a:solidFill>
                  <a:schemeClr val="tx1"/>
                </a:solidFill>
                <a:latin typeface="Calibri" panose="020F0502020204030204" charset="0"/>
                <a:cs typeface="Calibri" panose="020F0502020204030204" charset="0"/>
              </a:rPr>
              <a:t>factor contribution </a:t>
            </a:r>
            <a:endParaRPr lang="zh-CN" altLang="en-US" sz="2000" baseline="30000">
              <a:solidFill>
                <a:schemeClr val="tx1"/>
              </a:solidFill>
              <a:latin typeface="Calibri" panose="020F0502020204030204" charset="0"/>
              <a:cs typeface="Calibri" panose="020F0502020204030204" charset="0"/>
            </a:endParaRPr>
          </a:p>
        </p:txBody>
      </p:sp>
      <p:sp>
        <p:nvSpPr>
          <p:cNvPr id="7" name="文本框 6"/>
          <p:cNvSpPr txBox="1"/>
          <p:nvPr/>
        </p:nvSpPr>
        <p:spPr>
          <a:xfrm>
            <a:off x="7115175" y="4477385"/>
            <a:ext cx="4893945" cy="859790"/>
          </a:xfrm>
          <a:prstGeom prst="rect">
            <a:avLst/>
          </a:prstGeom>
          <a:noFill/>
        </p:spPr>
        <p:txBody>
          <a:bodyPr wrap="square" rtlCol="0" anchor="t">
            <a:noAutofit/>
          </a:bodyPr>
          <a:p>
            <a:r>
              <a:rPr lang="en-US">
                <a:latin typeface="Calibri" panose="020F0502020204030204" charset="0"/>
                <a:cs typeface="Calibri" panose="020F0502020204030204" charset="0"/>
              </a:rPr>
              <a:t>3. </a:t>
            </a:r>
            <a:r>
              <a:rPr>
                <a:latin typeface="Calibri" panose="020F0502020204030204" charset="0"/>
                <a:cs typeface="Calibri" panose="020F0502020204030204" charset="0"/>
              </a:rPr>
              <a:t>used a windowless, cryogenic</a:t>
            </a:r>
            <a:r>
              <a:rPr lang="en-US">
                <a:latin typeface="Calibri" panose="020F0502020204030204" charset="0"/>
                <a:cs typeface="Calibri" panose="020F0502020204030204" charset="0"/>
              </a:rPr>
              <a:t>-</a:t>
            </a:r>
            <a:r>
              <a:rPr>
                <a:latin typeface="Calibri" panose="020F0502020204030204" charset="0"/>
                <a:cs typeface="Calibri" panose="020F0502020204030204" charset="0"/>
              </a:rPr>
              <a:t>cooled hydrogen </a:t>
            </a:r>
            <a:endParaRPr>
              <a:latin typeface="Calibri" panose="020F0502020204030204" charset="0"/>
              <a:cs typeface="Calibri" panose="020F0502020204030204" charset="0"/>
            </a:endParaRPr>
          </a:p>
          <a:p>
            <a:r>
              <a:rPr>
                <a:latin typeface="Calibri" panose="020F0502020204030204" charset="0"/>
                <a:cs typeface="Calibri" panose="020F0502020204030204" charset="0"/>
              </a:rPr>
              <a:t> </a:t>
            </a:r>
            <a:r>
              <a:rPr lang="en-US">
                <a:latin typeface="Calibri" panose="020F0502020204030204" charset="0"/>
                <a:cs typeface="Calibri" panose="020F0502020204030204" charset="0"/>
              </a:rPr>
              <a:t>   </a:t>
            </a:r>
            <a:r>
              <a:rPr>
                <a:latin typeface="Calibri" panose="020F0502020204030204" charset="0"/>
                <a:cs typeface="Calibri" panose="020F0502020204030204" charset="0"/>
              </a:rPr>
              <a:t>gas-flow target</a:t>
            </a:r>
            <a:r>
              <a:rPr lang="en-US">
                <a:latin typeface="Calibri" panose="020F0502020204030204" charset="0"/>
                <a:cs typeface="Calibri" panose="020F0502020204030204" charset="0"/>
              </a:rPr>
              <a:t> to suppress background</a:t>
            </a:r>
            <a:endParaRPr lang="zh-CN" altLang="en-US" baseline="30000">
              <a:latin typeface="Calibri" panose="020F0502020204030204" charset="0"/>
              <a:cs typeface="Calibri" panose="020F0502020204030204" charset="0"/>
            </a:endParaRPr>
          </a:p>
          <a:p>
            <a:endParaRPr lang="zh-CN" altLang="en-US" sz="3200" baseline="30000"/>
          </a:p>
          <a:p>
            <a:endParaRPr lang="en-US" altLang="zh-CN" sz="2000" baseline="30000"/>
          </a:p>
        </p:txBody>
      </p:sp>
      <p:sp>
        <p:nvSpPr>
          <p:cNvPr id="8" name="文本框 7"/>
          <p:cNvSpPr txBox="1"/>
          <p:nvPr/>
        </p:nvSpPr>
        <p:spPr>
          <a:xfrm>
            <a:off x="7341870" y="1134745"/>
            <a:ext cx="4850130" cy="1392555"/>
          </a:xfrm>
          <a:prstGeom prst="rect">
            <a:avLst/>
          </a:prstGeom>
          <a:noFill/>
        </p:spPr>
        <p:txBody>
          <a:bodyPr wrap="square" rtlCol="0" anchor="t">
            <a:noAutofit/>
          </a:bodyPr>
          <a:p>
            <a:pPr algn="just"/>
            <a:r>
              <a:rPr lang="en-US"/>
              <a:t>1. Using a hybrid EM calorimter and a   </a:t>
            </a:r>
            <a:endParaRPr lang="en-US"/>
          </a:p>
          <a:p>
            <a:pPr algn="just"/>
            <a:r>
              <a:rPr lang="en-US"/>
              <a:t>    GEM detector, </a:t>
            </a:r>
            <a:r>
              <a:t>data points at </a:t>
            </a:r>
            <a:r>
              <a:rPr lang="en-US"/>
              <a:t>   </a:t>
            </a:r>
            <a:endParaRPr lang="en-US"/>
          </a:p>
          <a:p>
            <a:pPr algn="just"/>
            <a:r>
              <a:rPr lang="en-US"/>
              <a:t>    </a:t>
            </a:r>
            <a:r>
              <a:t>different Q</a:t>
            </a:r>
            <a:r>
              <a:rPr baseline="30000"/>
              <a:t>2</a:t>
            </a:r>
            <a:r>
              <a:t> were</a:t>
            </a:r>
            <a:r>
              <a:rPr lang="en-US"/>
              <a:t> </a:t>
            </a:r>
            <a:r>
              <a:t>recorded with th</a:t>
            </a:r>
            <a:r>
              <a:rPr lang="en-US"/>
              <a:t>is</a:t>
            </a:r>
            <a:r>
              <a:t> </a:t>
            </a:r>
          </a:p>
          <a:p>
            <a:pPr algn="just"/>
            <a:r>
              <a:t> </a:t>
            </a:r>
            <a:r>
              <a:rPr lang="en-US"/>
              <a:t>   </a:t>
            </a:r>
            <a:r>
              <a:t>same detector setting during the </a:t>
            </a:r>
            <a:r>
              <a:rPr lang="en-US"/>
              <a:t>  </a:t>
            </a:r>
            <a:endParaRPr lang="en-US"/>
          </a:p>
          <a:p>
            <a:pPr algn="just"/>
            <a:r>
              <a:rPr lang="en-US"/>
              <a:t>    </a:t>
            </a:r>
            <a:r>
              <a:t>experiment</a:t>
            </a:r>
          </a:p>
          <a:p>
            <a:pPr algn="just"/>
            <a:endParaRPr lang="zh-CN" altLang="en-US" baseline="30000"/>
          </a:p>
          <a:p>
            <a:pPr algn="just"/>
            <a:r>
              <a:rPr lang="en-US" altLang="zh-CN" sz="3200" baseline="30000"/>
              <a:t> </a:t>
            </a:r>
            <a:endParaRPr lang="zh-CN" altLang="en-US" sz="3200" baseline="30000"/>
          </a:p>
          <a:p>
            <a:pPr algn="just"/>
            <a:r>
              <a:rPr lang="en-US" altLang="zh-CN" sz="2000" baseline="30000"/>
              <a:t>    </a:t>
            </a:r>
            <a:endParaRPr lang="en-US" altLang="zh-CN" sz="2000" baseline="30000"/>
          </a:p>
        </p:txBody>
      </p:sp>
      <p:sp>
        <p:nvSpPr>
          <p:cNvPr id="9" name="文本框 8"/>
          <p:cNvSpPr txBox="1"/>
          <p:nvPr/>
        </p:nvSpPr>
        <p:spPr>
          <a:xfrm>
            <a:off x="7115175" y="5202555"/>
            <a:ext cx="4893945" cy="859790"/>
          </a:xfrm>
          <a:prstGeom prst="rect">
            <a:avLst/>
          </a:prstGeom>
          <a:noFill/>
        </p:spPr>
        <p:txBody>
          <a:bodyPr wrap="square" rtlCol="0" anchor="t">
            <a:noAutofit/>
          </a:bodyPr>
          <a:p>
            <a:r>
              <a:rPr lang="en-US"/>
              <a:t>4. </a:t>
            </a:r>
            <a:r>
              <a:t>the absolute e − p elastic scattering</a:t>
            </a:r>
          </a:p>
          <a:p>
            <a:r>
              <a:t> </a:t>
            </a:r>
            <a:r>
              <a:rPr lang="en-US"/>
              <a:t>    </a:t>
            </a:r>
            <a:r>
              <a:t>cross section was</a:t>
            </a:r>
            <a:r>
              <a:rPr lang="en-US"/>
              <a:t> </a:t>
            </a:r>
            <a:r>
              <a:t>normalized to that of the </a:t>
            </a:r>
            <a:r>
              <a:rPr lang="en-US"/>
              <a:t>  </a:t>
            </a:r>
            <a:endParaRPr lang="en-US"/>
          </a:p>
          <a:p>
            <a:r>
              <a:rPr lang="en-US"/>
              <a:t>     </a:t>
            </a:r>
            <a:r>
              <a:t>Møller</a:t>
            </a:r>
            <a:r>
              <a:rPr lang="en-US"/>
              <a:t> </a:t>
            </a:r>
            <a:r>
              <a:t>scattering process</a:t>
            </a:r>
          </a:p>
          <a:p>
            <a:endParaRPr lang="zh-CN" altLang="en-US" sz="3200" baseline="30000"/>
          </a:p>
          <a:p>
            <a:endParaRPr lang="en-US" altLang="zh-CN" sz="2000" baseline="30000"/>
          </a:p>
        </p:txBody>
      </p:sp>
      <p:sp>
        <p:nvSpPr>
          <p:cNvPr id="3"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10</a:t>
            </a:r>
            <a:endParaRPr lang="en-US" sz="14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2190" y="296742"/>
            <a:ext cx="8229600" cy="1143000"/>
          </a:xfrm>
        </p:spPr>
        <p:txBody>
          <a:bodyPr/>
          <a:lstStyle/>
          <a:p>
            <a:r>
              <a:rPr lang="en-US" altLang="zh-CN"/>
              <a:t>Result of the </a:t>
            </a:r>
            <a:r>
              <a:rPr lang="en-US" altLang="zh-CN" err="1"/>
              <a:t>PRad</a:t>
            </a:r>
            <a:r>
              <a:rPr lang="en-US" altLang="zh-CN"/>
              <a:t> Experiment</a:t>
            </a:r>
            <a:endParaRPr lang="en-US" altLang="zh-CN"/>
          </a:p>
        </p:txBody>
      </p:sp>
      <p:sp>
        <p:nvSpPr>
          <p:cNvPr id="6" name="Subtitle 2"/>
          <p:cNvSpPr>
            <a:spLocks noGrp="1"/>
          </p:cNvSpPr>
          <p:nvPr/>
        </p:nvSpPr>
        <p:spPr>
          <a:xfrm>
            <a:off x="11028680" y="6229985"/>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11</a:t>
            </a:r>
            <a:endParaRPr lang="en-US" sz="1400">
              <a:solidFill>
                <a:schemeClr val="tx1"/>
              </a:solidFill>
            </a:endParaRPr>
          </a:p>
        </p:txBody>
      </p:sp>
      <p:sp>
        <p:nvSpPr>
          <p:cNvPr id="5" name="文本框 4"/>
          <p:cNvSpPr txBox="1"/>
          <p:nvPr/>
        </p:nvSpPr>
        <p:spPr>
          <a:xfrm>
            <a:off x="282575" y="3166110"/>
            <a:ext cx="2499360" cy="1184910"/>
          </a:xfrm>
          <a:prstGeom prst="rect">
            <a:avLst/>
          </a:prstGeom>
        </p:spPr>
        <p:txBody>
          <a:bodyPr lIns="91440" tIns="45720" rIns="91440" bIns="45720" anchor="t">
            <a:noAutofit/>
          </a:bodyPr>
          <a:lstStyle/>
          <a:p>
            <a:pPr marL="0" indent="0"/>
            <a:r>
              <a:rPr lang="en-US" altLang="zh-CN" sz="2400" b="1" i="0">
                <a:solidFill>
                  <a:schemeClr val="tx1"/>
                </a:solidFill>
                <a:latin typeface="+mj-lt"/>
                <a:ea typeface="-apple-system"/>
                <a:cs typeface="+mj-lt"/>
              </a:rPr>
              <a:t>Xiong </a:t>
            </a:r>
            <a:r>
              <a:rPr lang="en-US" altLang="zh-CN" sz="2400" b="1" i="1">
                <a:solidFill>
                  <a:schemeClr val="tx1"/>
                </a:solidFill>
                <a:latin typeface="+mj-lt"/>
                <a:ea typeface="-apple-system"/>
                <a:cs typeface="+mj-lt"/>
              </a:rPr>
              <a:t>et al., </a:t>
            </a:r>
            <a:r>
              <a:rPr lang="en-US" altLang="zh-CN" sz="2400" b="1" i="1">
                <a:solidFill>
                  <a:schemeClr val="tx1"/>
                </a:solidFill>
                <a:latin typeface="+mj-lt"/>
                <a:ea typeface="-apple-system"/>
                <a:cs typeface="+mj-lt"/>
                <a:sym typeface="+mn-ea"/>
              </a:rPr>
              <a:t>Nature</a:t>
            </a:r>
            <a:r>
              <a:rPr lang="en-US" altLang="zh-CN" sz="2400" b="1">
                <a:solidFill>
                  <a:schemeClr val="tx1"/>
                </a:solidFill>
                <a:latin typeface="+mj-lt"/>
                <a:ea typeface="-apple-system"/>
                <a:cs typeface="+mj-lt"/>
                <a:sym typeface="+mn-ea"/>
              </a:rPr>
              <a:t> 575, 147–150 (2019)</a:t>
            </a:r>
            <a:endParaRPr lang="en-US" altLang="zh-CN" sz="2400" b="1" i="0">
              <a:solidFill>
                <a:schemeClr val="tx1"/>
              </a:solidFill>
              <a:latin typeface="+mj-lt"/>
              <a:ea typeface="-apple-system"/>
              <a:cs typeface="+mj-lt"/>
            </a:endParaRPr>
          </a:p>
          <a:p>
            <a:pPr marL="0" indent="0"/>
            <a:endParaRPr lang="en-US" altLang="zh-CN" sz="1600" b="0" i="1">
              <a:solidFill>
                <a:schemeClr val="tx1"/>
              </a:solidFill>
              <a:latin typeface="+mj-lt"/>
              <a:ea typeface="-apple-system"/>
              <a:cs typeface="+mj-lt"/>
            </a:endParaRPr>
          </a:p>
          <a:p>
            <a:pPr marL="0" indent="0"/>
            <a:endParaRPr lang="en-US" altLang="zh-CN" sz="1600" b="0" i="1">
              <a:solidFill>
                <a:schemeClr val="tx1"/>
              </a:solidFill>
              <a:latin typeface="+mj-lt"/>
              <a:ea typeface="-apple-system"/>
              <a:cs typeface="+mj-lt"/>
            </a:endParaRPr>
          </a:p>
        </p:txBody>
      </p:sp>
      <p:pic>
        <p:nvPicPr>
          <p:cNvPr id="10" name="内容占位符 9"/>
          <p:cNvPicPr>
            <a:picLocks noGrp="1" noChangeAspect="1"/>
          </p:cNvPicPr>
          <p:nvPr>
            <p:ph idx="1"/>
          </p:nvPr>
        </p:nvPicPr>
        <p:blipFill>
          <a:blip r:embed="rId1"/>
          <a:stretch>
            <a:fillRect/>
          </a:stretch>
        </p:blipFill>
        <p:spPr>
          <a:xfrm>
            <a:off x="2891790" y="5120005"/>
            <a:ext cx="3950335" cy="633730"/>
          </a:xfrm>
          <a:prstGeom prst="rect">
            <a:avLst/>
          </a:prstGeom>
        </p:spPr>
      </p:pic>
      <p:sp>
        <p:nvSpPr>
          <p:cNvPr id="3" name="TextBox 2"/>
          <p:cNvSpPr txBox="1"/>
          <p:nvPr/>
        </p:nvSpPr>
        <p:spPr>
          <a:xfrm>
            <a:off x="9401175" y="2604135"/>
            <a:ext cx="3133725" cy="1064895"/>
          </a:xfrm>
          <a:prstGeom prst="rect">
            <a:avLst/>
          </a:prstGeom>
          <a:noFill/>
        </p:spPr>
        <p:txBody>
          <a:bodyPr wrap="square" lIns="91440" tIns="45720" rIns="91440" bIns="45720" rtlCol="0" anchor="t">
            <a:noAutofit/>
          </a:bodyPr>
          <a:lstStyle/>
          <a:p>
            <a:r>
              <a:rPr lang="en-US" sz="2000" err="1"/>
              <a:t>PRad</a:t>
            </a:r>
            <a:r>
              <a:rPr lang="en-US" sz="2000"/>
              <a:t>:</a:t>
            </a:r>
            <a:endParaRPr lang="en-US" sz="2000">
              <a:cs typeface="Calibri" panose="020F0502020204030204"/>
            </a:endParaRPr>
          </a:p>
          <a:p>
            <a:pPr marL="285750" indent="-285750">
              <a:buFont typeface="Wingdings" panose="05000000000000000000" pitchFamily="2" charset="2"/>
              <a:buChar char="Ø"/>
            </a:pPr>
            <a:r>
              <a:rPr lang="en-US" sz="2000"/>
              <a:t>Two independent   </a:t>
            </a:r>
            <a:endParaRPr lang="en-US" sz="2000"/>
          </a:p>
          <a:p>
            <a:pPr indent="0">
              <a:buFont typeface="Wingdings" panose="05000000000000000000" pitchFamily="2" charset="2"/>
              <a:buNone/>
            </a:pPr>
            <a:r>
              <a:rPr lang="en-US" sz="2000"/>
              <a:t>      analyses</a:t>
            </a:r>
            <a:endParaRPr lang="en-US" sz="2000">
              <a:cs typeface="Calibri" panose="020F0502020204030204"/>
            </a:endParaRPr>
          </a:p>
          <a:p>
            <a:pPr marL="285750" indent="-285750">
              <a:buFont typeface="Wingdings" panose="05000000000000000000" pitchFamily="2" charset="2"/>
              <a:buChar char="Ø"/>
            </a:pPr>
            <a:r>
              <a:rPr lang="en-US" sz="2000"/>
              <a:t>No blind analysis </a:t>
            </a:r>
            <a:endParaRPr lang="en-US" sz="2000">
              <a:cs typeface="Calibri" panose="020F0502020204030204"/>
            </a:endParaRPr>
          </a:p>
        </p:txBody>
      </p:sp>
      <p:sp>
        <p:nvSpPr>
          <p:cNvPr id="4" name="矩形 3"/>
          <p:cNvSpPr/>
          <p:nvPr/>
        </p:nvSpPr>
        <p:spPr>
          <a:xfrm>
            <a:off x="7315835" y="4931410"/>
            <a:ext cx="4659630" cy="915035"/>
          </a:xfrm>
          <a:prstGeom prst="rect">
            <a:avLst/>
          </a:prstGeom>
          <a:noFill/>
          <a:ln>
            <a:noFill/>
          </a:ln>
        </p:spPr>
        <p:txBody>
          <a:bodyPr wrap="square" rtlCol="0" anchor="t">
            <a:noAutofit/>
          </a:bodyPr>
          <a:p>
            <a:pPr algn="ctr"/>
            <a:r>
              <a:rPr lang="en-US" altLang="zh-CN" sz="2000">
                <a:ln w="22225">
                  <a:solidFill>
                    <a:schemeClr val="accent2"/>
                  </a:solidFill>
                  <a:prstDash val="solid"/>
                </a:ln>
                <a:solidFill>
                  <a:schemeClr val="accent2">
                    <a:lumMod val="40000"/>
                    <a:lumOff val="60000"/>
                  </a:schemeClr>
                </a:solidFill>
                <a:effectLst/>
              </a:rPr>
              <a:t>Favored the smaller radius &amp;</a:t>
            </a:r>
            <a:endParaRPr lang="en-US" altLang="zh-CN" sz="2000">
              <a:ln w="22225">
                <a:solidFill>
                  <a:schemeClr val="accent2"/>
                </a:solidFill>
                <a:prstDash val="solid"/>
              </a:ln>
              <a:solidFill>
                <a:schemeClr val="accent2">
                  <a:lumMod val="40000"/>
                  <a:lumOff val="60000"/>
                </a:schemeClr>
              </a:solidFill>
              <a:effectLst/>
            </a:endParaRPr>
          </a:p>
          <a:p>
            <a:pPr algn="ctr"/>
            <a:r>
              <a:rPr lang="en-US" altLang="zh-CN" sz="2000">
                <a:ln w="22225">
                  <a:solidFill>
                    <a:schemeClr val="accent2"/>
                  </a:solidFill>
                  <a:prstDash val="solid"/>
                </a:ln>
                <a:solidFill>
                  <a:schemeClr val="accent2">
                    <a:lumMod val="40000"/>
                    <a:lumOff val="60000"/>
                  </a:schemeClr>
                </a:solidFill>
                <a:effectLst/>
              </a:rPr>
              <a:t>supports the muonic hydrogen spectroscopy result</a:t>
            </a:r>
            <a:endParaRPr lang="en-US" altLang="zh-CN" sz="2000">
              <a:ln w="22225">
                <a:solidFill>
                  <a:schemeClr val="accent2"/>
                </a:solidFill>
                <a:prstDash val="solid"/>
              </a:ln>
              <a:solidFill>
                <a:schemeClr val="accent2">
                  <a:lumMod val="40000"/>
                  <a:lumOff val="60000"/>
                </a:schemeClr>
              </a:solidFill>
              <a:effectLst/>
            </a:endParaRPr>
          </a:p>
          <a:p>
            <a:pPr algn="ctr"/>
            <a:r>
              <a:rPr sz="2000">
                <a:sym typeface="+mn-ea"/>
              </a:rPr>
              <a:t> </a:t>
            </a:r>
            <a:endParaRPr lang="en-US" altLang="zh-CN" sz="2000">
              <a:ln w="22225">
                <a:solidFill>
                  <a:schemeClr val="accent2"/>
                </a:solidFill>
                <a:prstDash val="solid"/>
              </a:ln>
              <a:solidFill>
                <a:schemeClr val="accent2">
                  <a:lumMod val="40000"/>
                  <a:lumOff val="60000"/>
                </a:schemeClr>
              </a:solidFill>
              <a:effectLst/>
            </a:endParaRPr>
          </a:p>
        </p:txBody>
      </p:sp>
      <p:pic>
        <p:nvPicPr>
          <p:cNvPr id="11" name="图片 10"/>
          <p:cNvPicPr>
            <a:picLocks noChangeAspect="1"/>
          </p:cNvPicPr>
          <p:nvPr/>
        </p:nvPicPr>
        <p:blipFill>
          <a:blip r:embed="rId2"/>
          <a:stretch>
            <a:fillRect/>
          </a:stretch>
        </p:blipFill>
        <p:spPr>
          <a:xfrm>
            <a:off x="2433955" y="1227455"/>
            <a:ext cx="6827520" cy="3703955"/>
          </a:xfrm>
          <a:prstGeom prst="rect">
            <a:avLst/>
          </a:prstGeom>
        </p:spPr>
      </p:pic>
      <p:sp>
        <p:nvSpPr>
          <p:cNvPr id="167" name="Frame 91"/>
          <p:cNvSpPr/>
          <p:nvPr/>
        </p:nvSpPr>
        <p:spPr>
          <a:xfrm>
            <a:off x="2600325" y="3429000"/>
            <a:ext cx="3053715" cy="41529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8" name="Frame 91"/>
          <p:cNvSpPr/>
          <p:nvPr/>
        </p:nvSpPr>
        <p:spPr>
          <a:xfrm>
            <a:off x="2600325" y="5024755"/>
            <a:ext cx="4419600" cy="72898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3" name="文本框 12"/>
          <p:cNvSpPr txBox="1"/>
          <p:nvPr/>
        </p:nvSpPr>
        <p:spPr>
          <a:xfrm>
            <a:off x="235585" y="2604135"/>
            <a:ext cx="2475865" cy="583565"/>
          </a:xfrm>
          <a:prstGeom prst="rect">
            <a:avLst/>
          </a:prstGeom>
        </p:spPr>
        <p:txBody>
          <a:bodyPr wrap="square">
            <a:spAutoFit/>
          </a:bodyPr>
          <a:p>
            <a:r>
              <a:rPr lang="en-US" altLang="zh-CN" sz="1600">
                <a:solidFill>
                  <a:schemeClr val="tx1"/>
                </a:solidFill>
              </a:rPr>
              <a:t>  PRad Experiment</a:t>
            </a:r>
            <a:endParaRPr lang="en-US" altLang="zh-CN" sz="1600">
              <a:solidFill>
                <a:schemeClr val="tx1"/>
              </a:solidFill>
            </a:endParaRPr>
          </a:p>
          <a:p>
            <a:r>
              <a:rPr lang="en-US" altLang="zh-CN" sz="1600">
                <a:solidFill>
                  <a:schemeClr val="tx1"/>
                </a:solidFill>
              </a:rPr>
              <a:t> (JLab Hall B, 2016)</a:t>
            </a:r>
            <a:endParaRPr lang="en-US" altLang="zh-CN" sz="1600">
              <a:solidFill>
                <a:schemeClr val="tx1"/>
              </a:solidFill>
            </a:endParaRPr>
          </a:p>
        </p:txBody>
      </p:sp>
      <p:sp>
        <p:nvSpPr>
          <p:cNvPr id="14" name="Frame 91"/>
          <p:cNvSpPr/>
          <p:nvPr/>
        </p:nvSpPr>
        <p:spPr>
          <a:xfrm>
            <a:off x="282575" y="2604135"/>
            <a:ext cx="2151380" cy="180721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5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32455" y="421005"/>
            <a:ext cx="5768975" cy="1325880"/>
          </a:xfrm>
        </p:spPr>
        <p:txBody>
          <a:bodyPr>
            <a:normAutofit/>
          </a:bodyPr>
          <a:lstStyle/>
          <a:p>
            <a:r>
              <a:rPr lang="en-US"/>
              <a:t>Why do we need PRad-II?</a:t>
            </a:r>
            <a:endParaRPr lang="en-US"/>
          </a:p>
        </p:txBody>
      </p:sp>
      <p:sp>
        <p:nvSpPr>
          <p:cNvPr id="3" name="Content Placeholder 2"/>
          <p:cNvSpPr>
            <a:spLocks noGrp="1"/>
          </p:cNvSpPr>
          <p:nvPr>
            <p:ph idx="1"/>
          </p:nvPr>
        </p:nvSpPr>
        <p:spPr/>
        <p:txBody>
          <a:bodyPr>
            <a:normAutofit fontScale="25000"/>
          </a:bodyPr>
          <a:lstStyle/>
          <a:p>
            <a:r>
              <a:rPr lang="en-US" sz="7200"/>
              <a:t>Measure electric form factor data in an even lower Q</a:t>
            </a:r>
            <a:r>
              <a:rPr lang="en-US" sz="7200" baseline="30000"/>
              <a:t>2</a:t>
            </a:r>
            <a:r>
              <a:rPr lang="en-US" sz="7200"/>
              <a:t> region, reaching approximately </a:t>
            </a:r>
            <a:r>
              <a:rPr lang="en-US" sz="7200">
                <a:sym typeface="+mn-ea"/>
              </a:rPr>
              <a:t>Q</a:t>
            </a:r>
            <a:r>
              <a:rPr lang="en-US" sz="7200" baseline="30000">
                <a:sym typeface="+mn-ea"/>
              </a:rPr>
              <a:t>2</a:t>
            </a:r>
            <a:r>
              <a:rPr lang="en-US" sz="7200">
                <a:sym typeface="+mn-ea"/>
              </a:rPr>
              <a:t> ~</a:t>
            </a:r>
            <a:r>
              <a:rPr lang="en-US" sz="7200"/>
              <a:t> 10</a:t>
            </a:r>
            <a:r>
              <a:rPr lang="en-US" sz="7200" baseline="30000"/>
              <a:t>−5 </a:t>
            </a:r>
            <a:r>
              <a:rPr lang="en-US" sz="7200"/>
              <a:t>(GeV/c)</a:t>
            </a:r>
            <a:r>
              <a:rPr lang="en-US" sz="7200" baseline="30000"/>
              <a:t>2</a:t>
            </a:r>
            <a:endParaRPr lang="en-US" sz="7200" baseline="30000"/>
          </a:p>
          <a:p>
            <a:endParaRPr lang="en-US" sz="7200"/>
          </a:p>
          <a:p>
            <a:r>
              <a:rPr lang="en-US" sz="7200"/>
              <a:t>Two planes of tracking detectors for better tracking of the scattered electrons   </a:t>
            </a:r>
            <a:endParaRPr lang="en-US" sz="7200"/>
          </a:p>
          <a:p>
            <a:pPr marL="0" indent="0">
              <a:buNone/>
            </a:pPr>
            <a:endParaRPr lang="en-US" sz="7200">
              <a:sym typeface="+mn-ea"/>
            </a:endParaRPr>
          </a:p>
          <a:p>
            <a:r>
              <a:rPr lang="en-US" sz="7200">
                <a:solidFill>
                  <a:schemeClr val="tx1"/>
                </a:solidFill>
              </a:rPr>
              <a:t>A new cross-shaped scintillator detector will be positioned inside the target chamber.</a:t>
            </a:r>
            <a:endParaRPr lang="en-US" sz="7200">
              <a:solidFill>
                <a:schemeClr val="tx1"/>
              </a:solidFill>
            </a:endParaRPr>
          </a:p>
          <a:p>
            <a:pPr marL="0" indent="0">
              <a:buNone/>
            </a:pPr>
            <a:r>
              <a:rPr lang="en-US" sz="7200"/>
              <a:t>       </a:t>
            </a:r>
            <a:r>
              <a:rPr lang="en-US" sz="7200">
                <a:solidFill>
                  <a:schemeClr val="bg2">
                    <a:lumMod val="10000"/>
                  </a:schemeClr>
                </a:solidFill>
              </a:rPr>
              <a:t> separation between elastic e−p events and Møller e-e events within the scattering angular range of 0.5◦ −   </a:t>
            </a:r>
            <a:endParaRPr lang="en-US" sz="7200">
              <a:solidFill>
                <a:schemeClr val="bg2">
                  <a:lumMod val="10000"/>
                </a:schemeClr>
              </a:solidFill>
            </a:endParaRPr>
          </a:p>
          <a:p>
            <a:pPr marL="0" indent="0">
              <a:buNone/>
            </a:pPr>
            <a:r>
              <a:rPr lang="en-US" sz="7200">
                <a:solidFill>
                  <a:schemeClr val="bg2">
                    <a:lumMod val="10000"/>
                  </a:schemeClr>
                </a:solidFill>
              </a:rPr>
              <a:t>         0.8◦</a:t>
            </a:r>
            <a:endParaRPr lang="en-US" sz="7200">
              <a:solidFill>
                <a:schemeClr val="bg2">
                  <a:lumMod val="10000"/>
                </a:schemeClr>
              </a:solidFill>
            </a:endParaRPr>
          </a:p>
          <a:p>
            <a:pPr marL="0" indent="0">
              <a:buNone/>
            </a:pPr>
            <a:r>
              <a:rPr lang="en-US" sz="7200"/>
              <a:t>            </a:t>
            </a:r>
            <a:endParaRPr lang="en-US" sz="7200"/>
          </a:p>
          <a:p>
            <a:r>
              <a:rPr lang="en-US" sz="7200"/>
              <a:t>Using a flash-ADC-based readout to increase the data-taking rate.</a:t>
            </a:r>
            <a:endParaRPr lang="en-US" sz="7200"/>
          </a:p>
          <a:p>
            <a:endParaRPr lang="en-US" sz="7200"/>
          </a:p>
          <a:p>
            <a:r>
              <a:rPr lang="en-US" altLang="zh-CN" sz="7200"/>
              <a:t>improve </a:t>
            </a:r>
            <a:r>
              <a:rPr lang="en-US" altLang="zh-CN" sz="7200">
                <a:sym typeface="+mn-ea"/>
              </a:rPr>
              <a:t>uncertainty by a </a:t>
            </a:r>
            <a:r>
              <a:rPr lang="en-US" altLang="zh-CN" sz="7200"/>
              <a:t>factor of ~3.0 compared to that of PRad</a:t>
            </a:r>
            <a:endParaRPr lang="en-US" altLang="zh-CN" sz="7200"/>
          </a:p>
        </p:txBody>
      </p:sp>
      <p:sp>
        <p:nvSpPr>
          <p:cNvPr id="4" name="矩形 3"/>
          <p:cNvSpPr/>
          <p:nvPr/>
        </p:nvSpPr>
        <p:spPr>
          <a:xfrm>
            <a:off x="7625080" y="4210685"/>
            <a:ext cx="4170680" cy="1097280"/>
          </a:xfrm>
          <a:prstGeom prst="rect">
            <a:avLst/>
          </a:prstGeom>
          <a:noFill/>
          <a:ln>
            <a:noFill/>
          </a:ln>
        </p:spPr>
        <p:txBody>
          <a:bodyPr wrap="square" rtlCol="0" anchor="t">
            <a:noAutofit/>
          </a:bodyPr>
          <a:p>
            <a:pPr algn="ctr"/>
            <a:r>
              <a:rPr lang="en-US" altLang="zh-CN" sz="4800">
                <a:ln w="22225">
                  <a:solidFill>
                    <a:schemeClr val="accent2"/>
                  </a:solidFill>
                  <a:prstDash val="solid"/>
                </a:ln>
                <a:solidFill>
                  <a:schemeClr val="accent2">
                    <a:lumMod val="40000"/>
                    <a:lumOff val="60000"/>
                  </a:schemeClr>
                </a:solidFill>
                <a:effectLst/>
              </a:rPr>
              <a:t>Blind Analysis!!!</a:t>
            </a:r>
            <a:endParaRPr lang="en-US" altLang="zh-CN" sz="4800">
              <a:ln w="22225">
                <a:solidFill>
                  <a:schemeClr val="accent2"/>
                </a:solidFill>
                <a:prstDash val="solid"/>
              </a:ln>
              <a:solidFill>
                <a:schemeClr val="accent2">
                  <a:lumMod val="40000"/>
                  <a:lumOff val="60000"/>
                </a:schemeClr>
              </a:solidFill>
              <a:effectLst/>
            </a:endParaRPr>
          </a:p>
        </p:txBody>
      </p:sp>
      <p:pic>
        <p:nvPicPr>
          <p:cNvPr id="5" name="图片 4"/>
          <p:cNvPicPr>
            <a:picLocks noChangeAspect="1"/>
          </p:cNvPicPr>
          <p:nvPr/>
        </p:nvPicPr>
        <p:blipFill>
          <a:blip r:embed="rId1"/>
          <a:stretch>
            <a:fillRect/>
          </a:stretch>
        </p:blipFill>
        <p:spPr>
          <a:xfrm>
            <a:off x="8481060" y="4998085"/>
            <a:ext cx="2275840" cy="1471295"/>
          </a:xfrm>
          <a:prstGeom prst="rect">
            <a:avLst/>
          </a:prstGeom>
        </p:spPr>
      </p:pic>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12</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2825" y="181610"/>
            <a:ext cx="7823200" cy="735330"/>
          </a:xfrm>
        </p:spPr>
        <p:txBody>
          <a:bodyPr>
            <a:normAutofit/>
          </a:bodyPr>
          <a:lstStyle/>
          <a:p>
            <a:r>
              <a:rPr lang="en-US" sz="3550"/>
              <a:t>A </a:t>
            </a:r>
            <a:r>
              <a:rPr sz="3550"/>
              <a:t>Blind Anal</a:t>
            </a:r>
            <a:r>
              <a:rPr lang="en-US" sz="3550"/>
              <a:t>y</a:t>
            </a:r>
            <a:r>
              <a:rPr sz="3550"/>
              <a:t>sis</a:t>
            </a:r>
            <a:r>
              <a:rPr lang="en-US" sz="3550"/>
              <a:t> for </a:t>
            </a:r>
            <a:r>
              <a:rPr lang="en-US" sz="3550" err="1"/>
              <a:t>PRad</a:t>
            </a:r>
            <a:r>
              <a:rPr lang="en-US" sz="3550"/>
              <a:t>-II Experiment</a:t>
            </a:r>
            <a:r>
              <a:rPr sz="3550"/>
              <a:t> </a:t>
            </a:r>
            <a:endParaRPr sz="3550"/>
          </a:p>
        </p:txBody>
      </p:sp>
      <p:sp>
        <p:nvSpPr>
          <p:cNvPr id="6" name="Subtitle 2"/>
          <p:cNvSpPr>
            <a:spLocks noGrp="1"/>
          </p:cNvSpPr>
          <p:nvPr/>
        </p:nvSpPr>
        <p:spPr>
          <a:xfrm>
            <a:off x="10881995" y="6229985"/>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13</a:t>
            </a:r>
            <a:endParaRPr lang="en-US" sz="1400">
              <a:solidFill>
                <a:schemeClr val="tx1"/>
              </a:solidFill>
            </a:endParaRPr>
          </a:p>
        </p:txBody>
      </p:sp>
      <p:sp>
        <p:nvSpPr>
          <p:cNvPr id="7" name="Content Placeholder 2"/>
          <p:cNvSpPr>
            <a:spLocks noGrp="1"/>
          </p:cNvSpPr>
          <p:nvPr/>
        </p:nvSpPr>
        <p:spPr>
          <a:xfrm>
            <a:off x="746125" y="5199380"/>
            <a:ext cx="11165840" cy="1113790"/>
          </a:xfrm>
          <a:prstGeom prst="rect">
            <a:avLst/>
          </a:prstGeom>
        </p:spPr>
        <p:txBody>
          <a:bodyPr vert="horz" lIns="68580" tIns="34290" rIns="68580" bIns="34290" rtlCol="0" anchor="t">
            <a:normAutofit fontScale="25000"/>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endParaRPr sz="2400">
              <a:sym typeface="+mn-ea"/>
            </a:endParaRPr>
          </a:p>
          <a:p>
            <a:pPr marL="0" indent="0">
              <a:buNone/>
            </a:pPr>
            <a:r>
              <a:rPr lang="en-US" sz="7200">
                <a:solidFill>
                  <a:srgbClr val="7030A0"/>
                </a:solidFill>
                <a:sym typeface="+mn-ea"/>
              </a:rPr>
              <a:t>  Goal of this blind analysis study:             </a:t>
            </a:r>
            <a:endParaRPr lang="en-US" sz="7200">
              <a:solidFill>
                <a:srgbClr val="7030A0"/>
              </a:solidFill>
              <a:sym typeface="+mn-ea"/>
            </a:endParaRPr>
          </a:p>
          <a:p>
            <a:pPr marL="0" indent="0">
              <a:buNone/>
            </a:pPr>
            <a:r>
              <a:rPr lang="en-US" sz="7200">
                <a:solidFill>
                  <a:srgbClr val="7030A0"/>
                </a:solidFill>
                <a:sym typeface="+mn-ea"/>
              </a:rPr>
              <a:t>  Test the proposed approaches and apply the blind analysis for </a:t>
            </a:r>
            <a:r>
              <a:rPr lang="en-US" sz="7200" err="1">
                <a:solidFill>
                  <a:srgbClr val="7030A0"/>
                </a:solidFill>
                <a:sym typeface="+mn-ea"/>
              </a:rPr>
              <a:t>PRad</a:t>
            </a:r>
            <a:r>
              <a:rPr lang="en-US" sz="7200">
                <a:solidFill>
                  <a:srgbClr val="7030A0"/>
                </a:solidFill>
                <a:sym typeface="+mn-ea"/>
              </a:rPr>
              <a:t>-II to enhance objectivity.</a:t>
            </a:r>
            <a:endParaRPr sz="7200">
              <a:solidFill>
                <a:srgbClr val="7030A0"/>
              </a:solidFill>
              <a:sym typeface="+mn-ea"/>
            </a:endParaRPr>
          </a:p>
          <a:p>
            <a:pPr marL="0" indent="0">
              <a:buNone/>
            </a:pPr>
            <a:endParaRPr sz="8400">
              <a:solidFill>
                <a:srgbClr val="7030A0"/>
              </a:solidFill>
              <a:sym typeface="+mn-ea"/>
            </a:endParaRPr>
          </a:p>
          <a:p>
            <a:pPr marL="0" indent="0">
              <a:buNone/>
            </a:pPr>
            <a:r>
              <a:rPr lang="en-US" sz="8400">
                <a:solidFill>
                  <a:srgbClr val="7030A0"/>
                </a:solidFill>
              </a:rPr>
              <a:t>        </a:t>
            </a:r>
            <a:endParaRPr lang="en-US" sz="8400">
              <a:solidFill>
                <a:srgbClr val="7030A0"/>
              </a:solidFill>
            </a:endParaRPr>
          </a:p>
        </p:txBody>
      </p:sp>
      <p:pic>
        <p:nvPicPr>
          <p:cNvPr id="8" name="图片 7"/>
          <p:cNvPicPr>
            <a:picLocks noChangeAspect="1"/>
          </p:cNvPicPr>
          <p:nvPr/>
        </p:nvPicPr>
        <p:blipFill>
          <a:blip r:embed="rId1"/>
          <a:stretch>
            <a:fillRect/>
          </a:stretch>
        </p:blipFill>
        <p:spPr>
          <a:xfrm>
            <a:off x="1621790" y="832485"/>
            <a:ext cx="8796655" cy="4544695"/>
          </a:xfrm>
          <a:prstGeom prst="rect">
            <a:avLst/>
          </a:prstGeom>
        </p:spPr>
      </p:pic>
      <p:pic>
        <p:nvPicPr>
          <p:cNvPr id="4" name="图片 3"/>
          <p:cNvPicPr>
            <a:picLocks noChangeAspect="1"/>
          </p:cNvPicPr>
          <p:nvPr/>
        </p:nvPicPr>
        <p:blipFill>
          <a:blip r:embed="rId2"/>
          <a:stretch>
            <a:fillRect/>
          </a:stretch>
        </p:blipFill>
        <p:spPr>
          <a:xfrm>
            <a:off x="7950835" y="1511935"/>
            <a:ext cx="688340" cy="227965"/>
          </a:xfrm>
          <a:prstGeom prst="rect">
            <a:avLst/>
          </a:prstGeom>
        </p:spPr>
      </p:pic>
      <p:pic>
        <p:nvPicPr>
          <p:cNvPr id="5" name="图片 4"/>
          <p:cNvPicPr>
            <a:picLocks noChangeAspect="1"/>
          </p:cNvPicPr>
          <p:nvPr/>
        </p:nvPicPr>
        <p:blipFill>
          <a:blip r:embed="rId2"/>
          <a:stretch>
            <a:fillRect/>
          </a:stretch>
        </p:blipFill>
        <p:spPr>
          <a:xfrm>
            <a:off x="9013825" y="1527175"/>
            <a:ext cx="556895" cy="162560"/>
          </a:xfrm>
          <a:prstGeom prst="rect">
            <a:avLst/>
          </a:prstGeom>
        </p:spPr>
      </p:pic>
      <p:pic>
        <p:nvPicPr>
          <p:cNvPr id="9" name="图片 8"/>
          <p:cNvPicPr>
            <a:picLocks noChangeAspect="1"/>
          </p:cNvPicPr>
          <p:nvPr/>
        </p:nvPicPr>
        <p:blipFill>
          <a:blip r:embed="rId2"/>
          <a:stretch>
            <a:fillRect/>
          </a:stretch>
        </p:blipFill>
        <p:spPr>
          <a:xfrm>
            <a:off x="3327400" y="4749800"/>
            <a:ext cx="896620" cy="4495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p:nvPr/>
        </p:nvSpPr>
        <p:spPr>
          <a:xfrm>
            <a:off x="4898390" y="5843270"/>
            <a:ext cx="2357755" cy="654050"/>
          </a:xfrm>
          <a:prstGeom prst="rect">
            <a:avLst/>
          </a:prstGeom>
        </p:spPr>
        <p:txBody>
          <a:bodyPr wrap="none">
            <a:noAutofit/>
          </a:bodyPr>
          <a:lstStyle/>
          <a:p>
            <a:pPr algn="ctr"/>
            <a:r>
              <a:rPr lang="en-US" sz="2000" b="1">
                <a:solidFill>
                  <a:srgbClr val="9900CC"/>
                </a:solidFill>
                <a:cs typeface="+mn-lt"/>
                <a:sym typeface="+mn-ea"/>
              </a:rPr>
              <a:t>True Radius </a:t>
            </a:r>
            <a:r>
              <a:rPr lang="en-US" sz="2000" b="1" i="1" err="1">
                <a:solidFill>
                  <a:srgbClr val="9900CC"/>
                </a:solidFill>
                <a:latin typeface="Arial" panose="020B0604020202020204" pitchFamily="34" charset="0"/>
                <a:cs typeface="Andalus" pitchFamily="18" charset="-78"/>
                <a:sym typeface="Symbol" panose="05050102010706020507" pitchFamily="18" charset="2"/>
              </a:rPr>
              <a:t>r</a:t>
            </a:r>
            <a:r>
              <a:rPr lang="en-US" sz="2000" b="1" i="1" baseline="-25000" err="1">
                <a:solidFill>
                  <a:srgbClr val="9900CC"/>
                </a:solidFill>
                <a:latin typeface="Arial" panose="020B0604020202020204" pitchFamily="34" charset="0"/>
                <a:cs typeface="Andalus" pitchFamily="18" charset="-78"/>
                <a:sym typeface="Symbol" panose="05050102010706020507" pitchFamily="18" charset="2"/>
              </a:rPr>
              <a:t>p</a:t>
            </a:r>
            <a:endParaRPr lang="en-US" altLang="en-US" sz="2000" b="1" i="1" baseline="-25000" err="1">
              <a:solidFill>
                <a:srgbClr val="9900CC"/>
              </a:solidFill>
              <a:latin typeface="Arial" panose="020B0604020202020204" pitchFamily="34" charset="0"/>
              <a:cs typeface="Andalus" pitchFamily="18" charset="-78"/>
              <a:sym typeface="Symbol" panose="05050102010706020507" pitchFamily="18" charset="2"/>
            </a:endParaRPr>
          </a:p>
          <a:p>
            <a:pPr algn="ctr"/>
            <a:endParaRPr lang="en-US" sz="2000" b="1">
              <a:solidFill>
                <a:srgbClr val="7030A0"/>
              </a:solidFill>
            </a:endParaRPr>
          </a:p>
        </p:txBody>
      </p:sp>
      <p:sp>
        <p:nvSpPr>
          <p:cNvPr id="163" name="TextBox 2"/>
          <p:cNvSpPr txBox="1"/>
          <p:nvPr/>
        </p:nvSpPr>
        <p:spPr>
          <a:xfrm>
            <a:off x="1912861" y="685800"/>
            <a:ext cx="3446958" cy="1024496"/>
          </a:xfrm>
          <a:prstGeom prst="rect">
            <a:avLst/>
          </a:prstGeom>
          <a:noFill/>
        </p:spPr>
        <p:txBody>
          <a:bodyPr wrap="none" lIns="91440" tIns="45720" rIns="91440" bIns="45720" rtlCol="0" anchor="t">
            <a:noAutofit/>
          </a:bodyPr>
          <a:lstStyle/>
          <a:p>
            <a:r>
              <a:rPr lang="en-US" altLang="zh-CN" sz="3600" b="1">
                <a:solidFill>
                  <a:srgbClr val="C00000"/>
                </a:solidFill>
                <a:ea typeface="宋体" panose="02010600030101010101" pitchFamily="2" charset="-122"/>
              </a:rPr>
              <a:t>Plan A</a:t>
            </a:r>
            <a:r>
              <a:rPr lang="en-US" altLang="zh-CN" sz="2100" b="1">
                <a:solidFill>
                  <a:srgbClr val="C00000"/>
                </a:solidFill>
                <a:ea typeface="宋体" panose="02010600030101010101" pitchFamily="2" charset="-122"/>
              </a:rPr>
              <a:t> </a:t>
            </a:r>
            <a:endParaRPr lang="en-US" sz="2145" b="1">
              <a:solidFill>
                <a:srgbClr val="C00000"/>
              </a:solidFill>
              <a:ea typeface="宋体" panose="02010600030101010101" pitchFamily="2" charset="-122"/>
              <a:cs typeface="Calibri" panose="020F0502020204030204"/>
            </a:endParaRPr>
          </a:p>
          <a:p>
            <a:r>
              <a:rPr lang="en-US" altLang="zh-CN" sz="2100" b="1">
                <a:solidFill>
                  <a:srgbClr val="C00000"/>
                </a:solidFill>
                <a:ea typeface="宋体" panose="02010600030101010101" pitchFamily="2" charset="-122"/>
                <a:cs typeface="Calibri" panose="020F0502020204030204"/>
              </a:rPr>
              <a:t>(</a:t>
            </a:r>
            <a:r>
              <a:rPr lang="en-US" altLang="zh-CN" sz="1600" b="1">
                <a:solidFill>
                  <a:srgbClr val="C00000"/>
                </a:solidFill>
                <a:ea typeface="宋体" panose="02010600030101010101" pitchFamily="2" charset="-122"/>
                <a:cs typeface="Calibri" panose="020F0502020204030204"/>
              </a:rPr>
              <a:t>Proposed in </a:t>
            </a:r>
            <a:r>
              <a:rPr lang="en-US" altLang="zh-CN" sz="1600" b="1" err="1">
                <a:solidFill>
                  <a:srgbClr val="C00000"/>
                </a:solidFill>
                <a:ea typeface="宋体" panose="02010600030101010101" pitchFamily="2" charset="-122"/>
                <a:cs typeface="Calibri" panose="020F0502020204030204"/>
              </a:rPr>
              <a:t>PRad</a:t>
            </a:r>
            <a:r>
              <a:rPr lang="en-US" altLang="zh-CN" sz="1600" b="1">
                <a:solidFill>
                  <a:srgbClr val="C00000"/>
                </a:solidFill>
                <a:ea typeface="宋体" panose="02010600030101010101" pitchFamily="2" charset="-122"/>
                <a:cs typeface="Calibri" panose="020F0502020204030204"/>
              </a:rPr>
              <a:t>-II C1 review</a:t>
            </a:r>
            <a:r>
              <a:rPr lang="en-US" altLang="zh-CN" sz="2100" b="1">
                <a:solidFill>
                  <a:srgbClr val="C00000"/>
                </a:solidFill>
                <a:ea typeface="宋体" panose="02010600030101010101" pitchFamily="2" charset="-122"/>
                <a:cs typeface="Calibri" panose="020F0502020204030204"/>
              </a:rPr>
              <a:t>)</a:t>
            </a:r>
            <a:endParaRPr lang="en-US" altLang="zh-CN" sz="2100" b="1">
              <a:solidFill>
                <a:srgbClr val="C00000"/>
              </a:solidFill>
              <a:ea typeface="宋体" panose="02010600030101010101" pitchFamily="2" charset="-122"/>
              <a:cs typeface="Calibri" panose="020F0502020204030204"/>
            </a:endParaRPr>
          </a:p>
        </p:txBody>
      </p:sp>
      <p:cxnSp>
        <p:nvCxnSpPr>
          <p:cNvPr id="166" name="Straight Arrow Connector 87"/>
          <p:cNvCxnSpPr/>
          <p:nvPr/>
        </p:nvCxnSpPr>
        <p:spPr>
          <a:xfrm>
            <a:off x="6050199" y="1400901"/>
            <a:ext cx="0" cy="4006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7" name="Frame 91"/>
          <p:cNvSpPr/>
          <p:nvPr/>
        </p:nvSpPr>
        <p:spPr>
          <a:xfrm>
            <a:off x="5378450" y="900430"/>
            <a:ext cx="1390650" cy="476885"/>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74" name="Rectangle 4"/>
          <p:cNvSpPr/>
          <p:nvPr/>
        </p:nvSpPr>
        <p:spPr>
          <a:xfrm>
            <a:off x="1900555" y="158115"/>
            <a:ext cx="8655050" cy="883285"/>
          </a:xfrm>
          <a:prstGeom prst="rect">
            <a:avLst/>
          </a:prstGeom>
        </p:spPr>
        <p:txBody>
          <a:bodyPr wrap="square">
            <a:noAutofit/>
          </a:bodyPr>
          <a:lstStyle/>
          <a:p>
            <a:pPr algn="ctr"/>
            <a:r>
              <a:rPr lang="en-US" sz="2400" b="1" i="1">
                <a:solidFill>
                  <a:srgbClr val="9900CC"/>
                </a:solidFill>
                <a:latin typeface="Arial" panose="020B0604020202020204" pitchFamily="34" charset="0"/>
                <a:cs typeface="Arial" panose="020B0604020202020204" pitchFamily="34" charset="0"/>
              </a:rPr>
              <a:t>Goal: Blind analysis for extraction of </a:t>
            </a:r>
            <a:r>
              <a:rPr lang="en-US" sz="2400" b="1" i="1" err="1">
                <a:solidFill>
                  <a:srgbClr val="9900CC"/>
                </a:solidFill>
                <a:latin typeface="Arial" panose="020B0604020202020204" pitchFamily="34" charset="0"/>
                <a:cs typeface="Andalus" pitchFamily="18" charset="-78"/>
                <a:sym typeface="Symbol" panose="05050102010706020507" pitchFamily="18" charset="2"/>
              </a:rPr>
              <a:t>r</a:t>
            </a:r>
            <a:r>
              <a:rPr lang="en-US" sz="2400" b="1" i="1" baseline="-25000" err="1">
                <a:solidFill>
                  <a:srgbClr val="9900CC"/>
                </a:solidFill>
                <a:latin typeface="Arial" panose="020B0604020202020204" pitchFamily="34" charset="0"/>
                <a:cs typeface="Andalus" pitchFamily="18" charset="-78"/>
                <a:sym typeface="Symbol" panose="05050102010706020507" pitchFamily="18" charset="2"/>
              </a:rPr>
              <a:t>p</a:t>
            </a:r>
            <a:r>
              <a:rPr lang="en-US" sz="2400" b="1" i="1">
                <a:solidFill>
                  <a:srgbClr val="9900CC"/>
                </a:solidFill>
                <a:latin typeface="Arial" panose="020B0604020202020204" pitchFamily="34" charset="0"/>
                <a:cs typeface="Arial" panose="020B0604020202020204" pitchFamily="34" charset="0"/>
              </a:rPr>
              <a:t> for </a:t>
            </a:r>
            <a:r>
              <a:rPr lang="en-US" sz="2400" b="1" i="1" err="1">
                <a:solidFill>
                  <a:srgbClr val="9900CC"/>
                </a:solidFill>
                <a:latin typeface="Arial" panose="020B0604020202020204" pitchFamily="34" charset="0"/>
                <a:cs typeface="Arial" panose="020B0604020202020204" pitchFamily="34" charset="0"/>
              </a:rPr>
              <a:t>PRad</a:t>
            </a:r>
            <a:r>
              <a:rPr lang="en-US" sz="2400" b="1" i="1">
                <a:solidFill>
                  <a:srgbClr val="9900CC"/>
                </a:solidFill>
                <a:latin typeface="Arial" panose="020B0604020202020204" pitchFamily="34" charset="0"/>
                <a:cs typeface="Arial" panose="020B0604020202020204" pitchFamily="34" charset="0"/>
              </a:rPr>
              <a:t>-II</a:t>
            </a:r>
            <a:endParaRPr lang="en-US" sz="2400" b="1" i="1">
              <a:solidFill>
                <a:srgbClr val="9900CC"/>
              </a:solidFill>
              <a:latin typeface="Arial" panose="020B0604020202020204" pitchFamily="34" charset="0"/>
              <a:cs typeface="Arial" panose="020B0604020202020204" pitchFamily="34" charset="0"/>
            </a:endParaRPr>
          </a:p>
        </p:txBody>
      </p:sp>
      <p:sp>
        <p:nvSpPr>
          <p:cNvPr id="177" name="Frame 79"/>
          <p:cNvSpPr/>
          <p:nvPr/>
        </p:nvSpPr>
        <p:spPr>
          <a:xfrm>
            <a:off x="4862195" y="5641340"/>
            <a:ext cx="2423795" cy="84264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2" name="TextBox 96"/>
          <p:cNvSpPr txBox="1"/>
          <p:nvPr/>
        </p:nvSpPr>
        <p:spPr>
          <a:xfrm>
            <a:off x="5539740" y="964565"/>
            <a:ext cx="1080135" cy="412750"/>
          </a:xfrm>
          <a:prstGeom prst="rect">
            <a:avLst/>
          </a:prstGeom>
          <a:noFill/>
        </p:spPr>
        <p:txBody>
          <a:bodyPr wrap="square" rtlCol="0">
            <a:noAutofit/>
          </a:bodyPr>
          <a:lstStyle/>
          <a:p>
            <a:r>
              <a:rPr lang="en-US">
                <a:solidFill>
                  <a:srgbClr val="C00000"/>
                </a:solidFill>
              </a:rPr>
              <a:t> Blinding </a:t>
            </a:r>
            <a:endParaRPr lang="en-US">
              <a:solidFill>
                <a:srgbClr val="C00000"/>
              </a:solidFill>
            </a:endParaRPr>
          </a:p>
        </p:txBody>
      </p:sp>
      <p:cxnSp>
        <p:nvCxnSpPr>
          <p:cNvPr id="18" name="Straight Arrow Connector 84"/>
          <p:cNvCxnSpPr/>
          <p:nvPr/>
        </p:nvCxnSpPr>
        <p:spPr>
          <a:xfrm flipH="1">
            <a:off x="7432551" y="5467127"/>
            <a:ext cx="1308735" cy="5969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909445" y="1804670"/>
            <a:ext cx="8308975" cy="3522980"/>
            <a:chOff x="607" y="2842"/>
            <a:chExt cx="13085" cy="5548"/>
          </a:xfrm>
        </p:grpSpPr>
        <p:grpSp>
          <p:nvGrpSpPr>
            <p:cNvPr id="127" name="Group 56"/>
            <p:cNvGrpSpPr/>
            <p:nvPr/>
          </p:nvGrpSpPr>
          <p:grpSpPr>
            <a:xfrm>
              <a:off x="643" y="2874"/>
              <a:ext cx="4112" cy="1320"/>
              <a:chOff x="591543" y="1074029"/>
              <a:chExt cx="2584174" cy="795130"/>
            </a:xfrm>
          </p:grpSpPr>
          <p:sp>
            <p:nvSpPr>
              <p:cNvPr id="128" name="TextBox 57"/>
              <p:cNvSpPr txBox="1"/>
              <p:nvPr/>
            </p:nvSpPr>
            <p:spPr>
              <a:xfrm>
                <a:off x="591543" y="1272209"/>
                <a:ext cx="2584174" cy="378289"/>
              </a:xfrm>
              <a:prstGeom prst="rect">
                <a:avLst/>
              </a:prstGeom>
              <a:noFill/>
            </p:spPr>
            <p:txBody>
              <a:bodyPr wrap="square" rtlCol="0">
                <a:spAutoFit/>
              </a:bodyPr>
              <a:lstStyle/>
              <a:p>
                <a:pPr algn="ctr"/>
                <a:r>
                  <a:rPr lang="en-US" sz="2000"/>
                  <a:t>Event Reconstruction</a:t>
                </a:r>
                <a:endParaRPr lang="en-US" sz="2000"/>
              </a:p>
            </p:txBody>
          </p:sp>
          <p:sp>
            <p:nvSpPr>
              <p:cNvPr id="129" name="Frame 58"/>
              <p:cNvSpPr/>
              <p:nvPr/>
            </p:nvSpPr>
            <p:spPr>
              <a:xfrm>
                <a:off x="636792" y="1074029"/>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32" name="Frame 61"/>
            <p:cNvSpPr/>
            <p:nvPr/>
          </p:nvSpPr>
          <p:spPr>
            <a:xfrm>
              <a:off x="5110" y="2874"/>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attFill prst="pct30">
                  <a:fgClr>
                    <a:srgbClr val="4F81BD"/>
                  </a:fgClr>
                  <a:bgClr>
                    <a:srgbClr val="FFFFFF"/>
                  </a:bgClr>
                </a:pattFill>
              </a:endParaRPr>
            </a:p>
          </p:txBody>
        </p:sp>
        <p:grpSp>
          <p:nvGrpSpPr>
            <p:cNvPr id="136" name="Group 62"/>
            <p:cNvGrpSpPr/>
            <p:nvPr/>
          </p:nvGrpSpPr>
          <p:grpSpPr>
            <a:xfrm>
              <a:off x="9580" y="2842"/>
              <a:ext cx="4112" cy="1343"/>
              <a:chOff x="344557" y="1054753"/>
              <a:chExt cx="2584174" cy="795130"/>
            </a:xfrm>
          </p:grpSpPr>
          <p:sp>
            <p:nvSpPr>
              <p:cNvPr id="137" name="TextBox 63"/>
              <p:cNvSpPr txBox="1"/>
              <p:nvPr/>
            </p:nvSpPr>
            <p:spPr>
              <a:xfrm>
                <a:off x="344557" y="1159565"/>
                <a:ext cx="2584174" cy="547555"/>
              </a:xfrm>
              <a:prstGeom prst="rect">
                <a:avLst/>
              </a:prstGeom>
              <a:noFill/>
            </p:spPr>
            <p:txBody>
              <a:bodyPr wrap="square" rtlCol="0">
                <a:noAutofit/>
              </a:bodyPr>
              <a:lstStyle/>
              <a:p>
                <a:pPr algn="ctr"/>
                <a:r>
                  <a:rPr lang="en-US" sz="2000">
                    <a:solidFill>
                      <a:schemeClr val="accent2"/>
                    </a:solidFill>
                  </a:rPr>
                  <a:t>Event Selection</a:t>
                </a:r>
                <a:endParaRPr lang="en-US" sz="2000">
                  <a:solidFill>
                    <a:schemeClr val="accent2"/>
                  </a:solidFill>
                </a:endParaRPr>
              </a:p>
              <a:p>
                <a:pPr algn="ctr"/>
                <a:r>
                  <a:rPr lang="en-US" sz="2000">
                    <a:solidFill>
                      <a:schemeClr val="accent2"/>
                    </a:solidFill>
                  </a:rPr>
                  <a:t>(Analysis started here)</a:t>
                </a:r>
                <a:endParaRPr lang="en-US" sz="2000">
                  <a:solidFill>
                    <a:schemeClr val="accent2"/>
                  </a:solidFill>
                </a:endParaRPr>
              </a:p>
            </p:txBody>
          </p:sp>
          <p:sp>
            <p:nvSpPr>
              <p:cNvPr id="138" name="Frame 64"/>
              <p:cNvSpPr/>
              <p:nvPr/>
            </p:nvSpPr>
            <p:spPr>
              <a:xfrm>
                <a:off x="344557" y="1054753"/>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39" name="Group 65"/>
            <p:cNvGrpSpPr/>
            <p:nvPr/>
          </p:nvGrpSpPr>
          <p:grpSpPr>
            <a:xfrm>
              <a:off x="9568" y="5100"/>
              <a:ext cx="4112" cy="1320"/>
              <a:chOff x="296795" y="1073427"/>
              <a:chExt cx="2584174" cy="795130"/>
            </a:xfrm>
          </p:grpSpPr>
          <p:sp>
            <p:nvSpPr>
              <p:cNvPr id="140" name="TextBox 66"/>
              <p:cNvSpPr txBox="1"/>
              <p:nvPr/>
            </p:nvSpPr>
            <p:spPr>
              <a:xfrm>
                <a:off x="296795" y="1122823"/>
                <a:ext cx="2584174" cy="670439"/>
              </a:xfrm>
              <a:prstGeom prst="rect">
                <a:avLst/>
              </a:prstGeom>
              <a:noFill/>
            </p:spPr>
            <p:txBody>
              <a:bodyPr wrap="square" rtlCol="0">
                <a:spAutoFit/>
              </a:bodyPr>
              <a:lstStyle/>
              <a:p>
                <a:pPr algn="ctr"/>
                <a:r>
                  <a:rPr lang="en-US" sz="2000"/>
                  <a:t>Background </a:t>
                </a:r>
                <a:endParaRPr lang="en-US" sz="2000"/>
              </a:p>
              <a:p>
                <a:pPr algn="ctr"/>
                <a:r>
                  <a:rPr lang="en-US" sz="2000"/>
                  <a:t>Subtraction</a:t>
                </a:r>
                <a:endParaRPr lang="en-US" sz="2000"/>
              </a:p>
            </p:txBody>
          </p:sp>
          <p:sp>
            <p:nvSpPr>
              <p:cNvPr id="141" name="Frame 67"/>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42" name="Group 68"/>
            <p:cNvGrpSpPr/>
            <p:nvPr/>
          </p:nvGrpSpPr>
          <p:grpSpPr>
            <a:xfrm>
              <a:off x="5139" y="5078"/>
              <a:ext cx="3952" cy="1320"/>
              <a:chOff x="338094" y="1039772"/>
              <a:chExt cx="2584174" cy="795130"/>
            </a:xfrm>
          </p:grpSpPr>
          <p:sp>
            <p:nvSpPr>
              <p:cNvPr id="143" name="TextBox 69"/>
              <p:cNvSpPr txBox="1"/>
              <p:nvPr/>
            </p:nvSpPr>
            <p:spPr>
              <a:xfrm>
                <a:off x="338094" y="1235469"/>
                <a:ext cx="2584174" cy="378289"/>
              </a:xfrm>
              <a:prstGeom prst="rect">
                <a:avLst/>
              </a:prstGeom>
              <a:noFill/>
            </p:spPr>
            <p:txBody>
              <a:bodyPr wrap="square" rtlCol="0">
                <a:spAutoFit/>
              </a:bodyPr>
              <a:lstStyle/>
              <a:p>
                <a:pPr algn="ctr"/>
                <a:r>
                  <a:rPr lang="en-US" sz="2000"/>
                  <a:t>e-p / e-e Ratio</a:t>
                </a:r>
                <a:endParaRPr lang="en-US" sz="2000"/>
              </a:p>
            </p:txBody>
          </p:sp>
          <p:sp>
            <p:nvSpPr>
              <p:cNvPr id="144" name="Frame 70"/>
              <p:cNvSpPr/>
              <p:nvPr/>
            </p:nvSpPr>
            <p:spPr>
              <a:xfrm>
                <a:off x="423297" y="1039772"/>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47" name="Frame 73"/>
            <p:cNvSpPr/>
            <p:nvPr/>
          </p:nvSpPr>
          <p:spPr>
            <a:xfrm>
              <a:off x="637" y="5106"/>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nvGrpSpPr>
            <p:cNvPr id="148" name="Group 74"/>
            <p:cNvGrpSpPr/>
            <p:nvPr/>
          </p:nvGrpSpPr>
          <p:grpSpPr>
            <a:xfrm>
              <a:off x="642" y="7070"/>
              <a:ext cx="4112" cy="1320"/>
              <a:chOff x="304801" y="1073427"/>
              <a:chExt cx="2584174" cy="795130"/>
            </a:xfrm>
          </p:grpSpPr>
          <p:sp>
            <p:nvSpPr>
              <p:cNvPr id="149" name="TextBox 75"/>
              <p:cNvSpPr txBox="1"/>
              <p:nvPr/>
            </p:nvSpPr>
            <p:spPr>
              <a:xfrm>
                <a:off x="304801" y="1126435"/>
                <a:ext cx="2584174" cy="670439"/>
              </a:xfrm>
              <a:prstGeom prst="rect">
                <a:avLst/>
              </a:prstGeom>
              <a:noFill/>
            </p:spPr>
            <p:txBody>
              <a:bodyPr wrap="square" rtlCol="0">
                <a:spAutoFit/>
              </a:bodyPr>
              <a:lstStyle/>
              <a:p>
                <a:pPr algn="ctr"/>
                <a:r>
                  <a:rPr lang="en-US" sz="2000"/>
                  <a:t>Proton Electric Form Factor</a:t>
                </a:r>
                <a:endParaRPr lang="en-US" sz="2000"/>
              </a:p>
            </p:txBody>
          </p:sp>
          <p:sp>
            <p:nvSpPr>
              <p:cNvPr id="150" name="Frame 76"/>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51" name="Group 77"/>
            <p:cNvGrpSpPr/>
            <p:nvPr/>
          </p:nvGrpSpPr>
          <p:grpSpPr>
            <a:xfrm>
              <a:off x="5012" y="7057"/>
              <a:ext cx="4373" cy="1320"/>
              <a:chOff x="304801" y="1073427"/>
              <a:chExt cx="2748264" cy="795231"/>
            </a:xfrm>
          </p:grpSpPr>
          <p:sp>
            <p:nvSpPr>
              <p:cNvPr id="152" name="TextBox 78"/>
              <p:cNvSpPr txBox="1"/>
              <p:nvPr/>
            </p:nvSpPr>
            <p:spPr>
              <a:xfrm>
                <a:off x="304801" y="1139696"/>
                <a:ext cx="2748264" cy="670524"/>
              </a:xfrm>
              <a:prstGeom prst="rect">
                <a:avLst/>
              </a:prstGeom>
              <a:noFill/>
            </p:spPr>
            <p:txBody>
              <a:bodyPr wrap="square" rtlCol="0">
                <a:spAutoFit/>
              </a:bodyPr>
              <a:lstStyle/>
              <a:p>
                <a:pPr algn="ctr"/>
                <a:r>
                  <a:rPr lang="en-US" sz="2000"/>
                  <a:t>Proton Charge </a:t>
                </a:r>
                <a:endParaRPr lang="en-US" sz="2000"/>
              </a:p>
              <a:p>
                <a:pPr algn="ctr"/>
                <a:r>
                  <a:rPr lang="en-US" sz="2000"/>
                  <a:t>Radius Extraction </a:t>
                </a:r>
                <a:r>
                  <a:rPr lang="en-US" sz="2000" i="1" err="1">
                    <a:solidFill>
                      <a:schemeClr val="tx1"/>
                    </a:solidFill>
                    <a:latin typeface="Arial" panose="020B0604020202020204" pitchFamily="34" charset="0"/>
                    <a:cs typeface="Andalus" pitchFamily="18" charset="-78"/>
                    <a:sym typeface="Symbol" panose="05050102010706020507" pitchFamily="18" charset="2"/>
                  </a:rPr>
                  <a:t>r</a:t>
                </a:r>
                <a:r>
                  <a:rPr lang="en-US" sz="2000" i="1" baseline="-25000" err="1">
                    <a:solidFill>
                      <a:schemeClr val="tx1"/>
                    </a:solidFill>
                    <a:latin typeface="Arial" panose="020B0604020202020204" pitchFamily="34" charset="0"/>
                    <a:cs typeface="Andalus" pitchFamily="18" charset="-78"/>
                    <a:sym typeface="Symbol" panose="05050102010706020507" pitchFamily="18" charset="2"/>
                  </a:rPr>
                  <a:t>p</a:t>
                </a:r>
                <a:endParaRPr lang="en-US" sz="2000" i="1" baseline="-25000" err="1">
                  <a:solidFill>
                    <a:schemeClr val="tx1"/>
                  </a:solidFill>
                  <a:latin typeface="Arial" panose="020B0604020202020204" pitchFamily="34" charset="0"/>
                  <a:cs typeface="Andalus" pitchFamily="18" charset="-78"/>
                  <a:sym typeface="Symbol" panose="05050102010706020507" pitchFamily="18" charset="2"/>
                </a:endParaRPr>
              </a:p>
            </p:txBody>
          </p:sp>
          <p:sp>
            <p:nvSpPr>
              <p:cNvPr id="153" name="Frame 79"/>
              <p:cNvSpPr/>
              <p:nvPr/>
            </p:nvSpPr>
            <p:spPr>
              <a:xfrm>
                <a:off x="431750" y="1073427"/>
                <a:ext cx="2403867" cy="795231"/>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56" name="TextBox 46"/>
            <p:cNvSpPr txBox="1"/>
            <p:nvPr/>
          </p:nvSpPr>
          <p:spPr>
            <a:xfrm>
              <a:off x="9379" y="7400"/>
              <a:ext cx="4249" cy="628"/>
            </a:xfrm>
            <a:prstGeom prst="rect">
              <a:avLst/>
            </a:prstGeom>
            <a:noFill/>
            <a:ln>
              <a:noFill/>
            </a:ln>
          </p:spPr>
          <p:txBody>
            <a:bodyPr wrap="square" rtlCol="0">
              <a:spAutoFit/>
            </a:bodyPr>
            <a:lstStyle/>
            <a:p>
              <a:pPr algn="ctr"/>
              <a:r>
                <a:rPr lang="en-US" sz="2000" b="1">
                  <a:solidFill>
                    <a:srgbClr val="9900CC"/>
                  </a:solidFill>
                  <a:cs typeface="+mn-lt"/>
                  <a:sym typeface="+mn-ea"/>
                </a:rPr>
                <a:t>Unblind the Analysis</a:t>
              </a:r>
              <a:r>
                <a:rPr lang="en-US" sz="2000" b="1">
                  <a:solidFill>
                    <a:schemeClr val="accent4"/>
                  </a:solidFill>
                  <a:cs typeface="+mn-lt"/>
                </a:rPr>
                <a:t> </a:t>
              </a:r>
              <a:endParaRPr lang="en-US" sz="2000" b="1">
                <a:solidFill>
                  <a:schemeClr val="accent4"/>
                </a:solidFill>
                <a:cs typeface="+mn-lt"/>
              </a:endParaRPr>
            </a:p>
          </p:txBody>
        </p:sp>
        <p:sp>
          <p:nvSpPr>
            <p:cNvPr id="181" name="Frame 79"/>
            <p:cNvSpPr/>
            <p:nvPr/>
          </p:nvSpPr>
          <p:spPr>
            <a:xfrm>
              <a:off x="9643" y="7069"/>
              <a:ext cx="3825"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9" name="TextBox 63"/>
            <p:cNvSpPr txBox="1"/>
            <p:nvPr/>
          </p:nvSpPr>
          <p:spPr>
            <a:xfrm>
              <a:off x="5177" y="3158"/>
              <a:ext cx="3830" cy="742"/>
            </a:xfrm>
            <a:prstGeom prst="rect">
              <a:avLst/>
            </a:prstGeom>
            <a:solidFill>
              <a:schemeClr val="bg1">
                <a:lumMod val="75000"/>
              </a:schemeClr>
            </a:solidFill>
          </p:spPr>
          <p:txBody>
            <a:bodyPr wrap="square" rtlCol="0">
              <a:noAutofit/>
            </a:bodyPr>
            <a:lstStyle/>
            <a:p>
              <a:pPr algn="ctr"/>
              <a:r>
                <a:rPr lang="en-US" sz="2000"/>
                <a:t>Calibration</a:t>
              </a:r>
              <a:endParaRPr lang="en-US" sz="2000"/>
            </a:p>
          </p:txBody>
        </p:sp>
        <p:cxnSp>
          <p:nvCxnSpPr>
            <p:cNvPr id="85" name="Straight Arrow Connector 84"/>
            <p:cNvCxnSpPr/>
            <p:nvPr/>
          </p:nvCxnSpPr>
          <p:spPr>
            <a:xfrm flipH="1">
              <a:off x="4626" y="5893"/>
              <a:ext cx="541"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2"/>
            <p:cNvSpPr txBox="1"/>
            <p:nvPr/>
          </p:nvSpPr>
          <p:spPr>
            <a:xfrm>
              <a:off x="607" y="5222"/>
              <a:ext cx="4112" cy="1016"/>
            </a:xfrm>
            <a:prstGeom prst="rect">
              <a:avLst/>
            </a:prstGeom>
            <a:noFill/>
          </p:spPr>
          <p:txBody>
            <a:bodyPr wrap="square" rtlCol="0">
              <a:spAutoFit/>
            </a:bodyPr>
            <a:lstStyle/>
            <a:p>
              <a:pPr algn="ctr"/>
              <a:r>
                <a:rPr lang="en-US"/>
                <a:t>Elastic e-p </a:t>
              </a:r>
              <a:endParaRPr lang="en-US"/>
            </a:p>
            <a:p>
              <a:pPr algn="ctr"/>
              <a:r>
                <a:rPr lang="en-US"/>
                <a:t>differential cross section</a:t>
              </a:r>
              <a:endParaRPr lang="en-US"/>
            </a:p>
          </p:txBody>
        </p:sp>
        <p:sp>
          <p:nvSpPr>
            <p:cNvPr id="191" name="TextBox 63"/>
            <p:cNvSpPr txBox="1"/>
            <p:nvPr/>
          </p:nvSpPr>
          <p:spPr>
            <a:xfrm>
              <a:off x="784" y="3203"/>
              <a:ext cx="3820" cy="628"/>
            </a:xfrm>
            <a:prstGeom prst="rect">
              <a:avLst/>
            </a:prstGeom>
            <a:solidFill>
              <a:schemeClr val="bg1">
                <a:lumMod val="75000"/>
              </a:schemeClr>
            </a:solidFill>
          </p:spPr>
          <p:txBody>
            <a:bodyPr wrap="square" rtlCol="0">
              <a:spAutoFit/>
            </a:bodyPr>
            <a:lstStyle/>
            <a:p>
              <a:pPr algn="ctr"/>
              <a:r>
                <a:rPr lang="en-US" sz="2000"/>
                <a:t>Event Reconstruction</a:t>
              </a:r>
              <a:endParaRPr lang="en-US" sz="2000"/>
            </a:p>
          </p:txBody>
        </p:sp>
        <p:cxnSp>
          <p:nvCxnSpPr>
            <p:cNvPr id="9" name="Straight Arrow Connector 87"/>
            <p:cNvCxnSpPr/>
            <p:nvPr/>
          </p:nvCxnSpPr>
          <p:spPr>
            <a:xfrm>
              <a:off x="11572" y="4286"/>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84"/>
            <p:cNvCxnSpPr/>
            <p:nvPr/>
          </p:nvCxnSpPr>
          <p:spPr>
            <a:xfrm flipH="1">
              <a:off x="9091" y="5893"/>
              <a:ext cx="47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84"/>
            <p:cNvCxnSpPr/>
            <p:nvPr/>
          </p:nvCxnSpPr>
          <p:spPr>
            <a:xfrm>
              <a:off x="466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84"/>
            <p:cNvCxnSpPr/>
            <p:nvPr/>
          </p:nvCxnSpPr>
          <p:spPr>
            <a:xfrm>
              <a:off x="911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84"/>
            <p:cNvCxnSpPr/>
            <p:nvPr/>
          </p:nvCxnSpPr>
          <p:spPr>
            <a:xfrm>
              <a:off x="4634" y="353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84"/>
            <p:cNvCxnSpPr/>
            <p:nvPr/>
          </p:nvCxnSpPr>
          <p:spPr>
            <a:xfrm>
              <a:off x="9095" y="359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87"/>
            <p:cNvCxnSpPr/>
            <p:nvPr/>
          </p:nvCxnSpPr>
          <p:spPr>
            <a:xfrm>
              <a:off x="2576" y="6383"/>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14</a:t>
            </a:r>
            <a:endParaRPr lang="en-US" sz="14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n w="22225">
                  <a:solidFill>
                    <a:schemeClr val="accent2"/>
                  </a:solidFill>
                  <a:prstDash val="solid"/>
                </a:ln>
                <a:solidFill>
                  <a:schemeClr val="accent2">
                    <a:lumMod val="40000"/>
                    <a:lumOff val="60000"/>
                  </a:schemeClr>
                </a:solidFill>
                <a:effectLst/>
              </a:rPr>
              <a:t>Conclusion</a:t>
            </a:r>
            <a:endParaRPr lang="en-US" altLang="zh-CN">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a:xfrm>
            <a:off x="752475" y="1703705"/>
            <a:ext cx="10515600" cy="4427220"/>
          </a:xfrm>
        </p:spPr>
        <p:txBody>
          <a:bodyPr>
            <a:normAutofit lnSpcReduction="10000"/>
          </a:bodyPr>
          <a:p>
            <a:endParaRPr lang="en-US" altLang="zh-CN"/>
          </a:p>
          <a:p>
            <a:endParaRPr lang="en-US" altLang="zh-CN"/>
          </a:p>
          <a:p>
            <a:pPr marL="0" indent="0">
              <a:buNone/>
            </a:pPr>
            <a:endParaRPr lang="en-US" altLang="zh-CN"/>
          </a:p>
          <a:p>
            <a:pPr marL="0" indent="0" algn="just">
              <a:buNone/>
            </a:pPr>
            <a:endParaRPr lang="en-US" altLang="zh-CN"/>
          </a:p>
          <a:p>
            <a:pPr algn="just">
              <a:lnSpc>
                <a:spcPct val="100000"/>
              </a:lnSpc>
            </a:pPr>
            <a:r>
              <a:rPr lang="en-US" altLang="zh-CN" sz="1800">
                <a:sym typeface="+mn-ea"/>
              </a:rPr>
              <a:t>The proton charge radius is a fundamental quantity that benchmarks non-perturbative QCD, enables ultra-high precision tests of bound-state QED, and constrains the precisely known Rydberg constant in hydrogen spectroscopy.</a:t>
            </a:r>
            <a:endParaRPr lang="en-US" altLang="zh-CN" sz="1800">
              <a:solidFill>
                <a:schemeClr val="tx1"/>
              </a:solidFill>
            </a:endParaRPr>
          </a:p>
          <a:p>
            <a:pPr algn="just">
              <a:lnSpc>
                <a:spcPct val="100000"/>
              </a:lnSpc>
            </a:pPr>
            <a:r>
              <a:rPr lang="en-US" altLang="zh-CN" sz="1800">
                <a:solidFill>
                  <a:schemeClr val="tx1"/>
                </a:solidFill>
                <a:latin typeface="Calibri" panose="020F0502020204030204" charset="0"/>
                <a:ea typeface="HardingText-Regular"/>
                <a:cs typeface="Calibri" panose="020F0502020204030204" charset="0"/>
                <a:sym typeface="+mn-ea"/>
              </a:rPr>
              <a:t>The PRad experiment was innovatively designed to use a magnetic-spectrometer-free, calorimeter-based method; Its result </a:t>
            </a:r>
            <a:r>
              <a:rPr lang="en-US" altLang="zh-CN" sz="1800">
                <a:solidFill>
                  <a:schemeClr val="tx1"/>
                </a:solidFill>
                <a:latin typeface="Calibri" panose="020F0502020204030204" charset="0"/>
                <a:cs typeface="Calibri" panose="020F0502020204030204" charset="0"/>
                <a:sym typeface="+mn-ea"/>
              </a:rPr>
              <a:t>supports the smaller radius ~ 0.84 fm.</a:t>
            </a:r>
            <a:endParaRPr lang="en-US" altLang="zh-CN" sz="1800">
              <a:solidFill>
                <a:schemeClr val="tx1"/>
              </a:solidFill>
            </a:endParaRPr>
          </a:p>
          <a:p>
            <a:pPr algn="just"/>
            <a:r>
              <a:rPr lang="en-US" altLang="zh-CN" sz="1800">
                <a:solidFill>
                  <a:schemeClr val="tx1"/>
                </a:solidFill>
              </a:rPr>
              <a:t>PRad-II will be taking data in spring, 2026.</a:t>
            </a:r>
            <a:endParaRPr lang="en-US" altLang="zh-CN" sz="1800">
              <a:solidFill>
                <a:schemeClr val="tx1"/>
              </a:solidFill>
            </a:endParaRPr>
          </a:p>
          <a:p>
            <a:pPr algn="just">
              <a:lnSpc>
                <a:spcPct val="100000"/>
              </a:lnSpc>
            </a:pPr>
            <a:endParaRPr lang="en-US" altLang="zh-CN" sz="1800">
              <a:solidFill>
                <a:schemeClr val="tx1"/>
              </a:solidFill>
            </a:endParaRPr>
          </a:p>
        </p:txBody>
      </p:sp>
      <p:pic>
        <p:nvPicPr>
          <p:cNvPr id="4" name="图片 3"/>
          <p:cNvPicPr>
            <a:picLocks noChangeAspect="1"/>
          </p:cNvPicPr>
          <p:nvPr/>
        </p:nvPicPr>
        <p:blipFill>
          <a:blip r:embed="rId1"/>
          <a:stretch>
            <a:fillRect/>
          </a:stretch>
        </p:blipFill>
        <p:spPr>
          <a:xfrm>
            <a:off x="1959610" y="1195070"/>
            <a:ext cx="9602470" cy="2162175"/>
          </a:xfrm>
          <a:prstGeom prst="rect">
            <a:avLst/>
          </a:prstGeom>
        </p:spPr>
      </p:pic>
      <p:cxnSp>
        <p:nvCxnSpPr>
          <p:cNvPr id="7" name="直接箭头连接符 6"/>
          <p:cNvCxnSpPr/>
          <p:nvPr/>
        </p:nvCxnSpPr>
        <p:spPr>
          <a:xfrm flipV="1">
            <a:off x="10121900" y="1033145"/>
            <a:ext cx="0" cy="45339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9" name="矩形 8"/>
          <p:cNvSpPr/>
          <p:nvPr/>
        </p:nvSpPr>
        <p:spPr>
          <a:xfrm>
            <a:off x="7025640" y="365125"/>
            <a:ext cx="3990340" cy="829945"/>
          </a:xfrm>
          <a:prstGeom prst="rect">
            <a:avLst/>
          </a:prstGeom>
          <a:noFill/>
          <a:ln>
            <a:noFill/>
          </a:ln>
        </p:spPr>
        <p:txBody>
          <a:bodyPr wrap="none" rtlCol="0" anchor="t">
            <a:spAutoFit/>
          </a:bodyPr>
          <a:p>
            <a:pPr algn="ctr"/>
            <a:r>
              <a:rPr lang="en-US" altLang="zh-CN" sz="4800" b="1">
                <a:ln w="22225">
                  <a:solidFill>
                    <a:schemeClr val="accent2"/>
                  </a:solidFill>
                  <a:prstDash val="solid"/>
                </a:ln>
                <a:solidFill>
                  <a:schemeClr val="accent2">
                    <a:lumMod val="40000"/>
                    <a:lumOff val="60000"/>
                  </a:schemeClr>
                </a:solidFill>
                <a:effectLst/>
              </a:rPr>
              <a:t>PRad &amp; PRad-II</a:t>
            </a:r>
            <a:endParaRPr lang="en-US" altLang="zh-CN" sz="4800" b="1">
              <a:ln w="22225">
                <a:solidFill>
                  <a:schemeClr val="accent2"/>
                </a:solidFill>
                <a:prstDash val="solid"/>
              </a:ln>
              <a:solidFill>
                <a:schemeClr val="accent2">
                  <a:lumMod val="40000"/>
                  <a:lumOff val="60000"/>
                </a:schemeClr>
              </a:solidFill>
              <a:effectLst/>
            </a:endParaRPr>
          </a:p>
        </p:txBody>
      </p:sp>
      <p:sp>
        <p:nvSpPr>
          <p:cNvPr id="10"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15</a:t>
            </a:r>
            <a:endParaRPr lang="en-US" sz="1400">
              <a:solidFill>
                <a:schemeClr val="tx1"/>
              </a:solidFill>
            </a:endParaRPr>
          </a:p>
        </p:txBody>
      </p:sp>
      <p:sp>
        <p:nvSpPr>
          <p:cNvPr id="11" name="文本框 10"/>
          <p:cNvSpPr txBox="1"/>
          <p:nvPr/>
        </p:nvSpPr>
        <p:spPr>
          <a:xfrm>
            <a:off x="1494790" y="5722620"/>
            <a:ext cx="9707880" cy="971550"/>
          </a:xfrm>
          <a:prstGeom prst="rect">
            <a:avLst/>
          </a:prstGeom>
          <a:noFill/>
        </p:spPr>
        <p:txBody>
          <a:bodyPr wrap="square" rtlCol="0" anchor="t">
            <a:noAutofit/>
          </a:bodyPr>
          <a:p>
            <a:r>
              <a:rPr lang="en-US" sz="1600" dirty="0">
                <a:sym typeface="+mn-ea"/>
              </a:rPr>
              <a:t>This study is in collaboration with </a:t>
            </a:r>
            <a:r>
              <a:rPr lang="en-US" sz="1600" dirty="0" err="1">
                <a:sym typeface="+mn-ea"/>
              </a:rPr>
              <a:t>Weizhi</a:t>
            </a:r>
            <a:r>
              <a:rPr lang="en-US" sz="1600" dirty="0">
                <a:sym typeface="+mn-ea"/>
              </a:rPr>
              <a:t> Xiong, Jingyi Zhou, Chao Peng, and Haiyan Gao and partly supported by the Dept of Physics of Duke and Nuclear Physics, the Office of Science of the DOE under Contract No. DE-FG02-03E</a:t>
            </a:r>
            <a:r>
              <a:rPr lang="en-US" sz="1600" dirty="0">
                <a:solidFill>
                  <a:schemeClr val="tx1"/>
                </a:solidFill>
                <a:sym typeface="+mn-ea"/>
              </a:rPr>
              <a:t>R41231 </a:t>
            </a:r>
            <a:endParaRPr lang="en-US" altLang="en-US" sz="1600" dirty="0">
              <a:solidFill>
                <a:schemeClr val="tx1"/>
              </a:solidFill>
              <a:sym typeface="+mn-ea"/>
            </a:endParaRPr>
          </a:p>
        </p:txBody>
      </p:sp>
      <p:sp>
        <p:nvSpPr>
          <p:cNvPr id="6" name="矩形 5"/>
          <p:cNvSpPr/>
          <p:nvPr/>
        </p:nvSpPr>
        <p:spPr>
          <a:xfrm>
            <a:off x="7886065" y="2405380"/>
            <a:ext cx="3693795" cy="356235"/>
          </a:xfrm>
          <a:prstGeom prst="rect">
            <a:avLst/>
          </a:prstGeom>
          <a:solidFill>
            <a:srgbClr val="4472C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ordinary Hydrogen spectroscopy</a:t>
            </a:r>
            <a:endParaRPr lang="en-US" altLang="zh-CN" sz="1600" b="1"/>
          </a:p>
        </p:txBody>
      </p:sp>
      <p:sp>
        <p:nvSpPr>
          <p:cNvPr id="8" name="矩形 7"/>
          <p:cNvSpPr/>
          <p:nvPr/>
        </p:nvSpPr>
        <p:spPr>
          <a:xfrm>
            <a:off x="7886065" y="2837815"/>
            <a:ext cx="3701415" cy="356235"/>
          </a:xfrm>
          <a:prstGeom prst="rect">
            <a:avLst/>
          </a:prstGeom>
          <a:solidFill>
            <a:srgbClr val="4472C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b="1"/>
              <a:t>muonic  Hydrogen  spectroscopy</a:t>
            </a:r>
            <a:endParaRPr lang="en-US" altLang="zh-CN" sz="16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7500" y="587375"/>
            <a:ext cx="5124450" cy="1325880"/>
          </a:xfrm>
        </p:spPr>
        <p:txBody>
          <a:bodyPr>
            <a:normAutofit/>
          </a:bodyPr>
          <a:p>
            <a:r>
              <a:rPr lang="en-US" altLang="zh-CN" sz="6665">
                <a:ln w="22225">
                  <a:solidFill>
                    <a:schemeClr val="accent2"/>
                  </a:solidFill>
                  <a:prstDash val="solid"/>
                </a:ln>
                <a:solidFill>
                  <a:schemeClr val="accent2">
                    <a:lumMod val="40000"/>
                    <a:lumOff val="60000"/>
                  </a:schemeClr>
                </a:solidFill>
                <a:effectLst/>
                <a:sym typeface="+mn-ea"/>
              </a:rPr>
              <a:t>Thank you! </a:t>
            </a:r>
            <a:endParaRPr lang="zh-CN" altLang="en-US"/>
          </a:p>
        </p:txBody>
      </p:sp>
      <p:pic>
        <p:nvPicPr>
          <p:cNvPr id="8" name="内容占位符 7"/>
          <p:cNvPicPr>
            <a:picLocks noChangeAspect="1"/>
          </p:cNvPicPr>
          <p:nvPr>
            <p:ph idx="1"/>
          </p:nvPr>
        </p:nvPicPr>
        <p:blipFill>
          <a:blip r:embed="rId1"/>
          <a:srcRect b="4638"/>
          <a:stretch>
            <a:fillRect/>
          </a:stretch>
        </p:blipFill>
        <p:spPr>
          <a:xfrm>
            <a:off x="2501265" y="2042160"/>
            <a:ext cx="4984750" cy="3616325"/>
          </a:xfrm>
          <a:prstGeom prst="rect">
            <a:avLst/>
          </a:prstGeom>
        </p:spPr>
      </p:pic>
      <p:sp>
        <p:nvSpPr>
          <p:cNvPr id="4" name="文本框 3"/>
          <p:cNvSpPr txBox="1"/>
          <p:nvPr/>
        </p:nvSpPr>
        <p:spPr>
          <a:xfrm>
            <a:off x="8305800" y="3466465"/>
            <a:ext cx="3441700" cy="768350"/>
          </a:xfrm>
          <a:prstGeom prst="rect">
            <a:avLst/>
          </a:prstGeom>
          <a:noFill/>
        </p:spPr>
        <p:txBody>
          <a:bodyPr wrap="square" rtlCol="0" anchor="t">
            <a:spAutoFit/>
          </a:bodyPr>
          <a:p>
            <a:r>
              <a:rPr lang="en-US" altLang="zh-CN" sz="4400">
                <a:ln w="22225">
                  <a:solidFill>
                    <a:schemeClr val="accent2"/>
                  </a:solidFill>
                  <a:prstDash val="solid"/>
                </a:ln>
                <a:solidFill>
                  <a:schemeClr val="accent2">
                    <a:lumMod val="40000"/>
                    <a:lumOff val="60000"/>
                  </a:schemeClr>
                </a:solidFill>
                <a:effectLst/>
                <a:sym typeface="+mn-ea"/>
              </a:rPr>
              <a:t>Question</a:t>
            </a:r>
            <a:r>
              <a:rPr lang="en-US" altLang="zh-CN" sz="4400">
                <a:ln w="22225">
                  <a:solidFill>
                    <a:schemeClr val="accent2"/>
                  </a:solidFill>
                  <a:prstDash val="solid"/>
                </a:ln>
                <a:solidFill>
                  <a:schemeClr val="accent2">
                    <a:lumMod val="40000"/>
                    <a:lumOff val="60000"/>
                  </a:schemeClr>
                </a:solidFill>
                <a:effectLst/>
                <a:sym typeface="+mn-ea"/>
              </a:rPr>
              <a:t>s?</a:t>
            </a:r>
            <a:r>
              <a:rPr lang="en-US" altLang="zh-CN">
                <a:ln w="22225">
                  <a:solidFill>
                    <a:schemeClr val="accent2"/>
                  </a:solidFill>
                  <a:prstDash val="solid"/>
                </a:ln>
                <a:solidFill>
                  <a:schemeClr val="accent2">
                    <a:lumMod val="40000"/>
                    <a:lumOff val="60000"/>
                  </a:schemeClr>
                </a:solidFill>
                <a:effectLst/>
                <a:sym typeface="+mn-ea"/>
              </a:rPr>
              <a:t> </a:t>
            </a:r>
            <a:endParaRPr lang="en-US" altLang="zh-CN">
              <a:ln w="22225">
                <a:solidFill>
                  <a:schemeClr val="accent2"/>
                </a:solidFill>
                <a:prstDash val="solid"/>
              </a:ln>
              <a:solidFill>
                <a:schemeClr val="accent2">
                  <a:lumMod val="40000"/>
                  <a:lumOff val="60000"/>
                </a:schemeClr>
              </a:solidFill>
              <a:effectLst/>
              <a:sym typeface="+mn-ea"/>
            </a:endParaRPr>
          </a:p>
        </p:txBody>
      </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16</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367" y="1215108"/>
            <a:ext cx="8229600" cy="3571683"/>
          </a:xfrm>
        </p:spPr>
        <p:txBody>
          <a:bodyPr>
            <a:normAutofit/>
          </a:bodyPr>
          <a:lstStyle/>
          <a:p>
            <a:r>
              <a:rPr lang="en-US" altLang="zh-CN" sz="6600" dirty="0"/>
              <a:t>Back-Up Slides</a:t>
            </a:r>
            <a:endParaRPr lang="zh-CN" altLang="en-US" sz="6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sym typeface="+mn-ea"/>
              </a:rPr>
              <a:t>Case Stud</a:t>
            </a:r>
            <a:r>
              <a:rPr lang="en-US">
                <a:sym typeface="+mn-ea"/>
              </a:rPr>
              <a:t>y</a:t>
            </a:r>
            <a:r>
              <a:rPr>
                <a:sym typeface="+mn-ea"/>
              </a:rPr>
              <a:t> and Example</a:t>
            </a:r>
            <a:r>
              <a:rPr lang="en-US">
                <a:sym typeface="+mn-ea"/>
              </a:rPr>
              <a:t>:</a:t>
            </a:r>
            <a:br>
              <a:rPr lang="en-US">
                <a:sym typeface="+mn-ea"/>
              </a:rPr>
            </a:br>
            <a:r>
              <a:rPr lang="en-US">
                <a:solidFill>
                  <a:schemeClr val="accent2"/>
                </a:solidFill>
              </a:rPr>
              <a:t>MUSE Experiment</a:t>
            </a:r>
            <a:endParaRPr lang="en-US">
              <a:solidFill>
                <a:schemeClr val="accent2"/>
              </a:solidFill>
            </a:endParaRPr>
          </a:p>
        </p:txBody>
      </p:sp>
      <p:pic>
        <p:nvPicPr>
          <p:cNvPr id="5" name="内容占位符 4"/>
          <p:cNvPicPr>
            <a:picLocks noGrp="1" noChangeAspect="1"/>
          </p:cNvPicPr>
          <p:nvPr>
            <p:ph idx="1"/>
          </p:nvPr>
        </p:nvPicPr>
        <p:blipFill>
          <a:blip r:embed="rId1"/>
          <a:stretch>
            <a:fillRect/>
          </a:stretch>
        </p:blipFill>
        <p:spPr>
          <a:xfrm>
            <a:off x="2301240" y="1582420"/>
            <a:ext cx="7773035" cy="4635500"/>
          </a:xfrm>
          <a:prstGeom prst="rect">
            <a:avLst/>
          </a:prstGeom>
        </p:spPr>
      </p:pic>
      <p:sp>
        <p:nvSpPr>
          <p:cNvPr id="6" name="Title 1"/>
          <p:cNvSpPr>
            <a:spLocks noGrp="1"/>
          </p:cNvSpPr>
          <p:nvPr/>
        </p:nvSpPr>
        <p:spPr>
          <a:xfrm>
            <a:off x="1981200" y="6287770"/>
            <a:ext cx="8523605" cy="570230"/>
          </a:xfrm>
          <a:prstGeom prst="rect">
            <a:avLst/>
          </a:prstGeom>
        </p:spPr>
        <p:txBody>
          <a:bodyPr vert="horz" lIns="91440" tIns="45720" rIns="91440" bIns="45720" rtlCol="0" anchor="ctr">
            <a:normAutofit fontScale="6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solidFill>
                <a:schemeClr val="accent2"/>
              </a:solidFill>
            </a:endParaRPr>
          </a:p>
        </p:txBody>
      </p:sp>
      <p:sp>
        <p:nvSpPr>
          <p:cNvPr id="7" name="Title 1"/>
          <p:cNvSpPr>
            <a:spLocks noGrp="1"/>
          </p:cNvSpPr>
          <p:nvPr/>
        </p:nvSpPr>
        <p:spPr>
          <a:xfrm>
            <a:off x="1844675" y="6273165"/>
            <a:ext cx="8229600" cy="4603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a:sym typeface="+mn-ea"/>
              </a:rPr>
              <a:t>citation: https://indico.lns.tohoku.ac.jp/event/255/contributions/2094/attachments/788/1103/Talk_MUSE_LEES2024_MichaelKohl.pdf</a:t>
            </a:r>
            <a:endParaRPr lang="en-US" sz="160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4050" y="603885"/>
            <a:ext cx="8229600" cy="709295"/>
          </a:xfrm>
        </p:spPr>
        <p:txBody>
          <a:bodyPr>
            <a:normAutofit fontScale="90000"/>
          </a:bodyPr>
          <a:lstStyle/>
          <a:p>
            <a:r>
              <a:rPr lang="en-US" altLang="zh-CN">
                <a:solidFill>
                  <a:schemeClr val="accent2"/>
                </a:solidFill>
                <a:sym typeface="+mn-ea"/>
              </a:rPr>
              <a:t>Event Selections</a:t>
            </a:r>
            <a:endParaRPr lang="en-US" altLang="zh-CN"/>
          </a:p>
        </p:txBody>
      </p:sp>
      <p:pic>
        <p:nvPicPr>
          <p:cNvPr id="11" name="内容占位符 10"/>
          <p:cNvPicPr>
            <a:picLocks noGrp="1" noChangeAspect="1"/>
          </p:cNvPicPr>
          <p:nvPr>
            <p:ph idx="1"/>
          </p:nvPr>
        </p:nvPicPr>
        <p:blipFill>
          <a:blip r:embed="rId1"/>
          <a:srcRect l="6062" t="12754" r="4506" b="7479"/>
          <a:stretch>
            <a:fillRect/>
          </a:stretch>
        </p:blipFill>
        <p:spPr>
          <a:xfrm>
            <a:off x="5511800" y="2059940"/>
            <a:ext cx="4904105" cy="3423285"/>
          </a:xfrm>
          <a:prstGeom prst="rect">
            <a:avLst/>
          </a:prstGeom>
        </p:spPr>
      </p:pic>
      <p:pic>
        <p:nvPicPr>
          <p:cNvPr id="14" name="图片 13"/>
          <p:cNvPicPr>
            <a:picLocks noChangeAspect="1"/>
          </p:cNvPicPr>
          <p:nvPr/>
        </p:nvPicPr>
        <p:blipFill>
          <a:blip r:embed="rId2"/>
          <a:stretch>
            <a:fillRect/>
          </a:stretch>
        </p:blipFill>
        <p:spPr>
          <a:xfrm>
            <a:off x="5974080" y="1981200"/>
            <a:ext cx="2694305" cy="262890"/>
          </a:xfrm>
          <a:prstGeom prst="rect">
            <a:avLst/>
          </a:prstGeom>
        </p:spPr>
      </p:pic>
      <p:pic>
        <p:nvPicPr>
          <p:cNvPr id="15" name="图片 14"/>
          <p:cNvPicPr>
            <a:picLocks noChangeAspect="1"/>
          </p:cNvPicPr>
          <p:nvPr/>
        </p:nvPicPr>
        <p:blipFill>
          <a:blip r:embed="rId3"/>
          <a:stretch>
            <a:fillRect/>
          </a:stretch>
        </p:blipFill>
        <p:spPr>
          <a:xfrm rot="16200000">
            <a:off x="4633595" y="2826385"/>
            <a:ext cx="1757680" cy="224155"/>
          </a:xfrm>
          <a:prstGeom prst="rect">
            <a:avLst/>
          </a:prstGeom>
        </p:spPr>
      </p:pic>
      <p:pic>
        <p:nvPicPr>
          <p:cNvPr id="17" name="图片 16"/>
          <p:cNvPicPr>
            <a:picLocks noChangeAspect="1"/>
          </p:cNvPicPr>
          <p:nvPr/>
        </p:nvPicPr>
        <p:blipFill>
          <a:blip r:embed="rId4"/>
          <a:stretch>
            <a:fillRect/>
          </a:stretch>
        </p:blipFill>
        <p:spPr>
          <a:xfrm>
            <a:off x="7912735" y="5335270"/>
            <a:ext cx="2433955" cy="345440"/>
          </a:xfrm>
          <a:prstGeom prst="rect">
            <a:avLst/>
          </a:prstGeom>
        </p:spPr>
      </p:pic>
      <p:sp>
        <p:nvSpPr>
          <p:cNvPr id="18" name="文本框 17"/>
          <p:cNvSpPr txBox="1"/>
          <p:nvPr/>
        </p:nvSpPr>
        <p:spPr>
          <a:xfrm>
            <a:off x="1524000" y="1981200"/>
            <a:ext cx="3954780" cy="3378200"/>
          </a:xfrm>
          <a:prstGeom prst="rect">
            <a:avLst/>
          </a:prstGeom>
          <a:noFill/>
        </p:spPr>
        <p:txBody>
          <a:bodyPr wrap="square" rtlCol="0" anchor="t">
            <a:noAutofit/>
          </a:bodyPr>
          <a:lstStyle/>
          <a:p>
            <a:r>
              <a:rPr lang="en-US" altLang="zh-CN" sz="1600">
                <a:sym typeface="+mn-ea"/>
              </a:rPr>
              <a:t> 1. Matching hits between GEMs and HyCal.</a:t>
            </a:r>
            <a:endParaRPr lang="en-US" altLang="zh-CN" sz="1600">
              <a:sym typeface="+mn-ea"/>
            </a:endParaRPr>
          </a:p>
          <a:p>
            <a:endParaRPr lang="en-US" altLang="zh-CN" sz="1600">
              <a:sym typeface="+mn-ea"/>
            </a:endParaRPr>
          </a:p>
          <a:p>
            <a:r>
              <a:rPr lang="en-US" altLang="zh-CN" sz="1600">
                <a:sym typeface="+mn-ea"/>
              </a:rPr>
              <a:t>      Remove Dead Modules on HyCal.</a:t>
            </a:r>
            <a:endParaRPr lang="en-US" altLang="zh-CN" sz="1600">
              <a:sym typeface="+mn-ea"/>
            </a:endParaRPr>
          </a:p>
          <a:p>
            <a:endParaRPr lang="en-US" altLang="zh-CN" sz="1600">
              <a:sym typeface="+mn-ea"/>
            </a:endParaRPr>
          </a:p>
          <a:p>
            <a:r>
              <a:rPr lang="en-US" altLang="zh-CN" sz="1600"/>
              <a:t>      edges of HyCal modules cut.</a:t>
            </a:r>
            <a:endParaRPr lang="en-US" altLang="zh-CN" sz="1600"/>
          </a:p>
          <a:p>
            <a:endParaRPr lang="en-US" altLang="zh-CN" sz="1600"/>
          </a:p>
          <a:p>
            <a:r>
              <a:rPr lang="en-US" altLang="zh-CN" sz="1600">
                <a:sym typeface="+mn-ea"/>
              </a:rPr>
              <a:t> 2. For selecting both e-p and e-e events,</a:t>
            </a:r>
            <a:endParaRPr lang="en-US" altLang="zh-CN" sz="1600">
              <a:sym typeface="+mn-ea"/>
            </a:endParaRPr>
          </a:p>
          <a:p>
            <a:r>
              <a:rPr lang="en-US" altLang="zh-CN" sz="1600">
                <a:sym typeface="+mn-ea"/>
              </a:rPr>
              <a:t>     Apply angle-dependent expected </a:t>
            </a:r>
            <a:endParaRPr lang="en-US" altLang="zh-CN" sz="1600">
              <a:sym typeface="+mn-ea"/>
            </a:endParaRPr>
          </a:p>
          <a:p>
            <a:r>
              <a:rPr lang="en-US" altLang="zh-CN" sz="1600">
                <a:sym typeface="+mn-ea"/>
              </a:rPr>
              <a:t>     energy cuts based on kinematics.</a:t>
            </a:r>
            <a:endParaRPr lang="en-US" altLang="zh-CN" sz="1600">
              <a:sym typeface="+mn-ea"/>
            </a:endParaRPr>
          </a:p>
          <a:p>
            <a:endParaRPr lang="en-US" altLang="zh-CN" sz="1600">
              <a:sym typeface="+mn-ea"/>
            </a:endParaRPr>
          </a:p>
          <a:p>
            <a:endParaRPr lang="en-US" altLang="zh-CN" sz="1600"/>
          </a:p>
          <a:p>
            <a:endParaRPr lang="en-US" altLang="zh-CN" sz="1600"/>
          </a:p>
          <a:p>
            <a:r>
              <a:rPr lang="en-US" altLang="zh-CN" sz="1600">
                <a:sym typeface="+mn-ea"/>
              </a:rPr>
              <a:t>    (Cut sizes depend on detector’s resolution) </a:t>
            </a:r>
            <a:endParaRPr lang="en-US" altLang="zh-CN" sz="1600">
              <a:sym typeface="+mn-ea"/>
            </a:endParaRPr>
          </a:p>
          <a:p>
            <a:endParaRPr lang="en-US" altLang="zh-CN" sz="1600"/>
          </a:p>
          <a:p>
            <a:endParaRPr lang="en-US" altLang="zh-CN" sz="1600"/>
          </a:p>
          <a:p>
            <a:r>
              <a:rPr lang="en-US" altLang="zh-CN" sz="1600">
                <a:sym typeface="+mn-ea"/>
              </a:rPr>
              <a:t>                                     </a:t>
            </a:r>
            <a:endParaRPr lang="en-US" altLang="zh-CN" sz="1600">
              <a:sym typeface="+mn-ea"/>
            </a:endParaRPr>
          </a:p>
          <a:p>
            <a:r>
              <a:rPr lang="en-US" altLang="zh-CN" sz="1600">
                <a:sym typeface="+mn-ea"/>
              </a:rPr>
              <a:t>         </a:t>
            </a:r>
            <a:endParaRPr lang="en-US" altLang="zh-CN" sz="1600">
              <a:sym typeface="+mn-ea"/>
            </a:endParaRPr>
          </a:p>
        </p:txBody>
      </p:sp>
      <p:pic>
        <p:nvPicPr>
          <p:cNvPr id="20" name="图片 19"/>
          <p:cNvPicPr>
            <a:picLocks noChangeAspect="1"/>
          </p:cNvPicPr>
          <p:nvPr/>
        </p:nvPicPr>
        <p:blipFill>
          <a:blip r:embed="rId5"/>
          <a:stretch>
            <a:fillRect/>
          </a:stretch>
        </p:blipFill>
        <p:spPr>
          <a:xfrm>
            <a:off x="8663305" y="1529080"/>
            <a:ext cx="1683385" cy="452120"/>
          </a:xfrm>
          <a:prstGeom prst="rect">
            <a:avLst/>
          </a:prstGeom>
        </p:spPr>
      </p:pic>
      <p:cxnSp>
        <p:nvCxnSpPr>
          <p:cNvPr id="21" name="直接连接符 20"/>
          <p:cNvCxnSpPr/>
          <p:nvPr/>
        </p:nvCxnSpPr>
        <p:spPr>
          <a:xfrm>
            <a:off x="6157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6157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a:off x="7912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7912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标题 1"/>
          <p:cNvSpPr>
            <a:spLocks noGrp="1"/>
          </p:cNvSpPr>
          <p:nvPr/>
        </p:nvSpPr>
        <p:spPr>
          <a:xfrm>
            <a:off x="6503670" y="2705100"/>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endParaRPr lang="en-US" altLang="zh-CN" sz="2400">
              <a:solidFill>
                <a:srgbClr val="002060"/>
              </a:solidFill>
            </a:endParaRPr>
          </a:p>
        </p:txBody>
      </p:sp>
      <p:sp>
        <p:nvSpPr>
          <p:cNvPr id="30" name="标题 1"/>
          <p:cNvSpPr>
            <a:spLocks noGrp="1"/>
          </p:cNvSpPr>
          <p:nvPr/>
        </p:nvSpPr>
        <p:spPr>
          <a:xfrm>
            <a:off x="7350125" y="4379595"/>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endParaRPr lang="en-US" altLang="zh-CN" sz="2400">
              <a:solidFill>
                <a:srgbClr val="002060"/>
              </a:solidFill>
            </a:endParaRPr>
          </a:p>
        </p:txBody>
      </p:sp>
      <p:pic>
        <p:nvPicPr>
          <p:cNvPr id="33" name="图片 32"/>
          <p:cNvPicPr>
            <a:picLocks noChangeAspect="1"/>
          </p:cNvPicPr>
          <p:nvPr/>
        </p:nvPicPr>
        <p:blipFill>
          <a:blip r:embed="rId6"/>
          <a:stretch>
            <a:fillRect/>
          </a:stretch>
        </p:blipFill>
        <p:spPr>
          <a:xfrm>
            <a:off x="2458085" y="4379595"/>
            <a:ext cx="1854200" cy="47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35530" y="420370"/>
            <a:ext cx="10515600" cy="1325563"/>
          </a:xfrm>
        </p:spPr>
        <p:txBody>
          <a:bodyPr/>
          <a:lstStyle/>
          <a:p>
            <a:r>
              <a:t>What is Proton Charge Radius?</a:t>
            </a:r>
          </a:p>
        </p:txBody>
      </p:sp>
      <p:sp>
        <p:nvSpPr>
          <p:cNvPr id="3" name="Content Placeholder 2"/>
          <p:cNvSpPr>
            <a:spLocks noGrp="1"/>
          </p:cNvSpPr>
          <p:nvPr>
            <p:ph idx="1"/>
          </p:nvPr>
        </p:nvSpPr>
        <p:spPr>
          <a:xfrm>
            <a:off x="838200" y="1452880"/>
            <a:ext cx="10515600" cy="4724400"/>
          </a:xfrm>
        </p:spPr>
        <p:txBody>
          <a:bodyPr>
            <a:normAutofit fontScale="90000"/>
          </a:bodyPr>
          <a:lstStyle/>
          <a:p>
            <a:pPr marL="0" indent="0">
              <a:buNone/>
            </a:pPr>
          </a:p>
          <a:p>
            <a:pPr marL="0" indent="0">
              <a:buNone/>
            </a:pPr>
            <a:r>
              <a:t>The proton charge radius is a measure of the spatial extent of the</a:t>
            </a:r>
            <a:r>
              <a:rPr lang="en-US"/>
              <a:t> proton’s</a:t>
            </a:r>
            <a:r>
              <a:t> electric charge </a:t>
            </a:r>
            <a:r>
              <a:rPr lang="en-US"/>
              <a:t>distribution</a:t>
            </a:r>
            <a:r>
              <a:t>.</a:t>
            </a:r>
          </a:p>
          <a:p>
            <a:endParaRPr lang="en-US"/>
          </a:p>
          <a:p>
            <a:endParaRPr lang="en-US"/>
          </a:p>
          <a:p>
            <a:endParaRPr lang="en-US"/>
          </a:p>
          <a:p>
            <a:pPr marL="0" indent="0">
              <a:buNone/>
            </a:pPr>
            <a:endParaRPr lang="en-US" sz="2400"/>
          </a:p>
          <a:p>
            <a:pPr marL="0" indent="0">
              <a:buNone/>
            </a:pPr>
            <a:r>
              <a:rPr lang="en-US" sz="2400"/>
              <a:t>                                                              </a:t>
            </a:r>
            <a:r>
              <a:rPr lang="en-US" sz="2400">
                <a:ln w="22225">
                  <a:solidFill>
                    <a:schemeClr val="accent2"/>
                  </a:solidFill>
                  <a:prstDash val="solid"/>
                </a:ln>
                <a:solidFill>
                  <a:schemeClr val="accent2">
                    <a:lumMod val="40000"/>
                    <a:lumOff val="60000"/>
                  </a:schemeClr>
                </a:solidFill>
                <a:effectLst/>
              </a:rPr>
              <a:t> =1</a:t>
            </a:r>
            <a:endParaRPr lang="en-US" sz="2400"/>
          </a:p>
          <a:p>
            <a:pPr marL="0" indent="0">
              <a:buNone/>
            </a:pPr>
            <a:r>
              <a:rPr lang="en-US" sz="2400"/>
              <a:t>At Q</a:t>
            </a:r>
            <a:r>
              <a:rPr lang="en-US" sz="2400" baseline="30000"/>
              <a:t>2</a:t>
            </a:r>
            <a:r>
              <a:rPr lang="en-US" sz="2400"/>
              <a:t> goes to zero,</a:t>
            </a:r>
            <a:endParaRPr lang="en-US" sz="2400"/>
          </a:p>
          <a:p>
            <a:pPr marL="0" indent="0">
              <a:buNone/>
            </a:pPr>
            <a:r>
              <a:rPr lang="en-US" sz="2400"/>
              <a:t>Electrons see the proton as a whole.</a:t>
            </a:r>
            <a:endParaRPr lang="en-US" sz="2400"/>
          </a:p>
          <a:p>
            <a:pPr marL="0" indent="0">
              <a:buNone/>
            </a:pPr>
            <a:endParaRPr lang="en-US" sz="2400"/>
          </a:p>
        </p:txBody>
      </p:sp>
      <p:pic>
        <p:nvPicPr>
          <p:cNvPr id="5" name="图片 4"/>
          <p:cNvPicPr>
            <a:picLocks noChangeAspect="1"/>
          </p:cNvPicPr>
          <p:nvPr/>
        </p:nvPicPr>
        <p:blipFill>
          <a:blip r:embed="rId1"/>
          <a:stretch>
            <a:fillRect/>
          </a:stretch>
        </p:blipFill>
        <p:spPr>
          <a:xfrm>
            <a:off x="1442720" y="3516630"/>
            <a:ext cx="5429250" cy="1092200"/>
          </a:xfrm>
          <a:prstGeom prst="rect">
            <a:avLst/>
          </a:prstGeom>
        </p:spPr>
      </p:pic>
      <p:pic>
        <p:nvPicPr>
          <p:cNvPr id="6" name="图片 5"/>
          <p:cNvPicPr>
            <a:picLocks noChangeAspect="1"/>
          </p:cNvPicPr>
          <p:nvPr/>
        </p:nvPicPr>
        <p:blipFill>
          <a:blip r:embed="rId2"/>
          <a:stretch>
            <a:fillRect/>
          </a:stretch>
        </p:blipFill>
        <p:spPr>
          <a:xfrm>
            <a:off x="8494395" y="2408555"/>
            <a:ext cx="2859405" cy="2474595"/>
          </a:xfrm>
          <a:prstGeom prst="rect">
            <a:avLst/>
          </a:prstGeom>
        </p:spPr>
      </p:pic>
      <p:pic>
        <p:nvPicPr>
          <p:cNvPr id="7" name="图片 6"/>
          <p:cNvPicPr>
            <a:picLocks noChangeAspect="1"/>
          </p:cNvPicPr>
          <p:nvPr/>
        </p:nvPicPr>
        <p:blipFill>
          <a:blip r:embed="rId3"/>
          <a:stretch>
            <a:fillRect/>
          </a:stretch>
        </p:blipFill>
        <p:spPr>
          <a:xfrm>
            <a:off x="3926205" y="2698750"/>
            <a:ext cx="2495550" cy="730250"/>
          </a:xfrm>
          <a:prstGeom prst="rect">
            <a:avLst/>
          </a:prstGeom>
        </p:spPr>
      </p:pic>
      <p:pic>
        <p:nvPicPr>
          <p:cNvPr id="10" name="图片 9"/>
          <p:cNvPicPr>
            <a:picLocks noChangeAspect="1"/>
          </p:cNvPicPr>
          <p:nvPr/>
        </p:nvPicPr>
        <p:blipFill>
          <a:blip r:embed="rId4"/>
          <a:stretch>
            <a:fillRect/>
          </a:stretch>
        </p:blipFill>
        <p:spPr>
          <a:xfrm>
            <a:off x="5648960" y="4883150"/>
            <a:ext cx="3556635" cy="935355"/>
          </a:xfrm>
          <a:prstGeom prst="rect">
            <a:avLst/>
          </a:prstGeom>
        </p:spPr>
      </p:pic>
      <p:pic>
        <p:nvPicPr>
          <p:cNvPr id="8" name="图片 7"/>
          <p:cNvPicPr>
            <a:picLocks noChangeAspect="1"/>
          </p:cNvPicPr>
          <p:nvPr/>
        </p:nvPicPr>
        <p:blipFill>
          <a:blip r:embed="rId5"/>
          <a:stretch>
            <a:fillRect/>
          </a:stretch>
        </p:blipFill>
        <p:spPr>
          <a:xfrm>
            <a:off x="5731510" y="5818505"/>
            <a:ext cx="2343150" cy="596900"/>
          </a:xfrm>
          <a:prstGeom prst="rect">
            <a:avLst/>
          </a:prstGeom>
        </p:spPr>
      </p:pic>
      <p:sp>
        <p:nvSpPr>
          <p:cNvPr id="177" name="Frame 79"/>
          <p:cNvSpPr/>
          <p:nvPr/>
        </p:nvSpPr>
        <p:spPr>
          <a:xfrm>
            <a:off x="790575" y="5001895"/>
            <a:ext cx="4359910" cy="81661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cxnSp>
        <p:nvCxnSpPr>
          <p:cNvPr id="11" name="直接箭头连接符 10"/>
          <p:cNvCxnSpPr/>
          <p:nvPr/>
        </p:nvCxnSpPr>
        <p:spPr>
          <a:xfrm>
            <a:off x="4524375" y="4349750"/>
            <a:ext cx="460375" cy="3149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4"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2</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accent2"/>
                </a:solidFill>
                <a:sym typeface="+mn-ea"/>
              </a:rPr>
              <a:t>Event Selections</a:t>
            </a:r>
            <a:endParaRPr lang="zh-CN" altLang="en-US"/>
          </a:p>
        </p:txBody>
      </p:sp>
      <p:sp>
        <p:nvSpPr>
          <p:cNvPr id="4" name="文本框 3"/>
          <p:cNvSpPr txBox="1"/>
          <p:nvPr/>
        </p:nvSpPr>
        <p:spPr>
          <a:xfrm>
            <a:off x="1524000" y="2059940"/>
            <a:ext cx="4889500" cy="3784600"/>
          </a:xfrm>
          <a:prstGeom prst="rect">
            <a:avLst/>
          </a:prstGeom>
          <a:noFill/>
        </p:spPr>
        <p:txBody>
          <a:bodyPr wrap="square" rtlCol="0" anchor="t">
            <a:spAutoFit/>
          </a:bodyPr>
          <a:lstStyle/>
          <a:p>
            <a:r>
              <a:rPr lang="en-US" altLang="zh-CN" sz="1600">
                <a:sym typeface="+mn-ea"/>
              </a:rPr>
              <a:t>3.  In addition to 2, we apply additional cuts </a:t>
            </a:r>
            <a:endParaRPr lang="en-US" altLang="zh-CN" sz="1600">
              <a:sym typeface="+mn-ea"/>
            </a:endParaRPr>
          </a:p>
          <a:p>
            <a:r>
              <a:rPr lang="en-US" altLang="zh-CN" sz="1600">
                <a:sym typeface="+mn-ea"/>
              </a:rPr>
              <a:t>     to find the double-arm e-e events:</a:t>
            </a:r>
            <a:endParaRPr lang="en-US" altLang="zh-CN" sz="1600">
              <a:sym typeface="+mn-ea"/>
            </a:endParaRPr>
          </a:p>
          <a:p>
            <a:r>
              <a:rPr lang="en-US" altLang="zh-CN" sz="1600">
                <a:sym typeface="+mn-ea"/>
              </a:rPr>
              <a:t>     </a:t>
            </a:r>
            <a:endParaRPr lang="en-US" altLang="zh-CN" sz="1600">
              <a:sym typeface="+mn-ea"/>
            </a:endParaRPr>
          </a:p>
          <a:p>
            <a:r>
              <a:rPr lang="en-US" altLang="zh-CN" sz="1600">
                <a:sym typeface="+mn-ea"/>
              </a:rPr>
              <a:t>  </a:t>
            </a:r>
            <a:r>
              <a:rPr sz="1600">
                <a:sym typeface="+mn-ea"/>
              </a:rPr>
              <a:t>•</a:t>
            </a:r>
            <a:r>
              <a:rPr lang="en-US" altLang="zh-CN" sz="1600">
                <a:sym typeface="+mn-ea"/>
              </a:rPr>
              <a:t>  Co-planarity: </a:t>
            </a:r>
            <a:endParaRPr lang="en-US" altLang="zh-CN" sz="1600"/>
          </a:p>
          <a:p>
            <a:endParaRPr lang="en-US" altLang="zh-CN" sz="1600">
              <a:sym typeface="+mn-ea"/>
            </a:endParaRPr>
          </a:p>
          <a:p>
            <a:r>
              <a:rPr lang="en-US" altLang="zh-CN" sz="1600">
                <a:sym typeface="+mn-ea"/>
              </a:rPr>
              <a:t>  </a:t>
            </a:r>
            <a:r>
              <a:rPr sz="1600">
                <a:sym typeface="+mn-ea"/>
              </a:rPr>
              <a:t>•</a:t>
            </a:r>
            <a:r>
              <a:rPr lang="en-US" altLang="zh-CN" sz="1600">
                <a:sym typeface="+mn-ea"/>
              </a:rPr>
              <a:t>  Reconstructed Vertex z:</a:t>
            </a:r>
            <a:endParaRPr lang="en-US" altLang="zh-CN" sz="1600">
              <a:sym typeface="+mn-ea"/>
            </a:endParaRPr>
          </a:p>
          <a:p>
            <a:endParaRPr lang="en-US" altLang="zh-CN" sz="1600">
              <a:sym typeface="+mn-ea"/>
            </a:endParaRPr>
          </a:p>
          <a:p>
            <a:endParaRPr lang="en-US" altLang="zh-CN" sz="1600">
              <a:sym typeface="+mn-ea"/>
            </a:endParaRPr>
          </a:p>
          <a:p>
            <a:endParaRPr lang="en-US" altLang="zh-CN" sz="1600">
              <a:sym typeface="+mn-ea"/>
            </a:endParaRPr>
          </a:p>
          <a:p>
            <a:r>
              <a:rPr lang="en-US" altLang="zh-CN" sz="1600">
                <a:sym typeface="+mn-ea"/>
              </a:rPr>
              <a:t>    ( R</a:t>
            </a:r>
            <a:r>
              <a:rPr lang="en-US" altLang="zh-CN" sz="1600" baseline="-25000">
                <a:sym typeface="+mn-ea"/>
              </a:rPr>
              <a:t>1,2 </a:t>
            </a:r>
            <a:r>
              <a:rPr lang="en-US" altLang="zh-CN" sz="1600">
                <a:sym typeface="+mn-ea"/>
              </a:rPr>
              <a:t> is the transverse distance between the </a:t>
            </a:r>
            <a:endParaRPr lang="en-US" altLang="zh-CN" sz="1600">
              <a:sym typeface="+mn-ea"/>
            </a:endParaRPr>
          </a:p>
          <a:p>
            <a:r>
              <a:rPr lang="en-US" altLang="zh-CN" sz="1600">
                <a:sym typeface="+mn-ea"/>
              </a:rPr>
              <a:t>    hit position on the detector and the beam-line</a:t>
            </a:r>
            <a:endParaRPr lang="en-US" altLang="zh-CN" sz="1600">
              <a:sym typeface="+mn-ea"/>
            </a:endParaRPr>
          </a:p>
          <a:p>
            <a:r>
              <a:rPr lang="en-US" altLang="zh-CN" sz="1600">
                <a:sym typeface="+mn-ea"/>
              </a:rPr>
              <a:t>    of the scattered electron.)</a:t>
            </a:r>
            <a:endParaRPr lang="en-US" altLang="zh-CN" sz="1600">
              <a:sym typeface="+mn-ea"/>
            </a:endParaRPr>
          </a:p>
          <a:p>
            <a:endParaRPr lang="en-US" altLang="zh-CN" sz="1600">
              <a:sym typeface="+mn-ea"/>
            </a:endParaRPr>
          </a:p>
          <a:p>
            <a:r>
              <a:rPr lang="en-US" altLang="zh-CN" sz="1600">
                <a:sym typeface="+mn-ea"/>
              </a:rPr>
              <a:t>  </a:t>
            </a:r>
            <a:r>
              <a:rPr sz="1600">
                <a:sym typeface="+mn-ea"/>
              </a:rPr>
              <a:t>•</a:t>
            </a:r>
            <a:r>
              <a:rPr lang="en-US" altLang="zh-CN" sz="1600">
                <a:sym typeface="+mn-ea"/>
              </a:rPr>
              <a:t>  Elasticity :</a:t>
            </a:r>
            <a:endParaRPr lang="en-US" altLang="zh-CN" sz="1600"/>
          </a:p>
          <a:p>
            <a:r>
              <a:rPr lang="en-US" altLang="zh-CN" sz="1600">
                <a:sym typeface="+mn-ea"/>
              </a:rPr>
              <a:t>                                     </a:t>
            </a:r>
            <a:endParaRPr lang="en-US" altLang="zh-CN" sz="1600">
              <a:sym typeface="+mn-ea"/>
            </a:endParaRPr>
          </a:p>
        </p:txBody>
      </p:sp>
      <p:pic>
        <p:nvPicPr>
          <p:cNvPr id="15" name="内容占位符 10"/>
          <p:cNvPicPr>
            <a:picLocks noChangeAspect="1"/>
          </p:cNvPicPr>
          <p:nvPr/>
        </p:nvPicPr>
        <p:blipFill>
          <a:blip r:embed="rId1"/>
          <a:srcRect l="6062" t="12754" r="4506" b="7479"/>
          <a:stretch>
            <a:fillRect/>
          </a:stretch>
        </p:blipFill>
        <p:spPr>
          <a:xfrm>
            <a:off x="5659755" y="2059940"/>
            <a:ext cx="4904105" cy="3423285"/>
          </a:xfrm>
          <a:prstGeom prst="rect">
            <a:avLst/>
          </a:prstGeom>
        </p:spPr>
      </p:pic>
      <p:pic>
        <p:nvPicPr>
          <p:cNvPr id="16" name="图片 15"/>
          <p:cNvPicPr>
            <a:picLocks noChangeAspect="1"/>
          </p:cNvPicPr>
          <p:nvPr/>
        </p:nvPicPr>
        <p:blipFill>
          <a:blip r:embed="rId2"/>
          <a:stretch>
            <a:fillRect/>
          </a:stretch>
        </p:blipFill>
        <p:spPr>
          <a:xfrm>
            <a:off x="5974080" y="1981200"/>
            <a:ext cx="2694305" cy="262890"/>
          </a:xfrm>
          <a:prstGeom prst="rect">
            <a:avLst/>
          </a:prstGeom>
        </p:spPr>
      </p:pic>
      <p:pic>
        <p:nvPicPr>
          <p:cNvPr id="18" name="图片 17"/>
          <p:cNvPicPr>
            <a:picLocks noChangeAspect="1"/>
          </p:cNvPicPr>
          <p:nvPr/>
        </p:nvPicPr>
        <p:blipFill>
          <a:blip r:embed="rId3"/>
          <a:stretch>
            <a:fillRect/>
          </a:stretch>
        </p:blipFill>
        <p:spPr>
          <a:xfrm rot="16200000">
            <a:off x="4668520" y="2877185"/>
            <a:ext cx="1757680" cy="224155"/>
          </a:xfrm>
          <a:prstGeom prst="rect">
            <a:avLst/>
          </a:prstGeom>
        </p:spPr>
      </p:pic>
      <p:pic>
        <p:nvPicPr>
          <p:cNvPr id="19" name="图片 18"/>
          <p:cNvPicPr>
            <a:picLocks noChangeAspect="1"/>
          </p:cNvPicPr>
          <p:nvPr/>
        </p:nvPicPr>
        <p:blipFill>
          <a:blip r:embed="rId4"/>
          <a:stretch>
            <a:fillRect/>
          </a:stretch>
        </p:blipFill>
        <p:spPr>
          <a:xfrm>
            <a:off x="7912735" y="5335270"/>
            <a:ext cx="2433955" cy="345440"/>
          </a:xfrm>
          <a:prstGeom prst="rect">
            <a:avLst/>
          </a:prstGeom>
        </p:spPr>
      </p:pic>
      <p:pic>
        <p:nvPicPr>
          <p:cNvPr id="26" name="图片 25"/>
          <p:cNvPicPr>
            <a:picLocks noChangeAspect="1"/>
          </p:cNvPicPr>
          <p:nvPr/>
        </p:nvPicPr>
        <p:blipFill>
          <a:blip r:embed="rId5"/>
          <a:stretch>
            <a:fillRect/>
          </a:stretch>
        </p:blipFill>
        <p:spPr>
          <a:xfrm>
            <a:off x="8663305" y="1529080"/>
            <a:ext cx="1683385" cy="452120"/>
          </a:xfrm>
          <a:prstGeom prst="rect">
            <a:avLst/>
          </a:prstGeom>
        </p:spPr>
      </p:pic>
      <p:cxnSp>
        <p:nvCxnSpPr>
          <p:cNvPr id="27" name="直接连接符 26"/>
          <p:cNvCxnSpPr/>
          <p:nvPr/>
        </p:nvCxnSpPr>
        <p:spPr>
          <a:xfrm>
            <a:off x="6157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a:off x="6157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a:off x="7912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7912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标题 1"/>
          <p:cNvSpPr>
            <a:spLocks noGrp="1"/>
          </p:cNvSpPr>
          <p:nvPr/>
        </p:nvSpPr>
        <p:spPr>
          <a:xfrm>
            <a:off x="6503670" y="2705100"/>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endParaRPr lang="en-US" altLang="zh-CN" sz="2400">
              <a:solidFill>
                <a:srgbClr val="002060"/>
              </a:solidFill>
            </a:endParaRPr>
          </a:p>
        </p:txBody>
      </p:sp>
      <p:sp>
        <p:nvSpPr>
          <p:cNvPr id="33" name="标题 1"/>
          <p:cNvSpPr>
            <a:spLocks noGrp="1"/>
          </p:cNvSpPr>
          <p:nvPr/>
        </p:nvSpPr>
        <p:spPr>
          <a:xfrm>
            <a:off x="7350125" y="4379595"/>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endParaRPr lang="en-US" altLang="zh-CN" sz="2400">
              <a:solidFill>
                <a:srgbClr val="002060"/>
              </a:solidFill>
            </a:endParaRPr>
          </a:p>
        </p:txBody>
      </p:sp>
      <p:pic>
        <p:nvPicPr>
          <p:cNvPr id="34" name="图片 33"/>
          <p:cNvPicPr>
            <a:picLocks noChangeAspect="1"/>
          </p:cNvPicPr>
          <p:nvPr/>
        </p:nvPicPr>
        <p:blipFill>
          <a:blip r:embed="rId6"/>
          <a:stretch>
            <a:fillRect/>
          </a:stretch>
        </p:blipFill>
        <p:spPr>
          <a:xfrm>
            <a:off x="2934335" y="2754630"/>
            <a:ext cx="1695450" cy="368300"/>
          </a:xfrm>
          <a:prstGeom prst="rect">
            <a:avLst/>
          </a:prstGeom>
        </p:spPr>
      </p:pic>
      <p:pic>
        <p:nvPicPr>
          <p:cNvPr id="35" name="图片 34"/>
          <p:cNvPicPr>
            <a:picLocks noChangeAspect="1"/>
          </p:cNvPicPr>
          <p:nvPr/>
        </p:nvPicPr>
        <p:blipFill>
          <a:blip r:embed="rId7"/>
          <a:stretch>
            <a:fillRect/>
          </a:stretch>
        </p:blipFill>
        <p:spPr>
          <a:xfrm>
            <a:off x="1981200" y="5546725"/>
            <a:ext cx="3486150" cy="558800"/>
          </a:xfrm>
          <a:prstGeom prst="rect">
            <a:avLst/>
          </a:prstGeom>
        </p:spPr>
      </p:pic>
      <p:pic>
        <p:nvPicPr>
          <p:cNvPr id="36" name="图片 35"/>
          <p:cNvPicPr>
            <a:picLocks noChangeAspect="1"/>
          </p:cNvPicPr>
          <p:nvPr/>
        </p:nvPicPr>
        <p:blipFill>
          <a:blip r:embed="rId8"/>
          <a:stretch>
            <a:fillRect/>
          </a:stretch>
        </p:blipFill>
        <p:spPr>
          <a:xfrm>
            <a:off x="2797175" y="3646170"/>
            <a:ext cx="1492250" cy="63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5410" y="406083"/>
            <a:ext cx="8229600" cy="1143000"/>
          </a:xfrm>
        </p:spPr>
        <p:txBody>
          <a:bodyPr/>
          <a:lstStyle/>
          <a:p>
            <a:r>
              <a:rPr lang="en-US" altLang="zh-CN"/>
              <a:t>   Background Subtraction</a:t>
            </a:r>
            <a:endParaRPr lang="en-US" altLang="zh-CN"/>
          </a:p>
        </p:txBody>
      </p:sp>
      <p:pic>
        <p:nvPicPr>
          <p:cNvPr id="5" name="内容占位符 4"/>
          <p:cNvPicPr>
            <a:picLocks noGrp="1" noChangeAspect="1"/>
          </p:cNvPicPr>
          <p:nvPr>
            <p:ph idx="1"/>
          </p:nvPr>
        </p:nvPicPr>
        <p:blipFill>
          <a:blip r:embed="rId1"/>
          <a:stretch>
            <a:fillRect/>
          </a:stretch>
        </p:blipFill>
        <p:spPr>
          <a:xfrm>
            <a:off x="1138555" y="1275715"/>
            <a:ext cx="9330690" cy="4758055"/>
          </a:xfrm>
          <a:prstGeom prst="rect">
            <a:avLst/>
          </a:prstGeom>
        </p:spPr>
      </p:pic>
      <p:sp>
        <p:nvSpPr>
          <p:cNvPr id="4" name="文本框 3"/>
          <p:cNvSpPr txBox="1"/>
          <p:nvPr/>
        </p:nvSpPr>
        <p:spPr>
          <a:xfrm>
            <a:off x="1019810" y="5696585"/>
            <a:ext cx="6096000" cy="337185"/>
          </a:xfrm>
          <a:prstGeom prst="rect">
            <a:avLst/>
          </a:prstGeom>
          <a:noFill/>
        </p:spPr>
        <p:txBody>
          <a:bodyPr wrap="square" rtlCol="0" anchor="t">
            <a:spAutoFit/>
          </a:bodyPr>
          <a:p>
            <a:r>
              <a:rPr lang="en-US" altLang="zh-CN" sz="1600">
                <a:sym typeface="+mn-ea"/>
              </a:rPr>
              <a:t>b)Empty Target run:  </a:t>
            </a:r>
            <a:r>
              <a:rPr lang="en-US" altLang="zh-CN" sz="1600">
                <a:sym typeface="+mn-ea"/>
              </a:rPr>
              <a:t>H</a:t>
            </a:r>
            <a:r>
              <a:rPr lang="en-US" altLang="zh-CN" sz="1600" baseline="-25000">
                <a:sym typeface="+mn-ea"/>
              </a:rPr>
              <a:t>2</a:t>
            </a:r>
            <a:r>
              <a:rPr lang="en-US" altLang="zh-CN" sz="1600">
                <a:sym typeface="+mn-ea"/>
              </a:rPr>
              <a:t> </a:t>
            </a:r>
            <a:r>
              <a:rPr lang="en-US" altLang="zh-CN" sz="1600">
                <a:sym typeface="+mn-ea"/>
              </a:rPr>
              <a:t>gas was flled directly into the chamber </a:t>
            </a:r>
            <a:endParaRPr lang="en-US" altLang="zh-CN" sz="1600">
              <a:sym typeface="+mn-ea"/>
            </a:endParaRPr>
          </a:p>
        </p:txBody>
      </p:sp>
      <p:sp>
        <p:nvSpPr>
          <p:cNvPr id="7" name="文本框 6"/>
          <p:cNvSpPr txBox="1"/>
          <p:nvPr/>
        </p:nvSpPr>
        <p:spPr>
          <a:xfrm>
            <a:off x="1214755" y="1485900"/>
            <a:ext cx="6096000" cy="337185"/>
          </a:xfrm>
          <a:prstGeom prst="rect">
            <a:avLst/>
          </a:prstGeom>
          <a:noFill/>
        </p:spPr>
        <p:txBody>
          <a:bodyPr wrap="square" rtlCol="0" anchor="t">
            <a:spAutoFit/>
          </a:bodyPr>
          <a:p>
            <a:r>
              <a:rPr lang="en-US" altLang="zh-CN" sz="1600">
                <a:sym typeface="+mn-ea"/>
              </a:rPr>
              <a:t>a) Full Target run: H</a:t>
            </a:r>
            <a:r>
              <a:rPr lang="en-US" altLang="zh-CN" sz="1600" baseline="-25000">
                <a:sym typeface="+mn-ea"/>
              </a:rPr>
              <a:t>2</a:t>
            </a:r>
            <a:r>
              <a:rPr lang="en-US" altLang="zh-CN" sz="1600">
                <a:sym typeface="+mn-ea"/>
              </a:rPr>
              <a:t> gas was filled directly into the target cell</a:t>
            </a:r>
            <a:endParaRPr lang="en-US" altLang="zh-CN" sz="160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3244" y="98061"/>
            <a:ext cx="8229600" cy="1143000"/>
          </a:xfrm>
        </p:spPr>
        <p:txBody>
          <a:bodyPr/>
          <a:lstStyle/>
          <a:p>
            <a:r>
              <a:rPr lang="en-US" altLang="zh-CN" dirty="0"/>
              <a:t>GEM Efficiency Study</a:t>
            </a:r>
            <a:endParaRPr lang="zh-CN" altLang="en-US" dirty="0"/>
          </a:p>
        </p:txBody>
      </p:sp>
      <p:pic>
        <p:nvPicPr>
          <p:cNvPr id="4" name="内容占位符 3" descr="图表, 散点图&#10;&#10;AI 生成的内容可能不正确。"/>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721245" y="1217054"/>
            <a:ext cx="4285855" cy="3845770"/>
          </a:xfrm>
          <a:prstGeom prst="rect">
            <a:avLst/>
          </a:prstGeom>
        </p:spPr>
      </p:pic>
      <p:pic>
        <p:nvPicPr>
          <p:cNvPr id="5" name="图片 4" descr="Screenshot from 2025-02-13 15-17-50"/>
          <p:cNvPicPr>
            <a:picLocks noChangeAspect="1"/>
          </p:cNvPicPr>
          <p:nvPr/>
        </p:nvPicPr>
        <p:blipFill>
          <a:blip r:embed="rId2"/>
          <a:srcRect l="1178" t="11374"/>
          <a:stretch>
            <a:fillRect/>
          </a:stretch>
        </p:blipFill>
        <p:spPr>
          <a:xfrm>
            <a:off x="5986198" y="1403350"/>
            <a:ext cx="4546117" cy="3707434"/>
          </a:xfrm>
          <a:prstGeom prst="rect">
            <a:avLst/>
          </a:prstGeom>
        </p:spPr>
      </p:pic>
      <p:pic>
        <p:nvPicPr>
          <p:cNvPr id="7" name="图片 6" descr="背景图案&#10;&#10;AI 生成的内容可能不正确。"/>
          <p:cNvPicPr>
            <a:picLocks noChangeAspect="1"/>
          </p:cNvPicPr>
          <p:nvPr/>
        </p:nvPicPr>
        <p:blipFill>
          <a:blip r:embed="rId3"/>
          <a:stretch>
            <a:fillRect/>
          </a:stretch>
        </p:blipFill>
        <p:spPr>
          <a:xfrm>
            <a:off x="4998720" y="2660224"/>
            <a:ext cx="605603" cy="160925"/>
          </a:xfrm>
          <a:prstGeom prst="rect">
            <a:avLst/>
          </a:prstGeom>
        </p:spPr>
      </p:pic>
      <p:pic>
        <p:nvPicPr>
          <p:cNvPr id="8" name="图片 7" descr="背景图案&#10;&#10;AI 生成的内容可能不正确。"/>
          <p:cNvPicPr>
            <a:picLocks noChangeAspect="1"/>
          </p:cNvPicPr>
          <p:nvPr/>
        </p:nvPicPr>
        <p:blipFill>
          <a:blip r:embed="rId3"/>
          <a:stretch>
            <a:fillRect/>
          </a:stretch>
        </p:blipFill>
        <p:spPr>
          <a:xfrm>
            <a:off x="9026892" y="2383436"/>
            <a:ext cx="591954" cy="105794"/>
          </a:xfrm>
          <a:prstGeom prst="rect">
            <a:avLst/>
          </a:prstGeom>
        </p:spPr>
      </p:pic>
      <p:graphicFrame>
        <p:nvGraphicFramePr>
          <p:cNvPr id="9" name="Table 2"/>
          <p:cNvGraphicFramePr>
            <a:graphicFrameLocks noGrp="1"/>
          </p:cNvGraphicFramePr>
          <p:nvPr/>
        </p:nvGraphicFramePr>
        <p:xfrm>
          <a:off x="1610702" y="5303446"/>
          <a:ext cx="8750935" cy="518160"/>
        </p:xfrm>
        <a:graphic>
          <a:graphicData uri="http://schemas.openxmlformats.org/drawingml/2006/table">
            <a:tbl>
              <a:tblPr firstRow="1" bandRow="1">
                <a:tableStyleId>{5C22544A-7EE6-4342-B048-85BDC9FD1C3A}</a:tableStyleId>
              </a:tblPr>
              <a:tblGrid>
                <a:gridCol w="2620645"/>
                <a:gridCol w="3390900"/>
                <a:gridCol w="2739390"/>
              </a:tblGrid>
              <a:tr h="464824">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e-e:   0.0498494</a:t>
                      </a:r>
                      <a:endParaRPr lang="en-US" altLang="zh-CN" sz="1400" dirty="0">
                        <a:solidFill>
                          <a:schemeClr val="tx1"/>
                        </a:solidFill>
                      </a:endParaRPr>
                    </a:p>
                    <a:p>
                      <a:pPr algn="ctr">
                        <a:buNone/>
                      </a:pPr>
                      <a:endParaRPr lang="en-US" altLang="zh-CN"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t>RMS Value for difference between 2 sets(%)</a:t>
                      </a:r>
                      <a:endParaRPr lang="en-US" altLang="zh-CN" sz="1400" dirty="0"/>
                    </a:p>
                    <a:p>
                      <a:pPr algn="ctr"/>
                      <a:endParaRPr sz="1400" dirty="0">
                        <a:sym typeface="+mn-ea"/>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e-p:     0.105699</a:t>
                      </a:r>
                      <a:endParaRPr lang="en-US" altLang="zh-CN" sz="1400" dirty="0">
                        <a:solidFill>
                          <a:schemeClr val="tx1"/>
                        </a:solidFill>
                      </a:endParaRPr>
                    </a:p>
                    <a:p>
                      <a:pPr algn="ctr"/>
                      <a:endParaRPr sz="1400" dirty="0"/>
                    </a:p>
                  </a:txBody>
                  <a:tcPr/>
                </a:tc>
              </a:tr>
            </a:tbl>
          </a:graphicData>
        </a:graphic>
      </p:graphicFrame>
      <p:pic>
        <p:nvPicPr>
          <p:cNvPr id="12" name="图片 11" descr="背景图案&#10;&#10;AI 生成的内容可能不正确。"/>
          <p:cNvPicPr>
            <a:picLocks noChangeAspect="1"/>
          </p:cNvPicPr>
          <p:nvPr/>
        </p:nvPicPr>
        <p:blipFill>
          <a:blip r:embed="rId3"/>
          <a:stretch>
            <a:fillRect/>
          </a:stretch>
        </p:blipFill>
        <p:spPr>
          <a:xfrm flipV="1">
            <a:off x="4902396" y="2383436"/>
            <a:ext cx="631137" cy="99699"/>
          </a:xfrm>
          <a:prstGeom prst="rect">
            <a:avLst/>
          </a:prstGeom>
        </p:spPr>
      </p:pic>
      <p:pic>
        <p:nvPicPr>
          <p:cNvPr id="13" name="图片 12" descr="背景图案&#10;&#10;AI 生成的内容可能不正确。"/>
          <p:cNvPicPr>
            <a:picLocks noChangeAspect="1"/>
          </p:cNvPicPr>
          <p:nvPr/>
        </p:nvPicPr>
        <p:blipFill>
          <a:blip r:embed="rId3"/>
          <a:stretch>
            <a:fillRect/>
          </a:stretch>
        </p:blipFill>
        <p:spPr>
          <a:xfrm flipV="1">
            <a:off x="8883894" y="2108788"/>
            <a:ext cx="591954" cy="148764"/>
          </a:xfrm>
          <a:prstGeom prst="rect">
            <a:avLst/>
          </a:prstGeom>
        </p:spPr>
      </p:pic>
      <p:sp>
        <p:nvSpPr>
          <p:cNvPr id="15" name="文本框 14"/>
          <p:cNvSpPr txBox="1"/>
          <p:nvPr/>
        </p:nvSpPr>
        <p:spPr>
          <a:xfrm>
            <a:off x="3606800" y="6029503"/>
            <a:ext cx="4572000" cy="645160"/>
          </a:xfrm>
          <a:prstGeom prst="rect">
            <a:avLst/>
          </a:prstGeom>
          <a:noFill/>
        </p:spPr>
        <p:txBody>
          <a:bodyPr wrap="square">
            <a:spAutoFit/>
          </a:bodyPr>
          <a:lstStyle/>
          <a:p>
            <a:pPr algn="ctr"/>
            <a:r>
              <a:rPr lang="en-US" altLang="zh-CN" sz="1800" dirty="0">
                <a:sym typeface="+mn-ea"/>
              </a:rPr>
              <a:t>Statistics</a:t>
            </a:r>
            <a:r>
              <a:rPr lang="en-US" altLang="zh-CN" dirty="0">
                <a:sym typeface="+mn-ea"/>
              </a:rPr>
              <a:t>: </a:t>
            </a:r>
            <a:r>
              <a:rPr lang="en-US" altLang="zh-CN" sz="1800" dirty="0"/>
              <a:t>100%  Beam Energy: 2.143(GeV)</a:t>
            </a:r>
            <a:endParaRPr lang="en-US" altLang="zh-CN" sz="1800" dirty="0"/>
          </a:p>
          <a:p>
            <a:pPr algn="ctr"/>
            <a:endParaRPr lang="en-US" altLang="zh-CN" sz="1800" dirty="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3625" y="248285"/>
            <a:ext cx="10515600" cy="812800"/>
          </a:xfrm>
        </p:spPr>
        <p:txBody>
          <a:bodyPr>
            <a:normAutofit/>
          </a:bodyPr>
          <a:lstStyle/>
          <a:p>
            <a:r>
              <a:t>Why Does the Proton Charge Radius Matter?</a:t>
            </a:r>
          </a:p>
        </p:txBody>
      </p:sp>
      <p:sp>
        <p:nvSpPr>
          <p:cNvPr id="3" name="Content Placeholder 2"/>
          <p:cNvSpPr>
            <a:spLocks noGrp="1"/>
          </p:cNvSpPr>
          <p:nvPr>
            <p:ph idx="1"/>
          </p:nvPr>
        </p:nvSpPr>
        <p:spPr>
          <a:xfrm>
            <a:off x="838200" y="1155065"/>
            <a:ext cx="10515600" cy="4351338"/>
          </a:xfrm>
        </p:spPr>
        <p:txBody>
          <a:bodyPr>
            <a:noAutofit/>
          </a:bodyPr>
          <a:lstStyle/>
          <a:p>
            <a:pPr marL="0" indent="0">
              <a:buNone/>
            </a:pPr>
            <a:r>
              <a:rPr lang="en-US" sz="1900"/>
              <a:t> </a:t>
            </a:r>
            <a:r>
              <a:rPr lang="en-US" sz="1900">
                <a:sym typeface="+mn-ea"/>
              </a:rPr>
              <a:t>- </a:t>
            </a:r>
            <a:r>
              <a:rPr lang="en-US" altLang="zh-CN" sz="1900">
                <a:solidFill>
                  <a:srgbClr val="002060"/>
                </a:solidFill>
                <a:sym typeface="+mn-ea"/>
              </a:rPr>
              <a:t>Non-perturbative QCD benchmark</a:t>
            </a:r>
            <a:endParaRPr lang="en-US" altLang="zh-CN" sz="1900">
              <a:solidFill>
                <a:srgbClr val="002060"/>
              </a:solidFill>
              <a:sym typeface="+mn-ea"/>
            </a:endParaRPr>
          </a:p>
          <a:p>
            <a:pPr marL="0" indent="0">
              <a:lnSpc>
                <a:spcPct val="70000"/>
              </a:lnSpc>
              <a:buNone/>
            </a:pPr>
            <a:r>
              <a:rPr lang="en-US" sz="1900">
                <a:solidFill>
                  <a:srgbClr val="002060"/>
                </a:solidFill>
                <a:sym typeface="+mn-ea"/>
              </a:rPr>
              <a:t>   </a:t>
            </a:r>
            <a:r>
              <a:rPr lang="en-US" sz="1900">
                <a:solidFill>
                  <a:srgbClr val="002060"/>
                </a:solidFill>
              </a:rPr>
              <a:t>The charge radiu</a:t>
            </a:r>
            <a:r>
              <a:rPr lang="en-US" sz="1900">
                <a:solidFill>
                  <a:schemeClr val="tx1"/>
                </a:solidFill>
              </a:rPr>
              <a:t>s gives insight into the charge distribution of the quarks in</a:t>
            </a:r>
            <a:r>
              <a:rPr lang="en-US" sz="1900">
                <a:solidFill>
                  <a:srgbClr val="002060"/>
                </a:solidFill>
              </a:rPr>
              <a:t>side the proton</a:t>
            </a:r>
            <a:endParaRPr lang="en-US" sz="1900">
              <a:solidFill>
                <a:srgbClr val="002060"/>
              </a:solidFill>
            </a:endParaRPr>
          </a:p>
          <a:p>
            <a:pPr marL="0" indent="0">
              <a:lnSpc>
                <a:spcPct val="70000"/>
              </a:lnSpc>
              <a:buNone/>
            </a:pPr>
            <a:r>
              <a:rPr lang="en-US" sz="1900">
                <a:solidFill>
                  <a:srgbClr val="002060"/>
                </a:solidFill>
              </a:rPr>
              <a:t>   and deepens </a:t>
            </a:r>
            <a:r>
              <a:rPr sz="1900">
                <a:solidFill>
                  <a:srgbClr val="002060"/>
                </a:solidFill>
                <a:sym typeface="+mn-ea"/>
              </a:rPr>
              <a:t>our understanding of the strong force</a:t>
            </a:r>
            <a:r>
              <a:rPr lang="en-US" sz="1900">
                <a:solidFill>
                  <a:srgbClr val="002060"/>
                </a:solidFill>
                <a:sym typeface="+mn-ea"/>
              </a:rPr>
              <a:t> in the QCD non-</a:t>
            </a:r>
            <a:r>
              <a:rPr lang="en-US" altLang="zh-CN" sz="1900">
                <a:solidFill>
                  <a:srgbClr val="002060"/>
                </a:solidFill>
                <a:sym typeface="+mn-ea"/>
              </a:rPr>
              <a:t>perturbative region.</a:t>
            </a:r>
            <a:endParaRPr lang="en-US" altLang="zh-CN" sz="1900">
              <a:solidFill>
                <a:srgbClr val="002060"/>
              </a:solidFill>
              <a:sym typeface="+mn-ea"/>
            </a:endParaRPr>
          </a:p>
          <a:p>
            <a:pPr marL="0" indent="0">
              <a:buNone/>
            </a:pPr>
            <a:endParaRPr lang="en-US" sz="1900">
              <a:solidFill>
                <a:srgbClr val="002060"/>
              </a:solidFill>
            </a:endParaRPr>
          </a:p>
          <a:p>
            <a:pPr marL="0" indent="0">
              <a:buNone/>
            </a:pPr>
            <a:r>
              <a:rPr lang="en-US" sz="1900">
                <a:solidFill>
                  <a:srgbClr val="002060"/>
                </a:solidFill>
                <a:sym typeface="+mn-ea"/>
              </a:rPr>
              <a:t>- </a:t>
            </a:r>
            <a:r>
              <a:rPr lang="en-US" altLang="zh-CN" sz="1900">
                <a:solidFill>
                  <a:srgbClr val="002060"/>
                </a:solidFill>
                <a:sym typeface="+mn-ea"/>
              </a:rPr>
              <a:t>Ultra-high-precision test of bound-state QED</a:t>
            </a:r>
            <a:endParaRPr lang="en-US" altLang="zh-CN" sz="1900">
              <a:solidFill>
                <a:srgbClr val="002060"/>
              </a:solidFill>
              <a:sym typeface="+mn-ea"/>
            </a:endParaRPr>
          </a:p>
          <a:p>
            <a:pPr marL="0" indent="0">
              <a:lnSpc>
                <a:spcPct val="70000"/>
              </a:lnSpc>
              <a:buNone/>
            </a:pPr>
            <a:r>
              <a:rPr lang="en-US" altLang="zh-CN" sz="1900">
                <a:solidFill>
                  <a:srgbClr val="002060"/>
                </a:solidFill>
                <a:sym typeface="+mn-ea"/>
              </a:rPr>
              <a:t>  Finite-size effects of the proton shift S-state energy levels in hydrogen and, even more sensitively, in    </a:t>
            </a:r>
            <a:endParaRPr lang="en-US" altLang="zh-CN" sz="1900">
              <a:solidFill>
                <a:srgbClr val="002060"/>
              </a:solidFill>
              <a:sym typeface="+mn-ea"/>
            </a:endParaRPr>
          </a:p>
          <a:p>
            <a:pPr marL="0" indent="0">
              <a:lnSpc>
                <a:spcPct val="70000"/>
              </a:lnSpc>
              <a:buNone/>
            </a:pPr>
            <a:r>
              <a:rPr lang="en-US" altLang="zh-CN" sz="1900">
                <a:solidFill>
                  <a:srgbClr val="002060"/>
                </a:solidFill>
                <a:sym typeface="+mn-ea"/>
              </a:rPr>
              <a:t>  muonic hydrogen by an amount Δ E</a:t>
            </a:r>
            <a:r>
              <a:rPr lang="en-US" altLang="zh-CN" sz="1900" baseline="-25000">
                <a:solidFill>
                  <a:srgbClr val="002060"/>
                </a:solidFill>
                <a:sym typeface="+mn-ea"/>
              </a:rPr>
              <a:t>fs </a:t>
            </a:r>
            <a:r>
              <a:rPr lang="en-US" altLang="zh-CN" sz="1900">
                <a:solidFill>
                  <a:srgbClr val="002060"/>
                </a:solidFill>
                <a:sym typeface="+mn-ea"/>
              </a:rPr>
              <a:t>∝ r</a:t>
            </a:r>
            <a:r>
              <a:rPr lang="en-US" altLang="zh-CN" sz="1900" baseline="-25000">
                <a:solidFill>
                  <a:srgbClr val="002060"/>
                </a:solidFill>
                <a:sym typeface="+mn-ea"/>
              </a:rPr>
              <a:t>P</a:t>
            </a:r>
            <a:r>
              <a:rPr lang="en-US" altLang="zh-CN" sz="1900" baseline="30000">
                <a:solidFill>
                  <a:srgbClr val="002060"/>
                </a:solidFill>
                <a:sym typeface="+mn-ea"/>
              </a:rPr>
              <a:t>2 </a:t>
            </a:r>
            <a:r>
              <a:rPr lang="en-US" sz="1900">
                <a:solidFill>
                  <a:srgbClr val="002060"/>
                </a:solidFill>
                <a:sym typeface="+mn-ea"/>
              </a:rPr>
              <a:t>. Co</a:t>
            </a:r>
            <a:r>
              <a:rPr lang="en-US" altLang="zh-CN" sz="1900">
                <a:solidFill>
                  <a:srgbClr val="002060"/>
                </a:solidFill>
                <a:sym typeface="+mn-ea"/>
              </a:rPr>
              <a:t>mparing the measured Lamb shift with QED predictions </a:t>
            </a:r>
            <a:endParaRPr lang="en-US" altLang="zh-CN" sz="1900">
              <a:solidFill>
                <a:srgbClr val="002060"/>
              </a:solidFill>
              <a:sym typeface="+mn-ea"/>
            </a:endParaRPr>
          </a:p>
          <a:p>
            <a:pPr marL="0" indent="0">
              <a:lnSpc>
                <a:spcPct val="70000"/>
              </a:lnSpc>
              <a:buNone/>
            </a:pPr>
            <a:r>
              <a:rPr lang="en-US" altLang="zh-CN" sz="1900">
                <a:solidFill>
                  <a:srgbClr val="002060"/>
                </a:solidFill>
                <a:sym typeface="+mn-ea"/>
              </a:rPr>
              <a:t>  probes the theory with ultra-high precision.</a:t>
            </a:r>
            <a:r>
              <a:rPr lang="en-US" sz="1900">
                <a:ln w="22225">
                  <a:solidFill>
                    <a:schemeClr val="accent2"/>
                  </a:solidFill>
                  <a:prstDash val="solid"/>
                </a:ln>
                <a:solidFill>
                  <a:srgbClr val="002060"/>
                </a:solidFill>
                <a:effectLst/>
                <a:sym typeface="+mn-ea"/>
              </a:rPr>
              <a:t>   </a:t>
            </a:r>
            <a:endParaRPr lang="en-US" sz="1900">
              <a:ln w="22225">
                <a:solidFill>
                  <a:schemeClr val="accent2"/>
                </a:solidFill>
                <a:prstDash val="solid"/>
              </a:ln>
              <a:solidFill>
                <a:srgbClr val="002060"/>
              </a:solidFill>
              <a:effectLst/>
              <a:sym typeface="+mn-ea"/>
            </a:endParaRPr>
          </a:p>
          <a:p>
            <a:pPr marL="0" indent="0">
              <a:buNone/>
            </a:pPr>
            <a:endParaRPr lang="en-US" sz="1900">
              <a:ln w="22225">
                <a:solidFill>
                  <a:schemeClr val="accent2"/>
                </a:solidFill>
                <a:prstDash val="solid"/>
              </a:ln>
              <a:solidFill>
                <a:srgbClr val="002060"/>
              </a:solidFill>
              <a:effectLst/>
              <a:sym typeface="+mn-ea"/>
            </a:endParaRPr>
          </a:p>
          <a:p>
            <a:pPr marL="0" indent="0">
              <a:buNone/>
            </a:pPr>
            <a:r>
              <a:rPr lang="en-US" sz="1900">
                <a:solidFill>
                  <a:srgbClr val="002060"/>
                </a:solidFill>
                <a:sym typeface="+mn-ea"/>
              </a:rPr>
              <a:t>- Key constraint in the determination of the </a:t>
            </a:r>
            <a:r>
              <a:rPr lang="en-US" sz="1900">
                <a:solidFill>
                  <a:srgbClr val="002060"/>
                </a:solidFill>
              </a:rPr>
              <a:t>Rydberg constant </a:t>
            </a:r>
            <a:r>
              <a:rPr lang="en-US" altLang="zh-CN" sz="1900">
                <a:solidFill>
                  <a:srgbClr val="002060"/>
                </a:solidFill>
              </a:rPr>
              <a:t>(one of the most precisely known constants)</a:t>
            </a:r>
            <a:r>
              <a:rPr lang="en-US" sz="1900">
                <a:solidFill>
                  <a:srgbClr val="002060"/>
                </a:solidFill>
              </a:rPr>
              <a:t> </a:t>
            </a:r>
            <a:endParaRPr lang="en-US" sz="1900">
              <a:solidFill>
                <a:srgbClr val="002060"/>
              </a:solidFill>
            </a:endParaRPr>
          </a:p>
          <a:p>
            <a:pPr marL="0" indent="0">
              <a:lnSpc>
                <a:spcPct val="70000"/>
              </a:lnSpc>
              <a:buNone/>
            </a:pPr>
            <a:r>
              <a:rPr lang="en-US" sz="1900">
                <a:solidFill>
                  <a:srgbClr val="002060"/>
                </a:solidFill>
              </a:rPr>
              <a:t>  </a:t>
            </a:r>
            <a:r>
              <a:rPr lang="en-US" altLang="zh-CN" sz="1900">
                <a:solidFill>
                  <a:srgbClr val="002060"/>
                </a:solidFill>
              </a:rPr>
              <a:t>Finite-size corrections enter every high-precision hydrogen transition frequency, so the rms charge  </a:t>
            </a:r>
            <a:endParaRPr lang="en-US" altLang="zh-CN" sz="1900">
              <a:solidFill>
                <a:srgbClr val="002060"/>
              </a:solidFill>
            </a:endParaRPr>
          </a:p>
          <a:p>
            <a:pPr marL="0" indent="0">
              <a:lnSpc>
                <a:spcPct val="70000"/>
              </a:lnSpc>
              <a:buNone/>
            </a:pPr>
            <a:r>
              <a:rPr lang="en-US" altLang="zh-CN" sz="1900">
                <a:solidFill>
                  <a:srgbClr val="002060"/>
                </a:solidFill>
              </a:rPr>
              <a:t>  radius </a:t>
            </a:r>
            <a:r>
              <a:rPr lang="en-US" altLang="zh-CN" sz="1900">
                <a:solidFill>
                  <a:srgbClr val="002060"/>
                </a:solidFill>
                <a:sym typeface="+mn-ea"/>
              </a:rPr>
              <a:t> r</a:t>
            </a:r>
            <a:r>
              <a:rPr lang="en-US" altLang="zh-CN" sz="1900" baseline="-25000">
                <a:solidFill>
                  <a:srgbClr val="002060"/>
                </a:solidFill>
                <a:sym typeface="+mn-ea"/>
              </a:rPr>
              <a:t>P</a:t>
            </a:r>
            <a:r>
              <a:rPr lang="en-US" altLang="zh-CN" sz="1900" baseline="30000">
                <a:solidFill>
                  <a:srgbClr val="002060"/>
                </a:solidFill>
                <a:sym typeface="+mn-ea"/>
              </a:rPr>
              <a:t>2 </a:t>
            </a:r>
            <a:r>
              <a:rPr lang="en-US" altLang="zh-CN" sz="1900">
                <a:solidFill>
                  <a:srgbClr val="002060"/>
                </a:solidFill>
              </a:rPr>
              <a:t>is strongly correlated with the Rydberg constant R</a:t>
            </a:r>
            <a:r>
              <a:rPr lang="en-US" altLang="zh-CN" sz="1900" baseline="-25000">
                <a:solidFill>
                  <a:srgbClr val="002060"/>
                </a:solidFill>
              </a:rPr>
              <a:t>∞</a:t>
            </a:r>
            <a:r>
              <a:rPr lang="en-US" altLang="zh-CN" sz="1900">
                <a:solidFill>
                  <a:srgbClr val="002060"/>
                </a:solidFill>
              </a:rPr>
              <a:t>  in global hydrogen spectroscopy fits.​</a:t>
            </a:r>
            <a:endParaRPr lang="en-US" altLang="zh-CN" sz="1900">
              <a:solidFill>
                <a:srgbClr val="002060"/>
              </a:solidFill>
            </a:endParaRPr>
          </a:p>
          <a:p>
            <a:pPr marL="0" indent="0">
              <a:buNone/>
            </a:pPr>
            <a:r>
              <a:rPr lang="en-US" altLang="zh-CN" sz="1900">
                <a:solidFill>
                  <a:srgbClr val="002060"/>
                </a:solidFill>
              </a:rPr>
              <a:t>  </a:t>
            </a:r>
            <a:endParaRPr lang="en-US" altLang="zh-CN" sz="1900">
              <a:solidFill>
                <a:srgbClr val="002060"/>
              </a:solidFill>
            </a:endParaRPr>
          </a:p>
          <a:p>
            <a:pPr marL="0" indent="0">
              <a:buNone/>
            </a:pPr>
            <a:r>
              <a:rPr lang="en-US" sz="1900">
                <a:ln w="22225">
                  <a:solidFill>
                    <a:schemeClr val="accent2"/>
                  </a:solidFill>
                  <a:prstDash val="solid"/>
                </a:ln>
                <a:solidFill>
                  <a:schemeClr val="accent2">
                    <a:lumMod val="40000"/>
                    <a:lumOff val="60000"/>
                  </a:schemeClr>
                </a:solidFill>
                <a:effectLst/>
              </a:rPr>
              <a:t>                                                                                                                       </a:t>
            </a:r>
            <a:endParaRPr lang="en-US" sz="1900">
              <a:ln w="22225">
                <a:solidFill>
                  <a:schemeClr val="accent2"/>
                </a:solidFill>
                <a:prstDash val="solid"/>
              </a:ln>
              <a:solidFill>
                <a:schemeClr val="accent2">
                  <a:lumMod val="40000"/>
                  <a:lumOff val="60000"/>
                </a:schemeClr>
              </a:solidFill>
              <a:effectLst/>
            </a:endParaRPr>
          </a:p>
        </p:txBody>
      </p:sp>
      <p:sp>
        <p:nvSpPr>
          <p:cNvPr id="4" name="Title 1"/>
          <p:cNvSpPr>
            <a:spLocks noGrp="1"/>
          </p:cNvSpPr>
          <p:nvPr/>
        </p:nvSpPr>
        <p:spPr>
          <a:xfrm>
            <a:off x="1510030" y="5761990"/>
            <a:ext cx="6034405" cy="629920"/>
          </a:xfrm>
          <a:prstGeom prst="rect">
            <a:avLst/>
          </a:prstGeom>
          <a:noFill/>
        </p:spPr>
        <p:txBody>
          <a:bodyPr vert="horz" lIns="91440" tIns="45720" rIns="91440" bIns="45720" rtlCol="0" anchor="ctr">
            <a:normAutofit fontScale="8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a:solidFill>
                  <a:srgbClr val="FF0000"/>
                </a:solidFill>
              </a:rPr>
              <a:t>Two Traditional </a:t>
            </a:r>
            <a:r>
              <a:rPr sz="2400">
                <a:solidFill>
                  <a:srgbClr val="FF0000"/>
                </a:solidFill>
              </a:rPr>
              <a:t>Methods to Measure Proton Charge Radius</a:t>
            </a:r>
            <a:r>
              <a:rPr lang="en-US" sz="2400">
                <a:solidFill>
                  <a:srgbClr val="FF0000"/>
                </a:solidFill>
              </a:rPr>
              <a:t>:</a:t>
            </a:r>
            <a:endParaRPr lang="en-US" sz="2400">
              <a:solidFill>
                <a:srgbClr val="FF0000"/>
              </a:solidFill>
            </a:endParaRPr>
          </a:p>
        </p:txBody>
      </p:sp>
      <p:sp>
        <p:nvSpPr>
          <p:cNvPr id="7" name="矩形 6"/>
          <p:cNvSpPr/>
          <p:nvPr/>
        </p:nvSpPr>
        <p:spPr>
          <a:xfrm>
            <a:off x="7359968" y="5600065"/>
            <a:ext cx="4129405" cy="460375"/>
          </a:xfrm>
          <a:prstGeom prst="rect">
            <a:avLst/>
          </a:prstGeom>
          <a:noFill/>
          <a:ln>
            <a:noFill/>
          </a:ln>
        </p:spPr>
        <p:txBody>
          <a:bodyPr wrap="none" rtlCol="0" anchor="t">
            <a:spAutoFit/>
          </a:bodyPr>
          <a:p>
            <a:pPr algn="ctr"/>
            <a:r>
              <a:rPr lang="en-US" altLang="zh-CN" sz="2400">
                <a:ln w="22225">
                  <a:solidFill>
                    <a:schemeClr val="accent2"/>
                  </a:solidFill>
                  <a:prstDash val="solid"/>
                </a:ln>
                <a:solidFill>
                  <a:schemeClr val="accent2">
                    <a:lumMod val="40000"/>
                    <a:lumOff val="60000"/>
                  </a:schemeClr>
                </a:solidFill>
                <a:effectLst/>
              </a:rPr>
              <a:t>Lepton-Proton Elastic Scattering</a:t>
            </a:r>
            <a:endParaRPr lang="en-US" altLang="zh-CN" sz="2400">
              <a:ln w="22225">
                <a:solidFill>
                  <a:schemeClr val="accent2"/>
                </a:solidFill>
                <a:prstDash val="solid"/>
              </a:ln>
              <a:solidFill>
                <a:schemeClr val="accent2">
                  <a:lumMod val="40000"/>
                  <a:lumOff val="60000"/>
                </a:schemeClr>
              </a:solidFill>
              <a:effectLst/>
            </a:endParaRPr>
          </a:p>
        </p:txBody>
      </p:sp>
      <p:sp>
        <p:nvSpPr>
          <p:cNvPr id="8" name="矩形 7"/>
          <p:cNvSpPr/>
          <p:nvPr/>
        </p:nvSpPr>
        <p:spPr>
          <a:xfrm>
            <a:off x="7741603" y="6060440"/>
            <a:ext cx="3076575" cy="460375"/>
          </a:xfrm>
          <a:prstGeom prst="rect">
            <a:avLst/>
          </a:prstGeom>
          <a:noFill/>
          <a:ln>
            <a:noFill/>
          </a:ln>
        </p:spPr>
        <p:txBody>
          <a:bodyPr wrap="none" rtlCol="0" anchor="t">
            <a:spAutoFit/>
          </a:bodyPr>
          <a:p>
            <a:pPr algn="ctr"/>
            <a:r>
              <a:rPr lang="en-US" altLang="zh-CN" sz="2400">
                <a:ln w="22225">
                  <a:solidFill>
                    <a:schemeClr val="accent2"/>
                  </a:solidFill>
                  <a:prstDash val="solid"/>
                </a:ln>
                <a:solidFill>
                  <a:schemeClr val="accent2">
                    <a:lumMod val="40000"/>
                    <a:lumOff val="60000"/>
                  </a:schemeClr>
                </a:solidFill>
                <a:effectLst/>
              </a:rPr>
              <a:t>Hydrogen </a:t>
            </a:r>
            <a:r>
              <a:rPr lang="en-US" altLang="zh-CN" sz="2400">
                <a:ln w="22225">
                  <a:solidFill>
                    <a:schemeClr val="accent2"/>
                  </a:solidFill>
                  <a:prstDash val="solid"/>
                </a:ln>
                <a:solidFill>
                  <a:schemeClr val="accent2">
                    <a:lumMod val="40000"/>
                    <a:lumOff val="60000"/>
                  </a:schemeClr>
                </a:solidFill>
                <a:effectLst/>
              </a:rPr>
              <a:t>spectroscopy</a:t>
            </a:r>
            <a:endParaRPr lang="en-US" altLang="zh-CN" sz="2400">
              <a:ln w="22225">
                <a:solidFill>
                  <a:schemeClr val="accent2"/>
                </a:solidFill>
                <a:prstDash val="solid"/>
              </a:ln>
              <a:solidFill>
                <a:schemeClr val="accent2">
                  <a:lumMod val="40000"/>
                  <a:lumOff val="60000"/>
                </a:schemeClr>
              </a:solidFill>
              <a:effectLst/>
            </a:endParaRPr>
          </a:p>
        </p:txBody>
      </p:sp>
      <p:sp>
        <p:nvSpPr>
          <p:cNvPr id="9"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3</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955"/>
            <a:ext cx="8229600" cy="1645920"/>
          </a:xfrm>
        </p:spPr>
        <p:txBody>
          <a:bodyPr/>
          <a:p>
            <a:br>
              <a:rPr lang="en-US" altLang="zh-CN" sz="2800" b="1"/>
            </a:br>
            <a:br>
              <a:rPr lang="en-US" altLang="zh-CN" sz="2800" b="1"/>
            </a:br>
            <a:r>
              <a:rPr lang="en-US" altLang="zh-CN" sz="2800" b="1"/>
              <a:t>                      </a:t>
            </a:r>
            <a:r>
              <a:rPr lang="en-US" altLang="zh-CN" sz="2800"/>
              <a:t>(one photon exchange level)</a:t>
            </a:r>
            <a:endParaRPr lang="en-US" altLang="zh-CN" sz="2800"/>
          </a:p>
        </p:txBody>
      </p:sp>
      <p:pic>
        <p:nvPicPr>
          <p:cNvPr id="4" name="内容占位符 3"/>
          <p:cNvPicPr>
            <a:picLocks noChangeAspect="1"/>
          </p:cNvPicPr>
          <p:nvPr>
            <p:ph idx="1"/>
          </p:nvPr>
        </p:nvPicPr>
        <p:blipFill>
          <a:blip r:embed="rId1"/>
          <a:stretch>
            <a:fillRect/>
          </a:stretch>
        </p:blipFill>
        <p:spPr>
          <a:xfrm>
            <a:off x="935990" y="1685925"/>
            <a:ext cx="5300345" cy="2731135"/>
          </a:xfrm>
          <a:prstGeom prst="rect">
            <a:avLst/>
          </a:prstGeom>
        </p:spPr>
      </p:pic>
      <p:pic>
        <p:nvPicPr>
          <p:cNvPr id="5" name="图片 4"/>
          <p:cNvPicPr>
            <a:picLocks noChangeAspect="1"/>
          </p:cNvPicPr>
          <p:nvPr/>
        </p:nvPicPr>
        <p:blipFill>
          <a:blip r:embed="rId2"/>
          <a:srcRect t="20238"/>
          <a:stretch>
            <a:fillRect/>
          </a:stretch>
        </p:blipFill>
        <p:spPr>
          <a:xfrm>
            <a:off x="1739900" y="4369435"/>
            <a:ext cx="3691890" cy="1529080"/>
          </a:xfrm>
          <a:prstGeom prst="rect">
            <a:avLst/>
          </a:prstGeom>
        </p:spPr>
      </p:pic>
      <p:pic>
        <p:nvPicPr>
          <p:cNvPr id="6" name="图片 5"/>
          <p:cNvPicPr>
            <a:picLocks noChangeAspect="1"/>
          </p:cNvPicPr>
          <p:nvPr/>
        </p:nvPicPr>
        <p:blipFill>
          <a:blip r:embed="rId3"/>
          <a:stretch>
            <a:fillRect/>
          </a:stretch>
        </p:blipFill>
        <p:spPr>
          <a:xfrm>
            <a:off x="6036945" y="1873250"/>
            <a:ext cx="5302885" cy="2496185"/>
          </a:xfrm>
          <a:prstGeom prst="rect">
            <a:avLst/>
          </a:prstGeom>
        </p:spPr>
      </p:pic>
      <p:pic>
        <p:nvPicPr>
          <p:cNvPr id="7" name="图片 6"/>
          <p:cNvPicPr>
            <a:picLocks noChangeAspect="1"/>
          </p:cNvPicPr>
          <p:nvPr/>
        </p:nvPicPr>
        <p:blipFill>
          <a:blip r:embed="rId4"/>
          <a:stretch>
            <a:fillRect/>
          </a:stretch>
        </p:blipFill>
        <p:spPr>
          <a:xfrm>
            <a:off x="5822950" y="4436745"/>
            <a:ext cx="6042660" cy="1811020"/>
          </a:xfrm>
          <a:prstGeom prst="rect">
            <a:avLst/>
          </a:prstGeom>
        </p:spPr>
      </p:pic>
      <p:sp>
        <p:nvSpPr>
          <p:cNvPr id="3" name="矩形 2"/>
          <p:cNvSpPr/>
          <p:nvPr/>
        </p:nvSpPr>
        <p:spPr>
          <a:xfrm>
            <a:off x="1981200" y="575310"/>
            <a:ext cx="8170545" cy="645160"/>
          </a:xfrm>
          <a:prstGeom prst="rect">
            <a:avLst/>
          </a:prstGeom>
          <a:noFill/>
          <a:ln>
            <a:noFill/>
          </a:ln>
        </p:spPr>
        <p:txBody>
          <a:bodyPr wrap="square" rtlCol="0" anchor="t">
            <a:spAutoFit/>
          </a:bodyPr>
          <a:p>
            <a:pPr algn="ctr"/>
            <a:r>
              <a:rPr lang="en-US" altLang="zh-CN" sz="3600">
                <a:ln w="22225">
                  <a:solidFill>
                    <a:schemeClr val="accent2"/>
                  </a:solidFill>
                  <a:prstDash val="solid"/>
                </a:ln>
                <a:solidFill>
                  <a:schemeClr val="accent2">
                    <a:lumMod val="40000"/>
                    <a:lumOff val="60000"/>
                  </a:schemeClr>
                </a:solidFill>
                <a:effectLst/>
              </a:rPr>
              <a:t>E</a:t>
            </a:r>
            <a:r>
              <a:rPr lang="en-US" altLang="zh-CN" sz="3600">
                <a:ln w="22225">
                  <a:solidFill>
                    <a:schemeClr val="accent2"/>
                  </a:solidFill>
                  <a:prstDash val="solid"/>
                </a:ln>
                <a:solidFill>
                  <a:schemeClr val="accent2">
                    <a:lumMod val="40000"/>
                    <a:lumOff val="60000"/>
                  </a:schemeClr>
                </a:solidFill>
                <a:effectLst/>
              </a:rPr>
              <a:t>lectron-Proton Elastic Scattering</a:t>
            </a:r>
            <a:endParaRPr lang="en-US" altLang="zh-CN" sz="3600">
              <a:ln w="22225">
                <a:solidFill>
                  <a:schemeClr val="accent2"/>
                </a:solidFill>
                <a:prstDash val="solid"/>
              </a:ln>
              <a:solidFill>
                <a:schemeClr val="accent2">
                  <a:lumMod val="40000"/>
                  <a:lumOff val="60000"/>
                </a:schemeClr>
              </a:solidFill>
              <a:effectLst/>
            </a:endParaRPr>
          </a:p>
        </p:txBody>
      </p:sp>
      <p:sp>
        <p:nvSpPr>
          <p:cNvPr id="8"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4</a:t>
            </a:r>
            <a:endParaRPr lang="en-US" sz="1400">
              <a:solidFill>
                <a:schemeClr val="tx1"/>
              </a:solidFill>
            </a:endParaRPr>
          </a:p>
        </p:txBody>
      </p:sp>
      <p:pic>
        <p:nvPicPr>
          <p:cNvPr id="9" name="图片 8"/>
          <p:cNvPicPr>
            <a:picLocks noChangeAspect="1"/>
          </p:cNvPicPr>
          <p:nvPr/>
        </p:nvPicPr>
        <p:blipFill>
          <a:blip r:embed="rId5"/>
          <a:stretch>
            <a:fillRect/>
          </a:stretch>
        </p:blipFill>
        <p:spPr>
          <a:xfrm>
            <a:off x="2534920" y="5769610"/>
            <a:ext cx="1188085" cy="363220"/>
          </a:xfrm>
          <a:prstGeom prst="rect">
            <a:avLst/>
          </a:prstGeom>
        </p:spPr>
      </p:pic>
      <p:pic>
        <p:nvPicPr>
          <p:cNvPr id="10" name="图片 9"/>
          <p:cNvPicPr>
            <a:picLocks noChangeAspect="1"/>
          </p:cNvPicPr>
          <p:nvPr/>
        </p:nvPicPr>
        <p:blipFill>
          <a:blip r:embed="rId6"/>
          <a:stretch>
            <a:fillRect/>
          </a:stretch>
        </p:blipFill>
        <p:spPr>
          <a:xfrm>
            <a:off x="1654810" y="2574290"/>
            <a:ext cx="842010" cy="236220"/>
          </a:xfrm>
          <a:prstGeom prst="rect">
            <a:avLst/>
          </a:prstGeom>
        </p:spPr>
      </p:pic>
      <p:pic>
        <p:nvPicPr>
          <p:cNvPr id="11" name="图片 10"/>
          <p:cNvPicPr>
            <a:picLocks noChangeAspect="1"/>
          </p:cNvPicPr>
          <p:nvPr/>
        </p:nvPicPr>
        <p:blipFill>
          <a:blip r:embed="rId7"/>
          <a:srcRect l="14021" t="6064" r="5030" b="34515"/>
          <a:stretch>
            <a:fillRect/>
          </a:stretch>
        </p:blipFill>
        <p:spPr>
          <a:xfrm>
            <a:off x="1621790" y="3659505"/>
            <a:ext cx="833120" cy="229870"/>
          </a:xfrm>
          <a:prstGeom prst="rect">
            <a:avLst/>
          </a:prstGeom>
        </p:spPr>
      </p:pic>
      <p:sp>
        <p:nvSpPr>
          <p:cNvPr id="12" name="文本框 11"/>
          <p:cNvSpPr txBox="1"/>
          <p:nvPr/>
        </p:nvSpPr>
        <p:spPr>
          <a:xfrm>
            <a:off x="1654810" y="6267450"/>
            <a:ext cx="8662035" cy="275590"/>
          </a:xfrm>
          <a:prstGeom prst="rect">
            <a:avLst/>
          </a:prstGeom>
        </p:spPr>
        <p:txBody>
          <a:bodyPr wrap="square">
            <a:spAutoFit/>
          </a:bodyPr>
          <a:p>
            <a:pPr marL="0" indent="0" algn="l"/>
            <a:r>
              <a:rPr lang="en-US" altLang="zh-CN" sz="1200" b="0" i="0">
                <a:solidFill>
                  <a:srgbClr val="212529"/>
                </a:solidFill>
                <a:latin typeface="Source Sans Pro"/>
                <a:ea typeface="Source Sans Pro"/>
              </a:rPr>
              <a:t>Xiong, Weizhi (2020). </a:t>
            </a:r>
            <a:r>
              <a:rPr lang="en-US" altLang="zh-CN" sz="1200" b="0">
                <a:solidFill>
                  <a:srgbClr val="212529"/>
                </a:solidFill>
                <a:latin typeface="Source Sans Pro"/>
                <a:ea typeface="Source Sans Pro"/>
              </a:rPr>
              <a:t>A High Precision Measurement of the Proton Charge Radius at JLab</a:t>
            </a:r>
            <a:r>
              <a:rPr lang="en-US" altLang="zh-CN" sz="1200" b="0" i="0">
                <a:solidFill>
                  <a:srgbClr val="212529"/>
                </a:solidFill>
                <a:latin typeface="Source Sans Pro"/>
                <a:ea typeface="Source Sans Pro"/>
              </a:rPr>
              <a:t>. Dissertation, Duke University. </a:t>
            </a:r>
            <a:endParaRPr lang="en-US" altLang="zh-CN" sz="1200" b="0" i="0">
              <a:solidFill>
                <a:srgbClr val="212529"/>
              </a:solidFill>
              <a:latin typeface="Source Sans Pro"/>
              <a:ea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981200" y="1614170"/>
            <a:ext cx="8229600" cy="4525963"/>
          </a:xfrm>
        </p:spPr>
        <p:txBody>
          <a:bodyPr>
            <a:normAutofit lnSpcReduction="20000"/>
          </a:bodyPr>
          <a:lstStyle/>
          <a:p>
            <a:r>
              <a:rPr lang="en-US" sz="2000"/>
              <a:t> Rutherford formula:</a:t>
            </a:r>
            <a:endParaRPr lang="en-US" sz="2000"/>
          </a:p>
          <a:p>
            <a:endParaRPr sz="2000"/>
          </a:p>
          <a:p>
            <a:pPr marL="0" indent="0">
              <a:buNone/>
            </a:pPr>
            <a:endParaRPr lang="en-US" sz="2000"/>
          </a:p>
          <a:p>
            <a:r>
              <a:rPr lang="en-US" sz="2000"/>
              <a:t> MOTT FORMULA</a:t>
            </a:r>
            <a:r>
              <a:rPr lang="en-US" sz="1800"/>
              <a:t>:</a:t>
            </a:r>
            <a:endParaRPr lang="en-US" sz="1800"/>
          </a:p>
          <a:p>
            <a:endParaRPr lang="en-US" sz="2400"/>
          </a:p>
          <a:p>
            <a:endParaRPr lang="en-US" sz="2400"/>
          </a:p>
          <a:p>
            <a:r>
              <a:rPr lang="en-US"/>
              <a:t>ROSENBLUTH FORMULA:</a:t>
            </a:r>
            <a:endParaRPr lang="en-US"/>
          </a:p>
          <a:p>
            <a:endParaRPr lang="en-US"/>
          </a:p>
          <a:p>
            <a:endParaRPr lang="en-US"/>
          </a:p>
          <a:p>
            <a:endParaRPr lang="en-US"/>
          </a:p>
          <a:p>
            <a:endParaRPr lang="en-US"/>
          </a:p>
          <a:p>
            <a:endParaRPr lang="en-US"/>
          </a:p>
          <a:p>
            <a:endParaRPr lang="en-US"/>
          </a:p>
        </p:txBody>
      </p:sp>
      <p:pic>
        <p:nvPicPr>
          <p:cNvPr id="6" name="图片 5"/>
          <p:cNvPicPr>
            <a:picLocks noChangeAspect="1"/>
          </p:cNvPicPr>
          <p:nvPr/>
        </p:nvPicPr>
        <p:blipFill>
          <a:blip r:embed="rId1"/>
          <a:stretch>
            <a:fillRect/>
          </a:stretch>
        </p:blipFill>
        <p:spPr>
          <a:xfrm>
            <a:off x="4624705" y="1479550"/>
            <a:ext cx="2586990" cy="895985"/>
          </a:xfrm>
          <a:prstGeom prst="rect">
            <a:avLst/>
          </a:prstGeom>
        </p:spPr>
      </p:pic>
      <p:pic>
        <p:nvPicPr>
          <p:cNvPr id="9" name="图片 8"/>
          <p:cNvPicPr>
            <a:picLocks noChangeAspect="1"/>
          </p:cNvPicPr>
          <p:nvPr/>
        </p:nvPicPr>
        <p:blipFill>
          <a:blip r:embed="rId2"/>
          <a:stretch>
            <a:fillRect/>
          </a:stretch>
        </p:blipFill>
        <p:spPr>
          <a:xfrm>
            <a:off x="6366510" y="5502910"/>
            <a:ext cx="3906520" cy="786130"/>
          </a:xfrm>
          <a:prstGeom prst="rect">
            <a:avLst/>
          </a:prstGeom>
        </p:spPr>
      </p:pic>
      <p:pic>
        <p:nvPicPr>
          <p:cNvPr id="10" name="图片 9"/>
          <p:cNvPicPr>
            <a:picLocks noChangeAspect="1"/>
          </p:cNvPicPr>
          <p:nvPr/>
        </p:nvPicPr>
        <p:blipFill>
          <a:blip r:embed="rId3"/>
          <a:stretch>
            <a:fillRect/>
          </a:stretch>
        </p:blipFill>
        <p:spPr>
          <a:xfrm>
            <a:off x="2023745" y="5381625"/>
            <a:ext cx="3619500" cy="1093470"/>
          </a:xfrm>
          <a:prstGeom prst="rect">
            <a:avLst/>
          </a:prstGeom>
        </p:spPr>
      </p:pic>
      <p:sp>
        <p:nvSpPr>
          <p:cNvPr id="11" name="标题 10"/>
          <p:cNvSpPr/>
          <p:nvPr>
            <p:ph type="title"/>
          </p:nvPr>
        </p:nvSpPr>
        <p:spPr>
          <a:xfrm>
            <a:off x="838200" y="268605"/>
            <a:ext cx="10515600" cy="1325563"/>
          </a:xfrm>
        </p:spPr>
        <p:txBody>
          <a:bodyPr>
            <a:normAutofit fontScale="90000"/>
          </a:bodyPr>
          <a:p>
            <a:r>
              <a:rPr lang="en-US">
                <a:solidFill>
                  <a:schemeClr val="bg2">
                    <a:lumMod val="10000"/>
                  </a:schemeClr>
                </a:solidFill>
                <a:sym typeface="+mn-ea"/>
              </a:rPr>
              <a:t>            Elastic </a:t>
            </a:r>
            <a:r>
              <a:rPr>
                <a:solidFill>
                  <a:schemeClr val="bg2">
                    <a:lumMod val="10000"/>
                  </a:schemeClr>
                </a:solidFill>
                <a:sym typeface="+mn-ea"/>
              </a:rPr>
              <a:t>Electron-Proton Scattering </a:t>
            </a:r>
            <a:br>
              <a:rPr>
                <a:solidFill>
                  <a:schemeClr val="tx1"/>
                </a:solidFill>
                <a:sym typeface="+mn-ea"/>
              </a:rPr>
            </a:br>
            <a:r>
              <a:rPr lang="en-US" sz="3110">
                <a:solidFill>
                  <a:srgbClr val="FF0000"/>
                </a:solidFill>
                <a:sym typeface="+mn-ea"/>
              </a:rPr>
              <a:t>Experimental goal: to measure</a:t>
            </a:r>
            <a:r>
              <a:rPr sz="3110">
                <a:solidFill>
                  <a:srgbClr val="FF0000"/>
                </a:solidFill>
                <a:sym typeface="+mn-ea"/>
              </a:rPr>
              <a:t> </a:t>
            </a:r>
            <a:r>
              <a:rPr lang="en-US" sz="3110">
                <a:solidFill>
                  <a:srgbClr val="FF0000"/>
                </a:solidFill>
                <a:sym typeface="+mn-ea"/>
              </a:rPr>
              <a:t>differential </a:t>
            </a:r>
            <a:r>
              <a:rPr sz="3110">
                <a:solidFill>
                  <a:srgbClr val="FF0000"/>
                </a:solidFill>
                <a:sym typeface="+mn-ea"/>
              </a:rPr>
              <a:t>scattering cross</a:t>
            </a:r>
            <a:r>
              <a:rPr lang="en-US" sz="3110">
                <a:solidFill>
                  <a:srgbClr val="FF0000"/>
                </a:solidFill>
                <a:sym typeface="+mn-ea"/>
              </a:rPr>
              <a:t> </a:t>
            </a:r>
            <a:r>
              <a:rPr sz="3110">
                <a:solidFill>
                  <a:srgbClr val="FF0000"/>
                </a:solidFill>
                <a:sym typeface="+mn-ea"/>
              </a:rPr>
              <a:t>section</a:t>
            </a:r>
            <a:endParaRPr lang="zh-CN" altLang="en-US" sz="3110">
              <a:solidFill>
                <a:srgbClr val="FF0000"/>
              </a:solidFill>
              <a:sym typeface="+mn-ea"/>
            </a:endParaRPr>
          </a:p>
        </p:txBody>
      </p:sp>
      <p:sp>
        <p:nvSpPr>
          <p:cNvPr id="12" name="标题 10"/>
          <p:cNvSpPr/>
          <p:nvPr/>
        </p:nvSpPr>
        <p:spPr>
          <a:xfrm>
            <a:off x="7558405" y="1659255"/>
            <a:ext cx="3324860" cy="716280"/>
          </a:xfrm>
          <a:prstGeom prst="rect">
            <a:avLst/>
          </a:prstGeom>
        </p:spPr>
        <p:txBody>
          <a:bodyPr vert="horz" lIns="91440" tIns="45720" rIns="91440" bIns="45720" rtlCol="0" anchor="ctr">
            <a:normAutofit fontScale="8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olidFill>
                  <a:schemeClr val="tx1"/>
                </a:solidFill>
                <a:latin typeface="Times New Roman" panose="02020603050405020304" charset="0"/>
                <a:cs typeface="Times New Roman" panose="02020603050405020304" charset="0"/>
                <a:sym typeface="+mn-ea"/>
              </a:rPr>
              <a:t> Non-relativistic, spinless charged particle scattering off a heavy, point-like Coulomb nucleus.</a:t>
            </a:r>
            <a:endParaRPr lang="en-US" altLang="zh-CN" sz="1600">
              <a:solidFill>
                <a:schemeClr val="tx1"/>
              </a:solidFill>
              <a:latin typeface="Times New Roman" panose="02020603050405020304" charset="0"/>
              <a:cs typeface="Times New Roman" panose="02020603050405020304" charset="0"/>
              <a:sym typeface="+mn-ea"/>
            </a:endParaRPr>
          </a:p>
        </p:txBody>
      </p:sp>
      <p:sp>
        <p:nvSpPr>
          <p:cNvPr id="13" name="标题 10"/>
          <p:cNvSpPr/>
          <p:nvPr/>
        </p:nvSpPr>
        <p:spPr>
          <a:xfrm>
            <a:off x="7558405" y="2705100"/>
            <a:ext cx="3324860" cy="53721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olidFill>
                  <a:schemeClr val="tx1"/>
                </a:solidFill>
                <a:latin typeface="Times New Roman" panose="02020603050405020304" charset="0"/>
                <a:cs typeface="Times New Roman" panose="02020603050405020304" charset="0"/>
                <a:sym typeface="+mn-ea"/>
              </a:rPr>
              <a:t>relativistic,</a:t>
            </a:r>
            <a:r>
              <a:rPr lang="en-US" altLang="zh-CN" sz="1600">
                <a:latin typeface="Times New Roman" panose="02020603050405020304" charset="0"/>
                <a:cs typeface="Times New Roman" panose="02020603050405020304" charset="0"/>
                <a:sym typeface="+mn-ea"/>
              </a:rPr>
              <a:t>spin-</a:t>
            </a:r>
            <a:r>
              <a:rPr lang="en-US" altLang="en-US" sz="1600">
                <a:latin typeface="Times New Roman" panose="02020603050405020304" charset="0"/>
                <a:cs typeface="Times New Roman" panose="02020603050405020304" charset="0"/>
                <a:sym typeface="+mn-ea"/>
              </a:rPr>
              <a:t>½</a:t>
            </a:r>
            <a:r>
              <a:rPr lang="en-US" altLang="zh-CN" sz="1600">
                <a:latin typeface="Times New Roman" panose="02020603050405020304" charset="0"/>
                <a:cs typeface="Times New Roman" panose="02020603050405020304" charset="0"/>
                <a:sym typeface="+mn-ea"/>
              </a:rPr>
              <a:t> </a:t>
            </a:r>
            <a:r>
              <a:rPr lang="en-US" altLang="zh-CN" sz="1600">
                <a:solidFill>
                  <a:schemeClr val="tx1"/>
                </a:solidFill>
                <a:latin typeface="Times New Roman" panose="02020603050405020304" charset="0"/>
                <a:cs typeface="Times New Roman" panose="02020603050405020304" charset="0"/>
                <a:sym typeface="+mn-ea"/>
              </a:rPr>
              <a:t>electron scattering off</a:t>
            </a:r>
            <a:endParaRPr lang="en-US" altLang="zh-CN" sz="1600">
              <a:solidFill>
                <a:schemeClr val="tx1"/>
              </a:solidFill>
              <a:latin typeface="Times New Roman" panose="02020603050405020304" charset="0"/>
              <a:cs typeface="Times New Roman" panose="02020603050405020304" charset="0"/>
              <a:sym typeface="+mn-ea"/>
            </a:endParaRPr>
          </a:p>
          <a:p>
            <a:r>
              <a:rPr lang="en-US" altLang="zh-CN" sz="1600">
                <a:solidFill>
                  <a:schemeClr val="tx1"/>
                </a:solidFill>
                <a:latin typeface="Times New Roman" panose="02020603050405020304" charset="0"/>
                <a:cs typeface="Times New Roman" panose="02020603050405020304" charset="0"/>
                <a:sym typeface="+mn-ea"/>
              </a:rPr>
              <a:t>a point-like spin-0 nucleus</a:t>
            </a:r>
            <a:endParaRPr lang="en-US" altLang="zh-CN" sz="1600">
              <a:solidFill>
                <a:schemeClr val="tx1"/>
              </a:solidFill>
              <a:latin typeface="Times New Roman" panose="02020603050405020304" charset="0"/>
              <a:cs typeface="Times New Roman" panose="02020603050405020304" charset="0"/>
              <a:sym typeface="+mn-ea"/>
            </a:endParaRPr>
          </a:p>
        </p:txBody>
      </p:sp>
      <p:sp>
        <p:nvSpPr>
          <p:cNvPr id="14" name="标题 10"/>
          <p:cNvSpPr/>
          <p:nvPr/>
        </p:nvSpPr>
        <p:spPr>
          <a:xfrm>
            <a:off x="7615555" y="3702685"/>
            <a:ext cx="3324860" cy="53721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latin typeface="Times New Roman" panose="02020603050405020304" charset="0"/>
                <a:cs typeface="Times New Roman" panose="02020603050405020304" charset="0"/>
                <a:sym typeface="+mn-ea"/>
              </a:rPr>
              <a:t>relativistic, </a:t>
            </a:r>
            <a:r>
              <a:rPr lang="en-US" altLang="zh-CN" sz="1600">
                <a:latin typeface="Times New Roman" panose="02020603050405020304" charset="0"/>
                <a:cs typeface="Times New Roman" panose="02020603050405020304" charset="0"/>
                <a:sym typeface="+mn-ea"/>
              </a:rPr>
              <a:t>spin-</a:t>
            </a:r>
            <a:r>
              <a:rPr lang="en-US" altLang="en-US" sz="1600">
                <a:latin typeface="Times New Roman" panose="02020603050405020304" charset="0"/>
                <a:cs typeface="Times New Roman" panose="02020603050405020304" charset="0"/>
                <a:sym typeface="+mn-ea"/>
              </a:rPr>
              <a:t>½</a:t>
            </a:r>
            <a:r>
              <a:rPr lang="en-US" altLang="zh-CN" sz="1600">
                <a:latin typeface="Times New Roman" panose="02020603050405020304" charset="0"/>
                <a:cs typeface="Times New Roman" panose="02020603050405020304" charset="0"/>
                <a:sym typeface="+mn-ea"/>
              </a:rPr>
              <a:t> </a:t>
            </a:r>
            <a:r>
              <a:rPr lang="en-US" altLang="zh-CN" sz="1600">
                <a:latin typeface="Times New Roman" panose="02020603050405020304" charset="0"/>
                <a:cs typeface="Times New Roman" panose="02020603050405020304" charset="0"/>
                <a:sym typeface="+mn-ea"/>
              </a:rPr>
              <a:t>particle scattering off </a:t>
            </a:r>
            <a:r>
              <a:rPr lang="en-US" altLang="zh-CN" sz="1600">
                <a:solidFill>
                  <a:schemeClr val="tx1"/>
                </a:solidFill>
                <a:latin typeface="Times New Roman" panose="02020603050405020304" charset="0"/>
                <a:cs typeface="Times New Roman" panose="02020603050405020304" charset="0"/>
                <a:sym typeface="+mn-ea"/>
              </a:rPr>
              <a:t>structured spin-</a:t>
            </a:r>
            <a:r>
              <a:rPr lang="en-US" altLang="en-US" sz="1600">
                <a:solidFill>
                  <a:schemeClr val="tx1"/>
                </a:solidFill>
                <a:latin typeface="Times New Roman" panose="02020603050405020304" charset="0"/>
                <a:cs typeface="Times New Roman" panose="02020603050405020304" charset="0"/>
                <a:sym typeface="+mn-ea"/>
              </a:rPr>
              <a:t>½</a:t>
            </a:r>
            <a:r>
              <a:rPr lang="en-US" altLang="zh-CN" sz="1600">
                <a:solidFill>
                  <a:schemeClr val="tx1"/>
                </a:solidFill>
                <a:latin typeface="Times New Roman" panose="02020603050405020304" charset="0"/>
                <a:cs typeface="Times New Roman" panose="02020603050405020304" charset="0"/>
                <a:sym typeface="+mn-ea"/>
              </a:rPr>
              <a:t> proton</a:t>
            </a:r>
            <a:endParaRPr lang="en-US" altLang="zh-CN" sz="1600">
              <a:solidFill>
                <a:schemeClr val="tx1"/>
              </a:solidFill>
              <a:latin typeface="Times New Roman" panose="02020603050405020304" charset="0"/>
              <a:cs typeface="Times New Roman" panose="02020603050405020304" charset="0"/>
              <a:sym typeface="+mn-ea"/>
            </a:endParaRPr>
          </a:p>
        </p:txBody>
      </p:sp>
      <p:sp>
        <p:nvSpPr>
          <p:cNvPr id="15" name="右箭头 14"/>
          <p:cNvSpPr/>
          <p:nvPr/>
        </p:nvSpPr>
        <p:spPr>
          <a:xfrm>
            <a:off x="5631815" y="5913755"/>
            <a:ext cx="573405" cy="125730"/>
          </a:xfrm>
          <a:prstGeom prst="rightArrow">
            <a:avLst/>
          </a:prstGeom>
        </p:spPr>
        <p:style>
          <a:lnRef idx="1">
            <a:schemeClr val="accent1"/>
          </a:lnRef>
          <a:fillRef idx="3">
            <a:schemeClr val="accent1"/>
          </a:fillRef>
          <a:effectRef idx="2">
            <a:schemeClr val="accent1"/>
          </a:effectRef>
          <a:fontRef idx="minor">
            <a:schemeClr val="lt1"/>
          </a:fontRef>
        </p:style>
        <p:txBody>
          <a:bodyPr/>
          <a:p>
            <a:endParaRPr lang="zh-CN" altLang="en-US"/>
          </a:p>
        </p:txBody>
      </p:sp>
      <p:pic>
        <p:nvPicPr>
          <p:cNvPr id="16" name="图片 15"/>
          <p:cNvPicPr>
            <a:picLocks noChangeAspect="1"/>
          </p:cNvPicPr>
          <p:nvPr/>
        </p:nvPicPr>
        <p:blipFill>
          <a:blip r:embed="rId4"/>
          <a:stretch>
            <a:fillRect/>
          </a:stretch>
        </p:blipFill>
        <p:spPr>
          <a:xfrm>
            <a:off x="2224405" y="4013835"/>
            <a:ext cx="5391150" cy="778510"/>
          </a:xfrm>
          <a:prstGeom prst="rect">
            <a:avLst/>
          </a:prstGeom>
        </p:spPr>
      </p:pic>
      <p:pic>
        <p:nvPicPr>
          <p:cNvPr id="18" name="图片 17"/>
          <p:cNvPicPr>
            <a:picLocks noChangeAspect="1"/>
          </p:cNvPicPr>
          <p:nvPr/>
        </p:nvPicPr>
        <p:blipFill>
          <a:blip r:embed="rId5"/>
          <a:stretch>
            <a:fillRect/>
          </a:stretch>
        </p:blipFill>
        <p:spPr>
          <a:xfrm>
            <a:off x="4017010" y="4986020"/>
            <a:ext cx="1606550" cy="589280"/>
          </a:xfrm>
          <a:prstGeom prst="rect">
            <a:avLst/>
          </a:prstGeom>
        </p:spPr>
      </p:pic>
      <p:pic>
        <p:nvPicPr>
          <p:cNvPr id="19" name="图片 18"/>
          <p:cNvPicPr>
            <a:picLocks noChangeAspect="1"/>
          </p:cNvPicPr>
          <p:nvPr/>
        </p:nvPicPr>
        <p:blipFill>
          <a:blip r:embed="rId6"/>
          <a:stretch>
            <a:fillRect/>
          </a:stretch>
        </p:blipFill>
        <p:spPr>
          <a:xfrm>
            <a:off x="6447790" y="4986020"/>
            <a:ext cx="3168650" cy="552450"/>
          </a:xfrm>
          <a:prstGeom prst="rect">
            <a:avLst/>
          </a:prstGeom>
        </p:spPr>
      </p:pic>
      <p:sp>
        <p:nvSpPr>
          <p:cNvPr id="2"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5 </a:t>
            </a:r>
            <a:endParaRPr lang="en-US" sz="1400">
              <a:solidFill>
                <a:schemeClr val="tx1"/>
              </a:solidFill>
            </a:endParaRPr>
          </a:p>
        </p:txBody>
      </p:sp>
      <p:cxnSp>
        <p:nvCxnSpPr>
          <p:cNvPr id="7" name="直接箭头连接符 6"/>
          <p:cNvCxnSpPr/>
          <p:nvPr/>
        </p:nvCxnSpPr>
        <p:spPr>
          <a:xfrm flipV="1">
            <a:off x="4163695" y="4722495"/>
            <a:ext cx="382905" cy="4705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flipH="1" flipV="1">
            <a:off x="6296660" y="4722495"/>
            <a:ext cx="280035" cy="4705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7" name="图片 16"/>
          <p:cNvPicPr>
            <a:picLocks noChangeAspect="1"/>
          </p:cNvPicPr>
          <p:nvPr/>
        </p:nvPicPr>
        <p:blipFill>
          <a:blip r:embed="rId7"/>
          <a:stretch>
            <a:fillRect/>
          </a:stretch>
        </p:blipFill>
        <p:spPr>
          <a:xfrm>
            <a:off x="4324350" y="2578100"/>
            <a:ext cx="2992120" cy="89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22780" y="184468"/>
            <a:ext cx="8229600" cy="1143000"/>
          </a:xfrm>
        </p:spPr>
        <p:txBody>
          <a:bodyPr/>
          <a:p>
            <a:r>
              <a:rPr lang="en-US" altLang="zh-CN"/>
              <a:t>Rosenbluth Separation</a:t>
            </a:r>
            <a:r>
              <a:rPr lang="en-US" altLang="zh-CN" sz="1600"/>
              <a:t> </a:t>
            </a:r>
            <a:endParaRPr lang="en-US" altLang="zh-CN" sz="1600"/>
          </a:p>
        </p:txBody>
      </p:sp>
      <p:sp>
        <p:nvSpPr>
          <p:cNvPr id="3" name="内容占位符 2"/>
          <p:cNvSpPr>
            <a:spLocks noGrp="1"/>
          </p:cNvSpPr>
          <p:nvPr>
            <p:ph idx="1"/>
          </p:nvPr>
        </p:nvSpPr>
        <p:spPr>
          <a:xfrm>
            <a:off x="1919605" y="925830"/>
            <a:ext cx="8525510" cy="5355590"/>
          </a:xfrm>
        </p:spPr>
        <p:txBody>
          <a:bodyPr>
            <a:normAutofit lnSpcReduction="10000"/>
          </a:bodyPr>
          <a:p>
            <a:pPr marL="0" indent="0">
              <a:buNone/>
            </a:pPr>
            <a:endParaRPr lang="en-US" altLang="zh-CN" sz="2000">
              <a:solidFill>
                <a:srgbClr val="FF0000"/>
              </a:solidFill>
            </a:endParaRPr>
          </a:p>
          <a:p>
            <a:pPr marL="0" indent="0">
              <a:buNone/>
            </a:pPr>
            <a:r>
              <a:rPr lang="en-US" altLang="zh-CN" sz="1600">
                <a:solidFill>
                  <a:srgbClr val="FF0000"/>
                </a:solidFill>
              </a:rPr>
              <a:t>Goal:</a:t>
            </a:r>
            <a:r>
              <a:rPr lang="zh-CN" altLang="en-US" sz="1600">
                <a:solidFill>
                  <a:srgbClr val="FF0000"/>
                </a:solidFill>
              </a:rPr>
              <a:t> </a:t>
            </a:r>
            <a:r>
              <a:rPr lang="en-US" altLang="zh-CN" sz="1600">
                <a:solidFill>
                  <a:srgbClr val="FF0000"/>
                </a:solidFill>
              </a:rPr>
              <a:t> to </a:t>
            </a:r>
            <a:r>
              <a:rPr lang="zh-CN" altLang="en-US" sz="1600">
                <a:solidFill>
                  <a:srgbClr val="FF0000"/>
                </a:solidFill>
              </a:rPr>
              <a:t>disentangl</a:t>
            </a:r>
            <a:r>
              <a:rPr lang="en-US" altLang="zh-CN" sz="1600">
                <a:solidFill>
                  <a:srgbClr val="FF0000"/>
                </a:solidFill>
              </a:rPr>
              <a:t>e</a:t>
            </a:r>
            <a:r>
              <a:rPr lang="zh-CN" altLang="en-US" sz="1600">
                <a:solidFill>
                  <a:srgbClr val="FF0000"/>
                </a:solidFill>
              </a:rPr>
              <a:t> the squared proton electric </a:t>
            </a:r>
            <a:r>
              <a:rPr lang="en-US" altLang="zh-CN" sz="1600">
                <a:solidFill>
                  <a:srgbClr val="FF0000"/>
                </a:solidFill>
              </a:rPr>
              <a:t>factor from the squared</a:t>
            </a:r>
            <a:r>
              <a:rPr lang="zh-CN" altLang="en-US" sz="1600">
                <a:solidFill>
                  <a:srgbClr val="FF0000"/>
                </a:solidFill>
              </a:rPr>
              <a:t> magnetic form</a:t>
            </a:r>
            <a:r>
              <a:rPr lang="en-US" altLang="zh-CN" sz="1600">
                <a:solidFill>
                  <a:srgbClr val="FF0000"/>
                </a:solidFill>
              </a:rPr>
              <a:t> </a:t>
            </a:r>
            <a:r>
              <a:rPr lang="zh-CN" altLang="en-US" sz="1600">
                <a:solidFill>
                  <a:srgbClr val="FF0000"/>
                </a:solidFill>
              </a:rPr>
              <a:t>facto</a:t>
            </a:r>
            <a:r>
              <a:rPr lang="en-US" altLang="zh-CN" sz="1600">
                <a:solidFill>
                  <a:srgbClr val="FF0000"/>
                </a:solidFill>
              </a:rPr>
              <a:t>r</a:t>
            </a:r>
            <a:endParaRPr lang="zh-CN" altLang="en-US" sz="2000">
              <a:solidFill>
                <a:srgbClr val="FF0000"/>
              </a:solidFill>
            </a:endParaRPr>
          </a:p>
          <a:p>
            <a:pPr marL="0" indent="0">
              <a:buNone/>
            </a:pPr>
            <a:r>
              <a:rPr lang="zh-CN" altLang="en-US" sz="2000">
                <a:solidFill>
                  <a:srgbClr val="FF0000"/>
                </a:solidFill>
              </a:rPr>
              <a:t> </a:t>
            </a:r>
            <a:endParaRPr lang="zh-CN" altLang="en-US"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lgn="just">
              <a:lnSpc>
                <a:spcPct val="90000"/>
              </a:lnSpc>
              <a:buNone/>
            </a:pPr>
            <a:r>
              <a:rPr lang="en-US" altLang="zh-CN" sz="2000">
                <a:solidFill>
                  <a:srgbClr val="FF0000"/>
                </a:solidFill>
              </a:rPr>
              <a:t>Method: r</a:t>
            </a:r>
            <a:r>
              <a:rPr lang="zh-CN" altLang="en-US" sz="2000">
                <a:solidFill>
                  <a:srgbClr val="FF0000"/>
                </a:solidFill>
              </a:rPr>
              <a:t>equires multiple measurements of</a:t>
            </a:r>
            <a:r>
              <a:rPr lang="en-US" altLang="zh-CN" sz="2000">
                <a:solidFill>
                  <a:srgbClr val="FF0000"/>
                </a:solidFill>
              </a:rPr>
              <a:t> </a:t>
            </a:r>
            <a:r>
              <a:rPr lang="zh-CN" altLang="en-US" sz="2000">
                <a:solidFill>
                  <a:srgbClr val="FF0000"/>
                </a:solidFill>
              </a:rPr>
              <a:t>the </a:t>
            </a:r>
            <a:endParaRPr lang="zh-CN" altLang="en-US" sz="2000">
              <a:solidFill>
                <a:srgbClr val="FF0000"/>
              </a:solidFill>
            </a:endParaRPr>
          </a:p>
          <a:p>
            <a:pPr marL="0" indent="0" algn="just">
              <a:lnSpc>
                <a:spcPct val="90000"/>
              </a:lnSpc>
              <a:buNone/>
            </a:pPr>
            <a:r>
              <a:rPr lang="zh-CN" altLang="en-US" sz="2000">
                <a:solidFill>
                  <a:srgbClr val="FF0000"/>
                </a:solidFill>
              </a:rPr>
              <a:t>unpolarized cross section at</a:t>
            </a:r>
            <a:r>
              <a:rPr lang="en-US" altLang="zh-CN" sz="2000">
                <a:solidFill>
                  <a:srgbClr val="FF0000"/>
                </a:solidFill>
              </a:rPr>
              <a:t> </a:t>
            </a:r>
            <a:r>
              <a:rPr lang="zh-CN" altLang="en-US" sz="2000">
                <a:solidFill>
                  <a:srgbClr val="FF0000"/>
                </a:solidFill>
              </a:rPr>
              <a:t>the same </a:t>
            </a:r>
            <a:r>
              <a:rPr lang="zh-CN" altLang="en-US" sz="2000">
                <a:solidFill>
                  <a:srgbClr val="FF0000"/>
                </a:solidFill>
                <a:sym typeface="+mn-ea"/>
              </a:rPr>
              <a:t>Q</a:t>
            </a:r>
            <a:r>
              <a:rPr lang="en-US" altLang="zh-CN" sz="2000" baseline="30000">
                <a:solidFill>
                  <a:srgbClr val="FF0000"/>
                </a:solidFill>
                <a:sym typeface="+mn-ea"/>
              </a:rPr>
              <a:t>2 </a:t>
            </a:r>
            <a:r>
              <a:rPr lang="en-US" altLang="zh-CN" sz="2000">
                <a:solidFill>
                  <a:srgbClr val="FF0000"/>
                </a:solidFill>
              </a:rPr>
              <a:t>but </a:t>
            </a:r>
            <a:endParaRPr lang="en-US" altLang="zh-CN" sz="2000">
              <a:solidFill>
                <a:srgbClr val="FF0000"/>
              </a:solidFill>
            </a:endParaRPr>
          </a:p>
          <a:p>
            <a:pPr marL="0" indent="0" algn="just">
              <a:lnSpc>
                <a:spcPct val="90000"/>
              </a:lnSpc>
              <a:buNone/>
            </a:pPr>
            <a:r>
              <a:rPr lang="en-US" altLang="zh-CN" sz="2000">
                <a:solidFill>
                  <a:srgbClr val="FF0000"/>
                </a:solidFill>
              </a:rPr>
              <a:t>with different values of ε .</a:t>
            </a:r>
            <a:r>
              <a:rPr lang="zh-CN" altLang="en-US">
                <a:solidFill>
                  <a:srgbClr val="FF0000"/>
                </a:solidFill>
              </a:rPr>
              <a:t> </a:t>
            </a:r>
            <a:r>
              <a:rPr lang="zh-CN" altLang="en-US" sz="2000">
                <a:solidFill>
                  <a:schemeClr val="tx1"/>
                </a:solidFill>
                <a:latin typeface="+mj-lt"/>
                <a:cs typeface="+mj-lt"/>
              </a:rPr>
              <a:t>This can be achieved</a:t>
            </a:r>
            <a:endParaRPr lang="zh-CN" altLang="en-US" sz="2000">
              <a:solidFill>
                <a:schemeClr val="tx1"/>
              </a:solidFill>
              <a:latin typeface="+mj-lt"/>
              <a:cs typeface="+mj-lt"/>
            </a:endParaRPr>
          </a:p>
          <a:p>
            <a:pPr marL="0" indent="0" algn="just">
              <a:lnSpc>
                <a:spcPct val="90000"/>
              </a:lnSpc>
              <a:buNone/>
            </a:pPr>
            <a:r>
              <a:rPr lang="zh-CN" altLang="en-US" sz="2000">
                <a:solidFill>
                  <a:schemeClr val="tx1"/>
                </a:solidFill>
                <a:latin typeface="+mj-lt"/>
                <a:cs typeface="+mj-lt"/>
              </a:rPr>
              <a:t>by using different beam energies and scattering </a:t>
            </a:r>
            <a:endParaRPr lang="zh-CN" altLang="en-US" sz="2000">
              <a:solidFill>
                <a:schemeClr val="tx1"/>
              </a:solidFill>
              <a:latin typeface="+mj-lt"/>
              <a:cs typeface="+mj-lt"/>
            </a:endParaRPr>
          </a:p>
          <a:p>
            <a:pPr marL="0" indent="0" algn="just">
              <a:lnSpc>
                <a:spcPct val="90000"/>
              </a:lnSpc>
              <a:buNone/>
            </a:pPr>
            <a:r>
              <a:rPr lang="zh-CN" altLang="en-US" sz="2000">
                <a:solidFill>
                  <a:schemeClr val="tx1"/>
                </a:solidFill>
                <a:latin typeface="+mj-lt"/>
                <a:cs typeface="+mj-lt"/>
              </a:rPr>
              <a:t>angles.</a:t>
            </a:r>
            <a:endParaRPr lang="zh-CN" altLang="en-US" sz="2000">
              <a:solidFill>
                <a:schemeClr val="tx1"/>
              </a:solidFill>
              <a:latin typeface="+mj-lt"/>
              <a:cs typeface="+mj-lt"/>
            </a:endParaRPr>
          </a:p>
        </p:txBody>
      </p:sp>
      <p:pic>
        <p:nvPicPr>
          <p:cNvPr id="6" name="图片 5"/>
          <p:cNvPicPr>
            <a:picLocks noChangeAspect="1"/>
          </p:cNvPicPr>
          <p:nvPr/>
        </p:nvPicPr>
        <p:blipFill>
          <a:blip r:embed="rId1"/>
          <a:stretch>
            <a:fillRect/>
          </a:stretch>
        </p:blipFill>
        <p:spPr>
          <a:xfrm>
            <a:off x="2023110" y="2521585"/>
            <a:ext cx="4996180" cy="820420"/>
          </a:xfrm>
          <a:prstGeom prst="rect">
            <a:avLst/>
          </a:prstGeom>
        </p:spPr>
      </p:pic>
      <p:pic>
        <p:nvPicPr>
          <p:cNvPr id="16" name="图片 15"/>
          <p:cNvPicPr>
            <a:picLocks noChangeAspect="1"/>
          </p:cNvPicPr>
          <p:nvPr/>
        </p:nvPicPr>
        <p:blipFill>
          <a:blip r:embed="rId2"/>
          <a:stretch>
            <a:fillRect/>
          </a:stretch>
        </p:blipFill>
        <p:spPr>
          <a:xfrm>
            <a:off x="2262505" y="1652905"/>
            <a:ext cx="4699635" cy="696595"/>
          </a:xfrm>
          <a:prstGeom prst="rect">
            <a:avLst/>
          </a:prstGeom>
        </p:spPr>
      </p:pic>
      <p:pic>
        <p:nvPicPr>
          <p:cNvPr id="7" name="图片 6"/>
          <p:cNvPicPr>
            <a:picLocks noChangeAspect="1"/>
          </p:cNvPicPr>
          <p:nvPr/>
        </p:nvPicPr>
        <p:blipFill>
          <a:blip r:embed="rId3"/>
          <a:srcRect l="1671" b="882"/>
          <a:stretch>
            <a:fillRect/>
          </a:stretch>
        </p:blipFill>
        <p:spPr>
          <a:xfrm>
            <a:off x="7986395" y="1652905"/>
            <a:ext cx="3511550" cy="4275455"/>
          </a:xfrm>
          <a:prstGeom prst="rect">
            <a:avLst/>
          </a:prstGeom>
        </p:spPr>
      </p:pic>
      <p:pic>
        <p:nvPicPr>
          <p:cNvPr id="19" name="图片 18"/>
          <p:cNvPicPr>
            <a:picLocks noChangeAspect="1"/>
          </p:cNvPicPr>
          <p:nvPr/>
        </p:nvPicPr>
        <p:blipFill>
          <a:blip r:embed="rId4"/>
          <a:stretch>
            <a:fillRect/>
          </a:stretch>
        </p:blipFill>
        <p:spPr>
          <a:xfrm>
            <a:off x="8430895" y="5911850"/>
            <a:ext cx="3168650" cy="552450"/>
          </a:xfrm>
          <a:prstGeom prst="rect">
            <a:avLst/>
          </a:prstGeom>
        </p:spPr>
      </p:pic>
      <p:pic>
        <p:nvPicPr>
          <p:cNvPr id="10" name="图片 9"/>
          <p:cNvPicPr>
            <a:picLocks noChangeAspect="1"/>
          </p:cNvPicPr>
          <p:nvPr/>
        </p:nvPicPr>
        <p:blipFill>
          <a:blip r:embed="rId5"/>
          <a:stretch>
            <a:fillRect/>
          </a:stretch>
        </p:blipFill>
        <p:spPr>
          <a:xfrm>
            <a:off x="2815590" y="5073650"/>
            <a:ext cx="4146550" cy="1390650"/>
          </a:xfrm>
          <a:prstGeom prst="rect">
            <a:avLst/>
          </a:prstGeom>
        </p:spPr>
      </p:pic>
      <p:pic>
        <p:nvPicPr>
          <p:cNvPr id="18" name="图片 17"/>
          <p:cNvPicPr>
            <a:picLocks noChangeAspect="1"/>
          </p:cNvPicPr>
          <p:nvPr/>
        </p:nvPicPr>
        <p:blipFill>
          <a:blip r:embed="rId6"/>
          <a:stretch>
            <a:fillRect/>
          </a:stretch>
        </p:blipFill>
        <p:spPr>
          <a:xfrm>
            <a:off x="6710045" y="5911850"/>
            <a:ext cx="1606550" cy="589280"/>
          </a:xfrm>
          <a:prstGeom prst="rect">
            <a:avLst/>
          </a:prstGeom>
        </p:spPr>
      </p:pic>
      <p:sp>
        <p:nvSpPr>
          <p:cNvPr id="5" name="Subtitle 2"/>
          <p:cNvSpPr>
            <a:spLocks noGrp="1"/>
          </p:cNvSpPr>
          <p:nvPr/>
        </p:nvSpPr>
        <p:spPr>
          <a:xfrm>
            <a:off x="11015980" y="631190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6</a:t>
            </a:r>
            <a:endParaRPr lang="en-US" sz="1400">
              <a:solidFill>
                <a:schemeClr val="tx1"/>
              </a:solidFill>
            </a:endParaRPr>
          </a:p>
        </p:txBody>
      </p:sp>
      <p:pic>
        <p:nvPicPr>
          <p:cNvPr id="4" name="图片 3"/>
          <p:cNvPicPr>
            <a:picLocks noChangeAspect="1"/>
          </p:cNvPicPr>
          <p:nvPr/>
        </p:nvPicPr>
        <p:blipFill>
          <a:blip r:embed="rId7"/>
          <a:srcRect l="-6478" t="20884" r="810" b="3815"/>
          <a:stretch>
            <a:fillRect/>
          </a:stretch>
        </p:blipFill>
        <p:spPr>
          <a:xfrm>
            <a:off x="1926590" y="1828800"/>
            <a:ext cx="813435" cy="476250"/>
          </a:xfrm>
          <a:prstGeom prst="rect">
            <a:avLst/>
          </a:prstGeom>
        </p:spPr>
      </p:pic>
      <p:sp>
        <p:nvSpPr>
          <p:cNvPr id="9" name="左弧形箭头 8"/>
          <p:cNvSpPr/>
          <p:nvPr/>
        </p:nvSpPr>
        <p:spPr>
          <a:xfrm>
            <a:off x="1406525" y="2089150"/>
            <a:ext cx="513080" cy="965200"/>
          </a:xfrm>
          <a:prstGeom prst="curv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1" name="文本框 10"/>
          <p:cNvSpPr txBox="1"/>
          <p:nvPr/>
        </p:nvSpPr>
        <p:spPr>
          <a:xfrm>
            <a:off x="332105" y="2349500"/>
            <a:ext cx="1067435" cy="337185"/>
          </a:xfrm>
          <a:prstGeom prst="rect">
            <a:avLst/>
          </a:prstGeom>
          <a:noFill/>
        </p:spPr>
        <p:txBody>
          <a:bodyPr wrap="square" rtlCol="0" anchor="t">
            <a:spAutoFit/>
          </a:bodyPr>
          <a:p>
            <a:r>
              <a:rPr lang="en-US" altLang="zh-CN" sz="1600">
                <a:solidFill>
                  <a:schemeClr val="tx1"/>
                </a:solidFill>
                <a:sym typeface="+mn-ea"/>
              </a:rPr>
              <a:t>Rearrange</a:t>
            </a:r>
            <a:endParaRPr lang="en-US" altLang="zh-CN" sz="1600">
              <a:solidFill>
                <a:schemeClr val="tx1"/>
              </a:solidFill>
              <a:sym typeface="+mn-ea"/>
            </a:endParaRPr>
          </a:p>
        </p:txBody>
      </p:sp>
      <p:sp>
        <p:nvSpPr>
          <p:cNvPr id="14" name="文本框 13"/>
          <p:cNvSpPr txBox="1"/>
          <p:nvPr/>
        </p:nvSpPr>
        <p:spPr>
          <a:xfrm>
            <a:off x="1654810" y="6347460"/>
            <a:ext cx="8662035" cy="275590"/>
          </a:xfrm>
          <a:prstGeom prst="rect">
            <a:avLst/>
          </a:prstGeom>
        </p:spPr>
        <p:txBody>
          <a:bodyPr wrap="square">
            <a:spAutoFit/>
          </a:bodyPr>
          <a:p>
            <a:pPr marL="0" indent="0" algn="l"/>
            <a:r>
              <a:rPr lang="en-US" altLang="zh-CN" sz="1200" b="0" i="0">
                <a:solidFill>
                  <a:srgbClr val="212529"/>
                </a:solidFill>
                <a:latin typeface="Source Sans Pro"/>
                <a:ea typeface="Source Sans Pro"/>
              </a:rPr>
              <a:t>Xiong, Weizhi (2020). </a:t>
            </a:r>
            <a:r>
              <a:rPr lang="en-US" altLang="zh-CN" sz="1200" b="0">
                <a:solidFill>
                  <a:srgbClr val="212529"/>
                </a:solidFill>
                <a:latin typeface="Source Sans Pro"/>
                <a:ea typeface="Source Sans Pro"/>
              </a:rPr>
              <a:t>A High Precision Measurement of the Proton Charge Radius at JLab</a:t>
            </a:r>
            <a:r>
              <a:rPr lang="en-US" altLang="zh-CN" sz="1200" b="0" i="0">
                <a:solidFill>
                  <a:srgbClr val="212529"/>
                </a:solidFill>
                <a:latin typeface="Source Sans Pro"/>
                <a:ea typeface="Source Sans Pro"/>
              </a:rPr>
              <a:t>. Dissertation, Duke University. </a:t>
            </a:r>
            <a:endParaRPr lang="en-US" altLang="zh-CN" sz="1200" b="0" i="0">
              <a:solidFill>
                <a:srgbClr val="212529"/>
              </a:solidFill>
              <a:latin typeface="Source Sans Pro"/>
              <a:ea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607185" y="459105"/>
            <a:ext cx="9453245" cy="1143000"/>
          </a:xfrm>
        </p:spPr>
        <p:txBody>
          <a:bodyPr>
            <a:normAutofit fontScale="90000"/>
          </a:bodyPr>
          <a:p>
            <a:r>
              <a:rPr lang="en-US" altLang="zh-CN" sz="2665"/>
              <a:t>Rosenbluth S</a:t>
            </a:r>
            <a:r>
              <a:rPr lang="en-US" altLang="zh-CN" sz="2665"/>
              <a:t>eparation: </a:t>
            </a:r>
            <a:r>
              <a:rPr lang="zh-CN" altLang="en-US" sz="2665"/>
              <a:t>not</a:t>
            </a:r>
            <a:r>
              <a:rPr lang="en-US" altLang="zh-CN" sz="2665"/>
              <a:t> </a:t>
            </a:r>
            <a:r>
              <a:rPr lang="zh-CN" altLang="en-US" sz="2665"/>
              <a:t>accurately extracting </a:t>
            </a:r>
            <a:r>
              <a:rPr lang="en-US" altLang="zh-CN" sz="2665"/>
              <a:t>electric form factor</a:t>
            </a:r>
            <a:r>
              <a:rPr lang="zh-CN" altLang="en-US" sz="2665"/>
              <a:t> at</a:t>
            </a:r>
            <a:br>
              <a:rPr lang="zh-CN" altLang="en-US" sz="2665"/>
            </a:br>
            <a:r>
              <a:rPr lang="zh-CN" altLang="en-US" sz="2665"/>
              <a:t> </a:t>
            </a:r>
            <a:r>
              <a:rPr lang="en-US" altLang="zh-CN" sz="2665"/>
              <a:t>    </a:t>
            </a:r>
            <a:r>
              <a:rPr lang="zh-CN" altLang="en-US" sz="2665"/>
              <a:t> </a:t>
            </a:r>
            <a:r>
              <a:rPr lang="en-US" altLang="zh-CN" sz="2665"/>
              <a:t>          </a:t>
            </a:r>
            <a:r>
              <a:rPr lang="zh-CN" altLang="en-US" sz="2665"/>
              <a:t>high Q</a:t>
            </a:r>
            <a:r>
              <a:rPr lang="zh-CN" altLang="en-US" sz="2665" baseline="30000"/>
              <a:t>2</a:t>
            </a:r>
            <a:r>
              <a:rPr lang="zh-CN" altLang="en-US" sz="2665"/>
              <a:t> and </a:t>
            </a:r>
            <a:r>
              <a:rPr lang="en-US" altLang="zh-CN" sz="2665"/>
              <a:t>magnetic form factor</a:t>
            </a:r>
            <a:r>
              <a:rPr lang="zh-CN" altLang="en-US" sz="2665"/>
              <a:t> at low Q</a:t>
            </a:r>
            <a:r>
              <a:rPr lang="zh-CN" altLang="en-US" sz="2665" baseline="30000"/>
              <a:t>2</a:t>
            </a:r>
            <a:endParaRPr lang="zh-CN" altLang="en-US" sz="2665" baseline="30000"/>
          </a:p>
        </p:txBody>
      </p:sp>
      <p:sp>
        <p:nvSpPr>
          <p:cNvPr id="3" name="内容占位符 2"/>
          <p:cNvSpPr>
            <a:spLocks noGrp="1"/>
          </p:cNvSpPr>
          <p:nvPr>
            <p:ph idx="1"/>
          </p:nvPr>
        </p:nvSpPr>
        <p:spPr>
          <a:xfrm>
            <a:off x="1981200" y="1998345"/>
            <a:ext cx="8756015" cy="4526280"/>
          </a:xfrm>
        </p:spPr>
        <p:txBody>
          <a:bodyPr/>
          <a:p>
            <a:pPr marL="0" indent="0">
              <a:buNone/>
            </a:pPr>
            <a:r>
              <a:rPr lang="en-US" altLang="zh-CN" sz="2400">
                <a:solidFill>
                  <a:srgbClr val="FF0000"/>
                </a:solidFill>
              </a:rPr>
              <a:t>                        </a:t>
            </a:r>
            <a:r>
              <a:rPr lang="en-US" altLang="zh-CN" sz="2800">
                <a:solidFill>
                  <a:srgbClr val="FF0000"/>
                </a:solidFill>
              </a:rPr>
              <a:t>  </a:t>
            </a:r>
            <a:r>
              <a:rPr lang="en-US" altLang="zh-CN">
                <a:solidFill>
                  <a:srgbClr val="FF0000"/>
                </a:solidFill>
              </a:rPr>
              <a:t>P</a:t>
            </a:r>
            <a:r>
              <a:rPr lang="zh-CN" altLang="en-US">
                <a:solidFill>
                  <a:srgbClr val="FF0000"/>
                </a:solidFill>
              </a:rPr>
              <a:t>olarized e − p elastic scattering</a:t>
            </a:r>
            <a:r>
              <a:rPr lang="en-US" altLang="zh-CN">
                <a:solidFill>
                  <a:srgbClr val="FF0000"/>
                </a:solidFill>
              </a:rPr>
              <a:t>:</a:t>
            </a:r>
            <a:endParaRPr lang="en-US" altLang="zh-CN"/>
          </a:p>
          <a:p>
            <a:pPr marL="0" indent="0">
              <a:buNone/>
            </a:pPr>
            <a:r>
              <a:rPr lang="en-US" altLang="zh-CN" sz="2400"/>
              <a:t>   </a:t>
            </a:r>
            <a:r>
              <a:rPr lang="zh-CN" altLang="en-US" sz="2400"/>
              <a:t>which</a:t>
            </a:r>
            <a:r>
              <a:rPr lang="en-US" altLang="zh-CN" sz="2400"/>
              <a:t> </a:t>
            </a:r>
            <a:r>
              <a:rPr lang="zh-CN" altLang="en-US" sz="2400"/>
              <a:t>allows one to measure directly the form factor ratio</a:t>
            </a:r>
            <a:r>
              <a:rPr lang="en-US" altLang="zh-CN" sz="2400"/>
              <a:t>.</a:t>
            </a:r>
            <a:endParaRPr lang="en-US" altLang="zh-CN" sz="2400"/>
          </a:p>
          <a:p>
            <a:pPr marL="0" indent="0">
              <a:buNone/>
            </a:pPr>
            <a:endParaRPr lang="en-US" altLang="zh-CN" sz="2400"/>
          </a:p>
          <a:p>
            <a:pPr marL="0" indent="0">
              <a:buNone/>
            </a:pPr>
            <a:r>
              <a:rPr lang="en-US" altLang="zh-CN" sz="2400"/>
              <a:t>  Example:      </a:t>
            </a:r>
            <a:r>
              <a:rPr lang="en-US" altLang="zh-CN">
                <a:solidFill>
                  <a:srgbClr val="FF0000"/>
                </a:solidFill>
                <a:sym typeface="+mn-ea"/>
              </a:rPr>
              <a:t>P</a:t>
            </a:r>
            <a:r>
              <a:rPr lang="zh-CN" altLang="en-US">
                <a:solidFill>
                  <a:srgbClr val="FF0000"/>
                </a:solidFill>
                <a:sym typeface="+mn-ea"/>
              </a:rPr>
              <a:t>o</a:t>
            </a:r>
            <a:r>
              <a:rPr lang="en-US" altLang="zh-CN">
                <a:solidFill>
                  <a:srgbClr val="FF0000"/>
                </a:solidFill>
              </a:rPr>
              <a:t>larization transfer measurement: </a:t>
            </a:r>
            <a:endParaRPr lang="en-US" altLang="zh-CN">
              <a:solidFill>
                <a:srgbClr val="FF0000"/>
              </a:solidFill>
            </a:endParaRPr>
          </a:p>
          <a:p>
            <a:pPr marL="0" indent="0">
              <a:buNone/>
            </a:pPr>
            <a:r>
              <a:rPr lang="en-US" altLang="zh-CN" sz="2400">
                <a:solidFill>
                  <a:srgbClr val="FF0000"/>
                </a:solidFill>
              </a:rPr>
              <a:t> </a:t>
            </a:r>
            <a:r>
              <a:rPr lang="en-US" altLang="zh-CN" sz="2000">
                <a:solidFill>
                  <a:schemeClr val="tx1"/>
                </a:solidFill>
              </a:rPr>
              <a:t>Longitudinally polarized electron beam scatters off </a:t>
            </a:r>
            <a:r>
              <a:rPr lang="zh-CN" altLang="en-US" sz="2000"/>
              <a:t>an unpolarized proton target, </a:t>
            </a:r>
            <a:r>
              <a:rPr lang="en-US" altLang="zh-CN" sz="2000"/>
              <a:t>  </a:t>
            </a:r>
            <a:endParaRPr lang="en-US" altLang="zh-CN" sz="2000"/>
          </a:p>
          <a:p>
            <a:pPr marL="0" indent="0">
              <a:buNone/>
            </a:pPr>
            <a:r>
              <a:rPr lang="en-US" altLang="zh-CN" sz="2000"/>
              <a:t> </a:t>
            </a:r>
            <a:r>
              <a:rPr lang="zh-CN" altLang="en-US" sz="2000"/>
              <a:t>and then measures the polarization transferred to</a:t>
            </a:r>
            <a:r>
              <a:rPr lang="en-US" altLang="zh-CN" sz="2000"/>
              <a:t> </a:t>
            </a:r>
            <a:r>
              <a:rPr lang="zh-CN" altLang="en-US" sz="2000"/>
              <a:t>the recoil proton</a:t>
            </a:r>
            <a:r>
              <a:rPr lang="en-US" altLang="zh-CN" sz="2000"/>
              <a:t>.</a:t>
            </a:r>
            <a:endParaRPr lang="zh-CN" altLang="en-US" sz="2000"/>
          </a:p>
          <a:p>
            <a:pPr marL="0" indent="0">
              <a:buNone/>
            </a:pPr>
            <a:endParaRPr lang="zh-CN" altLang="en-US" sz="2000"/>
          </a:p>
        </p:txBody>
      </p:sp>
      <p:pic>
        <p:nvPicPr>
          <p:cNvPr id="4" name="图片 3"/>
          <p:cNvPicPr>
            <a:picLocks noChangeAspect="1"/>
          </p:cNvPicPr>
          <p:nvPr/>
        </p:nvPicPr>
        <p:blipFill>
          <a:blip r:embed="rId1"/>
          <a:stretch>
            <a:fillRect/>
          </a:stretch>
        </p:blipFill>
        <p:spPr>
          <a:xfrm>
            <a:off x="4973320" y="4780280"/>
            <a:ext cx="2959100" cy="838200"/>
          </a:xfrm>
          <a:prstGeom prst="rect">
            <a:avLst/>
          </a:prstGeom>
        </p:spPr>
      </p:pic>
      <p:sp>
        <p:nvSpPr>
          <p:cNvPr id="6" name="下箭头 5"/>
          <p:cNvSpPr/>
          <p:nvPr/>
        </p:nvSpPr>
        <p:spPr>
          <a:xfrm>
            <a:off x="6129655" y="1417955"/>
            <a:ext cx="81915" cy="580390"/>
          </a:xfrm>
          <a:prstGeom prst="downArrow">
            <a:avLst/>
          </a:prstGeom>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5"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7</a:t>
            </a:r>
            <a:endParaRPr lang="en-US" sz="14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46605" y="1195070"/>
            <a:ext cx="8229600" cy="4674235"/>
          </a:xfrm>
        </p:spPr>
        <p:txBody>
          <a:bodyPr/>
          <a:p>
            <a:pPr marL="0" indent="0">
              <a:buNone/>
            </a:pPr>
            <a:r>
              <a:rPr sz="2800">
                <a:solidFill>
                  <a:srgbClr val="FF0000"/>
                </a:solidFill>
                <a:sym typeface="+mn-ea"/>
              </a:rPr>
              <a:t>Hydrogen Spectroscopy</a:t>
            </a:r>
            <a:r>
              <a:rPr lang="en-US" sz="2800">
                <a:solidFill>
                  <a:srgbClr val="FF0000"/>
                </a:solidFill>
                <a:sym typeface="+mn-ea"/>
              </a:rPr>
              <a:t>:</a:t>
            </a:r>
            <a:r>
              <a:rPr lang="en-US" sz="2800">
                <a:sym typeface="+mn-ea"/>
              </a:rPr>
              <a:t>   </a:t>
            </a:r>
            <a:r>
              <a:rPr lang="en-US" altLang="zh-CN" sz="2400">
                <a:solidFill>
                  <a:schemeClr val="tx1"/>
                </a:solidFill>
              </a:rPr>
              <a:t>measurement of atomic transition frequencies to determine energy‐level separations, including the Lamb shift.</a:t>
            </a:r>
            <a:endParaRPr lang="en-US" altLang="zh-CN" sz="2400">
              <a:solidFill>
                <a:schemeClr val="tx1"/>
              </a:solidFill>
            </a:endParaRPr>
          </a:p>
        </p:txBody>
      </p:sp>
      <p:sp>
        <p:nvSpPr>
          <p:cNvPr id="5" name="Title 1"/>
          <p:cNvSpPr>
            <a:spLocks noGrp="1"/>
          </p:cNvSpPr>
          <p:nvPr/>
        </p:nvSpPr>
        <p:spPr>
          <a:xfrm>
            <a:off x="2138045" y="3254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a:t>Second </a:t>
            </a:r>
            <a:r>
              <a:rPr sz="2800"/>
              <a:t>Method to Measure</a:t>
            </a:r>
            <a:r>
              <a:rPr lang="en-US" sz="2800"/>
              <a:t> </a:t>
            </a:r>
            <a:r>
              <a:rPr sz="2800"/>
              <a:t>Proton Charge Radius</a:t>
            </a:r>
            <a:endParaRPr sz="2800"/>
          </a:p>
        </p:txBody>
      </p:sp>
      <p:pic>
        <p:nvPicPr>
          <p:cNvPr id="6" name="图片 5"/>
          <p:cNvPicPr>
            <a:picLocks noChangeAspect="1"/>
          </p:cNvPicPr>
          <p:nvPr/>
        </p:nvPicPr>
        <p:blipFill>
          <a:blip r:embed="rId1"/>
          <a:srcRect b="7972"/>
          <a:stretch>
            <a:fillRect/>
          </a:stretch>
        </p:blipFill>
        <p:spPr>
          <a:xfrm>
            <a:off x="690245" y="2284095"/>
            <a:ext cx="7352665" cy="3357245"/>
          </a:xfrm>
          <a:prstGeom prst="rect">
            <a:avLst/>
          </a:prstGeom>
        </p:spPr>
      </p:pic>
      <p:pic>
        <p:nvPicPr>
          <p:cNvPr id="7" name="图片 6"/>
          <p:cNvPicPr>
            <a:picLocks noChangeAspect="1"/>
          </p:cNvPicPr>
          <p:nvPr/>
        </p:nvPicPr>
        <p:blipFill>
          <a:blip r:embed="rId2"/>
          <a:stretch>
            <a:fillRect/>
          </a:stretch>
        </p:blipFill>
        <p:spPr>
          <a:xfrm>
            <a:off x="7289800" y="2077720"/>
            <a:ext cx="4448175" cy="2122170"/>
          </a:xfrm>
          <a:prstGeom prst="rect">
            <a:avLst/>
          </a:prstGeom>
        </p:spPr>
      </p:pic>
      <p:pic>
        <p:nvPicPr>
          <p:cNvPr id="8" name="图片 7"/>
          <p:cNvPicPr>
            <a:picLocks noChangeAspect="1"/>
          </p:cNvPicPr>
          <p:nvPr/>
        </p:nvPicPr>
        <p:blipFill>
          <a:blip r:embed="rId3"/>
          <a:stretch>
            <a:fillRect/>
          </a:stretch>
        </p:blipFill>
        <p:spPr>
          <a:xfrm>
            <a:off x="7518400" y="4441825"/>
            <a:ext cx="2374900" cy="1044575"/>
          </a:xfrm>
          <a:prstGeom prst="rect">
            <a:avLst/>
          </a:prstGeom>
        </p:spPr>
      </p:pic>
      <p:sp>
        <p:nvSpPr>
          <p:cNvPr id="9" name="Title 1"/>
          <p:cNvSpPr>
            <a:spLocks noGrp="1"/>
          </p:cNvSpPr>
          <p:nvPr/>
        </p:nvSpPr>
        <p:spPr>
          <a:xfrm>
            <a:off x="9349740" y="4343400"/>
            <a:ext cx="205295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a:t>:</a:t>
            </a:r>
            <a:r>
              <a:rPr lang="en-US" sz="2800"/>
              <a:t>  Bohr radius</a:t>
            </a:r>
            <a:endParaRPr lang="en-US" sz="2800"/>
          </a:p>
        </p:txBody>
      </p:sp>
      <p:sp>
        <p:nvSpPr>
          <p:cNvPr id="2"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8</a:t>
            </a:r>
            <a:endParaRPr lang="en-US" sz="1400">
              <a:solidFill>
                <a:schemeClr val="tx1"/>
              </a:solidFill>
            </a:endParaRPr>
          </a:p>
        </p:txBody>
      </p:sp>
      <p:sp>
        <p:nvSpPr>
          <p:cNvPr id="4" name="文本框 3"/>
          <p:cNvSpPr txBox="1"/>
          <p:nvPr/>
        </p:nvSpPr>
        <p:spPr>
          <a:xfrm>
            <a:off x="1553845" y="5683885"/>
            <a:ext cx="5964555" cy="337185"/>
          </a:xfrm>
          <a:prstGeom prst="rect">
            <a:avLst/>
          </a:prstGeom>
        </p:spPr>
        <p:txBody>
          <a:bodyPr wrap="square">
            <a:spAutoFit/>
          </a:bodyPr>
          <a:p>
            <a:r>
              <a:rPr lang="en-US" altLang="zh-CN" sz="1600"/>
              <a:t>2013: R</a:t>
            </a:r>
            <a:r>
              <a:rPr lang="en-US" altLang="zh-CN" sz="1600" baseline="-25000"/>
              <a:t>p</a:t>
            </a:r>
            <a:r>
              <a:rPr lang="en-US" altLang="zh-CN" sz="1600"/>
              <a:t> = 0.84087(39) fm, A. Antognini et al., Science 339, 417 (2013) </a:t>
            </a:r>
            <a:endParaRPr lang="en-US" altLang="zh-CN"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67330" y="159385"/>
            <a:ext cx="10515600" cy="1325563"/>
          </a:xfrm>
        </p:spPr>
        <p:txBody>
          <a:bodyPr/>
          <a:lstStyle/>
          <a:p>
            <a:r>
              <a:rPr>
                <a:sym typeface="+mn-ea"/>
              </a:rPr>
              <a:t>The 'Proton Radius Puzzle'</a:t>
            </a:r>
            <a:endParaRPr>
              <a:sym typeface="+mn-ea"/>
            </a:endParaRPr>
          </a:p>
        </p:txBody>
      </p:sp>
      <p:sp>
        <p:nvSpPr>
          <p:cNvPr id="3" name="Content Placeholder 2"/>
          <p:cNvSpPr>
            <a:spLocks noGrp="1"/>
          </p:cNvSpPr>
          <p:nvPr>
            <p:ph idx="1"/>
          </p:nvPr>
        </p:nvSpPr>
        <p:spPr>
          <a:xfrm>
            <a:off x="2086610" y="1143635"/>
            <a:ext cx="8342630" cy="5438775"/>
          </a:xfrm>
        </p:spPr>
        <p:txBody>
          <a:bodyPr>
            <a:normAutofit lnSpcReduction="10000"/>
          </a:bodyPr>
          <a:lstStyle/>
          <a:p>
            <a:r>
              <a:rPr sz="2000"/>
              <a:t>Discrepancy between measurements from </a:t>
            </a:r>
            <a:r>
              <a:rPr lang="en-US" sz="2000"/>
              <a:t>lepton elastic</a:t>
            </a:r>
            <a:r>
              <a:rPr sz="2000"/>
              <a:t> scattering and hydrogen spectroscopy.</a:t>
            </a:r>
            <a:endParaRPr sz="2000"/>
          </a:p>
          <a:p>
            <a:endParaRPr sz="2000"/>
          </a:p>
          <a:p>
            <a:endParaRPr sz="2000"/>
          </a:p>
          <a:p>
            <a:endParaRPr sz="2000"/>
          </a:p>
          <a:p>
            <a:endParaRPr sz="2000"/>
          </a:p>
          <a:p>
            <a:endParaRPr sz="2000"/>
          </a:p>
          <a:p>
            <a:endParaRPr sz="2000"/>
          </a:p>
          <a:p>
            <a:endParaRPr sz="2000"/>
          </a:p>
          <a:p>
            <a:endParaRPr sz="2000"/>
          </a:p>
          <a:p>
            <a:endParaRPr sz="2000"/>
          </a:p>
          <a:p>
            <a:endParaRPr sz="2000">
              <a:sym typeface="+mn-ea"/>
            </a:endParaRPr>
          </a:p>
          <a:p>
            <a:pPr marL="0" indent="0">
              <a:buNone/>
            </a:pPr>
            <a:r>
              <a:rPr sz="2000">
                <a:sym typeface="+mn-ea"/>
              </a:rPr>
              <a:t>- Historically</a:t>
            </a:r>
            <a:r>
              <a:rPr lang="en-US" sz="2000">
                <a:sym typeface="+mn-ea"/>
              </a:rPr>
              <a:t>(Before 2010)</a:t>
            </a:r>
            <a:r>
              <a:rPr sz="2000">
                <a:sym typeface="+mn-ea"/>
              </a:rPr>
              <a:t> accepted value: ≈ 0.88 fm (femtometers).</a:t>
            </a:r>
            <a:endParaRPr sz="2000"/>
          </a:p>
          <a:p>
            <a:pPr marL="0" indent="0">
              <a:buNone/>
            </a:pPr>
            <a:r>
              <a:rPr sz="2000">
                <a:sym typeface="+mn-ea"/>
              </a:rPr>
              <a:t>- Muonic hydrogen measurements</a:t>
            </a:r>
            <a:r>
              <a:rPr lang="en-US" sz="2000">
                <a:sym typeface="+mn-ea"/>
              </a:rPr>
              <a:t>(2010)</a:t>
            </a:r>
            <a:r>
              <a:rPr sz="2000">
                <a:sym typeface="+mn-ea"/>
              </a:rPr>
              <a:t> suggested a smaller radius: ≈ 0.84 fm.</a:t>
            </a:r>
            <a:endParaRPr sz="2000"/>
          </a:p>
          <a:p>
            <a:endParaRPr sz="2000"/>
          </a:p>
        </p:txBody>
      </p:sp>
      <p:sp>
        <p:nvSpPr>
          <p:cNvPr id="10" name="矩形 9"/>
          <p:cNvSpPr/>
          <p:nvPr/>
        </p:nvSpPr>
        <p:spPr>
          <a:xfrm>
            <a:off x="2273300" y="5818505"/>
            <a:ext cx="4129405" cy="391795"/>
          </a:xfrm>
          <a:prstGeom prst="rect">
            <a:avLst/>
          </a:prstGeom>
          <a:noFill/>
          <a:ln w="41275">
            <a:solidFill>
              <a:srgbClr val="00B05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9</a:t>
            </a:r>
            <a:endParaRPr lang="en-US" sz="1400">
              <a:solidFill>
                <a:schemeClr val="tx1"/>
              </a:solidFill>
            </a:endParaRPr>
          </a:p>
        </p:txBody>
      </p:sp>
      <p:sp>
        <p:nvSpPr>
          <p:cNvPr id="4" name="矩形 3"/>
          <p:cNvSpPr/>
          <p:nvPr/>
        </p:nvSpPr>
        <p:spPr>
          <a:xfrm>
            <a:off x="2273300" y="5391150"/>
            <a:ext cx="6987540" cy="427355"/>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14" name="文本框 13"/>
          <p:cNvSpPr txBox="1"/>
          <p:nvPr/>
        </p:nvSpPr>
        <p:spPr>
          <a:xfrm>
            <a:off x="1767205" y="6347460"/>
            <a:ext cx="8662035" cy="275590"/>
          </a:xfrm>
          <a:prstGeom prst="rect">
            <a:avLst/>
          </a:prstGeom>
        </p:spPr>
        <p:txBody>
          <a:bodyPr wrap="square">
            <a:spAutoFit/>
          </a:bodyPr>
          <a:p>
            <a:pPr marL="0" indent="0" algn="l"/>
            <a:r>
              <a:rPr lang="en-US" altLang="zh-CN" sz="1200" b="0" i="0">
                <a:solidFill>
                  <a:srgbClr val="212529"/>
                </a:solidFill>
                <a:latin typeface="Source Sans Pro"/>
                <a:ea typeface="Source Sans Pro"/>
              </a:rPr>
              <a:t>Xiong, Weizhi (2020). </a:t>
            </a:r>
            <a:r>
              <a:rPr lang="en-US" altLang="zh-CN" sz="1200" b="0">
                <a:solidFill>
                  <a:srgbClr val="212529"/>
                </a:solidFill>
                <a:latin typeface="Source Sans Pro"/>
                <a:ea typeface="Source Sans Pro"/>
              </a:rPr>
              <a:t>A High Precision Measurement of the Proton Charge Radius at JLab</a:t>
            </a:r>
            <a:r>
              <a:rPr lang="en-US" altLang="zh-CN" sz="1200" b="0" i="0">
                <a:solidFill>
                  <a:srgbClr val="212529"/>
                </a:solidFill>
                <a:latin typeface="Source Sans Pro"/>
                <a:ea typeface="Source Sans Pro"/>
              </a:rPr>
              <a:t>. Dissertation, Duke University. </a:t>
            </a:r>
            <a:endParaRPr lang="en-US" altLang="zh-CN" sz="1200" b="0" i="0">
              <a:solidFill>
                <a:srgbClr val="212529"/>
              </a:solidFill>
              <a:latin typeface="Source Sans Pro"/>
              <a:ea typeface="Source Sans Pro"/>
            </a:endParaRPr>
          </a:p>
        </p:txBody>
      </p:sp>
      <p:sp>
        <p:nvSpPr>
          <p:cNvPr id="11" name="文本框 10"/>
          <p:cNvSpPr txBox="1"/>
          <p:nvPr/>
        </p:nvSpPr>
        <p:spPr>
          <a:xfrm>
            <a:off x="369570" y="3535680"/>
            <a:ext cx="2475865" cy="337185"/>
          </a:xfrm>
          <a:prstGeom prst="rect">
            <a:avLst/>
          </a:prstGeom>
        </p:spPr>
        <p:txBody>
          <a:bodyPr wrap="square">
            <a:spAutoFit/>
          </a:bodyPr>
          <a:p>
            <a:r>
              <a:rPr lang="en-US" altLang="zh-CN" sz="1600">
                <a:solidFill>
                  <a:srgbClr val="7030A0"/>
                </a:solidFill>
              </a:rPr>
              <a:t> </a:t>
            </a:r>
            <a:endParaRPr lang="en-US" altLang="zh-CN" sz="1600">
              <a:solidFill>
                <a:srgbClr val="7030A0"/>
              </a:solidFill>
            </a:endParaRPr>
          </a:p>
        </p:txBody>
      </p:sp>
      <p:pic>
        <p:nvPicPr>
          <p:cNvPr id="7" name="图片 6"/>
          <p:cNvPicPr>
            <a:picLocks noChangeAspect="1"/>
          </p:cNvPicPr>
          <p:nvPr/>
        </p:nvPicPr>
        <p:blipFill>
          <a:blip r:embed="rId1"/>
          <a:stretch>
            <a:fillRect/>
          </a:stretch>
        </p:blipFill>
        <p:spPr>
          <a:xfrm>
            <a:off x="1767205" y="1734185"/>
            <a:ext cx="8769985" cy="3408045"/>
          </a:xfrm>
          <a:prstGeom prst="rect">
            <a:avLst/>
          </a:prstGeom>
        </p:spPr>
      </p:pic>
      <p:sp>
        <p:nvSpPr>
          <p:cNvPr id="9" name="矩形 8"/>
          <p:cNvSpPr/>
          <p:nvPr/>
        </p:nvSpPr>
        <p:spPr>
          <a:xfrm>
            <a:off x="5104765" y="2454275"/>
            <a:ext cx="522605" cy="332105"/>
          </a:xfrm>
          <a:prstGeom prst="rect">
            <a:avLst/>
          </a:prstGeom>
          <a:noFill/>
          <a:ln w="41275">
            <a:solidFill>
              <a:srgbClr val="00B05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8" name="矩形 7"/>
          <p:cNvSpPr/>
          <p:nvPr/>
        </p:nvSpPr>
        <p:spPr>
          <a:xfrm>
            <a:off x="6438900" y="2454275"/>
            <a:ext cx="3780790" cy="340995"/>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bldLvl="0" animBg="1"/>
      <p:bldP spid="9" grpId="1" animBg="1"/>
    </p:bldLst>
  </p:timing>
</p:sld>
</file>

<file path=ppt/theme/theme1.xml><?xml version="1.0" encoding="utf-8"?>
<a:theme xmlns:a="http://schemas.openxmlformats.org/drawingml/2006/main" name="Office Theme">
  <a:themeElements>
    <a:clrScheme name="Duke Light">
      <a:dk1>
        <a:srgbClr val="001A57"/>
      </a:dk1>
      <a:lt1>
        <a:srgbClr val="FFFFFF"/>
      </a:lt1>
      <a:dk2>
        <a:srgbClr val="666666"/>
      </a:dk2>
      <a:lt2>
        <a:srgbClr val="E2E6ED"/>
      </a:lt2>
      <a:accent1>
        <a:srgbClr val="005587"/>
      </a:accent1>
      <a:accent2>
        <a:srgbClr val="0577B1"/>
      </a:accent2>
      <a:accent3>
        <a:srgbClr val="FFD960"/>
      </a:accent3>
      <a:accent4>
        <a:srgbClr val="C84E00"/>
      </a:accent4>
      <a:accent5>
        <a:srgbClr val="993399"/>
      </a:accent5>
      <a:accent6>
        <a:srgbClr val="339898"/>
      </a:accent6>
      <a:hlink>
        <a:srgbClr val="E89923"/>
      </a:hlink>
      <a:folHlink>
        <a:srgbClr val="E8992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7848</Words>
  <Application>WPS 演示</Application>
  <PresentationFormat>Widescreen</PresentationFormat>
  <Paragraphs>357</Paragraphs>
  <Slides>22</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Arial</vt:lpstr>
      <vt:lpstr>Source Sans Pro</vt:lpstr>
      <vt:lpstr>Times New Roman</vt:lpstr>
      <vt:lpstr>Calibri</vt:lpstr>
      <vt:lpstr>Calibri Light</vt:lpstr>
      <vt:lpstr>微软雅黑</vt:lpstr>
      <vt:lpstr>Arial Unicode MS</vt:lpstr>
      <vt:lpstr>等线</vt:lpstr>
      <vt:lpstr>-apple-system</vt:lpstr>
      <vt:lpstr>Segoe Print</vt:lpstr>
      <vt:lpstr>Calibri</vt:lpstr>
      <vt:lpstr>Andalus</vt:lpstr>
      <vt:lpstr>Symbol</vt:lpstr>
      <vt:lpstr>HardingText-Regular</vt:lpstr>
      <vt:lpstr>等线 Light</vt:lpstr>
      <vt:lpstr>Office Theme</vt:lpstr>
      <vt:lpstr>             Yining Liu   06/12/2025 Supervisor: Professor Haiyan Gao Duke University</vt:lpstr>
      <vt:lpstr>What is Proton Charge Radius?</vt:lpstr>
      <vt:lpstr>Why Does the Proton Charge Radius Matter?</vt:lpstr>
      <vt:lpstr>                        (one photon exchange level)</vt:lpstr>
      <vt:lpstr>            Elastic Electron-Proton Scattering  Experimental goal: to measure differential scattering cross section</vt:lpstr>
      <vt:lpstr>Rosenbluth Separation </vt:lpstr>
      <vt:lpstr>Rosenbluth Separation: not accurately extracting electric form factor at                 high Q2 and magnetic form factor at low Q2</vt:lpstr>
      <vt:lpstr>PowerPoint 演示文稿</vt:lpstr>
      <vt:lpstr>The 'Proton Radius Puzzle'</vt:lpstr>
      <vt:lpstr>PRad Experiment in Hall B at JLab:  A new type of electron scattering experiment free of magnetic spectrometers</vt:lpstr>
      <vt:lpstr>Result of the PRad Experiment</vt:lpstr>
      <vt:lpstr>Why do we need PRad-II?</vt:lpstr>
      <vt:lpstr>A Blind Analysis for PRad-II Experiment </vt:lpstr>
      <vt:lpstr>PowerPoint 演示文稿</vt:lpstr>
      <vt:lpstr>Conclusion</vt:lpstr>
      <vt:lpstr>Thank you! </vt:lpstr>
      <vt:lpstr>Back-Up Slides</vt:lpstr>
      <vt:lpstr>Case Study and Example: MUSE Experiment</vt:lpstr>
      <vt:lpstr>Event Selections</vt:lpstr>
      <vt:lpstr>Event Selections</vt:lpstr>
      <vt:lpstr>   Background Subtraction</vt:lpstr>
      <vt:lpstr>GEM Efficiency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Huntley</dc:creator>
  <cp:lastModifiedBy>Annie不是废dear</cp:lastModifiedBy>
  <cp:revision>77</cp:revision>
  <dcterms:created xsi:type="dcterms:W3CDTF">2018-12-17T15:27:00Z</dcterms:created>
  <dcterms:modified xsi:type="dcterms:W3CDTF">2025-07-14T02:46:55Z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70E30654E27344B3920A5B7816EDB8CA_13</vt:lpwstr>
  </property>
  <property fmtid="{D5CDD505-2E9C-101B-9397-08002B2CF9AE}" pid="3" name="KSOProductBuildVer">
    <vt:lpwstr>2052-12.1.0.21915</vt:lpwstr>
  </property>
</Properties>
</file>