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3"/>
    <p:sldId id="259" r:id="rId4"/>
    <p:sldId id="260" r:id="rId5"/>
    <p:sldId id="261" r:id="rId6"/>
    <p:sldId id="262" r:id="rId7"/>
    <p:sldId id="263" r:id="rId8"/>
    <p:sldId id="264" r:id="rId9"/>
    <p:sldId id="265" r:id="rId10"/>
    <p:sldId id="266" r:id="rId11"/>
    <p:sldId id="267" r:id="rId12"/>
    <p:sldId id="271" r:id="rId13"/>
    <p:sldId id="268" r:id="rId14"/>
    <p:sldId id="273" r:id="rId15"/>
    <p:sldId id="272" r:id="rId17"/>
    <p:sldId id="269" r:id="rId18"/>
    <p:sldId id="275" r:id="rId19"/>
    <p:sldId id="276" r:id="rId20"/>
    <p:sldId id="277" r:id="rId21"/>
    <p:sldId id="278" r:id="rId22"/>
    <p:sldId id="279" r:id="rId23"/>
    <p:sldId id="274"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Vlad Khachatryan, Ph.D." initials="DVK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4670"/>
  </p:normalViewPr>
  <p:slideViewPr>
    <p:cSldViewPr snapToGrid="0" snapToObjects="1">
      <p:cViewPr varScale="1">
        <p:scale>
          <a:sx n="121" d="100"/>
          <a:sy n="121" d="100"/>
        </p:scale>
        <p:origin x="20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A8E47153-B658-BC4A-BAE9-B6A78E9A856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8E47153-B658-BC4A-BAE9-B6A78E9A856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8E47153-B658-BC4A-BAE9-B6A78E9A856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47153-B658-BC4A-BAE9-B6A78E9A856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A8E47153-B658-BC4A-BAE9-B6A78E9A856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0CA07-45C7-8142-9F4D-3A07AD48DFA1}"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47153-B658-BC4A-BAE9-B6A78E9A856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0CA07-45C7-8142-9F4D-3A07AD48DFA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20.png"/><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6160" y="5447665"/>
            <a:ext cx="5052060" cy="562610"/>
          </a:xfrm>
        </p:spPr>
        <p:txBody>
          <a:bodyPr>
            <a:normAutofit fontScale="90000"/>
          </a:bodyPr>
          <a:lstStyle/>
          <a:p>
            <a:br>
              <a:rPr lang="en-US" sz="2400" dirty="0"/>
            </a:br>
            <a:br>
              <a:rPr lang="en-US" sz="2400" dirty="0"/>
            </a:br>
            <a:r>
              <a:rPr lang="en-US" sz="3110" dirty="0"/>
              <a:t>Yining Liu   06/12/2025</a:t>
            </a:r>
            <a:endParaRPr lang="en-US" sz="3110" dirty="0"/>
          </a:p>
        </p:txBody>
      </p:sp>
      <p:sp>
        <p:nvSpPr>
          <p:cNvPr id="3" name="Subtitle 2"/>
          <p:cNvSpPr>
            <a:spLocks noGrp="1"/>
          </p:cNvSpPr>
          <p:nvPr>
            <p:ph type="subTitle" idx="1"/>
          </p:nvPr>
        </p:nvSpPr>
        <p:spPr>
          <a:xfrm>
            <a:off x="1524000" y="3174365"/>
            <a:ext cx="9144000" cy="1323340"/>
          </a:xfrm>
        </p:spPr>
        <p:txBody>
          <a:bodyPr>
            <a:noAutofit/>
          </a:bodyPr>
          <a:lstStyle/>
          <a:p>
            <a:r>
              <a:rPr lang="en-US" sz="4800">
                <a:solidFill>
                  <a:srgbClr val="FF0000"/>
                </a:solidFill>
                <a:effectLst>
                  <a:outerShdw blurRad="38100" dist="19050" dir="2700000" algn="tl" rotWithShape="0">
                    <a:schemeClr val="dk1">
                      <a:alpha val="40000"/>
                    </a:schemeClr>
                  </a:outerShdw>
                </a:effectLst>
              </a:rPr>
              <a:t>PRad Experiment Overview &amp;</a:t>
            </a:r>
            <a:endParaRPr lang="en-US" sz="4800">
              <a:solidFill>
                <a:srgbClr val="FF0000"/>
              </a:solidFill>
              <a:effectLst>
                <a:outerShdw blurRad="38100" dist="19050" dir="2700000" algn="tl" rotWithShape="0">
                  <a:schemeClr val="dk1">
                    <a:alpha val="40000"/>
                  </a:schemeClr>
                </a:outerShdw>
              </a:effectLst>
            </a:endParaRPr>
          </a:p>
          <a:p>
            <a:r>
              <a:rPr lang="en-US" sz="4800">
                <a:solidFill>
                  <a:srgbClr val="FF0000"/>
                </a:solidFill>
                <a:effectLst>
                  <a:outerShdw blurRad="38100" dist="19050" dir="2700000" algn="tl" rotWithShape="0">
                    <a:schemeClr val="dk1">
                      <a:alpha val="40000"/>
                    </a:schemeClr>
                  </a:outerShdw>
                </a:effectLst>
              </a:rPr>
              <a:t>A Blind Analysis For PRad-II in Hall B</a:t>
            </a:r>
            <a:endParaRPr lang="en-US" sz="4800">
              <a:solidFill>
                <a:srgbClr val="FF0000"/>
              </a:solidFill>
              <a:effectLst>
                <a:outerShdw blurRad="38100" dist="19050" dir="2700000" algn="tl" rotWithShape="0">
                  <a:schemeClr val="dk1">
                    <a:alpha val="40000"/>
                  </a:schemeClr>
                </a:outerShdw>
              </a:effectLst>
            </a:endParaRPr>
          </a:p>
        </p:txBody>
      </p:sp>
      <p:pic>
        <p:nvPicPr>
          <p:cNvPr id="4" name="图片 3"/>
          <p:cNvPicPr>
            <a:picLocks noChangeAspect="1"/>
          </p:cNvPicPr>
          <p:nvPr/>
        </p:nvPicPr>
        <p:blipFill>
          <a:blip r:embed="rId1"/>
          <a:stretch>
            <a:fillRect/>
          </a:stretch>
        </p:blipFill>
        <p:spPr>
          <a:xfrm>
            <a:off x="-32685355" y="3595370"/>
            <a:ext cx="27647900" cy="4958080"/>
          </a:xfrm>
          <a:prstGeom prst="rect">
            <a:avLst/>
          </a:prstGeom>
        </p:spPr>
      </p:pic>
      <p:pic>
        <p:nvPicPr>
          <p:cNvPr id="5" name="图片 4"/>
          <p:cNvPicPr>
            <a:picLocks noChangeAspect="1"/>
          </p:cNvPicPr>
          <p:nvPr/>
        </p:nvPicPr>
        <p:blipFill>
          <a:blip r:embed="rId1"/>
          <a:stretch>
            <a:fillRect/>
          </a:stretch>
        </p:blipFill>
        <p:spPr>
          <a:xfrm>
            <a:off x="604520" y="265430"/>
            <a:ext cx="7225665" cy="3063875"/>
          </a:xfrm>
          <a:prstGeom prst="rect">
            <a:avLst/>
          </a:prstGeom>
        </p:spPr>
      </p:pic>
      <p:pic>
        <p:nvPicPr>
          <p:cNvPr id="6" name="图片 5"/>
          <p:cNvPicPr>
            <a:picLocks noChangeAspect="1"/>
          </p:cNvPicPr>
          <p:nvPr/>
        </p:nvPicPr>
        <p:blipFill>
          <a:blip r:embed="rId2"/>
          <a:stretch>
            <a:fillRect/>
          </a:stretch>
        </p:blipFill>
        <p:spPr>
          <a:xfrm>
            <a:off x="8015605" y="541655"/>
            <a:ext cx="3926840" cy="2632710"/>
          </a:xfrm>
          <a:prstGeom prst="rect">
            <a:avLst/>
          </a:prstGeom>
        </p:spPr>
      </p:pic>
      <p:pic>
        <p:nvPicPr>
          <p:cNvPr id="8" name="图片 7"/>
          <p:cNvPicPr>
            <a:picLocks noChangeAspect="1"/>
          </p:cNvPicPr>
          <p:nvPr/>
        </p:nvPicPr>
        <p:blipFill>
          <a:blip r:embed="rId3"/>
          <a:srcRect b="4638"/>
          <a:stretch>
            <a:fillRect/>
          </a:stretch>
        </p:blipFill>
        <p:spPr>
          <a:xfrm>
            <a:off x="3424555" y="4652645"/>
            <a:ext cx="1867535" cy="1828800"/>
          </a:xfrm>
          <a:prstGeom prst="rect">
            <a:avLst/>
          </a:prstGeom>
        </p:spPr>
      </p:pic>
      <p:sp>
        <p:nvSpPr>
          <p:cNvPr id="7"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a:t>
            </a:r>
            <a:endParaRPr lang="en-US" sz="140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955"/>
            <a:ext cx="8395970" cy="1143000"/>
          </a:xfrm>
        </p:spPr>
        <p:txBody>
          <a:bodyPr>
            <a:normAutofit fontScale="90000"/>
          </a:bodyPr>
          <a:p>
            <a:r>
              <a:rPr>
                <a:solidFill>
                  <a:srgbClr val="FF0000"/>
                </a:solidFill>
                <a:sym typeface="+mn-ea"/>
              </a:rPr>
              <a:t>PRad Experiment (electron scattering): </a:t>
            </a:r>
            <a:r>
              <a:rPr sz="2220">
                <a:sym typeface="+mn-ea"/>
              </a:rPr>
              <a:t>Improved precision and supports the smaller value</a:t>
            </a:r>
            <a:r>
              <a:rPr lang="en-US" sz="2220">
                <a:sym typeface="+mn-ea"/>
              </a:rPr>
              <a:t>(~0.84fm)</a:t>
            </a:r>
            <a:r>
              <a:rPr sz="2220">
                <a:sym typeface="+mn-ea"/>
              </a:rPr>
              <a:t>.</a:t>
            </a:r>
            <a:endParaRPr lang="zh-CN" altLang="en-US" sz="2220">
              <a:sym typeface="+mn-ea"/>
            </a:endParaRPr>
          </a:p>
        </p:txBody>
      </p:sp>
      <p:pic>
        <p:nvPicPr>
          <p:cNvPr id="4" name="内容占位符 3"/>
          <p:cNvPicPr>
            <a:picLocks noChangeAspect="1"/>
          </p:cNvPicPr>
          <p:nvPr>
            <p:ph idx="1"/>
          </p:nvPr>
        </p:nvPicPr>
        <p:blipFill>
          <a:blip r:embed="rId1"/>
          <a:stretch>
            <a:fillRect/>
          </a:stretch>
        </p:blipFill>
        <p:spPr>
          <a:xfrm>
            <a:off x="867410" y="1203960"/>
            <a:ext cx="6541135" cy="4806315"/>
          </a:xfrm>
          <a:prstGeom prst="rect">
            <a:avLst/>
          </a:prstGeom>
        </p:spPr>
      </p:pic>
      <p:sp>
        <p:nvSpPr>
          <p:cNvPr id="5" name="标题 1"/>
          <p:cNvSpPr>
            <a:spLocks noGrp="1"/>
          </p:cNvSpPr>
          <p:nvPr/>
        </p:nvSpPr>
        <p:spPr>
          <a:xfrm>
            <a:off x="7408545" y="988060"/>
            <a:ext cx="3259455" cy="43840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800" b="1">
                <a:sym typeface="+mn-ea"/>
              </a:rPr>
              <a:t>2. Scattering angle: 0.7</a:t>
            </a:r>
            <a:r>
              <a:rPr lang="zh-CN" altLang="en-US" sz="1800" b="1" baseline="30000">
                <a:sym typeface="+mn-ea"/>
              </a:rPr>
              <a:t>°</a:t>
            </a:r>
            <a:r>
              <a:rPr lang="en-US" altLang="zh-CN" sz="1800" b="1">
                <a:sym typeface="+mn-ea"/>
              </a:rPr>
              <a:t>-7</a:t>
            </a:r>
            <a:r>
              <a:rPr lang="zh-CN" altLang="en-US" sz="1800" b="1" baseline="30000">
                <a:sym typeface="+mn-ea"/>
              </a:rPr>
              <a:t>°</a:t>
            </a:r>
            <a:r>
              <a:rPr lang="en-US" altLang="zh-CN" sz="2220" baseline="30000">
                <a:sym typeface="+mn-ea"/>
              </a:rPr>
              <a:t> </a:t>
            </a:r>
            <a:endParaRPr lang="en-US" altLang="zh-CN" sz="2220">
              <a:sym typeface="+mn-ea"/>
            </a:endParaRPr>
          </a:p>
          <a:p>
            <a:endParaRPr lang="en-US" altLang="zh-CN" sz="2220">
              <a:sym typeface="+mn-ea"/>
            </a:endParaRPr>
          </a:p>
        </p:txBody>
      </p:sp>
      <p:sp>
        <p:nvSpPr>
          <p:cNvPr id="6" name="文本框 5"/>
          <p:cNvSpPr txBox="1"/>
          <p:nvPr/>
        </p:nvSpPr>
        <p:spPr>
          <a:xfrm>
            <a:off x="7805420" y="3215005"/>
            <a:ext cx="4893945" cy="859790"/>
          </a:xfrm>
          <a:prstGeom prst="rect">
            <a:avLst/>
          </a:prstGeom>
          <a:noFill/>
        </p:spPr>
        <p:txBody>
          <a:bodyPr wrap="square" rtlCol="0" anchor="t">
            <a:noAutofit/>
          </a:bodyPr>
          <a:p>
            <a:r>
              <a:rPr lang="en-US" altLang="zh-CN"/>
              <a:t> </a:t>
            </a:r>
            <a:r>
              <a:rPr lang="zh-CN" altLang="en-US"/>
              <a:t>low Q</a:t>
            </a:r>
            <a:r>
              <a:rPr lang="zh-CN" altLang="en-US" baseline="30000"/>
              <a:t>2</a:t>
            </a:r>
            <a:r>
              <a:rPr lang="en-US" altLang="zh-CN" baseline="30000"/>
              <a:t>  </a:t>
            </a:r>
            <a:r>
              <a:rPr lang="zh-CN" altLang="en-US"/>
              <a:t>region </a:t>
            </a:r>
            <a:r>
              <a:rPr lang="en-US" altLang="zh-CN"/>
              <a:t>:</a:t>
            </a:r>
            <a:endParaRPr lang="en-US" altLang="zh-CN"/>
          </a:p>
          <a:p>
            <a:r>
              <a:rPr lang="en-US" altLang="zh-CN"/>
              <a:t> </a:t>
            </a:r>
            <a:r>
              <a:rPr lang="zh-CN" altLang="en-US"/>
              <a:t>2 </a:t>
            </a:r>
            <a:r>
              <a:rPr lang="en-US" altLang="zh-CN"/>
              <a:t>x</a:t>
            </a:r>
            <a:r>
              <a:rPr lang="zh-CN" altLang="en-US"/>
              <a:t> 10</a:t>
            </a:r>
            <a:r>
              <a:rPr lang="zh-CN" altLang="en-US" baseline="30000"/>
              <a:t>−4</a:t>
            </a:r>
            <a:r>
              <a:rPr lang="en-US" altLang="zh-CN" baseline="30000"/>
              <a:t> </a:t>
            </a:r>
            <a:r>
              <a:rPr lang="en-US" altLang="zh-CN"/>
              <a:t> - </a:t>
            </a:r>
            <a:r>
              <a:rPr lang="zh-CN" altLang="en-US"/>
              <a:t>6 </a:t>
            </a:r>
            <a:r>
              <a:rPr lang="en-US" altLang="zh-CN"/>
              <a:t>x</a:t>
            </a:r>
            <a:r>
              <a:rPr lang="zh-CN" altLang="en-US"/>
              <a:t>10</a:t>
            </a:r>
            <a:r>
              <a:rPr lang="zh-CN" altLang="en-US" baseline="30000"/>
              <a:t>−2</a:t>
            </a:r>
            <a:r>
              <a:rPr lang="en-US" altLang="zh-CN" baseline="30000"/>
              <a:t>  </a:t>
            </a:r>
            <a:r>
              <a:rPr lang="zh-CN" altLang="en-US"/>
              <a:t>(GeV/c)</a:t>
            </a:r>
            <a:r>
              <a:rPr lang="zh-CN" altLang="en-US" baseline="30000"/>
              <a:t>2</a:t>
            </a:r>
            <a:endParaRPr lang="zh-CN" altLang="en-US" baseline="30000"/>
          </a:p>
          <a:p>
            <a:r>
              <a:rPr lang="en-US" altLang="zh-CN" baseline="30000"/>
              <a:t> </a:t>
            </a:r>
            <a:endParaRPr lang="en-US" altLang="zh-CN" baseline="30000"/>
          </a:p>
          <a:p>
            <a:r>
              <a:rPr lang="en-US" altLang="zh-CN" sz="2400" baseline="30000"/>
              <a:t>Lowest Q^2 in all e-p experiment</a:t>
            </a:r>
            <a:endParaRPr lang="en-US" altLang="zh-CN" sz="2400" baseline="30000"/>
          </a:p>
          <a:p>
            <a:r>
              <a:rPr lang="zh-CN" altLang="en-US" sz="2400" baseline="30000"/>
              <a:t>minimized the proton magnetic form</a:t>
            </a:r>
            <a:endParaRPr lang="zh-CN" altLang="en-US" sz="2400" baseline="30000"/>
          </a:p>
          <a:p>
            <a:r>
              <a:rPr lang="zh-CN" altLang="en-US" sz="2400" baseline="30000"/>
              <a:t>factor contribution </a:t>
            </a:r>
            <a:endParaRPr lang="en-US" altLang="zh-CN" sz="2400" baseline="30000"/>
          </a:p>
        </p:txBody>
      </p:sp>
      <p:sp>
        <p:nvSpPr>
          <p:cNvPr id="7" name="文本框 6"/>
          <p:cNvSpPr txBox="1"/>
          <p:nvPr/>
        </p:nvSpPr>
        <p:spPr>
          <a:xfrm>
            <a:off x="7656195" y="4721860"/>
            <a:ext cx="4893945" cy="859790"/>
          </a:xfrm>
          <a:prstGeom prst="rect">
            <a:avLst/>
          </a:prstGeom>
          <a:noFill/>
        </p:spPr>
        <p:txBody>
          <a:bodyPr wrap="square" rtlCol="0" anchor="t">
            <a:noAutofit/>
          </a:bodyPr>
          <a:p>
            <a:r>
              <a:rPr lang="en-US"/>
              <a:t>3. </a:t>
            </a:r>
            <a:r>
              <a:t>used a windowless, cryogenic</a:t>
            </a:r>
            <a:r>
              <a:rPr lang="en-US"/>
              <a:t>-</a:t>
            </a:r>
            <a:endParaRPr lang="en-US"/>
          </a:p>
          <a:p>
            <a:r>
              <a:t>cooled hydrogen gas-flow target</a:t>
            </a:r>
            <a:endParaRPr lang="zh-CN" altLang="en-US" baseline="30000"/>
          </a:p>
          <a:p>
            <a:endParaRPr lang="zh-CN" altLang="en-US" sz="3200" baseline="30000"/>
          </a:p>
          <a:p>
            <a:endParaRPr lang="en-US" altLang="zh-CN" sz="2000" baseline="30000"/>
          </a:p>
        </p:txBody>
      </p:sp>
      <p:sp>
        <p:nvSpPr>
          <p:cNvPr id="8" name="文本框 7"/>
          <p:cNvSpPr txBox="1"/>
          <p:nvPr/>
        </p:nvSpPr>
        <p:spPr>
          <a:xfrm>
            <a:off x="7705090" y="1417955"/>
            <a:ext cx="3292475" cy="859790"/>
          </a:xfrm>
          <a:prstGeom prst="rect">
            <a:avLst/>
          </a:prstGeom>
          <a:noFill/>
        </p:spPr>
        <p:txBody>
          <a:bodyPr wrap="square" rtlCol="0" anchor="t">
            <a:noAutofit/>
          </a:bodyPr>
          <a:p>
            <a:r>
              <a:rPr lang="en-US"/>
              <a:t>1.</a:t>
            </a:r>
            <a:r>
              <a:t>data points at different Q</a:t>
            </a:r>
            <a:r>
              <a:rPr baseline="30000"/>
              <a:t>2</a:t>
            </a:r>
            <a:r>
              <a:t> </a:t>
            </a:r>
          </a:p>
          <a:p>
            <a:r>
              <a:t>were</a:t>
            </a:r>
            <a:r>
              <a:rPr lang="en-US"/>
              <a:t> </a:t>
            </a:r>
            <a:r>
              <a:t>recorded with the same </a:t>
            </a:r>
          </a:p>
          <a:p>
            <a:r>
              <a:t>detector setting during the </a:t>
            </a:r>
          </a:p>
          <a:p>
            <a:r>
              <a:t>experiment</a:t>
            </a:r>
          </a:p>
          <a:p>
            <a:endParaRPr lang="zh-CN" altLang="en-US" baseline="30000"/>
          </a:p>
          <a:p>
            <a:endParaRPr lang="zh-CN" altLang="en-US" sz="3200" baseline="30000"/>
          </a:p>
          <a:p>
            <a:endParaRPr lang="en-US" altLang="zh-CN" sz="2000" baseline="30000"/>
          </a:p>
        </p:txBody>
      </p:sp>
      <p:sp>
        <p:nvSpPr>
          <p:cNvPr id="9" name="文本框 8"/>
          <p:cNvSpPr txBox="1"/>
          <p:nvPr/>
        </p:nvSpPr>
        <p:spPr>
          <a:xfrm>
            <a:off x="6985000" y="5523230"/>
            <a:ext cx="4893945" cy="859790"/>
          </a:xfrm>
          <a:prstGeom prst="rect">
            <a:avLst/>
          </a:prstGeom>
          <a:noFill/>
        </p:spPr>
        <p:txBody>
          <a:bodyPr wrap="square" rtlCol="0" anchor="t">
            <a:noAutofit/>
          </a:bodyPr>
          <a:p>
            <a:r>
              <a:rPr lang="en-US"/>
              <a:t>4. </a:t>
            </a:r>
            <a:r>
              <a:t>the absolute e − p elastic scattering</a:t>
            </a:r>
          </a:p>
          <a:p>
            <a:r>
              <a:t> cross section was</a:t>
            </a:r>
            <a:r>
              <a:rPr lang="en-US"/>
              <a:t> </a:t>
            </a:r>
            <a:r>
              <a:t>normalized to that of the Møller </a:t>
            </a:r>
          </a:p>
          <a:p>
            <a:r>
              <a:t>scattering process</a:t>
            </a:r>
          </a:p>
          <a:p>
            <a:endParaRPr lang="zh-CN" altLang="en-US" sz="3200" baseline="30000"/>
          </a:p>
          <a:p>
            <a:endParaRPr lang="en-US" altLang="zh-CN" sz="2000" baseline="30000"/>
          </a:p>
        </p:txBody>
      </p:sp>
      <p:sp>
        <p:nvSpPr>
          <p:cNvPr id="3"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10</a:t>
            </a:r>
            <a:endParaRPr lang="en-US" sz="140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01190" y="-5518"/>
            <a:ext cx="8229600" cy="1143000"/>
          </a:xfrm>
        </p:spPr>
        <p:txBody>
          <a:bodyPr/>
          <a:lstStyle/>
          <a:p>
            <a:r>
              <a:rPr lang="en-US" altLang="zh-CN"/>
              <a:t>Result of the </a:t>
            </a:r>
            <a:r>
              <a:rPr lang="en-US" altLang="zh-CN" err="1"/>
              <a:t>PRad</a:t>
            </a:r>
            <a:r>
              <a:rPr lang="en-US" altLang="zh-CN"/>
              <a:t> Experiment</a:t>
            </a:r>
            <a:endParaRPr lang="en-US" altLang="zh-CN"/>
          </a:p>
        </p:txBody>
      </p:sp>
      <p:pic>
        <p:nvPicPr>
          <p:cNvPr id="7" name="内容占位符 6"/>
          <p:cNvPicPr>
            <a:picLocks noChangeAspect="1"/>
          </p:cNvPicPr>
          <p:nvPr/>
        </p:nvPicPr>
        <p:blipFill>
          <a:blip r:embed="rId1"/>
          <a:stretch>
            <a:fillRect/>
          </a:stretch>
        </p:blipFill>
        <p:spPr>
          <a:xfrm>
            <a:off x="1720713" y="906462"/>
            <a:ext cx="6591935" cy="4474845"/>
          </a:xfrm>
          <a:prstGeom prst="rect">
            <a:avLst/>
          </a:prstGeom>
        </p:spPr>
      </p:pic>
      <p:sp>
        <p:nvSpPr>
          <p:cNvPr id="6" name="Subtitle 2"/>
          <p:cNvSpPr>
            <a:spLocks noGrp="1"/>
          </p:cNvSpPr>
          <p:nvPr/>
        </p:nvSpPr>
        <p:spPr>
          <a:xfrm>
            <a:off x="11028680" y="6229985"/>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11</a:t>
            </a:r>
            <a:endParaRPr lang="en-US" sz="1400">
              <a:solidFill>
                <a:schemeClr val="tx1"/>
              </a:solidFill>
            </a:endParaRPr>
          </a:p>
        </p:txBody>
      </p:sp>
      <p:sp>
        <p:nvSpPr>
          <p:cNvPr id="167" name="Frame 91"/>
          <p:cNvSpPr/>
          <p:nvPr/>
        </p:nvSpPr>
        <p:spPr>
          <a:xfrm>
            <a:off x="1993183" y="3338215"/>
            <a:ext cx="3022600" cy="18923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5" name="文本框 4"/>
          <p:cNvSpPr txBox="1"/>
          <p:nvPr/>
        </p:nvSpPr>
        <p:spPr>
          <a:xfrm>
            <a:off x="8168640" y="1826260"/>
            <a:ext cx="2499360" cy="1184910"/>
          </a:xfrm>
          <a:prstGeom prst="rect">
            <a:avLst/>
          </a:prstGeom>
        </p:spPr>
        <p:txBody>
          <a:bodyPr lIns="91440" tIns="45720" rIns="91440" bIns="45720" anchor="t">
            <a:noAutofit/>
          </a:bodyPr>
          <a:lstStyle/>
          <a:p>
            <a:pPr marL="0" indent="0"/>
            <a:r>
              <a:rPr lang="en-US" altLang="zh-CN" sz="2400" b="1" i="0">
                <a:latin typeface="+mj-lt"/>
                <a:ea typeface="-apple-system"/>
                <a:cs typeface="+mj-lt"/>
              </a:rPr>
              <a:t>Xiong </a:t>
            </a:r>
            <a:r>
              <a:rPr lang="en-US" altLang="zh-CN" sz="2400" b="1" i="1">
                <a:latin typeface="+mj-lt"/>
                <a:ea typeface="-apple-system"/>
                <a:cs typeface="+mj-lt"/>
              </a:rPr>
              <a:t>et al., </a:t>
            </a:r>
            <a:r>
              <a:rPr lang="en-US" altLang="zh-CN" sz="2400" b="1" i="1">
                <a:latin typeface="+mj-lt"/>
                <a:ea typeface="-apple-system"/>
                <a:cs typeface="+mj-lt"/>
                <a:sym typeface="+mn-ea"/>
              </a:rPr>
              <a:t>Nature</a:t>
            </a:r>
            <a:r>
              <a:rPr lang="en-US" altLang="zh-CN" sz="2400" b="1">
                <a:latin typeface="+mj-lt"/>
                <a:ea typeface="-apple-system"/>
                <a:cs typeface="+mj-lt"/>
                <a:sym typeface="+mn-ea"/>
              </a:rPr>
              <a:t> 575, 147–150 (2019).</a:t>
            </a:r>
            <a:endParaRPr lang="en-US" altLang="zh-CN" sz="2400" b="1" i="0">
              <a:latin typeface="+mj-lt"/>
              <a:ea typeface="-apple-system"/>
              <a:cs typeface="+mj-lt"/>
            </a:endParaRPr>
          </a:p>
          <a:p>
            <a:pPr marL="0" indent="0"/>
            <a:endParaRPr lang="en-US" altLang="zh-CN" sz="1600" b="0" i="1">
              <a:solidFill>
                <a:srgbClr val="222222"/>
              </a:solidFill>
              <a:latin typeface="+mj-lt"/>
              <a:ea typeface="-apple-system"/>
              <a:cs typeface="+mj-lt"/>
            </a:endParaRPr>
          </a:p>
          <a:p>
            <a:pPr marL="0" indent="0"/>
            <a:endParaRPr lang="en-US" altLang="zh-CN" sz="1600" b="0" i="0">
              <a:solidFill>
                <a:srgbClr val="222222"/>
              </a:solidFill>
              <a:latin typeface="+mj-lt"/>
              <a:ea typeface="-apple-system"/>
              <a:cs typeface="+mj-lt"/>
            </a:endParaRPr>
          </a:p>
        </p:txBody>
      </p:sp>
      <p:sp>
        <p:nvSpPr>
          <p:cNvPr id="8" name="Frame 91"/>
          <p:cNvSpPr/>
          <p:nvPr/>
        </p:nvSpPr>
        <p:spPr>
          <a:xfrm>
            <a:off x="2451100" y="5575300"/>
            <a:ext cx="4419600" cy="72898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pic>
        <p:nvPicPr>
          <p:cNvPr id="10" name="内容占位符 9"/>
          <p:cNvPicPr>
            <a:picLocks noGrp="1" noChangeAspect="1"/>
          </p:cNvPicPr>
          <p:nvPr>
            <p:ph idx="1"/>
          </p:nvPr>
        </p:nvPicPr>
        <p:blipFill>
          <a:blip r:embed="rId2"/>
          <a:stretch>
            <a:fillRect/>
          </a:stretch>
        </p:blipFill>
        <p:spPr>
          <a:xfrm>
            <a:off x="2646680" y="5596255"/>
            <a:ext cx="3950335" cy="633730"/>
          </a:xfrm>
          <a:prstGeom prst="rect">
            <a:avLst/>
          </a:prstGeom>
        </p:spPr>
      </p:pic>
      <p:sp>
        <p:nvSpPr>
          <p:cNvPr id="3" name="TextBox 2"/>
          <p:cNvSpPr txBox="1"/>
          <p:nvPr/>
        </p:nvSpPr>
        <p:spPr>
          <a:xfrm>
            <a:off x="8220075" y="3663950"/>
            <a:ext cx="3821430" cy="1064895"/>
          </a:xfrm>
          <a:prstGeom prst="rect">
            <a:avLst/>
          </a:prstGeom>
          <a:noFill/>
        </p:spPr>
        <p:txBody>
          <a:bodyPr wrap="square" lIns="91440" tIns="45720" rIns="91440" bIns="45720" rtlCol="0" anchor="t">
            <a:noAutofit/>
          </a:bodyPr>
          <a:lstStyle/>
          <a:p>
            <a:r>
              <a:rPr lang="en-US" sz="2000" err="1"/>
              <a:t>PRad</a:t>
            </a:r>
            <a:r>
              <a:rPr lang="en-US" sz="2000"/>
              <a:t>:</a:t>
            </a:r>
            <a:endParaRPr lang="en-US" sz="2000">
              <a:cs typeface="Calibri" panose="020F0502020204030204"/>
            </a:endParaRPr>
          </a:p>
          <a:p>
            <a:pPr marL="285750" indent="-285750">
              <a:buFont typeface="Wingdings" panose="05000000000000000000" pitchFamily="2" charset="2"/>
              <a:buChar char="Ø"/>
            </a:pPr>
            <a:r>
              <a:rPr lang="en-US" sz="2000"/>
              <a:t>Two independent analyses</a:t>
            </a:r>
            <a:endParaRPr lang="en-US" sz="2000">
              <a:cs typeface="Calibri" panose="020F0502020204030204"/>
            </a:endParaRPr>
          </a:p>
          <a:p>
            <a:pPr marL="285750" indent="-285750">
              <a:buFont typeface="Wingdings" panose="05000000000000000000" pitchFamily="2" charset="2"/>
              <a:buChar char="Ø"/>
            </a:pPr>
            <a:r>
              <a:rPr lang="en-US" sz="2000"/>
              <a:t>No blind analysis </a:t>
            </a:r>
            <a:endParaRPr lang="en-US" sz="2000">
              <a:cs typeface="Calibri" panose="020F0502020204030204"/>
            </a:endParaRPr>
          </a:p>
        </p:txBody>
      </p:sp>
      <p:sp>
        <p:nvSpPr>
          <p:cNvPr id="4" name="矩形 3"/>
          <p:cNvSpPr/>
          <p:nvPr/>
        </p:nvSpPr>
        <p:spPr>
          <a:xfrm>
            <a:off x="7382510" y="5380990"/>
            <a:ext cx="4005580" cy="784225"/>
          </a:xfrm>
          <a:prstGeom prst="rect">
            <a:avLst/>
          </a:prstGeom>
          <a:noFill/>
          <a:ln>
            <a:noFill/>
          </a:ln>
        </p:spPr>
        <p:txBody>
          <a:bodyPr wrap="square" rtlCol="0" anchor="t">
            <a:noAutofit/>
          </a:bodyPr>
          <a:p>
            <a:pPr algn="ctr"/>
            <a:r>
              <a:rPr lang="en-US" altLang="zh-CN" sz="2000">
                <a:ln w="22225">
                  <a:solidFill>
                    <a:schemeClr val="accent2"/>
                  </a:solidFill>
                  <a:prstDash val="solid"/>
                </a:ln>
                <a:solidFill>
                  <a:schemeClr val="accent2">
                    <a:lumMod val="40000"/>
                    <a:lumOff val="60000"/>
                  </a:schemeClr>
                </a:solidFill>
                <a:effectLst/>
              </a:rPr>
              <a:t>Favored the smaller radius &amp;</a:t>
            </a:r>
            <a:endParaRPr lang="en-US" altLang="zh-CN" sz="2000">
              <a:ln w="22225">
                <a:solidFill>
                  <a:schemeClr val="accent2"/>
                </a:solidFill>
                <a:prstDash val="solid"/>
              </a:ln>
              <a:solidFill>
                <a:schemeClr val="accent2">
                  <a:lumMod val="40000"/>
                  <a:lumOff val="60000"/>
                </a:schemeClr>
              </a:solidFill>
              <a:effectLst/>
            </a:endParaRPr>
          </a:p>
          <a:p>
            <a:pPr algn="ctr"/>
            <a:r>
              <a:rPr lang="en-US" altLang="zh-CN" sz="2000">
                <a:ln w="22225">
                  <a:solidFill>
                    <a:schemeClr val="accent2"/>
                  </a:solidFill>
                  <a:prstDash val="solid"/>
                </a:ln>
                <a:solidFill>
                  <a:schemeClr val="accent2">
                    <a:lumMod val="40000"/>
                    <a:lumOff val="60000"/>
                  </a:schemeClr>
                </a:solidFill>
                <a:effectLst/>
              </a:rPr>
              <a:t>supports the muonic hydrogen result</a:t>
            </a:r>
            <a:endParaRPr lang="en-US" altLang="zh-CN" sz="2000">
              <a:ln w="22225">
                <a:solidFill>
                  <a:schemeClr val="accent2"/>
                </a:solidFill>
                <a:prstDash val="solid"/>
              </a:ln>
              <a:solidFill>
                <a:schemeClr val="accent2">
                  <a:lumMod val="40000"/>
                  <a:lumOff val="60000"/>
                </a:schemeClr>
              </a:solidFill>
              <a:effectLst/>
            </a:endParaRPr>
          </a:p>
          <a:p>
            <a:pPr algn="ctr"/>
            <a:r>
              <a:rPr sz="2000">
                <a:sym typeface="+mn-ea"/>
              </a:rPr>
              <a:t> </a:t>
            </a:r>
            <a:endParaRPr lang="en-US" altLang="zh-CN" sz="20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132455" y="421005"/>
            <a:ext cx="5768975" cy="1325880"/>
          </a:xfrm>
        </p:spPr>
        <p:txBody>
          <a:bodyPr>
            <a:normAutofit/>
          </a:bodyPr>
          <a:lstStyle/>
          <a:p>
            <a:r>
              <a:rPr lang="en-US"/>
              <a:t>why do we need PRad-II?</a:t>
            </a:r>
            <a:endParaRPr lang="en-US"/>
          </a:p>
        </p:txBody>
      </p:sp>
      <p:sp>
        <p:nvSpPr>
          <p:cNvPr id="3" name="Content Placeholder 2"/>
          <p:cNvSpPr>
            <a:spLocks noGrp="1"/>
          </p:cNvSpPr>
          <p:nvPr>
            <p:ph idx="1"/>
          </p:nvPr>
        </p:nvSpPr>
        <p:spPr/>
        <p:txBody>
          <a:bodyPr>
            <a:normAutofit fontScale="25000"/>
          </a:bodyPr>
          <a:lstStyle/>
          <a:p>
            <a:r>
              <a:rPr lang="en-US" sz="7200"/>
              <a:t>measure electric form factor data in an even lower Q</a:t>
            </a:r>
            <a:r>
              <a:rPr lang="en-US" sz="7200" baseline="30000"/>
              <a:t>2</a:t>
            </a:r>
            <a:r>
              <a:rPr lang="en-US" sz="7200"/>
              <a:t> region, reaching approximately </a:t>
            </a:r>
            <a:r>
              <a:rPr lang="en-US" sz="7200">
                <a:sym typeface="+mn-ea"/>
              </a:rPr>
              <a:t>Q</a:t>
            </a:r>
            <a:r>
              <a:rPr lang="en-US" sz="7200" baseline="30000">
                <a:sym typeface="+mn-ea"/>
              </a:rPr>
              <a:t>2</a:t>
            </a:r>
            <a:r>
              <a:rPr lang="en-US" sz="7200">
                <a:sym typeface="+mn-ea"/>
              </a:rPr>
              <a:t> ~</a:t>
            </a:r>
            <a:r>
              <a:rPr lang="en-US" sz="7200"/>
              <a:t> 10</a:t>
            </a:r>
            <a:r>
              <a:rPr lang="en-US" sz="7200" baseline="30000"/>
              <a:t>−5 </a:t>
            </a:r>
            <a:r>
              <a:rPr lang="en-US" sz="7200"/>
              <a:t>(GeV/c)</a:t>
            </a:r>
            <a:r>
              <a:rPr lang="en-US" sz="7200" baseline="30000"/>
              <a:t>2</a:t>
            </a:r>
            <a:endParaRPr lang="en-US" sz="7200" baseline="30000"/>
          </a:p>
          <a:p>
            <a:endParaRPr lang="en-US" sz="7200"/>
          </a:p>
          <a:p>
            <a:r>
              <a:rPr lang="en-US" sz="7200"/>
              <a:t>Two planes of tracking detectors for better tracking of the scattered electrons   </a:t>
            </a:r>
            <a:endParaRPr lang="en-US" sz="7200"/>
          </a:p>
          <a:p>
            <a:pPr marL="0" indent="0">
              <a:buNone/>
            </a:pPr>
            <a:endParaRPr lang="en-US" sz="7200">
              <a:sym typeface="+mn-ea"/>
            </a:endParaRPr>
          </a:p>
          <a:p>
            <a:r>
              <a:rPr lang="en-US" sz="7200">
                <a:solidFill>
                  <a:schemeClr val="tx1"/>
                </a:solidFill>
              </a:rPr>
              <a:t>A new cross-shaped scintillator detector will be positioned inside the target chamber.</a:t>
            </a:r>
            <a:endParaRPr lang="en-US" sz="7200">
              <a:solidFill>
                <a:schemeClr val="tx1"/>
              </a:solidFill>
            </a:endParaRPr>
          </a:p>
          <a:p>
            <a:pPr marL="0" indent="0">
              <a:buNone/>
            </a:pPr>
            <a:r>
              <a:rPr lang="en-US" sz="7200"/>
              <a:t>       </a:t>
            </a:r>
            <a:r>
              <a:rPr lang="en-US" sz="7200">
                <a:solidFill>
                  <a:schemeClr val="bg2">
                    <a:lumMod val="10000"/>
                  </a:schemeClr>
                </a:solidFill>
              </a:rPr>
              <a:t> separation between elastic e−p events and Møller e-e events within the scattering angular range of 0.5◦ −   </a:t>
            </a:r>
            <a:endParaRPr lang="en-US" sz="7200">
              <a:solidFill>
                <a:schemeClr val="bg2">
                  <a:lumMod val="10000"/>
                </a:schemeClr>
              </a:solidFill>
            </a:endParaRPr>
          </a:p>
          <a:p>
            <a:pPr marL="0" indent="0">
              <a:buNone/>
            </a:pPr>
            <a:r>
              <a:rPr lang="en-US" sz="7200">
                <a:solidFill>
                  <a:schemeClr val="bg2">
                    <a:lumMod val="10000"/>
                  </a:schemeClr>
                </a:solidFill>
              </a:rPr>
              <a:t>         0.8◦</a:t>
            </a:r>
            <a:endParaRPr lang="en-US" sz="7200">
              <a:solidFill>
                <a:schemeClr val="bg2">
                  <a:lumMod val="10000"/>
                </a:schemeClr>
              </a:solidFill>
            </a:endParaRPr>
          </a:p>
          <a:p>
            <a:pPr marL="0" indent="0">
              <a:buNone/>
            </a:pPr>
            <a:r>
              <a:rPr lang="en-US" sz="7200"/>
              <a:t>            </a:t>
            </a:r>
            <a:endParaRPr lang="en-US" sz="7200"/>
          </a:p>
          <a:p>
            <a:r>
              <a:rPr lang="en-US" sz="7200"/>
              <a:t>Using a flash-ADC-based readout to increase the data-taking rate.</a:t>
            </a:r>
            <a:endParaRPr lang="en-US" sz="7200"/>
          </a:p>
          <a:p>
            <a:endParaRPr lang="en-US" sz="7200"/>
          </a:p>
          <a:p>
            <a:r>
              <a:rPr lang="en-US" altLang="zh-CN" sz="7200"/>
              <a:t>improve </a:t>
            </a:r>
            <a:r>
              <a:rPr lang="en-US" altLang="zh-CN" sz="7200">
                <a:sym typeface="+mn-ea"/>
              </a:rPr>
              <a:t>uncertainty by a </a:t>
            </a:r>
            <a:r>
              <a:rPr lang="en-US" altLang="zh-CN" sz="7200"/>
              <a:t>factor of ~3.0 compared to that of PRad</a:t>
            </a:r>
            <a:endParaRPr lang="en-US" altLang="zh-CN" sz="7200"/>
          </a:p>
        </p:txBody>
      </p:sp>
      <p:sp>
        <p:nvSpPr>
          <p:cNvPr id="4" name="矩形 3"/>
          <p:cNvSpPr/>
          <p:nvPr/>
        </p:nvSpPr>
        <p:spPr>
          <a:xfrm>
            <a:off x="7625080" y="4210685"/>
            <a:ext cx="4170680" cy="1097280"/>
          </a:xfrm>
          <a:prstGeom prst="rect">
            <a:avLst/>
          </a:prstGeom>
          <a:noFill/>
          <a:ln>
            <a:noFill/>
          </a:ln>
        </p:spPr>
        <p:txBody>
          <a:bodyPr wrap="square" rtlCol="0" anchor="t">
            <a:noAutofit/>
          </a:bodyPr>
          <a:p>
            <a:pPr algn="ctr"/>
            <a:r>
              <a:rPr lang="en-US" altLang="zh-CN" sz="4800">
                <a:ln w="22225">
                  <a:solidFill>
                    <a:schemeClr val="accent2"/>
                  </a:solidFill>
                  <a:prstDash val="solid"/>
                </a:ln>
                <a:solidFill>
                  <a:schemeClr val="accent2">
                    <a:lumMod val="40000"/>
                    <a:lumOff val="60000"/>
                  </a:schemeClr>
                </a:solidFill>
                <a:effectLst/>
              </a:rPr>
              <a:t>Blind Analysis!!!</a:t>
            </a:r>
            <a:endParaRPr lang="en-US" altLang="zh-CN" sz="4800">
              <a:ln w="22225">
                <a:solidFill>
                  <a:schemeClr val="accent2"/>
                </a:solidFill>
                <a:prstDash val="solid"/>
              </a:ln>
              <a:solidFill>
                <a:schemeClr val="accent2">
                  <a:lumMod val="40000"/>
                  <a:lumOff val="60000"/>
                </a:schemeClr>
              </a:solidFill>
              <a:effectLst/>
            </a:endParaRPr>
          </a:p>
        </p:txBody>
      </p:sp>
      <p:pic>
        <p:nvPicPr>
          <p:cNvPr id="5" name="图片 4"/>
          <p:cNvPicPr>
            <a:picLocks noChangeAspect="1"/>
          </p:cNvPicPr>
          <p:nvPr/>
        </p:nvPicPr>
        <p:blipFill>
          <a:blip r:embed="rId1"/>
          <a:stretch>
            <a:fillRect/>
          </a:stretch>
        </p:blipFill>
        <p:spPr>
          <a:xfrm>
            <a:off x="8481060" y="4998085"/>
            <a:ext cx="2275840" cy="1471295"/>
          </a:xfrm>
          <a:prstGeom prst="rect">
            <a:avLst/>
          </a:prstGeom>
        </p:spPr>
      </p:pic>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12</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2825" y="181610"/>
            <a:ext cx="7823200" cy="735330"/>
          </a:xfrm>
        </p:spPr>
        <p:txBody>
          <a:bodyPr>
            <a:normAutofit/>
          </a:bodyPr>
          <a:lstStyle/>
          <a:p>
            <a:r>
              <a:rPr lang="en-US" sz="3550"/>
              <a:t>A </a:t>
            </a:r>
            <a:r>
              <a:rPr sz="3550"/>
              <a:t>Blind Anal</a:t>
            </a:r>
            <a:r>
              <a:rPr lang="en-US" sz="3550"/>
              <a:t>y</a:t>
            </a:r>
            <a:r>
              <a:rPr sz="3550"/>
              <a:t>sis</a:t>
            </a:r>
            <a:r>
              <a:rPr lang="en-US" sz="3550"/>
              <a:t> for </a:t>
            </a:r>
            <a:r>
              <a:rPr lang="en-US" sz="3550" err="1"/>
              <a:t>PRad</a:t>
            </a:r>
            <a:r>
              <a:rPr lang="en-US" sz="3550"/>
              <a:t>-II Experiment</a:t>
            </a:r>
            <a:r>
              <a:rPr sz="3550"/>
              <a:t> </a:t>
            </a:r>
            <a:endParaRPr sz="3550"/>
          </a:p>
        </p:txBody>
      </p:sp>
      <p:sp>
        <p:nvSpPr>
          <p:cNvPr id="6" name="Subtitle 2"/>
          <p:cNvSpPr>
            <a:spLocks noGrp="1"/>
          </p:cNvSpPr>
          <p:nvPr/>
        </p:nvSpPr>
        <p:spPr>
          <a:xfrm>
            <a:off x="10881995" y="6229985"/>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13</a:t>
            </a:r>
            <a:endParaRPr lang="en-US" sz="1400">
              <a:solidFill>
                <a:schemeClr val="tx1"/>
              </a:solidFill>
            </a:endParaRPr>
          </a:p>
        </p:txBody>
      </p:sp>
      <p:sp>
        <p:nvSpPr>
          <p:cNvPr id="7" name="Content Placeholder 2"/>
          <p:cNvSpPr>
            <a:spLocks noGrp="1"/>
          </p:cNvSpPr>
          <p:nvPr/>
        </p:nvSpPr>
        <p:spPr>
          <a:xfrm>
            <a:off x="746125" y="5022850"/>
            <a:ext cx="11165840" cy="1113790"/>
          </a:xfrm>
          <a:prstGeom prst="rect">
            <a:avLst/>
          </a:prstGeom>
        </p:spPr>
        <p:txBody>
          <a:bodyPr vert="horz" lIns="68580" tIns="34290" rIns="68580" bIns="34290" rtlCol="0" anchor="t">
            <a:normAutofit fontScale="25000"/>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endParaRPr sz="2400">
              <a:sym typeface="+mn-ea"/>
            </a:endParaRPr>
          </a:p>
          <a:p>
            <a:pPr marL="0" indent="0">
              <a:buNone/>
            </a:pPr>
            <a:r>
              <a:rPr sz="2570">
                <a:sym typeface="+mn-ea"/>
              </a:rPr>
              <a:t>•</a:t>
            </a:r>
            <a:r>
              <a:rPr lang="en-US" sz="7200">
                <a:sym typeface="+mn-ea"/>
              </a:rPr>
              <a:t> Goal of this blind analysis study:             </a:t>
            </a:r>
            <a:endParaRPr lang="en-US" sz="7200">
              <a:sym typeface="+mn-ea"/>
            </a:endParaRPr>
          </a:p>
          <a:p>
            <a:pPr marL="0" indent="0">
              <a:buNone/>
            </a:pPr>
            <a:r>
              <a:rPr lang="en-US" sz="7200">
                <a:sym typeface="+mn-ea"/>
              </a:rPr>
              <a:t>  Test the proposed approaches</a:t>
            </a:r>
            <a:r>
              <a:rPr lang="en-US" sz="7200">
                <a:solidFill>
                  <a:srgbClr val="7030A0"/>
                </a:solidFill>
                <a:sym typeface="+mn-ea"/>
              </a:rPr>
              <a:t> </a:t>
            </a:r>
            <a:r>
              <a:rPr lang="en-US" sz="7200">
                <a:sym typeface="+mn-ea"/>
              </a:rPr>
              <a:t>and apply the blind analysis for </a:t>
            </a:r>
            <a:r>
              <a:rPr lang="en-US" sz="7200" err="1">
                <a:sym typeface="+mn-ea"/>
              </a:rPr>
              <a:t>PRad</a:t>
            </a:r>
            <a:r>
              <a:rPr lang="en-US" sz="7200">
                <a:sym typeface="+mn-ea"/>
              </a:rPr>
              <a:t>-II to enhance objectivity.</a:t>
            </a:r>
            <a:endParaRPr sz="7200">
              <a:sym typeface="+mn-ea"/>
            </a:endParaRPr>
          </a:p>
          <a:p>
            <a:pPr marL="0" indent="0">
              <a:buNone/>
            </a:pPr>
            <a:endParaRPr sz="8400">
              <a:sym typeface="+mn-ea"/>
            </a:endParaRPr>
          </a:p>
          <a:p>
            <a:pPr marL="0" indent="0">
              <a:buNone/>
            </a:pPr>
            <a:endParaRPr lang="en-US" sz="8400"/>
          </a:p>
        </p:txBody>
      </p:sp>
      <p:pic>
        <p:nvPicPr>
          <p:cNvPr id="8" name="图片 7"/>
          <p:cNvPicPr>
            <a:picLocks noChangeAspect="1"/>
          </p:cNvPicPr>
          <p:nvPr/>
        </p:nvPicPr>
        <p:blipFill>
          <a:blip r:embed="rId1"/>
          <a:stretch>
            <a:fillRect/>
          </a:stretch>
        </p:blipFill>
        <p:spPr>
          <a:xfrm>
            <a:off x="2033905" y="964565"/>
            <a:ext cx="8072120" cy="41700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p:nvPr/>
        </p:nvSpPr>
        <p:spPr>
          <a:xfrm>
            <a:off x="4898390" y="5843270"/>
            <a:ext cx="2357755" cy="654050"/>
          </a:xfrm>
          <a:prstGeom prst="rect">
            <a:avLst/>
          </a:prstGeom>
        </p:spPr>
        <p:txBody>
          <a:bodyPr wrap="none">
            <a:noAutofit/>
          </a:bodyPr>
          <a:lstStyle/>
          <a:p>
            <a:pPr algn="ctr"/>
            <a:r>
              <a:rPr lang="en-US" sz="2000" b="1">
                <a:solidFill>
                  <a:srgbClr val="9900CC"/>
                </a:solidFill>
                <a:cs typeface="+mn-lt"/>
                <a:sym typeface="+mn-ea"/>
              </a:rPr>
              <a:t>True Radius </a:t>
            </a:r>
            <a:r>
              <a:rPr lang="en-US" sz="2000" b="1" i="1" err="1">
                <a:solidFill>
                  <a:srgbClr val="9900CC"/>
                </a:solidFill>
                <a:latin typeface="Arial" panose="020B0604020202020204" pitchFamily="34" charset="0"/>
                <a:cs typeface="Andalus" pitchFamily="18" charset="-78"/>
                <a:sym typeface="Symbol" panose="05050102010706020507" pitchFamily="18" charset="2"/>
              </a:rPr>
              <a:t>r</a:t>
            </a:r>
            <a:r>
              <a:rPr lang="en-US" sz="2000" b="1" i="1" baseline="-25000" err="1">
                <a:solidFill>
                  <a:srgbClr val="9900CC"/>
                </a:solidFill>
                <a:latin typeface="Arial" panose="020B0604020202020204" pitchFamily="34" charset="0"/>
                <a:cs typeface="Andalus" pitchFamily="18" charset="-78"/>
                <a:sym typeface="Symbol" panose="05050102010706020507" pitchFamily="18" charset="2"/>
              </a:rPr>
              <a:t>p</a:t>
            </a:r>
            <a:endParaRPr lang="en-US" altLang="en-US" sz="2000" b="1" i="1" baseline="-25000" err="1">
              <a:solidFill>
                <a:srgbClr val="9900CC"/>
              </a:solidFill>
              <a:latin typeface="Arial" panose="020B0604020202020204" pitchFamily="34" charset="0"/>
              <a:cs typeface="Andalus" pitchFamily="18" charset="-78"/>
              <a:sym typeface="Symbol" panose="05050102010706020507" pitchFamily="18" charset="2"/>
            </a:endParaRPr>
          </a:p>
          <a:p>
            <a:pPr algn="ctr"/>
            <a:endParaRPr lang="en-US" sz="2000" b="1">
              <a:solidFill>
                <a:srgbClr val="7030A0"/>
              </a:solidFill>
            </a:endParaRPr>
          </a:p>
        </p:txBody>
      </p:sp>
      <p:sp>
        <p:nvSpPr>
          <p:cNvPr id="163" name="TextBox 2"/>
          <p:cNvSpPr txBox="1"/>
          <p:nvPr/>
        </p:nvSpPr>
        <p:spPr>
          <a:xfrm>
            <a:off x="1912861" y="685800"/>
            <a:ext cx="3446958" cy="1024496"/>
          </a:xfrm>
          <a:prstGeom prst="rect">
            <a:avLst/>
          </a:prstGeom>
          <a:noFill/>
        </p:spPr>
        <p:txBody>
          <a:bodyPr wrap="none" lIns="91440" tIns="45720" rIns="91440" bIns="45720" rtlCol="0" anchor="t">
            <a:noAutofit/>
          </a:bodyPr>
          <a:lstStyle/>
          <a:p>
            <a:r>
              <a:rPr lang="en-US" altLang="zh-CN" sz="3600" b="1">
                <a:solidFill>
                  <a:srgbClr val="C00000"/>
                </a:solidFill>
                <a:ea typeface="宋体" panose="02010600030101010101" pitchFamily="2" charset="-122"/>
              </a:rPr>
              <a:t>Plan A</a:t>
            </a:r>
            <a:r>
              <a:rPr lang="en-US" altLang="zh-CN" sz="2100" b="1">
                <a:solidFill>
                  <a:srgbClr val="C00000"/>
                </a:solidFill>
                <a:ea typeface="宋体" panose="02010600030101010101" pitchFamily="2" charset="-122"/>
              </a:rPr>
              <a:t> </a:t>
            </a:r>
            <a:endParaRPr lang="en-US" sz="2145" b="1">
              <a:solidFill>
                <a:srgbClr val="C00000"/>
              </a:solidFill>
              <a:ea typeface="宋体" panose="02010600030101010101" pitchFamily="2" charset="-122"/>
              <a:cs typeface="Calibri" panose="020F0502020204030204"/>
            </a:endParaRPr>
          </a:p>
          <a:p>
            <a:r>
              <a:rPr lang="en-US" altLang="zh-CN" sz="2100" b="1">
                <a:solidFill>
                  <a:srgbClr val="C00000"/>
                </a:solidFill>
                <a:ea typeface="宋体" panose="02010600030101010101" pitchFamily="2" charset="-122"/>
                <a:cs typeface="Calibri" panose="020F0502020204030204"/>
              </a:rPr>
              <a:t>(</a:t>
            </a:r>
            <a:r>
              <a:rPr lang="en-US" altLang="zh-CN" sz="1600" b="1">
                <a:solidFill>
                  <a:srgbClr val="C00000"/>
                </a:solidFill>
                <a:ea typeface="宋体" panose="02010600030101010101" pitchFamily="2" charset="-122"/>
                <a:cs typeface="Calibri" panose="020F0502020204030204"/>
              </a:rPr>
              <a:t>Proposed in </a:t>
            </a:r>
            <a:r>
              <a:rPr lang="en-US" altLang="zh-CN" sz="1600" b="1" err="1">
                <a:solidFill>
                  <a:srgbClr val="C00000"/>
                </a:solidFill>
                <a:ea typeface="宋体" panose="02010600030101010101" pitchFamily="2" charset="-122"/>
                <a:cs typeface="Calibri" panose="020F0502020204030204"/>
              </a:rPr>
              <a:t>PRad</a:t>
            </a:r>
            <a:r>
              <a:rPr lang="en-US" altLang="zh-CN" sz="1600" b="1">
                <a:solidFill>
                  <a:srgbClr val="C00000"/>
                </a:solidFill>
                <a:ea typeface="宋体" panose="02010600030101010101" pitchFamily="2" charset="-122"/>
                <a:cs typeface="Calibri" panose="020F0502020204030204"/>
              </a:rPr>
              <a:t>-II C1 review</a:t>
            </a:r>
            <a:r>
              <a:rPr lang="en-US" altLang="zh-CN" sz="2100" b="1">
                <a:solidFill>
                  <a:srgbClr val="C00000"/>
                </a:solidFill>
                <a:ea typeface="宋体" panose="02010600030101010101" pitchFamily="2" charset="-122"/>
                <a:cs typeface="Calibri" panose="020F0502020204030204"/>
              </a:rPr>
              <a:t>)</a:t>
            </a:r>
            <a:endParaRPr lang="en-US" altLang="zh-CN" sz="2100" b="1">
              <a:solidFill>
                <a:srgbClr val="C00000"/>
              </a:solidFill>
              <a:ea typeface="宋体" panose="02010600030101010101" pitchFamily="2" charset="-122"/>
              <a:cs typeface="Calibri" panose="020F0502020204030204"/>
            </a:endParaRPr>
          </a:p>
        </p:txBody>
      </p:sp>
      <p:cxnSp>
        <p:nvCxnSpPr>
          <p:cNvPr id="166" name="Straight Arrow Connector 87"/>
          <p:cNvCxnSpPr/>
          <p:nvPr/>
        </p:nvCxnSpPr>
        <p:spPr>
          <a:xfrm>
            <a:off x="6050199" y="1400901"/>
            <a:ext cx="0" cy="4006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7" name="Frame 91"/>
          <p:cNvSpPr/>
          <p:nvPr/>
        </p:nvSpPr>
        <p:spPr>
          <a:xfrm>
            <a:off x="5378450" y="900430"/>
            <a:ext cx="1390650" cy="476885"/>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74" name="Rectangle 4"/>
          <p:cNvSpPr/>
          <p:nvPr/>
        </p:nvSpPr>
        <p:spPr>
          <a:xfrm>
            <a:off x="1900555" y="158115"/>
            <a:ext cx="8655050" cy="883285"/>
          </a:xfrm>
          <a:prstGeom prst="rect">
            <a:avLst/>
          </a:prstGeom>
        </p:spPr>
        <p:txBody>
          <a:bodyPr wrap="square">
            <a:noAutofit/>
          </a:bodyPr>
          <a:lstStyle/>
          <a:p>
            <a:pPr algn="ctr"/>
            <a:r>
              <a:rPr lang="en-US" sz="2400" b="1" i="1">
                <a:solidFill>
                  <a:srgbClr val="9900CC"/>
                </a:solidFill>
                <a:latin typeface="Arial" panose="020B0604020202020204" pitchFamily="34" charset="0"/>
                <a:cs typeface="Arial" panose="020B0604020202020204" pitchFamily="34" charset="0"/>
              </a:rPr>
              <a:t>Goal: Blind analysis for extraction of </a:t>
            </a:r>
            <a:r>
              <a:rPr lang="en-US" sz="2400" b="1" i="1" err="1">
                <a:solidFill>
                  <a:srgbClr val="9900CC"/>
                </a:solidFill>
                <a:latin typeface="Arial" panose="020B0604020202020204" pitchFamily="34" charset="0"/>
                <a:cs typeface="Andalus" pitchFamily="18" charset="-78"/>
                <a:sym typeface="Symbol" panose="05050102010706020507" pitchFamily="18" charset="2"/>
              </a:rPr>
              <a:t>r</a:t>
            </a:r>
            <a:r>
              <a:rPr lang="en-US" sz="2400" b="1" i="1" baseline="-25000" err="1">
                <a:solidFill>
                  <a:srgbClr val="9900CC"/>
                </a:solidFill>
                <a:latin typeface="Arial" panose="020B0604020202020204" pitchFamily="34" charset="0"/>
                <a:cs typeface="Andalus" pitchFamily="18" charset="-78"/>
                <a:sym typeface="Symbol" panose="05050102010706020507" pitchFamily="18" charset="2"/>
              </a:rPr>
              <a:t>p</a:t>
            </a:r>
            <a:r>
              <a:rPr lang="en-US" sz="2400" b="1" i="1">
                <a:solidFill>
                  <a:srgbClr val="9900CC"/>
                </a:solidFill>
                <a:latin typeface="Arial" panose="020B0604020202020204" pitchFamily="34" charset="0"/>
                <a:cs typeface="Arial" panose="020B0604020202020204" pitchFamily="34" charset="0"/>
              </a:rPr>
              <a:t> for </a:t>
            </a:r>
            <a:r>
              <a:rPr lang="en-US" sz="2400" b="1" i="1" err="1">
                <a:solidFill>
                  <a:srgbClr val="9900CC"/>
                </a:solidFill>
                <a:latin typeface="Arial" panose="020B0604020202020204" pitchFamily="34" charset="0"/>
                <a:cs typeface="Arial" panose="020B0604020202020204" pitchFamily="34" charset="0"/>
              </a:rPr>
              <a:t>PRad</a:t>
            </a:r>
            <a:r>
              <a:rPr lang="en-US" sz="2400" b="1" i="1">
                <a:solidFill>
                  <a:srgbClr val="9900CC"/>
                </a:solidFill>
                <a:latin typeface="Arial" panose="020B0604020202020204" pitchFamily="34" charset="0"/>
                <a:cs typeface="Arial" panose="020B0604020202020204" pitchFamily="34" charset="0"/>
              </a:rPr>
              <a:t>-II</a:t>
            </a:r>
            <a:endParaRPr lang="en-US" sz="2400" b="1" i="1">
              <a:solidFill>
                <a:srgbClr val="9900CC"/>
              </a:solidFill>
              <a:latin typeface="Arial" panose="020B0604020202020204" pitchFamily="34" charset="0"/>
              <a:cs typeface="Arial" panose="020B0604020202020204" pitchFamily="34" charset="0"/>
            </a:endParaRPr>
          </a:p>
        </p:txBody>
      </p:sp>
      <p:sp>
        <p:nvSpPr>
          <p:cNvPr id="177" name="Frame 79"/>
          <p:cNvSpPr/>
          <p:nvPr/>
        </p:nvSpPr>
        <p:spPr>
          <a:xfrm>
            <a:off x="4862195" y="5641340"/>
            <a:ext cx="2423795" cy="84264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2" name="TextBox 96"/>
          <p:cNvSpPr txBox="1"/>
          <p:nvPr/>
        </p:nvSpPr>
        <p:spPr>
          <a:xfrm>
            <a:off x="5539740" y="964565"/>
            <a:ext cx="1080135" cy="412750"/>
          </a:xfrm>
          <a:prstGeom prst="rect">
            <a:avLst/>
          </a:prstGeom>
          <a:noFill/>
        </p:spPr>
        <p:txBody>
          <a:bodyPr wrap="square" rtlCol="0">
            <a:noAutofit/>
          </a:bodyPr>
          <a:lstStyle/>
          <a:p>
            <a:r>
              <a:rPr lang="en-US">
                <a:solidFill>
                  <a:srgbClr val="C00000"/>
                </a:solidFill>
              </a:rPr>
              <a:t> Blinding </a:t>
            </a:r>
            <a:endParaRPr lang="en-US">
              <a:solidFill>
                <a:srgbClr val="C00000"/>
              </a:solidFill>
            </a:endParaRPr>
          </a:p>
        </p:txBody>
      </p:sp>
      <p:cxnSp>
        <p:nvCxnSpPr>
          <p:cNvPr id="18" name="Straight Arrow Connector 84"/>
          <p:cNvCxnSpPr/>
          <p:nvPr/>
        </p:nvCxnSpPr>
        <p:spPr>
          <a:xfrm flipH="1">
            <a:off x="7432551" y="5467127"/>
            <a:ext cx="1308735" cy="5969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909445" y="1804670"/>
            <a:ext cx="8308975" cy="3522980"/>
            <a:chOff x="607" y="2842"/>
            <a:chExt cx="13085" cy="5548"/>
          </a:xfrm>
        </p:grpSpPr>
        <p:grpSp>
          <p:nvGrpSpPr>
            <p:cNvPr id="127" name="Group 56"/>
            <p:cNvGrpSpPr/>
            <p:nvPr/>
          </p:nvGrpSpPr>
          <p:grpSpPr>
            <a:xfrm>
              <a:off x="643" y="2874"/>
              <a:ext cx="4112" cy="1320"/>
              <a:chOff x="591543" y="1074029"/>
              <a:chExt cx="2584174" cy="795130"/>
            </a:xfrm>
          </p:grpSpPr>
          <p:sp>
            <p:nvSpPr>
              <p:cNvPr id="128" name="TextBox 57"/>
              <p:cNvSpPr txBox="1"/>
              <p:nvPr/>
            </p:nvSpPr>
            <p:spPr>
              <a:xfrm>
                <a:off x="591543" y="1272209"/>
                <a:ext cx="2584174" cy="378289"/>
              </a:xfrm>
              <a:prstGeom prst="rect">
                <a:avLst/>
              </a:prstGeom>
              <a:noFill/>
            </p:spPr>
            <p:txBody>
              <a:bodyPr wrap="square" rtlCol="0">
                <a:spAutoFit/>
              </a:bodyPr>
              <a:lstStyle/>
              <a:p>
                <a:pPr algn="ctr"/>
                <a:r>
                  <a:rPr lang="en-US" sz="2000"/>
                  <a:t>Event Reconstruction</a:t>
                </a:r>
                <a:endParaRPr lang="en-US" sz="2000"/>
              </a:p>
            </p:txBody>
          </p:sp>
          <p:sp>
            <p:nvSpPr>
              <p:cNvPr id="129" name="Frame 58"/>
              <p:cNvSpPr/>
              <p:nvPr/>
            </p:nvSpPr>
            <p:spPr>
              <a:xfrm>
                <a:off x="636792" y="1074029"/>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32" name="Frame 61"/>
            <p:cNvSpPr/>
            <p:nvPr/>
          </p:nvSpPr>
          <p:spPr>
            <a:xfrm>
              <a:off x="5110" y="2874"/>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attFill prst="pct30">
                  <a:fgClr>
                    <a:srgbClr val="4F81BD"/>
                  </a:fgClr>
                  <a:bgClr>
                    <a:srgbClr val="FFFFFF"/>
                  </a:bgClr>
                </a:pattFill>
              </a:endParaRPr>
            </a:p>
          </p:txBody>
        </p:sp>
        <p:grpSp>
          <p:nvGrpSpPr>
            <p:cNvPr id="136" name="Group 62"/>
            <p:cNvGrpSpPr/>
            <p:nvPr/>
          </p:nvGrpSpPr>
          <p:grpSpPr>
            <a:xfrm>
              <a:off x="9580" y="2842"/>
              <a:ext cx="4112" cy="1343"/>
              <a:chOff x="344557" y="1054753"/>
              <a:chExt cx="2584174" cy="795130"/>
            </a:xfrm>
          </p:grpSpPr>
          <p:sp>
            <p:nvSpPr>
              <p:cNvPr id="137" name="TextBox 63"/>
              <p:cNvSpPr txBox="1"/>
              <p:nvPr/>
            </p:nvSpPr>
            <p:spPr>
              <a:xfrm>
                <a:off x="344557" y="1159565"/>
                <a:ext cx="2584174" cy="547555"/>
              </a:xfrm>
              <a:prstGeom prst="rect">
                <a:avLst/>
              </a:prstGeom>
              <a:noFill/>
            </p:spPr>
            <p:txBody>
              <a:bodyPr wrap="square" rtlCol="0">
                <a:noAutofit/>
              </a:bodyPr>
              <a:lstStyle/>
              <a:p>
                <a:pPr algn="ctr"/>
                <a:r>
                  <a:rPr lang="en-US" sz="2000">
                    <a:solidFill>
                      <a:schemeClr val="accent2"/>
                    </a:solidFill>
                  </a:rPr>
                  <a:t>Event Selection</a:t>
                </a:r>
                <a:endParaRPr lang="en-US" sz="2000">
                  <a:solidFill>
                    <a:schemeClr val="accent2"/>
                  </a:solidFill>
                </a:endParaRPr>
              </a:p>
              <a:p>
                <a:pPr algn="ctr"/>
                <a:r>
                  <a:rPr lang="en-US" sz="2000">
                    <a:solidFill>
                      <a:schemeClr val="accent2"/>
                    </a:solidFill>
                  </a:rPr>
                  <a:t>(Analysis started here)</a:t>
                </a:r>
                <a:endParaRPr lang="en-US" sz="2000">
                  <a:solidFill>
                    <a:schemeClr val="accent2"/>
                  </a:solidFill>
                </a:endParaRPr>
              </a:p>
            </p:txBody>
          </p:sp>
          <p:sp>
            <p:nvSpPr>
              <p:cNvPr id="138" name="Frame 64"/>
              <p:cNvSpPr/>
              <p:nvPr/>
            </p:nvSpPr>
            <p:spPr>
              <a:xfrm>
                <a:off x="344557" y="1054753"/>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39" name="Group 65"/>
            <p:cNvGrpSpPr/>
            <p:nvPr/>
          </p:nvGrpSpPr>
          <p:grpSpPr>
            <a:xfrm>
              <a:off x="9568" y="5100"/>
              <a:ext cx="4112" cy="1320"/>
              <a:chOff x="296795" y="1073427"/>
              <a:chExt cx="2584174" cy="795130"/>
            </a:xfrm>
          </p:grpSpPr>
          <p:sp>
            <p:nvSpPr>
              <p:cNvPr id="140" name="TextBox 66"/>
              <p:cNvSpPr txBox="1"/>
              <p:nvPr/>
            </p:nvSpPr>
            <p:spPr>
              <a:xfrm>
                <a:off x="296795" y="1122823"/>
                <a:ext cx="2584174" cy="670439"/>
              </a:xfrm>
              <a:prstGeom prst="rect">
                <a:avLst/>
              </a:prstGeom>
              <a:noFill/>
            </p:spPr>
            <p:txBody>
              <a:bodyPr wrap="square" rtlCol="0">
                <a:spAutoFit/>
              </a:bodyPr>
              <a:lstStyle/>
              <a:p>
                <a:pPr algn="ctr"/>
                <a:r>
                  <a:rPr lang="en-US" sz="2000"/>
                  <a:t>Background </a:t>
                </a:r>
                <a:endParaRPr lang="en-US" sz="2000"/>
              </a:p>
              <a:p>
                <a:pPr algn="ctr"/>
                <a:r>
                  <a:rPr lang="en-US" sz="2000"/>
                  <a:t>Subtraction</a:t>
                </a:r>
                <a:endParaRPr lang="en-US" sz="2000"/>
              </a:p>
            </p:txBody>
          </p:sp>
          <p:sp>
            <p:nvSpPr>
              <p:cNvPr id="141" name="Frame 67"/>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42" name="Group 68"/>
            <p:cNvGrpSpPr/>
            <p:nvPr/>
          </p:nvGrpSpPr>
          <p:grpSpPr>
            <a:xfrm>
              <a:off x="5139" y="5078"/>
              <a:ext cx="3952" cy="1320"/>
              <a:chOff x="338094" y="1039772"/>
              <a:chExt cx="2584174" cy="795130"/>
            </a:xfrm>
          </p:grpSpPr>
          <p:sp>
            <p:nvSpPr>
              <p:cNvPr id="143" name="TextBox 69"/>
              <p:cNvSpPr txBox="1"/>
              <p:nvPr/>
            </p:nvSpPr>
            <p:spPr>
              <a:xfrm>
                <a:off x="338094" y="1235469"/>
                <a:ext cx="2584174" cy="378289"/>
              </a:xfrm>
              <a:prstGeom prst="rect">
                <a:avLst/>
              </a:prstGeom>
              <a:noFill/>
            </p:spPr>
            <p:txBody>
              <a:bodyPr wrap="square" rtlCol="0">
                <a:spAutoFit/>
              </a:bodyPr>
              <a:lstStyle/>
              <a:p>
                <a:pPr algn="ctr"/>
                <a:r>
                  <a:rPr lang="en-US" sz="2000"/>
                  <a:t>e-p / e-e Ratio</a:t>
                </a:r>
                <a:endParaRPr lang="en-US" sz="2000"/>
              </a:p>
            </p:txBody>
          </p:sp>
          <p:sp>
            <p:nvSpPr>
              <p:cNvPr id="144" name="Frame 70"/>
              <p:cNvSpPr/>
              <p:nvPr/>
            </p:nvSpPr>
            <p:spPr>
              <a:xfrm>
                <a:off x="423297" y="1039772"/>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47" name="Frame 73"/>
            <p:cNvSpPr/>
            <p:nvPr/>
          </p:nvSpPr>
          <p:spPr>
            <a:xfrm>
              <a:off x="637" y="5106"/>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nvGrpSpPr>
            <p:cNvPr id="148" name="Group 74"/>
            <p:cNvGrpSpPr/>
            <p:nvPr/>
          </p:nvGrpSpPr>
          <p:grpSpPr>
            <a:xfrm>
              <a:off x="642" y="7070"/>
              <a:ext cx="4112" cy="1320"/>
              <a:chOff x="304801" y="1073427"/>
              <a:chExt cx="2584174" cy="795130"/>
            </a:xfrm>
          </p:grpSpPr>
          <p:sp>
            <p:nvSpPr>
              <p:cNvPr id="149" name="TextBox 75"/>
              <p:cNvSpPr txBox="1"/>
              <p:nvPr/>
            </p:nvSpPr>
            <p:spPr>
              <a:xfrm>
                <a:off x="304801" y="1126435"/>
                <a:ext cx="2584174" cy="670439"/>
              </a:xfrm>
              <a:prstGeom prst="rect">
                <a:avLst/>
              </a:prstGeom>
              <a:noFill/>
            </p:spPr>
            <p:txBody>
              <a:bodyPr wrap="square" rtlCol="0">
                <a:spAutoFit/>
              </a:bodyPr>
              <a:lstStyle/>
              <a:p>
                <a:pPr algn="ctr"/>
                <a:r>
                  <a:rPr lang="en-US" sz="2000"/>
                  <a:t>Proton Electric Form Factor</a:t>
                </a:r>
                <a:endParaRPr lang="en-US" sz="2000"/>
              </a:p>
            </p:txBody>
          </p:sp>
          <p:sp>
            <p:nvSpPr>
              <p:cNvPr id="150" name="Frame 76"/>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51" name="Group 77"/>
            <p:cNvGrpSpPr/>
            <p:nvPr/>
          </p:nvGrpSpPr>
          <p:grpSpPr>
            <a:xfrm>
              <a:off x="5012" y="7057"/>
              <a:ext cx="4373" cy="1320"/>
              <a:chOff x="304801" y="1073427"/>
              <a:chExt cx="2748264" cy="795231"/>
            </a:xfrm>
          </p:grpSpPr>
          <p:sp>
            <p:nvSpPr>
              <p:cNvPr id="152" name="TextBox 78"/>
              <p:cNvSpPr txBox="1"/>
              <p:nvPr/>
            </p:nvSpPr>
            <p:spPr>
              <a:xfrm>
                <a:off x="304801" y="1139696"/>
                <a:ext cx="2748264" cy="670524"/>
              </a:xfrm>
              <a:prstGeom prst="rect">
                <a:avLst/>
              </a:prstGeom>
              <a:noFill/>
            </p:spPr>
            <p:txBody>
              <a:bodyPr wrap="square" rtlCol="0">
                <a:spAutoFit/>
              </a:bodyPr>
              <a:lstStyle/>
              <a:p>
                <a:pPr algn="ctr"/>
                <a:r>
                  <a:rPr lang="en-US" sz="2000"/>
                  <a:t>Proton Charge </a:t>
                </a:r>
                <a:endParaRPr lang="en-US" sz="2000"/>
              </a:p>
              <a:p>
                <a:pPr algn="ctr"/>
                <a:r>
                  <a:rPr lang="en-US" sz="2000"/>
                  <a:t>Radius Extraction </a:t>
                </a:r>
                <a:r>
                  <a:rPr lang="en-US" sz="2000" i="1" err="1">
                    <a:solidFill>
                      <a:schemeClr val="tx1"/>
                    </a:solidFill>
                    <a:latin typeface="Arial" panose="020B0604020202020204" pitchFamily="34" charset="0"/>
                    <a:cs typeface="Andalus" pitchFamily="18" charset="-78"/>
                    <a:sym typeface="Symbol" panose="05050102010706020507" pitchFamily="18" charset="2"/>
                  </a:rPr>
                  <a:t>r</a:t>
                </a:r>
                <a:r>
                  <a:rPr lang="en-US" sz="2000" i="1" baseline="-25000" err="1">
                    <a:solidFill>
                      <a:schemeClr val="tx1"/>
                    </a:solidFill>
                    <a:latin typeface="Arial" panose="020B0604020202020204" pitchFamily="34" charset="0"/>
                    <a:cs typeface="Andalus" pitchFamily="18" charset="-78"/>
                    <a:sym typeface="Symbol" panose="05050102010706020507" pitchFamily="18" charset="2"/>
                  </a:rPr>
                  <a:t>p</a:t>
                </a:r>
                <a:endParaRPr lang="en-US" sz="2000" i="1" baseline="-25000" err="1">
                  <a:solidFill>
                    <a:schemeClr val="tx1"/>
                  </a:solidFill>
                  <a:latin typeface="Arial" panose="020B0604020202020204" pitchFamily="34" charset="0"/>
                  <a:cs typeface="Andalus" pitchFamily="18" charset="-78"/>
                  <a:sym typeface="Symbol" panose="05050102010706020507" pitchFamily="18" charset="2"/>
                </a:endParaRPr>
              </a:p>
            </p:txBody>
          </p:sp>
          <p:sp>
            <p:nvSpPr>
              <p:cNvPr id="153" name="Frame 79"/>
              <p:cNvSpPr/>
              <p:nvPr/>
            </p:nvSpPr>
            <p:spPr>
              <a:xfrm>
                <a:off x="431750" y="1073427"/>
                <a:ext cx="2403867" cy="795231"/>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56" name="TextBox 46"/>
            <p:cNvSpPr txBox="1"/>
            <p:nvPr/>
          </p:nvSpPr>
          <p:spPr>
            <a:xfrm>
              <a:off x="9379" y="7400"/>
              <a:ext cx="4249" cy="628"/>
            </a:xfrm>
            <a:prstGeom prst="rect">
              <a:avLst/>
            </a:prstGeom>
            <a:noFill/>
            <a:ln>
              <a:noFill/>
            </a:ln>
          </p:spPr>
          <p:txBody>
            <a:bodyPr wrap="square" rtlCol="0">
              <a:spAutoFit/>
            </a:bodyPr>
            <a:lstStyle/>
            <a:p>
              <a:pPr algn="ctr"/>
              <a:r>
                <a:rPr lang="en-US" sz="2000" b="1">
                  <a:solidFill>
                    <a:srgbClr val="9900CC"/>
                  </a:solidFill>
                  <a:cs typeface="+mn-lt"/>
                  <a:sym typeface="+mn-ea"/>
                </a:rPr>
                <a:t>Unblind the Analysis</a:t>
              </a:r>
              <a:r>
                <a:rPr lang="en-US" sz="2000" b="1">
                  <a:solidFill>
                    <a:schemeClr val="accent4"/>
                  </a:solidFill>
                  <a:cs typeface="+mn-lt"/>
                </a:rPr>
                <a:t> </a:t>
              </a:r>
              <a:endParaRPr lang="en-US" sz="2000" b="1">
                <a:solidFill>
                  <a:schemeClr val="accent4"/>
                </a:solidFill>
                <a:cs typeface="+mn-lt"/>
              </a:endParaRPr>
            </a:p>
          </p:txBody>
        </p:sp>
        <p:sp>
          <p:nvSpPr>
            <p:cNvPr id="181" name="Frame 79"/>
            <p:cNvSpPr/>
            <p:nvPr/>
          </p:nvSpPr>
          <p:spPr>
            <a:xfrm>
              <a:off x="9643" y="7069"/>
              <a:ext cx="3825"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9" name="TextBox 63"/>
            <p:cNvSpPr txBox="1"/>
            <p:nvPr/>
          </p:nvSpPr>
          <p:spPr>
            <a:xfrm>
              <a:off x="5177" y="3158"/>
              <a:ext cx="3830" cy="742"/>
            </a:xfrm>
            <a:prstGeom prst="rect">
              <a:avLst/>
            </a:prstGeom>
            <a:solidFill>
              <a:schemeClr val="bg1">
                <a:lumMod val="75000"/>
              </a:schemeClr>
            </a:solidFill>
          </p:spPr>
          <p:txBody>
            <a:bodyPr wrap="square" rtlCol="0">
              <a:noAutofit/>
            </a:bodyPr>
            <a:lstStyle/>
            <a:p>
              <a:pPr algn="ctr"/>
              <a:r>
                <a:rPr lang="en-US" sz="2000"/>
                <a:t>Calibration</a:t>
              </a:r>
              <a:endParaRPr lang="en-US" sz="2000"/>
            </a:p>
          </p:txBody>
        </p:sp>
        <p:cxnSp>
          <p:nvCxnSpPr>
            <p:cNvPr id="85" name="Straight Arrow Connector 84"/>
            <p:cNvCxnSpPr/>
            <p:nvPr/>
          </p:nvCxnSpPr>
          <p:spPr>
            <a:xfrm flipH="1">
              <a:off x="4626" y="5893"/>
              <a:ext cx="541"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2"/>
            <p:cNvSpPr txBox="1"/>
            <p:nvPr/>
          </p:nvSpPr>
          <p:spPr>
            <a:xfrm>
              <a:off x="607" y="5222"/>
              <a:ext cx="4112" cy="1016"/>
            </a:xfrm>
            <a:prstGeom prst="rect">
              <a:avLst/>
            </a:prstGeom>
            <a:noFill/>
          </p:spPr>
          <p:txBody>
            <a:bodyPr wrap="square" rtlCol="0">
              <a:spAutoFit/>
            </a:bodyPr>
            <a:lstStyle/>
            <a:p>
              <a:pPr algn="ctr"/>
              <a:r>
                <a:rPr lang="en-US"/>
                <a:t>Elastic e-p </a:t>
              </a:r>
              <a:endParaRPr lang="en-US"/>
            </a:p>
            <a:p>
              <a:pPr algn="ctr"/>
              <a:r>
                <a:rPr lang="en-US"/>
                <a:t>differential cross section</a:t>
              </a:r>
              <a:endParaRPr lang="en-US"/>
            </a:p>
          </p:txBody>
        </p:sp>
        <p:sp>
          <p:nvSpPr>
            <p:cNvPr id="191" name="TextBox 63"/>
            <p:cNvSpPr txBox="1"/>
            <p:nvPr/>
          </p:nvSpPr>
          <p:spPr>
            <a:xfrm>
              <a:off x="784" y="3203"/>
              <a:ext cx="3820" cy="628"/>
            </a:xfrm>
            <a:prstGeom prst="rect">
              <a:avLst/>
            </a:prstGeom>
            <a:solidFill>
              <a:schemeClr val="bg1">
                <a:lumMod val="75000"/>
              </a:schemeClr>
            </a:solidFill>
          </p:spPr>
          <p:txBody>
            <a:bodyPr wrap="square" rtlCol="0">
              <a:spAutoFit/>
            </a:bodyPr>
            <a:lstStyle/>
            <a:p>
              <a:pPr algn="ctr"/>
              <a:r>
                <a:rPr lang="en-US" sz="2000"/>
                <a:t>Event Reconstruction</a:t>
              </a:r>
              <a:endParaRPr lang="en-US" sz="2000"/>
            </a:p>
          </p:txBody>
        </p:sp>
        <p:cxnSp>
          <p:nvCxnSpPr>
            <p:cNvPr id="9" name="Straight Arrow Connector 87"/>
            <p:cNvCxnSpPr/>
            <p:nvPr/>
          </p:nvCxnSpPr>
          <p:spPr>
            <a:xfrm>
              <a:off x="11572" y="4286"/>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84"/>
            <p:cNvCxnSpPr/>
            <p:nvPr/>
          </p:nvCxnSpPr>
          <p:spPr>
            <a:xfrm flipH="1">
              <a:off x="9091" y="5893"/>
              <a:ext cx="47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84"/>
            <p:cNvCxnSpPr/>
            <p:nvPr/>
          </p:nvCxnSpPr>
          <p:spPr>
            <a:xfrm>
              <a:off x="466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84"/>
            <p:cNvCxnSpPr/>
            <p:nvPr/>
          </p:nvCxnSpPr>
          <p:spPr>
            <a:xfrm>
              <a:off x="911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84"/>
            <p:cNvCxnSpPr/>
            <p:nvPr/>
          </p:nvCxnSpPr>
          <p:spPr>
            <a:xfrm>
              <a:off x="4634" y="353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84"/>
            <p:cNvCxnSpPr/>
            <p:nvPr/>
          </p:nvCxnSpPr>
          <p:spPr>
            <a:xfrm>
              <a:off x="9095" y="359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87"/>
            <p:cNvCxnSpPr/>
            <p:nvPr/>
          </p:nvCxnSpPr>
          <p:spPr>
            <a:xfrm>
              <a:off x="2576" y="6383"/>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14</a:t>
            </a:r>
            <a:endParaRPr lang="en-US" sz="14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ln w="22225">
                  <a:solidFill>
                    <a:schemeClr val="accent2"/>
                  </a:solidFill>
                  <a:prstDash val="solid"/>
                </a:ln>
                <a:solidFill>
                  <a:schemeClr val="accent2">
                    <a:lumMod val="40000"/>
                    <a:lumOff val="60000"/>
                  </a:schemeClr>
                </a:solidFill>
                <a:effectLst/>
              </a:rPr>
              <a:t>Conclusion</a:t>
            </a:r>
            <a:endParaRPr lang="en-US" altLang="zh-CN">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p>
            <a:endParaRPr lang="en-US" altLang="zh-CN"/>
          </a:p>
          <a:p>
            <a:endParaRPr lang="en-US" altLang="zh-CN"/>
          </a:p>
          <a:p>
            <a:endParaRPr lang="en-US" altLang="zh-CN"/>
          </a:p>
          <a:p>
            <a:endParaRPr lang="en-US" altLang="zh-CN"/>
          </a:p>
          <a:p>
            <a:r>
              <a:rPr lang="en-US" altLang="zh-CN" sz="1800">
                <a:solidFill>
                  <a:srgbClr val="7030A0"/>
                </a:solidFill>
              </a:rPr>
              <a:t>PRad supports the smaller radius ~0.84fm and PRad-II will be taking data in spring, 2026.</a:t>
            </a:r>
            <a:endParaRPr lang="en-US" altLang="zh-CN" sz="1800">
              <a:solidFill>
                <a:srgbClr val="7030A0"/>
              </a:solidFill>
            </a:endParaRPr>
          </a:p>
          <a:p>
            <a:r>
              <a:rPr lang="en-US" altLang="zh-CN" sz="1800">
                <a:solidFill>
                  <a:srgbClr val="7030A0"/>
                </a:solidFill>
              </a:rPr>
              <a:t>Accurate knowledge of the proton charge radius is essential for refining models of atomic structures.</a:t>
            </a:r>
            <a:endParaRPr lang="en-US" altLang="zh-CN" sz="1800">
              <a:solidFill>
                <a:srgbClr val="7030A0"/>
              </a:solidFill>
            </a:endParaRPr>
          </a:p>
          <a:p>
            <a:r>
              <a:rPr lang="en-US" altLang="zh-CN" sz="1800">
                <a:solidFill>
                  <a:srgbClr val="7030A0"/>
                </a:solidFill>
              </a:rPr>
              <a:t>Impacts the accuracy of fundamental physical constants and tests our understanding of QED.</a:t>
            </a:r>
            <a:endParaRPr lang="en-US" altLang="zh-CN" sz="1800">
              <a:solidFill>
                <a:srgbClr val="7030A0"/>
              </a:solidFill>
            </a:endParaRPr>
          </a:p>
        </p:txBody>
      </p:sp>
      <p:pic>
        <p:nvPicPr>
          <p:cNvPr id="4" name="图片 3"/>
          <p:cNvPicPr>
            <a:picLocks noChangeAspect="1"/>
          </p:cNvPicPr>
          <p:nvPr/>
        </p:nvPicPr>
        <p:blipFill>
          <a:blip r:embed="rId1"/>
          <a:stretch>
            <a:fillRect/>
          </a:stretch>
        </p:blipFill>
        <p:spPr>
          <a:xfrm>
            <a:off x="2509520" y="1600200"/>
            <a:ext cx="7056755" cy="2110105"/>
          </a:xfrm>
          <a:prstGeom prst="rect">
            <a:avLst/>
          </a:prstGeom>
        </p:spPr>
      </p:pic>
      <p:cxnSp>
        <p:nvCxnSpPr>
          <p:cNvPr id="7" name="直接箭头连接符 6"/>
          <p:cNvCxnSpPr/>
          <p:nvPr/>
        </p:nvCxnSpPr>
        <p:spPr>
          <a:xfrm flipV="1">
            <a:off x="8445500" y="1308100"/>
            <a:ext cx="6350" cy="6096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9" name="矩形 8"/>
          <p:cNvSpPr/>
          <p:nvPr/>
        </p:nvSpPr>
        <p:spPr>
          <a:xfrm>
            <a:off x="5457190" y="365125"/>
            <a:ext cx="5896610" cy="1198880"/>
          </a:xfrm>
          <a:prstGeom prst="rect">
            <a:avLst/>
          </a:prstGeom>
          <a:noFill/>
          <a:ln>
            <a:noFill/>
          </a:ln>
        </p:spPr>
        <p:txBody>
          <a:bodyPr wrap="none" rtlCol="0" anchor="t">
            <a:spAutoFit/>
          </a:bodyPr>
          <a:p>
            <a:pPr algn="ctr"/>
            <a:r>
              <a:rPr lang="en-US" altLang="zh-CN" sz="7200" b="1">
                <a:ln w="22225">
                  <a:solidFill>
                    <a:schemeClr val="accent2"/>
                  </a:solidFill>
                  <a:prstDash val="solid"/>
                </a:ln>
                <a:solidFill>
                  <a:schemeClr val="accent2">
                    <a:lumMod val="40000"/>
                    <a:lumOff val="60000"/>
                  </a:schemeClr>
                </a:solidFill>
                <a:effectLst/>
              </a:rPr>
              <a:t>PRad &amp; PRad-II</a:t>
            </a:r>
            <a:endParaRPr lang="en-US" altLang="zh-CN" sz="7200" b="1">
              <a:ln w="22225">
                <a:solidFill>
                  <a:schemeClr val="accent2"/>
                </a:solidFill>
                <a:prstDash val="solid"/>
              </a:ln>
              <a:solidFill>
                <a:schemeClr val="accent2">
                  <a:lumMod val="40000"/>
                  <a:lumOff val="60000"/>
                </a:schemeClr>
              </a:solidFill>
              <a:effectLst/>
            </a:endParaRPr>
          </a:p>
        </p:txBody>
      </p:sp>
      <p:sp>
        <p:nvSpPr>
          <p:cNvPr id="10"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15</a:t>
            </a:r>
            <a:endParaRPr lang="en-US" sz="1400">
              <a:solidFill>
                <a:schemeClr val="tx1"/>
              </a:solidFill>
            </a:endParaRPr>
          </a:p>
        </p:txBody>
      </p:sp>
      <p:sp>
        <p:nvSpPr>
          <p:cNvPr id="11" name="文本框 10"/>
          <p:cNvSpPr txBox="1"/>
          <p:nvPr/>
        </p:nvSpPr>
        <p:spPr>
          <a:xfrm>
            <a:off x="908050" y="5149850"/>
            <a:ext cx="9707880" cy="971550"/>
          </a:xfrm>
          <a:prstGeom prst="rect">
            <a:avLst/>
          </a:prstGeom>
          <a:noFill/>
        </p:spPr>
        <p:txBody>
          <a:bodyPr wrap="square" rtlCol="0" anchor="t">
            <a:noAutofit/>
          </a:bodyPr>
          <a:p>
            <a:r>
              <a:rPr lang="en-US" sz="1600" dirty="0">
                <a:sym typeface="+mn-ea"/>
              </a:rPr>
              <a:t>This study is in collaboration with </a:t>
            </a:r>
            <a:r>
              <a:rPr lang="en-US" sz="1600" dirty="0" err="1">
                <a:sym typeface="+mn-ea"/>
              </a:rPr>
              <a:t>Weizhi</a:t>
            </a:r>
            <a:r>
              <a:rPr lang="en-US" sz="1600" dirty="0">
                <a:sym typeface="+mn-ea"/>
              </a:rPr>
              <a:t> Xiong, Jingyi Zhou, Chao Peng, and Haiyan Gao and partly supported by the Dept of Physics of Duke and Nuclear Physics, the Office of Science of the DOE under Contract No. DE-FG02-03ER4123 </a:t>
            </a:r>
            <a:endParaRPr lang="en-US" altLang="en-US" sz="1600" dirty="0">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57500" y="587375"/>
            <a:ext cx="5124450" cy="1325880"/>
          </a:xfrm>
        </p:spPr>
        <p:txBody>
          <a:bodyPr>
            <a:normAutofit/>
          </a:bodyPr>
          <a:p>
            <a:r>
              <a:rPr lang="en-US" altLang="zh-CN" sz="6665">
                <a:ln w="22225">
                  <a:solidFill>
                    <a:schemeClr val="accent2"/>
                  </a:solidFill>
                  <a:prstDash val="solid"/>
                </a:ln>
                <a:solidFill>
                  <a:schemeClr val="accent2">
                    <a:lumMod val="40000"/>
                    <a:lumOff val="60000"/>
                  </a:schemeClr>
                </a:solidFill>
                <a:effectLst/>
                <a:sym typeface="+mn-ea"/>
              </a:rPr>
              <a:t>Thank you! </a:t>
            </a:r>
            <a:endParaRPr lang="zh-CN" altLang="en-US"/>
          </a:p>
        </p:txBody>
      </p:sp>
      <p:pic>
        <p:nvPicPr>
          <p:cNvPr id="8" name="内容占位符 7"/>
          <p:cNvPicPr>
            <a:picLocks noChangeAspect="1"/>
          </p:cNvPicPr>
          <p:nvPr>
            <p:ph idx="1"/>
          </p:nvPr>
        </p:nvPicPr>
        <p:blipFill>
          <a:blip r:embed="rId1"/>
          <a:srcRect b="4638"/>
          <a:stretch>
            <a:fillRect/>
          </a:stretch>
        </p:blipFill>
        <p:spPr>
          <a:xfrm>
            <a:off x="2501265" y="2042160"/>
            <a:ext cx="4984750" cy="3616325"/>
          </a:xfrm>
          <a:prstGeom prst="rect">
            <a:avLst/>
          </a:prstGeom>
        </p:spPr>
      </p:pic>
      <p:sp>
        <p:nvSpPr>
          <p:cNvPr id="4" name="文本框 3"/>
          <p:cNvSpPr txBox="1"/>
          <p:nvPr/>
        </p:nvSpPr>
        <p:spPr>
          <a:xfrm>
            <a:off x="8305800" y="3466465"/>
            <a:ext cx="3441700" cy="768350"/>
          </a:xfrm>
          <a:prstGeom prst="rect">
            <a:avLst/>
          </a:prstGeom>
          <a:noFill/>
        </p:spPr>
        <p:txBody>
          <a:bodyPr wrap="square" rtlCol="0" anchor="t">
            <a:spAutoFit/>
          </a:bodyPr>
          <a:p>
            <a:r>
              <a:rPr lang="en-US" altLang="zh-CN" sz="4400">
                <a:ln w="22225">
                  <a:solidFill>
                    <a:schemeClr val="accent2"/>
                  </a:solidFill>
                  <a:prstDash val="solid"/>
                </a:ln>
                <a:solidFill>
                  <a:schemeClr val="accent2">
                    <a:lumMod val="40000"/>
                    <a:lumOff val="60000"/>
                  </a:schemeClr>
                </a:solidFill>
                <a:effectLst/>
                <a:sym typeface="+mn-ea"/>
              </a:rPr>
              <a:t>Question?</a:t>
            </a:r>
            <a:r>
              <a:rPr lang="en-US" altLang="zh-CN">
                <a:ln w="22225">
                  <a:solidFill>
                    <a:schemeClr val="accent2"/>
                  </a:solidFill>
                  <a:prstDash val="solid"/>
                </a:ln>
                <a:solidFill>
                  <a:schemeClr val="accent2">
                    <a:lumMod val="40000"/>
                    <a:lumOff val="60000"/>
                  </a:schemeClr>
                </a:solidFill>
                <a:effectLst/>
                <a:sym typeface="+mn-ea"/>
              </a:rPr>
              <a:t> </a:t>
            </a:r>
            <a:endParaRPr lang="en-US" altLang="zh-CN">
              <a:ln w="22225">
                <a:solidFill>
                  <a:schemeClr val="accent2"/>
                </a:solidFill>
                <a:prstDash val="solid"/>
              </a:ln>
              <a:solidFill>
                <a:schemeClr val="accent2">
                  <a:lumMod val="40000"/>
                  <a:lumOff val="60000"/>
                </a:schemeClr>
              </a:solidFill>
              <a:effectLst/>
              <a:sym typeface="+mn-ea"/>
            </a:endParaRPr>
          </a:p>
        </p:txBody>
      </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fontScale="900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16</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9367" y="1215108"/>
            <a:ext cx="8229600" cy="3571683"/>
          </a:xfrm>
        </p:spPr>
        <p:txBody>
          <a:bodyPr>
            <a:normAutofit/>
          </a:bodyPr>
          <a:lstStyle/>
          <a:p>
            <a:r>
              <a:rPr lang="en-US" altLang="zh-CN" dirty="0"/>
              <a:t>Back-Up Slides</a:t>
            </a:r>
            <a:endParaRPr lang="zh-CN" altLang="en-US" dirty="0"/>
          </a:p>
        </p:txBody>
      </p:sp>
      <p:sp>
        <p:nvSpPr>
          <p:cNvPr id="6" name="内容占位符 5"/>
          <p:cNvSpPr>
            <a:spLocks noGrp="1"/>
          </p:cNvSpPr>
          <p:nvPr>
            <p:ph idx="1"/>
          </p:nvPr>
        </p:nvSpPr>
        <p:spPr/>
        <p:txBody>
          <a:bodyPr/>
          <a:lstStyle/>
          <a:p>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sym typeface="+mn-ea"/>
              </a:rPr>
              <a:t>Case Stud</a:t>
            </a:r>
            <a:r>
              <a:rPr lang="en-US">
                <a:sym typeface="+mn-ea"/>
              </a:rPr>
              <a:t>y</a:t>
            </a:r>
            <a:r>
              <a:rPr>
                <a:sym typeface="+mn-ea"/>
              </a:rPr>
              <a:t> and Example</a:t>
            </a:r>
            <a:r>
              <a:rPr lang="en-US">
                <a:sym typeface="+mn-ea"/>
              </a:rPr>
              <a:t>:</a:t>
            </a:r>
            <a:br>
              <a:rPr lang="en-US">
                <a:sym typeface="+mn-ea"/>
              </a:rPr>
            </a:br>
            <a:r>
              <a:rPr lang="en-US">
                <a:solidFill>
                  <a:schemeClr val="accent2"/>
                </a:solidFill>
              </a:rPr>
              <a:t>MUSE Experiment</a:t>
            </a:r>
            <a:endParaRPr lang="en-US">
              <a:solidFill>
                <a:schemeClr val="accent2"/>
              </a:solidFill>
            </a:endParaRPr>
          </a:p>
        </p:txBody>
      </p:sp>
      <p:pic>
        <p:nvPicPr>
          <p:cNvPr id="5" name="内容占位符 4"/>
          <p:cNvPicPr>
            <a:picLocks noGrp="1" noChangeAspect="1"/>
          </p:cNvPicPr>
          <p:nvPr>
            <p:ph idx="1"/>
          </p:nvPr>
        </p:nvPicPr>
        <p:blipFill>
          <a:blip r:embed="rId1"/>
          <a:stretch>
            <a:fillRect/>
          </a:stretch>
        </p:blipFill>
        <p:spPr>
          <a:xfrm>
            <a:off x="2301240" y="1582420"/>
            <a:ext cx="7773035" cy="4635500"/>
          </a:xfrm>
          <a:prstGeom prst="rect">
            <a:avLst/>
          </a:prstGeom>
        </p:spPr>
      </p:pic>
      <p:sp>
        <p:nvSpPr>
          <p:cNvPr id="6" name="Title 1"/>
          <p:cNvSpPr>
            <a:spLocks noGrp="1"/>
          </p:cNvSpPr>
          <p:nvPr/>
        </p:nvSpPr>
        <p:spPr>
          <a:xfrm>
            <a:off x="1981200" y="6287770"/>
            <a:ext cx="8523605" cy="570230"/>
          </a:xfrm>
          <a:prstGeom prst="rect">
            <a:avLst/>
          </a:prstGeom>
        </p:spPr>
        <p:txBody>
          <a:bodyPr vert="horz" lIns="91440" tIns="45720" rIns="91440" bIns="45720" rtlCol="0" anchor="ctr">
            <a:normAutofit fontScale="6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solidFill>
                <a:schemeClr val="accent2"/>
              </a:solidFill>
            </a:endParaRPr>
          </a:p>
        </p:txBody>
      </p:sp>
      <p:sp>
        <p:nvSpPr>
          <p:cNvPr id="7" name="Title 1"/>
          <p:cNvSpPr>
            <a:spLocks noGrp="1"/>
          </p:cNvSpPr>
          <p:nvPr/>
        </p:nvSpPr>
        <p:spPr>
          <a:xfrm>
            <a:off x="1844675" y="6273165"/>
            <a:ext cx="8229600" cy="4603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a:sym typeface="+mn-ea"/>
              </a:rPr>
              <a:t>citation: https://indico.lns.tohoku.ac.jp/event/255/contributions/2094/attachments/788/1103/Talk_MUSE_LEES2024_MichaelKohl.pdf</a:t>
            </a:r>
            <a:endParaRPr lang="en-US" sz="160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4050" y="603885"/>
            <a:ext cx="8229600" cy="709295"/>
          </a:xfrm>
        </p:spPr>
        <p:txBody>
          <a:bodyPr>
            <a:normAutofit fontScale="90000"/>
          </a:bodyPr>
          <a:lstStyle/>
          <a:p>
            <a:r>
              <a:rPr lang="en-US" altLang="zh-CN">
                <a:solidFill>
                  <a:schemeClr val="accent2"/>
                </a:solidFill>
                <a:sym typeface="+mn-ea"/>
              </a:rPr>
              <a:t>Event Selections</a:t>
            </a:r>
            <a:endParaRPr lang="en-US" altLang="zh-CN"/>
          </a:p>
        </p:txBody>
      </p:sp>
      <p:pic>
        <p:nvPicPr>
          <p:cNvPr id="11" name="内容占位符 10"/>
          <p:cNvPicPr>
            <a:picLocks noGrp="1" noChangeAspect="1"/>
          </p:cNvPicPr>
          <p:nvPr>
            <p:ph idx="1"/>
          </p:nvPr>
        </p:nvPicPr>
        <p:blipFill>
          <a:blip r:embed="rId1"/>
          <a:srcRect l="6062" t="12754" r="4506" b="7479"/>
          <a:stretch>
            <a:fillRect/>
          </a:stretch>
        </p:blipFill>
        <p:spPr>
          <a:xfrm>
            <a:off x="5511800" y="2059940"/>
            <a:ext cx="4904105" cy="3423285"/>
          </a:xfrm>
          <a:prstGeom prst="rect">
            <a:avLst/>
          </a:prstGeom>
        </p:spPr>
      </p:pic>
      <p:pic>
        <p:nvPicPr>
          <p:cNvPr id="14" name="图片 13"/>
          <p:cNvPicPr>
            <a:picLocks noChangeAspect="1"/>
          </p:cNvPicPr>
          <p:nvPr/>
        </p:nvPicPr>
        <p:blipFill>
          <a:blip r:embed="rId2"/>
          <a:stretch>
            <a:fillRect/>
          </a:stretch>
        </p:blipFill>
        <p:spPr>
          <a:xfrm>
            <a:off x="5974080" y="1981200"/>
            <a:ext cx="2694305" cy="262890"/>
          </a:xfrm>
          <a:prstGeom prst="rect">
            <a:avLst/>
          </a:prstGeom>
        </p:spPr>
      </p:pic>
      <p:pic>
        <p:nvPicPr>
          <p:cNvPr id="15" name="图片 14"/>
          <p:cNvPicPr>
            <a:picLocks noChangeAspect="1"/>
          </p:cNvPicPr>
          <p:nvPr/>
        </p:nvPicPr>
        <p:blipFill>
          <a:blip r:embed="rId3"/>
          <a:stretch>
            <a:fillRect/>
          </a:stretch>
        </p:blipFill>
        <p:spPr>
          <a:xfrm rot="16200000">
            <a:off x="4633595" y="2826385"/>
            <a:ext cx="1757680" cy="224155"/>
          </a:xfrm>
          <a:prstGeom prst="rect">
            <a:avLst/>
          </a:prstGeom>
        </p:spPr>
      </p:pic>
      <p:pic>
        <p:nvPicPr>
          <p:cNvPr id="17" name="图片 16"/>
          <p:cNvPicPr>
            <a:picLocks noChangeAspect="1"/>
          </p:cNvPicPr>
          <p:nvPr/>
        </p:nvPicPr>
        <p:blipFill>
          <a:blip r:embed="rId4"/>
          <a:stretch>
            <a:fillRect/>
          </a:stretch>
        </p:blipFill>
        <p:spPr>
          <a:xfrm>
            <a:off x="7912735" y="5335270"/>
            <a:ext cx="2433955" cy="345440"/>
          </a:xfrm>
          <a:prstGeom prst="rect">
            <a:avLst/>
          </a:prstGeom>
        </p:spPr>
      </p:pic>
      <p:sp>
        <p:nvSpPr>
          <p:cNvPr id="18" name="文本框 17"/>
          <p:cNvSpPr txBox="1"/>
          <p:nvPr/>
        </p:nvSpPr>
        <p:spPr>
          <a:xfrm>
            <a:off x="1524000" y="1981200"/>
            <a:ext cx="3954780" cy="3378200"/>
          </a:xfrm>
          <a:prstGeom prst="rect">
            <a:avLst/>
          </a:prstGeom>
          <a:noFill/>
        </p:spPr>
        <p:txBody>
          <a:bodyPr wrap="square" rtlCol="0" anchor="t">
            <a:noAutofit/>
          </a:bodyPr>
          <a:lstStyle/>
          <a:p>
            <a:r>
              <a:rPr lang="en-US" altLang="zh-CN" sz="1600">
                <a:sym typeface="+mn-ea"/>
              </a:rPr>
              <a:t> 1. Matching hits between GEMs and HyCal.</a:t>
            </a:r>
            <a:endParaRPr lang="en-US" altLang="zh-CN" sz="1600">
              <a:sym typeface="+mn-ea"/>
            </a:endParaRPr>
          </a:p>
          <a:p>
            <a:endParaRPr lang="en-US" altLang="zh-CN" sz="1600">
              <a:sym typeface="+mn-ea"/>
            </a:endParaRPr>
          </a:p>
          <a:p>
            <a:r>
              <a:rPr lang="en-US" altLang="zh-CN" sz="1600">
                <a:sym typeface="+mn-ea"/>
              </a:rPr>
              <a:t>      Remove Dead Modules on HyCal.</a:t>
            </a:r>
            <a:endParaRPr lang="en-US" altLang="zh-CN" sz="1600">
              <a:sym typeface="+mn-ea"/>
            </a:endParaRPr>
          </a:p>
          <a:p>
            <a:endParaRPr lang="en-US" altLang="zh-CN" sz="1600">
              <a:sym typeface="+mn-ea"/>
            </a:endParaRPr>
          </a:p>
          <a:p>
            <a:r>
              <a:rPr lang="en-US" altLang="zh-CN" sz="1600"/>
              <a:t>      edges of HyCal modules cut.</a:t>
            </a:r>
            <a:endParaRPr lang="en-US" altLang="zh-CN" sz="1600"/>
          </a:p>
          <a:p>
            <a:endParaRPr lang="en-US" altLang="zh-CN" sz="1600"/>
          </a:p>
          <a:p>
            <a:r>
              <a:rPr lang="en-US" altLang="zh-CN" sz="1600">
                <a:sym typeface="+mn-ea"/>
              </a:rPr>
              <a:t> 2. For selecting both e-p and e-e events,</a:t>
            </a:r>
            <a:endParaRPr lang="en-US" altLang="zh-CN" sz="1600">
              <a:sym typeface="+mn-ea"/>
            </a:endParaRPr>
          </a:p>
          <a:p>
            <a:r>
              <a:rPr lang="en-US" altLang="zh-CN" sz="1600">
                <a:sym typeface="+mn-ea"/>
              </a:rPr>
              <a:t>     Apply angle-dependent expected </a:t>
            </a:r>
            <a:endParaRPr lang="en-US" altLang="zh-CN" sz="1600">
              <a:sym typeface="+mn-ea"/>
            </a:endParaRPr>
          </a:p>
          <a:p>
            <a:r>
              <a:rPr lang="en-US" altLang="zh-CN" sz="1600">
                <a:sym typeface="+mn-ea"/>
              </a:rPr>
              <a:t>     energy cuts based on kinematics.</a:t>
            </a:r>
            <a:endParaRPr lang="en-US" altLang="zh-CN" sz="1600">
              <a:sym typeface="+mn-ea"/>
            </a:endParaRPr>
          </a:p>
          <a:p>
            <a:endParaRPr lang="en-US" altLang="zh-CN" sz="1600">
              <a:sym typeface="+mn-ea"/>
            </a:endParaRPr>
          </a:p>
          <a:p>
            <a:endParaRPr lang="en-US" altLang="zh-CN" sz="1600"/>
          </a:p>
          <a:p>
            <a:endParaRPr lang="en-US" altLang="zh-CN" sz="1600"/>
          </a:p>
          <a:p>
            <a:r>
              <a:rPr lang="en-US" altLang="zh-CN" sz="1600">
                <a:sym typeface="+mn-ea"/>
              </a:rPr>
              <a:t>    (Cut sizes depend on detector’s resolution) </a:t>
            </a:r>
            <a:endParaRPr lang="en-US" altLang="zh-CN" sz="1600">
              <a:sym typeface="+mn-ea"/>
            </a:endParaRPr>
          </a:p>
          <a:p>
            <a:endParaRPr lang="en-US" altLang="zh-CN" sz="1600"/>
          </a:p>
          <a:p>
            <a:endParaRPr lang="en-US" altLang="zh-CN" sz="1600"/>
          </a:p>
          <a:p>
            <a:r>
              <a:rPr lang="en-US" altLang="zh-CN" sz="1600">
                <a:sym typeface="+mn-ea"/>
              </a:rPr>
              <a:t>                                     </a:t>
            </a:r>
            <a:endParaRPr lang="en-US" altLang="zh-CN" sz="1600">
              <a:sym typeface="+mn-ea"/>
            </a:endParaRPr>
          </a:p>
          <a:p>
            <a:r>
              <a:rPr lang="en-US" altLang="zh-CN" sz="1600">
                <a:sym typeface="+mn-ea"/>
              </a:rPr>
              <a:t>         </a:t>
            </a:r>
            <a:endParaRPr lang="en-US" altLang="zh-CN" sz="1600">
              <a:sym typeface="+mn-ea"/>
            </a:endParaRPr>
          </a:p>
        </p:txBody>
      </p:sp>
      <p:pic>
        <p:nvPicPr>
          <p:cNvPr id="20" name="图片 19"/>
          <p:cNvPicPr>
            <a:picLocks noChangeAspect="1"/>
          </p:cNvPicPr>
          <p:nvPr/>
        </p:nvPicPr>
        <p:blipFill>
          <a:blip r:embed="rId5"/>
          <a:stretch>
            <a:fillRect/>
          </a:stretch>
        </p:blipFill>
        <p:spPr>
          <a:xfrm>
            <a:off x="8663305" y="1529080"/>
            <a:ext cx="1683385" cy="452120"/>
          </a:xfrm>
          <a:prstGeom prst="rect">
            <a:avLst/>
          </a:prstGeom>
        </p:spPr>
      </p:pic>
      <p:cxnSp>
        <p:nvCxnSpPr>
          <p:cNvPr id="21" name="直接连接符 20"/>
          <p:cNvCxnSpPr/>
          <p:nvPr/>
        </p:nvCxnSpPr>
        <p:spPr>
          <a:xfrm>
            <a:off x="6157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6157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a:off x="7912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7912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标题 1"/>
          <p:cNvSpPr>
            <a:spLocks noGrp="1"/>
          </p:cNvSpPr>
          <p:nvPr/>
        </p:nvSpPr>
        <p:spPr>
          <a:xfrm>
            <a:off x="6503670" y="2705100"/>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endParaRPr lang="en-US" altLang="zh-CN" sz="2400">
              <a:solidFill>
                <a:srgbClr val="002060"/>
              </a:solidFill>
            </a:endParaRPr>
          </a:p>
        </p:txBody>
      </p:sp>
      <p:sp>
        <p:nvSpPr>
          <p:cNvPr id="30" name="标题 1"/>
          <p:cNvSpPr>
            <a:spLocks noGrp="1"/>
          </p:cNvSpPr>
          <p:nvPr/>
        </p:nvSpPr>
        <p:spPr>
          <a:xfrm>
            <a:off x="7350125" y="4379595"/>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endParaRPr lang="en-US" altLang="zh-CN" sz="2400">
              <a:solidFill>
                <a:srgbClr val="002060"/>
              </a:solidFill>
            </a:endParaRPr>
          </a:p>
        </p:txBody>
      </p:sp>
      <p:pic>
        <p:nvPicPr>
          <p:cNvPr id="33" name="图片 32"/>
          <p:cNvPicPr>
            <a:picLocks noChangeAspect="1"/>
          </p:cNvPicPr>
          <p:nvPr/>
        </p:nvPicPr>
        <p:blipFill>
          <a:blip r:embed="rId6"/>
          <a:stretch>
            <a:fillRect/>
          </a:stretch>
        </p:blipFill>
        <p:spPr>
          <a:xfrm>
            <a:off x="2458085" y="4379595"/>
            <a:ext cx="1854200" cy="476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335530" y="420370"/>
            <a:ext cx="10515600" cy="1325563"/>
          </a:xfrm>
        </p:spPr>
        <p:txBody>
          <a:bodyPr/>
          <a:lstStyle/>
          <a:p>
            <a:r>
              <a:t>What is Proton Charge Radius?</a:t>
            </a:r>
          </a:p>
        </p:txBody>
      </p:sp>
      <p:sp>
        <p:nvSpPr>
          <p:cNvPr id="3" name="Content Placeholder 2"/>
          <p:cNvSpPr>
            <a:spLocks noGrp="1"/>
          </p:cNvSpPr>
          <p:nvPr>
            <p:ph idx="1"/>
          </p:nvPr>
        </p:nvSpPr>
        <p:spPr>
          <a:xfrm>
            <a:off x="838200" y="1452880"/>
            <a:ext cx="10515600" cy="4724400"/>
          </a:xfrm>
        </p:spPr>
        <p:txBody>
          <a:bodyPr>
            <a:normAutofit fontScale="90000"/>
          </a:bodyPr>
          <a:lstStyle/>
          <a:p>
            <a:pPr marL="0" indent="0">
              <a:buNone/>
            </a:pPr>
          </a:p>
          <a:p>
            <a:pPr marL="0" indent="0">
              <a:buNone/>
            </a:pPr>
            <a:r>
              <a:t>The proton charge radius is a measure of the spatial extent of the positive electric charge within the proton.</a:t>
            </a:r>
          </a:p>
          <a:p>
            <a:endParaRPr lang="en-US"/>
          </a:p>
          <a:p>
            <a:endParaRPr lang="en-US"/>
          </a:p>
          <a:p>
            <a:endParaRPr lang="en-US"/>
          </a:p>
          <a:p>
            <a:pPr marL="0" indent="0">
              <a:buNone/>
            </a:pPr>
            <a:endParaRPr lang="en-US" sz="2400"/>
          </a:p>
          <a:p>
            <a:pPr marL="0" indent="0">
              <a:buNone/>
            </a:pPr>
            <a:r>
              <a:rPr lang="en-US" sz="2400"/>
              <a:t>                                                              </a:t>
            </a:r>
            <a:r>
              <a:rPr lang="en-US" sz="2400">
                <a:ln w="22225">
                  <a:solidFill>
                    <a:schemeClr val="accent2"/>
                  </a:solidFill>
                  <a:prstDash val="solid"/>
                </a:ln>
                <a:solidFill>
                  <a:schemeClr val="accent2">
                    <a:lumMod val="40000"/>
                    <a:lumOff val="60000"/>
                  </a:schemeClr>
                </a:solidFill>
                <a:effectLst/>
              </a:rPr>
              <a:t> =1</a:t>
            </a:r>
            <a:endParaRPr lang="en-US" sz="2400"/>
          </a:p>
          <a:p>
            <a:pPr marL="0" indent="0">
              <a:buNone/>
            </a:pPr>
            <a:r>
              <a:rPr lang="en-US" sz="2400"/>
              <a:t>At Q</a:t>
            </a:r>
            <a:r>
              <a:rPr lang="en-US" sz="2400" baseline="30000"/>
              <a:t>2</a:t>
            </a:r>
            <a:r>
              <a:rPr lang="en-US" sz="2400"/>
              <a:t> goes to zero,</a:t>
            </a:r>
            <a:endParaRPr lang="en-US" sz="2400"/>
          </a:p>
          <a:p>
            <a:pPr marL="0" indent="0">
              <a:buNone/>
            </a:pPr>
            <a:r>
              <a:rPr lang="en-US" sz="2400"/>
              <a:t>Electrons see the proton as a whole.</a:t>
            </a:r>
            <a:endParaRPr lang="en-US" sz="2400"/>
          </a:p>
          <a:p>
            <a:pPr marL="0" indent="0">
              <a:buNone/>
            </a:pPr>
            <a:endParaRPr lang="en-US" sz="2400"/>
          </a:p>
        </p:txBody>
      </p:sp>
      <p:pic>
        <p:nvPicPr>
          <p:cNvPr id="5" name="图片 4"/>
          <p:cNvPicPr>
            <a:picLocks noChangeAspect="1"/>
          </p:cNvPicPr>
          <p:nvPr/>
        </p:nvPicPr>
        <p:blipFill>
          <a:blip r:embed="rId1"/>
          <a:stretch>
            <a:fillRect/>
          </a:stretch>
        </p:blipFill>
        <p:spPr>
          <a:xfrm>
            <a:off x="1442720" y="3516630"/>
            <a:ext cx="5429250" cy="1092200"/>
          </a:xfrm>
          <a:prstGeom prst="rect">
            <a:avLst/>
          </a:prstGeom>
        </p:spPr>
      </p:pic>
      <p:pic>
        <p:nvPicPr>
          <p:cNvPr id="6" name="图片 5"/>
          <p:cNvPicPr>
            <a:picLocks noChangeAspect="1"/>
          </p:cNvPicPr>
          <p:nvPr/>
        </p:nvPicPr>
        <p:blipFill>
          <a:blip r:embed="rId2"/>
          <a:stretch>
            <a:fillRect/>
          </a:stretch>
        </p:blipFill>
        <p:spPr>
          <a:xfrm>
            <a:off x="8494395" y="2408555"/>
            <a:ext cx="2859405" cy="2474595"/>
          </a:xfrm>
          <a:prstGeom prst="rect">
            <a:avLst/>
          </a:prstGeom>
        </p:spPr>
      </p:pic>
      <p:pic>
        <p:nvPicPr>
          <p:cNvPr id="7" name="图片 6"/>
          <p:cNvPicPr>
            <a:picLocks noChangeAspect="1"/>
          </p:cNvPicPr>
          <p:nvPr/>
        </p:nvPicPr>
        <p:blipFill>
          <a:blip r:embed="rId3"/>
          <a:stretch>
            <a:fillRect/>
          </a:stretch>
        </p:blipFill>
        <p:spPr>
          <a:xfrm>
            <a:off x="3926205" y="2698750"/>
            <a:ext cx="2495550" cy="730250"/>
          </a:xfrm>
          <a:prstGeom prst="rect">
            <a:avLst/>
          </a:prstGeom>
        </p:spPr>
      </p:pic>
      <p:pic>
        <p:nvPicPr>
          <p:cNvPr id="10" name="图片 9"/>
          <p:cNvPicPr>
            <a:picLocks noChangeAspect="1"/>
          </p:cNvPicPr>
          <p:nvPr/>
        </p:nvPicPr>
        <p:blipFill>
          <a:blip r:embed="rId4"/>
          <a:stretch>
            <a:fillRect/>
          </a:stretch>
        </p:blipFill>
        <p:spPr>
          <a:xfrm>
            <a:off x="5648960" y="4883150"/>
            <a:ext cx="3556635" cy="935355"/>
          </a:xfrm>
          <a:prstGeom prst="rect">
            <a:avLst/>
          </a:prstGeom>
        </p:spPr>
      </p:pic>
      <p:pic>
        <p:nvPicPr>
          <p:cNvPr id="8" name="图片 7"/>
          <p:cNvPicPr>
            <a:picLocks noChangeAspect="1"/>
          </p:cNvPicPr>
          <p:nvPr/>
        </p:nvPicPr>
        <p:blipFill>
          <a:blip r:embed="rId5"/>
          <a:stretch>
            <a:fillRect/>
          </a:stretch>
        </p:blipFill>
        <p:spPr>
          <a:xfrm>
            <a:off x="5731510" y="5818505"/>
            <a:ext cx="2343150" cy="596900"/>
          </a:xfrm>
          <a:prstGeom prst="rect">
            <a:avLst/>
          </a:prstGeom>
        </p:spPr>
      </p:pic>
      <p:sp>
        <p:nvSpPr>
          <p:cNvPr id="177" name="Frame 79"/>
          <p:cNvSpPr/>
          <p:nvPr/>
        </p:nvSpPr>
        <p:spPr>
          <a:xfrm>
            <a:off x="790575" y="5001895"/>
            <a:ext cx="4359910" cy="81661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cxnSp>
        <p:nvCxnSpPr>
          <p:cNvPr id="11" name="直接箭头连接符 10"/>
          <p:cNvCxnSpPr/>
          <p:nvPr/>
        </p:nvCxnSpPr>
        <p:spPr>
          <a:xfrm>
            <a:off x="4524375" y="4349750"/>
            <a:ext cx="460375" cy="31496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4"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2</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ppt_x"/>
                                          </p:val>
                                        </p:tav>
                                        <p:tav tm="100000">
                                          <p:val>
                                            <p:strVal val="#ppt_x"/>
                                          </p:val>
                                        </p:tav>
                                      </p:tavLst>
                                    </p:anim>
                                    <p:anim calcmode="lin" valueType="num">
                                      <p:cBhvr additive="base">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accent2"/>
                </a:solidFill>
                <a:sym typeface="+mn-ea"/>
              </a:rPr>
              <a:t>Event Selections</a:t>
            </a:r>
            <a:endParaRPr lang="zh-CN" altLang="en-US"/>
          </a:p>
        </p:txBody>
      </p:sp>
      <p:sp>
        <p:nvSpPr>
          <p:cNvPr id="4" name="文本框 3"/>
          <p:cNvSpPr txBox="1"/>
          <p:nvPr/>
        </p:nvSpPr>
        <p:spPr>
          <a:xfrm>
            <a:off x="1524000" y="2059940"/>
            <a:ext cx="4889500" cy="3784600"/>
          </a:xfrm>
          <a:prstGeom prst="rect">
            <a:avLst/>
          </a:prstGeom>
          <a:noFill/>
        </p:spPr>
        <p:txBody>
          <a:bodyPr wrap="square" rtlCol="0" anchor="t">
            <a:spAutoFit/>
          </a:bodyPr>
          <a:lstStyle/>
          <a:p>
            <a:r>
              <a:rPr lang="en-US" altLang="zh-CN" sz="1600">
                <a:sym typeface="+mn-ea"/>
              </a:rPr>
              <a:t>3.  In addition to 2, we apply additional cuts </a:t>
            </a:r>
            <a:endParaRPr lang="en-US" altLang="zh-CN" sz="1600">
              <a:sym typeface="+mn-ea"/>
            </a:endParaRPr>
          </a:p>
          <a:p>
            <a:r>
              <a:rPr lang="en-US" altLang="zh-CN" sz="1600">
                <a:sym typeface="+mn-ea"/>
              </a:rPr>
              <a:t>     to find the double-arm e-e events:</a:t>
            </a:r>
            <a:endParaRPr lang="en-US" altLang="zh-CN" sz="1600">
              <a:sym typeface="+mn-ea"/>
            </a:endParaRPr>
          </a:p>
          <a:p>
            <a:r>
              <a:rPr lang="en-US" altLang="zh-CN" sz="1600">
                <a:sym typeface="+mn-ea"/>
              </a:rPr>
              <a:t>     </a:t>
            </a:r>
            <a:endParaRPr lang="en-US" altLang="zh-CN" sz="1600">
              <a:sym typeface="+mn-ea"/>
            </a:endParaRPr>
          </a:p>
          <a:p>
            <a:r>
              <a:rPr lang="en-US" altLang="zh-CN" sz="1600">
                <a:sym typeface="+mn-ea"/>
              </a:rPr>
              <a:t>  </a:t>
            </a:r>
            <a:r>
              <a:rPr sz="1600">
                <a:sym typeface="+mn-ea"/>
              </a:rPr>
              <a:t>•</a:t>
            </a:r>
            <a:r>
              <a:rPr lang="en-US" altLang="zh-CN" sz="1600">
                <a:sym typeface="+mn-ea"/>
              </a:rPr>
              <a:t>  Co-planarity: </a:t>
            </a:r>
            <a:endParaRPr lang="en-US" altLang="zh-CN" sz="1600"/>
          </a:p>
          <a:p>
            <a:endParaRPr lang="en-US" altLang="zh-CN" sz="1600">
              <a:sym typeface="+mn-ea"/>
            </a:endParaRPr>
          </a:p>
          <a:p>
            <a:r>
              <a:rPr lang="en-US" altLang="zh-CN" sz="1600">
                <a:sym typeface="+mn-ea"/>
              </a:rPr>
              <a:t>  </a:t>
            </a:r>
            <a:r>
              <a:rPr sz="1600">
                <a:sym typeface="+mn-ea"/>
              </a:rPr>
              <a:t>•</a:t>
            </a:r>
            <a:r>
              <a:rPr lang="en-US" altLang="zh-CN" sz="1600">
                <a:sym typeface="+mn-ea"/>
              </a:rPr>
              <a:t>  Reconstructed Vertex z:</a:t>
            </a:r>
            <a:endParaRPr lang="en-US" altLang="zh-CN" sz="1600">
              <a:sym typeface="+mn-ea"/>
            </a:endParaRPr>
          </a:p>
          <a:p>
            <a:endParaRPr lang="en-US" altLang="zh-CN" sz="1600">
              <a:sym typeface="+mn-ea"/>
            </a:endParaRPr>
          </a:p>
          <a:p>
            <a:endParaRPr lang="en-US" altLang="zh-CN" sz="1600">
              <a:sym typeface="+mn-ea"/>
            </a:endParaRPr>
          </a:p>
          <a:p>
            <a:endParaRPr lang="en-US" altLang="zh-CN" sz="1600">
              <a:sym typeface="+mn-ea"/>
            </a:endParaRPr>
          </a:p>
          <a:p>
            <a:r>
              <a:rPr lang="en-US" altLang="zh-CN" sz="1600">
                <a:sym typeface="+mn-ea"/>
              </a:rPr>
              <a:t>    ( R</a:t>
            </a:r>
            <a:r>
              <a:rPr lang="en-US" altLang="zh-CN" sz="1600" baseline="-25000">
                <a:sym typeface="+mn-ea"/>
              </a:rPr>
              <a:t>1,2 </a:t>
            </a:r>
            <a:r>
              <a:rPr lang="en-US" altLang="zh-CN" sz="1600">
                <a:sym typeface="+mn-ea"/>
              </a:rPr>
              <a:t> is the transverse distance between the </a:t>
            </a:r>
            <a:endParaRPr lang="en-US" altLang="zh-CN" sz="1600">
              <a:sym typeface="+mn-ea"/>
            </a:endParaRPr>
          </a:p>
          <a:p>
            <a:r>
              <a:rPr lang="en-US" altLang="zh-CN" sz="1600">
                <a:sym typeface="+mn-ea"/>
              </a:rPr>
              <a:t>    hit position on the detector and the beam-line</a:t>
            </a:r>
            <a:endParaRPr lang="en-US" altLang="zh-CN" sz="1600">
              <a:sym typeface="+mn-ea"/>
            </a:endParaRPr>
          </a:p>
          <a:p>
            <a:r>
              <a:rPr lang="en-US" altLang="zh-CN" sz="1600">
                <a:sym typeface="+mn-ea"/>
              </a:rPr>
              <a:t>    of the scattered electron.)</a:t>
            </a:r>
            <a:endParaRPr lang="en-US" altLang="zh-CN" sz="1600">
              <a:sym typeface="+mn-ea"/>
            </a:endParaRPr>
          </a:p>
          <a:p>
            <a:endParaRPr lang="en-US" altLang="zh-CN" sz="1600">
              <a:sym typeface="+mn-ea"/>
            </a:endParaRPr>
          </a:p>
          <a:p>
            <a:r>
              <a:rPr lang="en-US" altLang="zh-CN" sz="1600">
                <a:sym typeface="+mn-ea"/>
              </a:rPr>
              <a:t>  </a:t>
            </a:r>
            <a:r>
              <a:rPr sz="1600">
                <a:sym typeface="+mn-ea"/>
              </a:rPr>
              <a:t>•</a:t>
            </a:r>
            <a:r>
              <a:rPr lang="en-US" altLang="zh-CN" sz="1600">
                <a:sym typeface="+mn-ea"/>
              </a:rPr>
              <a:t>  Elasticity :</a:t>
            </a:r>
            <a:endParaRPr lang="en-US" altLang="zh-CN" sz="1600"/>
          </a:p>
          <a:p>
            <a:r>
              <a:rPr lang="en-US" altLang="zh-CN" sz="1600">
                <a:sym typeface="+mn-ea"/>
              </a:rPr>
              <a:t>                                     </a:t>
            </a:r>
            <a:endParaRPr lang="en-US" altLang="zh-CN" sz="1600">
              <a:sym typeface="+mn-ea"/>
            </a:endParaRPr>
          </a:p>
        </p:txBody>
      </p:sp>
      <p:pic>
        <p:nvPicPr>
          <p:cNvPr id="15" name="内容占位符 10"/>
          <p:cNvPicPr>
            <a:picLocks noChangeAspect="1"/>
          </p:cNvPicPr>
          <p:nvPr/>
        </p:nvPicPr>
        <p:blipFill>
          <a:blip r:embed="rId1"/>
          <a:srcRect l="6062" t="12754" r="4506" b="7479"/>
          <a:stretch>
            <a:fillRect/>
          </a:stretch>
        </p:blipFill>
        <p:spPr>
          <a:xfrm>
            <a:off x="5659755" y="2059940"/>
            <a:ext cx="4904105" cy="3423285"/>
          </a:xfrm>
          <a:prstGeom prst="rect">
            <a:avLst/>
          </a:prstGeom>
        </p:spPr>
      </p:pic>
      <p:pic>
        <p:nvPicPr>
          <p:cNvPr id="16" name="图片 15"/>
          <p:cNvPicPr>
            <a:picLocks noChangeAspect="1"/>
          </p:cNvPicPr>
          <p:nvPr/>
        </p:nvPicPr>
        <p:blipFill>
          <a:blip r:embed="rId2"/>
          <a:stretch>
            <a:fillRect/>
          </a:stretch>
        </p:blipFill>
        <p:spPr>
          <a:xfrm>
            <a:off x="5974080" y="1981200"/>
            <a:ext cx="2694305" cy="262890"/>
          </a:xfrm>
          <a:prstGeom prst="rect">
            <a:avLst/>
          </a:prstGeom>
        </p:spPr>
      </p:pic>
      <p:pic>
        <p:nvPicPr>
          <p:cNvPr id="18" name="图片 17"/>
          <p:cNvPicPr>
            <a:picLocks noChangeAspect="1"/>
          </p:cNvPicPr>
          <p:nvPr/>
        </p:nvPicPr>
        <p:blipFill>
          <a:blip r:embed="rId3"/>
          <a:stretch>
            <a:fillRect/>
          </a:stretch>
        </p:blipFill>
        <p:spPr>
          <a:xfrm rot="16200000">
            <a:off x="4668520" y="2877185"/>
            <a:ext cx="1757680" cy="224155"/>
          </a:xfrm>
          <a:prstGeom prst="rect">
            <a:avLst/>
          </a:prstGeom>
        </p:spPr>
      </p:pic>
      <p:pic>
        <p:nvPicPr>
          <p:cNvPr id="19" name="图片 18"/>
          <p:cNvPicPr>
            <a:picLocks noChangeAspect="1"/>
          </p:cNvPicPr>
          <p:nvPr/>
        </p:nvPicPr>
        <p:blipFill>
          <a:blip r:embed="rId4"/>
          <a:stretch>
            <a:fillRect/>
          </a:stretch>
        </p:blipFill>
        <p:spPr>
          <a:xfrm>
            <a:off x="7912735" y="5335270"/>
            <a:ext cx="2433955" cy="345440"/>
          </a:xfrm>
          <a:prstGeom prst="rect">
            <a:avLst/>
          </a:prstGeom>
        </p:spPr>
      </p:pic>
      <p:pic>
        <p:nvPicPr>
          <p:cNvPr id="26" name="图片 25"/>
          <p:cNvPicPr>
            <a:picLocks noChangeAspect="1"/>
          </p:cNvPicPr>
          <p:nvPr/>
        </p:nvPicPr>
        <p:blipFill>
          <a:blip r:embed="rId5"/>
          <a:stretch>
            <a:fillRect/>
          </a:stretch>
        </p:blipFill>
        <p:spPr>
          <a:xfrm>
            <a:off x="8663305" y="1529080"/>
            <a:ext cx="1683385" cy="452120"/>
          </a:xfrm>
          <a:prstGeom prst="rect">
            <a:avLst/>
          </a:prstGeom>
        </p:spPr>
      </p:pic>
      <p:cxnSp>
        <p:nvCxnSpPr>
          <p:cNvPr id="27" name="直接连接符 26"/>
          <p:cNvCxnSpPr/>
          <p:nvPr/>
        </p:nvCxnSpPr>
        <p:spPr>
          <a:xfrm>
            <a:off x="6157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a:off x="6157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a:off x="7912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7912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标题 1"/>
          <p:cNvSpPr>
            <a:spLocks noGrp="1"/>
          </p:cNvSpPr>
          <p:nvPr/>
        </p:nvSpPr>
        <p:spPr>
          <a:xfrm>
            <a:off x="6503670" y="2705100"/>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endParaRPr lang="en-US" altLang="zh-CN" sz="2400">
              <a:solidFill>
                <a:srgbClr val="002060"/>
              </a:solidFill>
            </a:endParaRPr>
          </a:p>
        </p:txBody>
      </p:sp>
      <p:sp>
        <p:nvSpPr>
          <p:cNvPr id="33" name="标题 1"/>
          <p:cNvSpPr>
            <a:spLocks noGrp="1"/>
          </p:cNvSpPr>
          <p:nvPr/>
        </p:nvSpPr>
        <p:spPr>
          <a:xfrm>
            <a:off x="7350125" y="4379595"/>
            <a:ext cx="1523365" cy="327025"/>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endParaRPr lang="en-US" altLang="zh-CN" sz="2400">
              <a:solidFill>
                <a:srgbClr val="002060"/>
              </a:solidFill>
            </a:endParaRPr>
          </a:p>
        </p:txBody>
      </p:sp>
      <p:pic>
        <p:nvPicPr>
          <p:cNvPr id="34" name="图片 33"/>
          <p:cNvPicPr>
            <a:picLocks noChangeAspect="1"/>
          </p:cNvPicPr>
          <p:nvPr/>
        </p:nvPicPr>
        <p:blipFill>
          <a:blip r:embed="rId6"/>
          <a:stretch>
            <a:fillRect/>
          </a:stretch>
        </p:blipFill>
        <p:spPr>
          <a:xfrm>
            <a:off x="2934335" y="2754630"/>
            <a:ext cx="1695450" cy="368300"/>
          </a:xfrm>
          <a:prstGeom prst="rect">
            <a:avLst/>
          </a:prstGeom>
        </p:spPr>
      </p:pic>
      <p:pic>
        <p:nvPicPr>
          <p:cNvPr id="35" name="图片 34"/>
          <p:cNvPicPr>
            <a:picLocks noChangeAspect="1"/>
          </p:cNvPicPr>
          <p:nvPr/>
        </p:nvPicPr>
        <p:blipFill>
          <a:blip r:embed="rId7"/>
          <a:stretch>
            <a:fillRect/>
          </a:stretch>
        </p:blipFill>
        <p:spPr>
          <a:xfrm>
            <a:off x="1981200" y="5546725"/>
            <a:ext cx="3486150" cy="558800"/>
          </a:xfrm>
          <a:prstGeom prst="rect">
            <a:avLst/>
          </a:prstGeom>
        </p:spPr>
      </p:pic>
      <p:pic>
        <p:nvPicPr>
          <p:cNvPr id="36" name="图片 35"/>
          <p:cNvPicPr>
            <a:picLocks noChangeAspect="1"/>
          </p:cNvPicPr>
          <p:nvPr/>
        </p:nvPicPr>
        <p:blipFill>
          <a:blip r:embed="rId8"/>
          <a:stretch>
            <a:fillRect/>
          </a:stretch>
        </p:blipFill>
        <p:spPr>
          <a:xfrm>
            <a:off x="2797175" y="3646170"/>
            <a:ext cx="1492250" cy="635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5410" y="406083"/>
            <a:ext cx="8229600" cy="1143000"/>
          </a:xfrm>
        </p:spPr>
        <p:txBody>
          <a:bodyPr/>
          <a:lstStyle/>
          <a:p>
            <a:r>
              <a:rPr lang="en-US" altLang="zh-CN"/>
              <a:t>   Background Subtraction</a:t>
            </a:r>
            <a:endParaRPr lang="en-US" altLang="zh-CN"/>
          </a:p>
        </p:txBody>
      </p:sp>
      <p:pic>
        <p:nvPicPr>
          <p:cNvPr id="5" name="内容占位符 4"/>
          <p:cNvPicPr>
            <a:picLocks noGrp="1" noChangeAspect="1"/>
          </p:cNvPicPr>
          <p:nvPr>
            <p:ph idx="1"/>
          </p:nvPr>
        </p:nvPicPr>
        <p:blipFill>
          <a:blip r:embed="rId1"/>
          <a:stretch>
            <a:fillRect/>
          </a:stretch>
        </p:blipFill>
        <p:spPr>
          <a:xfrm>
            <a:off x="1138555" y="1275715"/>
            <a:ext cx="9330690" cy="4758055"/>
          </a:xfrm>
          <a:prstGeom prst="rect">
            <a:avLst/>
          </a:prstGeom>
        </p:spPr>
      </p:pic>
      <p:sp>
        <p:nvSpPr>
          <p:cNvPr id="3" name="Subtitle 2"/>
          <p:cNvSpPr>
            <a:spLocks noGrp="1"/>
          </p:cNvSpPr>
          <p:nvPr/>
        </p:nvSpPr>
        <p:spPr>
          <a:xfrm>
            <a:off x="11176635" y="630110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8</a:t>
            </a:r>
            <a:endParaRPr lang="en-US" sz="1400">
              <a:solidFill>
                <a:schemeClr val="tx1"/>
              </a:solidFill>
            </a:endParaRPr>
          </a:p>
        </p:txBody>
      </p:sp>
      <p:sp>
        <p:nvSpPr>
          <p:cNvPr id="4" name="文本框 3"/>
          <p:cNvSpPr txBox="1"/>
          <p:nvPr/>
        </p:nvSpPr>
        <p:spPr>
          <a:xfrm>
            <a:off x="1019810" y="5696585"/>
            <a:ext cx="6096000" cy="337185"/>
          </a:xfrm>
          <a:prstGeom prst="rect">
            <a:avLst/>
          </a:prstGeom>
          <a:noFill/>
        </p:spPr>
        <p:txBody>
          <a:bodyPr wrap="square" rtlCol="0" anchor="t">
            <a:spAutoFit/>
          </a:bodyPr>
          <a:p>
            <a:r>
              <a:rPr lang="en-US" altLang="zh-CN" sz="1600">
                <a:sym typeface="+mn-ea"/>
              </a:rPr>
              <a:t>b)Empty Target run:  </a:t>
            </a:r>
            <a:r>
              <a:rPr lang="en-US" altLang="zh-CN" sz="1600">
                <a:sym typeface="+mn-ea"/>
              </a:rPr>
              <a:t>H</a:t>
            </a:r>
            <a:r>
              <a:rPr lang="en-US" altLang="zh-CN" sz="1600" baseline="-25000">
                <a:sym typeface="+mn-ea"/>
              </a:rPr>
              <a:t>2</a:t>
            </a:r>
            <a:r>
              <a:rPr lang="en-US" altLang="zh-CN" sz="1600">
                <a:sym typeface="+mn-ea"/>
              </a:rPr>
              <a:t> </a:t>
            </a:r>
            <a:r>
              <a:rPr lang="en-US" altLang="zh-CN" sz="1600">
                <a:sym typeface="+mn-ea"/>
              </a:rPr>
              <a:t>gas was flled directly into the chamber </a:t>
            </a:r>
            <a:endParaRPr lang="en-US" altLang="zh-CN" sz="1600">
              <a:sym typeface="+mn-ea"/>
            </a:endParaRPr>
          </a:p>
        </p:txBody>
      </p:sp>
      <p:sp>
        <p:nvSpPr>
          <p:cNvPr id="7" name="文本框 6"/>
          <p:cNvSpPr txBox="1"/>
          <p:nvPr/>
        </p:nvSpPr>
        <p:spPr>
          <a:xfrm>
            <a:off x="1214755" y="1485900"/>
            <a:ext cx="6096000" cy="337185"/>
          </a:xfrm>
          <a:prstGeom prst="rect">
            <a:avLst/>
          </a:prstGeom>
          <a:noFill/>
        </p:spPr>
        <p:txBody>
          <a:bodyPr wrap="square" rtlCol="0" anchor="t">
            <a:spAutoFit/>
          </a:bodyPr>
          <a:p>
            <a:r>
              <a:rPr lang="en-US" altLang="zh-CN" sz="1600">
                <a:sym typeface="+mn-ea"/>
              </a:rPr>
              <a:t>a) Full Target run: H</a:t>
            </a:r>
            <a:r>
              <a:rPr lang="en-US" altLang="zh-CN" sz="1600" baseline="-25000">
                <a:sym typeface="+mn-ea"/>
              </a:rPr>
              <a:t>2</a:t>
            </a:r>
            <a:r>
              <a:rPr lang="en-US" altLang="zh-CN" sz="1600">
                <a:sym typeface="+mn-ea"/>
              </a:rPr>
              <a:t> gas was filled directly into the target cell</a:t>
            </a:r>
            <a:endParaRPr lang="en-US" altLang="zh-CN" sz="1600">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23244" y="98061"/>
            <a:ext cx="8229600" cy="1143000"/>
          </a:xfrm>
        </p:spPr>
        <p:txBody>
          <a:bodyPr/>
          <a:lstStyle/>
          <a:p>
            <a:r>
              <a:rPr lang="en-US" altLang="zh-CN" dirty="0"/>
              <a:t>GEM Efficiency Study</a:t>
            </a:r>
            <a:endParaRPr lang="zh-CN" altLang="en-US" dirty="0"/>
          </a:p>
        </p:txBody>
      </p:sp>
      <p:pic>
        <p:nvPicPr>
          <p:cNvPr id="4" name="内容占位符 3" descr="图表, 散点图&#10;&#10;AI 生成的内容可能不正确。"/>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721245" y="1217054"/>
            <a:ext cx="4285855" cy="3845770"/>
          </a:xfrm>
          <a:prstGeom prst="rect">
            <a:avLst/>
          </a:prstGeom>
        </p:spPr>
      </p:pic>
      <p:pic>
        <p:nvPicPr>
          <p:cNvPr id="5" name="图片 4" descr="Screenshot from 2025-02-13 15-17-50"/>
          <p:cNvPicPr>
            <a:picLocks noChangeAspect="1"/>
          </p:cNvPicPr>
          <p:nvPr/>
        </p:nvPicPr>
        <p:blipFill>
          <a:blip r:embed="rId2"/>
          <a:srcRect l="1178" t="11374"/>
          <a:stretch>
            <a:fillRect/>
          </a:stretch>
        </p:blipFill>
        <p:spPr>
          <a:xfrm>
            <a:off x="5986198" y="1403350"/>
            <a:ext cx="4546117" cy="3707434"/>
          </a:xfrm>
          <a:prstGeom prst="rect">
            <a:avLst/>
          </a:prstGeom>
        </p:spPr>
      </p:pic>
      <p:pic>
        <p:nvPicPr>
          <p:cNvPr id="7" name="图片 6" descr="背景图案&#10;&#10;AI 生成的内容可能不正确。"/>
          <p:cNvPicPr>
            <a:picLocks noChangeAspect="1"/>
          </p:cNvPicPr>
          <p:nvPr/>
        </p:nvPicPr>
        <p:blipFill>
          <a:blip r:embed="rId3"/>
          <a:stretch>
            <a:fillRect/>
          </a:stretch>
        </p:blipFill>
        <p:spPr>
          <a:xfrm>
            <a:off x="4998720" y="2660224"/>
            <a:ext cx="605603" cy="160925"/>
          </a:xfrm>
          <a:prstGeom prst="rect">
            <a:avLst/>
          </a:prstGeom>
        </p:spPr>
      </p:pic>
      <p:pic>
        <p:nvPicPr>
          <p:cNvPr id="8" name="图片 7" descr="背景图案&#10;&#10;AI 生成的内容可能不正确。"/>
          <p:cNvPicPr>
            <a:picLocks noChangeAspect="1"/>
          </p:cNvPicPr>
          <p:nvPr/>
        </p:nvPicPr>
        <p:blipFill>
          <a:blip r:embed="rId3"/>
          <a:stretch>
            <a:fillRect/>
          </a:stretch>
        </p:blipFill>
        <p:spPr>
          <a:xfrm>
            <a:off x="9026892" y="2383436"/>
            <a:ext cx="591954" cy="105794"/>
          </a:xfrm>
          <a:prstGeom prst="rect">
            <a:avLst/>
          </a:prstGeom>
        </p:spPr>
      </p:pic>
      <p:graphicFrame>
        <p:nvGraphicFramePr>
          <p:cNvPr id="9" name="Table 2"/>
          <p:cNvGraphicFramePr>
            <a:graphicFrameLocks noGrp="1"/>
          </p:cNvGraphicFramePr>
          <p:nvPr/>
        </p:nvGraphicFramePr>
        <p:xfrm>
          <a:off x="1610702" y="5303446"/>
          <a:ext cx="8750935" cy="518160"/>
        </p:xfrm>
        <a:graphic>
          <a:graphicData uri="http://schemas.openxmlformats.org/drawingml/2006/table">
            <a:tbl>
              <a:tblPr firstRow="1" bandRow="1">
                <a:tableStyleId>{5C22544A-7EE6-4342-B048-85BDC9FD1C3A}</a:tableStyleId>
              </a:tblPr>
              <a:tblGrid>
                <a:gridCol w="2620645"/>
                <a:gridCol w="3390900"/>
                <a:gridCol w="2739390"/>
              </a:tblGrid>
              <a:tr h="464824">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e-e:   0.0498494</a:t>
                      </a:r>
                      <a:endParaRPr lang="en-US" altLang="zh-CN" sz="1400" dirty="0">
                        <a:solidFill>
                          <a:schemeClr val="tx1"/>
                        </a:solidFill>
                      </a:endParaRPr>
                    </a:p>
                    <a:p>
                      <a:pPr algn="ctr">
                        <a:buNone/>
                      </a:pPr>
                      <a:endParaRPr lang="en-US" altLang="zh-CN"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t>RMS Value for difference between 2 sets(%)</a:t>
                      </a:r>
                      <a:endParaRPr lang="en-US" altLang="zh-CN" sz="1400" dirty="0"/>
                    </a:p>
                    <a:p>
                      <a:pPr algn="ctr"/>
                      <a:endParaRPr sz="1400" dirty="0">
                        <a:sym typeface="+mn-ea"/>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e-p:     0.105699</a:t>
                      </a:r>
                      <a:endParaRPr lang="en-US" altLang="zh-CN" sz="1400" dirty="0">
                        <a:solidFill>
                          <a:schemeClr val="tx1"/>
                        </a:solidFill>
                      </a:endParaRPr>
                    </a:p>
                    <a:p>
                      <a:pPr algn="ctr"/>
                      <a:endParaRPr sz="1400" dirty="0"/>
                    </a:p>
                  </a:txBody>
                  <a:tcPr/>
                </a:tc>
              </a:tr>
            </a:tbl>
          </a:graphicData>
        </a:graphic>
      </p:graphicFrame>
      <p:pic>
        <p:nvPicPr>
          <p:cNvPr id="12" name="图片 11" descr="背景图案&#10;&#10;AI 生成的内容可能不正确。"/>
          <p:cNvPicPr>
            <a:picLocks noChangeAspect="1"/>
          </p:cNvPicPr>
          <p:nvPr/>
        </p:nvPicPr>
        <p:blipFill>
          <a:blip r:embed="rId3"/>
          <a:stretch>
            <a:fillRect/>
          </a:stretch>
        </p:blipFill>
        <p:spPr>
          <a:xfrm flipV="1">
            <a:off x="4902396" y="2383436"/>
            <a:ext cx="631137" cy="99699"/>
          </a:xfrm>
          <a:prstGeom prst="rect">
            <a:avLst/>
          </a:prstGeom>
        </p:spPr>
      </p:pic>
      <p:pic>
        <p:nvPicPr>
          <p:cNvPr id="13" name="图片 12" descr="背景图案&#10;&#10;AI 生成的内容可能不正确。"/>
          <p:cNvPicPr>
            <a:picLocks noChangeAspect="1"/>
          </p:cNvPicPr>
          <p:nvPr/>
        </p:nvPicPr>
        <p:blipFill>
          <a:blip r:embed="rId3"/>
          <a:stretch>
            <a:fillRect/>
          </a:stretch>
        </p:blipFill>
        <p:spPr>
          <a:xfrm flipV="1">
            <a:off x="8883894" y="2108788"/>
            <a:ext cx="591954" cy="148764"/>
          </a:xfrm>
          <a:prstGeom prst="rect">
            <a:avLst/>
          </a:prstGeom>
        </p:spPr>
      </p:pic>
      <p:sp>
        <p:nvSpPr>
          <p:cNvPr id="15" name="文本框 14"/>
          <p:cNvSpPr txBox="1"/>
          <p:nvPr/>
        </p:nvSpPr>
        <p:spPr>
          <a:xfrm>
            <a:off x="3606800" y="6029503"/>
            <a:ext cx="4572000" cy="645160"/>
          </a:xfrm>
          <a:prstGeom prst="rect">
            <a:avLst/>
          </a:prstGeom>
          <a:noFill/>
        </p:spPr>
        <p:txBody>
          <a:bodyPr wrap="square">
            <a:spAutoFit/>
          </a:bodyPr>
          <a:lstStyle/>
          <a:p>
            <a:pPr algn="ctr"/>
            <a:r>
              <a:rPr lang="en-US" altLang="zh-CN" sz="1800" dirty="0">
                <a:sym typeface="+mn-ea"/>
              </a:rPr>
              <a:t>Statistics</a:t>
            </a:r>
            <a:r>
              <a:rPr lang="en-US" altLang="zh-CN" dirty="0">
                <a:sym typeface="+mn-ea"/>
              </a:rPr>
              <a:t>: </a:t>
            </a:r>
            <a:r>
              <a:rPr lang="en-US" altLang="zh-CN" sz="1800" dirty="0"/>
              <a:t>100%  Beam Energy: 2.143(GeV)</a:t>
            </a:r>
            <a:endParaRPr lang="en-US" altLang="zh-CN" sz="1800" dirty="0"/>
          </a:p>
          <a:p>
            <a:pPr algn="ctr"/>
            <a:endParaRPr lang="en-US" altLang="zh-CN" sz="1800" dirty="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lstStyle/>
          <a:p>
            <a:r>
              <a:t>Why Does the Proton Charge Radius Matter?</a:t>
            </a:r>
          </a:p>
        </p:txBody>
      </p:sp>
      <p:sp>
        <p:nvSpPr>
          <p:cNvPr id="3" name="Content Placeholder 2"/>
          <p:cNvSpPr>
            <a:spLocks noGrp="1"/>
          </p:cNvSpPr>
          <p:nvPr>
            <p:ph idx="1"/>
          </p:nvPr>
        </p:nvSpPr>
        <p:spPr>
          <a:xfrm>
            <a:off x="838200" y="1691005"/>
            <a:ext cx="10515600" cy="4351338"/>
          </a:xfrm>
        </p:spPr>
        <p:txBody>
          <a:bodyPr>
            <a:normAutofit lnSpcReduction="10000"/>
          </a:bodyPr>
          <a:lstStyle/>
          <a:p>
            <a:pPr marL="0" indent="0">
              <a:buNone/>
            </a:pPr>
            <a:r>
              <a:rPr lang="en-US" sz="2000"/>
              <a:t> </a:t>
            </a:r>
            <a:r>
              <a:rPr sz="2000"/>
              <a:t>Impacts our understanding of the strong nuclear force</a:t>
            </a:r>
            <a:r>
              <a:rPr lang="en-US" sz="2000"/>
              <a:t> </a:t>
            </a:r>
            <a:endParaRPr lang="en-US" sz="2000"/>
          </a:p>
          <a:p>
            <a:pPr marL="0" indent="0">
              <a:buNone/>
            </a:pPr>
            <a:r>
              <a:rPr lang="en-US" sz="2000"/>
              <a:t>--The charge radius gives insight into the spatial distribution of the quarks</a:t>
            </a:r>
            <a:endParaRPr lang="en-US" sz="2000"/>
          </a:p>
          <a:p>
            <a:pPr marL="0" indent="0">
              <a:buNone/>
            </a:pPr>
            <a:endParaRPr lang="en-US" sz="2000"/>
          </a:p>
          <a:p>
            <a:pPr marL="0" indent="0">
              <a:buNone/>
            </a:pPr>
            <a:r>
              <a:rPr lang="en-US"/>
              <a:t>-</a:t>
            </a:r>
            <a:r>
              <a:rPr lang="en-US" sz="2000"/>
              <a:t>R</a:t>
            </a:r>
            <a:r>
              <a:rPr lang="en-US" sz="2000"/>
              <a:t>ydberg constant :determine the energy levels of atoms and molecules and also to calculate the   </a:t>
            </a:r>
            <a:endParaRPr lang="en-US" sz="2000"/>
          </a:p>
          <a:p>
            <a:pPr marL="0" indent="0">
              <a:buNone/>
            </a:pPr>
            <a:r>
              <a:rPr lang="en-US" sz="2000"/>
              <a:t>  wavelengths of emitted light.</a:t>
            </a:r>
            <a:endParaRPr lang="en-US" sz="2000"/>
          </a:p>
          <a:p>
            <a:pPr marL="0" indent="0">
              <a:buNone/>
            </a:pPr>
            <a:endParaRPr lang="en-US" sz="2000"/>
          </a:p>
          <a:p>
            <a:pPr marL="0" indent="0">
              <a:buNone/>
            </a:pPr>
            <a:endParaRPr lang="en-US" sz="2000"/>
          </a:p>
          <a:p>
            <a:pPr marL="0" indent="0">
              <a:buNone/>
            </a:pPr>
            <a:endParaRPr lang="en-US" sz="2000"/>
          </a:p>
          <a:p>
            <a:pPr marL="0" indent="0">
              <a:buNone/>
            </a:pPr>
            <a:r>
              <a:rPr lang="en-US" sz="2000">
                <a:sym typeface="+mn-ea"/>
              </a:rPr>
              <a:t>-Testing QED Predictions: Comparing experimental measurements (like the Lamb shift) with </a:t>
            </a:r>
            <a:endParaRPr lang="en-US" sz="2000">
              <a:sym typeface="+mn-ea"/>
            </a:endParaRPr>
          </a:p>
          <a:p>
            <a:pPr marL="0" indent="0">
              <a:buNone/>
            </a:pPr>
            <a:r>
              <a:rPr lang="en-US" sz="2000">
                <a:sym typeface="+mn-ea"/>
              </a:rPr>
              <a:t>  theoretical predictions to validate QED.</a:t>
            </a:r>
            <a:endParaRPr lang="en-US" sz="2000"/>
          </a:p>
          <a:p>
            <a:pPr marL="0" indent="0">
              <a:buNone/>
            </a:pPr>
            <a:r>
              <a:rPr lang="en-US" sz="2000">
                <a:ln w="22225">
                  <a:solidFill>
                    <a:schemeClr val="accent2"/>
                  </a:solidFill>
                  <a:prstDash val="solid"/>
                </a:ln>
                <a:solidFill>
                  <a:schemeClr val="accent2">
                    <a:lumMod val="40000"/>
                    <a:lumOff val="60000"/>
                  </a:schemeClr>
                </a:solidFill>
                <a:effectLst/>
              </a:rPr>
              <a:t>                                                                                                                                               </a:t>
            </a:r>
            <a:endParaRPr lang="en-US" sz="2000">
              <a:ln w="22225">
                <a:solidFill>
                  <a:schemeClr val="accent2"/>
                </a:solidFill>
                <a:prstDash val="solid"/>
              </a:ln>
              <a:solidFill>
                <a:schemeClr val="accent2">
                  <a:lumMod val="40000"/>
                  <a:lumOff val="60000"/>
                </a:schemeClr>
              </a:solidFill>
              <a:effectLst/>
            </a:endParaRPr>
          </a:p>
        </p:txBody>
      </p:sp>
      <p:sp>
        <p:nvSpPr>
          <p:cNvPr id="4" name="Title 1"/>
          <p:cNvSpPr>
            <a:spLocks noGrp="1"/>
          </p:cNvSpPr>
          <p:nvPr/>
        </p:nvSpPr>
        <p:spPr>
          <a:xfrm>
            <a:off x="561975" y="5123815"/>
            <a:ext cx="7295515" cy="1511935"/>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a:solidFill>
                  <a:srgbClr val="FF0000"/>
                </a:solidFill>
              </a:rPr>
              <a:t>2 traditional </a:t>
            </a:r>
            <a:r>
              <a:rPr sz="2400">
                <a:solidFill>
                  <a:srgbClr val="FF0000"/>
                </a:solidFill>
              </a:rPr>
              <a:t>Methods to Measure Proton Charge Radius</a:t>
            </a:r>
            <a:endParaRPr sz="2400">
              <a:solidFill>
                <a:srgbClr val="FF0000"/>
              </a:solidFill>
            </a:endParaRPr>
          </a:p>
        </p:txBody>
      </p:sp>
      <p:pic>
        <p:nvPicPr>
          <p:cNvPr id="5" name="图片 4"/>
          <p:cNvPicPr>
            <a:picLocks noChangeAspect="1"/>
          </p:cNvPicPr>
          <p:nvPr/>
        </p:nvPicPr>
        <p:blipFill>
          <a:blip r:embed="rId1"/>
          <a:stretch>
            <a:fillRect/>
          </a:stretch>
        </p:blipFill>
        <p:spPr>
          <a:xfrm>
            <a:off x="5984240" y="3669665"/>
            <a:ext cx="2950210" cy="1027430"/>
          </a:xfrm>
          <a:prstGeom prst="rect">
            <a:avLst/>
          </a:prstGeom>
        </p:spPr>
      </p:pic>
      <p:pic>
        <p:nvPicPr>
          <p:cNvPr id="6" name="图片 5"/>
          <p:cNvPicPr>
            <a:picLocks noChangeAspect="1"/>
          </p:cNvPicPr>
          <p:nvPr/>
        </p:nvPicPr>
        <p:blipFill>
          <a:blip r:embed="rId2"/>
          <a:stretch>
            <a:fillRect/>
          </a:stretch>
        </p:blipFill>
        <p:spPr>
          <a:xfrm>
            <a:off x="3756660" y="3669665"/>
            <a:ext cx="2066290" cy="883285"/>
          </a:xfrm>
          <a:prstGeom prst="rect">
            <a:avLst/>
          </a:prstGeom>
        </p:spPr>
      </p:pic>
      <p:sp>
        <p:nvSpPr>
          <p:cNvPr id="7" name="矩形 6"/>
          <p:cNvSpPr/>
          <p:nvPr/>
        </p:nvSpPr>
        <p:spPr>
          <a:xfrm>
            <a:off x="7753668" y="5266690"/>
            <a:ext cx="4129405" cy="460375"/>
          </a:xfrm>
          <a:prstGeom prst="rect">
            <a:avLst/>
          </a:prstGeom>
          <a:noFill/>
          <a:ln>
            <a:noFill/>
          </a:ln>
        </p:spPr>
        <p:txBody>
          <a:bodyPr wrap="none" rtlCol="0" anchor="t">
            <a:spAutoFit/>
          </a:bodyPr>
          <a:p>
            <a:pPr algn="ctr"/>
            <a:r>
              <a:rPr lang="en-US" altLang="zh-CN" sz="2400">
                <a:ln w="22225">
                  <a:solidFill>
                    <a:schemeClr val="accent2"/>
                  </a:solidFill>
                  <a:prstDash val="solid"/>
                </a:ln>
                <a:solidFill>
                  <a:schemeClr val="accent2">
                    <a:lumMod val="40000"/>
                    <a:lumOff val="60000"/>
                  </a:schemeClr>
                </a:solidFill>
                <a:effectLst/>
              </a:rPr>
              <a:t>Lepton-Proton Elastic Scattering</a:t>
            </a:r>
            <a:endParaRPr lang="en-US" altLang="zh-CN" sz="2400">
              <a:ln w="22225">
                <a:solidFill>
                  <a:schemeClr val="accent2"/>
                </a:solidFill>
                <a:prstDash val="solid"/>
              </a:ln>
              <a:solidFill>
                <a:schemeClr val="accent2">
                  <a:lumMod val="40000"/>
                  <a:lumOff val="60000"/>
                </a:schemeClr>
              </a:solidFill>
              <a:effectLst/>
            </a:endParaRPr>
          </a:p>
        </p:txBody>
      </p:sp>
      <p:sp>
        <p:nvSpPr>
          <p:cNvPr id="8" name="矩形 7"/>
          <p:cNvSpPr/>
          <p:nvPr/>
        </p:nvSpPr>
        <p:spPr>
          <a:xfrm>
            <a:off x="8276908" y="5853430"/>
            <a:ext cx="3076575" cy="460375"/>
          </a:xfrm>
          <a:prstGeom prst="rect">
            <a:avLst/>
          </a:prstGeom>
          <a:noFill/>
          <a:ln>
            <a:noFill/>
          </a:ln>
        </p:spPr>
        <p:txBody>
          <a:bodyPr wrap="none" rtlCol="0" anchor="t">
            <a:spAutoFit/>
          </a:bodyPr>
          <a:p>
            <a:pPr algn="ctr"/>
            <a:r>
              <a:rPr lang="en-US" altLang="zh-CN" sz="2400">
                <a:ln w="22225">
                  <a:solidFill>
                    <a:schemeClr val="accent2"/>
                  </a:solidFill>
                  <a:prstDash val="solid"/>
                </a:ln>
                <a:solidFill>
                  <a:schemeClr val="accent2">
                    <a:lumMod val="40000"/>
                    <a:lumOff val="60000"/>
                  </a:schemeClr>
                </a:solidFill>
                <a:effectLst/>
              </a:rPr>
              <a:t>Hydrogen </a:t>
            </a:r>
            <a:r>
              <a:rPr lang="en-US" altLang="zh-CN" sz="2400">
                <a:ln w="22225">
                  <a:solidFill>
                    <a:schemeClr val="accent2"/>
                  </a:solidFill>
                  <a:prstDash val="solid"/>
                </a:ln>
                <a:solidFill>
                  <a:schemeClr val="accent2">
                    <a:lumMod val="40000"/>
                    <a:lumOff val="60000"/>
                  </a:schemeClr>
                </a:solidFill>
                <a:effectLst/>
              </a:rPr>
              <a:t>spectroscopy</a:t>
            </a:r>
            <a:endParaRPr lang="en-US" altLang="zh-CN" sz="2400">
              <a:ln w="22225">
                <a:solidFill>
                  <a:schemeClr val="accent2"/>
                </a:solidFill>
                <a:prstDash val="solid"/>
              </a:ln>
              <a:solidFill>
                <a:schemeClr val="accent2">
                  <a:lumMod val="40000"/>
                  <a:lumOff val="60000"/>
                </a:schemeClr>
              </a:solidFill>
              <a:effectLst/>
            </a:endParaRPr>
          </a:p>
        </p:txBody>
      </p:sp>
      <p:sp>
        <p:nvSpPr>
          <p:cNvPr id="9"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3</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274955"/>
            <a:ext cx="8229600" cy="1645920"/>
          </a:xfrm>
        </p:spPr>
        <p:txBody>
          <a:bodyPr/>
          <a:p>
            <a:br>
              <a:rPr lang="en-US" altLang="zh-CN" sz="2800" b="1"/>
            </a:br>
            <a:br>
              <a:rPr lang="en-US" altLang="zh-CN" sz="2800" b="1"/>
            </a:br>
            <a:r>
              <a:rPr lang="en-US" altLang="zh-CN" sz="2800" b="1"/>
              <a:t>                      </a:t>
            </a:r>
            <a:r>
              <a:rPr lang="en-US" altLang="zh-CN" sz="2800"/>
              <a:t>(one photon exchange level)</a:t>
            </a:r>
            <a:endParaRPr lang="en-US" altLang="zh-CN" sz="2800"/>
          </a:p>
        </p:txBody>
      </p:sp>
      <p:pic>
        <p:nvPicPr>
          <p:cNvPr id="4" name="内容占位符 3"/>
          <p:cNvPicPr>
            <a:picLocks noChangeAspect="1"/>
          </p:cNvPicPr>
          <p:nvPr>
            <p:ph idx="1"/>
          </p:nvPr>
        </p:nvPicPr>
        <p:blipFill>
          <a:blip r:embed="rId1"/>
          <a:stretch>
            <a:fillRect/>
          </a:stretch>
        </p:blipFill>
        <p:spPr>
          <a:xfrm>
            <a:off x="1257935" y="1798955"/>
            <a:ext cx="5300345" cy="2731135"/>
          </a:xfrm>
          <a:prstGeom prst="rect">
            <a:avLst/>
          </a:prstGeom>
        </p:spPr>
      </p:pic>
      <p:pic>
        <p:nvPicPr>
          <p:cNvPr id="5" name="图片 4"/>
          <p:cNvPicPr>
            <a:picLocks noChangeAspect="1"/>
          </p:cNvPicPr>
          <p:nvPr/>
        </p:nvPicPr>
        <p:blipFill>
          <a:blip r:embed="rId2"/>
          <a:stretch>
            <a:fillRect/>
          </a:stretch>
        </p:blipFill>
        <p:spPr>
          <a:xfrm>
            <a:off x="1805940" y="4257040"/>
            <a:ext cx="4012565" cy="2083435"/>
          </a:xfrm>
          <a:prstGeom prst="rect">
            <a:avLst/>
          </a:prstGeom>
        </p:spPr>
      </p:pic>
      <p:pic>
        <p:nvPicPr>
          <p:cNvPr id="6" name="图片 5"/>
          <p:cNvPicPr>
            <a:picLocks noChangeAspect="1"/>
          </p:cNvPicPr>
          <p:nvPr/>
        </p:nvPicPr>
        <p:blipFill>
          <a:blip r:embed="rId3"/>
          <a:stretch>
            <a:fillRect/>
          </a:stretch>
        </p:blipFill>
        <p:spPr>
          <a:xfrm>
            <a:off x="6036945" y="1920875"/>
            <a:ext cx="5302885" cy="2496185"/>
          </a:xfrm>
          <a:prstGeom prst="rect">
            <a:avLst/>
          </a:prstGeom>
        </p:spPr>
      </p:pic>
      <p:pic>
        <p:nvPicPr>
          <p:cNvPr id="7" name="图片 6"/>
          <p:cNvPicPr>
            <a:picLocks noChangeAspect="1"/>
          </p:cNvPicPr>
          <p:nvPr/>
        </p:nvPicPr>
        <p:blipFill>
          <a:blip r:embed="rId4"/>
          <a:stretch>
            <a:fillRect/>
          </a:stretch>
        </p:blipFill>
        <p:spPr>
          <a:xfrm>
            <a:off x="5513705" y="4529455"/>
            <a:ext cx="6042660" cy="1811020"/>
          </a:xfrm>
          <a:prstGeom prst="rect">
            <a:avLst/>
          </a:prstGeom>
        </p:spPr>
      </p:pic>
      <p:sp>
        <p:nvSpPr>
          <p:cNvPr id="3" name="矩形 2"/>
          <p:cNvSpPr/>
          <p:nvPr/>
        </p:nvSpPr>
        <p:spPr>
          <a:xfrm>
            <a:off x="1981200" y="575310"/>
            <a:ext cx="8170545" cy="645160"/>
          </a:xfrm>
          <a:prstGeom prst="rect">
            <a:avLst/>
          </a:prstGeom>
          <a:noFill/>
          <a:ln>
            <a:noFill/>
          </a:ln>
        </p:spPr>
        <p:txBody>
          <a:bodyPr wrap="square" rtlCol="0" anchor="t">
            <a:spAutoFit/>
          </a:bodyPr>
          <a:p>
            <a:pPr algn="ctr"/>
            <a:r>
              <a:rPr lang="en-US" altLang="zh-CN" sz="3600">
                <a:ln w="22225">
                  <a:solidFill>
                    <a:schemeClr val="accent2"/>
                  </a:solidFill>
                  <a:prstDash val="solid"/>
                </a:ln>
                <a:solidFill>
                  <a:schemeClr val="accent2">
                    <a:lumMod val="40000"/>
                    <a:lumOff val="60000"/>
                  </a:schemeClr>
                </a:solidFill>
                <a:effectLst/>
              </a:rPr>
              <a:t>E</a:t>
            </a:r>
            <a:r>
              <a:rPr lang="en-US" altLang="zh-CN" sz="3600">
                <a:ln w="22225">
                  <a:solidFill>
                    <a:schemeClr val="accent2"/>
                  </a:solidFill>
                  <a:prstDash val="solid"/>
                </a:ln>
                <a:solidFill>
                  <a:schemeClr val="accent2">
                    <a:lumMod val="40000"/>
                    <a:lumOff val="60000"/>
                  </a:schemeClr>
                </a:solidFill>
                <a:effectLst/>
              </a:rPr>
              <a:t>lectron-Proton Elastic Scattering</a:t>
            </a:r>
            <a:endParaRPr lang="en-US" altLang="zh-CN" sz="3600">
              <a:ln w="22225">
                <a:solidFill>
                  <a:schemeClr val="accent2"/>
                </a:solidFill>
                <a:prstDash val="solid"/>
              </a:ln>
              <a:solidFill>
                <a:schemeClr val="accent2">
                  <a:lumMod val="40000"/>
                  <a:lumOff val="60000"/>
                </a:schemeClr>
              </a:solidFill>
              <a:effectLst/>
            </a:endParaRPr>
          </a:p>
        </p:txBody>
      </p:sp>
      <p:sp>
        <p:nvSpPr>
          <p:cNvPr id="8"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4</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981200" y="1600200"/>
            <a:ext cx="8229600" cy="4525963"/>
          </a:xfrm>
        </p:spPr>
        <p:txBody>
          <a:bodyPr>
            <a:normAutofit lnSpcReduction="20000"/>
          </a:bodyPr>
          <a:lstStyle/>
          <a:p>
            <a:r>
              <a:rPr lang="en-US" sz="2000"/>
              <a:t>Rutherford formula:</a:t>
            </a:r>
            <a:endParaRPr lang="en-US" sz="2000"/>
          </a:p>
          <a:p>
            <a:endParaRPr sz="2000"/>
          </a:p>
          <a:p>
            <a:pPr marL="0" indent="0">
              <a:buNone/>
            </a:pPr>
            <a:endParaRPr lang="en-US" sz="2000"/>
          </a:p>
          <a:p>
            <a:r>
              <a:rPr lang="en-US" sz="2000"/>
              <a:t>MOTT FORMULA</a:t>
            </a:r>
            <a:r>
              <a:rPr lang="en-US" sz="1800"/>
              <a:t>:</a:t>
            </a:r>
            <a:endParaRPr lang="en-US" sz="1800"/>
          </a:p>
          <a:p>
            <a:endParaRPr lang="en-US" sz="2400"/>
          </a:p>
          <a:p>
            <a:endParaRPr lang="en-US" sz="2400"/>
          </a:p>
          <a:p>
            <a:r>
              <a:rPr lang="en-US"/>
              <a:t>ROSENBLUTH FORMULA:</a:t>
            </a:r>
            <a:endParaRPr lang="en-US"/>
          </a:p>
          <a:p>
            <a:endParaRPr lang="en-US"/>
          </a:p>
          <a:p>
            <a:endParaRPr lang="en-US"/>
          </a:p>
          <a:p>
            <a:endParaRPr lang="en-US"/>
          </a:p>
          <a:p>
            <a:endParaRPr lang="en-US"/>
          </a:p>
          <a:p>
            <a:endParaRPr lang="en-US"/>
          </a:p>
          <a:p>
            <a:endParaRPr lang="en-US"/>
          </a:p>
        </p:txBody>
      </p:sp>
      <p:pic>
        <p:nvPicPr>
          <p:cNvPr id="5" name="图片 4"/>
          <p:cNvPicPr>
            <a:picLocks noChangeAspect="1"/>
          </p:cNvPicPr>
          <p:nvPr/>
        </p:nvPicPr>
        <p:blipFill>
          <a:blip r:embed="rId1"/>
          <a:stretch>
            <a:fillRect/>
          </a:stretch>
        </p:blipFill>
        <p:spPr>
          <a:xfrm>
            <a:off x="4406900" y="2571750"/>
            <a:ext cx="2840355" cy="731520"/>
          </a:xfrm>
          <a:prstGeom prst="rect">
            <a:avLst/>
          </a:prstGeom>
        </p:spPr>
      </p:pic>
      <p:pic>
        <p:nvPicPr>
          <p:cNvPr id="6" name="图片 5"/>
          <p:cNvPicPr>
            <a:picLocks noChangeAspect="1"/>
          </p:cNvPicPr>
          <p:nvPr/>
        </p:nvPicPr>
        <p:blipFill>
          <a:blip r:embed="rId2"/>
          <a:stretch>
            <a:fillRect/>
          </a:stretch>
        </p:blipFill>
        <p:spPr>
          <a:xfrm>
            <a:off x="4660265" y="1480185"/>
            <a:ext cx="2586990" cy="895985"/>
          </a:xfrm>
          <a:prstGeom prst="rect">
            <a:avLst/>
          </a:prstGeom>
        </p:spPr>
      </p:pic>
      <p:pic>
        <p:nvPicPr>
          <p:cNvPr id="9" name="图片 8"/>
          <p:cNvPicPr>
            <a:picLocks noChangeAspect="1"/>
          </p:cNvPicPr>
          <p:nvPr/>
        </p:nvPicPr>
        <p:blipFill>
          <a:blip r:embed="rId3"/>
          <a:stretch>
            <a:fillRect/>
          </a:stretch>
        </p:blipFill>
        <p:spPr>
          <a:xfrm>
            <a:off x="6366510" y="5502910"/>
            <a:ext cx="3906520" cy="786130"/>
          </a:xfrm>
          <a:prstGeom prst="rect">
            <a:avLst/>
          </a:prstGeom>
        </p:spPr>
      </p:pic>
      <p:pic>
        <p:nvPicPr>
          <p:cNvPr id="10" name="图片 9"/>
          <p:cNvPicPr>
            <a:picLocks noChangeAspect="1"/>
          </p:cNvPicPr>
          <p:nvPr/>
        </p:nvPicPr>
        <p:blipFill>
          <a:blip r:embed="rId4"/>
          <a:stretch>
            <a:fillRect/>
          </a:stretch>
        </p:blipFill>
        <p:spPr>
          <a:xfrm>
            <a:off x="2023745" y="5381625"/>
            <a:ext cx="3619500" cy="1093470"/>
          </a:xfrm>
          <a:prstGeom prst="rect">
            <a:avLst/>
          </a:prstGeom>
        </p:spPr>
      </p:pic>
      <p:sp>
        <p:nvSpPr>
          <p:cNvPr id="11" name="标题 10"/>
          <p:cNvSpPr/>
          <p:nvPr>
            <p:ph type="title"/>
          </p:nvPr>
        </p:nvSpPr>
        <p:spPr>
          <a:xfrm>
            <a:off x="838200" y="154305"/>
            <a:ext cx="10515600" cy="1325563"/>
          </a:xfrm>
        </p:spPr>
        <p:txBody>
          <a:bodyPr>
            <a:normAutofit/>
          </a:bodyPr>
          <a:p>
            <a:r>
              <a:rPr lang="en-US">
                <a:solidFill>
                  <a:schemeClr val="bg2">
                    <a:lumMod val="10000"/>
                  </a:schemeClr>
                </a:solidFill>
                <a:sym typeface="+mn-ea"/>
              </a:rPr>
              <a:t>Elastic </a:t>
            </a:r>
            <a:r>
              <a:rPr>
                <a:solidFill>
                  <a:schemeClr val="bg2">
                    <a:lumMod val="10000"/>
                  </a:schemeClr>
                </a:solidFill>
                <a:sym typeface="+mn-ea"/>
              </a:rPr>
              <a:t>Electron-Proton Scattering: </a:t>
            </a:r>
            <a:br>
              <a:rPr>
                <a:solidFill>
                  <a:schemeClr val="tx1"/>
                </a:solidFill>
                <a:sym typeface="+mn-ea"/>
              </a:rPr>
            </a:br>
            <a:r>
              <a:rPr lang="en-US" sz="3110">
                <a:solidFill>
                  <a:srgbClr val="FF0000"/>
                </a:solidFill>
                <a:sym typeface="+mn-ea"/>
              </a:rPr>
              <a:t>m</a:t>
            </a:r>
            <a:r>
              <a:rPr sz="3110">
                <a:solidFill>
                  <a:srgbClr val="FF0000"/>
                </a:solidFill>
                <a:sym typeface="+mn-ea"/>
              </a:rPr>
              <a:t>easures </a:t>
            </a:r>
            <a:r>
              <a:rPr lang="en-US" sz="3110">
                <a:solidFill>
                  <a:srgbClr val="FF0000"/>
                </a:solidFill>
                <a:sym typeface="+mn-ea"/>
              </a:rPr>
              <a:t>differential </a:t>
            </a:r>
            <a:r>
              <a:rPr sz="3110">
                <a:solidFill>
                  <a:srgbClr val="FF0000"/>
                </a:solidFill>
                <a:sym typeface="+mn-ea"/>
              </a:rPr>
              <a:t>scattering cross-sections</a:t>
            </a:r>
            <a:endParaRPr lang="zh-CN" altLang="en-US" sz="3110">
              <a:solidFill>
                <a:srgbClr val="FF0000"/>
              </a:solidFill>
              <a:sym typeface="+mn-ea"/>
            </a:endParaRPr>
          </a:p>
        </p:txBody>
      </p:sp>
      <p:sp>
        <p:nvSpPr>
          <p:cNvPr id="12" name="标题 10"/>
          <p:cNvSpPr/>
          <p:nvPr/>
        </p:nvSpPr>
        <p:spPr>
          <a:xfrm>
            <a:off x="7247255" y="1600200"/>
            <a:ext cx="3324860" cy="537210"/>
          </a:xfrm>
          <a:prstGeom prst="rect">
            <a:avLst/>
          </a:prstGeom>
        </p:spPr>
        <p:txBody>
          <a:bodyPr vert="horz" lIns="91440" tIns="45720" rIns="91440" bIns="45720" rtlCol="0" anchor="ctr">
            <a:normAutofit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olidFill>
                  <a:schemeClr val="tx1"/>
                </a:solidFill>
                <a:sym typeface="+mn-ea"/>
              </a:rPr>
              <a:t>low-energy, spinless, non-relativistic scattering.</a:t>
            </a:r>
            <a:endParaRPr lang="en-US" altLang="zh-CN" sz="1600">
              <a:solidFill>
                <a:schemeClr val="tx1"/>
              </a:solidFill>
              <a:sym typeface="+mn-ea"/>
            </a:endParaRPr>
          </a:p>
        </p:txBody>
      </p:sp>
      <p:sp>
        <p:nvSpPr>
          <p:cNvPr id="13" name="标题 10"/>
          <p:cNvSpPr/>
          <p:nvPr/>
        </p:nvSpPr>
        <p:spPr>
          <a:xfrm>
            <a:off x="7247255" y="2535555"/>
            <a:ext cx="3324860" cy="53721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olidFill>
                  <a:schemeClr val="tx1"/>
                </a:solidFill>
                <a:sym typeface="+mn-ea"/>
              </a:rPr>
              <a:t>relativistic, spin-1/2 particle scattered</a:t>
            </a:r>
            <a:endParaRPr lang="en-US" altLang="zh-CN" sz="1600">
              <a:solidFill>
                <a:schemeClr val="tx1"/>
              </a:solidFill>
              <a:sym typeface="+mn-ea"/>
            </a:endParaRPr>
          </a:p>
          <a:p>
            <a:r>
              <a:rPr lang="en-US" altLang="zh-CN" sz="1600">
                <a:solidFill>
                  <a:schemeClr val="tx1"/>
                </a:solidFill>
                <a:sym typeface="+mn-ea"/>
              </a:rPr>
              <a:t>on spinless structureless proton</a:t>
            </a:r>
            <a:endParaRPr lang="en-US" altLang="zh-CN" sz="1600">
              <a:solidFill>
                <a:schemeClr val="tx1"/>
              </a:solidFill>
              <a:sym typeface="+mn-ea"/>
            </a:endParaRPr>
          </a:p>
        </p:txBody>
      </p:sp>
      <p:sp>
        <p:nvSpPr>
          <p:cNvPr id="14" name="标题 10"/>
          <p:cNvSpPr/>
          <p:nvPr/>
        </p:nvSpPr>
        <p:spPr>
          <a:xfrm>
            <a:off x="7290435" y="3594735"/>
            <a:ext cx="3324860" cy="53721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sym typeface="+mn-ea"/>
              </a:rPr>
              <a:t>relativistic, spin-1/2 particle scattering with proton that has spin and structure</a:t>
            </a:r>
            <a:endParaRPr lang="en-US" altLang="zh-CN" sz="1600">
              <a:solidFill>
                <a:schemeClr val="tx1"/>
              </a:solidFill>
              <a:sym typeface="+mn-ea"/>
            </a:endParaRPr>
          </a:p>
        </p:txBody>
      </p:sp>
      <p:sp>
        <p:nvSpPr>
          <p:cNvPr id="15" name="右箭头 14"/>
          <p:cNvSpPr/>
          <p:nvPr/>
        </p:nvSpPr>
        <p:spPr>
          <a:xfrm>
            <a:off x="5631815" y="5913755"/>
            <a:ext cx="573405" cy="125730"/>
          </a:xfrm>
          <a:prstGeom prst="rightArrow">
            <a:avLst/>
          </a:prstGeom>
        </p:spPr>
        <p:style>
          <a:lnRef idx="1">
            <a:schemeClr val="accent1"/>
          </a:lnRef>
          <a:fillRef idx="3">
            <a:schemeClr val="accent1"/>
          </a:fillRef>
          <a:effectRef idx="2">
            <a:schemeClr val="accent1"/>
          </a:effectRef>
          <a:fontRef idx="minor">
            <a:schemeClr val="lt1"/>
          </a:fontRef>
        </p:style>
        <p:txBody>
          <a:bodyPr/>
          <a:p>
            <a:endParaRPr lang="zh-CN" altLang="en-US"/>
          </a:p>
        </p:txBody>
      </p:sp>
      <p:pic>
        <p:nvPicPr>
          <p:cNvPr id="16" name="图片 15"/>
          <p:cNvPicPr>
            <a:picLocks noChangeAspect="1"/>
          </p:cNvPicPr>
          <p:nvPr/>
        </p:nvPicPr>
        <p:blipFill>
          <a:blip r:embed="rId5"/>
          <a:stretch>
            <a:fillRect/>
          </a:stretch>
        </p:blipFill>
        <p:spPr>
          <a:xfrm>
            <a:off x="2224405" y="4013835"/>
            <a:ext cx="5391150" cy="778510"/>
          </a:xfrm>
          <a:prstGeom prst="rect">
            <a:avLst/>
          </a:prstGeom>
        </p:spPr>
      </p:pic>
      <p:pic>
        <p:nvPicPr>
          <p:cNvPr id="18" name="图片 17"/>
          <p:cNvPicPr>
            <a:picLocks noChangeAspect="1"/>
          </p:cNvPicPr>
          <p:nvPr/>
        </p:nvPicPr>
        <p:blipFill>
          <a:blip r:embed="rId6"/>
          <a:stretch>
            <a:fillRect/>
          </a:stretch>
        </p:blipFill>
        <p:spPr>
          <a:xfrm>
            <a:off x="3931920" y="4792345"/>
            <a:ext cx="1606550" cy="589280"/>
          </a:xfrm>
          <a:prstGeom prst="rect">
            <a:avLst/>
          </a:prstGeom>
        </p:spPr>
      </p:pic>
      <p:pic>
        <p:nvPicPr>
          <p:cNvPr id="19" name="图片 18"/>
          <p:cNvPicPr>
            <a:picLocks noChangeAspect="1"/>
          </p:cNvPicPr>
          <p:nvPr/>
        </p:nvPicPr>
        <p:blipFill>
          <a:blip r:embed="rId7"/>
          <a:stretch>
            <a:fillRect/>
          </a:stretch>
        </p:blipFill>
        <p:spPr>
          <a:xfrm>
            <a:off x="6160135" y="4829175"/>
            <a:ext cx="3168650" cy="552450"/>
          </a:xfrm>
          <a:prstGeom prst="rect">
            <a:avLst/>
          </a:prstGeom>
        </p:spPr>
      </p:pic>
      <p:sp>
        <p:nvSpPr>
          <p:cNvPr id="2"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Page5 </a:t>
            </a:r>
            <a:endParaRPr lang="en-US" sz="140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22780" y="184468"/>
            <a:ext cx="8229600" cy="1143000"/>
          </a:xfrm>
        </p:spPr>
        <p:txBody>
          <a:bodyPr/>
          <a:p>
            <a:r>
              <a:rPr lang="en-US" altLang="zh-CN"/>
              <a:t>Rosenbluth Separation</a:t>
            </a:r>
            <a:r>
              <a:rPr lang="en-US" altLang="zh-CN" sz="1600"/>
              <a:t> </a:t>
            </a:r>
            <a:endParaRPr lang="en-US" altLang="zh-CN" sz="1600"/>
          </a:p>
        </p:txBody>
      </p:sp>
      <p:sp>
        <p:nvSpPr>
          <p:cNvPr id="3" name="内容占位符 2"/>
          <p:cNvSpPr>
            <a:spLocks noGrp="1"/>
          </p:cNvSpPr>
          <p:nvPr>
            <p:ph idx="1"/>
          </p:nvPr>
        </p:nvSpPr>
        <p:spPr>
          <a:xfrm>
            <a:off x="1919605" y="925830"/>
            <a:ext cx="8525510" cy="5355590"/>
          </a:xfrm>
        </p:spPr>
        <p:txBody>
          <a:bodyPr>
            <a:normAutofit lnSpcReduction="10000"/>
          </a:bodyPr>
          <a:p>
            <a:pPr marL="0" indent="0">
              <a:buNone/>
            </a:pPr>
            <a:endParaRPr lang="en-US" altLang="zh-CN" sz="2000">
              <a:solidFill>
                <a:srgbClr val="FF0000"/>
              </a:solidFill>
            </a:endParaRPr>
          </a:p>
          <a:p>
            <a:pPr marL="0" indent="0">
              <a:buNone/>
            </a:pPr>
            <a:r>
              <a:rPr lang="en-US" altLang="zh-CN" sz="2000">
                <a:solidFill>
                  <a:srgbClr val="FF0000"/>
                </a:solidFill>
              </a:rPr>
              <a:t>Goal:</a:t>
            </a:r>
            <a:r>
              <a:rPr lang="zh-CN" altLang="en-US" sz="2000">
                <a:solidFill>
                  <a:srgbClr val="FF0000"/>
                </a:solidFill>
              </a:rPr>
              <a:t> </a:t>
            </a:r>
            <a:r>
              <a:rPr lang="en-US" altLang="zh-CN" sz="2000">
                <a:solidFill>
                  <a:srgbClr val="FF0000"/>
                </a:solidFill>
              </a:rPr>
              <a:t> </a:t>
            </a:r>
            <a:r>
              <a:rPr lang="zh-CN" altLang="en-US" sz="2000">
                <a:solidFill>
                  <a:srgbClr val="FF0000"/>
                </a:solidFill>
              </a:rPr>
              <a:t>disentanglement of the squared proton electric and magnetic form</a:t>
            </a:r>
            <a:r>
              <a:rPr lang="en-US" altLang="zh-CN" sz="2000">
                <a:solidFill>
                  <a:srgbClr val="FF0000"/>
                </a:solidFill>
              </a:rPr>
              <a:t> </a:t>
            </a:r>
            <a:r>
              <a:rPr lang="zh-CN" altLang="en-US" sz="2000">
                <a:solidFill>
                  <a:srgbClr val="FF0000"/>
                </a:solidFill>
              </a:rPr>
              <a:t>factors.</a:t>
            </a:r>
            <a:endParaRPr lang="zh-CN" altLang="en-US" sz="2000">
              <a:solidFill>
                <a:srgbClr val="FF0000"/>
              </a:solidFill>
            </a:endParaRPr>
          </a:p>
          <a:p>
            <a:pPr marL="0" indent="0">
              <a:buNone/>
            </a:pPr>
            <a:r>
              <a:rPr lang="zh-CN" altLang="en-US" sz="2000">
                <a:solidFill>
                  <a:srgbClr val="FF0000"/>
                </a:solidFill>
              </a:rPr>
              <a:t> </a:t>
            </a:r>
            <a:endParaRPr lang="zh-CN" altLang="en-US"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endParaRPr lang="en-US" altLang="zh-CN" sz="2000">
              <a:solidFill>
                <a:srgbClr val="FF0000"/>
              </a:solidFill>
            </a:endParaRPr>
          </a:p>
          <a:p>
            <a:pPr marL="0" indent="0">
              <a:buNone/>
            </a:pPr>
            <a:r>
              <a:rPr lang="en-US" altLang="zh-CN" sz="2000">
                <a:solidFill>
                  <a:srgbClr val="FF0000"/>
                </a:solidFill>
              </a:rPr>
              <a:t>Method: r</a:t>
            </a:r>
            <a:r>
              <a:rPr lang="zh-CN" altLang="en-US" sz="2000">
                <a:solidFill>
                  <a:srgbClr val="FF0000"/>
                </a:solidFill>
              </a:rPr>
              <a:t>equires multiple measurements of</a:t>
            </a:r>
            <a:r>
              <a:rPr lang="en-US" altLang="zh-CN" sz="2000">
                <a:solidFill>
                  <a:srgbClr val="FF0000"/>
                </a:solidFill>
              </a:rPr>
              <a:t> </a:t>
            </a:r>
            <a:r>
              <a:rPr lang="zh-CN" altLang="en-US" sz="2000">
                <a:solidFill>
                  <a:srgbClr val="FF0000"/>
                </a:solidFill>
              </a:rPr>
              <a:t>the </a:t>
            </a:r>
            <a:endParaRPr lang="zh-CN" altLang="en-US" sz="2000">
              <a:solidFill>
                <a:srgbClr val="FF0000"/>
              </a:solidFill>
            </a:endParaRPr>
          </a:p>
          <a:p>
            <a:pPr marL="0" indent="0">
              <a:buNone/>
            </a:pPr>
            <a:r>
              <a:rPr lang="zh-CN" altLang="en-US" sz="2000">
                <a:solidFill>
                  <a:srgbClr val="FF0000"/>
                </a:solidFill>
              </a:rPr>
              <a:t>unpolarized cross section at</a:t>
            </a:r>
            <a:r>
              <a:rPr lang="en-US" altLang="zh-CN" sz="2000">
                <a:solidFill>
                  <a:srgbClr val="FF0000"/>
                </a:solidFill>
              </a:rPr>
              <a:t> </a:t>
            </a:r>
            <a:r>
              <a:rPr lang="zh-CN" altLang="en-US" sz="2000">
                <a:solidFill>
                  <a:srgbClr val="FF0000"/>
                </a:solidFill>
              </a:rPr>
              <a:t>the same </a:t>
            </a:r>
            <a:r>
              <a:rPr lang="zh-CN" altLang="en-US" sz="2000">
                <a:solidFill>
                  <a:srgbClr val="FF0000"/>
                </a:solidFill>
                <a:sym typeface="+mn-ea"/>
              </a:rPr>
              <a:t>Q</a:t>
            </a:r>
            <a:r>
              <a:rPr lang="en-US" altLang="zh-CN" sz="2000" baseline="30000">
                <a:solidFill>
                  <a:srgbClr val="FF0000"/>
                </a:solidFill>
                <a:sym typeface="+mn-ea"/>
              </a:rPr>
              <a:t>2 </a:t>
            </a:r>
            <a:r>
              <a:rPr lang="en-US" altLang="zh-CN" sz="2000">
                <a:solidFill>
                  <a:srgbClr val="FF0000"/>
                </a:solidFill>
              </a:rPr>
              <a:t>but </a:t>
            </a:r>
            <a:endParaRPr lang="en-US" altLang="zh-CN" sz="2000">
              <a:solidFill>
                <a:srgbClr val="FF0000"/>
              </a:solidFill>
            </a:endParaRPr>
          </a:p>
          <a:p>
            <a:pPr marL="0" indent="0">
              <a:buNone/>
            </a:pPr>
            <a:r>
              <a:rPr lang="en-US" altLang="zh-CN" sz="2000">
                <a:solidFill>
                  <a:srgbClr val="FF0000"/>
                </a:solidFill>
              </a:rPr>
              <a:t>with different values of ε .</a:t>
            </a:r>
            <a:r>
              <a:rPr lang="zh-CN" altLang="en-US">
                <a:solidFill>
                  <a:srgbClr val="FF0000"/>
                </a:solidFill>
              </a:rPr>
              <a:t> </a:t>
            </a:r>
            <a:r>
              <a:rPr lang="zh-CN" altLang="en-US" sz="2000">
                <a:solidFill>
                  <a:schemeClr val="tx1"/>
                </a:solidFill>
                <a:latin typeface="+mj-lt"/>
                <a:cs typeface="+mj-lt"/>
              </a:rPr>
              <a:t>This can be achieved</a:t>
            </a:r>
            <a:endParaRPr lang="zh-CN" altLang="en-US" sz="2000">
              <a:solidFill>
                <a:schemeClr val="tx1"/>
              </a:solidFill>
              <a:latin typeface="+mj-lt"/>
              <a:cs typeface="+mj-lt"/>
            </a:endParaRPr>
          </a:p>
          <a:p>
            <a:pPr marL="0" indent="0">
              <a:buNone/>
            </a:pPr>
            <a:r>
              <a:rPr lang="zh-CN" altLang="en-US" sz="2000">
                <a:solidFill>
                  <a:schemeClr val="tx1"/>
                </a:solidFill>
                <a:latin typeface="+mj-lt"/>
                <a:cs typeface="+mj-lt"/>
              </a:rPr>
              <a:t>by using different beam energies and scattering </a:t>
            </a:r>
            <a:endParaRPr lang="zh-CN" altLang="en-US" sz="2000">
              <a:solidFill>
                <a:schemeClr val="tx1"/>
              </a:solidFill>
              <a:latin typeface="+mj-lt"/>
              <a:cs typeface="+mj-lt"/>
            </a:endParaRPr>
          </a:p>
          <a:p>
            <a:pPr marL="0" indent="0">
              <a:buNone/>
            </a:pPr>
            <a:r>
              <a:rPr lang="zh-CN" altLang="en-US" sz="2000">
                <a:solidFill>
                  <a:schemeClr val="tx1"/>
                </a:solidFill>
                <a:latin typeface="+mj-lt"/>
                <a:cs typeface="+mj-lt"/>
              </a:rPr>
              <a:t>angles.</a:t>
            </a:r>
            <a:endParaRPr lang="zh-CN" altLang="en-US" sz="2000">
              <a:solidFill>
                <a:schemeClr val="tx1"/>
              </a:solidFill>
              <a:latin typeface="+mj-lt"/>
              <a:cs typeface="+mj-lt"/>
            </a:endParaRPr>
          </a:p>
        </p:txBody>
      </p:sp>
      <p:pic>
        <p:nvPicPr>
          <p:cNvPr id="6" name="图片 5"/>
          <p:cNvPicPr>
            <a:picLocks noChangeAspect="1"/>
          </p:cNvPicPr>
          <p:nvPr/>
        </p:nvPicPr>
        <p:blipFill>
          <a:blip r:embed="rId1"/>
          <a:stretch>
            <a:fillRect/>
          </a:stretch>
        </p:blipFill>
        <p:spPr>
          <a:xfrm>
            <a:off x="1965960" y="2572385"/>
            <a:ext cx="4996180" cy="820420"/>
          </a:xfrm>
          <a:prstGeom prst="rect">
            <a:avLst/>
          </a:prstGeom>
        </p:spPr>
      </p:pic>
      <p:pic>
        <p:nvPicPr>
          <p:cNvPr id="16" name="图片 15"/>
          <p:cNvPicPr>
            <a:picLocks noChangeAspect="1"/>
          </p:cNvPicPr>
          <p:nvPr/>
        </p:nvPicPr>
        <p:blipFill>
          <a:blip r:embed="rId2"/>
          <a:stretch>
            <a:fillRect/>
          </a:stretch>
        </p:blipFill>
        <p:spPr>
          <a:xfrm>
            <a:off x="2262505" y="1657985"/>
            <a:ext cx="4699635" cy="696595"/>
          </a:xfrm>
          <a:prstGeom prst="rect">
            <a:avLst/>
          </a:prstGeom>
        </p:spPr>
      </p:pic>
      <p:pic>
        <p:nvPicPr>
          <p:cNvPr id="7" name="图片 6"/>
          <p:cNvPicPr>
            <a:picLocks noChangeAspect="1"/>
          </p:cNvPicPr>
          <p:nvPr/>
        </p:nvPicPr>
        <p:blipFill>
          <a:blip r:embed="rId3"/>
          <a:srcRect l="1671" b="882"/>
          <a:stretch>
            <a:fillRect/>
          </a:stretch>
        </p:blipFill>
        <p:spPr>
          <a:xfrm>
            <a:off x="7986395" y="1602105"/>
            <a:ext cx="3511550" cy="4275455"/>
          </a:xfrm>
          <a:prstGeom prst="rect">
            <a:avLst/>
          </a:prstGeom>
        </p:spPr>
      </p:pic>
      <p:pic>
        <p:nvPicPr>
          <p:cNvPr id="19" name="图片 18"/>
          <p:cNvPicPr>
            <a:picLocks noChangeAspect="1"/>
          </p:cNvPicPr>
          <p:nvPr/>
        </p:nvPicPr>
        <p:blipFill>
          <a:blip r:embed="rId4"/>
          <a:stretch>
            <a:fillRect/>
          </a:stretch>
        </p:blipFill>
        <p:spPr>
          <a:xfrm>
            <a:off x="8430895" y="5911850"/>
            <a:ext cx="3168650" cy="552450"/>
          </a:xfrm>
          <a:prstGeom prst="rect">
            <a:avLst/>
          </a:prstGeom>
        </p:spPr>
      </p:pic>
      <p:pic>
        <p:nvPicPr>
          <p:cNvPr id="10" name="图片 9"/>
          <p:cNvPicPr>
            <a:picLocks noChangeAspect="1"/>
          </p:cNvPicPr>
          <p:nvPr/>
        </p:nvPicPr>
        <p:blipFill>
          <a:blip r:embed="rId5"/>
          <a:stretch>
            <a:fillRect/>
          </a:stretch>
        </p:blipFill>
        <p:spPr>
          <a:xfrm>
            <a:off x="3289935" y="5076825"/>
            <a:ext cx="4624705" cy="1550670"/>
          </a:xfrm>
          <a:prstGeom prst="rect">
            <a:avLst/>
          </a:prstGeom>
        </p:spPr>
      </p:pic>
      <p:pic>
        <p:nvPicPr>
          <p:cNvPr id="18" name="图片 17"/>
          <p:cNvPicPr>
            <a:picLocks noChangeAspect="1"/>
          </p:cNvPicPr>
          <p:nvPr/>
        </p:nvPicPr>
        <p:blipFill>
          <a:blip r:embed="rId6"/>
          <a:stretch>
            <a:fillRect/>
          </a:stretch>
        </p:blipFill>
        <p:spPr>
          <a:xfrm>
            <a:off x="1683385" y="5612765"/>
            <a:ext cx="1606550" cy="589280"/>
          </a:xfrm>
          <a:prstGeom prst="rect">
            <a:avLst/>
          </a:prstGeom>
        </p:spPr>
      </p:pic>
      <p:sp>
        <p:nvSpPr>
          <p:cNvPr id="5" name="Subtitle 2"/>
          <p:cNvSpPr>
            <a:spLocks noGrp="1"/>
          </p:cNvSpPr>
          <p:nvPr/>
        </p:nvSpPr>
        <p:spPr>
          <a:xfrm>
            <a:off x="11015980" y="631190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6</a:t>
            </a:r>
            <a:endParaRPr lang="en-US" sz="140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81200" y="376555"/>
            <a:ext cx="8539480" cy="1143000"/>
          </a:xfrm>
        </p:spPr>
        <p:txBody>
          <a:bodyPr>
            <a:normAutofit/>
          </a:bodyPr>
          <a:p>
            <a:r>
              <a:rPr lang="en-US" altLang="zh-CN" sz="2665"/>
              <a:t>Rosenbluth: </a:t>
            </a:r>
            <a:r>
              <a:rPr lang="zh-CN" altLang="en-US" sz="2665"/>
              <a:t>not</a:t>
            </a:r>
            <a:r>
              <a:rPr lang="en-US" altLang="zh-CN" sz="2665"/>
              <a:t> </a:t>
            </a:r>
            <a:r>
              <a:rPr lang="zh-CN" altLang="en-US" sz="2665"/>
              <a:t>accurately extracting </a:t>
            </a:r>
            <a:r>
              <a:rPr lang="en-US" altLang="zh-CN" sz="2665"/>
              <a:t>electric form factor</a:t>
            </a:r>
            <a:r>
              <a:rPr lang="zh-CN" altLang="en-US" sz="2665"/>
              <a:t> at</a:t>
            </a:r>
            <a:br>
              <a:rPr lang="zh-CN" altLang="en-US" sz="2665"/>
            </a:br>
            <a:r>
              <a:rPr lang="zh-CN" altLang="en-US" sz="2665"/>
              <a:t> </a:t>
            </a:r>
            <a:r>
              <a:rPr lang="en-US" altLang="zh-CN" sz="2665"/>
              <a:t>    </a:t>
            </a:r>
            <a:r>
              <a:rPr lang="zh-CN" altLang="en-US" sz="2665"/>
              <a:t> </a:t>
            </a:r>
            <a:r>
              <a:rPr lang="en-US" altLang="zh-CN" sz="2665"/>
              <a:t>          </a:t>
            </a:r>
            <a:r>
              <a:rPr lang="zh-CN" altLang="en-US" sz="2665"/>
              <a:t>high Q</a:t>
            </a:r>
            <a:r>
              <a:rPr lang="zh-CN" altLang="en-US" sz="2665" baseline="30000"/>
              <a:t>2</a:t>
            </a:r>
            <a:r>
              <a:rPr lang="zh-CN" altLang="en-US" sz="2665"/>
              <a:t> and </a:t>
            </a:r>
            <a:r>
              <a:rPr lang="en-US" altLang="zh-CN" sz="2665"/>
              <a:t>magnetic form factor</a:t>
            </a:r>
            <a:r>
              <a:rPr lang="zh-CN" altLang="en-US" sz="2665"/>
              <a:t> at low Q</a:t>
            </a:r>
            <a:r>
              <a:rPr lang="zh-CN" altLang="en-US" sz="2665" baseline="30000"/>
              <a:t>2</a:t>
            </a:r>
            <a:endParaRPr lang="zh-CN" altLang="en-US" sz="2665" baseline="30000"/>
          </a:p>
        </p:txBody>
      </p:sp>
      <p:sp>
        <p:nvSpPr>
          <p:cNvPr id="3" name="内容占位符 2"/>
          <p:cNvSpPr>
            <a:spLocks noGrp="1"/>
          </p:cNvSpPr>
          <p:nvPr>
            <p:ph idx="1"/>
          </p:nvPr>
        </p:nvSpPr>
        <p:spPr>
          <a:xfrm>
            <a:off x="1981200" y="1998345"/>
            <a:ext cx="8229600" cy="4525963"/>
          </a:xfrm>
        </p:spPr>
        <p:txBody>
          <a:bodyPr/>
          <a:p>
            <a:pPr marL="0" indent="0">
              <a:buNone/>
            </a:pPr>
            <a:r>
              <a:rPr lang="en-US" altLang="zh-CN" sz="2400">
                <a:solidFill>
                  <a:srgbClr val="FF0000"/>
                </a:solidFill>
              </a:rPr>
              <a:t>                        </a:t>
            </a:r>
            <a:r>
              <a:rPr lang="en-US" altLang="zh-CN" sz="2800">
                <a:solidFill>
                  <a:srgbClr val="FF0000"/>
                </a:solidFill>
              </a:rPr>
              <a:t>  </a:t>
            </a:r>
            <a:r>
              <a:rPr lang="en-US" altLang="zh-CN">
                <a:solidFill>
                  <a:srgbClr val="FF0000"/>
                </a:solidFill>
              </a:rPr>
              <a:t>P</a:t>
            </a:r>
            <a:r>
              <a:rPr lang="zh-CN" altLang="en-US">
                <a:solidFill>
                  <a:srgbClr val="FF0000"/>
                </a:solidFill>
              </a:rPr>
              <a:t>olarized e − p elastic scattering</a:t>
            </a:r>
            <a:r>
              <a:rPr lang="en-US" altLang="zh-CN">
                <a:solidFill>
                  <a:srgbClr val="FF0000"/>
                </a:solidFill>
              </a:rPr>
              <a:t>:</a:t>
            </a:r>
            <a:endParaRPr lang="en-US" altLang="zh-CN"/>
          </a:p>
          <a:p>
            <a:pPr marL="0" indent="0">
              <a:buNone/>
            </a:pPr>
            <a:r>
              <a:rPr lang="en-US" altLang="zh-CN" sz="2400"/>
              <a:t>   </a:t>
            </a:r>
            <a:r>
              <a:rPr lang="zh-CN" altLang="en-US" sz="2400"/>
              <a:t>which</a:t>
            </a:r>
            <a:r>
              <a:rPr lang="en-US" altLang="zh-CN" sz="2400"/>
              <a:t> </a:t>
            </a:r>
            <a:r>
              <a:rPr lang="zh-CN" altLang="en-US" sz="2400"/>
              <a:t>allows one to measure directly the form factor ratio</a:t>
            </a:r>
            <a:r>
              <a:rPr lang="en-US" altLang="zh-CN" sz="2400"/>
              <a:t>.</a:t>
            </a:r>
            <a:endParaRPr lang="en-US" altLang="zh-CN" sz="2400"/>
          </a:p>
          <a:p>
            <a:pPr marL="0" indent="0">
              <a:buNone/>
            </a:pPr>
            <a:endParaRPr lang="en-US" altLang="zh-CN" sz="2400"/>
          </a:p>
          <a:p>
            <a:pPr marL="0" indent="0">
              <a:buNone/>
            </a:pPr>
            <a:r>
              <a:rPr lang="en-US" altLang="zh-CN" sz="2400"/>
              <a:t>  Example:      </a:t>
            </a:r>
            <a:r>
              <a:rPr lang="en-US" altLang="zh-CN">
                <a:solidFill>
                  <a:srgbClr val="FF0000"/>
                </a:solidFill>
                <a:sym typeface="+mn-ea"/>
              </a:rPr>
              <a:t>P</a:t>
            </a:r>
            <a:r>
              <a:rPr lang="zh-CN" altLang="en-US">
                <a:solidFill>
                  <a:srgbClr val="FF0000"/>
                </a:solidFill>
                <a:sym typeface="+mn-ea"/>
              </a:rPr>
              <a:t>o</a:t>
            </a:r>
            <a:r>
              <a:rPr lang="en-US" altLang="zh-CN">
                <a:solidFill>
                  <a:srgbClr val="FF0000"/>
                </a:solidFill>
              </a:rPr>
              <a:t>larization transfer measurement: </a:t>
            </a:r>
            <a:endParaRPr lang="en-US" altLang="zh-CN">
              <a:solidFill>
                <a:srgbClr val="FF0000"/>
              </a:solidFill>
            </a:endParaRPr>
          </a:p>
          <a:p>
            <a:pPr marL="0" indent="0">
              <a:buNone/>
            </a:pPr>
            <a:r>
              <a:rPr lang="en-US" altLang="zh-CN" sz="2400">
                <a:solidFill>
                  <a:srgbClr val="FF0000"/>
                </a:solidFill>
              </a:rPr>
              <a:t> </a:t>
            </a:r>
            <a:r>
              <a:rPr lang="en-US" altLang="zh-CN" sz="2000">
                <a:solidFill>
                  <a:schemeClr val="tx1"/>
                </a:solidFill>
              </a:rPr>
              <a:t>A longitudinally polarized electron beam </a:t>
            </a:r>
            <a:r>
              <a:rPr lang="zh-CN" altLang="en-US" sz="2000"/>
              <a:t>and an unpolarized proton target, and then measures the polarization transferred to</a:t>
            </a:r>
            <a:r>
              <a:rPr lang="en-US" altLang="zh-CN" sz="2000"/>
              <a:t> </a:t>
            </a:r>
            <a:r>
              <a:rPr lang="zh-CN" altLang="en-US" sz="2000"/>
              <a:t>the recoil proton</a:t>
            </a:r>
            <a:r>
              <a:rPr lang="en-US" altLang="zh-CN" sz="2000"/>
              <a:t>.</a:t>
            </a:r>
            <a:endParaRPr lang="zh-CN" altLang="en-US" sz="2000"/>
          </a:p>
          <a:p>
            <a:pPr marL="0" indent="0">
              <a:buNone/>
            </a:pPr>
            <a:endParaRPr lang="zh-CN" altLang="en-US" sz="2000"/>
          </a:p>
        </p:txBody>
      </p:sp>
      <p:pic>
        <p:nvPicPr>
          <p:cNvPr id="4" name="图片 3"/>
          <p:cNvPicPr>
            <a:picLocks noChangeAspect="1"/>
          </p:cNvPicPr>
          <p:nvPr/>
        </p:nvPicPr>
        <p:blipFill>
          <a:blip r:embed="rId1"/>
          <a:stretch>
            <a:fillRect/>
          </a:stretch>
        </p:blipFill>
        <p:spPr>
          <a:xfrm>
            <a:off x="4973320" y="4780280"/>
            <a:ext cx="2959100" cy="838200"/>
          </a:xfrm>
          <a:prstGeom prst="rect">
            <a:avLst/>
          </a:prstGeom>
        </p:spPr>
      </p:pic>
      <p:sp>
        <p:nvSpPr>
          <p:cNvPr id="6" name="下箭头 5"/>
          <p:cNvSpPr/>
          <p:nvPr/>
        </p:nvSpPr>
        <p:spPr>
          <a:xfrm>
            <a:off x="6129655" y="1417955"/>
            <a:ext cx="81915" cy="580390"/>
          </a:xfrm>
          <a:prstGeom prst="downArrow">
            <a:avLst/>
          </a:prstGeom>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5"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7</a:t>
            </a:r>
            <a:endParaRPr lang="en-US" sz="140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046605" y="1343025"/>
            <a:ext cx="8229600" cy="4525963"/>
          </a:xfrm>
        </p:spPr>
        <p:txBody>
          <a:bodyPr/>
          <a:p>
            <a:pPr marL="0" indent="0">
              <a:buNone/>
            </a:pPr>
            <a:r>
              <a:rPr sz="2800">
                <a:solidFill>
                  <a:srgbClr val="FF0000"/>
                </a:solidFill>
                <a:sym typeface="+mn-ea"/>
              </a:rPr>
              <a:t>Hydrogen Spectroscopy</a:t>
            </a:r>
            <a:r>
              <a:rPr sz="2800">
                <a:sym typeface="+mn-ea"/>
              </a:rPr>
              <a:t>: Determines the energy levels of hydrogen atoms</a:t>
            </a:r>
            <a:r>
              <a:rPr lang="en-US" sz="2800">
                <a:sym typeface="+mn-ea"/>
              </a:rPr>
              <a:t>, </a:t>
            </a:r>
            <a:r>
              <a:rPr sz="2800">
                <a:sym typeface="+mn-ea"/>
              </a:rPr>
              <a:t>particularly the Lamb shift.</a:t>
            </a:r>
            <a:endParaRPr sz="2800"/>
          </a:p>
          <a:p>
            <a:endParaRPr lang="zh-CN" altLang="en-US" sz="2800"/>
          </a:p>
        </p:txBody>
      </p:sp>
      <p:sp>
        <p:nvSpPr>
          <p:cNvPr id="5" name="Title 1"/>
          <p:cNvSpPr>
            <a:spLocks noGrp="1"/>
          </p:cNvSpPr>
          <p:nvPr/>
        </p:nvSpPr>
        <p:spPr>
          <a:xfrm>
            <a:off x="2138045" y="3254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a:t>Second </a:t>
            </a:r>
            <a:r>
              <a:rPr sz="2800"/>
              <a:t>Method to Measure</a:t>
            </a:r>
            <a:r>
              <a:rPr lang="en-US" sz="2800"/>
              <a:t> </a:t>
            </a:r>
            <a:r>
              <a:rPr sz="2800"/>
              <a:t>Proton Charge Radius</a:t>
            </a:r>
            <a:endParaRPr sz="2800"/>
          </a:p>
        </p:txBody>
      </p:sp>
      <p:pic>
        <p:nvPicPr>
          <p:cNvPr id="6" name="图片 5"/>
          <p:cNvPicPr>
            <a:picLocks noChangeAspect="1"/>
          </p:cNvPicPr>
          <p:nvPr/>
        </p:nvPicPr>
        <p:blipFill>
          <a:blip r:embed="rId1"/>
          <a:stretch>
            <a:fillRect/>
          </a:stretch>
        </p:blipFill>
        <p:spPr>
          <a:xfrm>
            <a:off x="816610" y="2284095"/>
            <a:ext cx="7226300" cy="3585210"/>
          </a:xfrm>
          <a:prstGeom prst="rect">
            <a:avLst/>
          </a:prstGeom>
        </p:spPr>
      </p:pic>
      <p:pic>
        <p:nvPicPr>
          <p:cNvPr id="7" name="图片 6"/>
          <p:cNvPicPr>
            <a:picLocks noChangeAspect="1"/>
          </p:cNvPicPr>
          <p:nvPr/>
        </p:nvPicPr>
        <p:blipFill>
          <a:blip r:embed="rId2"/>
          <a:stretch>
            <a:fillRect/>
          </a:stretch>
        </p:blipFill>
        <p:spPr>
          <a:xfrm>
            <a:off x="7289800" y="2077720"/>
            <a:ext cx="3994785" cy="1905635"/>
          </a:xfrm>
          <a:prstGeom prst="rect">
            <a:avLst/>
          </a:prstGeom>
        </p:spPr>
      </p:pic>
      <p:pic>
        <p:nvPicPr>
          <p:cNvPr id="8" name="图片 7"/>
          <p:cNvPicPr>
            <a:picLocks noChangeAspect="1"/>
          </p:cNvPicPr>
          <p:nvPr/>
        </p:nvPicPr>
        <p:blipFill>
          <a:blip r:embed="rId3"/>
          <a:stretch>
            <a:fillRect/>
          </a:stretch>
        </p:blipFill>
        <p:spPr>
          <a:xfrm>
            <a:off x="7664450" y="4045585"/>
            <a:ext cx="1965325" cy="1044575"/>
          </a:xfrm>
          <a:prstGeom prst="rect">
            <a:avLst/>
          </a:prstGeom>
        </p:spPr>
      </p:pic>
      <p:sp>
        <p:nvSpPr>
          <p:cNvPr id="9" name="Title 1"/>
          <p:cNvSpPr>
            <a:spLocks noGrp="1"/>
          </p:cNvSpPr>
          <p:nvPr/>
        </p:nvSpPr>
        <p:spPr>
          <a:xfrm>
            <a:off x="9256395" y="3947160"/>
            <a:ext cx="2052955"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a:t>:</a:t>
            </a:r>
            <a:r>
              <a:rPr lang="en-US" sz="2800"/>
              <a:t>  Bohr radius</a:t>
            </a:r>
            <a:endParaRPr lang="en-US" sz="2800"/>
          </a:p>
        </p:txBody>
      </p:sp>
      <p:sp>
        <p:nvSpPr>
          <p:cNvPr id="2"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8</a:t>
            </a:r>
            <a:endParaRPr lang="en-US" sz="14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67330" y="159385"/>
            <a:ext cx="10515600" cy="1325563"/>
          </a:xfrm>
        </p:spPr>
        <p:txBody>
          <a:bodyPr/>
          <a:lstStyle/>
          <a:p>
            <a:r>
              <a:rPr>
                <a:sym typeface="+mn-ea"/>
              </a:rPr>
              <a:t>The 'Proton Radius Puzzle'</a:t>
            </a:r>
            <a:endParaRPr>
              <a:sym typeface="+mn-ea"/>
            </a:endParaRPr>
          </a:p>
        </p:txBody>
      </p:sp>
      <p:sp>
        <p:nvSpPr>
          <p:cNvPr id="3" name="Content Placeholder 2"/>
          <p:cNvSpPr>
            <a:spLocks noGrp="1"/>
          </p:cNvSpPr>
          <p:nvPr>
            <p:ph idx="1"/>
          </p:nvPr>
        </p:nvSpPr>
        <p:spPr>
          <a:xfrm>
            <a:off x="2086610" y="1143635"/>
            <a:ext cx="8342630" cy="5438775"/>
          </a:xfrm>
        </p:spPr>
        <p:txBody>
          <a:bodyPr>
            <a:normAutofit lnSpcReduction="10000"/>
          </a:bodyPr>
          <a:lstStyle/>
          <a:p>
            <a:r>
              <a:rPr sz="2000"/>
              <a:t>Discrepancy between measurements from </a:t>
            </a:r>
            <a:r>
              <a:rPr lang="en-US" sz="2000"/>
              <a:t>lepton</a:t>
            </a:r>
            <a:r>
              <a:rPr sz="2000"/>
              <a:t> scattering and hydrogen </a:t>
            </a:r>
            <a:r>
              <a:rPr lang="en-US" sz="2000"/>
              <a:t> </a:t>
            </a:r>
            <a:r>
              <a:rPr sz="2000"/>
              <a:t>spectroscopy.</a:t>
            </a:r>
            <a:endParaRPr sz="2000"/>
          </a:p>
          <a:p>
            <a:endParaRPr sz="2000"/>
          </a:p>
          <a:p>
            <a:endParaRPr sz="2000"/>
          </a:p>
          <a:p>
            <a:endParaRPr sz="2000"/>
          </a:p>
          <a:p>
            <a:endParaRPr sz="2000"/>
          </a:p>
          <a:p>
            <a:endParaRPr sz="2000"/>
          </a:p>
          <a:p>
            <a:endParaRPr sz="2000"/>
          </a:p>
          <a:p>
            <a:endParaRPr sz="2000"/>
          </a:p>
          <a:p>
            <a:endParaRPr sz="2000"/>
          </a:p>
          <a:p>
            <a:endParaRPr sz="2000"/>
          </a:p>
          <a:p>
            <a:endParaRPr sz="2000">
              <a:sym typeface="+mn-ea"/>
            </a:endParaRPr>
          </a:p>
          <a:p>
            <a:pPr marL="0" indent="0">
              <a:buNone/>
            </a:pPr>
            <a:r>
              <a:rPr sz="2000">
                <a:sym typeface="+mn-ea"/>
              </a:rPr>
              <a:t>- Historically</a:t>
            </a:r>
            <a:r>
              <a:rPr lang="en-US" sz="2000">
                <a:sym typeface="+mn-ea"/>
              </a:rPr>
              <a:t>(Before 2010)</a:t>
            </a:r>
            <a:r>
              <a:rPr sz="2000">
                <a:sym typeface="+mn-ea"/>
              </a:rPr>
              <a:t> accepted value: ≈ 0.88 fm (femtometers).</a:t>
            </a:r>
            <a:endParaRPr sz="2000"/>
          </a:p>
          <a:p>
            <a:pPr marL="0" indent="0">
              <a:buNone/>
            </a:pPr>
            <a:r>
              <a:rPr sz="2000">
                <a:sym typeface="+mn-ea"/>
              </a:rPr>
              <a:t>- Muonic hydrogen measurements</a:t>
            </a:r>
            <a:r>
              <a:rPr lang="en-US" sz="2000">
                <a:sym typeface="+mn-ea"/>
              </a:rPr>
              <a:t>(2010)</a:t>
            </a:r>
            <a:r>
              <a:rPr sz="2000">
                <a:sym typeface="+mn-ea"/>
              </a:rPr>
              <a:t> suggested a smaller radius: ≈ 0.84 fm.</a:t>
            </a:r>
            <a:endParaRPr sz="2000"/>
          </a:p>
          <a:p>
            <a:endParaRPr sz="2000"/>
          </a:p>
        </p:txBody>
      </p:sp>
      <p:pic>
        <p:nvPicPr>
          <p:cNvPr id="5" name="图片 4"/>
          <p:cNvPicPr>
            <a:picLocks noChangeAspect="1"/>
          </p:cNvPicPr>
          <p:nvPr/>
        </p:nvPicPr>
        <p:blipFill>
          <a:blip r:embed="rId1"/>
          <a:stretch>
            <a:fillRect/>
          </a:stretch>
        </p:blipFill>
        <p:spPr>
          <a:xfrm>
            <a:off x="2509520" y="1955165"/>
            <a:ext cx="7355205" cy="3393440"/>
          </a:xfrm>
          <a:prstGeom prst="rect">
            <a:avLst/>
          </a:prstGeom>
        </p:spPr>
      </p:pic>
      <p:sp>
        <p:nvSpPr>
          <p:cNvPr id="8" name="矩形 7"/>
          <p:cNvSpPr/>
          <p:nvPr/>
        </p:nvSpPr>
        <p:spPr>
          <a:xfrm>
            <a:off x="6402705" y="2039620"/>
            <a:ext cx="3244850" cy="2574290"/>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9" name="矩形 8"/>
          <p:cNvSpPr/>
          <p:nvPr/>
        </p:nvSpPr>
        <p:spPr>
          <a:xfrm>
            <a:off x="5113020" y="2593975"/>
            <a:ext cx="615315" cy="601980"/>
          </a:xfrm>
          <a:prstGeom prst="rect">
            <a:avLst/>
          </a:prstGeom>
          <a:noFill/>
          <a:ln w="41275">
            <a:solidFill>
              <a:srgbClr val="00B05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10" name="矩形 9"/>
          <p:cNvSpPr/>
          <p:nvPr/>
        </p:nvSpPr>
        <p:spPr>
          <a:xfrm>
            <a:off x="2273300" y="5818505"/>
            <a:ext cx="4129405" cy="391795"/>
          </a:xfrm>
          <a:prstGeom prst="rect">
            <a:avLst/>
          </a:prstGeom>
          <a:noFill/>
          <a:ln w="41275">
            <a:solidFill>
              <a:srgbClr val="00B050"/>
            </a:solidFill>
          </a:ln>
        </p:spPr>
        <p:style>
          <a:lnRef idx="1">
            <a:schemeClr val="accent1"/>
          </a:lnRef>
          <a:fillRef idx="3">
            <a:schemeClr val="accent1"/>
          </a:fillRef>
          <a:effectRef idx="2">
            <a:schemeClr val="accent1"/>
          </a:effectRef>
          <a:fontRef idx="minor">
            <a:schemeClr val="lt1"/>
          </a:fontRef>
        </p:style>
        <p:txBody>
          <a:bodyPr/>
          <a:p>
            <a:endParaRPr lang="zh-CN" altLang="en-US"/>
          </a:p>
        </p:txBody>
      </p:sp>
      <p:sp>
        <p:nvSpPr>
          <p:cNvPr id="6" name="Subtitle 2"/>
          <p:cNvSpPr>
            <a:spLocks noGrp="1"/>
          </p:cNvSpPr>
          <p:nvPr/>
        </p:nvSpPr>
        <p:spPr>
          <a:xfrm>
            <a:off x="11015980" y="62674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9</a:t>
            </a:r>
            <a:endParaRPr 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Lst>
  </p:timing>
</p:sld>
</file>

<file path=ppt/theme/theme1.xml><?xml version="1.0" encoding="utf-8"?>
<a:theme xmlns:a="http://schemas.openxmlformats.org/drawingml/2006/main" name="Office Theme">
  <a:themeElements>
    <a:clrScheme name="Duke Light">
      <a:dk1>
        <a:srgbClr val="001A57"/>
      </a:dk1>
      <a:lt1>
        <a:srgbClr val="FFFFFF"/>
      </a:lt1>
      <a:dk2>
        <a:srgbClr val="666666"/>
      </a:dk2>
      <a:lt2>
        <a:srgbClr val="E2E6ED"/>
      </a:lt2>
      <a:accent1>
        <a:srgbClr val="005587"/>
      </a:accent1>
      <a:accent2>
        <a:srgbClr val="0577B1"/>
      </a:accent2>
      <a:accent3>
        <a:srgbClr val="FFD960"/>
      </a:accent3>
      <a:accent4>
        <a:srgbClr val="C84E00"/>
      </a:accent4>
      <a:accent5>
        <a:srgbClr val="993399"/>
      </a:accent5>
      <a:accent6>
        <a:srgbClr val="339898"/>
      </a:accent6>
      <a:hlink>
        <a:srgbClr val="E89923"/>
      </a:hlink>
      <a:folHlink>
        <a:srgbClr val="E8992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6308</Words>
  <Application>WPS 演示</Application>
  <PresentationFormat>Widescreen</PresentationFormat>
  <Paragraphs>336</Paragraphs>
  <Slides>22</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22</vt:i4>
      </vt:variant>
    </vt:vector>
  </HeadingPairs>
  <TitlesOfParts>
    <vt:vector size="42" baseType="lpstr">
      <vt:lpstr>Arial</vt:lpstr>
      <vt:lpstr>宋体</vt:lpstr>
      <vt:lpstr>Wingdings</vt:lpstr>
      <vt:lpstr>Arial</vt:lpstr>
      <vt:lpstr>CMR12</vt:lpstr>
      <vt:lpstr>Segoe Print</vt:lpstr>
      <vt:lpstr>CMMI12</vt:lpstr>
      <vt:lpstr>CMMI8</vt:lpstr>
      <vt:lpstr>CMR8</vt:lpstr>
      <vt:lpstr>Calibri Light</vt:lpstr>
      <vt:lpstr>Calibri</vt:lpstr>
      <vt:lpstr>微软雅黑</vt:lpstr>
      <vt:lpstr>Arial Unicode MS</vt:lpstr>
      <vt:lpstr>等线</vt:lpstr>
      <vt:lpstr>-apple-system</vt:lpstr>
      <vt:lpstr>Calibri</vt:lpstr>
      <vt:lpstr>Andalus</vt:lpstr>
      <vt:lpstr>Symbol</vt:lpstr>
      <vt:lpstr>等线 Light</vt:lpstr>
      <vt:lpstr>Office Theme</vt:lpstr>
      <vt:lpstr>  Yining Liu   06/12/2025</vt:lpstr>
      <vt:lpstr>What is Proton Charge Radius?</vt:lpstr>
      <vt:lpstr>Why Does the Proton Charge Radius Matter?</vt:lpstr>
      <vt:lpstr>                        (one photon exchange level)</vt:lpstr>
      <vt:lpstr>Elastic Electron-Proton Scattering:  measures differential scattering cross-sections</vt:lpstr>
      <vt:lpstr>Rosenbluth Separation </vt:lpstr>
      <vt:lpstr>Rosenbluth: not accurately extracting electric form factor at                 high Q2 and magnetic form factor at low Q2</vt:lpstr>
      <vt:lpstr>PowerPoint 演示文稿</vt:lpstr>
      <vt:lpstr>The 'Proton Radius Puzzle'</vt:lpstr>
      <vt:lpstr>PRad Experiment (electron scattering): Improved precision and supports the smaller value(~0.84fm).</vt:lpstr>
      <vt:lpstr>Result of the PRad Experiment</vt:lpstr>
      <vt:lpstr>why do we need PRad-II?</vt:lpstr>
      <vt:lpstr>A Blind Analysis for PRad-II Experiment </vt:lpstr>
      <vt:lpstr>PowerPoint 演示文稿</vt:lpstr>
      <vt:lpstr>Conclusion</vt:lpstr>
      <vt:lpstr>Thank you! </vt:lpstr>
      <vt:lpstr>Back-Up Slides</vt:lpstr>
      <vt:lpstr>Case Study and Example: MUSE Experiment</vt:lpstr>
      <vt:lpstr>Event Selections</vt:lpstr>
      <vt:lpstr>Event Selections</vt:lpstr>
      <vt:lpstr>   Background Subtraction</vt:lpstr>
      <vt:lpstr>GEM Efficiency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Huntley</dc:creator>
  <cp:lastModifiedBy>Annie不是废dear</cp:lastModifiedBy>
  <cp:revision>15</cp:revision>
  <dcterms:created xsi:type="dcterms:W3CDTF">2018-12-17T15:27:00Z</dcterms:created>
  <dcterms:modified xsi:type="dcterms:W3CDTF">2025-06-13T13:22:38Z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26759459C580490A8B308BF35F356C78_13</vt:lpwstr>
  </property>
  <property fmtid="{D5CDD505-2E9C-101B-9397-08002B2CF9AE}" pid="3" name="KSOProductBuildVer">
    <vt:lpwstr>2052-12.1.0.21541</vt:lpwstr>
  </property>
</Properties>
</file>