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6" r:id="rId2"/>
    <p:sldMasterId id="2147483691" r:id="rId3"/>
    <p:sldMasterId id="2147483706" r:id="rId4"/>
  </p:sldMasterIdLst>
  <p:notesMasterIdLst>
    <p:notesMasterId r:id="rId19"/>
  </p:notesMasterIdLst>
  <p:handoutMasterIdLst>
    <p:handoutMasterId r:id="rId20"/>
  </p:handoutMasterIdLst>
  <p:sldIdLst>
    <p:sldId id="256" r:id="rId5"/>
    <p:sldId id="398" r:id="rId6"/>
    <p:sldId id="400" r:id="rId7"/>
    <p:sldId id="401" r:id="rId8"/>
    <p:sldId id="405" r:id="rId9"/>
    <p:sldId id="397" r:id="rId10"/>
    <p:sldId id="399" r:id="rId11"/>
    <p:sldId id="406" r:id="rId12"/>
    <p:sldId id="408" r:id="rId13"/>
    <p:sldId id="407" r:id="rId14"/>
    <p:sldId id="409" r:id="rId15"/>
    <p:sldId id="410" r:id="rId16"/>
    <p:sldId id="287" r:id="rId17"/>
    <p:sldId id="388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60"/>
    <a:srgbClr val="155A19"/>
    <a:srgbClr val="FAED04"/>
    <a:srgbClr val="178D45"/>
    <a:srgbClr val="D9AC6B"/>
    <a:srgbClr val="013DAE"/>
    <a:srgbClr val="003593"/>
    <a:srgbClr val="003592"/>
    <a:srgbClr val="FCDB74"/>
    <a:srgbClr val="00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6"/>
    <p:restoredTop sz="91571"/>
  </p:normalViewPr>
  <p:slideViewPr>
    <p:cSldViewPr snapToGrid="0">
      <p:cViewPr>
        <p:scale>
          <a:sx n="108" d="100"/>
          <a:sy n="108" d="100"/>
        </p:scale>
        <p:origin x="384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5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6F35AE-DA1F-2465-5196-3AC18E489F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4ADE2-E97D-5ECA-E18F-4DEC03C775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5C006-9564-D443-8DAB-817651B0A2A9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CB4E3-CFE8-A9B2-E22C-EE6F08C33E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4778F-D04A-C390-8EB8-7C356D2D7C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185E1-AA86-E849-8B1E-8BC5807BC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20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1E750-1644-9746-AC13-E91FF7F02F9A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25599-940D-8346-AD35-47DCD0DF5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9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2150"/>
            <a:ext cx="61531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50602" indent="-28869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54773" indent="-230955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16682" indent="-230955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78591" indent="-230955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B3049A-BF99-466F-8282-9E6FC18FA3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7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A003A-A133-A84E-F57F-89023DF1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8262D-13BD-7D0A-5540-4FF294DB2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DDA264-50D7-B011-A940-5740BC76F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DCA67-11DF-644B-4D0C-839B988A9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25599-940D-8346-AD35-47DCD0DF51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3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2CB1B-B9F5-E68A-754E-D00DB7586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86F5D-8C1C-E320-57A0-A0F5E3E18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016E5-4174-BB75-74EF-B445BC046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1FDBF-A6B4-68BC-C64D-7FAE5072C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25599-940D-8346-AD35-47DCD0DF51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006E-62C3-2316-0568-5A912BEC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C5126-DEEB-A87D-DF2B-679E73115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389B0-F665-0573-354E-1858801CC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65951-15A5-5DC6-9D09-2051E4E70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25599-940D-8346-AD35-47DCD0DF51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6C07B-067C-7BDC-CE87-417442F9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2EFDE-F152-72AC-317B-AD642E410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0D705-AD27-8227-1885-B7F7D95B6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F3B5C-F4BA-6B54-85BE-0B4723A33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25599-940D-8346-AD35-47DCD0DF51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2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0F448-3141-8E1C-0C64-0E098279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5E36F-64E5-562C-9DDB-F6AAF5096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A5D97-C976-A1E5-5708-00F97D4A9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EBDC6-083D-1932-46A5-1A3A09228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25599-940D-8346-AD35-47DCD0DF51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25599-940D-8346-AD35-47DCD0DF51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800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6E2C07-7752-DE2B-5B93-E9F6FB562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0128" y="6460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5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91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0"/>
            <a:ext cx="2616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7645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31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838201"/>
            <a:ext cx="11582400" cy="52879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9459139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6E5AFD-241D-244A-911D-95941C55CD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F321EC8-B1F5-4D72-B32E-BBB6A3C41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0389B-C13A-4FF0-A70F-57B6ABCED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33" y="6450043"/>
            <a:ext cx="2172748" cy="2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2" y="2866618"/>
            <a:ext cx="4317563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225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50" baseline="0">
                <a:solidFill>
                  <a:schemeClr val="accent1"/>
                </a:solidFill>
                <a:latin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3" y="5560505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2" y="6178123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4" y="6434373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5" y="6425551"/>
            <a:ext cx="506187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2"/>
            <a:ext cx="5619751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87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6E5AFD-241D-244A-911D-95941C55CD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2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99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77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3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12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C00BC2-1098-72C2-D11D-59588B04C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497" y="6460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41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38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90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25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93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05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35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711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2" y="2866618"/>
            <a:ext cx="4317563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225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50" baseline="0">
                <a:solidFill>
                  <a:schemeClr val="accent1"/>
                </a:solidFill>
                <a:latin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3" y="5560505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2" y="6178123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4" y="6434373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5" y="6425551"/>
            <a:ext cx="506187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2"/>
            <a:ext cx="5619751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6089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7" y="966055"/>
            <a:ext cx="5492873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84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4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493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225D-23AD-93AB-CF0E-F9504690A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9225B8-0BEC-FD08-5F07-B582C709F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C72CE-114F-C157-2D6F-A53AE262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57738-F7CE-4DED-871D-5DA63504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605F5-31B0-E45E-B5EB-02DBB04F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905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5128D-F271-53E6-17B0-B8ADFD7E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5D143C-6E34-AD63-DC2E-97DE03F8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0799D-3C28-CDC5-7B6D-4F8D035B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3F1B4-3D37-D6D8-E418-8E7C6582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60E22-B6FC-4136-5FE8-03FCC0C5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813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C1CDF-50FC-EC94-466C-C514874F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0B5F4-5197-7FF6-322A-9CCF851C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319E80-FBBB-E07C-0455-4609899D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828C79-36A0-E7CA-E42E-68F2F80E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5F9301-9D9F-0A77-4396-72AD18D1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616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F68A2-293F-FAD4-F183-B1B7597F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145E4-2230-4336-9030-2F5F69732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87BAD-847A-3A13-0815-E934922A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E32E5-A99F-EC4E-C27A-5A2FF6CB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409E2-B964-1F1E-707A-B07B647E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6CBB5-B22D-AAC7-518C-688C5D03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404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49CD7-6906-7E24-3BA0-B20C8E61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22BE8C-8B9D-C1C2-45BB-B5E40DD5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0D1B7B-16A8-4481-B61B-52F414935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6321C9-219D-7337-169C-0A1F7479F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878A70-449B-D8D8-44E2-E57AF3BAF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0DAAC5-3759-3479-9490-8580D336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5C4784-BB0F-0904-B712-A2627249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45C0AD-B071-F64E-222E-17475A52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0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B42DB-056A-DFA1-B019-C627FC39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145494-F019-02DD-9156-48DE9484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A1AE8F-4DD4-2A63-9DD5-D1012953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F690E4-DADC-EFF4-A3B0-A446F05C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842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F95739-2D4E-604C-C637-6DDEF664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03BDD3-AA40-0A71-B485-4F30DE7C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A646D5-FEEB-5FB9-0300-A00207AF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922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7825A-F4B3-153F-D7DC-20A3ABFA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AC218-C1F4-F688-9822-C6FA2E6C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28E940-E5A0-13F4-B03C-E99F458A2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D0BA32-DC4F-5656-8195-7AACE63A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79E713-3C8D-902A-EF30-CAF659B1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EE28D-3B71-9BE2-8BF7-65146020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860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2E922-E895-B683-F9BF-D0D7D041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CD9823-B3CE-6E5C-D45B-B0DC66C28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19803A-3FDF-DD8F-305D-393303E2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1DAC28-3F88-338E-98AE-551A6598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94F99C-284A-6C6F-F149-09B65410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80145B-8A28-2AF2-F938-64182B08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232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AF660-605F-F644-6EB6-1D11F465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EAB784-6AFC-AD78-2692-3F3372FB7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EF4F3-C5C4-7047-D3D2-E8DC8011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1A727-D3D9-AAC3-97E2-925AD0A0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D1644A-73B0-6483-13EE-CFD91DC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914400"/>
            <a:ext cx="5080000" cy="533400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914400"/>
            <a:ext cx="5080000" cy="533400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101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14672B-4EB9-FC04-0CF0-0D99D85A8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73D8FE-9DB6-AED4-7D17-A2E523715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E6000-7976-45B6-6AFA-6731539F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4578A7-513C-65D4-96AF-A3EF4D8D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F3E59A-5460-ABE9-E17B-9615E300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91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63338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54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80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402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4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451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6064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2581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271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757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1209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4120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4947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50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0D38AB-B325-71F1-0F5B-B1F12C85F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0128" y="6460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0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46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77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36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B55C76-3010-0E9B-5003-86E06E89F154}"/>
              </a:ext>
            </a:extLst>
          </p:cNvPr>
          <p:cNvSpPr/>
          <p:nvPr userDrawn="1"/>
        </p:nvSpPr>
        <p:spPr bwMode="auto">
          <a:xfrm>
            <a:off x="0" y="6426926"/>
            <a:ext cx="12192000" cy="431074"/>
          </a:xfrm>
          <a:prstGeom prst="rect">
            <a:avLst/>
          </a:prstGeom>
          <a:solidFill>
            <a:srgbClr val="0035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914400"/>
            <a:ext cx="10363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37320-7A7F-35C4-2B26-78A6984BA691}"/>
              </a:ext>
            </a:extLst>
          </p:cNvPr>
          <p:cNvSpPr txBox="1"/>
          <p:nvPr userDrawn="1"/>
        </p:nvSpPr>
        <p:spPr>
          <a:xfrm>
            <a:off x="11887200" y="65451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FEF1567-B542-90E4-D135-E7D02F385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497" y="6460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855A6-D1E5-D11F-922F-F42CB995646B}"/>
              </a:ext>
            </a:extLst>
          </p:cNvPr>
          <p:cNvSpPr/>
          <p:nvPr userDrawn="1"/>
        </p:nvSpPr>
        <p:spPr bwMode="auto">
          <a:xfrm>
            <a:off x="0" y="703901"/>
            <a:ext cx="12192000" cy="140829"/>
          </a:xfrm>
          <a:prstGeom prst="rect">
            <a:avLst/>
          </a:prstGeom>
          <a:solidFill>
            <a:srgbClr val="0035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2" descr="University of New Hampshire Logo PNG Vector (AI, PDF, SVG) Free Download">
            <a:extLst>
              <a:ext uri="{FF2B5EF4-FFF2-40B4-BE49-F238E27FC236}">
                <a16:creationId xmlns:a16="http://schemas.microsoft.com/office/drawing/2014/main" id="{77BF0A11-E559-A8CA-228D-3C37D7DF8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059" y="6426926"/>
            <a:ext cx="428282" cy="4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F93BB1-E945-95E8-4BF1-B4027A121BFB}"/>
              </a:ext>
            </a:extLst>
          </p:cNvPr>
          <p:cNvSpPr txBox="1">
            <a:spLocks/>
          </p:cNvSpPr>
          <p:nvPr userDrawn="1"/>
        </p:nvSpPr>
        <p:spPr>
          <a:xfrm>
            <a:off x="218366" y="6457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Hector Chinchay</a:t>
            </a:r>
          </a:p>
        </p:txBody>
      </p:sp>
    </p:spTree>
    <p:extLst>
      <p:ext uri="{BB962C8B-B14F-4D97-AF65-F5344CB8AC3E}">
        <p14:creationId xmlns:p14="http://schemas.microsoft.com/office/powerpoint/2010/main" val="1277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1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676608-C52B-DADD-B5D3-A1399505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582A8-BAAF-417A-1A4A-B4D2FDA0C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2F6483-9B71-6066-0B4F-88DC0099C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0CEE8-7DCD-F84C-7526-A474E4A41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D9406-D0E1-F0D5-2002-97DBB16A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0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2146EC-9E57-9439-EA5D-734810351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85" y="1572553"/>
            <a:ext cx="10869830" cy="21675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Analysis of pion-SIDIS events with CLAS12 Data toward the Tensor TMDs Studies on Deuteron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B0472-1394-D8EB-891D-A60F1CA41912}"/>
              </a:ext>
            </a:extLst>
          </p:cNvPr>
          <p:cNvSpPr txBox="1"/>
          <p:nvPr/>
        </p:nvSpPr>
        <p:spPr>
          <a:xfrm>
            <a:off x="745960" y="4333371"/>
            <a:ext cx="78736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Hector Chinchay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HUGS 2025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40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Annual Hampton University Graduate Summer Workshop at Jefferson Lab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May 27 – June 13,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4ECFF-5F33-D19F-E799-7499EF30B660}"/>
              </a:ext>
            </a:extLst>
          </p:cNvPr>
          <p:cNvSpPr/>
          <p:nvPr/>
        </p:nvSpPr>
        <p:spPr bwMode="auto">
          <a:xfrm>
            <a:off x="0" y="0"/>
            <a:ext cx="12192000" cy="8651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933BA4-66C5-8FDD-8126-11E7FC75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60" y="3938054"/>
            <a:ext cx="1759780" cy="17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75F4E5-D092-4895-1B19-6F6A97B3A180}"/>
              </a:ext>
            </a:extLst>
          </p:cNvPr>
          <p:cNvGrpSpPr/>
          <p:nvPr/>
        </p:nvGrpSpPr>
        <p:grpSpPr>
          <a:xfrm>
            <a:off x="-8306" y="1215041"/>
            <a:ext cx="12199542" cy="5628881"/>
            <a:chOff x="-366934" y="1202990"/>
            <a:chExt cx="12199542" cy="56288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CD4F0A-0FA5-4135-D518-EA6C728E9C6F}"/>
                </a:ext>
              </a:extLst>
            </p:cNvPr>
            <p:cNvSpPr/>
            <p:nvPr/>
          </p:nvSpPr>
          <p:spPr bwMode="auto">
            <a:xfrm>
              <a:off x="-359392" y="1202990"/>
              <a:ext cx="12192000" cy="45719"/>
            </a:xfrm>
            <a:prstGeom prst="rect">
              <a:avLst/>
            </a:prstGeom>
            <a:solidFill>
              <a:srgbClr val="00359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8C38B1-EE1E-88E2-3A35-6437635C9B4F}"/>
                </a:ext>
              </a:extLst>
            </p:cNvPr>
            <p:cNvSpPr/>
            <p:nvPr/>
          </p:nvSpPr>
          <p:spPr bwMode="auto">
            <a:xfrm>
              <a:off x="-366934" y="5943798"/>
              <a:ext cx="12192000" cy="888073"/>
            </a:xfrm>
            <a:prstGeom prst="rect">
              <a:avLst/>
            </a:prstGeom>
            <a:solidFill>
              <a:srgbClr val="00359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DC9066FE-24EF-0AF9-9FE2-3F169B29F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856" y="212099"/>
            <a:ext cx="3202587" cy="819403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0AFBB38-1B10-EF5A-5603-9943E6031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7" y="225582"/>
            <a:ext cx="3719597" cy="808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C317F-E949-8FB7-B0F0-D0040488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B0CA6-EC3A-BF30-D5B8-437F57D3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09" b="721"/>
          <a:stretch>
            <a:fillRect/>
          </a:stretch>
        </p:blipFill>
        <p:spPr>
          <a:xfrm>
            <a:off x="594811" y="866660"/>
            <a:ext cx="2623892" cy="550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87B97-69C3-96F2-7D4D-24B038FB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344" b="1344"/>
          <a:stretch>
            <a:fillRect/>
          </a:stretch>
        </p:blipFill>
        <p:spPr>
          <a:xfrm>
            <a:off x="4256728" y="914836"/>
            <a:ext cx="2862690" cy="5506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7EF967-BC72-083F-A27B-EDB0B7F2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958" t="1" b="1137"/>
          <a:stretch>
            <a:fillRect/>
          </a:stretch>
        </p:blipFill>
        <p:spPr>
          <a:xfrm>
            <a:off x="8310392" y="984808"/>
            <a:ext cx="2592889" cy="54362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030A5C0B-87B8-0743-ECF8-060CE43957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77423"/>
                <a:ext cx="11783292" cy="75392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Calibri" pitchFamily="34" charset="0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Calibri" pitchFamily="34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Calibri" pitchFamily="34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Calibri" pitchFamily="34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Calibri" pitchFamily="34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Times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Times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Times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2"/>
                    </a:solidFill>
                    <a:latin typeface="Times" charset="0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ker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sz="2800" b="0" i="1" ker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kern="0" dirty="0">
                    <a:solidFill>
                      <a:srgbClr val="001F60"/>
                    </a:solidFill>
                    <a:latin typeface="Aptos" panose="020B0004020202020204" pitchFamily="34" charset="0"/>
                  </a:rPr>
                  <a:t> distributions in CLAS12</a:t>
                </a:r>
              </a:p>
            </p:txBody>
          </p:sp>
        </mc:Choice>
        <mc:Fallback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030A5C0B-87B8-0743-ECF8-060CE4395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423"/>
                <a:ext cx="11783292" cy="753926"/>
              </a:xfrm>
              <a:prstGeom prst="rect">
                <a:avLst/>
              </a:prstGeom>
              <a:blipFill>
                <a:blip r:embed="rId5"/>
                <a:stretch>
                  <a:fillRect t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C86762-8A0A-131F-AA7C-0A250E09E327}"/>
              </a:ext>
            </a:extLst>
          </p:cNvPr>
          <p:cNvSpPr txBox="1"/>
          <p:nvPr/>
        </p:nvSpPr>
        <p:spPr>
          <a:xfrm>
            <a:off x="10903281" y="5266265"/>
            <a:ext cx="1170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effectLst/>
                <a:latin typeface="Aptos" panose="020B0004020202020204" pitchFamily="34" charset="0"/>
              </a:rPr>
              <a:t>Data from RGC Summer22 </a:t>
            </a:r>
            <a:br>
              <a:rPr lang="en-US" sz="1200" b="1" dirty="0">
                <a:solidFill>
                  <a:srgbClr val="00B0F0"/>
                </a:solidFill>
                <a:effectLst/>
                <a:latin typeface="Aptos" panose="020B0004020202020204" pitchFamily="34" charset="0"/>
              </a:rPr>
            </a:br>
            <a:r>
              <a:rPr lang="en-US" sz="1200" b="1" dirty="0">
                <a:solidFill>
                  <a:srgbClr val="00B0F0"/>
                </a:solidFill>
                <a:latin typeface="Aptos" panose="020B0004020202020204" pitchFamily="34" charset="0"/>
              </a:rPr>
              <a:t>run number : 016401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866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5F883-A8D4-2F65-76BB-EA1235D23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9FF31B-62AB-12A0-C1EB-7E58F7D08C80}"/>
              </a:ext>
            </a:extLst>
          </p:cNvPr>
          <p:cNvSpPr txBox="1">
            <a:spLocks/>
          </p:cNvSpPr>
          <p:nvPr/>
        </p:nvSpPr>
        <p:spPr>
          <a:xfrm>
            <a:off x="0" y="160064"/>
            <a:ext cx="5383458" cy="76015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001F60"/>
                </a:solidFill>
              </a:rPr>
              <a:t>Quality cuts based on chi2pid</a:t>
            </a:r>
            <a:endParaRPr lang="en-US" sz="2800" i="1" kern="0" dirty="0">
              <a:solidFill>
                <a:srgbClr val="001F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D48D7F-9708-93DC-45A1-C216BBD4A7EF}"/>
                  </a:ext>
                </a:extLst>
              </p:cNvPr>
              <p:cNvSpPr txBox="1"/>
              <p:nvPr/>
            </p:nvSpPr>
            <p:spPr>
              <a:xfrm>
                <a:off x="1761723" y="5077090"/>
                <a:ext cx="94269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1F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D48D7F-9708-93DC-45A1-C216BBD4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23" y="5077090"/>
                <a:ext cx="942694" cy="578172"/>
              </a:xfrm>
              <a:prstGeom prst="rect">
                <a:avLst/>
              </a:prstGeom>
              <a:blipFill>
                <a:blip r:embed="rId2"/>
                <a:stretch>
                  <a:fillRect l="-5263" r="-3947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1BBE56-08A1-4FB3-E9F5-68714B4AAB8F}"/>
                  </a:ext>
                </a:extLst>
              </p:cNvPr>
              <p:cNvSpPr txBox="1"/>
              <p:nvPr/>
            </p:nvSpPr>
            <p:spPr>
              <a:xfrm>
                <a:off x="776484" y="2246309"/>
                <a:ext cx="3144194" cy="671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𝑚𝑒𝑎𝑠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𝑐𝑎𝑙</m:t>
                              </m:r>
                              <m:r>
                                <a:rPr lang="en-US" sz="20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1F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1BBE56-08A1-4FB3-E9F5-68714B4AA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4" y="2246309"/>
                <a:ext cx="3144194" cy="671979"/>
              </a:xfrm>
              <a:prstGeom prst="rect">
                <a:avLst/>
              </a:prstGeom>
              <a:blipFill>
                <a:blip r:embed="rId3"/>
                <a:stretch>
                  <a:fillRect l="-803" t="-3704" r="-2410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0FCE71-1C8C-3FE3-41F4-35B15CD85217}"/>
                  </a:ext>
                </a:extLst>
              </p:cNvPr>
              <p:cNvSpPr txBox="1"/>
              <p:nvPr/>
            </p:nvSpPr>
            <p:spPr>
              <a:xfrm>
                <a:off x="5965981" y="2246309"/>
                <a:ext cx="2586182" cy="720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𝑆𝐹</m:t>
                      </m:r>
                      <m:r>
                        <a:rPr lang="en-US" sz="20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1F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0FCE71-1C8C-3FE3-41F4-35B15CD85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981" y="2246309"/>
                <a:ext cx="2586182" cy="720390"/>
              </a:xfrm>
              <a:prstGeom prst="rect">
                <a:avLst/>
              </a:prstGeom>
              <a:blipFill>
                <a:blip r:embed="rId4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232A40-A67B-0744-5783-16D6DA327634}"/>
              </a:ext>
            </a:extLst>
          </p:cNvPr>
          <p:cNvSpPr txBox="1"/>
          <p:nvPr/>
        </p:nvSpPr>
        <p:spPr>
          <a:xfrm>
            <a:off x="167597" y="1139571"/>
            <a:ext cx="5120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effectLst/>
              </a:rPr>
              <a:t>Electron Identification</a:t>
            </a:r>
            <a:endParaRPr lang="en-US" sz="2000" dirty="0">
              <a:solidFill>
                <a:srgbClr val="001F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A7416-3407-6D7F-0BBA-B8360B47710A}"/>
              </a:ext>
            </a:extLst>
          </p:cNvPr>
          <p:cNvSpPr txBox="1"/>
          <p:nvPr/>
        </p:nvSpPr>
        <p:spPr>
          <a:xfrm>
            <a:off x="167597" y="4292866"/>
            <a:ext cx="3342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effectLst/>
              </a:rPr>
              <a:t>Hadron Identification</a:t>
            </a:r>
            <a:endParaRPr lang="en-US" sz="2000" dirty="0">
              <a:solidFill>
                <a:srgbClr val="001F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AD4A17-F1FF-54F8-C453-4DD4A18E4D2E}"/>
                  </a:ext>
                </a:extLst>
              </p:cNvPr>
              <p:cNvSpPr txBox="1"/>
              <p:nvPr/>
            </p:nvSpPr>
            <p:spPr>
              <a:xfrm>
                <a:off x="-315922" y="3591268"/>
                <a:ext cx="609600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resolution</m:t>
                      </m:r>
                      <m: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sampling</m:t>
                      </m:r>
                      <m: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fraction</m:t>
                      </m:r>
                    </m:oMath>
                  </m:oMathPara>
                </a14:m>
                <a:endParaRPr lang="en-US" dirty="0">
                  <a:solidFill>
                    <a:srgbClr val="001F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AD4A17-F1FF-54F8-C453-4DD4A18E4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5922" y="3591268"/>
                <a:ext cx="6096000" cy="390748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725BC5-92C8-B498-5C4B-4936921D533B}"/>
                  </a:ext>
                </a:extLst>
              </p:cNvPr>
              <p:cNvSpPr txBox="1"/>
              <p:nvPr/>
            </p:nvSpPr>
            <p:spPr>
              <a:xfrm>
                <a:off x="3861077" y="5077090"/>
                <a:ext cx="286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𝑣𝑒𝑟𝑡𝑒𝑥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𝑑𝑖𝑓𝑓𝑒𝑟𝑒𝑛𝑐𝑒</m:t>
                      </m:r>
                    </m:oMath>
                  </m:oMathPara>
                </a14:m>
                <a:endParaRPr lang="en-US" dirty="0">
                  <a:solidFill>
                    <a:srgbClr val="001F6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725BC5-92C8-B498-5C4B-4936921D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077" y="5077090"/>
                <a:ext cx="2862097" cy="369332"/>
              </a:xfrm>
              <a:prstGeom prst="rect">
                <a:avLst/>
              </a:prstGeom>
              <a:blipFill>
                <a:blip r:embed="rId6"/>
                <a:stretch>
                  <a:fillRect r="-22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B3916-B491-8781-E634-25B2F87CA94C}"/>
                  </a:ext>
                </a:extLst>
              </p:cNvPr>
              <p:cNvSpPr txBox="1"/>
              <p:nvPr/>
            </p:nvSpPr>
            <p:spPr>
              <a:xfrm>
                <a:off x="3934691" y="5470538"/>
                <a:ext cx="32327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𝑒𝑥𝑝𝑒𝑐𝑡𝑒𝑑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𝑡𝑖𝑚𝑖𝑛𝑔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𝑟𝑒𝑠𝑜𝑙𝑢𝑡𝑖𝑜𝑛</m:t>
                      </m:r>
                    </m:oMath>
                  </m:oMathPara>
                </a14:m>
                <a:endParaRPr lang="en-US" dirty="0">
                  <a:solidFill>
                    <a:srgbClr val="001F6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B3916-B491-8781-E634-25B2F87CA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91" y="5470538"/>
                <a:ext cx="323272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D99E8D-36E0-D7DC-988A-24432C67424D}"/>
              </a:ext>
            </a:extLst>
          </p:cNvPr>
          <p:cNvSpPr txBox="1"/>
          <p:nvPr/>
        </p:nvSpPr>
        <p:spPr>
          <a:xfrm>
            <a:off x="7874000" y="1563063"/>
            <a:ext cx="1944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1F60"/>
                </a:solidFill>
                <a:effectLst/>
                <a:latin typeface="Aptos Display" panose="020B0004020202020204" pitchFamily="34" charset="0"/>
              </a:rPr>
              <a:t>PCAL</a:t>
            </a:r>
            <a:r>
              <a:rPr lang="en-US" sz="18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+ EC = ECAL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CADFC8-5DCA-541F-E2CB-7DF79706C216}"/>
              </a:ext>
            </a:extLst>
          </p:cNvPr>
          <p:cNvCxnSpPr/>
          <p:nvPr/>
        </p:nvCxnSpPr>
        <p:spPr>
          <a:xfrm flipV="1">
            <a:off x="7730836" y="1911927"/>
            <a:ext cx="821327" cy="424873"/>
          </a:xfrm>
          <a:prstGeom prst="straightConnector1">
            <a:avLst/>
          </a:prstGeom>
          <a:ln>
            <a:solidFill>
              <a:srgbClr val="001F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7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C5761-E5D9-17D8-DDBA-726086EA5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4163A-1DF1-FC07-9977-5F369F9B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023792"/>
            <a:ext cx="11410950" cy="5382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0052E-103F-23EA-29D2-9B7CC45CB2D4}"/>
              </a:ext>
            </a:extLst>
          </p:cNvPr>
          <p:cNvSpPr txBox="1"/>
          <p:nvPr/>
        </p:nvSpPr>
        <p:spPr>
          <a:xfrm>
            <a:off x="0" y="205374"/>
            <a:ext cx="7131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F60"/>
                </a:solidFill>
                <a:effectLst/>
                <a:latin typeface="Aptos" panose="020B0004020202020204" pitchFamily="34" charset="0"/>
              </a:rPr>
              <a:t>Quality cuts based on chi2pid - Hadrons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6A1D4-DF41-850E-0767-EE0CA701568F}"/>
              </a:ext>
            </a:extLst>
          </p:cNvPr>
          <p:cNvSpPr txBox="1"/>
          <p:nvPr/>
        </p:nvSpPr>
        <p:spPr>
          <a:xfrm>
            <a:off x="669924" y="892615"/>
            <a:ext cx="108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D5ECD-7B7C-63AD-B70E-A3250C790B21}"/>
              </a:ext>
            </a:extLst>
          </p:cNvPr>
          <p:cNvSpPr txBox="1"/>
          <p:nvPr/>
        </p:nvSpPr>
        <p:spPr>
          <a:xfrm>
            <a:off x="669924" y="3649328"/>
            <a:ext cx="108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PID</a:t>
            </a:r>
          </a:p>
        </p:txBody>
      </p:sp>
    </p:spTree>
    <p:extLst>
      <p:ext uri="{BB962C8B-B14F-4D97-AF65-F5344CB8AC3E}">
        <p14:creationId xmlns:p14="http://schemas.microsoft.com/office/powerpoint/2010/main" val="236633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FE302-960F-54A7-A2DB-68B6F93FE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1D6B5-552E-0FE1-A330-12BA99F5D5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360" y="1402862"/>
            <a:ext cx="11257280" cy="347106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approach to refine the event builder PID has been developed.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kinematic distributions of Q</a:t>
            </a:r>
            <a:r>
              <a:rPr lang="en-US" sz="2200" baseline="300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z, </a:t>
            </a:r>
            <a:r>
              <a:rPr lang="en-US" sz="22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baseline="-250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US" sz="2200" baseline="-250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with simulations.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yields.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full uncertainty analysis.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analysis will enable the extraction of tensor structure functions of the deuteron, first ever via SIDIS analysis.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358EF-D4B4-B96E-9731-512376EE96CC}"/>
              </a:ext>
            </a:extLst>
          </p:cNvPr>
          <p:cNvSpPr txBox="1"/>
          <p:nvPr/>
        </p:nvSpPr>
        <p:spPr>
          <a:xfrm>
            <a:off x="177992" y="202616"/>
            <a:ext cx="8376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Remarks and future work!</a:t>
            </a:r>
          </a:p>
        </p:txBody>
      </p:sp>
    </p:spTree>
    <p:extLst>
      <p:ext uri="{BB962C8B-B14F-4D97-AF65-F5344CB8AC3E}">
        <p14:creationId xmlns:p14="http://schemas.microsoft.com/office/powerpoint/2010/main" val="173040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A8F34-6B91-33E4-0E5D-4EAEFDB5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CC61-0EA7-76D3-5BA2-C6755806E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16E8E-44B4-3F40-E4B1-9B3D548F3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108" y="1019541"/>
            <a:ext cx="11585783" cy="524594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Poudel, J., Bacchetta, A., Chen, J.-P., Keller, D., Fernando, I., Long, E., Ruth, D., Santiesteban, N., &amp; Slifer, K. (2025). Spin 1 transverse momentum dependent tensor structure functions in CLAS12. En </a:t>
            </a:r>
            <a:r>
              <a:rPr lang="en-US" sz="1600" i="1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[hep-</a:t>
            </a:r>
            <a:r>
              <a:rPr lang="en-US" sz="1600" i="1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http://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/abs/2502.20044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Poudel, J., Bacchetta, A., Chen, J.-P., &amp; Santiesteban, N. (2025). Experimental study of tensor structure function of deuteron. 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Physical Journal A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(4), 1–8. https://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/10.1140/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epja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/s10050-025-01558-w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“RG-C Experiments.” https://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clasweb.jlab.org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/wiki/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index.php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List_of_RGC_Experiments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Ziegler, V., Baltzell, N. A.,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Bossù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F., Carman, D. S.,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Chatagnon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Contalbrigo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De Vita, R.,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Defurne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Gavalian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G., Gilfoyle, G. P., Glazier, D. I., Gotra, Y.,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Gyurjyan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V., Harrison, N., Heddle, D., Hobart, A., Joosten, S., Kim, A., Markov, N., … Ungaro, M. (2020). The CLAS12 software framework and event reconstruction. 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Instruments &amp; Methods in Physics Research. Section A, Accelerators, Spectrometers, Detectors and Associated Equipment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959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(163472), 163472. https://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/10.1016/j.nima.2020.163472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Burkert, V. D.,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Elouadrhiri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L., Adhikari, K. P., Adhikari, S.,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Amaryan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J., Anderson, D., Angelini, G., Antonioli, M.,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Atac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H., Aune, S., Avakian, H., Gayoso, C. A., Baltzell, N., Barion, L.,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Battaglieri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Baturin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Bedlinskiy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I., 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Benmokhtar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F., Bianconi, A., … Ziegler, V. (2020). The CLAS12 spectrometer at Jefferson laboratory. 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Instruments &amp; Methods in Physics Research. Section A, Accelerators, Spectrometers, Detectors and Associated Equipment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6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959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(163419), 163419.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https://</a:t>
            </a:r>
            <a:r>
              <a:rPr lang="en-US" sz="16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6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/10.1016/j.nima.2020.163419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8EBBF-6C9C-C16C-31AD-DF7057F5BB68}"/>
              </a:ext>
            </a:extLst>
          </p:cNvPr>
          <p:cNvSpPr txBox="1"/>
          <p:nvPr/>
        </p:nvSpPr>
        <p:spPr>
          <a:xfrm>
            <a:off x="177992" y="202616"/>
            <a:ext cx="8376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965F4-A7F4-FE88-F051-9FE10C700E76}"/>
              </a:ext>
            </a:extLst>
          </p:cNvPr>
          <p:cNvSpPr txBox="1"/>
          <p:nvPr/>
        </p:nvSpPr>
        <p:spPr>
          <a:xfrm>
            <a:off x="444292" y="5803823"/>
            <a:ext cx="3422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hectorch@jlab.org</a:t>
            </a: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C4CCE-EE38-3350-4133-759F21F0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61A3F-8CA3-D22E-61B8-0FE48A958C5D}"/>
              </a:ext>
            </a:extLst>
          </p:cNvPr>
          <p:cNvSpPr txBox="1"/>
          <p:nvPr/>
        </p:nvSpPr>
        <p:spPr>
          <a:xfrm>
            <a:off x="206544" y="156065"/>
            <a:ext cx="8693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SIDIS (Semi-Inclusive Deep Inelastic Scattering)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D151D8A-88B1-D267-9D6F-1A8F66EB3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91749-4040-8D38-1CF0-FA8E09BF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463" y="1633125"/>
            <a:ext cx="5200650" cy="38740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F8D7A-138B-BC9D-5D59-9A18E333C22C}"/>
                  </a:ext>
                </a:extLst>
              </p:cNvPr>
              <p:cNvSpPr txBox="1"/>
              <p:nvPr/>
            </p:nvSpPr>
            <p:spPr>
              <a:xfrm>
                <a:off x="318508" y="1754163"/>
                <a:ext cx="609814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</a:t>
                </a:r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on with momentum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1F60"/>
                        </a:solidFill>
                        <a:effectLst/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scatters off a deuteron target. In the final state, the scattered </a:t>
                </a: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</a:t>
                </a:r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tron with 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1F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is measured together with one hadron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1F60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 with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1F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800" b="0" i="0" dirty="0">
                    <a:solidFill>
                      <a:srgbClr val="001F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F8D7A-138B-BC9D-5D59-9A18E333C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8" y="1754163"/>
                <a:ext cx="6098146" cy="1200329"/>
              </a:xfrm>
              <a:prstGeom prst="rect">
                <a:avLst/>
              </a:prstGeom>
              <a:blipFill>
                <a:blip r:embed="rId4"/>
                <a:stretch>
                  <a:fillRect l="-622" t="-3158" r="-83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9E0206-4098-05A1-5515-01FBBA6326C0}"/>
                  </a:ext>
                </a:extLst>
              </p:cNvPr>
              <p:cNvSpPr txBox="1"/>
              <p:nvPr/>
            </p:nvSpPr>
            <p:spPr>
              <a:xfrm>
                <a:off x="420108" y="390350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1F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1F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1F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1F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1F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1F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1F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1F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1F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1F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1F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1F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b="0" i="0" dirty="0">
                  <a:solidFill>
                    <a:srgbClr val="001F60"/>
                  </a:solidFill>
                  <a:effectLst/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9E0206-4098-05A1-5515-01FBBA63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8" y="3903509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3E656E-C723-D6EA-8BBD-F8BE68AFB187}"/>
                  </a:ext>
                </a:extLst>
              </p:cNvPr>
              <p:cNvSpPr txBox="1"/>
              <p:nvPr/>
            </p:nvSpPr>
            <p:spPr>
              <a:xfrm flipH="1">
                <a:off x="10207682" y="3146851"/>
                <a:ext cx="5225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3E656E-C723-D6EA-8BBD-F8BE68AFB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07682" y="3146851"/>
                <a:ext cx="5225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A92152-04CF-506D-DC19-52EC1ECD3910}"/>
              </a:ext>
            </a:extLst>
          </p:cNvPr>
          <p:cNvSpPr txBox="1"/>
          <p:nvPr/>
        </p:nvSpPr>
        <p:spPr>
          <a:xfrm>
            <a:off x="318508" y="5183186"/>
            <a:ext cx="739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SIDIS is a way to access TMDs.</a:t>
            </a:r>
          </a:p>
        </p:txBody>
      </p:sp>
    </p:spTree>
    <p:extLst>
      <p:ext uri="{BB962C8B-B14F-4D97-AF65-F5344CB8AC3E}">
        <p14:creationId xmlns:p14="http://schemas.microsoft.com/office/powerpoint/2010/main" val="327452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CBF8B-90A8-8C3A-E4CE-F914E7F14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85500-F6E2-5D1E-8AA5-5F77756DDD01}"/>
              </a:ext>
            </a:extLst>
          </p:cNvPr>
          <p:cNvSpPr txBox="1"/>
          <p:nvPr/>
        </p:nvSpPr>
        <p:spPr>
          <a:xfrm>
            <a:off x="0" y="161054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Tensor polarization of deuteron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EBEC79-C963-08EB-EE95-AB5530D8B1E5}"/>
                  </a:ext>
                </a:extLst>
              </p:cNvPr>
              <p:cNvSpPr txBox="1"/>
              <p:nvPr/>
            </p:nvSpPr>
            <p:spPr>
              <a:xfrm>
                <a:off x="192021" y="1237312"/>
                <a:ext cx="11807957" cy="3644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Spin-1/2 system splits into 2 energy levels in magnetic field (Zeeman effect)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= +1/2 and -1/2 energy states with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)/(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just"/>
                <a:endParaRPr lang="en-US" sz="20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000" b="1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Spin-1 system splits into 3 energy levels in magnetic field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= +1 , 0 and -1 energy state with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)/(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b="0" i="0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Tensor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 </m:t>
                        </m:r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800" b="0" i="0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sz="1800" b="0" i="0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)/(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1800" i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sz="1800" i="0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endParaRPr lang="en-US" sz="20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endParaRPr lang="en-US" sz="20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just"/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spin system follows the Boltzmann distribution at thermal equilibrium, then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EBEC79-C963-08EB-EE95-AB5530D8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1" y="1237312"/>
                <a:ext cx="11807957" cy="3644844"/>
              </a:xfrm>
              <a:prstGeom prst="rect">
                <a:avLst/>
              </a:prstGeom>
              <a:blipFill>
                <a:blip r:embed="rId2"/>
                <a:stretch>
                  <a:fillRect l="-215" t="-694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7B0056-C3EA-2966-EC1A-9B188BD10194}"/>
                  </a:ext>
                </a:extLst>
              </p:cNvPr>
              <p:cNvSpPr txBox="1"/>
              <p:nvPr/>
            </p:nvSpPr>
            <p:spPr>
              <a:xfrm>
                <a:off x="3048989" y="5198745"/>
                <a:ext cx="619412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|| </m:t>
                          </m:r>
                          <m:r>
                            <a:rPr lang="en-US" sz="2000" i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4−3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||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7B0056-C3EA-2966-EC1A-9B188BD1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89" y="5198745"/>
                <a:ext cx="6194120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2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7B4E7-DA9A-418A-8726-C6F1AA09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D8C0D-CA18-BDB4-2986-A093E1328768}"/>
              </a:ext>
            </a:extLst>
          </p:cNvPr>
          <p:cNvSpPr txBox="1"/>
          <p:nvPr/>
        </p:nvSpPr>
        <p:spPr>
          <a:xfrm>
            <a:off x="206544" y="156065"/>
            <a:ext cx="8693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 TMDs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E525ED-28CE-D737-A008-76540C2191BD}"/>
                  </a:ext>
                </a:extLst>
              </p:cNvPr>
              <p:cNvSpPr txBox="1"/>
              <p:nvPr/>
            </p:nvSpPr>
            <p:spPr>
              <a:xfrm>
                <a:off x="7958161" y="4218065"/>
                <a:ext cx="4189133" cy="1655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this exploratory analysis, we will attempt to access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𝐿𝐿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𝐿𝐿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  <m:r>
                              <a:rPr lang="en-US" sz="18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𝛟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r>
                      <a:rPr lang="en-US" sz="1800" b="0" i="0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structure functions, which provide access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𝐿𝐿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𝐿𝐿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⟘</m:t>
                        </m:r>
                        <m:r>
                          <a:rPr lang="en-US" sz="18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TMDs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E525ED-28CE-D737-A008-76540C21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161" y="4218065"/>
                <a:ext cx="4189133" cy="1655966"/>
              </a:xfrm>
              <a:prstGeom prst="rect">
                <a:avLst/>
              </a:prstGeom>
              <a:blipFill>
                <a:blip r:embed="rId3"/>
                <a:stretch>
                  <a:fillRect l="-1208" t="-2290" r="-1208" b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8B4CD87-5765-BA7D-4E10-417ADAD04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6D4B4-ED03-BDEA-59EE-1D7B363A8B76}"/>
              </a:ext>
            </a:extLst>
          </p:cNvPr>
          <p:cNvSpPr txBox="1"/>
          <p:nvPr/>
        </p:nvSpPr>
        <p:spPr>
          <a:xfrm>
            <a:off x="165390" y="835449"/>
            <a:ext cx="11861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longitudinal polarization only, we could express the differential cross-section for SIDIS as: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C95704-9B53-CD98-8EA7-5307BD0F05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022"/>
          <a:stretch>
            <a:fillRect/>
          </a:stretch>
        </p:blipFill>
        <p:spPr>
          <a:xfrm>
            <a:off x="530950" y="1350750"/>
            <a:ext cx="7285242" cy="43760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956C229-6A40-419D-93D4-817CFE8AD8F6}"/>
              </a:ext>
            </a:extLst>
          </p:cNvPr>
          <p:cNvSpPr/>
          <p:nvPr/>
        </p:nvSpPr>
        <p:spPr bwMode="auto">
          <a:xfrm>
            <a:off x="3650596" y="4545683"/>
            <a:ext cx="800437" cy="37178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92527D-C165-FE4C-B60E-1A64E7E36642}"/>
              </a:ext>
            </a:extLst>
          </p:cNvPr>
          <p:cNvSpPr/>
          <p:nvPr/>
        </p:nvSpPr>
        <p:spPr bwMode="auto">
          <a:xfrm>
            <a:off x="4099185" y="5158068"/>
            <a:ext cx="731164" cy="37178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308CDB-9C28-8A9A-180D-E66064329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985" y="2369595"/>
            <a:ext cx="2111467" cy="379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8B2677-DF3B-16B0-F1E4-19844F7B2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624" y="3156193"/>
            <a:ext cx="3906986" cy="5614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86D0831-B1F3-8279-4ACE-99E5BA3EE27C}"/>
              </a:ext>
            </a:extLst>
          </p:cNvPr>
          <p:cNvSpPr/>
          <p:nvPr/>
        </p:nvSpPr>
        <p:spPr bwMode="auto">
          <a:xfrm>
            <a:off x="8119624" y="3251015"/>
            <a:ext cx="629676" cy="37178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896D1-D139-FEDD-9CF3-04B00652BAD1}"/>
              </a:ext>
            </a:extLst>
          </p:cNvPr>
          <p:cNvSpPr/>
          <p:nvPr/>
        </p:nvSpPr>
        <p:spPr bwMode="auto">
          <a:xfrm>
            <a:off x="8882375" y="2404690"/>
            <a:ext cx="800437" cy="37178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B4DBC0-7405-9648-4852-7B0A378E1286}"/>
              </a:ext>
            </a:extLst>
          </p:cNvPr>
          <p:cNvSpPr/>
          <p:nvPr/>
        </p:nvSpPr>
        <p:spPr bwMode="auto">
          <a:xfrm>
            <a:off x="10141586" y="2377530"/>
            <a:ext cx="428190" cy="371784"/>
          </a:xfrm>
          <a:prstGeom prst="rect">
            <a:avLst/>
          </a:prstGeom>
          <a:noFill/>
          <a:ln>
            <a:solidFill>
              <a:srgbClr val="FAED0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892255-9973-2339-CB84-3CD3F192D071}"/>
              </a:ext>
            </a:extLst>
          </p:cNvPr>
          <p:cNvSpPr/>
          <p:nvPr/>
        </p:nvSpPr>
        <p:spPr bwMode="auto">
          <a:xfrm>
            <a:off x="11329150" y="3251015"/>
            <a:ext cx="357150" cy="371784"/>
          </a:xfrm>
          <a:prstGeom prst="rect">
            <a:avLst/>
          </a:prstGeom>
          <a:noFill/>
          <a:ln>
            <a:solidFill>
              <a:srgbClr val="FAED0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F47E79-A269-C973-0990-071A512CBB64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4256299" y="2590582"/>
            <a:ext cx="4626076" cy="1938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FD5BE0-48E7-5A4C-9EF5-2BB787615FDF}"/>
              </a:ext>
            </a:extLst>
          </p:cNvPr>
          <p:cNvCxnSpPr>
            <a:cxnSpLocks/>
            <a:endCxn id="23" idx="1"/>
          </p:cNvCxnSpPr>
          <p:nvPr/>
        </p:nvCxnSpPr>
        <p:spPr bwMode="auto">
          <a:xfrm flipV="1">
            <a:off x="4647478" y="3436907"/>
            <a:ext cx="3472146" cy="17220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41D389A-A006-2CD8-A2C5-3F28ECDC4CAC}"/>
              </a:ext>
            </a:extLst>
          </p:cNvPr>
          <p:cNvSpPr/>
          <p:nvPr/>
        </p:nvSpPr>
        <p:spPr bwMode="auto">
          <a:xfrm>
            <a:off x="3294356" y="4526882"/>
            <a:ext cx="274635" cy="371784"/>
          </a:xfrm>
          <a:prstGeom prst="rect">
            <a:avLst/>
          </a:prstGeom>
          <a:noFill/>
          <a:ln>
            <a:solidFill>
              <a:srgbClr val="001F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0C17-F7D2-C80F-753A-799FED2CC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9086A-A113-71C1-E90D-50B5B970D1CD}"/>
              </a:ext>
            </a:extLst>
          </p:cNvPr>
          <p:cNvSpPr txBox="1"/>
          <p:nvPr/>
        </p:nvSpPr>
        <p:spPr>
          <a:xfrm>
            <a:off x="206544" y="156065"/>
            <a:ext cx="8693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extract Tensor structure functions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DDE15A-B17E-B09B-D9A1-71E6D6ACE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3C71FF-7632-B48F-592E-5F706920B4C6}"/>
                  </a:ext>
                </a:extLst>
              </p:cNvPr>
              <p:cNvSpPr txBox="1"/>
              <p:nvPr/>
            </p:nvSpPr>
            <p:spPr>
              <a:xfrm>
                <a:off x="165390" y="1024824"/>
                <a:ext cx="11861220" cy="3532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cross section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</m:t>
                    </m:r>
                  </m:oMath>
                </a14:m>
                <a:endParaRPr lang="en-US" sz="1800" b="0" i="0" dirty="0">
                  <a:solidFill>
                    <a:srgbClr val="001F6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800" b="0" i="0" dirty="0">
                  <a:solidFill>
                    <a:srgbClr val="001F6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|| </m:t>
                          </m:r>
                          <m:r>
                            <a:rPr lang="en-US" sz="200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 polarization contribution suppressed with the data on both vector polarity of target.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Tensor part extracted from the linear fit of unpolarized + tensor polarized cross-section</a:t>
                </a:r>
              </a:p>
              <a:p>
                <a:pPr algn="just"/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dirty="0">
                    <a:solidFill>
                      <a:srgbClr val="001F6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1F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1F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1F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|| |</m:t>
                            </m:r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1F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1F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1F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</m:t>
                            </m:r>
                            <m: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|| |</m:t>
                            </m:r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−2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1F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rgbClr val="001F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Angular modulation to extract different tensor structure functions.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3C71FF-7632-B48F-592E-5F706920B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0" y="1024824"/>
                <a:ext cx="11861220" cy="3532890"/>
              </a:xfrm>
              <a:prstGeom prst="rect">
                <a:avLst/>
              </a:prstGeom>
              <a:blipFill>
                <a:blip r:embed="rId3"/>
                <a:stretch>
                  <a:fillRect l="-214" t="-1071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9F751F3-7288-FEBA-3A14-1E40703B46A5}"/>
              </a:ext>
            </a:extLst>
          </p:cNvPr>
          <p:cNvSpPr txBox="1"/>
          <p:nvPr/>
        </p:nvSpPr>
        <p:spPr>
          <a:xfrm>
            <a:off x="-1" y="5833176"/>
            <a:ext cx="11861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Poudel, J., Bacchetta, A., Chen, J.-P., &amp; Santiesteban, N. (2025). Experimental study of tensor structure function of deuteron. </a:t>
            </a:r>
            <a:r>
              <a:rPr lang="en-US" sz="12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Physical Journal A</a:t>
            </a:r>
            <a:r>
              <a:rPr lang="en-US" sz="1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1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(4), 1–8. https://</a:t>
            </a:r>
            <a:r>
              <a:rPr lang="en-US" sz="12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/10.1140/</a:t>
            </a:r>
            <a:r>
              <a:rPr lang="en-US" sz="1200" dirty="0" err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epja</a:t>
            </a:r>
            <a:r>
              <a:rPr lang="en-US" sz="1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/s10050-025-01558-w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0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34248-436F-5FD3-EC72-697DDF44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9CB663-B060-A05A-8512-61AAA0D5FC04}"/>
              </a:ext>
            </a:extLst>
          </p:cNvPr>
          <p:cNvSpPr txBox="1"/>
          <p:nvPr/>
        </p:nvSpPr>
        <p:spPr>
          <a:xfrm>
            <a:off x="206545" y="156065"/>
            <a:ext cx="7208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Clas12 detector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6E235-9027-F716-8953-68657FC1970D}"/>
              </a:ext>
            </a:extLst>
          </p:cNvPr>
          <p:cNvSpPr txBox="1"/>
          <p:nvPr/>
        </p:nvSpPr>
        <p:spPr>
          <a:xfrm>
            <a:off x="226364" y="5532653"/>
            <a:ext cx="11739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analyze the data from the CLAS12 Run Group C (RG-C), which took data on longitudinally vector polarized deuteron target with polarized electron beams during 2022 and 2023.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2434FAE-4038-DFC5-7D48-DC5602F10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4002-8252-7F94-B037-A01D9C47C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9" y="1187561"/>
            <a:ext cx="5003714" cy="3609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FCD63-A59B-B4E4-8EAB-2895F550B666}"/>
              </a:ext>
            </a:extLst>
          </p:cNvPr>
          <p:cNvSpPr txBox="1"/>
          <p:nvPr/>
        </p:nvSpPr>
        <p:spPr>
          <a:xfrm>
            <a:off x="6096000" y="1187561"/>
            <a:ext cx="60990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SVT: Silicon Vertex Tracker</a:t>
            </a:r>
          </a:p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CTOF: Central Time of Flight</a:t>
            </a:r>
          </a:p>
          <a:p>
            <a:pPr algn="just"/>
            <a:endParaRPr lang="en-US" sz="1800" dirty="0">
              <a:solidFill>
                <a:srgbClr val="00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HTCC: High Threshold Cherenkov Counter</a:t>
            </a:r>
          </a:p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DC: Drift Chamber</a:t>
            </a:r>
          </a:p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LTCC: Low Threshold Cherenkov</a:t>
            </a:r>
          </a:p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FTOF: Forward Time of Flight</a:t>
            </a:r>
          </a:p>
          <a:p>
            <a:pPr algn="just"/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PCAL/EC: Pre-Shower/Electromagnetic calorimeter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B876635-363D-F7D3-A2DD-397E8EEAB058}"/>
              </a:ext>
            </a:extLst>
          </p:cNvPr>
          <p:cNvSpPr/>
          <p:nvPr/>
        </p:nvSpPr>
        <p:spPr bwMode="auto">
          <a:xfrm rot="5400000">
            <a:off x="2058414" y="815771"/>
            <a:ext cx="458064" cy="1216309"/>
          </a:xfrm>
          <a:prstGeom prst="leftBrace">
            <a:avLst>
              <a:gd name="adj1" fmla="val 49713"/>
              <a:gd name="adj2" fmla="val 517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490B9-9EEA-E07B-996E-9C9912D9DC73}"/>
              </a:ext>
            </a:extLst>
          </p:cNvPr>
          <p:cNvSpPr txBox="1"/>
          <p:nvPr/>
        </p:nvSpPr>
        <p:spPr>
          <a:xfrm>
            <a:off x="1440882" y="849007"/>
            <a:ext cx="2650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Central Detector (CD)</a:t>
            </a:r>
            <a:endParaRPr lang="en-US" sz="1400" b="1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8DA3FD5-42BF-AA8E-43D7-E4E3334473EA}"/>
              </a:ext>
            </a:extLst>
          </p:cNvPr>
          <p:cNvSpPr/>
          <p:nvPr/>
        </p:nvSpPr>
        <p:spPr bwMode="auto">
          <a:xfrm rot="16200000">
            <a:off x="4030049" y="3344381"/>
            <a:ext cx="323246" cy="3132462"/>
          </a:xfrm>
          <a:prstGeom prst="leftBrace">
            <a:avLst>
              <a:gd name="adj1" fmla="val 49713"/>
              <a:gd name="adj2" fmla="val 5135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A4DEC-7CD3-0863-EAC5-F7C00586E45D}"/>
              </a:ext>
            </a:extLst>
          </p:cNvPr>
          <p:cNvSpPr txBox="1"/>
          <p:nvPr/>
        </p:nvSpPr>
        <p:spPr>
          <a:xfrm>
            <a:off x="3256046" y="5072235"/>
            <a:ext cx="2076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Forward Detector (FD)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2299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1B8CB-E6D4-5797-E248-489C82208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DAF3D-9568-CD46-A972-C05431B06D35}"/>
              </a:ext>
            </a:extLst>
          </p:cNvPr>
          <p:cNvSpPr txBox="1"/>
          <p:nvPr/>
        </p:nvSpPr>
        <p:spPr>
          <a:xfrm>
            <a:off x="206544" y="156065"/>
            <a:ext cx="8327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Clas12 offline software – Event reconstruction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548BD-82EE-3AD2-E5D2-7DD8F80465AA}"/>
              </a:ext>
            </a:extLst>
          </p:cNvPr>
          <p:cNvSpPr txBox="1"/>
          <p:nvPr/>
        </p:nvSpPr>
        <p:spPr>
          <a:xfrm>
            <a:off x="206545" y="914348"/>
            <a:ext cx="11807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Builder: </a:t>
            </a:r>
            <a:r>
              <a:rPr lang="en-US" sz="18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the last services in the reconstruction algorithm, and performs a series of functions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83CCCF-73F8-EFC7-6808-8A188FF7A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D6000-DF7D-6462-8014-8AFED142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607"/>
          <a:stretch/>
        </p:blipFill>
        <p:spPr>
          <a:xfrm>
            <a:off x="9546265" y="4771655"/>
            <a:ext cx="2097063" cy="1117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AF8632-010E-8A80-C449-99274DDD1A7C}"/>
                  </a:ext>
                </a:extLst>
              </p:cNvPr>
              <p:cNvSpPr txBox="1"/>
              <p:nvPr/>
            </p:nvSpPr>
            <p:spPr>
              <a:xfrm>
                <a:off x="192021" y="1527642"/>
                <a:ext cx="11807957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Particle Identification</a:t>
                </a:r>
              </a:p>
              <a:p>
                <a:pPr algn="just"/>
                <a:endPara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charged particles in the forward detectors, the </a:t>
                </a:r>
                <a:r>
                  <a:rPr lang="en-US" sz="18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Event Builde</a:t>
                </a:r>
                <a:r>
                  <a: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first assigns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e-/e+ (11/-11) </a:t>
                </a:r>
                <a:r>
                  <a: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 particle satisfies all corresponding HTCC and ECAL requirements (and has an associated FTOF hit):</a:t>
                </a:r>
              </a:p>
              <a:p>
                <a:pPr algn="just"/>
                <a:endPara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algn="just">
                  <a:buAutoNum type="arabicParenR"/>
                </a:pP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photoelectrons in HTCC</a:t>
                </a:r>
              </a:p>
              <a:p>
                <a:pPr marL="800100" lvl="1" indent="-342900" algn="just">
                  <a:buAutoNum type="arabicParenR"/>
                </a:pP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MeV in PCAL</a:t>
                </a:r>
              </a:p>
              <a:p>
                <a:pPr marL="800100" lvl="1" indent="-342900" algn="just">
                  <a:buAutoNum type="arabicParenR"/>
                </a:pP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5-sigma cuts on a parameterized momentum-dependent sampling fraction</a:t>
                </a:r>
              </a:p>
              <a:p>
                <a:pPr marL="342900" indent="-342900" algn="just">
                  <a:buAutoNum type="arabicParenR"/>
                </a:pPr>
                <a:endPara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charged particles with an associated TOF hit that don’t satisfy e-/e+ criteria, the Event Builder assigns p/K/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1800" dirty="0"/>
              </a:p>
              <a:p>
                <a:pPr algn="just"/>
                <a:r>
                  <a: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(2212/321/211).</a:t>
                </a:r>
              </a:p>
              <a:p>
                <a:pPr algn="just"/>
                <a:r>
                  <a:rPr lang="en-US" sz="1800" dirty="0">
                    <a:solidFill>
                      <a:srgbClr val="001F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This is based purely on minimizing the difference between its vertex time and the event start time.</a:t>
                </a:r>
              </a:p>
              <a:p>
                <a:pPr algn="just"/>
                <a:r>
                  <a: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For pions is assigned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(211/-211)</a:t>
                </a:r>
                <a:endPara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AF8632-010E-8A80-C449-99274DDD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1" y="1527642"/>
                <a:ext cx="11807957" cy="3693319"/>
              </a:xfrm>
              <a:prstGeom prst="rect">
                <a:avLst/>
              </a:prstGeom>
              <a:blipFill>
                <a:blip r:embed="rId4"/>
                <a:stretch>
                  <a:fillRect l="-322" t="-687" r="-322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29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2BFE0-E73A-D831-615F-E97E6B486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4E931C-5592-ABF8-DC29-2C0417AA7191}"/>
              </a:ext>
            </a:extLst>
          </p:cNvPr>
          <p:cNvSpPr txBox="1">
            <a:spLocks/>
          </p:cNvSpPr>
          <p:nvPr/>
        </p:nvSpPr>
        <p:spPr>
          <a:xfrm>
            <a:off x="0" y="150128"/>
            <a:ext cx="11783292" cy="5847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just"/>
            <a:r>
              <a:rPr lang="en-US" sz="2800" kern="0" dirty="0">
                <a:solidFill>
                  <a:srgbClr val="001F60"/>
                </a:solidFill>
                <a:latin typeface="Aptos" panose="020B0004020202020204" pitchFamily="34" charset="0"/>
              </a:rPr>
              <a:t>Electron distributions in CLAS12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825FA-05F8-3357-3C54-8082C8ED17BF}"/>
              </a:ext>
            </a:extLst>
          </p:cNvPr>
          <p:cNvSpPr txBox="1"/>
          <p:nvPr/>
        </p:nvSpPr>
        <p:spPr>
          <a:xfrm>
            <a:off x="717486" y="918593"/>
            <a:ext cx="2728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1) 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2.0 photoelectrons in HTCC</a:t>
            </a:r>
            <a:endParaRPr lang="en-US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0BBC8-7530-B745-8A4F-10DE4F440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9"/>
          <a:stretch/>
        </p:blipFill>
        <p:spPr>
          <a:xfrm>
            <a:off x="4176" y="1192877"/>
            <a:ext cx="4079592" cy="4323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0FA28-4745-EA0C-4EEA-BF93500F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2"/>
          <a:stretch/>
        </p:blipFill>
        <p:spPr>
          <a:xfrm>
            <a:off x="3934159" y="1391037"/>
            <a:ext cx="4198422" cy="4055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EABCB-A3D2-E8C1-8782-214BFB9B7475}"/>
              </a:ext>
            </a:extLst>
          </p:cNvPr>
          <p:cNvSpPr txBox="1"/>
          <p:nvPr/>
        </p:nvSpPr>
        <p:spPr>
          <a:xfrm>
            <a:off x="5090104" y="918593"/>
            <a:ext cx="20117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2) 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60 MeV in PCAL</a:t>
            </a:r>
            <a:endParaRPr lang="en-US" sz="1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0F7CE-46F5-3E8C-70FF-4C7DD9D180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8"/>
          <a:stretch/>
        </p:blipFill>
        <p:spPr>
          <a:xfrm>
            <a:off x="8145107" y="1268573"/>
            <a:ext cx="4079591" cy="4300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850E5A-1611-DE11-28AE-154AAB4DEF77}"/>
              </a:ext>
            </a:extLst>
          </p:cNvPr>
          <p:cNvSpPr txBox="1"/>
          <p:nvPr/>
        </p:nvSpPr>
        <p:spPr>
          <a:xfrm>
            <a:off x="8195211" y="810871"/>
            <a:ext cx="4079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3) 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5-sigma cuts on a parameterized momentum-dependent sampling fraction</a:t>
            </a:r>
            <a:endParaRPr lang="en-US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57FCF-2EF3-B8C0-145C-CF7A3B7E9956}"/>
              </a:ext>
            </a:extLst>
          </p:cNvPr>
          <p:cNvSpPr txBox="1"/>
          <p:nvPr/>
        </p:nvSpPr>
        <p:spPr>
          <a:xfrm>
            <a:off x="0" y="5756658"/>
            <a:ext cx="3031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effectLst/>
                <a:latin typeface="Aptos" panose="020B0004020202020204" pitchFamily="34" charset="0"/>
              </a:rPr>
              <a:t>Data from RGC Summer22 </a:t>
            </a:r>
            <a:br>
              <a:rPr lang="en-US" sz="1600" b="1" dirty="0">
                <a:solidFill>
                  <a:srgbClr val="00B0F0"/>
                </a:solidFill>
                <a:effectLst/>
                <a:latin typeface="Aptos" panose="020B0004020202020204" pitchFamily="34" charset="0"/>
              </a:rPr>
            </a:br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run number : 016401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068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A6B2-F8A8-98FF-103A-C5C784B64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8653C-9D1D-04B4-4F17-4FA24EAB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4" y="1109040"/>
            <a:ext cx="8950430" cy="41853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4A428F-73AD-5945-5A1F-51C4B82AC968}"/>
                  </a:ext>
                </a:extLst>
              </p:cNvPr>
              <p:cNvSpPr txBox="1"/>
              <p:nvPr/>
            </p:nvSpPr>
            <p:spPr>
              <a:xfrm>
                <a:off x="4558904" y="5483383"/>
                <a:ext cx="2356903" cy="909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4A428F-73AD-5945-5A1F-51C4B82A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904" y="5483383"/>
                <a:ext cx="2356903" cy="909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854E5456-A7E9-EAEC-11A6-BD595DB7A7DE}"/>
              </a:ext>
            </a:extLst>
          </p:cNvPr>
          <p:cNvSpPr txBox="1">
            <a:spLocks/>
          </p:cNvSpPr>
          <p:nvPr/>
        </p:nvSpPr>
        <p:spPr>
          <a:xfrm>
            <a:off x="0" y="191071"/>
            <a:ext cx="11783292" cy="75392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just"/>
            <a:r>
              <a:rPr lang="en-US" sz="2800" kern="0" dirty="0">
                <a:solidFill>
                  <a:srgbClr val="001F60"/>
                </a:solidFill>
                <a:latin typeface="Aptos" panose="020B0004020202020204" pitchFamily="34" charset="0"/>
              </a:rPr>
              <a:t>Hadron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E1B9A-E368-E131-9287-EA3B26C07F28}"/>
              </a:ext>
            </a:extLst>
          </p:cNvPr>
          <p:cNvSpPr txBox="1"/>
          <p:nvPr/>
        </p:nvSpPr>
        <p:spPr>
          <a:xfrm>
            <a:off x="24224" y="5740493"/>
            <a:ext cx="3031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effectLst/>
                <a:latin typeface="Aptos" panose="020B0004020202020204" pitchFamily="34" charset="0"/>
              </a:rPr>
              <a:t>Data from RGC Summer22 </a:t>
            </a:r>
            <a:br>
              <a:rPr lang="en-US" sz="1600" b="1" dirty="0">
                <a:solidFill>
                  <a:srgbClr val="00B0F0"/>
                </a:solidFill>
                <a:effectLst/>
                <a:latin typeface="Aptos" panose="020B0004020202020204" pitchFamily="34" charset="0"/>
              </a:rPr>
            </a:br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run number : 016401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4963026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hugs2024-part2</Template>
  <TotalTime>73805</TotalTime>
  <Words>1224</Words>
  <Application>Microsoft Macintosh PowerPoint</Application>
  <PresentationFormat>Widescreen</PresentationFormat>
  <Paragraphs>130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PingFangSC-Regular</vt:lpstr>
      <vt:lpstr>.PingFangSC-Regular</vt:lpstr>
      <vt:lpstr>Aptos</vt:lpstr>
      <vt:lpstr>Aptos Display</vt:lpstr>
      <vt:lpstr>Arial</vt:lpstr>
      <vt:lpstr>Calibri</vt:lpstr>
      <vt:lpstr>Calibri Light</vt:lpstr>
      <vt:lpstr>Cambria Math</vt:lpstr>
      <vt:lpstr>Courier New</vt:lpstr>
      <vt:lpstr>Times</vt:lpstr>
      <vt:lpstr>Wingdings</vt:lpstr>
      <vt:lpstr>JLab_PowerPoint1</vt:lpstr>
      <vt:lpstr>Thème Office</vt:lpstr>
      <vt:lpstr>1_Thème Office</vt:lpstr>
      <vt:lpstr>Office Theme</vt:lpstr>
      <vt:lpstr>Analysis of pion-SIDIS events with CLAS12 Data toward the Tensor TMDs Studies on Deuteron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Hector Almanzor Chinchay Espino</dc:creator>
  <cp:lastModifiedBy>Hector Almanzor Chinchay Espino</cp:lastModifiedBy>
  <cp:revision>179</cp:revision>
  <dcterms:created xsi:type="dcterms:W3CDTF">2024-11-21T04:34:08Z</dcterms:created>
  <dcterms:modified xsi:type="dcterms:W3CDTF">2025-06-13T01:59:00Z</dcterms:modified>
</cp:coreProperties>
</file>