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21"/>
  </p:notesMasterIdLst>
  <p:sldIdLst>
    <p:sldId id="256" r:id="rId3"/>
    <p:sldId id="273" r:id="rId4"/>
    <p:sldId id="275" r:id="rId5"/>
    <p:sldId id="297" r:id="rId6"/>
    <p:sldId id="283" r:id="rId7"/>
    <p:sldId id="298" r:id="rId8"/>
    <p:sldId id="258" r:id="rId9"/>
    <p:sldId id="299" r:id="rId10"/>
    <p:sldId id="303" r:id="rId11"/>
    <p:sldId id="335" r:id="rId12"/>
    <p:sldId id="328" r:id="rId13"/>
    <p:sldId id="326" r:id="rId14"/>
    <p:sldId id="336" r:id="rId15"/>
    <p:sldId id="333" r:id="rId16"/>
    <p:sldId id="332" r:id="rId17"/>
    <p:sldId id="338" r:id="rId18"/>
    <p:sldId id="268" r:id="rId19"/>
    <p:sldId id="337" r:id="rId20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1059"/>
    <a:srgbClr val="198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337"/>
    <p:restoredTop sz="94311"/>
  </p:normalViewPr>
  <p:slideViewPr>
    <p:cSldViewPr snapToGrid="0">
      <p:cViewPr varScale="1">
        <p:scale>
          <a:sx n="103" d="100"/>
          <a:sy n="103" d="100"/>
        </p:scale>
        <p:origin x="192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C3C8BF-5EBE-8B40-A87D-869D93994CF0}" type="datetimeFigureOut">
              <a:rPr lang="en-DE" smtClean="0"/>
              <a:t>10.06.25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6FBEEA-4684-A44F-9EFC-6C9397EB42CE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478678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0419B-FC71-462C-8E29-2446FA5436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75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38B97-86E3-9009-54ED-C5DA6FDFCA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67CA6D-24E6-F164-6435-185224E2A0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077B6-EFAF-3693-2F54-D11A44024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13.06.25</a:t>
            </a:r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9A3E7-9A80-49D4-2285-E72CA71CE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P. Kalamidas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2B36F-E8E1-F023-7CFD-507266DDA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7E84-4FFA-4C4D-9E3A-5E9914E093B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296070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D8E05-84B0-491B-30F0-056611ABA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970ECA-607E-F0ED-7064-2ADC2FB32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728620-198C-C471-AA87-5DF7C4EF1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13.06.25</a:t>
            </a:r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6ECC61-9A92-C3C9-7540-171978751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P. Kalamidas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AE3D2-FE7E-6786-0FE1-F95029D0E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7E84-4FFA-4C4D-9E3A-5E9914E093B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588567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375301-0A15-C221-0E52-9EE91B4695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48CB8C-97AA-77D0-F682-A79B3E7EFF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FC5696-F4C7-05AF-90D0-708DB5164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13.06.25</a:t>
            </a:r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A6047-476B-8A2A-DF9A-EBD135929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P. Kalamidas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9DFA0-EAEB-CCCE-9AD8-438B9571B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7E84-4FFA-4C4D-9E3A-5E9914E093B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095852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82123-DC17-3F98-EA3C-434FE03924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B854E9-067A-4230-953C-28BEF4272E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4DC94C-15A0-8CD7-D2A7-CAE6B32DA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13.06.25</a:t>
            </a:r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B911D-8AE2-8FAE-58E6-1AEA270AE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P. Kalamidas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1F45E-81B9-5E22-56D5-7028A812A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78E2A-7AC6-114B-A2EB-4B62D6F6151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652319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30DC1-F811-50B7-EF30-3C4E5364B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824E5-8A11-859B-836A-53280E5CE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E2571-366C-1EE4-0A81-24C4F34F3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13.06.25</a:t>
            </a:r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F1EA1-A4A6-D822-2C08-7973DAC96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P. Kalamidas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5B1B3-5CF3-7BED-1FD0-44A5C2C5C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78E2A-7AC6-114B-A2EB-4B62D6F6151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073189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4DCFD-1F4E-37DC-56D5-984A57D7E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D8BCEB-EBD9-0505-39B3-E3A40B8E97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982D9A-36C2-BDF9-7C21-6D65269B5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13.06.25</a:t>
            </a:r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1325D-B7A9-65EE-1D49-24E9785F3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P. Kalamidas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71C33-0AD8-6591-DBEB-1DE34310D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78E2A-7AC6-114B-A2EB-4B62D6F6151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940202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CC6A8-32B4-AAF3-F5DF-232265E6F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02558-1DD2-52F0-C32B-BC7D6DEF58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2551EA-33AA-18E3-F5A5-E4028CA3BF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EAD4A1-E898-9A13-F718-E3BC7458A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13.06.25</a:t>
            </a:r>
            <a:endParaRPr lang="en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AD5AF4-D769-CEAD-DDE1-35D36EC63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P. Kalamidas</a:t>
            </a:r>
            <a:endParaRPr lang="en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2FED16-462C-C5BE-47F5-E5D1A5801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78E2A-7AC6-114B-A2EB-4B62D6F61519}" type="slidenum">
              <a:rPr lang="en-DE" smtClean="0"/>
              <a:t>‹#›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095019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DEF3C-6911-158A-2CFD-1425B9EDF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3C302E-DF3A-7C6B-CD76-FC0D4AFAD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13.06.25</a:t>
            </a:r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9BCF20-6521-BF99-8029-402D51C2C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P. Kalamidas</a:t>
            </a:r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4E8335-8CF6-1609-0F7D-7E1489ADC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78E2A-7AC6-114B-A2EB-4B62D6F6151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40070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E20CE-F22C-F788-5B56-E81B3DBDE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5138FA-61D0-304C-3EEA-3ECF78A72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A0E9DC-6E79-141C-4B94-10685416AA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27B3A2-A18E-8BAC-8377-BC8866412D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050AD7-3BD2-0EE3-74B0-9FA952D3A9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BC0A17-B349-531A-B010-98CF3A562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13.06.25</a:t>
            </a:r>
            <a:endParaRPr lang="en-D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8E70AF-092D-BAF5-8B42-79D44BD15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P. Kalamidas</a:t>
            </a:r>
            <a:endParaRPr lang="en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A94300-358B-8FF0-06AB-9B16FC4CC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78E2A-7AC6-114B-A2EB-4B62D6F6151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7909522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9C252-C685-A0CF-3067-A01F48132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0D40EC-A980-6369-4BBE-A5F04A55C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13.06.25</a:t>
            </a:r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B0429D-2A3E-A644-D94D-2FBA168DB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P. Kalamidas</a:t>
            </a:r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E8DE35-C9A5-6994-B706-F9315ABFC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78E2A-7AC6-114B-A2EB-4B62D6F6151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0967202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98CBA-C8B8-3D8E-5D67-1C1E1C7D6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13.06.25</a:t>
            </a:r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582A30-BD2A-2B2F-BC1B-01D5D46A2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P. Kalamidas</a:t>
            </a:r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D68788-2B83-B71B-DDB0-6E73E99D2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78E2A-7AC6-114B-A2EB-4B62D6F6151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152775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468E9-3B46-E874-67D5-F7FF6C421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5FFDE-373D-ADC2-8B2B-D06982A11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D96A7-3C89-5D05-6055-98A48DD94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13.06.25</a:t>
            </a:r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EF3ECF-AACB-04A0-9F87-0A0BA2693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P. Kalamidas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9CAB3-70D6-76C6-5C0F-0F5A50C83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7E84-4FFA-4C4D-9E3A-5E9914E093B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9687335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6ED0B-0200-5609-4757-04A40247E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8A8EB-A31B-B14E-07DF-C634C663D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0461C2-D8F4-E0E3-F93A-82713DB243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497AB-AAFD-8849-4D74-47F75A70B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13.06.25</a:t>
            </a:r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9143AB-7ED4-D5E6-E44D-19713923D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P. Kalamidas</a:t>
            </a:r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069081-C983-B8B9-ADF5-E70565A69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78E2A-7AC6-114B-A2EB-4B62D6F6151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6763750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1B5FA-5C25-AC53-D435-399E3F6EF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D62C14-CA02-7D1E-7614-830289E7A7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054289-EEE8-4BFB-7C0B-7B78C694BD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68FA77-1BA8-2150-551B-F1AF432DB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13.06.25</a:t>
            </a:r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ED80C1-009A-2266-53F1-D20FD052A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P. Kalamidas</a:t>
            </a:r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D33EA5-E6F8-2CAA-CF99-0610383BB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78E2A-7AC6-114B-A2EB-4B62D6F6151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891652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63BA1-EC0B-3C6B-89B1-9BFC38D9E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F19C5B-179A-B1FA-85B5-DC264DCD9A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983B99-5914-55F3-070A-97ED74199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13.06.25</a:t>
            </a:r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E0D79-583D-C32B-5CA3-109EF5BE3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P. Kalamidas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CA9C8-7787-BED7-DB31-99BBE3217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78E2A-7AC6-114B-A2EB-4B62D6F6151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516715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66198C-2893-A753-F2B4-5DBF660F11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378E68-B9D2-9D76-FC2D-BEB4E260DA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8F2997-95BE-9F75-924A-DD76BF366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13.06.25</a:t>
            </a:r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51FEF4-6341-3EB1-9AF2-076B592B4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P. Kalamidas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4F314-DB46-9E4B-2D9F-C5E71C610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78E2A-7AC6-114B-A2EB-4B62D6F6151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095553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37867-D815-059C-018D-0F38B337B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B3BA28-1BBE-2E65-1DCE-6AC887281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553D8-CD67-BDF7-078D-5A7A039DE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13.06.25</a:t>
            </a:r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C48C3-C5FE-66BB-8121-56CF598ED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P. Kalamidas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0AFD7-643B-AE9A-F034-C22B49A4D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7E84-4FFA-4C4D-9E3A-5E9914E093B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63855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E43A-EE89-0C7B-C52C-51468AA9D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C8F58-DCE8-3FFF-054F-43A2414D72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6D1783-7388-6428-D340-E4F1EF7F4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FFF365-C5F4-2D43-3C42-0D9BC053E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13.06.25</a:t>
            </a:r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43C3DF-D435-5013-E828-E82D44E9B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P. Kalamidas</a:t>
            </a:r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9A160-F05D-94B3-4629-1AD9EDCA6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7E84-4FFA-4C4D-9E3A-5E9914E093B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49730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BD356-675F-3A1D-A16F-070866DCE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4FDC98-2D2C-73FD-7D71-74F9BD5B0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F3236A-9519-62ED-9D38-0098AA5437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F77428-4193-3720-760B-0EAC5F0DD8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2F1980-D59B-19EB-9EE0-656F099DA4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B39E43-DE8D-B4C9-2021-99D4BAD58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13.06.25</a:t>
            </a:r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B15519-68FD-8A5F-2022-1746AF861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P. Kalamidas</a:t>
            </a:r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992737-5385-546A-F9F7-CF32ACFDD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7E84-4FFA-4C4D-9E3A-5E9914E093B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076670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C9ED7-54FB-3D88-6E9A-6FADE52D2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EE2ED6-FDA4-65E5-924C-68FDA9E09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13.06.25</a:t>
            </a:r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A2B6CF-923A-F985-DA48-733D0FC64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P. Kalamidas</a:t>
            </a:r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F82053-6911-D746-5D5F-B2E80AFE0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7E84-4FFA-4C4D-9E3A-5E9914E093B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585715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43915B-ABDB-D59D-2275-44BA5B130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13.06.25</a:t>
            </a:r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B0FA46-10C8-37A8-CEF3-CFF19D450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P. Kalamidas</a:t>
            </a:r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EEAD85-7263-24C1-D225-78A338AC8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7E84-4FFA-4C4D-9E3A-5E9914E093B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785556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EF3B5-9C5A-8CD7-D2C2-4094EDBD2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192DB-562E-64C2-2D6E-016E45245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A7D944-0EF1-2FB4-93E6-EE9427E5F8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534E52-4034-969E-2A27-F7725C62F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13.06.25</a:t>
            </a:r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599F08-F071-7368-CDE7-EE8A0AD79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P. Kalamidas</a:t>
            </a:r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FC8FDA-5D83-2E45-2151-40CEA4DCE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7E84-4FFA-4C4D-9E3A-5E9914E093B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022895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DA79D-ACC9-37C4-B6E5-D02314E68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BD6892-3C8F-81D9-628B-0445BCDB97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3B9378-5FD4-E73F-3005-D5C04FCDDE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17D7DB-B047-7DF2-4F9E-0188F5A76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13.06.25</a:t>
            </a:r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8D449C-5CAD-3806-362B-08BF9B63A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P. Kalamidas</a:t>
            </a:r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769E0B-5005-AA68-DED5-B34D4C77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7E84-4FFA-4C4D-9E3A-5E9914E093B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40233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D1F1D7-411F-FF30-6486-8CA007A2E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FC7146-2BFE-78FE-F112-BE720C3CC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2DEC2-F4EE-DDCB-AF2A-014782C7D3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de-DE"/>
              <a:t>13.06.25</a:t>
            </a:r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F6ECC-C798-48F2-B0A4-78D06D7A4A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GB"/>
              <a:t>P. Kalamidas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AC673-340E-8647-33E1-BD89CBEB00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617E84-4FFA-4C4D-9E3A-5E9914E093B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0925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3462AD-2AF0-D7AF-C2F0-F9E458B74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2F734-9CE3-E5BF-2C52-9882455E7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44075-25E1-C957-5ED6-3AD5192522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de-DE"/>
              <a:t>13.06.25</a:t>
            </a:r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2CD2B-25B3-C7EB-5406-64948EF850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GB"/>
              <a:t>P. Kalamidas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01644-8FB4-EA21-0B24-0ACC6933B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678E2A-7AC6-114B-A2EB-4B62D6F6151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744584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2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hyperlink" Target="ATLAS.png" TargetMode="Externa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3.xml"/><Relationship Id="rId6" Type="http://schemas.openxmlformats.org/officeDocument/2006/relationships/image" Target="../media/image2.png"/><Relationship Id="rId5" Type="http://schemas.openxmlformats.org/officeDocument/2006/relationships/image" Target="../media/image38.emf"/><Relationship Id="rId4" Type="http://schemas.openxmlformats.org/officeDocument/2006/relationships/image" Target="../media/image3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4.xml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ATLAS.png" TargetMode="External"/><Relationship Id="rId13" Type="http://schemas.openxmlformats.org/officeDocument/2006/relationships/image" Target="../media/image7.png"/><Relationship Id="rId3" Type="http://schemas.openxmlformats.org/officeDocument/2006/relationships/image" Target="../media/image1.jpg"/><Relationship Id="rId7" Type="http://schemas.openxmlformats.org/officeDocument/2006/relationships/image" Target="../media/image2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Relationship Id="rId6" Type="http://schemas.openxmlformats.org/officeDocument/2006/relationships/image" Target="../media/image20.png"/><Relationship Id="rId11" Type="http://schemas.openxmlformats.org/officeDocument/2006/relationships/image" Target="../media/image5.png"/><Relationship Id="rId10" Type="http://schemas.openxmlformats.org/officeDocument/2006/relationships/image" Target="../media/image4.png"/><Relationship Id="rId9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ATLAS.png" TargetMode="Externa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emf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itting on a rock with a rainbow over mountains&#10;&#10;AI-generated content may be incorrect.">
            <a:extLst>
              <a:ext uri="{FF2B5EF4-FFF2-40B4-BE49-F238E27FC236}">
                <a16:creationId xmlns:a16="http://schemas.microsoft.com/office/drawing/2014/main" id="{CE3F3040-0975-9391-4B2E-908E06851D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598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BB5C5A-519D-E54E-363D-44750DBA2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03918"/>
            <a:ext cx="9143999" cy="1450163"/>
          </a:xfrm>
        </p:spPr>
        <p:txBody>
          <a:bodyPr>
            <a:noAutofit/>
          </a:bodyPr>
          <a:lstStyle/>
          <a:p>
            <a:r>
              <a:rPr lang="en-DE" sz="4000" b="1" dirty="0">
                <a:solidFill>
                  <a:schemeClr val="bg1"/>
                </a:solidFill>
                <a:latin typeface="Garamond" panose="02020404030301010803" pitchFamily="18" charset="0"/>
              </a:rPr>
              <a:t>All-charm tetraquark and its contribution to two-photon processes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3094DF-6261-CC03-AF62-6081F3F66C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32215"/>
            <a:ext cx="9144000" cy="473826"/>
          </a:xfrm>
        </p:spPr>
        <p:txBody>
          <a:bodyPr/>
          <a:lstStyle/>
          <a:p>
            <a:pPr algn="l"/>
            <a:r>
              <a:rPr lang="en-DE" dirty="0">
                <a:solidFill>
                  <a:schemeClr val="bg1"/>
                </a:solidFill>
                <a:latin typeface="Garamond" panose="02020404030301010803" pitchFamily="18" charset="0"/>
              </a:rPr>
              <a:t>Based on </a:t>
            </a:r>
            <a:r>
              <a:rPr lang="en-GB" dirty="0">
                <a:solidFill>
                  <a:schemeClr val="bg1"/>
                </a:solidFill>
                <a:latin typeface="Garamond" panose="02020404030301010803" pitchFamily="18" charset="0"/>
              </a:rPr>
              <a:t>Phys. Rev. D 111, 094033</a:t>
            </a:r>
            <a:endParaRPr lang="en-DE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7E93F01-03B2-D343-A9FB-1293B9848BDD}"/>
              </a:ext>
            </a:extLst>
          </p:cNvPr>
          <p:cNvSpPr txBox="1">
            <a:spLocks/>
          </p:cNvSpPr>
          <p:nvPr/>
        </p:nvSpPr>
        <p:spPr>
          <a:xfrm>
            <a:off x="598516" y="6384175"/>
            <a:ext cx="11593484" cy="473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>
                <a:solidFill>
                  <a:schemeClr val="bg1"/>
                </a:solidFill>
                <a:latin typeface="Garamond" panose="02020404030301010803" pitchFamily="18" charset="0"/>
              </a:rPr>
              <a:t>P</a:t>
            </a:r>
            <a:r>
              <a:rPr lang="en-DE" sz="2000" dirty="0">
                <a:solidFill>
                  <a:schemeClr val="bg1"/>
                </a:solidFill>
                <a:latin typeface="Garamond" panose="02020404030301010803" pitchFamily="18" charset="0"/>
              </a:rPr>
              <a:t>anagiotis Kalamidas, 11.06.2025</a:t>
            </a:r>
          </a:p>
        </p:txBody>
      </p:sp>
    </p:spTree>
    <p:extLst>
      <p:ext uri="{BB962C8B-B14F-4D97-AF65-F5344CB8AC3E}">
        <p14:creationId xmlns:p14="http://schemas.microsoft.com/office/powerpoint/2010/main" val="420377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B18DF6-5588-7712-B25F-37E971687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7946852-0D86-99FF-DF4E-58D3BC6AE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987425"/>
            <a:ext cx="4525802" cy="530225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Garamond" panose="02020404030301010803" pitchFamily="18" charset="0"/>
                <a:ea typeface="Baskerville" panose="02020502070401020303" pitchFamily="18" charset="0"/>
              </a:rPr>
              <a:t>Sum rule implications</a:t>
            </a:r>
          </a:p>
        </p:txBody>
      </p:sp>
      <p:pic>
        <p:nvPicPr>
          <p:cNvPr id="6" name="Θέση εικόνας 5">
            <a:hlinkClick r:id="rId3" action="ppaction://hlinkfile"/>
            <a:extLst>
              <a:ext uri="{FF2B5EF4-FFF2-40B4-BE49-F238E27FC236}">
                <a16:creationId xmlns:a16="http://schemas.microsoft.com/office/drawing/2014/main" id="{BEB37DA2-2487-929D-6C82-B6FDAABBAA6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390" t="-2193" r="390" b="-2193"/>
          <a:stretch>
            <a:fillRect/>
          </a:stretch>
        </p:blipFill>
        <p:spPr>
          <a:xfrm>
            <a:off x="5827363" y="1496072"/>
            <a:ext cx="4883850" cy="3856332"/>
          </a:xfrm>
        </p:spPr>
      </p:pic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5F2EA885-9216-0619-C024-B74F5F3ABA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89652"/>
            <a:ext cx="3932237" cy="4179336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  <a:ea typeface="Baskerville" panose="02020502070401020303" pitchFamily="18" charset="0"/>
              </a:rPr>
              <a:t>Real-photon sum rule:</a:t>
            </a:r>
          </a:p>
          <a:p>
            <a:pPr marL="285750" indent="-285750"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endParaRPr lang="en-US" sz="2400" dirty="0">
              <a:latin typeface="Garamond" panose="02020404030301010803" pitchFamily="18" charset="0"/>
              <a:ea typeface="Baskerville" panose="02020502070401020303" pitchFamily="18" charset="0"/>
            </a:endParaRPr>
          </a:p>
          <a:p>
            <a:pPr marL="285750" indent="-285750"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endParaRPr lang="en-US" sz="2400" dirty="0">
              <a:latin typeface="Garamond" panose="02020404030301010803" pitchFamily="18" charset="0"/>
              <a:ea typeface="Baskerville" panose="02020502070401020303" pitchFamily="18" charset="0"/>
            </a:endParaRPr>
          </a:p>
          <a:p>
            <a:pPr marL="285750" indent="-285750"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  <a:ea typeface="Baskerville" panose="02020502070401020303" pitchFamily="18" charset="0"/>
              </a:rPr>
              <a:t>Perturbative calculation easy!</a:t>
            </a:r>
          </a:p>
          <a:p>
            <a:pPr marL="285750" indent="-285750"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  <a:ea typeface="Baskerville" panose="02020502070401020303" pitchFamily="18" charset="0"/>
              </a:rPr>
              <a:t>For individual resonances:</a:t>
            </a:r>
          </a:p>
          <a:p>
            <a:pPr marL="285750" indent="-285750"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endParaRPr lang="en-US" sz="2400" dirty="0">
              <a:latin typeface="Garamond" panose="02020404030301010803" pitchFamily="18" charset="0"/>
              <a:ea typeface="Baskerville" panose="02020502070401020303" pitchFamily="18" charset="0"/>
            </a:endParaRPr>
          </a:p>
          <a:p>
            <a:pPr marL="285750" indent="-285750"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endParaRPr lang="en-US" sz="2400" dirty="0">
              <a:latin typeface="Garamond" panose="02020404030301010803" pitchFamily="18" charset="0"/>
              <a:ea typeface="Baskerville" panose="02020502070401020303" pitchFamily="18" charset="0"/>
            </a:endParaRPr>
          </a:p>
          <a:p>
            <a:pPr marL="285750" indent="-285750"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  <a:ea typeface="Baskerville" panose="02020502070401020303" pitchFamily="18" charset="0"/>
              </a:rPr>
              <a:t>Does it still hold after the model?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01FAAC3-1AEF-9CBC-5B0F-A2BD0D6ADE99}"/>
                  </a:ext>
                </a:extLst>
              </p:cNvPr>
              <p:cNvSpPr txBox="1"/>
              <p:nvPr/>
            </p:nvSpPr>
            <p:spPr>
              <a:xfrm>
                <a:off x="5827363" y="5352404"/>
                <a:ext cx="488385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Garamond" panose="02020404030301010803" pitchFamily="18" charset="0"/>
                    <a:ea typeface="Baskerville" panose="02020502070401020303" pitchFamily="18" charset="0"/>
                  </a:rPr>
                  <a:t>Helicity cross section difference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b="0" i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Baskerville" panose="02020502070401020303" pitchFamily="18" charset="0"/>
                      </a:rPr>
                      <m:t>Δσ</m:t>
                    </m:r>
                    <m:r>
                      <a:rPr lang="el-GR" sz="1400" b="0" i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Baskerville" panose="02020502070401020303" pitchFamily="18" charset="0"/>
                      </a:rPr>
                      <m:t>=</m:t>
                    </m:r>
                    <m:sSub>
                      <m:sSubPr>
                        <m:ctrlPr>
                          <a:rPr lang="el-GR" sz="14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Baskerville" panose="02020502070401020303" pitchFamily="18" charset="0"/>
                          </a:rPr>
                        </m:ctrlPr>
                      </m:sSubPr>
                      <m:e>
                        <m:r>
                          <a:rPr lang="el-GR" sz="14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Baskerville" panose="02020502070401020303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1400" b="0" i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Baskerville" panose="02020502070401020303" pitchFamily="18" charset="0"/>
                          </a:rPr>
                          <m:t>Λ</m:t>
                        </m:r>
                        <m:r>
                          <a:rPr lang="el-GR" sz="1400" b="0" i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Baskerville" panose="02020502070401020303" pitchFamily="18" charset="0"/>
                          </a:rPr>
                          <m:t>=2</m:t>
                        </m:r>
                      </m:sub>
                    </m:sSub>
                    <m:r>
                      <a:rPr lang="el-GR" sz="1400" b="0" i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Baskerville" panose="02020502070401020303" pitchFamily="18" charset="0"/>
                      </a:rPr>
                      <m:t>−</m:t>
                    </m:r>
                    <m:sSub>
                      <m:sSubPr>
                        <m:ctrlPr>
                          <a:rPr lang="el-GR" sz="14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Baskerville" panose="02020502070401020303" pitchFamily="18" charset="0"/>
                          </a:rPr>
                        </m:ctrlPr>
                      </m:sSubPr>
                      <m:e>
                        <m:r>
                          <a:rPr lang="el-GR" sz="14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Baskerville" panose="02020502070401020303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1400" b="0" i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Baskerville" panose="02020502070401020303" pitchFamily="18" charset="0"/>
                          </a:rPr>
                          <m:t>Λ</m:t>
                        </m:r>
                        <m:r>
                          <a:rPr lang="el-GR" sz="1400" b="0" i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Baskerville" panose="02020502070401020303" pitchFamily="18" charset="0"/>
                          </a:rPr>
                          <m:t>=0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Garamond" panose="02020404030301010803" pitchFamily="18" charset="0"/>
                    <a:ea typeface="Baskerville" panose="02020502070401020303" pitchFamily="18" charset="0"/>
                  </a:rPr>
                  <a:t>) for the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𝛾𝛾</m:t>
                    </m:r>
                    <m:r>
                      <a:rPr lang="en-US" sz="160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6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acc>
                      <m:accPr>
                        <m:chr m:val="̅"/>
                        <m:ctrlPr>
                          <a:rPr lang="en-US" sz="16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Garamond" panose="02020404030301010803" pitchFamily="18" charset="0"/>
                    <a:ea typeface="Baskerville" panose="02020502070401020303" pitchFamily="18" charset="0"/>
                  </a:rPr>
                  <a:t> process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01FAAC3-1AEF-9CBC-5B0F-A2BD0D6ADE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363" y="5352404"/>
                <a:ext cx="4883851" cy="584775"/>
              </a:xfrm>
              <a:prstGeom prst="rect">
                <a:avLst/>
              </a:prstGeom>
              <a:blipFill>
                <a:blip r:embed="rId5"/>
                <a:stretch>
                  <a:fillRect t="-2128" r="-777" b="-1063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Ευθεία γραμμή σύνδεσης 11">
            <a:extLst>
              <a:ext uri="{FF2B5EF4-FFF2-40B4-BE49-F238E27FC236}">
                <a16:creationId xmlns:a16="http://schemas.microsoft.com/office/drawing/2014/main" id="{CAB6070E-013B-DE9A-3E36-EC9908498EAF}"/>
              </a:ext>
            </a:extLst>
          </p:cNvPr>
          <p:cNvCxnSpPr>
            <a:cxnSpLocks/>
          </p:cNvCxnSpPr>
          <p:nvPr/>
        </p:nvCxnSpPr>
        <p:spPr>
          <a:xfrm flipV="1">
            <a:off x="-1" y="1517650"/>
            <a:ext cx="5212080" cy="135"/>
          </a:xfrm>
          <a:prstGeom prst="line">
            <a:avLst/>
          </a:prstGeom>
          <a:ln w="12700">
            <a:gradFill>
              <a:gsLst>
                <a:gs pos="59000">
                  <a:schemeClr val="bg2">
                    <a:lumMod val="50000"/>
                  </a:schemeClr>
                </a:gs>
                <a:gs pos="100000">
                  <a:schemeClr val="bg1"/>
                </a:gs>
                <a:gs pos="0">
                  <a:schemeClr val="tx1"/>
                </a:gs>
              </a:gsLst>
              <a:lin ang="5400000" scaled="1"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Εικόνα 19">
            <a:extLst>
              <a:ext uri="{FF2B5EF4-FFF2-40B4-BE49-F238E27FC236}">
                <a16:creationId xmlns:a16="http://schemas.microsoft.com/office/drawing/2014/main" id="{E1EDE8D0-C206-1538-8ECC-B701FAE716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1308" y="2219550"/>
            <a:ext cx="2696410" cy="587916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731599C2-B1E4-DAA9-43A5-5312FB7424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3263" y="4050535"/>
            <a:ext cx="4712500" cy="553206"/>
          </a:xfrm>
          <a:prstGeom prst="rect">
            <a:avLst/>
          </a:prstGeom>
        </p:spPr>
      </p:pic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E144524D-8FDC-646A-27F0-EDF42FA80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13.06.25</a:t>
            </a:r>
            <a:endParaRPr lang="en-DE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400E04F5-CD83-53CD-EC33-31CA5A4B2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P. Kalamidas</a:t>
            </a:r>
            <a:endParaRPr lang="en-DE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A5694810-C458-087B-143A-82E9DF6E8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7E84-4FFA-4C4D-9E3A-5E9914E093BF}" type="slidenum">
              <a:rPr lang="en-DE" smtClean="0"/>
              <a:t>10</a:t>
            </a:fld>
            <a:endParaRPr lang="en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1352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01985C-58D0-9ADD-78C9-D30524555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6B01B0C-3A4E-1A3D-9503-30051C497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1" y="987425"/>
            <a:ext cx="4509111" cy="530225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Garamond" panose="02020404030301010803" pitchFamily="18" charset="0"/>
              </a:rPr>
              <a:t>Results from paper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4C0D0FE-A1D3-879D-DAC4-D61A03D96D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89651"/>
            <a:ext cx="10515600" cy="418092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>
              <a:latin typeface="Garamond" panose="020204040303010108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endParaRPr lang="en-US" sz="2400" dirty="0"/>
          </a:p>
        </p:txBody>
      </p:sp>
      <p:cxnSp>
        <p:nvCxnSpPr>
          <p:cNvPr id="8" name="Ευθεία γραμμή σύνδεσης 7">
            <a:extLst>
              <a:ext uri="{FF2B5EF4-FFF2-40B4-BE49-F238E27FC236}">
                <a16:creationId xmlns:a16="http://schemas.microsoft.com/office/drawing/2014/main" id="{28AC2CBB-EB98-DE6D-BDC3-9C3271C0CB4F}"/>
              </a:ext>
            </a:extLst>
          </p:cNvPr>
          <p:cNvCxnSpPr>
            <a:cxnSpLocks/>
          </p:cNvCxnSpPr>
          <p:nvPr/>
        </p:nvCxnSpPr>
        <p:spPr>
          <a:xfrm flipV="1">
            <a:off x="-1" y="1517650"/>
            <a:ext cx="5212080" cy="135"/>
          </a:xfrm>
          <a:prstGeom prst="line">
            <a:avLst/>
          </a:prstGeom>
          <a:ln w="12700">
            <a:gradFill>
              <a:gsLst>
                <a:gs pos="59000">
                  <a:schemeClr val="bg2">
                    <a:lumMod val="50000"/>
                  </a:schemeClr>
                </a:gs>
                <a:gs pos="100000">
                  <a:schemeClr val="bg1"/>
                </a:gs>
                <a:gs pos="0">
                  <a:schemeClr val="tx1"/>
                </a:gs>
              </a:gsLst>
              <a:lin ang="5400000" scaled="1"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68C91E0-F09D-6C68-EA02-5FCCEE5ED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38" y="2003426"/>
            <a:ext cx="11670124" cy="3217374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19CBEA-552D-460A-731F-93B5B499F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13.06.25</a:t>
            </a:r>
            <a:endParaRPr lang="en-DE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19705EA-CB2F-F4EF-ED35-DA0B818DE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P. Kalamidas</a:t>
            </a:r>
            <a:endParaRPr lang="en-DE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BCBD45E-5A8D-4809-1124-565492AED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7E84-4FFA-4C4D-9E3A-5E9914E093BF}" type="slidenum">
              <a:rPr lang="en-DE" smtClean="0"/>
              <a:t>11</a:t>
            </a:fld>
            <a:endParaRPr lang="en-D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EFAD7D-8379-C175-60E4-93255C10F0D4}"/>
              </a:ext>
            </a:extLst>
          </p:cNvPr>
          <p:cNvSpPr txBox="1"/>
          <p:nvPr/>
        </p:nvSpPr>
        <p:spPr>
          <a:xfrm>
            <a:off x="462539" y="5455075"/>
            <a:ext cx="10889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Garamond" panose="02020404030301010803" pitchFamily="18" charset="0"/>
              </a:rPr>
              <a:t>Helicity-2 sum rule contribution is already compensated to ~ 90% by helicity-0 contribution</a:t>
            </a:r>
            <a:endParaRPr lang="en-DE" sz="2400" dirty="0">
              <a:latin typeface="Garamond" panose="02020404030301010803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1588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733FFF-C000-13B3-2A7A-9040652F6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56AAB0-4708-6E42-B015-EF10C449D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987425"/>
            <a:ext cx="3932237" cy="530225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Garamond" panose="02020404030301010803" pitchFamily="18" charset="0"/>
              </a:rPr>
              <a:t>Fitting of states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60E6871-852E-C823-385B-9330D957E6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89651"/>
            <a:ext cx="10515600" cy="418092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Garamond" panose="02020404030301010803" pitchFamily="18" charset="0"/>
              </a:rPr>
              <a:t>Alter sum rule contribution,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>
              <a:latin typeface="Garamond" panose="020204040303010108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Garamond" panose="02020404030301010803" pitchFamily="18" charset="0"/>
              </a:rPr>
              <a:t>States in </a:t>
            </a:r>
            <a:r>
              <a:rPr lang="en-US" sz="2400" dirty="0">
                <a:latin typeface="Garamond" panose="02020404030301010803" pitchFamily="18" charset="0"/>
              </a:rPr>
              <a:t>di-J</a:t>
            </a:r>
            <a:r>
              <a:rPr lang="el-GR" sz="2400" dirty="0">
                <a:latin typeface="Garamond" panose="02020404030301010803" pitchFamily="18" charset="0"/>
              </a:rPr>
              <a:t>/ψ</a:t>
            </a:r>
            <a:r>
              <a:rPr lang="en-GB" sz="2400" dirty="0">
                <a:latin typeface="Garamond" panose="02020404030301010803" pitchFamily="18" charset="0"/>
              </a:rPr>
              <a:t> experiments</a:t>
            </a:r>
            <a:r>
              <a:rPr lang="el-GR" sz="2400" dirty="0">
                <a:latin typeface="Garamond" panose="02020404030301010803" pitchFamily="18" charset="0"/>
              </a:rPr>
              <a:t> </a:t>
            </a:r>
            <a:r>
              <a:rPr lang="en-GB" sz="2400" dirty="0">
                <a:latin typeface="Garamond" panose="02020404030301010803" pitchFamily="18" charset="0"/>
              </a:rPr>
              <a:t>favoured to be spin-2 particles</a:t>
            </a:r>
            <a:r>
              <a:rPr lang="el-GR" sz="2400" dirty="0">
                <a:latin typeface="Garamond" panose="02020404030301010803" pitchFamily="18" charset="0"/>
              </a:rPr>
              <a:t> (</a:t>
            </a:r>
            <a:r>
              <a:rPr lang="en-GB" sz="2400" dirty="0">
                <a:latin typeface="Garamond" panose="02020404030301010803" pitchFamily="18" charset="0"/>
              </a:rPr>
              <a:t>Hong-Fei Zhang and Yan-Qing Ma, 2020</a:t>
            </a:r>
            <a:r>
              <a:rPr lang="el-GR" sz="2400" dirty="0">
                <a:latin typeface="Garamond" panose="02020404030301010803" pitchFamily="18" charset="0"/>
              </a:rPr>
              <a:t>)</a:t>
            </a:r>
            <a:r>
              <a:rPr lang="en-GB" sz="2400" dirty="0">
                <a:latin typeface="Garamond" panose="02020404030301010803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Spin-2 states seem to dominate, so more likely candidates.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With this in mind,</a:t>
            </a:r>
          </a:p>
          <a:p>
            <a:r>
              <a:rPr lang="en-US" sz="2400" dirty="0">
                <a:latin typeface="Garamond" panose="02020404030301010803" pitchFamily="18" charset="0"/>
              </a:rPr>
              <a:t>                 State identification:                                   </a:t>
            </a:r>
            <a:r>
              <a:rPr lang="nl-NL" sz="2400" dirty="0">
                <a:latin typeface="Garamond" panose="02020404030301010803" pitchFamily="18" charset="0"/>
              </a:rPr>
              <a:t>Preliminary fit parameters:</a:t>
            </a:r>
          </a:p>
        </p:txBody>
      </p:sp>
      <p:cxnSp>
        <p:nvCxnSpPr>
          <p:cNvPr id="8" name="Ευθεία γραμμή σύνδεσης 7">
            <a:extLst>
              <a:ext uri="{FF2B5EF4-FFF2-40B4-BE49-F238E27FC236}">
                <a16:creationId xmlns:a16="http://schemas.microsoft.com/office/drawing/2014/main" id="{03BFD896-771C-5128-8619-AC617FD957BE}"/>
              </a:ext>
            </a:extLst>
          </p:cNvPr>
          <p:cNvCxnSpPr>
            <a:cxnSpLocks/>
          </p:cNvCxnSpPr>
          <p:nvPr/>
        </p:nvCxnSpPr>
        <p:spPr>
          <a:xfrm flipV="1">
            <a:off x="-1" y="1517650"/>
            <a:ext cx="5212080" cy="135"/>
          </a:xfrm>
          <a:prstGeom prst="line">
            <a:avLst/>
          </a:prstGeom>
          <a:ln w="12700">
            <a:gradFill>
              <a:gsLst>
                <a:gs pos="59000">
                  <a:schemeClr val="bg2">
                    <a:lumMod val="50000"/>
                  </a:schemeClr>
                </a:gs>
                <a:gs pos="100000">
                  <a:schemeClr val="bg1"/>
                </a:gs>
                <a:gs pos="0">
                  <a:schemeClr val="tx1"/>
                </a:gs>
              </a:gsLst>
              <a:lin ang="5400000" scaled="1"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852C9C38-0FA8-570C-1C30-BA7AF16E8B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72873" y="4850696"/>
            <a:ext cx="3217052" cy="841844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F38BE4C8-752C-6CB7-C0AB-0E7BDAA0846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002074" y="4685537"/>
            <a:ext cx="3217052" cy="1246242"/>
          </a:xfrm>
          <a:prstGeom prst="rect">
            <a:avLst/>
          </a:prstGeom>
        </p:spPr>
      </p:pic>
      <p:sp>
        <p:nvSpPr>
          <p:cNvPr id="6" name="Βέλος: Δεξιό 5">
            <a:extLst>
              <a:ext uri="{FF2B5EF4-FFF2-40B4-BE49-F238E27FC236}">
                <a16:creationId xmlns:a16="http://schemas.microsoft.com/office/drawing/2014/main" id="{23D3AB06-A3A3-E392-5DF7-AFE88ECFBBCD}"/>
              </a:ext>
            </a:extLst>
          </p:cNvPr>
          <p:cNvSpPr/>
          <p:nvPr/>
        </p:nvSpPr>
        <p:spPr>
          <a:xfrm>
            <a:off x="5697793" y="5113700"/>
            <a:ext cx="796413" cy="389916"/>
          </a:xfrm>
          <a:prstGeom prst="rightArrow">
            <a:avLst>
              <a:gd name="adj1" fmla="val 29827"/>
              <a:gd name="adj2" fmla="val 85303"/>
            </a:avLst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51059"/>
              </a:solidFill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17BBB19F-D4BB-3E28-6947-B8592602A13C}"/>
              </a:ext>
            </a:extLst>
          </p:cNvPr>
          <p:cNvSpPr/>
          <p:nvPr/>
        </p:nvSpPr>
        <p:spPr>
          <a:xfrm>
            <a:off x="1396179" y="4220235"/>
            <a:ext cx="9399639" cy="189322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D51059"/>
                </a:solidFill>
              </a:ln>
            </a:endParaRP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4EF1FAAA-DA16-E410-879C-A4214B928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13.06.25</a:t>
            </a:r>
            <a:endParaRPr lang="en-DE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4034CEA-135D-821B-0A8E-533242843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P. Kalamidas</a:t>
            </a:r>
            <a:endParaRPr lang="en-DE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E2869D2-E00D-173F-1BA3-DFC731CA8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7E84-4FFA-4C4D-9E3A-5E9914E093BF}" type="slidenum">
              <a:rPr lang="en-DE" smtClean="0"/>
              <a:t>12</a:t>
            </a:fld>
            <a:endParaRPr lang="en-DE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58EF48E-2B4C-DF27-1D5F-7BCBA3298E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59580" y="2161969"/>
            <a:ext cx="1651000" cy="254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4610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FEB569-C5A1-E27A-735A-F9BAD7D15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577943A-6DC8-E889-7B2F-6F6515E89A5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97360" y="0"/>
            <a:ext cx="10797280" cy="647836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BF5234-F0DC-1629-E36E-0A23927E7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13.06.25</a:t>
            </a:r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6D97DB-20F7-A26F-2B88-479A75C26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P. Kalamidas</a:t>
            </a:r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3CE47E-6A22-DE18-AE07-5086EB5E7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7E84-4FFA-4C4D-9E3A-5E9914E093BF}" type="slidenum">
              <a:rPr lang="en-DE" smtClean="0"/>
              <a:t>13</a:t>
            </a:fld>
            <a:endParaRPr lang="en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6711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A25D36-2753-CF66-F1D3-0B7CCCD89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E92533C-2188-DA3A-F798-FAEDE19CA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1" y="987425"/>
            <a:ext cx="4509111" cy="530225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Garamond" panose="02020404030301010803" pitchFamily="18" charset="0"/>
              </a:rPr>
              <a:t>Results from our fit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520F3E2D-2DA7-CFF2-E43E-5ABEE2763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89651"/>
            <a:ext cx="10515600" cy="418092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>
              <a:latin typeface="Garamond" panose="020204040303010108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endParaRPr lang="en-US" sz="2400" dirty="0"/>
          </a:p>
        </p:txBody>
      </p:sp>
      <p:cxnSp>
        <p:nvCxnSpPr>
          <p:cNvPr id="8" name="Ευθεία γραμμή σύνδεσης 7">
            <a:extLst>
              <a:ext uri="{FF2B5EF4-FFF2-40B4-BE49-F238E27FC236}">
                <a16:creationId xmlns:a16="http://schemas.microsoft.com/office/drawing/2014/main" id="{20B8346E-1A5C-8D9A-B5C7-16FCB2F1FC5E}"/>
              </a:ext>
            </a:extLst>
          </p:cNvPr>
          <p:cNvCxnSpPr>
            <a:cxnSpLocks/>
          </p:cNvCxnSpPr>
          <p:nvPr/>
        </p:nvCxnSpPr>
        <p:spPr>
          <a:xfrm flipV="1">
            <a:off x="-1" y="1517650"/>
            <a:ext cx="5212080" cy="135"/>
          </a:xfrm>
          <a:prstGeom prst="line">
            <a:avLst/>
          </a:prstGeom>
          <a:ln w="12700">
            <a:gradFill>
              <a:gsLst>
                <a:gs pos="59000">
                  <a:schemeClr val="bg2">
                    <a:lumMod val="50000"/>
                  </a:schemeClr>
                </a:gs>
                <a:gs pos="100000">
                  <a:schemeClr val="bg1"/>
                </a:gs>
                <a:gs pos="0">
                  <a:schemeClr val="tx1"/>
                </a:gs>
              </a:gsLst>
              <a:lin ang="5400000" scaled="1"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C32AF4E4-A312-C259-D6C6-5E5472C194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60940" y="2003426"/>
            <a:ext cx="11670119" cy="3217374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E96EF0-A61F-DF4B-A37C-6ADFFF69F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13.06.25</a:t>
            </a:r>
            <a:endParaRPr lang="en-DE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0852EF2-F215-8A8C-EFCE-694932C3E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P. Kalamidas</a:t>
            </a:r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7107D7-24D9-6B82-A706-66A19D3C0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7E84-4FFA-4C4D-9E3A-5E9914E093BF}" type="slidenum">
              <a:rPr lang="en-DE" smtClean="0"/>
              <a:t>14</a:t>
            </a:fld>
            <a:endParaRPr lang="en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75D2E71-F568-A16C-1CF3-7B7ECD15E8BA}"/>
                  </a:ext>
                </a:extLst>
              </p:cNvPr>
              <p:cNvSpPr txBox="1"/>
              <p:nvPr/>
            </p:nvSpPr>
            <p:spPr>
              <a:xfrm>
                <a:off x="462539" y="5455075"/>
                <a:ext cx="108896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400" dirty="0">
                    <a:latin typeface="Garamond" panose="02020404030301010803" pitchFamily="18" charset="0"/>
                  </a:rPr>
                  <a:t>Sum rule nearly perfectly satisfied for sum of first three shells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=1,2,3</m:t>
                    </m:r>
                  </m:oMath>
                </a14:m>
                <a:r>
                  <a:rPr lang="en-GB" sz="2400" dirty="0">
                    <a:latin typeface="Garamond" panose="02020404030301010803" pitchFamily="18" charset="0"/>
                  </a:rPr>
                  <a:t>)</a:t>
                </a:r>
                <a:endParaRPr lang="en-DE" sz="2400" dirty="0"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75D2E71-F568-A16C-1CF3-7B7ECD15E8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39" y="5455075"/>
                <a:ext cx="10889673" cy="461665"/>
              </a:xfrm>
              <a:prstGeom prst="rect">
                <a:avLst/>
              </a:prstGeom>
              <a:blipFill>
                <a:blip r:embed="rId4"/>
                <a:stretch>
                  <a:fillRect l="-816" t="-10526" b="-2631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4739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B82879-D002-8452-B248-0713F2733B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E7DA451-4BD4-A8E3-5BC3-674A02626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987425"/>
            <a:ext cx="3932237" cy="530225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Garamond" panose="02020404030301010803" pitchFamily="18" charset="0"/>
              </a:rPr>
              <a:t>Comparison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21C2EFE9-83F8-68FB-DCB4-6DFB748715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89651"/>
            <a:ext cx="10515600" cy="418092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Sum rule contribution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Garamond" panose="020204040303010108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Garamond" panose="020204040303010108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Comparison with </a:t>
            </a:r>
            <a:r>
              <a:rPr lang="en-US" sz="2400" dirty="0" err="1">
                <a:latin typeface="Garamond" panose="02020404030301010803" pitchFamily="18" charset="0"/>
              </a:rPr>
              <a:t>Biloshytskyi</a:t>
            </a:r>
            <a:r>
              <a:rPr lang="en-US" sz="2400" dirty="0">
                <a:latin typeface="Garamond" panose="02020404030301010803" pitchFamily="18" charset="0"/>
              </a:rPr>
              <a:t> et al. (2022)</a:t>
            </a:r>
            <a:endParaRPr lang="nl-NL" sz="2400" dirty="0">
              <a:latin typeface="Garamond" panose="02020404030301010803" pitchFamily="18" charset="0"/>
            </a:endParaRPr>
          </a:p>
        </p:txBody>
      </p:sp>
      <p:cxnSp>
        <p:nvCxnSpPr>
          <p:cNvPr id="8" name="Ευθεία γραμμή σύνδεσης 7">
            <a:extLst>
              <a:ext uri="{FF2B5EF4-FFF2-40B4-BE49-F238E27FC236}">
                <a16:creationId xmlns:a16="http://schemas.microsoft.com/office/drawing/2014/main" id="{6487D0DE-5071-37E3-4294-F74F3CD87E41}"/>
              </a:ext>
            </a:extLst>
          </p:cNvPr>
          <p:cNvCxnSpPr>
            <a:cxnSpLocks/>
          </p:cNvCxnSpPr>
          <p:nvPr/>
        </p:nvCxnSpPr>
        <p:spPr>
          <a:xfrm flipV="1">
            <a:off x="-1" y="1517650"/>
            <a:ext cx="5212080" cy="135"/>
          </a:xfrm>
          <a:prstGeom prst="line">
            <a:avLst/>
          </a:prstGeom>
          <a:ln w="12700">
            <a:gradFill>
              <a:gsLst>
                <a:gs pos="59000">
                  <a:schemeClr val="bg2">
                    <a:lumMod val="50000"/>
                  </a:schemeClr>
                </a:gs>
                <a:gs pos="100000">
                  <a:schemeClr val="bg1"/>
                </a:gs>
                <a:gs pos="0">
                  <a:schemeClr val="tx1"/>
                </a:gs>
              </a:gsLst>
              <a:lin ang="5400000" scaled="1"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0EA47637-E204-F98C-A80F-82E01F4043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82119" y="2164602"/>
            <a:ext cx="5627762" cy="7075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0818A29-D699-1F3C-05F5-844E813D34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3894" y="3668772"/>
            <a:ext cx="6324212" cy="153474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4D010771-1398-9945-77A1-A286D293E4E6}"/>
              </a:ext>
            </a:extLst>
          </p:cNvPr>
          <p:cNvGrpSpPr/>
          <p:nvPr/>
        </p:nvGrpSpPr>
        <p:grpSpPr>
          <a:xfrm>
            <a:off x="9137775" y="4314092"/>
            <a:ext cx="2337945" cy="1904425"/>
            <a:chOff x="9137775" y="4314092"/>
            <a:chExt cx="2337945" cy="1904425"/>
          </a:xfrm>
        </p:grpSpPr>
        <p:pic>
          <p:nvPicPr>
            <p:cNvPr id="14" name="Picture 13" descr="A person playing golf with a stick&#10;&#10;AI-generated content may be incorrect.">
              <a:extLst>
                <a:ext uri="{FF2B5EF4-FFF2-40B4-BE49-F238E27FC236}">
                  <a16:creationId xmlns:a16="http://schemas.microsoft.com/office/drawing/2014/main" id="{2134BD2A-C83B-9364-612A-9C34B08EB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37775" y="4851826"/>
              <a:ext cx="842481" cy="1366691"/>
            </a:xfrm>
            <a:prstGeom prst="rect">
              <a:avLst/>
            </a:prstGeom>
          </p:spPr>
        </p:pic>
        <p:sp>
          <p:nvSpPr>
            <p:cNvPr id="15" name="Oval Callout 14">
              <a:extLst>
                <a:ext uri="{FF2B5EF4-FFF2-40B4-BE49-F238E27FC236}">
                  <a16:creationId xmlns:a16="http://schemas.microsoft.com/office/drawing/2014/main" id="{59323D52-0DB8-F04B-EA13-614F8706AE6D}"/>
                </a:ext>
              </a:extLst>
            </p:cNvPr>
            <p:cNvSpPr/>
            <p:nvPr/>
          </p:nvSpPr>
          <p:spPr>
            <a:xfrm flipH="1">
              <a:off x="9687693" y="4314092"/>
              <a:ext cx="1699847" cy="931273"/>
            </a:xfrm>
            <a:prstGeom prst="wedgeEllipseCallout">
              <a:avLst>
                <a:gd name="adj1" fmla="val 52551"/>
                <a:gd name="adj2" fmla="val 44332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17F8139-4F44-2418-E8A7-C598467C4B03}"/>
                </a:ext>
              </a:extLst>
            </p:cNvPr>
            <p:cNvSpPr txBox="1"/>
            <p:nvPr/>
          </p:nvSpPr>
          <p:spPr>
            <a:xfrm>
              <a:off x="9599512" y="4426424"/>
              <a:ext cx="18762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DE" sz="2000" dirty="0">
                  <a:latin typeface="Garamond" panose="02020404030301010803" pitchFamily="18" charset="0"/>
                </a:rPr>
                <a:t>Seems pretty good!</a:t>
              </a:r>
            </a:p>
          </p:txBody>
        </p:sp>
      </p:grp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2A7903F8-26A2-5833-9E18-C2FB76AFD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13.06.25</a:t>
            </a:r>
            <a:endParaRPr lang="en-DE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56BB4094-0223-B586-FAE7-1C5501797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P. Kalamidas</a:t>
            </a:r>
            <a:endParaRPr lang="en-DE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5CD526E9-E300-5C48-D4A1-C9655C03E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7E84-4FFA-4C4D-9E3A-5E9914E093BF}" type="slidenum">
              <a:rPr lang="en-DE" smtClean="0"/>
              <a:t>15</a:t>
            </a:fld>
            <a:endParaRPr lang="en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691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F40C2-DC39-4BB3-2856-D6A5227DF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31DE6C9-6BE1-8AFC-8E93-A3E445462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987425"/>
            <a:ext cx="3932237" cy="530225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Garamond" panose="02020404030301010803" pitchFamily="18" charset="0"/>
              </a:rPr>
              <a:t>TL;DR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Θέση κειμένου 3">
                <a:extLst>
                  <a:ext uri="{FF2B5EF4-FFF2-40B4-BE49-F238E27FC236}">
                    <a16:creationId xmlns:a16="http://schemas.microsoft.com/office/drawing/2014/main" id="{68A408A9-D035-4008-99E1-08A05F44CFF3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839788" y="1689651"/>
                <a:ext cx="10515600" cy="4180923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nl-NL" sz="2400" dirty="0">
                    <a:latin typeface="Garamond" panose="02020404030301010803" pitchFamily="18" charset="0"/>
                  </a:rPr>
                  <a:t>Spectrum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𝑐𝑐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nl-NL" sz="2400" dirty="0">
                    <a:latin typeface="Garamond" panose="02020404030301010803" pitchFamily="18" charset="0"/>
                  </a:rPr>
                  <a:t> was </a:t>
                </a:r>
                <a:r>
                  <a:rPr lang="nl-NL" sz="2400" dirty="0" err="1">
                    <a:latin typeface="Garamond" panose="02020404030301010803" pitchFamily="18" charset="0"/>
                  </a:rPr>
                  <a:t>calculated</a:t>
                </a:r>
                <a:r>
                  <a:rPr lang="nl-NL" sz="2400" dirty="0">
                    <a:latin typeface="Garamond" panose="02020404030301010803" pitchFamily="18" charset="0"/>
                  </a:rPr>
                  <a:t> </a:t>
                </a:r>
                <a:r>
                  <a:rPr lang="nl-NL" sz="2400" dirty="0" err="1">
                    <a:latin typeface="Garamond" panose="02020404030301010803" pitchFamily="18" charset="0"/>
                  </a:rPr>
                  <a:t>using</a:t>
                </a:r>
                <a:r>
                  <a:rPr lang="nl-NL" sz="2400" dirty="0">
                    <a:latin typeface="Garamond" panose="02020404030301010803" pitchFamily="18" charset="0"/>
                  </a:rPr>
                  <a:t> </a:t>
                </a:r>
                <a:r>
                  <a:rPr lang="nl-NL" sz="2400" dirty="0" err="1">
                    <a:latin typeface="Garamond" panose="02020404030301010803" pitchFamily="18" charset="0"/>
                  </a:rPr>
                  <a:t>the</a:t>
                </a:r>
                <a:r>
                  <a:rPr lang="nl-NL" sz="2400" dirty="0">
                    <a:latin typeface="Garamond" panose="02020404030301010803" pitchFamily="18" charset="0"/>
                  </a:rPr>
                  <a:t> </a:t>
                </a:r>
                <a:r>
                  <a:rPr lang="nl-NL" sz="2400" dirty="0" err="1">
                    <a:latin typeface="Garamond" panose="02020404030301010803" pitchFamily="18" charset="0"/>
                  </a:rPr>
                  <a:t>diquark</a:t>
                </a:r>
                <a:r>
                  <a:rPr lang="nl-NL" sz="2400" dirty="0">
                    <a:latin typeface="Garamond" panose="02020404030301010803" pitchFamily="18" charset="0"/>
                  </a:rPr>
                  <a:t> picture,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nl-NL" sz="2400" dirty="0" err="1">
                    <a:latin typeface="Garamond" panose="02020404030301010803" pitchFamily="18" charset="0"/>
                  </a:rPr>
                  <a:t>Two-photon</a:t>
                </a:r>
                <a:r>
                  <a:rPr lang="nl-NL" sz="2400" dirty="0">
                    <a:latin typeface="Garamond" panose="02020404030301010803" pitchFamily="18" charset="0"/>
                  </a:rPr>
                  <a:t> </a:t>
                </a:r>
                <a:r>
                  <a:rPr lang="nl-NL" sz="2400" dirty="0" err="1">
                    <a:latin typeface="Garamond" panose="02020404030301010803" pitchFamily="18" charset="0"/>
                  </a:rPr>
                  <a:t>widths</a:t>
                </a:r>
                <a:r>
                  <a:rPr lang="nl-NL" sz="2400" dirty="0">
                    <a:latin typeface="Garamond" panose="02020404030301010803" pitchFamily="18" charset="0"/>
                  </a:rPr>
                  <a:t> </a:t>
                </a:r>
                <a:r>
                  <a:rPr lang="nl-NL" sz="2400" dirty="0" err="1">
                    <a:latin typeface="Garamond" panose="02020404030301010803" pitchFamily="18" charset="0"/>
                  </a:rPr>
                  <a:t>computed</a:t>
                </a:r>
                <a:r>
                  <a:rPr lang="nl-NL" sz="2400" dirty="0">
                    <a:latin typeface="Garamond" panose="02020404030301010803" pitchFamily="18" charset="0"/>
                  </a:rPr>
                  <a:t>,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nl-NL" sz="2400" dirty="0">
                    <a:latin typeface="Garamond" panose="02020404030301010803" pitchFamily="18" charset="0"/>
                  </a:rPr>
                  <a:t>Real </a:t>
                </a:r>
                <a:r>
                  <a:rPr lang="nl-NL" sz="2400" dirty="0" err="1">
                    <a:latin typeface="Garamond" panose="02020404030301010803" pitchFamily="18" charset="0"/>
                  </a:rPr>
                  <a:t>photon</a:t>
                </a:r>
                <a:r>
                  <a:rPr lang="nl-NL" sz="2400" dirty="0">
                    <a:latin typeface="Garamond" panose="02020404030301010803" pitchFamily="18" charset="0"/>
                  </a:rPr>
                  <a:t> </a:t>
                </a:r>
                <a:r>
                  <a:rPr lang="nl-NL" sz="2400" dirty="0" err="1">
                    <a:latin typeface="Garamond" panose="02020404030301010803" pitchFamily="18" charset="0"/>
                  </a:rPr>
                  <a:t>sum</a:t>
                </a:r>
                <a:r>
                  <a:rPr lang="nl-NL" sz="2400" dirty="0">
                    <a:latin typeface="Garamond" panose="02020404030301010803" pitchFamily="18" charset="0"/>
                  </a:rPr>
                  <a:t> </a:t>
                </a:r>
                <a:r>
                  <a:rPr lang="nl-NL" sz="2400" dirty="0" err="1">
                    <a:latin typeface="Garamond" panose="02020404030301010803" pitchFamily="18" charset="0"/>
                  </a:rPr>
                  <a:t>rule</a:t>
                </a:r>
                <a:r>
                  <a:rPr lang="nl-NL" sz="2400" dirty="0">
                    <a:latin typeface="Garamond" panose="02020404030301010803" pitchFamily="18" charset="0"/>
                  </a:rPr>
                  <a:t> in </a:t>
                </a:r>
                <a:r>
                  <a:rPr lang="nl-NL" sz="2400" dirty="0" err="1">
                    <a:latin typeface="Garamond" panose="02020404030301010803" pitchFamily="18" charset="0"/>
                  </a:rPr>
                  <a:t>satisfied</a:t>
                </a:r>
                <a:r>
                  <a:rPr lang="nl-NL" sz="2400" dirty="0">
                    <a:latin typeface="Garamond" panose="02020404030301010803" pitchFamily="18" charset="0"/>
                  </a:rPr>
                  <a:t> </a:t>
                </a:r>
                <a:r>
                  <a:rPr lang="nl-NL" sz="2400" dirty="0" err="1">
                    <a:latin typeface="Garamond" panose="02020404030301010803" pitchFamily="18" charset="0"/>
                  </a:rPr>
                  <a:t>relatively</a:t>
                </a:r>
                <a:r>
                  <a:rPr lang="nl-NL" sz="2400" dirty="0">
                    <a:latin typeface="Garamond" panose="02020404030301010803" pitchFamily="18" charset="0"/>
                  </a:rPr>
                  <a:t> well </a:t>
                </a:r>
                <a:r>
                  <a:rPr lang="nl-NL" sz="2400" dirty="0" err="1">
                    <a:latin typeface="Garamond" panose="02020404030301010803" pitchFamily="18" charset="0"/>
                  </a:rPr>
                  <a:t>within</a:t>
                </a:r>
                <a:r>
                  <a:rPr lang="nl-NL" sz="2400" dirty="0">
                    <a:latin typeface="Garamond" panose="02020404030301010803" pitchFamily="18" charset="0"/>
                  </a:rPr>
                  <a:t> </a:t>
                </a:r>
                <a:r>
                  <a:rPr lang="nl-NL" sz="2400" dirty="0" err="1">
                    <a:latin typeface="Garamond" panose="02020404030301010803" pitchFamily="18" charset="0"/>
                  </a:rPr>
                  <a:t>each</a:t>
                </a:r>
                <a:r>
                  <a:rPr lang="nl-NL" sz="2400" dirty="0">
                    <a:latin typeface="Garamond" panose="02020404030301010803" pitchFamily="18" charset="0"/>
                  </a:rPr>
                  <a:t> energy shell,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nl-NL" sz="2400" dirty="0">
                    <a:latin typeface="Garamond" panose="02020404030301010803" pitchFamily="18" charset="0"/>
                  </a:rPr>
                  <a:t>New fit </a:t>
                </a:r>
                <a:r>
                  <a:rPr lang="nl-NL" sz="2400" dirty="0" err="1">
                    <a:latin typeface="Garamond" panose="02020404030301010803" pitchFamily="18" charset="0"/>
                  </a:rPr>
                  <a:t>performed</a:t>
                </a:r>
                <a:r>
                  <a:rPr lang="nl-NL" sz="2400" dirty="0">
                    <a:latin typeface="Garamond" panose="02020404030301010803" pitchFamily="18" charset="0"/>
                  </a:rPr>
                  <a:t>, </a:t>
                </a:r>
                <a:r>
                  <a:rPr lang="nl-NL" sz="2400" dirty="0" err="1">
                    <a:latin typeface="Garamond" panose="02020404030301010803" pitchFamily="18" charset="0"/>
                  </a:rPr>
                  <a:t>improving</a:t>
                </a:r>
                <a:r>
                  <a:rPr lang="nl-NL" sz="2400" dirty="0">
                    <a:latin typeface="Garamond" panose="02020404030301010803" pitchFamily="18" charset="0"/>
                  </a:rPr>
                  <a:t> </a:t>
                </a:r>
                <a:r>
                  <a:rPr lang="nl-NL" sz="2400" dirty="0" err="1">
                    <a:latin typeface="Garamond" panose="02020404030301010803" pitchFamily="18" charset="0"/>
                  </a:rPr>
                  <a:t>sum</a:t>
                </a:r>
                <a:r>
                  <a:rPr lang="nl-NL" sz="2400" dirty="0">
                    <a:latin typeface="Garamond" panose="02020404030301010803" pitchFamily="18" charset="0"/>
                  </a:rPr>
                  <a:t> </a:t>
                </a:r>
                <a:r>
                  <a:rPr lang="nl-NL" sz="2400" dirty="0" err="1">
                    <a:latin typeface="Garamond" panose="02020404030301010803" pitchFamily="18" charset="0"/>
                  </a:rPr>
                  <a:t>rule</a:t>
                </a:r>
                <a:r>
                  <a:rPr lang="nl-NL" sz="2400" dirty="0">
                    <a:latin typeface="Garamond" panose="02020404030301010803" pitchFamily="18" charset="0"/>
                  </a:rPr>
                  <a:t> </a:t>
                </a:r>
                <a:r>
                  <a:rPr lang="nl-NL" sz="2400" dirty="0" err="1">
                    <a:latin typeface="Garamond" panose="02020404030301010803" pitchFamily="18" charset="0"/>
                  </a:rPr>
                  <a:t>consistency</a:t>
                </a:r>
                <a:r>
                  <a:rPr lang="nl-NL" sz="2400" dirty="0">
                    <a:latin typeface="Garamond" panose="02020404030301010803" pitchFamily="18" charset="0"/>
                  </a:rPr>
                  <a:t>,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nl-NL" sz="2400" dirty="0" err="1">
                    <a:latin typeface="Garamond" panose="02020404030301010803" pitchFamily="18" charset="0"/>
                  </a:rPr>
                  <a:t>Signs</a:t>
                </a:r>
                <a:r>
                  <a:rPr lang="nl-NL" sz="2400" dirty="0">
                    <a:latin typeface="Garamond" panose="02020404030301010803" pitchFamily="18" charset="0"/>
                  </a:rPr>
                  <a:t> of </a:t>
                </a:r>
                <a:r>
                  <a:rPr lang="nl-NL" sz="2400" dirty="0" err="1">
                    <a:latin typeface="Garamond" panose="02020404030301010803" pitchFamily="18" charset="0"/>
                  </a:rPr>
                  <a:t>sizable</a:t>
                </a:r>
                <a:r>
                  <a:rPr lang="nl-NL" sz="2400" dirty="0">
                    <a:latin typeface="Garamond" panose="02020404030301010803" pitchFamily="18" charset="0"/>
                  </a:rPr>
                  <a:t> </a:t>
                </a:r>
                <a:r>
                  <a:rPr lang="nl-NL" sz="2400" dirty="0" err="1">
                    <a:latin typeface="Garamond" panose="02020404030301010803" pitchFamily="18" charset="0"/>
                  </a:rPr>
                  <a:t>contribution</a:t>
                </a:r>
                <a:r>
                  <a:rPr lang="nl-NL" sz="2400" dirty="0">
                    <a:latin typeface="Garamond" panose="02020404030301010803" pitchFamily="18" charset="0"/>
                  </a:rPr>
                  <a:t> </a:t>
                </a:r>
                <a:r>
                  <a:rPr lang="nl-NL" sz="2400" dirty="0" err="1">
                    <a:latin typeface="Garamond" panose="02020404030301010803" pitchFamily="18" charset="0"/>
                  </a:rPr>
                  <a:t>to</a:t>
                </a:r>
                <a:r>
                  <a:rPr lang="nl-NL" sz="2400" dirty="0">
                    <a:latin typeface="Garamond" panose="02020404030301010803" pitchFamily="18" charset="0"/>
                  </a:rPr>
                  <a:t> light-</a:t>
                </a:r>
                <a:r>
                  <a:rPr lang="nl-NL" sz="2400" dirty="0" err="1">
                    <a:latin typeface="Garamond" panose="02020404030301010803" pitchFamily="18" charset="0"/>
                  </a:rPr>
                  <a:t>by</a:t>
                </a:r>
                <a:r>
                  <a:rPr lang="nl-NL" sz="2400" dirty="0">
                    <a:latin typeface="Garamond" panose="02020404030301010803" pitchFamily="18" charset="0"/>
                  </a:rPr>
                  <a:t>-light scattering </a:t>
                </a:r>
                <a:r>
                  <a:rPr lang="nl-NL" sz="2400" dirty="0" err="1">
                    <a:latin typeface="Garamond" panose="02020404030301010803" pitchFamily="18" charset="0"/>
                  </a:rPr>
                  <a:t>excess</a:t>
                </a:r>
                <a:r>
                  <a:rPr lang="nl-NL" sz="2400" dirty="0">
                    <a:latin typeface="Garamond" panose="02020404030301010803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Θέση κειμένου 3">
                <a:extLst>
                  <a:ext uri="{FF2B5EF4-FFF2-40B4-BE49-F238E27FC236}">
                    <a16:creationId xmlns:a16="http://schemas.microsoft.com/office/drawing/2014/main" id="{68A408A9-D035-4008-99E1-08A05F44CF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839788" y="1689651"/>
                <a:ext cx="10515600" cy="4180923"/>
              </a:xfrm>
              <a:blipFill>
                <a:blip r:embed="rId3"/>
                <a:stretch>
                  <a:fillRect l="-844" t="-181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Ευθεία γραμμή σύνδεσης 7">
            <a:extLst>
              <a:ext uri="{FF2B5EF4-FFF2-40B4-BE49-F238E27FC236}">
                <a16:creationId xmlns:a16="http://schemas.microsoft.com/office/drawing/2014/main" id="{585983D8-E9B8-BC13-33C8-40E3D59148AF}"/>
              </a:ext>
            </a:extLst>
          </p:cNvPr>
          <p:cNvCxnSpPr>
            <a:cxnSpLocks/>
          </p:cNvCxnSpPr>
          <p:nvPr/>
        </p:nvCxnSpPr>
        <p:spPr>
          <a:xfrm flipV="1">
            <a:off x="-1" y="1517650"/>
            <a:ext cx="5212080" cy="135"/>
          </a:xfrm>
          <a:prstGeom prst="line">
            <a:avLst/>
          </a:prstGeom>
          <a:ln w="12700">
            <a:gradFill>
              <a:gsLst>
                <a:gs pos="59000">
                  <a:schemeClr val="bg2">
                    <a:lumMod val="50000"/>
                  </a:schemeClr>
                </a:gs>
                <a:gs pos="100000">
                  <a:schemeClr val="bg1"/>
                </a:gs>
                <a:gs pos="0">
                  <a:schemeClr val="tx1"/>
                </a:gs>
              </a:gsLst>
              <a:lin ang="5400000" scaled="1"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Graphic 5" descr="Alarm Ringing with solid fill">
            <a:extLst>
              <a:ext uri="{FF2B5EF4-FFF2-40B4-BE49-F238E27FC236}">
                <a16:creationId xmlns:a16="http://schemas.microsoft.com/office/drawing/2014/main" id="{65B255D7-29FC-FC4C-D422-4083F237CE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274923">
            <a:off x="10544675" y="379897"/>
            <a:ext cx="1368868" cy="1368868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2F2D26-88B7-FCF8-CC46-00D53EF1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13.06.25</a:t>
            </a:r>
            <a:endParaRPr lang="en-DE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B57CACB-B27C-50E5-6107-29ACF6728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P. Kalamidas</a:t>
            </a:r>
            <a:endParaRPr lang="en-DE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9AD4DE8-8C04-0DBE-FDED-748647110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7E84-4FFA-4C4D-9E3A-5E9914E093BF}" type="slidenum">
              <a:rPr lang="en-DE" smtClean="0"/>
              <a:t>16</a:t>
            </a:fld>
            <a:endParaRPr lang="en-D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E7ED1C-0C71-BA03-BB66-B5CE5F65E69C}"/>
              </a:ext>
            </a:extLst>
          </p:cNvPr>
          <p:cNvSpPr/>
          <p:nvPr/>
        </p:nvSpPr>
        <p:spPr>
          <a:xfrm>
            <a:off x="0" y="4203865"/>
            <a:ext cx="12192000" cy="113648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noFill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F7A4EF-E21F-1285-E0A0-E22DD346B656}"/>
              </a:ext>
            </a:extLst>
          </p:cNvPr>
          <p:cNvSpPr txBox="1"/>
          <p:nvPr/>
        </p:nvSpPr>
        <p:spPr>
          <a:xfrm>
            <a:off x="1858358" y="4295053"/>
            <a:ext cx="84752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2800" dirty="0">
                <a:solidFill>
                  <a:schemeClr val="bg1"/>
                </a:solidFill>
                <a:latin typeface="Garamond" panose="02020404030301010803" pitchFamily="18" charset="0"/>
              </a:rPr>
              <a:t>More data and better statistics are vital for progress…forthcoming LHC data to the rescue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554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E181D6-8C3C-BA14-457A-A94B2A076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itting on a rock with a rainbow over mountains&#10;&#10;AI-generated content may be incorrect.">
            <a:extLst>
              <a:ext uri="{FF2B5EF4-FFF2-40B4-BE49-F238E27FC236}">
                <a16:creationId xmlns:a16="http://schemas.microsoft.com/office/drawing/2014/main" id="{91702D01-B359-3B7A-DC82-607F3583D3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598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BFBBD9-8455-4267-CDCA-C60E04749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13.06.25</a:t>
            </a:r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961ABB-703E-19AE-7F81-FB9E5112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P. Kalamidas</a:t>
            </a:r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64EA23-E224-018C-8BE3-4A40BC908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7E84-4FFA-4C4D-9E3A-5E9914E093BF}" type="slidenum">
              <a:rPr lang="en-DE" smtClean="0"/>
              <a:t>17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144294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BDDDED-ED4E-F429-5DB3-9D1A1E7EE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itting on a rock with a rainbow over mountains&#10;&#10;AI-generated content may be incorrect.">
            <a:extLst>
              <a:ext uri="{FF2B5EF4-FFF2-40B4-BE49-F238E27FC236}">
                <a16:creationId xmlns:a16="http://schemas.microsoft.com/office/drawing/2014/main" id="{8872AE6E-4C0A-572A-28BC-0DFF6B3098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598"/>
          <a:stretch>
            <a:fillRect/>
          </a:stretch>
        </p:blipFill>
        <p:spPr>
          <a:xfrm>
            <a:off x="607610" y="318602"/>
            <a:ext cx="5826846" cy="3276994"/>
          </a:xfrm>
          <a:prstGeom prst="rect">
            <a:avLst/>
          </a:prstGeom>
        </p:spPr>
      </p:pic>
      <p:pic>
        <p:nvPicPr>
          <p:cNvPr id="3" name="Picture 2" descr="A person with his mouth open and his mouth open&#10;&#10;AI-generated content may be incorrect.">
            <a:extLst>
              <a:ext uri="{FF2B5EF4-FFF2-40B4-BE49-F238E27FC236}">
                <a16:creationId xmlns:a16="http://schemas.microsoft.com/office/drawing/2014/main" id="{1E88579C-1056-7B88-882E-5B0279D0D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1055"/>
            <a:ext cx="7042067" cy="556694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846CBED-0D7E-9916-C6AA-56E35C5909D5}"/>
              </a:ext>
            </a:extLst>
          </p:cNvPr>
          <p:cNvCxnSpPr/>
          <p:nvPr/>
        </p:nvCxnSpPr>
        <p:spPr>
          <a:xfrm flipV="1">
            <a:off x="7042067" y="0"/>
            <a:ext cx="0" cy="685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1C23CD5-4B46-243F-A911-EEF02ACDBD1E}"/>
              </a:ext>
            </a:extLst>
          </p:cNvPr>
          <p:cNvSpPr txBox="1"/>
          <p:nvPr/>
        </p:nvSpPr>
        <p:spPr>
          <a:xfrm>
            <a:off x="7552707" y="2995432"/>
            <a:ext cx="42751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7200" dirty="0">
                <a:latin typeface="Garamond" panose="02020404030301010803" pitchFamily="18" charset="0"/>
              </a:rPr>
              <a:t>Questions?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06762E1-A311-63EF-E31D-E31A1F0FC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13.06.25</a:t>
            </a:r>
            <a:endParaRPr lang="en-DE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C895480-ED7C-6E53-3AF8-99F848285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P. Kalamidas</a:t>
            </a:r>
            <a:endParaRPr lang="en-DE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AE8765F-07BF-1D3C-1B6A-131DD1551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7E84-4FFA-4C4D-9E3A-5E9914E093BF}" type="slidenum">
              <a:rPr lang="en-DE" smtClean="0"/>
              <a:t>18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51350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E64D3E-54C8-EC7A-FE86-7D77CBFCB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tting on a rock with a rainbow over mountains&#10;&#10;AI-generated content may be incorrect.">
            <a:extLst>
              <a:ext uri="{FF2B5EF4-FFF2-40B4-BE49-F238E27FC236}">
                <a16:creationId xmlns:a16="http://schemas.microsoft.com/office/drawing/2014/main" id="{CCD295E2-0EBE-5A87-9F7A-2771FE7175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6847" t="50328" r="46116" b="4387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328A46B-E94E-4C92-4936-8E57F3CE11F7}"/>
              </a:ext>
            </a:extLst>
          </p:cNvPr>
          <p:cNvSpPr/>
          <p:nvPr/>
        </p:nvSpPr>
        <p:spPr>
          <a:xfrm>
            <a:off x="0" y="0"/>
            <a:ext cx="12192000" cy="68554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1143F894-3DB9-B1CA-1823-33EE66DF0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987425"/>
            <a:ext cx="3932237" cy="530225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Garamond" panose="02020404030301010803" pitchFamily="18" charset="0"/>
                <a:ea typeface="Baskerville" panose="02020502070401020303" pitchFamily="18" charset="0"/>
              </a:rPr>
              <a:t>Motivation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Θέση κειμένου 3">
                <a:extLst>
                  <a:ext uri="{FF2B5EF4-FFF2-40B4-BE49-F238E27FC236}">
                    <a16:creationId xmlns:a16="http://schemas.microsoft.com/office/drawing/2014/main" id="{C284D996-1DC9-4182-2871-503391895E1A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839788" y="1689652"/>
                <a:ext cx="3932237" cy="4179336"/>
              </a:xfrm>
            </p:spPr>
            <p:txBody>
              <a:bodyPr>
                <a:normAutofit/>
              </a:bodyPr>
              <a:lstStyle/>
              <a:p>
                <a:pPr marL="285750" indent="-285750">
                  <a:buClr>
                    <a:schemeClr val="tx1"/>
                  </a:buClr>
                  <a:buSzPct val="110000"/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Garamond" panose="02020404030301010803" pitchFamily="18" charset="0"/>
                    <a:ea typeface="Baskerville" panose="02020502070401020303" pitchFamily="18" charset="0"/>
                  </a:rPr>
                  <a:t>Discovery of new exotic states in di-J</a:t>
                </a:r>
                <a:r>
                  <a:rPr lang="el-GR" sz="2400" dirty="0">
                    <a:latin typeface="Garamond" panose="02020404030301010803" pitchFamily="18" charset="0"/>
                    <a:ea typeface="Baskerville" panose="02020502070401020303" pitchFamily="18" charset="0"/>
                  </a:rPr>
                  <a:t>/ψ</a:t>
                </a:r>
                <a:r>
                  <a:rPr lang="en-US" sz="2400" dirty="0">
                    <a:latin typeface="Garamond" panose="02020404030301010803" pitchFamily="18" charset="0"/>
                    <a:ea typeface="Baskerville" panose="02020502070401020303" pitchFamily="18" charset="0"/>
                  </a:rPr>
                  <a:t>, J/</a:t>
                </a:r>
                <a:r>
                  <a:rPr lang="el-GR" sz="2400" dirty="0">
                    <a:latin typeface="Garamond" panose="02020404030301010803" pitchFamily="18" charset="0"/>
                    <a:ea typeface="Baskerville" panose="02020502070401020303" pitchFamily="18" charset="0"/>
                  </a:rPr>
                  <a:t>ψ, Ψ</a:t>
                </a:r>
                <a:r>
                  <a:rPr lang="en-US" sz="2400" dirty="0">
                    <a:latin typeface="Garamond" panose="02020404030301010803" pitchFamily="18" charset="0"/>
                    <a:ea typeface="Baskerville" panose="02020502070401020303" pitchFamily="18" charset="0"/>
                  </a:rPr>
                  <a:t>(2S)</a:t>
                </a:r>
                <a:r>
                  <a:rPr lang="el-GR" sz="2400" dirty="0">
                    <a:latin typeface="Garamond" panose="02020404030301010803" pitchFamily="18" charset="0"/>
                    <a:ea typeface="Baskerville" panose="02020502070401020303" pitchFamily="18" charset="0"/>
                  </a:rPr>
                  <a:t> </a:t>
                </a:r>
                <a:r>
                  <a:rPr lang="en-GB" sz="2400" dirty="0">
                    <a:latin typeface="Garamond" panose="02020404030301010803" pitchFamily="18" charset="0"/>
                    <a:ea typeface="Baskerville" panose="02020502070401020303" pitchFamily="18" charset="0"/>
                  </a:rPr>
                  <a:t>spectra.</a:t>
                </a:r>
              </a:p>
              <a:p>
                <a:pPr marL="285750" indent="-285750">
                  <a:buClr>
                    <a:schemeClr val="tx1"/>
                  </a:buClr>
                  <a:buSzPct val="110000"/>
                  <a:buFont typeface="Arial" panose="020B0604020202020204" pitchFamily="34" charset="0"/>
                  <a:buChar char="•"/>
                </a:pPr>
                <a:r>
                  <a:rPr lang="en-GB" sz="2400" dirty="0">
                    <a:latin typeface="Garamond" panose="02020404030301010803" pitchFamily="18" charset="0"/>
                    <a:ea typeface="Baskerville" panose="02020502070401020303" pitchFamily="18" charset="0"/>
                  </a:rPr>
                  <a:t>X (6900) in di-J/</a:t>
                </a:r>
                <a:r>
                  <a:rPr lang="el-GR" sz="2400" dirty="0">
                    <a:latin typeface="Garamond" panose="02020404030301010803" pitchFamily="18" charset="0"/>
                    <a:ea typeface="Baskerville" panose="02020502070401020303" pitchFamily="18" charset="0"/>
                  </a:rPr>
                  <a:t>ψ </a:t>
                </a:r>
                <a:r>
                  <a:rPr lang="en-US" sz="2400" dirty="0">
                    <a:latin typeface="Garamond" panose="02020404030301010803" pitchFamily="18" charset="0"/>
                    <a:ea typeface="Baskerville" panose="02020502070401020303" pitchFamily="18" charset="0"/>
                  </a:rPr>
                  <a:t>spectrum.</a:t>
                </a:r>
              </a:p>
              <a:p>
                <a:pPr marL="285750" indent="-285750">
                  <a:buClr>
                    <a:schemeClr val="tx1"/>
                  </a:buClr>
                  <a:buSzPct val="110000"/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Garamond" panose="02020404030301010803" pitchFamily="18" charset="0"/>
                    <a:ea typeface="Baskerville" panose="02020502070401020303" pitchFamily="18" charset="0"/>
                  </a:rPr>
                  <a:t>Considered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cc</m:t>
                    </m:r>
                    <m:acc>
                      <m:accPr>
                        <m:chr m:val="̅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2400" dirty="0">
                    <a:latin typeface="Garamond" panose="02020404030301010803" pitchFamily="18" charset="0"/>
                    <a:ea typeface="Baskerville" panose="02020502070401020303" pitchFamily="18" charset="0"/>
                  </a:rPr>
                  <a:t> state.</a:t>
                </a:r>
              </a:p>
              <a:p>
                <a:pPr marL="285750" indent="-285750">
                  <a:buClr>
                    <a:schemeClr val="tx1"/>
                  </a:buClr>
                  <a:buSzPct val="110000"/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Garamond" panose="02020404030301010803" pitchFamily="18" charset="0"/>
                    <a:ea typeface="Baskerville" panose="02020502070401020303" pitchFamily="18" charset="0"/>
                  </a:rPr>
                  <a:t>Light by light (</a:t>
                </a:r>
                <a:r>
                  <a:rPr lang="en-US" sz="2400" dirty="0" err="1">
                    <a:latin typeface="Garamond" panose="02020404030301010803" pitchFamily="18" charset="0"/>
                    <a:ea typeface="Baskerville" panose="02020502070401020303" pitchFamily="18" charset="0"/>
                  </a:rPr>
                  <a:t>LbL</a:t>
                </a:r>
                <a:r>
                  <a:rPr lang="en-US" sz="2400" dirty="0">
                    <a:latin typeface="Garamond" panose="02020404030301010803" pitchFamily="18" charset="0"/>
                    <a:ea typeface="Baskerville" panose="02020502070401020303" pitchFamily="18" charset="0"/>
                  </a:rPr>
                  <a:t>) scattering excess compared to SM in the region 5-10 GeV.</a:t>
                </a:r>
              </a:p>
            </p:txBody>
          </p:sp>
        </mc:Choice>
        <mc:Fallback xmlns="">
          <p:sp>
            <p:nvSpPr>
              <p:cNvPr id="4" name="Θέση κειμένου 3">
                <a:extLst>
                  <a:ext uri="{FF2B5EF4-FFF2-40B4-BE49-F238E27FC236}">
                    <a16:creationId xmlns:a16="http://schemas.microsoft.com/office/drawing/2014/main" id="{C284D996-1DC9-4182-2871-503391895E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839788" y="1689652"/>
                <a:ext cx="3932237" cy="4179336"/>
              </a:xfrm>
              <a:blipFill>
                <a:blip r:embed="rId6"/>
                <a:stretch>
                  <a:fillRect l="-2581" t="-2417" r="-64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Ευθεία γραμμή σύνδεσης 11">
            <a:extLst>
              <a:ext uri="{FF2B5EF4-FFF2-40B4-BE49-F238E27FC236}">
                <a16:creationId xmlns:a16="http://schemas.microsoft.com/office/drawing/2014/main" id="{9AC9A093-62DE-A26C-0AE6-C7A885FE5BCC}"/>
              </a:ext>
            </a:extLst>
          </p:cNvPr>
          <p:cNvCxnSpPr>
            <a:cxnSpLocks/>
          </p:cNvCxnSpPr>
          <p:nvPr/>
        </p:nvCxnSpPr>
        <p:spPr>
          <a:xfrm flipV="1">
            <a:off x="-1" y="1517650"/>
            <a:ext cx="5212080" cy="135"/>
          </a:xfrm>
          <a:prstGeom prst="line">
            <a:avLst/>
          </a:prstGeom>
          <a:ln w="12700">
            <a:gradFill>
              <a:gsLst>
                <a:gs pos="59000">
                  <a:schemeClr val="bg2">
                    <a:lumMod val="50000"/>
                  </a:schemeClr>
                </a:gs>
                <a:gs pos="100000">
                  <a:schemeClr val="bg1"/>
                </a:gs>
                <a:gs pos="0">
                  <a:schemeClr val="tx1"/>
                </a:gs>
              </a:gsLst>
              <a:lin ang="5400000" scaled="1"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DE7BA6A-9FA9-34F2-5BAA-C6ED514FD2E0}"/>
              </a:ext>
            </a:extLst>
          </p:cNvPr>
          <p:cNvGrpSpPr/>
          <p:nvPr/>
        </p:nvGrpSpPr>
        <p:grpSpPr>
          <a:xfrm>
            <a:off x="1064872" y="4977114"/>
            <a:ext cx="3703977" cy="1672677"/>
            <a:chOff x="1064872" y="4977114"/>
            <a:chExt cx="3703977" cy="1672677"/>
          </a:xfrm>
        </p:grpSpPr>
        <p:pic>
          <p:nvPicPr>
            <p:cNvPr id="14" name="Picture 13" descr="A person playing golf with a stick&#10;&#10;AI-generated content may be incorrect.">
              <a:extLst>
                <a:ext uri="{FF2B5EF4-FFF2-40B4-BE49-F238E27FC236}">
                  <a16:creationId xmlns:a16="http://schemas.microsoft.com/office/drawing/2014/main" id="{1C80C88D-EB2A-300C-8C71-D0DB42F93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26368" y="5283100"/>
              <a:ext cx="842481" cy="1366691"/>
            </a:xfrm>
            <a:prstGeom prst="rect">
              <a:avLst/>
            </a:prstGeom>
          </p:spPr>
        </p:pic>
        <p:sp>
          <p:nvSpPr>
            <p:cNvPr id="15" name="Oval Callout 14">
              <a:extLst>
                <a:ext uri="{FF2B5EF4-FFF2-40B4-BE49-F238E27FC236}">
                  <a16:creationId xmlns:a16="http://schemas.microsoft.com/office/drawing/2014/main" id="{42048BEE-08C3-48E1-301A-5CB8B2A40EB9}"/>
                </a:ext>
              </a:extLst>
            </p:cNvPr>
            <p:cNvSpPr/>
            <p:nvPr/>
          </p:nvSpPr>
          <p:spPr>
            <a:xfrm>
              <a:off x="1064872" y="4977114"/>
              <a:ext cx="3044142" cy="787078"/>
            </a:xfrm>
            <a:prstGeom prst="wedgeEllipseCallout">
              <a:avLst>
                <a:gd name="adj1" fmla="val 52551"/>
                <a:gd name="adj2" fmla="val 44332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CE7FF0D-BB02-F75E-6B71-DFA441B4B18F}"/>
                </a:ext>
              </a:extLst>
            </p:cNvPr>
            <p:cNvSpPr txBox="1"/>
            <p:nvPr/>
          </p:nvSpPr>
          <p:spPr>
            <a:xfrm>
              <a:off x="1064872" y="5139820"/>
              <a:ext cx="30441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Garamond" panose="02020404030301010803" pitchFamily="18" charset="0"/>
                  <a:ea typeface="Baskerville" panose="02020502070401020303" pitchFamily="18" charset="0"/>
                </a:rPr>
                <a:t>Potential connections…</a:t>
              </a:r>
            </a:p>
          </p:txBody>
        </p:sp>
      </p:grp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C3F55D16-3749-F42D-10AD-FDA5BDE21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13.06.25</a:t>
            </a:r>
            <a:endParaRPr lang="en-DE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4FCB7695-8C3F-4467-4569-00BA6DC92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P. Kalamidas</a:t>
            </a:r>
            <a:endParaRPr lang="en-DE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0D3A37CC-BC2D-1B0A-BC3E-70CF512CD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7E84-4FFA-4C4D-9E3A-5E9914E093BF}" type="slidenum">
              <a:rPr lang="en-DE" smtClean="0"/>
              <a:t>2</a:t>
            </a:fld>
            <a:endParaRPr lang="en-DE"/>
          </a:p>
        </p:txBody>
      </p:sp>
      <p:pic>
        <p:nvPicPr>
          <p:cNvPr id="26" name="Θέση εικόνας 5">
            <a:hlinkClick r:id="rId8" action="ppaction://hlinkfile"/>
            <a:extLst>
              <a:ext uri="{FF2B5EF4-FFF2-40B4-BE49-F238E27FC236}">
                <a16:creationId xmlns:a16="http://schemas.microsoft.com/office/drawing/2014/main" id="{410193EE-FC9B-DD41-1BC5-F322F25BD86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0" t="-13592" r="-1460" b="-13592"/>
          <a:stretch/>
        </p:blipFill>
        <p:spPr>
          <a:xfrm>
            <a:off x="5183188" y="987425"/>
            <a:ext cx="6172200" cy="4873625"/>
          </a:xfr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4C6691B-2CF5-F592-8CF6-91E7C5EF6CA1}"/>
              </a:ext>
            </a:extLst>
          </p:cNvPr>
          <p:cNvSpPr txBox="1"/>
          <p:nvPr/>
        </p:nvSpPr>
        <p:spPr>
          <a:xfrm>
            <a:off x="5217900" y="5370652"/>
            <a:ext cx="6167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Di-J/</a:t>
            </a:r>
            <a:r>
              <a:rPr lang="el-G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ψ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 candidates invariant mass spectrum. (LHCb, 2020)</a:t>
            </a:r>
          </a:p>
        </p:txBody>
      </p:sp>
      <p:pic>
        <p:nvPicPr>
          <p:cNvPr id="28" name="Θέση εικόνας 5">
            <a:hlinkClick r:id="rId8" action="ppaction://hlinkfile"/>
            <a:extLst>
              <a:ext uri="{FF2B5EF4-FFF2-40B4-BE49-F238E27FC236}">
                <a16:creationId xmlns:a16="http://schemas.microsoft.com/office/drawing/2014/main" id="{CE65A380-EE30-4EA3-4132-A8655FB33A3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02" t="212" r="-10602" b="212"/>
          <a:stretch/>
        </p:blipFill>
        <p:spPr>
          <a:xfrm>
            <a:off x="5183188" y="987425"/>
            <a:ext cx="6172200" cy="487362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8EB0093-84D1-C750-3275-6BF8AD55AA65}"/>
              </a:ext>
            </a:extLst>
          </p:cNvPr>
          <p:cNvSpPr txBox="1"/>
          <p:nvPr/>
        </p:nvSpPr>
        <p:spPr>
          <a:xfrm>
            <a:off x="5153112" y="5846068"/>
            <a:ext cx="6167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Di-J/</a:t>
            </a:r>
            <a:r>
              <a:rPr lang="el-G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ψ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 invariant mass spectrum. (ATLAS, 2023)</a:t>
            </a:r>
          </a:p>
        </p:txBody>
      </p:sp>
      <p:pic>
        <p:nvPicPr>
          <p:cNvPr id="30" name="Θέση εικόνας 5" descr="ge aerg axc rwa gsd w.">
            <a:hlinkClick r:id="rId8" action="ppaction://hlinkfile"/>
            <a:extLst>
              <a:ext uri="{FF2B5EF4-FFF2-40B4-BE49-F238E27FC236}">
                <a16:creationId xmlns:a16="http://schemas.microsoft.com/office/drawing/2014/main" id="{B17D2934-C29A-8464-B46B-24FE7AAEBCC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" t="-6530" r="-1459" b="-5090"/>
          <a:stretch/>
        </p:blipFill>
        <p:spPr>
          <a:xfrm>
            <a:off x="5183188" y="987425"/>
            <a:ext cx="6172200" cy="487362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C787D47E-5954-8654-05B8-BA6EF96058BE}"/>
              </a:ext>
            </a:extLst>
          </p:cNvPr>
          <p:cNvSpPr txBox="1"/>
          <p:nvPr/>
        </p:nvSpPr>
        <p:spPr>
          <a:xfrm>
            <a:off x="5526818" y="5861050"/>
            <a:ext cx="6167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Di-J/</a:t>
            </a:r>
            <a:r>
              <a:rPr lang="el-G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ψ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 invariant mass spectrum. (CMS, 2024)</a:t>
            </a:r>
          </a:p>
        </p:txBody>
      </p:sp>
      <p:pic>
        <p:nvPicPr>
          <p:cNvPr id="32" name="Θέση εικόνας 5">
            <a:hlinkClick r:id="rId8" action="ppaction://hlinkfile"/>
            <a:extLst>
              <a:ext uri="{FF2B5EF4-FFF2-40B4-BE49-F238E27FC236}">
                <a16:creationId xmlns:a16="http://schemas.microsoft.com/office/drawing/2014/main" id="{79375F26-DFDB-CE32-C000-5CEC2B91434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34" r="-6734"/>
          <a:stretch/>
        </p:blipFill>
        <p:spPr>
          <a:xfrm>
            <a:off x="5183188" y="987425"/>
            <a:ext cx="6172200" cy="48736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7B29496-7A8F-8EEF-6FE3-01A3B8CBFC31}"/>
                  </a:ext>
                </a:extLst>
              </p:cNvPr>
              <p:cNvSpPr txBox="1"/>
              <p:nvPr/>
            </p:nvSpPr>
            <p:spPr>
              <a:xfrm>
                <a:off x="5215582" y="5737940"/>
                <a:ext cx="6172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Garamond" panose="02020404030301010803" pitchFamily="18" charset="0"/>
                  </a:rPr>
                  <a:t>Differential fiducial cross section of </a:t>
                </a:r>
                <a:r>
                  <a:rPr lang="el-GR" sz="16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Garamond" panose="02020404030301010803" pitchFamily="18" charset="0"/>
                  </a:rPr>
                  <a:t>γγ</a:t>
                </a:r>
                <a14:m>
                  <m:oMath xmlns:m="http://schemas.openxmlformats.org/officeDocument/2006/math">
                    <m:r>
                      <a:rPr lang="el-GR" sz="160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l-GR" sz="16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Garamond" panose="02020404030301010803" pitchFamily="18" charset="0"/>
                  </a:rPr>
                  <a:t>γγ</a:t>
                </a:r>
                <a:r>
                  <a:rPr 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Garamond" panose="02020404030301010803" pitchFamily="18" charset="0"/>
                  </a:rPr>
                  <a:t> for diphoton invariant mass. (ATLAS, 2021).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7B29496-7A8F-8EEF-6FE3-01A3B8CBF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582" y="5737940"/>
                <a:ext cx="6172200" cy="584775"/>
              </a:xfrm>
              <a:prstGeom prst="rect">
                <a:avLst/>
              </a:prstGeom>
              <a:blipFill>
                <a:blip r:embed="rId13"/>
                <a:stretch>
                  <a:fillRect t="-2128" b="-1276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2826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29" grpId="1"/>
      <p:bldP spid="31" grpId="0"/>
      <p:bldP spid="31" grpId="1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Θέση περιεχομένου 8">
            <a:extLst>
              <a:ext uri="{FF2B5EF4-FFF2-40B4-BE49-F238E27FC236}">
                <a16:creationId xmlns:a16="http://schemas.microsoft.com/office/drawing/2014/main" id="{2B1E79BB-EBB8-9D13-99E7-32D55ABBB7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/>
        </p:blipFill>
        <p:spPr>
          <a:xfrm>
            <a:off x="1405467" y="1329662"/>
            <a:ext cx="9393230" cy="319369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5D0ACE4-6E6F-586F-8CE3-C9A5C9C6764C}"/>
              </a:ext>
            </a:extLst>
          </p:cNvPr>
          <p:cNvGrpSpPr/>
          <p:nvPr/>
        </p:nvGrpSpPr>
        <p:grpSpPr>
          <a:xfrm>
            <a:off x="0" y="4698459"/>
            <a:ext cx="12192001" cy="461665"/>
            <a:chOff x="0" y="4698459"/>
            <a:chExt cx="12192001" cy="46166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84547A6-9BE3-10CB-38C1-8B2040CA94F9}"/>
                </a:ext>
              </a:extLst>
            </p:cNvPr>
            <p:cNvSpPr txBox="1"/>
            <p:nvPr/>
          </p:nvSpPr>
          <p:spPr>
            <a:xfrm>
              <a:off x="0" y="4698459"/>
              <a:ext cx="609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latin typeface="Garamond" panose="02020404030301010803" pitchFamily="18" charset="0"/>
                </a:rPr>
                <a:t>Complicated four-body problem</a:t>
              </a:r>
              <a:endParaRPr lang="en-US" sz="2400" dirty="0">
                <a:latin typeface="Garamond" panose="02020404030301010803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195CFFA-9E2B-C24E-1DA2-13ABA833F9EB}"/>
                </a:ext>
              </a:extLst>
            </p:cNvPr>
            <p:cNvSpPr txBox="1"/>
            <p:nvPr/>
          </p:nvSpPr>
          <p:spPr>
            <a:xfrm>
              <a:off x="6096001" y="4698459"/>
              <a:ext cx="609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latin typeface="Garamond" panose="02020404030301010803" pitchFamily="18" charset="0"/>
                </a:rPr>
                <a:t>Three two-body problems</a:t>
              </a:r>
              <a:endParaRPr lang="en-US" sz="2400" dirty="0">
                <a:latin typeface="Garamond" panose="02020404030301010803" pitchFamily="18" charset="0"/>
              </a:endParaRPr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926352-E858-4867-91FA-9AF45724C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13.06.25</a:t>
            </a:r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9B481-EFC2-3747-E9D3-18C516547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P. Kalamidas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5D264-65A3-B4ED-8119-BB7632300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7E84-4FFA-4C4D-9E3A-5E9914E093BF}" type="slidenum">
              <a:rPr lang="en-DE" smtClean="0"/>
              <a:t>3</a:t>
            </a:fld>
            <a:endParaRPr lang="en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9024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3AAC7FC-D6AF-3612-B5B0-FF4A177DD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987425"/>
            <a:ext cx="3932237" cy="530225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Garamond" panose="02020404030301010803" pitchFamily="18" charset="0"/>
              </a:rPr>
              <a:t>Model Parameters</a:t>
            </a:r>
          </a:p>
        </p:txBody>
      </p:sp>
      <p:pic>
        <p:nvPicPr>
          <p:cNvPr id="6" name="Θέση εικόνας 5">
            <a:hlinkClick r:id="rId3" action="ppaction://hlinkfile"/>
            <a:extLst>
              <a:ext uri="{FF2B5EF4-FFF2-40B4-BE49-F238E27FC236}">
                <a16:creationId xmlns:a16="http://schemas.microsoft.com/office/drawing/2014/main" id="{ECF26DA2-9A5C-1F84-6E51-0E263006014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-2447" t="-72327" r="-2447" b="-72327"/>
          <a:stretch>
            <a:fillRect/>
          </a:stretch>
        </p:blipFill>
        <p:spPr>
          <a:xfrm>
            <a:off x="5174566" y="987425"/>
            <a:ext cx="6172200" cy="4873625"/>
          </a:xfrm>
        </p:spPr>
      </p:pic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DE7E3AE-C32D-898E-273B-91BC57063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1" y="1691239"/>
            <a:ext cx="3932237" cy="4179336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GB" sz="2400" dirty="0">
                <a:latin typeface="Garamond" panose="02020404030301010803" pitchFamily="18" charset="0"/>
              </a:rPr>
              <a:t>SU(3) colour symmetry</a:t>
            </a:r>
          </a:p>
          <a:p>
            <a:pPr>
              <a:buClr>
                <a:schemeClr val="tx1"/>
              </a:buClr>
              <a:buSzPct val="110000"/>
            </a:pPr>
            <a:r>
              <a:rPr lang="en-GB" sz="2400" dirty="0">
                <a:latin typeface="Garamond" panose="02020404030301010803" pitchFamily="18" charset="0"/>
              </a:rPr>
              <a:t>                      ,</a:t>
            </a:r>
          </a:p>
          <a:p>
            <a:pPr marL="285750" indent="-285750"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GB" sz="2400" dirty="0">
                <a:latin typeface="Garamond" panose="02020404030301010803" pitchFamily="18" charset="0"/>
              </a:rPr>
              <a:t>Cornell Potential (</a:t>
            </a:r>
            <a:r>
              <a:rPr lang="it-IT" sz="2400" dirty="0">
                <a:latin typeface="Garamond" panose="02020404030301010803" pitchFamily="18" charset="0"/>
              </a:rPr>
              <a:t>Debastiani, Navarra, 2019</a:t>
            </a:r>
            <a:r>
              <a:rPr lang="en-GB" sz="2400" dirty="0">
                <a:latin typeface="Garamond" panose="02020404030301010803" pitchFamily="18" charset="0"/>
              </a:rPr>
              <a:t>)</a:t>
            </a:r>
          </a:p>
          <a:p>
            <a:pPr>
              <a:buClr>
                <a:schemeClr val="tx1"/>
              </a:buClr>
              <a:buSzPct val="110000"/>
            </a:pPr>
            <a:endParaRPr lang="en-GB" sz="2400" dirty="0">
              <a:latin typeface="Garamond" panose="02020404030301010803" pitchFamily="18" charset="0"/>
            </a:endParaRPr>
          </a:p>
          <a:p>
            <a:pPr>
              <a:buClr>
                <a:schemeClr val="tx1"/>
              </a:buClr>
              <a:buSzPct val="110000"/>
            </a:pPr>
            <a:endParaRPr lang="en-GB" sz="2400" dirty="0">
              <a:latin typeface="Garamond" panose="02020404030301010803" pitchFamily="18" charset="0"/>
            </a:endParaRPr>
          </a:p>
          <a:p>
            <a:pPr marL="285750" indent="-285750"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Four “free„ parameters,</a:t>
            </a:r>
            <a:endParaRPr lang="en-GB" sz="2400" dirty="0">
              <a:latin typeface="Garamond" panose="02020404030301010803" pitchFamily="18" charset="0"/>
            </a:endParaRPr>
          </a:p>
        </p:txBody>
      </p:sp>
      <p:pic>
        <p:nvPicPr>
          <p:cNvPr id="22" name="Εικόνα 21" descr="Εικόνα που περιέχει μαύρο, σκοτάδι&#10;&#10;Περιγραφή που δημιουργήθηκε αυτόματα">
            <a:extLst>
              <a:ext uri="{FF2B5EF4-FFF2-40B4-BE49-F238E27FC236}">
                <a16:creationId xmlns:a16="http://schemas.microsoft.com/office/drawing/2014/main" id="{919F3EA8-A7B8-9686-0F25-DB506E5CEB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4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48" y="3525223"/>
            <a:ext cx="3932238" cy="51136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6DE8E09-DF71-51C9-DC55-E7E6A5CB7FAC}"/>
              </a:ext>
            </a:extLst>
          </p:cNvPr>
          <p:cNvSpPr txBox="1"/>
          <p:nvPr/>
        </p:nvSpPr>
        <p:spPr>
          <a:xfrm>
            <a:off x="5874082" y="4527804"/>
            <a:ext cx="4773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aramond" panose="02020404030301010803" pitchFamily="18" charset="0"/>
              </a:rPr>
              <a:t>Diquark Picture</a:t>
            </a:r>
          </a:p>
        </p:txBody>
      </p:sp>
      <p:pic>
        <p:nvPicPr>
          <p:cNvPr id="9" name="Εικόνα 8" descr="Εικόνα που περιέχει μαύρο, σκοτάδι&#10;&#10;Περιγραφή που δημιουργήθηκε αυτόματα">
            <a:extLst>
              <a:ext uri="{FF2B5EF4-FFF2-40B4-BE49-F238E27FC236}">
                <a16:creationId xmlns:a16="http://schemas.microsoft.com/office/drawing/2014/main" id="{3D8B4C85-3903-C45C-537E-88815BE29B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86" y="2230931"/>
            <a:ext cx="1505441" cy="236474"/>
          </a:xfrm>
          <a:prstGeom prst="rect">
            <a:avLst/>
          </a:prstGeom>
        </p:spPr>
      </p:pic>
      <p:pic>
        <p:nvPicPr>
          <p:cNvPr id="11" name="Εικόνα 10" descr="Εικόνα που περιέχει μαύρο, σκοτάδι&#10;&#10;Περιγραφή που δημιουργήθηκε αυτόματα">
            <a:extLst>
              <a:ext uri="{FF2B5EF4-FFF2-40B4-BE49-F238E27FC236}">
                <a16:creationId xmlns:a16="http://schemas.microsoft.com/office/drawing/2014/main" id="{FD29D370-DCE5-4DEF-E1BA-ED93702113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002" y="2229351"/>
            <a:ext cx="1505441" cy="238054"/>
          </a:xfrm>
          <a:prstGeom prst="rect">
            <a:avLst/>
          </a:prstGeom>
        </p:spPr>
      </p:pic>
      <p:cxnSp>
        <p:nvCxnSpPr>
          <p:cNvPr id="8" name="Ευθεία γραμμή σύνδεσης 7">
            <a:extLst>
              <a:ext uri="{FF2B5EF4-FFF2-40B4-BE49-F238E27FC236}">
                <a16:creationId xmlns:a16="http://schemas.microsoft.com/office/drawing/2014/main" id="{82050713-30D7-5B99-10B4-961524BDEE64}"/>
              </a:ext>
            </a:extLst>
          </p:cNvPr>
          <p:cNvCxnSpPr>
            <a:cxnSpLocks/>
          </p:cNvCxnSpPr>
          <p:nvPr/>
        </p:nvCxnSpPr>
        <p:spPr>
          <a:xfrm flipV="1">
            <a:off x="-1" y="1517650"/>
            <a:ext cx="5212080" cy="135"/>
          </a:xfrm>
          <a:prstGeom prst="line">
            <a:avLst/>
          </a:prstGeom>
          <a:ln w="12700">
            <a:gradFill>
              <a:gsLst>
                <a:gs pos="59000">
                  <a:schemeClr val="bg2">
                    <a:lumMod val="50000"/>
                  </a:schemeClr>
                </a:gs>
                <a:gs pos="100000">
                  <a:schemeClr val="bg1"/>
                </a:gs>
                <a:gs pos="0">
                  <a:schemeClr val="tx1"/>
                </a:gs>
              </a:gsLst>
              <a:lin ang="5400000" scaled="1"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E1B7503B-142C-FA17-C7A6-349318FF3B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66" y="4841035"/>
            <a:ext cx="3744174" cy="325726"/>
          </a:xfrm>
          <a:prstGeom prst="rect">
            <a:avLst/>
          </a:prstGeom>
        </p:spPr>
      </p:pic>
      <p:sp>
        <p:nvSpPr>
          <p:cNvPr id="26" name="Date Placeholder 25">
            <a:extLst>
              <a:ext uri="{FF2B5EF4-FFF2-40B4-BE49-F238E27FC236}">
                <a16:creationId xmlns:a16="http://schemas.microsoft.com/office/drawing/2014/main" id="{297BC1A0-307D-BA79-726A-953407BFE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13.06.25</a:t>
            </a:r>
            <a:endParaRPr lang="en-DE"/>
          </a:p>
        </p:txBody>
      </p:sp>
      <p:sp>
        <p:nvSpPr>
          <p:cNvPr id="27" name="Footer Placeholder 26">
            <a:extLst>
              <a:ext uri="{FF2B5EF4-FFF2-40B4-BE49-F238E27FC236}">
                <a16:creationId xmlns:a16="http://schemas.microsoft.com/office/drawing/2014/main" id="{60DEB456-2066-6188-D7A8-BA172AF52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P. Kalamidas</a:t>
            </a:r>
            <a:endParaRPr lang="en-DE"/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B6E3F97A-C105-954E-6820-129736975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7E84-4FFA-4C4D-9E3A-5E9914E093BF}" type="slidenum">
              <a:rPr lang="en-DE" smtClean="0"/>
              <a:t>4</a:t>
            </a:fld>
            <a:endParaRPr lang="en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54634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3AAC7FC-D6AF-3612-B5B0-FF4A177DD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1" y="987425"/>
            <a:ext cx="4743573" cy="530225"/>
          </a:xfrm>
        </p:spPr>
        <p:txBody>
          <a:bodyPr>
            <a:noAutofit/>
          </a:bodyPr>
          <a:lstStyle/>
          <a:p>
            <a:r>
              <a:rPr lang="en-GB" sz="3600" b="1" dirty="0">
                <a:latin typeface="Garamond" panose="02020404030301010803" pitchFamily="18" charset="0"/>
              </a:rPr>
              <a:t>Potential Contributions</a:t>
            </a:r>
            <a:endParaRPr lang="en-US" sz="3600" b="1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Θέση κειμένου 3">
                <a:extLst>
                  <a:ext uri="{FF2B5EF4-FFF2-40B4-BE49-F238E27FC236}">
                    <a16:creationId xmlns:a16="http://schemas.microsoft.com/office/drawing/2014/main" id="{DDE7E3AE-C32D-898E-273B-91BC57063E4C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839788" y="1689651"/>
                <a:ext cx="10515600" cy="4180114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Garamond" panose="02020404030301010803" pitchFamily="18" charset="0"/>
                  </a:rPr>
                  <a:t>Notation same as in (Debastiani, Navarra, 2019),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400" dirty="0">
                  <a:latin typeface="Garamond" panose="02020404030301010803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400" dirty="0">
                  <a:latin typeface="Garamond" panose="02020404030301010803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400" dirty="0">
                  <a:latin typeface="Garamond" panose="02020404030301010803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400" dirty="0">
                  <a:latin typeface="Garamond" panose="02020404030301010803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400" dirty="0">
                  <a:latin typeface="Garamond" panose="02020404030301010803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400" dirty="0">
                  <a:latin typeface="Garamond" panose="02020404030301010803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400" dirty="0">
                  <a:latin typeface="Garamond" panose="02020404030301010803" pitchFamily="18" charset="0"/>
                </a:endParaRPr>
              </a:p>
              <a:p>
                <a:pPr marL="285750" indent="-285750">
                  <a:buClr>
                    <a:schemeClr val="tx1"/>
                  </a:buClr>
                  <a:buSzPct val="110000"/>
                  <a:buFont typeface="Arial" panose="020B0604020202020204" pitchFamily="34" charset="0"/>
                  <a:buChar char="•"/>
                </a:pPr>
                <a:r>
                  <a:rPr lang="en-GB" sz="2400" dirty="0">
                    <a:latin typeface="Garamond" panose="02020404030301010803" pitchFamily="18" charset="0"/>
                  </a:rPr>
                  <a:t>Surprisingly accurate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c</m:t>
                    </m:r>
                    <m:acc>
                      <m:accPr>
                        <m:chr m:val="̅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GB" sz="2400" dirty="0">
                    <a:latin typeface="Garamond" panose="02020404030301010803" pitchFamily="18" charset="0"/>
                  </a:rPr>
                  <a:t> spectrum.</a:t>
                </a:r>
              </a:p>
            </p:txBody>
          </p:sp>
        </mc:Choice>
        <mc:Fallback xmlns="">
          <p:sp>
            <p:nvSpPr>
              <p:cNvPr id="4" name="Θέση κειμένου 3">
                <a:extLst>
                  <a:ext uri="{FF2B5EF4-FFF2-40B4-BE49-F238E27FC236}">
                    <a16:creationId xmlns:a16="http://schemas.microsoft.com/office/drawing/2014/main" id="{DDE7E3AE-C32D-898E-273B-91BC57063E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839788" y="1689651"/>
                <a:ext cx="10515600" cy="4180114"/>
              </a:xfrm>
              <a:blipFill>
                <a:blip r:embed="rId3"/>
                <a:stretch>
                  <a:fillRect l="-965" t="-1813" b="-90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Εικόνα 6">
            <a:extLst>
              <a:ext uri="{FF2B5EF4-FFF2-40B4-BE49-F238E27FC236}">
                <a16:creationId xmlns:a16="http://schemas.microsoft.com/office/drawing/2014/main" id="{F139C7F7-C75E-541D-3482-1011D840B0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611" y="2959405"/>
            <a:ext cx="5655012" cy="2197376"/>
          </a:xfrm>
          <a:prstGeom prst="rect">
            <a:avLst/>
          </a:prstGeom>
        </p:spPr>
      </p:pic>
      <p:pic>
        <p:nvPicPr>
          <p:cNvPr id="9" name="Εικόνα 8" descr="Εικόνα που περιέχει μαύρο, σκοτάδι&#10;&#10;Περιγραφή που δημιουργήθηκε αυτόματα">
            <a:extLst>
              <a:ext uri="{FF2B5EF4-FFF2-40B4-BE49-F238E27FC236}">
                <a16:creationId xmlns:a16="http://schemas.microsoft.com/office/drawing/2014/main" id="{24F911D1-D540-F094-D3D5-79D51FD192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4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089302"/>
            <a:ext cx="5029200" cy="6540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Ευθεία γραμμή σύνδεσης 15">
            <a:extLst>
              <a:ext uri="{FF2B5EF4-FFF2-40B4-BE49-F238E27FC236}">
                <a16:creationId xmlns:a16="http://schemas.microsoft.com/office/drawing/2014/main" id="{B96C14DA-87BE-DABF-23AE-D5B2AF8E5324}"/>
              </a:ext>
            </a:extLst>
          </p:cNvPr>
          <p:cNvCxnSpPr>
            <a:cxnSpLocks/>
          </p:cNvCxnSpPr>
          <p:nvPr/>
        </p:nvCxnSpPr>
        <p:spPr>
          <a:xfrm flipV="1">
            <a:off x="-1" y="1517650"/>
            <a:ext cx="5212080" cy="135"/>
          </a:xfrm>
          <a:prstGeom prst="line">
            <a:avLst/>
          </a:prstGeom>
          <a:ln w="12700">
            <a:gradFill>
              <a:gsLst>
                <a:gs pos="59000">
                  <a:schemeClr val="bg2">
                    <a:lumMod val="50000"/>
                  </a:schemeClr>
                </a:gs>
                <a:gs pos="100000">
                  <a:schemeClr val="bg1"/>
                </a:gs>
                <a:gs pos="0">
                  <a:schemeClr val="tx1"/>
                </a:gs>
              </a:gsLst>
              <a:lin ang="5400000" scaled="1"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EAD4AF-C848-FF7C-2A7E-EFEDC15DD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13.06.25</a:t>
            </a:r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A716B1-67D5-C8EE-770D-2BCED7A23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P. Kalamidas</a:t>
            </a:r>
            <a:endParaRPr lang="en-DE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BA7AB5-11BC-D279-E67F-BC9B0D19F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7E84-4FFA-4C4D-9E3A-5E9914E093BF}" type="slidenum">
              <a:rPr lang="en-DE" smtClean="0"/>
              <a:t>5</a:t>
            </a:fld>
            <a:endParaRPr lang="en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56609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E51B71-8594-4A6B-FAA8-69E8229CE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E2C48DD-5A4A-74D6-6C9E-FAF95011D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360" y="0"/>
            <a:ext cx="10797280" cy="6478368"/>
          </a:xfrm>
          <a:prstGeom prst="rect">
            <a:avLst/>
          </a:prstGeom>
        </p:spPr>
      </p:pic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132BC111-9C32-A826-7CB0-00C1CDF6A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13.06.25</a:t>
            </a:r>
            <a:endParaRPr lang="en-DE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89078A81-C9E3-4224-A6E1-20FCA608C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P. Kalamidas</a:t>
            </a:r>
            <a:endParaRPr lang="en-DE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955F0CB-2DDF-01F2-962B-E0CC5693F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7E84-4FFA-4C4D-9E3A-5E9914E093BF}" type="slidenum">
              <a:rPr lang="en-DE" smtClean="0"/>
              <a:t>6</a:t>
            </a:fld>
            <a:endParaRPr lang="en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6673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0186CF-B28B-518A-5AEA-B10460A968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itting on a rock with a rainbow over mountains&#10;&#10;AI-generated content may be incorrect.">
            <a:extLst>
              <a:ext uri="{FF2B5EF4-FFF2-40B4-BE49-F238E27FC236}">
                <a16:creationId xmlns:a16="http://schemas.microsoft.com/office/drawing/2014/main" id="{58A619EE-0B3C-D5EA-1D04-56A4FB5351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598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3D9752-A864-CD17-307D-BC7AC918BAFF}"/>
              </a:ext>
            </a:extLst>
          </p:cNvPr>
          <p:cNvSpPr txBox="1"/>
          <p:nvPr/>
        </p:nvSpPr>
        <p:spPr>
          <a:xfrm>
            <a:off x="2051538" y="3244334"/>
            <a:ext cx="8088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4000" b="1" dirty="0">
                <a:solidFill>
                  <a:schemeClr val="bg1"/>
                </a:solidFill>
                <a:latin typeface="Garamond" panose="02020404030301010803" pitchFamily="18" charset="0"/>
              </a:rPr>
              <a:t>Some light at last…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6BA085-A5FE-5FE0-6820-87C31AA39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13.06.25</a:t>
            </a:r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280415-0A68-29E1-EA7F-BB923451F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P. Kalamidas</a:t>
            </a:r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6F80B3-3A71-8FE5-36C6-D74467A17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7E84-4FFA-4C4D-9E3A-5E9914E093BF}" type="slidenum">
              <a:rPr lang="en-DE" smtClean="0"/>
              <a:t>7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79356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3AAC7FC-D6AF-3612-B5B0-FF4A177DD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987425"/>
            <a:ext cx="4162900" cy="530225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Garamond" panose="02020404030301010803" pitchFamily="18" charset="0"/>
              </a:rPr>
              <a:t>Two-Photon Decay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Θέση κειμένου 3">
                <a:extLst>
                  <a:ext uri="{FF2B5EF4-FFF2-40B4-BE49-F238E27FC236}">
                    <a16:creationId xmlns:a16="http://schemas.microsoft.com/office/drawing/2014/main" id="{DDE7E3AE-C32D-898E-273B-91BC57063E4C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839788" y="1689651"/>
                <a:ext cx="10515600" cy="4358505"/>
              </a:xfrm>
            </p:spPr>
            <p:txBody>
              <a:bodyPr>
                <a:normAutofit/>
              </a:bodyPr>
              <a:lstStyle/>
              <a:p>
                <a:pPr marL="285750" indent="-285750">
                  <a:buClr>
                    <a:schemeClr val="tx1"/>
                  </a:buClr>
                  <a:buSzPct val="110000"/>
                  <a:buFont typeface="Arial" panose="020B0604020202020204" pitchFamily="34" charset="0"/>
                  <a:buChar char="•"/>
                </a:pPr>
                <a:r>
                  <a:rPr lang="en-GB" sz="2400" dirty="0">
                    <a:latin typeface="Garamond" panose="02020404030301010803" pitchFamily="18" charset="0"/>
                  </a:rPr>
                  <a:t>Diquark</a:t>
                </a:r>
                <a:r>
                  <a:rPr lang="en-US" sz="2400" dirty="0">
                    <a:latin typeface="Garamond" panose="02020404030301010803" pitchFamily="18" charset="0"/>
                  </a:rPr>
                  <a:t>s are spin 1, coupling like SM W boson.</a:t>
                </a:r>
              </a:p>
              <a:p>
                <a:pPr marL="285750" indent="-285750">
                  <a:buClr>
                    <a:schemeClr val="tx1"/>
                  </a:buClr>
                  <a:buSzPct val="110000"/>
                  <a:buFont typeface="Arial" panose="020B0604020202020204" pitchFamily="34" charset="0"/>
                  <a:buChar char="•"/>
                </a:pPr>
                <a:endParaRPr lang="en-US" sz="2400" dirty="0">
                  <a:latin typeface="Garamond" panose="02020404030301010803" pitchFamily="18" charset="0"/>
                </a:endParaRPr>
              </a:p>
              <a:p>
                <a:pPr marL="285750" indent="-285750">
                  <a:buClr>
                    <a:schemeClr val="tx1"/>
                  </a:buClr>
                  <a:buSzPct val="110000"/>
                  <a:buFont typeface="Arial" panose="020B0604020202020204" pitchFamily="34" charset="0"/>
                  <a:buChar char="•"/>
                </a:pPr>
                <a:endParaRPr lang="en-US" sz="2400" dirty="0">
                  <a:latin typeface="Garamond" panose="02020404030301010803" pitchFamily="18" charset="0"/>
                </a:endParaRPr>
              </a:p>
              <a:p>
                <a:pPr marL="285750" indent="-285750">
                  <a:buClr>
                    <a:schemeClr val="tx1"/>
                  </a:buClr>
                  <a:buSzPct val="110000"/>
                  <a:buFont typeface="Arial" panose="020B0604020202020204" pitchFamily="34" charset="0"/>
                  <a:buChar char="•"/>
                </a:pPr>
                <a:endParaRPr lang="en-US" sz="2400" dirty="0">
                  <a:latin typeface="Garamond" panose="02020404030301010803" pitchFamily="18" charset="0"/>
                </a:endParaRPr>
              </a:p>
              <a:p>
                <a:pPr marL="285750" indent="-285750">
                  <a:buClr>
                    <a:schemeClr val="tx1"/>
                  </a:buClr>
                  <a:buSzPct val="110000"/>
                  <a:buFont typeface="Arial" panose="020B0604020202020204" pitchFamily="34" charset="0"/>
                  <a:buChar char="•"/>
                </a:pPr>
                <a:endParaRPr lang="en-US" sz="2400" dirty="0">
                  <a:latin typeface="Garamond" panose="02020404030301010803" pitchFamily="18" charset="0"/>
                </a:endParaRPr>
              </a:p>
              <a:p>
                <a:pPr marL="285750" indent="-285750">
                  <a:buClr>
                    <a:schemeClr val="tx1"/>
                  </a:buClr>
                  <a:buSzPct val="110000"/>
                  <a:buFont typeface="Arial" panose="020B0604020202020204" pitchFamily="34" charset="0"/>
                  <a:buChar char="•"/>
                </a:pPr>
                <a:r>
                  <a:rPr lang="en-GB" sz="2400" dirty="0">
                    <a:latin typeface="Garamond" panose="02020404030301010803" pitchFamily="18" charset="0"/>
                  </a:rPr>
                  <a:t>Allowed states have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=+1</m:t>
                    </m:r>
                  </m:oMath>
                </a14:m>
                <a:r>
                  <a:rPr lang="en-GB" sz="2400" dirty="0">
                    <a:latin typeface="Garamond" panose="02020404030301010803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≠1</m:t>
                    </m:r>
                  </m:oMath>
                </a14:m>
                <a:r>
                  <a:rPr lang="en-GB" sz="2400" dirty="0">
                    <a:latin typeface="Garamond" panose="02020404030301010803" pitchFamily="18" charset="0"/>
                  </a:rPr>
                  <a:t> (Landau-Yang theorem)</a:t>
                </a:r>
              </a:p>
              <a:p>
                <a:pPr marL="285750" indent="-285750">
                  <a:buClr>
                    <a:schemeClr val="tx1"/>
                  </a:buClr>
                  <a:buSzPct val="110000"/>
                  <a:buFont typeface="Arial" panose="020B0604020202020204" pitchFamily="34" charset="0"/>
                  <a:buChar char="•"/>
                </a:pPr>
                <a:endParaRPr lang="en-GB" sz="2400" dirty="0">
                  <a:latin typeface="Garamond" panose="02020404030301010803" pitchFamily="18" charset="0"/>
                </a:endParaRPr>
              </a:p>
              <a:p>
                <a:pPr marL="285750" indent="-285750">
                  <a:buClr>
                    <a:schemeClr val="tx1"/>
                  </a:buClr>
                  <a:buSzPct val="110000"/>
                  <a:buFont typeface="Arial" panose="020B0604020202020204" pitchFamily="34" charset="0"/>
                  <a:buChar char="•"/>
                </a:pPr>
                <a:endParaRPr lang="en-GB" sz="2400" dirty="0">
                  <a:latin typeface="Garamond" panose="02020404030301010803" pitchFamily="18" charset="0"/>
                </a:endParaRPr>
              </a:p>
              <a:p>
                <a:pPr marL="285750" indent="-285750">
                  <a:buClr>
                    <a:schemeClr val="tx1"/>
                  </a:buClr>
                  <a:buSzPct val="110000"/>
                  <a:buFont typeface="Arial" panose="020B0604020202020204" pitchFamily="34" charset="0"/>
                  <a:buChar char="•"/>
                </a:pPr>
                <a:r>
                  <a:rPr lang="en-GB" sz="2400" dirty="0">
                    <a:latin typeface="Garamond" panose="02020404030301010803" pitchFamily="18" charset="0"/>
                  </a:rPr>
                  <a:t>Question: how to connect </a:t>
                </a:r>
                <a:r>
                  <a:rPr lang="en-GB" sz="2400" dirty="0">
                    <a:solidFill>
                      <a:srgbClr val="1985FF"/>
                    </a:solidFill>
                    <a:latin typeface="Garamond" panose="02020404030301010803" pitchFamily="18" charset="0"/>
                  </a:rPr>
                  <a:t>model</a:t>
                </a:r>
                <a:r>
                  <a:rPr lang="en-GB" sz="2400" dirty="0">
                    <a:latin typeface="Garamond" panose="02020404030301010803" pitchFamily="18" charset="0"/>
                  </a:rPr>
                  <a:t> and </a:t>
                </a:r>
                <a:r>
                  <a:rPr lang="en-GB" sz="2400" dirty="0">
                    <a:solidFill>
                      <a:srgbClr val="D51059"/>
                    </a:solidFill>
                    <a:latin typeface="Garamond" panose="02020404030301010803" pitchFamily="18" charset="0"/>
                  </a:rPr>
                  <a:t>perturbative calculations</a:t>
                </a:r>
                <a:r>
                  <a:rPr lang="en-GB" sz="2400" dirty="0">
                    <a:latin typeface="Garamond" panose="02020404030301010803" pitchFamily="18" charset="0"/>
                  </a:rPr>
                  <a:t>?</a:t>
                </a:r>
              </a:p>
              <a:p>
                <a:pPr marL="285750" indent="-285750">
                  <a:buClr>
                    <a:schemeClr val="tx1"/>
                  </a:buClr>
                  <a:buSzPct val="110000"/>
                  <a:buFont typeface="Arial" panose="020B0604020202020204" pitchFamily="34" charset="0"/>
                  <a:buChar char="•"/>
                </a:pPr>
                <a:endParaRPr lang="en-US" sz="2400" dirty="0"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4" name="Θέση κειμένου 3">
                <a:extLst>
                  <a:ext uri="{FF2B5EF4-FFF2-40B4-BE49-F238E27FC236}">
                    <a16:creationId xmlns:a16="http://schemas.microsoft.com/office/drawing/2014/main" id="{DDE7E3AE-C32D-898E-273B-91BC57063E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839788" y="1689651"/>
                <a:ext cx="10515600" cy="4358505"/>
              </a:xfrm>
              <a:blipFill>
                <a:blip r:embed="rId3"/>
                <a:stretch>
                  <a:fillRect l="-965" t="-231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C456C4F5-8CAB-45CD-B6C7-31AB68BD88D4}"/>
              </a:ext>
            </a:extLst>
          </p:cNvPr>
          <p:cNvCxnSpPr>
            <a:cxnSpLocks/>
          </p:cNvCxnSpPr>
          <p:nvPr/>
        </p:nvCxnSpPr>
        <p:spPr>
          <a:xfrm flipV="1">
            <a:off x="-1" y="1517650"/>
            <a:ext cx="5212080" cy="135"/>
          </a:xfrm>
          <a:prstGeom prst="line">
            <a:avLst/>
          </a:prstGeom>
          <a:ln w="12700">
            <a:gradFill>
              <a:gsLst>
                <a:gs pos="59000">
                  <a:schemeClr val="bg2">
                    <a:lumMod val="50000"/>
                  </a:schemeClr>
                </a:gs>
                <a:gs pos="100000">
                  <a:schemeClr val="bg1"/>
                </a:gs>
                <a:gs pos="0">
                  <a:schemeClr val="tx1"/>
                </a:gs>
              </a:gsLst>
              <a:lin ang="5400000" scaled="1"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58C6265-FF4B-EBB1-CDF1-8873337FEA5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777437" y="2440638"/>
            <a:ext cx="2510251" cy="11953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72954B2-4BC3-B1E6-4C38-3D21C978090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904311" y="2193029"/>
            <a:ext cx="2510251" cy="169057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77710B2-C0E8-D61B-2A2B-84948B32947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853425" y="2193029"/>
            <a:ext cx="2485148" cy="1690577"/>
          </a:xfrm>
          <a:prstGeom prst="rect">
            <a:avLst/>
          </a:prstGeom>
        </p:spPr>
      </p:pic>
      <p:pic>
        <p:nvPicPr>
          <p:cNvPr id="22" name="Γραφικό 15">
            <a:extLst>
              <a:ext uri="{FF2B5EF4-FFF2-40B4-BE49-F238E27FC236}">
                <a16:creationId xmlns:a16="http://schemas.microsoft.com/office/drawing/2014/main" id="{0E4209D4-EE31-B951-E137-B142D4878C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97912" y="4604757"/>
            <a:ext cx="6034650" cy="323286"/>
          </a:xfrm>
          <a:prstGeom prst="rect">
            <a:avLst/>
          </a:prstGeom>
        </p:spPr>
      </p:pic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3152FD9F-13F9-52F8-E39B-70F40183F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13.06.25</a:t>
            </a:r>
            <a:endParaRPr lang="en-DE"/>
          </a:p>
        </p:txBody>
      </p:sp>
      <p:sp>
        <p:nvSpPr>
          <p:cNvPr id="25" name="Footer Placeholder 24">
            <a:extLst>
              <a:ext uri="{FF2B5EF4-FFF2-40B4-BE49-F238E27FC236}">
                <a16:creationId xmlns:a16="http://schemas.microsoft.com/office/drawing/2014/main" id="{48601628-5679-76C6-C202-728689F2B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P. Kalamidas</a:t>
            </a:r>
            <a:endParaRPr lang="en-DE"/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82A6504C-B7A3-F8C0-AA48-72482DF19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7E84-4FFA-4C4D-9E3A-5E9914E093BF}" type="slidenum">
              <a:rPr lang="en-DE" smtClean="0"/>
              <a:t>8</a:t>
            </a:fld>
            <a:endParaRPr lang="en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8626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3AAC7FC-D6AF-3612-B5B0-FF4A177DD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987425"/>
            <a:ext cx="4285994" cy="530225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Garamond" panose="02020404030301010803" pitchFamily="18" charset="0"/>
              </a:rPr>
              <a:t>Calculation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DE7E3AE-C32D-898E-273B-91BC57063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89651"/>
            <a:ext cx="10515600" cy="418092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After pain…a lot of pain…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Here it is: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Garamond" panose="020204040303010108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Garamond" panose="020204040303010108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Garamond" panose="020204040303010108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Plug into simple formulas and get two-photon widths</a:t>
            </a:r>
            <a:endParaRPr lang="el-GR" sz="2400" dirty="0">
              <a:latin typeface="Garamond" panose="020204040303010108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Garamond" panose="020204040303010108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>
              <a:latin typeface="Garamond" panose="020204040303010108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endParaRPr lang="en-US" sz="2400" dirty="0"/>
          </a:p>
        </p:txBody>
      </p:sp>
      <p:cxnSp>
        <p:nvCxnSpPr>
          <p:cNvPr id="8" name="Ευθεία γραμμή σύνδεσης 7">
            <a:extLst>
              <a:ext uri="{FF2B5EF4-FFF2-40B4-BE49-F238E27FC236}">
                <a16:creationId xmlns:a16="http://schemas.microsoft.com/office/drawing/2014/main" id="{257EF492-5D1A-2025-D863-BDE8C159EDB5}"/>
              </a:ext>
            </a:extLst>
          </p:cNvPr>
          <p:cNvCxnSpPr>
            <a:cxnSpLocks/>
          </p:cNvCxnSpPr>
          <p:nvPr/>
        </p:nvCxnSpPr>
        <p:spPr>
          <a:xfrm flipV="1">
            <a:off x="-1" y="1517650"/>
            <a:ext cx="5212080" cy="135"/>
          </a:xfrm>
          <a:prstGeom prst="line">
            <a:avLst/>
          </a:prstGeom>
          <a:ln w="12700">
            <a:gradFill>
              <a:gsLst>
                <a:gs pos="59000">
                  <a:schemeClr val="bg2">
                    <a:lumMod val="50000"/>
                  </a:schemeClr>
                </a:gs>
                <a:gs pos="100000">
                  <a:schemeClr val="bg1"/>
                </a:gs>
                <a:gs pos="0">
                  <a:schemeClr val="tx1"/>
                </a:gs>
              </a:gsLst>
              <a:lin ang="5400000" scaled="1"/>
            </a:gra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3B8436C0-64FA-7AE8-ED38-6A758EB47E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55407" y="2497015"/>
            <a:ext cx="10681186" cy="1418059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E16D541F-AED2-107F-568D-25A292B14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11415" y="4670969"/>
            <a:ext cx="5369170" cy="1150536"/>
          </a:xfrm>
          <a:prstGeom prst="rect">
            <a:avLst/>
          </a:prstGeom>
        </p:spPr>
      </p:pic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44124603-6D2E-BA9E-0261-64ADCCBD9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13.06.25</a:t>
            </a:r>
            <a:endParaRPr lang="en-DE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CA290541-CB86-AD08-9657-F84AC6F67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P. Kalamidas</a:t>
            </a:r>
            <a:endParaRPr lang="en-DE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267B3167-F4CD-8488-BFD0-FA504DE29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7E84-4FFA-4C4D-9E3A-5E9914E093BF}" type="slidenum">
              <a:rPr lang="en-DE" smtClean="0"/>
              <a:t>9</a:t>
            </a:fld>
            <a:endParaRPr lang="en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59803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1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1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1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1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1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1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1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17602</TotalTime>
  <Words>555</Words>
  <Application>Microsoft Macintosh PowerPoint</Application>
  <PresentationFormat>Widescreen</PresentationFormat>
  <Paragraphs>145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Aptos</vt:lpstr>
      <vt:lpstr>Aptos Display</vt:lpstr>
      <vt:lpstr>Arial</vt:lpstr>
      <vt:lpstr>Cambria Math</vt:lpstr>
      <vt:lpstr>Garamond</vt:lpstr>
      <vt:lpstr>Office Theme</vt:lpstr>
      <vt:lpstr>Custom Design</vt:lpstr>
      <vt:lpstr>All-charm tetraquark and its contribution to two-photon processes</vt:lpstr>
      <vt:lpstr>Motivation</vt:lpstr>
      <vt:lpstr>PowerPoint Presentation</vt:lpstr>
      <vt:lpstr>Model Parameters</vt:lpstr>
      <vt:lpstr>Potential Contributions</vt:lpstr>
      <vt:lpstr>PowerPoint Presentation</vt:lpstr>
      <vt:lpstr>PowerPoint Presentation</vt:lpstr>
      <vt:lpstr>Two-Photon Decay</vt:lpstr>
      <vt:lpstr>Calculation</vt:lpstr>
      <vt:lpstr>Sum rule implications</vt:lpstr>
      <vt:lpstr>Results from paper</vt:lpstr>
      <vt:lpstr>Fitting of states</vt:lpstr>
      <vt:lpstr>PowerPoint Presentation</vt:lpstr>
      <vt:lpstr>Results from our fit</vt:lpstr>
      <vt:lpstr>Comparison</vt:lpstr>
      <vt:lpstr>TL;DR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Kalamidas, Panagiotis</dc:creator>
  <cp:lastModifiedBy>Kalamidas, Panagiotis</cp:lastModifiedBy>
  <cp:revision>21</cp:revision>
  <dcterms:created xsi:type="dcterms:W3CDTF">2025-05-19T09:43:04Z</dcterms:created>
  <dcterms:modified xsi:type="dcterms:W3CDTF">2025-06-11T02:38:38Z</dcterms:modified>
</cp:coreProperties>
</file>