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19"/>
  </p:notesMasterIdLst>
  <p:sldIdLst>
    <p:sldId id="4432" r:id="rId2"/>
    <p:sldId id="4437" r:id="rId3"/>
    <p:sldId id="4445" r:id="rId4"/>
    <p:sldId id="4446" r:id="rId5"/>
    <p:sldId id="4442" r:id="rId6"/>
    <p:sldId id="4439" r:id="rId7"/>
    <p:sldId id="4449" r:id="rId8"/>
    <p:sldId id="4447" r:id="rId9"/>
    <p:sldId id="4448" r:id="rId10"/>
    <p:sldId id="4450" r:id="rId11"/>
    <p:sldId id="4443" r:id="rId12"/>
    <p:sldId id="4444" r:id="rId13"/>
    <p:sldId id="4453" r:id="rId14"/>
    <p:sldId id="4454" r:id="rId15"/>
    <p:sldId id="4451" r:id="rId16"/>
    <p:sldId id="4452" r:id="rId17"/>
    <p:sldId id="4429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9"/>
    <p:restoredTop sz="96625"/>
  </p:normalViewPr>
  <p:slideViewPr>
    <p:cSldViewPr snapToGrid="0" snapToObjects="1">
      <p:cViewPr varScale="1">
        <p:scale>
          <a:sx n="109" d="100"/>
          <a:sy n="109" d="100"/>
        </p:scale>
        <p:origin x="19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140AD-2C57-6C48-BD62-2A459F610360}" type="datetimeFigureOut">
              <a:rPr lang="en-US" smtClean="0"/>
              <a:t>6/16/25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618B0-915B-5043-B75D-9D532643C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70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B5B4-43B3-A84A-9CAE-CD3067713C46}" type="datetime1">
              <a:rPr lang="en-US" smtClean="0"/>
              <a:t>6/16/25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5F12-3660-B74B-858C-2E70FD8D8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59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D98B-8D78-D74E-A992-7A042B6A16BF}" type="datetime1">
              <a:rPr lang="en-US" smtClean="0"/>
              <a:t>6/16/25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5F12-3660-B74B-858C-2E70FD8D8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3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7D8E-B3B5-1E45-991B-F0F411AA41EC}" type="datetime1">
              <a:rPr lang="en-US" smtClean="0"/>
              <a:t>6/16/25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5F12-3660-B74B-858C-2E70FD8D8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9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CDB4-0C59-5344-86A6-36A2BDCE36C4}" type="datetime1">
              <a:rPr lang="en-US" smtClean="0"/>
              <a:t>6/16/25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5F12-3660-B74B-858C-2E70FD8D8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33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3BDA-C5C2-F24C-8683-7F1FEB8D186F}" type="datetime1">
              <a:rPr lang="en-US" smtClean="0"/>
              <a:t>6/16/25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5F12-3660-B74B-858C-2E70FD8D8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8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B072-F038-B343-94A5-CDF470F31FA1}" type="datetime1">
              <a:rPr lang="en-US" smtClean="0"/>
              <a:t>6/16/25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5F12-3660-B74B-858C-2E70FD8D8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2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DD22-6850-CD46-9853-937415CF6EAE}" type="datetime1">
              <a:rPr lang="en-US" smtClean="0"/>
              <a:t>6/16/25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5F12-3660-B74B-858C-2E70FD8D8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8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F991-2106-0240-A10D-46D9F87CA65D}" type="datetime1">
              <a:rPr lang="en-US" smtClean="0"/>
              <a:t>6/16/25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5F12-3660-B74B-858C-2E70FD8D8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81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7BA0-2061-B948-ABBA-5E794117FB1D}" type="datetime1">
              <a:rPr lang="en-US" smtClean="0"/>
              <a:t>6/16/25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5F12-3660-B74B-858C-2E70FD8D8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1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19D7-ACD8-B04E-AE55-8E91BFF9F9F7}" type="datetime1">
              <a:rPr lang="en-US" smtClean="0"/>
              <a:t>6/16/25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5F12-3660-B74B-858C-2E70FD8D8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97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6694-5AAA-F043-B32B-FC551278CC67}" type="datetime1">
              <a:rPr lang="en-US" smtClean="0"/>
              <a:t>6/16/25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5F12-3660-B74B-858C-2E70FD8D8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8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0AF8F-E9D3-644C-B6CD-C435AE7A405F}" type="datetime1">
              <a:rPr lang="en-US" smtClean="0"/>
              <a:t>6/16/25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05F12-3660-B74B-858C-2E70FD8D8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1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67A7A-8FA6-BF47-94EE-5DBFBF246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745" y="1189588"/>
            <a:ext cx="10528098" cy="238697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Measuring Valence Quarks 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5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4: Strange Quarks</a:t>
            </a:r>
            <a:br>
              <a:rPr lang="en-US" sz="3599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5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0D63E-7A6E-6345-B8EA-1326C85A8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2" y="4012650"/>
            <a:ext cx="9141619" cy="165576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Arun Tadepalli – Jefferson Lab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EF26034-EBA5-224F-ACED-F5B46C875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D4C0-E5FB-7040-BFFC-F905DC5EE8C0}" type="slidenum">
              <a:rPr lang="en-US" smtClean="0">
                <a:solidFill>
                  <a:schemeClr val="tx1"/>
                </a:solidFill>
              </a:rPr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32F976-B015-BD4D-889C-3619205FE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697" y="4287217"/>
            <a:ext cx="9823431" cy="2513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F235AA-DD39-7C45-9790-4BA7A01DA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7990" y="196883"/>
            <a:ext cx="3002294" cy="9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98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4F0DCB-FEDE-150C-69FE-4C5607C7A8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7981" y="411192"/>
                <a:ext cx="5388647" cy="4351338"/>
              </a:xfrm>
            </p:spPr>
            <p:txBody>
              <a:bodyPr/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HERMES and COMPASS measurements indicate a value consistent with 0 for  strange quark polarization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4F0DCB-FEDE-150C-69FE-4C5607C7A8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7981" y="411192"/>
                <a:ext cx="5388647" cy="4351338"/>
              </a:xfrm>
              <a:blipFill>
                <a:blip r:embed="rId2"/>
                <a:stretch>
                  <a:fillRect l="-1878" t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D46A9B-E54C-A4B1-E403-91421364F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5F12-3660-B74B-858C-2E70FD8D88BB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15DE79-C1E8-D222-F379-52ABC3F09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890" y="1430680"/>
            <a:ext cx="3916537" cy="4828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A picture containing diagram&#10;&#10;AI-generated content may be incorrect.">
            <a:extLst>
              <a:ext uri="{FF2B5EF4-FFF2-40B4-BE49-F238E27FC236}">
                <a16:creationId xmlns:a16="http://schemas.microsoft.com/office/drawing/2014/main" id="{D5FEA58E-CEF9-2194-CFE8-DB5C4B1AE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243" y="2408691"/>
            <a:ext cx="5085941" cy="3850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Text&#10;&#10;AI-generated content may be incorrect.">
            <a:extLst>
              <a:ext uri="{FF2B5EF4-FFF2-40B4-BE49-F238E27FC236}">
                <a16:creationId xmlns:a16="http://schemas.microsoft.com/office/drawing/2014/main" id="{99B4D4C2-8821-2ABA-AF99-FB059191D6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2658" y="598713"/>
            <a:ext cx="3954769" cy="599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95712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EDF3F-6966-8C03-4649-0659F9BC2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strange and non-strange polarization components for HERMES and COMPASS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64529E-BAC9-2B23-9B36-526DE7B90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5F12-3660-B74B-858C-2E70FD8D88BB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 descr="Chart&#10;&#10;AI-generated content may be incorrect.">
            <a:extLst>
              <a:ext uri="{FF2B5EF4-FFF2-40B4-BE49-F238E27FC236}">
                <a16:creationId xmlns:a16="http://schemas.microsoft.com/office/drawing/2014/main" id="{AB081EF9-09D7-4549-F6FA-65CF26238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82" y="2113745"/>
            <a:ext cx="10512861" cy="3854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4066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8B60C-9990-ABA7-76A7-6E4870EC6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next?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AF742-C17F-E1ED-197E-CF98AD9E9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5F12-3660-B74B-858C-2E70FD8D88BB}" type="slidenum">
              <a:rPr lang="en-US" smtClean="0"/>
              <a:t>12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B62317-8C2C-999D-0716-208AF5E87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needed for strange quarks?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precise data? 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Revisit of all assumptions made in each extraction?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Re-analysis in terms of global fits?</a:t>
            </a:r>
          </a:p>
        </p:txBody>
      </p:sp>
    </p:spTree>
    <p:extLst>
      <p:ext uri="{BB962C8B-B14F-4D97-AF65-F5344CB8AC3E}">
        <p14:creationId xmlns:p14="http://schemas.microsoft.com/office/powerpoint/2010/main" val="512285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4D806-562F-2E18-B085-165029A76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Text&#10;&#10;AI-generated content may be incorrect.">
            <a:extLst>
              <a:ext uri="{FF2B5EF4-FFF2-40B4-BE49-F238E27FC236}">
                <a16:creationId xmlns:a16="http://schemas.microsoft.com/office/drawing/2014/main" id="{DC1EF422-CBD4-2B05-39E3-50EC41F71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981" y="351318"/>
            <a:ext cx="9013590" cy="64597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DC1C6-A0C9-B0C7-5507-8C496D5F9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5F12-3660-B74B-858C-2E70FD8D88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50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1F049-C58D-895D-49D8-85ACCC3B1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picture containing diagram&#10;&#10;AI-generated content may be incorrect.">
            <a:extLst>
              <a:ext uri="{FF2B5EF4-FFF2-40B4-BE49-F238E27FC236}">
                <a16:creationId xmlns:a16="http://schemas.microsoft.com/office/drawing/2014/main" id="{B3A7D8AC-3708-BA3D-4132-B8E26C54AF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5331" y="374063"/>
            <a:ext cx="8578162" cy="61648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71866-48E7-B9E7-72DB-F179DE93F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5F12-3660-B74B-858C-2E70FD8D88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53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D5AA3-651F-26FF-ADF5-DEF7EDEF8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82" y="1825625"/>
            <a:ext cx="393498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Hope you enjoyed the sneak peek!</a:t>
            </a:r>
          </a:p>
          <a:p>
            <a:pPr marL="0" indent="0" algn="ctr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Exciting times!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80BC8-3D1C-EDEC-0515-1D49A3D47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5F12-3660-B74B-858C-2E70FD8D88BB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 descr="A picture containing person, indoor, cooking&#10;&#10;AI-generated content may be incorrect.">
            <a:extLst>
              <a:ext uri="{FF2B5EF4-FFF2-40B4-BE49-F238E27FC236}">
                <a16:creationId xmlns:a16="http://schemas.microsoft.com/office/drawing/2014/main" id="{6CE8E69B-EE85-44B0-5E6B-887EB8039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301" y="1256045"/>
            <a:ext cx="6381312" cy="478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58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D6F05-9867-0A36-2722-9CE20915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62BC2-9632-B968-68F6-EB93B76FF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4254F-0CE7-9B6A-4913-E78EEA8A5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5F12-3660-B74B-858C-2E70FD8D88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98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52B9A-1A8F-D31A-54E2-930F0BD65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BEABC-A4DF-9A20-B4A3-C740D0476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241513"/>
            <a:ext cx="10512862" cy="1325218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Polarized Structure Functions from PDG</a:t>
            </a:r>
          </a:p>
        </p:txBody>
      </p:sp>
      <p:pic>
        <p:nvPicPr>
          <p:cNvPr id="6" name="Content Placeholder 5" descr="Chart, scatter chart&#10;&#10;AI-generated content may be incorrect.">
            <a:extLst>
              <a:ext uri="{FF2B5EF4-FFF2-40B4-BE49-F238E27FC236}">
                <a16:creationId xmlns:a16="http://schemas.microsoft.com/office/drawing/2014/main" id="{3C055210-851B-377E-246C-FEC7219E54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385" y="1566731"/>
            <a:ext cx="4029625" cy="4056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47D7D-0598-5EBF-26D6-40E70A057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D4C0-E5FB-7040-BFFC-F905DC5EE8C0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BEFB71-ABCC-098A-FE6B-AA9CCBA32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237" y="1513809"/>
            <a:ext cx="3710518" cy="4122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EC56D4-DC81-C191-3700-6B23045DB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982" y="1513809"/>
            <a:ext cx="3344048" cy="4122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56031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DF53E-D4C0-9A10-E8B2-DDB95E1E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5F12-3660-B74B-858C-2E70FD8D88BB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DA6089A9-39FB-A078-87C0-BC1E4E63E9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6434" y="2538133"/>
                <a:ext cx="2742485" cy="17817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531" indent="-228531" algn="l" defTabSz="914126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7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594" indent="-228531" algn="l" defTabSz="91412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657" indent="-228531" algn="l" defTabSz="91412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9720" indent="-228531" algn="l" defTabSz="91412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783" indent="-228531" algn="l" defTabSz="91412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3846" indent="-228531" algn="l" defTabSz="91412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0908" indent="-228531" algn="l" defTabSz="91412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7971" indent="-228531" algn="l" defTabSz="91412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034" indent="-228531" algn="l" defTabSz="914126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4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dirty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dirty="0">
                          <a:latin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̅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sz="400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US" sz="4000" dirty="0"/>
                </a:br>
                <a:endParaRPr lang="en-US" sz="40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4000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DA6089A9-39FB-A078-87C0-BC1E4E63E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34" y="2538133"/>
                <a:ext cx="2742485" cy="1781733"/>
              </a:xfrm>
              <a:prstGeom prst="rect">
                <a:avLst/>
              </a:prstGeom>
              <a:blipFill>
                <a:blip r:embed="rId2"/>
                <a:stretch>
                  <a:fillRect l="-2765" r="-10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picture containing person, baby&#10;&#10;AI-generated content may be incorrect.">
            <a:extLst>
              <a:ext uri="{FF2B5EF4-FFF2-40B4-BE49-F238E27FC236}">
                <a16:creationId xmlns:a16="http://schemas.microsoft.com/office/drawing/2014/main" id="{9559E81E-5E14-D5E1-8B3B-AA6EE8155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012" y="177800"/>
            <a:ext cx="4876800" cy="6502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33B611-69A5-F6EF-1C3A-85CEE279CFC1}"/>
              </a:ext>
            </a:extLst>
          </p:cNvPr>
          <p:cNvSpPr txBox="1"/>
          <p:nvPr/>
        </p:nvSpPr>
        <p:spPr>
          <a:xfrm>
            <a:off x="8532812" y="2890390"/>
            <a:ext cx="35804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Cute but not a clean situation to be in!</a:t>
            </a:r>
          </a:p>
        </p:txBody>
      </p:sp>
    </p:spTree>
    <p:extLst>
      <p:ext uri="{BB962C8B-B14F-4D97-AF65-F5344CB8AC3E}">
        <p14:creationId xmlns:p14="http://schemas.microsoft.com/office/powerpoint/2010/main" val="1841944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DC94A-E6DB-B0C2-5311-16BBA812D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Strange comparisons…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D2B56-DCD5-375A-5D53-1891EB141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82" y="1825625"/>
            <a:ext cx="6155671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Naively due to SU(3) symmetry the strange sea was always assumed to be equal to the other light quarks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u(x)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d(x)</a:t>
            </a: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Strange quarks will be redistributed to regions where there are plenty of gluons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tend to compare the strangeness content to the non-strange sea and the total non strange content in the nucleon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1B327D-BC75-5935-A2A3-6A9D0311A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5F12-3660-B74B-858C-2E70FD8D88BB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A picture containing table&#10;&#10;AI-generated content may be incorrect.">
            <a:extLst>
              <a:ext uri="{FF2B5EF4-FFF2-40B4-BE49-F238E27FC236}">
                <a16:creationId xmlns:a16="http://schemas.microsoft.com/office/drawing/2014/main" id="{92F4495D-B8F9-BAE1-1CCD-F88A44EA3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653" y="1690689"/>
            <a:ext cx="4841987" cy="1325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A picture containing text&#10;&#10;AI-generated content may be incorrect.">
            <a:extLst>
              <a:ext uri="{FF2B5EF4-FFF2-40B4-BE49-F238E27FC236}">
                <a16:creationId xmlns:a16="http://schemas.microsoft.com/office/drawing/2014/main" id="{B6CBBB86-1E95-150B-455F-BCA787A0B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653" y="3343614"/>
            <a:ext cx="4891514" cy="1325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A picture containing shape&#10;&#10;AI-generated content may be incorrect.">
            <a:extLst>
              <a:ext uri="{FF2B5EF4-FFF2-40B4-BE49-F238E27FC236}">
                <a16:creationId xmlns:a16="http://schemas.microsoft.com/office/drawing/2014/main" id="{7C497A7F-0253-02D7-717D-9B6A8B141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0117" y="4996539"/>
            <a:ext cx="2762324" cy="538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78381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730D5-B99A-A139-1DD5-50FDD9D64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6418603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for 𝛋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various experiments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 descr="Table&#10;&#10;AI-generated content may be incorrect.">
            <a:extLst>
              <a:ext uri="{FF2B5EF4-FFF2-40B4-BE49-F238E27FC236}">
                <a16:creationId xmlns:a16="http://schemas.microsoft.com/office/drawing/2014/main" id="{372F540B-E7E1-B039-815C-5ACD65AAF4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982" y="1858964"/>
            <a:ext cx="10602249" cy="3567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0653FC-8541-780B-4933-15D45AC3B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5F12-3660-B74B-858C-2E70FD8D88BB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318A21-7AE1-2935-71F9-46E20FC2F6B3}"/>
              </a:ext>
            </a:extLst>
          </p:cNvPr>
          <p:cNvSpPr txBox="1"/>
          <p:nvPr/>
        </p:nvSpPr>
        <p:spPr>
          <a:xfrm>
            <a:off x="1025837" y="5802086"/>
            <a:ext cx="10325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 evaluate a ~30% momentum fraction of non strange sea and 5-10% for the non-strange content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F2AB09-EFCE-B14D-8E07-B89639EE7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248" y="287635"/>
            <a:ext cx="4060983" cy="1383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19698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711FF-F3FD-983F-377F-299154C5C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CHORUS + CMS + ATLAS</a:t>
            </a:r>
          </a:p>
        </p:txBody>
      </p:sp>
      <p:pic>
        <p:nvPicPr>
          <p:cNvPr id="6" name="Content Placeholder 5" descr="Diagram, histogram&#10;&#10;AI-generated content may be incorrect.">
            <a:extLst>
              <a:ext uri="{FF2B5EF4-FFF2-40B4-BE49-F238E27FC236}">
                <a16:creationId xmlns:a16="http://schemas.microsoft.com/office/drawing/2014/main" id="{EE033EAF-E11B-1EA0-A3CE-A4FC82A8E2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3083" y="1825625"/>
            <a:ext cx="9102659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C4632-89A8-A978-070D-7B7E965CB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5F12-3660-B74B-858C-2E70FD8D88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25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990A6-097E-6A7E-DB35-16B4E9E96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5F12-3660-B74B-858C-2E70FD8D88BB}" type="slidenum">
              <a:rPr lang="en-US" smtClean="0"/>
              <a:t>6</a:t>
            </a:fld>
            <a:endParaRPr lang="en-US"/>
          </a:p>
        </p:txBody>
      </p:sp>
      <p:pic>
        <p:nvPicPr>
          <p:cNvPr id="12" name="Content Placeholder 11" descr="Line chart&#10;&#10;AI-generated content may be incorrect.">
            <a:extLst>
              <a:ext uri="{FF2B5EF4-FFF2-40B4-BE49-F238E27FC236}">
                <a16:creationId xmlns:a16="http://schemas.microsoft.com/office/drawing/2014/main" id="{9B862896-2B4A-A259-C772-C07EBECB95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0944" y="1172936"/>
            <a:ext cx="3780937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9EC34B-C305-1B39-4307-D95665C15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945" y="501650"/>
            <a:ext cx="3780937" cy="449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 descr="Chart, line chart&#10;&#10;AI-generated content may be incorrect.">
            <a:extLst>
              <a:ext uri="{FF2B5EF4-FFF2-40B4-BE49-F238E27FC236}">
                <a16:creationId xmlns:a16="http://schemas.microsoft.com/office/drawing/2014/main" id="{2B0DAD95-8EB9-13C2-8786-4FCC051AD1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298" y="1496682"/>
            <a:ext cx="5578911" cy="3864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 descr="Text&#10;&#10;AI-generated content may be incorrect.">
            <a:extLst>
              <a:ext uri="{FF2B5EF4-FFF2-40B4-BE49-F238E27FC236}">
                <a16:creationId xmlns:a16="http://schemas.microsoft.com/office/drawing/2014/main" id="{C2B6C8BF-34A5-F454-E554-546B8934E2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241" y="501650"/>
            <a:ext cx="5578911" cy="761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81205FF-3B03-B177-3422-59900E2B2A75}"/>
              </a:ext>
            </a:extLst>
          </p:cNvPr>
          <p:cNvSpPr txBox="1"/>
          <p:nvPr/>
        </p:nvSpPr>
        <p:spPr>
          <a:xfrm>
            <a:off x="846514" y="5894684"/>
            <a:ext cx="989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HERMES data reevaluated but strongly depends on the fragmentation function</a:t>
            </a:r>
          </a:p>
        </p:txBody>
      </p:sp>
    </p:spTree>
    <p:extLst>
      <p:ext uri="{BB962C8B-B14F-4D97-AF65-F5344CB8AC3E}">
        <p14:creationId xmlns:p14="http://schemas.microsoft.com/office/powerpoint/2010/main" val="1492464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61CBD-D567-D5A6-C831-B2FD066A1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4953218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HERMES data trend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C019F-4600-A2F2-3CFE-AACDAEBC2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82" y="1825625"/>
            <a:ext cx="5256430" cy="435133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trend of the data points from a LO extraction of HERMES data interpreted two components operating in the regions 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below 0.1 which recovers SU(3)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 0.1 which seems relatively small and independent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9C888-8A0A-003E-EFAA-9E21B3465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5F12-3660-B74B-858C-2E70FD8D88BB}" type="slidenum">
              <a:rPr lang="en-US" smtClean="0"/>
              <a:t>7</a:t>
            </a:fld>
            <a:endParaRPr lang="en-US"/>
          </a:p>
        </p:txBody>
      </p:sp>
      <p:pic>
        <p:nvPicPr>
          <p:cNvPr id="7" name="Content Placeholder 11" descr="Line chart&#10;&#10;AI-generated content may be incorrect.">
            <a:extLst>
              <a:ext uri="{FF2B5EF4-FFF2-40B4-BE49-F238E27FC236}">
                <a16:creationId xmlns:a16="http://schemas.microsoft.com/office/drawing/2014/main" id="{F0A7B507-1BA8-3FD3-2D24-E1D1BA4A8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944" y="1172936"/>
            <a:ext cx="3780937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65CACF-F6F5-F01F-E3E8-3E2897271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945" y="501650"/>
            <a:ext cx="3780937" cy="449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12454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FD317-4C77-9374-E5E7-5DC05564A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81" y="1568224"/>
            <a:ext cx="1070087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ATLAS, HERA, CMS data suggests a ratio of R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~1 for  low values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suggesting a transition back to SU(3)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6BBE2-FFBC-F271-5C69-851AF35E5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5F12-3660-B74B-858C-2E70FD8D88BB}" type="slidenum">
              <a:rPr lang="en-US" smtClean="0"/>
              <a:t>8</a:t>
            </a:fld>
            <a:endParaRPr lang="en-US"/>
          </a:p>
        </p:txBody>
      </p:sp>
      <p:pic>
        <p:nvPicPr>
          <p:cNvPr id="5" name="Content Placeholder 5" descr="Chart&#10;&#10;AI-generated content may be incorrect.">
            <a:extLst>
              <a:ext uri="{FF2B5EF4-FFF2-40B4-BE49-F238E27FC236}">
                <a16:creationId xmlns:a16="http://schemas.microsoft.com/office/drawing/2014/main" id="{C7D8D240-FF68-CC44-92BB-F9107B113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400" y="3026229"/>
            <a:ext cx="4221560" cy="2893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Graphical user interface, application, Word&#10;&#10;AI-generated content may be incorrect.">
            <a:extLst>
              <a:ext uri="{FF2B5EF4-FFF2-40B4-BE49-F238E27FC236}">
                <a16:creationId xmlns:a16="http://schemas.microsoft.com/office/drawing/2014/main" id="{2779F4F5-1A71-C738-7AD8-0C4A74F91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501" y="3026228"/>
            <a:ext cx="6546074" cy="2893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1693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C81A056-1FC9-C7C1-2A65-3AB22FCA4E7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77077" y="2368098"/>
                <a:ext cx="4787552" cy="2824388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NuTeV data suggests a positive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however no obvious known mechanism is responsible for this trend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C81A056-1FC9-C7C1-2A65-3AB22FCA4E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77077" y="2368098"/>
                <a:ext cx="4787552" cy="2824388"/>
              </a:xfrm>
              <a:blipFill>
                <a:blip r:embed="rId2"/>
                <a:stretch>
                  <a:fillRect l="-3968" t="-897" r="-2910" b="-3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 descr="Chart, surface chart&#10;&#10;AI-generated content may be incorrect.">
            <a:extLst>
              <a:ext uri="{FF2B5EF4-FFF2-40B4-BE49-F238E27FC236}">
                <a16:creationId xmlns:a16="http://schemas.microsoft.com/office/drawing/2014/main" id="{3F7B7D14-CE88-EC04-D0AD-268E0A0A0E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11775" y="1847851"/>
            <a:ext cx="5534704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5CA29-D60C-E7C6-FFD8-7361636A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05F12-3660-B74B-858C-2E70FD8D88BB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8" descr="Text&#10;&#10;AI-generated content may be incorrect.">
            <a:extLst>
              <a:ext uri="{FF2B5EF4-FFF2-40B4-BE49-F238E27FC236}">
                <a16:creationId xmlns:a16="http://schemas.microsoft.com/office/drawing/2014/main" id="{6218A3BA-D95D-7646-3B01-F653B1802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775" y="740229"/>
            <a:ext cx="5432405" cy="8460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18869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22813</TotalTime>
  <Words>331</Words>
  <Application>Microsoft Macintosh PowerPoint</Application>
  <PresentationFormat>Custom</PresentationFormat>
  <Paragraphs>54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Office Theme</vt:lpstr>
      <vt:lpstr>Measuring Valence Quarks   Lecture 4: Strange Quarks </vt:lpstr>
      <vt:lpstr>PowerPoint Presentation</vt:lpstr>
      <vt:lpstr>Strange comparisons…</vt:lpstr>
      <vt:lpstr>Table for 𝛋s and ηs for various experiments</vt:lpstr>
      <vt:lpstr>CHORUS + CMS + ATLAS</vt:lpstr>
      <vt:lpstr>PowerPoint Presentation</vt:lpstr>
      <vt:lpstr>HERMES data trend</vt:lpstr>
      <vt:lpstr>PowerPoint Presentation</vt:lpstr>
      <vt:lpstr>NuTeV data suggests a positive s(x)-s ̅(x) however no obvious known mechanism is responsible for this trend</vt:lpstr>
      <vt:lpstr>PowerPoint Presentation</vt:lpstr>
      <vt:lpstr>Comparison of strange and non-strange polarization components for HERMES and COMPASS</vt:lpstr>
      <vt:lpstr>What’s next?</vt:lpstr>
      <vt:lpstr>PowerPoint Presentation</vt:lpstr>
      <vt:lpstr>PowerPoint Presentation</vt:lpstr>
      <vt:lpstr>PowerPoint Presentation</vt:lpstr>
      <vt:lpstr>PowerPoint Presentation</vt:lpstr>
      <vt:lpstr>Polarized Structure Functions from PDG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High-x region</dc:title>
  <dc:creator>Arun Tadepalli</dc:creator>
  <cp:lastModifiedBy>Arun Tadepalli</cp:lastModifiedBy>
  <cp:revision>362</cp:revision>
  <cp:lastPrinted>2022-04-09T17:26:48Z</cp:lastPrinted>
  <dcterms:created xsi:type="dcterms:W3CDTF">2021-12-11T02:56:14Z</dcterms:created>
  <dcterms:modified xsi:type="dcterms:W3CDTF">2025-06-16T11:39:41Z</dcterms:modified>
</cp:coreProperties>
</file>