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69" r:id="rId1"/>
  </p:sldMasterIdLst>
  <p:notesMasterIdLst>
    <p:notesMasterId r:id="rId45"/>
  </p:notesMasterIdLst>
  <p:sldIdLst>
    <p:sldId id="256" r:id="rId2"/>
    <p:sldId id="4345" r:id="rId3"/>
    <p:sldId id="4342" r:id="rId4"/>
    <p:sldId id="4347" r:id="rId5"/>
    <p:sldId id="4346" r:id="rId6"/>
    <p:sldId id="4430" r:id="rId7"/>
    <p:sldId id="4348" r:id="rId8"/>
    <p:sldId id="4352" r:id="rId9"/>
    <p:sldId id="4350" r:id="rId10"/>
    <p:sldId id="4353" r:id="rId11"/>
    <p:sldId id="4356" r:id="rId12"/>
    <p:sldId id="711" r:id="rId13"/>
    <p:sldId id="712" r:id="rId14"/>
    <p:sldId id="643" r:id="rId15"/>
    <p:sldId id="714" r:id="rId16"/>
    <p:sldId id="260" r:id="rId17"/>
    <p:sldId id="753" r:id="rId18"/>
    <p:sldId id="4432" r:id="rId19"/>
    <p:sldId id="4355" r:id="rId20"/>
    <p:sldId id="263" r:id="rId21"/>
    <p:sldId id="626" r:id="rId22"/>
    <p:sldId id="4434" r:id="rId23"/>
    <p:sldId id="4357" r:id="rId24"/>
    <p:sldId id="4344" r:id="rId25"/>
    <p:sldId id="4396" r:id="rId26"/>
    <p:sldId id="4437" r:id="rId27"/>
    <p:sldId id="4438" r:id="rId28"/>
    <p:sldId id="4439" r:id="rId29"/>
    <p:sldId id="4441" r:id="rId30"/>
    <p:sldId id="284" r:id="rId31"/>
    <p:sldId id="289" r:id="rId32"/>
    <p:sldId id="285" r:id="rId33"/>
    <p:sldId id="351" r:id="rId34"/>
    <p:sldId id="4324" r:id="rId35"/>
    <p:sldId id="4442" r:id="rId36"/>
    <p:sldId id="391" r:id="rId37"/>
    <p:sldId id="392" r:id="rId38"/>
    <p:sldId id="4351" r:id="rId39"/>
    <p:sldId id="4349" r:id="rId40"/>
    <p:sldId id="4431" r:id="rId41"/>
    <p:sldId id="4440" r:id="rId42"/>
    <p:sldId id="257" r:id="rId43"/>
    <p:sldId id="4435" r:id="rId4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D6BE4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768"/>
    <p:restoredTop sz="94661"/>
  </p:normalViewPr>
  <p:slideViewPr>
    <p:cSldViewPr snapToGrid="0" snapToObjects="1">
      <p:cViewPr varScale="1">
        <p:scale>
          <a:sx n="127" d="100"/>
          <a:sy n="127" d="100"/>
        </p:scale>
        <p:origin x="1672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44E942-72E4-D14B-B77A-5E388D66944D}" type="datetimeFigureOut">
              <a:rPr lang="en-US" smtClean="0"/>
              <a:t>6/8/25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C87036-13C4-6F48-869D-59B348C52C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5212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E47BCBF-2D72-4B46-8EE9-884C207CB5F2}" type="slidenum">
              <a:rPr lang="en-US">
                <a:solidFill>
                  <a:prstClr val="black"/>
                </a:solidFill>
              </a:rPr>
              <a:pPr/>
              <a:t>12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22882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22883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2190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D397031-E15D-724A-A553-FC2CAE4E775A}" type="slidenum">
              <a:rPr lang="en-US">
                <a:solidFill>
                  <a:prstClr val="black"/>
                </a:solidFill>
              </a:rPr>
              <a:pPr/>
              <a:t>13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07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 w="12700" cap="flat"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6072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2064" tIns="46033" rIns="92064" bIns="46033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793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9" name="Placeholder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4175" y="685800"/>
            <a:ext cx="6081713" cy="342106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9570" name="Placeholder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78463" cy="410686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8899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4551D33-F055-4943-98D6-09650B149C48}" type="slidenum">
              <a:rPr lang="en-US">
                <a:solidFill>
                  <a:prstClr val="black"/>
                </a:solidFill>
              </a:rPr>
              <a:pPr/>
              <a:t>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19522" name="Text Box 2"/>
          <p:cNvSpPr txBox="1">
            <a:spLocks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 algn="l" defTabSz="4572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algn="l" defTabSz="4572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algn="l" defTabSz="4572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algn="l" defTabSz="4572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algn="l" defTabSz="4572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charset="0"/>
              <a:buNone/>
            </a:pPr>
            <a:fld id="{C0585CF5-1335-2F49-AFDB-87EAA3A146AA}" type="slidenum">
              <a:rPr lang="en-GB" sz="1200">
                <a:solidFill>
                  <a:srgbClr val="000000"/>
                </a:solidFill>
                <a:latin typeface="Arial" charset="0"/>
                <a:cs typeface=""/>
              </a:rPr>
              <a:pPr algn="r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100000"/>
                <a:buFont typeface="Arial" charset="0"/>
                <a:buNone/>
              </a:pPr>
              <a:t>17</a:t>
            </a:fld>
            <a:endParaRPr lang="en-GB" sz="1200">
              <a:solidFill>
                <a:srgbClr val="000000"/>
              </a:solidFill>
              <a:latin typeface="Arial" charset="0"/>
              <a:cs typeface=""/>
            </a:endParaRPr>
          </a:p>
        </p:txBody>
      </p:sp>
      <p:sp>
        <p:nvSpPr>
          <p:cNvPr id="619523" name="Text Box 3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08141" fontAlgn="auto">
              <a:spcBef>
                <a:spcPts val="0"/>
              </a:spcBef>
              <a:spcAft>
                <a:spcPts val="0"/>
              </a:spcAft>
            </a:pPr>
            <a:endParaRPr lang="en-US" sz="1600">
              <a:solidFill>
                <a:prstClr val="black"/>
              </a:solidFill>
              <a:latin typeface="Calibri"/>
              <a:ea typeface=""/>
              <a:cs typeface=""/>
            </a:endParaRPr>
          </a:p>
        </p:txBody>
      </p:sp>
      <p:sp>
        <p:nvSpPr>
          <p:cNvPr id="619524" name="Text Box 4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0050" cy="4108450"/>
          </a:xfrm>
          <a:prstGeom prst="rect">
            <a:avLst/>
          </a:prstGeom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4647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Text Box 1">
            <a:extLst>
              <a:ext uri="{FF2B5EF4-FFF2-40B4-BE49-F238E27FC236}">
                <a16:creationId xmlns:a16="http://schemas.microsoft.com/office/drawing/2014/main" id="{F908410C-BA4A-4F4C-A733-BF51C72AA446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95325"/>
            <a:ext cx="6094413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6018" name="Text Box 2">
            <a:extLst>
              <a:ext uri="{FF2B5EF4-FFF2-40B4-BE49-F238E27FC236}">
                <a16:creationId xmlns:a16="http://schemas.microsoft.com/office/drawing/2014/main" id="{97CA2072-C93E-DB42-BD1A-66E11CAEB217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20168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5" name="Placeholder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3906" name="Placeholder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lIns="90571" tIns="45286" rIns="90571" bIns="45286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3455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376DEA-81A2-834C-8F35-0DE8BB0575C1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spAutoFit/>
          </a:bodyPr>
          <a:lstStyle/>
          <a:p>
            <a:pPr lvl="0"/>
            <a:fld id="{FF812DF9-814B-5240-B5B5-D6AEF59A6EF3}" type="slidenum">
              <a:t>36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92F8BC1-B035-F948-A8E0-7C120699D906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533400" y="763588"/>
            <a:ext cx="6705600" cy="377190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1A34116-4091-6548-943F-B24CB55A5AD8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916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082611-7C48-BC47-8976-DDE74D2AAAB6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spAutoFit/>
          </a:bodyPr>
          <a:lstStyle/>
          <a:p>
            <a:pPr lvl="0"/>
            <a:fld id="{BBB59658-4584-2347-BF27-CDC4D8CAACA7}" type="slidenum">
              <a:t>37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7BB849B-9A0C-7B4C-8F00-14595989B662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533400" y="763588"/>
            <a:ext cx="6705600" cy="377190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36B03DA-0E2C-734F-AF71-64D310A0ED4B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2818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3212AB-7986-F748-AC4B-CF0C4A5A20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56D53C7-F94B-7849-9A07-BD4500D2C7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1B1078-49F7-744F-AC2A-314CA8BC31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285A0-3195-C541-AEBA-DCE0B496222D}" type="datetime1">
              <a:rPr lang="en-US" smtClean="0"/>
              <a:t>6/8/25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5FD571-357D-B14A-81FB-EA280CBF54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43668C-BFFD-9542-80BC-B7D9D1C1DB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6D4C0-E5FB-7040-BFFC-F905DC5EE8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4622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233E42-794E-564B-8DCF-C5EA7AE4DB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00C5FC3-C9DB-F845-85DF-5DEF2B8425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13D22F-19A5-0E4B-B074-3ED16B5B34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E69CD-57AB-4F46-A5A8-09EC77D121BB}" type="datetime1">
              <a:rPr lang="en-US" smtClean="0"/>
              <a:t>6/8/25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55A277-D5C0-0747-A5FD-51659D503F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47367B-B8A4-1A4C-973C-D3A3C01945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6D4C0-E5FB-7040-BFFC-F905DC5EE8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3269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A75AFD8-DF46-8242-AA2B-6745CE1ED77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6447843-8BAE-864C-9AFF-09A6C15B05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5CFDB0-334B-E541-914D-93B61E7007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2F006-3893-5842-BDB7-FE1E455A7DCB}" type="datetime1">
              <a:rPr lang="en-US" smtClean="0"/>
              <a:t>6/8/25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49352A-583E-6A4C-AB5C-DAA05B4A7E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7D8ABE-0F9A-984B-8FB9-48B3B25717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6D4C0-E5FB-7040-BFFC-F905DC5EE8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4246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1" y="2"/>
            <a:ext cx="12192000" cy="690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1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1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90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90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477000"/>
            <a:ext cx="2844800" cy="381000"/>
          </a:xfrm>
        </p:spPr>
        <p:txBody>
          <a:bodyPr/>
          <a:lstStyle>
            <a:lvl1pPr>
              <a:defRPr/>
            </a:lvl1pPr>
          </a:lstStyle>
          <a:p>
            <a:fld id="{7518A295-1789-5F40-9DF1-0FE9FC7F59DA}" type="datetime1">
              <a:rPr lang="en-US" smtClean="0">
                <a:solidFill>
                  <a:srgbClr val="404040"/>
                </a:solidFill>
              </a:rPr>
              <a:t>6/8/25</a:t>
            </a:fld>
            <a:r>
              <a:rPr lang="en-US">
                <a:solidFill>
                  <a:srgbClr val="404040"/>
                </a:solidFill>
                <a:latin typeface="Arial" charset="0"/>
              </a:rPr>
              <a:t>		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1" y="6477000"/>
            <a:ext cx="3860800" cy="3810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40404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1" y="6477000"/>
            <a:ext cx="2844800" cy="381000"/>
          </a:xfrm>
        </p:spPr>
        <p:txBody>
          <a:bodyPr/>
          <a:lstStyle>
            <a:lvl1pPr>
              <a:defRPr/>
            </a:lvl1pPr>
          </a:lstStyle>
          <a:p>
            <a:fld id="{DAD85E9B-9397-4144-8D5A-BD33A8C2BC3F}" type="slidenum">
              <a:rPr lang="en-US">
                <a:solidFill>
                  <a:srgbClr val="404040"/>
                </a:solidFill>
              </a:rPr>
              <a:pPr/>
              <a:t>‹#›</a:t>
            </a:fld>
            <a:endParaRPr lang="en-US">
              <a:solidFill>
                <a:srgbClr val="4040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02260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79DDB1-3341-EC40-931C-15780596E2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9FBB0F-03D9-D547-AB60-6CEA1FC2D2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41A742-13DC-9C49-8BBD-419E70C189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352E5-01E0-DF49-B58E-D973CBF782A6}" type="datetime1">
              <a:rPr lang="en-US" smtClean="0"/>
              <a:t>6/8/25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010F38-9549-344C-AFCF-3D0CA17FE5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EC9F92-7A93-154F-B216-C2DAF2EA5F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6D4C0-E5FB-7040-BFFC-F905DC5EE8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9815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37FEA9-6602-7845-AEFD-3AFE402EDA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D86CBD-90DA-F147-9A52-801631322F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8F04A7-6FCC-FA46-8033-4746942FB5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3BB63-282B-CD4D-B8D6-A24FFC73D9B8}" type="datetime1">
              <a:rPr lang="en-US" smtClean="0"/>
              <a:t>6/8/25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B68280-236A-D040-A6C5-AAEF08EED7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3DB540-8479-DB47-8AA5-21048E2110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6D4C0-E5FB-7040-BFFC-F905DC5EE8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5023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F42BD4-44FF-7048-840A-DF9A1ACCB4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0F62A6-5746-7F4C-9172-92439AAF53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88CE52C-266B-FE4C-A993-CE47ADAA3B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491045-56D1-CE43-A1BC-B23F7CEB5D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5AD9A-BC11-3540-AFB2-AD201072C3B4}" type="datetime1">
              <a:rPr lang="en-US" smtClean="0"/>
              <a:t>6/8/25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DBC763-3907-814C-B0BD-ECD271897D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96EC9EB-9BD8-AD4B-AB68-83CC132910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6D4C0-E5FB-7040-BFFC-F905DC5EE8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5259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56ACA0-47E6-764A-9620-9A005CA8D7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6A384F-F1A3-934F-99ED-CCCC250974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2B7B08-8A0C-E744-AE46-B1FDEF3039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71CD23-ED9C-1249-854B-F67F67208DD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A6F7F64-C047-104C-A550-B9F8A7AE73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D2B469A-07AA-ED43-80E7-BF62EF5D37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BBD3BC-7C93-4242-8ED6-ED7C1788AE31}" type="datetime1">
              <a:rPr lang="en-US" smtClean="0"/>
              <a:t>6/8/25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747D15-B6AE-4944-A494-291F4322D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A3C395D-8F6F-CD4C-985A-7470EA9CDE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6D4C0-E5FB-7040-BFFC-F905DC5EE8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5102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DC6E13-F873-ED4E-BE9E-706D9F66D0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9917CAF-B67B-5A49-86ED-02666FAC4A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4861B-2871-BA43-BAC1-191B1B708A48}" type="datetime1">
              <a:rPr lang="en-US" smtClean="0"/>
              <a:t>6/8/25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6F9EA6F-8D6E-2B49-989B-52EAC3A316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FE82D-7FFF-9E48-91F6-9754B6006C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6D4C0-E5FB-7040-BFFC-F905DC5EE8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8537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1903CAB-1FB4-DD4F-8068-681D6BB37B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D6CD1-23B7-EF41-B9BC-071D3D107A86}" type="datetime1">
              <a:rPr lang="en-US" smtClean="0"/>
              <a:t>6/8/25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01036E-0040-7D4A-A7B8-99B72E2E76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117B29-D84E-844E-9714-907C4A44E7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6D4C0-E5FB-7040-BFFC-F905DC5EE8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5149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4BB471-6469-9F40-BF1B-947C8C240A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0B4F7B-D210-2F4C-AB2F-EBC004AB71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BA70F3E-7CF0-6E42-AD28-4A841854AE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17E698-AC7E-DD48-9871-555B391885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03951-B732-084D-AB30-388F7BDF4B18}" type="datetime1">
              <a:rPr lang="en-US" smtClean="0"/>
              <a:t>6/8/25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2DF3E66-C338-1844-8370-873810D7C7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C8923B-0DC5-1240-BF34-D3020695ED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6D4C0-E5FB-7040-BFFC-F905DC5EE8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9261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F6167C-95BF-A54C-8882-AE4AB02ACE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D4DB2FA-9CD0-E743-B608-952E8B9AD95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ED15C2-7929-BE4A-A7B4-DF5251F584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DD0F64-03F7-9345-9C80-3877A64C86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8C475-FD95-A34C-94CE-1C57ED498887}" type="datetime1">
              <a:rPr lang="en-US" smtClean="0"/>
              <a:t>6/8/25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436FC5-98B1-CA4A-90B7-588B23160F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F94555-D37D-6F42-8C08-4C12FCB652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6D4C0-E5FB-7040-BFFC-F905DC5EE8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7232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CA03DF1-10D8-B04F-9C92-CC4661058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FA4BA2-E99E-D745-B67E-697AA728E4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BBF1E4-3715-A24D-B872-F23BF8A5C9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8C6331-CA0A-594D-AC60-7665E6E27F0A}" type="datetime1">
              <a:rPr lang="en-US" smtClean="0"/>
              <a:t>6/8/25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5A7520-3AA8-EC40-ABD6-9C1E8539FD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0D315D-FF5A-EF4A-9889-DF4AB9486B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16D4C0-E5FB-7040-BFFC-F905DC5EE8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019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  <p:sldLayoutId id="2147483781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Times New Roman" panose="02020603050405020304" pitchFamily="18" charset="0"/>
          <a:ea typeface="+mj-ea"/>
          <a:cs typeface="Times New Roman" panose="02020603050405020304" pitchFamily="18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5.jpeg"/><Relationship Id="rId5" Type="http://schemas.openxmlformats.org/officeDocument/2006/relationships/image" Target="../media/image44.emf"/><Relationship Id="rId4" Type="http://schemas.openxmlformats.org/officeDocument/2006/relationships/image" Target="../media/image43.e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emf"/><Relationship Id="rId3" Type="http://schemas.openxmlformats.org/officeDocument/2006/relationships/image" Target="../media/image46.png"/><Relationship Id="rId7" Type="http://schemas.openxmlformats.org/officeDocument/2006/relationships/oleObject" Target="../embeddings/oleObject2.bin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4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jpe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1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8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13" Type="http://schemas.openxmlformats.org/officeDocument/2006/relationships/image" Target="../media/image104.emf"/><Relationship Id="rId3" Type="http://schemas.openxmlformats.org/officeDocument/2006/relationships/image" Target="../media/image99.png"/><Relationship Id="rId7" Type="http://schemas.openxmlformats.org/officeDocument/2006/relationships/image" Target="../media/image101.emf"/><Relationship Id="rId12" Type="http://schemas.openxmlformats.org/officeDocument/2006/relationships/oleObject" Target="../embeddings/oleObject7.bin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4.bin"/><Relationship Id="rId11" Type="http://schemas.openxmlformats.org/officeDocument/2006/relationships/image" Target="../media/image103.emf"/><Relationship Id="rId5" Type="http://schemas.openxmlformats.org/officeDocument/2006/relationships/image" Target="../media/image100.emf"/><Relationship Id="rId10" Type="http://schemas.openxmlformats.org/officeDocument/2006/relationships/oleObject" Target="../embeddings/oleObject6.bin"/><Relationship Id="rId4" Type="http://schemas.openxmlformats.org/officeDocument/2006/relationships/oleObject" Target="../embeddings/oleObject3.bin"/><Relationship Id="rId9" Type="http://schemas.openxmlformats.org/officeDocument/2006/relationships/image" Target="../media/image102.emf"/><Relationship Id="rId14" Type="http://schemas.openxmlformats.org/officeDocument/2006/relationships/image" Target="../media/image9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7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emf"/><Relationship Id="rId3" Type="http://schemas.openxmlformats.org/officeDocument/2006/relationships/image" Target="../media/image104.png"/><Relationship Id="rId7" Type="http://schemas.openxmlformats.org/officeDocument/2006/relationships/oleObject" Target="../embeddings/oleObject9.bin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9.emf"/><Relationship Id="rId5" Type="http://schemas.openxmlformats.org/officeDocument/2006/relationships/oleObject" Target="../embeddings/oleObject8.bin"/><Relationship Id="rId4" Type="http://schemas.openxmlformats.org/officeDocument/2006/relationships/image" Target="../media/image10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0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1.png"/><Relationship Id="rId4" Type="http://schemas.openxmlformats.org/officeDocument/2006/relationships/image" Target="../media/image109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6.png"/><Relationship Id="rId7" Type="http://schemas.openxmlformats.org/officeDocument/2006/relationships/image" Target="../media/image1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4.emf"/><Relationship Id="rId5" Type="http://schemas.openxmlformats.org/officeDocument/2006/relationships/image" Target="../media/image113.emf"/><Relationship Id="rId4" Type="http://schemas.openxmlformats.org/officeDocument/2006/relationships/image" Target="../media/image112.png"/><Relationship Id="rId9" Type="http://schemas.openxmlformats.org/officeDocument/2006/relationships/image" Target="../media/image11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7.emf"/><Relationship Id="rId5" Type="http://schemas.openxmlformats.org/officeDocument/2006/relationships/image" Target="../media/image116.emf"/><Relationship Id="rId4" Type="http://schemas.openxmlformats.org/officeDocument/2006/relationships/image" Target="../media/image11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tif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2C467A7A-8FA6-BF47-94EE-5DBFBF246BB0}"/>
                  </a:ext>
                </a:extLst>
              </p:cNvPr>
              <p:cNvSpPr>
                <a:spLocks noGrp="1"/>
              </p:cNvSpPr>
              <p:nvPr>
                <p:ph type="ctrTitle"/>
              </p:nvPr>
            </p:nvSpPr>
            <p:spPr>
              <a:xfrm>
                <a:off x="822960" y="1373783"/>
                <a:ext cx="10530840" cy="2387600"/>
              </a:xfrm>
            </p:spPr>
            <p:txBody>
              <a:bodyPr>
                <a:normAutofit/>
              </a:bodyPr>
              <a:lstStyle/>
              <a:p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Measuring Valence Quarks  </a:t>
                </a:r>
                <a:b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Lecture 2: Valence region,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0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Sup>
                          <m:sSubSupPr>
                            <m:ctrlPr>
                              <a:rPr lang="en-US" sz="3600" i="1" dirty="0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3600" b="0" i="1" dirty="0" smtClean="0"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a:rPr lang="en-US" sz="3600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  <m:sup>
                            <m:r>
                              <a:rPr lang="en-US" sz="3600" b="0" i="1" dirty="0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p>
                        </m:sSubSup>
                      </m:num>
                      <m:den>
                        <m:sSubSup>
                          <m:sSubSupPr>
                            <m:ctrlPr>
                              <a:rPr lang="en-US" sz="3600" i="1" dirty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3600" i="1" dirty="0"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a:rPr lang="en-US" sz="3600" i="1" dirty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  <m:sup>
                            <m:r>
                              <a:rPr lang="en-US" sz="3600" b="0" i="1" dirty="0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sup>
                        </m:sSubSup>
                      </m:den>
                    </m:f>
                    <m:r>
                      <a:rPr lang="en-US" sz="3600" b="0" i="1" dirty="0" smtClean="0">
                        <a:latin typeface="Cambria Math" panose="02040503050406030204" pitchFamily="18" charset="0"/>
                      </a:rPr>
                      <m:t>, </m:t>
                    </m:r>
                  </m:oMath>
                </a14:m>
                <a:r>
                  <a:rPr lang="en-US" sz="3600" i="1" dirty="0"/>
                  <a:t>d/u,</a:t>
                </a:r>
                <a:r>
                  <a:rPr lang="en-US" sz="3600" dirty="0"/>
                  <a:t> and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36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</m:acc>
                    <m:d>
                      <m:dPr>
                        <m:ctrlPr>
                          <a:rPr lang="en-US" sz="3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6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/</m:t>
                    </m:r>
                    <m:acc>
                      <m:accPr>
                        <m:chr m:val="̅"/>
                        <m:ctrlPr>
                          <a:rPr lang="en-US" sz="36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</m:acc>
                    <m:d>
                      <m:dPr>
                        <m:ctrlPr>
                          <a:rPr lang="en-US" sz="3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6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b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:endPara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2C467A7A-8FA6-BF47-94EE-5DBFBF246BB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ctrTitle"/>
              </p:nvPr>
            </p:nvSpPr>
            <p:spPr>
              <a:xfrm>
                <a:off x="822960" y="1373783"/>
                <a:ext cx="10530840" cy="2387600"/>
              </a:xfrm>
              <a:blipFill>
                <a:blip r:embed="rId2"/>
                <a:stretch>
                  <a:fillRect t="-68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ubtitle 2">
            <a:extLst>
              <a:ext uri="{FF2B5EF4-FFF2-40B4-BE49-F238E27FC236}">
                <a16:creationId xmlns:a16="http://schemas.microsoft.com/office/drawing/2014/main" id="{D4B0D63E-7A6E-6345-B8EA-1326C85A8C2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Arun Tadepalli – Jefferson Lab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CEF26034-EBA5-224F-ACED-F5B46C875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6D4C0-E5FB-7040-BFFC-F905DC5EE8C0}" type="slidenum">
              <a:rPr lang="en-US" smtClean="0">
                <a:solidFill>
                  <a:schemeClr val="tx1"/>
                </a:solidFill>
              </a:rPr>
              <a:t>1</a:t>
            </a:fld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E32F976-B015-BD4D-889C-3619205FEA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3005" y="4287440"/>
            <a:ext cx="9825990" cy="251404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1F235AA-DD39-7C45-9790-4BA7A01DAF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60324" y="196041"/>
            <a:ext cx="3003076" cy="926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7982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F242D1-62F7-5E40-9E47-24C25EBDC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05F12-3660-B74B-858C-2E70FD8D88BB}" type="slidenum">
              <a:rPr lang="en-US" smtClean="0"/>
              <a:t>10</a:t>
            </a:fld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742878D-74EF-8346-B9BA-B13952522F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0981" y="575887"/>
            <a:ext cx="1569734" cy="56061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6628CFD-BF5D-444E-AA15-EF8FF4D86199}"/>
              </a:ext>
            </a:extLst>
          </p:cNvPr>
          <p:cNvSpPr txBox="1"/>
          <p:nvPr/>
        </p:nvSpPr>
        <p:spPr>
          <a:xfrm>
            <a:off x="5049928" y="453901"/>
            <a:ext cx="443262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Predictions at high-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0" name="Group 140">
                <a:extLst>
                  <a:ext uri="{FF2B5EF4-FFF2-40B4-BE49-F238E27FC236}">
                    <a16:creationId xmlns:a16="http://schemas.microsoft.com/office/drawing/2014/main" id="{2A649842-AB1A-3F4C-9A97-F4AD2E29001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534617665"/>
                  </p:ext>
                </p:extLst>
              </p:nvPr>
            </p:nvGraphicFramePr>
            <p:xfrm>
              <a:off x="980780" y="3777965"/>
              <a:ext cx="5115220" cy="2031536"/>
            </p:xfrm>
            <a:graphic>
              <a:graphicData uri="http://schemas.openxmlformats.org/drawingml/2006/table">
                <a:tbl>
                  <a:tblPr>
                    <a:tableStyleId>{21E4AEA4-8DFA-4A89-87EB-49C32662AFE0}</a:tableStyleId>
                  </a:tblPr>
                  <a:tblGrid>
                    <a:gridCol w="2186608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1583486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1345126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</a:tblGrid>
                  <a:tr h="345536">
                    <a:tc>
                      <a:txBody>
                        <a:bodyPr/>
                        <a:lstStyle/>
                        <a:p>
                          <a:pPr marL="0" marR="0" lvl="0" indent="0" algn="ctr" defTabSz="820738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sz="1600" u="none" strike="noStrike" cap="none" normalizeH="0" baseline="0" dirty="0">
                              <a:ln>
                                <a:noFill/>
                              </a:ln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Nucleon Model</a:t>
                          </a:r>
                          <a:endParaRPr kumimoji="0" lang="en-US" sz="16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2">
                                <a:lumMod val="75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ＭＳ Ｐゴシック" pitchFamily="84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4367" marR="4367" marT="2146" marB="2146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820738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b="0" i="1" dirty="0" smtClean="0">
                                        <a:latin typeface="Cambria Math" panose="02040503050406030204" pitchFamily="18" charset="0"/>
                                      </a:rPr>
                                      <m:t>𝐹</m:t>
                                    </m:r>
                                  </m:e>
                                  <m:sub>
                                    <m:r>
                                      <a:rPr lang="en-US" sz="1600" b="0" i="1" dirty="0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  <m:sup>
                                    <m:r>
                                      <a:rPr lang="en-US" sz="1600" b="0" i="1" dirty="0" smtClean="0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sup>
                                </m:sSubSup>
                                <m:r>
                                  <a:rPr lang="en-US" sz="1600" b="0" i="1" dirty="0" smtClean="0">
                                    <a:latin typeface="Cambria Math" panose="02040503050406030204" pitchFamily="18" charset="0"/>
                                  </a:rPr>
                                  <m:t>/</m:t>
                                </m:r>
                                <m:sSubSup>
                                  <m:sSubSupPr>
                                    <m:ctrlPr>
                                      <a:rPr lang="en-US" sz="1600" i="1" dirty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i="1" dirty="0">
                                        <a:latin typeface="Cambria Math" panose="02040503050406030204" pitchFamily="18" charset="0"/>
                                      </a:rPr>
                                      <m:t>𝐹</m:t>
                                    </m:r>
                                  </m:e>
                                  <m:sub>
                                    <m:r>
                                      <a:rPr lang="en-US" sz="1600" i="1" dirty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  <m:sup>
                                    <m:r>
                                      <a:rPr lang="en-US" sz="1600" b="0" i="1" dirty="0" smtClean="0"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kumimoji="0" lang="en-US" sz="1600" b="0" i="0" u="none" strike="noStrike" cap="none" normalizeH="0" baseline="30000" dirty="0">
                            <a:ln>
                              <a:noFill/>
                            </a:ln>
                            <a:solidFill>
                              <a:schemeClr val="tx2">
                                <a:lumMod val="75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ＭＳ Ｐゴシック" pitchFamily="84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4367" marR="4367" marT="2146" marB="2146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820738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sz="1600" i="1" u="none" strike="noStrike" cap="none" normalizeH="0" baseline="0" dirty="0">
                              <a:ln>
                                <a:noFill/>
                              </a:ln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d/u</a:t>
                          </a:r>
                          <a:endParaRPr kumimoji="0" lang="en-US" sz="1600" b="0" i="1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2">
                                <a:lumMod val="75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ＭＳ Ｐゴシック" pitchFamily="84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4367" marR="4367" marT="2146" marB="2146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2D05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07067">
                    <a:tc>
                      <a:txBody>
                        <a:bodyPr/>
                        <a:lstStyle/>
                        <a:p>
                          <a:pPr marL="0" marR="0" lvl="0" indent="0" algn="ctr" defTabSz="820738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sz="1600" u="none" strike="noStrike" cap="none" normalizeH="0" baseline="0" dirty="0">
                              <a:ln>
                                <a:noFill/>
                              </a:ln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SU(6)</a:t>
                          </a:r>
                          <a:endParaRPr kumimoji="0" lang="en-US" sz="16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2">
                                <a:lumMod val="75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ＭＳ Ｐゴシック" pitchFamily="84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4367" marR="4367" marT="2146" marB="2146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FFF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820738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sz="1600" u="none" strike="noStrike" cap="none" normalizeH="0" baseline="0" dirty="0">
                              <a:ln>
                                <a:noFill/>
                              </a:ln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2/3</a:t>
                          </a:r>
                          <a:endParaRPr kumimoji="0" lang="en-US" sz="16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2">
                                <a:lumMod val="75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ＭＳ Ｐゴシック" pitchFamily="84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4367" marR="4367" marT="2146" marB="2146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FFF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820738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sz="1600" u="none" strike="noStrike" cap="none" normalizeH="0" baseline="0" dirty="0">
                              <a:ln>
                                <a:noFill/>
                              </a:ln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1/2</a:t>
                          </a:r>
                          <a:endParaRPr kumimoji="0" lang="en-US" sz="16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2">
                                <a:lumMod val="75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ＭＳ Ｐゴシック" pitchFamily="84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4367" marR="4367" marT="2146" marB="2146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FFF0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55429">
                    <a:tc>
                      <a:txBody>
                        <a:bodyPr/>
                        <a:lstStyle/>
                        <a:p>
                          <a:pPr marL="0" marR="0" lvl="0" indent="0" algn="ctr" defTabSz="820738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sz="1600" u="none" strike="noStrike" cap="none" normalizeH="0" baseline="0" dirty="0">
                              <a:ln>
                                <a:noFill/>
                              </a:ln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Valence Quark</a:t>
                          </a:r>
                          <a:endParaRPr kumimoji="0" lang="en-US" sz="16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2">
                                <a:lumMod val="75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ＭＳ Ｐゴシック" pitchFamily="84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4367" marR="4367" marT="2146" marB="2146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FFF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820738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sz="1600" u="none" strike="noStrike" cap="none" normalizeH="0" baseline="0" dirty="0">
                              <a:ln>
                                <a:noFill/>
                              </a:ln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1/4</a:t>
                          </a:r>
                          <a:endParaRPr kumimoji="0" lang="en-US" sz="16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2">
                                <a:lumMod val="75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ＭＳ Ｐゴシック" pitchFamily="84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4367" marR="4367" marT="2146" marB="2146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FFF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820738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sz="1600" u="none" strike="noStrike" cap="none" normalizeH="0" baseline="0" dirty="0">
                              <a:ln>
                                <a:noFill/>
                              </a:ln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</a:t>
                          </a:r>
                          <a:endParaRPr kumimoji="0" lang="en-US" sz="16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2">
                                <a:lumMod val="75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ＭＳ Ｐゴシック" pitchFamily="84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4367" marR="4367" marT="2146" marB="2146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FFF0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67645">
                    <a:tc>
                      <a:txBody>
                        <a:bodyPr/>
                        <a:lstStyle/>
                        <a:p>
                          <a:pPr marL="0" marR="0" lvl="0" indent="0" algn="ctr" defTabSz="820738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sz="1600" u="none" strike="noStrike" cap="none" normalizeH="0" baseline="0" dirty="0">
                              <a:ln>
                                <a:noFill/>
                              </a:ln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DSE contact interaction</a:t>
                          </a:r>
                          <a:endParaRPr kumimoji="0" lang="en-US" sz="16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2">
                                <a:lumMod val="75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ＭＳ Ｐゴシック" pitchFamily="84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4367" marR="4367" marT="2146" marB="2146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FFF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820738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sz="1600" u="none" strike="noStrike" cap="none" normalizeH="0" baseline="0" dirty="0">
                              <a:ln>
                                <a:noFill/>
                              </a:ln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0.41</a:t>
                          </a:r>
                          <a:endParaRPr kumimoji="0" lang="en-US" sz="16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2">
                                <a:lumMod val="75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ＭＳ Ｐゴシック" pitchFamily="84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4367" marR="4367" marT="2146" marB="2146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FFF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820738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sz="1600" u="none" strike="noStrike" cap="none" normalizeH="0" baseline="0" dirty="0">
                              <a:ln>
                                <a:noFill/>
                              </a:ln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0.18</a:t>
                          </a:r>
                          <a:endParaRPr kumimoji="0" lang="en-US" sz="16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2">
                                <a:lumMod val="75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ＭＳ Ｐゴシック" pitchFamily="84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4367" marR="4367" marT="2146" marB="2146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FFF0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48792">
                    <a:tc>
                      <a:txBody>
                        <a:bodyPr/>
                        <a:lstStyle/>
                        <a:p>
                          <a:pPr marL="0" marR="0" lvl="0" indent="0" algn="ctr" defTabSz="820738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sz="1600" u="none" strike="noStrike" cap="none" normalizeH="0" baseline="0" dirty="0">
                              <a:ln>
                                <a:noFill/>
                              </a:ln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DSE realistic interaction</a:t>
                          </a:r>
                          <a:endParaRPr kumimoji="0" lang="en-US" sz="16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2">
                                <a:lumMod val="75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ＭＳ Ｐゴシック" pitchFamily="84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4367" marR="4367" marT="2146" marB="2146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FFF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820738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sz="1600" u="none" strike="noStrike" cap="none" normalizeH="0" baseline="0" dirty="0">
                              <a:ln>
                                <a:noFill/>
                              </a:ln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0.49</a:t>
                          </a:r>
                          <a:endParaRPr kumimoji="0" lang="en-US" sz="16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2">
                                <a:lumMod val="75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ＭＳ Ｐゴシック" pitchFamily="84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4367" marR="4367" marT="2146" marB="2146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FFF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820738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sz="1600" u="none" strike="noStrike" cap="none" normalizeH="0" baseline="0" dirty="0">
                              <a:ln>
                                <a:noFill/>
                              </a:ln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0.28</a:t>
                          </a:r>
                          <a:endParaRPr kumimoji="0" lang="en-US" sz="16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2">
                                <a:lumMod val="75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ＭＳ Ｐゴシック" pitchFamily="84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4367" marR="4367" marT="2146" marB="2146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FFF0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07067">
                    <a:tc>
                      <a:txBody>
                        <a:bodyPr/>
                        <a:lstStyle/>
                        <a:p>
                          <a:pPr marL="0" marR="0" lvl="0" indent="0" algn="ctr" defTabSz="820738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sz="1600" u="none" strike="noStrike" cap="none" normalizeH="0" baseline="0" dirty="0">
                              <a:ln>
                                <a:noFill/>
                              </a:ln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kumimoji="0" lang="en-US" sz="1600" u="none" strike="noStrike" cap="none" normalizeH="0" baseline="0" dirty="0" err="1">
                              <a:ln>
                                <a:noFill/>
                              </a:ln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pQCD</a:t>
                          </a:r>
                          <a:endParaRPr kumimoji="0" lang="en-US" sz="16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2">
                                <a:lumMod val="75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ＭＳ Ｐゴシック" pitchFamily="84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4367" marR="4367" marT="2146" marB="2146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FFF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820738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sz="1600" u="none" strike="noStrike" cap="none" normalizeH="0" baseline="0" dirty="0">
                              <a:ln>
                                <a:noFill/>
                              </a:ln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3/7</a:t>
                          </a:r>
                          <a:endParaRPr kumimoji="0" lang="en-US" sz="16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2">
                                <a:lumMod val="75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ＭＳ Ｐゴシック" pitchFamily="84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4367" marR="4367" marT="2146" marB="2146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FFF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820738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sz="1600" u="none" strike="noStrike" cap="none" normalizeH="0" baseline="0" dirty="0">
                              <a:ln>
                                <a:noFill/>
                              </a:ln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1/5</a:t>
                          </a:r>
                          <a:endParaRPr kumimoji="0" lang="en-US" sz="16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2">
                                <a:lumMod val="75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ＭＳ Ｐゴシック" pitchFamily="84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4367" marR="4367" marT="2146" marB="2146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FFF0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0" name="Group 140">
                <a:extLst>
                  <a:ext uri="{FF2B5EF4-FFF2-40B4-BE49-F238E27FC236}">
                    <a16:creationId xmlns:a16="http://schemas.microsoft.com/office/drawing/2014/main" id="{2A649842-AB1A-3F4C-9A97-F4AD2E29001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534617665"/>
                  </p:ext>
                </p:extLst>
              </p:nvPr>
            </p:nvGraphicFramePr>
            <p:xfrm>
              <a:off x="980780" y="3777965"/>
              <a:ext cx="5115220" cy="2031536"/>
            </p:xfrm>
            <a:graphic>
              <a:graphicData uri="http://schemas.openxmlformats.org/drawingml/2006/table">
                <a:tbl>
                  <a:tblPr>
                    <a:tableStyleId>{21E4AEA4-8DFA-4A89-87EB-49C32662AFE0}</a:tableStyleId>
                  </a:tblPr>
                  <a:tblGrid>
                    <a:gridCol w="2186608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1583486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1345126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</a:tblGrid>
                  <a:tr h="345536">
                    <a:tc>
                      <a:txBody>
                        <a:bodyPr/>
                        <a:lstStyle/>
                        <a:p>
                          <a:pPr marL="0" marR="0" lvl="0" indent="0" algn="ctr" defTabSz="820738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sz="1600" u="none" strike="noStrike" cap="none" normalizeH="0" baseline="0" dirty="0">
                              <a:ln>
                                <a:noFill/>
                              </a:ln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Nucleon Model</a:t>
                          </a:r>
                          <a:endParaRPr kumimoji="0" lang="en-US" sz="16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2">
                                <a:lumMod val="75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ＭＳ Ｐゴシック" pitchFamily="84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4367" marR="4367" marT="2146" marB="2146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367" marR="4367" marT="2146" marB="2146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138400" t="-18519" r="-86400" b="-51481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820738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sz="1600" i="1" u="none" strike="noStrike" cap="none" normalizeH="0" baseline="0" dirty="0">
                              <a:ln>
                                <a:noFill/>
                              </a:ln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d/u</a:t>
                          </a:r>
                          <a:endParaRPr kumimoji="0" lang="en-US" sz="1600" b="0" i="1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2">
                                <a:lumMod val="75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ＭＳ Ｐゴシック" pitchFamily="84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4367" marR="4367" marT="2146" marB="2146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2D05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07067">
                    <a:tc>
                      <a:txBody>
                        <a:bodyPr/>
                        <a:lstStyle/>
                        <a:p>
                          <a:pPr marL="0" marR="0" lvl="0" indent="0" algn="ctr" defTabSz="820738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sz="1600" u="none" strike="noStrike" cap="none" normalizeH="0" baseline="0" dirty="0">
                              <a:ln>
                                <a:noFill/>
                              </a:ln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SU(6)</a:t>
                          </a:r>
                          <a:endParaRPr kumimoji="0" lang="en-US" sz="16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2">
                                <a:lumMod val="75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ＭＳ Ｐゴシック" pitchFamily="84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4367" marR="4367" marT="2146" marB="2146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FFF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820738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sz="1600" u="none" strike="noStrike" cap="none" normalizeH="0" baseline="0" dirty="0">
                              <a:ln>
                                <a:noFill/>
                              </a:ln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2/3</a:t>
                          </a:r>
                          <a:endParaRPr kumimoji="0" lang="en-US" sz="16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2">
                                <a:lumMod val="75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ＭＳ Ｐゴシック" pitchFamily="84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4367" marR="4367" marT="2146" marB="2146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FFF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820738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sz="1600" u="none" strike="noStrike" cap="none" normalizeH="0" baseline="0" dirty="0">
                              <a:ln>
                                <a:noFill/>
                              </a:ln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1/2</a:t>
                          </a:r>
                          <a:endParaRPr kumimoji="0" lang="en-US" sz="16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2">
                                <a:lumMod val="75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ＭＳ Ｐゴシック" pitchFamily="84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4367" marR="4367" marT="2146" marB="2146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FFF0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55429">
                    <a:tc>
                      <a:txBody>
                        <a:bodyPr/>
                        <a:lstStyle/>
                        <a:p>
                          <a:pPr marL="0" marR="0" lvl="0" indent="0" algn="ctr" defTabSz="820738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sz="1600" u="none" strike="noStrike" cap="none" normalizeH="0" baseline="0" dirty="0">
                              <a:ln>
                                <a:noFill/>
                              </a:ln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Valence Quark</a:t>
                          </a:r>
                          <a:endParaRPr kumimoji="0" lang="en-US" sz="16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2">
                                <a:lumMod val="75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ＭＳ Ｐゴシック" pitchFamily="84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4367" marR="4367" marT="2146" marB="2146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FFF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820738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sz="1600" u="none" strike="noStrike" cap="none" normalizeH="0" baseline="0" dirty="0">
                              <a:ln>
                                <a:noFill/>
                              </a:ln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1/4</a:t>
                          </a:r>
                          <a:endParaRPr kumimoji="0" lang="en-US" sz="16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2">
                                <a:lumMod val="75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ＭＳ Ｐゴシック" pitchFamily="84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4367" marR="4367" marT="2146" marB="2146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FFF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820738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sz="1600" u="none" strike="noStrike" cap="none" normalizeH="0" baseline="0" dirty="0">
                              <a:ln>
                                <a:noFill/>
                              </a:ln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</a:t>
                          </a:r>
                          <a:endParaRPr kumimoji="0" lang="en-US" sz="16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2">
                                <a:lumMod val="75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ＭＳ Ｐゴシック" pitchFamily="84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4367" marR="4367" marT="2146" marB="2146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FFF0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67645">
                    <a:tc>
                      <a:txBody>
                        <a:bodyPr/>
                        <a:lstStyle/>
                        <a:p>
                          <a:pPr marL="0" marR="0" lvl="0" indent="0" algn="ctr" defTabSz="820738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sz="1600" u="none" strike="noStrike" cap="none" normalizeH="0" baseline="0" dirty="0">
                              <a:ln>
                                <a:noFill/>
                              </a:ln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DSE contact interaction</a:t>
                          </a:r>
                          <a:endParaRPr kumimoji="0" lang="en-US" sz="16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2">
                                <a:lumMod val="75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ＭＳ Ｐゴシック" pitchFamily="84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4367" marR="4367" marT="2146" marB="2146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FFF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820738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sz="1600" u="none" strike="noStrike" cap="none" normalizeH="0" baseline="0" dirty="0">
                              <a:ln>
                                <a:noFill/>
                              </a:ln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0.41</a:t>
                          </a:r>
                          <a:endParaRPr kumimoji="0" lang="en-US" sz="16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2">
                                <a:lumMod val="75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ＭＳ Ｐゴシック" pitchFamily="84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4367" marR="4367" marT="2146" marB="2146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FFF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820738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sz="1600" u="none" strike="noStrike" cap="none" normalizeH="0" baseline="0" dirty="0">
                              <a:ln>
                                <a:noFill/>
                              </a:ln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0.18</a:t>
                          </a:r>
                          <a:endParaRPr kumimoji="0" lang="en-US" sz="16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2">
                                <a:lumMod val="75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ＭＳ Ｐゴシック" pitchFamily="84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4367" marR="4367" marT="2146" marB="2146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FFF0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48792">
                    <a:tc>
                      <a:txBody>
                        <a:bodyPr/>
                        <a:lstStyle/>
                        <a:p>
                          <a:pPr marL="0" marR="0" lvl="0" indent="0" algn="ctr" defTabSz="820738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sz="1600" u="none" strike="noStrike" cap="none" normalizeH="0" baseline="0" dirty="0">
                              <a:ln>
                                <a:noFill/>
                              </a:ln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DSE realistic interaction</a:t>
                          </a:r>
                          <a:endParaRPr kumimoji="0" lang="en-US" sz="16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2">
                                <a:lumMod val="75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ＭＳ Ｐゴシック" pitchFamily="84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4367" marR="4367" marT="2146" marB="2146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FFF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820738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sz="1600" u="none" strike="noStrike" cap="none" normalizeH="0" baseline="0" dirty="0">
                              <a:ln>
                                <a:noFill/>
                              </a:ln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0.49</a:t>
                          </a:r>
                          <a:endParaRPr kumimoji="0" lang="en-US" sz="16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2">
                                <a:lumMod val="75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ＭＳ Ｐゴシック" pitchFamily="84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4367" marR="4367" marT="2146" marB="2146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FFF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820738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sz="1600" u="none" strike="noStrike" cap="none" normalizeH="0" baseline="0" dirty="0">
                              <a:ln>
                                <a:noFill/>
                              </a:ln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0.28</a:t>
                          </a:r>
                          <a:endParaRPr kumimoji="0" lang="en-US" sz="16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2">
                                <a:lumMod val="75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ＭＳ Ｐゴシック" pitchFamily="84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4367" marR="4367" marT="2146" marB="2146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FFF0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07067">
                    <a:tc>
                      <a:txBody>
                        <a:bodyPr/>
                        <a:lstStyle/>
                        <a:p>
                          <a:pPr marL="0" marR="0" lvl="0" indent="0" algn="ctr" defTabSz="820738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sz="1600" u="none" strike="noStrike" cap="none" normalizeH="0" baseline="0" dirty="0">
                              <a:ln>
                                <a:noFill/>
                              </a:ln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kumimoji="0" lang="en-US" sz="1600" u="none" strike="noStrike" cap="none" normalizeH="0" baseline="0" dirty="0" err="1">
                              <a:ln>
                                <a:noFill/>
                              </a:ln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pQCD</a:t>
                          </a:r>
                          <a:endParaRPr kumimoji="0" lang="en-US" sz="16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2">
                                <a:lumMod val="75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ＭＳ Ｐゴシック" pitchFamily="84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4367" marR="4367" marT="2146" marB="2146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FFF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820738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sz="1600" u="none" strike="noStrike" cap="none" normalizeH="0" baseline="0" dirty="0">
                              <a:ln>
                                <a:noFill/>
                              </a:ln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3/7</a:t>
                          </a:r>
                          <a:endParaRPr kumimoji="0" lang="en-US" sz="16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2">
                                <a:lumMod val="75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ＭＳ Ｐゴシック" pitchFamily="84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4367" marR="4367" marT="2146" marB="2146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FFF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820738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sz="1600" u="none" strike="noStrike" cap="none" normalizeH="0" baseline="0" dirty="0">
                              <a:ln>
                                <a:noFill/>
                              </a:ln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1/5</a:t>
                          </a:r>
                          <a:endParaRPr kumimoji="0" lang="en-US" sz="16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2">
                                <a:lumMod val="75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ＭＳ Ｐゴシック" pitchFamily="84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4367" marR="4367" marT="2146" marB="2146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FFF0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</a:tbl>
              </a:graphicData>
            </a:graphic>
          </p:graphicFrame>
        </mc:Fallback>
      </mc:AlternateContent>
      <p:grpSp>
        <p:nvGrpSpPr>
          <p:cNvPr id="13" name="Group 47">
            <a:extLst>
              <a:ext uri="{FF2B5EF4-FFF2-40B4-BE49-F238E27FC236}">
                <a16:creationId xmlns:a16="http://schemas.microsoft.com/office/drawing/2014/main" id="{377B8D24-19C9-CB48-AD7A-03735D89BB2A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2264866" y="1668777"/>
            <a:ext cx="6552721" cy="1511099"/>
            <a:chOff x="334" y="840"/>
            <a:chExt cx="5195" cy="1198"/>
          </a:xfrm>
        </p:grpSpPr>
        <p:sp>
          <p:nvSpPr>
            <p:cNvPr id="14" name="AutoShape 48">
              <a:extLst>
                <a:ext uri="{FF2B5EF4-FFF2-40B4-BE49-F238E27FC236}">
                  <a16:creationId xmlns:a16="http://schemas.microsoft.com/office/drawing/2014/main" id="{D33EBE21-0F74-6841-927A-3E20CC43373D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334" y="840"/>
              <a:ext cx="0" cy="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/>
            </a:p>
          </p:txBody>
        </p:sp>
        <p:sp>
          <p:nvSpPr>
            <p:cNvPr id="15" name="Line 49">
              <a:extLst>
                <a:ext uri="{FF2B5EF4-FFF2-40B4-BE49-F238E27FC236}">
                  <a16:creationId xmlns:a16="http://schemas.microsoft.com/office/drawing/2014/main" id="{99C8E4C3-F6E1-0346-A75D-F3E3A7DAAA1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4" y="976"/>
              <a:ext cx="1" cy="311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/>
            </a:p>
          </p:txBody>
        </p:sp>
        <p:sp>
          <p:nvSpPr>
            <p:cNvPr id="18" name="Line 50">
              <a:extLst>
                <a:ext uri="{FF2B5EF4-FFF2-40B4-BE49-F238E27FC236}">
                  <a16:creationId xmlns:a16="http://schemas.microsoft.com/office/drawing/2014/main" id="{C6DE6A96-1BCB-F642-9519-BF93119AC5D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44" y="976"/>
              <a:ext cx="53" cy="156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/>
            </a:p>
          </p:txBody>
        </p:sp>
        <p:sp>
          <p:nvSpPr>
            <p:cNvPr id="19" name="Line 51">
              <a:extLst>
                <a:ext uri="{FF2B5EF4-FFF2-40B4-BE49-F238E27FC236}">
                  <a16:creationId xmlns:a16="http://schemas.microsoft.com/office/drawing/2014/main" id="{A29206DB-EDB3-384E-B255-D2A8EAB711C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744" y="1132"/>
              <a:ext cx="53" cy="155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/>
            </a:p>
          </p:txBody>
        </p:sp>
        <p:sp>
          <p:nvSpPr>
            <p:cNvPr id="21" name="Line 52">
              <a:extLst>
                <a:ext uri="{FF2B5EF4-FFF2-40B4-BE49-F238E27FC236}">
                  <a16:creationId xmlns:a16="http://schemas.microsoft.com/office/drawing/2014/main" id="{4B8A8E4D-81AA-7043-8164-27F02739D95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052" y="1301"/>
              <a:ext cx="27" cy="15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/>
            </a:p>
          </p:txBody>
        </p:sp>
        <p:sp>
          <p:nvSpPr>
            <p:cNvPr id="22" name="Line 53">
              <a:extLst>
                <a:ext uri="{FF2B5EF4-FFF2-40B4-BE49-F238E27FC236}">
                  <a16:creationId xmlns:a16="http://schemas.microsoft.com/office/drawing/2014/main" id="{7DA3DC76-DF8E-6044-837C-F69184AFDF8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79" y="1305"/>
              <a:ext cx="40" cy="72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/>
            </a:p>
          </p:txBody>
        </p:sp>
        <p:sp>
          <p:nvSpPr>
            <p:cNvPr id="23" name="Line 54">
              <a:extLst>
                <a:ext uri="{FF2B5EF4-FFF2-40B4-BE49-F238E27FC236}">
                  <a16:creationId xmlns:a16="http://schemas.microsoft.com/office/drawing/2014/main" id="{5CB5E2E1-F030-274A-9A38-CA087EE2330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24" y="1163"/>
              <a:ext cx="52" cy="214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/>
            </a:p>
          </p:txBody>
        </p:sp>
        <p:sp>
          <p:nvSpPr>
            <p:cNvPr id="24" name="Line 55">
              <a:extLst>
                <a:ext uri="{FF2B5EF4-FFF2-40B4-BE49-F238E27FC236}">
                  <a16:creationId xmlns:a16="http://schemas.microsoft.com/office/drawing/2014/main" id="{D0E70BA7-05D8-4343-8150-C8954253D9D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76" y="1163"/>
              <a:ext cx="129" cy="1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/>
            </a:p>
          </p:txBody>
        </p:sp>
        <p:sp>
          <p:nvSpPr>
            <p:cNvPr id="25" name="Line 56">
              <a:extLst>
                <a:ext uri="{FF2B5EF4-FFF2-40B4-BE49-F238E27FC236}">
                  <a16:creationId xmlns:a16="http://schemas.microsoft.com/office/drawing/2014/main" id="{C10D1A2F-ED9B-8447-9479-C992C0FEBEE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29" y="1132"/>
              <a:ext cx="294" cy="1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/>
            </a:p>
          </p:txBody>
        </p:sp>
        <p:sp>
          <p:nvSpPr>
            <p:cNvPr id="26" name="Line 57">
              <a:extLst>
                <a:ext uri="{FF2B5EF4-FFF2-40B4-BE49-F238E27FC236}">
                  <a16:creationId xmlns:a16="http://schemas.microsoft.com/office/drawing/2014/main" id="{CB5F4493-6A52-4B4A-9233-AA56A78695E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68" y="976"/>
              <a:ext cx="1" cy="311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/>
            </a:p>
          </p:txBody>
        </p:sp>
        <p:sp>
          <p:nvSpPr>
            <p:cNvPr id="27" name="Line 58">
              <a:extLst>
                <a:ext uri="{FF2B5EF4-FFF2-40B4-BE49-F238E27FC236}">
                  <a16:creationId xmlns:a16="http://schemas.microsoft.com/office/drawing/2014/main" id="{330DCDB6-C158-F649-856E-10FAFD4EE84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85" y="976"/>
              <a:ext cx="52" cy="156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/>
            </a:p>
          </p:txBody>
        </p:sp>
        <p:sp>
          <p:nvSpPr>
            <p:cNvPr id="28" name="Line 59">
              <a:extLst>
                <a:ext uri="{FF2B5EF4-FFF2-40B4-BE49-F238E27FC236}">
                  <a16:creationId xmlns:a16="http://schemas.microsoft.com/office/drawing/2014/main" id="{93CCC02B-49B3-3343-AC77-A285F9CAAC4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385" y="1132"/>
              <a:ext cx="52" cy="155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/>
            </a:p>
          </p:txBody>
        </p:sp>
        <p:sp>
          <p:nvSpPr>
            <p:cNvPr id="29" name="Line 60">
              <a:extLst>
                <a:ext uri="{FF2B5EF4-FFF2-40B4-BE49-F238E27FC236}">
                  <a16:creationId xmlns:a16="http://schemas.microsoft.com/office/drawing/2014/main" id="{0149829C-F52F-2441-89F5-43EE1F556F6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669" y="1303"/>
              <a:ext cx="27" cy="16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/>
            </a:p>
          </p:txBody>
        </p:sp>
        <p:sp>
          <p:nvSpPr>
            <p:cNvPr id="30" name="Line 61">
              <a:extLst>
                <a:ext uri="{FF2B5EF4-FFF2-40B4-BE49-F238E27FC236}">
                  <a16:creationId xmlns:a16="http://schemas.microsoft.com/office/drawing/2014/main" id="{88A09A9A-5FAB-8248-A82D-D8E6D57F2A4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96" y="1307"/>
              <a:ext cx="40" cy="73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/>
            </a:p>
          </p:txBody>
        </p:sp>
        <p:sp>
          <p:nvSpPr>
            <p:cNvPr id="31" name="Line 62">
              <a:extLst>
                <a:ext uri="{FF2B5EF4-FFF2-40B4-BE49-F238E27FC236}">
                  <a16:creationId xmlns:a16="http://schemas.microsoft.com/office/drawing/2014/main" id="{157D0B5E-A6C6-4045-BD2C-8FA029341F0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741" y="1163"/>
              <a:ext cx="52" cy="217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/>
            </a:p>
          </p:txBody>
        </p:sp>
        <p:sp>
          <p:nvSpPr>
            <p:cNvPr id="32" name="Line 63">
              <a:extLst>
                <a:ext uri="{FF2B5EF4-FFF2-40B4-BE49-F238E27FC236}">
                  <a16:creationId xmlns:a16="http://schemas.microsoft.com/office/drawing/2014/main" id="{9F58B840-0663-934E-8BFF-CDFF5497D08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93" y="1163"/>
              <a:ext cx="210" cy="1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/>
            </a:p>
          </p:txBody>
        </p:sp>
        <p:sp>
          <p:nvSpPr>
            <p:cNvPr id="33" name="Line 64">
              <a:extLst>
                <a:ext uri="{FF2B5EF4-FFF2-40B4-BE49-F238E27FC236}">
                  <a16:creationId xmlns:a16="http://schemas.microsoft.com/office/drawing/2014/main" id="{3228E29F-5B57-464A-9785-302D4BFF6A1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47" y="1132"/>
              <a:ext cx="374" cy="1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/>
            </a:p>
          </p:txBody>
        </p:sp>
        <p:sp>
          <p:nvSpPr>
            <p:cNvPr id="34" name="Line 65">
              <a:extLst>
                <a:ext uri="{FF2B5EF4-FFF2-40B4-BE49-F238E27FC236}">
                  <a16:creationId xmlns:a16="http://schemas.microsoft.com/office/drawing/2014/main" id="{75861D6D-A4E5-6241-ABAC-0E3E55604A4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65" y="976"/>
              <a:ext cx="1" cy="311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/>
            </a:p>
          </p:txBody>
        </p:sp>
        <p:sp>
          <p:nvSpPr>
            <p:cNvPr id="35" name="Line 66">
              <a:extLst>
                <a:ext uri="{FF2B5EF4-FFF2-40B4-BE49-F238E27FC236}">
                  <a16:creationId xmlns:a16="http://schemas.microsoft.com/office/drawing/2014/main" id="{657F612E-0BF0-F14A-98F7-4E8F69F458C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61" y="976"/>
              <a:ext cx="53" cy="156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/>
            </a:p>
          </p:txBody>
        </p:sp>
        <p:sp>
          <p:nvSpPr>
            <p:cNvPr id="36" name="Line 67">
              <a:extLst>
                <a:ext uri="{FF2B5EF4-FFF2-40B4-BE49-F238E27FC236}">
                  <a16:creationId xmlns:a16="http://schemas.microsoft.com/office/drawing/2014/main" id="{1C9BEC94-BF1E-1D4C-90B1-93E65805C0B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061" y="1132"/>
              <a:ext cx="53" cy="155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/>
            </a:p>
          </p:txBody>
        </p:sp>
        <p:sp>
          <p:nvSpPr>
            <p:cNvPr id="37" name="Line 68">
              <a:extLst>
                <a:ext uri="{FF2B5EF4-FFF2-40B4-BE49-F238E27FC236}">
                  <a16:creationId xmlns:a16="http://schemas.microsoft.com/office/drawing/2014/main" id="{A27A0D69-C854-D444-ABAD-390B735889B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20" y="1132"/>
              <a:ext cx="116" cy="1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/>
            </a:p>
          </p:txBody>
        </p:sp>
        <p:sp>
          <p:nvSpPr>
            <p:cNvPr id="38" name="Line 69">
              <a:extLst>
                <a:ext uri="{FF2B5EF4-FFF2-40B4-BE49-F238E27FC236}">
                  <a16:creationId xmlns:a16="http://schemas.microsoft.com/office/drawing/2014/main" id="{BE1CD614-2B85-2F45-AC39-36DEFDF7F60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81" y="976"/>
              <a:ext cx="1" cy="311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/>
            </a:p>
          </p:txBody>
        </p:sp>
        <p:sp>
          <p:nvSpPr>
            <p:cNvPr id="39" name="Line 70">
              <a:extLst>
                <a:ext uri="{FF2B5EF4-FFF2-40B4-BE49-F238E27FC236}">
                  <a16:creationId xmlns:a16="http://schemas.microsoft.com/office/drawing/2014/main" id="{BB8151B7-B658-0C41-8625-878E051B208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476" y="976"/>
              <a:ext cx="53" cy="156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/>
            </a:p>
          </p:txBody>
        </p:sp>
        <p:sp>
          <p:nvSpPr>
            <p:cNvPr id="40" name="Line 71">
              <a:extLst>
                <a:ext uri="{FF2B5EF4-FFF2-40B4-BE49-F238E27FC236}">
                  <a16:creationId xmlns:a16="http://schemas.microsoft.com/office/drawing/2014/main" id="{A1A0D615-A533-824E-B97D-990F1BF3AC3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476" y="1132"/>
              <a:ext cx="53" cy="155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/>
            </a:p>
          </p:txBody>
        </p:sp>
        <p:sp>
          <p:nvSpPr>
            <p:cNvPr id="41" name="Line 72">
              <a:extLst>
                <a:ext uri="{FF2B5EF4-FFF2-40B4-BE49-F238E27FC236}">
                  <a16:creationId xmlns:a16="http://schemas.microsoft.com/office/drawing/2014/main" id="{55B622B7-F3D3-F644-A9DF-8AFD00288B5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70" y="1788"/>
              <a:ext cx="116" cy="1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/>
            </a:p>
          </p:txBody>
        </p:sp>
        <p:sp>
          <p:nvSpPr>
            <p:cNvPr id="42" name="Line 73">
              <a:extLst>
                <a:ext uri="{FF2B5EF4-FFF2-40B4-BE49-F238E27FC236}">
                  <a16:creationId xmlns:a16="http://schemas.microsoft.com/office/drawing/2014/main" id="{67B9CE95-1937-5A4E-B925-482B12EA29F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31" y="1632"/>
              <a:ext cx="1" cy="311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/>
            </a:p>
          </p:txBody>
        </p:sp>
        <p:sp>
          <p:nvSpPr>
            <p:cNvPr id="43" name="Line 74">
              <a:extLst>
                <a:ext uri="{FF2B5EF4-FFF2-40B4-BE49-F238E27FC236}">
                  <a16:creationId xmlns:a16="http://schemas.microsoft.com/office/drawing/2014/main" id="{4CDAA29F-2117-0B4F-84C8-BA1BFAF54AE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33" y="1632"/>
              <a:ext cx="53" cy="156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/>
            </a:p>
          </p:txBody>
        </p:sp>
        <p:sp>
          <p:nvSpPr>
            <p:cNvPr id="44" name="Line 75">
              <a:extLst>
                <a:ext uri="{FF2B5EF4-FFF2-40B4-BE49-F238E27FC236}">
                  <a16:creationId xmlns:a16="http://schemas.microsoft.com/office/drawing/2014/main" id="{22292924-6BF6-7448-88E5-024F714DB31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233" y="1788"/>
              <a:ext cx="53" cy="155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/>
            </a:p>
          </p:txBody>
        </p:sp>
        <p:sp>
          <p:nvSpPr>
            <p:cNvPr id="45" name="Line 76">
              <a:extLst>
                <a:ext uri="{FF2B5EF4-FFF2-40B4-BE49-F238E27FC236}">
                  <a16:creationId xmlns:a16="http://schemas.microsoft.com/office/drawing/2014/main" id="{F237F368-69CA-8242-8A65-D5D358BA382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514" y="1639"/>
              <a:ext cx="28" cy="15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/>
            </a:p>
          </p:txBody>
        </p:sp>
        <p:sp>
          <p:nvSpPr>
            <p:cNvPr id="46" name="Line 77">
              <a:extLst>
                <a:ext uri="{FF2B5EF4-FFF2-40B4-BE49-F238E27FC236}">
                  <a16:creationId xmlns:a16="http://schemas.microsoft.com/office/drawing/2014/main" id="{DE0EB340-312A-AD46-B1A4-08D28475196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42" y="1643"/>
              <a:ext cx="40" cy="72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/>
            </a:p>
          </p:txBody>
        </p:sp>
        <p:sp>
          <p:nvSpPr>
            <p:cNvPr id="47" name="Line 78">
              <a:extLst>
                <a:ext uri="{FF2B5EF4-FFF2-40B4-BE49-F238E27FC236}">
                  <a16:creationId xmlns:a16="http://schemas.microsoft.com/office/drawing/2014/main" id="{8063442D-DF0F-8445-B0E1-A306A2C4600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586" y="1501"/>
              <a:ext cx="53" cy="214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/>
            </a:p>
          </p:txBody>
        </p:sp>
        <p:sp>
          <p:nvSpPr>
            <p:cNvPr id="48" name="Line 79">
              <a:extLst>
                <a:ext uri="{FF2B5EF4-FFF2-40B4-BE49-F238E27FC236}">
                  <a16:creationId xmlns:a16="http://schemas.microsoft.com/office/drawing/2014/main" id="{FD305B5A-4562-DC43-B6BB-69911FE5681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39" y="1501"/>
              <a:ext cx="129" cy="1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/>
            </a:p>
          </p:txBody>
        </p:sp>
        <p:sp>
          <p:nvSpPr>
            <p:cNvPr id="49" name="Line 80">
              <a:extLst>
                <a:ext uri="{FF2B5EF4-FFF2-40B4-BE49-F238E27FC236}">
                  <a16:creationId xmlns:a16="http://schemas.microsoft.com/office/drawing/2014/main" id="{1D64C740-6E49-DF40-A72D-E788D0D4A19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92" y="1788"/>
              <a:ext cx="293" cy="1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/>
            </a:p>
          </p:txBody>
        </p:sp>
        <p:sp>
          <p:nvSpPr>
            <p:cNvPr id="50" name="Line 81">
              <a:extLst>
                <a:ext uri="{FF2B5EF4-FFF2-40B4-BE49-F238E27FC236}">
                  <a16:creationId xmlns:a16="http://schemas.microsoft.com/office/drawing/2014/main" id="{D4C60A7D-CD61-C94A-B754-D2324D60B57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30" y="1632"/>
              <a:ext cx="1" cy="311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/>
            </a:p>
          </p:txBody>
        </p:sp>
        <p:sp>
          <p:nvSpPr>
            <p:cNvPr id="51" name="Line 82">
              <a:extLst>
                <a:ext uri="{FF2B5EF4-FFF2-40B4-BE49-F238E27FC236}">
                  <a16:creationId xmlns:a16="http://schemas.microsoft.com/office/drawing/2014/main" id="{3B750F3D-B52B-C14F-8F8E-0BDF6B41FBD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33" y="1632"/>
              <a:ext cx="52" cy="156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/>
            </a:p>
          </p:txBody>
        </p:sp>
        <p:sp>
          <p:nvSpPr>
            <p:cNvPr id="52" name="Line 83">
              <a:extLst>
                <a:ext uri="{FF2B5EF4-FFF2-40B4-BE49-F238E27FC236}">
                  <a16:creationId xmlns:a16="http://schemas.microsoft.com/office/drawing/2014/main" id="{19B8DB29-32D4-CC4E-A648-A0C2EC5AF23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833" y="1788"/>
              <a:ext cx="52" cy="155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/>
            </a:p>
          </p:txBody>
        </p:sp>
        <p:sp>
          <p:nvSpPr>
            <p:cNvPr id="53" name="Rectangle 84">
              <a:extLst>
                <a:ext uri="{FF2B5EF4-FFF2-40B4-BE49-F238E27FC236}">
                  <a16:creationId xmlns:a16="http://schemas.microsoft.com/office/drawing/2014/main" id="{AF539301-FBA4-8548-A265-EA4300E28D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44" y="1782"/>
              <a:ext cx="71" cy="1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19875" eaLnBrk="0" hangingPunct="0"/>
              <a:r>
                <a:rPr lang="en-US" sz="1400">
                  <a:solidFill>
                    <a:srgbClr val="000000"/>
                  </a:solidFill>
                  <a:latin typeface="Times New Roman" charset="0"/>
                </a:rPr>
                <a:t>1</a:t>
              </a:r>
              <a:endParaRPr lang="en-US" sz="3200">
                <a:latin typeface="Times New Roman" charset="0"/>
              </a:endParaRPr>
            </a:p>
          </p:txBody>
        </p:sp>
        <p:sp>
          <p:nvSpPr>
            <p:cNvPr id="54" name="Rectangle 85">
              <a:extLst>
                <a:ext uri="{FF2B5EF4-FFF2-40B4-BE49-F238E27FC236}">
                  <a16:creationId xmlns:a16="http://schemas.microsoft.com/office/drawing/2014/main" id="{E163AF91-2957-2648-A73F-047989EB1C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45" y="1782"/>
              <a:ext cx="71" cy="1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19875" eaLnBrk="0" hangingPunct="0"/>
              <a:r>
                <a:rPr lang="en-US" sz="1400">
                  <a:solidFill>
                    <a:srgbClr val="000000"/>
                  </a:solidFill>
                  <a:latin typeface="Times New Roman" charset="0"/>
                </a:rPr>
                <a:t>1</a:t>
              </a:r>
              <a:endParaRPr lang="en-US" sz="3200">
                <a:latin typeface="Times New Roman" charset="0"/>
              </a:endParaRPr>
            </a:p>
          </p:txBody>
        </p:sp>
        <p:sp>
          <p:nvSpPr>
            <p:cNvPr id="55" name="Rectangle 86">
              <a:extLst>
                <a:ext uri="{FF2B5EF4-FFF2-40B4-BE49-F238E27FC236}">
                  <a16:creationId xmlns:a16="http://schemas.microsoft.com/office/drawing/2014/main" id="{D3A3D3C3-9830-4647-8BDF-281109FA0E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88" y="1126"/>
              <a:ext cx="71" cy="1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19875" eaLnBrk="0" hangingPunct="0"/>
              <a:r>
                <a:rPr lang="en-US" sz="1400">
                  <a:solidFill>
                    <a:srgbClr val="000000"/>
                  </a:solidFill>
                  <a:latin typeface="Times New Roman" charset="0"/>
                </a:rPr>
                <a:t>1</a:t>
              </a:r>
              <a:endParaRPr lang="en-US" sz="3200">
                <a:latin typeface="Times New Roman" charset="0"/>
              </a:endParaRPr>
            </a:p>
          </p:txBody>
        </p:sp>
        <p:sp>
          <p:nvSpPr>
            <p:cNvPr id="56" name="Rectangle 87">
              <a:extLst>
                <a:ext uri="{FF2B5EF4-FFF2-40B4-BE49-F238E27FC236}">
                  <a16:creationId xmlns:a16="http://schemas.microsoft.com/office/drawing/2014/main" id="{575D10F8-AC2F-994A-9A25-423292154C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72" y="1126"/>
              <a:ext cx="71" cy="1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19875" eaLnBrk="0" hangingPunct="0"/>
              <a:r>
                <a:rPr lang="en-US" sz="1400">
                  <a:solidFill>
                    <a:srgbClr val="000000"/>
                  </a:solidFill>
                  <a:latin typeface="Times New Roman" charset="0"/>
                </a:rPr>
                <a:t>1</a:t>
              </a:r>
              <a:endParaRPr lang="en-US" sz="3200">
                <a:latin typeface="Times New Roman" charset="0"/>
              </a:endParaRPr>
            </a:p>
          </p:txBody>
        </p:sp>
        <p:sp>
          <p:nvSpPr>
            <p:cNvPr id="57" name="Rectangle 88">
              <a:extLst>
                <a:ext uri="{FF2B5EF4-FFF2-40B4-BE49-F238E27FC236}">
                  <a16:creationId xmlns:a16="http://schemas.microsoft.com/office/drawing/2014/main" id="{5EBD9A16-3A87-C143-AAEE-BA377EA1D0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87" y="1126"/>
              <a:ext cx="71" cy="1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19875" eaLnBrk="0" hangingPunct="0"/>
              <a:r>
                <a:rPr lang="en-US" sz="1400">
                  <a:solidFill>
                    <a:schemeClr val="accent2"/>
                  </a:solidFill>
                  <a:latin typeface="Times New Roman" charset="0"/>
                </a:rPr>
                <a:t>0</a:t>
              </a:r>
              <a:endParaRPr lang="en-US" sz="3200">
                <a:solidFill>
                  <a:schemeClr val="accent2"/>
                </a:solidFill>
                <a:latin typeface="Times New Roman" charset="0"/>
              </a:endParaRPr>
            </a:p>
          </p:txBody>
        </p:sp>
        <p:sp>
          <p:nvSpPr>
            <p:cNvPr id="58" name="Rectangle 89">
              <a:extLst>
                <a:ext uri="{FF2B5EF4-FFF2-40B4-BE49-F238E27FC236}">
                  <a16:creationId xmlns:a16="http://schemas.microsoft.com/office/drawing/2014/main" id="{AB7746DE-21F8-964F-88CF-EA64A959EF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18" y="1650"/>
              <a:ext cx="61" cy="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19875" eaLnBrk="0" hangingPunct="0"/>
              <a:r>
                <a:rPr lang="en-US">
                  <a:solidFill>
                    <a:srgbClr val="000000"/>
                  </a:solidFill>
                  <a:latin typeface="Times New Roman" charset="0"/>
                </a:rPr>
                <a:t>)</a:t>
              </a:r>
              <a:endParaRPr lang="en-US" sz="3200">
                <a:latin typeface="Times New Roman" charset="0"/>
              </a:endParaRPr>
            </a:p>
          </p:txBody>
        </p:sp>
        <p:sp>
          <p:nvSpPr>
            <p:cNvPr id="59" name="Rectangle 90">
              <a:extLst>
                <a:ext uri="{FF2B5EF4-FFF2-40B4-BE49-F238E27FC236}">
                  <a16:creationId xmlns:a16="http://schemas.microsoft.com/office/drawing/2014/main" id="{AB04071C-CF73-A842-8AC0-C4C40AE380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22" y="1650"/>
              <a:ext cx="61" cy="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19875" eaLnBrk="0" hangingPunct="0"/>
              <a:r>
                <a:rPr lang="en-US">
                  <a:solidFill>
                    <a:srgbClr val="000000"/>
                  </a:solidFill>
                  <a:latin typeface="Times New Roman" charset="0"/>
                </a:rPr>
                <a:t>(</a:t>
              </a:r>
              <a:endParaRPr lang="en-US" sz="3200">
                <a:latin typeface="Times New Roman" charset="0"/>
              </a:endParaRPr>
            </a:p>
          </p:txBody>
        </p:sp>
        <p:sp>
          <p:nvSpPr>
            <p:cNvPr id="60" name="Rectangle 91">
              <a:extLst>
                <a:ext uri="{FF2B5EF4-FFF2-40B4-BE49-F238E27FC236}">
                  <a16:creationId xmlns:a16="http://schemas.microsoft.com/office/drawing/2014/main" id="{5E8E50A3-BA24-F244-99FD-036049A601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88" y="1818"/>
              <a:ext cx="92" cy="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19875" eaLnBrk="0" hangingPunct="0"/>
              <a:r>
                <a:rPr lang="en-US">
                  <a:solidFill>
                    <a:srgbClr val="000000"/>
                  </a:solidFill>
                  <a:latin typeface="Times New Roman" charset="0"/>
                </a:rPr>
                <a:t>3</a:t>
              </a:r>
              <a:endParaRPr lang="en-US" sz="3200">
                <a:latin typeface="Times New Roman" charset="0"/>
              </a:endParaRPr>
            </a:p>
          </p:txBody>
        </p:sp>
        <p:sp>
          <p:nvSpPr>
            <p:cNvPr id="61" name="Rectangle 92">
              <a:extLst>
                <a:ext uri="{FF2B5EF4-FFF2-40B4-BE49-F238E27FC236}">
                  <a16:creationId xmlns:a16="http://schemas.microsoft.com/office/drawing/2014/main" id="{4B64B17E-0903-DE47-9418-D40234D4CA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52" y="1515"/>
              <a:ext cx="92" cy="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19875" eaLnBrk="0" hangingPunct="0"/>
              <a:r>
                <a:rPr lang="en-US">
                  <a:solidFill>
                    <a:srgbClr val="000000"/>
                  </a:solidFill>
                  <a:latin typeface="Times New Roman" charset="0"/>
                </a:rPr>
                <a:t>2</a:t>
              </a:r>
              <a:endParaRPr lang="en-US" sz="3200">
                <a:latin typeface="Times New Roman" charset="0"/>
              </a:endParaRPr>
            </a:p>
          </p:txBody>
        </p:sp>
        <p:sp>
          <p:nvSpPr>
            <p:cNvPr id="62" name="Rectangle 93">
              <a:extLst>
                <a:ext uri="{FF2B5EF4-FFF2-40B4-BE49-F238E27FC236}">
                  <a16:creationId xmlns:a16="http://schemas.microsoft.com/office/drawing/2014/main" id="{6297C8E6-EDC0-C34E-A97D-239D92248C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19" y="1650"/>
              <a:ext cx="61" cy="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19875" eaLnBrk="0" hangingPunct="0"/>
              <a:r>
                <a:rPr lang="en-US">
                  <a:solidFill>
                    <a:srgbClr val="000000"/>
                  </a:solidFill>
                  <a:latin typeface="Times New Roman" charset="0"/>
                </a:rPr>
                <a:t>)</a:t>
              </a:r>
              <a:endParaRPr lang="en-US" sz="3200">
                <a:latin typeface="Times New Roman" charset="0"/>
              </a:endParaRPr>
            </a:p>
          </p:txBody>
        </p:sp>
        <p:sp>
          <p:nvSpPr>
            <p:cNvPr id="63" name="Rectangle 94">
              <a:extLst>
                <a:ext uri="{FF2B5EF4-FFF2-40B4-BE49-F238E27FC236}">
                  <a16:creationId xmlns:a16="http://schemas.microsoft.com/office/drawing/2014/main" id="{2181DFDD-C4C0-5840-B3E6-09D97121C7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23" y="1650"/>
              <a:ext cx="61" cy="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19875" eaLnBrk="0" hangingPunct="0"/>
              <a:r>
                <a:rPr lang="en-US">
                  <a:solidFill>
                    <a:srgbClr val="000000"/>
                  </a:solidFill>
                  <a:latin typeface="Times New Roman" charset="0"/>
                </a:rPr>
                <a:t>(</a:t>
              </a:r>
              <a:endParaRPr lang="en-US" sz="3200">
                <a:latin typeface="Times New Roman" charset="0"/>
              </a:endParaRPr>
            </a:p>
          </p:txBody>
        </p:sp>
        <p:sp>
          <p:nvSpPr>
            <p:cNvPr id="64" name="Rectangle 95">
              <a:extLst>
                <a:ext uri="{FF2B5EF4-FFF2-40B4-BE49-F238E27FC236}">
                  <a16:creationId xmlns:a16="http://schemas.microsoft.com/office/drawing/2014/main" id="{71E30E5F-9616-6E4B-BC74-A0EFC61D80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78" y="1818"/>
              <a:ext cx="92" cy="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19875" eaLnBrk="0" hangingPunct="0"/>
              <a:r>
                <a:rPr lang="en-US">
                  <a:solidFill>
                    <a:srgbClr val="000000"/>
                  </a:solidFill>
                  <a:latin typeface="Times New Roman" charset="0"/>
                </a:rPr>
                <a:t>3</a:t>
              </a:r>
              <a:endParaRPr lang="en-US" sz="3200">
                <a:latin typeface="Times New Roman" charset="0"/>
              </a:endParaRPr>
            </a:p>
          </p:txBody>
        </p:sp>
        <p:sp>
          <p:nvSpPr>
            <p:cNvPr id="65" name="Rectangle 96">
              <a:extLst>
                <a:ext uri="{FF2B5EF4-FFF2-40B4-BE49-F238E27FC236}">
                  <a16:creationId xmlns:a16="http://schemas.microsoft.com/office/drawing/2014/main" id="{878A2888-603F-D64C-8AD4-913EA9981D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74" y="1515"/>
              <a:ext cx="92" cy="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19875" eaLnBrk="0" hangingPunct="0"/>
              <a:r>
                <a:rPr lang="en-US">
                  <a:solidFill>
                    <a:srgbClr val="000000"/>
                  </a:solidFill>
                  <a:latin typeface="Times New Roman" charset="0"/>
                </a:rPr>
                <a:t>1</a:t>
              </a:r>
              <a:endParaRPr lang="en-US" sz="3200">
                <a:latin typeface="Times New Roman" charset="0"/>
              </a:endParaRPr>
            </a:p>
          </p:txBody>
        </p:sp>
        <p:sp>
          <p:nvSpPr>
            <p:cNvPr id="66" name="Rectangle 97">
              <a:extLst>
                <a:ext uri="{FF2B5EF4-FFF2-40B4-BE49-F238E27FC236}">
                  <a16:creationId xmlns:a16="http://schemas.microsoft.com/office/drawing/2014/main" id="{3B360FF5-475C-464C-B115-9AEA435AD8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62" y="994"/>
              <a:ext cx="61" cy="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19875" eaLnBrk="0" hangingPunct="0"/>
              <a:r>
                <a:rPr lang="en-US">
                  <a:solidFill>
                    <a:srgbClr val="000000"/>
                  </a:solidFill>
                  <a:latin typeface="Times New Roman" charset="0"/>
                </a:rPr>
                <a:t>)</a:t>
              </a:r>
              <a:endParaRPr lang="en-US" sz="3200">
                <a:latin typeface="Times New Roman" charset="0"/>
              </a:endParaRPr>
            </a:p>
          </p:txBody>
        </p:sp>
        <p:sp>
          <p:nvSpPr>
            <p:cNvPr id="67" name="Rectangle 98">
              <a:extLst>
                <a:ext uri="{FF2B5EF4-FFF2-40B4-BE49-F238E27FC236}">
                  <a16:creationId xmlns:a16="http://schemas.microsoft.com/office/drawing/2014/main" id="{BCBC5398-1FE9-D247-B336-AB213ADD40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53" y="994"/>
              <a:ext cx="61" cy="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19875" eaLnBrk="0" hangingPunct="0"/>
              <a:r>
                <a:rPr lang="en-US">
                  <a:solidFill>
                    <a:srgbClr val="000000"/>
                  </a:solidFill>
                  <a:latin typeface="Times New Roman" charset="0"/>
                </a:rPr>
                <a:t>(</a:t>
              </a:r>
              <a:endParaRPr lang="en-US" sz="3200">
                <a:latin typeface="Times New Roman" charset="0"/>
              </a:endParaRPr>
            </a:p>
          </p:txBody>
        </p:sp>
        <p:sp>
          <p:nvSpPr>
            <p:cNvPr id="68" name="Rectangle 99">
              <a:extLst>
                <a:ext uri="{FF2B5EF4-FFF2-40B4-BE49-F238E27FC236}">
                  <a16:creationId xmlns:a16="http://schemas.microsoft.com/office/drawing/2014/main" id="{23D9EDC9-5F50-C84B-AD5B-59297A0428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7" y="1162"/>
              <a:ext cx="92" cy="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19875" eaLnBrk="0" hangingPunct="0"/>
              <a:r>
                <a:rPr lang="en-US">
                  <a:solidFill>
                    <a:srgbClr val="000000"/>
                  </a:solidFill>
                  <a:latin typeface="Times New Roman" charset="0"/>
                </a:rPr>
                <a:t>3</a:t>
              </a:r>
              <a:endParaRPr lang="en-US" sz="3200">
                <a:latin typeface="Times New Roman" charset="0"/>
              </a:endParaRPr>
            </a:p>
          </p:txBody>
        </p:sp>
        <p:sp>
          <p:nvSpPr>
            <p:cNvPr id="69" name="Rectangle 100">
              <a:extLst>
                <a:ext uri="{FF2B5EF4-FFF2-40B4-BE49-F238E27FC236}">
                  <a16:creationId xmlns:a16="http://schemas.microsoft.com/office/drawing/2014/main" id="{2F30D4A2-A556-1E4C-96F4-F04E8B60C5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4" y="859"/>
              <a:ext cx="92" cy="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19875" eaLnBrk="0" hangingPunct="0"/>
              <a:r>
                <a:rPr lang="en-US">
                  <a:solidFill>
                    <a:srgbClr val="000000"/>
                  </a:solidFill>
                  <a:latin typeface="Times New Roman" charset="0"/>
                </a:rPr>
                <a:t>1</a:t>
              </a:r>
              <a:endParaRPr lang="en-US" sz="3200">
                <a:latin typeface="Times New Roman" charset="0"/>
              </a:endParaRPr>
            </a:p>
          </p:txBody>
        </p:sp>
        <p:sp>
          <p:nvSpPr>
            <p:cNvPr id="70" name="Rectangle 101">
              <a:extLst>
                <a:ext uri="{FF2B5EF4-FFF2-40B4-BE49-F238E27FC236}">
                  <a16:creationId xmlns:a16="http://schemas.microsoft.com/office/drawing/2014/main" id="{7175C1A0-D4BD-984E-ABC4-899D2F52B8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46" y="994"/>
              <a:ext cx="61" cy="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19875" eaLnBrk="0" hangingPunct="0"/>
              <a:r>
                <a:rPr lang="en-US">
                  <a:solidFill>
                    <a:srgbClr val="000000"/>
                  </a:solidFill>
                  <a:latin typeface="Times New Roman" charset="0"/>
                </a:rPr>
                <a:t>)</a:t>
              </a:r>
              <a:endParaRPr lang="en-US" sz="3200">
                <a:latin typeface="Times New Roman" charset="0"/>
              </a:endParaRPr>
            </a:p>
          </p:txBody>
        </p:sp>
        <p:sp>
          <p:nvSpPr>
            <p:cNvPr id="71" name="Rectangle 102">
              <a:extLst>
                <a:ext uri="{FF2B5EF4-FFF2-40B4-BE49-F238E27FC236}">
                  <a16:creationId xmlns:a16="http://schemas.microsoft.com/office/drawing/2014/main" id="{E8FEA9B3-E343-0844-B3C6-AF3B6F05AB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37" y="994"/>
              <a:ext cx="61" cy="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19875" eaLnBrk="0" hangingPunct="0"/>
              <a:r>
                <a:rPr lang="en-US" dirty="0">
                  <a:solidFill>
                    <a:srgbClr val="000000"/>
                  </a:solidFill>
                  <a:latin typeface="Times New Roman" charset="0"/>
                </a:rPr>
                <a:t>(</a:t>
              </a:r>
              <a:endParaRPr lang="en-US" sz="3200" dirty="0">
                <a:latin typeface="Times New Roman" charset="0"/>
              </a:endParaRPr>
            </a:p>
          </p:txBody>
        </p:sp>
        <p:sp>
          <p:nvSpPr>
            <p:cNvPr id="72" name="Rectangle 103">
              <a:extLst>
                <a:ext uri="{FF2B5EF4-FFF2-40B4-BE49-F238E27FC236}">
                  <a16:creationId xmlns:a16="http://schemas.microsoft.com/office/drawing/2014/main" id="{F2909AFE-0432-4642-98DE-D6CF04D359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83" y="1177"/>
              <a:ext cx="183" cy="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19875" eaLnBrk="0" hangingPunct="0"/>
              <a:r>
                <a:rPr lang="en-US">
                  <a:solidFill>
                    <a:srgbClr val="000000"/>
                  </a:solidFill>
                  <a:latin typeface="Times New Roman" charset="0"/>
                </a:rPr>
                <a:t>18</a:t>
              </a:r>
              <a:endParaRPr lang="en-US" sz="3200">
                <a:latin typeface="Times New Roman" charset="0"/>
              </a:endParaRPr>
            </a:p>
          </p:txBody>
        </p:sp>
        <p:sp>
          <p:nvSpPr>
            <p:cNvPr id="73" name="Rectangle 104">
              <a:extLst>
                <a:ext uri="{FF2B5EF4-FFF2-40B4-BE49-F238E27FC236}">
                  <a16:creationId xmlns:a16="http://schemas.microsoft.com/office/drawing/2014/main" id="{4CCDBD11-D23F-F54F-BC6F-6BE28691F3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80" y="859"/>
              <a:ext cx="92" cy="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19875" eaLnBrk="0" hangingPunct="0"/>
              <a:r>
                <a:rPr lang="en-US">
                  <a:solidFill>
                    <a:srgbClr val="000000"/>
                  </a:solidFill>
                  <a:latin typeface="Times New Roman" charset="0"/>
                </a:rPr>
                <a:t>1</a:t>
              </a:r>
              <a:endParaRPr lang="en-US" sz="3200">
                <a:latin typeface="Times New Roman" charset="0"/>
              </a:endParaRPr>
            </a:p>
          </p:txBody>
        </p:sp>
        <p:sp>
          <p:nvSpPr>
            <p:cNvPr id="74" name="Rectangle 105">
              <a:extLst>
                <a:ext uri="{FF2B5EF4-FFF2-40B4-BE49-F238E27FC236}">
                  <a16:creationId xmlns:a16="http://schemas.microsoft.com/office/drawing/2014/main" id="{56A20CC4-7D43-7248-8044-7A701BB126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9" y="994"/>
              <a:ext cx="61" cy="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19875" eaLnBrk="0" hangingPunct="0"/>
              <a:r>
                <a:rPr lang="en-US">
                  <a:solidFill>
                    <a:srgbClr val="000000"/>
                  </a:solidFill>
                  <a:latin typeface="Times New Roman" charset="0"/>
                </a:rPr>
                <a:t>)</a:t>
              </a:r>
              <a:endParaRPr lang="en-US" sz="3200">
                <a:latin typeface="Times New Roman" charset="0"/>
              </a:endParaRPr>
            </a:p>
          </p:txBody>
        </p:sp>
        <p:sp>
          <p:nvSpPr>
            <p:cNvPr id="75" name="Rectangle 106">
              <a:extLst>
                <a:ext uri="{FF2B5EF4-FFF2-40B4-BE49-F238E27FC236}">
                  <a16:creationId xmlns:a16="http://schemas.microsoft.com/office/drawing/2014/main" id="{4F1325C0-F357-0A4E-BAB0-B8AC0BE8F5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39" y="994"/>
              <a:ext cx="61" cy="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19875" eaLnBrk="0" hangingPunct="0"/>
              <a:r>
                <a:rPr lang="en-US" dirty="0">
                  <a:solidFill>
                    <a:srgbClr val="000000"/>
                  </a:solidFill>
                  <a:latin typeface="Times New Roman" charset="0"/>
                </a:rPr>
                <a:t>(</a:t>
              </a:r>
              <a:endParaRPr lang="en-US" sz="3200" dirty="0">
                <a:latin typeface="Times New Roman" charset="0"/>
              </a:endParaRPr>
            </a:p>
          </p:txBody>
        </p:sp>
        <p:sp>
          <p:nvSpPr>
            <p:cNvPr id="76" name="Rectangle 107">
              <a:extLst>
                <a:ext uri="{FF2B5EF4-FFF2-40B4-BE49-F238E27FC236}">
                  <a16:creationId xmlns:a16="http://schemas.microsoft.com/office/drawing/2014/main" id="{619921AA-866E-DA4A-96F3-CAD79AE96F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90" y="1177"/>
              <a:ext cx="92" cy="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19875" eaLnBrk="0" hangingPunct="0"/>
              <a:r>
                <a:rPr lang="en-US" dirty="0">
                  <a:solidFill>
                    <a:srgbClr val="000000"/>
                  </a:solidFill>
                  <a:latin typeface="Times New Roman" charset="0"/>
                </a:rPr>
                <a:t>2</a:t>
              </a:r>
              <a:endParaRPr lang="en-US" sz="3200" dirty="0">
                <a:latin typeface="Times New Roman" charset="0"/>
              </a:endParaRPr>
            </a:p>
          </p:txBody>
        </p:sp>
        <p:sp>
          <p:nvSpPr>
            <p:cNvPr id="77" name="Rectangle 108">
              <a:extLst>
                <a:ext uri="{FF2B5EF4-FFF2-40B4-BE49-F238E27FC236}">
                  <a16:creationId xmlns:a16="http://schemas.microsoft.com/office/drawing/2014/main" id="{6D0A09AF-5C48-E544-BB15-761BE835B2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22" y="859"/>
              <a:ext cx="92" cy="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19875" eaLnBrk="0" hangingPunct="0"/>
              <a:r>
                <a:rPr lang="en-US">
                  <a:solidFill>
                    <a:srgbClr val="000000"/>
                  </a:solidFill>
                  <a:latin typeface="Times New Roman" charset="0"/>
                </a:rPr>
                <a:t>1</a:t>
              </a:r>
              <a:endParaRPr lang="en-US" sz="3200">
                <a:latin typeface="Times New Roman" charset="0"/>
              </a:endParaRPr>
            </a:p>
          </p:txBody>
        </p:sp>
        <p:sp>
          <p:nvSpPr>
            <p:cNvPr id="78" name="Rectangle 109">
              <a:extLst>
                <a:ext uri="{FF2B5EF4-FFF2-40B4-BE49-F238E27FC236}">
                  <a16:creationId xmlns:a16="http://schemas.microsoft.com/office/drawing/2014/main" id="{4017E558-9DF3-E54E-98A5-94060AD3E9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82" y="1769"/>
              <a:ext cx="78" cy="1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19875" eaLnBrk="0" hangingPunct="0"/>
              <a:r>
                <a:rPr lang="en-US" sz="1400">
                  <a:solidFill>
                    <a:srgbClr val="000000"/>
                  </a:solidFill>
                  <a:latin typeface="Symbol" charset="0"/>
                </a:rPr>
                <a:t>=</a:t>
              </a:r>
              <a:endParaRPr lang="en-US" sz="3200">
                <a:latin typeface="Times New Roman" charset="0"/>
              </a:endParaRPr>
            </a:p>
          </p:txBody>
        </p:sp>
        <p:sp>
          <p:nvSpPr>
            <p:cNvPr id="79" name="Rectangle 110">
              <a:extLst>
                <a:ext uri="{FF2B5EF4-FFF2-40B4-BE49-F238E27FC236}">
                  <a16:creationId xmlns:a16="http://schemas.microsoft.com/office/drawing/2014/main" id="{09272041-680B-594D-910E-066F55B068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83" y="1769"/>
              <a:ext cx="78" cy="1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19875" eaLnBrk="0" hangingPunct="0"/>
              <a:r>
                <a:rPr lang="en-US" sz="1400">
                  <a:solidFill>
                    <a:srgbClr val="000000"/>
                  </a:solidFill>
                  <a:latin typeface="Symbol" charset="0"/>
                </a:rPr>
                <a:t>=</a:t>
              </a:r>
              <a:endParaRPr lang="en-US" sz="3200">
                <a:latin typeface="Times New Roman" charset="0"/>
              </a:endParaRPr>
            </a:p>
          </p:txBody>
        </p:sp>
        <p:sp>
          <p:nvSpPr>
            <p:cNvPr id="80" name="Rectangle 111">
              <a:extLst>
                <a:ext uri="{FF2B5EF4-FFF2-40B4-BE49-F238E27FC236}">
                  <a16:creationId xmlns:a16="http://schemas.microsoft.com/office/drawing/2014/main" id="{F3D3BBE4-8739-7A4F-B291-0A3AB25214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26" y="1113"/>
              <a:ext cx="78" cy="1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19875" eaLnBrk="0" hangingPunct="0"/>
              <a:r>
                <a:rPr lang="en-US" sz="1400">
                  <a:solidFill>
                    <a:srgbClr val="000000"/>
                  </a:solidFill>
                  <a:latin typeface="Symbol" charset="0"/>
                </a:rPr>
                <a:t>=</a:t>
              </a:r>
              <a:endParaRPr lang="en-US" sz="3200">
                <a:latin typeface="Times New Roman" charset="0"/>
              </a:endParaRPr>
            </a:p>
          </p:txBody>
        </p:sp>
        <p:sp>
          <p:nvSpPr>
            <p:cNvPr id="81" name="Rectangle 112">
              <a:extLst>
                <a:ext uri="{FF2B5EF4-FFF2-40B4-BE49-F238E27FC236}">
                  <a16:creationId xmlns:a16="http://schemas.microsoft.com/office/drawing/2014/main" id="{04A1A5BF-D8DF-044F-AD94-322C534534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10" y="1113"/>
              <a:ext cx="78" cy="1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19875" eaLnBrk="0" hangingPunct="0"/>
              <a:r>
                <a:rPr lang="en-US" sz="1400">
                  <a:solidFill>
                    <a:srgbClr val="000000"/>
                  </a:solidFill>
                  <a:latin typeface="Symbol" charset="0"/>
                </a:rPr>
                <a:t>=</a:t>
              </a:r>
              <a:endParaRPr lang="en-US" sz="3200">
                <a:latin typeface="Times New Roman" charset="0"/>
              </a:endParaRPr>
            </a:p>
          </p:txBody>
        </p:sp>
        <p:sp>
          <p:nvSpPr>
            <p:cNvPr id="82" name="Rectangle 113">
              <a:extLst>
                <a:ext uri="{FF2B5EF4-FFF2-40B4-BE49-F238E27FC236}">
                  <a16:creationId xmlns:a16="http://schemas.microsoft.com/office/drawing/2014/main" id="{70D19660-7CDD-6A4C-975C-32FBC510CA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13" y="1113"/>
              <a:ext cx="78" cy="1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19875" eaLnBrk="0" hangingPunct="0"/>
              <a:r>
                <a:rPr lang="en-US" sz="1400">
                  <a:solidFill>
                    <a:schemeClr val="accent2"/>
                  </a:solidFill>
                  <a:latin typeface="Symbol" charset="0"/>
                </a:rPr>
                <a:t>=</a:t>
              </a:r>
              <a:endParaRPr lang="en-US" sz="3200">
                <a:solidFill>
                  <a:schemeClr val="accent2"/>
                </a:solidFill>
                <a:latin typeface="Times New Roman" charset="0"/>
              </a:endParaRPr>
            </a:p>
          </p:txBody>
        </p:sp>
        <p:sp>
          <p:nvSpPr>
            <p:cNvPr id="83" name="Rectangle 114">
              <a:extLst>
                <a:ext uri="{FF2B5EF4-FFF2-40B4-BE49-F238E27FC236}">
                  <a16:creationId xmlns:a16="http://schemas.microsoft.com/office/drawing/2014/main" id="{00CA4B12-D454-3B42-9CD6-B5556E14A7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47" y="1698"/>
              <a:ext cx="111" cy="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19875" eaLnBrk="0" hangingPunct="0"/>
              <a:r>
                <a:rPr lang="en-US" dirty="0">
                  <a:solidFill>
                    <a:srgbClr val="FF0000"/>
                  </a:solidFill>
                  <a:latin typeface="Symbol" charset="0"/>
                </a:rPr>
                <a:t>¯</a:t>
              </a:r>
              <a:endParaRPr lang="en-US" sz="3200" dirty="0">
                <a:solidFill>
                  <a:srgbClr val="FF0000"/>
                </a:solidFill>
                <a:latin typeface="Times New Roman" charset="0"/>
              </a:endParaRPr>
            </a:p>
          </p:txBody>
        </p:sp>
        <p:sp>
          <p:nvSpPr>
            <p:cNvPr id="84" name="Rectangle 115">
              <a:extLst>
                <a:ext uri="{FF2B5EF4-FFF2-40B4-BE49-F238E27FC236}">
                  <a16:creationId xmlns:a16="http://schemas.microsoft.com/office/drawing/2014/main" id="{A8D60193-1F46-BE46-B201-8057104FFB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34" y="1625"/>
              <a:ext cx="100" cy="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19875" eaLnBrk="0" hangingPunct="0"/>
              <a:r>
                <a:rPr lang="en-US">
                  <a:solidFill>
                    <a:srgbClr val="000000"/>
                  </a:solidFill>
                  <a:latin typeface="Symbol" charset="0"/>
                </a:rPr>
                <a:t>-</a:t>
              </a:r>
              <a:endParaRPr lang="en-US" sz="3200">
                <a:latin typeface="Times New Roman" charset="0"/>
              </a:endParaRPr>
            </a:p>
          </p:txBody>
        </p:sp>
        <p:sp>
          <p:nvSpPr>
            <p:cNvPr id="85" name="Rectangle 116">
              <a:extLst>
                <a:ext uri="{FF2B5EF4-FFF2-40B4-BE49-F238E27FC236}">
                  <a16:creationId xmlns:a16="http://schemas.microsoft.com/office/drawing/2014/main" id="{FDE02E58-F463-2047-8190-E4738D7153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48" y="1625"/>
              <a:ext cx="0" cy="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19875" eaLnBrk="0" hangingPunct="0"/>
              <a:r>
                <a:rPr lang="en-US">
                  <a:solidFill>
                    <a:srgbClr val="FF0000"/>
                  </a:solidFill>
                  <a:latin typeface="Symbol" charset="0"/>
                </a:rPr>
                <a:t>­</a:t>
              </a:r>
              <a:endParaRPr lang="en-US" sz="3200">
                <a:solidFill>
                  <a:srgbClr val="FF0000"/>
                </a:solidFill>
                <a:latin typeface="Times New Roman" charset="0"/>
              </a:endParaRPr>
            </a:p>
          </p:txBody>
        </p:sp>
        <p:sp>
          <p:nvSpPr>
            <p:cNvPr id="86" name="Rectangle 117">
              <a:extLst>
                <a:ext uri="{FF2B5EF4-FFF2-40B4-BE49-F238E27FC236}">
                  <a16:creationId xmlns:a16="http://schemas.microsoft.com/office/drawing/2014/main" id="{C5612A15-3938-044C-A23D-A22C9BD93C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2" y="1625"/>
              <a:ext cx="100" cy="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19875" eaLnBrk="0" hangingPunct="0"/>
              <a:r>
                <a:rPr lang="en-US">
                  <a:solidFill>
                    <a:srgbClr val="000000"/>
                  </a:solidFill>
                  <a:latin typeface="Symbol" charset="0"/>
                </a:rPr>
                <a:t>-</a:t>
              </a:r>
              <a:endParaRPr lang="en-US" sz="3200">
                <a:latin typeface="Times New Roman" charset="0"/>
              </a:endParaRPr>
            </a:p>
          </p:txBody>
        </p:sp>
        <p:sp>
          <p:nvSpPr>
            <p:cNvPr id="87" name="Rectangle 118">
              <a:extLst>
                <a:ext uri="{FF2B5EF4-FFF2-40B4-BE49-F238E27FC236}">
                  <a16:creationId xmlns:a16="http://schemas.microsoft.com/office/drawing/2014/main" id="{A5D7D8F0-62B7-0E43-AA96-EE4F5CC1DC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78" y="1033"/>
              <a:ext cx="111" cy="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19875" eaLnBrk="0" hangingPunct="0"/>
              <a:r>
                <a:rPr lang="en-US" dirty="0">
                  <a:solidFill>
                    <a:srgbClr val="FF0000"/>
                  </a:solidFill>
                  <a:latin typeface="Symbol" charset="0"/>
                </a:rPr>
                <a:t>¯</a:t>
              </a:r>
              <a:endParaRPr lang="en-US" sz="3200" dirty="0">
                <a:solidFill>
                  <a:srgbClr val="FF0000"/>
                </a:solidFill>
                <a:latin typeface="Times New Roman" charset="0"/>
              </a:endParaRPr>
            </a:p>
          </p:txBody>
        </p:sp>
        <p:sp>
          <p:nvSpPr>
            <p:cNvPr id="88" name="Rectangle 119">
              <a:extLst>
                <a:ext uri="{FF2B5EF4-FFF2-40B4-BE49-F238E27FC236}">
                  <a16:creationId xmlns:a16="http://schemas.microsoft.com/office/drawing/2014/main" id="{197F4B7F-684B-7F41-8112-BEFA5BC837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62" y="969"/>
              <a:ext cx="100" cy="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19875" eaLnBrk="0" hangingPunct="0"/>
              <a:r>
                <a:rPr lang="en-US">
                  <a:solidFill>
                    <a:srgbClr val="000000"/>
                  </a:solidFill>
                  <a:latin typeface="Symbol" charset="0"/>
                </a:rPr>
                <a:t>-</a:t>
              </a:r>
              <a:endParaRPr lang="en-US" sz="3200">
                <a:latin typeface="Times New Roman" charset="0"/>
              </a:endParaRPr>
            </a:p>
          </p:txBody>
        </p:sp>
        <p:sp>
          <p:nvSpPr>
            <p:cNvPr id="89" name="Rectangle 120">
              <a:extLst>
                <a:ext uri="{FF2B5EF4-FFF2-40B4-BE49-F238E27FC236}">
                  <a16:creationId xmlns:a16="http://schemas.microsoft.com/office/drawing/2014/main" id="{9F59AFC4-D638-E147-B457-7578BD7C45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62" y="969"/>
              <a:ext cx="0" cy="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19875" eaLnBrk="0" hangingPunct="0"/>
              <a:r>
                <a:rPr lang="en-US">
                  <a:solidFill>
                    <a:srgbClr val="FF0000"/>
                  </a:solidFill>
                  <a:latin typeface="Symbol" charset="0"/>
                </a:rPr>
                <a:t>­</a:t>
              </a:r>
              <a:endParaRPr lang="en-US" sz="3200">
                <a:solidFill>
                  <a:srgbClr val="FF0000"/>
                </a:solidFill>
                <a:latin typeface="Times New Roman" charset="0"/>
              </a:endParaRPr>
            </a:p>
          </p:txBody>
        </p:sp>
        <p:sp>
          <p:nvSpPr>
            <p:cNvPr id="90" name="Rectangle 121">
              <a:extLst>
                <a:ext uri="{FF2B5EF4-FFF2-40B4-BE49-F238E27FC236}">
                  <a16:creationId xmlns:a16="http://schemas.microsoft.com/office/drawing/2014/main" id="{20A2E924-0425-5E4B-95A8-B12985F23A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85" y="969"/>
              <a:ext cx="100" cy="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19875" eaLnBrk="0" hangingPunct="0"/>
              <a:r>
                <a:rPr lang="en-US">
                  <a:solidFill>
                    <a:srgbClr val="000000"/>
                  </a:solidFill>
                  <a:latin typeface="Symbol" charset="0"/>
                </a:rPr>
                <a:t>+</a:t>
              </a:r>
              <a:endParaRPr lang="en-US" sz="3200">
                <a:latin typeface="Times New Roman" charset="0"/>
              </a:endParaRPr>
            </a:p>
          </p:txBody>
        </p:sp>
        <p:sp>
          <p:nvSpPr>
            <p:cNvPr id="91" name="Rectangle 122">
              <a:extLst>
                <a:ext uri="{FF2B5EF4-FFF2-40B4-BE49-F238E27FC236}">
                  <a16:creationId xmlns:a16="http://schemas.microsoft.com/office/drawing/2014/main" id="{43B03380-9078-5846-A086-90B58A6483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65" y="969"/>
              <a:ext cx="0" cy="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19875" eaLnBrk="0" hangingPunct="0"/>
              <a:r>
                <a:rPr lang="en-US">
                  <a:solidFill>
                    <a:srgbClr val="FF0000"/>
                  </a:solidFill>
                  <a:latin typeface="Symbol" charset="0"/>
                </a:rPr>
                <a:t>­</a:t>
              </a:r>
              <a:endParaRPr lang="en-US" sz="3200">
                <a:solidFill>
                  <a:srgbClr val="FF0000"/>
                </a:solidFill>
                <a:latin typeface="Times New Roman" charset="0"/>
              </a:endParaRPr>
            </a:p>
          </p:txBody>
        </p:sp>
        <p:sp>
          <p:nvSpPr>
            <p:cNvPr id="92" name="Rectangle 123">
              <a:extLst>
                <a:ext uri="{FF2B5EF4-FFF2-40B4-BE49-F238E27FC236}">
                  <a16:creationId xmlns:a16="http://schemas.microsoft.com/office/drawing/2014/main" id="{BD8DDF18-4FD5-A841-96BE-50C429B6E5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8" y="969"/>
              <a:ext cx="100" cy="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19875" eaLnBrk="0" hangingPunct="0"/>
              <a:r>
                <a:rPr lang="en-US">
                  <a:solidFill>
                    <a:srgbClr val="000000"/>
                  </a:solidFill>
                  <a:latin typeface="Symbol" charset="0"/>
                </a:rPr>
                <a:t>=</a:t>
              </a:r>
              <a:endParaRPr lang="en-US" sz="3200">
                <a:latin typeface="Times New Roman" charset="0"/>
              </a:endParaRPr>
            </a:p>
          </p:txBody>
        </p:sp>
        <p:sp>
          <p:nvSpPr>
            <p:cNvPr id="93" name="Rectangle 124">
              <a:extLst>
                <a:ext uri="{FF2B5EF4-FFF2-40B4-BE49-F238E27FC236}">
                  <a16:creationId xmlns:a16="http://schemas.microsoft.com/office/drawing/2014/main" id="{AC1F44EC-FBE1-B849-B3C0-6406D5C2DE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2" y="969"/>
              <a:ext cx="0" cy="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19875" eaLnBrk="0" hangingPunct="0"/>
              <a:r>
                <a:rPr lang="en-US">
                  <a:solidFill>
                    <a:srgbClr val="FF0000"/>
                  </a:solidFill>
                  <a:latin typeface="Symbol" charset="0"/>
                </a:rPr>
                <a:t>­</a:t>
              </a:r>
              <a:endParaRPr lang="en-US" sz="3200">
                <a:solidFill>
                  <a:srgbClr val="FF0000"/>
                </a:solidFill>
                <a:latin typeface="Times New Roman" charset="0"/>
              </a:endParaRPr>
            </a:p>
          </p:txBody>
        </p:sp>
        <p:sp>
          <p:nvSpPr>
            <p:cNvPr id="94" name="Rectangle 125">
              <a:extLst>
                <a:ext uri="{FF2B5EF4-FFF2-40B4-BE49-F238E27FC236}">
                  <a16:creationId xmlns:a16="http://schemas.microsoft.com/office/drawing/2014/main" id="{391173EF-0AF2-0A42-A99C-ABDD373C17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02" y="1783"/>
              <a:ext cx="71" cy="1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19875" eaLnBrk="0" hangingPunct="0"/>
              <a:r>
                <a:rPr lang="en-US" sz="1400" i="1">
                  <a:solidFill>
                    <a:srgbClr val="000000"/>
                  </a:solidFill>
                  <a:latin typeface="Times New Roman" charset="0"/>
                </a:rPr>
                <a:t>S</a:t>
              </a:r>
              <a:endParaRPr lang="en-US" sz="3200">
                <a:latin typeface="Times New Roman" charset="0"/>
              </a:endParaRPr>
            </a:p>
          </p:txBody>
        </p:sp>
        <p:sp>
          <p:nvSpPr>
            <p:cNvPr id="95" name="Rectangle 126">
              <a:extLst>
                <a:ext uri="{FF2B5EF4-FFF2-40B4-BE49-F238E27FC236}">
                  <a16:creationId xmlns:a16="http://schemas.microsoft.com/office/drawing/2014/main" id="{4B09632A-4E66-6045-B4DA-570E0658DB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03" y="1783"/>
              <a:ext cx="71" cy="1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19875" eaLnBrk="0" hangingPunct="0"/>
              <a:r>
                <a:rPr lang="en-US" sz="1400" i="1">
                  <a:solidFill>
                    <a:srgbClr val="000000"/>
                  </a:solidFill>
                  <a:latin typeface="Times New Roman" charset="0"/>
                </a:rPr>
                <a:t>S</a:t>
              </a:r>
              <a:endParaRPr lang="en-US" sz="3200">
                <a:latin typeface="Times New Roman" charset="0"/>
              </a:endParaRPr>
            </a:p>
          </p:txBody>
        </p:sp>
        <p:sp>
          <p:nvSpPr>
            <p:cNvPr id="96" name="Rectangle 127">
              <a:extLst>
                <a:ext uri="{FF2B5EF4-FFF2-40B4-BE49-F238E27FC236}">
                  <a16:creationId xmlns:a16="http://schemas.microsoft.com/office/drawing/2014/main" id="{F4F7F426-EF51-4443-BCE7-005E1C6C93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46" y="1127"/>
              <a:ext cx="71" cy="1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19875" eaLnBrk="0" hangingPunct="0"/>
              <a:r>
                <a:rPr lang="en-US" sz="1400" i="1">
                  <a:solidFill>
                    <a:srgbClr val="000000"/>
                  </a:solidFill>
                  <a:latin typeface="Times New Roman" charset="0"/>
                </a:rPr>
                <a:t>S</a:t>
              </a:r>
              <a:endParaRPr lang="en-US" sz="3200">
                <a:latin typeface="Times New Roman" charset="0"/>
              </a:endParaRPr>
            </a:p>
          </p:txBody>
        </p:sp>
        <p:sp>
          <p:nvSpPr>
            <p:cNvPr id="97" name="Rectangle 128">
              <a:extLst>
                <a:ext uri="{FF2B5EF4-FFF2-40B4-BE49-F238E27FC236}">
                  <a16:creationId xmlns:a16="http://schemas.microsoft.com/office/drawing/2014/main" id="{84E787BC-4CDC-BA4B-82BA-51053D57F8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30" y="1127"/>
              <a:ext cx="71" cy="1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19875" eaLnBrk="0" hangingPunct="0"/>
              <a:r>
                <a:rPr lang="en-US" sz="1400" i="1">
                  <a:solidFill>
                    <a:srgbClr val="000000"/>
                  </a:solidFill>
                  <a:latin typeface="Times New Roman" charset="0"/>
                </a:rPr>
                <a:t>S</a:t>
              </a:r>
              <a:endParaRPr lang="en-US" sz="3200">
                <a:latin typeface="Times New Roman" charset="0"/>
              </a:endParaRPr>
            </a:p>
          </p:txBody>
        </p:sp>
        <p:sp>
          <p:nvSpPr>
            <p:cNvPr id="98" name="Rectangle 129">
              <a:extLst>
                <a:ext uri="{FF2B5EF4-FFF2-40B4-BE49-F238E27FC236}">
                  <a16:creationId xmlns:a16="http://schemas.microsoft.com/office/drawing/2014/main" id="{624F0586-86BF-2E40-BB13-3C9D34E09C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33" y="1127"/>
              <a:ext cx="71" cy="1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19875" eaLnBrk="0" hangingPunct="0"/>
              <a:r>
                <a:rPr lang="en-US" sz="1400" i="1" dirty="0">
                  <a:solidFill>
                    <a:schemeClr val="accent2"/>
                  </a:solidFill>
                  <a:latin typeface="Times New Roman" charset="0"/>
                </a:rPr>
                <a:t>S</a:t>
              </a:r>
              <a:endParaRPr lang="en-US" sz="3200" dirty="0">
                <a:solidFill>
                  <a:schemeClr val="accent2"/>
                </a:solidFill>
                <a:latin typeface="Times New Roman" charset="0"/>
              </a:endParaRPr>
            </a:p>
          </p:txBody>
        </p:sp>
        <p:sp>
          <p:nvSpPr>
            <p:cNvPr id="99" name="Rectangle 130">
              <a:extLst>
                <a:ext uri="{FF2B5EF4-FFF2-40B4-BE49-F238E27FC236}">
                  <a16:creationId xmlns:a16="http://schemas.microsoft.com/office/drawing/2014/main" id="{7CC1BBFF-2CC6-9342-81E2-60AB40E8CB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93" y="1650"/>
              <a:ext cx="183" cy="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19875" eaLnBrk="0" hangingPunct="0"/>
              <a:r>
                <a:rPr lang="en-US" i="1">
                  <a:solidFill>
                    <a:srgbClr val="000000"/>
                  </a:solidFill>
                  <a:latin typeface="Times New Roman" charset="0"/>
                </a:rPr>
                <a:t>uu</a:t>
              </a:r>
              <a:endParaRPr lang="en-US" sz="3200">
                <a:latin typeface="Times New Roman" charset="0"/>
              </a:endParaRPr>
            </a:p>
          </p:txBody>
        </p:sp>
        <p:sp>
          <p:nvSpPr>
            <p:cNvPr id="100" name="Rectangle 131">
              <a:extLst>
                <a:ext uri="{FF2B5EF4-FFF2-40B4-BE49-F238E27FC236}">
                  <a16:creationId xmlns:a16="http://schemas.microsoft.com/office/drawing/2014/main" id="{13B5A8FC-027F-B34D-AC1D-9C35341E72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76" y="1650"/>
              <a:ext cx="92" cy="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19875" eaLnBrk="0" hangingPunct="0"/>
              <a:r>
                <a:rPr lang="en-US" i="1">
                  <a:solidFill>
                    <a:srgbClr val="FF0000"/>
                  </a:solidFill>
                  <a:latin typeface="Times New Roman" charset="0"/>
                </a:rPr>
                <a:t>d</a:t>
              </a:r>
              <a:endParaRPr lang="en-US" sz="3200">
                <a:solidFill>
                  <a:srgbClr val="FF0000"/>
                </a:solidFill>
                <a:latin typeface="Times New Roman" charset="0"/>
              </a:endParaRPr>
            </a:p>
          </p:txBody>
        </p:sp>
        <p:sp>
          <p:nvSpPr>
            <p:cNvPr id="101" name="Rectangle 132">
              <a:extLst>
                <a:ext uri="{FF2B5EF4-FFF2-40B4-BE49-F238E27FC236}">
                  <a16:creationId xmlns:a16="http://schemas.microsoft.com/office/drawing/2014/main" id="{5C9860A6-C762-A540-A9A5-03A6AC3B7D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94" y="1650"/>
              <a:ext cx="183" cy="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19875" eaLnBrk="0" hangingPunct="0"/>
              <a:r>
                <a:rPr lang="en-US" i="1">
                  <a:solidFill>
                    <a:srgbClr val="000000"/>
                  </a:solidFill>
                  <a:latin typeface="Times New Roman" charset="0"/>
                </a:rPr>
                <a:t>uu</a:t>
              </a:r>
              <a:endParaRPr lang="en-US" sz="3200">
                <a:latin typeface="Times New Roman" charset="0"/>
              </a:endParaRPr>
            </a:p>
          </p:txBody>
        </p:sp>
        <p:sp>
          <p:nvSpPr>
            <p:cNvPr id="102" name="Rectangle 133">
              <a:extLst>
                <a:ext uri="{FF2B5EF4-FFF2-40B4-BE49-F238E27FC236}">
                  <a16:creationId xmlns:a16="http://schemas.microsoft.com/office/drawing/2014/main" id="{2600E542-7E07-034B-A385-EFAC5958F0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77" y="1650"/>
              <a:ext cx="92" cy="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19875" eaLnBrk="0" hangingPunct="0"/>
              <a:r>
                <a:rPr lang="en-US" i="1">
                  <a:solidFill>
                    <a:srgbClr val="FF0000"/>
                  </a:solidFill>
                  <a:latin typeface="Times New Roman" charset="0"/>
                </a:rPr>
                <a:t>d</a:t>
              </a:r>
              <a:endParaRPr lang="en-US" sz="3200">
                <a:solidFill>
                  <a:srgbClr val="FF0000"/>
                </a:solidFill>
                <a:latin typeface="Times New Roman" charset="0"/>
              </a:endParaRPr>
            </a:p>
          </p:txBody>
        </p:sp>
        <p:sp>
          <p:nvSpPr>
            <p:cNvPr id="103" name="Rectangle 134">
              <a:extLst>
                <a:ext uri="{FF2B5EF4-FFF2-40B4-BE49-F238E27FC236}">
                  <a16:creationId xmlns:a16="http://schemas.microsoft.com/office/drawing/2014/main" id="{28897034-51F8-AE49-A564-260396A58D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23" y="994"/>
              <a:ext cx="183" cy="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19875" eaLnBrk="0" hangingPunct="0"/>
              <a:r>
                <a:rPr lang="en-US" i="1" dirty="0" err="1">
                  <a:solidFill>
                    <a:srgbClr val="000000"/>
                  </a:solidFill>
                  <a:latin typeface="Times New Roman" charset="0"/>
                </a:rPr>
                <a:t>ud</a:t>
              </a:r>
              <a:endParaRPr lang="en-US" sz="3200" dirty="0">
                <a:latin typeface="Times New Roman" charset="0"/>
              </a:endParaRPr>
            </a:p>
          </p:txBody>
        </p:sp>
        <p:sp>
          <p:nvSpPr>
            <p:cNvPr id="104" name="Rectangle 135">
              <a:extLst>
                <a:ext uri="{FF2B5EF4-FFF2-40B4-BE49-F238E27FC236}">
                  <a16:creationId xmlns:a16="http://schemas.microsoft.com/office/drawing/2014/main" id="{1A09391A-1D48-0340-8683-8206C29704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20" y="994"/>
              <a:ext cx="92" cy="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19875" eaLnBrk="0" hangingPunct="0"/>
              <a:r>
                <a:rPr lang="en-US" i="1">
                  <a:solidFill>
                    <a:srgbClr val="FF0000"/>
                  </a:solidFill>
                  <a:latin typeface="Times New Roman" charset="0"/>
                </a:rPr>
                <a:t>u</a:t>
              </a:r>
              <a:endParaRPr lang="en-US" sz="3200">
                <a:solidFill>
                  <a:srgbClr val="FF0000"/>
                </a:solidFill>
                <a:latin typeface="Times New Roman" charset="0"/>
              </a:endParaRPr>
            </a:p>
          </p:txBody>
        </p:sp>
        <p:sp>
          <p:nvSpPr>
            <p:cNvPr id="105" name="Rectangle 136">
              <a:extLst>
                <a:ext uri="{FF2B5EF4-FFF2-40B4-BE49-F238E27FC236}">
                  <a16:creationId xmlns:a16="http://schemas.microsoft.com/office/drawing/2014/main" id="{4429472B-5F76-2C47-A17B-FC0D0AB552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08" y="994"/>
              <a:ext cx="183" cy="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19875" eaLnBrk="0" hangingPunct="0"/>
              <a:r>
                <a:rPr lang="en-US" i="1">
                  <a:solidFill>
                    <a:srgbClr val="000000"/>
                  </a:solidFill>
                  <a:latin typeface="Times New Roman" charset="0"/>
                </a:rPr>
                <a:t>ud</a:t>
              </a:r>
              <a:endParaRPr lang="en-US" sz="3200">
                <a:latin typeface="Times New Roman" charset="0"/>
              </a:endParaRPr>
            </a:p>
          </p:txBody>
        </p:sp>
        <p:sp>
          <p:nvSpPr>
            <p:cNvPr id="106" name="Rectangle 137">
              <a:extLst>
                <a:ext uri="{FF2B5EF4-FFF2-40B4-BE49-F238E27FC236}">
                  <a16:creationId xmlns:a16="http://schemas.microsoft.com/office/drawing/2014/main" id="{1F5D8EDD-FF61-F644-AD29-4F5EB63A40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05" y="994"/>
              <a:ext cx="92" cy="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19875" eaLnBrk="0" hangingPunct="0"/>
              <a:r>
                <a:rPr lang="en-US" i="1">
                  <a:solidFill>
                    <a:srgbClr val="FF0000"/>
                  </a:solidFill>
                  <a:latin typeface="Times New Roman" charset="0"/>
                </a:rPr>
                <a:t>u</a:t>
              </a:r>
              <a:endParaRPr lang="en-US" sz="3200">
                <a:solidFill>
                  <a:srgbClr val="FF0000"/>
                </a:solidFill>
                <a:latin typeface="Times New Roman" charset="0"/>
              </a:endParaRPr>
            </a:p>
          </p:txBody>
        </p:sp>
        <p:sp>
          <p:nvSpPr>
            <p:cNvPr id="107" name="Rectangle 138">
              <a:extLst>
                <a:ext uri="{FF2B5EF4-FFF2-40B4-BE49-F238E27FC236}">
                  <a16:creationId xmlns:a16="http://schemas.microsoft.com/office/drawing/2014/main" id="{31D6AA39-1ADA-9A4C-932F-B867D2BAB8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10" y="994"/>
              <a:ext cx="183" cy="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19875" eaLnBrk="0" hangingPunct="0"/>
              <a:r>
                <a:rPr lang="en-US" i="1" dirty="0" err="1">
                  <a:solidFill>
                    <a:srgbClr val="000000"/>
                  </a:solidFill>
                  <a:latin typeface="Times New Roman" charset="0"/>
                </a:rPr>
                <a:t>ud</a:t>
              </a:r>
              <a:endParaRPr lang="en-US" sz="3200" dirty="0">
                <a:latin typeface="Times New Roman" charset="0"/>
              </a:endParaRPr>
            </a:p>
          </p:txBody>
        </p:sp>
        <p:sp>
          <p:nvSpPr>
            <p:cNvPr id="108" name="Rectangle 139">
              <a:extLst>
                <a:ext uri="{FF2B5EF4-FFF2-40B4-BE49-F238E27FC236}">
                  <a16:creationId xmlns:a16="http://schemas.microsoft.com/office/drawing/2014/main" id="{43187A34-FAD5-FB4E-8B5F-F598C7B171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07" y="994"/>
              <a:ext cx="92" cy="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19875" eaLnBrk="0" hangingPunct="0"/>
              <a:r>
                <a:rPr lang="en-US" i="1">
                  <a:solidFill>
                    <a:srgbClr val="FF0000"/>
                  </a:solidFill>
                  <a:latin typeface="Times New Roman" charset="0"/>
                </a:rPr>
                <a:t>u</a:t>
              </a:r>
              <a:endParaRPr lang="en-US" sz="3200">
                <a:solidFill>
                  <a:srgbClr val="FF0000"/>
                </a:solidFill>
                <a:latin typeface="Times New Roman" charset="0"/>
              </a:endParaRPr>
            </a:p>
          </p:txBody>
        </p:sp>
        <p:sp>
          <p:nvSpPr>
            <p:cNvPr id="109" name="Rectangle 140">
              <a:extLst>
                <a:ext uri="{FF2B5EF4-FFF2-40B4-BE49-F238E27FC236}">
                  <a16:creationId xmlns:a16="http://schemas.microsoft.com/office/drawing/2014/main" id="{4564E6C5-6B5F-4A44-ACE4-BD42BA5A42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7" y="994"/>
              <a:ext cx="92" cy="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19875" eaLnBrk="0" hangingPunct="0"/>
              <a:r>
                <a:rPr lang="en-US" i="1">
                  <a:solidFill>
                    <a:srgbClr val="FF0000"/>
                  </a:solidFill>
                  <a:latin typeface="Times New Roman" charset="0"/>
                </a:rPr>
                <a:t>p</a:t>
              </a:r>
              <a:endParaRPr lang="en-US" sz="3200">
                <a:solidFill>
                  <a:srgbClr val="FF0000"/>
                </a:solidFill>
                <a:latin typeface="Times New Roman" charset="0"/>
              </a:endParaRPr>
            </a:p>
          </p:txBody>
        </p:sp>
      </p:grpSp>
      <p:pic>
        <p:nvPicPr>
          <p:cNvPr id="110" name="Picture 109">
            <a:extLst>
              <a:ext uri="{FF2B5EF4-FFF2-40B4-BE49-F238E27FC236}">
                <a16:creationId xmlns:a16="http://schemas.microsoft.com/office/drawing/2014/main" id="{6A05E772-32C0-E643-BD41-C4CBE46D760D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9037109" y="2268444"/>
            <a:ext cx="1089809" cy="957650"/>
          </a:xfrm>
          <a:prstGeom prst="rect">
            <a:avLst/>
          </a:prstGeom>
          <a:ln>
            <a:noFill/>
          </a:ln>
        </p:spPr>
      </p:pic>
      <p:pic>
        <p:nvPicPr>
          <p:cNvPr id="111" name="Picture 110">
            <a:extLst>
              <a:ext uri="{FF2B5EF4-FFF2-40B4-BE49-F238E27FC236}">
                <a16:creationId xmlns:a16="http://schemas.microsoft.com/office/drawing/2014/main" id="{3B27996C-67F2-FB45-9AE5-81C7141761A9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10544538" y="2186396"/>
            <a:ext cx="955875" cy="1075287"/>
          </a:xfrm>
          <a:prstGeom prst="rect">
            <a:avLst/>
          </a:prstGeom>
          <a:ln>
            <a:noFill/>
          </a:ln>
        </p:spPr>
      </p:pic>
      <p:cxnSp>
        <p:nvCxnSpPr>
          <p:cNvPr id="112" name="Straight Arrow Connector 111">
            <a:extLst>
              <a:ext uri="{FF2B5EF4-FFF2-40B4-BE49-F238E27FC236}">
                <a16:creationId xmlns:a16="http://schemas.microsoft.com/office/drawing/2014/main" id="{82EB345A-D0C7-D14E-BCA5-9066860F2304}"/>
              </a:ext>
            </a:extLst>
          </p:cNvPr>
          <p:cNvCxnSpPr>
            <a:stCxn id="110" idx="3"/>
          </p:cNvCxnSpPr>
          <p:nvPr/>
        </p:nvCxnSpPr>
        <p:spPr bwMode="auto">
          <a:xfrm>
            <a:off x="10126916" y="2747269"/>
            <a:ext cx="602338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13" name="TextBox 112">
            <a:extLst>
              <a:ext uri="{FF2B5EF4-FFF2-40B4-BE49-F238E27FC236}">
                <a16:creationId xmlns:a16="http://schemas.microsoft.com/office/drawing/2014/main" id="{0A1CCD9C-E539-4D45-9BE9-D5D31FFCF08B}"/>
              </a:ext>
            </a:extLst>
          </p:cNvPr>
          <p:cNvSpPr txBox="1"/>
          <p:nvPr/>
        </p:nvSpPr>
        <p:spPr>
          <a:xfrm>
            <a:off x="6728791" y="3777965"/>
            <a:ext cx="524944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/>
            <a:r>
              <a:rPr lang="en-US" sz="1600" b="1" dirty="0"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A Longstanding Problem!</a:t>
            </a:r>
          </a:p>
          <a:p>
            <a:pPr eaLnBrk="0" hangingPunct="0"/>
            <a:r>
              <a:rPr lang="en-US" sz="1600" dirty="0"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Numerous Review Articles:  </a:t>
            </a:r>
          </a:p>
          <a:p>
            <a:pPr eaLnBrk="0" hangingPunct="0"/>
            <a:endParaRPr lang="en-US" sz="1600" dirty="0">
              <a:latin typeface="Times New Roman" panose="02020603050405020304" pitchFamily="18" charset="0"/>
              <a:ea typeface="ＭＳ Ｐゴシック" charset="0"/>
              <a:cs typeface="Times New Roman" panose="02020603050405020304" pitchFamily="18" charset="0"/>
            </a:endParaRPr>
          </a:p>
          <a:p>
            <a:pPr marL="285750" indent="-285750" eaLnBrk="0" hangingPunct="0">
              <a:buFont typeface="Arial"/>
              <a:buChar char="•"/>
            </a:pPr>
            <a:r>
              <a:rPr lang="en-US" sz="1600" dirty="0"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N. </a:t>
            </a:r>
            <a:r>
              <a:rPr lang="en-US" sz="1600" dirty="0" err="1"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Isgur</a:t>
            </a:r>
            <a:r>
              <a:rPr lang="en-US" sz="1600" dirty="0"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, PR</a:t>
            </a:r>
            <a:r>
              <a:rPr lang="en-US" sz="1600" b="1" dirty="0"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D</a:t>
            </a:r>
            <a:r>
              <a:rPr lang="en-US" sz="1600" dirty="0"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 </a:t>
            </a:r>
            <a:r>
              <a:rPr lang="en-US" sz="1600" b="1" dirty="0"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59</a:t>
            </a:r>
            <a:r>
              <a:rPr lang="en-US" sz="1600" dirty="0"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 (1999)</a:t>
            </a:r>
          </a:p>
          <a:p>
            <a:pPr marL="285750" indent="-285750" eaLnBrk="0" hangingPunct="0">
              <a:buFont typeface="Arial"/>
              <a:buChar char="•"/>
            </a:pPr>
            <a:r>
              <a:rPr lang="en-US" sz="1600" dirty="0"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S Brodsky et al NP </a:t>
            </a:r>
            <a:r>
              <a:rPr lang="en-US" sz="1600" b="1" dirty="0"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B441</a:t>
            </a:r>
            <a:r>
              <a:rPr lang="en-US" sz="1600" dirty="0"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 (1995)</a:t>
            </a:r>
          </a:p>
          <a:p>
            <a:pPr marL="285750" indent="-285750" eaLnBrk="0" hangingPunct="0">
              <a:buFont typeface="Arial"/>
              <a:buChar char="•"/>
            </a:pPr>
            <a:r>
              <a:rPr lang="en-US" sz="1600" dirty="0"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W. </a:t>
            </a:r>
            <a:r>
              <a:rPr lang="en-US" sz="1600" dirty="0" err="1"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Melnitchouk</a:t>
            </a:r>
            <a:r>
              <a:rPr lang="en-US" sz="1600" dirty="0"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 and A. Thomas PL </a:t>
            </a:r>
            <a:r>
              <a:rPr lang="en-US" sz="1600" b="1" dirty="0"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B377</a:t>
            </a:r>
            <a:r>
              <a:rPr lang="en-US" sz="1600" dirty="0"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 (1996) </a:t>
            </a:r>
          </a:p>
          <a:p>
            <a:pPr marL="285750" indent="-285750" eaLnBrk="0" hangingPunct="0">
              <a:buFont typeface="Arial"/>
              <a:buChar char="•"/>
            </a:pPr>
            <a:r>
              <a:rPr lang="en-US" sz="1600" dirty="0"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R.J. Holt and C. D. Roberts,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Rev. Mod. Phys. 82 (2010) </a:t>
            </a:r>
          </a:p>
          <a:p>
            <a:pPr marL="285750" indent="-285750" eaLnBrk="0" hangingPunct="0">
              <a:buFont typeface="Arial"/>
              <a:buChar char="•"/>
            </a:pPr>
            <a:r>
              <a:rPr lang="en-US" sz="1600" dirty="0"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I. </a:t>
            </a:r>
            <a:r>
              <a:rPr lang="en-US" sz="1600" dirty="0" err="1"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Cloet</a:t>
            </a:r>
            <a:r>
              <a:rPr lang="en-US" sz="1600" dirty="0"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 et al, Few Body Syst. </a:t>
            </a:r>
            <a:r>
              <a:rPr lang="en-US" sz="1600" b="1" dirty="0"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46</a:t>
            </a:r>
            <a:r>
              <a:rPr lang="en-US" sz="1600" dirty="0"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 (2009) 1.</a:t>
            </a:r>
          </a:p>
          <a:p>
            <a:pPr marL="285750" indent="-285750" eaLnBrk="0" hangingPunct="0">
              <a:buFont typeface="Arial"/>
              <a:buChar char="•"/>
            </a:pPr>
            <a:endParaRPr lang="en-US" sz="1600" dirty="0">
              <a:latin typeface="Times New Roman" panose="02020603050405020304" pitchFamily="18" charset="0"/>
              <a:ea typeface="ＭＳ Ｐゴシック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47770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Shadow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8795" y="4733611"/>
            <a:ext cx="4150655" cy="373507"/>
          </a:xfrm>
          <a:prstGeom prst="rect">
            <a:avLst/>
          </a:prstGeom>
        </p:spPr>
      </p:pic>
      <p:grpSp>
        <p:nvGrpSpPr>
          <p:cNvPr id="22" name="A"/>
          <p:cNvGrpSpPr/>
          <p:nvPr/>
        </p:nvGrpSpPr>
        <p:grpSpPr>
          <a:xfrm>
            <a:off x="2569409" y="340256"/>
            <a:ext cx="2169893" cy="2100197"/>
            <a:chOff x="4951968" y="878701"/>
            <a:chExt cx="2571724" cy="2489123"/>
          </a:xfrm>
        </p:grpSpPr>
        <p:sp>
          <p:nvSpPr>
            <p:cNvPr id="11" name="Body"/>
            <p:cNvSpPr>
              <a:spLocks/>
            </p:cNvSpPr>
            <p:nvPr/>
          </p:nvSpPr>
          <p:spPr bwMode="auto">
            <a:xfrm>
              <a:off x="4952736" y="878701"/>
              <a:ext cx="2570955" cy="2489123"/>
            </a:xfrm>
            <a:custGeom>
              <a:avLst/>
              <a:gdLst>
                <a:gd name="T0" fmla="*/ 0 w 1792"/>
                <a:gd name="T1" fmla="*/ 1187 h 1742"/>
                <a:gd name="T2" fmla="*/ 607 w 1792"/>
                <a:gd name="T3" fmla="*/ 1742 h 1742"/>
                <a:gd name="T4" fmla="*/ 1792 w 1792"/>
                <a:gd name="T5" fmla="*/ 1367 h 1742"/>
                <a:gd name="T6" fmla="*/ 318 w 1792"/>
                <a:gd name="T7" fmla="*/ 21 h 1742"/>
                <a:gd name="T8" fmla="*/ 252 w 1792"/>
                <a:gd name="T9" fmla="*/ 42 h 1742"/>
                <a:gd name="T10" fmla="*/ 0 w 1792"/>
                <a:gd name="T11" fmla="*/ 1187 h 17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92" h="1742">
                  <a:moveTo>
                    <a:pt x="0" y="1187"/>
                  </a:moveTo>
                  <a:cubicBezTo>
                    <a:pt x="607" y="1742"/>
                    <a:pt x="607" y="1742"/>
                    <a:pt x="607" y="1742"/>
                  </a:cubicBezTo>
                  <a:cubicBezTo>
                    <a:pt x="1792" y="1367"/>
                    <a:pt x="1792" y="1367"/>
                    <a:pt x="1792" y="1367"/>
                  </a:cubicBezTo>
                  <a:cubicBezTo>
                    <a:pt x="318" y="21"/>
                    <a:pt x="318" y="21"/>
                    <a:pt x="318" y="21"/>
                  </a:cubicBezTo>
                  <a:cubicBezTo>
                    <a:pt x="295" y="0"/>
                    <a:pt x="258" y="12"/>
                    <a:pt x="252" y="42"/>
                  </a:cubicBezTo>
                  <a:lnTo>
                    <a:pt x="0" y="1187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75000"/>
                  </a:schemeClr>
                </a:gs>
                <a:gs pos="65000">
                  <a:schemeClr val="accent1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51435" tIns="25718" rIns="51435" bIns="25718" numCol="1" anchor="t" anchorCtr="0" compatLnSpc="1">
              <a:prstTxWarp prst="textNoShape">
                <a:avLst/>
              </a:prstTxWarp>
            </a:bodyPr>
            <a:lstStyle/>
            <a:p>
              <a:endParaRPr lang="ru-RU" sz="1013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Back piece"/>
            <p:cNvSpPr>
              <a:spLocks/>
            </p:cNvSpPr>
            <p:nvPr/>
          </p:nvSpPr>
          <p:spPr bwMode="auto">
            <a:xfrm>
              <a:off x="7407696" y="2831547"/>
              <a:ext cx="115995" cy="119173"/>
            </a:xfrm>
            <a:custGeom>
              <a:avLst/>
              <a:gdLst>
                <a:gd name="T0" fmla="*/ 146 w 146"/>
                <a:gd name="T1" fmla="*/ 0 h 150"/>
                <a:gd name="T2" fmla="*/ 111 w 146"/>
                <a:gd name="T3" fmla="*/ 150 h 150"/>
                <a:gd name="T4" fmla="*/ 0 w 146"/>
                <a:gd name="T5" fmla="*/ 47 h 150"/>
                <a:gd name="T6" fmla="*/ 146 w 146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6" h="150">
                  <a:moveTo>
                    <a:pt x="146" y="0"/>
                  </a:moveTo>
                  <a:lnTo>
                    <a:pt x="111" y="150"/>
                  </a:lnTo>
                  <a:lnTo>
                    <a:pt x="0" y="47"/>
                  </a:lnTo>
                  <a:lnTo>
                    <a:pt x="146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51435" tIns="25718" rIns="51435" bIns="25718" numCol="1" anchor="t" anchorCtr="0" compatLnSpc="1">
              <a:prstTxWarp prst="textNoShape">
                <a:avLst/>
              </a:prstTxWarp>
            </a:bodyPr>
            <a:lstStyle/>
            <a:p>
              <a:endParaRPr lang="ru-RU" sz="1013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Thickness"/>
            <p:cNvSpPr>
              <a:spLocks/>
            </p:cNvSpPr>
            <p:nvPr/>
          </p:nvSpPr>
          <p:spPr bwMode="auto">
            <a:xfrm>
              <a:off x="7110559" y="2818835"/>
              <a:ext cx="413133" cy="141418"/>
            </a:xfrm>
            <a:custGeom>
              <a:avLst/>
              <a:gdLst>
                <a:gd name="T0" fmla="*/ 7 w 520"/>
                <a:gd name="T1" fmla="*/ 178 h 178"/>
                <a:gd name="T2" fmla="*/ 0 w 520"/>
                <a:gd name="T3" fmla="*/ 157 h 178"/>
                <a:gd name="T4" fmla="*/ 500 w 520"/>
                <a:gd name="T5" fmla="*/ 0 h 178"/>
                <a:gd name="T6" fmla="*/ 520 w 520"/>
                <a:gd name="T7" fmla="*/ 16 h 178"/>
                <a:gd name="T8" fmla="*/ 7 w 520"/>
                <a:gd name="T9" fmla="*/ 178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0" h="178">
                  <a:moveTo>
                    <a:pt x="7" y="178"/>
                  </a:moveTo>
                  <a:lnTo>
                    <a:pt x="0" y="157"/>
                  </a:lnTo>
                  <a:lnTo>
                    <a:pt x="500" y="0"/>
                  </a:lnTo>
                  <a:lnTo>
                    <a:pt x="520" y="16"/>
                  </a:lnTo>
                  <a:lnTo>
                    <a:pt x="7" y="178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60000"/>
                    <a:lumOff val="40000"/>
                  </a:schemeClr>
                </a:gs>
                <a:gs pos="100000">
                  <a:schemeClr val="accent1"/>
                </a:gs>
              </a:gsLst>
              <a:lin ang="0" scaled="0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51435" tIns="25718" rIns="51435" bIns="25718" numCol="1" anchor="t" anchorCtr="0" compatLnSpc="1">
              <a:prstTxWarp prst="textNoShape">
                <a:avLst/>
              </a:prstTxWarp>
            </a:bodyPr>
            <a:lstStyle/>
            <a:p>
              <a:endParaRPr lang="ru-RU" sz="1013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5" name="Shadow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1968" y="2100223"/>
              <a:ext cx="367856" cy="752338"/>
            </a:xfrm>
            <a:prstGeom prst="rect">
              <a:avLst/>
            </a:prstGeom>
          </p:spPr>
        </p:pic>
      </p:grpSp>
      <p:grpSp>
        <p:nvGrpSpPr>
          <p:cNvPr id="23" name="B"/>
          <p:cNvGrpSpPr/>
          <p:nvPr/>
        </p:nvGrpSpPr>
        <p:grpSpPr>
          <a:xfrm>
            <a:off x="3292692" y="2019478"/>
            <a:ext cx="2424647" cy="1762343"/>
            <a:chOff x="5809191" y="2868888"/>
            <a:chExt cx="2873655" cy="2088703"/>
          </a:xfrm>
        </p:grpSpPr>
        <p:sp>
          <p:nvSpPr>
            <p:cNvPr id="8" name="Body"/>
            <p:cNvSpPr>
              <a:spLocks/>
            </p:cNvSpPr>
            <p:nvPr/>
          </p:nvSpPr>
          <p:spPr bwMode="auto">
            <a:xfrm>
              <a:off x="5898174" y="2868888"/>
              <a:ext cx="2784672" cy="2088703"/>
            </a:xfrm>
            <a:custGeom>
              <a:avLst/>
              <a:gdLst>
                <a:gd name="T0" fmla="*/ 1052 w 1941"/>
                <a:gd name="T1" fmla="*/ 0 h 1462"/>
                <a:gd name="T2" fmla="*/ 267 w 1941"/>
                <a:gd name="T3" fmla="*/ 248 h 1462"/>
                <a:gd name="T4" fmla="*/ 0 w 1941"/>
                <a:gd name="T5" fmla="*/ 1462 h 1462"/>
                <a:gd name="T6" fmla="*/ 1903 w 1941"/>
                <a:gd name="T7" fmla="*/ 859 h 1462"/>
                <a:gd name="T8" fmla="*/ 1918 w 1941"/>
                <a:gd name="T9" fmla="*/ 791 h 1462"/>
                <a:gd name="T10" fmla="*/ 1052 w 1941"/>
                <a:gd name="T11" fmla="*/ 0 h 14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1" h="1462">
                  <a:moveTo>
                    <a:pt x="1052" y="0"/>
                  </a:moveTo>
                  <a:cubicBezTo>
                    <a:pt x="267" y="248"/>
                    <a:pt x="267" y="248"/>
                    <a:pt x="267" y="248"/>
                  </a:cubicBezTo>
                  <a:cubicBezTo>
                    <a:pt x="0" y="1462"/>
                    <a:pt x="0" y="1462"/>
                    <a:pt x="0" y="1462"/>
                  </a:cubicBezTo>
                  <a:cubicBezTo>
                    <a:pt x="1903" y="859"/>
                    <a:pt x="1903" y="859"/>
                    <a:pt x="1903" y="859"/>
                  </a:cubicBezTo>
                  <a:cubicBezTo>
                    <a:pt x="1932" y="849"/>
                    <a:pt x="1941" y="812"/>
                    <a:pt x="1918" y="791"/>
                  </a:cubicBezTo>
                  <a:lnTo>
                    <a:pt x="1052" y="0"/>
                  </a:lnTo>
                  <a:close/>
                </a:path>
              </a:pathLst>
            </a:custGeom>
            <a:gradFill flip="none" rotWithShape="1">
              <a:gsLst>
                <a:gs pos="33000">
                  <a:schemeClr val="accent2"/>
                </a:gs>
                <a:gs pos="71000">
                  <a:schemeClr val="accent2">
                    <a:lumMod val="75000"/>
                  </a:scheme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51435" tIns="25718" rIns="51435" bIns="25718" numCol="1" anchor="t" anchorCtr="0" compatLnSpc="1">
              <a:prstTxWarp prst="textNoShape">
                <a:avLst/>
              </a:prstTxWarp>
            </a:bodyPr>
            <a:lstStyle/>
            <a:p>
              <a:endParaRPr lang="ru-RU" sz="1013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Back piece"/>
            <p:cNvSpPr>
              <a:spLocks/>
            </p:cNvSpPr>
            <p:nvPr/>
          </p:nvSpPr>
          <p:spPr bwMode="auto">
            <a:xfrm>
              <a:off x="5809191" y="4839212"/>
              <a:ext cx="115995" cy="118378"/>
            </a:xfrm>
            <a:custGeom>
              <a:avLst/>
              <a:gdLst>
                <a:gd name="T0" fmla="*/ 112 w 146"/>
                <a:gd name="T1" fmla="*/ 149 h 149"/>
                <a:gd name="T2" fmla="*/ 0 w 146"/>
                <a:gd name="T3" fmla="*/ 47 h 149"/>
                <a:gd name="T4" fmla="*/ 146 w 146"/>
                <a:gd name="T5" fmla="*/ 0 h 149"/>
                <a:gd name="T6" fmla="*/ 112 w 146"/>
                <a:gd name="T7" fmla="*/ 149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6" h="149">
                  <a:moveTo>
                    <a:pt x="112" y="149"/>
                  </a:moveTo>
                  <a:lnTo>
                    <a:pt x="0" y="47"/>
                  </a:lnTo>
                  <a:lnTo>
                    <a:pt x="146" y="0"/>
                  </a:lnTo>
                  <a:lnTo>
                    <a:pt x="112" y="149"/>
                  </a:ln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51435" tIns="25718" rIns="51435" bIns="25718" numCol="1" anchor="t" anchorCtr="0" compatLnSpc="1">
              <a:prstTxWarp prst="textNoShape">
                <a:avLst/>
              </a:prstTxWarp>
            </a:bodyPr>
            <a:lstStyle/>
            <a:p>
              <a:endParaRPr lang="ru-RU" sz="1013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Thickness"/>
            <p:cNvSpPr>
              <a:spLocks/>
            </p:cNvSpPr>
            <p:nvPr/>
          </p:nvSpPr>
          <p:spPr bwMode="auto">
            <a:xfrm>
              <a:off x="5898174" y="4542074"/>
              <a:ext cx="108845" cy="415516"/>
            </a:xfrm>
            <a:custGeom>
              <a:avLst/>
              <a:gdLst>
                <a:gd name="T0" fmla="*/ 115 w 137"/>
                <a:gd name="T1" fmla="*/ 0 h 523"/>
                <a:gd name="T2" fmla="*/ 137 w 137"/>
                <a:gd name="T3" fmla="*/ 5 h 523"/>
                <a:gd name="T4" fmla="*/ 25 w 137"/>
                <a:gd name="T5" fmla="*/ 514 h 523"/>
                <a:gd name="T6" fmla="*/ 0 w 137"/>
                <a:gd name="T7" fmla="*/ 523 h 523"/>
                <a:gd name="T8" fmla="*/ 115 w 137"/>
                <a:gd name="T9" fmla="*/ 0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7" h="523">
                  <a:moveTo>
                    <a:pt x="115" y="0"/>
                  </a:moveTo>
                  <a:lnTo>
                    <a:pt x="137" y="5"/>
                  </a:lnTo>
                  <a:lnTo>
                    <a:pt x="25" y="514"/>
                  </a:lnTo>
                  <a:lnTo>
                    <a:pt x="0" y="523"/>
                  </a:lnTo>
                  <a:lnTo>
                    <a:pt x="115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2">
                    <a:lumMod val="60000"/>
                    <a:lumOff val="40000"/>
                  </a:schemeClr>
                </a:gs>
                <a:gs pos="100000">
                  <a:schemeClr val="accent2"/>
                </a:gs>
              </a:gsLst>
              <a:lin ang="5400000" scaled="0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51435" tIns="25718" rIns="51435" bIns="25718" numCol="1" anchor="t" anchorCtr="0" compatLnSpc="1">
              <a:prstTxWarp prst="textNoShape">
                <a:avLst/>
              </a:prstTxWarp>
            </a:bodyPr>
            <a:lstStyle/>
            <a:p>
              <a:endParaRPr lang="ru-RU" sz="1013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0" name="Shadow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200000">
              <a:off x="7223768" y="2703079"/>
              <a:ext cx="367856" cy="752338"/>
            </a:xfrm>
            <a:prstGeom prst="rect">
              <a:avLst/>
            </a:prstGeom>
          </p:spPr>
        </p:pic>
      </p:grpSp>
      <p:grpSp>
        <p:nvGrpSpPr>
          <p:cNvPr id="24" name="C"/>
          <p:cNvGrpSpPr/>
          <p:nvPr/>
        </p:nvGrpSpPr>
        <p:grpSpPr>
          <a:xfrm>
            <a:off x="1966072" y="1672235"/>
            <a:ext cx="1637658" cy="2448779"/>
            <a:chOff x="4236904" y="2457344"/>
            <a:chExt cx="1940928" cy="2902256"/>
          </a:xfrm>
        </p:grpSpPr>
        <p:sp>
          <p:nvSpPr>
            <p:cNvPr id="14" name="Body"/>
            <p:cNvSpPr>
              <a:spLocks/>
            </p:cNvSpPr>
            <p:nvPr/>
          </p:nvSpPr>
          <p:spPr bwMode="auto">
            <a:xfrm>
              <a:off x="4236904" y="2493096"/>
              <a:ext cx="1940928" cy="2866504"/>
            </a:xfrm>
            <a:custGeom>
              <a:avLst/>
              <a:gdLst>
                <a:gd name="T0" fmla="*/ 1177 w 1353"/>
                <a:gd name="T1" fmla="*/ 1642 h 2006"/>
                <a:gd name="T2" fmla="*/ 1353 w 1353"/>
                <a:gd name="T3" fmla="*/ 838 h 2006"/>
                <a:gd name="T4" fmla="*/ 436 w 1353"/>
                <a:gd name="T5" fmla="*/ 0 h 2006"/>
                <a:gd name="T6" fmla="*/ 7 w 1353"/>
                <a:gd name="T7" fmla="*/ 1950 h 2006"/>
                <a:gd name="T8" fmla="*/ 58 w 1353"/>
                <a:gd name="T9" fmla="*/ 1996 h 2006"/>
                <a:gd name="T10" fmla="*/ 1177 w 1353"/>
                <a:gd name="T11" fmla="*/ 1642 h 20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53" h="2006">
                  <a:moveTo>
                    <a:pt x="1177" y="1642"/>
                  </a:moveTo>
                  <a:cubicBezTo>
                    <a:pt x="1353" y="838"/>
                    <a:pt x="1353" y="838"/>
                    <a:pt x="1353" y="838"/>
                  </a:cubicBezTo>
                  <a:cubicBezTo>
                    <a:pt x="436" y="0"/>
                    <a:pt x="436" y="0"/>
                    <a:pt x="436" y="0"/>
                  </a:cubicBezTo>
                  <a:cubicBezTo>
                    <a:pt x="7" y="1950"/>
                    <a:pt x="7" y="1950"/>
                    <a:pt x="7" y="1950"/>
                  </a:cubicBezTo>
                  <a:cubicBezTo>
                    <a:pt x="0" y="1980"/>
                    <a:pt x="29" y="2006"/>
                    <a:pt x="58" y="1996"/>
                  </a:cubicBezTo>
                  <a:lnTo>
                    <a:pt x="1177" y="1642"/>
                  </a:lnTo>
                  <a:close/>
                </a:path>
              </a:pathLst>
            </a:custGeom>
            <a:gradFill flip="none" rotWithShape="1">
              <a:gsLst>
                <a:gs pos="16000">
                  <a:schemeClr val="accent3">
                    <a:lumMod val="75000"/>
                  </a:schemeClr>
                </a:gs>
                <a:gs pos="100000">
                  <a:schemeClr val="accent3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51435" tIns="25718" rIns="51435" bIns="25718" numCol="1" anchor="t" anchorCtr="0" compatLnSpc="1">
              <a:prstTxWarp prst="textNoShape">
                <a:avLst/>
              </a:prstTxWarp>
            </a:bodyPr>
            <a:lstStyle/>
            <a:p>
              <a:endParaRPr lang="ru-RU" sz="1013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Back piece"/>
            <p:cNvSpPr>
              <a:spLocks/>
            </p:cNvSpPr>
            <p:nvPr/>
          </p:nvSpPr>
          <p:spPr bwMode="auto">
            <a:xfrm>
              <a:off x="4862164" y="2457344"/>
              <a:ext cx="115995" cy="117584"/>
            </a:xfrm>
            <a:custGeom>
              <a:avLst/>
              <a:gdLst>
                <a:gd name="T0" fmla="*/ 0 w 146"/>
                <a:gd name="T1" fmla="*/ 45 h 148"/>
                <a:gd name="T2" fmla="*/ 146 w 146"/>
                <a:gd name="T3" fmla="*/ 0 h 148"/>
                <a:gd name="T4" fmla="*/ 114 w 146"/>
                <a:gd name="T5" fmla="*/ 148 h 148"/>
                <a:gd name="T6" fmla="*/ 0 w 146"/>
                <a:gd name="T7" fmla="*/ 45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6" h="148">
                  <a:moveTo>
                    <a:pt x="0" y="45"/>
                  </a:moveTo>
                  <a:lnTo>
                    <a:pt x="146" y="0"/>
                  </a:lnTo>
                  <a:lnTo>
                    <a:pt x="114" y="148"/>
                  </a:lnTo>
                  <a:lnTo>
                    <a:pt x="0" y="45"/>
                  </a:lnTo>
                  <a:close/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51435" tIns="25718" rIns="51435" bIns="25718" numCol="1" anchor="t" anchorCtr="0" compatLnSpc="1">
              <a:prstTxWarp prst="textNoShape">
                <a:avLst/>
              </a:prstTxWarp>
            </a:bodyPr>
            <a:lstStyle/>
            <a:p>
              <a:endParaRPr lang="ru-RU" sz="1013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Thickness"/>
            <p:cNvSpPr>
              <a:spLocks/>
            </p:cNvSpPr>
            <p:nvPr/>
          </p:nvSpPr>
          <p:spPr bwMode="auto">
            <a:xfrm>
              <a:off x="4858192" y="2493096"/>
              <a:ext cx="319383" cy="300316"/>
            </a:xfrm>
            <a:custGeom>
              <a:avLst/>
              <a:gdLst>
                <a:gd name="T0" fmla="*/ 402 w 402"/>
                <a:gd name="T1" fmla="*/ 362 h 378"/>
                <a:gd name="T2" fmla="*/ 388 w 402"/>
                <a:gd name="T3" fmla="*/ 378 h 378"/>
                <a:gd name="T4" fmla="*/ 0 w 402"/>
                <a:gd name="T5" fmla="*/ 25 h 378"/>
                <a:gd name="T6" fmla="*/ 5 w 402"/>
                <a:gd name="T7" fmla="*/ 0 h 378"/>
                <a:gd name="T8" fmla="*/ 402 w 402"/>
                <a:gd name="T9" fmla="*/ 362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2" h="378">
                  <a:moveTo>
                    <a:pt x="402" y="362"/>
                  </a:moveTo>
                  <a:lnTo>
                    <a:pt x="388" y="378"/>
                  </a:lnTo>
                  <a:lnTo>
                    <a:pt x="0" y="25"/>
                  </a:lnTo>
                  <a:lnTo>
                    <a:pt x="5" y="0"/>
                  </a:lnTo>
                  <a:lnTo>
                    <a:pt x="402" y="362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3"/>
                </a:gs>
                <a:gs pos="100000">
                  <a:schemeClr val="accent3">
                    <a:lumMod val="60000"/>
                    <a:lumOff val="40000"/>
                  </a:schemeClr>
                </a:gs>
              </a:gsLst>
              <a:lin ang="0" scaled="0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51435" tIns="25718" rIns="51435" bIns="25718" numCol="1" anchor="t" anchorCtr="0" compatLnSpc="1">
              <a:prstTxWarp prst="textNoShape">
                <a:avLst/>
              </a:prstTxWarp>
            </a:bodyPr>
            <a:lstStyle/>
            <a:p>
              <a:endParaRPr lang="ru-RU" sz="1013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1" name="Shadow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400000">
              <a:off x="5563157" y="4355887"/>
              <a:ext cx="367856" cy="752338"/>
            </a:xfrm>
            <a:prstGeom prst="rect">
              <a:avLst/>
            </a:prstGeom>
          </p:spPr>
        </p:pic>
      </p:grpSp>
      <p:sp>
        <p:nvSpPr>
          <p:cNvPr id="19" name="Main circle"/>
          <p:cNvSpPr>
            <a:spLocks noChangeArrowheads="1"/>
          </p:cNvSpPr>
          <p:nvPr/>
        </p:nvSpPr>
        <p:spPr bwMode="auto">
          <a:xfrm>
            <a:off x="2563821" y="1520439"/>
            <a:ext cx="1941730" cy="1943260"/>
          </a:xfrm>
          <a:prstGeom prst="ellipse">
            <a:avLst/>
          </a:prstGeom>
          <a:gradFill flip="none" rotWithShape="1">
            <a:gsLst>
              <a:gs pos="20000">
                <a:srgbClr val="FFFFFF"/>
              </a:gs>
              <a:gs pos="100000">
                <a:srgbClr val="DAD9D9"/>
              </a:gs>
            </a:gsLst>
            <a:lin ang="2700000" scaled="1"/>
            <a:tileRect/>
          </a:gradFill>
          <a:ln>
            <a:noFill/>
          </a:ln>
          <a:effectLst>
            <a:outerShdw blurRad="381000" dist="177800" dir="2700000" algn="tl" rotWithShape="0">
              <a:prstClr val="black">
                <a:alpha val="70000"/>
              </a:prst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51435" tIns="25718" rIns="51435" bIns="25718" numCol="1" anchor="t" anchorCtr="0" compatLnSpc="1">
            <a:prstTxWarp prst="textNoShape">
              <a:avLst/>
            </a:prstTxWarp>
          </a:bodyPr>
          <a:lstStyle/>
          <a:p>
            <a:pPr algn="ctr"/>
            <a:endParaRPr lang="en-US" sz="101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101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0F4BFE87-3998-1C48-959F-FF96D6420437}"/>
              </a:ext>
            </a:extLst>
          </p:cNvPr>
          <p:cNvSpPr txBox="1"/>
          <p:nvPr/>
        </p:nvSpPr>
        <p:spPr>
          <a:xfrm rot="16959321">
            <a:off x="2177714" y="3149398"/>
            <a:ext cx="50358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" sz="1350" b="1" dirty="0">
                <a:solidFill>
                  <a:srgbClr val="363636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3/3</a:t>
            </a:r>
            <a:endParaRPr lang="ru-RU" sz="1350" b="1" dirty="0">
              <a:solidFill>
                <a:srgbClr val="363636"/>
              </a:solidFill>
              <a:latin typeface="Times New Roman" panose="02020603050405020304" pitchFamily="18" charset="0"/>
              <a:ea typeface="Roboto Condensed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0F40508A-DD73-5D4D-A71F-EF35293F53D0}"/>
              </a:ext>
            </a:extLst>
          </p:cNvPr>
          <p:cNvSpPr txBox="1"/>
          <p:nvPr/>
        </p:nvSpPr>
        <p:spPr>
          <a:xfrm rot="2580000">
            <a:off x="3182396" y="988657"/>
            <a:ext cx="50358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" sz="1200" b="1" dirty="0">
                <a:solidFill>
                  <a:srgbClr val="363636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1/3</a:t>
            </a:r>
            <a:endParaRPr lang="ru-RU" sz="1200" b="1" dirty="0">
              <a:solidFill>
                <a:srgbClr val="363636"/>
              </a:solidFill>
              <a:latin typeface="Times New Roman" panose="02020603050405020304" pitchFamily="18" charset="0"/>
              <a:ea typeface="Roboto Condensed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BA7A3523-B668-3D4A-AA2E-8ED87D4E04EB}"/>
              </a:ext>
            </a:extLst>
          </p:cNvPr>
          <p:cNvSpPr txBox="1"/>
          <p:nvPr/>
        </p:nvSpPr>
        <p:spPr>
          <a:xfrm rot="20580000">
            <a:off x="4557267" y="2944159"/>
            <a:ext cx="503581" cy="277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" sz="1200" b="1" dirty="0">
                <a:solidFill>
                  <a:srgbClr val="363636"/>
                </a:solidFill>
                <a:latin typeface="Times New Roman" panose="02020603050405020304" pitchFamily="18" charset="0"/>
                <a:ea typeface="Roboto Condensed" panose="02000000000000000000" pitchFamily="2" charset="0"/>
                <a:cs typeface="Times New Roman" panose="02020603050405020304" pitchFamily="18" charset="0"/>
              </a:rPr>
              <a:t>2/3</a:t>
            </a:r>
            <a:endParaRPr lang="ru-RU" sz="1200" b="1" dirty="0">
              <a:solidFill>
                <a:srgbClr val="363636"/>
              </a:solidFill>
              <a:latin typeface="Times New Roman" panose="02020603050405020304" pitchFamily="18" charset="0"/>
              <a:ea typeface="Roboto Condensed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55" name="Light bulb">
            <a:extLst>
              <a:ext uri="{FF2B5EF4-FFF2-40B4-BE49-F238E27FC236}">
                <a16:creationId xmlns:a16="http://schemas.microsoft.com/office/drawing/2014/main" id="{97CECA40-86AC-0743-A258-23996FF0F850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5064253" y="2748092"/>
            <a:ext cx="235949" cy="303833"/>
          </a:xfrm>
          <a:custGeom>
            <a:avLst/>
            <a:gdLst>
              <a:gd name="T0" fmla="*/ 0 w 198"/>
              <a:gd name="T1" fmla="*/ 99 h 256"/>
              <a:gd name="T2" fmla="*/ 39 w 198"/>
              <a:gd name="T3" fmla="*/ 204 h 256"/>
              <a:gd name="T4" fmla="*/ 55 w 198"/>
              <a:gd name="T5" fmla="*/ 228 h 256"/>
              <a:gd name="T6" fmla="*/ 55 w 198"/>
              <a:gd name="T7" fmla="*/ 236 h 256"/>
              <a:gd name="T8" fmla="*/ 139 w 198"/>
              <a:gd name="T9" fmla="*/ 256 h 256"/>
              <a:gd name="T10" fmla="*/ 159 w 198"/>
              <a:gd name="T11" fmla="*/ 236 h 256"/>
              <a:gd name="T12" fmla="*/ 143 w 198"/>
              <a:gd name="T13" fmla="*/ 212 h 256"/>
              <a:gd name="T14" fmla="*/ 143 w 198"/>
              <a:gd name="T15" fmla="*/ 204 h 256"/>
              <a:gd name="T16" fmla="*/ 135 w 198"/>
              <a:gd name="T17" fmla="*/ 248 h 256"/>
              <a:gd name="T18" fmla="*/ 135 w 198"/>
              <a:gd name="T19" fmla="*/ 236 h 256"/>
              <a:gd name="T20" fmla="*/ 63 w 198"/>
              <a:gd name="T21" fmla="*/ 228 h 256"/>
              <a:gd name="T22" fmla="*/ 135 w 198"/>
              <a:gd name="T23" fmla="*/ 228 h 256"/>
              <a:gd name="T24" fmla="*/ 32 w 198"/>
              <a:gd name="T25" fmla="*/ 103 h 256"/>
              <a:gd name="T26" fmla="*/ 55 w 198"/>
              <a:gd name="T27" fmla="*/ 77 h 256"/>
              <a:gd name="T28" fmla="*/ 77 w 198"/>
              <a:gd name="T29" fmla="*/ 55 h 256"/>
              <a:gd name="T30" fmla="*/ 103 w 198"/>
              <a:gd name="T31" fmla="*/ 32 h 256"/>
              <a:gd name="T32" fmla="*/ 143 w 198"/>
              <a:gd name="T33" fmla="*/ 49 h 256"/>
              <a:gd name="T34" fmla="*/ 145 w 198"/>
              <a:gd name="T35" fmla="*/ 84 h 256"/>
              <a:gd name="T36" fmla="*/ 145 w 198"/>
              <a:gd name="T37" fmla="*/ 114 h 256"/>
              <a:gd name="T38" fmla="*/ 143 w 198"/>
              <a:gd name="T39" fmla="*/ 149 h 256"/>
              <a:gd name="T40" fmla="*/ 103 w 198"/>
              <a:gd name="T41" fmla="*/ 166 h 256"/>
              <a:gd name="T42" fmla="*/ 77 w 198"/>
              <a:gd name="T43" fmla="*/ 143 h 256"/>
              <a:gd name="T44" fmla="*/ 55 w 198"/>
              <a:gd name="T45" fmla="*/ 121 h 256"/>
              <a:gd name="T46" fmla="*/ 79 w 198"/>
              <a:gd name="T47" fmla="*/ 204 h 256"/>
              <a:gd name="T48" fmla="*/ 81 w 198"/>
              <a:gd name="T49" fmla="*/ 153 h 256"/>
              <a:gd name="T50" fmla="*/ 107 w 198"/>
              <a:gd name="T51" fmla="*/ 174 h 256"/>
              <a:gd name="T52" fmla="*/ 117 w 198"/>
              <a:gd name="T53" fmla="*/ 153 h 256"/>
              <a:gd name="T54" fmla="*/ 135 w 198"/>
              <a:gd name="T55" fmla="*/ 184 h 256"/>
              <a:gd name="T56" fmla="*/ 127 w 198"/>
              <a:gd name="T57" fmla="*/ 149 h 256"/>
              <a:gd name="T58" fmla="*/ 158 w 198"/>
              <a:gd name="T59" fmla="*/ 146 h 256"/>
              <a:gd name="T60" fmla="*/ 150 w 198"/>
              <a:gd name="T61" fmla="*/ 124 h 256"/>
              <a:gd name="T62" fmla="*/ 153 w 198"/>
              <a:gd name="T63" fmla="*/ 117 h 256"/>
              <a:gd name="T64" fmla="*/ 174 w 198"/>
              <a:gd name="T65" fmla="*/ 91 h 256"/>
              <a:gd name="T66" fmla="*/ 153 w 198"/>
              <a:gd name="T67" fmla="*/ 81 h 256"/>
              <a:gd name="T68" fmla="*/ 158 w 198"/>
              <a:gd name="T69" fmla="*/ 57 h 256"/>
              <a:gd name="T70" fmla="*/ 146 w 198"/>
              <a:gd name="T71" fmla="*/ 40 h 256"/>
              <a:gd name="T72" fmla="*/ 124 w 198"/>
              <a:gd name="T73" fmla="*/ 48 h 256"/>
              <a:gd name="T74" fmla="*/ 111 w 198"/>
              <a:gd name="T75" fmla="*/ 28 h 256"/>
              <a:gd name="T76" fmla="*/ 87 w 198"/>
              <a:gd name="T77" fmla="*/ 28 h 256"/>
              <a:gd name="T78" fmla="*/ 74 w 198"/>
              <a:gd name="T79" fmla="*/ 48 h 256"/>
              <a:gd name="T80" fmla="*/ 52 w 198"/>
              <a:gd name="T81" fmla="*/ 40 h 256"/>
              <a:gd name="T82" fmla="*/ 40 w 198"/>
              <a:gd name="T83" fmla="*/ 57 h 256"/>
              <a:gd name="T84" fmla="*/ 45 w 198"/>
              <a:gd name="T85" fmla="*/ 81 h 256"/>
              <a:gd name="T86" fmla="*/ 24 w 198"/>
              <a:gd name="T87" fmla="*/ 91 h 256"/>
              <a:gd name="T88" fmla="*/ 45 w 198"/>
              <a:gd name="T89" fmla="*/ 117 h 256"/>
              <a:gd name="T90" fmla="*/ 48 w 198"/>
              <a:gd name="T91" fmla="*/ 124 h 256"/>
              <a:gd name="T92" fmla="*/ 40 w 198"/>
              <a:gd name="T93" fmla="*/ 146 h 256"/>
              <a:gd name="T94" fmla="*/ 54 w 198"/>
              <a:gd name="T95" fmla="*/ 159 h 256"/>
              <a:gd name="T96" fmla="*/ 71 w 198"/>
              <a:gd name="T97" fmla="*/ 204 h 256"/>
              <a:gd name="T98" fmla="*/ 61 w 198"/>
              <a:gd name="T99" fmla="*/ 181 h 256"/>
              <a:gd name="T100" fmla="*/ 190 w 198"/>
              <a:gd name="T101" fmla="*/ 99 h 256"/>
              <a:gd name="T102" fmla="*/ 123 w 198"/>
              <a:gd name="T103" fmla="*/ 100 h 256"/>
              <a:gd name="T104" fmla="*/ 99 w 198"/>
              <a:gd name="T105" fmla="*/ 123 h 256"/>
              <a:gd name="T106" fmla="*/ 99 w 198"/>
              <a:gd name="T107" fmla="*/ 115 h 2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198" h="256">
                <a:moveTo>
                  <a:pt x="198" y="99"/>
                </a:moveTo>
                <a:cubicBezTo>
                  <a:pt x="198" y="44"/>
                  <a:pt x="153" y="0"/>
                  <a:pt x="99" y="0"/>
                </a:cubicBezTo>
                <a:cubicBezTo>
                  <a:pt x="45" y="0"/>
                  <a:pt x="0" y="44"/>
                  <a:pt x="0" y="99"/>
                </a:cubicBezTo>
                <a:cubicBezTo>
                  <a:pt x="0" y="136"/>
                  <a:pt x="22" y="170"/>
                  <a:pt x="55" y="187"/>
                </a:cubicBezTo>
                <a:cubicBezTo>
                  <a:pt x="55" y="204"/>
                  <a:pt x="55" y="204"/>
                  <a:pt x="55" y="204"/>
                </a:cubicBezTo>
                <a:cubicBezTo>
                  <a:pt x="39" y="204"/>
                  <a:pt x="39" y="204"/>
                  <a:pt x="39" y="204"/>
                </a:cubicBezTo>
                <a:cubicBezTo>
                  <a:pt x="39" y="212"/>
                  <a:pt x="39" y="212"/>
                  <a:pt x="39" y="212"/>
                </a:cubicBezTo>
                <a:cubicBezTo>
                  <a:pt x="55" y="212"/>
                  <a:pt x="55" y="212"/>
                  <a:pt x="55" y="212"/>
                </a:cubicBezTo>
                <a:cubicBezTo>
                  <a:pt x="55" y="228"/>
                  <a:pt x="55" y="228"/>
                  <a:pt x="55" y="228"/>
                </a:cubicBezTo>
                <a:cubicBezTo>
                  <a:pt x="39" y="228"/>
                  <a:pt x="39" y="228"/>
                  <a:pt x="39" y="228"/>
                </a:cubicBezTo>
                <a:cubicBezTo>
                  <a:pt x="39" y="236"/>
                  <a:pt x="39" y="236"/>
                  <a:pt x="39" y="236"/>
                </a:cubicBezTo>
                <a:cubicBezTo>
                  <a:pt x="55" y="236"/>
                  <a:pt x="55" y="236"/>
                  <a:pt x="55" y="236"/>
                </a:cubicBezTo>
                <a:cubicBezTo>
                  <a:pt x="55" y="252"/>
                  <a:pt x="55" y="252"/>
                  <a:pt x="55" y="252"/>
                </a:cubicBezTo>
                <a:cubicBezTo>
                  <a:pt x="55" y="254"/>
                  <a:pt x="57" y="256"/>
                  <a:pt x="59" y="256"/>
                </a:cubicBezTo>
                <a:cubicBezTo>
                  <a:pt x="139" y="256"/>
                  <a:pt x="139" y="256"/>
                  <a:pt x="139" y="256"/>
                </a:cubicBezTo>
                <a:cubicBezTo>
                  <a:pt x="141" y="256"/>
                  <a:pt x="143" y="254"/>
                  <a:pt x="143" y="252"/>
                </a:cubicBezTo>
                <a:cubicBezTo>
                  <a:pt x="143" y="236"/>
                  <a:pt x="143" y="236"/>
                  <a:pt x="143" y="236"/>
                </a:cubicBezTo>
                <a:cubicBezTo>
                  <a:pt x="159" y="236"/>
                  <a:pt x="159" y="236"/>
                  <a:pt x="159" y="236"/>
                </a:cubicBezTo>
                <a:cubicBezTo>
                  <a:pt x="159" y="228"/>
                  <a:pt x="159" y="228"/>
                  <a:pt x="159" y="228"/>
                </a:cubicBezTo>
                <a:cubicBezTo>
                  <a:pt x="143" y="228"/>
                  <a:pt x="143" y="228"/>
                  <a:pt x="143" y="228"/>
                </a:cubicBezTo>
                <a:cubicBezTo>
                  <a:pt x="143" y="212"/>
                  <a:pt x="143" y="212"/>
                  <a:pt x="143" y="212"/>
                </a:cubicBezTo>
                <a:cubicBezTo>
                  <a:pt x="159" y="212"/>
                  <a:pt x="159" y="212"/>
                  <a:pt x="159" y="212"/>
                </a:cubicBezTo>
                <a:cubicBezTo>
                  <a:pt x="159" y="204"/>
                  <a:pt x="159" y="204"/>
                  <a:pt x="159" y="204"/>
                </a:cubicBezTo>
                <a:cubicBezTo>
                  <a:pt x="143" y="204"/>
                  <a:pt x="143" y="204"/>
                  <a:pt x="143" y="204"/>
                </a:cubicBezTo>
                <a:cubicBezTo>
                  <a:pt x="143" y="187"/>
                  <a:pt x="143" y="187"/>
                  <a:pt x="143" y="187"/>
                </a:cubicBezTo>
                <a:cubicBezTo>
                  <a:pt x="177" y="170"/>
                  <a:pt x="198" y="137"/>
                  <a:pt x="198" y="99"/>
                </a:cubicBezTo>
                <a:close/>
                <a:moveTo>
                  <a:pt x="135" y="248"/>
                </a:moveTo>
                <a:cubicBezTo>
                  <a:pt x="63" y="248"/>
                  <a:pt x="63" y="248"/>
                  <a:pt x="63" y="248"/>
                </a:cubicBezTo>
                <a:cubicBezTo>
                  <a:pt x="63" y="236"/>
                  <a:pt x="63" y="236"/>
                  <a:pt x="63" y="236"/>
                </a:cubicBezTo>
                <a:cubicBezTo>
                  <a:pt x="135" y="236"/>
                  <a:pt x="135" y="236"/>
                  <a:pt x="135" y="236"/>
                </a:cubicBezTo>
                <a:lnTo>
                  <a:pt x="135" y="248"/>
                </a:lnTo>
                <a:close/>
                <a:moveTo>
                  <a:pt x="135" y="228"/>
                </a:moveTo>
                <a:cubicBezTo>
                  <a:pt x="63" y="228"/>
                  <a:pt x="63" y="228"/>
                  <a:pt x="63" y="228"/>
                </a:cubicBezTo>
                <a:cubicBezTo>
                  <a:pt x="63" y="212"/>
                  <a:pt x="63" y="212"/>
                  <a:pt x="63" y="212"/>
                </a:cubicBezTo>
                <a:cubicBezTo>
                  <a:pt x="135" y="212"/>
                  <a:pt x="135" y="212"/>
                  <a:pt x="135" y="212"/>
                </a:cubicBezTo>
                <a:lnTo>
                  <a:pt x="135" y="228"/>
                </a:lnTo>
                <a:close/>
                <a:moveTo>
                  <a:pt x="55" y="121"/>
                </a:moveTo>
                <a:cubicBezTo>
                  <a:pt x="53" y="114"/>
                  <a:pt x="53" y="114"/>
                  <a:pt x="53" y="114"/>
                </a:cubicBezTo>
                <a:cubicBezTo>
                  <a:pt x="50" y="106"/>
                  <a:pt x="38" y="104"/>
                  <a:pt x="32" y="103"/>
                </a:cubicBezTo>
                <a:cubicBezTo>
                  <a:pt x="32" y="95"/>
                  <a:pt x="32" y="95"/>
                  <a:pt x="32" y="95"/>
                </a:cubicBezTo>
                <a:cubicBezTo>
                  <a:pt x="38" y="94"/>
                  <a:pt x="50" y="92"/>
                  <a:pt x="53" y="84"/>
                </a:cubicBezTo>
                <a:cubicBezTo>
                  <a:pt x="55" y="77"/>
                  <a:pt x="55" y="77"/>
                  <a:pt x="55" y="77"/>
                </a:cubicBezTo>
                <a:cubicBezTo>
                  <a:pt x="60" y="70"/>
                  <a:pt x="53" y="60"/>
                  <a:pt x="49" y="55"/>
                </a:cubicBezTo>
                <a:cubicBezTo>
                  <a:pt x="55" y="49"/>
                  <a:pt x="55" y="49"/>
                  <a:pt x="55" y="49"/>
                </a:cubicBezTo>
                <a:cubicBezTo>
                  <a:pt x="60" y="53"/>
                  <a:pt x="70" y="60"/>
                  <a:pt x="77" y="55"/>
                </a:cubicBezTo>
                <a:cubicBezTo>
                  <a:pt x="84" y="53"/>
                  <a:pt x="84" y="53"/>
                  <a:pt x="84" y="53"/>
                </a:cubicBezTo>
                <a:cubicBezTo>
                  <a:pt x="92" y="50"/>
                  <a:pt x="94" y="38"/>
                  <a:pt x="95" y="32"/>
                </a:cubicBezTo>
                <a:cubicBezTo>
                  <a:pt x="103" y="32"/>
                  <a:pt x="103" y="32"/>
                  <a:pt x="103" y="32"/>
                </a:cubicBezTo>
                <a:cubicBezTo>
                  <a:pt x="104" y="38"/>
                  <a:pt x="106" y="50"/>
                  <a:pt x="114" y="53"/>
                </a:cubicBezTo>
                <a:cubicBezTo>
                  <a:pt x="121" y="55"/>
                  <a:pt x="121" y="55"/>
                  <a:pt x="121" y="55"/>
                </a:cubicBezTo>
                <a:cubicBezTo>
                  <a:pt x="128" y="60"/>
                  <a:pt x="138" y="53"/>
                  <a:pt x="143" y="49"/>
                </a:cubicBezTo>
                <a:cubicBezTo>
                  <a:pt x="149" y="55"/>
                  <a:pt x="149" y="55"/>
                  <a:pt x="149" y="55"/>
                </a:cubicBezTo>
                <a:cubicBezTo>
                  <a:pt x="145" y="60"/>
                  <a:pt x="138" y="70"/>
                  <a:pt x="143" y="77"/>
                </a:cubicBezTo>
                <a:cubicBezTo>
                  <a:pt x="145" y="84"/>
                  <a:pt x="145" y="84"/>
                  <a:pt x="145" y="84"/>
                </a:cubicBezTo>
                <a:cubicBezTo>
                  <a:pt x="148" y="92"/>
                  <a:pt x="160" y="94"/>
                  <a:pt x="166" y="95"/>
                </a:cubicBezTo>
                <a:cubicBezTo>
                  <a:pt x="166" y="103"/>
                  <a:pt x="166" y="103"/>
                  <a:pt x="166" y="103"/>
                </a:cubicBezTo>
                <a:cubicBezTo>
                  <a:pt x="160" y="104"/>
                  <a:pt x="148" y="106"/>
                  <a:pt x="145" y="114"/>
                </a:cubicBezTo>
                <a:cubicBezTo>
                  <a:pt x="143" y="121"/>
                  <a:pt x="143" y="121"/>
                  <a:pt x="143" y="121"/>
                </a:cubicBezTo>
                <a:cubicBezTo>
                  <a:pt x="138" y="128"/>
                  <a:pt x="145" y="138"/>
                  <a:pt x="149" y="143"/>
                </a:cubicBezTo>
                <a:cubicBezTo>
                  <a:pt x="143" y="149"/>
                  <a:pt x="143" y="149"/>
                  <a:pt x="143" y="149"/>
                </a:cubicBezTo>
                <a:cubicBezTo>
                  <a:pt x="138" y="145"/>
                  <a:pt x="128" y="138"/>
                  <a:pt x="121" y="143"/>
                </a:cubicBezTo>
                <a:cubicBezTo>
                  <a:pt x="114" y="145"/>
                  <a:pt x="114" y="145"/>
                  <a:pt x="114" y="145"/>
                </a:cubicBezTo>
                <a:cubicBezTo>
                  <a:pt x="106" y="148"/>
                  <a:pt x="104" y="160"/>
                  <a:pt x="103" y="166"/>
                </a:cubicBezTo>
                <a:cubicBezTo>
                  <a:pt x="95" y="166"/>
                  <a:pt x="95" y="166"/>
                  <a:pt x="95" y="166"/>
                </a:cubicBezTo>
                <a:cubicBezTo>
                  <a:pt x="94" y="160"/>
                  <a:pt x="92" y="148"/>
                  <a:pt x="84" y="145"/>
                </a:cubicBezTo>
                <a:cubicBezTo>
                  <a:pt x="77" y="143"/>
                  <a:pt x="77" y="143"/>
                  <a:pt x="77" y="143"/>
                </a:cubicBezTo>
                <a:cubicBezTo>
                  <a:pt x="70" y="138"/>
                  <a:pt x="60" y="145"/>
                  <a:pt x="55" y="149"/>
                </a:cubicBezTo>
                <a:cubicBezTo>
                  <a:pt x="49" y="143"/>
                  <a:pt x="49" y="143"/>
                  <a:pt x="49" y="143"/>
                </a:cubicBezTo>
                <a:cubicBezTo>
                  <a:pt x="53" y="138"/>
                  <a:pt x="60" y="128"/>
                  <a:pt x="55" y="121"/>
                </a:cubicBezTo>
                <a:close/>
                <a:moveTo>
                  <a:pt x="119" y="152"/>
                </a:moveTo>
                <a:cubicBezTo>
                  <a:pt x="119" y="204"/>
                  <a:pt x="119" y="204"/>
                  <a:pt x="119" y="204"/>
                </a:cubicBezTo>
                <a:cubicBezTo>
                  <a:pt x="79" y="204"/>
                  <a:pt x="79" y="204"/>
                  <a:pt x="79" y="204"/>
                </a:cubicBezTo>
                <a:cubicBezTo>
                  <a:pt x="79" y="152"/>
                  <a:pt x="79" y="152"/>
                  <a:pt x="79" y="152"/>
                </a:cubicBezTo>
                <a:cubicBezTo>
                  <a:pt x="81" y="153"/>
                  <a:pt x="81" y="153"/>
                  <a:pt x="81" y="153"/>
                </a:cubicBezTo>
                <a:cubicBezTo>
                  <a:pt x="81" y="153"/>
                  <a:pt x="81" y="153"/>
                  <a:pt x="81" y="153"/>
                </a:cubicBezTo>
                <a:cubicBezTo>
                  <a:pt x="85" y="154"/>
                  <a:pt x="87" y="163"/>
                  <a:pt x="87" y="170"/>
                </a:cubicBezTo>
                <a:cubicBezTo>
                  <a:pt x="87" y="172"/>
                  <a:pt x="89" y="174"/>
                  <a:pt x="91" y="174"/>
                </a:cubicBezTo>
                <a:cubicBezTo>
                  <a:pt x="107" y="174"/>
                  <a:pt x="107" y="174"/>
                  <a:pt x="107" y="174"/>
                </a:cubicBezTo>
                <a:cubicBezTo>
                  <a:pt x="109" y="174"/>
                  <a:pt x="111" y="172"/>
                  <a:pt x="111" y="170"/>
                </a:cubicBezTo>
                <a:cubicBezTo>
                  <a:pt x="111" y="163"/>
                  <a:pt x="113" y="154"/>
                  <a:pt x="117" y="153"/>
                </a:cubicBezTo>
                <a:cubicBezTo>
                  <a:pt x="117" y="153"/>
                  <a:pt x="117" y="153"/>
                  <a:pt x="117" y="153"/>
                </a:cubicBezTo>
                <a:lnTo>
                  <a:pt x="119" y="152"/>
                </a:lnTo>
                <a:close/>
                <a:moveTo>
                  <a:pt x="137" y="181"/>
                </a:moveTo>
                <a:cubicBezTo>
                  <a:pt x="136" y="181"/>
                  <a:pt x="135" y="183"/>
                  <a:pt x="135" y="184"/>
                </a:cubicBezTo>
                <a:cubicBezTo>
                  <a:pt x="135" y="204"/>
                  <a:pt x="135" y="204"/>
                  <a:pt x="135" y="204"/>
                </a:cubicBezTo>
                <a:cubicBezTo>
                  <a:pt x="127" y="204"/>
                  <a:pt x="127" y="204"/>
                  <a:pt x="127" y="204"/>
                </a:cubicBezTo>
                <a:cubicBezTo>
                  <a:pt x="127" y="149"/>
                  <a:pt x="127" y="149"/>
                  <a:pt x="127" y="149"/>
                </a:cubicBezTo>
                <a:cubicBezTo>
                  <a:pt x="131" y="150"/>
                  <a:pt x="136" y="154"/>
                  <a:pt x="141" y="158"/>
                </a:cubicBezTo>
                <a:cubicBezTo>
                  <a:pt x="142" y="159"/>
                  <a:pt x="145" y="159"/>
                  <a:pt x="146" y="158"/>
                </a:cubicBezTo>
                <a:cubicBezTo>
                  <a:pt x="158" y="146"/>
                  <a:pt x="158" y="146"/>
                  <a:pt x="158" y="146"/>
                </a:cubicBezTo>
                <a:cubicBezTo>
                  <a:pt x="158" y="146"/>
                  <a:pt x="159" y="145"/>
                  <a:pt x="159" y="143"/>
                </a:cubicBezTo>
                <a:cubicBezTo>
                  <a:pt x="159" y="142"/>
                  <a:pt x="158" y="141"/>
                  <a:pt x="158" y="141"/>
                </a:cubicBezTo>
                <a:cubicBezTo>
                  <a:pt x="152" y="135"/>
                  <a:pt x="148" y="128"/>
                  <a:pt x="150" y="124"/>
                </a:cubicBezTo>
                <a:cubicBezTo>
                  <a:pt x="150" y="124"/>
                  <a:pt x="150" y="124"/>
                  <a:pt x="150" y="124"/>
                </a:cubicBezTo>
                <a:cubicBezTo>
                  <a:pt x="153" y="117"/>
                  <a:pt x="153" y="117"/>
                  <a:pt x="153" y="117"/>
                </a:cubicBezTo>
                <a:cubicBezTo>
                  <a:pt x="153" y="117"/>
                  <a:pt x="153" y="117"/>
                  <a:pt x="153" y="117"/>
                </a:cubicBezTo>
                <a:cubicBezTo>
                  <a:pt x="154" y="113"/>
                  <a:pt x="163" y="111"/>
                  <a:pt x="170" y="111"/>
                </a:cubicBezTo>
                <a:cubicBezTo>
                  <a:pt x="172" y="111"/>
                  <a:pt x="174" y="109"/>
                  <a:pt x="174" y="107"/>
                </a:cubicBezTo>
                <a:cubicBezTo>
                  <a:pt x="174" y="91"/>
                  <a:pt x="174" y="91"/>
                  <a:pt x="174" y="91"/>
                </a:cubicBezTo>
                <a:cubicBezTo>
                  <a:pt x="174" y="89"/>
                  <a:pt x="172" y="87"/>
                  <a:pt x="170" y="87"/>
                </a:cubicBezTo>
                <a:cubicBezTo>
                  <a:pt x="163" y="87"/>
                  <a:pt x="154" y="85"/>
                  <a:pt x="153" y="81"/>
                </a:cubicBezTo>
                <a:cubicBezTo>
                  <a:pt x="153" y="81"/>
                  <a:pt x="153" y="81"/>
                  <a:pt x="153" y="81"/>
                </a:cubicBezTo>
                <a:cubicBezTo>
                  <a:pt x="150" y="74"/>
                  <a:pt x="150" y="74"/>
                  <a:pt x="150" y="74"/>
                </a:cubicBezTo>
                <a:cubicBezTo>
                  <a:pt x="150" y="74"/>
                  <a:pt x="150" y="74"/>
                  <a:pt x="150" y="74"/>
                </a:cubicBezTo>
                <a:cubicBezTo>
                  <a:pt x="148" y="70"/>
                  <a:pt x="152" y="63"/>
                  <a:pt x="158" y="57"/>
                </a:cubicBezTo>
                <a:cubicBezTo>
                  <a:pt x="158" y="57"/>
                  <a:pt x="159" y="56"/>
                  <a:pt x="159" y="55"/>
                </a:cubicBezTo>
                <a:cubicBezTo>
                  <a:pt x="159" y="53"/>
                  <a:pt x="158" y="52"/>
                  <a:pt x="158" y="52"/>
                </a:cubicBezTo>
                <a:cubicBezTo>
                  <a:pt x="146" y="40"/>
                  <a:pt x="146" y="40"/>
                  <a:pt x="146" y="40"/>
                </a:cubicBezTo>
                <a:cubicBezTo>
                  <a:pt x="145" y="39"/>
                  <a:pt x="142" y="39"/>
                  <a:pt x="141" y="40"/>
                </a:cubicBezTo>
                <a:cubicBezTo>
                  <a:pt x="135" y="46"/>
                  <a:pt x="128" y="50"/>
                  <a:pt x="124" y="48"/>
                </a:cubicBezTo>
                <a:cubicBezTo>
                  <a:pt x="124" y="48"/>
                  <a:pt x="124" y="48"/>
                  <a:pt x="124" y="48"/>
                </a:cubicBezTo>
                <a:cubicBezTo>
                  <a:pt x="117" y="45"/>
                  <a:pt x="117" y="45"/>
                  <a:pt x="117" y="45"/>
                </a:cubicBezTo>
                <a:cubicBezTo>
                  <a:pt x="117" y="45"/>
                  <a:pt x="117" y="45"/>
                  <a:pt x="117" y="45"/>
                </a:cubicBezTo>
                <a:cubicBezTo>
                  <a:pt x="113" y="44"/>
                  <a:pt x="111" y="35"/>
                  <a:pt x="111" y="28"/>
                </a:cubicBezTo>
                <a:cubicBezTo>
                  <a:pt x="111" y="26"/>
                  <a:pt x="109" y="24"/>
                  <a:pt x="107" y="24"/>
                </a:cubicBezTo>
                <a:cubicBezTo>
                  <a:pt x="91" y="24"/>
                  <a:pt x="91" y="24"/>
                  <a:pt x="91" y="24"/>
                </a:cubicBezTo>
                <a:cubicBezTo>
                  <a:pt x="89" y="24"/>
                  <a:pt x="87" y="26"/>
                  <a:pt x="87" y="28"/>
                </a:cubicBezTo>
                <a:cubicBezTo>
                  <a:pt x="87" y="35"/>
                  <a:pt x="85" y="44"/>
                  <a:pt x="81" y="45"/>
                </a:cubicBezTo>
                <a:cubicBezTo>
                  <a:pt x="81" y="45"/>
                  <a:pt x="81" y="45"/>
                  <a:pt x="81" y="45"/>
                </a:cubicBezTo>
                <a:cubicBezTo>
                  <a:pt x="74" y="48"/>
                  <a:pt x="74" y="48"/>
                  <a:pt x="74" y="48"/>
                </a:cubicBezTo>
                <a:cubicBezTo>
                  <a:pt x="74" y="48"/>
                  <a:pt x="74" y="48"/>
                  <a:pt x="74" y="48"/>
                </a:cubicBezTo>
                <a:cubicBezTo>
                  <a:pt x="71" y="50"/>
                  <a:pt x="63" y="46"/>
                  <a:pt x="57" y="40"/>
                </a:cubicBezTo>
                <a:cubicBezTo>
                  <a:pt x="56" y="39"/>
                  <a:pt x="53" y="39"/>
                  <a:pt x="52" y="40"/>
                </a:cubicBezTo>
                <a:cubicBezTo>
                  <a:pt x="40" y="52"/>
                  <a:pt x="40" y="52"/>
                  <a:pt x="40" y="52"/>
                </a:cubicBezTo>
                <a:cubicBezTo>
                  <a:pt x="40" y="52"/>
                  <a:pt x="39" y="53"/>
                  <a:pt x="39" y="55"/>
                </a:cubicBezTo>
                <a:cubicBezTo>
                  <a:pt x="39" y="56"/>
                  <a:pt x="40" y="57"/>
                  <a:pt x="40" y="57"/>
                </a:cubicBezTo>
                <a:cubicBezTo>
                  <a:pt x="46" y="63"/>
                  <a:pt x="50" y="70"/>
                  <a:pt x="48" y="74"/>
                </a:cubicBezTo>
                <a:cubicBezTo>
                  <a:pt x="48" y="74"/>
                  <a:pt x="48" y="74"/>
                  <a:pt x="48" y="74"/>
                </a:cubicBezTo>
                <a:cubicBezTo>
                  <a:pt x="45" y="81"/>
                  <a:pt x="45" y="81"/>
                  <a:pt x="45" y="81"/>
                </a:cubicBezTo>
                <a:cubicBezTo>
                  <a:pt x="45" y="81"/>
                  <a:pt x="45" y="81"/>
                  <a:pt x="45" y="81"/>
                </a:cubicBezTo>
                <a:cubicBezTo>
                  <a:pt x="44" y="85"/>
                  <a:pt x="35" y="87"/>
                  <a:pt x="28" y="87"/>
                </a:cubicBezTo>
                <a:cubicBezTo>
                  <a:pt x="26" y="87"/>
                  <a:pt x="24" y="89"/>
                  <a:pt x="24" y="91"/>
                </a:cubicBezTo>
                <a:cubicBezTo>
                  <a:pt x="24" y="107"/>
                  <a:pt x="24" y="107"/>
                  <a:pt x="24" y="107"/>
                </a:cubicBezTo>
                <a:cubicBezTo>
                  <a:pt x="24" y="109"/>
                  <a:pt x="26" y="111"/>
                  <a:pt x="28" y="111"/>
                </a:cubicBezTo>
                <a:cubicBezTo>
                  <a:pt x="35" y="111"/>
                  <a:pt x="44" y="113"/>
                  <a:pt x="45" y="117"/>
                </a:cubicBezTo>
                <a:cubicBezTo>
                  <a:pt x="45" y="117"/>
                  <a:pt x="45" y="117"/>
                  <a:pt x="45" y="117"/>
                </a:cubicBezTo>
                <a:cubicBezTo>
                  <a:pt x="48" y="124"/>
                  <a:pt x="48" y="124"/>
                  <a:pt x="48" y="124"/>
                </a:cubicBezTo>
                <a:cubicBezTo>
                  <a:pt x="48" y="124"/>
                  <a:pt x="48" y="124"/>
                  <a:pt x="48" y="124"/>
                </a:cubicBezTo>
                <a:cubicBezTo>
                  <a:pt x="50" y="128"/>
                  <a:pt x="46" y="135"/>
                  <a:pt x="40" y="141"/>
                </a:cubicBezTo>
                <a:cubicBezTo>
                  <a:pt x="40" y="141"/>
                  <a:pt x="39" y="142"/>
                  <a:pt x="39" y="143"/>
                </a:cubicBezTo>
                <a:cubicBezTo>
                  <a:pt x="39" y="145"/>
                  <a:pt x="40" y="146"/>
                  <a:pt x="40" y="146"/>
                </a:cubicBezTo>
                <a:cubicBezTo>
                  <a:pt x="52" y="158"/>
                  <a:pt x="52" y="158"/>
                  <a:pt x="52" y="158"/>
                </a:cubicBezTo>
                <a:cubicBezTo>
                  <a:pt x="52" y="158"/>
                  <a:pt x="53" y="159"/>
                  <a:pt x="54" y="159"/>
                </a:cubicBezTo>
                <a:cubicBezTo>
                  <a:pt x="54" y="159"/>
                  <a:pt x="54" y="159"/>
                  <a:pt x="54" y="159"/>
                </a:cubicBezTo>
                <a:cubicBezTo>
                  <a:pt x="56" y="159"/>
                  <a:pt x="57" y="158"/>
                  <a:pt x="57" y="158"/>
                </a:cubicBezTo>
                <a:cubicBezTo>
                  <a:pt x="61" y="154"/>
                  <a:pt x="67" y="150"/>
                  <a:pt x="71" y="149"/>
                </a:cubicBezTo>
                <a:cubicBezTo>
                  <a:pt x="71" y="204"/>
                  <a:pt x="71" y="204"/>
                  <a:pt x="71" y="204"/>
                </a:cubicBezTo>
                <a:cubicBezTo>
                  <a:pt x="63" y="204"/>
                  <a:pt x="63" y="204"/>
                  <a:pt x="63" y="204"/>
                </a:cubicBezTo>
                <a:cubicBezTo>
                  <a:pt x="63" y="184"/>
                  <a:pt x="63" y="184"/>
                  <a:pt x="63" y="184"/>
                </a:cubicBezTo>
                <a:cubicBezTo>
                  <a:pt x="63" y="183"/>
                  <a:pt x="62" y="182"/>
                  <a:pt x="61" y="181"/>
                </a:cubicBezTo>
                <a:cubicBezTo>
                  <a:pt x="29" y="166"/>
                  <a:pt x="8" y="134"/>
                  <a:pt x="8" y="99"/>
                </a:cubicBezTo>
                <a:cubicBezTo>
                  <a:pt x="8" y="49"/>
                  <a:pt x="49" y="8"/>
                  <a:pt x="99" y="8"/>
                </a:cubicBezTo>
                <a:cubicBezTo>
                  <a:pt x="149" y="8"/>
                  <a:pt x="190" y="49"/>
                  <a:pt x="190" y="99"/>
                </a:cubicBezTo>
                <a:cubicBezTo>
                  <a:pt x="190" y="134"/>
                  <a:pt x="170" y="166"/>
                  <a:pt x="137" y="181"/>
                </a:cubicBezTo>
                <a:close/>
                <a:moveTo>
                  <a:pt x="99" y="123"/>
                </a:moveTo>
                <a:cubicBezTo>
                  <a:pt x="112" y="123"/>
                  <a:pt x="123" y="113"/>
                  <a:pt x="123" y="100"/>
                </a:cubicBezTo>
                <a:cubicBezTo>
                  <a:pt x="123" y="87"/>
                  <a:pt x="112" y="76"/>
                  <a:pt x="99" y="76"/>
                </a:cubicBezTo>
                <a:cubicBezTo>
                  <a:pt x="86" y="76"/>
                  <a:pt x="75" y="87"/>
                  <a:pt x="75" y="100"/>
                </a:cubicBezTo>
                <a:cubicBezTo>
                  <a:pt x="75" y="113"/>
                  <a:pt x="86" y="123"/>
                  <a:pt x="99" y="123"/>
                </a:cubicBezTo>
                <a:close/>
                <a:moveTo>
                  <a:pt x="99" y="84"/>
                </a:moveTo>
                <a:cubicBezTo>
                  <a:pt x="108" y="84"/>
                  <a:pt x="115" y="91"/>
                  <a:pt x="115" y="100"/>
                </a:cubicBezTo>
                <a:cubicBezTo>
                  <a:pt x="115" y="108"/>
                  <a:pt x="108" y="115"/>
                  <a:pt x="99" y="115"/>
                </a:cubicBezTo>
                <a:cubicBezTo>
                  <a:pt x="90" y="115"/>
                  <a:pt x="83" y="108"/>
                  <a:pt x="83" y="100"/>
                </a:cubicBezTo>
                <a:cubicBezTo>
                  <a:pt x="83" y="91"/>
                  <a:pt x="90" y="84"/>
                  <a:pt x="99" y="84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txBody>
          <a:bodyPr vert="horz" wrap="square" lIns="51435" tIns="25718" rIns="51435" bIns="25718" numCol="1" anchor="t" anchorCtr="0" compatLnSpc="1">
            <a:prstTxWarp prst="textNoShape">
              <a:avLst/>
            </a:prstTxWarp>
          </a:bodyPr>
          <a:lstStyle/>
          <a:p>
            <a:endParaRPr lang="ru-RU" sz="101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Text Box 43" descr="Rectangle 100">
            <a:extLst>
              <a:ext uri="{FF2B5EF4-FFF2-40B4-BE49-F238E27FC236}">
                <a16:creationId xmlns:a16="http://schemas.microsoft.com/office/drawing/2014/main" id="{5CE1C213-8C79-4E74-A54C-64BEF4C8DA45}"/>
              </a:ext>
            </a:extLst>
          </p:cNvPr>
          <p:cNvSpPr txBox="1">
            <a:spLocks/>
          </p:cNvSpPr>
          <p:nvPr/>
        </p:nvSpPr>
        <p:spPr bwMode="auto">
          <a:xfrm>
            <a:off x="4190910" y="127270"/>
            <a:ext cx="3222996" cy="1503617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  <a:effectLst/>
        </p:spPr>
        <p:txBody>
          <a:bodyPr wrap="square" lIns="34290" rIns="34290">
            <a:spAutoFit/>
          </a:bodyPr>
          <a:lstStyle/>
          <a:p>
            <a:pPr algn="ctr" defTabSz="68580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Helvetica" panose="020B0604020202020204" pitchFamily="34" charset="0"/>
              </a:rPr>
              <a:t>BONUS6, BONUS12, TDIS-n: Tagged approach which tags a low momentum recoil proton with DIS reactions on deuteron</a:t>
            </a:r>
          </a:p>
        </p:txBody>
      </p:sp>
      <p:sp>
        <p:nvSpPr>
          <p:cNvPr id="34" name="Light bulb">
            <a:extLst>
              <a:ext uri="{FF2B5EF4-FFF2-40B4-BE49-F238E27FC236}">
                <a16:creationId xmlns:a16="http://schemas.microsoft.com/office/drawing/2014/main" id="{2059AD38-7D59-2B4B-9B1C-4C031FBB9305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2131927" y="3623407"/>
            <a:ext cx="235949" cy="303833"/>
          </a:xfrm>
          <a:custGeom>
            <a:avLst/>
            <a:gdLst>
              <a:gd name="T0" fmla="*/ 0 w 198"/>
              <a:gd name="T1" fmla="*/ 99 h 256"/>
              <a:gd name="T2" fmla="*/ 39 w 198"/>
              <a:gd name="T3" fmla="*/ 204 h 256"/>
              <a:gd name="T4" fmla="*/ 55 w 198"/>
              <a:gd name="T5" fmla="*/ 228 h 256"/>
              <a:gd name="T6" fmla="*/ 55 w 198"/>
              <a:gd name="T7" fmla="*/ 236 h 256"/>
              <a:gd name="T8" fmla="*/ 139 w 198"/>
              <a:gd name="T9" fmla="*/ 256 h 256"/>
              <a:gd name="T10" fmla="*/ 159 w 198"/>
              <a:gd name="T11" fmla="*/ 236 h 256"/>
              <a:gd name="T12" fmla="*/ 143 w 198"/>
              <a:gd name="T13" fmla="*/ 212 h 256"/>
              <a:gd name="T14" fmla="*/ 143 w 198"/>
              <a:gd name="T15" fmla="*/ 204 h 256"/>
              <a:gd name="T16" fmla="*/ 135 w 198"/>
              <a:gd name="T17" fmla="*/ 248 h 256"/>
              <a:gd name="T18" fmla="*/ 135 w 198"/>
              <a:gd name="T19" fmla="*/ 236 h 256"/>
              <a:gd name="T20" fmla="*/ 63 w 198"/>
              <a:gd name="T21" fmla="*/ 228 h 256"/>
              <a:gd name="T22" fmla="*/ 135 w 198"/>
              <a:gd name="T23" fmla="*/ 228 h 256"/>
              <a:gd name="T24" fmla="*/ 32 w 198"/>
              <a:gd name="T25" fmla="*/ 103 h 256"/>
              <a:gd name="T26" fmla="*/ 55 w 198"/>
              <a:gd name="T27" fmla="*/ 77 h 256"/>
              <a:gd name="T28" fmla="*/ 77 w 198"/>
              <a:gd name="T29" fmla="*/ 55 h 256"/>
              <a:gd name="T30" fmla="*/ 103 w 198"/>
              <a:gd name="T31" fmla="*/ 32 h 256"/>
              <a:gd name="T32" fmla="*/ 143 w 198"/>
              <a:gd name="T33" fmla="*/ 49 h 256"/>
              <a:gd name="T34" fmla="*/ 145 w 198"/>
              <a:gd name="T35" fmla="*/ 84 h 256"/>
              <a:gd name="T36" fmla="*/ 145 w 198"/>
              <a:gd name="T37" fmla="*/ 114 h 256"/>
              <a:gd name="T38" fmla="*/ 143 w 198"/>
              <a:gd name="T39" fmla="*/ 149 h 256"/>
              <a:gd name="T40" fmla="*/ 103 w 198"/>
              <a:gd name="T41" fmla="*/ 166 h 256"/>
              <a:gd name="T42" fmla="*/ 77 w 198"/>
              <a:gd name="T43" fmla="*/ 143 h 256"/>
              <a:gd name="T44" fmla="*/ 55 w 198"/>
              <a:gd name="T45" fmla="*/ 121 h 256"/>
              <a:gd name="T46" fmla="*/ 79 w 198"/>
              <a:gd name="T47" fmla="*/ 204 h 256"/>
              <a:gd name="T48" fmla="*/ 81 w 198"/>
              <a:gd name="T49" fmla="*/ 153 h 256"/>
              <a:gd name="T50" fmla="*/ 107 w 198"/>
              <a:gd name="T51" fmla="*/ 174 h 256"/>
              <a:gd name="T52" fmla="*/ 117 w 198"/>
              <a:gd name="T53" fmla="*/ 153 h 256"/>
              <a:gd name="T54" fmla="*/ 135 w 198"/>
              <a:gd name="T55" fmla="*/ 184 h 256"/>
              <a:gd name="T56" fmla="*/ 127 w 198"/>
              <a:gd name="T57" fmla="*/ 149 h 256"/>
              <a:gd name="T58" fmla="*/ 158 w 198"/>
              <a:gd name="T59" fmla="*/ 146 h 256"/>
              <a:gd name="T60" fmla="*/ 150 w 198"/>
              <a:gd name="T61" fmla="*/ 124 h 256"/>
              <a:gd name="T62" fmla="*/ 153 w 198"/>
              <a:gd name="T63" fmla="*/ 117 h 256"/>
              <a:gd name="T64" fmla="*/ 174 w 198"/>
              <a:gd name="T65" fmla="*/ 91 h 256"/>
              <a:gd name="T66" fmla="*/ 153 w 198"/>
              <a:gd name="T67" fmla="*/ 81 h 256"/>
              <a:gd name="T68" fmla="*/ 158 w 198"/>
              <a:gd name="T69" fmla="*/ 57 h 256"/>
              <a:gd name="T70" fmla="*/ 146 w 198"/>
              <a:gd name="T71" fmla="*/ 40 h 256"/>
              <a:gd name="T72" fmla="*/ 124 w 198"/>
              <a:gd name="T73" fmla="*/ 48 h 256"/>
              <a:gd name="T74" fmla="*/ 111 w 198"/>
              <a:gd name="T75" fmla="*/ 28 h 256"/>
              <a:gd name="T76" fmla="*/ 87 w 198"/>
              <a:gd name="T77" fmla="*/ 28 h 256"/>
              <a:gd name="T78" fmla="*/ 74 w 198"/>
              <a:gd name="T79" fmla="*/ 48 h 256"/>
              <a:gd name="T80" fmla="*/ 52 w 198"/>
              <a:gd name="T81" fmla="*/ 40 h 256"/>
              <a:gd name="T82" fmla="*/ 40 w 198"/>
              <a:gd name="T83" fmla="*/ 57 h 256"/>
              <a:gd name="T84" fmla="*/ 45 w 198"/>
              <a:gd name="T85" fmla="*/ 81 h 256"/>
              <a:gd name="T86" fmla="*/ 24 w 198"/>
              <a:gd name="T87" fmla="*/ 91 h 256"/>
              <a:gd name="T88" fmla="*/ 45 w 198"/>
              <a:gd name="T89" fmla="*/ 117 h 256"/>
              <a:gd name="T90" fmla="*/ 48 w 198"/>
              <a:gd name="T91" fmla="*/ 124 h 256"/>
              <a:gd name="T92" fmla="*/ 40 w 198"/>
              <a:gd name="T93" fmla="*/ 146 h 256"/>
              <a:gd name="T94" fmla="*/ 54 w 198"/>
              <a:gd name="T95" fmla="*/ 159 h 256"/>
              <a:gd name="T96" fmla="*/ 71 w 198"/>
              <a:gd name="T97" fmla="*/ 204 h 256"/>
              <a:gd name="T98" fmla="*/ 61 w 198"/>
              <a:gd name="T99" fmla="*/ 181 h 256"/>
              <a:gd name="T100" fmla="*/ 190 w 198"/>
              <a:gd name="T101" fmla="*/ 99 h 256"/>
              <a:gd name="T102" fmla="*/ 123 w 198"/>
              <a:gd name="T103" fmla="*/ 100 h 256"/>
              <a:gd name="T104" fmla="*/ 99 w 198"/>
              <a:gd name="T105" fmla="*/ 123 h 256"/>
              <a:gd name="T106" fmla="*/ 99 w 198"/>
              <a:gd name="T107" fmla="*/ 115 h 2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198" h="256">
                <a:moveTo>
                  <a:pt x="198" y="99"/>
                </a:moveTo>
                <a:cubicBezTo>
                  <a:pt x="198" y="44"/>
                  <a:pt x="153" y="0"/>
                  <a:pt x="99" y="0"/>
                </a:cubicBezTo>
                <a:cubicBezTo>
                  <a:pt x="45" y="0"/>
                  <a:pt x="0" y="44"/>
                  <a:pt x="0" y="99"/>
                </a:cubicBezTo>
                <a:cubicBezTo>
                  <a:pt x="0" y="136"/>
                  <a:pt x="22" y="170"/>
                  <a:pt x="55" y="187"/>
                </a:cubicBezTo>
                <a:cubicBezTo>
                  <a:pt x="55" y="204"/>
                  <a:pt x="55" y="204"/>
                  <a:pt x="55" y="204"/>
                </a:cubicBezTo>
                <a:cubicBezTo>
                  <a:pt x="39" y="204"/>
                  <a:pt x="39" y="204"/>
                  <a:pt x="39" y="204"/>
                </a:cubicBezTo>
                <a:cubicBezTo>
                  <a:pt x="39" y="212"/>
                  <a:pt x="39" y="212"/>
                  <a:pt x="39" y="212"/>
                </a:cubicBezTo>
                <a:cubicBezTo>
                  <a:pt x="55" y="212"/>
                  <a:pt x="55" y="212"/>
                  <a:pt x="55" y="212"/>
                </a:cubicBezTo>
                <a:cubicBezTo>
                  <a:pt x="55" y="228"/>
                  <a:pt x="55" y="228"/>
                  <a:pt x="55" y="228"/>
                </a:cubicBezTo>
                <a:cubicBezTo>
                  <a:pt x="39" y="228"/>
                  <a:pt x="39" y="228"/>
                  <a:pt x="39" y="228"/>
                </a:cubicBezTo>
                <a:cubicBezTo>
                  <a:pt x="39" y="236"/>
                  <a:pt x="39" y="236"/>
                  <a:pt x="39" y="236"/>
                </a:cubicBezTo>
                <a:cubicBezTo>
                  <a:pt x="55" y="236"/>
                  <a:pt x="55" y="236"/>
                  <a:pt x="55" y="236"/>
                </a:cubicBezTo>
                <a:cubicBezTo>
                  <a:pt x="55" y="252"/>
                  <a:pt x="55" y="252"/>
                  <a:pt x="55" y="252"/>
                </a:cubicBezTo>
                <a:cubicBezTo>
                  <a:pt x="55" y="254"/>
                  <a:pt x="57" y="256"/>
                  <a:pt x="59" y="256"/>
                </a:cubicBezTo>
                <a:cubicBezTo>
                  <a:pt x="139" y="256"/>
                  <a:pt x="139" y="256"/>
                  <a:pt x="139" y="256"/>
                </a:cubicBezTo>
                <a:cubicBezTo>
                  <a:pt x="141" y="256"/>
                  <a:pt x="143" y="254"/>
                  <a:pt x="143" y="252"/>
                </a:cubicBezTo>
                <a:cubicBezTo>
                  <a:pt x="143" y="236"/>
                  <a:pt x="143" y="236"/>
                  <a:pt x="143" y="236"/>
                </a:cubicBezTo>
                <a:cubicBezTo>
                  <a:pt x="159" y="236"/>
                  <a:pt x="159" y="236"/>
                  <a:pt x="159" y="236"/>
                </a:cubicBezTo>
                <a:cubicBezTo>
                  <a:pt x="159" y="228"/>
                  <a:pt x="159" y="228"/>
                  <a:pt x="159" y="228"/>
                </a:cubicBezTo>
                <a:cubicBezTo>
                  <a:pt x="143" y="228"/>
                  <a:pt x="143" y="228"/>
                  <a:pt x="143" y="228"/>
                </a:cubicBezTo>
                <a:cubicBezTo>
                  <a:pt x="143" y="212"/>
                  <a:pt x="143" y="212"/>
                  <a:pt x="143" y="212"/>
                </a:cubicBezTo>
                <a:cubicBezTo>
                  <a:pt x="159" y="212"/>
                  <a:pt x="159" y="212"/>
                  <a:pt x="159" y="212"/>
                </a:cubicBezTo>
                <a:cubicBezTo>
                  <a:pt x="159" y="204"/>
                  <a:pt x="159" y="204"/>
                  <a:pt x="159" y="204"/>
                </a:cubicBezTo>
                <a:cubicBezTo>
                  <a:pt x="143" y="204"/>
                  <a:pt x="143" y="204"/>
                  <a:pt x="143" y="204"/>
                </a:cubicBezTo>
                <a:cubicBezTo>
                  <a:pt x="143" y="187"/>
                  <a:pt x="143" y="187"/>
                  <a:pt x="143" y="187"/>
                </a:cubicBezTo>
                <a:cubicBezTo>
                  <a:pt x="177" y="170"/>
                  <a:pt x="198" y="137"/>
                  <a:pt x="198" y="99"/>
                </a:cubicBezTo>
                <a:close/>
                <a:moveTo>
                  <a:pt x="135" y="248"/>
                </a:moveTo>
                <a:cubicBezTo>
                  <a:pt x="63" y="248"/>
                  <a:pt x="63" y="248"/>
                  <a:pt x="63" y="248"/>
                </a:cubicBezTo>
                <a:cubicBezTo>
                  <a:pt x="63" y="236"/>
                  <a:pt x="63" y="236"/>
                  <a:pt x="63" y="236"/>
                </a:cubicBezTo>
                <a:cubicBezTo>
                  <a:pt x="135" y="236"/>
                  <a:pt x="135" y="236"/>
                  <a:pt x="135" y="236"/>
                </a:cubicBezTo>
                <a:lnTo>
                  <a:pt x="135" y="248"/>
                </a:lnTo>
                <a:close/>
                <a:moveTo>
                  <a:pt x="135" y="228"/>
                </a:moveTo>
                <a:cubicBezTo>
                  <a:pt x="63" y="228"/>
                  <a:pt x="63" y="228"/>
                  <a:pt x="63" y="228"/>
                </a:cubicBezTo>
                <a:cubicBezTo>
                  <a:pt x="63" y="212"/>
                  <a:pt x="63" y="212"/>
                  <a:pt x="63" y="212"/>
                </a:cubicBezTo>
                <a:cubicBezTo>
                  <a:pt x="135" y="212"/>
                  <a:pt x="135" y="212"/>
                  <a:pt x="135" y="212"/>
                </a:cubicBezTo>
                <a:lnTo>
                  <a:pt x="135" y="228"/>
                </a:lnTo>
                <a:close/>
                <a:moveTo>
                  <a:pt x="55" y="121"/>
                </a:moveTo>
                <a:cubicBezTo>
                  <a:pt x="53" y="114"/>
                  <a:pt x="53" y="114"/>
                  <a:pt x="53" y="114"/>
                </a:cubicBezTo>
                <a:cubicBezTo>
                  <a:pt x="50" y="106"/>
                  <a:pt x="38" y="104"/>
                  <a:pt x="32" y="103"/>
                </a:cubicBezTo>
                <a:cubicBezTo>
                  <a:pt x="32" y="95"/>
                  <a:pt x="32" y="95"/>
                  <a:pt x="32" y="95"/>
                </a:cubicBezTo>
                <a:cubicBezTo>
                  <a:pt x="38" y="94"/>
                  <a:pt x="50" y="92"/>
                  <a:pt x="53" y="84"/>
                </a:cubicBezTo>
                <a:cubicBezTo>
                  <a:pt x="55" y="77"/>
                  <a:pt x="55" y="77"/>
                  <a:pt x="55" y="77"/>
                </a:cubicBezTo>
                <a:cubicBezTo>
                  <a:pt x="60" y="70"/>
                  <a:pt x="53" y="60"/>
                  <a:pt x="49" y="55"/>
                </a:cubicBezTo>
                <a:cubicBezTo>
                  <a:pt x="55" y="49"/>
                  <a:pt x="55" y="49"/>
                  <a:pt x="55" y="49"/>
                </a:cubicBezTo>
                <a:cubicBezTo>
                  <a:pt x="60" y="53"/>
                  <a:pt x="70" y="60"/>
                  <a:pt x="77" y="55"/>
                </a:cubicBezTo>
                <a:cubicBezTo>
                  <a:pt x="84" y="53"/>
                  <a:pt x="84" y="53"/>
                  <a:pt x="84" y="53"/>
                </a:cubicBezTo>
                <a:cubicBezTo>
                  <a:pt x="92" y="50"/>
                  <a:pt x="94" y="38"/>
                  <a:pt x="95" y="32"/>
                </a:cubicBezTo>
                <a:cubicBezTo>
                  <a:pt x="103" y="32"/>
                  <a:pt x="103" y="32"/>
                  <a:pt x="103" y="32"/>
                </a:cubicBezTo>
                <a:cubicBezTo>
                  <a:pt x="104" y="38"/>
                  <a:pt x="106" y="50"/>
                  <a:pt x="114" y="53"/>
                </a:cubicBezTo>
                <a:cubicBezTo>
                  <a:pt x="121" y="55"/>
                  <a:pt x="121" y="55"/>
                  <a:pt x="121" y="55"/>
                </a:cubicBezTo>
                <a:cubicBezTo>
                  <a:pt x="128" y="60"/>
                  <a:pt x="138" y="53"/>
                  <a:pt x="143" y="49"/>
                </a:cubicBezTo>
                <a:cubicBezTo>
                  <a:pt x="149" y="55"/>
                  <a:pt x="149" y="55"/>
                  <a:pt x="149" y="55"/>
                </a:cubicBezTo>
                <a:cubicBezTo>
                  <a:pt x="145" y="60"/>
                  <a:pt x="138" y="70"/>
                  <a:pt x="143" y="77"/>
                </a:cubicBezTo>
                <a:cubicBezTo>
                  <a:pt x="145" y="84"/>
                  <a:pt x="145" y="84"/>
                  <a:pt x="145" y="84"/>
                </a:cubicBezTo>
                <a:cubicBezTo>
                  <a:pt x="148" y="92"/>
                  <a:pt x="160" y="94"/>
                  <a:pt x="166" y="95"/>
                </a:cubicBezTo>
                <a:cubicBezTo>
                  <a:pt x="166" y="103"/>
                  <a:pt x="166" y="103"/>
                  <a:pt x="166" y="103"/>
                </a:cubicBezTo>
                <a:cubicBezTo>
                  <a:pt x="160" y="104"/>
                  <a:pt x="148" y="106"/>
                  <a:pt x="145" y="114"/>
                </a:cubicBezTo>
                <a:cubicBezTo>
                  <a:pt x="143" y="121"/>
                  <a:pt x="143" y="121"/>
                  <a:pt x="143" y="121"/>
                </a:cubicBezTo>
                <a:cubicBezTo>
                  <a:pt x="138" y="128"/>
                  <a:pt x="145" y="138"/>
                  <a:pt x="149" y="143"/>
                </a:cubicBezTo>
                <a:cubicBezTo>
                  <a:pt x="143" y="149"/>
                  <a:pt x="143" y="149"/>
                  <a:pt x="143" y="149"/>
                </a:cubicBezTo>
                <a:cubicBezTo>
                  <a:pt x="138" y="145"/>
                  <a:pt x="128" y="138"/>
                  <a:pt x="121" y="143"/>
                </a:cubicBezTo>
                <a:cubicBezTo>
                  <a:pt x="114" y="145"/>
                  <a:pt x="114" y="145"/>
                  <a:pt x="114" y="145"/>
                </a:cubicBezTo>
                <a:cubicBezTo>
                  <a:pt x="106" y="148"/>
                  <a:pt x="104" y="160"/>
                  <a:pt x="103" y="166"/>
                </a:cubicBezTo>
                <a:cubicBezTo>
                  <a:pt x="95" y="166"/>
                  <a:pt x="95" y="166"/>
                  <a:pt x="95" y="166"/>
                </a:cubicBezTo>
                <a:cubicBezTo>
                  <a:pt x="94" y="160"/>
                  <a:pt x="92" y="148"/>
                  <a:pt x="84" y="145"/>
                </a:cubicBezTo>
                <a:cubicBezTo>
                  <a:pt x="77" y="143"/>
                  <a:pt x="77" y="143"/>
                  <a:pt x="77" y="143"/>
                </a:cubicBezTo>
                <a:cubicBezTo>
                  <a:pt x="70" y="138"/>
                  <a:pt x="60" y="145"/>
                  <a:pt x="55" y="149"/>
                </a:cubicBezTo>
                <a:cubicBezTo>
                  <a:pt x="49" y="143"/>
                  <a:pt x="49" y="143"/>
                  <a:pt x="49" y="143"/>
                </a:cubicBezTo>
                <a:cubicBezTo>
                  <a:pt x="53" y="138"/>
                  <a:pt x="60" y="128"/>
                  <a:pt x="55" y="121"/>
                </a:cubicBezTo>
                <a:close/>
                <a:moveTo>
                  <a:pt x="119" y="152"/>
                </a:moveTo>
                <a:cubicBezTo>
                  <a:pt x="119" y="204"/>
                  <a:pt x="119" y="204"/>
                  <a:pt x="119" y="204"/>
                </a:cubicBezTo>
                <a:cubicBezTo>
                  <a:pt x="79" y="204"/>
                  <a:pt x="79" y="204"/>
                  <a:pt x="79" y="204"/>
                </a:cubicBezTo>
                <a:cubicBezTo>
                  <a:pt x="79" y="152"/>
                  <a:pt x="79" y="152"/>
                  <a:pt x="79" y="152"/>
                </a:cubicBezTo>
                <a:cubicBezTo>
                  <a:pt x="81" y="153"/>
                  <a:pt x="81" y="153"/>
                  <a:pt x="81" y="153"/>
                </a:cubicBezTo>
                <a:cubicBezTo>
                  <a:pt x="81" y="153"/>
                  <a:pt x="81" y="153"/>
                  <a:pt x="81" y="153"/>
                </a:cubicBezTo>
                <a:cubicBezTo>
                  <a:pt x="85" y="154"/>
                  <a:pt x="87" y="163"/>
                  <a:pt x="87" y="170"/>
                </a:cubicBezTo>
                <a:cubicBezTo>
                  <a:pt x="87" y="172"/>
                  <a:pt x="89" y="174"/>
                  <a:pt x="91" y="174"/>
                </a:cubicBezTo>
                <a:cubicBezTo>
                  <a:pt x="107" y="174"/>
                  <a:pt x="107" y="174"/>
                  <a:pt x="107" y="174"/>
                </a:cubicBezTo>
                <a:cubicBezTo>
                  <a:pt x="109" y="174"/>
                  <a:pt x="111" y="172"/>
                  <a:pt x="111" y="170"/>
                </a:cubicBezTo>
                <a:cubicBezTo>
                  <a:pt x="111" y="163"/>
                  <a:pt x="113" y="154"/>
                  <a:pt x="117" y="153"/>
                </a:cubicBezTo>
                <a:cubicBezTo>
                  <a:pt x="117" y="153"/>
                  <a:pt x="117" y="153"/>
                  <a:pt x="117" y="153"/>
                </a:cubicBezTo>
                <a:lnTo>
                  <a:pt x="119" y="152"/>
                </a:lnTo>
                <a:close/>
                <a:moveTo>
                  <a:pt x="137" y="181"/>
                </a:moveTo>
                <a:cubicBezTo>
                  <a:pt x="136" y="181"/>
                  <a:pt x="135" y="183"/>
                  <a:pt x="135" y="184"/>
                </a:cubicBezTo>
                <a:cubicBezTo>
                  <a:pt x="135" y="204"/>
                  <a:pt x="135" y="204"/>
                  <a:pt x="135" y="204"/>
                </a:cubicBezTo>
                <a:cubicBezTo>
                  <a:pt x="127" y="204"/>
                  <a:pt x="127" y="204"/>
                  <a:pt x="127" y="204"/>
                </a:cubicBezTo>
                <a:cubicBezTo>
                  <a:pt x="127" y="149"/>
                  <a:pt x="127" y="149"/>
                  <a:pt x="127" y="149"/>
                </a:cubicBezTo>
                <a:cubicBezTo>
                  <a:pt x="131" y="150"/>
                  <a:pt x="136" y="154"/>
                  <a:pt x="141" y="158"/>
                </a:cubicBezTo>
                <a:cubicBezTo>
                  <a:pt x="142" y="159"/>
                  <a:pt x="145" y="159"/>
                  <a:pt x="146" y="158"/>
                </a:cubicBezTo>
                <a:cubicBezTo>
                  <a:pt x="158" y="146"/>
                  <a:pt x="158" y="146"/>
                  <a:pt x="158" y="146"/>
                </a:cubicBezTo>
                <a:cubicBezTo>
                  <a:pt x="158" y="146"/>
                  <a:pt x="159" y="145"/>
                  <a:pt x="159" y="143"/>
                </a:cubicBezTo>
                <a:cubicBezTo>
                  <a:pt x="159" y="142"/>
                  <a:pt x="158" y="141"/>
                  <a:pt x="158" y="141"/>
                </a:cubicBezTo>
                <a:cubicBezTo>
                  <a:pt x="152" y="135"/>
                  <a:pt x="148" y="128"/>
                  <a:pt x="150" y="124"/>
                </a:cubicBezTo>
                <a:cubicBezTo>
                  <a:pt x="150" y="124"/>
                  <a:pt x="150" y="124"/>
                  <a:pt x="150" y="124"/>
                </a:cubicBezTo>
                <a:cubicBezTo>
                  <a:pt x="153" y="117"/>
                  <a:pt x="153" y="117"/>
                  <a:pt x="153" y="117"/>
                </a:cubicBezTo>
                <a:cubicBezTo>
                  <a:pt x="153" y="117"/>
                  <a:pt x="153" y="117"/>
                  <a:pt x="153" y="117"/>
                </a:cubicBezTo>
                <a:cubicBezTo>
                  <a:pt x="154" y="113"/>
                  <a:pt x="163" y="111"/>
                  <a:pt x="170" y="111"/>
                </a:cubicBezTo>
                <a:cubicBezTo>
                  <a:pt x="172" y="111"/>
                  <a:pt x="174" y="109"/>
                  <a:pt x="174" y="107"/>
                </a:cubicBezTo>
                <a:cubicBezTo>
                  <a:pt x="174" y="91"/>
                  <a:pt x="174" y="91"/>
                  <a:pt x="174" y="91"/>
                </a:cubicBezTo>
                <a:cubicBezTo>
                  <a:pt x="174" y="89"/>
                  <a:pt x="172" y="87"/>
                  <a:pt x="170" y="87"/>
                </a:cubicBezTo>
                <a:cubicBezTo>
                  <a:pt x="163" y="87"/>
                  <a:pt x="154" y="85"/>
                  <a:pt x="153" y="81"/>
                </a:cubicBezTo>
                <a:cubicBezTo>
                  <a:pt x="153" y="81"/>
                  <a:pt x="153" y="81"/>
                  <a:pt x="153" y="81"/>
                </a:cubicBezTo>
                <a:cubicBezTo>
                  <a:pt x="150" y="74"/>
                  <a:pt x="150" y="74"/>
                  <a:pt x="150" y="74"/>
                </a:cubicBezTo>
                <a:cubicBezTo>
                  <a:pt x="150" y="74"/>
                  <a:pt x="150" y="74"/>
                  <a:pt x="150" y="74"/>
                </a:cubicBezTo>
                <a:cubicBezTo>
                  <a:pt x="148" y="70"/>
                  <a:pt x="152" y="63"/>
                  <a:pt x="158" y="57"/>
                </a:cubicBezTo>
                <a:cubicBezTo>
                  <a:pt x="158" y="57"/>
                  <a:pt x="159" y="56"/>
                  <a:pt x="159" y="55"/>
                </a:cubicBezTo>
                <a:cubicBezTo>
                  <a:pt x="159" y="53"/>
                  <a:pt x="158" y="52"/>
                  <a:pt x="158" y="52"/>
                </a:cubicBezTo>
                <a:cubicBezTo>
                  <a:pt x="146" y="40"/>
                  <a:pt x="146" y="40"/>
                  <a:pt x="146" y="40"/>
                </a:cubicBezTo>
                <a:cubicBezTo>
                  <a:pt x="145" y="39"/>
                  <a:pt x="142" y="39"/>
                  <a:pt x="141" y="40"/>
                </a:cubicBezTo>
                <a:cubicBezTo>
                  <a:pt x="135" y="46"/>
                  <a:pt x="128" y="50"/>
                  <a:pt x="124" y="48"/>
                </a:cubicBezTo>
                <a:cubicBezTo>
                  <a:pt x="124" y="48"/>
                  <a:pt x="124" y="48"/>
                  <a:pt x="124" y="48"/>
                </a:cubicBezTo>
                <a:cubicBezTo>
                  <a:pt x="117" y="45"/>
                  <a:pt x="117" y="45"/>
                  <a:pt x="117" y="45"/>
                </a:cubicBezTo>
                <a:cubicBezTo>
                  <a:pt x="117" y="45"/>
                  <a:pt x="117" y="45"/>
                  <a:pt x="117" y="45"/>
                </a:cubicBezTo>
                <a:cubicBezTo>
                  <a:pt x="113" y="44"/>
                  <a:pt x="111" y="35"/>
                  <a:pt x="111" y="28"/>
                </a:cubicBezTo>
                <a:cubicBezTo>
                  <a:pt x="111" y="26"/>
                  <a:pt x="109" y="24"/>
                  <a:pt x="107" y="24"/>
                </a:cubicBezTo>
                <a:cubicBezTo>
                  <a:pt x="91" y="24"/>
                  <a:pt x="91" y="24"/>
                  <a:pt x="91" y="24"/>
                </a:cubicBezTo>
                <a:cubicBezTo>
                  <a:pt x="89" y="24"/>
                  <a:pt x="87" y="26"/>
                  <a:pt x="87" y="28"/>
                </a:cubicBezTo>
                <a:cubicBezTo>
                  <a:pt x="87" y="35"/>
                  <a:pt x="85" y="44"/>
                  <a:pt x="81" y="45"/>
                </a:cubicBezTo>
                <a:cubicBezTo>
                  <a:pt x="81" y="45"/>
                  <a:pt x="81" y="45"/>
                  <a:pt x="81" y="45"/>
                </a:cubicBezTo>
                <a:cubicBezTo>
                  <a:pt x="74" y="48"/>
                  <a:pt x="74" y="48"/>
                  <a:pt x="74" y="48"/>
                </a:cubicBezTo>
                <a:cubicBezTo>
                  <a:pt x="74" y="48"/>
                  <a:pt x="74" y="48"/>
                  <a:pt x="74" y="48"/>
                </a:cubicBezTo>
                <a:cubicBezTo>
                  <a:pt x="71" y="50"/>
                  <a:pt x="63" y="46"/>
                  <a:pt x="57" y="40"/>
                </a:cubicBezTo>
                <a:cubicBezTo>
                  <a:pt x="56" y="39"/>
                  <a:pt x="53" y="39"/>
                  <a:pt x="52" y="40"/>
                </a:cubicBezTo>
                <a:cubicBezTo>
                  <a:pt x="40" y="52"/>
                  <a:pt x="40" y="52"/>
                  <a:pt x="40" y="52"/>
                </a:cubicBezTo>
                <a:cubicBezTo>
                  <a:pt x="40" y="52"/>
                  <a:pt x="39" y="53"/>
                  <a:pt x="39" y="55"/>
                </a:cubicBezTo>
                <a:cubicBezTo>
                  <a:pt x="39" y="56"/>
                  <a:pt x="40" y="57"/>
                  <a:pt x="40" y="57"/>
                </a:cubicBezTo>
                <a:cubicBezTo>
                  <a:pt x="46" y="63"/>
                  <a:pt x="50" y="70"/>
                  <a:pt x="48" y="74"/>
                </a:cubicBezTo>
                <a:cubicBezTo>
                  <a:pt x="48" y="74"/>
                  <a:pt x="48" y="74"/>
                  <a:pt x="48" y="74"/>
                </a:cubicBezTo>
                <a:cubicBezTo>
                  <a:pt x="45" y="81"/>
                  <a:pt x="45" y="81"/>
                  <a:pt x="45" y="81"/>
                </a:cubicBezTo>
                <a:cubicBezTo>
                  <a:pt x="45" y="81"/>
                  <a:pt x="45" y="81"/>
                  <a:pt x="45" y="81"/>
                </a:cubicBezTo>
                <a:cubicBezTo>
                  <a:pt x="44" y="85"/>
                  <a:pt x="35" y="87"/>
                  <a:pt x="28" y="87"/>
                </a:cubicBezTo>
                <a:cubicBezTo>
                  <a:pt x="26" y="87"/>
                  <a:pt x="24" y="89"/>
                  <a:pt x="24" y="91"/>
                </a:cubicBezTo>
                <a:cubicBezTo>
                  <a:pt x="24" y="107"/>
                  <a:pt x="24" y="107"/>
                  <a:pt x="24" y="107"/>
                </a:cubicBezTo>
                <a:cubicBezTo>
                  <a:pt x="24" y="109"/>
                  <a:pt x="26" y="111"/>
                  <a:pt x="28" y="111"/>
                </a:cubicBezTo>
                <a:cubicBezTo>
                  <a:pt x="35" y="111"/>
                  <a:pt x="44" y="113"/>
                  <a:pt x="45" y="117"/>
                </a:cubicBezTo>
                <a:cubicBezTo>
                  <a:pt x="45" y="117"/>
                  <a:pt x="45" y="117"/>
                  <a:pt x="45" y="117"/>
                </a:cubicBezTo>
                <a:cubicBezTo>
                  <a:pt x="48" y="124"/>
                  <a:pt x="48" y="124"/>
                  <a:pt x="48" y="124"/>
                </a:cubicBezTo>
                <a:cubicBezTo>
                  <a:pt x="48" y="124"/>
                  <a:pt x="48" y="124"/>
                  <a:pt x="48" y="124"/>
                </a:cubicBezTo>
                <a:cubicBezTo>
                  <a:pt x="50" y="128"/>
                  <a:pt x="46" y="135"/>
                  <a:pt x="40" y="141"/>
                </a:cubicBezTo>
                <a:cubicBezTo>
                  <a:pt x="40" y="141"/>
                  <a:pt x="39" y="142"/>
                  <a:pt x="39" y="143"/>
                </a:cubicBezTo>
                <a:cubicBezTo>
                  <a:pt x="39" y="145"/>
                  <a:pt x="40" y="146"/>
                  <a:pt x="40" y="146"/>
                </a:cubicBezTo>
                <a:cubicBezTo>
                  <a:pt x="52" y="158"/>
                  <a:pt x="52" y="158"/>
                  <a:pt x="52" y="158"/>
                </a:cubicBezTo>
                <a:cubicBezTo>
                  <a:pt x="52" y="158"/>
                  <a:pt x="53" y="159"/>
                  <a:pt x="54" y="159"/>
                </a:cubicBezTo>
                <a:cubicBezTo>
                  <a:pt x="54" y="159"/>
                  <a:pt x="54" y="159"/>
                  <a:pt x="54" y="159"/>
                </a:cubicBezTo>
                <a:cubicBezTo>
                  <a:pt x="56" y="159"/>
                  <a:pt x="57" y="158"/>
                  <a:pt x="57" y="158"/>
                </a:cubicBezTo>
                <a:cubicBezTo>
                  <a:pt x="61" y="154"/>
                  <a:pt x="67" y="150"/>
                  <a:pt x="71" y="149"/>
                </a:cubicBezTo>
                <a:cubicBezTo>
                  <a:pt x="71" y="204"/>
                  <a:pt x="71" y="204"/>
                  <a:pt x="71" y="204"/>
                </a:cubicBezTo>
                <a:cubicBezTo>
                  <a:pt x="63" y="204"/>
                  <a:pt x="63" y="204"/>
                  <a:pt x="63" y="204"/>
                </a:cubicBezTo>
                <a:cubicBezTo>
                  <a:pt x="63" y="184"/>
                  <a:pt x="63" y="184"/>
                  <a:pt x="63" y="184"/>
                </a:cubicBezTo>
                <a:cubicBezTo>
                  <a:pt x="63" y="183"/>
                  <a:pt x="62" y="182"/>
                  <a:pt x="61" y="181"/>
                </a:cubicBezTo>
                <a:cubicBezTo>
                  <a:pt x="29" y="166"/>
                  <a:pt x="8" y="134"/>
                  <a:pt x="8" y="99"/>
                </a:cubicBezTo>
                <a:cubicBezTo>
                  <a:pt x="8" y="49"/>
                  <a:pt x="49" y="8"/>
                  <a:pt x="99" y="8"/>
                </a:cubicBezTo>
                <a:cubicBezTo>
                  <a:pt x="149" y="8"/>
                  <a:pt x="190" y="49"/>
                  <a:pt x="190" y="99"/>
                </a:cubicBezTo>
                <a:cubicBezTo>
                  <a:pt x="190" y="134"/>
                  <a:pt x="170" y="166"/>
                  <a:pt x="137" y="181"/>
                </a:cubicBezTo>
                <a:close/>
                <a:moveTo>
                  <a:pt x="99" y="123"/>
                </a:moveTo>
                <a:cubicBezTo>
                  <a:pt x="112" y="123"/>
                  <a:pt x="123" y="113"/>
                  <a:pt x="123" y="100"/>
                </a:cubicBezTo>
                <a:cubicBezTo>
                  <a:pt x="123" y="87"/>
                  <a:pt x="112" y="76"/>
                  <a:pt x="99" y="76"/>
                </a:cubicBezTo>
                <a:cubicBezTo>
                  <a:pt x="86" y="76"/>
                  <a:pt x="75" y="87"/>
                  <a:pt x="75" y="100"/>
                </a:cubicBezTo>
                <a:cubicBezTo>
                  <a:pt x="75" y="113"/>
                  <a:pt x="86" y="123"/>
                  <a:pt x="99" y="123"/>
                </a:cubicBezTo>
                <a:close/>
                <a:moveTo>
                  <a:pt x="99" y="84"/>
                </a:moveTo>
                <a:cubicBezTo>
                  <a:pt x="108" y="84"/>
                  <a:pt x="115" y="91"/>
                  <a:pt x="115" y="100"/>
                </a:cubicBezTo>
                <a:cubicBezTo>
                  <a:pt x="115" y="108"/>
                  <a:pt x="108" y="115"/>
                  <a:pt x="99" y="115"/>
                </a:cubicBezTo>
                <a:cubicBezTo>
                  <a:pt x="90" y="115"/>
                  <a:pt x="83" y="108"/>
                  <a:pt x="83" y="100"/>
                </a:cubicBezTo>
                <a:cubicBezTo>
                  <a:pt x="83" y="91"/>
                  <a:pt x="90" y="84"/>
                  <a:pt x="99" y="84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txBody>
          <a:bodyPr vert="horz" wrap="square" lIns="51435" tIns="25718" rIns="51435" bIns="25718" numCol="1" anchor="t" anchorCtr="0" compatLnSpc="1">
            <a:prstTxWarp prst="textNoShape">
              <a:avLst/>
            </a:prstTxWarp>
          </a:bodyPr>
          <a:lstStyle/>
          <a:p>
            <a:endParaRPr lang="ru-RU" sz="101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Light bulb">
            <a:extLst>
              <a:ext uri="{FF2B5EF4-FFF2-40B4-BE49-F238E27FC236}">
                <a16:creationId xmlns:a16="http://schemas.microsoft.com/office/drawing/2014/main" id="{E8781140-A3A0-704F-9B01-AE17C8B014CF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2941081" y="733872"/>
            <a:ext cx="235949" cy="303833"/>
          </a:xfrm>
          <a:custGeom>
            <a:avLst/>
            <a:gdLst>
              <a:gd name="T0" fmla="*/ 0 w 198"/>
              <a:gd name="T1" fmla="*/ 99 h 256"/>
              <a:gd name="T2" fmla="*/ 39 w 198"/>
              <a:gd name="T3" fmla="*/ 204 h 256"/>
              <a:gd name="T4" fmla="*/ 55 w 198"/>
              <a:gd name="T5" fmla="*/ 228 h 256"/>
              <a:gd name="T6" fmla="*/ 55 w 198"/>
              <a:gd name="T7" fmla="*/ 236 h 256"/>
              <a:gd name="T8" fmla="*/ 139 w 198"/>
              <a:gd name="T9" fmla="*/ 256 h 256"/>
              <a:gd name="T10" fmla="*/ 159 w 198"/>
              <a:gd name="T11" fmla="*/ 236 h 256"/>
              <a:gd name="T12" fmla="*/ 143 w 198"/>
              <a:gd name="T13" fmla="*/ 212 h 256"/>
              <a:gd name="T14" fmla="*/ 143 w 198"/>
              <a:gd name="T15" fmla="*/ 204 h 256"/>
              <a:gd name="T16" fmla="*/ 135 w 198"/>
              <a:gd name="T17" fmla="*/ 248 h 256"/>
              <a:gd name="T18" fmla="*/ 135 w 198"/>
              <a:gd name="T19" fmla="*/ 236 h 256"/>
              <a:gd name="T20" fmla="*/ 63 w 198"/>
              <a:gd name="T21" fmla="*/ 228 h 256"/>
              <a:gd name="T22" fmla="*/ 135 w 198"/>
              <a:gd name="T23" fmla="*/ 228 h 256"/>
              <a:gd name="T24" fmla="*/ 32 w 198"/>
              <a:gd name="T25" fmla="*/ 103 h 256"/>
              <a:gd name="T26" fmla="*/ 55 w 198"/>
              <a:gd name="T27" fmla="*/ 77 h 256"/>
              <a:gd name="T28" fmla="*/ 77 w 198"/>
              <a:gd name="T29" fmla="*/ 55 h 256"/>
              <a:gd name="T30" fmla="*/ 103 w 198"/>
              <a:gd name="T31" fmla="*/ 32 h 256"/>
              <a:gd name="T32" fmla="*/ 143 w 198"/>
              <a:gd name="T33" fmla="*/ 49 h 256"/>
              <a:gd name="T34" fmla="*/ 145 w 198"/>
              <a:gd name="T35" fmla="*/ 84 h 256"/>
              <a:gd name="T36" fmla="*/ 145 w 198"/>
              <a:gd name="T37" fmla="*/ 114 h 256"/>
              <a:gd name="T38" fmla="*/ 143 w 198"/>
              <a:gd name="T39" fmla="*/ 149 h 256"/>
              <a:gd name="T40" fmla="*/ 103 w 198"/>
              <a:gd name="T41" fmla="*/ 166 h 256"/>
              <a:gd name="T42" fmla="*/ 77 w 198"/>
              <a:gd name="T43" fmla="*/ 143 h 256"/>
              <a:gd name="T44" fmla="*/ 55 w 198"/>
              <a:gd name="T45" fmla="*/ 121 h 256"/>
              <a:gd name="T46" fmla="*/ 79 w 198"/>
              <a:gd name="T47" fmla="*/ 204 h 256"/>
              <a:gd name="T48" fmla="*/ 81 w 198"/>
              <a:gd name="T49" fmla="*/ 153 h 256"/>
              <a:gd name="T50" fmla="*/ 107 w 198"/>
              <a:gd name="T51" fmla="*/ 174 h 256"/>
              <a:gd name="T52" fmla="*/ 117 w 198"/>
              <a:gd name="T53" fmla="*/ 153 h 256"/>
              <a:gd name="T54" fmla="*/ 135 w 198"/>
              <a:gd name="T55" fmla="*/ 184 h 256"/>
              <a:gd name="T56" fmla="*/ 127 w 198"/>
              <a:gd name="T57" fmla="*/ 149 h 256"/>
              <a:gd name="T58" fmla="*/ 158 w 198"/>
              <a:gd name="T59" fmla="*/ 146 h 256"/>
              <a:gd name="T60" fmla="*/ 150 w 198"/>
              <a:gd name="T61" fmla="*/ 124 h 256"/>
              <a:gd name="T62" fmla="*/ 153 w 198"/>
              <a:gd name="T63" fmla="*/ 117 h 256"/>
              <a:gd name="T64" fmla="*/ 174 w 198"/>
              <a:gd name="T65" fmla="*/ 91 h 256"/>
              <a:gd name="T66" fmla="*/ 153 w 198"/>
              <a:gd name="T67" fmla="*/ 81 h 256"/>
              <a:gd name="T68" fmla="*/ 158 w 198"/>
              <a:gd name="T69" fmla="*/ 57 h 256"/>
              <a:gd name="T70" fmla="*/ 146 w 198"/>
              <a:gd name="T71" fmla="*/ 40 h 256"/>
              <a:gd name="T72" fmla="*/ 124 w 198"/>
              <a:gd name="T73" fmla="*/ 48 h 256"/>
              <a:gd name="T74" fmla="*/ 111 w 198"/>
              <a:gd name="T75" fmla="*/ 28 h 256"/>
              <a:gd name="T76" fmla="*/ 87 w 198"/>
              <a:gd name="T77" fmla="*/ 28 h 256"/>
              <a:gd name="T78" fmla="*/ 74 w 198"/>
              <a:gd name="T79" fmla="*/ 48 h 256"/>
              <a:gd name="T80" fmla="*/ 52 w 198"/>
              <a:gd name="T81" fmla="*/ 40 h 256"/>
              <a:gd name="T82" fmla="*/ 40 w 198"/>
              <a:gd name="T83" fmla="*/ 57 h 256"/>
              <a:gd name="T84" fmla="*/ 45 w 198"/>
              <a:gd name="T85" fmla="*/ 81 h 256"/>
              <a:gd name="T86" fmla="*/ 24 w 198"/>
              <a:gd name="T87" fmla="*/ 91 h 256"/>
              <a:gd name="T88" fmla="*/ 45 w 198"/>
              <a:gd name="T89" fmla="*/ 117 h 256"/>
              <a:gd name="T90" fmla="*/ 48 w 198"/>
              <a:gd name="T91" fmla="*/ 124 h 256"/>
              <a:gd name="T92" fmla="*/ 40 w 198"/>
              <a:gd name="T93" fmla="*/ 146 h 256"/>
              <a:gd name="T94" fmla="*/ 54 w 198"/>
              <a:gd name="T95" fmla="*/ 159 h 256"/>
              <a:gd name="T96" fmla="*/ 71 w 198"/>
              <a:gd name="T97" fmla="*/ 204 h 256"/>
              <a:gd name="T98" fmla="*/ 61 w 198"/>
              <a:gd name="T99" fmla="*/ 181 h 256"/>
              <a:gd name="T100" fmla="*/ 190 w 198"/>
              <a:gd name="T101" fmla="*/ 99 h 256"/>
              <a:gd name="T102" fmla="*/ 123 w 198"/>
              <a:gd name="T103" fmla="*/ 100 h 256"/>
              <a:gd name="T104" fmla="*/ 99 w 198"/>
              <a:gd name="T105" fmla="*/ 123 h 256"/>
              <a:gd name="T106" fmla="*/ 99 w 198"/>
              <a:gd name="T107" fmla="*/ 115 h 2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198" h="256">
                <a:moveTo>
                  <a:pt x="198" y="99"/>
                </a:moveTo>
                <a:cubicBezTo>
                  <a:pt x="198" y="44"/>
                  <a:pt x="153" y="0"/>
                  <a:pt x="99" y="0"/>
                </a:cubicBezTo>
                <a:cubicBezTo>
                  <a:pt x="45" y="0"/>
                  <a:pt x="0" y="44"/>
                  <a:pt x="0" y="99"/>
                </a:cubicBezTo>
                <a:cubicBezTo>
                  <a:pt x="0" y="136"/>
                  <a:pt x="22" y="170"/>
                  <a:pt x="55" y="187"/>
                </a:cubicBezTo>
                <a:cubicBezTo>
                  <a:pt x="55" y="204"/>
                  <a:pt x="55" y="204"/>
                  <a:pt x="55" y="204"/>
                </a:cubicBezTo>
                <a:cubicBezTo>
                  <a:pt x="39" y="204"/>
                  <a:pt x="39" y="204"/>
                  <a:pt x="39" y="204"/>
                </a:cubicBezTo>
                <a:cubicBezTo>
                  <a:pt x="39" y="212"/>
                  <a:pt x="39" y="212"/>
                  <a:pt x="39" y="212"/>
                </a:cubicBezTo>
                <a:cubicBezTo>
                  <a:pt x="55" y="212"/>
                  <a:pt x="55" y="212"/>
                  <a:pt x="55" y="212"/>
                </a:cubicBezTo>
                <a:cubicBezTo>
                  <a:pt x="55" y="228"/>
                  <a:pt x="55" y="228"/>
                  <a:pt x="55" y="228"/>
                </a:cubicBezTo>
                <a:cubicBezTo>
                  <a:pt x="39" y="228"/>
                  <a:pt x="39" y="228"/>
                  <a:pt x="39" y="228"/>
                </a:cubicBezTo>
                <a:cubicBezTo>
                  <a:pt x="39" y="236"/>
                  <a:pt x="39" y="236"/>
                  <a:pt x="39" y="236"/>
                </a:cubicBezTo>
                <a:cubicBezTo>
                  <a:pt x="55" y="236"/>
                  <a:pt x="55" y="236"/>
                  <a:pt x="55" y="236"/>
                </a:cubicBezTo>
                <a:cubicBezTo>
                  <a:pt x="55" y="252"/>
                  <a:pt x="55" y="252"/>
                  <a:pt x="55" y="252"/>
                </a:cubicBezTo>
                <a:cubicBezTo>
                  <a:pt x="55" y="254"/>
                  <a:pt x="57" y="256"/>
                  <a:pt x="59" y="256"/>
                </a:cubicBezTo>
                <a:cubicBezTo>
                  <a:pt x="139" y="256"/>
                  <a:pt x="139" y="256"/>
                  <a:pt x="139" y="256"/>
                </a:cubicBezTo>
                <a:cubicBezTo>
                  <a:pt x="141" y="256"/>
                  <a:pt x="143" y="254"/>
                  <a:pt x="143" y="252"/>
                </a:cubicBezTo>
                <a:cubicBezTo>
                  <a:pt x="143" y="236"/>
                  <a:pt x="143" y="236"/>
                  <a:pt x="143" y="236"/>
                </a:cubicBezTo>
                <a:cubicBezTo>
                  <a:pt x="159" y="236"/>
                  <a:pt x="159" y="236"/>
                  <a:pt x="159" y="236"/>
                </a:cubicBezTo>
                <a:cubicBezTo>
                  <a:pt x="159" y="228"/>
                  <a:pt x="159" y="228"/>
                  <a:pt x="159" y="228"/>
                </a:cubicBezTo>
                <a:cubicBezTo>
                  <a:pt x="143" y="228"/>
                  <a:pt x="143" y="228"/>
                  <a:pt x="143" y="228"/>
                </a:cubicBezTo>
                <a:cubicBezTo>
                  <a:pt x="143" y="212"/>
                  <a:pt x="143" y="212"/>
                  <a:pt x="143" y="212"/>
                </a:cubicBezTo>
                <a:cubicBezTo>
                  <a:pt x="159" y="212"/>
                  <a:pt x="159" y="212"/>
                  <a:pt x="159" y="212"/>
                </a:cubicBezTo>
                <a:cubicBezTo>
                  <a:pt x="159" y="204"/>
                  <a:pt x="159" y="204"/>
                  <a:pt x="159" y="204"/>
                </a:cubicBezTo>
                <a:cubicBezTo>
                  <a:pt x="143" y="204"/>
                  <a:pt x="143" y="204"/>
                  <a:pt x="143" y="204"/>
                </a:cubicBezTo>
                <a:cubicBezTo>
                  <a:pt x="143" y="187"/>
                  <a:pt x="143" y="187"/>
                  <a:pt x="143" y="187"/>
                </a:cubicBezTo>
                <a:cubicBezTo>
                  <a:pt x="177" y="170"/>
                  <a:pt x="198" y="137"/>
                  <a:pt x="198" y="99"/>
                </a:cubicBezTo>
                <a:close/>
                <a:moveTo>
                  <a:pt x="135" y="248"/>
                </a:moveTo>
                <a:cubicBezTo>
                  <a:pt x="63" y="248"/>
                  <a:pt x="63" y="248"/>
                  <a:pt x="63" y="248"/>
                </a:cubicBezTo>
                <a:cubicBezTo>
                  <a:pt x="63" y="236"/>
                  <a:pt x="63" y="236"/>
                  <a:pt x="63" y="236"/>
                </a:cubicBezTo>
                <a:cubicBezTo>
                  <a:pt x="135" y="236"/>
                  <a:pt x="135" y="236"/>
                  <a:pt x="135" y="236"/>
                </a:cubicBezTo>
                <a:lnTo>
                  <a:pt x="135" y="248"/>
                </a:lnTo>
                <a:close/>
                <a:moveTo>
                  <a:pt x="135" y="228"/>
                </a:moveTo>
                <a:cubicBezTo>
                  <a:pt x="63" y="228"/>
                  <a:pt x="63" y="228"/>
                  <a:pt x="63" y="228"/>
                </a:cubicBezTo>
                <a:cubicBezTo>
                  <a:pt x="63" y="212"/>
                  <a:pt x="63" y="212"/>
                  <a:pt x="63" y="212"/>
                </a:cubicBezTo>
                <a:cubicBezTo>
                  <a:pt x="135" y="212"/>
                  <a:pt x="135" y="212"/>
                  <a:pt x="135" y="212"/>
                </a:cubicBezTo>
                <a:lnTo>
                  <a:pt x="135" y="228"/>
                </a:lnTo>
                <a:close/>
                <a:moveTo>
                  <a:pt x="55" y="121"/>
                </a:moveTo>
                <a:cubicBezTo>
                  <a:pt x="53" y="114"/>
                  <a:pt x="53" y="114"/>
                  <a:pt x="53" y="114"/>
                </a:cubicBezTo>
                <a:cubicBezTo>
                  <a:pt x="50" y="106"/>
                  <a:pt x="38" y="104"/>
                  <a:pt x="32" y="103"/>
                </a:cubicBezTo>
                <a:cubicBezTo>
                  <a:pt x="32" y="95"/>
                  <a:pt x="32" y="95"/>
                  <a:pt x="32" y="95"/>
                </a:cubicBezTo>
                <a:cubicBezTo>
                  <a:pt x="38" y="94"/>
                  <a:pt x="50" y="92"/>
                  <a:pt x="53" y="84"/>
                </a:cubicBezTo>
                <a:cubicBezTo>
                  <a:pt x="55" y="77"/>
                  <a:pt x="55" y="77"/>
                  <a:pt x="55" y="77"/>
                </a:cubicBezTo>
                <a:cubicBezTo>
                  <a:pt x="60" y="70"/>
                  <a:pt x="53" y="60"/>
                  <a:pt x="49" y="55"/>
                </a:cubicBezTo>
                <a:cubicBezTo>
                  <a:pt x="55" y="49"/>
                  <a:pt x="55" y="49"/>
                  <a:pt x="55" y="49"/>
                </a:cubicBezTo>
                <a:cubicBezTo>
                  <a:pt x="60" y="53"/>
                  <a:pt x="70" y="60"/>
                  <a:pt x="77" y="55"/>
                </a:cubicBezTo>
                <a:cubicBezTo>
                  <a:pt x="84" y="53"/>
                  <a:pt x="84" y="53"/>
                  <a:pt x="84" y="53"/>
                </a:cubicBezTo>
                <a:cubicBezTo>
                  <a:pt x="92" y="50"/>
                  <a:pt x="94" y="38"/>
                  <a:pt x="95" y="32"/>
                </a:cubicBezTo>
                <a:cubicBezTo>
                  <a:pt x="103" y="32"/>
                  <a:pt x="103" y="32"/>
                  <a:pt x="103" y="32"/>
                </a:cubicBezTo>
                <a:cubicBezTo>
                  <a:pt x="104" y="38"/>
                  <a:pt x="106" y="50"/>
                  <a:pt x="114" y="53"/>
                </a:cubicBezTo>
                <a:cubicBezTo>
                  <a:pt x="121" y="55"/>
                  <a:pt x="121" y="55"/>
                  <a:pt x="121" y="55"/>
                </a:cubicBezTo>
                <a:cubicBezTo>
                  <a:pt x="128" y="60"/>
                  <a:pt x="138" y="53"/>
                  <a:pt x="143" y="49"/>
                </a:cubicBezTo>
                <a:cubicBezTo>
                  <a:pt x="149" y="55"/>
                  <a:pt x="149" y="55"/>
                  <a:pt x="149" y="55"/>
                </a:cubicBezTo>
                <a:cubicBezTo>
                  <a:pt x="145" y="60"/>
                  <a:pt x="138" y="70"/>
                  <a:pt x="143" y="77"/>
                </a:cubicBezTo>
                <a:cubicBezTo>
                  <a:pt x="145" y="84"/>
                  <a:pt x="145" y="84"/>
                  <a:pt x="145" y="84"/>
                </a:cubicBezTo>
                <a:cubicBezTo>
                  <a:pt x="148" y="92"/>
                  <a:pt x="160" y="94"/>
                  <a:pt x="166" y="95"/>
                </a:cubicBezTo>
                <a:cubicBezTo>
                  <a:pt x="166" y="103"/>
                  <a:pt x="166" y="103"/>
                  <a:pt x="166" y="103"/>
                </a:cubicBezTo>
                <a:cubicBezTo>
                  <a:pt x="160" y="104"/>
                  <a:pt x="148" y="106"/>
                  <a:pt x="145" y="114"/>
                </a:cubicBezTo>
                <a:cubicBezTo>
                  <a:pt x="143" y="121"/>
                  <a:pt x="143" y="121"/>
                  <a:pt x="143" y="121"/>
                </a:cubicBezTo>
                <a:cubicBezTo>
                  <a:pt x="138" y="128"/>
                  <a:pt x="145" y="138"/>
                  <a:pt x="149" y="143"/>
                </a:cubicBezTo>
                <a:cubicBezTo>
                  <a:pt x="143" y="149"/>
                  <a:pt x="143" y="149"/>
                  <a:pt x="143" y="149"/>
                </a:cubicBezTo>
                <a:cubicBezTo>
                  <a:pt x="138" y="145"/>
                  <a:pt x="128" y="138"/>
                  <a:pt x="121" y="143"/>
                </a:cubicBezTo>
                <a:cubicBezTo>
                  <a:pt x="114" y="145"/>
                  <a:pt x="114" y="145"/>
                  <a:pt x="114" y="145"/>
                </a:cubicBezTo>
                <a:cubicBezTo>
                  <a:pt x="106" y="148"/>
                  <a:pt x="104" y="160"/>
                  <a:pt x="103" y="166"/>
                </a:cubicBezTo>
                <a:cubicBezTo>
                  <a:pt x="95" y="166"/>
                  <a:pt x="95" y="166"/>
                  <a:pt x="95" y="166"/>
                </a:cubicBezTo>
                <a:cubicBezTo>
                  <a:pt x="94" y="160"/>
                  <a:pt x="92" y="148"/>
                  <a:pt x="84" y="145"/>
                </a:cubicBezTo>
                <a:cubicBezTo>
                  <a:pt x="77" y="143"/>
                  <a:pt x="77" y="143"/>
                  <a:pt x="77" y="143"/>
                </a:cubicBezTo>
                <a:cubicBezTo>
                  <a:pt x="70" y="138"/>
                  <a:pt x="60" y="145"/>
                  <a:pt x="55" y="149"/>
                </a:cubicBezTo>
                <a:cubicBezTo>
                  <a:pt x="49" y="143"/>
                  <a:pt x="49" y="143"/>
                  <a:pt x="49" y="143"/>
                </a:cubicBezTo>
                <a:cubicBezTo>
                  <a:pt x="53" y="138"/>
                  <a:pt x="60" y="128"/>
                  <a:pt x="55" y="121"/>
                </a:cubicBezTo>
                <a:close/>
                <a:moveTo>
                  <a:pt x="119" y="152"/>
                </a:moveTo>
                <a:cubicBezTo>
                  <a:pt x="119" y="204"/>
                  <a:pt x="119" y="204"/>
                  <a:pt x="119" y="204"/>
                </a:cubicBezTo>
                <a:cubicBezTo>
                  <a:pt x="79" y="204"/>
                  <a:pt x="79" y="204"/>
                  <a:pt x="79" y="204"/>
                </a:cubicBezTo>
                <a:cubicBezTo>
                  <a:pt x="79" y="152"/>
                  <a:pt x="79" y="152"/>
                  <a:pt x="79" y="152"/>
                </a:cubicBezTo>
                <a:cubicBezTo>
                  <a:pt x="81" y="153"/>
                  <a:pt x="81" y="153"/>
                  <a:pt x="81" y="153"/>
                </a:cubicBezTo>
                <a:cubicBezTo>
                  <a:pt x="81" y="153"/>
                  <a:pt x="81" y="153"/>
                  <a:pt x="81" y="153"/>
                </a:cubicBezTo>
                <a:cubicBezTo>
                  <a:pt x="85" y="154"/>
                  <a:pt x="87" y="163"/>
                  <a:pt x="87" y="170"/>
                </a:cubicBezTo>
                <a:cubicBezTo>
                  <a:pt x="87" y="172"/>
                  <a:pt x="89" y="174"/>
                  <a:pt x="91" y="174"/>
                </a:cubicBezTo>
                <a:cubicBezTo>
                  <a:pt x="107" y="174"/>
                  <a:pt x="107" y="174"/>
                  <a:pt x="107" y="174"/>
                </a:cubicBezTo>
                <a:cubicBezTo>
                  <a:pt x="109" y="174"/>
                  <a:pt x="111" y="172"/>
                  <a:pt x="111" y="170"/>
                </a:cubicBezTo>
                <a:cubicBezTo>
                  <a:pt x="111" y="163"/>
                  <a:pt x="113" y="154"/>
                  <a:pt x="117" y="153"/>
                </a:cubicBezTo>
                <a:cubicBezTo>
                  <a:pt x="117" y="153"/>
                  <a:pt x="117" y="153"/>
                  <a:pt x="117" y="153"/>
                </a:cubicBezTo>
                <a:lnTo>
                  <a:pt x="119" y="152"/>
                </a:lnTo>
                <a:close/>
                <a:moveTo>
                  <a:pt x="137" y="181"/>
                </a:moveTo>
                <a:cubicBezTo>
                  <a:pt x="136" y="181"/>
                  <a:pt x="135" y="183"/>
                  <a:pt x="135" y="184"/>
                </a:cubicBezTo>
                <a:cubicBezTo>
                  <a:pt x="135" y="204"/>
                  <a:pt x="135" y="204"/>
                  <a:pt x="135" y="204"/>
                </a:cubicBezTo>
                <a:cubicBezTo>
                  <a:pt x="127" y="204"/>
                  <a:pt x="127" y="204"/>
                  <a:pt x="127" y="204"/>
                </a:cubicBezTo>
                <a:cubicBezTo>
                  <a:pt x="127" y="149"/>
                  <a:pt x="127" y="149"/>
                  <a:pt x="127" y="149"/>
                </a:cubicBezTo>
                <a:cubicBezTo>
                  <a:pt x="131" y="150"/>
                  <a:pt x="136" y="154"/>
                  <a:pt x="141" y="158"/>
                </a:cubicBezTo>
                <a:cubicBezTo>
                  <a:pt x="142" y="159"/>
                  <a:pt x="145" y="159"/>
                  <a:pt x="146" y="158"/>
                </a:cubicBezTo>
                <a:cubicBezTo>
                  <a:pt x="158" y="146"/>
                  <a:pt x="158" y="146"/>
                  <a:pt x="158" y="146"/>
                </a:cubicBezTo>
                <a:cubicBezTo>
                  <a:pt x="158" y="146"/>
                  <a:pt x="159" y="145"/>
                  <a:pt x="159" y="143"/>
                </a:cubicBezTo>
                <a:cubicBezTo>
                  <a:pt x="159" y="142"/>
                  <a:pt x="158" y="141"/>
                  <a:pt x="158" y="141"/>
                </a:cubicBezTo>
                <a:cubicBezTo>
                  <a:pt x="152" y="135"/>
                  <a:pt x="148" y="128"/>
                  <a:pt x="150" y="124"/>
                </a:cubicBezTo>
                <a:cubicBezTo>
                  <a:pt x="150" y="124"/>
                  <a:pt x="150" y="124"/>
                  <a:pt x="150" y="124"/>
                </a:cubicBezTo>
                <a:cubicBezTo>
                  <a:pt x="153" y="117"/>
                  <a:pt x="153" y="117"/>
                  <a:pt x="153" y="117"/>
                </a:cubicBezTo>
                <a:cubicBezTo>
                  <a:pt x="153" y="117"/>
                  <a:pt x="153" y="117"/>
                  <a:pt x="153" y="117"/>
                </a:cubicBezTo>
                <a:cubicBezTo>
                  <a:pt x="154" y="113"/>
                  <a:pt x="163" y="111"/>
                  <a:pt x="170" y="111"/>
                </a:cubicBezTo>
                <a:cubicBezTo>
                  <a:pt x="172" y="111"/>
                  <a:pt x="174" y="109"/>
                  <a:pt x="174" y="107"/>
                </a:cubicBezTo>
                <a:cubicBezTo>
                  <a:pt x="174" y="91"/>
                  <a:pt x="174" y="91"/>
                  <a:pt x="174" y="91"/>
                </a:cubicBezTo>
                <a:cubicBezTo>
                  <a:pt x="174" y="89"/>
                  <a:pt x="172" y="87"/>
                  <a:pt x="170" y="87"/>
                </a:cubicBezTo>
                <a:cubicBezTo>
                  <a:pt x="163" y="87"/>
                  <a:pt x="154" y="85"/>
                  <a:pt x="153" y="81"/>
                </a:cubicBezTo>
                <a:cubicBezTo>
                  <a:pt x="153" y="81"/>
                  <a:pt x="153" y="81"/>
                  <a:pt x="153" y="81"/>
                </a:cubicBezTo>
                <a:cubicBezTo>
                  <a:pt x="150" y="74"/>
                  <a:pt x="150" y="74"/>
                  <a:pt x="150" y="74"/>
                </a:cubicBezTo>
                <a:cubicBezTo>
                  <a:pt x="150" y="74"/>
                  <a:pt x="150" y="74"/>
                  <a:pt x="150" y="74"/>
                </a:cubicBezTo>
                <a:cubicBezTo>
                  <a:pt x="148" y="70"/>
                  <a:pt x="152" y="63"/>
                  <a:pt x="158" y="57"/>
                </a:cubicBezTo>
                <a:cubicBezTo>
                  <a:pt x="158" y="57"/>
                  <a:pt x="159" y="56"/>
                  <a:pt x="159" y="55"/>
                </a:cubicBezTo>
                <a:cubicBezTo>
                  <a:pt x="159" y="53"/>
                  <a:pt x="158" y="52"/>
                  <a:pt x="158" y="52"/>
                </a:cubicBezTo>
                <a:cubicBezTo>
                  <a:pt x="146" y="40"/>
                  <a:pt x="146" y="40"/>
                  <a:pt x="146" y="40"/>
                </a:cubicBezTo>
                <a:cubicBezTo>
                  <a:pt x="145" y="39"/>
                  <a:pt x="142" y="39"/>
                  <a:pt x="141" y="40"/>
                </a:cubicBezTo>
                <a:cubicBezTo>
                  <a:pt x="135" y="46"/>
                  <a:pt x="128" y="50"/>
                  <a:pt x="124" y="48"/>
                </a:cubicBezTo>
                <a:cubicBezTo>
                  <a:pt x="124" y="48"/>
                  <a:pt x="124" y="48"/>
                  <a:pt x="124" y="48"/>
                </a:cubicBezTo>
                <a:cubicBezTo>
                  <a:pt x="117" y="45"/>
                  <a:pt x="117" y="45"/>
                  <a:pt x="117" y="45"/>
                </a:cubicBezTo>
                <a:cubicBezTo>
                  <a:pt x="117" y="45"/>
                  <a:pt x="117" y="45"/>
                  <a:pt x="117" y="45"/>
                </a:cubicBezTo>
                <a:cubicBezTo>
                  <a:pt x="113" y="44"/>
                  <a:pt x="111" y="35"/>
                  <a:pt x="111" y="28"/>
                </a:cubicBezTo>
                <a:cubicBezTo>
                  <a:pt x="111" y="26"/>
                  <a:pt x="109" y="24"/>
                  <a:pt x="107" y="24"/>
                </a:cubicBezTo>
                <a:cubicBezTo>
                  <a:pt x="91" y="24"/>
                  <a:pt x="91" y="24"/>
                  <a:pt x="91" y="24"/>
                </a:cubicBezTo>
                <a:cubicBezTo>
                  <a:pt x="89" y="24"/>
                  <a:pt x="87" y="26"/>
                  <a:pt x="87" y="28"/>
                </a:cubicBezTo>
                <a:cubicBezTo>
                  <a:pt x="87" y="35"/>
                  <a:pt x="85" y="44"/>
                  <a:pt x="81" y="45"/>
                </a:cubicBezTo>
                <a:cubicBezTo>
                  <a:pt x="81" y="45"/>
                  <a:pt x="81" y="45"/>
                  <a:pt x="81" y="45"/>
                </a:cubicBezTo>
                <a:cubicBezTo>
                  <a:pt x="74" y="48"/>
                  <a:pt x="74" y="48"/>
                  <a:pt x="74" y="48"/>
                </a:cubicBezTo>
                <a:cubicBezTo>
                  <a:pt x="74" y="48"/>
                  <a:pt x="74" y="48"/>
                  <a:pt x="74" y="48"/>
                </a:cubicBezTo>
                <a:cubicBezTo>
                  <a:pt x="71" y="50"/>
                  <a:pt x="63" y="46"/>
                  <a:pt x="57" y="40"/>
                </a:cubicBezTo>
                <a:cubicBezTo>
                  <a:pt x="56" y="39"/>
                  <a:pt x="53" y="39"/>
                  <a:pt x="52" y="40"/>
                </a:cubicBezTo>
                <a:cubicBezTo>
                  <a:pt x="40" y="52"/>
                  <a:pt x="40" y="52"/>
                  <a:pt x="40" y="52"/>
                </a:cubicBezTo>
                <a:cubicBezTo>
                  <a:pt x="40" y="52"/>
                  <a:pt x="39" y="53"/>
                  <a:pt x="39" y="55"/>
                </a:cubicBezTo>
                <a:cubicBezTo>
                  <a:pt x="39" y="56"/>
                  <a:pt x="40" y="57"/>
                  <a:pt x="40" y="57"/>
                </a:cubicBezTo>
                <a:cubicBezTo>
                  <a:pt x="46" y="63"/>
                  <a:pt x="50" y="70"/>
                  <a:pt x="48" y="74"/>
                </a:cubicBezTo>
                <a:cubicBezTo>
                  <a:pt x="48" y="74"/>
                  <a:pt x="48" y="74"/>
                  <a:pt x="48" y="74"/>
                </a:cubicBezTo>
                <a:cubicBezTo>
                  <a:pt x="45" y="81"/>
                  <a:pt x="45" y="81"/>
                  <a:pt x="45" y="81"/>
                </a:cubicBezTo>
                <a:cubicBezTo>
                  <a:pt x="45" y="81"/>
                  <a:pt x="45" y="81"/>
                  <a:pt x="45" y="81"/>
                </a:cubicBezTo>
                <a:cubicBezTo>
                  <a:pt x="44" y="85"/>
                  <a:pt x="35" y="87"/>
                  <a:pt x="28" y="87"/>
                </a:cubicBezTo>
                <a:cubicBezTo>
                  <a:pt x="26" y="87"/>
                  <a:pt x="24" y="89"/>
                  <a:pt x="24" y="91"/>
                </a:cubicBezTo>
                <a:cubicBezTo>
                  <a:pt x="24" y="107"/>
                  <a:pt x="24" y="107"/>
                  <a:pt x="24" y="107"/>
                </a:cubicBezTo>
                <a:cubicBezTo>
                  <a:pt x="24" y="109"/>
                  <a:pt x="26" y="111"/>
                  <a:pt x="28" y="111"/>
                </a:cubicBezTo>
                <a:cubicBezTo>
                  <a:pt x="35" y="111"/>
                  <a:pt x="44" y="113"/>
                  <a:pt x="45" y="117"/>
                </a:cubicBezTo>
                <a:cubicBezTo>
                  <a:pt x="45" y="117"/>
                  <a:pt x="45" y="117"/>
                  <a:pt x="45" y="117"/>
                </a:cubicBezTo>
                <a:cubicBezTo>
                  <a:pt x="48" y="124"/>
                  <a:pt x="48" y="124"/>
                  <a:pt x="48" y="124"/>
                </a:cubicBezTo>
                <a:cubicBezTo>
                  <a:pt x="48" y="124"/>
                  <a:pt x="48" y="124"/>
                  <a:pt x="48" y="124"/>
                </a:cubicBezTo>
                <a:cubicBezTo>
                  <a:pt x="50" y="128"/>
                  <a:pt x="46" y="135"/>
                  <a:pt x="40" y="141"/>
                </a:cubicBezTo>
                <a:cubicBezTo>
                  <a:pt x="40" y="141"/>
                  <a:pt x="39" y="142"/>
                  <a:pt x="39" y="143"/>
                </a:cubicBezTo>
                <a:cubicBezTo>
                  <a:pt x="39" y="145"/>
                  <a:pt x="40" y="146"/>
                  <a:pt x="40" y="146"/>
                </a:cubicBezTo>
                <a:cubicBezTo>
                  <a:pt x="52" y="158"/>
                  <a:pt x="52" y="158"/>
                  <a:pt x="52" y="158"/>
                </a:cubicBezTo>
                <a:cubicBezTo>
                  <a:pt x="52" y="158"/>
                  <a:pt x="53" y="159"/>
                  <a:pt x="54" y="159"/>
                </a:cubicBezTo>
                <a:cubicBezTo>
                  <a:pt x="54" y="159"/>
                  <a:pt x="54" y="159"/>
                  <a:pt x="54" y="159"/>
                </a:cubicBezTo>
                <a:cubicBezTo>
                  <a:pt x="56" y="159"/>
                  <a:pt x="57" y="158"/>
                  <a:pt x="57" y="158"/>
                </a:cubicBezTo>
                <a:cubicBezTo>
                  <a:pt x="61" y="154"/>
                  <a:pt x="67" y="150"/>
                  <a:pt x="71" y="149"/>
                </a:cubicBezTo>
                <a:cubicBezTo>
                  <a:pt x="71" y="204"/>
                  <a:pt x="71" y="204"/>
                  <a:pt x="71" y="204"/>
                </a:cubicBezTo>
                <a:cubicBezTo>
                  <a:pt x="63" y="204"/>
                  <a:pt x="63" y="204"/>
                  <a:pt x="63" y="204"/>
                </a:cubicBezTo>
                <a:cubicBezTo>
                  <a:pt x="63" y="184"/>
                  <a:pt x="63" y="184"/>
                  <a:pt x="63" y="184"/>
                </a:cubicBezTo>
                <a:cubicBezTo>
                  <a:pt x="63" y="183"/>
                  <a:pt x="62" y="182"/>
                  <a:pt x="61" y="181"/>
                </a:cubicBezTo>
                <a:cubicBezTo>
                  <a:pt x="29" y="166"/>
                  <a:pt x="8" y="134"/>
                  <a:pt x="8" y="99"/>
                </a:cubicBezTo>
                <a:cubicBezTo>
                  <a:pt x="8" y="49"/>
                  <a:pt x="49" y="8"/>
                  <a:pt x="99" y="8"/>
                </a:cubicBezTo>
                <a:cubicBezTo>
                  <a:pt x="149" y="8"/>
                  <a:pt x="190" y="49"/>
                  <a:pt x="190" y="99"/>
                </a:cubicBezTo>
                <a:cubicBezTo>
                  <a:pt x="190" y="134"/>
                  <a:pt x="170" y="166"/>
                  <a:pt x="137" y="181"/>
                </a:cubicBezTo>
                <a:close/>
                <a:moveTo>
                  <a:pt x="99" y="123"/>
                </a:moveTo>
                <a:cubicBezTo>
                  <a:pt x="112" y="123"/>
                  <a:pt x="123" y="113"/>
                  <a:pt x="123" y="100"/>
                </a:cubicBezTo>
                <a:cubicBezTo>
                  <a:pt x="123" y="87"/>
                  <a:pt x="112" y="76"/>
                  <a:pt x="99" y="76"/>
                </a:cubicBezTo>
                <a:cubicBezTo>
                  <a:pt x="86" y="76"/>
                  <a:pt x="75" y="87"/>
                  <a:pt x="75" y="100"/>
                </a:cubicBezTo>
                <a:cubicBezTo>
                  <a:pt x="75" y="113"/>
                  <a:pt x="86" y="123"/>
                  <a:pt x="99" y="123"/>
                </a:cubicBezTo>
                <a:close/>
                <a:moveTo>
                  <a:pt x="99" y="84"/>
                </a:moveTo>
                <a:cubicBezTo>
                  <a:pt x="108" y="84"/>
                  <a:pt x="115" y="91"/>
                  <a:pt x="115" y="100"/>
                </a:cubicBezTo>
                <a:cubicBezTo>
                  <a:pt x="115" y="108"/>
                  <a:pt x="108" y="115"/>
                  <a:pt x="99" y="115"/>
                </a:cubicBezTo>
                <a:cubicBezTo>
                  <a:pt x="90" y="115"/>
                  <a:pt x="83" y="108"/>
                  <a:pt x="83" y="100"/>
                </a:cubicBezTo>
                <a:cubicBezTo>
                  <a:pt x="83" y="91"/>
                  <a:pt x="90" y="84"/>
                  <a:pt x="99" y="84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txBody>
          <a:bodyPr vert="horz" wrap="square" lIns="51435" tIns="25718" rIns="51435" bIns="25718" numCol="1" anchor="t" anchorCtr="0" compatLnSpc="1">
            <a:prstTxWarp prst="textNoShape">
              <a:avLst/>
            </a:prstTxWarp>
          </a:bodyPr>
          <a:lstStyle/>
          <a:p>
            <a:endParaRPr lang="ru-RU" sz="101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 Box 43" descr="Rectangle 100">
            <a:extLst>
              <a:ext uri="{FF2B5EF4-FFF2-40B4-BE49-F238E27FC236}">
                <a16:creationId xmlns:a16="http://schemas.microsoft.com/office/drawing/2014/main" id="{DCB0D0B1-1365-2645-AE14-C72A0621F1C0}"/>
              </a:ext>
            </a:extLst>
          </p:cNvPr>
          <p:cNvSpPr txBox="1">
            <a:spLocks/>
          </p:cNvSpPr>
          <p:nvPr/>
        </p:nvSpPr>
        <p:spPr bwMode="auto">
          <a:xfrm>
            <a:off x="1940013" y="4025148"/>
            <a:ext cx="2314109" cy="114351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  <a:effectLst/>
        </p:spPr>
        <p:txBody>
          <a:bodyPr wrap="square" lIns="34290" rIns="34290">
            <a:spAutoFit/>
          </a:bodyPr>
          <a:lstStyle/>
          <a:p>
            <a:pPr algn="ctr" defTabSz="68580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Helvetica" panose="020B0604020202020204" pitchFamily="34" charset="0"/>
              </a:rPr>
              <a:t>MARATHON</a:t>
            </a:r>
          </a:p>
          <a:p>
            <a:pPr algn="ctr" defTabSz="68580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Helvetica" panose="020B0604020202020204" pitchFamily="34" charset="0"/>
              </a:rPr>
              <a:t>Super ratios using 3H and 3He targets</a:t>
            </a:r>
          </a:p>
        </p:txBody>
      </p:sp>
      <p:sp>
        <p:nvSpPr>
          <p:cNvPr id="37" name="Text Box 43" descr="Rectangle 100">
            <a:extLst>
              <a:ext uri="{FF2B5EF4-FFF2-40B4-BE49-F238E27FC236}">
                <a16:creationId xmlns:a16="http://schemas.microsoft.com/office/drawing/2014/main" id="{82BC6CAE-C232-0247-A6E2-8664017660FE}"/>
              </a:ext>
            </a:extLst>
          </p:cNvPr>
          <p:cNvSpPr txBox="1">
            <a:spLocks/>
          </p:cNvSpPr>
          <p:nvPr/>
        </p:nvSpPr>
        <p:spPr bwMode="auto">
          <a:xfrm>
            <a:off x="5289322" y="2357865"/>
            <a:ext cx="2124584" cy="423321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  <a:effectLst/>
        </p:spPr>
        <p:txBody>
          <a:bodyPr wrap="square" lIns="34290" rIns="34290">
            <a:spAutoFit/>
          </a:bodyPr>
          <a:lstStyle/>
          <a:p>
            <a:pPr algn="ctr" defTabSz="68580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Helvetica" panose="020B0604020202020204" pitchFamily="34" charset="0"/>
              </a:rPr>
              <a:t>PVDIS with SOLID</a:t>
            </a:r>
          </a:p>
        </p:txBody>
      </p:sp>
      <p:pic>
        <p:nvPicPr>
          <p:cNvPr id="6145" name="Picture 1" descr="page15image4712816">
            <a:extLst>
              <a:ext uri="{FF2B5EF4-FFF2-40B4-BE49-F238E27FC236}">
                <a16:creationId xmlns:a16="http://schemas.microsoft.com/office/drawing/2014/main" id="{E4F04FED-27D6-D948-B931-E94D3402FF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1871" y="3233727"/>
            <a:ext cx="5592167" cy="30571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154614F-7FB0-8D4D-BE26-066F680F4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05F12-3660-B74B-858C-2E70FD8D88BB}" type="slidenum">
              <a:rPr lang="en-US" smtClean="0"/>
              <a:t>11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C4A08A6-23EC-7C4C-9008-358AD4E46E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02292" y="2268711"/>
            <a:ext cx="1409700" cy="36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719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 autoUpdateAnimBg="0"/>
      <p:bldP spid="36" grpId="0" animBg="1" autoUpdateAnimBg="0"/>
      <p:bldP spid="37" grpId="0" animBg="1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8" name="Picture 2" descr="feynm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752603"/>
            <a:ext cx="4622800" cy="3398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21859" name="Rectangle 3"/>
          <p:cNvSpPr>
            <a:spLocks noGrp="1" noChangeArrowheads="1"/>
          </p:cNvSpPr>
          <p:nvPr>
            <p:ph type="title"/>
          </p:nvPr>
        </p:nvSpPr>
        <p:spPr>
          <a:xfrm>
            <a:off x="1703512" y="215901"/>
            <a:ext cx="8784976" cy="927100"/>
          </a:xfrm>
        </p:spPr>
        <p:txBody>
          <a:bodyPr>
            <a:noAutofit/>
          </a:bodyPr>
          <a:lstStyle/>
          <a:p>
            <a:pPr algn="ctr"/>
            <a:r>
              <a:rPr lang="en-US" sz="4000" dirty="0"/>
              <a:t>Tagged Approach to Neutron Structure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54B6AC5-42D4-BF41-B67A-A6D79F6967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05F12-3660-B74B-858C-2E70FD8D88BB}" type="slidenum">
              <a:rPr lang="en-US" smtClean="0"/>
              <a:t>12</a:t>
            </a:fld>
            <a:endParaRPr lang="en-US"/>
          </a:p>
        </p:txBody>
      </p:sp>
      <p:pic>
        <p:nvPicPr>
          <p:cNvPr id="14" name="Picture 14" descr="Snapshot 2013-04-22 17-15-5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31103" y="1320802"/>
            <a:ext cx="2512956" cy="2425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" name="Straight Arrow Connector 2"/>
          <p:cNvCxnSpPr/>
          <p:nvPr/>
        </p:nvCxnSpPr>
        <p:spPr>
          <a:xfrm flipV="1">
            <a:off x="3035300" y="4724403"/>
            <a:ext cx="1219200" cy="427081"/>
          </a:xfrm>
          <a:prstGeom prst="straightConnector1">
            <a:avLst/>
          </a:prstGeom>
          <a:ln w="3175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cxnSpLocks/>
            <a:endCxn id="27" idx="0"/>
          </p:cNvCxnSpPr>
          <p:nvPr/>
        </p:nvCxnSpPr>
        <p:spPr>
          <a:xfrm>
            <a:off x="4254500" y="4724403"/>
            <a:ext cx="1562100" cy="736347"/>
          </a:xfrm>
          <a:prstGeom prst="straightConnector1">
            <a:avLst/>
          </a:prstGeom>
          <a:ln w="3175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3568700" y="3276601"/>
            <a:ext cx="914400" cy="3429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1628" tIns="40814" rIns="81628" bIns="40814" rtlCol="0" anchor="ctr"/>
          <a:lstStyle/>
          <a:p>
            <a:pPr algn="ctr" defTabSz="408141"/>
            <a:endParaRPr lang="en-US" sz="16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168900" y="3130551"/>
            <a:ext cx="1447800" cy="3429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1628" tIns="40814" rIns="81628" bIns="40814" rtlCol="0" anchor="ctr"/>
          <a:lstStyle/>
          <a:p>
            <a:pPr algn="ctr" defTabSz="408141"/>
            <a:endParaRPr lang="en-US" sz="16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905000" y="4795883"/>
            <a:ext cx="914400" cy="3429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1628" tIns="40814" rIns="81628" bIns="40814" rtlCol="0" anchor="ctr"/>
          <a:lstStyle/>
          <a:p>
            <a:pPr algn="ctr" defTabSz="408141"/>
            <a:endParaRPr lang="en-US" sz="16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721100" y="3429001"/>
            <a:ext cx="914400" cy="3429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1628" tIns="40814" rIns="81628" bIns="40814" rtlCol="0" anchor="ctr"/>
          <a:lstStyle/>
          <a:p>
            <a:pPr algn="ctr" defTabSz="408141"/>
            <a:endParaRPr lang="en-US" sz="16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057400" y="4948283"/>
            <a:ext cx="914400" cy="3429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1628" tIns="40814" rIns="81628" bIns="40814" rtlCol="0" anchor="ctr"/>
          <a:lstStyle/>
          <a:p>
            <a:pPr algn="ctr" defTabSz="408141"/>
            <a:endParaRPr lang="en-US" sz="16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626100" y="5460750"/>
            <a:ext cx="381000" cy="420979"/>
          </a:xfrm>
          <a:prstGeom prst="rect">
            <a:avLst/>
          </a:prstGeom>
          <a:noFill/>
        </p:spPr>
        <p:txBody>
          <a:bodyPr wrap="square" lIns="81628" tIns="40814" rIns="81628" bIns="40814" rtlCol="0">
            <a:spAutoFit/>
          </a:bodyPr>
          <a:lstStyle/>
          <a:p>
            <a:pPr defTabSz="408141"/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ea typeface=""/>
                <a:cs typeface="Times New Roman" panose="02020603050405020304" pitchFamily="18" charset="0"/>
              </a:rPr>
              <a:t>p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717800" y="5011786"/>
            <a:ext cx="381000" cy="420979"/>
          </a:xfrm>
          <a:prstGeom prst="rect">
            <a:avLst/>
          </a:prstGeom>
          <a:noFill/>
        </p:spPr>
        <p:txBody>
          <a:bodyPr wrap="square" lIns="81628" tIns="40814" rIns="81628" bIns="40814" rtlCol="0">
            <a:spAutoFit/>
          </a:bodyPr>
          <a:lstStyle/>
          <a:p>
            <a:pPr defTabSz="408141"/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ea typeface=""/>
                <a:cs typeface="Times New Roman" panose="02020603050405020304" pitchFamily="18" charset="0"/>
              </a:rPr>
              <a:t>p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489200" y="4550120"/>
            <a:ext cx="381000" cy="420979"/>
          </a:xfrm>
          <a:prstGeom prst="rect">
            <a:avLst/>
          </a:prstGeom>
          <a:noFill/>
        </p:spPr>
        <p:txBody>
          <a:bodyPr wrap="square" lIns="81628" tIns="40814" rIns="81628" bIns="40814" rtlCol="0">
            <a:spAutoFit/>
          </a:bodyPr>
          <a:lstStyle/>
          <a:p>
            <a:pPr defTabSz="408141"/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ea typeface=""/>
                <a:cs typeface="Times New Roman" panose="02020603050405020304" pitchFamily="18" charset="0"/>
              </a:rPr>
              <a:t>n</a:t>
            </a:r>
          </a:p>
        </p:txBody>
      </p:sp>
      <p:sp>
        <p:nvSpPr>
          <p:cNvPr id="8" name="Oval 7"/>
          <p:cNvSpPr/>
          <p:nvPr/>
        </p:nvSpPr>
        <p:spPr>
          <a:xfrm>
            <a:off x="2247900" y="4394200"/>
            <a:ext cx="1041400" cy="1397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1628" tIns="40814" rIns="81628" bIns="40814" rtlCol="0" anchor="ctr"/>
          <a:lstStyle/>
          <a:p>
            <a:pPr algn="ctr" defTabSz="408141"/>
            <a:endParaRPr lang="en-US" sz="16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854200" y="5680863"/>
            <a:ext cx="2781300" cy="420979"/>
          </a:xfrm>
          <a:prstGeom prst="rect">
            <a:avLst/>
          </a:prstGeom>
          <a:noFill/>
        </p:spPr>
        <p:txBody>
          <a:bodyPr wrap="square" lIns="81628" tIns="40814" rIns="81628" bIns="40814" rtlCol="0">
            <a:spAutoFit/>
          </a:bodyPr>
          <a:lstStyle/>
          <a:p>
            <a:pPr defTabSz="408141"/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ea typeface=""/>
                <a:cs typeface="Times New Roman" panose="02020603050405020304" pitchFamily="18" charset="0"/>
              </a:rPr>
              <a:t>Deuteron target</a:t>
            </a:r>
            <a:endParaRPr lang="en-US" sz="2200" dirty="0">
              <a:solidFill>
                <a:prstClr val="black"/>
              </a:solidFill>
              <a:latin typeface="Times New Roman" panose="02020603050405020304" pitchFamily="18" charset="0"/>
              <a:ea typeface="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792142" y="3409433"/>
            <a:ext cx="3831408" cy="697978"/>
          </a:xfrm>
          <a:prstGeom prst="rect">
            <a:avLst/>
          </a:prstGeom>
          <a:noFill/>
        </p:spPr>
        <p:txBody>
          <a:bodyPr wrap="square" lIns="81628" tIns="40814" rIns="81628" bIns="40814" rtlCol="0">
            <a:spAutoFit/>
          </a:bodyPr>
          <a:lstStyle/>
          <a:p>
            <a:pPr defTabSz="408141"/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ea typeface=""/>
                <a:cs typeface="Times New Roman" panose="02020603050405020304" pitchFamily="18" charset="0"/>
              </a:rPr>
              <a:t>Measure DIS electron in coincidence 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"/>
                <a:cs typeface="Times New Roman" panose="02020603050405020304" pitchFamily="18" charset="0"/>
              </a:rPr>
              <a:t>with proton tag</a:t>
            </a:r>
          </a:p>
        </p:txBody>
      </p:sp>
      <p:sp>
        <p:nvSpPr>
          <p:cNvPr id="32" name="Rectangle 31"/>
          <p:cNvSpPr/>
          <p:nvPr/>
        </p:nvSpPr>
        <p:spPr>
          <a:xfrm>
            <a:off x="6616700" y="1866901"/>
            <a:ext cx="914400" cy="3429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1628" tIns="40814" rIns="81628" bIns="40814" rtlCol="0" anchor="ctr"/>
          <a:lstStyle/>
          <a:p>
            <a:pPr algn="ctr" defTabSz="408141"/>
            <a:endParaRPr lang="en-US" sz="16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H="1" flipV="1">
            <a:off x="6502403" y="2209802"/>
            <a:ext cx="733425" cy="1263651"/>
          </a:xfrm>
          <a:prstGeom prst="straightConnector1">
            <a:avLst/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flipH="1">
            <a:off x="5905500" y="4055768"/>
            <a:ext cx="1625600" cy="1494135"/>
          </a:xfrm>
          <a:prstGeom prst="straightConnector1">
            <a:avLst/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6756401" y="4971099"/>
            <a:ext cx="3835401" cy="1744419"/>
          </a:xfrm>
          <a:prstGeom prst="rect">
            <a:avLst/>
          </a:prstGeom>
          <a:solidFill>
            <a:srgbClr val="FFFF00"/>
          </a:solidFill>
        </p:spPr>
        <p:txBody>
          <a:bodyPr wrap="square" lIns="81628" tIns="40814" rIns="81628" bIns="40814" rtlCol="0">
            <a:spAutoFit/>
          </a:bodyPr>
          <a:lstStyle/>
          <a:p>
            <a:pPr marL="306106" indent="-306106" defTabSz="408141"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ea typeface=""/>
                <a:cs typeface="Times New Roman" panose="02020603050405020304" pitchFamily="18" charset="0"/>
              </a:rPr>
              <a:t>“Hard” scattering inelastic event  (high Q, W)</a:t>
            </a:r>
          </a:p>
          <a:p>
            <a:pPr marL="306106" indent="-306106" defTabSz="408141"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ea typeface=""/>
                <a:cs typeface="Times New Roman" panose="02020603050405020304" pitchFamily="18" charset="0"/>
              </a:rPr>
              <a:t>Proton remains intact</a:t>
            </a:r>
          </a:p>
          <a:p>
            <a:pPr marL="306106" indent="-306106" defTabSz="408141"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ea typeface=""/>
                <a:cs typeface="Times New Roman" panose="02020603050405020304" pitchFamily="18" charset="0"/>
              </a:rPr>
              <a:t>Low momentum proton = nucleons barely off shell</a:t>
            </a:r>
          </a:p>
          <a:p>
            <a:pPr marL="306106" indent="-306106" defTabSz="408141">
              <a:buFont typeface="Wingdings" charset="2"/>
              <a:buChar char="ü"/>
            </a:pPr>
            <a:r>
              <a:rPr lang="en-US" dirty="0">
                <a:solidFill>
                  <a:srgbClr val="660066"/>
                </a:solidFill>
                <a:latin typeface="Times New Roman" panose="02020603050405020304" pitchFamily="18" charset="0"/>
                <a:ea typeface=""/>
                <a:cs typeface="Times New Roman" panose="02020603050405020304" pitchFamily="18" charset="0"/>
              </a:rPr>
              <a:t>Neutron target!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09ED19E-18D2-9644-9F23-FCD85023760A}"/>
              </a:ext>
            </a:extLst>
          </p:cNvPr>
          <p:cNvSpPr txBox="1"/>
          <p:nvPr/>
        </p:nvSpPr>
        <p:spPr>
          <a:xfrm>
            <a:off x="1763072" y="6232183"/>
            <a:ext cx="42287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BONUS6, BONUS12, TDIS, TDIS at EIC..</a:t>
            </a:r>
          </a:p>
        </p:txBody>
      </p:sp>
    </p:spTree>
    <p:extLst>
      <p:ext uri="{BB962C8B-B14F-4D97-AF65-F5344CB8AC3E}">
        <p14:creationId xmlns:p14="http://schemas.microsoft.com/office/powerpoint/2010/main" val="11209336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211" name="Rectangle 3"/>
          <p:cNvSpPr>
            <a:spLocks noChangeArrowheads="1"/>
          </p:cNvSpPr>
          <p:nvPr/>
        </p:nvSpPr>
        <p:spPr bwMode="auto">
          <a:xfrm>
            <a:off x="8549473" y="699278"/>
            <a:ext cx="1931096" cy="698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82186" tIns="41094" rIns="82186" bIns="41094">
            <a:spAutoFit/>
          </a:bodyPr>
          <a:lstStyle/>
          <a:p>
            <a:pPr defTabSz="408141" eaLnBrk="0" hangingPunct="0">
              <a:spcBef>
                <a:spcPct val="50000"/>
              </a:spcBef>
            </a:pP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/>
                <a:cs typeface="Times New Roman" panose="02020603050405020304" pitchFamily="18" charset="0"/>
              </a:rPr>
              <a:t>Target fragmentation</a:t>
            </a:r>
            <a:endParaRPr lang="en-US" sz="1600" b="1" dirty="0">
              <a:solidFill>
                <a:srgbClr val="1F497D"/>
              </a:solidFill>
              <a:latin typeface="Times New Roman" panose="02020603050405020304" pitchFamily="18" charset="0"/>
              <a:ea typeface="ＭＳ Ｐゴシック"/>
              <a:cs typeface="Times New Roman" panose="02020603050405020304" pitchFamily="18" charset="0"/>
            </a:endParaRPr>
          </a:p>
          <a:p>
            <a:pPr defTabSz="408141" eaLnBrk="0" hangingPunct="0">
              <a:spcBef>
                <a:spcPct val="50000"/>
              </a:spcBef>
            </a:pPr>
            <a:r>
              <a:rPr lang="en-US" sz="1600" b="1" dirty="0">
                <a:solidFill>
                  <a:srgbClr val="990099"/>
                </a:solidFill>
                <a:latin typeface="Times New Roman" panose="02020603050405020304" pitchFamily="18" charset="0"/>
                <a:ea typeface="ＭＳ Ｐゴシック"/>
                <a:cs typeface="Times New Roman" panose="02020603050405020304" pitchFamily="18" charset="0"/>
              </a:rPr>
              <a:t>          negligible</a:t>
            </a:r>
          </a:p>
        </p:txBody>
      </p:sp>
      <p:sp>
        <p:nvSpPr>
          <p:cNvPr id="606212" name="Line 4"/>
          <p:cNvSpPr>
            <a:spLocks noChangeShapeType="1"/>
          </p:cNvSpPr>
          <p:nvPr/>
        </p:nvSpPr>
        <p:spPr bwMode="auto">
          <a:xfrm flipV="1">
            <a:off x="8177684" y="1144098"/>
            <a:ext cx="767862" cy="1017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 type="none" w="sm" len="sm"/>
            <a:tailEnd type="stealth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81628" tIns="40814" rIns="81628" bIns="40814" anchor="ctr"/>
          <a:lstStyle/>
          <a:p>
            <a:pPr defTabSz="408141"/>
            <a:endParaRPr lang="en-US" sz="1600" dirty="0">
              <a:solidFill>
                <a:srgbClr val="404040"/>
              </a:solidFill>
              <a:latin typeface="Times New Roman" panose="02020603050405020304" pitchFamily="18" charset="0"/>
              <a:ea typeface="ＭＳ Ｐゴシック"/>
              <a:cs typeface="Times New Roman" panose="02020603050405020304" pitchFamily="18" charset="0"/>
            </a:endParaRPr>
          </a:p>
        </p:txBody>
      </p:sp>
      <p:sp>
        <p:nvSpPr>
          <p:cNvPr id="606213" name="Rectangle 5"/>
          <p:cNvSpPr>
            <a:spLocks noChangeArrowheads="1"/>
          </p:cNvSpPr>
          <p:nvPr/>
        </p:nvSpPr>
        <p:spPr bwMode="auto">
          <a:xfrm>
            <a:off x="8549475" y="2755113"/>
            <a:ext cx="2118527" cy="9447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82186" tIns="41094" rIns="82186" bIns="41094">
            <a:spAutoFit/>
          </a:bodyPr>
          <a:lstStyle/>
          <a:p>
            <a:pPr defTabSz="408141" eaLnBrk="0" hangingPunct="0">
              <a:spcBef>
                <a:spcPct val="50000"/>
              </a:spcBef>
            </a:pP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/>
                <a:cs typeface="Times New Roman" panose="02020603050405020304" pitchFamily="18" charset="0"/>
              </a:rPr>
              <a:t>Bound / free neutron structure</a:t>
            </a:r>
            <a:endParaRPr lang="en-US" sz="1600" b="1" dirty="0">
              <a:solidFill>
                <a:srgbClr val="1F497D"/>
              </a:solidFill>
              <a:latin typeface="Times New Roman" panose="02020603050405020304" pitchFamily="18" charset="0"/>
              <a:ea typeface="ＭＳ Ｐゴシック"/>
              <a:cs typeface="Times New Roman" panose="02020603050405020304" pitchFamily="18" charset="0"/>
            </a:endParaRPr>
          </a:p>
          <a:p>
            <a:pPr defTabSz="408141" eaLnBrk="0" hangingPunct="0">
              <a:spcBef>
                <a:spcPct val="50000"/>
              </a:spcBef>
            </a:pPr>
            <a:r>
              <a:rPr lang="en-US" sz="1600" b="1" i="1" dirty="0">
                <a:solidFill>
                  <a:srgbClr val="990099"/>
                </a:solidFill>
                <a:latin typeface="Times New Roman" panose="02020603050405020304" pitchFamily="18" charset="0"/>
                <a:ea typeface="ＭＳ Ｐゴシック"/>
                <a:cs typeface="Times New Roman" panose="02020603050405020304" pitchFamily="18" charset="0"/>
              </a:rPr>
              <a:t>         O</a:t>
            </a:r>
            <a:r>
              <a:rPr lang="en-US" sz="1600" b="1" dirty="0">
                <a:solidFill>
                  <a:srgbClr val="990099"/>
                </a:solidFill>
                <a:latin typeface="Times New Roman" panose="02020603050405020304" pitchFamily="18" charset="0"/>
                <a:ea typeface="ＭＳ Ｐゴシック"/>
                <a:cs typeface="Times New Roman" panose="02020603050405020304" pitchFamily="18" charset="0"/>
              </a:rPr>
              <a:t> (1%)</a:t>
            </a:r>
          </a:p>
        </p:txBody>
      </p:sp>
      <p:sp>
        <p:nvSpPr>
          <p:cNvPr id="606215" name="Rectangle 7"/>
          <p:cNvSpPr>
            <a:spLocks noChangeArrowheads="1"/>
          </p:cNvSpPr>
          <p:nvPr/>
        </p:nvSpPr>
        <p:spPr bwMode="auto">
          <a:xfrm>
            <a:off x="8763000" y="5230147"/>
            <a:ext cx="1905000" cy="9447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82186" tIns="41094" rIns="82186" bIns="41094">
            <a:spAutoFit/>
          </a:bodyPr>
          <a:lstStyle/>
          <a:p>
            <a:pPr defTabSz="408141" eaLnBrk="0" hangingPunct="0">
              <a:spcBef>
                <a:spcPct val="50000"/>
              </a:spcBef>
            </a:pP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/>
                <a:cs typeface="Times New Roman" panose="02020603050405020304" pitchFamily="18" charset="0"/>
              </a:rPr>
              <a:t>Final state interactions</a:t>
            </a:r>
            <a:endParaRPr lang="en-US" sz="1600" b="1" dirty="0">
              <a:solidFill>
                <a:srgbClr val="1F497D"/>
              </a:solidFill>
              <a:latin typeface="Times New Roman" panose="02020603050405020304" pitchFamily="18" charset="0"/>
              <a:ea typeface="ＭＳ Ｐゴシック"/>
              <a:cs typeface="Times New Roman" panose="02020603050405020304" pitchFamily="18" charset="0"/>
            </a:endParaRPr>
          </a:p>
          <a:p>
            <a:pPr defTabSz="408141" eaLnBrk="0" hangingPunct="0">
              <a:spcBef>
                <a:spcPct val="50000"/>
              </a:spcBef>
            </a:pPr>
            <a:r>
              <a:rPr lang="en-US" sz="1600" b="1" dirty="0">
                <a:solidFill>
                  <a:srgbClr val="008000"/>
                </a:solidFill>
                <a:latin typeface="Times New Roman" panose="02020603050405020304" pitchFamily="18" charset="0"/>
                <a:ea typeface="ＭＳ Ｐゴシック"/>
                <a:cs typeface="Times New Roman" panose="02020603050405020304" pitchFamily="18" charset="0"/>
              </a:rPr>
              <a:t>     </a:t>
            </a:r>
            <a:r>
              <a:rPr lang="en-US" sz="1600" b="1" i="1" dirty="0">
                <a:solidFill>
                  <a:srgbClr val="990099"/>
                </a:solidFill>
                <a:latin typeface="Times New Roman" panose="02020603050405020304" pitchFamily="18" charset="0"/>
                <a:ea typeface="ＭＳ Ｐゴシック"/>
                <a:cs typeface="Times New Roman" panose="02020603050405020304" pitchFamily="18" charset="0"/>
              </a:rPr>
              <a:t>O </a:t>
            </a:r>
            <a:r>
              <a:rPr lang="en-US" sz="1600" b="1" dirty="0">
                <a:solidFill>
                  <a:srgbClr val="990099"/>
                </a:solidFill>
                <a:latin typeface="Times New Roman" panose="02020603050405020304" pitchFamily="18" charset="0"/>
                <a:ea typeface="ＭＳ Ｐゴシック"/>
                <a:cs typeface="Times New Roman" panose="02020603050405020304" pitchFamily="18" charset="0"/>
              </a:rPr>
              <a:t>(5%)</a:t>
            </a:r>
          </a:p>
        </p:txBody>
      </p:sp>
      <p:pic>
        <p:nvPicPr>
          <p:cNvPr id="606217" name="Picture 9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7989" y="4679558"/>
            <a:ext cx="2749430" cy="21784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606218" name="Picture 10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7989" y="2558215"/>
            <a:ext cx="2801484" cy="2005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606219" name="Picture 11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3172" y="261800"/>
            <a:ext cx="2926303" cy="20740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3" name="Picture 12" descr="P105036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120877" y="3980972"/>
            <a:ext cx="3516264" cy="2498350"/>
          </a:xfrm>
          <a:prstGeom prst="rect">
            <a:avLst/>
          </a:prstGeom>
          <a:noFill/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0E31A83-9E72-354E-A7D5-6E98BCAC3A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85E9B-9397-4144-8D5A-BD33A8C2BC3F}" type="slidenum">
              <a:rPr lang="en-US" smtClean="0">
                <a:solidFill>
                  <a:srgbClr val="404040"/>
                </a:solidFill>
              </a:rPr>
              <a:pPr/>
              <a:t>13</a:t>
            </a:fld>
            <a:endParaRPr lang="en-US">
              <a:solidFill>
                <a:srgbClr val="404040"/>
              </a:solidFill>
            </a:endParaRPr>
          </a:p>
        </p:txBody>
      </p:sp>
      <p:sp>
        <p:nvSpPr>
          <p:cNvPr id="14" name="Line 8">
            <a:extLst>
              <a:ext uri="{FF2B5EF4-FFF2-40B4-BE49-F238E27FC236}">
                <a16:creationId xmlns:a16="http://schemas.microsoft.com/office/drawing/2014/main" id="{412A93E8-0447-1F49-9874-EAA9D090648F}"/>
              </a:ext>
            </a:extLst>
          </p:cNvPr>
          <p:cNvSpPr>
            <a:spLocks noChangeShapeType="1"/>
          </p:cNvSpPr>
          <p:nvPr/>
        </p:nvSpPr>
        <p:spPr bwMode="auto">
          <a:xfrm>
            <a:off x="7976580" y="6017706"/>
            <a:ext cx="914400" cy="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 type="none" w="sm" len="sm"/>
            <a:tailEnd type="stealth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81628" tIns="40814" rIns="81628" bIns="40814" anchor="ctr"/>
          <a:lstStyle/>
          <a:p>
            <a:pPr defTabSz="408141"/>
            <a:endParaRPr lang="en-US" sz="1600">
              <a:solidFill>
                <a:srgbClr val="404040"/>
              </a:solidFill>
              <a:latin typeface="Times New Roman" panose="02020603050405020304" pitchFamily="18" charset="0"/>
              <a:ea typeface="ＭＳ Ｐゴシック"/>
              <a:cs typeface="Times New Roman" panose="02020603050405020304" pitchFamily="18" charset="0"/>
            </a:endParaRPr>
          </a:p>
        </p:txBody>
      </p:sp>
      <p:sp>
        <p:nvSpPr>
          <p:cNvPr id="15" name="Line 6">
            <a:extLst>
              <a:ext uri="{FF2B5EF4-FFF2-40B4-BE49-F238E27FC236}">
                <a16:creationId xmlns:a16="http://schemas.microsoft.com/office/drawing/2014/main" id="{394EEA2E-597C-734F-8D17-5735E1B0CAE6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0220" y="3553703"/>
            <a:ext cx="914398" cy="14207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 type="none" w="sm" len="sm"/>
            <a:tailEnd type="stealth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81628" tIns="40814" rIns="81628" bIns="40814" anchor="ctr"/>
          <a:lstStyle/>
          <a:p>
            <a:pPr defTabSz="408141"/>
            <a:endParaRPr lang="en-US" sz="1600">
              <a:solidFill>
                <a:srgbClr val="404040"/>
              </a:solidFill>
              <a:latin typeface="Times New Roman" panose="02020603050405020304" pitchFamily="18" charset="0"/>
              <a:ea typeface="ＭＳ Ｐゴシック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F3FFCD9-1440-E747-A77B-194D739C71F0}"/>
              </a:ext>
            </a:extLst>
          </p:cNvPr>
          <p:cNvSpPr txBox="1"/>
          <p:nvPr/>
        </p:nvSpPr>
        <p:spPr>
          <a:xfrm>
            <a:off x="1120877" y="375891"/>
            <a:ext cx="4221967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TDIS technique </a:t>
            </a:r>
          </a:p>
          <a:p>
            <a:endParaRPr lang="en-US" sz="2400" dirty="0">
              <a:latin typeface="Times New Roman" panose="02020603050405020304" pitchFamily="18" charset="0"/>
              <a:ea typeface="Arial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Use low mass radial TPC detector / target in magnetic field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Times New Roman" panose="02020603050405020304" pitchFamily="18" charset="0"/>
              <a:ea typeface="Arial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TAG</a:t>
            </a:r>
            <a:r>
              <a:rPr lang="en-US" dirty="0"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 “spectator” proton at (very) low momenta (~65 MeV/c)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Times New Roman" panose="02020603050405020304" pitchFamily="18" charset="0"/>
              <a:ea typeface="Arial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And large angles (&gt; 90</a:t>
            </a:r>
            <a:r>
              <a:rPr lang="en-US" baseline="30000" dirty="0"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o</a:t>
            </a:r>
            <a:r>
              <a:rPr lang="en-US" dirty="0"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 in lab)	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8816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71" name="Rectangle 13"/>
          <p:cNvSpPr>
            <a:spLocks noGrp="1" noChangeArrowheads="1"/>
          </p:cNvSpPr>
          <p:nvPr>
            <p:ph type="title"/>
          </p:nvPr>
        </p:nvSpPr>
        <p:spPr>
          <a:xfrm>
            <a:off x="2057400" y="247654"/>
            <a:ext cx="7772400" cy="914400"/>
          </a:xfrm>
        </p:spPr>
        <p:txBody>
          <a:bodyPr/>
          <a:lstStyle/>
          <a:p>
            <a:pPr algn="ctr"/>
            <a:r>
              <a:rPr lang="en-US" dirty="0"/>
              <a:t> Tagging technique works!</a:t>
            </a:r>
          </a:p>
        </p:txBody>
      </p:sp>
      <p:pic>
        <p:nvPicPr>
          <p:cNvPr id="108564" name="Picture 2" descr="Q2_1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1524000" y="1443039"/>
            <a:ext cx="4572000" cy="4483100"/>
          </a:xfr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AEDE9E4-6FF2-6B46-B515-AE69791D70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05F12-3660-B74B-858C-2E70FD8D88BB}" type="slidenum">
              <a:rPr lang="en-US" smtClean="0"/>
              <a:t>14</a:t>
            </a:fld>
            <a:endParaRPr lang="en-US"/>
          </a:p>
        </p:txBody>
      </p:sp>
      <p:sp>
        <p:nvSpPr>
          <p:cNvPr id="108565" name="Text Box 4"/>
          <p:cNvSpPr txBox="1">
            <a:spLocks noChangeArrowheads="1"/>
          </p:cNvSpPr>
          <p:nvPr/>
        </p:nvSpPr>
        <p:spPr bwMode="auto">
          <a:xfrm>
            <a:off x="2133607" y="1752608"/>
            <a:ext cx="1114214" cy="369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44" tIns="45672" rIns="91344" bIns="45672">
            <a:prstTxWarp prst="textNoShape">
              <a:avLst/>
            </a:prstTxWarp>
            <a:spAutoFit/>
          </a:bodyPr>
          <a:lstStyle/>
          <a:p>
            <a:pPr>
              <a:buClr>
                <a:srgbClr val="000000"/>
              </a:buClr>
              <a:buSzPct val="100000"/>
              <a:buFont typeface="Arial" pitchFamily="84" charset="0"/>
              <a:buNone/>
            </a:pPr>
            <a:r>
              <a:rPr lang="en-US">
                <a:solidFill>
                  <a:srgbClr val="8000FF"/>
                </a:solidFill>
                <a:latin typeface="Times New Roman" panose="02020603050405020304" pitchFamily="18" charset="0"/>
                <a:ea typeface="Arial" pitchFamily="84" charset="0"/>
                <a:cs typeface="Times New Roman" panose="02020603050405020304" pitchFamily="18" charset="0"/>
              </a:rPr>
              <a:t>78 MeV/c</a:t>
            </a:r>
          </a:p>
        </p:txBody>
      </p:sp>
      <p:sp>
        <p:nvSpPr>
          <p:cNvPr id="108566" name="Text Box 5"/>
          <p:cNvSpPr txBox="1">
            <a:spLocks noChangeArrowheads="1"/>
          </p:cNvSpPr>
          <p:nvPr/>
        </p:nvSpPr>
        <p:spPr bwMode="auto">
          <a:xfrm>
            <a:off x="4495807" y="1752608"/>
            <a:ext cx="1114214" cy="369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44" tIns="45672" rIns="91344" bIns="45672">
            <a:prstTxWarp prst="textNoShape">
              <a:avLst/>
            </a:prstTxWarp>
            <a:spAutoFit/>
          </a:bodyPr>
          <a:lstStyle/>
          <a:p>
            <a:pPr>
              <a:buClr>
                <a:srgbClr val="000000"/>
              </a:buClr>
              <a:buSzPct val="100000"/>
              <a:buFont typeface="Arial" pitchFamily="84" charset="0"/>
              <a:buNone/>
            </a:pPr>
            <a:r>
              <a:rPr lang="en-US">
                <a:solidFill>
                  <a:srgbClr val="8000FF"/>
                </a:solidFill>
                <a:latin typeface="Times New Roman" panose="02020603050405020304" pitchFamily="18" charset="0"/>
                <a:ea typeface="Arial" pitchFamily="84" charset="0"/>
                <a:cs typeface="Times New Roman" panose="02020603050405020304" pitchFamily="18" charset="0"/>
              </a:rPr>
              <a:t>93 MeV/c</a:t>
            </a:r>
            <a:endParaRPr lang="en-US">
              <a:latin typeface="Times New Roman" panose="02020603050405020304" pitchFamily="18" charset="0"/>
              <a:ea typeface="Arial" pitchFamily="84" charset="0"/>
              <a:cs typeface="Times New Roman" panose="02020603050405020304" pitchFamily="18" charset="0"/>
            </a:endParaRPr>
          </a:p>
        </p:txBody>
      </p:sp>
      <p:sp>
        <p:nvSpPr>
          <p:cNvPr id="108567" name="Text Box 6"/>
          <p:cNvSpPr txBox="1">
            <a:spLocks noChangeArrowheads="1"/>
          </p:cNvSpPr>
          <p:nvPr/>
        </p:nvSpPr>
        <p:spPr bwMode="auto">
          <a:xfrm>
            <a:off x="2057400" y="4038606"/>
            <a:ext cx="1221038" cy="369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44" tIns="45672" rIns="91344" bIns="45672">
            <a:prstTxWarp prst="textNoShape">
              <a:avLst/>
            </a:prstTxWarp>
            <a:spAutoFit/>
          </a:bodyPr>
          <a:lstStyle/>
          <a:p>
            <a:pPr>
              <a:buClr>
                <a:srgbClr val="000000"/>
              </a:buClr>
              <a:buSzPct val="100000"/>
              <a:buFont typeface="Arial" pitchFamily="84" charset="0"/>
              <a:buNone/>
            </a:pPr>
            <a:r>
              <a:rPr lang="en-US">
                <a:solidFill>
                  <a:srgbClr val="8000FF"/>
                </a:solidFill>
                <a:latin typeface="Times New Roman" panose="02020603050405020304" pitchFamily="18" charset="0"/>
                <a:ea typeface="Arial" pitchFamily="84" charset="0"/>
                <a:cs typeface="Times New Roman" panose="02020603050405020304" pitchFamily="18" charset="0"/>
              </a:rPr>
              <a:t>110 MeV/c</a:t>
            </a:r>
          </a:p>
        </p:txBody>
      </p:sp>
      <p:sp>
        <p:nvSpPr>
          <p:cNvPr id="108568" name="Text Box 7"/>
          <p:cNvSpPr txBox="1">
            <a:spLocks noChangeArrowheads="1"/>
          </p:cNvSpPr>
          <p:nvPr/>
        </p:nvSpPr>
        <p:spPr bwMode="auto">
          <a:xfrm>
            <a:off x="4343407" y="3976696"/>
            <a:ext cx="1229630" cy="369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44" tIns="45672" rIns="91344" bIns="45672">
            <a:prstTxWarp prst="textNoShape">
              <a:avLst/>
            </a:prstTxWarp>
            <a:spAutoFit/>
          </a:bodyPr>
          <a:lstStyle/>
          <a:p>
            <a:pPr>
              <a:buClr>
                <a:srgbClr val="000000"/>
              </a:buClr>
              <a:buSzPct val="100000"/>
              <a:buFont typeface="Arial" pitchFamily="84" charset="0"/>
              <a:buNone/>
            </a:pPr>
            <a:r>
              <a:rPr lang="en-US">
                <a:solidFill>
                  <a:srgbClr val="8000FF"/>
                </a:solidFill>
                <a:latin typeface="Times New Roman" panose="02020603050405020304" pitchFamily="18" charset="0"/>
                <a:ea typeface="Arial" pitchFamily="84" charset="0"/>
                <a:cs typeface="Times New Roman" panose="02020603050405020304" pitchFamily="18" charset="0"/>
              </a:rPr>
              <a:t>135 MeV/c</a:t>
            </a:r>
            <a:endParaRPr lang="en-US">
              <a:latin typeface="Times New Roman" panose="02020603050405020304" pitchFamily="18" charset="0"/>
              <a:ea typeface="Arial" pitchFamily="84" charset="0"/>
              <a:cs typeface="Times New Roman" panose="02020603050405020304" pitchFamily="18" charset="0"/>
            </a:endParaRPr>
          </a:p>
        </p:txBody>
      </p:sp>
      <p:sp>
        <p:nvSpPr>
          <p:cNvPr id="108569" name="Text Box 10"/>
          <p:cNvSpPr txBox="1">
            <a:spLocks noChangeArrowheads="1"/>
          </p:cNvSpPr>
          <p:nvPr/>
        </p:nvSpPr>
        <p:spPr bwMode="auto">
          <a:xfrm>
            <a:off x="3225800" y="5881688"/>
            <a:ext cx="1270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44" tIns="45672" rIns="91344" bIns="45672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solidFill>
                  <a:srgbClr val="580C30"/>
                </a:solidFill>
                <a:ea typeface="Arial" pitchFamily="84" charset="0"/>
                <a:cs typeface="Arial" pitchFamily="84" charset="0"/>
              </a:rPr>
              <a:t>cos</a:t>
            </a:r>
            <a:r>
              <a:rPr lang="en-US">
                <a:solidFill>
                  <a:srgbClr val="580C30"/>
                </a:solidFill>
                <a:latin typeface="Symbol" pitchFamily="84" charset="2"/>
                <a:ea typeface="Arial" pitchFamily="84" charset="0"/>
                <a:cs typeface="Arial" pitchFamily="84" charset="0"/>
                <a:sym typeface="Symbol" pitchFamily="84" charset="2"/>
              </a:rPr>
              <a:t></a:t>
            </a:r>
            <a:r>
              <a:rPr lang="en-US" baseline="-25000">
                <a:solidFill>
                  <a:srgbClr val="580C30"/>
                </a:solidFill>
                <a:ea typeface="Arial" pitchFamily="84" charset="0"/>
                <a:cs typeface="Arial" pitchFamily="84" charset="0"/>
              </a:rPr>
              <a:t>pq</a:t>
            </a:r>
            <a:endParaRPr lang="en-US">
              <a:ea typeface="Arial" pitchFamily="84" charset="0"/>
              <a:cs typeface="Arial" pitchFamily="84" charset="0"/>
            </a:endParaRPr>
          </a:p>
        </p:txBody>
      </p:sp>
      <p:sp>
        <p:nvSpPr>
          <p:cNvPr id="108572" name="Text Box 14"/>
          <p:cNvSpPr txBox="1">
            <a:spLocks noChangeArrowheads="1"/>
          </p:cNvSpPr>
          <p:nvPr/>
        </p:nvSpPr>
        <p:spPr bwMode="auto">
          <a:xfrm>
            <a:off x="2311121" y="1117931"/>
            <a:ext cx="3454958" cy="369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44" tIns="45672" rIns="91344" bIns="45672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angle - momentum dependence</a:t>
            </a:r>
          </a:p>
        </p:txBody>
      </p:sp>
      <p:pic>
        <p:nvPicPr>
          <p:cNvPr id="108573" name="Picture 15" descr="deeps_can10"/>
          <p:cNvPicPr>
            <a:picLocks noChangeAspect="1" noChangeArrowheads="1"/>
          </p:cNvPicPr>
          <p:nvPr/>
        </p:nvPicPr>
        <p:blipFill>
          <a:blip r:embed="rId4"/>
          <a:srcRect t="7225" b="2478"/>
          <a:stretch>
            <a:fillRect/>
          </a:stretch>
        </p:blipFill>
        <p:spPr bwMode="auto">
          <a:xfrm>
            <a:off x="6019800" y="1589356"/>
            <a:ext cx="4537668" cy="34398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8560" name="Object 16"/>
          <p:cNvGraphicFramePr>
            <a:graphicFrameLocks noChangeAspect="1"/>
          </p:cNvGraphicFramePr>
          <p:nvPr/>
        </p:nvGraphicFramePr>
        <p:xfrm>
          <a:off x="6732589" y="1106489"/>
          <a:ext cx="3146425" cy="454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2730500" imgH="393700" progId="">
                  <p:embed/>
                </p:oleObj>
              </mc:Choice>
              <mc:Fallback>
                <p:oleObj name="Equation" r:id="rId5" imgW="2730500" imgH="393700" progId="">
                  <p:embed/>
                  <p:pic>
                    <p:nvPicPr>
                      <p:cNvPr id="108560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32589" y="1106489"/>
                        <a:ext cx="3146425" cy="454025"/>
                      </a:xfrm>
                      <a:prstGeom prst="rect">
                        <a:avLst/>
                      </a:prstGeom>
                      <a:noFill/>
                      <a:ln w="19050">
                        <a:solidFill>
                          <a:srgbClr val="0080FF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8574" name="Line 17"/>
          <p:cNvSpPr>
            <a:spLocks noChangeShapeType="1"/>
          </p:cNvSpPr>
          <p:nvPr/>
        </p:nvSpPr>
        <p:spPr bwMode="auto">
          <a:xfrm flipH="1">
            <a:off x="7086601" y="1636712"/>
            <a:ext cx="627185" cy="2401888"/>
          </a:xfrm>
          <a:prstGeom prst="line">
            <a:avLst/>
          </a:prstGeom>
          <a:noFill/>
          <a:ln w="28575">
            <a:solidFill>
              <a:srgbClr val="6666FF"/>
            </a:solidFill>
            <a:round/>
            <a:headEnd/>
            <a:tailEnd type="triangle" w="med" len="med"/>
          </a:ln>
        </p:spPr>
        <p:txBody>
          <a:bodyPr wrap="none" lIns="91344" tIns="45672" rIns="91344" bIns="45672" anchor="ctr">
            <a:prstTxWarp prst="textNoShape">
              <a:avLst/>
            </a:prstTxWarp>
          </a:bodyPr>
          <a:lstStyle/>
          <a:p>
            <a:endParaRPr lang="en-US"/>
          </a:p>
        </p:txBody>
      </p:sp>
      <p:graphicFrame>
        <p:nvGraphicFramePr>
          <p:cNvPr id="108562" name="Object 18"/>
          <p:cNvGraphicFramePr>
            <a:graphicFrameLocks noChangeAspect="1"/>
          </p:cNvGraphicFramePr>
          <p:nvPr/>
        </p:nvGraphicFramePr>
        <p:xfrm>
          <a:off x="5943600" y="5257802"/>
          <a:ext cx="4724400" cy="739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3568700" imgH="558800" progId="">
                  <p:embed/>
                </p:oleObj>
              </mc:Choice>
              <mc:Fallback>
                <p:oleObj name="Equation" r:id="rId7" imgW="3568700" imgH="558800" progId="">
                  <p:embed/>
                  <p:pic>
                    <p:nvPicPr>
                      <p:cNvPr id="108562" name="Object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43600" y="5257802"/>
                        <a:ext cx="4724400" cy="739775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8575" name="Line 19"/>
          <p:cNvSpPr>
            <a:spLocks noChangeShapeType="1"/>
          </p:cNvSpPr>
          <p:nvPr/>
        </p:nvSpPr>
        <p:spPr bwMode="auto">
          <a:xfrm flipH="1" flipV="1">
            <a:off x="7467600" y="3352800"/>
            <a:ext cx="457200" cy="18288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arrow" w="med" len="med"/>
          </a:ln>
        </p:spPr>
        <p:txBody>
          <a:bodyPr wrap="none" lIns="91344" tIns="45672" rIns="91344" bIns="45672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1986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4" descr="Snapshot 2013-04-22 17-15-5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811324" y="76781"/>
            <a:ext cx="1828800" cy="176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43557" y="435777"/>
            <a:ext cx="7347614" cy="1143000"/>
          </a:xfrm>
        </p:spPr>
        <p:txBody>
          <a:bodyPr>
            <a:normAutofit/>
          </a:bodyPr>
          <a:lstStyle/>
          <a:p>
            <a:pPr algn="ctr"/>
            <a:r>
              <a:rPr lang="en-US" sz="2500" dirty="0"/>
              <a:t>BONUS effective neutron target via TDIS </a:t>
            </a:r>
            <a:r>
              <a:rPr lang="en-US" sz="2500" i="1" u="sng" dirty="0"/>
              <a:t>achieved!</a:t>
            </a:r>
            <a:endParaRPr lang="en-US" sz="3600" i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56639" y="4136534"/>
            <a:ext cx="3479022" cy="2304458"/>
          </a:xfrm>
        </p:spPr>
        <p:txBody>
          <a:bodyPr>
            <a:normAutofit lnSpcReduction="10000"/>
          </a:bodyPr>
          <a:lstStyle/>
          <a:p>
            <a:r>
              <a:rPr lang="en-US" sz="2400" dirty="0"/>
              <a:t>Not quite high enough x, Q</a:t>
            </a:r>
            <a:r>
              <a:rPr lang="en-US" sz="2400" baseline="30000" dirty="0"/>
              <a:t>2 </a:t>
            </a:r>
            <a:r>
              <a:rPr lang="en-US" sz="2400" dirty="0"/>
              <a:t>in 6 GeV era</a:t>
            </a:r>
          </a:p>
          <a:p>
            <a:endParaRPr lang="en-US" sz="2400" dirty="0"/>
          </a:p>
          <a:p>
            <a:r>
              <a:rPr lang="en-US" sz="2400" dirty="0">
                <a:solidFill>
                  <a:srgbClr val="7030A0"/>
                </a:solidFill>
              </a:rPr>
              <a:t>Nonetheless still powerful as input for global PDF fits</a:t>
            </a:r>
            <a:r>
              <a:rPr lang="is-IS" sz="2400" dirty="0">
                <a:solidFill>
                  <a:srgbClr val="7030A0"/>
                </a:solidFill>
              </a:rPr>
              <a:t>…</a:t>
            </a:r>
            <a:endParaRPr lang="en-US" sz="2400" dirty="0">
              <a:solidFill>
                <a:srgbClr val="7030A0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0148A1-20B6-6C48-B590-BB594CA17C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05F12-3660-B74B-858C-2E70FD8D88BB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fld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505848" y="2284283"/>
            <a:ext cx="110829" cy="10696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1628" tIns="40814" rIns="81628" bIns="40814" rtlCol="0" anchor="ctr"/>
          <a:lstStyle/>
          <a:p>
            <a:pPr algn="ctr" defTabSz="408141"/>
            <a:endParaRPr lang="en-US" sz="16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 descr="F2np04101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56381" y="1575393"/>
            <a:ext cx="5083748" cy="51222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TextBox 12"/>
          <p:cNvSpPr txBox="1"/>
          <p:nvPr/>
        </p:nvSpPr>
        <p:spPr>
          <a:xfrm>
            <a:off x="6649059" y="1776024"/>
            <a:ext cx="3991067" cy="1159643"/>
          </a:xfrm>
          <a:prstGeom prst="rect">
            <a:avLst/>
          </a:prstGeom>
          <a:noFill/>
        </p:spPr>
        <p:txBody>
          <a:bodyPr wrap="square" lIns="81628" tIns="40814" rIns="81628" bIns="40814" rtlCol="0">
            <a:spAutoFit/>
          </a:bodyPr>
          <a:lstStyle/>
          <a:p>
            <a:pPr defTabSz="408141"/>
            <a:r>
              <a:rPr lang="is-IS" sz="1400" dirty="0">
                <a:solidFill>
                  <a:prstClr val="black"/>
                </a:solidFill>
                <a:latin typeface="Times New Roman" panose="02020603050405020304" pitchFamily="18" charset="0"/>
                <a:ea typeface=""/>
                <a:cs typeface="Times New Roman" panose="02020603050405020304" pitchFamily="18" charset="0"/>
              </a:rPr>
              <a:t>Phys.Rev. C92 (2015) no.1, 015211 </a:t>
            </a:r>
          </a:p>
          <a:p>
            <a:pPr defTabSz="408141"/>
            <a:r>
              <a:rPr lang="is-IS" sz="1400" dirty="0">
                <a:solidFill>
                  <a:prstClr val="black"/>
                </a:solidFill>
                <a:latin typeface="Times New Roman" panose="02020603050405020304" pitchFamily="18" charset="0"/>
                <a:ea typeface=""/>
                <a:cs typeface="Times New Roman" panose="02020603050405020304" pitchFamily="18" charset="0"/>
              </a:rPr>
              <a:t>Phys.Rev. C91 (2015) no.5, 055206 </a:t>
            </a:r>
            <a:endParaRPr lang="en-US" sz="1400" dirty="0">
              <a:solidFill>
                <a:prstClr val="black"/>
              </a:solidFill>
              <a:latin typeface="Times New Roman" panose="02020603050405020304" pitchFamily="18" charset="0"/>
              <a:ea typeface=""/>
              <a:cs typeface="Times New Roman" panose="02020603050405020304" pitchFamily="18" charset="0"/>
            </a:endParaRPr>
          </a:p>
          <a:p>
            <a:pPr defTabSz="408141"/>
            <a:r>
              <a:rPr lang="en-US" sz="1400" dirty="0">
                <a:solidFill>
                  <a:prstClr val="black"/>
                </a:solidFill>
                <a:latin typeface="Times New Roman" panose="02020603050405020304" pitchFamily="18" charset="0"/>
                <a:ea typeface=""/>
                <a:cs typeface="Times New Roman" panose="02020603050405020304" pitchFamily="18" charset="0"/>
              </a:rPr>
              <a:t>Phys. Rev. C89 (2014) 045206 </a:t>
            </a:r>
            <a:r>
              <a:rPr lang="en-US" sz="1400" dirty="0">
                <a:solidFill>
                  <a:srgbClr val="660066"/>
                </a:solidFill>
                <a:latin typeface="Times New Roman" panose="02020603050405020304" pitchFamily="18" charset="0"/>
                <a:ea typeface=""/>
                <a:cs typeface="Times New Roman" panose="02020603050405020304" pitchFamily="18" charset="0"/>
              </a:rPr>
              <a:t>– editor’s suggestion</a:t>
            </a:r>
          </a:p>
          <a:p>
            <a:pPr defTabSz="408141"/>
            <a:r>
              <a:rPr lang="en-US" sz="1400" dirty="0">
                <a:solidFill>
                  <a:prstClr val="black"/>
                </a:solidFill>
                <a:latin typeface="Times New Roman" panose="02020603050405020304" pitchFamily="18" charset="0"/>
                <a:ea typeface=""/>
                <a:cs typeface="Times New Roman" panose="02020603050405020304" pitchFamily="18" charset="0"/>
              </a:rPr>
              <a:t>Phys. Rev. Lett. 108 (2012) 199902 </a:t>
            </a:r>
            <a:endParaRPr lang="en-US" sz="1400" dirty="0">
              <a:solidFill>
                <a:srgbClr val="660066"/>
              </a:solidFill>
              <a:latin typeface="Times New Roman" panose="02020603050405020304" pitchFamily="18" charset="0"/>
              <a:ea typeface=""/>
              <a:cs typeface="Times New Roman" panose="02020603050405020304" pitchFamily="18" charset="0"/>
            </a:endParaRPr>
          </a:p>
          <a:p>
            <a:pPr defTabSz="408141"/>
            <a:r>
              <a:rPr lang="en-US" sz="1400" dirty="0" err="1">
                <a:solidFill>
                  <a:prstClr val="black"/>
                </a:solidFill>
                <a:latin typeface="Times New Roman" panose="02020603050405020304" pitchFamily="18" charset="0"/>
                <a:ea typeface=""/>
                <a:cs typeface="Times New Roman" panose="02020603050405020304" pitchFamily="18" charset="0"/>
              </a:rPr>
              <a:t>Nucl</a:t>
            </a:r>
            <a:r>
              <a:rPr lang="en-US" sz="1400" dirty="0">
                <a:solidFill>
                  <a:prstClr val="black"/>
                </a:solidFill>
                <a:latin typeface="Times New Roman" panose="02020603050405020304" pitchFamily="18" charset="0"/>
                <a:ea typeface=""/>
                <a:cs typeface="Times New Roman" panose="02020603050405020304" pitchFamily="18" charset="0"/>
              </a:rPr>
              <a:t>. </a:t>
            </a:r>
            <a:r>
              <a:rPr lang="en-US" sz="1400" dirty="0" err="1">
                <a:solidFill>
                  <a:prstClr val="black"/>
                </a:solidFill>
                <a:latin typeface="Times New Roman" panose="02020603050405020304" pitchFamily="18" charset="0"/>
                <a:ea typeface=""/>
                <a:cs typeface="Times New Roman" panose="02020603050405020304" pitchFamily="18" charset="0"/>
              </a:rPr>
              <a:t>Instrum</a:t>
            </a:r>
            <a:r>
              <a:rPr lang="en-US" sz="1400" dirty="0">
                <a:solidFill>
                  <a:prstClr val="black"/>
                </a:solidFill>
                <a:latin typeface="Times New Roman" panose="02020603050405020304" pitchFamily="18" charset="0"/>
                <a:ea typeface=""/>
                <a:cs typeface="Times New Roman" panose="02020603050405020304" pitchFamily="18" charset="0"/>
              </a:rPr>
              <a:t>. Meth. A592 (2008) 273-286 </a:t>
            </a:r>
          </a:p>
        </p:txBody>
      </p:sp>
      <p:cxnSp>
        <p:nvCxnSpPr>
          <p:cNvPr id="8" name="Straight Arrow Connector 7"/>
          <p:cNvCxnSpPr>
            <a:cxnSpLocks/>
          </p:cNvCxnSpPr>
          <p:nvPr/>
        </p:nvCxnSpPr>
        <p:spPr>
          <a:xfrm flipH="1">
            <a:off x="5638500" y="4361158"/>
            <a:ext cx="1179552" cy="273752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76475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Rectangle 301"/>
          <p:cNvSpPr/>
          <p:nvPr/>
        </p:nvSpPr>
        <p:spPr>
          <a:xfrm>
            <a:off x="1548014" y="6304080"/>
            <a:ext cx="556175" cy="553562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 sz="1633"/>
          </a:p>
        </p:txBody>
      </p:sp>
      <p:sp>
        <p:nvSpPr>
          <p:cNvPr id="304" name="PlaceHolder 1"/>
          <p:cNvSpPr>
            <a:spLocks noGrp="1"/>
          </p:cNvSpPr>
          <p:nvPr>
            <p:ph type="title"/>
          </p:nvPr>
        </p:nvSpPr>
        <p:spPr>
          <a:xfrm>
            <a:off x="1523520" y="29066"/>
            <a:ext cx="9144393" cy="1125242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r>
              <a:rPr lang="en-US" sz="4000" spc="-1" dirty="0">
                <a:solidFill>
                  <a:srgbClr val="000000"/>
                </a:solidFill>
                <a:latin typeface="TimesNew Roman"/>
              </a:rPr>
              <a:t>BONuS12 Experimental Setup</a:t>
            </a:r>
            <a:endParaRPr lang="en-US" sz="4000" spc="-1" dirty="0">
              <a:solidFill>
                <a:srgbClr val="616161"/>
              </a:solidFill>
              <a:latin typeface="Arial"/>
            </a:endParaRPr>
          </a:p>
        </p:txBody>
      </p:sp>
      <p:grpSp>
        <p:nvGrpSpPr>
          <p:cNvPr id="305" name="Group 304"/>
          <p:cNvGrpSpPr/>
          <p:nvPr/>
        </p:nvGrpSpPr>
        <p:grpSpPr>
          <a:xfrm>
            <a:off x="6735171" y="972245"/>
            <a:ext cx="3998386" cy="2978133"/>
            <a:chOff x="5744880" y="1071720"/>
            <a:chExt cx="4407480" cy="3282840"/>
          </a:xfrm>
        </p:grpSpPr>
        <p:pic>
          <p:nvPicPr>
            <p:cNvPr id="306" name="Picture 305"/>
            <p:cNvPicPr/>
            <p:nvPr/>
          </p:nvPicPr>
          <p:blipFill>
            <a:blip r:embed="rId2"/>
            <a:stretch/>
          </p:blipFill>
          <p:spPr>
            <a:xfrm>
              <a:off x="5744880" y="1071720"/>
              <a:ext cx="4407480" cy="328284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307" name="Rectangle 306"/>
            <p:cNvSpPr/>
            <p:nvPr/>
          </p:nvSpPr>
          <p:spPr>
            <a:xfrm>
              <a:off x="6667200" y="2099880"/>
              <a:ext cx="465120" cy="197280"/>
            </a:xfrm>
            <a:prstGeom prst="rect">
              <a:avLst/>
            </a:prstGeom>
            <a:solidFill>
              <a:srgbClr val="FFFF00"/>
            </a:solidFill>
            <a:ln w="10080">
              <a:solidFill>
                <a:srgbClr val="000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86219" tIns="90791" rIns="86219" bIns="90791" anchor="ctr">
              <a:noAutofit/>
            </a:bodyPr>
            <a:lstStyle/>
            <a:p>
              <a:pPr algn="ctr">
                <a:buNone/>
              </a:pPr>
              <a:r>
                <a:rPr lang="en" sz="1089" spc="-1">
                  <a:solidFill>
                    <a:srgbClr val="000000"/>
                  </a:solidFill>
                  <a:latin typeface="Arial"/>
                </a:rPr>
                <a:t>RTPC</a:t>
              </a:r>
            </a:p>
          </p:txBody>
        </p:sp>
      </p:grpSp>
      <p:pic>
        <p:nvPicPr>
          <p:cNvPr id="308" name="Picture 5_0"/>
          <p:cNvPicPr/>
          <p:nvPr/>
        </p:nvPicPr>
        <p:blipFill>
          <a:blip r:embed="rId3"/>
          <a:stretch/>
        </p:blipFill>
        <p:spPr>
          <a:xfrm>
            <a:off x="1523521" y="4255409"/>
            <a:ext cx="4529088" cy="2237764"/>
          </a:xfrm>
          <a:prstGeom prst="rect">
            <a:avLst/>
          </a:prstGeom>
          <a:ln w="0">
            <a:noFill/>
          </a:ln>
        </p:spPr>
      </p:pic>
      <p:sp>
        <p:nvSpPr>
          <p:cNvPr id="309" name="Straight Connector 308"/>
          <p:cNvSpPr/>
          <p:nvPr/>
        </p:nvSpPr>
        <p:spPr>
          <a:xfrm flipV="1">
            <a:off x="5754109" y="2322676"/>
            <a:ext cx="2488581" cy="2571534"/>
          </a:xfrm>
          <a:prstGeom prst="line">
            <a:avLst/>
          </a:prstGeom>
          <a:ln w="91440">
            <a:solidFill>
              <a:srgbClr val="FF0000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 sz="1633"/>
          </a:p>
        </p:txBody>
      </p:sp>
      <p:pic>
        <p:nvPicPr>
          <p:cNvPr id="310" name="Picture 309"/>
          <p:cNvPicPr/>
          <p:nvPr/>
        </p:nvPicPr>
        <p:blipFill>
          <a:blip r:embed="rId4"/>
          <a:stretch/>
        </p:blipFill>
        <p:spPr>
          <a:xfrm>
            <a:off x="6417730" y="4255409"/>
            <a:ext cx="4147635" cy="1883092"/>
          </a:xfrm>
          <a:prstGeom prst="rect">
            <a:avLst/>
          </a:prstGeom>
          <a:ln w="0">
            <a:noFill/>
          </a:ln>
        </p:spPr>
      </p:pic>
      <p:sp>
        <p:nvSpPr>
          <p:cNvPr id="311" name="TextBox 1"/>
          <p:cNvSpPr/>
          <p:nvPr/>
        </p:nvSpPr>
        <p:spPr>
          <a:xfrm>
            <a:off x="6002967" y="6111395"/>
            <a:ext cx="4562399" cy="2918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1646" tIns="40823" rIns="81646" bIns="40823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1361" spc="-1">
                <a:solidFill>
                  <a:srgbClr val="000000"/>
                </a:solidFill>
                <a:latin typeface="Times New Roman"/>
                <a:ea typeface="ＭＳ Ｐゴシック"/>
              </a:rPr>
              <a:t>February – March 2020 | MEDCON6 | August-September 2020</a:t>
            </a:r>
            <a:endParaRPr lang="en" sz="1361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12" name="Picture 311"/>
          <p:cNvPicPr/>
          <p:nvPr/>
        </p:nvPicPr>
        <p:blipFill>
          <a:blip r:embed="rId5"/>
          <a:stretch/>
        </p:blipFill>
        <p:spPr>
          <a:xfrm>
            <a:off x="2297528" y="1279562"/>
            <a:ext cx="4479446" cy="2388973"/>
          </a:xfrm>
          <a:prstGeom prst="rect">
            <a:avLst/>
          </a:prstGeom>
          <a:ln w="0">
            <a:noFill/>
          </a:ln>
        </p:spPr>
      </p:pic>
      <p:sp>
        <p:nvSpPr>
          <p:cNvPr id="313" name="Oval Callout 312"/>
          <p:cNvSpPr/>
          <p:nvPr/>
        </p:nvSpPr>
        <p:spPr>
          <a:xfrm>
            <a:off x="1799485" y="1203141"/>
            <a:ext cx="960161" cy="491185"/>
          </a:xfrm>
          <a:prstGeom prst="wedgeEllipseCallout">
            <a:avLst>
              <a:gd name="adj1" fmla="val 76009"/>
              <a:gd name="adj2" fmla="val 33319"/>
            </a:avLst>
          </a:prstGeom>
          <a:solidFill>
            <a:srgbClr val="CFE7F5"/>
          </a:solidFill>
          <a:ln w="0">
            <a:solidFill>
              <a:srgbClr val="80808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81646" tIns="40823" rIns="81646" bIns="40823" anchor="ctr">
            <a:noAutofit/>
          </a:bodyPr>
          <a:lstStyle/>
          <a:p>
            <a:pPr algn="ctr">
              <a:buNone/>
            </a:pPr>
            <a:r>
              <a:rPr lang="en" sz="1633" spc="-1">
                <a:latin typeface="Times New Roman"/>
              </a:rPr>
              <a:t>10.4 GeV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6"/>
          </p:nvPr>
        </p:nvSpPr>
        <p:spPr>
          <a:xfrm>
            <a:off x="9491760" y="7153920"/>
            <a:ext cx="423000" cy="40212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lnSpc>
                <a:spcPct val="100000"/>
              </a:lnSpc>
              <a:buNone/>
              <a:defRPr lang="en" sz="900" b="0" strike="noStrike" kern="1200" spc="-1">
                <a:solidFill>
                  <a:srgbClr val="616161"/>
                </a:solidFill>
                <a:latin typeface="Arial"/>
                <a:ea typeface="Arial Unicode MS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C94D091-E06E-4E26-A2B3-0C1126F3BDD8}" type="slidenum">
              <a:rPr lang="en-US" smtClean="0"/>
              <a:pPr/>
              <a:t>16</a:t>
            </a:fld>
            <a:endParaRPr/>
          </a:p>
        </p:txBody>
      </p:sp>
      <p:sp>
        <p:nvSpPr>
          <p:cNvPr id="2" name="Slide Number Placeholder 6">
            <a:extLst>
              <a:ext uri="{FF2B5EF4-FFF2-40B4-BE49-F238E27FC236}">
                <a16:creationId xmlns:a16="http://schemas.microsoft.com/office/drawing/2014/main" id="{22E2FA2C-9DBA-A873-CAFB-78977A95B4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22705F12-3660-B74B-858C-2E70FD8D88BB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fld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0">
            <a:extLst>
              <a:ext uri="{FF2B5EF4-FFF2-40B4-BE49-F238E27FC236}">
                <a16:creationId xmlns:a16="http://schemas.microsoft.com/office/drawing/2014/main" id="{78F14144-91F8-CE4A-A26F-5DD2D06DD3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4658" y="314436"/>
            <a:ext cx="2481551" cy="18568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" name="Explosion 1 3"/>
          <p:cNvSpPr/>
          <p:nvPr/>
        </p:nvSpPr>
        <p:spPr>
          <a:xfrm>
            <a:off x="2025693" y="1559586"/>
            <a:ext cx="1916511" cy="1124603"/>
          </a:xfrm>
          <a:prstGeom prst="irregularSeal1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1628" tIns="40814" rIns="81628" bIns="40814" spcCol="0" rtlCol="0" anchor="ctr"/>
          <a:lstStyle/>
          <a:p>
            <a:pPr algn="ctr" defTabSz="408141"/>
            <a:endParaRPr lang="en-US" sz="16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8502" name="Rectangle 6"/>
          <p:cNvSpPr>
            <a:spLocks noChangeArrowheads="1"/>
          </p:cNvSpPr>
          <p:nvPr/>
        </p:nvSpPr>
        <p:spPr bwMode="auto">
          <a:xfrm>
            <a:off x="1688452" y="576034"/>
            <a:ext cx="2546204" cy="9153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80343" tIns="41779" rIns="80343" bIns="41779">
            <a:spAutoFit/>
          </a:bodyPr>
          <a:lstStyle/>
          <a:p>
            <a:pPr defTabSz="408141">
              <a:buClr>
                <a:srgbClr val="FF5050"/>
              </a:buClr>
              <a:buSzPct val="100000"/>
              <a:tabLst>
                <a:tab pos="0" algn="l"/>
                <a:tab pos="408141" algn="l"/>
                <a:tab pos="816282" algn="l"/>
                <a:tab pos="1224423" algn="l"/>
                <a:tab pos="1632564" algn="l"/>
                <a:tab pos="2040705" algn="l"/>
                <a:tab pos="2448846" algn="l"/>
                <a:tab pos="2856988" algn="l"/>
                <a:tab pos="3265129" algn="l"/>
                <a:tab pos="3673270" algn="l"/>
                <a:tab pos="4081411" algn="l"/>
                <a:tab pos="4489552" algn="l"/>
                <a:tab pos="4897693" algn="l"/>
                <a:tab pos="5305834" algn="l"/>
                <a:tab pos="5713975" algn="l"/>
                <a:tab pos="6122117" algn="l"/>
                <a:tab pos="6530258" algn="l"/>
                <a:tab pos="6938398" algn="l"/>
                <a:tab pos="7346539" algn="l"/>
                <a:tab pos="7754681" algn="l"/>
                <a:tab pos="8162822" algn="l"/>
              </a:tabLst>
            </a:pPr>
            <a:r>
              <a:rPr lang="en-GB" dirty="0">
                <a:solidFill>
                  <a:srgbClr val="CC0066"/>
                </a:solidFill>
                <a:latin typeface="Times New Roman" panose="02020603050405020304" pitchFamily="18" charset="0"/>
                <a:ea typeface=""/>
                <a:cs typeface="Times New Roman" panose="02020603050405020304" pitchFamily="18" charset="0"/>
              </a:rPr>
              <a:t>2020</a:t>
            </a:r>
            <a:r>
              <a:rPr lang="en-GB" dirty="0">
                <a:solidFill>
                  <a:srgbClr val="660066"/>
                </a:solidFill>
                <a:latin typeface="Times New Roman" panose="02020603050405020304" pitchFamily="18" charset="0"/>
                <a:ea typeface=""/>
                <a:cs typeface="Times New Roman" panose="02020603050405020304" pitchFamily="18" charset="0"/>
              </a:rPr>
              <a:t> E12-06-113 “BONUS12”: Larger x and higher Q</a:t>
            </a:r>
            <a:r>
              <a:rPr lang="en-GB" baseline="30000" dirty="0">
                <a:solidFill>
                  <a:srgbClr val="660066"/>
                </a:solidFill>
                <a:latin typeface="Times New Roman" panose="02020603050405020304" pitchFamily="18" charset="0"/>
                <a:ea typeface=""/>
                <a:cs typeface="Times New Roman" panose="02020603050405020304" pitchFamily="18" charset="0"/>
              </a:rPr>
              <a:t>2</a:t>
            </a:r>
          </a:p>
        </p:txBody>
      </p:sp>
      <p:pic>
        <p:nvPicPr>
          <p:cNvPr id="618504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0" t="9999" r="20000" b="15999"/>
          <a:stretch>
            <a:fillRect/>
          </a:stretch>
        </p:blipFill>
        <p:spPr bwMode="auto">
          <a:xfrm>
            <a:off x="6934200" y="228603"/>
            <a:ext cx="2286000" cy="2114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 l="20000" t="9999" r="20000" b="15999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618506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87" t="7782" r="20007" b="13293"/>
          <a:stretch>
            <a:fillRect/>
          </a:stretch>
        </p:blipFill>
        <p:spPr bwMode="auto">
          <a:xfrm>
            <a:off x="9144000" y="0"/>
            <a:ext cx="1524000" cy="134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 l="12987" t="7782" r="20007" b="13293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618507" name="Text Box 11"/>
          <p:cNvSpPr txBox="1">
            <a:spLocks noChangeArrowheads="1"/>
          </p:cNvSpPr>
          <p:nvPr/>
        </p:nvSpPr>
        <p:spPr bwMode="auto">
          <a:xfrm>
            <a:off x="9144000" y="1371603"/>
            <a:ext cx="1447800" cy="9153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0343" tIns="41779" rIns="80343" bIns="41779">
            <a:spAutoFit/>
          </a:bodyPr>
          <a:lstStyle>
            <a:lvl1pPr algn="l" defTabSz="4572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algn="l" defTabSz="4572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algn="l" defTabSz="4572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algn="l" defTabSz="4572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algn="l" defTabSz="4572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</a:pPr>
            <a:r>
              <a:rPr lang="en-GB" sz="1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CLAS12</a:t>
            </a:r>
          </a:p>
          <a:p>
            <a:pPr eaLnBrk="1" hangingPunct="1">
              <a:buClr>
                <a:srgbClr val="000000"/>
              </a:buClr>
              <a:buSzPct val="100000"/>
            </a:pPr>
            <a:r>
              <a:rPr lang="en-GB" sz="1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Central</a:t>
            </a:r>
          </a:p>
          <a:p>
            <a:pPr eaLnBrk="1" hangingPunct="1">
              <a:buClr>
                <a:srgbClr val="000000"/>
              </a:buClr>
              <a:buSzPct val="100000"/>
            </a:pPr>
            <a:r>
              <a:rPr lang="en-GB" sz="1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Detector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437609" y="1859338"/>
            <a:ext cx="1155700" cy="574868"/>
          </a:xfrm>
          <a:prstGeom prst="rect">
            <a:avLst/>
          </a:prstGeom>
          <a:noFill/>
        </p:spPr>
        <p:txBody>
          <a:bodyPr wrap="square" lIns="81628" tIns="40814" rIns="81628" bIns="40814" rtlCol="0">
            <a:spAutoFit/>
          </a:bodyPr>
          <a:lstStyle/>
          <a:p>
            <a:pPr algn="ctr" defTabSz="408141"/>
            <a:r>
              <a:rPr lang="en-US" sz="1600" dirty="0">
                <a:solidFill>
                  <a:prstClr val="black"/>
                </a:solidFill>
                <a:latin typeface="Times New Roman" panose="02020603050405020304" pitchFamily="18" charset="0"/>
                <a:ea typeface=""/>
                <a:cs typeface="Times New Roman" panose="02020603050405020304" pitchFamily="18" charset="0"/>
              </a:rPr>
              <a:t>High Impact</a:t>
            </a:r>
          </a:p>
        </p:txBody>
      </p:sp>
      <p:pic>
        <p:nvPicPr>
          <p:cNvPr id="15" name="Content Placeholder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3512" y="2697140"/>
            <a:ext cx="8569372" cy="4028125"/>
          </a:xfrm>
          <a:prstGeom prst="rect">
            <a:avLst/>
          </a:prstGeom>
        </p:spPr>
      </p:pic>
      <p:sp>
        <p:nvSpPr>
          <p:cNvPr id="13" name="Line 9"/>
          <p:cNvSpPr>
            <a:spLocks noChangeShapeType="1"/>
          </p:cNvSpPr>
          <p:nvPr/>
        </p:nvSpPr>
        <p:spPr bwMode="auto">
          <a:xfrm flipV="1">
            <a:off x="6401361" y="2074802"/>
            <a:ext cx="1523440" cy="2578335"/>
          </a:xfrm>
          <a:prstGeom prst="line">
            <a:avLst/>
          </a:prstGeom>
          <a:noFill/>
          <a:ln w="38100">
            <a:solidFill>
              <a:srgbClr val="FF5050"/>
            </a:solidFill>
            <a:miter lim="800000"/>
            <a:headEnd/>
            <a:tailEnd type="triangle" w="med" len="med"/>
          </a:ln>
          <a:effectLst>
            <a:outerShdw blurRad="63500" dist="17819" dir="2700000" algn="ctr" rotWithShape="0">
              <a:srgbClr val="777777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81628" tIns="40814" rIns="81628" bIns="40814"/>
          <a:lstStyle/>
          <a:p>
            <a:pPr defTabSz="408141"/>
            <a:endParaRPr lang="en-US" sz="1600">
              <a:solidFill>
                <a:prstClr val="black"/>
              </a:solidFill>
              <a:latin typeface="Calibri"/>
              <a:ea typeface=""/>
              <a:cs typeface="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472264" y="6021288"/>
            <a:ext cx="2088232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Hall B CLAS12 Spectrometer</a:t>
            </a:r>
          </a:p>
        </p:txBody>
      </p:sp>
      <p:sp>
        <p:nvSpPr>
          <p:cNvPr id="618505" name="Line 9"/>
          <p:cNvSpPr>
            <a:spLocks noChangeShapeType="1"/>
          </p:cNvSpPr>
          <p:nvPr/>
        </p:nvSpPr>
        <p:spPr bwMode="auto">
          <a:xfrm flipV="1">
            <a:off x="6401363" y="1214437"/>
            <a:ext cx="1523439" cy="131762"/>
          </a:xfrm>
          <a:prstGeom prst="line">
            <a:avLst/>
          </a:prstGeom>
          <a:noFill/>
          <a:ln w="38100">
            <a:solidFill>
              <a:srgbClr val="FF5050"/>
            </a:solidFill>
            <a:miter lim="800000"/>
            <a:headEnd/>
            <a:tailEnd type="triangle" w="med" len="med"/>
          </a:ln>
          <a:effectLst>
            <a:outerShdw blurRad="63500" dist="17819" dir="2700000" algn="ctr" rotWithShape="0">
              <a:srgbClr val="777777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81628" tIns="40814" rIns="81628" bIns="40814"/>
          <a:lstStyle/>
          <a:p>
            <a:pPr defTabSz="408141"/>
            <a:endParaRPr lang="en-US" sz="1600">
              <a:solidFill>
                <a:prstClr val="black"/>
              </a:solidFill>
              <a:latin typeface="Times New Roman" panose="02020603050405020304" pitchFamily="18" charset="0"/>
              <a:ea typeface="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DEF1C2A-71F4-9744-884A-8EC055A7542F}"/>
              </a:ext>
            </a:extLst>
          </p:cNvPr>
          <p:cNvSpPr txBox="1"/>
          <p:nvPr/>
        </p:nvSpPr>
        <p:spPr>
          <a:xfrm>
            <a:off x="5104678" y="2191597"/>
            <a:ext cx="18554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New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rTPC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01A48C-29F1-8448-ABE9-FCB28BAE77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05F12-3660-B74B-858C-2E70FD8D88B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26659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agram&#10;&#10;AI-generated content may be incorrect.">
            <a:extLst>
              <a:ext uri="{FF2B5EF4-FFF2-40B4-BE49-F238E27FC236}">
                <a16:creationId xmlns:a16="http://schemas.microsoft.com/office/drawing/2014/main" id="{D2EACEE8-94B5-3B7E-BDD1-34AA5F146B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995" y="3190461"/>
            <a:ext cx="5575857" cy="3261075"/>
          </a:xfrm>
          <a:prstGeom prst="rect">
            <a:avLst/>
          </a:prstGeom>
        </p:spPr>
      </p:pic>
      <p:pic>
        <p:nvPicPr>
          <p:cNvPr id="6" name="Picture 5" descr="A picture containing text, indoor, engine&#10;&#10;AI-generated content may be incorrect.">
            <a:extLst>
              <a:ext uri="{FF2B5EF4-FFF2-40B4-BE49-F238E27FC236}">
                <a16:creationId xmlns:a16="http://schemas.microsoft.com/office/drawing/2014/main" id="{9A30627F-59FE-1998-03D8-D85FF895B3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4272" y="136525"/>
            <a:ext cx="2948141" cy="2385391"/>
          </a:xfrm>
          <a:prstGeom prst="rect">
            <a:avLst/>
          </a:prstGeom>
        </p:spPr>
      </p:pic>
      <p:pic>
        <p:nvPicPr>
          <p:cNvPr id="8" name="Picture 7" descr="A picture containing schematic&#10;&#10;AI-generated content may be incorrect.">
            <a:extLst>
              <a:ext uri="{FF2B5EF4-FFF2-40B4-BE49-F238E27FC236}">
                <a16:creationId xmlns:a16="http://schemas.microsoft.com/office/drawing/2014/main" id="{D387A40C-796C-80EC-3B74-37E332AFED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3255" y="2234924"/>
            <a:ext cx="3269822" cy="4623075"/>
          </a:xfrm>
          <a:prstGeom prst="rect">
            <a:avLst/>
          </a:prstGeom>
        </p:spPr>
      </p:pic>
      <p:sp>
        <p:nvSpPr>
          <p:cNvPr id="9" name="Slide Number Placeholder 1">
            <a:extLst>
              <a:ext uri="{FF2B5EF4-FFF2-40B4-BE49-F238E27FC236}">
                <a16:creationId xmlns:a16="http://schemas.microsoft.com/office/drawing/2014/main" id="{02E52D02-0E39-933D-759F-BE8103E3F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16D4C0-E5FB-7040-BFFC-F905DC5EE8C0}" type="slidenum">
              <a:rPr lang="en-US" smtClean="0"/>
              <a:t>18</a:t>
            </a:fld>
            <a:endParaRPr lang="en-US" dirty="0"/>
          </a:p>
        </p:txBody>
      </p:sp>
      <p:pic>
        <p:nvPicPr>
          <p:cNvPr id="7" name="Picture 6" descr="Graphical user interface, text, application, email&#10;&#10;AI-generated content may be incorrect.">
            <a:extLst>
              <a:ext uri="{FF2B5EF4-FFF2-40B4-BE49-F238E27FC236}">
                <a16:creationId xmlns:a16="http://schemas.microsoft.com/office/drawing/2014/main" id="{FADBC0C6-7F36-384F-C92D-BA9A5133F4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7283" y="228433"/>
            <a:ext cx="5240073" cy="26439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3055797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7DCB429-92EA-5146-A92B-012613DECF68}"/>
              </a:ext>
            </a:extLst>
          </p:cNvPr>
          <p:cNvSpPr txBox="1"/>
          <p:nvPr/>
        </p:nvSpPr>
        <p:spPr>
          <a:xfrm>
            <a:off x="2064544" y="5742781"/>
            <a:ext cx="8813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BONuS12 completed successfully in Summer 2020 with large fraction of proposed data set</a:t>
            </a:r>
          </a:p>
          <a:p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 New RTPC performed very well, major improvements over previous generations</a:t>
            </a:r>
          </a:p>
          <a:p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 Calibrations in progress</a:t>
            </a:r>
          </a:p>
        </p:txBody>
      </p:sp>
      <p:pic>
        <p:nvPicPr>
          <p:cNvPr id="43016" name="Picture 8">
            <a:extLst>
              <a:ext uri="{FF2B5EF4-FFF2-40B4-BE49-F238E27FC236}">
                <a16:creationId xmlns:a16="http://schemas.microsoft.com/office/drawing/2014/main" id="{6571934C-F1FA-2044-B0BD-88645A1BEA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5515" y="3245646"/>
            <a:ext cx="3597275" cy="2497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EE429934-CB15-4D4B-A5C8-B1365E63D0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A0DF5-F1F9-3A46-B244-2794F2D95DE3}" type="slidenum">
              <a:rPr lang="en-US" altLang="en-US"/>
              <a:pPr/>
              <a:t>19</a:t>
            </a:fld>
            <a:endParaRPr lang="en-US" altLang="en-US"/>
          </a:p>
        </p:txBody>
      </p:sp>
      <p:sp>
        <p:nvSpPr>
          <p:cNvPr id="43009" name="Rectangle 1">
            <a:extLst>
              <a:ext uri="{FF2B5EF4-FFF2-40B4-BE49-F238E27FC236}">
                <a16:creationId xmlns:a16="http://schemas.microsoft.com/office/drawing/2014/main" id="{99F86952-4EA1-AC48-BCB5-079397A176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2" y="30163"/>
            <a:ext cx="9142413" cy="806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3366"/>
                </a:solidFill>
                <a:latin typeface="Arial" panose="020B0604020202020204" pitchFamily="34" charset="0"/>
                <a:ea typeface="Luxi Sans" charset="0"/>
                <a:cs typeface="Luxi Sans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3366"/>
                </a:solidFill>
                <a:latin typeface="Arial" panose="020B0604020202020204" pitchFamily="34" charset="0"/>
                <a:ea typeface="Luxi Sans" charset="0"/>
                <a:cs typeface="Luxi Sans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3366"/>
                </a:solidFill>
                <a:latin typeface="Arial" panose="020B0604020202020204" pitchFamily="34" charset="0"/>
                <a:ea typeface="Luxi Sans" charset="0"/>
                <a:cs typeface="Luxi Sans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3366"/>
                </a:solidFill>
                <a:latin typeface="Arial" panose="020B0604020202020204" pitchFamily="34" charset="0"/>
                <a:ea typeface="Luxi Sans" charset="0"/>
                <a:cs typeface="Luxi Sans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3366"/>
                </a:solidFill>
                <a:latin typeface="Arial" panose="020B0604020202020204" pitchFamily="34" charset="0"/>
                <a:ea typeface="Luxi Sans" charset="0"/>
                <a:cs typeface="Luxi Sans" charset="0"/>
              </a:defRPr>
            </a:lvl5pPr>
            <a:lvl6pPr marL="2514600" indent="-228600" defTabSz="457200" eaLnBrk="0" fontAlgn="base" hangingPunct="0">
              <a:lnSpc>
                <a:spcPts val="4088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3366"/>
                </a:solidFill>
                <a:latin typeface="Arial" panose="020B0604020202020204" pitchFamily="34" charset="0"/>
                <a:ea typeface="Luxi Sans" charset="0"/>
                <a:cs typeface="Luxi Sans" charset="0"/>
              </a:defRPr>
            </a:lvl6pPr>
            <a:lvl7pPr marL="2971800" indent="-228600" defTabSz="457200" eaLnBrk="0" fontAlgn="base" hangingPunct="0">
              <a:lnSpc>
                <a:spcPts val="4088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3366"/>
                </a:solidFill>
                <a:latin typeface="Arial" panose="020B0604020202020204" pitchFamily="34" charset="0"/>
                <a:ea typeface="Luxi Sans" charset="0"/>
                <a:cs typeface="Luxi Sans" charset="0"/>
              </a:defRPr>
            </a:lvl7pPr>
            <a:lvl8pPr marL="3429000" indent="-228600" defTabSz="457200" eaLnBrk="0" fontAlgn="base" hangingPunct="0">
              <a:lnSpc>
                <a:spcPts val="4088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3366"/>
                </a:solidFill>
                <a:latin typeface="Arial" panose="020B0604020202020204" pitchFamily="34" charset="0"/>
                <a:ea typeface="Luxi Sans" charset="0"/>
                <a:cs typeface="Luxi Sans" charset="0"/>
              </a:defRPr>
            </a:lvl8pPr>
            <a:lvl9pPr marL="3886200" indent="-228600" defTabSz="457200" eaLnBrk="0" fontAlgn="base" hangingPunct="0">
              <a:lnSpc>
                <a:spcPts val="4088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3366"/>
                </a:solidFill>
                <a:latin typeface="Arial" panose="020B0604020202020204" pitchFamily="34" charset="0"/>
                <a:ea typeface="Luxi Sans" charset="0"/>
                <a:cs typeface="Luxi Sans" charset="0"/>
              </a:defRPr>
            </a:lvl9pPr>
          </a:lstStyle>
          <a:p>
            <a:pPr algn="ctr">
              <a:lnSpc>
                <a:spcPct val="100000"/>
              </a:lnSpc>
              <a:buClrTx/>
              <a:buFontTx/>
              <a:buNone/>
            </a:pPr>
            <a:r>
              <a:rPr lang="en-US" altLang="en-US" sz="3600" dirty="0">
                <a:solidFill>
                  <a:srgbClr val="000000"/>
                </a:solidFill>
                <a:latin typeface="+mn-lt"/>
              </a:rPr>
              <a:t>Preliminary Analysis – 5 Pass Data (subset)</a:t>
            </a:r>
          </a:p>
        </p:txBody>
      </p:sp>
      <p:sp>
        <p:nvSpPr>
          <p:cNvPr id="43010" name="Rectangle 2">
            <a:extLst>
              <a:ext uri="{FF2B5EF4-FFF2-40B4-BE49-F238E27FC236}">
                <a16:creationId xmlns:a16="http://schemas.microsoft.com/office/drawing/2014/main" id="{CD2D3FE5-9F2B-8D43-A536-9567399242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0" y="836613"/>
            <a:ext cx="3333750" cy="367878"/>
          </a:xfrm>
          <a:prstGeom prst="rect">
            <a:avLst/>
          </a:prstGeom>
          <a:noFill/>
          <a:ln w="9360" cap="flat">
            <a:solidFill>
              <a:srgbClr val="4F81BD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3366"/>
                </a:solidFill>
                <a:latin typeface="Arial" panose="020B0604020202020204" pitchFamily="34" charset="0"/>
                <a:ea typeface="Luxi Sans" charset="0"/>
                <a:cs typeface="Luxi Sans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3366"/>
                </a:solidFill>
                <a:latin typeface="Arial" panose="020B0604020202020204" pitchFamily="34" charset="0"/>
                <a:ea typeface="Luxi Sans" charset="0"/>
                <a:cs typeface="Luxi Sans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3366"/>
                </a:solidFill>
                <a:latin typeface="Arial" panose="020B0604020202020204" pitchFamily="34" charset="0"/>
                <a:ea typeface="Luxi Sans" charset="0"/>
                <a:cs typeface="Luxi Sans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3366"/>
                </a:solidFill>
                <a:latin typeface="Arial" panose="020B0604020202020204" pitchFamily="34" charset="0"/>
                <a:ea typeface="Luxi Sans" charset="0"/>
                <a:cs typeface="Luxi Sans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3366"/>
                </a:solidFill>
                <a:latin typeface="Arial" panose="020B0604020202020204" pitchFamily="34" charset="0"/>
                <a:ea typeface="Luxi Sans" charset="0"/>
                <a:cs typeface="Luxi Sans" charset="0"/>
              </a:defRPr>
            </a:lvl5pPr>
            <a:lvl6pPr marL="2514600" indent="-228600" defTabSz="457200" eaLnBrk="0" fontAlgn="base" hangingPunct="0">
              <a:lnSpc>
                <a:spcPts val="4088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3366"/>
                </a:solidFill>
                <a:latin typeface="Arial" panose="020B0604020202020204" pitchFamily="34" charset="0"/>
                <a:ea typeface="Luxi Sans" charset="0"/>
                <a:cs typeface="Luxi Sans" charset="0"/>
              </a:defRPr>
            </a:lvl6pPr>
            <a:lvl7pPr marL="2971800" indent="-228600" defTabSz="457200" eaLnBrk="0" fontAlgn="base" hangingPunct="0">
              <a:lnSpc>
                <a:spcPts val="4088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3366"/>
                </a:solidFill>
                <a:latin typeface="Arial" panose="020B0604020202020204" pitchFamily="34" charset="0"/>
                <a:ea typeface="Luxi Sans" charset="0"/>
                <a:cs typeface="Luxi Sans" charset="0"/>
              </a:defRPr>
            </a:lvl7pPr>
            <a:lvl8pPr marL="3429000" indent="-228600" defTabSz="457200" eaLnBrk="0" fontAlgn="base" hangingPunct="0">
              <a:lnSpc>
                <a:spcPts val="4088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3366"/>
                </a:solidFill>
                <a:latin typeface="Arial" panose="020B0604020202020204" pitchFamily="34" charset="0"/>
                <a:ea typeface="Luxi Sans" charset="0"/>
                <a:cs typeface="Luxi Sans" charset="0"/>
              </a:defRPr>
            </a:lvl8pPr>
            <a:lvl9pPr marL="3886200" indent="-228600" defTabSz="457200" eaLnBrk="0" fontAlgn="base" hangingPunct="0">
              <a:lnSpc>
                <a:spcPts val="4088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3366"/>
                </a:solidFill>
                <a:latin typeface="Arial" panose="020B0604020202020204" pitchFamily="34" charset="0"/>
                <a:ea typeface="Luxi Sans" charset="0"/>
                <a:cs typeface="Luxi Sans" charset="0"/>
              </a:defRPr>
            </a:lvl9pPr>
          </a:lstStyle>
          <a:p>
            <a:pPr algn="ctr">
              <a:lnSpc>
                <a:spcPct val="100000"/>
              </a:lnSpc>
              <a:buClrTx/>
              <a:buFontTx/>
              <a:buNone/>
            </a:pPr>
            <a:r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  <a:ea typeface="DejaVu Sans" charset="0"/>
                <a:cs typeface="DejaVu Sans" charset="0"/>
              </a:rPr>
              <a:t>  e</a:t>
            </a:r>
            <a:r>
              <a:rPr lang="en-US" altLang="en-US" baseline="33000">
                <a:solidFill>
                  <a:srgbClr val="000000"/>
                </a:solidFill>
                <a:latin typeface="Times New Roman" panose="02020603050405020304" pitchFamily="18" charset="0"/>
                <a:ea typeface="DejaVu Sans" charset="0"/>
                <a:cs typeface="DejaVu Sans" charset="0"/>
              </a:rPr>
              <a:t>-</a:t>
            </a:r>
            <a:r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  <a:ea typeface="DejaVu Sans" charset="0"/>
                <a:cs typeface="DejaVu Sans" charset="0"/>
              </a:rPr>
              <a:t> @10.4 GeV beam on D</a:t>
            </a:r>
            <a:r>
              <a:rPr lang="en-US" altLang="en-US" baseline="-33000">
                <a:solidFill>
                  <a:srgbClr val="000000"/>
                </a:solidFill>
                <a:latin typeface="Times New Roman" panose="02020603050405020304" pitchFamily="18" charset="0"/>
                <a:ea typeface="DejaVu Sans" charset="0"/>
                <a:cs typeface="DejaVu Sans" charset="0"/>
              </a:rPr>
              <a:t>2</a:t>
            </a:r>
            <a:r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  <a:ea typeface="DejaVu Sans" charset="0"/>
                <a:cs typeface="DejaVu Sans" charset="0"/>
              </a:rPr>
              <a:t> target</a:t>
            </a:r>
          </a:p>
        </p:txBody>
      </p:sp>
      <p:pic>
        <p:nvPicPr>
          <p:cNvPr id="43011" name="Picture 3">
            <a:extLst>
              <a:ext uri="{FF2B5EF4-FFF2-40B4-BE49-F238E27FC236}">
                <a16:creationId xmlns:a16="http://schemas.microsoft.com/office/drawing/2014/main" id="{EB0CFE0D-5BCF-DA41-9CB4-81B8582DB6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2327" y="1309690"/>
            <a:ext cx="2487613" cy="1716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3012" name="Picture 4">
            <a:extLst>
              <a:ext uri="{FF2B5EF4-FFF2-40B4-BE49-F238E27FC236}">
                <a16:creationId xmlns:a16="http://schemas.microsoft.com/office/drawing/2014/main" id="{81A55974-6A42-F44C-A56D-D925B2CB13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3852" y="3189288"/>
            <a:ext cx="3141663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3013" name="Picture 5">
            <a:extLst>
              <a:ext uri="{FF2B5EF4-FFF2-40B4-BE49-F238E27FC236}">
                <a16:creationId xmlns:a16="http://schemas.microsoft.com/office/drawing/2014/main" id="{F611C1F7-F488-D745-A1F3-33425DCB8B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9838" y="1371600"/>
            <a:ext cx="2843212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3014" name="Picture 6">
            <a:extLst>
              <a:ext uri="{FF2B5EF4-FFF2-40B4-BE49-F238E27FC236}">
                <a16:creationId xmlns:a16="http://schemas.microsoft.com/office/drawing/2014/main" id="{FC9FDFAE-9446-A144-B4E5-0CD258F728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3050" y="1355727"/>
            <a:ext cx="2673350" cy="1844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3015" name="Rectangle 7">
            <a:extLst>
              <a:ext uri="{FF2B5EF4-FFF2-40B4-BE49-F238E27FC236}">
                <a16:creationId xmlns:a16="http://schemas.microsoft.com/office/drawing/2014/main" id="{F587EC23-2C7C-FA46-AA1A-7838AEB0A7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53138" y="836613"/>
            <a:ext cx="3865562" cy="367878"/>
          </a:xfrm>
          <a:prstGeom prst="rect">
            <a:avLst/>
          </a:prstGeom>
          <a:noFill/>
          <a:ln w="9360" cap="flat">
            <a:solidFill>
              <a:srgbClr val="4F81BD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3366"/>
                </a:solidFill>
                <a:latin typeface="Arial" panose="020B0604020202020204" pitchFamily="34" charset="0"/>
                <a:ea typeface="Luxi Sans" charset="0"/>
                <a:cs typeface="Luxi Sans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3366"/>
                </a:solidFill>
                <a:latin typeface="Arial" panose="020B0604020202020204" pitchFamily="34" charset="0"/>
                <a:ea typeface="Luxi Sans" charset="0"/>
                <a:cs typeface="Luxi Sans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3366"/>
                </a:solidFill>
                <a:latin typeface="Arial" panose="020B0604020202020204" pitchFamily="34" charset="0"/>
                <a:ea typeface="Luxi Sans" charset="0"/>
                <a:cs typeface="Luxi Sans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3366"/>
                </a:solidFill>
                <a:latin typeface="Arial" panose="020B0604020202020204" pitchFamily="34" charset="0"/>
                <a:ea typeface="Luxi Sans" charset="0"/>
                <a:cs typeface="Luxi Sans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3366"/>
                </a:solidFill>
                <a:latin typeface="Arial" panose="020B0604020202020204" pitchFamily="34" charset="0"/>
                <a:ea typeface="Luxi Sans" charset="0"/>
                <a:cs typeface="Luxi Sans" charset="0"/>
              </a:defRPr>
            </a:lvl5pPr>
            <a:lvl6pPr marL="2514600" indent="-228600" defTabSz="457200" eaLnBrk="0" fontAlgn="base" hangingPunct="0">
              <a:lnSpc>
                <a:spcPts val="4088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3366"/>
                </a:solidFill>
                <a:latin typeface="Arial" panose="020B0604020202020204" pitchFamily="34" charset="0"/>
                <a:ea typeface="Luxi Sans" charset="0"/>
                <a:cs typeface="Luxi Sans" charset="0"/>
              </a:defRPr>
            </a:lvl6pPr>
            <a:lvl7pPr marL="2971800" indent="-228600" defTabSz="457200" eaLnBrk="0" fontAlgn="base" hangingPunct="0">
              <a:lnSpc>
                <a:spcPts val="4088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3366"/>
                </a:solidFill>
                <a:latin typeface="Arial" panose="020B0604020202020204" pitchFamily="34" charset="0"/>
                <a:ea typeface="Luxi Sans" charset="0"/>
                <a:cs typeface="Luxi Sans" charset="0"/>
              </a:defRPr>
            </a:lvl7pPr>
            <a:lvl8pPr marL="3429000" indent="-228600" defTabSz="457200" eaLnBrk="0" fontAlgn="base" hangingPunct="0">
              <a:lnSpc>
                <a:spcPts val="4088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3366"/>
                </a:solidFill>
                <a:latin typeface="Arial" panose="020B0604020202020204" pitchFamily="34" charset="0"/>
                <a:ea typeface="Luxi Sans" charset="0"/>
                <a:cs typeface="Luxi Sans" charset="0"/>
              </a:defRPr>
            </a:lvl8pPr>
            <a:lvl9pPr marL="3886200" indent="-228600" defTabSz="457200" eaLnBrk="0" fontAlgn="base" hangingPunct="0">
              <a:lnSpc>
                <a:spcPts val="4088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3366"/>
                </a:solidFill>
                <a:latin typeface="Arial" panose="020B0604020202020204" pitchFamily="34" charset="0"/>
                <a:ea typeface="Luxi Sans" charset="0"/>
                <a:cs typeface="Luxi Sans" charset="0"/>
              </a:defRPr>
            </a:lvl9pPr>
          </a:lstStyle>
          <a:p>
            <a:pPr algn="ctr">
              <a:lnSpc>
                <a:spcPct val="100000"/>
              </a:lnSpc>
              <a:buClrTx/>
              <a:buFontTx/>
              <a:buNone/>
            </a:pPr>
            <a:r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  <a:ea typeface="DejaVu Sans" charset="0"/>
                <a:cs typeface="DejaVu Sans" charset="0"/>
              </a:rPr>
              <a:t>Proton Selection on D</a:t>
            </a:r>
            <a:r>
              <a:rPr lang="en-US" altLang="en-US" baseline="-33000">
                <a:solidFill>
                  <a:srgbClr val="000000"/>
                </a:solidFill>
                <a:latin typeface="Times New Roman" panose="02020603050405020304" pitchFamily="18" charset="0"/>
                <a:ea typeface="DejaVu Sans" charset="0"/>
                <a:cs typeface="DejaVu Sans" charset="0"/>
              </a:rPr>
              <a:t>2 </a:t>
            </a:r>
            <a:r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  <a:ea typeface="DejaVu Sans" charset="0"/>
                <a:cs typeface="DejaVu Sans" charset="0"/>
              </a:rPr>
              <a:t>target</a:t>
            </a:r>
          </a:p>
        </p:txBody>
      </p:sp>
      <p:pic>
        <p:nvPicPr>
          <p:cNvPr id="43017" name="Picture 9">
            <a:extLst>
              <a:ext uri="{FF2B5EF4-FFF2-40B4-BE49-F238E27FC236}">
                <a16:creationId xmlns:a16="http://schemas.microsoft.com/office/drawing/2014/main" id="{0B4722DD-57D3-7D47-BA68-883467684C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42"/>
          <a:stretch>
            <a:fillRect/>
          </a:stretch>
        </p:blipFill>
        <p:spPr bwMode="auto">
          <a:xfrm>
            <a:off x="7997825" y="3200400"/>
            <a:ext cx="2592388" cy="1862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t="7942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1443329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911EE63-5A7F-354C-9ED3-BF656EA0EA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8" y="0"/>
            <a:ext cx="12188825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E1515DD-BC5A-D94F-A6EF-42AF8F36F1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00563" y="821885"/>
            <a:ext cx="4590874" cy="685800"/>
          </a:xfrm>
          <a:solidFill>
            <a:srgbClr val="FFFF00"/>
          </a:solidFill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r>
              <a:rPr lang="en-US" sz="4000" dirty="0"/>
              <a:t>Why go high in </a:t>
            </a:r>
            <a:r>
              <a:rPr lang="en-US" sz="4000" i="1" dirty="0"/>
              <a:t>x?</a:t>
            </a:r>
            <a:endParaRPr lang="en-US" sz="2000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2D309D-692F-D24B-82E6-8163343A4A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05F12-3660-B74B-858C-2E70FD8D88BB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fld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64A7E81-B20D-554D-844F-053191F2D42B}"/>
              </a:ext>
            </a:extLst>
          </p:cNvPr>
          <p:cNvSpPr txBox="1"/>
          <p:nvPr/>
        </p:nvSpPr>
        <p:spPr>
          <a:xfrm>
            <a:off x="7620956" y="180110"/>
            <a:ext cx="45694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Busch Gardens, Williamsburg 2025</a:t>
            </a:r>
          </a:p>
        </p:txBody>
      </p:sp>
    </p:spTree>
    <p:extLst>
      <p:ext uri="{BB962C8B-B14F-4D97-AF65-F5344CB8AC3E}">
        <p14:creationId xmlns:p14="http://schemas.microsoft.com/office/powerpoint/2010/main" val="35687015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CustomShape 3_9"/>
          <p:cNvSpPr/>
          <p:nvPr/>
        </p:nvSpPr>
        <p:spPr>
          <a:xfrm>
            <a:off x="1525480" y="30046"/>
            <a:ext cx="9142434" cy="80568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US" sz="3266" b="1" spc="-1" dirty="0">
                <a:solidFill>
                  <a:srgbClr val="000000"/>
                </a:solidFill>
                <a:latin typeface="TimesNew Roman"/>
                <a:ea typeface="DejaVu Sans"/>
              </a:rPr>
              <a:t>Tagged-Proton </a:t>
            </a:r>
            <a:r>
              <a:rPr lang="en-US" sz="3266" b="1" spc="-1" dirty="0" err="1">
                <a:solidFill>
                  <a:srgbClr val="000000"/>
                </a:solidFill>
                <a:latin typeface="TimesNew Roman"/>
                <a:ea typeface="DejaVu Sans"/>
              </a:rPr>
              <a:t>nDIS</a:t>
            </a:r>
            <a:r>
              <a:rPr lang="en-US" sz="3266" b="1" spc="-1" dirty="0">
                <a:solidFill>
                  <a:srgbClr val="000000"/>
                </a:solidFill>
                <a:latin typeface="TimesNew Roman"/>
                <a:ea typeface="DejaVu Sans"/>
              </a:rPr>
              <a:t> Selection @10.4 GeV </a:t>
            </a:r>
            <a:endParaRPr lang="en" sz="3266" spc="-1" dirty="0">
              <a:latin typeface="Arial"/>
            </a:endParaRPr>
          </a:p>
        </p:txBody>
      </p:sp>
      <p:sp>
        <p:nvSpPr>
          <p:cNvPr id="336" name="CustomShape 5_4"/>
          <p:cNvSpPr/>
          <p:nvPr/>
        </p:nvSpPr>
        <p:spPr>
          <a:xfrm>
            <a:off x="884583" y="916436"/>
            <a:ext cx="3484014" cy="333731"/>
          </a:xfrm>
          <a:prstGeom prst="rect">
            <a:avLst/>
          </a:prstGeom>
          <a:noFill/>
          <a:ln w="0">
            <a:solidFill>
              <a:srgbClr val="4F81BD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1646" tIns="40823" rIns="81646" bIns="40823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US" sz="1633" spc="-1" dirty="0">
                <a:solidFill>
                  <a:srgbClr val="000000"/>
                </a:solidFill>
                <a:latin typeface="Times New Roman"/>
                <a:ea typeface="DejaVu Sans"/>
              </a:rPr>
              <a:t>Tagged-Proton Selection from D</a:t>
            </a:r>
            <a:r>
              <a:rPr lang="en-US" sz="1633" spc="-1" baseline="-33000" dirty="0">
                <a:solidFill>
                  <a:srgbClr val="000000"/>
                </a:solidFill>
                <a:latin typeface="Times New Roman"/>
                <a:ea typeface="DejaVu Sans"/>
              </a:rPr>
              <a:t>2 </a:t>
            </a:r>
            <a:r>
              <a:rPr lang="en-US" sz="1633" spc="-1" dirty="0">
                <a:solidFill>
                  <a:srgbClr val="000000"/>
                </a:solidFill>
                <a:latin typeface="Times New Roman"/>
                <a:ea typeface="DejaVu Sans"/>
              </a:rPr>
              <a:t>Data</a:t>
            </a:r>
            <a:endParaRPr lang="en" sz="1633" spc="-1" dirty="0">
              <a:latin typeface="Arial"/>
            </a:endParaRPr>
          </a:p>
        </p:txBody>
      </p:sp>
      <p:sp>
        <p:nvSpPr>
          <p:cNvPr id="337" name="Rectangle 336"/>
          <p:cNvSpPr/>
          <p:nvPr/>
        </p:nvSpPr>
        <p:spPr>
          <a:xfrm>
            <a:off x="1548014" y="6304407"/>
            <a:ext cx="556175" cy="553562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 sz="1633"/>
          </a:p>
        </p:txBody>
      </p:sp>
      <p:sp>
        <p:nvSpPr>
          <p:cNvPr id="339" name="TextBox 338"/>
          <p:cNvSpPr txBox="1"/>
          <p:nvPr/>
        </p:nvSpPr>
        <p:spPr>
          <a:xfrm>
            <a:off x="884583" y="1410196"/>
            <a:ext cx="5533147" cy="5193689"/>
          </a:xfrm>
          <a:prstGeom prst="rect">
            <a:avLst/>
          </a:prstGeom>
          <a:noFill/>
          <a:ln w="0">
            <a:noFill/>
          </a:ln>
        </p:spPr>
        <p:txBody>
          <a:bodyPr lIns="81646" tIns="40823" rIns="81646" bIns="40823" anchor="t">
            <a:noAutofit/>
          </a:bodyPr>
          <a:lstStyle/>
          <a:p>
            <a:r>
              <a:rPr lang="en" sz="1633" b="1" spc="-1" dirty="0">
                <a:solidFill>
                  <a:srgbClr val="000000"/>
                </a:solidFill>
                <a:latin typeface="Times New Roman"/>
              </a:rPr>
              <a:t>RTPC track quality cuts:</a:t>
            </a:r>
            <a:endParaRPr lang="en" sz="1633" spc="-1" dirty="0">
              <a:solidFill>
                <a:srgbClr val="000000"/>
              </a:solidFill>
              <a:latin typeface="Arial"/>
            </a:endParaRPr>
          </a:p>
          <a:p>
            <a:r>
              <a:rPr lang="en" sz="1270" spc="-1" dirty="0">
                <a:solidFill>
                  <a:srgbClr val="000000"/>
                </a:solidFill>
                <a:latin typeface="Times New Roman"/>
              </a:rPr>
              <a:t>• The radius of curvature of tracks (&lt; 0)</a:t>
            </a:r>
            <a:endParaRPr lang="en" sz="1270" spc="-1" dirty="0">
              <a:solidFill>
                <a:srgbClr val="000000"/>
              </a:solidFill>
              <a:latin typeface="Arial"/>
            </a:endParaRPr>
          </a:p>
          <a:p>
            <a:r>
              <a:rPr lang="en" sz="1270" spc="-1" dirty="0">
                <a:solidFill>
                  <a:srgbClr val="000000"/>
                </a:solidFill>
                <a:latin typeface="Times New Roman"/>
              </a:rPr>
              <a:t>• Cut on χ</a:t>
            </a:r>
            <a:r>
              <a:rPr lang="en" sz="1270" spc="-1" baseline="33000" dirty="0">
                <a:solidFill>
                  <a:srgbClr val="000000"/>
                </a:solidFill>
                <a:latin typeface="Times New Roman"/>
              </a:rPr>
              <a:t>2</a:t>
            </a:r>
            <a:r>
              <a:rPr lang="en" sz="1270" spc="-1" dirty="0">
                <a:solidFill>
                  <a:srgbClr val="000000"/>
                </a:solidFill>
                <a:latin typeface="Times New Roman"/>
              </a:rPr>
              <a:t> of helix fitter (&lt; 5)</a:t>
            </a:r>
            <a:endParaRPr lang="en" sz="1270" spc="-1" dirty="0">
              <a:solidFill>
                <a:srgbClr val="000000"/>
              </a:solidFill>
              <a:latin typeface="Arial"/>
            </a:endParaRPr>
          </a:p>
          <a:p>
            <a:r>
              <a:rPr lang="en" sz="1270" spc="-1" dirty="0">
                <a:solidFill>
                  <a:srgbClr val="000000"/>
                </a:solidFill>
                <a:latin typeface="Times New Roman"/>
              </a:rPr>
              <a:t>• Number of hits in a track (&gt; 10)</a:t>
            </a:r>
            <a:endParaRPr lang="en" sz="1270" spc="-1" dirty="0">
              <a:solidFill>
                <a:srgbClr val="000000"/>
              </a:solidFill>
              <a:latin typeface="Arial"/>
            </a:endParaRPr>
          </a:p>
          <a:p>
            <a:r>
              <a:rPr lang="en" sz="1270" spc="-1" dirty="0">
                <a:solidFill>
                  <a:srgbClr val="000000"/>
                </a:solidFill>
                <a:latin typeface="Times New Roman"/>
              </a:rPr>
              <a:t>• Cut on the maximum radius (67-72) mm</a:t>
            </a:r>
            <a:endParaRPr lang="en" sz="1270" spc="-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en" sz="1270" spc="-1" dirty="0">
                <a:solidFill>
                  <a:srgbClr val="000000"/>
                </a:solidFill>
                <a:latin typeface="Times New Roman"/>
              </a:rPr>
              <a:t>• Fiducial cut (</a:t>
            </a:r>
            <a:r>
              <a:rPr lang="en" sz="1270" spc="-1" dirty="0" err="1">
                <a:solidFill>
                  <a:srgbClr val="000000"/>
                </a:solidFill>
                <a:latin typeface="Times New Roman"/>
              </a:rPr>
              <a:t>vz</a:t>
            </a:r>
            <a:r>
              <a:rPr lang="en" sz="1270" spc="-1" dirty="0">
                <a:solidFill>
                  <a:srgbClr val="000000"/>
                </a:solidFill>
                <a:latin typeface="Times New Roman"/>
              </a:rPr>
              <a:t>: (-210, 180)mm )</a:t>
            </a:r>
            <a:endParaRPr lang="en" sz="1270" spc="-1" dirty="0">
              <a:solidFill>
                <a:srgbClr val="000000"/>
              </a:solidFill>
              <a:latin typeface="Arial"/>
            </a:endParaRPr>
          </a:p>
          <a:p>
            <a:endParaRPr lang="en" sz="1633" spc="-1" dirty="0">
              <a:solidFill>
                <a:srgbClr val="000000"/>
              </a:solidFill>
              <a:latin typeface="Arial"/>
            </a:endParaRPr>
          </a:p>
          <a:p>
            <a:endParaRPr lang="en" sz="1633" spc="-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en" sz="1633" b="1" spc="-1" dirty="0">
                <a:solidFill>
                  <a:srgbClr val="000000"/>
                </a:solidFill>
                <a:latin typeface="Times New Roman"/>
              </a:rPr>
              <a:t>Coincidence cuts</a:t>
            </a:r>
            <a:endParaRPr lang="en" sz="1633" spc="-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en" sz="1270" spc="-1" dirty="0">
                <a:solidFill>
                  <a:srgbClr val="000000"/>
                </a:solidFill>
                <a:latin typeface="Times New Roman"/>
              </a:rPr>
              <a:t>• Vertex coincidence cuts</a:t>
            </a:r>
            <a:endParaRPr lang="en" sz="1270" spc="-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en" sz="1270" spc="-1" dirty="0">
                <a:solidFill>
                  <a:srgbClr val="000000"/>
                </a:solidFill>
                <a:latin typeface="Times New Roman"/>
              </a:rPr>
              <a:t>• Timing coincidence</a:t>
            </a:r>
            <a:endParaRPr lang="en" sz="1270" spc="-1" dirty="0">
              <a:solidFill>
                <a:srgbClr val="000000"/>
              </a:solidFill>
              <a:latin typeface="Arial"/>
            </a:endParaRPr>
          </a:p>
          <a:p>
            <a:endParaRPr lang="en" sz="1633" spc="-1" dirty="0">
              <a:solidFill>
                <a:srgbClr val="000000"/>
              </a:solidFill>
              <a:latin typeface="Arial"/>
            </a:endParaRPr>
          </a:p>
          <a:p>
            <a:endParaRPr lang="en" sz="1633" spc="-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en" sz="1633" b="1" spc="-1" dirty="0">
                <a:solidFill>
                  <a:srgbClr val="000000"/>
                </a:solidFill>
                <a:latin typeface="Times New Roman"/>
              </a:rPr>
              <a:t>PID Cuts:</a:t>
            </a:r>
            <a:endParaRPr lang="en" sz="1633" spc="-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en" sz="1270" spc="-1" dirty="0">
                <a:solidFill>
                  <a:srgbClr val="000000"/>
                </a:solidFill>
                <a:latin typeface="Times New Roman"/>
              </a:rPr>
              <a:t>• Cuts on </a:t>
            </a:r>
            <a:r>
              <a:rPr lang="en" sz="1270" spc="-1" dirty="0" err="1">
                <a:solidFill>
                  <a:srgbClr val="000000"/>
                </a:solidFill>
                <a:latin typeface="Times New Roman"/>
              </a:rPr>
              <a:t>dEdx</a:t>
            </a:r>
            <a:r>
              <a:rPr lang="en" sz="1270" spc="-1" dirty="0">
                <a:solidFill>
                  <a:srgbClr val="000000"/>
                </a:solidFill>
                <a:latin typeface="Times New Roman"/>
              </a:rPr>
              <a:t> vs. p/q </a:t>
            </a:r>
            <a:endParaRPr lang="en" sz="1270" spc="-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en" sz="1270" spc="-1" dirty="0">
                <a:solidFill>
                  <a:srgbClr val="000000"/>
                </a:solidFill>
                <a:latin typeface="Times New Roman"/>
              </a:rPr>
              <a:t>  band for proton selection</a:t>
            </a:r>
            <a:endParaRPr lang="en" sz="1270" spc="-1" dirty="0">
              <a:solidFill>
                <a:srgbClr val="000000"/>
              </a:solidFill>
              <a:latin typeface="Arial"/>
            </a:endParaRPr>
          </a:p>
          <a:p>
            <a:endParaRPr lang="en" sz="1633" spc="-1" dirty="0">
              <a:solidFill>
                <a:srgbClr val="000000"/>
              </a:solidFill>
              <a:latin typeface="Arial"/>
            </a:endParaRPr>
          </a:p>
          <a:p>
            <a:r>
              <a:rPr lang="en" sz="1633" b="1" spc="-1" dirty="0">
                <a:solidFill>
                  <a:srgbClr val="000000"/>
                </a:solidFill>
                <a:latin typeface="Times New Roman"/>
              </a:rPr>
              <a:t>DIS &amp; VIP cuts</a:t>
            </a:r>
            <a:endParaRPr lang="en" sz="1633" spc="-1" dirty="0">
              <a:solidFill>
                <a:srgbClr val="000000"/>
              </a:solidFill>
              <a:latin typeface="Arial"/>
            </a:endParaRPr>
          </a:p>
          <a:p>
            <a:r>
              <a:rPr lang="en" sz="1270" spc="-1" dirty="0">
                <a:solidFill>
                  <a:srgbClr val="000000"/>
                </a:solidFill>
                <a:latin typeface="Times New Roman"/>
              </a:rPr>
              <a:t>• W* &gt; 1.8 GeV</a:t>
            </a:r>
            <a:endParaRPr lang="en" sz="1270" spc="-1" dirty="0">
              <a:solidFill>
                <a:srgbClr val="000000"/>
              </a:solidFill>
              <a:latin typeface="Arial"/>
            </a:endParaRPr>
          </a:p>
          <a:p>
            <a:r>
              <a:rPr lang="en" sz="1270" spc="-1" dirty="0">
                <a:solidFill>
                  <a:srgbClr val="000000"/>
                </a:solidFill>
                <a:latin typeface="Times New Roman"/>
              </a:rPr>
              <a:t>• 0.07  &lt; p &lt; 0.1 GeV/c</a:t>
            </a:r>
            <a:endParaRPr lang="en" sz="1270" spc="-1" dirty="0">
              <a:solidFill>
                <a:srgbClr val="000000"/>
              </a:solidFill>
              <a:latin typeface="Arial"/>
            </a:endParaRPr>
          </a:p>
          <a:p>
            <a:r>
              <a:rPr lang="en" sz="1270" spc="-1" dirty="0">
                <a:solidFill>
                  <a:srgbClr val="000000"/>
                </a:solidFill>
                <a:latin typeface="Times New Roman"/>
              </a:rPr>
              <a:t>• cos(</a:t>
            </a:r>
            <a:r>
              <a:rPr lang="en" sz="1270" spc="-1" dirty="0" err="1">
                <a:solidFill>
                  <a:srgbClr val="000000"/>
                </a:solidFill>
                <a:latin typeface="Times New Roman"/>
              </a:rPr>
              <a:t>θ</a:t>
            </a:r>
            <a:r>
              <a:rPr lang="en" sz="1270" spc="-1" baseline="-33000" dirty="0" err="1">
                <a:solidFill>
                  <a:srgbClr val="000000"/>
                </a:solidFill>
                <a:latin typeface="Times New Roman"/>
              </a:rPr>
              <a:t>pq</a:t>
            </a:r>
            <a:r>
              <a:rPr lang="en" sz="1270" spc="-1" dirty="0">
                <a:solidFill>
                  <a:srgbClr val="000000"/>
                </a:solidFill>
                <a:latin typeface="Times New Roman"/>
              </a:rPr>
              <a:t>)&lt; -0.3</a:t>
            </a:r>
            <a:endParaRPr lang="en" sz="1270" spc="-1" dirty="0">
              <a:solidFill>
                <a:srgbClr val="000000"/>
              </a:solidFill>
              <a:latin typeface="Arial"/>
            </a:endParaRPr>
          </a:p>
          <a:p>
            <a:endParaRPr lang="en" sz="1633" spc="-1" dirty="0">
              <a:solidFill>
                <a:srgbClr val="000000"/>
              </a:solidFill>
              <a:latin typeface="Arial"/>
            </a:endParaRPr>
          </a:p>
          <a:p>
            <a:endParaRPr lang="en" sz="1270" spc="-1" dirty="0">
              <a:solidFill>
                <a:srgbClr val="000000"/>
              </a:solidFill>
              <a:latin typeface="Arial"/>
            </a:endParaRPr>
          </a:p>
          <a:p>
            <a:endParaRPr lang="en" sz="1633" spc="-1" dirty="0">
              <a:solidFill>
                <a:srgbClr val="000000"/>
              </a:solidFill>
              <a:latin typeface="Arial"/>
            </a:endParaRPr>
          </a:p>
          <a:p>
            <a:endParaRPr lang="en" sz="1633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40" name="Picture 339"/>
          <p:cNvPicPr/>
          <p:nvPr/>
        </p:nvPicPr>
        <p:blipFill>
          <a:blip r:embed="rId2"/>
          <a:srcRect t="5832" r="53853" b="51145"/>
          <a:stretch/>
        </p:blipFill>
        <p:spPr>
          <a:xfrm>
            <a:off x="5145027" y="864799"/>
            <a:ext cx="2260298" cy="2073818"/>
          </a:xfrm>
          <a:prstGeom prst="rect">
            <a:avLst/>
          </a:prstGeom>
          <a:ln w="0">
            <a:noFill/>
          </a:ln>
        </p:spPr>
      </p:pic>
      <p:pic>
        <p:nvPicPr>
          <p:cNvPr id="341" name="Picture 340"/>
          <p:cNvPicPr/>
          <p:nvPr/>
        </p:nvPicPr>
        <p:blipFill>
          <a:blip r:embed="rId3"/>
          <a:srcRect l="7739" t="13257" r="13528" b="4559"/>
          <a:stretch/>
        </p:blipFill>
        <p:spPr>
          <a:xfrm>
            <a:off x="7760976" y="2905958"/>
            <a:ext cx="2555531" cy="1742007"/>
          </a:xfrm>
          <a:prstGeom prst="rect">
            <a:avLst/>
          </a:prstGeom>
          <a:ln w="0">
            <a:noFill/>
          </a:ln>
        </p:spPr>
      </p:pic>
      <p:pic>
        <p:nvPicPr>
          <p:cNvPr id="342" name="Picture 341"/>
          <p:cNvPicPr/>
          <p:nvPr/>
        </p:nvPicPr>
        <p:blipFill>
          <a:blip r:embed="rId4"/>
          <a:srcRect l="7739" t="13257" r="13648" b="6426"/>
          <a:stretch/>
        </p:blipFill>
        <p:spPr>
          <a:xfrm>
            <a:off x="5079710" y="4598650"/>
            <a:ext cx="2621175" cy="1824960"/>
          </a:xfrm>
          <a:prstGeom prst="rect">
            <a:avLst/>
          </a:prstGeom>
          <a:ln w="0">
            <a:noFill/>
          </a:ln>
        </p:spPr>
      </p:pic>
      <p:pic>
        <p:nvPicPr>
          <p:cNvPr id="343" name="Picture 342"/>
          <p:cNvPicPr/>
          <p:nvPr/>
        </p:nvPicPr>
        <p:blipFill>
          <a:blip r:embed="rId5"/>
          <a:srcRect l="9009" t="14520" r="14798" b="6050"/>
          <a:stretch/>
        </p:blipFill>
        <p:spPr>
          <a:xfrm>
            <a:off x="7761629" y="864799"/>
            <a:ext cx="2604846" cy="1990865"/>
          </a:xfrm>
          <a:prstGeom prst="rect">
            <a:avLst/>
          </a:prstGeom>
          <a:ln w="0">
            <a:noFill/>
          </a:ln>
        </p:spPr>
      </p:pic>
      <p:pic>
        <p:nvPicPr>
          <p:cNvPr id="344" name="Picture 343"/>
          <p:cNvPicPr/>
          <p:nvPr/>
        </p:nvPicPr>
        <p:blipFill>
          <a:blip r:embed="rId6"/>
          <a:stretch/>
        </p:blipFill>
        <p:spPr>
          <a:xfrm>
            <a:off x="4947769" y="2825618"/>
            <a:ext cx="2780549" cy="1736782"/>
          </a:xfrm>
          <a:prstGeom prst="rect">
            <a:avLst/>
          </a:prstGeom>
          <a:ln w="0">
            <a:noFill/>
          </a:ln>
        </p:spPr>
      </p:pic>
      <p:sp>
        <p:nvSpPr>
          <p:cNvPr id="345" name="Straight Connector 344"/>
          <p:cNvSpPr/>
          <p:nvPr/>
        </p:nvSpPr>
        <p:spPr>
          <a:xfrm>
            <a:off x="5914789" y="3128036"/>
            <a:ext cx="0" cy="1327243"/>
          </a:xfrm>
          <a:prstGeom prst="line">
            <a:avLst/>
          </a:prstGeom>
          <a:ln w="18360">
            <a:solidFill>
              <a:srgbClr val="FF0000"/>
            </a:solidFill>
            <a:custDash>
              <a:ds d="1100000" sp="500000"/>
              <a:ds d="1100000" sp="500000"/>
            </a:custDash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 sz="1633"/>
          </a:p>
        </p:txBody>
      </p:sp>
      <p:sp>
        <p:nvSpPr>
          <p:cNvPr id="346" name="Straight Connector 345"/>
          <p:cNvSpPr/>
          <p:nvPr/>
        </p:nvSpPr>
        <p:spPr>
          <a:xfrm>
            <a:off x="6176057" y="3128036"/>
            <a:ext cx="0" cy="1327243"/>
          </a:xfrm>
          <a:prstGeom prst="line">
            <a:avLst/>
          </a:prstGeom>
          <a:ln w="18360">
            <a:solidFill>
              <a:srgbClr val="FF0000"/>
            </a:solidFill>
            <a:custDash>
              <a:ds d="1100000" sp="500000"/>
              <a:ds d="1100000" sp="500000"/>
            </a:custDash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 sz="1633"/>
          </a:p>
        </p:txBody>
      </p:sp>
      <p:pic>
        <p:nvPicPr>
          <p:cNvPr id="347" name="Picture 346"/>
          <p:cNvPicPr/>
          <p:nvPr/>
        </p:nvPicPr>
        <p:blipFill>
          <a:blip r:embed="rId7"/>
          <a:srcRect l="5194" t="13585" r="2335" b="5381"/>
          <a:stretch/>
        </p:blipFill>
        <p:spPr>
          <a:xfrm>
            <a:off x="7627730" y="4627717"/>
            <a:ext cx="3020262" cy="1907912"/>
          </a:xfrm>
          <a:prstGeom prst="rect">
            <a:avLst/>
          </a:prstGeom>
          <a:ln w="0">
            <a:noFill/>
          </a:ln>
        </p:spPr>
      </p:pic>
      <p:sp>
        <p:nvSpPr>
          <p:cNvPr id="2" name="PlaceHolder 1"/>
          <p:cNvSpPr>
            <a:spLocks noGrp="1"/>
          </p:cNvSpPr>
          <p:nvPr>
            <p:ph type="sldNum" idx="9"/>
          </p:nvPr>
        </p:nvSpPr>
        <p:spPr>
          <a:xfrm>
            <a:off x="9491760" y="7153920"/>
            <a:ext cx="423000" cy="40212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lnSpc>
                <a:spcPct val="100000"/>
              </a:lnSpc>
              <a:buNone/>
              <a:defRPr lang="en" sz="900" b="0" strike="noStrike" kern="1200" spc="-1">
                <a:solidFill>
                  <a:srgbClr val="616161"/>
                </a:solidFill>
                <a:latin typeface="Arial"/>
                <a:ea typeface="Arial Unicode MS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3E802A3-6BDB-4D8A-9F29-39DC61DC520C}" type="slidenum">
              <a:rPr lang="en-US" smtClean="0"/>
              <a:pPr/>
              <a:t>20</a:t>
            </a:fld>
            <a:endParaRPr/>
          </a:p>
        </p:txBody>
      </p:sp>
      <p:sp>
        <p:nvSpPr>
          <p:cNvPr id="3" name="Slide Number Placeholder 6">
            <a:extLst>
              <a:ext uri="{FF2B5EF4-FFF2-40B4-BE49-F238E27FC236}">
                <a16:creationId xmlns:a16="http://schemas.microsoft.com/office/drawing/2014/main" id="{EEF4DD4E-5DD1-680F-6F66-29B00760DE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22705F12-3660-B74B-858C-2E70FD8D88BB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fld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9" name="Picture 12" descr="Snapshot 2013-04-22 17-05-2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44072" y="844551"/>
            <a:ext cx="1989668" cy="2302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884" name="Rectangle 5"/>
          <p:cNvSpPr>
            <a:spLocks noChangeArrowheads="1"/>
          </p:cNvSpPr>
          <p:nvPr/>
        </p:nvSpPr>
        <p:spPr bwMode="auto">
          <a:xfrm>
            <a:off x="1676400" y="1524000"/>
            <a:ext cx="47244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44" tIns="45672" rIns="91344" bIns="45672">
            <a:prstTxWarp prst="textNoShape">
              <a:avLst/>
            </a:prstTxWarp>
          </a:bodyPr>
          <a:lstStyle/>
          <a:p>
            <a:pPr marL="342539" indent="-342539" eaLnBrk="0" hangingPunct="0">
              <a:spcBef>
                <a:spcPct val="20000"/>
              </a:spcBef>
              <a:buFontTx/>
              <a:buChar char="•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539" indent="-342539" eaLnBrk="0" hangingPunct="0">
              <a:spcBef>
                <a:spcPct val="20000"/>
              </a:spcBef>
              <a:buFontTx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Mirror symmetry of A=3 nuclei</a:t>
            </a:r>
          </a:p>
          <a:p>
            <a:pPr marL="742167" lvl="1" indent="-285449" eaLnBrk="0" hangingPunct="0">
              <a:spcBef>
                <a:spcPct val="20000"/>
              </a:spcBef>
              <a:buFontTx/>
              <a:buChar char="–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Extract F</a:t>
            </a:r>
            <a:r>
              <a:rPr lang="en-US" sz="20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000" baseline="4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/F</a:t>
            </a:r>
            <a:r>
              <a:rPr lang="en-US" sz="20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from 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ratio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measured </a:t>
            </a:r>
            <a:r>
              <a:rPr lang="en-US" sz="2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He/</a:t>
            </a:r>
            <a:r>
              <a:rPr lang="en-US" sz="2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 structure functions</a:t>
            </a:r>
          </a:p>
          <a:p>
            <a:pPr marL="742167" lvl="1" indent="-285449" eaLnBrk="0" hangingPunct="0">
              <a:spcBef>
                <a:spcPct val="20000"/>
              </a:spcBef>
              <a:buFontTx/>
              <a:buChar char="–"/>
            </a:pPr>
            <a:endParaRPr lang="en-US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167" lvl="1" indent="-285449" eaLnBrk="0" hangingPunct="0">
              <a:spcBef>
                <a:spcPct val="20000"/>
              </a:spcBef>
              <a:buFontTx/>
              <a:buChar char="–"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167" lvl="1" indent="-285449" eaLnBrk="0" hangingPunct="0">
              <a:spcBef>
                <a:spcPct val="20000"/>
              </a:spcBef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342539" indent="-342539" eaLnBrk="0" hangingPunct="0">
              <a:spcBef>
                <a:spcPct val="20000"/>
              </a:spcBef>
            </a:pP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R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SUPER ratio of “EMC ratios” for </a:t>
            </a:r>
            <a:r>
              <a:rPr lang="en-US" sz="2000" baseline="300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0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 and </a:t>
            </a:r>
            <a:r>
              <a:rPr lang="en-US" sz="2000" baseline="300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0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342539" indent="-342539" eaLnBrk="0" hangingPunct="0">
              <a:spcBef>
                <a:spcPct val="20000"/>
              </a:spcBef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Relies only on </a:t>
            </a:r>
            <a:r>
              <a:rPr lang="en-US" sz="20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difference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nuclear effects in </a:t>
            </a:r>
            <a:r>
              <a:rPr lang="en-US" sz="2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H, </a:t>
            </a:r>
            <a:r>
              <a:rPr lang="en-US" sz="2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</a:t>
            </a:r>
          </a:p>
          <a:p>
            <a:pPr marL="342539" indent="-342539" eaLnBrk="0" hangingPunct="0">
              <a:spcBef>
                <a:spcPct val="20000"/>
              </a:spcBef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Calculated to within 1%</a:t>
            </a:r>
          </a:p>
          <a:p>
            <a:pPr marL="342539" indent="-342539" eaLnBrk="0" hangingPunct="0">
              <a:spcBef>
                <a:spcPct val="20000"/>
              </a:spcBef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Most systematic and theoretical uncertainties cancel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742167" lvl="1" indent="-285449" eaLnBrk="0" hangingPunct="0">
              <a:spcBef>
                <a:spcPct val="20000"/>
              </a:spcBef>
              <a:buFontTx/>
              <a:buChar char="–"/>
            </a:pP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2883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90800" y="3001974"/>
            <a:ext cx="2667000" cy="960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885" name="Text Box 6"/>
          <p:cNvSpPr txBox="1">
            <a:spLocks noChangeArrowheads="1"/>
          </p:cNvSpPr>
          <p:nvPr/>
        </p:nvSpPr>
        <p:spPr bwMode="auto">
          <a:xfrm>
            <a:off x="2802478" y="404307"/>
            <a:ext cx="6333591" cy="5231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44" tIns="45672" rIns="91344" bIns="45672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2800" dirty="0">
                <a:latin typeface="Times New Roman" panose="02020603050405020304" pitchFamily="18" charset="0"/>
                <a:ea typeface="Calibri" charset="0"/>
                <a:cs typeface="Times New Roman" panose="02020603050405020304" pitchFamily="18" charset="0"/>
              </a:rPr>
              <a:t>Deep Inelastic Scattering from A=3 Nuclei</a:t>
            </a:r>
            <a:endParaRPr lang="en-US" sz="2000" b="1" dirty="0">
              <a:latin typeface="Times New Roman" panose="02020603050405020304" pitchFamily="18" charset="0"/>
              <a:ea typeface="Calibri" charset="0"/>
              <a:cs typeface="Times New Roman" panose="02020603050405020304" pitchFamily="18" charset="0"/>
            </a:endParaRPr>
          </a:p>
        </p:txBody>
      </p:sp>
      <p:pic>
        <p:nvPicPr>
          <p:cNvPr id="122886" name="Picture 6" descr="Snapshot 2013-04-23 17-10-2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744072" y="3077853"/>
            <a:ext cx="4199231" cy="3278498"/>
          </a:xfrm>
          <a:prstGeom prst="rect">
            <a:avLst/>
          </a:prstGeom>
          <a:noFill/>
        </p:spPr>
      </p:pic>
      <p:pic>
        <p:nvPicPr>
          <p:cNvPr id="122887" name="Picture 7" descr="Snapshot 2013-04-23 17-13-4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676400" y="986543"/>
            <a:ext cx="5181600" cy="858838"/>
          </a:xfrm>
          <a:prstGeom prst="rect">
            <a:avLst/>
          </a:prstGeom>
          <a:noFill/>
        </p:spPr>
      </p:pic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8976321" y="2187260"/>
            <a:ext cx="169168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/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Afnan</a:t>
            </a:r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et al, PRC 68 (2003)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5F27EF6-A41F-1E45-A84A-824F95DE45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05F12-3660-B74B-858C-2E70FD8D88BB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7863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BCFCCAE-674A-6A5D-56C6-2C06D4CBEA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6D4C0-E5FB-7040-BFFC-F905DC5EE8C0}" type="slidenum">
              <a:rPr lang="en-US" smtClean="0"/>
              <a:t>22</a:t>
            </a:fld>
            <a:endParaRPr lang="en-US"/>
          </a:p>
        </p:txBody>
      </p:sp>
      <p:pic>
        <p:nvPicPr>
          <p:cNvPr id="4" name="Picture 3" descr="Diagram, schematic&#10;&#10;AI-generated content may be incorrect.">
            <a:extLst>
              <a:ext uri="{FF2B5EF4-FFF2-40B4-BE49-F238E27FC236}">
                <a16:creationId xmlns:a16="http://schemas.microsoft.com/office/drawing/2014/main" id="{2462184E-E75A-A116-2D93-B53BEBFE4D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1400" y="358657"/>
            <a:ext cx="7772400" cy="584037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B382018-96C8-CED3-1923-83CAC3740307}"/>
              </a:ext>
            </a:extLst>
          </p:cNvPr>
          <p:cNvSpPr txBox="1"/>
          <p:nvPr/>
        </p:nvSpPr>
        <p:spPr>
          <a:xfrm>
            <a:off x="7492181" y="6413701"/>
            <a:ext cx="29840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Slide courtesy: Makis Petratos</a:t>
            </a:r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EE2FE8F1-89D8-C0CB-DE9B-2DC12D116DA8}"/>
              </a:ext>
            </a:extLst>
          </p:cNvPr>
          <p:cNvSpPr txBox="1">
            <a:spLocks/>
          </p:cNvSpPr>
          <p:nvPr/>
        </p:nvSpPr>
        <p:spPr>
          <a:xfrm>
            <a:off x="462116" y="1825625"/>
            <a:ext cx="3048000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Hall A MARATHON experiment designed to extract F2n/F2p</a:t>
            </a:r>
          </a:p>
          <a:p>
            <a:endParaRPr lang="en-US" sz="1800" dirty="0"/>
          </a:p>
          <a:p>
            <a:r>
              <a:rPr lang="en-US" sz="1800" dirty="0"/>
              <a:t>Used LHRS and RHRS to collect dis e</a:t>
            </a:r>
            <a:r>
              <a:rPr lang="en-US" sz="1800" baseline="30000" dirty="0"/>
              <a:t>-</a:t>
            </a:r>
          </a:p>
          <a:p>
            <a:endParaRPr lang="en-US" sz="1800" dirty="0"/>
          </a:p>
          <a:p>
            <a:r>
              <a:rPr lang="en-US" sz="1800" dirty="0"/>
              <a:t>10.6 GeV electron beam</a:t>
            </a:r>
            <a:endParaRPr lang="en-US" sz="1800" i="1" dirty="0"/>
          </a:p>
          <a:p>
            <a:pPr lvl="1"/>
            <a:r>
              <a:rPr lang="en-US" sz="1800" dirty="0"/>
              <a:t>0.19 &lt; x &lt; 0.83 </a:t>
            </a:r>
          </a:p>
          <a:p>
            <a:pPr lvl="1"/>
            <a:r>
              <a:rPr lang="en-US" sz="1800" dirty="0"/>
              <a:t>3 &lt; Q2 &lt; 12 (GeV/</a:t>
            </a:r>
            <a:r>
              <a:rPr lang="en-US" sz="1800" i="1" dirty="0"/>
              <a:t>c</a:t>
            </a:r>
            <a:r>
              <a:rPr lang="en-US" sz="1800" dirty="0"/>
              <a:t>)2 1.8 &lt; W &lt; 3.5 GeV/</a:t>
            </a:r>
            <a:r>
              <a:rPr lang="en-US" sz="1800" i="1" dirty="0"/>
              <a:t>c2</a:t>
            </a:r>
            <a:endParaRPr lang="en-US" sz="1800" dirty="0"/>
          </a:p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8527153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85E1396-1615-DA49-94AA-195DDA17E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05F12-3660-B74B-858C-2E70FD8D88BB}" type="slidenum">
              <a:rPr lang="en-US" smtClean="0"/>
              <a:t>23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CCF9D9F-ADC6-D04B-A2E8-2EC3DCA948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32238" y="1635219"/>
            <a:ext cx="2305793" cy="35006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 Box 6">
            <a:extLst>
              <a:ext uri="{FF2B5EF4-FFF2-40B4-BE49-F238E27FC236}">
                <a16:creationId xmlns:a16="http://schemas.microsoft.com/office/drawing/2014/main" id="{BE31A674-B479-9049-9039-5B4977794E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30580" y="291830"/>
            <a:ext cx="4578304" cy="7077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44" tIns="45672" rIns="91344" bIns="45672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4000" dirty="0">
                <a:latin typeface="Times New Roman" panose="02020603050405020304" pitchFamily="18" charset="0"/>
                <a:ea typeface="Calibri" charset="0"/>
                <a:cs typeface="Times New Roman" panose="02020603050405020304" pitchFamily="18" charset="0"/>
              </a:rPr>
              <a:t>MARATHON targets</a:t>
            </a:r>
            <a:endParaRPr lang="en-US" sz="4000" b="1" dirty="0">
              <a:latin typeface="Times New Roman" panose="02020603050405020304" pitchFamily="18" charset="0"/>
              <a:ea typeface="Calibri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067C5CD-A76A-194B-A20E-7C29D52C0120}"/>
              </a:ext>
            </a:extLst>
          </p:cNvPr>
          <p:cNvSpPr txBox="1"/>
          <p:nvPr/>
        </p:nvSpPr>
        <p:spPr>
          <a:xfrm>
            <a:off x="7227899" y="927430"/>
            <a:ext cx="35655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H, </a:t>
            </a:r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H, </a:t>
            </a:r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H, </a:t>
            </a:r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 High Pressure Gas Cells Target Ladder structure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0230507-81E2-3548-98EE-96368F183F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6305" y="4888202"/>
            <a:ext cx="3919066" cy="18332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AE66007-2160-134A-A5C3-740CC8B2B3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73035" y="5264079"/>
            <a:ext cx="2364996" cy="14573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81C8E06-59BB-B344-B20E-534158EDF3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02331" y="1237870"/>
            <a:ext cx="2234802" cy="34295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BCDC8EC-BC5E-BF4C-B0A9-85573B893C4F}"/>
              </a:ext>
            </a:extLst>
          </p:cNvPr>
          <p:cNvSpPr txBox="1"/>
          <p:nvPr/>
        </p:nvSpPr>
        <p:spPr>
          <a:xfrm>
            <a:off x="1898148" y="1528059"/>
            <a:ext cx="270064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Tritium target installed in Hall A after three decades!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Low activity (∼ 1k Ci)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Sealed cell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40K gas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Beam current ≤ 22.5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37FD1D0-E81F-534C-73B4-2D618094E345}"/>
              </a:ext>
            </a:extLst>
          </p:cNvPr>
          <p:cNvSpPr txBox="1"/>
          <p:nvPr/>
        </p:nvSpPr>
        <p:spPr>
          <a:xfrm>
            <a:off x="4689987" y="248756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27348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D1B4E80-0468-1948-81A5-968773A8F1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11217" y="1458716"/>
            <a:ext cx="4486631" cy="32689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D1FFAFB-3DAB-1C4D-BDAF-99F861A924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05F12-3660-B74B-858C-2E70FD8D88BB}" type="slidenum">
              <a:rPr lang="en-US" smtClean="0"/>
              <a:t>24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05AE6DE-3845-DE4D-BA71-4587016D9B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2144" y="1458716"/>
            <a:ext cx="4486630" cy="32113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FCC5133-DFA3-0942-8C96-47CD072378AA}"/>
              </a:ext>
            </a:extLst>
          </p:cNvPr>
          <p:cNvSpPr txBox="1"/>
          <p:nvPr/>
        </p:nvSpPr>
        <p:spPr>
          <a:xfrm>
            <a:off x="983225" y="4899351"/>
            <a:ext cx="1022554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Data consistent with SLAC E139 &amp; BONUS but extends the measurement to a higher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Bjorken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value</a:t>
            </a:r>
          </a:p>
          <a:p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KP model in excellent agreement with 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highest </a:t>
            </a:r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points are consistent with the ratio tending to a value between 0.4 and 0.5 at x = 1 (consistent with predictions of pQCD, quark counting rules and DSE)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9D0DD85-9A65-9BBD-EB76-BE383E243C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2183" y="278282"/>
            <a:ext cx="6666591" cy="7670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Title 10">
            <a:extLst>
              <a:ext uri="{FF2B5EF4-FFF2-40B4-BE49-F238E27FC236}">
                <a16:creationId xmlns:a16="http://schemas.microsoft.com/office/drawing/2014/main" id="{20B37A34-7A1C-7580-389C-76BCF3FFFC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6009" y="47303"/>
            <a:ext cx="2064026" cy="1325563"/>
          </a:xfrm>
        </p:spPr>
        <p:txBody>
          <a:bodyPr/>
          <a:lstStyle/>
          <a:p>
            <a:r>
              <a:rPr lang="en-US" dirty="0"/>
              <a:t>Results</a:t>
            </a:r>
          </a:p>
        </p:txBody>
      </p:sp>
    </p:spTree>
    <p:extLst>
      <p:ext uri="{BB962C8B-B14F-4D97-AF65-F5344CB8AC3E}">
        <p14:creationId xmlns:p14="http://schemas.microsoft.com/office/powerpoint/2010/main" val="184288671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8DE50A-2316-C336-9C70-BEC2B94C38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A large factory with many machines&#10;&#10;Description automatically generated with medium confidence">
            <a:extLst>
              <a:ext uri="{FF2B5EF4-FFF2-40B4-BE49-F238E27FC236}">
                <a16:creationId xmlns:a16="http://schemas.microsoft.com/office/drawing/2014/main" id="{2740787B-3840-C747-9A93-AE51F0CFA7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8190" y="-442451"/>
            <a:ext cx="12210190" cy="7917546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F0E618-0E2D-FAEC-5004-1607A647E1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28022" y="6372985"/>
            <a:ext cx="2743200" cy="365125"/>
          </a:xfrm>
        </p:spPr>
        <p:txBody>
          <a:bodyPr/>
          <a:lstStyle/>
          <a:p>
            <a:fld id="{D3BA0CE7-B968-8F45-9D3D-643F983769AE}" type="slidenum">
              <a:rPr lang="en-US" smtClean="0">
                <a:solidFill>
                  <a:schemeClr val="tx1"/>
                </a:solidFill>
              </a:rPr>
              <a:t>25</a:t>
            </a:fld>
            <a:endParaRPr lang="en-US" dirty="0">
              <a:solidFill>
                <a:schemeClr val="tx1"/>
              </a:solidFill>
            </a:endParaRP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8FF3086A-1753-1F80-9BB2-13794C5B4A0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8192793"/>
              </p:ext>
            </p:extLst>
          </p:nvPr>
        </p:nvGraphicFramePr>
        <p:xfrm>
          <a:off x="8844175" y="3057062"/>
          <a:ext cx="2151816" cy="1255861"/>
        </p:xfrm>
        <a:graphic>
          <a:graphicData uri="http://schemas.openxmlformats.org/drawingml/2006/table">
            <a:tbl>
              <a:tblPr firstRow="1" bandRow="1"/>
              <a:tblGrid>
                <a:gridCol w="1075908">
                  <a:extLst>
                    <a:ext uri="{9D8B030D-6E8A-4147-A177-3AD203B41FA5}">
                      <a16:colId xmlns:a16="http://schemas.microsoft.com/office/drawing/2014/main" val="3978441601"/>
                    </a:ext>
                  </a:extLst>
                </a:gridCol>
                <a:gridCol w="1075908">
                  <a:extLst>
                    <a:ext uri="{9D8B030D-6E8A-4147-A177-3AD203B41FA5}">
                      <a16:colId xmlns:a16="http://schemas.microsoft.com/office/drawing/2014/main" val="757190970"/>
                    </a:ext>
                  </a:extLst>
                </a:gridCol>
              </a:tblGrid>
              <a:tr h="252842"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SHMS Positron Settings</a:t>
                      </a:r>
                    </a:p>
                  </a:txBody>
                  <a:tcPr marL="22186" marR="22186" marT="11093" marB="110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baseline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22186" marR="22186" marT="11093" marB="110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9673305"/>
                  </a:ext>
                </a:extLst>
              </a:tr>
              <a:tr h="24449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Setting (deg)</a:t>
                      </a:r>
                    </a:p>
                  </a:txBody>
                  <a:tcPr marL="22186" marR="22186" marT="11093" marB="110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</a:t>
                      </a:r>
                      <a:r>
                        <a:rPr lang="en-US" sz="1400" baseline="-25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lang="en-US" sz="1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(GeV/c)</a:t>
                      </a:r>
                    </a:p>
                  </a:txBody>
                  <a:tcPr marL="22186" marR="22186" marT="11093" marB="110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1066441"/>
                  </a:ext>
                </a:extLst>
              </a:tr>
              <a:tr h="25284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</a:t>
                      </a:r>
                    </a:p>
                  </a:txBody>
                  <a:tcPr marL="22186" marR="22186" marT="11093" marB="110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2.7</a:t>
                      </a:r>
                    </a:p>
                  </a:txBody>
                  <a:tcPr marL="22186" marR="22186" marT="11093" marB="110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2536068"/>
                  </a:ext>
                </a:extLst>
              </a:tr>
              <a:tr h="25284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</a:t>
                      </a:r>
                    </a:p>
                  </a:txBody>
                  <a:tcPr marL="22186" marR="22186" marT="11093" marB="110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2.0, 2.7</a:t>
                      </a:r>
                    </a:p>
                  </a:txBody>
                  <a:tcPr marL="22186" marR="22186" marT="11093" marB="110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2484745"/>
                  </a:ext>
                </a:extLst>
              </a:tr>
              <a:tr h="25284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</a:t>
                      </a:r>
                    </a:p>
                  </a:txBody>
                  <a:tcPr marL="22186" marR="22186" marT="11093" marB="110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1.3, 1.8</a:t>
                      </a:r>
                    </a:p>
                  </a:txBody>
                  <a:tcPr marL="22186" marR="22186" marT="11093" marB="110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2311360"/>
                  </a:ext>
                </a:extLst>
              </a:tr>
            </a:tbl>
          </a:graphicData>
        </a:graphic>
      </p:graphicFrame>
      <p:graphicFrame>
        <p:nvGraphicFramePr>
          <p:cNvPr id="8" name="Table 87">
            <a:extLst>
              <a:ext uri="{FF2B5EF4-FFF2-40B4-BE49-F238E27FC236}">
                <a16:creationId xmlns:a16="http://schemas.microsoft.com/office/drawing/2014/main" id="{A8B1FB84-3A61-087F-4F53-13161B8AA23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0957190"/>
              </p:ext>
            </p:extLst>
          </p:nvPr>
        </p:nvGraphicFramePr>
        <p:xfrm>
          <a:off x="8169965" y="4532206"/>
          <a:ext cx="2826026" cy="1824144"/>
        </p:xfrm>
        <a:graphic>
          <a:graphicData uri="http://schemas.openxmlformats.org/drawingml/2006/table">
            <a:tbl>
              <a:tblPr firstRow="1" bandRow="1"/>
              <a:tblGrid>
                <a:gridCol w="1087154">
                  <a:extLst>
                    <a:ext uri="{9D8B030D-6E8A-4147-A177-3AD203B41FA5}">
                      <a16:colId xmlns:a16="http://schemas.microsoft.com/office/drawing/2014/main" val="3978441601"/>
                    </a:ext>
                  </a:extLst>
                </a:gridCol>
                <a:gridCol w="1738872">
                  <a:extLst>
                    <a:ext uri="{9D8B030D-6E8A-4147-A177-3AD203B41FA5}">
                      <a16:colId xmlns:a16="http://schemas.microsoft.com/office/drawing/2014/main" val="757190970"/>
                    </a:ext>
                  </a:extLst>
                </a:gridCol>
              </a:tblGrid>
              <a:tr h="260592"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SHMS Production Settings</a:t>
                      </a:r>
                    </a:p>
                  </a:txBody>
                  <a:tcPr marL="22186" marR="22186" marT="11093" marB="110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100" baseline="0" dirty="0">
                        <a:solidFill>
                          <a:schemeClr val="tx1"/>
                        </a:solidFill>
                      </a:endParaRPr>
                    </a:p>
                  </a:txBody>
                  <a:tcPr marL="22186" marR="22186" marT="11093" marB="110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7062250"/>
                  </a:ext>
                </a:extLst>
              </a:tr>
              <a:tr h="26059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Setting (deg)</a:t>
                      </a:r>
                    </a:p>
                  </a:txBody>
                  <a:tcPr marL="22186" marR="22186" marT="11093" marB="110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</a:t>
                      </a:r>
                      <a:r>
                        <a:rPr lang="en-US" sz="1400" baseline="-25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 </a:t>
                      </a:r>
                      <a:r>
                        <a:rPr lang="en-US" sz="1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(GeV/c)</a:t>
                      </a:r>
                    </a:p>
                  </a:txBody>
                  <a:tcPr marL="22186" marR="22186" marT="11093" marB="110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1066441"/>
                  </a:ext>
                </a:extLst>
              </a:tr>
              <a:tr h="26059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</a:t>
                      </a:r>
                    </a:p>
                  </a:txBody>
                  <a:tcPr marL="22186" marR="22186" marT="11093" marB="110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2.7, 3.3, 4.0, 5.1</a:t>
                      </a:r>
                    </a:p>
                  </a:txBody>
                  <a:tcPr marL="22186" marR="22186" marT="11093" marB="110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2536068"/>
                  </a:ext>
                </a:extLst>
              </a:tr>
              <a:tr h="26059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</a:p>
                  </a:txBody>
                  <a:tcPr marL="22186" marR="22186" marT="11093" marB="110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2.5, 3.0, 3.5, 4.4</a:t>
                      </a:r>
                    </a:p>
                  </a:txBody>
                  <a:tcPr marL="22186" marR="22186" marT="11093" marB="110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2484745"/>
                  </a:ext>
                </a:extLst>
              </a:tr>
              <a:tr h="26059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</a:t>
                      </a:r>
                    </a:p>
                  </a:txBody>
                  <a:tcPr marL="22186" marR="22186" marT="11093" marB="110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2.0, 2.4, 3.0, 3.7</a:t>
                      </a:r>
                    </a:p>
                  </a:txBody>
                  <a:tcPr marL="22186" marR="22186" marT="11093" marB="110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2311360"/>
                  </a:ext>
                </a:extLst>
              </a:tr>
              <a:tr h="260592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</a:t>
                      </a:r>
                    </a:p>
                  </a:txBody>
                  <a:tcPr marL="22186" marR="22186" marT="11093" marB="110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1.7, 2.1, 2.6, 3.2</a:t>
                      </a:r>
                    </a:p>
                  </a:txBody>
                  <a:tcPr marL="22186" marR="22186" marT="11093" marB="110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4620545"/>
                  </a:ext>
                </a:extLst>
              </a:tr>
              <a:tr h="260592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</a:t>
                      </a:r>
                    </a:p>
                  </a:txBody>
                  <a:tcPr marL="22186" marR="22186" marT="11093" marB="110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1.3, 1.6, 2.0, 2.5</a:t>
                      </a:r>
                    </a:p>
                  </a:txBody>
                  <a:tcPr marL="22186" marR="22186" marT="11093" marB="110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2508842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00725A34-0429-4FF4-48B4-B15068F17BBF}"/>
              </a:ext>
            </a:extLst>
          </p:cNvPr>
          <p:cNvSpPr txBox="1"/>
          <p:nvPr/>
        </p:nvSpPr>
        <p:spPr>
          <a:xfrm>
            <a:off x="6454102" y="289242"/>
            <a:ext cx="4312995" cy="1477328"/>
          </a:xfrm>
          <a:prstGeom prst="rect">
            <a:avLst/>
          </a:prstGeom>
          <a:solidFill>
            <a:srgbClr val="AC7E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E12-10-002 F2  Experiment in Hall C</a:t>
            </a:r>
          </a:p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JLab12 GeV Commissioning Experiment in Hall C</a:t>
            </a:r>
          </a:p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Data taken in Spring 2018</a:t>
            </a:r>
          </a:p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Single Arm (Inclusive) measurement</a:t>
            </a:r>
          </a:p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Scattered e- detected in spectrometers</a:t>
            </a:r>
          </a:p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Hydrogen and Deuterium Liquid Targets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BE7ED7D1-727F-4C9B-B46D-F2CEA1ED250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6957313"/>
              </p:ext>
            </p:extLst>
          </p:nvPr>
        </p:nvGraphicFramePr>
        <p:xfrm>
          <a:off x="838200" y="289242"/>
          <a:ext cx="3025878" cy="977364"/>
        </p:xfrm>
        <a:graphic>
          <a:graphicData uri="http://schemas.openxmlformats.org/drawingml/2006/table">
            <a:tbl>
              <a:tblPr firstRow="1" bandRow="1"/>
              <a:tblGrid>
                <a:gridCol w="1127118">
                  <a:extLst>
                    <a:ext uri="{9D8B030D-6E8A-4147-A177-3AD203B41FA5}">
                      <a16:colId xmlns:a16="http://schemas.microsoft.com/office/drawing/2014/main" val="3978441601"/>
                    </a:ext>
                  </a:extLst>
                </a:gridCol>
                <a:gridCol w="1898760">
                  <a:extLst>
                    <a:ext uri="{9D8B030D-6E8A-4147-A177-3AD203B41FA5}">
                      <a16:colId xmlns:a16="http://schemas.microsoft.com/office/drawing/2014/main" val="757190970"/>
                    </a:ext>
                  </a:extLst>
                </a:gridCol>
              </a:tblGrid>
              <a:tr h="244051"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HMS Production Settings</a:t>
                      </a:r>
                    </a:p>
                  </a:txBody>
                  <a:tcPr marL="22186" marR="22186" marT="11093" marB="110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baseline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22186" marR="22186" marT="11093" marB="110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9673305"/>
                  </a:ext>
                </a:extLst>
              </a:tr>
              <a:tr h="23599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Setting (deg)</a:t>
                      </a:r>
                    </a:p>
                  </a:txBody>
                  <a:tcPr marL="22186" marR="22186" marT="11093" marB="110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</a:t>
                      </a:r>
                      <a:r>
                        <a:rPr lang="en-US" sz="1400" baseline="-25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 </a:t>
                      </a:r>
                      <a:r>
                        <a:rPr lang="en-US" sz="1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(GeV/c)</a:t>
                      </a:r>
                    </a:p>
                  </a:txBody>
                  <a:tcPr marL="22186" marR="22186" marT="11093" marB="110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1066441"/>
                  </a:ext>
                </a:extLst>
              </a:tr>
              <a:tr h="25326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</a:t>
                      </a:r>
                    </a:p>
                  </a:txBody>
                  <a:tcPr marL="22186" marR="22186" marT="11093" marB="110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3.3, 4.0, 4.5, 5.1, 5.7</a:t>
                      </a:r>
                    </a:p>
                  </a:txBody>
                  <a:tcPr marL="22186" marR="22186" marT="11093" marB="110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2536068"/>
                  </a:ext>
                </a:extLst>
              </a:tr>
              <a:tr h="24405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</a:t>
                      </a:r>
                    </a:p>
                  </a:txBody>
                  <a:tcPr marL="22186" marR="22186" marT="11093" marB="110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1.05, 1.18, 1.35, 1.5</a:t>
                      </a:r>
                    </a:p>
                  </a:txBody>
                  <a:tcPr marL="22186" marR="22186" marT="11093" marB="110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248474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9361575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4B308CD-333F-76A7-2F79-32DD92A1AC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6D4C0-E5FB-7040-BFFC-F905DC5EE8C0}" type="slidenum">
              <a:rPr lang="en-US" smtClean="0"/>
              <a:t>26</a:t>
            </a:fld>
            <a:endParaRPr lang="en-US"/>
          </a:p>
        </p:txBody>
      </p:sp>
      <p:pic>
        <p:nvPicPr>
          <p:cNvPr id="4" name="Picture 3" descr="Chart, histogram&#10;&#10;AI-generated content may be incorrect.">
            <a:extLst>
              <a:ext uri="{FF2B5EF4-FFF2-40B4-BE49-F238E27FC236}">
                <a16:creationId xmlns:a16="http://schemas.microsoft.com/office/drawing/2014/main" id="{166BBB7E-D547-B807-8345-4B609D76A0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1241" y="684213"/>
            <a:ext cx="5175023" cy="53723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4656528-8B8B-0A57-EE9C-E1A2DFB12EBB}"/>
              </a:ext>
            </a:extLst>
          </p:cNvPr>
          <p:cNvSpPr txBox="1"/>
          <p:nvPr/>
        </p:nvSpPr>
        <p:spPr>
          <a:xfrm>
            <a:off x="424898" y="3260040"/>
            <a:ext cx="6097656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Excellent agreement between </a:t>
            </a:r>
            <a:r>
              <a:rPr lang="en-US" sz="2800" dirty="0">
                <a:solidFill>
                  <a:srgbClr val="FB008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SHMS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and HMS 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Vast improvement in statistical precision from </a:t>
            </a:r>
            <a:r>
              <a:rPr lang="en-US" sz="2800" dirty="0">
                <a:solidFill>
                  <a:srgbClr val="BE530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SLAC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data</a:t>
            </a:r>
          </a:p>
        </p:txBody>
      </p:sp>
      <p:pic>
        <p:nvPicPr>
          <p:cNvPr id="9" name="Picture 8" descr="Text&#10;&#10;AI-generated content may be incorrect.">
            <a:extLst>
              <a:ext uri="{FF2B5EF4-FFF2-40B4-BE49-F238E27FC236}">
                <a16:creationId xmlns:a16="http://schemas.microsoft.com/office/drawing/2014/main" id="{DA019FF5-66B4-CE13-B951-83D9EF1B9A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736" y="684213"/>
            <a:ext cx="5540264" cy="20783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ED267AD-F761-74F8-4702-F054AF655E20}"/>
              </a:ext>
            </a:extLst>
          </p:cNvPr>
          <p:cNvSpPr txBox="1"/>
          <p:nvPr/>
        </p:nvSpPr>
        <p:spPr>
          <a:xfrm>
            <a:off x="8249479" y="6215746"/>
            <a:ext cx="19864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arXiv:2409.15236v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528436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85A64C-5A3E-C35F-F95B-3EB0BDDE46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96C884E-3AFD-C174-E047-7B688046D2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6D4C0-E5FB-7040-BFFC-F905DC5EE8C0}" type="slidenum">
              <a:rPr lang="en-US" smtClean="0"/>
              <a:t>27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5A79780-E15E-B844-CF03-9637E3827491}"/>
              </a:ext>
            </a:extLst>
          </p:cNvPr>
          <p:cNvSpPr txBox="1"/>
          <p:nvPr/>
        </p:nvSpPr>
        <p:spPr>
          <a:xfrm>
            <a:off x="6557838" y="3497827"/>
            <a:ext cx="4444528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14313" indent="-214313">
              <a:buFont typeface="Wingdings" panose="05000000000000000000" pitchFamily="2" charset="2"/>
              <a:buChar char="§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Additional constraints for global PDF fits</a:t>
            </a:r>
          </a:p>
          <a:p>
            <a:pPr marL="214313" indent="-214313">
              <a:buFont typeface="Wingdings" panose="05000000000000000000" pitchFamily="2" charset="2"/>
              <a:buChar char="§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14313" indent="-214313">
              <a:buFont typeface="Wingdings" panose="05000000000000000000" pitchFamily="2" charset="2"/>
              <a:buChar char="§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Testing ground for hybrid models like new Kulagin-Petti</a:t>
            </a:r>
          </a:p>
          <a:p>
            <a:pPr marL="214313" indent="-214313">
              <a:buFont typeface="Wingdings" panose="05000000000000000000" pitchFamily="2" charset="2"/>
              <a:buChar char="§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14313" indent="-214313">
              <a:buFont typeface="Wingdings" panose="05000000000000000000" pitchFamily="2" charset="2"/>
              <a:buChar char="§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Extends precision quark-hadron duality studies to higher Q</a:t>
            </a:r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than before</a:t>
            </a:r>
          </a:p>
          <a:p>
            <a:pPr marL="214313" indent="-214313">
              <a:buFont typeface="Wingdings" panose="05000000000000000000" pitchFamily="2" charset="2"/>
              <a:buChar char="§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14313" indent="-214313">
              <a:buFont typeface="Wingdings" panose="05000000000000000000" pitchFamily="2" charset="2"/>
              <a:buChar char="§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Will facilitate comparison to lattice calculations by extracting non-singlet moments</a:t>
            </a:r>
          </a:p>
        </p:txBody>
      </p:sp>
      <p:pic>
        <p:nvPicPr>
          <p:cNvPr id="9" name="Picture 8" descr="Text&#10;&#10;AI-generated content may be incorrect.">
            <a:extLst>
              <a:ext uri="{FF2B5EF4-FFF2-40B4-BE49-F238E27FC236}">
                <a16:creationId xmlns:a16="http://schemas.microsoft.com/office/drawing/2014/main" id="{C12EEA38-DBC6-9265-0AF6-C250CFB426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736" y="684213"/>
            <a:ext cx="5068316" cy="19013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F26675A-9608-BDEA-3DF6-5188350C7AAB}"/>
              </a:ext>
            </a:extLst>
          </p:cNvPr>
          <p:cNvSpPr txBox="1"/>
          <p:nvPr/>
        </p:nvSpPr>
        <p:spPr>
          <a:xfrm>
            <a:off x="2283765" y="6124458"/>
            <a:ext cx="19864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arXiv:2409.15236v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Chart&#10;&#10;AI-generated content may be incorrect.">
            <a:extLst>
              <a:ext uri="{FF2B5EF4-FFF2-40B4-BE49-F238E27FC236}">
                <a16:creationId xmlns:a16="http://schemas.microsoft.com/office/drawing/2014/main" id="{5FA6EAFD-C248-3043-3C6E-BDA559B6866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010" r="12475" b="15228"/>
          <a:stretch>
            <a:fillRect/>
          </a:stretch>
        </p:blipFill>
        <p:spPr>
          <a:xfrm>
            <a:off x="601185" y="2858988"/>
            <a:ext cx="5032979" cy="31286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 descr="Chart, line chart&#10;&#10;AI-generated content may be incorrect.">
            <a:extLst>
              <a:ext uri="{FF2B5EF4-FFF2-40B4-BE49-F238E27FC236}">
                <a16:creationId xmlns:a16="http://schemas.microsoft.com/office/drawing/2014/main" id="{73C2EC3E-4713-D3E9-DE20-5000D725C6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7732" y="426414"/>
            <a:ext cx="3045736" cy="29337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87372027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4D15027-70A8-90CD-9CBD-EE5ECD170B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6D4C0-E5FB-7040-BFFC-F905DC5EE8C0}" type="slidenum">
              <a:rPr lang="en-US" smtClean="0"/>
              <a:t>28</a:t>
            </a:fld>
            <a:endParaRPr lang="en-US"/>
          </a:p>
        </p:txBody>
      </p:sp>
      <p:pic>
        <p:nvPicPr>
          <p:cNvPr id="4" name="Picture 3" descr="Graphical user interface, diagram&#10;&#10;AI-generated content may be incorrect.">
            <a:extLst>
              <a:ext uri="{FF2B5EF4-FFF2-40B4-BE49-F238E27FC236}">
                <a16:creationId xmlns:a16="http://schemas.microsoft.com/office/drawing/2014/main" id="{4A389138-09E1-2DCE-846A-3854D1911B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0692" y="-9796"/>
            <a:ext cx="9150615" cy="6867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78824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D1EC9BE-BE46-1B68-1B48-F497F95CA5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6D4C0-E5FB-7040-BFFC-F905DC5EE8C0}" type="slidenum">
              <a:rPr lang="en-US" smtClean="0"/>
              <a:t>29</a:t>
            </a:fld>
            <a:endParaRPr lang="en-US"/>
          </a:p>
        </p:txBody>
      </p:sp>
      <p:pic>
        <p:nvPicPr>
          <p:cNvPr id="4" name="Picture 3" descr="A picture containing water, person, sky, outdoor&#10;&#10;AI-generated content may be incorrect.">
            <a:extLst>
              <a:ext uri="{FF2B5EF4-FFF2-40B4-BE49-F238E27FC236}">
                <a16:creationId xmlns:a16="http://schemas.microsoft.com/office/drawing/2014/main" id="{BC13E570-DC3C-2D40-B47B-8ED343F3D0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9450" y="0"/>
            <a:ext cx="51435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0644F40-C789-8579-D189-61A92AB58DEE}"/>
              </a:ext>
            </a:extLst>
          </p:cNvPr>
          <p:cNvSpPr txBox="1"/>
          <p:nvPr/>
        </p:nvSpPr>
        <p:spPr>
          <a:xfrm>
            <a:off x="8504904" y="363793"/>
            <a:ext cx="315615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Let’s enter the Nucleon Sea of quarks and anti-quarks!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F3ADDC8-997D-66DB-3D2E-EFA2A78A68B7}"/>
              </a:ext>
            </a:extLst>
          </p:cNvPr>
          <p:cNvSpPr txBox="1"/>
          <p:nvPr/>
        </p:nvSpPr>
        <p:spPr>
          <a:xfrm>
            <a:off x="838200" y="6488668"/>
            <a:ext cx="21089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Yorktown beach, VA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6F66B51-51E7-5D57-F9FD-02F74B4BAECD}"/>
                  </a:ext>
                </a:extLst>
              </p:cNvPr>
              <p:cNvSpPr txBox="1"/>
              <p:nvPr/>
            </p:nvSpPr>
            <p:spPr>
              <a:xfrm>
                <a:off x="8753167" y="4339473"/>
                <a:ext cx="2458065" cy="59574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32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</m:acc>
                    <m:d>
                      <m:d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sz="3200" i="1">
                        <a:latin typeface="Cambria Math" panose="02040503050406030204" pitchFamily="18" charset="0"/>
                      </a:rPr>
                      <m:t>− </m:t>
                    </m:r>
                    <m:acc>
                      <m:accPr>
                        <m:chr m:val="̅"/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</m:acc>
                    <m:d>
                      <m:d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sz="3200" dirty="0"/>
                  <a:t> 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6F66B51-51E7-5D57-F9FD-02F74B4BAE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53167" y="4339473"/>
                <a:ext cx="2458065" cy="595741"/>
              </a:xfrm>
              <a:prstGeom prst="rect">
                <a:avLst/>
              </a:prstGeom>
              <a:blipFill>
                <a:blip r:embed="rId3"/>
                <a:stretch>
                  <a:fillRect l="-2577" b="-229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1DB5C61-6B94-5EC6-64A9-533ADAD3AEDC}"/>
                  </a:ext>
                </a:extLst>
              </p:cNvPr>
              <p:cNvSpPr txBox="1"/>
              <p:nvPr/>
            </p:nvSpPr>
            <p:spPr>
              <a:xfrm>
                <a:off x="8895735" y="3679875"/>
                <a:ext cx="2458065" cy="59574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32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</m:acc>
                    <m:d>
                      <m:d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/</m:t>
                    </m:r>
                    <m:acc>
                      <m:accPr>
                        <m:chr m:val="̅"/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</m:acc>
                    <m:d>
                      <m:d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sz="3200" dirty="0"/>
                  <a:t> 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1DB5C61-6B94-5EC6-64A9-533ADAD3AE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95735" y="3679875"/>
                <a:ext cx="2458065" cy="595741"/>
              </a:xfrm>
              <a:prstGeom prst="rect">
                <a:avLst/>
              </a:prstGeom>
              <a:blipFill>
                <a:blip r:embed="rId4"/>
                <a:stretch>
                  <a:fillRect l="-2051" b="-208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561989F-A52A-6B46-F119-B5D0EB649CA7}"/>
                  </a:ext>
                </a:extLst>
              </p:cNvPr>
              <p:cNvSpPr txBox="1"/>
              <p:nvPr/>
            </p:nvSpPr>
            <p:spPr>
              <a:xfrm>
                <a:off x="8753166" y="5062928"/>
                <a:ext cx="2458065" cy="59574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32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</m:acc>
                    <m:d>
                      <m:d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3200" i="1">
                        <a:latin typeface="Cambria Math" panose="02040503050406030204" pitchFamily="18" charset="0"/>
                      </a:rPr>
                      <m:t> </m:t>
                    </m:r>
                    <m:acc>
                      <m:accPr>
                        <m:chr m:val="̅"/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</m:acc>
                    <m:d>
                      <m:d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sz="3200" dirty="0"/>
                  <a:t> 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561989F-A52A-6B46-F119-B5D0EB649C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53166" y="5062928"/>
                <a:ext cx="2458065" cy="595741"/>
              </a:xfrm>
              <a:prstGeom prst="rect">
                <a:avLst/>
              </a:prstGeom>
              <a:blipFill>
                <a:blip r:embed="rId5"/>
                <a:stretch>
                  <a:fillRect l="-2577" b="-229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856460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9AEC63-7CF8-A846-AE1A-84B3F0D2B1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What is the “Valence” region?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D2DDC2-8238-E946-9515-EF3EAF688D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59788" y="1774021"/>
            <a:ext cx="4336212" cy="1340841"/>
          </a:xfrm>
        </p:spPr>
        <p:txBody>
          <a:bodyPr>
            <a:normAutofit fontScale="55000" lnSpcReduction="20000"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particular kinematic region from DIS scattering which is x &gt; 0.3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quarks from which the quantum numbers (baryon number = 1, charge = 1, strangeness = 0) of can be recovered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A0DF788A-7C8F-474E-B66C-25AF16C191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05F12-3660-B74B-858C-2E70FD8D88BB}" type="slidenum">
              <a:rPr lang="en-US" smtClean="0"/>
              <a:t>3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E6FACEB-F905-FB4A-B64A-8823C95CE7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7925" y="1778683"/>
            <a:ext cx="4208318" cy="8377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9B2C36F-5DAF-B44C-B44C-0179939898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7925" y="2719898"/>
            <a:ext cx="4208318" cy="12516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1174A37-96A9-E349-BD65-E27F2FABA164}"/>
              </a:ext>
            </a:extLst>
          </p:cNvPr>
          <p:cNvSpPr txBox="1"/>
          <p:nvPr/>
        </p:nvSpPr>
        <p:spPr>
          <a:xfrm>
            <a:off x="7848862" y="1497022"/>
            <a:ext cx="261738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Quarks and leptons, Halzen and Martin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CB5A580-FCA2-9F47-8F71-64C76850B2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7925" y="4317764"/>
            <a:ext cx="4208318" cy="20115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665901E-ADD7-7D46-83D8-BD687C9BFCF8}"/>
              </a:ext>
            </a:extLst>
          </p:cNvPr>
          <p:cNvSpPr txBox="1"/>
          <p:nvPr/>
        </p:nvSpPr>
        <p:spPr>
          <a:xfrm>
            <a:off x="8422864" y="4038000"/>
            <a:ext cx="206543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Griffiths, Elementary particles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C51601E-20D8-E743-84D0-089253F5C1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59789" y="5180158"/>
            <a:ext cx="4336213" cy="11091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307D03D-B35F-0245-ACA8-67CE194167B9}"/>
              </a:ext>
            </a:extLst>
          </p:cNvPr>
          <p:cNvSpPr txBox="1"/>
          <p:nvPr/>
        </p:nvSpPr>
        <p:spPr>
          <a:xfrm>
            <a:off x="3913911" y="4903161"/>
            <a:ext cx="21820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Povh et al, Particles and Nuclei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F123176-9733-FF41-BB52-0B6A814D158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92692" y="3391858"/>
            <a:ext cx="4203308" cy="15113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5CC3672-5B85-204B-958C-BB58C886B70E}"/>
              </a:ext>
            </a:extLst>
          </p:cNvPr>
          <p:cNvSpPr txBox="1"/>
          <p:nvPr/>
        </p:nvSpPr>
        <p:spPr>
          <a:xfrm>
            <a:off x="3782458" y="3158426"/>
            <a:ext cx="23275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Close, Intro to Quarks and Partons</a:t>
            </a:r>
          </a:p>
        </p:txBody>
      </p:sp>
    </p:spTree>
    <p:extLst>
      <p:ext uri="{BB962C8B-B14F-4D97-AF65-F5344CB8AC3E}">
        <p14:creationId xmlns:p14="http://schemas.microsoft.com/office/powerpoint/2010/main" val="250783347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FC2B4A0-43C6-9648-6F13-222981B6771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alphaModFix amt="3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1912" y="-1286592"/>
            <a:ext cx="12451227" cy="8144594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2371366" y="338155"/>
            <a:ext cx="7971416" cy="857250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Nucleon sea (Flavor symmetric?)</a:t>
            </a:r>
          </a:p>
        </p:txBody>
      </p:sp>
      <p:pic>
        <p:nvPicPr>
          <p:cNvPr id="10" name="Picture 9" descr="Screen Shot 2019-01-21 at 3.10.54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6741" y="2480946"/>
            <a:ext cx="2931837" cy="1438671"/>
          </a:xfrm>
          <a:prstGeom prst="rect">
            <a:avLst/>
          </a:prstGeom>
        </p:spPr>
      </p:pic>
      <p:cxnSp>
        <p:nvCxnSpPr>
          <p:cNvPr id="13" name="Straight Arrow Connector 12"/>
          <p:cNvCxnSpPr/>
          <p:nvPr/>
        </p:nvCxnSpPr>
        <p:spPr>
          <a:xfrm flipH="1">
            <a:off x="7677860" y="2329401"/>
            <a:ext cx="552755" cy="53051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20" idx="0"/>
          </p:cNvCxnSpPr>
          <p:nvPr/>
        </p:nvCxnSpPr>
        <p:spPr>
          <a:xfrm flipV="1">
            <a:off x="8935220" y="3325270"/>
            <a:ext cx="1" cy="68848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>
            <a:off x="7839370" y="2329399"/>
            <a:ext cx="391244" cy="129019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Content Placeholder 2"/>
          <p:cNvSpPr txBox="1">
            <a:spLocks/>
          </p:cNvSpPr>
          <p:nvPr/>
        </p:nvSpPr>
        <p:spPr>
          <a:xfrm>
            <a:off x="837579" y="1607378"/>
            <a:ext cx="4719207" cy="4124272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171450" indent="-173736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Char char="•"/>
              <a:defRPr sz="2200" b="0" i="0" kern="1200" cap="none" spc="30" baseline="0">
                <a:solidFill>
                  <a:schemeClr val="tx2"/>
                </a:solidFill>
                <a:latin typeface="+mn-lt"/>
                <a:ea typeface="+mn-ea"/>
                <a:cs typeface="Tahoma" pitchFamily="34" charset="0"/>
              </a:defRPr>
            </a:lvl1pPr>
            <a:lvl2pPr marL="344488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Tahoma" pitchFamily="34" charset="0"/>
              </a:defRPr>
            </a:lvl2pPr>
            <a:lvl3pPr marL="515938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Tahoma" pitchFamily="34" charset="0"/>
              </a:defRPr>
            </a:lvl3pPr>
            <a:lvl4pPr marL="688975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Tahoma" pitchFamily="34" charset="0"/>
              </a:defRPr>
            </a:lvl4pPr>
            <a:lvl5pPr marL="860425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Tahoma" pitchFamily="34" charset="0"/>
              </a:defRPr>
            </a:lvl5pPr>
            <a:lvl6pPr marL="1051560" indent="-173736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234440" indent="-173736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417320" indent="-173736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1600200" indent="-173736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Nucleon sea naively assumed to be flavor symmetric</a:t>
            </a:r>
          </a:p>
          <a:p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Arial"/>
              <a:buChar char="•"/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Gluons don</a:t>
            </a:r>
            <a:r>
              <a:rPr lang="fr-FR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 couple to flavor</a:t>
            </a:r>
          </a:p>
          <a:p>
            <a:pPr lvl="1">
              <a:buFont typeface="Wingdings" charset="2"/>
              <a:buChar char="Ø"/>
            </a:pP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Arial"/>
              <a:buChar char="•"/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Masses of u and d quarks are small and similar, compared to QCD scale</a:t>
            </a:r>
          </a:p>
          <a:p>
            <a:pPr>
              <a:buFont typeface="Arial"/>
              <a:buChar char="•"/>
            </a:pP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Arial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Perturbative contributions calculated to be small!</a:t>
            </a:r>
          </a:p>
          <a:p>
            <a:pPr>
              <a:buFont typeface="Arial"/>
              <a:buChar char="•"/>
            </a:pP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8061" lvl="1" indent="0">
              <a:buNone/>
            </a:pP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6470951" y="3273787"/>
            <a:ext cx="0" cy="75443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974718" y="6388871"/>
            <a:ext cx="358687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A. Ross and C. T. </a:t>
            </a:r>
            <a:r>
              <a:rPr lang="en-US" sz="1600" baseline="30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Sachrajda</a:t>
            </a:r>
            <a:r>
              <a:rPr lang="en-US" sz="16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baseline="30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Nucl</a:t>
            </a:r>
            <a:r>
              <a:rPr lang="en-US" sz="16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Phys. B149, 497 (1979)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945635" y="1964237"/>
            <a:ext cx="826187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quark anti-quark pair</a:t>
            </a:r>
          </a:p>
          <a:p>
            <a:endParaRPr lang="en-US" sz="135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435325" y="4013758"/>
            <a:ext cx="99978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recombine into a gluon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246742" y="4028222"/>
            <a:ext cx="81309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gluon splits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945635" y="1025135"/>
            <a:ext cx="1147499" cy="758783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2C395-CFEF-1F45-8D8F-71109AACAD69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92416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412EBE4-FBD3-4536-5C44-22D66E7C123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alphaModFix amt="3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1912" y="-1286592"/>
            <a:ext cx="12451227" cy="8144594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NMC (1991)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2C395-CFEF-1F45-8D8F-71109AACAD69}" type="slidenum">
              <a:rPr lang="en-US" smtClean="0"/>
              <a:t>31</a:t>
            </a:fld>
            <a:endParaRPr lang="en-US"/>
          </a:p>
        </p:txBody>
      </p:sp>
      <p:pic>
        <p:nvPicPr>
          <p:cNvPr id="5" name="Picture 11" descr="nmc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74101" y="1898061"/>
            <a:ext cx="4582622" cy="39435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156570" y="1946742"/>
            <a:ext cx="2845958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08" indent="-214308">
              <a:buFont typeface="Arial"/>
              <a:buChar char="•"/>
            </a:pPr>
            <a:r>
              <a:rPr lang="en-US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Gottfried Sum Rule gives insight into the relative light quark flavor content of the nucleon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56572" y="3307269"/>
            <a:ext cx="29407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08" indent="-214308">
              <a:buFont typeface="Arial"/>
              <a:buChar char="•"/>
            </a:pPr>
            <a:r>
              <a:rPr lang="en-US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Symmetric sea implies </a:t>
            </a:r>
            <a:r>
              <a:rPr lang="en-US" sz="135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135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 </a:t>
            </a:r>
            <a:r>
              <a:rPr lang="en-US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1/3</a:t>
            </a:r>
          </a:p>
          <a:p>
            <a:pPr marL="214308" indent="-214308">
              <a:buFont typeface="Arial"/>
              <a:buChar char="•"/>
            </a:pPr>
            <a:endParaRPr lang="en-US" sz="13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14308" indent="-214308">
              <a:buFont typeface="Arial"/>
              <a:buChar char="•"/>
            </a:pPr>
            <a:r>
              <a:rPr lang="en-US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NMC experiment (LD2, LH2, 90 GeV and 280 GeV muon beam)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162675" y="5955722"/>
            <a:ext cx="35256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Amaudruz</a:t>
            </a:r>
            <a:r>
              <a:rPr lang="en-US" dirty="0"/>
              <a:t> </a:t>
            </a:r>
            <a:r>
              <a:rPr lang="en-US" i="1" dirty="0"/>
              <a:t>et. al. </a:t>
            </a:r>
            <a:r>
              <a:rPr lang="en-US" dirty="0"/>
              <a:t>Phys. Rev. D 66, 21</a:t>
            </a:r>
          </a:p>
          <a:p>
            <a:r>
              <a:rPr lang="en-US" dirty="0" err="1"/>
              <a:t>Arneodo</a:t>
            </a:r>
            <a:r>
              <a:rPr lang="en-US" dirty="0"/>
              <a:t> </a:t>
            </a:r>
            <a:r>
              <a:rPr lang="en-US" i="1" dirty="0"/>
              <a:t>et. al. </a:t>
            </a:r>
            <a:r>
              <a:rPr lang="en-US" dirty="0"/>
              <a:t>Phys. Rev. D 50, 1</a:t>
            </a:r>
          </a:p>
        </p:txBody>
      </p:sp>
      <p:graphicFrame>
        <p:nvGraphicFramePr>
          <p:cNvPr id="14" name="Object 13"/>
          <p:cNvGraphicFramePr>
            <a:graphicFrameLocks noChangeAspect="1"/>
          </p:cNvGraphicFramePr>
          <p:nvPr/>
        </p:nvGraphicFramePr>
        <p:xfrm>
          <a:off x="6029325" y="3314700"/>
          <a:ext cx="133350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77800" imgH="304800" progId="Equation.3">
                  <p:embed/>
                </p:oleObj>
              </mc:Choice>
              <mc:Fallback>
                <p:oleObj name="Equation" r:id="rId4" imgW="177800" imgH="304800" progId="Equation.3">
                  <p:embed/>
                  <p:pic>
                    <p:nvPicPr>
                      <p:cNvPr id="14" name="Object 13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029325" y="3314700"/>
                        <a:ext cx="133350" cy="228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37096403"/>
              </p:ext>
            </p:extLst>
          </p:nvPr>
        </p:nvGraphicFramePr>
        <p:xfrm>
          <a:off x="1530566" y="4199787"/>
          <a:ext cx="1979455" cy="593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3048000" imgH="914400" progId="Equation.3">
                  <p:embed/>
                </p:oleObj>
              </mc:Choice>
              <mc:Fallback>
                <p:oleObj name="Equation" r:id="rId6" imgW="3048000" imgH="914400" progId="Equation.3">
                  <p:embed/>
                  <p:pic>
                    <p:nvPicPr>
                      <p:cNvPr id="15" name="Object 14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30566" y="4199787"/>
                        <a:ext cx="1979455" cy="5938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57177200"/>
              </p:ext>
            </p:extLst>
          </p:nvPr>
        </p:nvGraphicFramePr>
        <p:xfrm>
          <a:off x="1621963" y="4880958"/>
          <a:ext cx="1796654" cy="219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3022600" imgH="368300" progId="Equation.3">
                  <p:embed/>
                </p:oleObj>
              </mc:Choice>
              <mc:Fallback>
                <p:oleObj name="Equation" r:id="rId8" imgW="3022600" imgH="368300" progId="Equation.3">
                  <p:embed/>
                  <p:pic>
                    <p:nvPicPr>
                      <p:cNvPr id="16" name="Object 15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621963" y="4880958"/>
                        <a:ext cx="1796654" cy="2190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3155294"/>
              </p:ext>
            </p:extLst>
          </p:nvPr>
        </p:nvGraphicFramePr>
        <p:xfrm>
          <a:off x="1304772" y="2683059"/>
          <a:ext cx="2217980" cy="5253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3860800" imgH="914400" progId="Equation.3">
                  <p:embed/>
                </p:oleObj>
              </mc:Choice>
              <mc:Fallback>
                <p:oleObj name="Equation" r:id="rId10" imgW="3860800" imgH="914400" progId="Equation.3">
                  <p:embed/>
                  <p:pic>
                    <p:nvPicPr>
                      <p:cNvPr id="17" name="Object 16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304772" y="2683059"/>
                        <a:ext cx="2217980" cy="52531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1217473" y="5137915"/>
            <a:ext cx="272415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08" indent="-214308">
              <a:buFont typeface="Arial"/>
              <a:buChar char="•"/>
            </a:pPr>
            <a:r>
              <a:rPr lang="en-US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After extrapolation to 0 and 1</a:t>
            </a:r>
          </a:p>
        </p:txBody>
      </p:sp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96710619"/>
              </p:ext>
            </p:extLst>
          </p:nvPr>
        </p:nvGraphicFramePr>
        <p:xfrm>
          <a:off x="1621965" y="5515265"/>
          <a:ext cx="1207294" cy="219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2032000" imgH="368300" progId="Equation.3">
                  <p:embed/>
                </p:oleObj>
              </mc:Choice>
              <mc:Fallback>
                <p:oleObj name="Equation" r:id="rId12" imgW="2032000" imgH="368300" progId="Equation.3">
                  <p:embed/>
                  <p:pic>
                    <p:nvPicPr>
                      <p:cNvPr id="20" name="Object 19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1621965" y="5515265"/>
                        <a:ext cx="1207294" cy="2190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3" name="Picture 22"/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945635" y="1025135"/>
            <a:ext cx="1147499" cy="758783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7945635" y="1025131"/>
            <a:ext cx="1261799" cy="85685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V="1">
            <a:off x="7945635" y="1025131"/>
            <a:ext cx="1261799" cy="85685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5999756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2500B8F-E44F-9E79-C32F-8D33339CE16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alphaModFix amt="3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1912" y="-1286592"/>
            <a:ext cx="12451227" cy="8144594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3118230" y="567107"/>
            <a:ext cx="6000750" cy="85725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E866 (1998)</a:t>
            </a:r>
          </a:p>
        </p:txBody>
      </p:sp>
      <p:sp>
        <p:nvSpPr>
          <p:cNvPr id="22" name="Content Placeholder 2"/>
          <p:cNvSpPr txBox="1">
            <a:spLocks/>
          </p:cNvSpPr>
          <p:nvPr/>
        </p:nvSpPr>
        <p:spPr>
          <a:xfrm>
            <a:off x="1012724" y="1967041"/>
            <a:ext cx="4562166" cy="3906634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171450" indent="-173736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Char char="•"/>
              <a:defRPr sz="2200" b="0" i="0" kern="1200" cap="none" spc="30" baseline="0">
                <a:solidFill>
                  <a:schemeClr val="tx2"/>
                </a:solidFill>
                <a:latin typeface="+mn-lt"/>
                <a:ea typeface="+mn-ea"/>
                <a:cs typeface="Tahoma" pitchFamily="34" charset="0"/>
              </a:defRPr>
            </a:lvl1pPr>
            <a:lvl2pPr marL="344488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Tahoma" pitchFamily="34" charset="0"/>
              </a:defRPr>
            </a:lvl2pPr>
            <a:lvl3pPr marL="515938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Tahoma" pitchFamily="34" charset="0"/>
              </a:defRPr>
            </a:lvl3pPr>
            <a:lvl4pPr marL="688975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Tahoma" pitchFamily="34" charset="0"/>
              </a:defRPr>
            </a:lvl4pPr>
            <a:lvl5pPr marL="860425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Tahoma" pitchFamily="34" charset="0"/>
              </a:defRPr>
            </a:lvl5pPr>
            <a:lvl6pPr marL="1051560" indent="-173736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234440" indent="-173736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417320" indent="-173736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1600200" indent="-173736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8061" lvl="1" indent="0">
              <a:buNone/>
            </a:pPr>
            <a:endParaRPr lang="en-US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Mapped out the </a:t>
            </a:r>
            <a:r>
              <a:rPr lang="en-US" sz="1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 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dependence</a:t>
            </a:r>
          </a:p>
          <a:p>
            <a:pPr lvl="2"/>
            <a:endParaRPr lang="en-US" sz="165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Overturn at 0.2</a:t>
            </a:r>
          </a:p>
          <a:p>
            <a:pPr lvl="1"/>
            <a:endParaRPr lang="en-US" sz="165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Drop in the ratio below 1 at </a:t>
            </a:r>
            <a:r>
              <a:rPr lang="en-US" sz="1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1800" i="1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0.25 (limited statistical uncertainty and bin on edge of acceptance)</a:t>
            </a:r>
          </a:p>
          <a:p>
            <a:pPr lvl="2"/>
            <a:endParaRPr lang="en-US" sz="165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This asymmetry has to come from a non-perturbative origin!</a:t>
            </a:r>
          </a:p>
          <a:p>
            <a:pPr marL="0" indent="0">
              <a:buNone/>
            </a:pPr>
            <a:endParaRPr lang="en-US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564206" y="5869054"/>
            <a:ext cx="34192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R.S.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Towell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et. al.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Phys. Rev. D 64, 244-250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7164"/>
          <a:stretch/>
        </p:blipFill>
        <p:spPr>
          <a:xfrm>
            <a:off x="8273841" y="1133064"/>
            <a:ext cx="497981" cy="62323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50847"/>
          <a:stretch/>
        </p:blipFill>
        <p:spPr>
          <a:xfrm>
            <a:off x="7486185" y="896029"/>
            <a:ext cx="722780" cy="97235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7164"/>
          <a:stretch/>
        </p:blipFill>
        <p:spPr>
          <a:xfrm>
            <a:off x="9072252" y="1304668"/>
            <a:ext cx="273441" cy="34221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7164"/>
          <a:stretch/>
        </p:blipFill>
        <p:spPr>
          <a:xfrm>
            <a:off x="8771820" y="1283019"/>
            <a:ext cx="306270" cy="383302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2C395-CFEF-1F45-8D8F-71109AACAD69}" type="slidenum">
              <a:rPr lang="en-US" smtClean="0"/>
              <a:t>32</a:t>
            </a:fld>
            <a:endParaRPr lang="en-US"/>
          </a:p>
        </p:txBody>
      </p:sp>
      <p:pic>
        <p:nvPicPr>
          <p:cNvPr id="15" name="Picture 11" descr="dbub_e866_slide">
            <a:extLst>
              <a:ext uri="{FF2B5EF4-FFF2-40B4-BE49-F238E27FC236}">
                <a16:creationId xmlns:a16="http://schemas.microsoft.com/office/drawing/2014/main" id="{26B263D6-C12D-D94B-BCC2-347FE0A2E8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13373" y="1844440"/>
            <a:ext cx="3835195" cy="38270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254406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12B43D0-8CA2-9CF8-4512-51F98BCE2A7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alphaModFix amt="3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971960"/>
            <a:ext cx="12451227" cy="8144594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8200" y="209987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Origin of the Nucleon sea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38201" y="1434142"/>
            <a:ext cx="3871452" cy="2242432"/>
          </a:xfrm>
        </p:spPr>
        <p:txBody>
          <a:bodyPr>
            <a:noAutofit/>
          </a:bodyPr>
          <a:lstStyle/>
          <a:p>
            <a:pPr>
              <a:buFont typeface="Arial"/>
              <a:buChar char="•"/>
            </a:pPr>
            <a:r>
              <a:rPr lang="en-US" sz="2000" dirty="0"/>
              <a:t>Symmetric (perturbative and non-perturbative) component cancels away in the difference</a:t>
            </a:r>
          </a:p>
          <a:p>
            <a:pPr>
              <a:buFont typeface="Arial"/>
              <a:buChar char="•"/>
            </a:pPr>
            <a:endParaRPr lang="en-US" sz="2000" dirty="0"/>
          </a:p>
          <a:p>
            <a:pPr>
              <a:buFont typeface="Arial"/>
              <a:buChar char="•"/>
            </a:pPr>
            <a:r>
              <a:rPr lang="en-US" sz="2000" dirty="0"/>
              <a:t>HERMES explored this region with modest precision</a:t>
            </a:r>
          </a:p>
          <a:p>
            <a:pPr>
              <a:buFont typeface="Arial"/>
              <a:buChar char="•"/>
            </a:pPr>
            <a:endParaRPr lang="en-US" sz="2000" dirty="0"/>
          </a:p>
          <a:p>
            <a:pPr>
              <a:buFont typeface="Arial"/>
              <a:buChar char="•"/>
            </a:pPr>
            <a:r>
              <a:rPr lang="en-US" sz="2000" dirty="0"/>
              <a:t>Non-perturbative models are motivated to explain the observed difference</a:t>
            </a:r>
          </a:p>
          <a:p>
            <a:pPr>
              <a:buFont typeface="Arial"/>
              <a:buChar char="•"/>
            </a:pPr>
            <a:endParaRPr lang="en-US" sz="2000" dirty="0"/>
          </a:p>
          <a:p>
            <a:pPr>
              <a:buFont typeface="Arial"/>
              <a:buChar char="•"/>
            </a:pPr>
            <a:endParaRPr lang="en-US" sz="2000" dirty="0"/>
          </a:p>
          <a:p>
            <a:pPr>
              <a:buFont typeface="Arial"/>
              <a:buChar char="•"/>
            </a:pPr>
            <a:endParaRPr lang="en-US" sz="20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2C395-CFEF-1F45-8D8F-71109AACAD69}" type="slidenum">
              <a:rPr lang="en-US" smtClean="0"/>
              <a:t>33</a:t>
            </a:fld>
            <a:endParaRPr lang="en-US"/>
          </a:p>
        </p:txBody>
      </p:sp>
      <p:pic>
        <p:nvPicPr>
          <p:cNvPr id="5" name="Picture 4" descr="Screen Shot 2019-01-21 at 2.47.16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3328" y="1535550"/>
            <a:ext cx="3708219" cy="36761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5478536" y="5322364"/>
            <a:ext cx="27378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Peng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 al.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Phys. Rev. D 58 092004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7AFDD5D-2459-314E-A1B8-2767C38C7F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43797" y="1434141"/>
            <a:ext cx="3078931" cy="2852723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ED0BFAF3-0A88-514B-9397-4A382082E075}"/>
              </a:ext>
            </a:extLst>
          </p:cNvPr>
          <p:cNvSpPr/>
          <p:nvPr/>
        </p:nvSpPr>
        <p:spPr>
          <a:xfrm>
            <a:off x="8934290" y="4390289"/>
            <a:ext cx="3284874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D.F. Geesaman, P.E. Reimer </a:t>
            </a:r>
            <a:r>
              <a:rPr lang="en-US" sz="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Rept.Prog.Phys</a:t>
            </a:r>
            <a:r>
              <a:rPr lang="en-US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 82 (2019) 4, 046301</a:t>
            </a:r>
          </a:p>
        </p:txBody>
      </p:sp>
    </p:spTree>
    <p:extLst>
      <p:ext uri="{BB962C8B-B14F-4D97-AF65-F5344CB8AC3E}">
        <p14:creationId xmlns:p14="http://schemas.microsoft.com/office/powerpoint/2010/main" val="395499235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ACB00CC7-8F3B-D84F-8D5E-8BEFB541680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alphaModFix amt="3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1912" y="-1286592"/>
            <a:ext cx="12451227" cy="814459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itle 2"/>
              <p:cNvSpPr>
                <a:spLocks noGrp="1"/>
              </p:cNvSpPr>
              <p:nvPr>
                <p:ph type="title"/>
              </p:nvPr>
            </p:nvSpPr>
            <p:spPr>
              <a:xfrm>
                <a:off x="2723536" y="275274"/>
                <a:ext cx="6921910" cy="1026899"/>
              </a:xfrm>
            </p:spPr>
            <p:txBody>
              <a:bodyPr>
                <a:noAutofit/>
              </a:bodyPr>
              <a:lstStyle/>
              <a:p>
                <a:pPr algn="ctr"/>
                <a:r>
                  <a:rPr lang="en-US" sz="4000" dirty="0"/>
                  <a:t>SeaQuest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</m:acc>
                    <m:d>
                      <m:dPr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/</m:t>
                    </m:r>
                    <m:acc>
                      <m:accPr>
                        <m:chr m:val="̅"/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</m:acc>
                    <m:d>
                      <m:dPr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sz="4000" dirty="0"/>
                  <a:t> results</a:t>
                </a:r>
              </a:p>
            </p:txBody>
          </p:sp>
        </mc:Choice>
        <mc:Fallback xmlns="">
          <p:sp>
            <p:nvSpPr>
              <p:cNvPr id="3" name="Title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2723536" y="275274"/>
                <a:ext cx="6921910" cy="1026899"/>
              </a:xfrm>
              <a:blipFill>
                <a:blip r:embed="rId3"/>
                <a:stretch>
                  <a:fillRect b="-73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CCF5EF-B26F-6548-B1F6-5640DA94FC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C69E5-0E6B-4C4D-B1D4-847EB50E52E7}" type="slidenum">
              <a:rPr lang="en-US" smtClean="0"/>
              <a:t>34</a:t>
            </a:fld>
            <a:endParaRPr lang="en-US"/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4FEFCCE3-B902-FC48-80BC-6BE8929F8C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2277" y="1690810"/>
            <a:ext cx="6422640" cy="31269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aphicFrame>
        <p:nvGraphicFramePr>
          <p:cNvPr id="18" name="Object 17">
            <a:extLst>
              <a:ext uri="{FF2B5EF4-FFF2-40B4-BE49-F238E27FC236}">
                <a16:creationId xmlns:a16="http://schemas.microsoft.com/office/drawing/2014/main" id="{E108B532-A224-A949-957D-BE34B7F0C51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952579" y="2442958"/>
          <a:ext cx="970531" cy="2071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447800" imgH="406400" progId="Equation.3">
                  <p:embed/>
                </p:oleObj>
              </mc:Choice>
              <mc:Fallback>
                <p:oleObj name="Equation" r:id="rId5" imgW="1447800" imgH="406400" progId="Equation.3">
                  <p:embed/>
                  <p:pic>
                    <p:nvPicPr>
                      <p:cNvPr id="18" name="Object 17">
                        <a:extLst>
                          <a:ext uri="{FF2B5EF4-FFF2-40B4-BE49-F238E27FC236}">
                            <a16:creationId xmlns:a16="http://schemas.microsoft.com/office/drawing/2014/main" id="{E108B532-A224-A949-957D-BE34B7F0C51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952579" y="2442958"/>
                        <a:ext cx="970531" cy="20716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TextBox 23">
            <a:extLst>
              <a:ext uri="{FF2B5EF4-FFF2-40B4-BE49-F238E27FC236}">
                <a16:creationId xmlns:a16="http://schemas.microsoft.com/office/drawing/2014/main" id="{ACB7630D-672C-094E-8F8A-6062DE3E71AC}"/>
              </a:ext>
            </a:extLst>
          </p:cNvPr>
          <p:cNvSpPr txBox="1"/>
          <p:nvPr/>
        </p:nvSpPr>
        <p:spPr>
          <a:xfrm>
            <a:off x="856681" y="1604155"/>
            <a:ext cx="3646033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08" indent="-214308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SeaQuest results show that nature prefers dbar over ubar in the proton sea </a:t>
            </a:r>
          </a:p>
          <a:p>
            <a:pPr marL="214308" indent="-214308">
              <a:buFont typeface="Arial" panose="020B0604020202020204" pitchFamily="34" charset="0"/>
              <a:buChar char="•"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14308" indent="-214308">
              <a:buFont typeface="Arial" panose="020B0604020202020204" pitchFamily="34" charset="0"/>
              <a:buChar char="•"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14308" indent="-214308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Non-perturbative mechanism other than gluon splitting must be the source</a:t>
            </a:r>
          </a:p>
          <a:p>
            <a:pPr marL="257168" indent="-257168">
              <a:buFont typeface="Arial" panose="020B0604020202020204" pitchFamily="34" charset="0"/>
              <a:buChar char="•"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57168" indent="-257168">
              <a:buFont typeface="Arial" panose="020B0604020202020204" pitchFamily="34" charset="0"/>
              <a:buChar char="•"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57168" indent="-257168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Good agreement with meson baryon model and statistical parton distribution functions</a:t>
            </a:r>
          </a:p>
          <a:p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6" name="Object 25">
            <a:extLst>
              <a:ext uri="{FF2B5EF4-FFF2-40B4-BE49-F238E27FC236}">
                <a16:creationId xmlns:a16="http://schemas.microsoft.com/office/drawing/2014/main" id="{1EA80FCC-7B4E-344A-89C0-28CB694755C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83142786"/>
              </p:ext>
            </p:extLst>
          </p:nvPr>
        </p:nvGraphicFramePr>
        <p:xfrm>
          <a:off x="1188424" y="5882918"/>
          <a:ext cx="2982546" cy="6559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4737100" imgH="1041400" progId="Equation.3">
                  <p:embed/>
                </p:oleObj>
              </mc:Choice>
              <mc:Fallback>
                <p:oleObj name="Equation" r:id="rId7" imgW="4737100" imgH="1041400" progId="Equation.3">
                  <p:embed/>
                  <p:pic>
                    <p:nvPicPr>
                      <p:cNvPr id="26" name="Object 25">
                        <a:extLst>
                          <a:ext uri="{FF2B5EF4-FFF2-40B4-BE49-F238E27FC236}">
                            <a16:creationId xmlns:a16="http://schemas.microsoft.com/office/drawing/2014/main" id="{1EA80FCC-7B4E-344A-89C0-28CB694755C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188424" y="5882918"/>
                        <a:ext cx="2982546" cy="655994"/>
                      </a:xfrm>
                      <a:prstGeom prst="rect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7D254CE9-5D76-4242-5E74-5CA48E85D58C}"/>
              </a:ext>
            </a:extLst>
          </p:cNvPr>
          <p:cNvSpPr/>
          <p:nvPr/>
        </p:nvSpPr>
        <p:spPr>
          <a:xfrm>
            <a:off x="6550871" y="4899596"/>
            <a:ext cx="41088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Dove et. al. Nature 590, 561 – 565 (2021) </a:t>
            </a:r>
          </a:p>
        </p:txBody>
      </p:sp>
    </p:spTree>
    <p:extLst>
      <p:ext uri="{BB962C8B-B14F-4D97-AF65-F5344CB8AC3E}">
        <p14:creationId xmlns:p14="http://schemas.microsoft.com/office/powerpoint/2010/main" val="350758321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675BE37-2447-AF70-EC50-9591C2240E0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alphaModFix amt="3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1912" y="-1286592"/>
            <a:ext cx="12451227" cy="814459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15D50F3D-8A87-B53A-0C76-5416A6FFCEBB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pPr algn="ctr"/>
                <a:r>
                  <a:rPr lang="en-US" dirty="0"/>
                  <a:t>SeaQuest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</m:acc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− </m:t>
                    </m:r>
                    <m:acc>
                      <m:accPr>
                        <m:chr m:val="̅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</m:acc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dirty="0"/>
                  <a:t> results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15D50F3D-8A87-B53A-0C76-5416A6FFCEB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189F43E-29BA-4704-9873-30ACAC66158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4264742" cy="4351338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n-US" dirty="0"/>
                  <a:t>Results of 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</m:acc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− </m:t>
                    </m:r>
                    <m:acc>
                      <m:accPr>
                        <m:chr m:val="̅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</m:acc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dirty="0"/>
                  <a:t> for SeaQuest experiment</a:t>
                </a:r>
              </a:p>
              <a:p>
                <a:endParaRPr lang="en-US" dirty="0"/>
              </a:p>
              <a:p>
                <a:r>
                  <a:rPr lang="en-US" dirty="0"/>
                  <a:t>Extends the kinematic reach beyond 0.35</a:t>
                </a:r>
              </a:p>
              <a:p>
                <a:endParaRPr lang="en-US" dirty="0"/>
              </a:p>
              <a:p>
                <a:r>
                  <a:rPr lang="en-US" dirty="0"/>
                  <a:t>In agreement with </a:t>
                </a:r>
                <a:r>
                  <a:rPr lang="en-US" dirty="0" err="1"/>
                  <a:t>NuSea</a:t>
                </a:r>
                <a:r>
                  <a:rPr lang="en-US" dirty="0"/>
                  <a:t> about contribution coming from a non-perturbative component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189F43E-29BA-4704-9873-30ACAC66158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4264742" cy="4351338"/>
              </a:xfrm>
              <a:blipFill>
                <a:blip r:embed="rId4"/>
                <a:stretch>
                  <a:fillRect l="-2679" t="-3198" r="-32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57A802-CC03-C3EE-C23E-2EB9ABC15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6D4C0-E5FB-7040-BFFC-F905DC5EE8C0}" type="slidenum">
              <a:rPr lang="en-US" smtClean="0"/>
              <a:t>35</a:t>
            </a:fld>
            <a:endParaRPr lang="en-US"/>
          </a:p>
        </p:txBody>
      </p:sp>
      <p:pic>
        <p:nvPicPr>
          <p:cNvPr id="6" name="Picture 5" descr="Chart&#10;&#10;AI-generated content may be incorrect.">
            <a:extLst>
              <a:ext uri="{FF2B5EF4-FFF2-40B4-BE49-F238E27FC236}">
                <a16:creationId xmlns:a16="http://schemas.microsoft.com/office/drawing/2014/main" id="{C2FD2673-1250-A325-DFB0-3C36CB5E91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66735" y="1935625"/>
            <a:ext cx="5887065" cy="42413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8446802-F74C-FC01-37A4-675CCA88B750}"/>
              </a:ext>
            </a:extLst>
          </p:cNvPr>
          <p:cNvSpPr/>
          <p:nvPr/>
        </p:nvSpPr>
        <p:spPr>
          <a:xfrm>
            <a:off x="6556191" y="6237234"/>
            <a:ext cx="41088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Dove et. al. Nature 590, 561 – 565 (2021) </a:t>
            </a:r>
          </a:p>
        </p:txBody>
      </p:sp>
    </p:spTree>
    <p:extLst>
      <p:ext uri="{BB962C8B-B14F-4D97-AF65-F5344CB8AC3E}">
        <p14:creationId xmlns:p14="http://schemas.microsoft.com/office/powerpoint/2010/main" val="217451057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2EEDC1A-F168-4862-6E6F-7D6AEAC1533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alphaModFix amt="3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1912" y="-1286592"/>
            <a:ext cx="12451227" cy="8144594"/>
          </a:xfrm>
          <a:prstGeom prst="rect">
            <a:avLst/>
          </a:prstGeom>
        </p:spPr>
      </p:pic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D2EF42B9-4A6C-4F43-9C8A-D3B241E7CB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DFD99928-CF38-2A4B-961B-7BEA0755641C}" type="slidenum">
              <a:rPr/>
              <a:t>36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B66CCC3-9DE3-504E-9AFF-1A51BD4331ED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227263" y="237948"/>
            <a:ext cx="7754937" cy="1054100"/>
          </a:xfrm>
        </p:spPr>
        <p:txBody>
          <a:bodyPr/>
          <a:lstStyle/>
          <a:p>
            <a:pPr lvl="0"/>
            <a:r>
              <a:rPr lang="en-US" sz="3200" dirty="0"/>
              <a:t>Absolute cross sections from </a:t>
            </a:r>
            <a:r>
              <a:rPr lang="en-US" sz="3200" i="1" dirty="0" err="1"/>
              <a:t>p+d</a:t>
            </a:r>
            <a:r>
              <a:rPr lang="en-US" sz="3200" i="1" dirty="0"/>
              <a:t> </a:t>
            </a:r>
            <a:r>
              <a:rPr lang="en-US" sz="3200" dirty="0"/>
              <a:t>interactions</a:t>
            </a:r>
          </a:p>
        </p:txBody>
      </p:sp>
      <p:pic>
        <p:nvPicPr>
          <p:cNvPr id="4" name="Picture 148" descr="40§inline§\left. \frac{d^2\sigma_{pd}}{dM^2dx_F}\right \vert_{x1&gt;x2} \approx \frac{4\pi\alpha^2} {9M^4}  \frac{x_1x_2}{x_1+x_2} \left ( \frac{4u(x_1)+d(x_1)}{9}\right ) \left ( \bar{d}(x_2)+\bar{u}(x_2)\right )§png§1200§FALSE§">
            <a:extLst>
              <a:ext uri="{FF2B5EF4-FFF2-40B4-BE49-F238E27FC236}">
                <a16:creationId xmlns:a16="http://schemas.microsoft.com/office/drawing/2014/main" id="{29DD4941-C51C-BD49-9487-D2CDDF77B1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6292" y="6318959"/>
            <a:ext cx="5730417" cy="43967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C8ECF47-0A7E-3748-A04A-12E27985F264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6529692" y="3952921"/>
            <a:ext cx="3241257" cy="2208522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A6F5285-5B42-FC41-A7F5-C57621CA1726}"/>
              </a:ext>
            </a:extLst>
          </p:cNvPr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6538838" y="1486955"/>
            <a:ext cx="3248852" cy="2213525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98BAA38-EF99-A54F-994F-3BD3ADC38060}"/>
              </a:ext>
            </a:extLst>
          </p:cNvPr>
          <p:cNvSpPr txBox="1"/>
          <p:nvPr/>
        </p:nvSpPr>
        <p:spPr>
          <a:xfrm>
            <a:off x="6894441" y="1906369"/>
            <a:ext cx="1560574" cy="314294"/>
          </a:xfrm>
          <a:prstGeom prst="rect">
            <a:avLst/>
          </a:prstGeom>
          <a:noFill/>
          <a:ln>
            <a:noFill/>
          </a:ln>
        </p:spPr>
        <p:txBody>
          <a:bodyPr vert="horz" wrap="none" lIns="81638" tIns="40819" rIns="81638" bIns="40819" anchorCtr="0" compatLnSpc="0">
            <a:spAutoFit/>
          </a:bodyPr>
          <a:lstStyle/>
          <a:p>
            <a:pPr hangingPunct="0"/>
            <a:r>
              <a:rPr lang="en-US" sz="1633" i="1" dirty="0">
                <a:latin typeface="Times New Roman" panose="02020603050405020304" pitchFamily="18" charset="0"/>
                <a:ea typeface="Noto Sans CJK SC Regular" pitchFamily="2"/>
                <a:cs typeface="Times New Roman" panose="02020603050405020304" pitchFamily="18" charset="0"/>
              </a:rPr>
              <a:t>u(x)  uncertainty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655ADC6-3E88-3347-943B-D2B95A287F49}"/>
              </a:ext>
            </a:extLst>
          </p:cNvPr>
          <p:cNvSpPr txBox="1"/>
          <p:nvPr/>
        </p:nvSpPr>
        <p:spPr>
          <a:xfrm>
            <a:off x="7981952" y="4818170"/>
            <a:ext cx="982595" cy="281208"/>
          </a:xfrm>
          <a:prstGeom prst="rect">
            <a:avLst/>
          </a:prstGeom>
          <a:noFill/>
          <a:ln>
            <a:noFill/>
          </a:ln>
        </p:spPr>
        <p:txBody>
          <a:bodyPr vert="horz" wrap="none" lIns="81638" tIns="40819" rIns="81638" bIns="40819" anchorCtr="0" compatLnSpc="0">
            <a:spAutoFit/>
          </a:bodyPr>
          <a:lstStyle/>
          <a:p>
            <a:pPr marL="195934" indent="-195934"/>
            <a:r>
              <a:rPr lang="en-US" sz="1400" i="1" dirty="0">
                <a:solidFill>
                  <a:srgbClr val="000000"/>
                </a:solidFill>
                <a:latin typeface="Times New Roman" panose="02020603050405020304" pitchFamily="18" charset="0"/>
                <a:ea typeface="DejaVu Sans" pitchFamily="2"/>
                <a:cs typeface="Times New Roman" panose="02020603050405020304" pitchFamily="18" charset="0"/>
              </a:rPr>
              <a:t>uncertainty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0584E78-851C-3040-B7B7-92ABA9816677}"/>
              </a:ext>
            </a:extLst>
          </p:cNvPr>
          <p:cNvSpPr txBox="1"/>
          <p:nvPr/>
        </p:nvSpPr>
        <p:spPr>
          <a:xfrm>
            <a:off x="6891163" y="2215366"/>
            <a:ext cx="2121496" cy="314294"/>
          </a:xfrm>
          <a:prstGeom prst="rect">
            <a:avLst/>
          </a:prstGeom>
          <a:noFill/>
          <a:ln>
            <a:noFill/>
          </a:ln>
        </p:spPr>
        <p:txBody>
          <a:bodyPr vert="horz" wrap="none" lIns="81638" tIns="40819" rIns="81638" bIns="40819" anchorCtr="0" compatLnSpc="0">
            <a:spAutoFit/>
          </a:bodyPr>
          <a:lstStyle/>
          <a:p>
            <a:pPr hangingPunct="0"/>
            <a:r>
              <a:rPr lang="en-US" sz="1633" dirty="0">
                <a:latin typeface="Times New Roman" panose="02020603050405020304" pitchFamily="18" charset="0"/>
                <a:ea typeface="Noto Sans CJK SC Regular" pitchFamily="2"/>
                <a:cs typeface="Times New Roman" panose="02020603050405020304" pitchFamily="18" charset="0"/>
              </a:rPr>
              <a:t>NNPDF3.0, Q = 5 </a:t>
            </a:r>
            <a:r>
              <a:rPr lang="en-US" sz="1633" i="1" dirty="0">
                <a:latin typeface="Times New Roman" panose="02020603050405020304" pitchFamily="18" charset="0"/>
                <a:ea typeface="Noto Sans CJK SC Regular" pitchFamily="2"/>
                <a:cs typeface="Times New Roman" panose="02020603050405020304" pitchFamily="18" charset="0"/>
              </a:rPr>
              <a:t>GeV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F0A7BDE6-7617-2648-8404-D1C7E19BB6ED}"/>
                  </a:ext>
                </a:extLst>
              </p:cNvPr>
              <p:cNvSpPr txBox="1"/>
              <p:nvPr/>
            </p:nvSpPr>
            <p:spPr>
              <a:xfrm>
                <a:off x="1965431" y="1721993"/>
                <a:ext cx="3968976" cy="36933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195934" indent="-195934">
                  <a:buClr>
                    <a:srgbClr val="000000"/>
                  </a:buClr>
                  <a:buSzPct val="45000"/>
                  <a:buFont typeface="Wingdings"/>
                  <a:buChar char=""/>
                </a:pPr>
                <a:r>
                  <a:rPr lang="en-US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DejaVu Sans" pitchFamily="2"/>
                    <a:cs typeface="Times New Roman" panose="02020603050405020304" pitchFamily="18" charset="0"/>
                  </a:rPr>
                  <a:t>The proton deuterium data can be used to investigate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𝑑</m:t>
                        </m:r>
                      </m:e>
                    </m:acc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 </m:t>
                    </m:r>
                    <m:acc>
                      <m:accPr>
                        <m:chr m:val="̅"/>
                        <m:ctrlPr>
                          <a:rPr lang="en-US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𝑢</m:t>
                        </m:r>
                      </m:e>
                    </m:acc>
                    <m:r>
                      <a:rPr lang="en-US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DejaVu Sans" pitchFamily="2"/>
                    <a:cs typeface="Times New Roman" panose="02020603050405020304" pitchFamily="18" charset="0"/>
                  </a:rPr>
                  <a:t>at intermediate x, where the sea quark distribution is poorly known.</a:t>
                </a:r>
              </a:p>
              <a:p>
                <a:pPr marL="195934" indent="-195934">
                  <a:buClr>
                    <a:srgbClr val="000000"/>
                  </a:buClr>
                  <a:buSzPct val="45000"/>
                  <a:buFont typeface="Wingdings"/>
                  <a:buChar char=""/>
                </a:pPr>
                <a:endParaRPr lang="en-US" dirty="0">
                  <a:solidFill>
                    <a:srgbClr val="000000"/>
                  </a:solidFill>
                  <a:latin typeface="Times New Roman" panose="02020603050405020304" pitchFamily="18" charset="0"/>
                  <a:ea typeface="DejaVu Sans" pitchFamily="2"/>
                  <a:cs typeface="Times New Roman" panose="02020603050405020304" pitchFamily="18" charset="0"/>
                </a:endParaRPr>
              </a:p>
              <a:p>
                <a:pPr marL="195934" indent="-195934">
                  <a:buClr>
                    <a:srgbClr val="000000"/>
                  </a:buClr>
                  <a:buSzPct val="45000"/>
                  <a:buFont typeface="Wingdings"/>
                  <a:buChar char=""/>
                </a:pPr>
                <a:r>
                  <a:rPr lang="en-US" dirty="0">
                    <a:latin typeface="Times New Roman" panose="02020603050405020304" pitchFamily="18" charset="0"/>
                    <a:ea typeface="DejaVu Sans" pitchFamily="2"/>
                    <a:cs typeface="Times New Roman" panose="02020603050405020304" pitchFamily="18" charset="0"/>
                  </a:rPr>
                  <a:t>To calculate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𝑑</m:t>
                        </m:r>
                      </m:e>
                    </m:acc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 </m:t>
                    </m:r>
                    <m:acc>
                      <m:accPr>
                        <m:chr m:val="̅"/>
                        <m:ctrlPr>
                          <a:rPr lang="en-US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𝑢</m:t>
                        </m:r>
                      </m:e>
                    </m:acc>
                    <m:r>
                      <a:rPr lang="en-US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>
                    <a:latin typeface="Times New Roman" panose="02020603050405020304" pitchFamily="18" charset="0"/>
                    <a:ea typeface="DejaVu Sans" pitchFamily="2"/>
                    <a:cs typeface="Times New Roman" panose="02020603050405020304" pitchFamily="18" charset="0"/>
                  </a:rPr>
                  <a:t>from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𝑑</m:t>
                        </m:r>
                      </m:e>
                    </m:acc>
                    <m:r>
                      <a:rPr lang="en-US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/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𝑢</m:t>
                        </m:r>
                      </m:e>
                    </m:acc>
                    <m:r>
                      <a:rPr lang="en-US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>
                    <a:latin typeface="Times New Roman" panose="02020603050405020304" pitchFamily="18" charset="0"/>
                    <a:ea typeface="DejaVu Sans" pitchFamily="2"/>
                    <a:cs typeface="Times New Roman" panose="02020603050405020304" pitchFamily="18" charset="0"/>
                  </a:rPr>
                  <a:t>knowledge of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𝑑</m:t>
                        </m:r>
                      </m:e>
                    </m:acc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 </m:t>
                    </m:r>
                    <m:acc>
                      <m:accPr>
                        <m:chr m:val="̅"/>
                        <m:ctrlPr>
                          <a:rPr lang="en-US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𝑢</m:t>
                        </m:r>
                      </m:e>
                    </m:acc>
                    <m:r>
                      <a:rPr lang="en-US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>
                    <a:latin typeface="Times New Roman" panose="02020603050405020304" pitchFamily="18" charset="0"/>
                    <a:ea typeface="DejaVu Sans" pitchFamily="2"/>
                    <a:cs typeface="Times New Roman" panose="02020603050405020304" pitchFamily="18" charset="0"/>
                  </a:rPr>
                  <a:t>is required</a:t>
                </a:r>
              </a:p>
              <a:p>
                <a:pPr marL="195934" indent="-195934">
                  <a:buClr>
                    <a:srgbClr val="000000"/>
                  </a:buClr>
                  <a:buSzPct val="45000"/>
                  <a:buFont typeface="Wingdings"/>
                  <a:buChar char=""/>
                </a:pPr>
                <a:endParaRPr lang="en-US" dirty="0">
                  <a:solidFill>
                    <a:srgbClr val="000080"/>
                  </a:solidFill>
                  <a:latin typeface="Times New Roman" panose="02020603050405020304" pitchFamily="18" charset="0"/>
                  <a:ea typeface="DejaVu Sans" pitchFamily="2"/>
                  <a:cs typeface="Times New Roman" panose="02020603050405020304" pitchFamily="18" charset="0"/>
                </a:endParaRPr>
              </a:p>
              <a:p>
                <a:pPr marL="195934" indent="-195934">
                  <a:buClr>
                    <a:srgbClr val="000000"/>
                  </a:buClr>
                  <a:buSzPct val="45000"/>
                  <a:buFont typeface="Wingdings"/>
                  <a:buChar char=""/>
                </a:pP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i="1" smtClean="0">
                            <a:solidFill>
                              <a:srgbClr val="ED6BE4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solidFill>
                              <a:srgbClr val="ED6BE4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𝑢</m:t>
                        </m:r>
                      </m:e>
                    </m:acc>
                    <m:r>
                      <a:rPr lang="en-US" i="1">
                        <a:solidFill>
                          <a:srgbClr val="ED6BE4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i="1">
                        <a:solidFill>
                          <a:srgbClr val="ED6BE4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i="1">
                        <a:solidFill>
                          <a:srgbClr val="ED6BE4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dirty="0">
                    <a:solidFill>
                      <a:srgbClr val="ED6BE4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>
                    <a:latin typeface="Times New Roman" panose="02020603050405020304" pitchFamily="18" charset="0"/>
                    <a:ea typeface="Noto Sans CJK SC Regular" pitchFamily="2"/>
                    <a:cs typeface="Times New Roman" panose="02020603050405020304" pitchFamily="18" charset="0"/>
                  </a:rPr>
                  <a:t>well known at intermediate-x . On the contrary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𝑑</m:t>
                        </m:r>
                      </m:e>
                    </m:acc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 </m:t>
                    </m:r>
                    <m:acc>
                      <m:accPr>
                        <m:chr m:val="̅"/>
                        <m:ctrlPr>
                          <a:rPr lang="en-US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𝑢</m:t>
                        </m:r>
                      </m:e>
                    </m:acc>
                    <m:r>
                      <a:rPr lang="en-US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DejaVu Sans" pitchFamily="2"/>
                    <a:cs typeface="Times New Roman" panose="02020603050405020304" pitchFamily="18" charset="0"/>
                  </a:rPr>
                  <a:t>has huge uncertainties for x &gt; 0.3</a:t>
                </a:r>
              </a:p>
              <a:p>
                <a:pPr marL="195934" indent="-195934">
                  <a:buClr>
                    <a:srgbClr val="000000"/>
                  </a:buClr>
                  <a:buSzPct val="45000"/>
                  <a:buFont typeface="Wingdings"/>
                  <a:buChar char=""/>
                </a:pPr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F0A7BDE6-7617-2648-8404-D1C7E19BB6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65431" y="1721993"/>
                <a:ext cx="3968976" cy="3693319"/>
              </a:xfrm>
              <a:prstGeom prst="rect">
                <a:avLst/>
              </a:prstGeom>
              <a:blipFill>
                <a:blip r:embed="rId7"/>
                <a:stretch>
                  <a:fillRect t="-685" r="-19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4">
            <a:extLst>
              <a:ext uri="{FF2B5EF4-FFF2-40B4-BE49-F238E27FC236}">
                <a16:creationId xmlns:a16="http://schemas.microsoft.com/office/drawing/2014/main" id="{4D2D5269-7199-C948-945B-F3222E6FBD6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41989" y="4514401"/>
            <a:ext cx="951473" cy="23066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AD00131-06FF-CE46-AC90-2252ADE778D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65431" y="5630533"/>
            <a:ext cx="2527300" cy="330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1554770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D0CF6040-C7AA-7A4E-B1CB-DF896D024C4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alphaModFix amt="5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5576" y="-716382"/>
            <a:ext cx="12255988" cy="784665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73AAC0E2-839B-AA4F-AF0C-9D309DF4FC76}"/>
                  </a:ext>
                </a:extLst>
              </p:cNvPr>
              <p:cNvSpPr txBox="1">
                <a:spLocks noGrp="1"/>
              </p:cNvSpPr>
              <p:nvPr>
                <p:ph type="title" idx="4294967295"/>
              </p:nvPr>
            </p:nvSpPr>
            <p:spPr>
              <a:xfrm>
                <a:off x="2911473" y="569912"/>
                <a:ext cx="7756525" cy="1054100"/>
              </a:xfrm>
            </p:spPr>
            <p:txBody>
              <a:bodyPr/>
              <a:lstStyle/>
              <a:p>
                <a:pPr lvl="0" algn="ctr"/>
                <a:r>
                  <a:rPr lang="en-US" sz="4000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</m:acc>
                    <m:d>
                      <m:dPr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4000" i="1">
                        <a:latin typeface="Cambria Math" panose="02040503050406030204" pitchFamily="18" charset="0"/>
                      </a:rPr>
                      <m:t> </m:t>
                    </m:r>
                    <m:acc>
                      <m:accPr>
                        <m:chr m:val="̅"/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</m:acc>
                    <m:d>
                      <m:dPr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sz="4000" dirty="0"/>
                  <a:t> from SeaQuest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73AAC0E2-839B-AA4F-AF0C-9D309DF4FC76}"/>
                  </a:ext>
                </a:extLst>
              </p:cNvPr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title" idx="4294967295"/>
              </p:nvPr>
            </p:nvSpPr>
            <p:spPr>
              <a:xfrm>
                <a:off x="2911473" y="569912"/>
                <a:ext cx="7756525" cy="1054100"/>
              </a:xfrm>
              <a:blipFill>
                <a:blip r:embed="rId4"/>
                <a:stretch>
                  <a:fillRect b="-59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AF56BB-A93D-254F-AF1C-2074BA60C637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830275" y="1960964"/>
            <a:ext cx="2827338" cy="1544637"/>
          </a:xfrm>
        </p:spPr>
        <p:txBody>
          <a:bodyPr>
            <a:normAutofit fontScale="70000" lnSpcReduction="20000"/>
          </a:bodyPr>
          <a:lstStyle/>
          <a:p>
            <a:pPr lvl="0">
              <a:buSzPct val="45000"/>
              <a:buFont typeface="StarSymbol"/>
              <a:buChar char="●"/>
            </a:pPr>
            <a:r>
              <a:rPr lang="en-US" dirty="0"/>
              <a:t>Data taken on LD2 target being studied for absolute cross sections</a:t>
            </a:r>
          </a:p>
          <a:p>
            <a:pPr lvl="0">
              <a:buSzPct val="45000"/>
              <a:buFont typeface="StarSymbol"/>
              <a:buChar char="●"/>
            </a:pPr>
            <a:endParaRPr lang="en-US" dirty="0"/>
          </a:p>
          <a:p>
            <a:pPr lvl="0">
              <a:buSzPct val="45000"/>
              <a:buFont typeface="StarSymbol"/>
              <a:buChar char="●"/>
            </a:pPr>
            <a:r>
              <a:rPr lang="en-US" dirty="0"/>
              <a:t>Analysis in progress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7DF8093-2B1D-0948-B070-5726D8A5DEDD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1938722" y="3842553"/>
            <a:ext cx="2827069" cy="19262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F99420D-1FB0-9143-88F3-E6B6E4698F9A}"/>
              </a:ext>
            </a:extLst>
          </p:cNvPr>
          <p:cNvSpPr txBox="1"/>
          <p:nvPr/>
        </p:nvSpPr>
        <p:spPr>
          <a:xfrm>
            <a:off x="2948923" y="4704569"/>
            <a:ext cx="1731405" cy="701836"/>
          </a:xfrm>
          <a:prstGeom prst="rect">
            <a:avLst/>
          </a:prstGeom>
          <a:noFill/>
          <a:ln>
            <a:noFill/>
          </a:ln>
        </p:spPr>
        <p:txBody>
          <a:bodyPr vert="horz" wrap="square" lIns="81638" tIns="40819" rIns="81638" bIns="40819" anchorCtr="0" compatLnSpc="0">
            <a:spAutoFit/>
          </a:bodyPr>
          <a:lstStyle/>
          <a:p>
            <a:pPr hangingPunct="0"/>
            <a:r>
              <a:rPr lang="en-US" sz="1400" dirty="0">
                <a:latin typeface="Liberation Sans" pitchFamily="18"/>
                <a:ea typeface="Noto Sans CJK SC Regular" pitchFamily="2"/>
                <a:cs typeface="FreeSans" pitchFamily="2"/>
              </a:rPr>
              <a:t>x2 distribution</a:t>
            </a:r>
          </a:p>
          <a:p>
            <a:pPr hangingPunct="0"/>
            <a:r>
              <a:rPr lang="en-US" sz="1400" dirty="0">
                <a:latin typeface="Liberation Sans" pitchFamily="18"/>
                <a:ea typeface="Noto Sans CJK SC Regular" pitchFamily="2"/>
                <a:cs typeface="FreeSans" pitchFamily="2"/>
              </a:rPr>
              <a:t>~25% collected data</a:t>
            </a:r>
          </a:p>
        </p:txBody>
      </p:sp>
      <p:sp>
        <p:nvSpPr>
          <p:cNvPr id="7" name="Straight Connector 6">
            <a:extLst>
              <a:ext uri="{FF2B5EF4-FFF2-40B4-BE49-F238E27FC236}">
                <a16:creationId xmlns:a16="http://schemas.microsoft.com/office/drawing/2014/main" id="{FA332D27-B568-2745-85BA-03F5DDC59E17}"/>
              </a:ext>
            </a:extLst>
          </p:cNvPr>
          <p:cNvSpPr/>
          <p:nvPr/>
        </p:nvSpPr>
        <p:spPr>
          <a:xfrm>
            <a:off x="6915360" y="3732840"/>
            <a:ext cx="0" cy="331776"/>
          </a:xfrm>
          <a:prstGeom prst="line">
            <a:avLst/>
          </a:prstGeom>
          <a:noFill/>
          <a:ln w="0">
            <a:solidFill>
              <a:srgbClr val="FF0000"/>
            </a:solidFill>
            <a:prstDash val="solid"/>
          </a:ln>
        </p:spPr>
        <p:txBody>
          <a:bodyPr vert="horz" wrap="none" lIns="81638" tIns="40819" rIns="81638" bIns="40819" anchor="ctr" anchorCtr="0" compatLnSpc="0"/>
          <a:lstStyle/>
          <a:p>
            <a:pPr hangingPunct="0"/>
            <a:endParaRPr lang="en-US" sz="1633">
              <a:latin typeface="Liberation Sans" pitchFamily="18"/>
              <a:ea typeface="Noto Sans CJK SC Regular" pitchFamily="2"/>
              <a:cs typeface="FreeSans" pitchFamily="2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7F2C567-888C-9248-8BC1-2F0A724D50C3}"/>
              </a:ext>
            </a:extLst>
          </p:cNvPr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5280758" y="1740310"/>
            <a:ext cx="5933008" cy="40423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028B63C-F641-BD4E-81E5-E05F9121A492}"/>
              </a:ext>
            </a:extLst>
          </p:cNvPr>
          <p:cNvSpPr txBox="1"/>
          <p:nvPr/>
        </p:nvSpPr>
        <p:spPr>
          <a:xfrm>
            <a:off x="7800438" y="4399104"/>
            <a:ext cx="269579" cy="323270"/>
          </a:xfrm>
          <a:prstGeom prst="rect">
            <a:avLst/>
          </a:prstGeom>
          <a:noFill/>
          <a:ln>
            <a:noFill/>
          </a:ln>
        </p:spPr>
        <p:txBody>
          <a:bodyPr vert="horz" wrap="none" lIns="81638" tIns="40819" rIns="81638" bIns="40819" anchorCtr="0" compatLnSpc="0">
            <a:spAutoFit/>
          </a:bodyPr>
          <a:lstStyle/>
          <a:p>
            <a:pPr hangingPunct="0"/>
            <a:r>
              <a:rPr lang="en-US" sz="1633">
                <a:latin typeface="Liberation Sans" pitchFamily="18"/>
                <a:ea typeface="Noto Sans CJK SC Regular" pitchFamily="2"/>
                <a:cs typeface="FreeSans" pitchFamily="2"/>
              </a:rPr>
              <a:t>x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A02011B-0DE8-604E-B4A4-42F2E98F1B38}"/>
              </a:ext>
            </a:extLst>
          </p:cNvPr>
          <p:cNvSpPr txBox="1"/>
          <p:nvPr/>
        </p:nvSpPr>
        <p:spPr>
          <a:xfrm>
            <a:off x="6397970" y="3007899"/>
            <a:ext cx="3074513" cy="323270"/>
          </a:xfrm>
          <a:prstGeom prst="rect">
            <a:avLst/>
          </a:prstGeom>
          <a:noFill/>
          <a:ln>
            <a:noFill/>
          </a:ln>
        </p:spPr>
        <p:txBody>
          <a:bodyPr vert="horz" wrap="none" lIns="81638" tIns="40819" rIns="81638" bIns="40819" anchorCtr="0" compatLnSpc="0">
            <a:spAutoFit/>
          </a:bodyPr>
          <a:lstStyle/>
          <a:p>
            <a:pPr hangingPunct="0"/>
            <a:r>
              <a:rPr lang="en-US" sz="1633" dirty="0">
                <a:solidFill>
                  <a:srgbClr val="FF0000"/>
                </a:solidFill>
                <a:latin typeface="Liberation Sans" pitchFamily="18"/>
                <a:ea typeface="Noto Sans CJK SC Regular" pitchFamily="2"/>
                <a:cs typeface="FreeSans" pitchFamily="2"/>
              </a:rPr>
              <a:t>Expected Statistical uncertainty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8B03683-7A5E-D748-956B-89F740A6003E}"/>
              </a:ext>
            </a:extLst>
          </p:cNvPr>
          <p:cNvSpPr txBox="1"/>
          <p:nvPr/>
        </p:nvSpPr>
        <p:spPr>
          <a:xfrm>
            <a:off x="3394985" y="4170941"/>
            <a:ext cx="549015" cy="323270"/>
          </a:xfrm>
          <a:prstGeom prst="rect">
            <a:avLst/>
          </a:prstGeom>
          <a:noFill/>
          <a:ln>
            <a:noFill/>
          </a:ln>
        </p:spPr>
        <p:txBody>
          <a:bodyPr vert="horz" wrap="none" lIns="81638" tIns="40819" rIns="81638" bIns="40819" anchorCtr="0" compatLnSpc="0">
            <a:spAutoFit/>
          </a:bodyPr>
          <a:lstStyle/>
          <a:p>
            <a:pPr hangingPunct="0"/>
            <a:r>
              <a:rPr lang="en-US" sz="1633" dirty="0">
                <a:latin typeface="Liberation Sans" pitchFamily="18"/>
                <a:ea typeface="Noto Sans CJK SC Regular" pitchFamily="2"/>
                <a:cs typeface="FreeSans" pitchFamily="2"/>
              </a:rPr>
              <a:t>LD2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0821737-926D-814F-8594-6159DC0EDDD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60697" y="3342792"/>
            <a:ext cx="1449955" cy="351504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06F9F8-78C5-9DD6-640C-3FB363909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lvl="0"/>
            <a:fld id="{EBB892E0-289A-F045-B1A0-5DD9F68728ED}" type="slidenum">
              <a:rPr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546065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76911D-C1D5-B449-9A22-2F0F37B78A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671" y="365128"/>
            <a:ext cx="8834537" cy="1325563"/>
          </a:xfrm>
        </p:spPr>
        <p:txBody>
          <a:bodyPr>
            <a:normAutofit/>
          </a:bodyPr>
          <a:lstStyle/>
          <a:p>
            <a:r>
              <a:rPr lang="en-US" sz="4000" dirty="0"/>
              <a:t>W</a:t>
            </a:r>
            <a:r>
              <a:rPr lang="en-US" sz="4000" baseline="30000" dirty="0"/>
              <a:t>+</a:t>
            </a:r>
            <a:r>
              <a:rPr lang="en-US" sz="4000" dirty="0"/>
              <a:t>/W</a:t>
            </a:r>
            <a:r>
              <a:rPr lang="en-US" sz="4000" baseline="30000" dirty="0"/>
              <a:t>- </a:t>
            </a:r>
            <a:r>
              <a:rPr lang="en-US" sz="4000" dirty="0"/>
              <a:t>cross sections and ratios at RHIC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DA1B22-E62D-6F4C-A1B1-88C76E745F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6327" y="1825627"/>
            <a:ext cx="4789164" cy="3566507"/>
          </a:xfrm>
        </p:spPr>
        <p:txBody>
          <a:bodyPr>
            <a:normAutofit lnSpcReduction="10000"/>
          </a:bodyPr>
          <a:lstStyle/>
          <a:p>
            <a:r>
              <a:rPr lang="en-US" dirty="0"/>
              <a:t>p + p collisions at RHIC at </a:t>
            </a:r>
            <a:r>
              <a:rPr lang="en-US" dirty="0" err="1"/>
              <a:t>c.m</a:t>
            </a:r>
            <a:r>
              <a:rPr lang="en-US" dirty="0"/>
              <a:t>. energies of 500 and 510 GeV</a:t>
            </a:r>
          </a:p>
          <a:p>
            <a:endParaRPr lang="en-US" dirty="0"/>
          </a:p>
          <a:p>
            <a:r>
              <a:rPr lang="en-US" dirty="0"/>
              <a:t>W</a:t>
            </a:r>
            <a:r>
              <a:rPr lang="en-US" baseline="30000" dirty="0"/>
              <a:t>+</a:t>
            </a:r>
            <a:r>
              <a:rPr lang="en-US" dirty="0"/>
              <a:t>/W</a:t>
            </a:r>
            <a:r>
              <a:rPr lang="en-US" baseline="30000" dirty="0"/>
              <a:t>-</a:t>
            </a:r>
            <a:r>
              <a:rPr lang="en-US" dirty="0"/>
              <a:t> cross section ratios</a:t>
            </a:r>
          </a:p>
          <a:p>
            <a:endParaRPr lang="en-US" dirty="0"/>
          </a:p>
          <a:p>
            <a:r>
              <a:rPr lang="en-US" dirty="0"/>
              <a:t>Complimentary measurements to NuSea and SeaQuest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346E48-7792-AC4A-BF3F-3D4FFCBC6F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05F12-3660-B74B-858C-2E70FD8D88BB}" type="slidenum">
              <a:rPr lang="en-US" smtClean="0"/>
              <a:t>38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09E773F-01CA-2245-81F7-808805DF79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4545" y="1983488"/>
            <a:ext cx="3504807" cy="63644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83820F6-6C90-1047-8EAD-D651A77B43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2" y="3059501"/>
            <a:ext cx="4292993" cy="285728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97966330-FD06-254D-AC96-F93CCBEC9303}"/>
              </a:ext>
            </a:extLst>
          </p:cNvPr>
          <p:cNvSpPr/>
          <p:nvPr/>
        </p:nvSpPr>
        <p:spPr>
          <a:xfrm>
            <a:off x="4741488" y="6050042"/>
            <a:ext cx="648092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J. Adam 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 al.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(STAR Collaboration) Phys. Rev. D 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103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012001</a:t>
            </a:r>
          </a:p>
        </p:txBody>
      </p:sp>
    </p:spTree>
    <p:extLst>
      <p:ext uri="{BB962C8B-B14F-4D97-AF65-F5344CB8AC3E}">
        <p14:creationId xmlns:p14="http://schemas.microsoft.com/office/powerpoint/2010/main" val="94858623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A67853F7-AEA7-F048-88CC-61704285B1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74821" y="1721603"/>
            <a:ext cx="2824773" cy="46347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1AE56A-F413-9C4D-97FA-CA5ED93066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05F12-3660-B74B-858C-2E70FD8D88BB}" type="slidenum">
              <a:rPr lang="en-US" smtClean="0"/>
              <a:t>39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13C8E04-AEDE-C645-B45B-5E2E6A875E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4819" y="440335"/>
            <a:ext cx="6677330" cy="11138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A9EA3BE-6392-F94A-AA60-C9CBBBF960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6394" y="1721603"/>
            <a:ext cx="3155757" cy="46347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4FE85E6-84BA-974B-BE43-2C05DB2CC7BF}"/>
              </a:ext>
            </a:extLst>
          </p:cNvPr>
          <p:cNvSpPr txBox="1"/>
          <p:nvPr/>
        </p:nvSpPr>
        <p:spPr>
          <a:xfrm>
            <a:off x="6296394" y="6488668"/>
            <a:ext cx="2876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Slide courtesy: Chris </a:t>
            </a:r>
            <a:r>
              <a:rPr lang="en-US" dirty="0" err="1"/>
              <a:t>Cocuzza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7947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BC71530-D64B-E84A-A1C0-000E3A12D71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0000"/>
          </a:blip>
          <a:srcRect l="34762" r="4893"/>
          <a:stretch/>
        </p:blipFill>
        <p:spPr>
          <a:xfrm>
            <a:off x="1524000" y="1690689"/>
            <a:ext cx="9144000" cy="424594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7EB197A-4962-E243-9A8C-057220474F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Why the “Valence” region?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538D79-8AEF-A549-8B33-7B6DBEDE61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0" y="1690689"/>
            <a:ext cx="9144000" cy="4245946"/>
          </a:xfrm>
        </p:spPr>
        <p:txBody>
          <a:bodyPr>
            <a:normAutofit/>
          </a:bodyPr>
          <a:lstStyle/>
          <a:p>
            <a:r>
              <a:rPr lang="en-US" dirty="0"/>
              <a:t>Clean testing ground for models of nucleon structure</a:t>
            </a:r>
          </a:p>
          <a:p>
            <a:pPr lvl="1"/>
            <a:r>
              <a:rPr lang="en-US" dirty="0"/>
              <a:t>Free from “sea” effects</a:t>
            </a:r>
          </a:p>
          <a:p>
            <a:endParaRPr lang="en-US" dirty="0"/>
          </a:p>
          <a:p>
            <a:r>
              <a:rPr lang="en-US" dirty="0"/>
              <a:t>Necessary to pin down the contributions of valence quark to the global properties of the nucleon such as spin, OAM, etc..</a:t>
            </a:r>
          </a:p>
          <a:p>
            <a:endParaRPr lang="en-US" dirty="0"/>
          </a:p>
          <a:p>
            <a:r>
              <a:rPr lang="en-US" dirty="0"/>
              <a:t>Direct comparison with Lattice QCD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ED3321-5B5E-B94B-ABD3-680BDC5AED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05F12-3660-B74B-858C-2E70FD8D88B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13167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CE47E1-0EE5-5921-F33F-2FB0CAC858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3BB854F-AFDD-20AA-1032-FCAA7E14F1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6D4C0-E5FB-7040-BFFC-F905DC5EE8C0}" type="slidenum">
              <a:rPr lang="en-US" smtClean="0"/>
              <a:t>40</a:t>
            </a:fld>
            <a:endParaRPr lang="en-US"/>
          </a:p>
        </p:txBody>
      </p:sp>
      <p:pic>
        <p:nvPicPr>
          <p:cNvPr id="4" name="Picture 3" descr="A child sleeping on a plane&#10;&#10;AI-generated content may be incorrect.">
            <a:extLst>
              <a:ext uri="{FF2B5EF4-FFF2-40B4-BE49-F238E27FC236}">
                <a16:creationId xmlns:a16="http://schemas.microsoft.com/office/drawing/2014/main" id="{E91C4297-CB9C-E222-BE71-EBDC4E4F51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150197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3DC30BD-2337-B0AB-AFAC-6E13DF8DC425}"/>
              </a:ext>
            </a:extLst>
          </p:cNvPr>
          <p:cNvSpPr txBox="1"/>
          <p:nvPr/>
        </p:nvSpPr>
        <p:spPr>
          <a:xfrm>
            <a:off x="6341166" y="2921168"/>
            <a:ext cx="563167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End of Lecture 2!</a:t>
            </a:r>
          </a:p>
        </p:txBody>
      </p:sp>
    </p:spTree>
    <p:extLst>
      <p:ext uri="{BB962C8B-B14F-4D97-AF65-F5344CB8AC3E}">
        <p14:creationId xmlns:p14="http://schemas.microsoft.com/office/powerpoint/2010/main" val="212662381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691CAD-0C5B-28CF-E109-6AD903446F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D8A04C-9269-DE41-56B2-3691BC7424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18EBE8-CC25-BB37-D62D-2412A9F5B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6D4C0-E5FB-7040-BFFC-F905DC5EE8C0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66784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E09CE3-6643-2A4D-A904-B629CE97EA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Some review articles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C1554C-064E-1F4B-8307-C274AFEDFA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6227" y="1825625"/>
            <a:ext cx="11191460" cy="4351338"/>
          </a:xfrm>
        </p:spPr>
        <p:txBody>
          <a:bodyPr>
            <a:normAutofit/>
          </a:bodyPr>
          <a:lstStyle/>
          <a:p>
            <a:pPr fontAlgn="base"/>
            <a:r>
              <a:rPr lang="en-US" sz="1400" dirty="0"/>
              <a:t>"The theory and phenomenology of polarized deep inelastic scattering", M. Anselmino, A. Efremov, E. Leader, Physics Reports 261 (1995) 1-124. </a:t>
            </a:r>
          </a:p>
          <a:p>
            <a:pPr fontAlgn="base"/>
            <a:r>
              <a:rPr lang="en-US" sz="1400" dirty="0"/>
              <a:t>"Spin physics and polarized structure functions", B. Lampe, E. Reya Physics Reports 332 (2000) 1-163. </a:t>
            </a:r>
          </a:p>
          <a:p>
            <a:pPr fontAlgn="base"/>
            <a:r>
              <a:rPr lang="en-US" sz="1400" dirty="0"/>
              <a:t>"The spin structure of the nucleon", B.W. Filippone and X. Ji, Advances in Nuclear Physics 26 (2001) 1.</a:t>
            </a:r>
          </a:p>
          <a:p>
            <a:pPr fontAlgn="base"/>
            <a:r>
              <a:rPr lang="en-US" sz="1400" dirty="0"/>
              <a:t>"The spin structure of the proton", S.D. Bass, Reviews of Modern Physics 77 (2005) 1257-1302. </a:t>
            </a:r>
          </a:p>
          <a:p>
            <a:pPr fontAlgn="base"/>
            <a:r>
              <a:rPr lang="en-US" sz="1400" dirty="0"/>
              <a:t>"Review of structure functions", B. Foster, A.D. Martin, M.G. </a:t>
            </a:r>
            <a:r>
              <a:rPr lang="en-US" sz="1400" dirty="0" err="1"/>
              <a:t>Vincter</a:t>
            </a:r>
            <a:r>
              <a:rPr lang="en-US" sz="1400" dirty="0"/>
              <a:t>, Review of Particle Properties 2009, chapter 16. </a:t>
            </a:r>
          </a:p>
          <a:p>
            <a:pPr fontAlgn="base"/>
            <a:r>
              <a:rPr lang="en-US" sz="1400" dirty="0"/>
              <a:t>"Spin structure of the nucleon – status and recent results", S.E. Kuhn, J.-P. Chen, E. Leader, Progress in Particle and Nuclear Physics 63 (2009) 1-50. </a:t>
            </a:r>
          </a:p>
          <a:p>
            <a:pPr fontAlgn="base"/>
            <a:r>
              <a:rPr lang="en-US" sz="1400" dirty="0"/>
              <a:t>"Understanding the proton's spin structure", F. Myhrer and A.W. Thomas, Journal of Physics G. Nuclear and Particle Physics 37 (2010) 023101.</a:t>
            </a:r>
          </a:p>
          <a:p>
            <a:endParaRPr lang="en-US" sz="1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1A1F1C-DB57-1C43-B07F-79B5D79FDF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6D4C0-E5FB-7040-BFFC-F905DC5EE8C0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2699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Chart, scatter chart&#10;&#10;AI-generated content may be incorrect.">
            <a:extLst>
              <a:ext uri="{FF2B5EF4-FFF2-40B4-BE49-F238E27FC236}">
                <a16:creationId xmlns:a16="http://schemas.microsoft.com/office/drawing/2014/main" id="{8B347BB9-35B2-C158-3A35-1FC8F7C8B6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77500" y="149416"/>
            <a:ext cx="7636999" cy="5743165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5F6F22-A7E2-3714-1B41-9687606EED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6D4C0-E5FB-7040-BFFC-F905DC5EE8C0}" type="slidenum">
              <a:rPr lang="en-US" smtClean="0"/>
              <a:t>43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CCB352E-F394-29EB-28AA-0BEFC393B07B}"/>
              </a:ext>
            </a:extLst>
          </p:cNvPr>
          <p:cNvSpPr txBox="1"/>
          <p:nvPr/>
        </p:nvSpPr>
        <p:spPr>
          <a:xfrm>
            <a:off x="668594" y="6322646"/>
            <a:ext cx="1011739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indico.jlab.org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/event/520/contributions/9390/attachments/7696/10742/Petratos-JLab24-Messina.pdf</a:t>
            </a:r>
          </a:p>
        </p:txBody>
      </p:sp>
    </p:spTree>
    <p:extLst>
      <p:ext uri="{BB962C8B-B14F-4D97-AF65-F5344CB8AC3E}">
        <p14:creationId xmlns:p14="http://schemas.microsoft.com/office/powerpoint/2010/main" val="39047838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90B56AC2-3B1F-8C48-8BCB-54CCB2C6D2F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7000"/>
          </a:blip>
          <a:stretch>
            <a:fillRect/>
          </a:stretch>
        </p:blipFill>
        <p:spPr>
          <a:xfrm>
            <a:off x="-1117554" y="-854764"/>
            <a:ext cx="13302141" cy="1271917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1AD3CB77-F6E4-4C4B-AC5D-49880C1FC9CA}"/>
              </a:ext>
            </a:extLst>
          </p:cNvPr>
          <p:cNvSpPr/>
          <p:nvPr/>
        </p:nvSpPr>
        <p:spPr>
          <a:xfrm>
            <a:off x="4486630" y="2395665"/>
            <a:ext cx="2739962" cy="1197543"/>
          </a:xfrm>
          <a:prstGeom prst="ellipse">
            <a:avLst/>
          </a:prstGeom>
          <a:solidFill>
            <a:srgbClr val="9569F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Valence PDFs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0CA8DED2-966A-4C4A-924B-F15DE06DAAED}"/>
              </a:ext>
            </a:extLst>
          </p:cNvPr>
          <p:cNvSpPr/>
          <p:nvPr/>
        </p:nvSpPr>
        <p:spPr>
          <a:xfrm>
            <a:off x="1700272" y="797406"/>
            <a:ext cx="3237029" cy="85107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2B484D5E-BC43-034B-BCB3-24E8AF380D96}"/>
              </a:ext>
            </a:extLst>
          </p:cNvPr>
          <p:cNvSpPr/>
          <p:nvPr/>
        </p:nvSpPr>
        <p:spPr>
          <a:xfrm>
            <a:off x="4696565" y="4406476"/>
            <a:ext cx="2133601" cy="816429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Anti-Quarks</a:t>
            </a:r>
            <a:endParaRPr lang="en-US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456A0ABE-131D-6243-85C3-1CC95040250E}"/>
              </a:ext>
            </a:extLst>
          </p:cNvPr>
          <p:cNvSpPr/>
          <p:nvPr/>
        </p:nvSpPr>
        <p:spPr>
          <a:xfrm>
            <a:off x="2052871" y="3360322"/>
            <a:ext cx="1520436" cy="668487"/>
          </a:xfrm>
          <a:prstGeom prst="ellipse">
            <a:avLst/>
          </a:prstGeom>
          <a:solidFill>
            <a:srgbClr val="4DC1A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2FE6441C-41E0-0B40-85AD-278536D42896}"/>
              </a:ext>
            </a:extLst>
          </p:cNvPr>
          <p:cNvSpPr/>
          <p:nvPr/>
        </p:nvSpPr>
        <p:spPr>
          <a:xfrm>
            <a:off x="7226592" y="800668"/>
            <a:ext cx="2626160" cy="816429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1D22405-74B3-4841-B349-4672136E9D49}"/>
              </a:ext>
            </a:extLst>
          </p:cNvPr>
          <p:cNvSpPr txBox="1"/>
          <p:nvPr/>
        </p:nvSpPr>
        <p:spPr>
          <a:xfrm>
            <a:off x="1585244" y="1713994"/>
            <a:ext cx="32236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Constraining PDFs, duality, diquark correlations, pQCD, DSE etc..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748D386-140E-9849-BD9C-889946FF8C0C}"/>
              </a:ext>
            </a:extLst>
          </p:cNvPr>
          <p:cNvSpPr txBox="1"/>
          <p:nvPr/>
        </p:nvSpPr>
        <p:spPr>
          <a:xfrm>
            <a:off x="7414533" y="1648482"/>
            <a:ext cx="300952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Role of OAM, flavor decomposition of valence spin structure to constrain helicity distributions, pQCD, DSE etc..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7B18B2B-DF72-0F4C-83BD-2E762FAF56CE}"/>
              </a:ext>
            </a:extLst>
          </p:cNvPr>
          <p:cNvSpPr txBox="1"/>
          <p:nvPr/>
        </p:nvSpPr>
        <p:spPr>
          <a:xfrm>
            <a:off x="4501111" y="5806699"/>
            <a:ext cx="30428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Non perturbative mechanisms, total anti-quark content, spin contribution to the sea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C1E26A2A-E18F-7040-BE4E-23A3D2FC25FA}"/>
              </a:ext>
            </a:extLst>
          </p:cNvPr>
          <p:cNvCxnSpPr>
            <a:cxnSpLocks/>
            <a:endCxn id="8" idx="3"/>
          </p:cNvCxnSpPr>
          <p:nvPr/>
        </p:nvCxnSpPr>
        <p:spPr>
          <a:xfrm flipV="1">
            <a:off x="6681555" y="1497532"/>
            <a:ext cx="929631" cy="1029098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159A7E43-4958-7D40-9096-60A91ADE0812}"/>
              </a:ext>
            </a:extLst>
          </p:cNvPr>
          <p:cNvCxnSpPr>
            <a:cxnSpLocks/>
            <a:endCxn id="5" idx="5"/>
          </p:cNvCxnSpPr>
          <p:nvPr/>
        </p:nvCxnSpPr>
        <p:spPr>
          <a:xfrm flipH="1" flipV="1">
            <a:off x="4463249" y="1523845"/>
            <a:ext cx="820351" cy="911574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0D09B21A-2D28-7543-B693-D5B6110E854B}"/>
              </a:ext>
            </a:extLst>
          </p:cNvPr>
          <p:cNvCxnSpPr>
            <a:cxnSpLocks/>
            <a:endCxn id="7" idx="6"/>
          </p:cNvCxnSpPr>
          <p:nvPr/>
        </p:nvCxnSpPr>
        <p:spPr>
          <a:xfrm flipH="1" flipV="1">
            <a:off x="3573309" y="3694564"/>
            <a:ext cx="1184821" cy="987082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7F18618-3DBE-8C4D-A07B-C20B3088C5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C69E5-0E6B-4C4D-B1D4-847EB50E52E7}" type="slidenum">
              <a:rPr lang="en-US" smtClean="0"/>
              <a:t>5</a:t>
            </a:fld>
            <a:endParaRPr lang="en-US"/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52187B67-3A2E-4446-87A3-16F7E26E1DD0}"/>
              </a:ext>
            </a:extLst>
          </p:cNvPr>
          <p:cNvCxnSpPr>
            <a:cxnSpLocks/>
          </p:cNvCxnSpPr>
          <p:nvPr/>
        </p:nvCxnSpPr>
        <p:spPr>
          <a:xfrm>
            <a:off x="5763364" y="3610511"/>
            <a:ext cx="0" cy="795965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B0805FD2-D72C-AF45-8DBD-352DA39CE74F}"/>
              </a:ext>
            </a:extLst>
          </p:cNvPr>
          <p:cNvCxnSpPr>
            <a:cxnSpLocks/>
            <a:stCxn id="6" idx="2"/>
          </p:cNvCxnSpPr>
          <p:nvPr/>
        </p:nvCxnSpPr>
        <p:spPr>
          <a:xfrm flipH="1" flipV="1">
            <a:off x="3573307" y="4733185"/>
            <a:ext cx="1123256" cy="81504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Oval 34">
            <a:extLst>
              <a:ext uri="{FF2B5EF4-FFF2-40B4-BE49-F238E27FC236}">
                <a16:creationId xmlns:a16="http://schemas.microsoft.com/office/drawing/2014/main" id="{39F4F30A-C30F-E249-8DC0-28E050C324C6}"/>
              </a:ext>
            </a:extLst>
          </p:cNvPr>
          <p:cNvSpPr/>
          <p:nvPr/>
        </p:nvSpPr>
        <p:spPr>
          <a:xfrm>
            <a:off x="7939569" y="4589618"/>
            <a:ext cx="1520436" cy="728105"/>
          </a:xfrm>
          <a:prstGeom prst="ellipse">
            <a:avLst/>
          </a:prstGeom>
          <a:solidFill>
            <a:srgbClr val="FF53D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chemeClr val="tx1"/>
              </a:solidFill>
            </a:endParaRP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15883C21-AFF9-5E45-8996-0DA788C626AC}"/>
              </a:ext>
            </a:extLst>
          </p:cNvPr>
          <p:cNvCxnSpPr>
            <a:cxnSpLocks/>
          </p:cNvCxnSpPr>
          <p:nvPr/>
        </p:nvCxnSpPr>
        <p:spPr>
          <a:xfrm>
            <a:off x="6830164" y="4757852"/>
            <a:ext cx="1123256" cy="164443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Oval 33">
            <a:extLst>
              <a:ext uri="{FF2B5EF4-FFF2-40B4-BE49-F238E27FC236}">
                <a16:creationId xmlns:a16="http://schemas.microsoft.com/office/drawing/2014/main" id="{CBCFD2F0-F904-7A44-A21E-9B17C1648830}"/>
              </a:ext>
            </a:extLst>
          </p:cNvPr>
          <p:cNvSpPr/>
          <p:nvPr/>
        </p:nvSpPr>
        <p:spPr>
          <a:xfrm>
            <a:off x="2052871" y="4139884"/>
            <a:ext cx="1520436" cy="705353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7EDAADA-815C-B14D-B679-189F000C1A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2749" y="3545142"/>
            <a:ext cx="1055286" cy="29884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75B72E9-4DC8-D94F-8F8D-0BA22FD4EB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19268" y="4840073"/>
            <a:ext cx="1161038" cy="20990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A79639FE-8F24-B245-9975-97F019F934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02751" y="4376890"/>
            <a:ext cx="1127349" cy="273296"/>
          </a:xfrm>
          <a:prstGeom prst="rect">
            <a:avLst/>
          </a:prstGeom>
        </p:spPr>
      </p:pic>
      <p:sp>
        <p:nvSpPr>
          <p:cNvPr id="36" name="Oval 35">
            <a:extLst>
              <a:ext uri="{FF2B5EF4-FFF2-40B4-BE49-F238E27FC236}">
                <a16:creationId xmlns:a16="http://schemas.microsoft.com/office/drawing/2014/main" id="{1F0C1EF2-5C75-8A40-8905-68039D775A04}"/>
              </a:ext>
            </a:extLst>
          </p:cNvPr>
          <p:cNvSpPr/>
          <p:nvPr/>
        </p:nvSpPr>
        <p:spPr>
          <a:xfrm>
            <a:off x="2064152" y="4983479"/>
            <a:ext cx="1520436" cy="668487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A7357006-41DF-2340-A128-B4E2EF644D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92286" y="5175351"/>
            <a:ext cx="1192355" cy="284741"/>
          </a:xfrm>
          <a:prstGeom prst="rect">
            <a:avLst/>
          </a:prstGeom>
        </p:spPr>
      </p:pic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AFC651CF-5EE8-D14E-9D72-14AEDB6C41F6}"/>
              </a:ext>
            </a:extLst>
          </p:cNvPr>
          <p:cNvCxnSpPr>
            <a:cxnSpLocks/>
            <a:endCxn id="36" idx="6"/>
          </p:cNvCxnSpPr>
          <p:nvPr/>
        </p:nvCxnSpPr>
        <p:spPr>
          <a:xfrm flipH="1">
            <a:off x="3584588" y="4983477"/>
            <a:ext cx="1120648" cy="334244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0" name="Picture 49">
            <a:extLst>
              <a:ext uri="{FF2B5EF4-FFF2-40B4-BE49-F238E27FC236}">
                <a16:creationId xmlns:a16="http://schemas.microsoft.com/office/drawing/2014/main" id="{21F64777-A957-FC48-9813-D8F5D3A57B3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70812" y="1016185"/>
            <a:ext cx="2062453" cy="400705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37650F37-1213-A741-8968-9DD6402CA3A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32837" y="1105242"/>
            <a:ext cx="2591761" cy="287134"/>
          </a:xfrm>
          <a:prstGeom prst="rect">
            <a:avLst/>
          </a:prstGeom>
        </p:spPr>
      </p:pic>
      <p:sp>
        <p:nvSpPr>
          <p:cNvPr id="67" name="Frame 66">
            <a:extLst>
              <a:ext uri="{FF2B5EF4-FFF2-40B4-BE49-F238E27FC236}">
                <a16:creationId xmlns:a16="http://schemas.microsoft.com/office/drawing/2014/main" id="{3EF1B78E-99D0-6A4D-AC69-6D6A9E2F9486}"/>
              </a:ext>
            </a:extLst>
          </p:cNvPr>
          <p:cNvSpPr/>
          <p:nvPr/>
        </p:nvSpPr>
        <p:spPr>
          <a:xfrm>
            <a:off x="7102471" y="657020"/>
            <a:ext cx="3146888" cy="4803070"/>
          </a:xfrm>
          <a:prstGeom prst="frame">
            <a:avLst>
              <a:gd name="adj1" fmla="val 1089"/>
            </a:avLst>
          </a:prstGeom>
          <a:pattFill prst="horzBrick">
            <a:fgClr>
              <a:schemeClr val="accent1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E5ABC249-638A-9443-9F07-61264D04BBFC}"/>
              </a:ext>
            </a:extLst>
          </p:cNvPr>
          <p:cNvSpPr txBox="1"/>
          <p:nvPr/>
        </p:nvSpPr>
        <p:spPr>
          <a:xfrm>
            <a:off x="8015522" y="224495"/>
            <a:ext cx="1056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Polarized</a:t>
            </a:r>
          </a:p>
        </p:txBody>
      </p:sp>
      <p:sp>
        <p:nvSpPr>
          <p:cNvPr id="69" name="Frame 68">
            <a:extLst>
              <a:ext uri="{FF2B5EF4-FFF2-40B4-BE49-F238E27FC236}">
                <a16:creationId xmlns:a16="http://schemas.microsoft.com/office/drawing/2014/main" id="{9989578F-16A0-7941-A0C6-FE2BBC9324EE}"/>
              </a:ext>
            </a:extLst>
          </p:cNvPr>
          <p:cNvSpPr/>
          <p:nvPr/>
        </p:nvSpPr>
        <p:spPr>
          <a:xfrm>
            <a:off x="1616536" y="384610"/>
            <a:ext cx="3394757" cy="5377213"/>
          </a:xfrm>
          <a:prstGeom prst="frame">
            <a:avLst>
              <a:gd name="adj1" fmla="val 1089"/>
            </a:avLst>
          </a:prstGeom>
          <a:pattFill prst="horzBrick">
            <a:fgClr>
              <a:schemeClr val="accent1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0920670E-57D5-BD4D-83FB-49F7B9D561D2}"/>
              </a:ext>
            </a:extLst>
          </p:cNvPr>
          <p:cNvSpPr txBox="1"/>
          <p:nvPr/>
        </p:nvSpPr>
        <p:spPr>
          <a:xfrm>
            <a:off x="3197054" y="57011"/>
            <a:ext cx="1317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Unpolarized</a:t>
            </a:r>
          </a:p>
        </p:txBody>
      </p:sp>
    </p:spTree>
    <p:extLst>
      <p:ext uri="{BB962C8B-B14F-4D97-AF65-F5344CB8AC3E}">
        <p14:creationId xmlns:p14="http://schemas.microsoft.com/office/powerpoint/2010/main" val="539335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 animBg="1"/>
      <p:bldP spid="68" grpId="0"/>
      <p:bldP spid="69" grpId="0" animBg="1"/>
      <p:bldP spid="7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87DFA80-C898-F0E8-181E-48F3F4C4E2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6D4C0-E5FB-7040-BFFC-F905DC5EE8C0}" type="slidenum">
              <a:rPr lang="en-US" smtClean="0"/>
              <a:t>6</a:t>
            </a:fld>
            <a:endParaRPr lang="en-US"/>
          </a:p>
        </p:txBody>
      </p:sp>
      <p:pic>
        <p:nvPicPr>
          <p:cNvPr id="5" name="Picture 4" descr="A picture containing car, person, window, seat&#10;&#10;AI-generated content may be incorrect.">
            <a:extLst>
              <a:ext uri="{FF2B5EF4-FFF2-40B4-BE49-F238E27FC236}">
                <a16:creationId xmlns:a16="http://schemas.microsoft.com/office/drawing/2014/main" id="{51E2BFE3-466E-45B5-DC34-961B696A42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150197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3F01EBB-2AF2-6DB2-A0BF-33DF8D955A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5841" y="522571"/>
            <a:ext cx="1786160" cy="212123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4A809E9-98C8-CC7E-79D9-A0C8D7733374}"/>
                  </a:ext>
                </a:extLst>
              </p:cNvPr>
              <p:cNvSpPr txBox="1"/>
              <p:nvPr/>
            </p:nvSpPr>
            <p:spPr>
              <a:xfrm>
                <a:off x="6610349" y="2435087"/>
                <a:ext cx="4000501" cy="121360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72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7200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sz="7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sz="72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bSup>
                      <m:r>
                        <a:rPr lang="en-US" sz="7200" b="0" i="1" smtClean="0">
                          <a:latin typeface="Cambria Math" panose="02040503050406030204" pitchFamily="18" charset="0"/>
                        </a:rPr>
                        <m:t>/</m:t>
                      </m:r>
                      <m:sSubSup>
                        <m:sSubSupPr>
                          <m:ctrlPr>
                            <a:rPr lang="en-US" sz="72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7200" i="1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sz="7200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sz="72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sup>
                      </m:sSubSup>
                    </m:oMath>
                  </m:oMathPara>
                </a14:m>
                <a:endParaRPr lang="en-US" sz="72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4A809E9-98C8-CC7E-79D9-A0C8D77333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10349" y="2435087"/>
                <a:ext cx="4000501" cy="1213602"/>
              </a:xfrm>
              <a:prstGeom prst="rect">
                <a:avLst/>
              </a:prstGeom>
              <a:blipFill>
                <a:blip r:embed="rId4"/>
                <a:stretch>
                  <a:fillRect b="-268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166822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CC6684-6D4D-5C46-9899-554340A3DF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52564" y="37997"/>
            <a:ext cx="4916071" cy="884390"/>
          </a:xfrm>
        </p:spPr>
        <p:txBody>
          <a:bodyPr>
            <a:normAutofit/>
          </a:bodyPr>
          <a:lstStyle/>
          <a:p>
            <a:pPr algn="ctr"/>
            <a:r>
              <a:rPr lang="en-US" sz="2800" dirty="0"/>
              <a:t>Status of unpolarized PDFs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162F69B7-B362-C649-BC13-AD3336DD4D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08898" y="2271743"/>
            <a:ext cx="2985615" cy="24297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52C52F-766F-A94D-9FAB-176A67C1C0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05F12-3660-B74B-858C-2E70FD8D88BB}" type="slidenum">
              <a:rPr lang="en-US" smtClean="0"/>
              <a:t>7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A8FE485-29AD-7141-AC62-66232AC22B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123" y="220348"/>
            <a:ext cx="5310200" cy="59739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BDABBA9-42EB-CA47-8D7A-7CE36059F7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71869" y="2244572"/>
            <a:ext cx="2948262" cy="24568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E7EAFE0-76F8-2749-BE45-30F2C44837D9}"/>
              </a:ext>
            </a:extLst>
          </p:cNvPr>
          <p:cNvSpPr/>
          <p:nvPr/>
        </p:nvSpPr>
        <p:spPr>
          <a:xfrm>
            <a:off x="1259161" y="6268320"/>
            <a:ext cx="29611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www.jlab.org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/theory/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cj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85349EA-5E6E-0B40-B992-C359DA0F197C}"/>
              </a:ext>
            </a:extLst>
          </p:cNvPr>
          <p:cNvSpPr txBox="1"/>
          <p:nvPr/>
        </p:nvSpPr>
        <p:spPr>
          <a:xfrm>
            <a:off x="5808898" y="4959407"/>
            <a:ext cx="464447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Large uncertainties in the high-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region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Need precision 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Challenging measurements due to rapidly falling off cross sections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2FE044B-C8A3-1843-800B-72228BD8D9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69985" y="764932"/>
            <a:ext cx="3934306" cy="13916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666797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21B674-7971-124F-8F8C-00F1AA6234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/>
              <a:t>               in the Quark Parton Model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3EEF60-9841-FF47-841A-34C8320286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the QPM, assuming isospin symmetry: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Proton and neutron structure functions: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Nachtmann inequality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F3990A-B349-6341-833A-F5A9C18FEB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05F12-3660-B74B-858C-2E70FD8D88BB}" type="slidenum">
              <a:rPr lang="en-US" smtClean="0"/>
              <a:t>8</a:t>
            </a:fld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A5AA235-3A93-D443-B1BB-F3B3412CB5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0464" y="2559798"/>
            <a:ext cx="2714566" cy="110405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1FC0BD8-27AE-EB41-8907-E662DFEBC4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4350" y="2596334"/>
            <a:ext cx="2714566" cy="106752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2CFE0A1-40E9-3647-B2A9-F0241E39BC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4217" y="4342320"/>
            <a:ext cx="4310343" cy="87838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A359AAE-AED0-0141-B6F8-65FAB86A93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64391" y="5934151"/>
            <a:ext cx="2109994" cy="8521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3D0A8B6-548A-8846-949F-C19587BFE3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06383" y="5522852"/>
            <a:ext cx="2143907" cy="291028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2111A71-2FC8-E949-B5BE-D21BB6ED6CFF}"/>
              </a:ext>
            </a:extLst>
          </p:cNvPr>
          <p:cNvSpPr txBox="1"/>
          <p:nvPr/>
        </p:nvSpPr>
        <p:spPr>
          <a:xfrm>
            <a:off x="1966820" y="6578424"/>
            <a:ext cx="24945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*Solved problem in Halzen &amp; Martin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B9431C61-6D74-5D46-B4B7-83C07C6DF46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56984" y="681037"/>
            <a:ext cx="1514266" cy="540809"/>
          </a:xfrm>
          <a:prstGeom prst="rect">
            <a:avLst/>
          </a:prstGeom>
        </p:spPr>
      </p:pic>
      <p:pic>
        <p:nvPicPr>
          <p:cNvPr id="6" name="Picture 5" descr="Text&#10;&#10;AI-generated content may be incorrect.">
            <a:extLst>
              <a:ext uri="{FF2B5EF4-FFF2-40B4-BE49-F238E27FC236}">
                <a16:creationId xmlns:a16="http://schemas.microsoft.com/office/drawing/2014/main" id="{FDB5A4D1-1BF8-BCEB-9224-733DAC9D91E0}"/>
              </a:ext>
            </a:extLst>
          </p:cNvPr>
          <p:cNvPicPr>
            <a:picLocks noChangeAspect="1"/>
          </p:cNvPicPr>
          <p:nvPr/>
        </p:nvPicPr>
        <p:blipFill>
          <a:blip r:embed="rId8">
            <a:grayscl/>
          </a:blip>
          <a:stretch>
            <a:fillRect/>
          </a:stretch>
        </p:blipFill>
        <p:spPr>
          <a:xfrm>
            <a:off x="7736217" y="5973035"/>
            <a:ext cx="1997371" cy="79894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4276509-6D77-C4EF-F86E-8F61B935C991}"/>
              </a:ext>
            </a:extLst>
          </p:cNvPr>
          <p:cNvSpPr txBox="1"/>
          <p:nvPr/>
        </p:nvSpPr>
        <p:spPr>
          <a:xfrm>
            <a:off x="7121946" y="6187843"/>
            <a:ext cx="5918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</a:p>
        </p:txBody>
      </p:sp>
    </p:spTree>
    <p:extLst>
      <p:ext uri="{BB962C8B-B14F-4D97-AF65-F5344CB8AC3E}">
        <p14:creationId xmlns:p14="http://schemas.microsoft.com/office/powerpoint/2010/main" val="41570476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F242D1-62F7-5E40-9E47-24C25EBDC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05F12-3660-B74B-858C-2E70FD8D88BB}" type="slidenum">
              <a:rPr lang="en-US" smtClean="0"/>
              <a:t>9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A25C67A-8BB8-C146-B74C-30F0DD2619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4022" y="1509388"/>
            <a:ext cx="3926308" cy="466287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54982A5-0CA3-0A41-A114-ED3C0F81F0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1928" y="1509390"/>
            <a:ext cx="3786365" cy="468431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6CBB015-98DB-A749-89D4-A6867392DA12}"/>
              </a:ext>
            </a:extLst>
          </p:cNvPr>
          <p:cNvSpPr txBox="1"/>
          <p:nvPr/>
        </p:nvSpPr>
        <p:spPr>
          <a:xfrm>
            <a:off x="1156965" y="6090364"/>
            <a:ext cx="10038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Significant dependence on inclusion of nuclear corrections to “un-smear” the deuteron in the high-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region</a:t>
            </a:r>
          </a:p>
        </p:txBody>
      </p:sp>
      <p:sp>
        <p:nvSpPr>
          <p:cNvPr id="12" name="Notched Right Arrow 11">
            <a:extLst>
              <a:ext uri="{FF2B5EF4-FFF2-40B4-BE49-F238E27FC236}">
                <a16:creationId xmlns:a16="http://schemas.microsoft.com/office/drawing/2014/main" id="{312B7F74-F60B-6A47-A748-A13CEEB3AE0B}"/>
              </a:ext>
            </a:extLst>
          </p:cNvPr>
          <p:cNvSpPr/>
          <p:nvPr/>
        </p:nvSpPr>
        <p:spPr>
          <a:xfrm>
            <a:off x="5748437" y="3210526"/>
            <a:ext cx="855382" cy="641023"/>
          </a:xfrm>
          <a:prstGeom prst="notchedRightArrow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742878D-74EF-8346-B9BA-B13952522F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97127" y="540053"/>
            <a:ext cx="1569734" cy="56061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6628CFD-BF5D-444E-AA15-EF8FF4D86199}"/>
              </a:ext>
            </a:extLst>
          </p:cNvPr>
          <p:cNvSpPr txBox="1"/>
          <p:nvPr/>
        </p:nvSpPr>
        <p:spPr>
          <a:xfrm>
            <a:off x="5694914" y="443887"/>
            <a:ext cx="228703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extraction</a:t>
            </a:r>
          </a:p>
        </p:txBody>
      </p:sp>
    </p:spTree>
    <p:extLst>
      <p:ext uri="{BB962C8B-B14F-4D97-AF65-F5344CB8AC3E}">
        <p14:creationId xmlns:p14="http://schemas.microsoft.com/office/powerpoint/2010/main" val="274160904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3315</TotalTime>
  <Words>2269</Words>
  <Application>Microsoft Macintosh PowerPoint</Application>
  <PresentationFormat>Widescreen</PresentationFormat>
  <Paragraphs>449</Paragraphs>
  <Slides>43</Slides>
  <Notes>8</Notes>
  <HiddenSlides>0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55" baseType="lpstr">
      <vt:lpstr>Aptos</vt:lpstr>
      <vt:lpstr>Arial</vt:lpstr>
      <vt:lpstr>Calibri</vt:lpstr>
      <vt:lpstr>Cambria Math</vt:lpstr>
      <vt:lpstr>Liberation Sans</vt:lpstr>
      <vt:lpstr>StarSymbol</vt:lpstr>
      <vt:lpstr>Symbol</vt:lpstr>
      <vt:lpstr>Times New Roman</vt:lpstr>
      <vt:lpstr>TimesNew Roman</vt:lpstr>
      <vt:lpstr>Wingdings</vt:lpstr>
      <vt:lpstr>Office Theme</vt:lpstr>
      <vt:lpstr>Equation</vt:lpstr>
      <vt:lpstr>Measuring Valence Quarks   Lecture 2: Valence region, (F_2^n)/(F_2^p ), d/u, and d ̅(x)/u ̅(x) </vt:lpstr>
      <vt:lpstr>Why go high in x?</vt:lpstr>
      <vt:lpstr>What is the “Valence” region? </vt:lpstr>
      <vt:lpstr>Why the “Valence” region?</vt:lpstr>
      <vt:lpstr>PowerPoint Presentation</vt:lpstr>
      <vt:lpstr>PowerPoint Presentation</vt:lpstr>
      <vt:lpstr>Status of unpolarized PDFs</vt:lpstr>
      <vt:lpstr>               in the Quark Parton Model</vt:lpstr>
      <vt:lpstr>PowerPoint Presentation</vt:lpstr>
      <vt:lpstr>PowerPoint Presentation</vt:lpstr>
      <vt:lpstr>PowerPoint Presentation</vt:lpstr>
      <vt:lpstr>Tagged Approach to Neutron Structure</vt:lpstr>
      <vt:lpstr>PowerPoint Presentation</vt:lpstr>
      <vt:lpstr> Tagging technique works!</vt:lpstr>
      <vt:lpstr>BONUS effective neutron target via TDIS achieved!</vt:lpstr>
      <vt:lpstr>BONuS12 Experimental Setup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Results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NMC (1991)</vt:lpstr>
      <vt:lpstr>PowerPoint Presentation</vt:lpstr>
      <vt:lpstr>Origin of the Nucleon sea</vt:lpstr>
      <vt:lpstr>SeaQuest d ̅(x)/u ̅(x) results</vt:lpstr>
      <vt:lpstr>SeaQuest d ̅(x)- u ̅(x) results</vt:lpstr>
      <vt:lpstr>Absolute cross sections from p+d interactions</vt:lpstr>
      <vt:lpstr> d ̅(x)+ u ̅(x) from SeaQuest</vt:lpstr>
      <vt:lpstr>W+/W- cross sections and ratios at RHIC</vt:lpstr>
      <vt:lpstr>PowerPoint Presentation</vt:lpstr>
      <vt:lpstr>PowerPoint Presentation</vt:lpstr>
      <vt:lpstr>PowerPoint Presentation</vt:lpstr>
      <vt:lpstr>Some review articles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Arun Tadepalli</dc:creator>
  <cp:lastModifiedBy>Arun Tadepalli</cp:lastModifiedBy>
  <cp:revision>350</cp:revision>
  <dcterms:created xsi:type="dcterms:W3CDTF">2025-06-02T00:32:12Z</dcterms:created>
  <dcterms:modified xsi:type="dcterms:W3CDTF">2025-06-08T21:51:34Z</dcterms:modified>
</cp:coreProperties>
</file>