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9" r:id="rId1"/>
  </p:sldMasterIdLst>
  <p:notesMasterIdLst>
    <p:notesMasterId r:id="rId40"/>
  </p:notesMasterIdLst>
  <p:sldIdLst>
    <p:sldId id="256" r:id="rId2"/>
    <p:sldId id="4432" r:id="rId3"/>
    <p:sldId id="4404" r:id="rId4"/>
    <p:sldId id="275" r:id="rId5"/>
    <p:sldId id="4433" r:id="rId6"/>
    <p:sldId id="264" r:id="rId7"/>
    <p:sldId id="266" r:id="rId8"/>
    <p:sldId id="278" r:id="rId9"/>
    <p:sldId id="280" r:id="rId10"/>
    <p:sldId id="281" r:id="rId11"/>
    <p:sldId id="430" r:id="rId12"/>
    <p:sldId id="436" r:id="rId13"/>
    <p:sldId id="340" r:id="rId14"/>
    <p:sldId id="338" r:id="rId15"/>
    <p:sldId id="282" r:id="rId16"/>
    <p:sldId id="4429" r:id="rId17"/>
    <p:sldId id="4393" r:id="rId18"/>
    <p:sldId id="4430" r:id="rId19"/>
    <p:sldId id="267" r:id="rId20"/>
    <p:sldId id="307" r:id="rId21"/>
    <p:sldId id="308" r:id="rId22"/>
    <p:sldId id="309" r:id="rId23"/>
    <p:sldId id="4431" r:id="rId24"/>
    <p:sldId id="4397" r:id="rId25"/>
    <p:sldId id="286" r:id="rId26"/>
    <p:sldId id="327" r:id="rId27"/>
    <p:sldId id="319" r:id="rId28"/>
    <p:sldId id="320" r:id="rId29"/>
    <p:sldId id="269" r:id="rId30"/>
    <p:sldId id="271" r:id="rId31"/>
    <p:sldId id="272" r:id="rId32"/>
    <p:sldId id="273" r:id="rId33"/>
    <p:sldId id="268" r:id="rId34"/>
    <p:sldId id="274" r:id="rId35"/>
    <p:sldId id="270" r:id="rId36"/>
    <p:sldId id="303" r:id="rId37"/>
    <p:sldId id="4325" r:id="rId38"/>
    <p:sldId id="4399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ED6B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98"/>
    <p:restoredTop sz="94641"/>
  </p:normalViewPr>
  <p:slideViewPr>
    <p:cSldViewPr snapToGrid="0" snapToObjects="1">
      <p:cViewPr varScale="1">
        <p:scale>
          <a:sx n="126" d="100"/>
          <a:sy n="126" d="100"/>
        </p:scale>
        <p:origin x="68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44E942-72E4-D14B-B77A-5E388D66944D}" type="datetimeFigureOut">
              <a:rPr lang="en-US" smtClean="0"/>
              <a:t>6/9/25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C87036-13C4-6F48-869D-59B348C52C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21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C87036-13C4-6F48-869D-59B348C52C9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881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FEC6D-F273-064F-B6E5-B24340C12BB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14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FEC6D-F273-064F-B6E5-B24340C12BB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783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.. Breaks down and the density interpretation that we can draw in the </a:t>
            </a:r>
            <a:r>
              <a:rPr lang="en-US" dirty="0" err="1"/>
              <a:t>Breit</a:t>
            </a:r>
            <a:r>
              <a:rPr lang="en-US" dirty="0"/>
              <a:t> frame is model dependent. In the IMF however, we can still draw ..which gives us means to visualize the charge distributions inside proton and neutron in the transverse plane.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FEC6D-F273-064F-B6E5-B24340C12BB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26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Not just 2D charge distribution, EMFF data is crucial for unveiling the 3D structure of nucleons as well.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4FEC6D-F273-064F-B6E5-B24340C12BB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43370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0AD534-FB9D-45F4-B746-20378B2E2805}" type="slidenum">
              <a:rPr lang="en-US"/>
              <a:pPr/>
              <a:t>28</a:t>
            </a:fld>
            <a:endParaRPr 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212AB-7986-F748-AC4B-CF0C4A5A20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56D53C7-F94B-7849-9A07-BD4500D2C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1B1078-49F7-744F-AC2A-314CA8BC31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285A0-3195-C541-AEBA-DCE0B496222D}" type="datetime1">
              <a:rPr lang="en-US" smtClean="0"/>
              <a:t>6/9/25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5FD571-357D-B14A-81FB-EA280CBF5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3668C-BFFD-9542-80BC-B7D9D1C1D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62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33E42-794E-564B-8DCF-C5EA7AE4DB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0C5FC3-C9DB-F845-85DF-5DEF2B8425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3D22F-19A5-0E4B-B074-3ED16B5B3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E69CD-57AB-4F46-A5A8-09EC77D121BB}" type="datetime1">
              <a:rPr lang="en-US" smtClean="0"/>
              <a:t>6/9/25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5A277-D5C0-0747-A5FD-51659D503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7367B-B8A4-1A4C-973C-D3A3C0194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26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75AFD8-DF46-8242-AA2B-6745CE1ED7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447843-8BAE-864C-9AFF-09A6C15B05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CFDB0-334B-E541-914D-93B61E700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2F006-3893-5842-BDB7-FE1E455A7DCB}" type="datetime1">
              <a:rPr lang="en-US" smtClean="0"/>
              <a:t>6/9/25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49352A-583E-6A4C-AB5C-DAA05B4A7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D8ABE-0F9A-984B-8FB9-48B3B2571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24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9DDB1-3341-EC40-931C-15780596E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9FBB0F-03D9-D547-AB60-6CEA1FC2D2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41A742-13DC-9C49-8BBD-419E70C18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4352E5-01E0-DF49-B58E-D973CBF782A6}" type="datetime1">
              <a:rPr lang="en-US" smtClean="0"/>
              <a:t>6/9/25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010F38-9549-344C-AFCF-3D0CA17FE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EC9F92-7A93-154F-B216-C2DAF2EA5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81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7FEA9-6602-7845-AEFD-3AFE402ED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D86CBD-90DA-F147-9A52-801631322F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F04A7-6FCC-FA46-8033-4746942FB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3BB63-282B-CD4D-B8D6-A24FFC73D9B8}" type="datetime1">
              <a:rPr lang="en-US" smtClean="0"/>
              <a:t>6/9/25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68280-236A-D040-A6C5-AAEF08EED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3DB540-8479-DB47-8AA5-21048E211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5023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42BD4-44FF-7048-840A-DF9A1ACCB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0F62A6-5746-7F4C-9172-92439AAF5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8CE52C-266B-FE4C-A993-CE47ADAA3B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491045-56D1-CE43-A1BC-B23F7CEB5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5AD9A-BC11-3540-AFB2-AD201072C3B4}" type="datetime1">
              <a:rPr lang="en-US" smtClean="0"/>
              <a:t>6/9/25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BC763-3907-814C-B0BD-ECD271897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6EC9EB-9BD8-AD4B-AB68-83CC13291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25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56ACA0-47E6-764A-9620-9A005CA8D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6A384F-F1A3-934F-99ED-CCCC25097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12B7B08-8A0C-E744-AE46-B1FDEF3039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71CD23-ED9C-1249-854B-F67F67208D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6F7F64-C047-104C-A550-B9F8A7AE7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2B469A-07AA-ED43-80E7-BF62EF5D3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BBD3BC-7C93-4242-8ED6-ED7C1788AE31}" type="datetime1">
              <a:rPr lang="en-US" smtClean="0"/>
              <a:t>6/9/25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747D15-B6AE-4944-A494-291F4322D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3C395D-8F6F-CD4C-985A-7470EA9CD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510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C6E13-F873-ED4E-BE9E-706D9F66D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917CAF-B67B-5A49-86ED-02666FAC4A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4861B-2871-BA43-BAC1-191B1B708A48}" type="datetime1">
              <a:rPr lang="en-US" smtClean="0"/>
              <a:t>6/9/25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6F9EA6F-8D6E-2B49-989B-52EAC3A31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FE82D-7FFF-9E48-91F6-9754B6006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85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1903CAB-1FB4-DD4F-8068-681D6BB37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D6CD1-23B7-EF41-B9BC-071D3D107A86}" type="datetime1">
              <a:rPr lang="en-US" smtClean="0"/>
              <a:t>6/9/25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01036E-0040-7D4A-A7B8-99B72E2E7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117B29-D84E-844E-9714-907C4A44E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14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4BB471-6469-9F40-BF1B-947C8C240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0B4F7B-D210-2F4C-AB2F-EBC004AB71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70F3E-7CF0-6E42-AD28-4A841854A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7E698-AC7E-DD48-9871-555B39188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03951-B732-084D-AB30-388F7BDF4B18}" type="datetime1">
              <a:rPr lang="en-US" smtClean="0"/>
              <a:t>6/9/25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F3E66-C338-1844-8370-873810D7C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8923B-0DC5-1240-BF34-D3020695E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926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F6167C-95BF-A54C-8882-AE4AB02AC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D4DB2FA-9CD0-E743-B608-952E8B9AD9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ED15C2-7929-BE4A-A7B4-DF5251F584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DD0F64-03F7-9345-9C80-3877A64C8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8C475-FD95-A34C-94CE-1C57ED498887}" type="datetime1">
              <a:rPr lang="en-US" smtClean="0"/>
              <a:t>6/9/25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436FC5-98B1-CA4A-90B7-588B23160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F94555-D37D-6F42-8C08-4C12FCB65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723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A03DF1-10D8-B04F-9C92-CC4661058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FA4BA2-E99E-D745-B67E-697AA728E4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BBF1E4-3715-A24D-B872-F23BF8A5C9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C6331-CA0A-594D-AC60-7665E6E27F0A}" type="datetime1">
              <a:rPr lang="en-US" smtClean="0"/>
              <a:t>6/9/25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A7520-3AA8-EC40-ABD6-9C1E8539FD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0D315D-FF5A-EF4A-9889-DF4AB9486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6D4C0-E5FB-7040-BFFC-F905DC5EE8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019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0.png"/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10" Type="http://schemas.openxmlformats.org/officeDocument/2006/relationships/image" Target="../media/image360.png"/><Relationship Id="rId4" Type="http://schemas.openxmlformats.org/officeDocument/2006/relationships/image" Target="../media/image400.png"/><Relationship Id="rId9" Type="http://schemas.openxmlformats.org/officeDocument/2006/relationships/image" Target="../media/image35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1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0.tiff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0.png"/><Relationship Id="rId5" Type="http://schemas.openxmlformats.org/officeDocument/2006/relationships/image" Target="../media/image52.png"/><Relationship Id="rId10" Type="http://schemas.openxmlformats.org/officeDocument/2006/relationships/image" Target="../media/image56.png"/><Relationship Id="rId4" Type="http://schemas.openxmlformats.org/officeDocument/2006/relationships/image" Target="../media/image51.png"/><Relationship Id="rId9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emf"/><Relationship Id="rId4" Type="http://schemas.openxmlformats.org/officeDocument/2006/relationships/image" Target="../media/image7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jpeg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12" Type="http://schemas.openxmlformats.org/officeDocument/2006/relationships/image" Target="../media/image14.jpeg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11" Type="http://schemas.openxmlformats.org/officeDocument/2006/relationships/image" Target="../media/image13.png"/><Relationship Id="rId5" Type="http://schemas.openxmlformats.org/officeDocument/2006/relationships/image" Target="../media/image7.tiff"/><Relationship Id="rId10" Type="http://schemas.openxmlformats.org/officeDocument/2006/relationships/image" Target="../media/image12.tiff"/><Relationship Id="rId4" Type="http://schemas.openxmlformats.org/officeDocument/2006/relationships/image" Target="../media/image6.tiff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10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emf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6.emf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05.emf"/><Relationship Id="rId4" Type="http://schemas.openxmlformats.org/officeDocument/2006/relationships/oleObject" Target="../embeddings/oleObject3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tiff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tiff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67A7A-8FA6-BF47-94EE-5DBFBF246B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1373783"/>
            <a:ext cx="1053084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Measuring Valence Quarks 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 1: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Elastic scattering,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Deep Inelastic Scattering and Structure Functions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B0D63E-7A6E-6345-B8EA-1326C85A8C2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Arun Tadepalli – Jefferson Lab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CEF26034-EBA5-224F-ACED-F5B46C87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1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32F976-B015-BD4D-889C-3619205FE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005" y="4287440"/>
            <a:ext cx="9825990" cy="25140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F235AA-DD39-7C45-9790-4BA7A01DA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0324" y="196041"/>
            <a:ext cx="3003076" cy="926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798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D02DB-B771-8D40-A94B-84E38DF68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254" y="64907"/>
            <a:ext cx="6477801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Elastic scattering from Hydrogen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A08459A-0E0E-B740-80BC-8846784307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343" y="1334238"/>
            <a:ext cx="3327916" cy="2620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06572E-E575-784A-8BD5-C5CC383DE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760" y="4461037"/>
            <a:ext cx="3532211" cy="8898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7BD5A2-5036-3347-A5A9-F452574C9E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5564" y="4578856"/>
            <a:ext cx="1206500" cy="5207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EFEE7CF-25C8-5C43-B35C-3F8BA5D74DDB}"/>
              </a:ext>
            </a:extLst>
          </p:cNvPr>
          <p:cNvSpPr txBox="1"/>
          <p:nvPr/>
        </p:nvSpPr>
        <p:spPr>
          <a:xfrm>
            <a:off x="4571115" y="465454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where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0A357DB1-2E02-024C-B920-3D7DF43BD7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524833" y="1298020"/>
            <a:ext cx="3327916" cy="3626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EEF178-4C2B-424B-A1E8-66BA6A929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4834" y="5131394"/>
            <a:ext cx="3327916" cy="13756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45D1A87-044C-1B49-912C-AF67C28439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24833" y="458731"/>
            <a:ext cx="3327916" cy="652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D3544AE-0B88-0C4A-AA21-95BF72DE37D3}"/>
              </a:ext>
            </a:extLst>
          </p:cNvPr>
          <p:cNvSpPr txBox="1"/>
          <p:nvPr/>
        </p:nvSpPr>
        <p:spPr>
          <a:xfrm>
            <a:off x="841754" y="5319284"/>
            <a:ext cx="547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U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Mott curve for a spin-less point</a:t>
            </a:r>
          </a:p>
          <a:p>
            <a:pPr marL="342900" indent="-342900">
              <a:buAutoNum type="alphaU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Mott curve for proton with 𝜇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</a:t>
            </a:r>
          </a:p>
          <a:p>
            <a:pPr marL="342900" indent="-342900">
              <a:buFontTx/>
              <a:buAutoNum type="alphaUcPeriod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Mott curve for proton with anomalous 𝜇</a:t>
            </a:r>
            <a:r>
              <a:rPr lang="en-US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  <a:p>
            <a:pPr marL="342900" indent="-342900">
              <a:buFontTx/>
              <a:buAutoNum type="alphaUcPeriod"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None of the above. Proton has an extended structure!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D712EC6-5CCE-FE48-8D6D-64EF47A1A4B2}"/>
              </a:ext>
            </a:extLst>
          </p:cNvPr>
          <p:cNvSpPr txBox="1"/>
          <p:nvPr/>
        </p:nvSpPr>
        <p:spPr>
          <a:xfrm>
            <a:off x="2019010" y="4170144"/>
            <a:ext cx="280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 nucleon structure F(Q</a:t>
            </a:r>
            <a:r>
              <a:rPr lang="en-US" baseline="300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71E24AF-2F61-4240-861D-C0687E26F0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19466" y="1334238"/>
            <a:ext cx="3085025" cy="2603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6B8951CF-39CF-02CB-4140-02F0046BC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701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55F6B568-7CA7-488F-EED7-B63FA4216973}"/>
              </a:ext>
            </a:extLst>
          </p:cNvPr>
          <p:cNvSpPr/>
          <p:nvPr/>
        </p:nvSpPr>
        <p:spPr>
          <a:xfrm>
            <a:off x="8678328" y="4233333"/>
            <a:ext cx="2032544" cy="79978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A diagram of a physical model&#10;&#10;Description automatically generated">
            <a:extLst>
              <a:ext uri="{FF2B5EF4-FFF2-40B4-BE49-F238E27FC236}">
                <a16:creationId xmlns:a16="http://schemas.microsoft.com/office/drawing/2014/main" id="{707B13F6-DCF2-2E16-57EA-C260B380D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093" y="1656547"/>
            <a:ext cx="3141703" cy="2968109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8AA2427C-BE27-714A-5B1E-47F7246CF09D}"/>
              </a:ext>
            </a:extLst>
          </p:cNvPr>
          <p:cNvSpPr/>
          <p:nvPr/>
        </p:nvSpPr>
        <p:spPr>
          <a:xfrm>
            <a:off x="2110540" y="2271731"/>
            <a:ext cx="622810" cy="557784"/>
          </a:xfrm>
          <a:prstGeom prst="rect">
            <a:avLst/>
          </a:prstGeom>
          <a:noFill/>
          <a:ln w="38100">
            <a:solidFill>
              <a:srgbClr val="0432FF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059B4042-4AC6-F98B-D50C-710A89D7EA70}"/>
              </a:ext>
            </a:extLst>
          </p:cNvPr>
          <p:cNvSpPr/>
          <p:nvPr/>
        </p:nvSpPr>
        <p:spPr>
          <a:xfrm>
            <a:off x="2110540" y="3443728"/>
            <a:ext cx="622810" cy="557784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57AB7FA-1234-7985-92A1-66ED8272BF43}"/>
                  </a:ext>
                </a:extLst>
              </p:cNvPr>
              <p:cNvSpPr txBox="1"/>
              <p:nvPr/>
            </p:nvSpPr>
            <p:spPr>
              <a:xfrm>
                <a:off x="582787" y="5329796"/>
                <a:ext cx="10866759" cy="5882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0" i="0" u="none" strike="noStrike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clean leptonic vertex is well understood in QED. The hadronic vertex, characterized by nucleon form factors 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u="none" strike="noStrike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u="none" strike="noStrike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600" b="0" i="1" u="none" strike="noStrike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1600" b="0" i="1" u="none" strike="noStrike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sz="1600" b="0" i="0" u="none" strike="noStrike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​ and 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u="none" strike="noStrike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u="none" strike="noStrike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1600" b="0" i="1" u="none" strike="noStrike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en-US" sz="1600" b="0" i="1" u="none" strike="noStrike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sz="1600" b="0" i="0" u="none" strike="noStrike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encodes the nucleon’s electromagnetic structure. They are real functions of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u="none" strike="noStrike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0" i="1" u="none" strike="noStrike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600" b="0" i="1" u="none" strike="noStrike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600" b="0" i="0" u="none" strike="noStrike" dirty="0">
                    <a:solidFill>
                      <a:srgbClr val="7030A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extracted experimentally.</a:t>
                </a:r>
                <a:endParaRPr lang="en-US" sz="16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A57AB7FA-1234-7985-92A1-66ED8272BF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787" y="5329796"/>
                <a:ext cx="10866759" cy="588238"/>
              </a:xfrm>
              <a:prstGeom prst="rect">
                <a:avLst/>
              </a:prstGeom>
              <a:blipFill>
                <a:blip r:embed="rId4"/>
                <a:stretch>
                  <a:fillRect l="-350" b="-10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8" name="TextBox 77">
            <a:extLst>
              <a:ext uri="{FF2B5EF4-FFF2-40B4-BE49-F238E27FC236}">
                <a16:creationId xmlns:a16="http://schemas.microsoft.com/office/drawing/2014/main" id="{3EB5D1F5-A6DF-8AD2-809B-D1218E677298}"/>
              </a:ext>
            </a:extLst>
          </p:cNvPr>
          <p:cNvSpPr txBox="1"/>
          <p:nvPr/>
        </p:nvSpPr>
        <p:spPr>
          <a:xfrm>
            <a:off x="5227137" y="3681325"/>
            <a:ext cx="1721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Leptonic Vertex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44BBE9F-CBC3-047C-4CED-E51CE1D42690}"/>
              </a:ext>
            </a:extLst>
          </p:cNvPr>
          <p:cNvSpPr txBox="1"/>
          <p:nvPr/>
        </p:nvSpPr>
        <p:spPr>
          <a:xfrm>
            <a:off x="8439376" y="3681325"/>
            <a:ext cx="17002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Hadronic Vertex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C99BD922-CB49-EEFE-81E1-60D9A9BEA1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0821" y="2835459"/>
            <a:ext cx="7772400" cy="610287"/>
          </a:xfrm>
          <a:prstGeom prst="rect">
            <a:avLst/>
          </a:prstGeom>
        </p:spPr>
      </p:pic>
      <p:cxnSp>
        <p:nvCxnSpPr>
          <p:cNvPr id="86" name="Straight Arrow Connector 85">
            <a:extLst>
              <a:ext uri="{FF2B5EF4-FFF2-40B4-BE49-F238E27FC236}">
                <a16:creationId xmlns:a16="http://schemas.microsoft.com/office/drawing/2014/main" id="{E5D85570-9DD4-3AE0-15EC-32FF57299A67}"/>
              </a:ext>
            </a:extLst>
          </p:cNvPr>
          <p:cNvCxnSpPr>
            <a:cxnSpLocks/>
            <a:stCxn id="78" idx="0"/>
          </p:cNvCxnSpPr>
          <p:nvPr/>
        </p:nvCxnSpPr>
        <p:spPr>
          <a:xfrm flipV="1">
            <a:off x="6087822" y="3314257"/>
            <a:ext cx="704" cy="367068"/>
          </a:xfrm>
          <a:prstGeom prst="straightConnector1">
            <a:avLst/>
          </a:prstGeom>
          <a:ln w="31750">
            <a:solidFill>
              <a:srgbClr val="0432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Right Brace 88">
            <a:extLst>
              <a:ext uri="{FF2B5EF4-FFF2-40B4-BE49-F238E27FC236}">
                <a16:creationId xmlns:a16="http://schemas.microsoft.com/office/drawing/2014/main" id="{3427BFEB-144E-0DB6-25BE-DBBBDFD7281D}"/>
              </a:ext>
            </a:extLst>
          </p:cNvPr>
          <p:cNvSpPr/>
          <p:nvPr/>
        </p:nvSpPr>
        <p:spPr>
          <a:xfrm rot="5400000">
            <a:off x="9263448" y="1849545"/>
            <a:ext cx="220768" cy="3431461"/>
          </a:xfrm>
          <a:prstGeom prst="rightBrace">
            <a:avLst/>
          </a:prstGeom>
          <a:ln w="254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2225B82-CF48-E442-350C-60D1E3B01175}"/>
              </a:ext>
            </a:extLst>
          </p:cNvPr>
          <p:cNvGrpSpPr/>
          <p:nvPr/>
        </p:nvGrpSpPr>
        <p:grpSpPr>
          <a:xfrm>
            <a:off x="8712195" y="4319835"/>
            <a:ext cx="1969963" cy="652326"/>
            <a:chOff x="8703051" y="4260302"/>
            <a:chExt cx="1969963" cy="65232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970F5B16-6597-802E-8B9A-F9D0B0D8B9F9}"/>
                    </a:ext>
                  </a:extLst>
                </p:cNvPr>
                <p:cNvSpPr txBox="1"/>
                <p:nvPr/>
              </p:nvSpPr>
              <p:spPr>
                <a:xfrm>
                  <a:off x="8703051" y="4285622"/>
                  <a:ext cx="821892" cy="61786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</m:eqArr>
                          </m:e>
                        </m:d>
                      </m:oMath>
                    </m:oMathPara>
                  </a14:m>
                  <a:endPara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970F5B16-6597-802E-8B9A-F9D0B0D8B9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03051" y="4285622"/>
                  <a:ext cx="821892" cy="617861"/>
                </a:xfrm>
                <a:prstGeom prst="rect">
                  <a:avLst/>
                </a:prstGeom>
                <a:blipFill>
                  <a:blip r:embed="rId8"/>
                  <a:stretch>
                    <a:fillRect l="-77273" t="-224000" r="-103030" b="-32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8346AC36-6201-4BA2-08C2-8AD29D49CA7B}"/>
                    </a:ext>
                  </a:extLst>
                </p:cNvPr>
                <p:cNvSpPr txBox="1"/>
                <p:nvPr/>
              </p:nvSpPr>
              <p:spPr>
                <a:xfrm>
                  <a:off x="9524943" y="4260302"/>
                  <a:ext cx="1148071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a14:m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neutron</a:t>
                  </a:r>
                </a:p>
              </p:txBody>
            </p:sp>
          </mc:Choice>
          <mc:Fallback xmlns="">
            <p:sp>
              <p:nvSpPr>
                <p:cNvPr id="92" name="TextBox 91">
                  <a:extLst>
                    <a:ext uri="{FF2B5EF4-FFF2-40B4-BE49-F238E27FC236}">
                      <a16:creationId xmlns:a16="http://schemas.microsoft.com/office/drawing/2014/main" id="{8346AC36-6201-4BA2-08C2-8AD29D49CA7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24943" y="4260302"/>
                  <a:ext cx="1148071" cy="369332"/>
                </a:xfrm>
                <a:prstGeom prst="rect">
                  <a:avLst/>
                </a:prstGeom>
                <a:blipFill>
                  <a:blip r:embed="rId9"/>
                  <a:stretch>
                    <a:fillRect t="-6667" r="-3297" b="-20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50D8488E-DE11-B4D4-E22A-E9026CD66509}"/>
                    </a:ext>
                  </a:extLst>
                </p:cNvPr>
                <p:cNvSpPr txBox="1"/>
                <p:nvPr/>
              </p:nvSpPr>
              <p:spPr>
                <a:xfrm>
                  <a:off x="9524943" y="4543296"/>
                  <a:ext cx="104547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</m:oMath>
                  </a14:m>
                  <a:r>
                    <a:rPr lang="en-US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proton</a:t>
                  </a:r>
                </a:p>
              </p:txBody>
            </p:sp>
          </mc:Choice>
          <mc:Fallback xmlns="">
            <p:sp>
              <p:nvSpPr>
                <p:cNvPr id="93" name="TextBox 92">
                  <a:extLst>
                    <a:ext uri="{FF2B5EF4-FFF2-40B4-BE49-F238E27FC236}">
                      <a16:creationId xmlns:a16="http://schemas.microsoft.com/office/drawing/2014/main" id="{50D8488E-DE11-B4D4-E22A-E9026CD665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24943" y="4543296"/>
                  <a:ext cx="1045479" cy="369332"/>
                </a:xfrm>
                <a:prstGeom prst="rect">
                  <a:avLst/>
                </a:prstGeom>
                <a:blipFill>
                  <a:blip r:embed="rId10"/>
                  <a:stretch>
                    <a:fillRect t="-3226" r="-3614" b="-193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5" name="Title 1">
            <a:extLst>
              <a:ext uri="{FF2B5EF4-FFF2-40B4-BE49-F238E27FC236}">
                <a16:creationId xmlns:a16="http://schemas.microsoft.com/office/drawing/2014/main" id="{B8615A53-732A-8A41-B160-1CDE3A941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787" y="212288"/>
            <a:ext cx="11207897" cy="1325563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Elastic e-N scattering and Nucleon Form Factors</a:t>
            </a:r>
          </a:p>
        </p:txBody>
      </p:sp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23E7FCAC-2099-F86C-C85D-E50E9C842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6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2" grpId="0" animBg="1"/>
      <p:bldP spid="74" grpId="0" animBg="1"/>
      <p:bldP spid="77" grpId="0"/>
      <p:bldP spid="78" grpId="0"/>
      <p:bldP spid="80" grpId="0"/>
      <p:bldP spid="8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ubtitle 3">
            <a:extLst>
              <a:ext uri="{FF2B5EF4-FFF2-40B4-BE49-F238E27FC236}">
                <a16:creationId xmlns:a16="http://schemas.microsoft.com/office/drawing/2014/main" id="{033F25CD-4081-6096-01FB-BAEA036CD805}"/>
              </a:ext>
            </a:extLst>
          </p:cNvPr>
          <p:cNvSpPr txBox="1">
            <a:spLocks/>
          </p:cNvSpPr>
          <p:nvPr/>
        </p:nvSpPr>
        <p:spPr>
          <a:xfrm>
            <a:off x="568748" y="3333563"/>
            <a:ext cx="6841306" cy="379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l">
              <a:lnSpc>
                <a:spcPct val="103000"/>
              </a:lnSpc>
              <a:buSzPct val="130000"/>
              <a:buFont typeface="Arial" panose="020B0604020202020204" pitchFamily="34" charset="0"/>
              <a:buChar char="•"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Differential Cross Section in OPE Approx. (Rosenbluth Formula):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EA051B7-A75F-7A1A-EF7A-6AB5F2F2FD31}"/>
                  </a:ext>
                </a:extLst>
              </p:cNvPr>
              <p:cNvSpPr txBox="1"/>
              <p:nvPr/>
            </p:nvSpPr>
            <p:spPr>
              <a:xfrm>
                <a:off x="7745641" y="3966341"/>
                <a:ext cx="3762894" cy="73109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171450" indent="-1714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/4</m:t>
                    </m:r>
                    <m:sSubSup>
                      <m:sSub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171450" indent="-171450">
                  <a:lnSpc>
                    <a:spcPct val="12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1+2(1+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sub>
                            </m:s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lang="en-US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tan</m:t>
                                </m:r>
                              </m:e>
                              <m:sup>
                                <m:r>
                                  <a:rPr lang="en-US" b="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en-US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sub>
                            </m:sSub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/2)</m:t>
                            </m:r>
                          </m:e>
                        </m:d>
                      </m:e>
                      <m:sup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EA051B7-A75F-7A1A-EF7A-6AB5F2F2F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5641" y="3966341"/>
                <a:ext cx="3762894" cy="731098"/>
              </a:xfrm>
              <a:prstGeom prst="rect">
                <a:avLst/>
              </a:prstGeom>
              <a:blipFill>
                <a:blip r:embed="rId3"/>
                <a:stretch>
                  <a:fillRect l="-1003" b="-8333"/>
                </a:stretch>
              </a:blipFill>
              <a:ln w="190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Subtitle 3">
                <a:extLst>
                  <a:ext uri="{FF2B5EF4-FFF2-40B4-BE49-F238E27FC236}">
                    <a16:creationId xmlns:a16="http://schemas.microsoft.com/office/drawing/2014/main" id="{653A6090-8CFB-95CA-104D-413E5F4BC64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357718" y="5409115"/>
                <a:ext cx="6841307" cy="65754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>
                  <a:lnSpc>
                    <a:spcPct val="103000"/>
                  </a:lnSpc>
                  <a:buSzPct val="130000"/>
                </a:pPr>
                <a:r>
                  <a:rPr 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Measurements of elastic </a:t>
                </a:r>
                <a14:m>
                  <m:oMath xmlns:m="http://schemas.openxmlformats.org/officeDocument/2006/math">
                    <m:r>
                      <a:rPr lang="en-US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𝑒𝑁</m:t>
                    </m:r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scattering cross section in a wide range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reveal nucleon’s internal structure in terms of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𝐺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sub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𝐺</m:t>
                        </m:r>
                      </m:e>
                      <m:sub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𝑀</m:t>
                        </m:r>
                      </m:sub>
                      <m:sup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sz="1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46" name="Subtitle 3">
                <a:extLst>
                  <a:ext uri="{FF2B5EF4-FFF2-40B4-BE49-F238E27FC236}">
                    <a16:creationId xmlns:a16="http://schemas.microsoft.com/office/drawing/2014/main" id="{653A6090-8CFB-95CA-104D-413E5F4BC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718" y="5409115"/>
                <a:ext cx="6841307" cy="657549"/>
              </a:xfrm>
              <a:prstGeom prst="rect">
                <a:avLst/>
              </a:prstGeom>
              <a:blipFill>
                <a:blip r:embed="rId4"/>
                <a:stretch>
                  <a:fillRect l="-741" t="-3774"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AF9A11FC-1AA3-CA25-9EC0-2D8C4CE9DA93}"/>
              </a:ext>
            </a:extLst>
          </p:cNvPr>
          <p:cNvSpPr txBox="1"/>
          <p:nvPr/>
        </p:nvSpPr>
        <p:spPr>
          <a:xfrm>
            <a:off x="1947095" y="2333729"/>
            <a:ext cx="270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Sachs Electric Form Factor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C78950-F5C4-F675-1C7F-EC5F3805D126}"/>
              </a:ext>
            </a:extLst>
          </p:cNvPr>
          <p:cNvSpPr txBox="1"/>
          <p:nvPr/>
        </p:nvSpPr>
        <p:spPr>
          <a:xfrm>
            <a:off x="7519194" y="2325351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Sachs Magnetic Form Factor</a:t>
            </a: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4EF87CD4-BC08-6D35-5D45-39C65DDDE5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5748" y="1745148"/>
            <a:ext cx="4365154" cy="385972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17EABCE-4F8A-9897-3F8C-8B41997E68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0738" y="1749774"/>
            <a:ext cx="4732281" cy="3874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CDAC7A-CCF7-5FC2-3FE9-A303D4DC72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0688" y="3966341"/>
            <a:ext cx="6360551" cy="731098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A221EE9-9407-3C4D-9CD9-66A946ED3F08}"/>
              </a:ext>
            </a:extLst>
          </p:cNvPr>
          <p:cNvSpPr txBox="1">
            <a:spLocks/>
          </p:cNvSpPr>
          <p:nvPr/>
        </p:nvSpPr>
        <p:spPr>
          <a:xfrm>
            <a:off x="1775155" y="570575"/>
            <a:ext cx="8591550" cy="795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dirty="0"/>
              <a:t>Sach’s Form Factors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219927A1-0243-F19D-40A6-518092528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95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 animBg="1"/>
      <p:bldP spid="4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3C96CBDC-D65F-ADCA-8764-9956FA9E66A3}"/>
              </a:ext>
            </a:extLst>
          </p:cNvPr>
          <p:cNvSpPr txBox="1"/>
          <p:nvPr/>
        </p:nvSpPr>
        <p:spPr>
          <a:xfrm>
            <a:off x="4066515" y="4598486"/>
            <a:ext cx="3595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Ref: Carlson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Phys. Rev. Lett. 100, 032004 (2008)​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CC08DC2-98DD-F58F-B49C-489494EB648A}"/>
                  </a:ext>
                </a:extLst>
              </p:cNvPr>
              <p:cNvSpPr txBox="1"/>
              <p:nvPr/>
            </p:nvSpPr>
            <p:spPr>
              <a:xfrm>
                <a:off x="890090" y="5321349"/>
                <a:ext cx="10683346" cy="5262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very low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1400" b="0" i="0" smtClean="0"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where target recoil can be neglected,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𝐸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  <m:sup>
                        <m:r>
                          <a:rPr lang="en-US" sz="1400" i="1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sz="14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represent 3D Fourier transform of the spatial charge and current distributions within the nucleon.</a:t>
                </a: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CC08DC2-98DD-F58F-B49C-489494EB648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090" y="5321349"/>
                <a:ext cx="10683346" cy="526298"/>
              </a:xfrm>
              <a:prstGeom prst="rect">
                <a:avLst/>
              </a:prstGeom>
              <a:blipFill>
                <a:blip r:embed="rId3"/>
                <a:stretch>
                  <a:fillRect r="-119" b="-11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491812-A4BF-7B93-3352-676498F29C84}"/>
                  </a:ext>
                </a:extLst>
              </p:cNvPr>
              <p:cNvSpPr txBox="1"/>
              <p:nvPr/>
            </p:nvSpPr>
            <p:spPr>
              <a:xfrm>
                <a:off x="890090" y="5875496"/>
                <a:ext cx="10868312" cy="543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At higher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p>
                        <m:r>
                          <a:rPr lang="en-US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|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|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  <m:r>
                      <a:rPr lang="en-US" sz="1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|</m:t>
                    </m:r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1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𝑖</m:t>
                        </m:r>
                      </m:sub>
                    </m:sSub>
                    <m:r>
                      <a:rPr lang="en-US" sz="14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|</m:t>
                    </m:r>
                  </m:oMath>
                </a14:m>
                <a:r>
                  <a:rPr lang="en-US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invalidates such a probability or density interpretation. However, the nucleons “lightfront” density interpretation can then be drawn by relating  the form factors to the Generalized Parton Distribution (GPD) moments.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6491812-A4BF-7B93-3352-676498F29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090" y="5875496"/>
                <a:ext cx="10868312" cy="543610"/>
              </a:xfrm>
              <a:prstGeom prst="rect">
                <a:avLst/>
              </a:prstGeom>
              <a:blipFill>
                <a:blip r:embed="rId4"/>
                <a:stretch>
                  <a:fillRect t="-4651" b="-9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83119757-C3E4-8E5A-9DDC-B1551726224E}"/>
              </a:ext>
            </a:extLst>
          </p:cNvPr>
          <p:cNvSpPr txBox="1"/>
          <p:nvPr/>
        </p:nvSpPr>
        <p:spPr>
          <a:xfrm>
            <a:off x="1791288" y="1045230"/>
            <a:ext cx="3404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“Lightfront” density of Longitudinally Polarized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4DBAA73-EBE8-6001-4EB4-1BD3330EC196}"/>
              </a:ext>
            </a:extLst>
          </p:cNvPr>
          <p:cNvSpPr txBox="1"/>
          <p:nvPr/>
        </p:nvSpPr>
        <p:spPr>
          <a:xfrm>
            <a:off x="7116325" y="1066270"/>
            <a:ext cx="34048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“Lightfront” density of Longitudinally Polarized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Neutron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1F43523-6EED-68E8-795B-2BE947C21C1F}"/>
              </a:ext>
            </a:extLst>
          </p:cNvPr>
          <p:cNvGrpSpPr/>
          <p:nvPr/>
        </p:nvGrpSpPr>
        <p:grpSpPr>
          <a:xfrm>
            <a:off x="1429562" y="1612685"/>
            <a:ext cx="3472902" cy="3116889"/>
            <a:chOff x="1429562" y="1423118"/>
            <a:chExt cx="3472902" cy="3116889"/>
          </a:xfrm>
        </p:grpSpPr>
        <p:pic>
          <p:nvPicPr>
            <p:cNvPr id="24" name="Picture 23" descr="A blue circle with black background&#10;&#10;Description automatically generated">
              <a:extLst>
                <a:ext uri="{FF2B5EF4-FFF2-40B4-BE49-F238E27FC236}">
                  <a16:creationId xmlns:a16="http://schemas.microsoft.com/office/drawing/2014/main" id="{A36CA0E5-CBFE-9BD8-BC83-3875E063430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91288" y="1423118"/>
              <a:ext cx="3111176" cy="282583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C7EAA55-99B4-9840-8AC9-3C27CB77090B}"/>
                </a:ext>
              </a:extLst>
            </p:cNvPr>
            <p:cNvSpPr txBox="1"/>
            <p:nvPr/>
          </p:nvSpPr>
          <p:spPr>
            <a:xfrm>
              <a:off x="3127262" y="4232230"/>
              <a:ext cx="7008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1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(fm)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8707B4ED-E978-1DC0-D9B5-F8E70351EE4F}"/>
                </a:ext>
              </a:extLst>
            </p:cNvPr>
            <p:cNvSpPr txBox="1"/>
            <p:nvPr/>
          </p:nvSpPr>
          <p:spPr>
            <a:xfrm rot="16200000">
              <a:off x="1233034" y="2506323"/>
              <a:ext cx="7008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1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 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(fm)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792CEAD8-ED8F-1068-136B-4C7831A58B6A}"/>
              </a:ext>
            </a:extLst>
          </p:cNvPr>
          <p:cNvGrpSpPr/>
          <p:nvPr/>
        </p:nvGrpSpPr>
        <p:grpSpPr>
          <a:xfrm>
            <a:off x="6980104" y="1696282"/>
            <a:ext cx="3239285" cy="3038754"/>
            <a:chOff x="6980104" y="1506715"/>
            <a:chExt cx="3239285" cy="3038754"/>
          </a:xfrm>
        </p:grpSpPr>
        <p:pic>
          <p:nvPicPr>
            <p:cNvPr id="13" name="Picture 12" descr="A blue circle with black center&#10;&#10;Description automatically generated">
              <a:extLst>
                <a:ext uri="{FF2B5EF4-FFF2-40B4-BE49-F238E27FC236}">
                  <a16:creationId xmlns:a16="http://schemas.microsoft.com/office/drawing/2014/main" id="{0469C185-2371-74D5-E164-05BA5DC9B88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89576" y="1506715"/>
              <a:ext cx="2929813" cy="274223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093D5B68-8309-7A4C-125A-F7AA718DB5D0}"/>
                </a:ext>
              </a:extLst>
            </p:cNvPr>
            <p:cNvSpPr txBox="1"/>
            <p:nvPr/>
          </p:nvSpPr>
          <p:spPr>
            <a:xfrm>
              <a:off x="8677804" y="4237692"/>
              <a:ext cx="7008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1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x 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(fm)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F538ECC-3CCC-3CD2-208E-E590B3B8BE6A}"/>
                </a:ext>
              </a:extLst>
            </p:cNvPr>
            <p:cNvSpPr txBox="1"/>
            <p:nvPr/>
          </p:nvSpPr>
          <p:spPr>
            <a:xfrm rot="16200000">
              <a:off x="6783576" y="2511785"/>
              <a:ext cx="70083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en-US" sz="1400" b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y </a:t>
              </a:r>
              <a:r>
                <a:rPr lang="en-US" sz="1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(fm)</a:t>
              </a:r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83A978FF-1794-2360-280F-C7DB95A310FE}"/>
              </a:ext>
            </a:extLst>
          </p:cNvPr>
          <p:cNvSpPr txBox="1"/>
          <p:nvPr/>
        </p:nvSpPr>
        <p:spPr>
          <a:xfrm>
            <a:off x="10605497" y="1883196"/>
            <a:ext cx="1152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Negatively charged core!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487D500C-3D57-4844-2256-35F98B5CB9BC}"/>
              </a:ext>
            </a:extLst>
          </p:cNvPr>
          <p:cNvCxnSpPr>
            <a:cxnSpLocks/>
            <a:stCxn id="39" idx="1"/>
          </p:cNvCxnSpPr>
          <p:nvPr/>
        </p:nvCxnSpPr>
        <p:spPr>
          <a:xfrm flipH="1">
            <a:off x="9233896" y="2298695"/>
            <a:ext cx="1371601" cy="647463"/>
          </a:xfrm>
          <a:prstGeom prst="straightConnector1">
            <a:avLst/>
          </a:prstGeom>
          <a:ln w="15875">
            <a:solidFill>
              <a:srgbClr val="0432FF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itle 1">
            <a:extLst>
              <a:ext uri="{FF2B5EF4-FFF2-40B4-BE49-F238E27FC236}">
                <a16:creationId xmlns:a16="http://schemas.microsoft.com/office/drawing/2014/main" id="{750D1780-9DB1-7D43-B19F-951727E2914A}"/>
              </a:ext>
            </a:extLst>
          </p:cNvPr>
          <p:cNvSpPr txBox="1">
            <a:spLocks/>
          </p:cNvSpPr>
          <p:nvPr/>
        </p:nvSpPr>
        <p:spPr>
          <a:xfrm>
            <a:off x="1724565" y="229053"/>
            <a:ext cx="8591550" cy="795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dirty="0"/>
              <a:t>3D Imaging of the Nucleon</a:t>
            </a:r>
          </a:p>
        </p:txBody>
      </p:sp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624E49EF-E6FA-FC32-8AFD-C0A9E6DD4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13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07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0" grpId="0"/>
      <p:bldP spid="31" grpId="0"/>
      <p:bldP spid="33" grpId="0"/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C7A3874-7D8B-8B2A-A5AB-3679EB233E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l="34762" r="4893"/>
          <a:stretch/>
        </p:blipFill>
        <p:spPr>
          <a:xfrm>
            <a:off x="742185" y="1384344"/>
            <a:ext cx="10707630" cy="49720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1927D14-AF6D-F478-283F-8E46598E2366}"/>
              </a:ext>
            </a:extLst>
          </p:cNvPr>
          <p:cNvSpPr txBox="1"/>
          <p:nvPr/>
        </p:nvSpPr>
        <p:spPr>
          <a:xfrm>
            <a:off x="1019355" y="4164950"/>
            <a:ext cx="6462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Nucleon form factors constrain GPDs through sum rules and enables their extraction from hard exclusive processes.</a:t>
            </a:r>
          </a:p>
        </p:txBody>
      </p:sp>
      <p:pic>
        <p:nvPicPr>
          <p:cNvPr id="11" name="Picture 10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783F8D16-B44B-A1C8-D799-B20F82AABF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786" y="5127331"/>
            <a:ext cx="3008027" cy="766919"/>
          </a:xfrm>
          <a:prstGeom prst="rect">
            <a:avLst/>
          </a:prstGeom>
        </p:spPr>
      </p:pic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3C7814B2-9C17-5C6E-7F69-72353DA0E1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433" y="5127330"/>
            <a:ext cx="2965424" cy="766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39796D-4B90-7C3B-4882-A1E17F03444C}"/>
                  </a:ext>
                </a:extLst>
              </p:cNvPr>
              <p:cNvSpPr txBox="1"/>
              <p:nvPr/>
            </p:nvSpPr>
            <p:spPr>
              <a:xfrm>
                <a:off x="1019355" y="1583623"/>
                <a:ext cx="664980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assuming charge symmetry, flavor decomposition of the nucleon form factors is possible. The u and d quark form factors show dramatically different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dependence. A possible explanation invokes diquark degrees of freedom within the nucleons. 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939796D-4B90-7C3B-4882-A1E17F034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355" y="1583623"/>
                <a:ext cx="6649807" cy="1200329"/>
              </a:xfrm>
              <a:prstGeom prst="rect">
                <a:avLst/>
              </a:prstGeom>
              <a:blipFill>
                <a:blip r:embed="rId6"/>
                <a:stretch>
                  <a:fillRect l="-573" t="-2083" r="-1527"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4A47C332-042B-F3E7-844E-5E707DF059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5723" y="3050472"/>
            <a:ext cx="2870200" cy="414969"/>
          </a:xfrm>
          <a:prstGeom prst="rect">
            <a:avLst/>
          </a:prstGeom>
        </p:spPr>
      </p:pic>
      <p:pic>
        <p:nvPicPr>
          <p:cNvPr id="24" name="Picture 23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E767E49-635B-43D5-8CD8-15D419F7A8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25723" y="3615379"/>
            <a:ext cx="2870200" cy="440905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8DC4E132-C11C-C344-9EB4-9221F06221B0}"/>
              </a:ext>
            </a:extLst>
          </p:cNvPr>
          <p:cNvSpPr txBox="1">
            <a:spLocks/>
          </p:cNvSpPr>
          <p:nvPr/>
        </p:nvSpPr>
        <p:spPr>
          <a:xfrm>
            <a:off x="1049135" y="521982"/>
            <a:ext cx="9654020" cy="7951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dirty="0"/>
              <a:t>Flavor Decomposition of the Elastic Nucleon Form Factors</a:t>
            </a:r>
          </a:p>
        </p:txBody>
      </p:sp>
      <p:pic>
        <p:nvPicPr>
          <p:cNvPr id="3" name="Picture 2" descr="Chart, scatter chart&#10;&#10;AI-generated content may be incorrect.">
            <a:extLst>
              <a:ext uri="{FF2B5EF4-FFF2-40B4-BE49-F238E27FC236}">
                <a16:creationId xmlns:a16="http://schemas.microsoft.com/office/drawing/2014/main" id="{43930ABD-33EA-2099-D4A3-E426645813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69162" y="2557075"/>
            <a:ext cx="3587052" cy="3633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Text&#10;&#10;AI-generated content may be incorrect.">
            <a:extLst>
              <a:ext uri="{FF2B5EF4-FFF2-40B4-BE49-F238E27FC236}">
                <a16:creationId xmlns:a16="http://schemas.microsoft.com/office/drawing/2014/main" id="{0A77983C-7D23-629C-5B1B-94D0568A80B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69162" y="1583623"/>
            <a:ext cx="3587052" cy="8077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FFBCDFA8-C640-6DA2-A168-F310C321C3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14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75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55ED2-F6D0-424F-A003-5B2FD57E5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226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Form Factors of the Nucleon: Current status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4EBAB3-1C2D-2142-B829-27CD59E97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15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 descr="A group of graphs with different colored lines&#10;&#10;Description automatically generated">
            <a:extLst>
              <a:ext uri="{FF2B5EF4-FFF2-40B4-BE49-F238E27FC236}">
                <a16:creationId xmlns:a16="http://schemas.microsoft.com/office/drawing/2014/main" id="{171F8D34-5793-8B42-AF27-CF8FFAA1A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87830"/>
            <a:ext cx="6423155" cy="4713287"/>
          </a:xfrm>
          <a:prstGeom prst="rect">
            <a:avLst/>
          </a:prstGeom>
          <a:effectLst>
            <a:outerShdw blurRad="63500" sx="101000" sy="101000" algn="ctr" rotWithShape="0">
              <a:schemeClr val="bg1">
                <a:lumMod val="65000"/>
                <a:alpha val="40000"/>
              </a:scheme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479D2E6-D5DD-3648-B555-BF0388FC6B7D}"/>
              </a:ext>
            </a:extLst>
          </p:cNvPr>
          <p:cNvSpPr txBox="1"/>
          <p:nvPr/>
        </p:nvSpPr>
        <p:spPr>
          <a:xfrm>
            <a:off x="754237" y="6353894"/>
            <a:ext cx="54312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[*]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Plots from: F. Gross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“50 Years of Quantum Chromodynamics,” Dec. 2022. arXiv: 2212.1107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F385973F-7532-3A41-8BB0-E2956B9666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034" y="1496866"/>
            <a:ext cx="3525035" cy="4704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6383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55ED2-F6D0-424F-A003-5B2FD57E5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226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Form Factors of the Nucleon: Current status</a:t>
            </a:r>
          </a:p>
        </p:txBody>
      </p:sp>
      <p:pic>
        <p:nvPicPr>
          <p:cNvPr id="5" name="Picture 4" descr="A group of graphs with different colored lines&#10;&#10;Description automatically generated">
            <a:extLst>
              <a:ext uri="{FF2B5EF4-FFF2-40B4-BE49-F238E27FC236}">
                <a16:creationId xmlns:a16="http://schemas.microsoft.com/office/drawing/2014/main" id="{171F8D34-5793-8B42-AF27-CF8FFAA1A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87830"/>
            <a:ext cx="6423155" cy="4713287"/>
          </a:xfrm>
          <a:prstGeom prst="rect">
            <a:avLst/>
          </a:prstGeom>
          <a:effectLst>
            <a:outerShdw blurRad="63500" sx="101000" sy="101000" algn="ctr" rotWithShape="0">
              <a:schemeClr val="bg1">
                <a:lumMod val="65000"/>
                <a:alpha val="40000"/>
              </a:schemeClr>
            </a:outerShdw>
          </a:effec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4DDD5E29-B36A-074F-8776-9B1CE8BDB4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3582" y="1487830"/>
            <a:ext cx="3937287" cy="468913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SBS Form factor program in Hall A measures unprecedentedly high Q</a:t>
            </a:r>
            <a:r>
              <a:rPr lang="en-US" baseline="30000" dirty="0"/>
              <a:t>2</a:t>
            </a:r>
            <a:endParaRPr lang="en-US" dirty="0"/>
          </a:p>
          <a:p>
            <a:endParaRPr lang="en-US" dirty="0"/>
          </a:p>
          <a:p>
            <a:pPr lvl="1"/>
            <a:r>
              <a:rPr lang="en-US" dirty="0"/>
              <a:t>GMp – completed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GMn - completed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GEn-II – completed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GEn-RP - completed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GEp – </a:t>
            </a:r>
            <a:r>
              <a:rPr lang="en-US" dirty="0">
                <a:solidFill>
                  <a:srgbClr val="FF0000"/>
                </a:solidFill>
              </a:rPr>
              <a:t>in progress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479D2E6-D5DD-3648-B555-BF0388FC6B7D}"/>
              </a:ext>
            </a:extLst>
          </p:cNvPr>
          <p:cNvSpPr txBox="1"/>
          <p:nvPr/>
        </p:nvSpPr>
        <p:spPr>
          <a:xfrm>
            <a:off x="754237" y="6353894"/>
            <a:ext cx="54312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[*] 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Plots from: F. Gross 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</a:t>
            </a:r>
            <a:r>
              <a:rPr lang="en-US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“50 Years of Quantum Chromodynamics,” Dec. 2022. arXiv: 2212.1107</a:t>
            </a: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65B4AA8A-EB12-BEA7-9771-0475E5F0D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16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6714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42375-18F8-1E42-A2BC-188A2A403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Deep Inelastic Scattering (DIS)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ACF422-5527-DC4A-8732-0F55DAAB4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906" y="4376877"/>
            <a:ext cx="3984616" cy="24166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5DD863-4815-884A-8AC1-98D6A34D7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9265" y="1497510"/>
            <a:ext cx="2778437" cy="3886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137908A-EB7A-4943-9BE7-FC4EA37B85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9342" y="1497660"/>
            <a:ext cx="3187557" cy="3886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3056973-D473-114F-ABC2-8FAA9D8673FF}"/>
              </a:ext>
            </a:extLst>
          </p:cNvPr>
          <p:cNvSpPr txBox="1"/>
          <p:nvPr/>
        </p:nvSpPr>
        <p:spPr>
          <a:xfrm>
            <a:off x="9057251" y="5579981"/>
            <a:ext cx="2442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Weak dependence on Q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A92499A-B00D-964D-9EC7-452EE1C56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6771" y="5815161"/>
            <a:ext cx="2372697" cy="104283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0A36819-2AF8-8D48-A457-1ACBDE119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857" y="1488791"/>
            <a:ext cx="4043665" cy="294557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F8BFEE6-D404-D04F-A920-21D1BDC68886}"/>
              </a:ext>
            </a:extLst>
          </p:cNvPr>
          <p:cNvSpPr txBox="1"/>
          <p:nvPr/>
        </p:nvSpPr>
        <p:spPr>
          <a:xfrm>
            <a:off x="5101714" y="5421472"/>
            <a:ext cx="39276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Dependence on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the limit Q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ν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∞</a:t>
            </a:r>
            <a:endParaRPr lang="en-US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A28758FE-D5CB-A869-B3D1-82CEFA2A7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17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13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FB9E2-B0EF-464F-B4A0-15A242842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Quarks are here! </a:t>
            </a:r>
            <a:endParaRPr lang="en-US" i="1" baseline="-250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5FBBE0-EA0F-A440-BC4E-411714F325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01620" y="1877219"/>
            <a:ext cx="3530600" cy="4292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6C854F-0E98-A840-9033-3A95551613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62" y="1961702"/>
            <a:ext cx="6934424" cy="1439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20FA64-9D0E-6340-B1B9-CB887CA67D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261" y="3671935"/>
            <a:ext cx="6982972" cy="14910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CF5865-016A-2848-BB08-AB86FA92F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261" y="5434027"/>
            <a:ext cx="1143000" cy="330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32BD2A9-2427-5C2C-C777-BAEF1B1EC32D}"/>
              </a:ext>
            </a:extLst>
          </p:cNvPr>
          <p:cNvSpPr txBox="1"/>
          <p:nvPr/>
        </p:nvSpPr>
        <p:spPr>
          <a:xfrm>
            <a:off x="1753427" y="5512020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Callan Gross relation 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2xF</a:t>
            </a:r>
            <a:r>
              <a:rPr lang="en-US" sz="28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F</a:t>
            </a:r>
            <a:r>
              <a:rPr lang="en-US" sz="28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8BCDF184-710D-883A-B7A9-5244DC55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18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9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07D5AF-40B5-CCD7-7750-B7FB91A7E9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34F30-D135-D3D4-C0BB-70CFD5456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673" y="473534"/>
            <a:ext cx="8873066" cy="776254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Quark Parton 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62324C-7F9E-78F0-7B1F-9C2B4491C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5751"/>
            <a:ext cx="4588823" cy="5215724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1800" dirty="0"/>
              <a:t>Nucleon consists of partons (quarks and gluons)</a:t>
            </a:r>
          </a:p>
          <a:p>
            <a:pPr>
              <a:buFont typeface="Arial"/>
              <a:buChar char="•"/>
            </a:pPr>
            <a:endParaRPr lang="en-US" sz="1800" dirty="0"/>
          </a:p>
          <a:p>
            <a:pPr>
              <a:buFont typeface="Arial"/>
              <a:buChar char="•"/>
            </a:pPr>
            <a:r>
              <a:rPr lang="en-US" sz="1800" dirty="0"/>
              <a:t>Partons carry a fraction </a:t>
            </a:r>
            <a:r>
              <a:rPr lang="en-US" sz="1800" i="1" dirty="0" err="1"/>
              <a:t>x</a:t>
            </a:r>
            <a:r>
              <a:rPr lang="en-US" sz="1800" i="1" baseline="-25000" dirty="0" err="1"/>
              <a:t>Bj</a:t>
            </a:r>
            <a:r>
              <a:rPr lang="en-US" sz="1800" dirty="0"/>
              <a:t> of the nucleon’s longitudinal momentum in the infinite momentum frame</a:t>
            </a:r>
          </a:p>
          <a:p>
            <a:pPr>
              <a:buFont typeface="Arial"/>
              <a:buChar char="•"/>
            </a:pPr>
            <a:endParaRPr lang="en-US" sz="1800" dirty="0"/>
          </a:p>
          <a:p>
            <a:pPr>
              <a:buFont typeface="Arial"/>
              <a:buChar char="•"/>
            </a:pPr>
            <a:r>
              <a:rPr lang="en-US" sz="1800" dirty="0"/>
              <a:t>Probability of finding a parton with a momentum between </a:t>
            </a:r>
            <a:r>
              <a:rPr lang="en-US" sz="1800" i="1" dirty="0"/>
              <a:t>x</a:t>
            </a:r>
            <a:r>
              <a:rPr lang="en-US" sz="1800" dirty="0"/>
              <a:t> and </a:t>
            </a:r>
            <a:r>
              <a:rPr lang="en-US" sz="1800" i="1" dirty="0"/>
              <a:t>x + dx</a:t>
            </a:r>
            <a:r>
              <a:rPr lang="en-US" sz="1800" dirty="0"/>
              <a:t> is </a:t>
            </a:r>
            <a:r>
              <a:rPr lang="en-US" sz="1800" i="1" dirty="0"/>
              <a:t>f(x)dx</a:t>
            </a:r>
          </a:p>
          <a:p>
            <a:pPr>
              <a:buFont typeface="Arial"/>
              <a:buChar char="•"/>
            </a:pPr>
            <a:endParaRPr lang="en-US" sz="1800" dirty="0"/>
          </a:p>
          <a:p>
            <a:pPr>
              <a:buFont typeface="Arial"/>
              <a:buChar char="•"/>
            </a:pPr>
            <a:r>
              <a:rPr lang="en-US" sz="1800" i="1" dirty="0"/>
              <a:t>f(x) </a:t>
            </a:r>
            <a:r>
              <a:rPr lang="en-US" sz="1800" dirty="0"/>
              <a:t>is process independent</a:t>
            </a:r>
          </a:p>
          <a:p>
            <a:pPr>
              <a:buFont typeface="Arial"/>
              <a:buChar char="•"/>
            </a:pPr>
            <a:endParaRPr lang="en-US" sz="1800" dirty="0"/>
          </a:p>
          <a:p>
            <a:pPr>
              <a:buFont typeface="Arial"/>
              <a:buChar char="•"/>
            </a:pPr>
            <a:r>
              <a:rPr lang="en-US" sz="1800" dirty="0"/>
              <a:t>Nucleon longitudinal structure can be given as an incoherent sum of the interactions of the various “free partons” under impulse approximation</a:t>
            </a:r>
          </a:p>
          <a:p>
            <a:pPr>
              <a:buFont typeface="Arial"/>
              <a:buChar char="•"/>
            </a:pPr>
            <a:endParaRPr lang="en-US" sz="18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8BABC75-FB08-7FDC-2277-0DC6B6D5FA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5025" y="1407665"/>
            <a:ext cx="2079825" cy="15178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6434B7-17F7-383A-1BDF-340777E77B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3264" y="1408855"/>
            <a:ext cx="2274222" cy="15166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D7D106A-1F3C-6629-7F7C-32B1FBD3A90B}"/>
              </a:ext>
            </a:extLst>
          </p:cNvPr>
          <p:cNvSpPr txBox="1"/>
          <p:nvPr/>
        </p:nvSpPr>
        <p:spPr>
          <a:xfrm>
            <a:off x="5770775" y="2965215"/>
            <a:ext cx="20040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Book Antiqua"/>
              </a:rPr>
              <a:t>Richard Feynman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CA248DF-86AC-3E82-104F-B415C33837EA}"/>
              </a:ext>
            </a:extLst>
          </p:cNvPr>
          <p:cNvSpPr txBox="1"/>
          <p:nvPr/>
        </p:nvSpPr>
        <p:spPr>
          <a:xfrm>
            <a:off x="8459144" y="2977081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Book Antiqua"/>
              </a:rPr>
              <a:t>James Bjorken</a:t>
            </a:r>
          </a:p>
        </p:txBody>
      </p:sp>
      <p:pic>
        <p:nvPicPr>
          <p:cNvPr id="8" name="Picture 7" descr="Text, letter&#10;&#10;AI-generated content may be incorrect.">
            <a:extLst>
              <a:ext uri="{FF2B5EF4-FFF2-40B4-BE49-F238E27FC236}">
                <a16:creationId xmlns:a16="http://schemas.microsoft.com/office/drawing/2014/main" id="{C9102683-8E9B-ACB8-A91D-50BF79E688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5025" y="3429000"/>
            <a:ext cx="4742461" cy="1876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Text&#10;&#10;AI-generated content may be incorrect.">
            <a:extLst>
              <a:ext uri="{FF2B5EF4-FFF2-40B4-BE49-F238E27FC236}">
                <a16:creationId xmlns:a16="http://schemas.microsoft.com/office/drawing/2014/main" id="{3D452283-0605-C921-9733-CAA2ECD6CC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588" y="5532086"/>
            <a:ext cx="4772898" cy="1189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" name="Slide Number Placeholder 7">
            <a:extLst>
              <a:ext uri="{FF2B5EF4-FFF2-40B4-BE49-F238E27FC236}">
                <a16:creationId xmlns:a16="http://schemas.microsoft.com/office/drawing/2014/main" id="{88FD23B6-D0A2-EBDC-DFE4-6D9864A68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19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57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6CEB3-523D-B6B6-5FF0-4BBBD16BD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 you, HUGS40 Avengers!</a:t>
            </a:r>
          </a:p>
        </p:txBody>
      </p:sp>
      <p:pic>
        <p:nvPicPr>
          <p:cNvPr id="8" name="Content Placeholder 7" descr="A group of people posing for a photo&#10;&#10;AI-generated content may be incorrect.">
            <a:extLst>
              <a:ext uri="{FF2B5EF4-FFF2-40B4-BE49-F238E27FC236}">
                <a16:creationId xmlns:a16="http://schemas.microsoft.com/office/drawing/2014/main" id="{3605308D-97B2-3674-F0B2-47DF15352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918" r="12913"/>
          <a:stretch>
            <a:fillRect/>
          </a:stretch>
        </p:blipFill>
        <p:spPr>
          <a:xfrm>
            <a:off x="2943100" y="1405162"/>
            <a:ext cx="6592785" cy="523671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36B493-6D28-A152-AB68-5562C1C07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915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5BD76A-9047-AF3A-2FB1-7BED02C9C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3278F-178C-6290-2AEA-A1C41E3D0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679" y="83232"/>
            <a:ext cx="3966611" cy="1325563"/>
          </a:xfrm>
        </p:spPr>
        <p:txBody>
          <a:bodyPr>
            <a:normAutofit/>
          </a:bodyPr>
          <a:lstStyle/>
          <a:p>
            <a:r>
              <a:rPr lang="en-US" sz="4000" dirty="0"/>
              <a:t>DIS Formalism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E36DC-07CA-48E7-56A3-AA731B19B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6413" y="1408794"/>
            <a:ext cx="7177547" cy="4947556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Consider the situation in which not everything is detected—e.g. only the scattered electron</a:t>
            </a:r>
          </a:p>
          <a:p>
            <a:endParaRPr lang="en-US" dirty="0"/>
          </a:p>
          <a:p>
            <a:r>
              <a:rPr lang="en-US" dirty="0"/>
              <a:t>Can still write a general cross section formula based on the form factor arguments of elastic scattering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Since </a:t>
            </a:r>
            <a:r>
              <a:rPr lang="en-US" dirty="0">
                <a:latin typeface="Symbol" charset="2"/>
              </a:rPr>
              <a:t>n</a:t>
            </a:r>
            <a:r>
              <a:rPr lang="en-US" dirty="0"/>
              <a:t> and Q</a:t>
            </a:r>
            <a:r>
              <a:rPr lang="en-US" baseline="30000" dirty="0"/>
              <a:t>2</a:t>
            </a:r>
            <a:r>
              <a:rPr lang="en-US" dirty="0"/>
              <a:t> are no longer independent, the structure functions are now a function of both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Observation of scaling behavior:</a:t>
            </a:r>
          </a:p>
          <a:p>
            <a:pPr lvl="1"/>
            <a:r>
              <a:rPr lang="en-US" dirty="0"/>
              <a:t>The cross section did not fall with Q</a:t>
            </a:r>
            <a:r>
              <a:rPr lang="en-US" baseline="30000" dirty="0"/>
              <a:t>2</a:t>
            </a:r>
            <a:r>
              <a:rPr lang="en-US" dirty="0"/>
              <a:t>, but tended to depend on a single variable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9" name="Picture 8" descr="latex-image-1.pdf">
            <a:extLst>
              <a:ext uri="{FF2B5EF4-FFF2-40B4-BE49-F238E27FC236}">
                <a16:creationId xmlns:a16="http://schemas.microsoft.com/office/drawing/2014/main" id="{E72D472A-CD23-FFFF-CA36-08B72F61A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0292" y="2983419"/>
            <a:ext cx="4381500" cy="66294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30B5A0A-1A90-B2E9-BB21-79E2F27F35F0}"/>
              </a:ext>
            </a:extLst>
          </p:cNvPr>
          <p:cNvSpPr txBox="1">
            <a:spLocks/>
          </p:cNvSpPr>
          <p:nvPr/>
        </p:nvSpPr>
        <p:spPr bwMode="auto">
          <a:xfrm>
            <a:off x="1483992" y="3978911"/>
            <a:ext cx="5257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4625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39725" indent="-165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rgbClr val="000000"/>
                </a:solidFill>
                <a:latin typeface="+mn-lt"/>
              </a:defRPr>
            </a:lvl2pPr>
            <a:lvl3pPr marL="514350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688975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rgbClr val="000000"/>
                </a:solidFill>
                <a:latin typeface="+mn-lt"/>
              </a:defRPr>
            </a:lvl4pPr>
            <a:lvl5pPr marL="854075" indent="-165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dirty="0"/>
          </a:p>
        </p:txBody>
      </p:sp>
      <p:pic>
        <p:nvPicPr>
          <p:cNvPr id="13" name="Picture 12" descr="latex-image-1.pdf">
            <a:extLst>
              <a:ext uri="{FF2B5EF4-FFF2-40B4-BE49-F238E27FC236}">
                <a16:creationId xmlns:a16="http://schemas.microsoft.com/office/drawing/2014/main" id="{2104EA28-F600-2C0F-D7A4-8DD66AAD60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7768" y="2781973"/>
            <a:ext cx="2895600" cy="2636520"/>
          </a:xfrm>
          <a:prstGeom prst="rect">
            <a:avLst/>
          </a:prstGeom>
        </p:spPr>
      </p:pic>
      <p:pic>
        <p:nvPicPr>
          <p:cNvPr id="14" name="Picture 13" descr="latex-image-1.pdf">
            <a:extLst>
              <a:ext uri="{FF2B5EF4-FFF2-40B4-BE49-F238E27FC236}">
                <a16:creationId xmlns:a16="http://schemas.microsoft.com/office/drawing/2014/main" id="{3B343E19-5675-4F45-6A74-0780C9B49F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3966" y="4640978"/>
            <a:ext cx="3581399" cy="389283"/>
          </a:xfrm>
          <a:prstGeom prst="rect">
            <a:avLst/>
          </a:prstGeom>
        </p:spPr>
      </p:pic>
      <p:pic>
        <p:nvPicPr>
          <p:cNvPr id="15" name="Picture 14" descr="latex-image-1.pdf">
            <a:extLst>
              <a:ext uri="{FF2B5EF4-FFF2-40B4-BE49-F238E27FC236}">
                <a16:creationId xmlns:a16="http://schemas.microsoft.com/office/drawing/2014/main" id="{04ABF034-9E56-9D9E-E489-0E97CD45E1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292" y="6033620"/>
            <a:ext cx="1219200" cy="645459"/>
          </a:xfrm>
          <a:prstGeom prst="rect">
            <a:avLst/>
          </a:prstGeom>
        </p:spPr>
      </p:pic>
      <p:pic>
        <p:nvPicPr>
          <p:cNvPr id="2050" name="Picture 2" descr="1: Feynman diagram of deep inelastic scatterting. Figure is ...">
            <a:extLst>
              <a:ext uri="{FF2B5EF4-FFF2-40B4-BE49-F238E27FC236}">
                <a16:creationId xmlns:a16="http://schemas.microsoft.com/office/drawing/2014/main" id="{88E97C74-9AD6-BCAA-5C19-71BA96101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5510" y="503294"/>
            <a:ext cx="3693380" cy="205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C5588044-DA79-0913-AA89-4D1CD3AB8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20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193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E5C3B-ADAA-8B71-23D7-3048BDCBE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DA37E-B5D3-8776-ABC0-637CB0405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9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Deep Inelastic == Elastic scattering from points?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8A9A93D0-80E9-CF97-9423-941403C3E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1450"/>
            <a:ext cx="9829800" cy="2819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Bjorken</a:t>
            </a:r>
          </a:p>
          <a:p>
            <a:r>
              <a:rPr lang="en-US" sz="2000" dirty="0"/>
              <a:t>What if deep inelastic scattering is just scattering off of point particles within the nucleus?</a:t>
            </a:r>
          </a:p>
          <a:p>
            <a:r>
              <a:rPr lang="en-US" sz="2000" dirty="0"/>
              <a:t>Consider the Dirac point scattering formula, writing it in a Lorentz invariant form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A601E69-2CBB-F668-32AC-44AF7A0D79A8}"/>
              </a:ext>
            </a:extLst>
          </p:cNvPr>
          <p:cNvGrpSpPr/>
          <p:nvPr/>
        </p:nvGrpSpPr>
        <p:grpSpPr>
          <a:xfrm>
            <a:off x="9593826" y="2663782"/>
            <a:ext cx="2362200" cy="2585323"/>
            <a:chOff x="6400800" y="1676400"/>
            <a:chExt cx="2362200" cy="258532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950E15-7AE3-F2FF-A66E-04486EB19379}"/>
                </a:ext>
              </a:extLst>
            </p:cNvPr>
            <p:cNvSpPr txBox="1"/>
            <p:nvPr/>
          </p:nvSpPr>
          <p:spPr>
            <a:xfrm>
              <a:off x="6400800" y="1676400"/>
              <a:ext cx="2362200" cy="2585323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00009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Lorentz invariants</a:t>
              </a:r>
            </a:p>
            <a:p>
              <a:pPr algn="ctr"/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Picture 10" descr="latex-image-1.pdf">
              <a:extLst>
                <a:ext uri="{FF2B5EF4-FFF2-40B4-BE49-F238E27FC236}">
                  <a16:creationId xmlns:a16="http://schemas.microsoft.com/office/drawing/2014/main" id="{76BCD24A-F382-FF01-7651-4BC4C76C5A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3200" y="2057400"/>
              <a:ext cx="2057400" cy="2033615"/>
            </a:xfrm>
            <a:prstGeom prst="rect">
              <a:avLst/>
            </a:prstGeom>
          </p:spPr>
        </p:pic>
      </p:grpSp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7FD52D6E-9D96-EA83-2112-B6751050E3A3}"/>
              </a:ext>
            </a:extLst>
          </p:cNvPr>
          <p:cNvSpPr txBox="1">
            <a:spLocks/>
          </p:cNvSpPr>
          <p:nvPr/>
        </p:nvSpPr>
        <p:spPr bwMode="auto">
          <a:xfrm>
            <a:off x="796413" y="4314226"/>
            <a:ext cx="9144000" cy="910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4625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39725" indent="-165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rgbClr val="000000"/>
                </a:solidFill>
                <a:latin typeface="+mn-lt"/>
              </a:defRPr>
            </a:lvl2pPr>
            <a:lvl3pPr marL="514350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688975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rgbClr val="000000"/>
                </a:solidFill>
                <a:latin typeface="+mn-lt"/>
              </a:defRPr>
            </a:lvl4pPr>
            <a:lvl5pPr marL="854075" indent="-165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sum over the distributions of the partons:</a:t>
            </a:r>
          </a:p>
        </p:txBody>
      </p:sp>
      <p:pic>
        <p:nvPicPr>
          <p:cNvPr id="18" name="Picture 17" descr="latex-image-1.pdf">
            <a:extLst>
              <a:ext uri="{FF2B5EF4-FFF2-40B4-BE49-F238E27FC236}">
                <a16:creationId xmlns:a16="http://schemas.microsoft.com/office/drawing/2014/main" id="{D6B4C5B8-5B07-A337-BDB5-5FA07243FD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2680989"/>
            <a:ext cx="5204460" cy="1524000"/>
          </a:xfrm>
          <a:prstGeom prst="rect">
            <a:avLst/>
          </a:prstGeom>
        </p:spPr>
      </p:pic>
      <p:pic>
        <p:nvPicPr>
          <p:cNvPr id="20" name="Picture 19" descr="latex-image-1.pdf">
            <a:extLst>
              <a:ext uri="{FF2B5EF4-FFF2-40B4-BE49-F238E27FC236}">
                <a16:creationId xmlns:a16="http://schemas.microsoft.com/office/drawing/2014/main" id="{0C1E1A50-5583-9782-977E-65A8958D91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5045569"/>
            <a:ext cx="8488680" cy="1699260"/>
          </a:xfrm>
          <a:prstGeom prst="rect">
            <a:avLst/>
          </a:prstGeom>
        </p:spPr>
      </p:pic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D5D046AF-DEB4-1E0C-D4FE-C5A7F3409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21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4208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962AAF-67CA-4B83-4CB2-BC5C351BB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8">
            <a:extLst>
              <a:ext uri="{FF2B5EF4-FFF2-40B4-BE49-F238E27FC236}">
                <a16:creationId xmlns:a16="http://schemas.microsoft.com/office/drawing/2014/main" id="{2CD99E7B-3C04-7C1E-3167-97DCCB581C77}"/>
              </a:ext>
            </a:extLst>
          </p:cNvPr>
          <p:cNvSpPr txBox="1">
            <a:spLocks/>
          </p:cNvSpPr>
          <p:nvPr/>
        </p:nvSpPr>
        <p:spPr bwMode="auto">
          <a:xfrm>
            <a:off x="1035132" y="2917825"/>
            <a:ext cx="9144000" cy="332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4625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 sz="18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39725" indent="-165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600">
                <a:solidFill>
                  <a:srgbClr val="000000"/>
                </a:solidFill>
                <a:latin typeface="+mn-lt"/>
              </a:defRPr>
            </a:lvl2pPr>
            <a:lvl3pPr marL="514350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•"/>
              <a:defRPr sz="1400">
                <a:solidFill>
                  <a:srgbClr val="000000"/>
                </a:solidFill>
                <a:latin typeface="+mn-lt"/>
              </a:defRPr>
            </a:lvl3pPr>
            <a:lvl4pPr marL="688975" indent="-17462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Char char="–"/>
              <a:defRPr sz="1400">
                <a:solidFill>
                  <a:srgbClr val="000000"/>
                </a:solidFill>
                <a:latin typeface="+mn-lt"/>
              </a:defRPr>
            </a:lvl4pPr>
            <a:lvl5pPr marL="854075" indent="-1651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rgbClr val="000000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Now identify form factors in terms of partons!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latex-image-1.pdf">
            <a:extLst>
              <a:ext uri="{FF2B5EF4-FFF2-40B4-BE49-F238E27FC236}">
                <a16:creationId xmlns:a16="http://schemas.microsoft.com/office/drawing/2014/main" id="{15B65D85-4A53-1CA9-64B3-BD3022B93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034" y="1501775"/>
            <a:ext cx="7073900" cy="1416050"/>
          </a:xfrm>
          <a:prstGeom prst="rect">
            <a:avLst/>
          </a:prstGeom>
        </p:spPr>
      </p:pic>
      <p:pic>
        <p:nvPicPr>
          <p:cNvPr id="19" name="Picture 18" descr="latex-image-1.pdf">
            <a:extLst>
              <a:ext uri="{FF2B5EF4-FFF2-40B4-BE49-F238E27FC236}">
                <a16:creationId xmlns:a16="http://schemas.microsoft.com/office/drawing/2014/main" id="{8D34B3BB-DF82-3AF9-004B-1596CC7B37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5132" y="3537799"/>
            <a:ext cx="6711950" cy="26098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2284ED6-C213-04A5-D0E9-0EADEC244D4E}"/>
              </a:ext>
            </a:extLst>
          </p:cNvPr>
          <p:cNvSpPr txBox="1">
            <a:spLocks/>
          </p:cNvSpPr>
          <p:nvPr/>
        </p:nvSpPr>
        <p:spPr>
          <a:xfrm>
            <a:off x="838200" y="1989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sz="4000"/>
              <a:t>Deep Inelastic == Elastic scattering from points?</a:t>
            </a:r>
            <a:endParaRPr lang="en-US" sz="4000" dirty="0"/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1C2D603D-2C6F-B561-0AC0-997CB036A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22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8" name="Picture 7" descr="Q2ForJohn4-WithBubblesBlack.png">
            <a:extLst>
              <a:ext uri="{FF2B5EF4-FFF2-40B4-BE49-F238E27FC236}">
                <a16:creationId xmlns:a16="http://schemas.microsoft.com/office/drawing/2014/main" id="{654E9B68-5364-1AA2-B013-983E7B5BD7F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8205" y="1856510"/>
            <a:ext cx="3197039" cy="360393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80724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B5FFE1-4284-CA86-CA40-A41BEF998D3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889" b="20637"/>
          <a:stretch>
            <a:fillRect/>
          </a:stretch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9" name="Freeform: Shape 18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Freeform: Shape 20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982EEC92-B8D1-81F2-5B65-2159D0E48E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84910" y="1309179"/>
            <a:ext cx="4563868" cy="4239641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4000" dirty="0"/>
              <a:t>Proton </a:t>
            </a:r>
          </a:p>
          <a:p>
            <a:pPr marL="0" indent="0" algn="ctr">
              <a:buNone/>
            </a:pPr>
            <a:r>
              <a:rPr lang="en-US" sz="4000" dirty="0"/>
              <a:t>= </a:t>
            </a:r>
          </a:p>
          <a:p>
            <a:pPr marL="0" indent="0" algn="ctr">
              <a:buNone/>
            </a:pPr>
            <a:r>
              <a:rPr lang="en-US" sz="4000" dirty="0"/>
              <a:t>Valence quarks</a:t>
            </a:r>
          </a:p>
          <a:p>
            <a:pPr marL="0" indent="0" algn="ctr">
              <a:buNone/>
            </a:pPr>
            <a:r>
              <a:rPr lang="en-US" sz="4000" dirty="0"/>
              <a:t>+ </a:t>
            </a:r>
          </a:p>
          <a:p>
            <a:pPr marL="0" indent="0" algn="ctr">
              <a:buNone/>
            </a:pPr>
            <a:r>
              <a:rPr lang="en-US" sz="4000" dirty="0"/>
              <a:t>Sea quarks </a:t>
            </a:r>
          </a:p>
          <a:p>
            <a:pPr marL="0" indent="0" algn="ctr">
              <a:buNone/>
            </a:pPr>
            <a:r>
              <a:rPr lang="en-US" sz="4000" dirty="0"/>
              <a:t>+ </a:t>
            </a:r>
          </a:p>
          <a:p>
            <a:pPr marL="0" indent="0" algn="ctr">
              <a:buNone/>
            </a:pPr>
            <a:r>
              <a:rPr lang="en-US" sz="4000" dirty="0"/>
              <a:t>Gluons +…?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5545DE-40E4-D730-35BA-EC1ADE0CC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7706" y="635635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016D4C0-E5FB-7040-BFFC-F905DC5EE8C0}" type="slidenum">
              <a:rPr lang="en-US" smtClean="0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23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5108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ACCFE7-E605-1889-EBF0-E95CB7964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1DF638D-36B9-ACA0-5F3E-670EDB4F2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34762" r="4893"/>
          <a:stretch/>
        </p:blipFill>
        <p:spPr>
          <a:xfrm>
            <a:off x="742185" y="1384344"/>
            <a:ext cx="10707630" cy="49720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FE5B9F-86EB-8A9C-C6D0-E0094F758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Proton Structure</a:t>
            </a:r>
          </a:p>
        </p:txBody>
      </p:sp>
      <p:pic>
        <p:nvPicPr>
          <p:cNvPr id="7" name="Content Placeholder 6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F14BF505-CD0F-8A3A-34A1-13B1E49FF7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46323" y="1690688"/>
            <a:ext cx="3379575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A500B9-2636-A116-628E-240A902CB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24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ABC286-9E7E-AD77-2988-C1EE73B632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049" y="1690688"/>
            <a:ext cx="4235880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47BB316-C00D-92EA-382C-B4FB6F0D021C}"/>
              </a:ext>
            </a:extLst>
          </p:cNvPr>
          <p:cNvCxnSpPr>
            <a:cxnSpLocks/>
          </p:cNvCxnSpPr>
          <p:nvPr/>
        </p:nvCxnSpPr>
        <p:spPr>
          <a:xfrm>
            <a:off x="4750736" y="3673549"/>
            <a:ext cx="1697205" cy="0"/>
          </a:xfrm>
          <a:prstGeom prst="straightConnector1">
            <a:avLst/>
          </a:prstGeom>
          <a:ln w="190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18659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atex-image-1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" b="20737"/>
          <a:stretch/>
        </p:blipFill>
        <p:spPr>
          <a:xfrm>
            <a:off x="2246313" y="2598718"/>
            <a:ext cx="7351491" cy="3494825"/>
          </a:xfrm>
          <a:prstGeom prst="rect">
            <a:avLst/>
          </a:prstGeom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1636712" y="1409679"/>
            <a:ext cx="8918575" cy="515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 hard scattering processes for which cross section calculations can be easily made.</a:t>
            </a: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Inelastic Scattering is the work horse here</a:t>
            </a: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Compile data from many experiments with different sensitivities and produce a global fit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1BA672C-FAF3-2128-43A2-88187F5A0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14" y="388895"/>
            <a:ext cx="10497786" cy="792162"/>
          </a:xfrm>
        </p:spPr>
        <p:txBody>
          <a:bodyPr>
            <a:normAutofit fontScale="90000"/>
          </a:bodyPr>
          <a:lstStyle/>
          <a:p>
            <a:r>
              <a:rPr lang="en-US" dirty="0"/>
              <a:t>How can we measure the parton distributions?</a:t>
            </a: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6F69B30D-C6CA-5497-66C6-4AE480B23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ln>
            <a:noFill/>
          </a:ln>
        </p:spPr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25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6193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97F0D-8758-C89B-228A-1C8BBB385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8B2C1-F08D-F5A4-3D84-9D51B3C30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014" y="388895"/>
            <a:ext cx="10497786" cy="792162"/>
          </a:xfrm>
        </p:spPr>
        <p:txBody>
          <a:bodyPr>
            <a:normAutofit fontScale="90000"/>
          </a:bodyPr>
          <a:lstStyle/>
          <a:p>
            <a:r>
              <a:rPr lang="en-US" dirty="0"/>
              <a:t>How can we measure the parton distributions?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55C10A35-5639-D04F-5759-A9E81FD72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199" y="1265195"/>
            <a:ext cx="8839201" cy="538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 hard scattering processes for which cross section calculations can be easily made.</a:t>
            </a: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processes</a:t>
            </a: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69863" indent="-169863"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Wingdings" pitchFamily="2" charset="2"/>
              <a:buChar char="§"/>
              <a:defRPr/>
            </a:pPr>
            <a:r>
              <a:rPr lang="en-US" kern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Compile data from many experiments with different sensitivities and produce a global fit</a:t>
            </a:r>
          </a:p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defRPr/>
            </a:pPr>
            <a:endParaRPr lang="en-US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latex-image-1.pdf">
            <a:extLst>
              <a:ext uri="{FF2B5EF4-FFF2-40B4-BE49-F238E27FC236}">
                <a16:creationId xmlns:a16="http://schemas.microsoft.com/office/drawing/2014/main" id="{23FDDC1E-EDBA-37E5-354F-18BF929A60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3457" b="-553"/>
          <a:stretch/>
        </p:blipFill>
        <p:spPr>
          <a:xfrm>
            <a:off x="3124201" y="1920834"/>
            <a:ext cx="7351491" cy="1194609"/>
          </a:xfrm>
          <a:prstGeom prst="rect">
            <a:avLst/>
          </a:prstGeom>
        </p:spPr>
      </p:pic>
      <p:pic>
        <p:nvPicPr>
          <p:cNvPr id="10" name="Picture 9" descr="latex-image-1.pdf">
            <a:extLst>
              <a:ext uri="{FF2B5EF4-FFF2-40B4-BE49-F238E27FC236}">
                <a16:creationId xmlns:a16="http://schemas.microsoft.com/office/drawing/2014/main" id="{265875F7-B081-5F9F-0B38-AA17CB65C1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0200" y="3368634"/>
            <a:ext cx="4771914" cy="807145"/>
          </a:xfrm>
          <a:prstGeom prst="rect">
            <a:avLst/>
          </a:prstGeom>
        </p:spPr>
      </p:pic>
      <p:pic>
        <p:nvPicPr>
          <p:cNvPr id="11" name="Picture 10" descr="latex-image-1.pdf">
            <a:extLst>
              <a:ext uri="{FF2B5EF4-FFF2-40B4-BE49-F238E27FC236}">
                <a16:creationId xmlns:a16="http://schemas.microsoft.com/office/drawing/2014/main" id="{71EA0DA3-5DF7-3453-2347-5F76CAB12A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4359234"/>
            <a:ext cx="6363836" cy="8721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2BC1564-AE82-A7C0-216D-2945134D2C97}"/>
              </a:ext>
            </a:extLst>
          </p:cNvPr>
          <p:cNvSpPr txBox="1"/>
          <p:nvPr/>
        </p:nvSpPr>
        <p:spPr>
          <a:xfrm>
            <a:off x="1676400" y="2225633"/>
            <a:ext cx="1752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Semi-Inclusive deep inelastic scattering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D382AF-178B-50FB-1D3A-BF61CBEC72EF}"/>
              </a:ext>
            </a:extLst>
          </p:cNvPr>
          <p:cNvSpPr txBox="1"/>
          <p:nvPr/>
        </p:nvSpPr>
        <p:spPr>
          <a:xfrm>
            <a:off x="1752600" y="3444833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 asymmetry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6C638A-F595-5AB6-404B-B8A7C4A02717}"/>
              </a:ext>
            </a:extLst>
          </p:cNvPr>
          <p:cNvSpPr txBox="1"/>
          <p:nvPr/>
        </p:nvSpPr>
        <p:spPr>
          <a:xfrm>
            <a:off x="1676400" y="45071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Drell-Yan</a:t>
            </a: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472FFDB7-C82B-6317-C3F2-A2ABFC6AE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26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4066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22839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Global fit constraints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524000" y="4486987"/>
            <a:ext cx="9144000" cy="2057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Adopt a convenient fitting form: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Make other assumptions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733800" y="1279540"/>
            <a:ext cx="2209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up valence quarks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05200" y="2151822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down valence quark</a:t>
            </a:r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2089"/>
          <a:stretch/>
        </p:blipFill>
        <p:spPr>
          <a:xfrm>
            <a:off x="5029200" y="1067393"/>
            <a:ext cx="5455920" cy="25646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14261" y="2911433"/>
            <a:ext cx="29055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net strange valence quarks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514600" y="3793567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Momentum conservation</a:t>
            </a:r>
          </a:p>
        </p:txBody>
      </p:sp>
      <p:pic>
        <p:nvPicPr>
          <p:cNvPr id="15" name="Picture 1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5006933"/>
            <a:ext cx="5166360" cy="381000"/>
          </a:xfrm>
          <a:prstGeom prst="rect">
            <a:avLst/>
          </a:prstGeom>
        </p:spPr>
      </p:pic>
      <p:pic>
        <p:nvPicPr>
          <p:cNvPr id="16" name="Picture 1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5277" y="3677608"/>
            <a:ext cx="5410200" cy="693420"/>
          </a:xfrm>
          <a:prstGeom prst="rect">
            <a:avLst/>
          </a:prstGeom>
        </p:spPr>
      </p:pic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8A4D1340-1640-95EC-8A4A-C03720149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27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278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315317" y="319088"/>
            <a:ext cx="9020175" cy="86518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Common Initial Assumption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idx="1"/>
          </p:nvPr>
        </p:nvSpPr>
        <p:spPr>
          <a:xfrm>
            <a:off x="914401" y="1309687"/>
            <a:ext cx="5334000" cy="5229225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Neutrons and protons are charge symmetric</a:t>
            </a:r>
          </a:p>
          <a:p>
            <a:r>
              <a:rPr lang="en-US" sz="2000" dirty="0"/>
              <a:t>In most processes on the proton, there is a e</a:t>
            </a:r>
            <a:r>
              <a:rPr lang="en-US" sz="2000" baseline="30000" dirty="0"/>
              <a:t>2</a:t>
            </a:r>
            <a:r>
              <a:rPr lang="en-US" sz="2000" dirty="0"/>
              <a:t> term giving u quarks twice the weight as d quarks</a:t>
            </a:r>
          </a:p>
          <a:p>
            <a:r>
              <a:rPr lang="en-US" sz="2000" dirty="0"/>
              <a:t>Considering only protons, you initially have 2x more u quarks than d quarks</a:t>
            </a:r>
          </a:p>
          <a:p>
            <a:r>
              <a:rPr lang="en-US" sz="2000" dirty="0"/>
              <a:t>This assumption</a:t>
            </a:r>
          </a:p>
          <a:p>
            <a:pPr lvl="1"/>
            <a:r>
              <a:rPr lang="en-US" sz="1800" dirty="0"/>
              <a:t>Allows the use of data with neutrons</a:t>
            </a:r>
          </a:p>
          <a:p>
            <a:pPr lvl="1"/>
            <a:r>
              <a:rPr lang="en-US" sz="1800" dirty="0"/>
              <a:t> gives us better access to the d quark distributions</a:t>
            </a:r>
          </a:p>
          <a:p>
            <a:pPr lvl="1"/>
            <a:endParaRPr lang="en-US" sz="1800" dirty="0"/>
          </a:p>
          <a:p>
            <a:r>
              <a:rPr lang="en-US" sz="2000" dirty="0"/>
              <a:t>Some fits have dropped this assumption and found some room for charge symmetry violation, but not much and the </a:t>
            </a:r>
            <a:r>
              <a:rPr lang="en-US" sz="2000" dirty="0">
                <a:latin typeface="Symbol" charset="2"/>
                <a:cs typeface="Symbol" charset="2"/>
              </a:rPr>
              <a:t>c</a:t>
            </a:r>
            <a:r>
              <a:rPr lang="en-US" sz="2000" baseline="30000" dirty="0">
                <a:cs typeface="Symbol" charset="2"/>
              </a:rPr>
              <a:t>2</a:t>
            </a:r>
            <a:r>
              <a:rPr lang="en-US" sz="2000" dirty="0">
                <a:cs typeface="Symbol" charset="2"/>
              </a:rPr>
              <a:t> distributions were basically flat</a:t>
            </a:r>
            <a:endParaRPr lang="en-US" sz="2000" baseline="30000" dirty="0">
              <a:latin typeface="Symbol" charset="2"/>
              <a:cs typeface="Symbol" charset="2"/>
            </a:endParaRPr>
          </a:p>
        </p:txBody>
      </p:sp>
      <p:pic>
        <p:nvPicPr>
          <p:cNvPr id="3" name="Picture 2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28807" y="1955800"/>
            <a:ext cx="2743200" cy="2946400"/>
          </a:xfrm>
          <a:prstGeom prst="rect">
            <a:avLst/>
          </a:prstGeom>
        </p:spPr>
      </p:pic>
      <p:sp>
        <p:nvSpPr>
          <p:cNvPr id="2" name="Slide Number Placeholder 7">
            <a:extLst>
              <a:ext uri="{FF2B5EF4-FFF2-40B4-BE49-F238E27FC236}">
                <a16:creationId xmlns:a16="http://schemas.microsoft.com/office/drawing/2014/main" id="{CC84B112-378E-BA62-36F9-FAB04F7B0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28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2324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E0C9C-49C4-5AD4-868D-FD0813D06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D56F71-CD30-82F1-C5BB-91FA49D3EE5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48353" y="296274"/>
            <a:ext cx="8535987" cy="1054100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Main Experimental Toolbox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DE43C2-C87D-83CA-B6DB-60B3CB06E5F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94944" y="1149527"/>
            <a:ext cx="1855082" cy="18550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C749A3-3058-8EEA-387E-2BFFA236C98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2667" y="1149527"/>
            <a:ext cx="3710164" cy="18550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49C047-F09C-F1D1-AF02-DB5E69F80495}"/>
              </a:ext>
            </a:extLst>
          </p:cNvPr>
          <p:cNvSpPr txBox="1"/>
          <p:nvPr/>
        </p:nvSpPr>
        <p:spPr>
          <a:xfrm>
            <a:off x="2095501" y="3245562"/>
            <a:ext cx="40005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INELASTIC SCATTERING</a:t>
            </a:r>
          </a:p>
          <a:p>
            <a:pPr defTabSz="45720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Lepton scatters from hadron</a:t>
            </a:r>
          </a:p>
          <a:p>
            <a:pPr marL="285750" indent="-285750" defTabSz="457200"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Exchange of virtual photon</a:t>
            </a:r>
          </a:p>
          <a:p>
            <a:pPr marL="285750" indent="-285750" defTabSz="457200"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Excited states of the hadron (or more)</a:t>
            </a:r>
          </a:p>
          <a:p>
            <a:pPr marL="285750" indent="-285750" defTabSz="457200"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Doesn’t differentiate between quark and antiquark</a:t>
            </a:r>
          </a:p>
          <a:p>
            <a:pPr marL="285750" indent="-285750" defTabSz="457200"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342B41-9388-242B-D189-6D8A1CCC5665}"/>
              </a:ext>
            </a:extLst>
          </p:cNvPr>
          <p:cNvSpPr txBox="1"/>
          <p:nvPr/>
        </p:nvSpPr>
        <p:spPr>
          <a:xfrm>
            <a:off x="6096002" y="3245560"/>
            <a:ext cx="424744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DRELL YAN PROCESS</a:t>
            </a:r>
          </a:p>
          <a:p>
            <a:pPr defTabSz="45720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Quark from hadron annihilates with antiquark from another hadron</a:t>
            </a:r>
          </a:p>
          <a:p>
            <a:pPr marL="285750" indent="-285750" defTabSz="457200"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Virtual photon is created</a:t>
            </a:r>
          </a:p>
          <a:p>
            <a:pPr marL="285750" indent="-285750" defTabSz="457200"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Decays into a lepton + antilepton </a:t>
            </a:r>
          </a:p>
          <a:p>
            <a:pPr marL="285750" indent="-285750" defTabSz="457200"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Unique sensitivity to the anti-quark distributions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345F425-0CB1-6FB9-EBBA-4712168B0D14}"/>
              </a:ext>
            </a:extLst>
          </p:cNvPr>
          <p:cNvCxnSpPr/>
          <p:nvPr/>
        </p:nvCxnSpPr>
        <p:spPr>
          <a:xfrm flipV="1">
            <a:off x="3301433" y="2109057"/>
            <a:ext cx="0" cy="8325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0FA39A6-8A46-CA57-C231-C74E608461D8}"/>
              </a:ext>
            </a:extLst>
          </p:cNvPr>
          <p:cNvCxnSpPr/>
          <p:nvPr/>
        </p:nvCxnSpPr>
        <p:spPr>
          <a:xfrm>
            <a:off x="3301434" y="2941611"/>
            <a:ext cx="45861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511C2A7-CFDF-44F7-C37E-57B560DDE743}"/>
              </a:ext>
            </a:extLst>
          </p:cNvPr>
          <p:cNvSpPr txBox="1"/>
          <p:nvPr/>
        </p:nvSpPr>
        <p:spPr>
          <a:xfrm>
            <a:off x="3188547" y="2941612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DCB70F-7680-2B9B-10FE-EB864C591B01}"/>
              </a:ext>
            </a:extLst>
          </p:cNvPr>
          <p:cNvSpPr txBox="1"/>
          <p:nvPr/>
        </p:nvSpPr>
        <p:spPr>
          <a:xfrm rot="16200000">
            <a:off x="2761465" y="2433611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A0B3757-8DCD-44E7-CE6B-64F738CD4EA3}"/>
              </a:ext>
            </a:extLst>
          </p:cNvPr>
          <p:cNvCxnSpPr/>
          <p:nvPr/>
        </p:nvCxnSpPr>
        <p:spPr>
          <a:xfrm flipV="1">
            <a:off x="6873822" y="2073215"/>
            <a:ext cx="0" cy="8325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CBAE0C9E-4FF4-6510-DF5A-155A33A27278}"/>
              </a:ext>
            </a:extLst>
          </p:cNvPr>
          <p:cNvCxnSpPr/>
          <p:nvPr/>
        </p:nvCxnSpPr>
        <p:spPr>
          <a:xfrm>
            <a:off x="6873823" y="2905769"/>
            <a:ext cx="45861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251FB0B-3DCE-6C55-194A-603B4C5AC324}"/>
              </a:ext>
            </a:extLst>
          </p:cNvPr>
          <p:cNvSpPr txBox="1"/>
          <p:nvPr/>
        </p:nvSpPr>
        <p:spPr>
          <a:xfrm>
            <a:off x="6760936" y="2884697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1A42B6B-B701-DE16-BFD1-F8C9E8B3A0E3}"/>
              </a:ext>
            </a:extLst>
          </p:cNvPr>
          <p:cNvSpPr txBox="1"/>
          <p:nvPr/>
        </p:nvSpPr>
        <p:spPr>
          <a:xfrm rot="16200000">
            <a:off x="6333854" y="239776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9C7BDCD3-D971-5E04-E20B-6DB7D20F0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29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304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5BE62-462E-D340-AD82-EC9B74AF3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646" y="4830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Special thanks for sharing slides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F4BEF4-D854-7F4B-93D3-F5FF5B2C5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3509" y="6492875"/>
            <a:ext cx="2743200" cy="365125"/>
          </a:xfrm>
        </p:spPr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E48B1F-B9E7-054D-9F0E-20CB53593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1776" y="1199051"/>
            <a:ext cx="1548237" cy="23199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F3ABCC-DE39-A94E-8B72-86D06044BB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6" r="8804"/>
          <a:stretch/>
        </p:blipFill>
        <p:spPr>
          <a:xfrm>
            <a:off x="6272070" y="3993515"/>
            <a:ext cx="1781760" cy="2222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3F43060-2883-1F44-ABDE-858630AF3C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161" r="8378"/>
          <a:stretch>
            <a:fillRect/>
          </a:stretch>
        </p:blipFill>
        <p:spPr>
          <a:xfrm>
            <a:off x="4001207" y="3988879"/>
            <a:ext cx="1918090" cy="22184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4F419-E84E-2049-9545-9421DDBAE6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043" y="3999006"/>
            <a:ext cx="1764356" cy="21826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572A15-2CA6-174B-8E71-5E96DC219C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478" y="1491851"/>
            <a:ext cx="2103922" cy="19917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FC84FA-B2E0-D44D-B10D-BDDC309BC53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71" r="18578"/>
          <a:stretch/>
        </p:blipFill>
        <p:spPr>
          <a:xfrm>
            <a:off x="1993285" y="1475221"/>
            <a:ext cx="2056336" cy="20083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C9CDB97-71BB-3B42-8842-8E2A33225A3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544" y="1331077"/>
            <a:ext cx="1604010" cy="21386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4DFBFE3-CC05-2941-AD38-D45587349EAD}"/>
              </a:ext>
            </a:extLst>
          </p:cNvPr>
          <p:cNvSpPr txBox="1"/>
          <p:nvPr/>
        </p:nvSpPr>
        <p:spPr>
          <a:xfrm>
            <a:off x="389472" y="3539067"/>
            <a:ext cx="1566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William Henry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7529D89-7CA9-9E49-8AFF-7B4676552952}"/>
              </a:ext>
            </a:extLst>
          </p:cNvPr>
          <p:cNvSpPr txBox="1"/>
          <p:nvPr/>
        </p:nvSpPr>
        <p:spPr>
          <a:xfrm>
            <a:off x="2364460" y="3496603"/>
            <a:ext cx="939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JP Chen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3C4D26-0471-5B43-BBD7-2541E55514B0}"/>
              </a:ext>
            </a:extLst>
          </p:cNvPr>
          <p:cNvSpPr txBox="1"/>
          <p:nvPr/>
        </p:nvSpPr>
        <p:spPr>
          <a:xfrm>
            <a:off x="2119370" y="6217436"/>
            <a:ext cx="15687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Arrington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7BBE52-C08B-464D-BDF0-555568469B0D}"/>
              </a:ext>
            </a:extLst>
          </p:cNvPr>
          <p:cNvSpPr txBox="1"/>
          <p:nvPr/>
        </p:nvSpPr>
        <p:spPr>
          <a:xfrm>
            <a:off x="282227" y="6213402"/>
            <a:ext cx="1565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Provakar Datta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AC4615-0888-4441-B6C1-28CB07544CB4}"/>
              </a:ext>
            </a:extLst>
          </p:cNvPr>
          <p:cNvSpPr txBox="1"/>
          <p:nvPr/>
        </p:nvSpPr>
        <p:spPr>
          <a:xfrm>
            <a:off x="4229569" y="6229093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Cynthia Keppel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EEB8073-6B92-E148-83E7-C9BA941FF8AA}"/>
              </a:ext>
            </a:extLst>
          </p:cNvPr>
          <p:cNvSpPr txBox="1"/>
          <p:nvPr/>
        </p:nvSpPr>
        <p:spPr>
          <a:xfrm>
            <a:off x="6539473" y="6229093"/>
            <a:ext cx="1332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 Reimer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0954FA5-8743-1C40-8456-A32BFC9762C3}"/>
              </a:ext>
            </a:extLst>
          </p:cNvPr>
          <p:cNvSpPr txBox="1"/>
          <p:nvPr/>
        </p:nvSpPr>
        <p:spPr>
          <a:xfrm>
            <a:off x="4418143" y="3496383"/>
            <a:ext cx="1717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Xiaochao Zheng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80F1187-A442-754C-9FDB-B61E70BB7551}"/>
              </a:ext>
            </a:extLst>
          </p:cNvPr>
          <p:cNvSpPr txBox="1"/>
          <p:nvPr/>
        </p:nvSpPr>
        <p:spPr>
          <a:xfrm>
            <a:off x="6545797" y="3532117"/>
            <a:ext cx="16401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Sebastian Kuhn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A25DA11-029D-1B4E-8DD8-2A685953E1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1440" y="3982787"/>
            <a:ext cx="1515013" cy="22306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1C2BF0-6710-D44F-A21C-17D85982A9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60389" y="1261583"/>
            <a:ext cx="1843134" cy="2234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8EF6C74-03AF-5647-BEDC-5A7162F5490C}"/>
              </a:ext>
            </a:extLst>
          </p:cNvPr>
          <p:cNvSpPr txBox="1"/>
          <p:nvPr/>
        </p:nvSpPr>
        <p:spPr>
          <a:xfrm>
            <a:off x="8145985" y="3472235"/>
            <a:ext cx="2140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Mohammad Hattawy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D699F9-5A98-4542-A083-31343EC2B934}"/>
              </a:ext>
            </a:extLst>
          </p:cNvPr>
          <p:cNvSpPr txBox="1"/>
          <p:nvPr/>
        </p:nvSpPr>
        <p:spPr>
          <a:xfrm>
            <a:off x="8546841" y="6178335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Eric Christy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6F2A149-28A6-7065-AE21-157B6E29293C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6999" r="14768"/>
          <a:stretch>
            <a:fillRect/>
          </a:stretch>
        </p:blipFill>
        <p:spPr>
          <a:xfrm>
            <a:off x="8282546" y="4070922"/>
            <a:ext cx="1796920" cy="2090807"/>
          </a:xfrm>
          <a:prstGeom prst="rect">
            <a:avLst/>
          </a:prstGeom>
        </p:spPr>
      </p:pic>
      <p:pic>
        <p:nvPicPr>
          <p:cNvPr id="1026" name="Picture 2" descr="Mark DALTON | Staff Scientist | PhD | Thomas Jefferson National Accelerator  Facility, Newport News | Jefferson Lab | Research profile - Page 3">
            <a:extLst>
              <a:ext uri="{FF2B5EF4-FFF2-40B4-BE49-F238E27FC236}">
                <a16:creationId xmlns:a16="http://schemas.microsoft.com/office/drawing/2014/main" id="{796BA1D1-13A4-F75C-2201-F89EC0EDA7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5" t="14250" r="20107"/>
          <a:stretch>
            <a:fillRect/>
          </a:stretch>
        </p:blipFill>
        <p:spPr bwMode="auto">
          <a:xfrm>
            <a:off x="10369106" y="1263721"/>
            <a:ext cx="1732424" cy="223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hysics Division Seminar - The MARATHON Marathon | Jefferson Lab">
            <a:extLst>
              <a:ext uri="{FF2B5EF4-FFF2-40B4-BE49-F238E27FC236}">
                <a16:creationId xmlns:a16="http://schemas.microsoft.com/office/drawing/2014/main" id="{3BE5CB83-1BEC-9F26-8D8C-DC2F4225A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774" y="3992687"/>
            <a:ext cx="1749940" cy="217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3B5E099-8C30-1784-3876-661D18BFAAEE}"/>
              </a:ext>
            </a:extLst>
          </p:cNvPr>
          <p:cNvSpPr txBox="1"/>
          <p:nvPr/>
        </p:nvSpPr>
        <p:spPr>
          <a:xfrm>
            <a:off x="10528561" y="6150169"/>
            <a:ext cx="1178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Hanjie Liu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F4E1677-3662-2482-0B10-E739D4E27E07}"/>
              </a:ext>
            </a:extLst>
          </p:cNvPr>
          <p:cNvSpPr txBox="1"/>
          <p:nvPr/>
        </p:nvSpPr>
        <p:spPr>
          <a:xfrm>
            <a:off x="10528561" y="3492809"/>
            <a:ext cx="13708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Mark Dalton</a:t>
            </a:r>
          </a:p>
        </p:txBody>
      </p:sp>
    </p:spTree>
    <p:extLst>
      <p:ext uri="{BB962C8B-B14F-4D97-AF65-F5344CB8AC3E}">
        <p14:creationId xmlns:p14="http://schemas.microsoft.com/office/powerpoint/2010/main" val="33965367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A0C9E-7F10-C14D-BD16-FF57A3481D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6E0C8-C29C-E52B-CB36-21A51AC57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9588" y="152602"/>
            <a:ext cx="7182166" cy="688050"/>
          </a:xfrm>
        </p:spPr>
        <p:txBody>
          <a:bodyPr>
            <a:normAutofit fontScale="90000"/>
          </a:bodyPr>
          <a:lstStyle/>
          <a:p>
            <a:r>
              <a:rPr lang="en-US" dirty="0"/>
              <a:t>What is the Drell-Yan process?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15CF963-2189-2EF5-304F-4787150248F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rot="10800000">
            <a:off x="4259560" y="4219446"/>
            <a:ext cx="3340100" cy="195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BC5755C-A6F4-4A6D-D379-98CD9B46E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2C395-CFEF-1F45-8D8F-71109AACAD69}" type="slidenum">
              <a:rPr lang="en-US" smtClean="0"/>
              <a:t>30</a:t>
            </a:fld>
            <a:endParaRPr lang="en-US"/>
          </a:p>
        </p:txBody>
      </p:sp>
      <p:pic>
        <p:nvPicPr>
          <p:cNvPr id="3" name="Picture 2" descr="Screen Shot 2016-04-12 at 11.01.54 AM.png">
            <a:extLst>
              <a:ext uri="{FF2B5EF4-FFF2-40B4-BE49-F238E27FC236}">
                <a16:creationId xmlns:a16="http://schemas.microsoft.com/office/drawing/2014/main" id="{16819658-F188-7062-7577-F39D0F46F2A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8450" y="1260180"/>
            <a:ext cx="5062372" cy="19205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 descr="Screen Shot 2016-04-12 at 1.42.32 PM.png">
            <a:extLst>
              <a:ext uri="{FF2B5EF4-FFF2-40B4-BE49-F238E27FC236}">
                <a16:creationId xmlns:a16="http://schemas.microsoft.com/office/drawing/2014/main" id="{FF9DDF0E-68F1-44CD-8FE6-67574DDA3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2441" y="898000"/>
            <a:ext cx="2848577" cy="5277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979CC9-ABCF-504C-A213-D8C49C071AA2}"/>
              </a:ext>
            </a:extLst>
          </p:cNvPr>
          <p:cNvSpPr txBox="1"/>
          <p:nvPr/>
        </p:nvSpPr>
        <p:spPr>
          <a:xfrm>
            <a:off x="7932441" y="6259810"/>
            <a:ext cx="2879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hu-H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Phys.Rev.Lett. 25 (1970) 1523-1526</a:t>
            </a:r>
            <a:endParaRPr lang="en-US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BA2129-804D-AF57-8A48-25B1593B6C93}"/>
              </a:ext>
            </a:extLst>
          </p:cNvPr>
          <p:cNvSpPr txBox="1"/>
          <p:nvPr/>
        </p:nvSpPr>
        <p:spPr>
          <a:xfrm>
            <a:off x="1017661" y="3848864"/>
            <a:ext cx="32017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prominent features observed</a:t>
            </a:r>
          </a:p>
          <a:p>
            <a:pPr marL="285750" indent="-285750" defTabSz="457200"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Shoulder between 3 – 4 GeV</a:t>
            </a:r>
          </a:p>
          <a:p>
            <a:pPr marL="285750" indent="-285750" defTabSz="457200">
              <a:buFont typeface="Arial"/>
              <a:buChar char="•"/>
            </a:pPr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defTabSz="457200">
              <a:buFont typeface="Arial"/>
              <a:buChar char="•"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Underlying continuum (DY dimuons)</a:t>
            </a:r>
          </a:p>
          <a:p>
            <a:pPr defTabSz="457200"/>
            <a:endParaRPr lang="en-U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Donut 11">
            <a:extLst>
              <a:ext uri="{FF2B5EF4-FFF2-40B4-BE49-F238E27FC236}">
                <a16:creationId xmlns:a16="http://schemas.microsoft.com/office/drawing/2014/main" id="{7ED4BB1A-10AC-AFB6-9B0F-F8CD337C1465}"/>
              </a:ext>
            </a:extLst>
          </p:cNvPr>
          <p:cNvSpPr/>
          <p:nvPr/>
        </p:nvSpPr>
        <p:spPr>
          <a:xfrm>
            <a:off x="4938423" y="2764573"/>
            <a:ext cx="197893" cy="241355"/>
          </a:xfrm>
          <a:prstGeom prst="donut">
            <a:avLst>
              <a:gd name="adj" fmla="val 1448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8B68C2-20E9-8346-54CF-8E46B3AF5952}"/>
              </a:ext>
            </a:extLst>
          </p:cNvPr>
          <p:cNvSpPr txBox="1"/>
          <p:nvPr/>
        </p:nvSpPr>
        <p:spPr>
          <a:xfrm>
            <a:off x="4543850" y="3390160"/>
            <a:ext cx="1463293" cy="646331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prize winning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CCA411FD-5F0E-1D80-0E32-F270CC415172}"/>
              </a:ext>
            </a:extLst>
          </p:cNvPr>
          <p:cNvCxnSpPr/>
          <p:nvPr/>
        </p:nvCxnSpPr>
        <p:spPr>
          <a:xfrm flipH="1">
            <a:off x="4543850" y="2854915"/>
            <a:ext cx="394573" cy="53524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83A7537-2027-5DAB-8E6F-C29CAD8E756A}"/>
              </a:ext>
            </a:extLst>
          </p:cNvPr>
          <p:cNvCxnSpPr>
            <a:stCxn id="12" idx="6"/>
          </p:cNvCxnSpPr>
          <p:nvPr/>
        </p:nvCxnSpPr>
        <p:spPr>
          <a:xfrm>
            <a:off x="5136316" y="2885251"/>
            <a:ext cx="870827" cy="5049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97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D2DDE-66A5-38D4-7BEA-72AF62F16E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679ED-E9B7-6E4A-E0B2-5B2EE63D5D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225" y="165641"/>
            <a:ext cx="8591550" cy="6144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Explanation by Drell and Yan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066F9C8-4CA9-C2E1-A29A-81977AEE5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2C395-CFEF-1F45-8D8F-71109AACAD69}" type="slidenum">
              <a:rPr lang="en-US" smtClean="0"/>
              <a:t>31</a:t>
            </a:fld>
            <a:endParaRPr lang="en-US"/>
          </a:p>
        </p:txBody>
      </p:sp>
      <p:pic>
        <p:nvPicPr>
          <p:cNvPr id="3" name="Picture 2" descr="Screen Shot 2016-04-12 at 1.51.54 PM.png">
            <a:extLst>
              <a:ext uri="{FF2B5EF4-FFF2-40B4-BE49-F238E27FC236}">
                <a16:creationId xmlns:a16="http://schemas.microsoft.com/office/drawing/2014/main" id="{222C7F58-DF80-EC81-5AA1-F29E1FBD46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9483" y="3552080"/>
            <a:ext cx="2763974" cy="2753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Screen Shot 2016-04-12 at 1.52.11 PM.png">
            <a:extLst>
              <a:ext uri="{FF2B5EF4-FFF2-40B4-BE49-F238E27FC236}">
                <a16:creationId xmlns:a16="http://schemas.microsoft.com/office/drawing/2014/main" id="{A94DF12F-B727-709B-D87F-910B8C2491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321" b="42284"/>
          <a:stretch/>
        </p:blipFill>
        <p:spPr>
          <a:xfrm>
            <a:off x="7787898" y="3558206"/>
            <a:ext cx="2045535" cy="1846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Screen Shot 2016-04-12 at 1.53.42 PM.png">
            <a:extLst>
              <a:ext uri="{FF2B5EF4-FFF2-40B4-BE49-F238E27FC236}">
                <a16:creationId xmlns:a16="http://schemas.microsoft.com/office/drawing/2014/main" id="{48F4B3DC-2A58-107D-45F6-8BE84527B8C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5274" y="998068"/>
            <a:ext cx="7588159" cy="239713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C52EC7-33A8-50AB-755E-AB156570C54F}"/>
              </a:ext>
            </a:extLst>
          </p:cNvPr>
          <p:cNvSpPr txBox="1"/>
          <p:nvPr/>
        </p:nvSpPr>
        <p:spPr>
          <a:xfrm>
            <a:off x="5197769" y="6412890"/>
            <a:ext cx="2325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err="1">
                <a:solidFill>
                  <a:prstClr val="black"/>
                </a:solidFill>
                <a:latin typeface="Book Antiqua"/>
              </a:rPr>
              <a:t>Phys.Rev.Lett</a:t>
            </a:r>
            <a:r>
              <a:rPr lang="en-US" sz="1400" dirty="0">
                <a:solidFill>
                  <a:prstClr val="black"/>
                </a:solidFill>
                <a:latin typeface="Book Antiqua"/>
              </a:rPr>
              <a:t> 25.902 (1970)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34CB97-9040-C529-63CE-C3480B990A90}"/>
              </a:ext>
            </a:extLst>
          </p:cNvPr>
          <p:cNvSpPr txBox="1"/>
          <p:nvPr/>
        </p:nvSpPr>
        <p:spPr>
          <a:xfrm>
            <a:off x="2245274" y="3714253"/>
            <a:ext cx="23377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Book Antiqua"/>
              </a:rPr>
              <a:t>Underlying continuum explained in the framework of the parton model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9344F0-F472-7299-3B14-CDCED2CAD428}"/>
              </a:ext>
            </a:extLst>
          </p:cNvPr>
          <p:cNvSpPr/>
          <p:nvPr/>
        </p:nvSpPr>
        <p:spPr>
          <a:xfrm>
            <a:off x="7787897" y="5530335"/>
            <a:ext cx="2228538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6600"/>
            </a:solidFill>
          </a:ln>
        </p:spPr>
        <p:txBody>
          <a:bodyPr wrap="square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Book Antiqua"/>
              </a:rPr>
              <a:t>parton annihilates 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  <a:latin typeface="Book Antiqua"/>
              </a:rPr>
              <a:t>with an anti-parton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D5F5D7-ADA4-614F-D519-AA325A6E5257}"/>
              </a:ext>
            </a:extLst>
          </p:cNvPr>
          <p:cNvSpPr txBox="1"/>
          <p:nvPr/>
        </p:nvSpPr>
        <p:spPr>
          <a:xfrm>
            <a:off x="2009914" y="5699777"/>
            <a:ext cx="2197652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 cmpd="sng"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Book Antiqua"/>
              </a:rPr>
              <a:t>Model explained only part of the cross section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5F532D8-49F7-3AF0-3551-C8431DC56F64}"/>
              </a:ext>
            </a:extLst>
          </p:cNvPr>
          <p:cNvCxnSpPr>
            <a:stCxn id="10" idx="3"/>
          </p:cNvCxnSpPr>
          <p:nvPr/>
        </p:nvCxnSpPr>
        <p:spPr>
          <a:xfrm flipV="1">
            <a:off x="4207566" y="5300872"/>
            <a:ext cx="1203738" cy="86057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590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68F056-A6A7-3AFD-07EF-80F2DABA8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15537-B412-0E7D-3BC4-3614E6F0A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225" y="193943"/>
            <a:ext cx="5675546" cy="76525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Leading Order Drell Yan cross-section formula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EA2D2C-3F2C-A88E-A320-9C927F69E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2C395-CFEF-1F45-8D8F-71109AACAD69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F6331E2B-4B55-A31D-FBEC-742786D72C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6413" y="4476750"/>
          <a:ext cx="8132762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071100" imgH="939800" progId="Equation.3">
                  <p:embed/>
                </p:oleObj>
              </mc:Choice>
              <mc:Fallback>
                <p:oleObj name="Equation" r:id="rId2" imgW="10071100" imgH="93980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6413" y="4476750"/>
                        <a:ext cx="8132762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97346B2-F905-7048-5D66-1C2DC4AA7509}"/>
              </a:ext>
            </a:extLst>
          </p:cNvPr>
          <p:cNvCxnSpPr/>
          <p:nvPr/>
        </p:nvCxnSpPr>
        <p:spPr>
          <a:xfrm>
            <a:off x="2035681" y="3946880"/>
            <a:ext cx="405543" cy="6317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C8F00C16-4FB0-05CA-6513-4FE4A5B9498D}"/>
              </a:ext>
            </a:extLst>
          </p:cNvPr>
          <p:cNvSpPr txBox="1"/>
          <p:nvPr/>
        </p:nvSpPr>
        <p:spPr>
          <a:xfrm>
            <a:off x="1615723" y="3466400"/>
            <a:ext cx="165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Book Antiqua"/>
              </a:rPr>
              <a:t>Drell-Yan cross section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FE6B43E-262D-AA6D-23F0-F3610CBD165A}"/>
              </a:ext>
            </a:extLst>
          </p:cNvPr>
          <p:cNvCxnSpPr/>
          <p:nvPr/>
        </p:nvCxnSpPr>
        <p:spPr>
          <a:xfrm flipH="1">
            <a:off x="3908779" y="4141607"/>
            <a:ext cx="98777" cy="4071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A6B9C4D0-C19B-14EE-8ED9-683D3FA8B6B7}"/>
              </a:ext>
            </a:extLst>
          </p:cNvPr>
          <p:cNvSpPr txBox="1"/>
          <p:nvPr/>
        </p:nvSpPr>
        <p:spPr>
          <a:xfrm>
            <a:off x="3548943" y="3654931"/>
            <a:ext cx="1340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Book Antiqua"/>
              </a:rPr>
              <a:t>Fine structure constant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EF3E06A-41EE-319E-B7EE-A27DD290E0AE}"/>
              </a:ext>
            </a:extLst>
          </p:cNvPr>
          <p:cNvCxnSpPr/>
          <p:nvPr/>
        </p:nvCxnSpPr>
        <p:spPr>
          <a:xfrm flipV="1">
            <a:off x="2935111" y="5272217"/>
            <a:ext cx="536222" cy="3245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CD45750E-9354-AD8F-D08C-1DB48596A713}"/>
              </a:ext>
            </a:extLst>
          </p:cNvPr>
          <p:cNvSpPr txBox="1"/>
          <p:nvPr/>
        </p:nvSpPr>
        <p:spPr>
          <a:xfrm>
            <a:off x="2102562" y="5497997"/>
            <a:ext cx="121355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Book Antiqua"/>
              </a:rPr>
              <a:t>Center of mass energy squared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48BD873-BEFA-8242-B4E7-5F770101C633}"/>
              </a:ext>
            </a:extLst>
          </p:cNvPr>
          <p:cNvCxnSpPr/>
          <p:nvPr/>
        </p:nvCxnSpPr>
        <p:spPr>
          <a:xfrm flipH="1" flipV="1">
            <a:off x="3697110" y="5286332"/>
            <a:ext cx="211668" cy="6773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87F5FB7-F93C-806C-7061-42D4C8178069}"/>
              </a:ext>
            </a:extLst>
          </p:cNvPr>
          <p:cNvCxnSpPr/>
          <p:nvPr/>
        </p:nvCxnSpPr>
        <p:spPr>
          <a:xfrm flipH="1" flipV="1">
            <a:off x="4219222" y="5301850"/>
            <a:ext cx="1350999" cy="4924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7E16BDAB-0E01-B035-83B8-5685EA7BF0B7}"/>
              </a:ext>
            </a:extLst>
          </p:cNvPr>
          <p:cNvSpPr txBox="1"/>
          <p:nvPr/>
        </p:nvSpPr>
        <p:spPr>
          <a:xfrm>
            <a:off x="3183890" y="5878996"/>
            <a:ext cx="17056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Book Antiqua"/>
              </a:rPr>
              <a:t>momentum fraction of the anti-quark in the target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2B470BD-E565-54E1-4606-2DA2D44580EF}"/>
              </a:ext>
            </a:extLst>
          </p:cNvPr>
          <p:cNvSpPr txBox="1"/>
          <p:nvPr/>
        </p:nvSpPr>
        <p:spPr>
          <a:xfrm>
            <a:off x="5167209" y="5750151"/>
            <a:ext cx="164733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Book Antiqua"/>
              </a:rPr>
              <a:t>momentum fraction of quark in the beam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85E1C51-C7A0-11B2-B65A-9E1D99B5E5FF}"/>
              </a:ext>
            </a:extLst>
          </p:cNvPr>
          <p:cNvCxnSpPr/>
          <p:nvPr/>
        </p:nvCxnSpPr>
        <p:spPr>
          <a:xfrm flipH="1">
            <a:off x="5827890" y="4340882"/>
            <a:ext cx="1382889" cy="40922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DF46391-F94C-FC24-1E52-D044E6C6EF63}"/>
              </a:ext>
            </a:extLst>
          </p:cNvPr>
          <p:cNvSpPr txBox="1"/>
          <p:nvPr/>
        </p:nvSpPr>
        <p:spPr>
          <a:xfrm>
            <a:off x="7235527" y="3946880"/>
            <a:ext cx="15804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Book Antiqua"/>
              </a:rPr>
              <a:t>PDF of a quark of flavor</a:t>
            </a:r>
            <a:r>
              <a:rPr lang="en-US" sz="1400" i="1" dirty="0">
                <a:solidFill>
                  <a:prstClr val="black"/>
                </a:solidFill>
                <a:latin typeface="Book Antiqua"/>
              </a:rPr>
              <a:t> </a:t>
            </a:r>
            <a:r>
              <a:rPr lang="en-US" sz="1400" i="1" dirty="0" err="1">
                <a:solidFill>
                  <a:prstClr val="black"/>
                </a:solidFill>
                <a:latin typeface="Book Antiqua"/>
              </a:rPr>
              <a:t>i</a:t>
            </a:r>
            <a:r>
              <a:rPr lang="en-US" sz="1400" i="1" dirty="0">
                <a:solidFill>
                  <a:prstClr val="black"/>
                </a:solidFill>
                <a:latin typeface="Book Antiqua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Book Antiqua"/>
              </a:rPr>
              <a:t>in the beam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374264D-F6E9-C2DE-D0D9-AD2A65C6B037}"/>
              </a:ext>
            </a:extLst>
          </p:cNvPr>
          <p:cNvCxnSpPr/>
          <p:nvPr/>
        </p:nvCxnSpPr>
        <p:spPr>
          <a:xfrm flipH="1" flipV="1">
            <a:off x="6477000" y="5116994"/>
            <a:ext cx="1524000" cy="84666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5D2F6A22-CE0C-3F12-CA51-0B35EA0D7F54}"/>
              </a:ext>
            </a:extLst>
          </p:cNvPr>
          <p:cNvSpPr txBox="1"/>
          <p:nvPr/>
        </p:nvSpPr>
        <p:spPr>
          <a:xfrm>
            <a:off x="8025749" y="5691752"/>
            <a:ext cx="18943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Book Antiqua"/>
              </a:rPr>
              <a:t>PDF of anti quarks of flavor </a:t>
            </a:r>
            <a:r>
              <a:rPr lang="en-US" sz="1400" dirty="0" err="1">
                <a:solidFill>
                  <a:prstClr val="black"/>
                </a:solidFill>
                <a:latin typeface="Book Antiqua"/>
              </a:rPr>
              <a:t>i</a:t>
            </a:r>
            <a:r>
              <a:rPr lang="en-US" sz="1400" dirty="0">
                <a:solidFill>
                  <a:prstClr val="black"/>
                </a:solidFill>
                <a:latin typeface="Book Antiqua"/>
              </a:rPr>
              <a:t> in the target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B9D9FA4-91CB-C305-3F07-BCDE0E7966B1}"/>
              </a:ext>
            </a:extLst>
          </p:cNvPr>
          <p:cNvSpPr txBox="1"/>
          <p:nvPr/>
        </p:nvSpPr>
        <p:spPr>
          <a:xfrm>
            <a:off x="5266551" y="3427661"/>
            <a:ext cx="19066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dirty="0">
                <a:solidFill>
                  <a:prstClr val="black"/>
                </a:solidFill>
                <a:latin typeface="Book Antiqua"/>
              </a:rPr>
              <a:t>Charge weighted summation over all quark flavors</a:t>
            </a: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20B90A87-DB5D-4486-9ADD-3EF46CD41F90}"/>
              </a:ext>
            </a:extLst>
          </p:cNvPr>
          <p:cNvCxnSpPr/>
          <p:nvPr/>
        </p:nvCxnSpPr>
        <p:spPr>
          <a:xfrm flipH="1">
            <a:off x="4765883" y="3889326"/>
            <a:ext cx="500669" cy="7577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0C8358C5-687F-3210-77CD-6A41F6056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2275" y="136525"/>
            <a:ext cx="2587392" cy="356124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EC30872-B35A-65C2-2173-9039CD634CF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374" y="1384750"/>
            <a:ext cx="3335515" cy="1667758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0FB83CE-C854-BB17-FF37-83B9DD961896}"/>
              </a:ext>
            </a:extLst>
          </p:cNvPr>
          <p:cNvCxnSpPr/>
          <p:nvPr/>
        </p:nvCxnSpPr>
        <p:spPr>
          <a:xfrm flipV="1">
            <a:off x="2343843" y="2092953"/>
            <a:ext cx="0" cy="8325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CB5F8CDE-532C-AFCD-957E-DBBDB33ECBFC}"/>
              </a:ext>
            </a:extLst>
          </p:cNvPr>
          <p:cNvCxnSpPr/>
          <p:nvPr/>
        </p:nvCxnSpPr>
        <p:spPr>
          <a:xfrm>
            <a:off x="2343844" y="2925507"/>
            <a:ext cx="45861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95AFAF75-F483-37A2-FB81-CD66E023F000}"/>
              </a:ext>
            </a:extLst>
          </p:cNvPr>
          <p:cNvSpPr txBox="1"/>
          <p:nvPr/>
        </p:nvSpPr>
        <p:spPr>
          <a:xfrm>
            <a:off x="2230957" y="2904435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Book Antiqua"/>
              </a:rPr>
              <a:t>time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FBBDED-C4E3-B01A-3D0E-AE4D766DC797}"/>
              </a:ext>
            </a:extLst>
          </p:cNvPr>
          <p:cNvSpPr txBox="1"/>
          <p:nvPr/>
        </p:nvSpPr>
        <p:spPr>
          <a:xfrm rot="16200000">
            <a:off x="1777426" y="2417507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Book Antiqua"/>
              </a:rPr>
              <a:t>space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CC2457-E57B-F198-19B0-4E87E8CBCD59}"/>
              </a:ext>
            </a:extLst>
          </p:cNvPr>
          <p:cNvSpPr txBox="1"/>
          <p:nvPr/>
        </p:nvSpPr>
        <p:spPr>
          <a:xfrm>
            <a:off x="10391775" y="959197"/>
            <a:ext cx="15804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order diagrams accounts for ~50% of the cross section</a:t>
            </a:r>
          </a:p>
        </p:txBody>
      </p:sp>
    </p:spTree>
    <p:extLst>
      <p:ext uri="{BB962C8B-B14F-4D97-AF65-F5344CB8AC3E}">
        <p14:creationId xmlns:p14="http://schemas.microsoft.com/office/powerpoint/2010/main" val="310361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FE00D4-7C3C-5EA6-D56C-C0F5CB9F0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7178F1B-0BC2-3D88-862A-4354478EC76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76414" y="4476750"/>
          <a:ext cx="813117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071100" imgH="939800" progId="Equation.3">
                  <p:embed/>
                </p:oleObj>
              </mc:Choice>
              <mc:Fallback>
                <p:oleObj name="Equation" r:id="rId2" imgW="10071100" imgH="939800" progId="Equation.3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776414" y="4476750"/>
                        <a:ext cx="8131175" cy="82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>
            <a:extLst>
              <a:ext uri="{FF2B5EF4-FFF2-40B4-BE49-F238E27FC236}">
                <a16:creationId xmlns:a16="http://schemas.microsoft.com/office/drawing/2014/main" id="{81A06D92-14D9-E7D7-5D49-E2D95511E6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2374" y="1384750"/>
            <a:ext cx="3335515" cy="1667758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3D1CF1B-C01F-DE13-0117-FC18BCBF2D79}"/>
              </a:ext>
            </a:extLst>
          </p:cNvPr>
          <p:cNvCxnSpPr/>
          <p:nvPr/>
        </p:nvCxnSpPr>
        <p:spPr>
          <a:xfrm flipV="1">
            <a:off x="2343843" y="2092953"/>
            <a:ext cx="0" cy="83255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A84B146-9EC9-E9A6-BE73-2AEB242E5C71}"/>
              </a:ext>
            </a:extLst>
          </p:cNvPr>
          <p:cNvCxnSpPr/>
          <p:nvPr/>
        </p:nvCxnSpPr>
        <p:spPr>
          <a:xfrm>
            <a:off x="2343844" y="2925507"/>
            <a:ext cx="45861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35100DC-CCD8-963D-7A18-14B58FAEEA36}"/>
              </a:ext>
            </a:extLst>
          </p:cNvPr>
          <p:cNvSpPr txBox="1"/>
          <p:nvPr/>
        </p:nvSpPr>
        <p:spPr>
          <a:xfrm>
            <a:off x="2230957" y="2904435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Book Antiqua"/>
              </a:rPr>
              <a:t>time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81FAD14-93D7-6FC3-5520-4CE2C79D4C73}"/>
              </a:ext>
            </a:extLst>
          </p:cNvPr>
          <p:cNvSpPr txBox="1"/>
          <p:nvPr/>
        </p:nvSpPr>
        <p:spPr>
          <a:xfrm rot="16200000">
            <a:off x="1777426" y="2417507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Book Antiqua"/>
              </a:rPr>
              <a:t>space</a:t>
            </a:r>
          </a:p>
        </p:txBody>
      </p:sp>
      <p:sp>
        <p:nvSpPr>
          <p:cNvPr id="38" name="&quot;No&quot; Symbol 37">
            <a:extLst>
              <a:ext uri="{FF2B5EF4-FFF2-40B4-BE49-F238E27FC236}">
                <a16:creationId xmlns:a16="http://schemas.microsoft.com/office/drawing/2014/main" id="{0BD00553-FC81-89C4-ECEC-91B87850E0FD}"/>
              </a:ext>
            </a:extLst>
          </p:cNvPr>
          <p:cNvSpPr/>
          <p:nvPr/>
        </p:nvSpPr>
        <p:spPr>
          <a:xfrm>
            <a:off x="7579174" y="4693662"/>
            <a:ext cx="2388164" cy="423333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9AEC3C6-7444-7318-2E74-56582A44DA82}"/>
              </a:ext>
            </a:extLst>
          </p:cNvPr>
          <p:cNvSpPr txBox="1"/>
          <p:nvPr/>
        </p:nvSpPr>
        <p:spPr>
          <a:xfrm>
            <a:off x="5012907" y="5299789"/>
            <a:ext cx="2566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Book Antiqua"/>
              </a:rPr>
              <a:t>Acceptance of the spectrometer can be chosen to study antiquark distributions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CDC00BF-175C-9B63-E22B-6C085A6AE42F}"/>
              </a:ext>
            </a:extLst>
          </p:cNvPr>
          <p:cNvSpPr txBox="1"/>
          <p:nvPr/>
        </p:nvSpPr>
        <p:spPr>
          <a:xfrm>
            <a:off x="7705583" y="5757577"/>
            <a:ext cx="18098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dirty="0">
                <a:solidFill>
                  <a:prstClr val="black"/>
                </a:solidFill>
                <a:latin typeface="Book Antiqua"/>
              </a:rPr>
              <a:t>Term negligible compared to the first term 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57D611B-493F-74F3-EE6D-E89BFF558D6D}"/>
              </a:ext>
            </a:extLst>
          </p:cNvPr>
          <p:cNvCxnSpPr/>
          <p:nvPr/>
        </p:nvCxnSpPr>
        <p:spPr>
          <a:xfrm flipV="1">
            <a:off x="8495645" y="5116994"/>
            <a:ext cx="155331" cy="674808"/>
          </a:xfrm>
          <a:prstGeom prst="straightConnector1">
            <a:avLst/>
          </a:prstGeom>
          <a:ln>
            <a:solidFill>
              <a:srgbClr val="2E2224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ight Brace 5">
            <a:extLst>
              <a:ext uri="{FF2B5EF4-FFF2-40B4-BE49-F238E27FC236}">
                <a16:creationId xmlns:a16="http://schemas.microsoft.com/office/drawing/2014/main" id="{1C335EAF-4E6A-66D9-8DD7-92C71F736602}"/>
              </a:ext>
            </a:extLst>
          </p:cNvPr>
          <p:cNvSpPr/>
          <p:nvPr/>
        </p:nvSpPr>
        <p:spPr>
          <a:xfrm rot="5400000">
            <a:off x="5989084" y="4140817"/>
            <a:ext cx="287729" cy="2240085"/>
          </a:xfrm>
          <a:prstGeom prst="rightBrace">
            <a:avLst>
              <a:gd name="adj1" fmla="val 3177"/>
              <a:gd name="adj2" fmla="val 50000"/>
            </a:avLst>
          </a:prstGeom>
          <a:ln w="38100" cmpd="sng"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D88668C-B064-CF00-230E-7B2B0A911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0225" y="193943"/>
            <a:ext cx="5675546" cy="76525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Leading Order Drell Yan cross-section formula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08BDDD-8A70-FFC9-AED5-688B83874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2C395-CFEF-1F45-8D8F-71109AACAD69}" type="slidenum">
              <a:rPr lang="en-US" smtClean="0"/>
              <a:t>33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43709B-5C70-8284-26B0-624238C46636}"/>
              </a:ext>
            </a:extLst>
          </p:cNvPr>
          <p:cNvSpPr txBox="1"/>
          <p:nvPr/>
        </p:nvSpPr>
        <p:spPr>
          <a:xfrm>
            <a:off x="10391775" y="959197"/>
            <a:ext cx="158044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Higher order diagrams accounts for ~50% of the cross section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9788D6-3A9B-2EC9-9B51-772B863D38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2275" y="136525"/>
            <a:ext cx="2587392" cy="3561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776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1A97A7-CE04-47C5-2487-AFE906C65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4774D-8356-62EC-0A5B-384CDFF73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2364" y="197043"/>
            <a:ext cx="8828240" cy="633406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Accessing the anti-quark distributions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958BA9-19F4-3DFC-9966-BD178D484F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2C395-CFEF-1F45-8D8F-71109AACAD69}" type="slidenum">
              <a:rPr lang="en-US" smtClean="0"/>
              <a:t>34</a:t>
            </a:fld>
            <a:endParaRPr lang="en-US"/>
          </a:p>
        </p:txBody>
      </p:sp>
      <p:grpSp>
        <p:nvGrpSpPr>
          <p:cNvPr id="19" name="Group 31">
            <a:extLst>
              <a:ext uri="{FF2B5EF4-FFF2-40B4-BE49-F238E27FC236}">
                <a16:creationId xmlns:a16="http://schemas.microsoft.com/office/drawing/2014/main" id="{297CFA94-ABCA-2BD4-C679-64B682FA15B9}"/>
              </a:ext>
            </a:extLst>
          </p:cNvPr>
          <p:cNvGrpSpPr>
            <a:grpSpLocks/>
          </p:cNvGrpSpPr>
          <p:nvPr/>
        </p:nvGrpSpPr>
        <p:grpSpPr bwMode="auto">
          <a:xfrm>
            <a:off x="7287916" y="1003876"/>
            <a:ext cx="3142688" cy="1983986"/>
            <a:chOff x="2529" y="2022"/>
            <a:chExt cx="3248" cy="2123"/>
          </a:xfrm>
        </p:grpSpPr>
        <p:pic>
          <p:nvPicPr>
            <p:cNvPr id="20" name="Picture 32" descr="mrst">
              <a:extLst>
                <a:ext uri="{FF2B5EF4-FFF2-40B4-BE49-F238E27FC236}">
                  <a16:creationId xmlns:a16="http://schemas.microsoft.com/office/drawing/2014/main" id="{6CEF6F9A-3B4F-2C10-6A27-FFD4B130143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9" y="2022"/>
              <a:ext cx="3248" cy="17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 Box 33">
              <a:extLst>
                <a:ext uri="{FF2B5EF4-FFF2-40B4-BE49-F238E27FC236}">
                  <a16:creationId xmlns:a16="http://schemas.microsoft.com/office/drawing/2014/main" id="{C6E84E7E-00AD-7A03-4148-3204B4BA10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10" y="3585"/>
              <a:ext cx="1043" cy="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CC3399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defTabSz="457200">
                <a:defRPr/>
              </a:pPr>
              <a:r>
                <a:rPr lang="en-US" sz="2800" dirty="0">
                  <a:solidFill>
                    <a:srgbClr val="CC3399"/>
                  </a:solidFill>
                  <a:latin typeface="Times New Roman" charset="0"/>
                </a:rPr>
                <a:t>x</a:t>
              </a:r>
              <a:r>
                <a:rPr lang="en-US" sz="2800" baseline="-25000" dirty="0">
                  <a:solidFill>
                    <a:srgbClr val="CC3399"/>
                  </a:solidFill>
                  <a:latin typeface="Times New Roman" charset="0"/>
                </a:rPr>
                <a:t>target</a:t>
              </a:r>
            </a:p>
          </p:txBody>
        </p:sp>
        <p:sp>
          <p:nvSpPr>
            <p:cNvPr id="23" name="Text Box 34">
              <a:extLst>
                <a:ext uri="{FF2B5EF4-FFF2-40B4-BE49-F238E27FC236}">
                  <a16:creationId xmlns:a16="http://schemas.microsoft.com/office/drawing/2014/main" id="{D5C3B349-92C6-9F18-1BD7-1AB1BA1BF5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35" y="3585"/>
              <a:ext cx="912" cy="5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defTabSz="457200">
                <a:defRPr/>
              </a:pPr>
              <a:r>
                <a:rPr lang="en-US" sz="2800" dirty="0">
                  <a:solidFill>
                    <a:srgbClr val="3333FF"/>
                  </a:solidFill>
                  <a:latin typeface="Times New Roman" charset="0"/>
                </a:rPr>
                <a:t>x</a:t>
              </a:r>
              <a:r>
                <a:rPr lang="en-US" sz="2800" baseline="-25000" dirty="0">
                  <a:solidFill>
                    <a:srgbClr val="3333FF"/>
                  </a:solidFill>
                  <a:latin typeface="Times New Roman" charset="0"/>
                </a:rPr>
                <a:t>beam</a:t>
              </a:r>
            </a:p>
          </p:txBody>
        </p:sp>
        <p:sp>
          <p:nvSpPr>
            <p:cNvPr id="25" name="AutoShape 35">
              <a:extLst>
                <a:ext uri="{FF2B5EF4-FFF2-40B4-BE49-F238E27FC236}">
                  <a16:creationId xmlns:a16="http://schemas.microsoft.com/office/drawing/2014/main" id="{27B9A374-A2F5-FF4E-2091-A2C985D0A287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3547" y="2984"/>
              <a:ext cx="268" cy="1142"/>
            </a:xfrm>
            <a:prstGeom prst="leftBrace">
              <a:avLst>
                <a:gd name="adj1" fmla="val 35510"/>
                <a:gd name="adj2" fmla="val 46542"/>
              </a:avLst>
            </a:prstGeom>
            <a:noFill/>
            <a:ln w="28575">
              <a:solidFill>
                <a:srgbClr val="CC33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defTabSz="457200">
                <a:defRPr/>
              </a:pPr>
              <a:endParaRPr lang="en-US">
                <a:solidFill>
                  <a:srgbClr val="CC3399"/>
                </a:solidFill>
                <a:latin typeface="Times New Roman" charset="0"/>
              </a:endParaRPr>
            </a:p>
          </p:txBody>
        </p:sp>
        <p:sp>
          <p:nvSpPr>
            <p:cNvPr id="26" name="AutoShape 36">
              <a:extLst>
                <a:ext uri="{FF2B5EF4-FFF2-40B4-BE49-F238E27FC236}">
                  <a16:creationId xmlns:a16="http://schemas.microsoft.com/office/drawing/2014/main" id="{6F7D3D1C-E32F-3EC1-48C9-7BF5B8BCC616}"/>
                </a:ext>
              </a:extLst>
            </p:cNvPr>
            <p:cNvSpPr>
              <a:spLocks/>
            </p:cNvSpPr>
            <p:nvPr/>
          </p:nvSpPr>
          <p:spPr bwMode="auto">
            <a:xfrm rot="-5400000">
              <a:off x="4854" y="3061"/>
              <a:ext cx="268" cy="987"/>
            </a:xfrm>
            <a:prstGeom prst="leftBrace">
              <a:avLst>
                <a:gd name="adj1" fmla="val 30690"/>
                <a:gd name="adj2" fmla="val 46542"/>
              </a:avLst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pPr algn="ctr" defTabSz="457200">
                <a:defRPr/>
              </a:pPr>
              <a:endParaRPr lang="en-US">
                <a:solidFill>
                  <a:srgbClr val="33CC33"/>
                </a:solidFill>
                <a:latin typeface="Times New Roman" charset="0"/>
              </a:endParaRPr>
            </a:p>
          </p:txBody>
        </p:sp>
      </p:grpSp>
      <p:sp>
        <p:nvSpPr>
          <p:cNvPr id="29" name="Rectangle 2">
            <a:extLst>
              <a:ext uri="{FF2B5EF4-FFF2-40B4-BE49-F238E27FC236}">
                <a16:creationId xmlns:a16="http://schemas.microsoft.com/office/drawing/2014/main" id="{09600B46-1126-B574-05F4-2615A452A1A2}"/>
              </a:ext>
            </a:extLst>
          </p:cNvPr>
          <p:cNvSpPr txBox="1">
            <a:spLocks noChangeArrowheads="1"/>
          </p:cNvSpPr>
          <p:nvPr/>
        </p:nvSpPr>
        <p:spPr>
          <a:xfrm>
            <a:off x="1602364" y="1294689"/>
            <a:ext cx="4860366" cy="1771650"/>
          </a:xfrm>
          <a:prstGeom prst="rect">
            <a:avLst/>
          </a:prstGeom>
        </p:spPr>
        <p:txBody>
          <a:bodyPr/>
          <a:lstStyle>
            <a:lvl1pPr marL="171450" indent="-173736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Char char="•"/>
              <a:defRPr sz="2200" b="0" i="0" kern="1200" cap="none" spc="3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34448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2pPr>
            <a:lvl3pPr marL="515938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3pPr>
            <a:lvl4pPr marL="68897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4pPr>
            <a:lvl5pPr marL="860425" indent="-173736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5pPr>
            <a:lvl6pPr marL="105156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23444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41732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1600200" indent="-173736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873624"/>
              </a:buClr>
              <a:buNone/>
              <a:defRPr/>
            </a:pPr>
            <a:r>
              <a:rPr lang="en-US" sz="1800" dirty="0">
                <a:solidFill>
                  <a:srgbClr val="000000"/>
                </a:solidFill>
                <a:latin typeface="Book Antiqua"/>
              </a:rPr>
              <a:t>Detector acceptance chooses </a:t>
            </a:r>
            <a:r>
              <a:rPr lang="en-US" sz="1800" i="1" dirty="0">
                <a:solidFill>
                  <a:srgbClr val="000000"/>
                </a:solidFill>
                <a:latin typeface="Book Antiqua"/>
              </a:rPr>
              <a:t>x</a:t>
            </a:r>
            <a:r>
              <a:rPr lang="en-US" sz="1800" i="1" baseline="-25000" dirty="0">
                <a:solidFill>
                  <a:srgbClr val="000000"/>
                </a:solidFill>
                <a:latin typeface="Book Antiqua"/>
              </a:rPr>
              <a:t>target</a:t>
            </a:r>
            <a:r>
              <a:rPr lang="en-US" sz="1800" dirty="0">
                <a:solidFill>
                  <a:srgbClr val="000000"/>
                </a:solidFill>
                <a:latin typeface="Book Antiqua"/>
              </a:rPr>
              <a:t> and </a:t>
            </a:r>
            <a:r>
              <a:rPr lang="en-US" sz="1800" i="1" dirty="0">
                <a:solidFill>
                  <a:srgbClr val="000000"/>
                </a:solidFill>
                <a:latin typeface="Book Antiqua"/>
              </a:rPr>
              <a:t>x</a:t>
            </a:r>
            <a:r>
              <a:rPr lang="en-US" sz="1800" i="1" baseline="-25000" dirty="0">
                <a:solidFill>
                  <a:srgbClr val="000000"/>
                </a:solidFill>
                <a:latin typeface="Book Antiqua"/>
              </a:rPr>
              <a:t>beam</a:t>
            </a:r>
            <a:endParaRPr lang="en-US" sz="1800" i="1" dirty="0">
              <a:solidFill>
                <a:srgbClr val="000000"/>
              </a:solidFill>
              <a:latin typeface="Book Antiqua"/>
            </a:endParaRPr>
          </a:p>
          <a:p>
            <a:pPr>
              <a:buClr>
                <a:srgbClr val="873624"/>
              </a:buClr>
              <a:defRPr/>
            </a:pPr>
            <a:r>
              <a:rPr lang="en-US" sz="1800" dirty="0">
                <a:solidFill>
                  <a:srgbClr val="000000"/>
                </a:solidFill>
                <a:latin typeface="Book Antiqua"/>
              </a:rPr>
              <a:t>Fixed target high </a:t>
            </a:r>
            <a:r>
              <a:rPr lang="en-US" sz="1800" i="1" dirty="0" err="1">
                <a:solidFill>
                  <a:srgbClr val="000000"/>
                </a:solidFill>
                <a:latin typeface="Book Antiqua"/>
              </a:rPr>
              <a:t>x</a:t>
            </a:r>
            <a:r>
              <a:rPr lang="en-US" sz="1800" i="1" baseline="-25000" dirty="0" err="1">
                <a:solidFill>
                  <a:srgbClr val="000000"/>
                </a:solidFill>
                <a:latin typeface="Book Antiqua"/>
              </a:rPr>
              <a:t>F</a:t>
            </a:r>
            <a:r>
              <a:rPr lang="en-US" sz="1800" i="1" dirty="0">
                <a:solidFill>
                  <a:srgbClr val="000000"/>
                </a:solidFill>
                <a:latin typeface="Book Antiqua"/>
              </a:rPr>
              <a:t> ( x</a:t>
            </a:r>
            <a:r>
              <a:rPr lang="en-US" sz="1800" i="1" baseline="-25000" dirty="0">
                <a:solidFill>
                  <a:srgbClr val="000000"/>
                </a:solidFill>
                <a:latin typeface="Book Antiqua"/>
              </a:rPr>
              <a:t>beam</a:t>
            </a:r>
            <a:r>
              <a:rPr lang="en-US" sz="1800" i="1" dirty="0">
                <a:solidFill>
                  <a:srgbClr val="000000"/>
                </a:solidFill>
                <a:latin typeface="Book Antiqua"/>
              </a:rPr>
              <a:t> – x</a:t>
            </a:r>
            <a:r>
              <a:rPr lang="en-US" sz="1800" i="1" baseline="-25000" dirty="0">
                <a:solidFill>
                  <a:srgbClr val="000000"/>
                </a:solidFill>
                <a:latin typeface="Book Antiqua"/>
              </a:rPr>
              <a:t>target</a:t>
            </a:r>
            <a:r>
              <a:rPr lang="en-US" sz="1800" i="1" dirty="0">
                <a:solidFill>
                  <a:srgbClr val="000000"/>
                </a:solidFill>
                <a:latin typeface="Book Antiqua"/>
              </a:rPr>
              <a:t> )</a:t>
            </a:r>
          </a:p>
          <a:p>
            <a:pPr>
              <a:buClr>
                <a:srgbClr val="873624"/>
              </a:buClr>
              <a:defRPr/>
            </a:pPr>
            <a:r>
              <a:rPr lang="en-US" sz="1800" dirty="0">
                <a:solidFill>
                  <a:srgbClr val="000000"/>
                </a:solidFill>
                <a:latin typeface="Book Antiqua"/>
              </a:rPr>
              <a:t>Valence beam quarks at high-</a:t>
            </a:r>
            <a:r>
              <a:rPr lang="en-US" sz="1800" i="1" dirty="0">
                <a:solidFill>
                  <a:srgbClr val="000000"/>
                </a:solidFill>
                <a:latin typeface="Book Antiqua"/>
              </a:rPr>
              <a:t>x</a:t>
            </a:r>
            <a:r>
              <a:rPr lang="en-US" sz="1800" dirty="0">
                <a:solidFill>
                  <a:srgbClr val="000000"/>
                </a:solidFill>
                <a:latin typeface="Book Antiqua"/>
              </a:rPr>
              <a:t>.</a:t>
            </a:r>
          </a:p>
          <a:p>
            <a:pPr>
              <a:buClr>
                <a:srgbClr val="873624"/>
              </a:buClr>
              <a:defRPr/>
            </a:pPr>
            <a:r>
              <a:rPr lang="en-US" sz="1800" dirty="0">
                <a:solidFill>
                  <a:srgbClr val="000000"/>
                </a:solidFill>
                <a:latin typeface="Book Antiqua"/>
              </a:rPr>
              <a:t>Sea target quarks at low/intermediate-</a:t>
            </a:r>
            <a:r>
              <a:rPr lang="en-US" sz="1800" i="1" dirty="0">
                <a:solidFill>
                  <a:srgbClr val="000000"/>
                </a:solidFill>
                <a:latin typeface="Book Antiqua"/>
              </a:rPr>
              <a:t>x.</a:t>
            </a:r>
          </a:p>
        </p:txBody>
      </p:sp>
      <p:pic>
        <p:nvPicPr>
          <p:cNvPr id="24" name="Picture 23" descr="Screen Shot 2016-05-13 at 2.08.16 PM.png">
            <a:extLst>
              <a:ext uri="{FF2B5EF4-FFF2-40B4-BE49-F238E27FC236}">
                <a16:creationId xmlns:a16="http://schemas.microsoft.com/office/drawing/2014/main" id="{26FCE864-851E-DCA0-CF1A-6D5DF28F56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403" y="4468218"/>
            <a:ext cx="5237349" cy="1965412"/>
          </a:xfrm>
          <a:prstGeom prst="rect">
            <a:avLst/>
          </a:prstGeom>
        </p:spPr>
      </p:pic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9AA223FF-74D6-4A0B-0C58-E6B0C70B88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90411" y="3278220"/>
          <a:ext cx="8132762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0071100" imgH="939800" progId="Equation.3">
                  <p:embed/>
                </p:oleObj>
              </mc:Choice>
              <mc:Fallback>
                <p:oleObj name="Equation" r:id="rId4" imgW="10071100" imgH="939800" progId="Equation.3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90411" y="3278220"/>
                        <a:ext cx="8132762" cy="825500"/>
                      </a:xfrm>
                      <a:prstGeom prst="rect">
                        <a:avLst/>
                      </a:prstGeom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&quot;No&quot; Symbol 37">
            <a:extLst>
              <a:ext uri="{FF2B5EF4-FFF2-40B4-BE49-F238E27FC236}">
                <a16:creationId xmlns:a16="http://schemas.microsoft.com/office/drawing/2014/main" id="{59CD9147-DCB3-8C33-CA7D-A14B49A5C703}"/>
              </a:ext>
            </a:extLst>
          </p:cNvPr>
          <p:cNvSpPr/>
          <p:nvPr/>
        </p:nvSpPr>
        <p:spPr>
          <a:xfrm>
            <a:off x="7676591" y="3552329"/>
            <a:ext cx="2144720" cy="299800"/>
          </a:xfrm>
          <a:prstGeom prst="noSmoking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Book Antiqua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E8CBE61-B3A0-9B70-067A-25449CA7DEB4}"/>
              </a:ext>
            </a:extLst>
          </p:cNvPr>
          <p:cNvSpPr txBox="1"/>
          <p:nvPr/>
        </p:nvSpPr>
        <p:spPr>
          <a:xfrm>
            <a:off x="1773240" y="823159"/>
            <a:ext cx="8657364" cy="1938992"/>
          </a:xfrm>
          <a:prstGeom prst="rect">
            <a:avLst/>
          </a:prstGeom>
          <a:solidFill>
            <a:srgbClr val="FF6AB8"/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457200"/>
            <a:r>
              <a:rPr lang="en-US" sz="4000" dirty="0">
                <a:solidFill>
                  <a:srgbClr val="FFFF00"/>
                </a:solidFill>
                <a:latin typeface="Book Antiqua"/>
              </a:rPr>
              <a:t>Detector acceptance tuned to study the antiquark distributions </a:t>
            </a:r>
          </a:p>
          <a:p>
            <a:pPr algn="ctr" defTabSz="457200"/>
            <a:r>
              <a:rPr lang="en-US" sz="4000" dirty="0">
                <a:solidFill>
                  <a:srgbClr val="FFFF00"/>
                </a:solidFill>
                <a:latin typeface="Book Antiqua"/>
              </a:rPr>
              <a:t>of the target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ED3B780-C255-2531-AA7A-6C4015502A80}"/>
              </a:ext>
            </a:extLst>
          </p:cNvPr>
          <p:cNvCxnSpPr/>
          <p:nvPr/>
        </p:nvCxnSpPr>
        <p:spPr>
          <a:xfrm flipV="1">
            <a:off x="7549092" y="2770121"/>
            <a:ext cx="2881512" cy="5454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34E4B79-52FC-3E5E-0703-81F7D524B09E}"/>
              </a:ext>
            </a:extLst>
          </p:cNvPr>
          <p:cNvCxnSpPr/>
          <p:nvPr/>
        </p:nvCxnSpPr>
        <p:spPr>
          <a:xfrm flipH="1" flipV="1">
            <a:off x="1773242" y="2750812"/>
            <a:ext cx="4635483" cy="56479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Frame 2">
            <a:extLst>
              <a:ext uri="{FF2B5EF4-FFF2-40B4-BE49-F238E27FC236}">
                <a16:creationId xmlns:a16="http://schemas.microsoft.com/office/drawing/2014/main" id="{8576B1D2-2B56-5E48-6E49-16041729F39A}"/>
              </a:ext>
            </a:extLst>
          </p:cNvPr>
          <p:cNvSpPr/>
          <p:nvPr/>
        </p:nvSpPr>
        <p:spPr>
          <a:xfrm>
            <a:off x="6408724" y="3315608"/>
            <a:ext cx="1140368" cy="788113"/>
          </a:xfrm>
          <a:prstGeom prst="frame">
            <a:avLst>
              <a:gd name="adj1" fmla="val 4279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black"/>
              </a:solidFill>
              <a:latin typeface="Book Antiqua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1E9DB550-4131-B897-78CE-BAC6B0B0719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90927" y="5586140"/>
          <a:ext cx="3404324" cy="74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4737100" imgH="1041400" progId="Equation.3">
                  <p:embed/>
                </p:oleObj>
              </mc:Choice>
              <mc:Fallback>
                <p:oleObj name="Equation" r:id="rId6" imgW="4737100" imgH="1041400" progId="Equation.3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690927" y="5586140"/>
                        <a:ext cx="3404324" cy="748762"/>
                      </a:xfrm>
                      <a:prstGeom prst="rect">
                        <a:avLst/>
                      </a:prstGeom>
                      <a:ln>
                        <a:solidFill>
                          <a:schemeClr val="tx1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7A313A8D-5ED2-0D5F-270C-8AE87FDE3D43}"/>
              </a:ext>
            </a:extLst>
          </p:cNvPr>
          <p:cNvSpPr txBox="1"/>
          <p:nvPr/>
        </p:nvSpPr>
        <p:spPr>
          <a:xfrm>
            <a:off x="1690928" y="4597476"/>
            <a:ext cx="3254907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 defTabSz="457200"/>
            <a:r>
              <a:rPr lang="en-US" dirty="0">
                <a:solidFill>
                  <a:prstClr val="black"/>
                </a:solidFill>
                <a:latin typeface="Book Antiqua"/>
              </a:rPr>
              <a:t>Ratio of cross sections of p-p and p-A reactions is the key to probing the sea structure</a:t>
            </a:r>
          </a:p>
        </p:txBody>
      </p:sp>
    </p:spTree>
    <p:extLst>
      <p:ext uri="{BB962C8B-B14F-4D97-AF65-F5344CB8AC3E}">
        <p14:creationId xmlns:p14="http://schemas.microsoft.com/office/powerpoint/2010/main" val="411034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1" grpId="0" animBg="1"/>
      <p:bldP spid="3" grpId="0" animBg="1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8F10E8-638D-126D-CE1A-B4D43A0478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529348-AD23-F68C-F3A2-1F4872660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82C395-CFEF-1F45-8D8F-71109AACAD69}" type="slidenum">
              <a:rPr lang="en-US" smtClean="0"/>
              <a:t>35</a:t>
            </a:fld>
            <a:endParaRPr lang="en-US"/>
          </a:p>
        </p:txBody>
      </p:sp>
      <p:pic>
        <p:nvPicPr>
          <p:cNvPr id="14" name="Picture 13" descr="Chart, diagram&#10;&#10;AI-generated content may be incorrect.">
            <a:extLst>
              <a:ext uri="{FF2B5EF4-FFF2-40B4-BE49-F238E27FC236}">
                <a16:creationId xmlns:a16="http://schemas.microsoft.com/office/drawing/2014/main" id="{3E488D27-BA21-B515-5D38-3C3868A815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965"/>
          <a:stretch>
            <a:fillRect/>
          </a:stretch>
        </p:blipFill>
        <p:spPr>
          <a:xfrm rot="5400000">
            <a:off x="3339538" y="-951739"/>
            <a:ext cx="5172812" cy="8903352"/>
          </a:xfrm>
          <a:prstGeom prst="rect">
            <a:avLst/>
          </a:prstGeom>
        </p:spPr>
      </p:pic>
      <p:sp>
        <p:nvSpPr>
          <p:cNvPr id="20" name="Title 2">
            <a:extLst>
              <a:ext uri="{FF2B5EF4-FFF2-40B4-BE49-F238E27FC236}">
                <a16:creationId xmlns:a16="http://schemas.microsoft.com/office/drawing/2014/main" id="{51E9E068-B63F-2FD0-F7D2-F5EC4B954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060" y="136525"/>
            <a:ext cx="8349560" cy="1054250"/>
          </a:xfrm>
        </p:spPr>
        <p:txBody>
          <a:bodyPr/>
          <a:lstStyle/>
          <a:p>
            <a:pPr algn="ctr"/>
            <a:r>
              <a:rPr lang="en-US" dirty="0"/>
              <a:t>DIS &amp; DY – complementary!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7D289F-91BA-2AAC-DBCC-4F0A7E27435D}"/>
              </a:ext>
            </a:extLst>
          </p:cNvPr>
          <p:cNvSpPr txBox="1"/>
          <p:nvPr/>
        </p:nvSpPr>
        <p:spPr>
          <a:xfrm>
            <a:off x="3680354" y="6567586"/>
            <a:ext cx="50449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1400" dirty="0" err="1">
                <a:solidFill>
                  <a:prstClr val="black"/>
                </a:solidFill>
                <a:latin typeface="Book Antiqua"/>
              </a:rPr>
              <a:t>McGaughey</a:t>
            </a:r>
            <a:r>
              <a:rPr lang="en-US" sz="1400" dirty="0">
                <a:solidFill>
                  <a:prstClr val="black"/>
                </a:solidFill>
                <a:latin typeface="Book Antiqua"/>
              </a:rPr>
              <a:t>, Moss, </a:t>
            </a:r>
            <a:r>
              <a:rPr lang="en-US" sz="1400" dirty="0" err="1">
                <a:solidFill>
                  <a:prstClr val="black"/>
                </a:solidFill>
                <a:latin typeface="Book Antiqua"/>
              </a:rPr>
              <a:t>Peng</a:t>
            </a:r>
            <a:r>
              <a:rPr lang="en-US" sz="1400" dirty="0">
                <a:solidFill>
                  <a:prstClr val="black"/>
                </a:solidFill>
                <a:latin typeface="Book Antiqua"/>
              </a:rPr>
              <a:t> </a:t>
            </a:r>
            <a:r>
              <a:rPr lang="en-US" sz="1400" dirty="0" err="1">
                <a:solidFill>
                  <a:prstClr val="black"/>
                </a:solidFill>
                <a:latin typeface="Book Antiqua"/>
              </a:rPr>
              <a:t>Ann.Rev</a:t>
            </a:r>
            <a:r>
              <a:rPr lang="en-US" sz="1400" dirty="0">
                <a:solidFill>
                  <a:prstClr val="black"/>
                </a:solidFill>
                <a:latin typeface="Book Antiqua"/>
              </a:rPr>
              <a:t>. Nucl.Part.Sci.49 (1999) 217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E512F01-50F2-421B-427B-CA658F01DDB1}"/>
              </a:ext>
            </a:extLst>
          </p:cNvPr>
          <p:cNvSpPr txBox="1"/>
          <p:nvPr/>
        </p:nvSpPr>
        <p:spPr>
          <a:xfrm>
            <a:off x="9741551" y="2527067"/>
            <a:ext cx="7986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defTabSz="457200">
              <a:buFont typeface="Arial"/>
              <a:buChar char="•"/>
            </a:pPr>
            <a:r>
              <a:rPr lang="en-US" sz="1200" dirty="0">
                <a:solidFill>
                  <a:srgbClr val="008000"/>
                </a:solidFill>
                <a:latin typeface="Book Antiqua"/>
              </a:rPr>
              <a:t>NA3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1200" dirty="0">
                <a:solidFill>
                  <a:srgbClr val="3366FF"/>
                </a:solidFill>
                <a:latin typeface="Book Antiqua"/>
              </a:rPr>
              <a:t>E605</a:t>
            </a:r>
          </a:p>
          <a:p>
            <a:pPr marL="285750" indent="-285750" defTabSz="457200">
              <a:buFont typeface="Arial"/>
              <a:buChar char="•"/>
            </a:pPr>
            <a:r>
              <a:rPr lang="en-US" sz="1200" dirty="0">
                <a:solidFill>
                  <a:prstClr val="black"/>
                </a:solidFill>
                <a:latin typeface="Book Antiqua"/>
              </a:rPr>
              <a:t>E772</a:t>
            </a:r>
          </a:p>
          <a:p>
            <a:pPr defTabSz="457200"/>
            <a:endParaRPr lang="en-US" sz="1200" dirty="0">
              <a:solidFill>
                <a:prstClr val="black"/>
              </a:solidFill>
              <a:latin typeface="Book Antiqua"/>
            </a:endParaRPr>
          </a:p>
        </p:txBody>
      </p:sp>
    </p:spTree>
    <p:extLst>
      <p:ext uri="{BB962C8B-B14F-4D97-AF65-F5344CB8AC3E}">
        <p14:creationId xmlns:p14="http://schemas.microsoft.com/office/powerpoint/2010/main" val="12196211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300" y="1690687"/>
            <a:ext cx="5810100" cy="4858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Semi-Inclusive Deep Inelastic Scattering (SIDIS)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210878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Measurements in which another meson/hadron is tagged along with the initial scattered e</a:t>
            </a:r>
            <a:r>
              <a:rPr lang="en-US" baseline="30000" dirty="0"/>
              <a:t>-</a:t>
            </a:r>
          </a:p>
          <a:p>
            <a:pPr lvl="1"/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/>
              <a:t> + p(n) → e</a:t>
            </a:r>
            <a:r>
              <a:rPr lang="en-US" baseline="30000" dirty="0"/>
              <a:t>- </a:t>
            </a:r>
            <a:r>
              <a:rPr lang="en-US" dirty="0"/>
              <a:t>+ 𝜋 </a:t>
            </a:r>
            <a:r>
              <a:rPr lang="en-US" baseline="30000" dirty="0"/>
              <a:t>- </a:t>
            </a:r>
            <a:r>
              <a:rPr lang="en-US" dirty="0"/>
              <a:t>+ X</a:t>
            </a:r>
          </a:p>
          <a:p>
            <a:pPr lvl="1"/>
            <a:r>
              <a:rPr lang="en-US" dirty="0"/>
              <a:t>e</a:t>
            </a:r>
            <a:r>
              <a:rPr lang="en-US" baseline="30000" dirty="0"/>
              <a:t>-</a:t>
            </a:r>
            <a:r>
              <a:rPr lang="en-US" dirty="0"/>
              <a:t> + p(n) → e</a:t>
            </a:r>
            <a:r>
              <a:rPr lang="en-US" baseline="30000" dirty="0"/>
              <a:t>- </a:t>
            </a:r>
            <a:r>
              <a:rPr lang="en-US" dirty="0"/>
              <a:t>+ 𝜋 </a:t>
            </a:r>
            <a:r>
              <a:rPr lang="en-US" baseline="30000" dirty="0"/>
              <a:t>+ </a:t>
            </a:r>
            <a:r>
              <a:rPr lang="en-US" dirty="0"/>
              <a:t>+ X</a:t>
            </a:r>
          </a:p>
          <a:p>
            <a:endParaRPr lang="en-US" dirty="0"/>
          </a:p>
          <a:p>
            <a:r>
              <a:rPr lang="en-US" dirty="0"/>
              <a:t>Favored vs unfavored Fragmentation Functions shed light on the flavor of the initial struck quark and the fragmentation process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034D8C-3CB4-402A-BC46-2AB14C0FE90A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6864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0E8F8-5707-5C4D-90E5-6B43EE73EE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NLO Contributions to SIDIS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B00075-A1B8-4940-B5A1-668E1F055B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52261" y="1452929"/>
            <a:ext cx="7487478" cy="5159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E2D9A3-4473-F34F-AB04-1FA77DB70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3F5F22-2670-2640-BF45-3AA21CB6257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8182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46A06F-F325-7348-869A-24DE263EC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561176"/>
            <a:ext cx="4368602" cy="892010"/>
          </a:xfrm>
        </p:spPr>
        <p:txBody>
          <a:bodyPr anchor="b">
            <a:normAutofit/>
          </a:bodyPr>
          <a:lstStyle/>
          <a:p>
            <a:r>
              <a:rPr lang="en-US" sz="4800" dirty="0"/>
              <a:t>End of Lecture 1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5AFAAC3-B3E9-810E-3113-64FE00EDF1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200" dirty="0"/>
          </a:p>
        </p:txBody>
      </p:sp>
      <p:pic>
        <p:nvPicPr>
          <p:cNvPr id="5" name="Content Placeholder 4" descr="A picture containing text, person, sitting, table&#10;&#10;AI-generated content may be incorrect.">
            <a:extLst>
              <a:ext uri="{FF2B5EF4-FFF2-40B4-BE49-F238E27FC236}">
                <a16:creationId xmlns:a16="http://schemas.microsoft.com/office/drawing/2014/main" id="{21EBF9ED-406D-FAC6-E8BE-04A064CC57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052" r="-1" b="13174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17A0B3-4E10-B848-BB64-96ED1E10B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39400" y="6356350"/>
            <a:ext cx="914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E016D4C0-E5FB-7040-BFFC-F905DC5EE8C0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38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623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73BE16-E051-B271-FBD3-0CA9BAC1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7829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Textbooks that have been lifelong friends…</a:t>
            </a:r>
          </a:p>
        </p:txBody>
      </p:sp>
      <p:pic>
        <p:nvPicPr>
          <p:cNvPr id="7170" name="Picture 2" descr="Quarks and Leptons: An Introductory Course in Modern Particle Physics">
            <a:extLst>
              <a:ext uri="{FF2B5EF4-FFF2-40B4-BE49-F238E27FC236}">
                <a16:creationId xmlns:a16="http://schemas.microsoft.com/office/drawing/2014/main" id="{2E9EA74E-2DA1-D5A1-BE74-78E988DB83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687" y="1351493"/>
            <a:ext cx="1654505" cy="248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Paperback Introduction to Elementary Particles Book">
            <a:extLst>
              <a:ext uri="{FF2B5EF4-FFF2-40B4-BE49-F238E27FC236}">
                <a16:creationId xmlns:a16="http://schemas.microsoft.com/office/drawing/2014/main" id="{6EB6BA33-50EF-EE86-67B0-8DBACBF05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814" y="1363559"/>
            <a:ext cx="1859562" cy="24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Subatomic Physics by Ernest M. Henley and Hans Frauenfelder (1991, Trade  Paperback) for sale online | eBay">
            <a:extLst>
              <a:ext uri="{FF2B5EF4-FFF2-40B4-BE49-F238E27FC236}">
                <a16:creationId xmlns:a16="http://schemas.microsoft.com/office/drawing/2014/main" id="{A8B39E17-5A75-643E-7094-BC4C7D1D6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2970" y="3996964"/>
            <a:ext cx="1890406" cy="252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Techniques for Nuclear and Particle Physics Experiments: A How-to Approach [Book]">
            <a:extLst>
              <a:ext uri="{FF2B5EF4-FFF2-40B4-BE49-F238E27FC236}">
                <a16:creationId xmlns:a16="http://schemas.microsoft.com/office/drawing/2014/main" id="{FAF8485D-9CA6-F453-53BD-2205B09CC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4682" y="1363559"/>
            <a:ext cx="1930184" cy="246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Particles and Nuclei: An Introduction to the Physical Concepts">
            <a:extLst>
              <a:ext uri="{FF2B5EF4-FFF2-40B4-BE49-F238E27FC236}">
                <a16:creationId xmlns:a16="http://schemas.microsoft.com/office/drawing/2014/main" id="{3A7AC6A3-5EBB-9EAD-ED55-812ADF7B6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16" y="3996964"/>
            <a:ext cx="1694177" cy="252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evel 4">
            <a:extLst>
              <a:ext uri="{FF2B5EF4-FFF2-40B4-BE49-F238E27FC236}">
                <a16:creationId xmlns:a16="http://schemas.microsoft.com/office/drawing/2014/main" id="{2C906FFF-1CDD-6B88-56DD-0EA2F83F1FF3}"/>
              </a:ext>
            </a:extLst>
          </p:cNvPr>
          <p:cNvSpPr/>
          <p:nvPr/>
        </p:nvSpPr>
        <p:spPr>
          <a:xfrm>
            <a:off x="7966276" y="1363559"/>
            <a:ext cx="2034589" cy="2466371"/>
          </a:xfrm>
          <a:prstGeom prst="bevel">
            <a:avLst>
              <a:gd name="adj" fmla="val 6684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Your PhD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thesis advisor </a:t>
            </a:r>
          </a:p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(Favorite Mentor, Hall Leader)</a:t>
            </a:r>
          </a:p>
        </p:txBody>
      </p:sp>
      <p:pic>
        <p:nvPicPr>
          <p:cNvPr id="7182" name="Picture 14" descr="Experimental Techniques in High-Energy Nuclear and Particle Physics (2nd  Edition): Ferbel, Thomas: 9789810208677: Amazon.com: Books">
            <a:extLst>
              <a:ext uri="{FF2B5EF4-FFF2-40B4-BE49-F238E27FC236}">
                <a16:creationId xmlns:a16="http://schemas.microsoft.com/office/drawing/2014/main" id="{5BF8C9A2-2AF1-0307-1ECA-A22B61F5A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276" y="3996965"/>
            <a:ext cx="2034589" cy="259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4CB903-6D6D-4A4B-B38F-A4DEC1E664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96153" y="3996964"/>
            <a:ext cx="1922019" cy="2528972"/>
          </a:xfrm>
          <a:prstGeom prst="rect">
            <a:avLst/>
          </a:prstGeom>
        </p:spPr>
      </p:pic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F5491FD1-125B-36F5-B066-62A23178B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4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658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B5389-0E73-6E51-01CE-7F9F159D2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9944" y="2580005"/>
            <a:ext cx="3294413" cy="1325563"/>
          </a:xfrm>
        </p:spPr>
        <p:txBody>
          <a:bodyPr/>
          <a:lstStyle/>
          <a:p>
            <a:pPr algn="ctr"/>
            <a:r>
              <a:rPr lang="en-US" dirty="0"/>
              <a:t>Let’s begin the journey!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09EC7-CFB1-99F0-4B0E-CF39EF92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6D4C0-E5FB-7040-BFFC-F905DC5EE8C0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EEB9BF-4A23-0A93-8881-282CFDE61D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4357" y="567055"/>
            <a:ext cx="7772400" cy="582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56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20655" y="2123283"/>
            <a:ext cx="3292718" cy="419454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4">
            <a:alphaModFix amt="34000"/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788" y="268763"/>
            <a:ext cx="3763635" cy="2825157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779545" y="4107878"/>
            <a:ext cx="358216" cy="36101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82880" h="182880"/>
            <a:bevelB w="182880" h="18288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2328153" y="4036100"/>
            <a:ext cx="358216" cy="36101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82880" h="182880"/>
            <a:bevelB w="182880" h="18288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49045" y="3911809"/>
            <a:ext cx="358216" cy="36101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82880" h="182880"/>
            <a:bevelB w="182880" h="18288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969937" y="4204819"/>
            <a:ext cx="358216" cy="36101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82880" h="182880"/>
            <a:bevelB w="182880" h="18288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875951" y="4352760"/>
            <a:ext cx="358216" cy="36101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82880" h="182880"/>
            <a:bevelB w="182880" h="18288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969937" y="3846592"/>
            <a:ext cx="358216" cy="36101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82880" h="182880"/>
            <a:bevelB w="182880" h="18288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2159900" y="4396184"/>
            <a:ext cx="358216" cy="36101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82880" h="182880"/>
            <a:bevelB w="182880" h="18288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2319017" y="3985766"/>
            <a:ext cx="358216" cy="36101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82880" h="182880"/>
            <a:bevelB w="182880" h="18288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172904" y="3843801"/>
            <a:ext cx="358216" cy="36101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82880" h="182880"/>
            <a:bevelB w="182880" h="18288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2204609" y="4063696"/>
            <a:ext cx="358216" cy="361018"/>
          </a:xfrm>
          <a:prstGeom prst="ellipse">
            <a:avLst/>
          </a:prstGeom>
          <a:solidFill>
            <a:srgbClr val="FFFF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82880" h="182880"/>
            <a:bevelB w="182880" h="18288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Oval 17"/>
          <p:cNvSpPr/>
          <p:nvPr/>
        </p:nvSpPr>
        <p:spPr>
          <a:xfrm>
            <a:off x="1844675" y="4220555"/>
            <a:ext cx="358216" cy="361018"/>
          </a:xfrm>
          <a:prstGeom prst="ellipse">
            <a:avLst/>
          </a:prstGeom>
          <a:solidFill>
            <a:srgbClr val="FFFF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82880" h="182880"/>
            <a:bevelB w="182880" h="18288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19" name="Oval 18"/>
          <p:cNvSpPr/>
          <p:nvPr/>
        </p:nvSpPr>
        <p:spPr>
          <a:xfrm>
            <a:off x="2314878" y="4270793"/>
            <a:ext cx="358216" cy="361018"/>
          </a:xfrm>
          <a:prstGeom prst="ellipse">
            <a:avLst/>
          </a:prstGeom>
          <a:solidFill>
            <a:srgbClr val="FFFF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82880" h="182880"/>
            <a:bevelB w="182880" h="18288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869822" y="3920635"/>
            <a:ext cx="358216" cy="361018"/>
          </a:xfrm>
          <a:prstGeom prst="ellipse">
            <a:avLst/>
          </a:prstGeom>
          <a:solidFill>
            <a:srgbClr val="FFFF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82880" h="182880"/>
            <a:bevelB w="182880" h="18288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2135770" y="4166275"/>
            <a:ext cx="358216" cy="361018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82880" h="182880"/>
            <a:bevelB w="182880" h="18288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</a:p>
        </p:txBody>
      </p:sp>
      <p:sp>
        <p:nvSpPr>
          <p:cNvPr id="22" name="Oval 21"/>
          <p:cNvSpPr/>
          <p:nvPr/>
        </p:nvSpPr>
        <p:spPr>
          <a:xfrm>
            <a:off x="2172904" y="3843801"/>
            <a:ext cx="358216" cy="361018"/>
          </a:xfrm>
          <a:prstGeom prst="ellipse">
            <a:avLst/>
          </a:prstGeom>
          <a:solidFill>
            <a:srgbClr val="FFFF00"/>
          </a:solidFill>
          <a:ln>
            <a:solidFill>
              <a:srgbClr val="FF6600"/>
            </a:solidFill>
          </a:ln>
          <a:scene3d>
            <a:camera prst="orthographicFront"/>
            <a:lightRig rig="threePt" dir="t"/>
          </a:scene3d>
          <a:sp3d>
            <a:bevelT w="182880" h="182880"/>
            <a:bevelB w="182880" h="18288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53713" y="296618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/>
          <p:cNvCxnSpPr>
            <a:stCxn id="18" idx="4"/>
          </p:cNvCxnSpPr>
          <p:nvPr/>
        </p:nvCxnSpPr>
        <p:spPr>
          <a:xfrm>
            <a:off x="2023784" y="4581574"/>
            <a:ext cx="1990849" cy="1086301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0" idx="4"/>
          </p:cNvCxnSpPr>
          <p:nvPr/>
        </p:nvCxnSpPr>
        <p:spPr>
          <a:xfrm flipV="1">
            <a:off x="2048930" y="3196717"/>
            <a:ext cx="1965702" cy="1084937"/>
          </a:xfrm>
          <a:prstGeom prst="lin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3367435" y="2954074"/>
            <a:ext cx="2962992" cy="29310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/>
            <a:lightRig rig="threePt" dir="t"/>
          </a:scene3d>
          <a:sp3d>
            <a:bevelT w="1545590" h="1545590"/>
            <a:bevelB w="1545590" h="154559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3808931" y="3271914"/>
            <a:ext cx="1161058" cy="1161288"/>
          </a:xfrm>
          <a:prstGeom prst="ellipse">
            <a:avLst/>
          </a:prstGeom>
          <a:solidFill>
            <a:srgbClr val="3366FF"/>
          </a:solidFill>
          <a:ln>
            <a:noFill/>
          </a:ln>
          <a:scene3d>
            <a:camera prst="orthographicFront"/>
            <a:lightRig rig="threePt" dir="t"/>
          </a:scene3d>
          <a:sp3d>
            <a:bevelT w="580390" h="580390"/>
            <a:bevelB w="580390" h="58039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969989" y="3852558"/>
            <a:ext cx="1161058" cy="1161288"/>
          </a:xfrm>
          <a:prstGeom prst="ellipse">
            <a:avLst/>
          </a:prstGeom>
          <a:solidFill>
            <a:srgbClr val="008000"/>
          </a:solidFill>
          <a:ln>
            <a:noFill/>
          </a:ln>
          <a:scene3d>
            <a:camera prst="orthographicFront"/>
            <a:lightRig rig="threePt" dir="t"/>
          </a:scene3d>
          <a:sp3d>
            <a:bevelT w="580390" h="580390"/>
            <a:bevelB w="580390" h="58039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3932757" y="4506586"/>
            <a:ext cx="1161058" cy="1161288"/>
          </a:xfrm>
          <a:prstGeom prst="ellipse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580390" h="580390"/>
            <a:bevelB w="580390" h="58039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147566" y="3564838"/>
            <a:ext cx="481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365983" y="4167631"/>
            <a:ext cx="481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320424" y="4852762"/>
            <a:ext cx="481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724164" y="3482763"/>
            <a:ext cx="933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Nucleus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332121" y="2394000"/>
            <a:ext cx="1709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Constituent Quark picture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260302" y="2339323"/>
            <a:ext cx="2502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Current quark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248525" y="228600"/>
            <a:ext cx="4943475" cy="10668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Standard Model of Particle Physics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69114" y="6358892"/>
            <a:ext cx="8593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Experiments all over the world continue to peel the layers of the rich inner substructure!</a:t>
            </a:r>
          </a:p>
        </p:txBody>
      </p:sp>
      <p:sp>
        <p:nvSpPr>
          <p:cNvPr id="4" name="Slide Number Placeholder 7">
            <a:extLst>
              <a:ext uri="{FF2B5EF4-FFF2-40B4-BE49-F238E27FC236}">
                <a16:creationId xmlns:a16="http://schemas.microsoft.com/office/drawing/2014/main" id="{AF59D500-7E89-4B91-CEE0-571A69369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6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144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94E55A49-CB37-FE4D-A462-AB42FBE90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2680" y="0"/>
            <a:ext cx="9023684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7579452-D521-B340-8592-D6DFA3296E07}"/>
              </a:ext>
            </a:extLst>
          </p:cNvPr>
          <p:cNvSpPr txBox="1"/>
          <p:nvPr/>
        </p:nvSpPr>
        <p:spPr>
          <a:xfrm>
            <a:off x="1914564" y="6219825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BEAM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4170BC3-8098-B949-AA43-D70A578694BB}"/>
              </a:ext>
            </a:extLst>
          </p:cNvPr>
          <p:cNvSpPr txBox="1"/>
          <p:nvPr/>
        </p:nvSpPr>
        <p:spPr>
          <a:xfrm>
            <a:off x="5320226" y="6219825"/>
            <a:ext cx="1076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6A0AC3-17BC-5E48-85EB-4894C9DC5996}"/>
              </a:ext>
            </a:extLst>
          </p:cNvPr>
          <p:cNvSpPr txBox="1"/>
          <p:nvPr/>
        </p:nvSpPr>
        <p:spPr>
          <a:xfrm>
            <a:off x="8638786" y="6219825"/>
            <a:ext cx="1514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DETECTORS</a:t>
            </a: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E2A73CAE-3D84-A4E8-CCDB-2DFA48268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7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0162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0225" y="500281"/>
            <a:ext cx="8591550" cy="795121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Rutherford’s Gold Foil Experiment</a:t>
            </a:r>
          </a:p>
        </p:txBody>
      </p:sp>
      <p:pic>
        <p:nvPicPr>
          <p:cNvPr id="6" name="Picture 5" descr="Screen Shot 2019-01-15 at 3.39.13 PM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668" y="3664761"/>
            <a:ext cx="5141974" cy="24966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402276" y="6205505"/>
            <a:ext cx="25531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200" dirty="0">
                <a:solidFill>
                  <a:prstClr val="black"/>
                </a:solidFill>
                <a:latin typeface="Book Antiqua"/>
              </a:rPr>
              <a:t>Rutherford’s gold foil experiment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8506865-7DDA-2641-A4D7-2ACA55D27E4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60"/>
          <a:stretch/>
        </p:blipFill>
        <p:spPr>
          <a:xfrm>
            <a:off x="6731995" y="1688351"/>
            <a:ext cx="5142647" cy="6798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0FA7BD6-284D-8D4F-AA55-66040AA94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994" y="2579507"/>
            <a:ext cx="5142648" cy="1362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939631A-033F-E848-8F85-B9B8433D9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5990" y="1688351"/>
            <a:ext cx="4694966" cy="3452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55D7FB3-FA74-8E44-88A1-AD112C6D1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123" y="5140532"/>
            <a:ext cx="4287806" cy="124920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6E61727-F688-BB4E-A188-4425F9CD1157}"/>
              </a:ext>
            </a:extLst>
          </p:cNvPr>
          <p:cNvSpPr txBox="1"/>
          <p:nvPr/>
        </p:nvSpPr>
        <p:spPr>
          <a:xfrm>
            <a:off x="824411" y="6221334"/>
            <a:ext cx="5318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Non-relativistic structureless point particles with spin 0</a:t>
            </a: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45CEAE80-5FBD-E005-C4D8-628273B19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7591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D7FBE-A5BB-2344-B1A0-F7013031A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Mott cross section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6F5384B-79DE-8246-B2B4-5E07D0C68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62230" y="434831"/>
            <a:ext cx="3596938" cy="25117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DA3249-8C34-0945-A457-EEB684870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85" y="3344180"/>
            <a:ext cx="7256839" cy="2109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CAC36B-5830-634A-A18A-47E3B56D7A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888" y="1517537"/>
            <a:ext cx="3497160" cy="45463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752667E-9C33-924E-96A6-8A362D85D20F}"/>
              </a:ext>
            </a:extLst>
          </p:cNvPr>
          <p:cNvSpPr txBox="1"/>
          <p:nvPr/>
        </p:nvSpPr>
        <p:spPr>
          <a:xfrm>
            <a:off x="2010785" y="6171684"/>
            <a:ext cx="14293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Nevil F. Mott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3200BC-2DDF-8448-B6F1-B642FFB2425F}"/>
              </a:ext>
            </a:extLst>
          </p:cNvPr>
          <p:cNvSpPr txBox="1"/>
          <p:nvPr/>
        </p:nvSpPr>
        <p:spPr>
          <a:xfrm>
            <a:off x="6353872" y="5843110"/>
            <a:ext cx="42136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Adding relativistic effects and electron spin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42C2D7-37B8-2FFA-13AB-58A31CF82DE0}"/>
              </a:ext>
            </a:extLst>
          </p:cNvPr>
          <p:cNvSpPr txBox="1"/>
          <p:nvPr/>
        </p:nvSpPr>
        <p:spPr>
          <a:xfrm>
            <a:off x="11069231" y="5493202"/>
            <a:ext cx="918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Page 81</a:t>
            </a:r>
          </a:p>
        </p:txBody>
      </p:sp>
      <p:sp>
        <p:nvSpPr>
          <p:cNvPr id="5" name="Slide Number Placeholder 7">
            <a:extLst>
              <a:ext uri="{FF2B5EF4-FFF2-40B4-BE49-F238E27FC236}">
                <a16:creationId xmlns:a16="http://schemas.microsoft.com/office/drawing/2014/main" id="{A6CE7BF6-9AC5-9464-6218-96825E406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016D4C0-E5FB-7040-BFFC-F905DC5EE8C0}" type="slidenum">
              <a:rPr lang="en-US" smtClean="0">
                <a:solidFill>
                  <a:schemeClr val="tx1"/>
                </a:solidFill>
              </a:rPr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21367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3518</TotalTime>
  <Words>1592</Words>
  <Application>Microsoft Macintosh PowerPoint</Application>
  <PresentationFormat>Widescreen</PresentationFormat>
  <Paragraphs>328</Paragraphs>
  <Slides>38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Aptos</vt:lpstr>
      <vt:lpstr>Arial</vt:lpstr>
      <vt:lpstr>Book Antiqua</vt:lpstr>
      <vt:lpstr>Calibri</vt:lpstr>
      <vt:lpstr>Cambria Math</vt:lpstr>
      <vt:lpstr>Symbol</vt:lpstr>
      <vt:lpstr>Times New Roman</vt:lpstr>
      <vt:lpstr>Wingdings</vt:lpstr>
      <vt:lpstr>Office Theme</vt:lpstr>
      <vt:lpstr>Equation</vt:lpstr>
      <vt:lpstr>Measuring Valence Quarks   Lecture 1: Elastic scattering,  Deep Inelastic Scattering and Structure Functions  </vt:lpstr>
      <vt:lpstr>Thank you, HUGS40 Avengers!</vt:lpstr>
      <vt:lpstr>Special thanks for sharing slides</vt:lpstr>
      <vt:lpstr>Textbooks that have been lifelong friends…</vt:lpstr>
      <vt:lpstr>Let’s begin the journey!</vt:lpstr>
      <vt:lpstr>Standard Model of Particle Physics </vt:lpstr>
      <vt:lpstr>PowerPoint Presentation</vt:lpstr>
      <vt:lpstr>Rutherford’s Gold Foil Experiment</vt:lpstr>
      <vt:lpstr>Mott cross section</vt:lpstr>
      <vt:lpstr>Elastic scattering from Hydrogen</vt:lpstr>
      <vt:lpstr>Elastic e-N scattering and Nucleon Form Factors</vt:lpstr>
      <vt:lpstr>PowerPoint Presentation</vt:lpstr>
      <vt:lpstr>PowerPoint Presentation</vt:lpstr>
      <vt:lpstr>PowerPoint Presentation</vt:lpstr>
      <vt:lpstr>Form Factors of the Nucleon: Current status</vt:lpstr>
      <vt:lpstr>Form Factors of the Nucleon: Current status</vt:lpstr>
      <vt:lpstr>Deep Inelastic Scattering (DIS)</vt:lpstr>
      <vt:lpstr>The Quarks are here! </vt:lpstr>
      <vt:lpstr>Quark Parton Model</vt:lpstr>
      <vt:lpstr>DIS Formalism</vt:lpstr>
      <vt:lpstr>Deep Inelastic == Elastic scattering from points?</vt:lpstr>
      <vt:lpstr>PowerPoint Presentation</vt:lpstr>
      <vt:lpstr>PowerPoint Presentation</vt:lpstr>
      <vt:lpstr>Proton Structure</vt:lpstr>
      <vt:lpstr>How can we measure the parton distributions?</vt:lpstr>
      <vt:lpstr>How can we measure the parton distributions?</vt:lpstr>
      <vt:lpstr>Global fit constraints</vt:lpstr>
      <vt:lpstr>Common Initial Assumption</vt:lpstr>
      <vt:lpstr>Main Experimental Toolbox</vt:lpstr>
      <vt:lpstr>What is the Drell-Yan process?</vt:lpstr>
      <vt:lpstr>Explanation by Drell and Yan</vt:lpstr>
      <vt:lpstr>Leading Order Drell Yan cross-section formula</vt:lpstr>
      <vt:lpstr>Leading Order Drell Yan cross-section formula</vt:lpstr>
      <vt:lpstr>Accessing the anti-quark distributions   </vt:lpstr>
      <vt:lpstr>DIS &amp; DY – complementary!</vt:lpstr>
      <vt:lpstr>Semi-Inclusive Deep Inelastic Scattering (SIDIS)</vt:lpstr>
      <vt:lpstr>NLO Contributions to SIDIS</vt:lpstr>
      <vt:lpstr>End of Lecture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Arun Tadepalli</dc:creator>
  <cp:lastModifiedBy>Arun Tadepalli</cp:lastModifiedBy>
  <cp:revision>217</cp:revision>
  <dcterms:created xsi:type="dcterms:W3CDTF">2025-06-02T00:32:12Z</dcterms:created>
  <dcterms:modified xsi:type="dcterms:W3CDTF">2025-06-09T10:50:30Z</dcterms:modified>
</cp:coreProperties>
</file>