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8.jpg" ContentType="image/png"/>
  <Override PartName="/ppt/media/image40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96"/>
  </p:notesMasterIdLst>
  <p:sldIdLst>
    <p:sldId id="682" r:id="rId2"/>
    <p:sldId id="893" r:id="rId3"/>
    <p:sldId id="895" r:id="rId4"/>
    <p:sldId id="883" r:id="rId5"/>
    <p:sldId id="880" r:id="rId6"/>
    <p:sldId id="894" r:id="rId7"/>
    <p:sldId id="885" r:id="rId8"/>
    <p:sldId id="912" r:id="rId9"/>
    <p:sldId id="687" r:id="rId10"/>
    <p:sldId id="884" r:id="rId11"/>
    <p:sldId id="886" r:id="rId12"/>
    <p:sldId id="902" r:id="rId13"/>
    <p:sldId id="900" r:id="rId14"/>
    <p:sldId id="899" r:id="rId15"/>
    <p:sldId id="901" r:id="rId16"/>
    <p:sldId id="903" r:id="rId17"/>
    <p:sldId id="904" r:id="rId18"/>
    <p:sldId id="909" r:id="rId19"/>
    <p:sldId id="882" r:id="rId20"/>
    <p:sldId id="905" r:id="rId21"/>
    <p:sldId id="606" r:id="rId22"/>
    <p:sldId id="646" r:id="rId23"/>
    <p:sldId id="864" r:id="rId24"/>
    <p:sldId id="710" r:id="rId25"/>
    <p:sldId id="656" r:id="rId26"/>
    <p:sldId id="907" r:id="rId27"/>
    <p:sldId id="490" r:id="rId28"/>
    <p:sldId id="652" r:id="rId29"/>
    <p:sldId id="910" r:id="rId30"/>
    <p:sldId id="911" r:id="rId31"/>
    <p:sldId id="896" r:id="rId32"/>
    <p:sldId id="908" r:id="rId33"/>
    <p:sldId id="727" r:id="rId34"/>
    <p:sldId id="655" r:id="rId35"/>
    <p:sldId id="724" r:id="rId36"/>
    <p:sldId id="862" r:id="rId37"/>
    <p:sldId id="868" r:id="rId38"/>
    <p:sldId id="869" r:id="rId39"/>
    <p:sldId id="870" r:id="rId40"/>
    <p:sldId id="872" r:id="rId41"/>
    <p:sldId id="876" r:id="rId42"/>
    <p:sldId id="877" r:id="rId43"/>
    <p:sldId id="879" r:id="rId44"/>
    <p:sldId id="782" r:id="rId45"/>
    <p:sldId id="628" r:id="rId46"/>
    <p:sldId id="866" r:id="rId47"/>
    <p:sldId id="865" r:id="rId48"/>
    <p:sldId id="783" r:id="rId49"/>
    <p:sldId id="630" r:id="rId50"/>
    <p:sldId id="631" r:id="rId51"/>
    <p:sldId id="632" r:id="rId52"/>
    <p:sldId id="633" r:id="rId53"/>
    <p:sldId id="634" r:id="rId54"/>
    <p:sldId id="834" r:id="rId55"/>
    <p:sldId id="827" r:id="rId56"/>
    <p:sldId id="828" r:id="rId57"/>
    <p:sldId id="830" r:id="rId58"/>
    <p:sldId id="831" r:id="rId59"/>
    <p:sldId id="833" r:id="rId60"/>
    <p:sldId id="906" r:id="rId61"/>
    <p:sldId id="573" r:id="rId62"/>
    <p:sldId id="878" r:id="rId63"/>
    <p:sldId id="689" r:id="rId64"/>
    <p:sldId id="690" r:id="rId65"/>
    <p:sldId id="698" r:id="rId66"/>
    <p:sldId id="692" r:id="rId67"/>
    <p:sldId id="821" r:id="rId68"/>
    <p:sldId id="699" r:id="rId69"/>
    <p:sldId id="700" r:id="rId70"/>
    <p:sldId id="701" r:id="rId71"/>
    <p:sldId id="697" r:id="rId72"/>
    <p:sldId id="731" r:id="rId73"/>
    <p:sldId id="825" r:id="rId74"/>
    <p:sldId id="703" r:id="rId75"/>
    <p:sldId id="737" r:id="rId76"/>
    <p:sldId id="738" r:id="rId77"/>
    <p:sldId id="822" r:id="rId78"/>
    <p:sldId id="835" r:id="rId79"/>
    <p:sldId id="742" r:id="rId80"/>
    <p:sldId id="740" r:id="rId81"/>
    <p:sldId id="836" r:id="rId82"/>
    <p:sldId id="837" r:id="rId83"/>
    <p:sldId id="826" r:id="rId84"/>
    <p:sldId id="745" r:id="rId85"/>
    <p:sldId id="762" r:id="rId86"/>
    <p:sldId id="838" r:id="rId87"/>
    <p:sldId id="681" r:id="rId88"/>
    <p:sldId id="823" r:id="rId89"/>
    <p:sldId id="629" r:id="rId90"/>
    <p:sldId id="867" r:id="rId91"/>
    <p:sldId id="871" r:id="rId92"/>
    <p:sldId id="636" r:id="rId93"/>
    <p:sldId id="640" r:id="rId94"/>
    <p:sldId id="639" r:id="rId9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CC33"/>
    <a:srgbClr val="CC00FF"/>
    <a:srgbClr val="00FFFF"/>
    <a:srgbClr val="99CCFF"/>
    <a:srgbClr val="FF9900"/>
    <a:srgbClr val="FF00FF"/>
    <a:srgbClr val="00FF00"/>
    <a:srgbClr val="FFCC00"/>
    <a:srgbClr val="B2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86545" autoAdjust="0"/>
  </p:normalViewPr>
  <p:slideViewPr>
    <p:cSldViewPr snapToGrid="0">
      <p:cViewPr>
        <p:scale>
          <a:sx n="100" d="100"/>
          <a:sy n="100" d="100"/>
        </p:scale>
        <p:origin x="1086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3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02/06/2025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3EE79-4E5C-9D8B-403D-9422DE94C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5CBBEFE-B518-0416-5C94-FF1B80E58D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D257BE8-0B86-DCDA-956E-4A5845694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B34117-3DC9-A53D-36DF-2C3CBD2042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4922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F07A9-C9B3-F915-368D-B21AA2642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4584E96-B8B9-1529-E43E-22EAE706C9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EF6E044-B31F-FFC1-A5F2-8C5F843A9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A46470-3E84-3BD9-B648-02F349748E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760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64807-5242-FBD6-CF58-66CECEA0E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0964E34-D1DA-C2A6-D045-C55904AE8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F72413E-3FF0-B8EB-0F9C-C5ECA5B6CE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B70914E-7B4E-59CB-C566-C48A0A857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923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4387F-D6A6-579A-4A74-EAFC07290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537FC69-6C5C-5767-8C5E-74EF5CB52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C4BA87B-7827-4798-243E-18C896E64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921955-B63B-D508-799D-DE59B2F121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0913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63E71-3C7F-ED40-62CB-162CF5741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CC8148D-B75E-11F9-FD65-5E9EE903AC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06170AB-F2ED-25A5-8754-BDB9E3226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1A075B0-5708-4055-3592-87D5AED6F0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945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794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105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85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5E810-6F3C-3CFB-511F-285958D31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D1B5895-32AD-D6C7-2626-B3C0C02EB5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A88EC44-0D9A-73CB-48F7-46D943C93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E71ADDC-D9FB-C159-37C6-8A8952BE6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736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1901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745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248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2180C-812D-A17A-5EBD-19344E1EB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4AE1DD1-F573-13C4-7B5E-DEF45B23F5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0F26A63-D76C-0E74-F00F-799E0B4E9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E9F4989-6887-657C-E162-C4A36EC725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664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9BEF5-3D79-EB73-7BC6-86C266D73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AF75736-563D-04F5-198C-8BDC67A5E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EBABC5B-E5B9-55DB-41A8-713C135DF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35F4B66-A52B-74A3-2439-B6061DA39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525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795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1479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7380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3170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07383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9986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827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090C5-7CE9-EDEA-557C-A8A60D2F1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30178D1-CAE0-61E4-7310-576ADD7BE2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0994A8F-407F-D51A-B122-05B6D6F3F0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A164545-8157-20C3-ACEA-9056FBD9D0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32544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8379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8160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6525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728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0114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107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5256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6780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9015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9747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0E882-B78E-5C93-1CAA-0EC69871F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2402FDE-DFE5-0296-FF24-8D961C517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F94F0F3-8F01-7FE0-533F-671313DB1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7385E5-D44E-5F5B-597F-647528CC41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09179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4687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5056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724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7260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0103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5759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6876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3219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63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1211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1741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8044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8872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17444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700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1728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6098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34761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7755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71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B8F4D-2109-0EF4-7E2A-CC53F9716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9A110B0-8BAE-201F-52B0-C2AD2963F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D45882F-2933-E65D-D94E-2EF075B4A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386A7C5-ECBA-8639-773F-8C776A899D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20189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90486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959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6593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6930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264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91960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509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B6A34-113C-F28E-CFD3-9F735EC99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FC1DE74-E867-596C-7A77-A0E66DA3D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F189113-D875-CA08-EAA1-21B724A89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87A048D-771C-4166-CC9A-43194E22E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338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6E984-954F-66B6-9C5D-308CF18BA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B83138E-6BEB-9AB0-93D1-B50F90C598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584142F-A903-9127-FB1C-6D453DDFA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C42BB2-3B48-FB93-CB7B-3AF6E1FABD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287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C6419-10A4-D071-FB6E-429C5475C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B4CE167-A503-C1F5-6C1B-CE0497E2CF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C9E6FFE-A9EA-6F57-6E4B-A83F20A92D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ABE8733-DA1A-DEA0-7FEC-D1B12E06D7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956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02/06/2025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02/06/2025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02/06/2025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02/06/2025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02/06/2025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02/06/2025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02/06/2025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02/06/2025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02/06/2025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02/06/2025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02/06/2025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02/06/2025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hyperlink" Target="https://pt.m.wikipedia.org/wiki/Ficheiro:A_large_blank_world_map_with_oceans_marked_in_blue.PNG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5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94.png"/><Relationship Id="rId4" Type="http://schemas.openxmlformats.org/officeDocument/2006/relationships/image" Target="../media/image100.png"/><Relationship Id="rId1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11.png"/><Relationship Id="rId5" Type="http://schemas.openxmlformats.org/officeDocument/2006/relationships/image" Target="../media/image117.png"/><Relationship Id="rId10" Type="http://schemas.openxmlformats.org/officeDocument/2006/relationships/image" Target="../media/image110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2.png"/><Relationship Id="rId4" Type="http://schemas.openxmlformats.org/officeDocument/2006/relationships/image" Target="../media/image115.png"/><Relationship Id="rId9" Type="http://schemas.openxmlformats.org/officeDocument/2006/relationships/image" Target="../media/image1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0.png"/><Relationship Id="rId3" Type="http://schemas.openxmlformats.org/officeDocument/2006/relationships/image" Target="../media/image113.png"/><Relationship Id="rId7" Type="http://schemas.openxmlformats.org/officeDocument/2006/relationships/image" Target="../media/image110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080.png"/><Relationship Id="rId4" Type="http://schemas.openxmlformats.org/officeDocument/2006/relationships/image" Target="../media/image10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0.png"/><Relationship Id="rId4" Type="http://schemas.openxmlformats.org/officeDocument/2006/relationships/image" Target="../media/image1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0.png"/><Relationship Id="rId7" Type="http://schemas.openxmlformats.org/officeDocument/2006/relationships/image" Target="../media/image146.png"/><Relationship Id="rId2" Type="http://schemas.openxmlformats.org/officeDocument/2006/relationships/image" Target="../media/image1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0.png"/><Relationship Id="rId11" Type="http://schemas.openxmlformats.org/officeDocument/2006/relationships/image" Target="../media/image150.png"/><Relationship Id="rId5" Type="http://schemas.openxmlformats.org/officeDocument/2006/relationships/image" Target="../media/image1440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263.png"/><Relationship Id="rId7" Type="http://schemas.openxmlformats.org/officeDocument/2006/relationships/image" Target="../media/image2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152.jpg"/><Relationship Id="rId9" Type="http://schemas.openxmlformats.org/officeDocument/2006/relationships/image" Target="../media/image2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png"/><Relationship Id="rId3" Type="http://schemas.openxmlformats.org/officeDocument/2006/relationships/image" Target="../media/image328.png"/><Relationship Id="rId7" Type="http://schemas.openxmlformats.org/officeDocument/2006/relationships/image" Target="../media/image3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330.png"/><Relationship Id="rId10" Type="http://schemas.openxmlformats.org/officeDocument/2006/relationships/image" Target="../media/image335.png"/><Relationship Id="rId4" Type="http://schemas.openxmlformats.org/officeDocument/2006/relationships/image" Target="../media/image329.png"/><Relationship Id="rId9" Type="http://schemas.openxmlformats.org/officeDocument/2006/relationships/image" Target="../media/image33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3" Type="http://schemas.openxmlformats.org/officeDocument/2006/relationships/image" Target="../media/image350.png"/><Relationship Id="rId7" Type="http://schemas.openxmlformats.org/officeDocument/2006/relationships/image" Target="../media/image3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3.png"/><Relationship Id="rId5" Type="http://schemas.openxmlformats.org/officeDocument/2006/relationships/image" Target="../media/image352.png"/><Relationship Id="rId4" Type="http://schemas.openxmlformats.org/officeDocument/2006/relationships/image" Target="../media/image3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36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png"/><Relationship Id="rId3" Type="http://schemas.openxmlformats.org/officeDocument/2006/relationships/image" Target="../media/image161.png"/><Relationship Id="rId7" Type="http://schemas.openxmlformats.org/officeDocument/2006/relationships/image" Target="../media/image3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10" Type="http://schemas.openxmlformats.org/officeDocument/2006/relationships/image" Target="../media/image376.png"/><Relationship Id="rId4" Type="http://schemas.openxmlformats.org/officeDocument/2006/relationships/image" Target="../media/image371.png"/><Relationship Id="rId9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376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9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Relationship Id="rId9" Type="http://schemas.openxmlformats.org/officeDocument/2006/relationships/image" Target="../media/image37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166.gif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5" Type="http://schemas.openxmlformats.org/officeDocument/2006/relationships/image" Target="../media/image161.png"/><Relationship Id="rId4" Type="http://schemas.openxmlformats.org/officeDocument/2006/relationships/image" Target="../media/image379.png"/><Relationship Id="rId9" Type="http://schemas.openxmlformats.org/officeDocument/2006/relationships/image" Target="../media/image37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164.png"/><Relationship Id="rId7" Type="http://schemas.openxmlformats.org/officeDocument/2006/relationships/image" Target="../media/image167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5" Type="http://schemas.openxmlformats.org/officeDocument/2006/relationships/image" Target="../media/image161.png"/><Relationship Id="rId4" Type="http://schemas.openxmlformats.org/officeDocument/2006/relationships/image" Target="../media/image379.png"/><Relationship Id="rId9" Type="http://schemas.openxmlformats.org/officeDocument/2006/relationships/image" Target="../media/image37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168.gif"/><Relationship Id="rId7" Type="http://schemas.openxmlformats.org/officeDocument/2006/relationships/image" Target="../media/image3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379.png"/><Relationship Id="rId4" Type="http://schemas.openxmlformats.org/officeDocument/2006/relationships/image" Target="../media/image164.png"/><Relationship Id="rId9" Type="http://schemas.openxmlformats.org/officeDocument/2006/relationships/image" Target="../media/image3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png"/><Relationship Id="rId18" Type="http://schemas.openxmlformats.org/officeDocument/2006/relationships/image" Target="../media/image176.png"/><Relationship Id="rId3" Type="http://schemas.openxmlformats.org/officeDocument/2006/relationships/image" Target="../media/image1610.png"/><Relationship Id="rId7" Type="http://schemas.openxmlformats.org/officeDocument/2006/relationships/image" Target="../media/image1650.png"/><Relationship Id="rId12" Type="http://schemas.openxmlformats.org/officeDocument/2006/relationships/image" Target="../media/image1700.png"/><Relationship Id="rId17" Type="http://schemas.openxmlformats.org/officeDocument/2006/relationships/image" Target="../media/image175.png"/><Relationship Id="rId2" Type="http://schemas.openxmlformats.org/officeDocument/2006/relationships/image" Target="../media/image170.png"/><Relationship Id="rId16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0.png"/><Relationship Id="rId11" Type="http://schemas.openxmlformats.org/officeDocument/2006/relationships/image" Target="../media/image169.png"/><Relationship Id="rId5" Type="http://schemas.openxmlformats.org/officeDocument/2006/relationships/image" Target="../media/image1630.png"/><Relationship Id="rId15" Type="http://schemas.openxmlformats.org/officeDocument/2006/relationships/image" Target="../media/image173.png"/><Relationship Id="rId10" Type="http://schemas.openxmlformats.org/officeDocument/2006/relationships/image" Target="../media/image168.png"/><Relationship Id="rId4" Type="http://schemas.openxmlformats.org/officeDocument/2006/relationships/image" Target="../media/image1620.png"/><Relationship Id="rId9" Type="http://schemas.openxmlformats.org/officeDocument/2006/relationships/image" Target="../media/image167.png"/><Relationship Id="rId14" Type="http://schemas.openxmlformats.org/officeDocument/2006/relationships/image" Target="../media/image17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7.png"/><Relationship Id="rId18" Type="http://schemas.openxmlformats.org/officeDocument/2006/relationships/image" Target="../media/image19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12" Type="http://schemas.openxmlformats.org/officeDocument/2006/relationships/image" Target="../media/image186.png"/><Relationship Id="rId17" Type="http://schemas.openxmlformats.org/officeDocument/2006/relationships/image" Target="../media/image191.png"/><Relationship Id="rId2" Type="http://schemas.openxmlformats.org/officeDocument/2006/relationships/image" Target="../media/image170.png"/><Relationship Id="rId16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11" Type="http://schemas.openxmlformats.org/officeDocument/2006/relationships/image" Target="../media/image185.png"/><Relationship Id="rId5" Type="http://schemas.openxmlformats.org/officeDocument/2006/relationships/image" Target="../media/image179.png"/><Relationship Id="rId15" Type="http://schemas.openxmlformats.org/officeDocument/2006/relationships/image" Target="../media/image189.png"/><Relationship Id="rId10" Type="http://schemas.openxmlformats.org/officeDocument/2006/relationships/image" Target="../media/image184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Relationship Id="rId14" Type="http://schemas.openxmlformats.org/officeDocument/2006/relationships/image" Target="../media/image18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207.jpe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10.png"/><Relationship Id="rId4" Type="http://schemas.openxmlformats.org/officeDocument/2006/relationships/image" Target="../media/image208.png"/><Relationship Id="rId9" Type="http://schemas.openxmlformats.org/officeDocument/2006/relationships/image" Target="../media/image21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14.png"/><Relationship Id="rId7" Type="http://schemas.openxmlformats.org/officeDocument/2006/relationships/image" Target="../media/image219.png"/><Relationship Id="rId12" Type="http://schemas.openxmlformats.org/officeDocument/2006/relationships/image" Target="../media/image2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11" Type="http://schemas.openxmlformats.org/officeDocument/2006/relationships/image" Target="../media/image213.png"/><Relationship Id="rId5" Type="http://schemas.openxmlformats.org/officeDocument/2006/relationships/image" Target="../media/image217.png"/><Relationship Id="rId10" Type="http://schemas.openxmlformats.org/officeDocument/2006/relationships/image" Target="../media/image222.png"/><Relationship Id="rId4" Type="http://schemas.openxmlformats.org/officeDocument/2006/relationships/image" Target="../media/image215.jpeg"/><Relationship Id="rId9" Type="http://schemas.openxmlformats.org/officeDocument/2006/relationships/image" Target="../media/image22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22.png"/><Relationship Id="rId7" Type="http://schemas.openxmlformats.org/officeDocument/2006/relationships/image" Target="../media/image2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1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13" Type="http://schemas.openxmlformats.org/officeDocument/2006/relationships/image" Target="../media/image227.jpeg"/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12" Type="http://schemas.openxmlformats.org/officeDocument/2006/relationships/image" Target="../media/image2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11" Type="http://schemas.openxmlformats.org/officeDocument/2006/relationships/image" Target="../media/image237.png"/><Relationship Id="rId5" Type="http://schemas.openxmlformats.org/officeDocument/2006/relationships/image" Target="../media/image231.png"/><Relationship Id="rId10" Type="http://schemas.openxmlformats.org/officeDocument/2006/relationships/image" Target="../media/image236.png"/><Relationship Id="rId4" Type="http://schemas.openxmlformats.org/officeDocument/2006/relationships/image" Target="../media/image226.png"/><Relationship Id="rId9" Type="http://schemas.openxmlformats.org/officeDocument/2006/relationships/image" Target="../media/image23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30.png"/><Relationship Id="rId7" Type="http://schemas.openxmlformats.org/officeDocument/2006/relationships/image" Target="../media/image2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10" Type="http://schemas.openxmlformats.org/officeDocument/2006/relationships/image" Target="../media/image247.png"/><Relationship Id="rId4" Type="http://schemas.openxmlformats.org/officeDocument/2006/relationships/image" Target="../media/image241.png"/><Relationship Id="rId9" Type="http://schemas.openxmlformats.org/officeDocument/2006/relationships/image" Target="../media/image24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13" Type="http://schemas.openxmlformats.org/officeDocument/2006/relationships/image" Target="../media/image227.jpeg"/><Relationship Id="rId3" Type="http://schemas.openxmlformats.org/officeDocument/2006/relationships/image" Target="../media/image252.png"/><Relationship Id="rId7" Type="http://schemas.openxmlformats.org/officeDocument/2006/relationships/image" Target="../media/image233.png"/><Relationship Id="rId12" Type="http://schemas.openxmlformats.org/officeDocument/2006/relationships/image" Target="../media/image2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11" Type="http://schemas.openxmlformats.org/officeDocument/2006/relationships/image" Target="../media/image237.png"/><Relationship Id="rId5" Type="http://schemas.openxmlformats.org/officeDocument/2006/relationships/image" Target="../media/image231.png"/><Relationship Id="rId10" Type="http://schemas.openxmlformats.org/officeDocument/2006/relationships/image" Target="../media/image236.png"/><Relationship Id="rId4" Type="http://schemas.openxmlformats.org/officeDocument/2006/relationships/image" Target="../media/image248.png"/><Relationship Id="rId9" Type="http://schemas.openxmlformats.org/officeDocument/2006/relationships/image" Target="../media/image23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249.png"/><Relationship Id="rId7" Type="http://schemas.openxmlformats.org/officeDocument/2006/relationships/image" Target="../media/image2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4" Type="http://schemas.openxmlformats.org/officeDocument/2006/relationships/image" Target="../media/image2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0.png"/><Relationship Id="rId5" Type="http://schemas.openxmlformats.org/officeDocument/2006/relationships/image" Target="../media/image262.png"/><Relationship Id="rId4" Type="http://schemas.openxmlformats.org/officeDocument/2006/relationships/image" Target="../media/image25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260.png"/><Relationship Id="rId7" Type="http://schemas.openxmlformats.org/officeDocument/2006/relationships/image" Target="../media/image2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4.png"/><Relationship Id="rId10" Type="http://schemas.openxmlformats.org/officeDocument/2006/relationships/image" Target="../media/image274.png"/><Relationship Id="rId4" Type="http://schemas.openxmlformats.org/officeDocument/2006/relationships/image" Target="../media/image261.png"/><Relationship Id="rId9" Type="http://schemas.openxmlformats.org/officeDocument/2006/relationships/image" Target="../media/image27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7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8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7" Type="http://schemas.openxmlformats.org/officeDocument/2006/relationships/image" Target="../media/image28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jpeg"/><Relationship Id="rId5" Type="http://schemas.openxmlformats.org/officeDocument/2006/relationships/image" Target="../media/image286.png"/><Relationship Id="rId4" Type="http://schemas.openxmlformats.org/officeDocument/2006/relationships/image" Target="../media/image28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3" Type="http://schemas.openxmlformats.org/officeDocument/2006/relationships/image" Target="../media/image292.png"/><Relationship Id="rId7" Type="http://schemas.openxmlformats.org/officeDocument/2006/relationships/image" Target="../media/image297.png"/><Relationship Id="rId12" Type="http://schemas.openxmlformats.org/officeDocument/2006/relationships/image" Target="../media/image30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6.png"/><Relationship Id="rId11" Type="http://schemas.openxmlformats.org/officeDocument/2006/relationships/image" Target="../media/image299.png"/><Relationship Id="rId5" Type="http://schemas.openxmlformats.org/officeDocument/2006/relationships/image" Target="../media/image295.png"/><Relationship Id="rId10" Type="http://schemas.openxmlformats.org/officeDocument/2006/relationships/image" Target="../media/image300.png"/><Relationship Id="rId4" Type="http://schemas.openxmlformats.org/officeDocument/2006/relationships/image" Target="../media/image293.png"/><Relationship Id="rId9" Type="http://schemas.openxmlformats.org/officeDocument/2006/relationships/image" Target="../media/image29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3" Type="http://schemas.openxmlformats.org/officeDocument/2006/relationships/image" Target="../media/image303.png"/><Relationship Id="rId7" Type="http://schemas.openxmlformats.org/officeDocument/2006/relationships/image" Target="../media/image306.png"/><Relationship Id="rId12" Type="http://schemas.openxmlformats.org/officeDocument/2006/relationships/image" Target="../media/image31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png"/><Relationship Id="rId11" Type="http://schemas.openxmlformats.org/officeDocument/2006/relationships/image" Target="../media/image310.png"/><Relationship Id="rId5" Type="http://schemas.openxmlformats.org/officeDocument/2006/relationships/image" Target="../media/image302.png"/><Relationship Id="rId10" Type="http://schemas.openxmlformats.org/officeDocument/2006/relationships/image" Target="../media/image309.png"/><Relationship Id="rId4" Type="http://schemas.openxmlformats.org/officeDocument/2006/relationships/image" Target="../media/image304.png"/><Relationship Id="rId9" Type="http://schemas.openxmlformats.org/officeDocument/2006/relationships/image" Target="../media/image28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2.png"/><Relationship Id="rId4" Type="http://schemas.openxmlformats.org/officeDocument/2006/relationships/image" Target="../media/image24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jpeg"/><Relationship Id="rId3" Type="http://schemas.openxmlformats.org/officeDocument/2006/relationships/image" Target="../media/image308.png"/><Relationship Id="rId7" Type="http://schemas.openxmlformats.org/officeDocument/2006/relationships/image" Target="../media/image31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png"/><Relationship Id="rId5" Type="http://schemas.openxmlformats.org/officeDocument/2006/relationships/image" Target="../media/image314.png"/><Relationship Id="rId4" Type="http://schemas.openxmlformats.org/officeDocument/2006/relationships/image" Target="../media/image30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2.png"/><Relationship Id="rId5" Type="http://schemas.openxmlformats.org/officeDocument/2006/relationships/image" Target="../media/image321.png"/><Relationship Id="rId4" Type="http://schemas.openxmlformats.org/officeDocument/2006/relationships/image" Target="../media/image32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6.png"/><Relationship Id="rId5" Type="http://schemas.openxmlformats.org/officeDocument/2006/relationships/image" Target="../media/image324.png"/><Relationship Id="rId4" Type="http://schemas.openxmlformats.org/officeDocument/2006/relationships/image" Target="../media/image32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8.png"/><Relationship Id="rId4" Type="http://schemas.openxmlformats.org/officeDocument/2006/relationships/image" Target="../media/image33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5" Type="http://schemas.openxmlformats.org/officeDocument/2006/relationships/image" Target="../media/image340.png"/><Relationship Id="rId4" Type="http://schemas.openxmlformats.org/officeDocument/2006/relationships/image" Target="../media/image33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noProof="0" dirty="0">
                <a:solidFill>
                  <a:schemeClr val="bg1"/>
                </a:solidFill>
              </a:rPr>
              <a:t>Hadron Spectroscopy</a:t>
            </a:r>
            <a:br>
              <a:rPr lang="en-US" sz="4800" noProof="0" dirty="0">
                <a:solidFill>
                  <a:schemeClr val="bg1"/>
                </a:solidFill>
              </a:rPr>
            </a:br>
            <a:r>
              <a:rPr lang="en-US" sz="3600" noProof="0" dirty="0">
                <a:solidFill>
                  <a:schemeClr val="bg1"/>
                </a:solidFill>
              </a:rPr>
              <a:t>II-IV: Scattering Theory </a:t>
            </a: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293298" y="3160528"/>
            <a:ext cx="8341744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en-US" sz="4000" noProof="0" dirty="0">
                <a:solidFill>
                  <a:schemeClr val="tx1"/>
                </a:solidFill>
              </a:rPr>
              <a:t>Alessandro Pilloni &amp; Alex </a:t>
            </a:r>
            <a:r>
              <a:rPr lang="en-US" sz="4000" noProof="0" dirty="0" err="1">
                <a:solidFill>
                  <a:schemeClr val="tx1"/>
                </a:solidFill>
              </a:rPr>
              <a:t>Austregesilo</a:t>
            </a:r>
            <a:endParaRPr lang="en-US" sz="4000" noProof="0" dirty="0">
              <a:solidFill>
                <a:schemeClr val="tx1"/>
              </a:solidFill>
            </a:endParaRP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044220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HUGS, June 2-3-4, 2025</a:t>
            </a:r>
          </a:p>
        </p:txBody>
      </p:sp>
      <p:pic>
        <p:nvPicPr>
          <p:cNvPr id="10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38" y="4993144"/>
            <a:ext cx="2127558" cy="118013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977893C-7489-42F6-8147-54D09032F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80316"/>
            <a:ext cx="2842671" cy="109295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949F35C-EE2C-BBDB-63E6-A821E699B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385" y="5080316"/>
            <a:ext cx="2893445" cy="102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63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Options on the market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71600"/>
            <a:ext cx="9144000" cy="548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57200" y="1567542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rgbClr val="FF0000"/>
                </a:solidFill>
              </a:rPr>
              <a:t>Quark-level calculations: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Quark models, </a:t>
            </a:r>
            <a:r>
              <a:rPr lang="en-US" noProof="0" dirty="0" err="1">
                <a:solidFill>
                  <a:schemeClr val="tx1"/>
                </a:solidFill>
              </a:rPr>
              <a:t>pNRQCD</a:t>
            </a:r>
            <a:r>
              <a:rPr lang="en-US" noProof="0" dirty="0">
                <a:solidFill>
                  <a:schemeClr val="tx1"/>
                </a:solidFill>
              </a:rPr>
              <a:t>, Light-cone, ...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Spectrum generally calculated as bound states of some potential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Decay rates as «overlap integrals» between two static configurations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en-US" noProof="0" dirty="0">
                <a:solidFill>
                  <a:schemeClr val="tx1"/>
                </a:solidFill>
              </a:rPr>
              <a:t>Comprehensive picture </a:t>
            </a:r>
            <a:r>
              <a:rPr lang="en-US" b="1" noProof="0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en-US" noProof="0" dirty="0">
                <a:solidFill>
                  <a:schemeClr val="tx1"/>
                </a:solidFill>
                <a:sym typeface="Wingdings" panose="05000000000000000000" pitchFamily="2" charset="2"/>
              </a:rPr>
              <a:t>	Little scattering dynamics </a:t>
            </a:r>
            <a:r>
              <a:rPr lang="en-US" b="1" noProof="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287628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rgbClr val="0000FF"/>
                </a:solidFill>
              </a:rPr>
              <a:t>Hadron level calculations: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Hadron-level EFTs, phenomenological amplitudes, dispersion theory…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States as poles of scattering amplitudes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Couplings as residues at the poles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en-US" noProof="0" dirty="0">
                <a:solidFill>
                  <a:schemeClr val="tx1"/>
                </a:solidFill>
                <a:sym typeface="Wingdings" panose="05000000000000000000" pitchFamily="2" charset="2"/>
              </a:rPr>
              <a:t>Scattering dynamics </a:t>
            </a:r>
            <a:r>
              <a:rPr lang="en-US" b="1" noProof="0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en-US" noProof="0" dirty="0">
                <a:solidFill>
                  <a:schemeClr val="tx1"/>
                </a:solidFill>
                <a:sym typeface="Wingdings" panose="05000000000000000000" pitchFamily="2" charset="2"/>
              </a:rPr>
              <a:t>	More c</a:t>
            </a:r>
            <a:r>
              <a:rPr lang="en-US" noProof="0" dirty="0">
                <a:solidFill>
                  <a:schemeClr val="tx1"/>
                </a:solidFill>
              </a:rPr>
              <a:t>ase-by-case </a:t>
            </a:r>
            <a:r>
              <a:rPr lang="en-US" b="1" noProof="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en-US" b="1" noProof="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4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Bottom-up approach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en-US" sz="2400" noProof="0" dirty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en-US" sz="2400" noProof="0" dirty="0"/>
              <a:t>You start with data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en-US" sz="2400" noProof="0" dirty="0"/>
              <a:t>You choose a set of generic amplitudes</a:t>
            </a:r>
            <a:br>
              <a:rPr lang="en-US" sz="2400" noProof="0" dirty="0"/>
            </a:br>
            <a:r>
              <a:rPr lang="en-US" sz="2400" noProof="0" dirty="0"/>
              <a:t>at the hadron level</a:t>
            </a:r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571920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noProof="0" dirty="0">
                <a:solidFill>
                  <a:schemeClr val="tx1"/>
                </a:solidFill>
              </a:rPr>
              <a:t>Less predictive power </a:t>
            </a:r>
            <a:r>
              <a:rPr lang="en-US" sz="2400" b="1" noProof="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400" b="1" noProof="0" dirty="0">
              <a:solidFill>
                <a:srgbClr val="00B050"/>
              </a:solidFill>
            </a:endParaRPr>
          </a:p>
          <a:p>
            <a:r>
              <a:rPr lang="en-US" sz="2400" noProof="0" dirty="0">
                <a:solidFill>
                  <a:schemeClr val="tx1"/>
                </a:solidFill>
              </a:rPr>
              <a:t>Some physical interpretation </a:t>
            </a:r>
            <a:r>
              <a:rPr lang="en-US" sz="2400" b="1" noProof="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br>
              <a:rPr lang="en-US" sz="2400" b="1" noProof="0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en-US" sz="2400" noProof="0" dirty="0">
                <a:solidFill>
                  <a:schemeClr val="tx1"/>
                </a:solidFill>
              </a:rPr>
              <a:t>Minimally biased </a:t>
            </a:r>
            <a:r>
              <a:rPr lang="en-US" sz="2400" b="1" noProof="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2400" noProof="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</p:spTree>
    <p:extLst>
      <p:ext uri="{BB962C8B-B14F-4D97-AF65-F5344CB8AC3E}">
        <p14:creationId xmlns:p14="http://schemas.microsoft.com/office/powerpoint/2010/main" val="234793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8" grpId="0"/>
      <p:bldP spid="10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43509-82B2-D83B-2993-6C4DE48BE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6253E221-5E49-6D5C-4203-1840F56F6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6C8A9C8F-CA87-DDB1-F44C-E75EE34593E7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1-particle states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5F25B2-CEB4-0706-CF5E-ED18CBA372D3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D80FD2-40F2-307B-4A2D-241613692BD1}"/>
              </a:ext>
            </a:extLst>
          </p:cNvPr>
          <p:cNvSpPr txBox="1"/>
          <p:nvPr/>
        </p:nvSpPr>
        <p:spPr>
          <a:xfrm>
            <a:off x="120770" y="1293962"/>
            <a:ext cx="8859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The </a:t>
            </a:r>
            <a:r>
              <a:rPr lang="en-US" sz="2400" noProof="0" dirty="0" err="1"/>
              <a:t>Poincaré</a:t>
            </a:r>
            <a:r>
              <a:rPr lang="en-US" sz="2400" noProof="0" dirty="0"/>
              <a:t> group has 2 </a:t>
            </a:r>
            <a:r>
              <a:rPr lang="en-US" sz="2400" noProof="0" dirty="0" err="1"/>
              <a:t>Casimirs</a:t>
            </a:r>
            <a:r>
              <a:rPr lang="en-US" sz="2400" noProof="0" dirty="0"/>
              <a:t> (roughly mass and spin magnitude)</a:t>
            </a:r>
            <a:br>
              <a:rPr lang="en-US" sz="2400" noProof="0" dirty="0"/>
            </a:br>
            <a:r>
              <a:rPr lang="en-US" sz="2400" noProof="0" dirty="0"/>
              <a:t>that can be used to characterize 1-particle states,</a:t>
            </a:r>
            <a:br>
              <a:rPr lang="en-US" sz="2400" noProof="0" dirty="0"/>
            </a:br>
            <a:r>
              <a:rPr lang="en-US" sz="2400" noProof="0" dirty="0"/>
              <a:t>plus other internal symmetries (flavor, charge…)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0741940-A938-9DB8-4207-8E00842FD536}"/>
                  </a:ext>
                </a:extLst>
              </p:cNvPr>
              <p:cNvSpPr txBox="1"/>
              <p:nvPr/>
            </p:nvSpPr>
            <p:spPr>
              <a:xfrm>
                <a:off x="3554083" y="4058147"/>
                <a:ext cx="5132717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noProof="0" dirty="0"/>
                  <a:t>Canonical state:</a:t>
                </a:r>
              </a:p>
              <a:p>
                <a:r>
                  <a:rPr lang="en-US" sz="2200" noProof="0" dirty="0"/>
                  <a:t>The spin is quantized along the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sz="2200" noProof="0" dirty="0"/>
                  <a:t> direction</a:t>
                </a:r>
                <a:br>
                  <a:rPr lang="en-US" sz="2200" noProof="0" dirty="0"/>
                </a:br>
                <a:r>
                  <a:rPr lang="en-US" sz="2200" noProof="0" dirty="0"/>
                  <a:t>in the particle rest frame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0741940-A938-9DB8-4207-8E00842FD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083" y="4058147"/>
                <a:ext cx="5132717" cy="1107996"/>
              </a:xfrm>
              <a:prstGeom prst="rect">
                <a:avLst/>
              </a:prstGeom>
              <a:blipFill>
                <a:blip r:embed="rId3"/>
                <a:stretch>
                  <a:fillRect l="-1544" t="-3867" b="-104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BB34EAB-DBA5-6000-721E-ACBE20005F22}"/>
                  </a:ext>
                </a:extLst>
              </p:cNvPr>
              <p:cNvSpPr txBox="1"/>
              <p:nvPr/>
            </p:nvSpPr>
            <p:spPr>
              <a:xfrm>
                <a:off x="3554083" y="5123128"/>
                <a:ext cx="513271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noProof="0" dirty="0"/>
                  <a:t>Then the particle is boosted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en-US" sz="2200" noProof="0" dirty="0"/>
              </a:p>
              <a:p>
                <a:r>
                  <a:rPr lang="en-US" sz="2200" noProof="0" dirty="0"/>
                  <a:t>The spin direction «stays» along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endParaRPr lang="en-US" sz="2200" noProof="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BB34EAB-DBA5-6000-721E-ACBE20005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083" y="5123128"/>
                <a:ext cx="5132717" cy="769441"/>
              </a:xfrm>
              <a:prstGeom prst="rect">
                <a:avLst/>
              </a:prstGeom>
              <a:blipFill>
                <a:blip r:embed="rId4"/>
                <a:stretch>
                  <a:fillRect l="-1544" t="-8661" b="-14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o 13">
            <a:extLst>
              <a:ext uri="{FF2B5EF4-FFF2-40B4-BE49-F238E27FC236}">
                <a16:creationId xmlns:a16="http://schemas.microsoft.com/office/drawing/2014/main" id="{4457CA4E-34A7-B94F-2AA2-5B8E1760FEA8}"/>
              </a:ext>
            </a:extLst>
          </p:cNvPr>
          <p:cNvGrpSpPr/>
          <p:nvPr/>
        </p:nvGrpSpPr>
        <p:grpSpPr>
          <a:xfrm>
            <a:off x="120770" y="4904290"/>
            <a:ext cx="560717" cy="1456378"/>
            <a:chOff x="2734573" y="3391787"/>
            <a:chExt cx="560717" cy="1456378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1136755C-F84D-29F1-2708-93C8B1CF5336}"/>
                </a:ext>
              </a:extLst>
            </p:cNvPr>
            <p:cNvSpPr/>
            <p:nvPr/>
          </p:nvSpPr>
          <p:spPr>
            <a:xfrm>
              <a:off x="2734573" y="4287448"/>
              <a:ext cx="560717" cy="56071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Freccia in giù 15">
              <a:extLst>
                <a:ext uri="{FF2B5EF4-FFF2-40B4-BE49-F238E27FC236}">
                  <a16:creationId xmlns:a16="http://schemas.microsoft.com/office/drawing/2014/main" id="{3371A982-4BC3-4693-5DDC-63E73D292A2D}"/>
                </a:ext>
              </a:extLst>
            </p:cNvPr>
            <p:cNvSpPr/>
            <p:nvPr/>
          </p:nvSpPr>
          <p:spPr>
            <a:xfrm flipV="1">
              <a:off x="2818638" y="3391787"/>
              <a:ext cx="392587" cy="792581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2695399-96E8-39F1-5809-DA26FD911A85}"/>
              </a:ext>
            </a:extLst>
          </p:cNvPr>
          <p:cNvCxnSpPr>
            <a:cxnSpLocks/>
          </p:cNvCxnSpPr>
          <p:nvPr/>
        </p:nvCxnSpPr>
        <p:spPr>
          <a:xfrm flipV="1">
            <a:off x="819512" y="4782999"/>
            <a:ext cx="1587260" cy="10132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FA6635-E6C8-A37C-93F9-FC8B60DF2E1D}"/>
              </a:ext>
            </a:extLst>
          </p:cNvPr>
          <p:cNvSpPr txBox="1"/>
          <p:nvPr/>
        </p:nvSpPr>
        <p:spPr>
          <a:xfrm>
            <a:off x="120770" y="2630976"/>
            <a:ext cx="8947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The spin projection is not </a:t>
            </a:r>
            <a:r>
              <a:rPr lang="en-US" sz="2400" noProof="0" dirty="0" err="1"/>
              <a:t>Poincaré</a:t>
            </a:r>
            <a:r>
              <a:rPr lang="en-US" sz="2400" noProof="0" dirty="0"/>
              <a:t>-invariant, so it needs to be defined in a specific frame. For massive particles, two conventions are used: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92FFC6CB-265A-88A3-05A8-F6B8E4D59A15}"/>
                  </a:ext>
                </a:extLst>
              </p:cNvPr>
              <p:cNvSpPr txBox="1"/>
              <p:nvPr/>
            </p:nvSpPr>
            <p:spPr>
              <a:xfrm>
                <a:off x="120770" y="2639509"/>
                <a:ext cx="894703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noProof="0" dirty="0"/>
                  <a:t>At large times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→±∞</m:t>
                    </m:r>
                  </m:oMath>
                </a14:m>
                <a:r>
                  <a:rPr lang="en-US" sz="2400" noProof="0" dirty="0"/>
                  <a:t>, particles are far from each other, </a:t>
                </a:r>
                <a:br>
                  <a:rPr lang="en-US" sz="2400" noProof="0" dirty="0"/>
                </a:br>
                <a:r>
                  <a:rPr lang="en-US" sz="2400" noProof="0" dirty="0"/>
                  <a:t>they are eigenstates of the free Hamiltonian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noProof="0" dirty="0"/>
                  <a:t> (asymptotic states)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92FFC6CB-265A-88A3-05A8-F6B8E4D59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70" y="2639509"/>
                <a:ext cx="8947030" cy="830997"/>
              </a:xfrm>
              <a:prstGeom prst="rect">
                <a:avLst/>
              </a:prstGeom>
              <a:blipFill>
                <a:blip r:embed="rId5"/>
                <a:stretch>
                  <a:fillRect l="-109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280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3.7037E-6 L 0.25052 -0.2094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104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E13F0-CDEB-7E89-3908-6635C0317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B543EC52-E68C-33F0-3E5E-313D2D7A4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4F5AC3D6-85C3-D014-CD67-B356EA8E35FF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1-particle states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33E69-EBA5-8CF2-3FA9-57891C1B5FA8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934DE53-297B-0FCB-120B-04DC350AA2E6}"/>
                  </a:ext>
                </a:extLst>
              </p:cNvPr>
              <p:cNvSpPr txBox="1"/>
              <p:nvPr/>
            </p:nvSpPr>
            <p:spPr>
              <a:xfrm>
                <a:off x="3554083" y="4058147"/>
                <a:ext cx="5132717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noProof="0" dirty="0"/>
                  <a:t>Helicity state:</a:t>
                </a:r>
              </a:p>
              <a:p>
                <a:r>
                  <a:rPr lang="en-US" sz="2200" noProof="0" dirty="0"/>
                  <a:t>The spin is quantized along the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sz="2200" noProof="0" dirty="0"/>
                  <a:t> direction</a:t>
                </a:r>
                <a:br>
                  <a:rPr lang="en-US" sz="2200" noProof="0" dirty="0"/>
                </a:br>
                <a:r>
                  <a:rPr lang="en-US" sz="2200" noProof="0" dirty="0"/>
                  <a:t>in the particle rest frame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934DE53-297B-0FCB-120B-04DC350AA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083" y="4058147"/>
                <a:ext cx="5132717" cy="1107996"/>
              </a:xfrm>
              <a:prstGeom prst="rect">
                <a:avLst/>
              </a:prstGeom>
              <a:blipFill>
                <a:blip r:embed="rId3"/>
                <a:stretch>
                  <a:fillRect l="-1544" t="-3867" b="-104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o 13">
            <a:extLst>
              <a:ext uri="{FF2B5EF4-FFF2-40B4-BE49-F238E27FC236}">
                <a16:creationId xmlns:a16="http://schemas.microsoft.com/office/drawing/2014/main" id="{18F01BF7-C373-BDE0-AEF6-4620FFDFE1B1}"/>
              </a:ext>
            </a:extLst>
          </p:cNvPr>
          <p:cNvGrpSpPr/>
          <p:nvPr/>
        </p:nvGrpSpPr>
        <p:grpSpPr>
          <a:xfrm>
            <a:off x="120770" y="4904290"/>
            <a:ext cx="560717" cy="1456378"/>
            <a:chOff x="2734573" y="3391787"/>
            <a:chExt cx="560717" cy="1456378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5805200F-34C6-670B-6954-1F73710142A3}"/>
                </a:ext>
              </a:extLst>
            </p:cNvPr>
            <p:cNvSpPr/>
            <p:nvPr/>
          </p:nvSpPr>
          <p:spPr>
            <a:xfrm>
              <a:off x="2734573" y="4287448"/>
              <a:ext cx="560717" cy="56071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Freccia in giù 15">
              <a:extLst>
                <a:ext uri="{FF2B5EF4-FFF2-40B4-BE49-F238E27FC236}">
                  <a16:creationId xmlns:a16="http://schemas.microsoft.com/office/drawing/2014/main" id="{C938B5B7-6D8D-A4EA-41D9-8AFECA3DD76B}"/>
                </a:ext>
              </a:extLst>
            </p:cNvPr>
            <p:cNvSpPr/>
            <p:nvPr/>
          </p:nvSpPr>
          <p:spPr>
            <a:xfrm flipV="1">
              <a:off x="2818638" y="3391787"/>
              <a:ext cx="392587" cy="792581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08569019-D62F-982E-C964-B4D6CBC8602E}"/>
              </a:ext>
            </a:extLst>
          </p:cNvPr>
          <p:cNvCxnSpPr>
            <a:cxnSpLocks/>
          </p:cNvCxnSpPr>
          <p:nvPr/>
        </p:nvCxnSpPr>
        <p:spPr>
          <a:xfrm flipV="1">
            <a:off x="388191" y="5123128"/>
            <a:ext cx="0" cy="4997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386242-0F7F-7BC4-C491-26E2CA00254A}"/>
              </a:ext>
            </a:extLst>
          </p:cNvPr>
          <p:cNvSpPr txBox="1"/>
          <p:nvPr/>
        </p:nvSpPr>
        <p:spPr>
          <a:xfrm>
            <a:off x="120770" y="1293962"/>
            <a:ext cx="8859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The </a:t>
            </a:r>
            <a:r>
              <a:rPr lang="en-US" sz="2400" noProof="0" dirty="0" err="1"/>
              <a:t>Poincaré</a:t>
            </a:r>
            <a:r>
              <a:rPr lang="en-US" sz="2400" noProof="0" dirty="0"/>
              <a:t> group has 2 </a:t>
            </a:r>
            <a:r>
              <a:rPr lang="en-US" sz="2400" noProof="0" dirty="0" err="1"/>
              <a:t>Casimirs</a:t>
            </a:r>
            <a:r>
              <a:rPr lang="en-US" sz="2400" noProof="0" dirty="0"/>
              <a:t> (roughly mass and spin magnitude)</a:t>
            </a:r>
            <a:br>
              <a:rPr lang="en-US" sz="2400" noProof="0" dirty="0"/>
            </a:br>
            <a:r>
              <a:rPr lang="en-US" sz="2400" noProof="0" dirty="0"/>
              <a:t>that can be used to characterize 1-particle states,</a:t>
            </a:r>
            <a:br>
              <a:rPr lang="en-US" sz="2400" noProof="0" dirty="0"/>
            </a:br>
            <a:r>
              <a:rPr lang="en-US" sz="2400" noProof="0" dirty="0"/>
              <a:t>plus other internal symmetries (flavor, charge…)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848062A-FB52-FF0D-21D9-D9362F305148}"/>
              </a:ext>
            </a:extLst>
          </p:cNvPr>
          <p:cNvSpPr txBox="1"/>
          <p:nvPr/>
        </p:nvSpPr>
        <p:spPr>
          <a:xfrm>
            <a:off x="120770" y="2630976"/>
            <a:ext cx="8947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The spin projection is not </a:t>
            </a:r>
            <a:r>
              <a:rPr lang="en-US" sz="2400" noProof="0" dirty="0" err="1"/>
              <a:t>Poincaré</a:t>
            </a:r>
            <a:r>
              <a:rPr lang="en-US" sz="2400" noProof="0" dirty="0"/>
              <a:t>-invariant, so it needs to be defined in a specific frame. For massive particles, two conventions are used:</a:t>
            </a:r>
          </a:p>
        </p:txBody>
      </p:sp>
    </p:spTree>
    <p:extLst>
      <p:ext uri="{BB962C8B-B14F-4D97-AF65-F5344CB8AC3E}">
        <p14:creationId xmlns:p14="http://schemas.microsoft.com/office/powerpoint/2010/main" val="233174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129ED-B06A-2F7C-F924-4A24473FD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2A0E5D48-950D-C2FC-F3DB-591EF9547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33426F0E-9380-AC0F-957A-68A4EC4862B3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1-particle states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20815-3D61-18CA-DD6F-C1D00515F566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28D5FE0-5E8A-B8D8-87C6-75F9854DE979}"/>
                  </a:ext>
                </a:extLst>
              </p:cNvPr>
              <p:cNvSpPr txBox="1"/>
              <p:nvPr/>
            </p:nvSpPr>
            <p:spPr>
              <a:xfrm>
                <a:off x="3554083" y="4058147"/>
                <a:ext cx="5132717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noProof="0" dirty="0"/>
                  <a:t>Helicity state:</a:t>
                </a:r>
              </a:p>
              <a:p>
                <a:r>
                  <a:rPr lang="en-US" sz="2200" noProof="0" dirty="0"/>
                  <a:t>The spin is quantized along the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sz="2200" noProof="0" dirty="0"/>
                  <a:t> direction</a:t>
                </a:r>
                <a:br>
                  <a:rPr lang="en-US" sz="2200" noProof="0" dirty="0"/>
                </a:br>
                <a:r>
                  <a:rPr lang="en-US" sz="2200" noProof="0" dirty="0"/>
                  <a:t>in the particle rest frame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28D5FE0-5E8A-B8D8-87C6-75F9854DE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083" y="4058147"/>
                <a:ext cx="5132717" cy="1107996"/>
              </a:xfrm>
              <a:prstGeom prst="rect">
                <a:avLst/>
              </a:prstGeom>
              <a:blipFill>
                <a:blip r:embed="rId3"/>
                <a:stretch>
                  <a:fillRect l="-1544" t="-3867" b="-104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A0E9302-EC4B-7AF3-A825-BC944666F28A}"/>
                  </a:ext>
                </a:extLst>
              </p:cNvPr>
              <p:cNvSpPr txBox="1"/>
              <p:nvPr/>
            </p:nvSpPr>
            <p:spPr>
              <a:xfrm>
                <a:off x="3554083" y="5123128"/>
                <a:ext cx="5132717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noProof="0" dirty="0"/>
                  <a:t>Then the particle is boosted to </a:t>
                </a:r>
                <a14:m>
                  <m:oMath xmlns:m="http://schemas.openxmlformats.org/officeDocument/2006/math">
                    <m:r>
                      <a:rPr lang="en-US" sz="2200" noProof="0" smtClean="0"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⃗"/>
                        <m:ctrlPr>
                          <a:rPr lang="en-US" sz="220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200" i="1" noProof="0" smtClean="0"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̂"/>
                        <m:ctrlPr>
                          <a:rPr lang="en-US" sz="220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endParaRPr lang="en-US" sz="2200" noProof="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A0E9302-EC4B-7AF3-A825-BC944666F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083" y="5123128"/>
                <a:ext cx="5132717" cy="430887"/>
              </a:xfrm>
              <a:prstGeom prst="rect">
                <a:avLst/>
              </a:prstGeom>
              <a:blipFill>
                <a:blip r:embed="rId4"/>
                <a:stretch>
                  <a:fillRect l="-1544" t="-15493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o 13">
            <a:extLst>
              <a:ext uri="{FF2B5EF4-FFF2-40B4-BE49-F238E27FC236}">
                <a16:creationId xmlns:a16="http://schemas.microsoft.com/office/drawing/2014/main" id="{42028C67-6CAF-17AC-6BE4-36A2A4C26294}"/>
              </a:ext>
            </a:extLst>
          </p:cNvPr>
          <p:cNvGrpSpPr/>
          <p:nvPr/>
        </p:nvGrpSpPr>
        <p:grpSpPr>
          <a:xfrm>
            <a:off x="107832" y="3611896"/>
            <a:ext cx="560717" cy="1456378"/>
            <a:chOff x="2734573" y="3391787"/>
            <a:chExt cx="560717" cy="1456378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E3F23666-9009-9837-0E2A-02819E9D4AD1}"/>
                </a:ext>
              </a:extLst>
            </p:cNvPr>
            <p:cNvSpPr/>
            <p:nvPr/>
          </p:nvSpPr>
          <p:spPr>
            <a:xfrm>
              <a:off x="2734573" y="4287448"/>
              <a:ext cx="560717" cy="56071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Freccia in giù 15">
              <a:extLst>
                <a:ext uri="{FF2B5EF4-FFF2-40B4-BE49-F238E27FC236}">
                  <a16:creationId xmlns:a16="http://schemas.microsoft.com/office/drawing/2014/main" id="{61BAED79-8EBB-654F-67BE-DD09BDF312D9}"/>
                </a:ext>
              </a:extLst>
            </p:cNvPr>
            <p:cNvSpPr/>
            <p:nvPr/>
          </p:nvSpPr>
          <p:spPr>
            <a:xfrm flipV="1">
              <a:off x="2818638" y="3391787"/>
              <a:ext cx="392587" cy="792581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E5F6292F-97BB-8981-7C61-23184A739FC8}"/>
              </a:ext>
            </a:extLst>
          </p:cNvPr>
          <p:cNvCxnSpPr>
            <a:cxnSpLocks/>
          </p:cNvCxnSpPr>
          <p:nvPr/>
        </p:nvCxnSpPr>
        <p:spPr>
          <a:xfrm flipV="1">
            <a:off x="388191" y="5123128"/>
            <a:ext cx="0" cy="4997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119AC9-A768-9F7B-4D45-53FEAD632CBF}"/>
              </a:ext>
            </a:extLst>
          </p:cNvPr>
          <p:cNvSpPr txBox="1"/>
          <p:nvPr/>
        </p:nvSpPr>
        <p:spPr>
          <a:xfrm>
            <a:off x="120770" y="1293962"/>
            <a:ext cx="8859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The </a:t>
            </a:r>
            <a:r>
              <a:rPr lang="en-US" sz="2400" noProof="0" dirty="0" err="1"/>
              <a:t>Poincaré</a:t>
            </a:r>
            <a:r>
              <a:rPr lang="en-US" sz="2400" noProof="0" dirty="0"/>
              <a:t> group has 2 </a:t>
            </a:r>
            <a:r>
              <a:rPr lang="en-US" sz="2400" noProof="0" dirty="0" err="1"/>
              <a:t>Casimirs</a:t>
            </a:r>
            <a:r>
              <a:rPr lang="en-US" sz="2400" noProof="0" dirty="0"/>
              <a:t> (roughly mass and spin magnitude)</a:t>
            </a:r>
            <a:br>
              <a:rPr lang="en-US" sz="2400" noProof="0" dirty="0"/>
            </a:br>
            <a:r>
              <a:rPr lang="en-US" sz="2400" noProof="0" dirty="0"/>
              <a:t>that can be used to characterize 1-particle states,</a:t>
            </a:r>
            <a:br>
              <a:rPr lang="en-US" sz="2400" noProof="0" dirty="0"/>
            </a:br>
            <a:r>
              <a:rPr lang="en-US" sz="2400" noProof="0" dirty="0"/>
              <a:t>plus other internal symmetries (flavor, charge…)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AAD41F5-3155-ACC4-A97B-9093B890DF87}"/>
              </a:ext>
            </a:extLst>
          </p:cNvPr>
          <p:cNvSpPr txBox="1"/>
          <p:nvPr/>
        </p:nvSpPr>
        <p:spPr>
          <a:xfrm>
            <a:off x="120770" y="2630976"/>
            <a:ext cx="8947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The spin projection is not </a:t>
            </a:r>
            <a:r>
              <a:rPr lang="en-US" sz="2400" noProof="0" dirty="0" err="1"/>
              <a:t>Poincaré</a:t>
            </a:r>
            <a:r>
              <a:rPr lang="en-US" sz="2400" noProof="0" dirty="0"/>
              <a:t>-invariant, so it needs to be defined in a specific frame. For massive particles, two conventions are used:</a:t>
            </a:r>
          </a:p>
        </p:txBody>
      </p:sp>
    </p:spTree>
    <p:extLst>
      <p:ext uri="{BB962C8B-B14F-4D97-AF65-F5344CB8AC3E}">
        <p14:creationId xmlns:p14="http://schemas.microsoft.com/office/powerpoint/2010/main" val="9073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35D44-7C7C-C945-6955-51EABC0FA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F513401-4354-197C-3C60-38E48362E09D}"/>
              </a:ext>
            </a:extLst>
          </p:cNvPr>
          <p:cNvSpPr txBox="1"/>
          <p:nvPr/>
        </p:nvSpPr>
        <p:spPr>
          <a:xfrm>
            <a:off x="3554081" y="4058147"/>
            <a:ext cx="513271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noProof="0" dirty="0"/>
              <a:t>Helicity state:</a:t>
            </a:r>
          </a:p>
          <a:p>
            <a:r>
              <a:rPr lang="en-US" sz="2200" noProof="0" dirty="0"/>
              <a:t>For massless particles the rest frame is undefined, but helicity becomes </a:t>
            </a:r>
            <a:r>
              <a:rPr lang="en-US" sz="2200" noProof="0" dirty="0" err="1"/>
              <a:t>Poincaré</a:t>
            </a:r>
            <a:r>
              <a:rPr lang="en-US" sz="2200" noProof="0" dirty="0"/>
              <a:t>-invariant, so no need to define a procedure</a:t>
            </a:r>
          </a:p>
        </p:txBody>
      </p:sp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A87B3ED1-E2ED-AE16-EEC6-FB12EC8B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4F0C13FA-9FBB-C87D-81D0-A7E0F20D1A67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1-particle states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EF2AA0-BD4A-54B5-D3D3-11FDF3C1F653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E2F967D-6B12-41D1-09A8-51D238CDA454}"/>
                  </a:ext>
                </a:extLst>
              </p:cNvPr>
              <p:cNvSpPr txBox="1"/>
              <p:nvPr/>
            </p:nvSpPr>
            <p:spPr>
              <a:xfrm>
                <a:off x="3554083" y="4058147"/>
                <a:ext cx="5132717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noProof="0" dirty="0"/>
                  <a:t>Helicity state:</a:t>
                </a:r>
              </a:p>
              <a:p>
                <a:r>
                  <a:rPr lang="en-US" sz="2200" noProof="0" dirty="0"/>
                  <a:t>The spin is quantized along the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sz="2200" noProof="0" dirty="0"/>
                  <a:t> direction</a:t>
                </a:r>
                <a:br>
                  <a:rPr lang="en-US" sz="2200" noProof="0" dirty="0"/>
                </a:br>
                <a:r>
                  <a:rPr lang="en-US" sz="2200" noProof="0" dirty="0"/>
                  <a:t>in the particle rest frame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E2F967D-6B12-41D1-09A8-51D238CDA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083" y="4058147"/>
                <a:ext cx="5132717" cy="1107996"/>
              </a:xfrm>
              <a:prstGeom prst="rect">
                <a:avLst/>
              </a:prstGeom>
              <a:blipFill>
                <a:blip r:embed="rId3"/>
                <a:stretch>
                  <a:fillRect l="-1544" t="-3867" b="-104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7215785-76CC-0B9A-A987-FF23A45BADA3}"/>
              </a:ext>
            </a:extLst>
          </p:cNvPr>
          <p:cNvSpPr txBox="1"/>
          <p:nvPr/>
        </p:nvSpPr>
        <p:spPr>
          <a:xfrm>
            <a:off x="3554082" y="5461683"/>
            <a:ext cx="51327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noProof="0" dirty="0"/>
              <a:t>Then spin and momentum are rotated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53A41F6C-4256-6EA9-7D08-551AB0DFEC76}"/>
              </a:ext>
            </a:extLst>
          </p:cNvPr>
          <p:cNvGrpSpPr/>
          <p:nvPr/>
        </p:nvGrpSpPr>
        <p:grpSpPr>
          <a:xfrm rot="3420000">
            <a:off x="1631873" y="4013080"/>
            <a:ext cx="560717" cy="1456378"/>
            <a:chOff x="2734573" y="3391787"/>
            <a:chExt cx="560717" cy="1456378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8CD9EB27-2BAA-F822-DCB5-F6E52CEAC130}"/>
                </a:ext>
              </a:extLst>
            </p:cNvPr>
            <p:cNvSpPr/>
            <p:nvPr/>
          </p:nvSpPr>
          <p:spPr>
            <a:xfrm>
              <a:off x="2734573" y="4287448"/>
              <a:ext cx="560717" cy="56071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Freccia in giù 15">
              <a:extLst>
                <a:ext uri="{FF2B5EF4-FFF2-40B4-BE49-F238E27FC236}">
                  <a16:creationId xmlns:a16="http://schemas.microsoft.com/office/drawing/2014/main" id="{492B7E26-BF34-3120-6FD5-E67F3EED2EB2}"/>
                </a:ext>
              </a:extLst>
            </p:cNvPr>
            <p:cNvSpPr/>
            <p:nvPr/>
          </p:nvSpPr>
          <p:spPr>
            <a:xfrm flipV="1">
              <a:off x="2818638" y="3391787"/>
              <a:ext cx="392587" cy="792581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C58AA75E-19E6-DD43-5337-F9A12EFA297E}"/>
              </a:ext>
            </a:extLst>
          </p:cNvPr>
          <p:cNvCxnSpPr>
            <a:cxnSpLocks/>
          </p:cNvCxnSpPr>
          <p:nvPr/>
        </p:nvCxnSpPr>
        <p:spPr>
          <a:xfrm rot="3420000" flipV="1">
            <a:off x="933758" y="5123128"/>
            <a:ext cx="0" cy="4997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EB7227DC-D723-BD7D-B7A5-225AD7623D4E}"/>
                  </a:ext>
                </a:extLst>
              </p:cNvPr>
              <p:cNvSpPr txBox="1"/>
              <p:nvPr/>
            </p:nvSpPr>
            <p:spPr>
              <a:xfrm>
                <a:off x="3554083" y="5123128"/>
                <a:ext cx="5132717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noProof="0" dirty="0"/>
                  <a:t>Then the particle is boosted to </a:t>
                </a:r>
                <a14:m>
                  <m:oMath xmlns:m="http://schemas.openxmlformats.org/officeDocument/2006/math">
                    <m:r>
                      <a:rPr lang="en-US" sz="2200" noProof="0" smtClean="0"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⃗"/>
                        <m:ctrlPr>
                          <a:rPr lang="en-US" sz="220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200" i="1" noProof="0" smtClean="0"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̂"/>
                        <m:ctrlPr>
                          <a:rPr lang="en-US" sz="220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endParaRPr lang="en-US" sz="2200" noProof="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EB7227DC-D723-BD7D-B7A5-225AD7623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083" y="5123128"/>
                <a:ext cx="5132717" cy="430887"/>
              </a:xfrm>
              <a:prstGeom prst="rect">
                <a:avLst/>
              </a:prstGeom>
              <a:blipFill>
                <a:blip r:embed="rId4"/>
                <a:stretch>
                  <a:fillRect l="-1544" t="-15493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E74725E7-3DCA-F6DB-16E2-E9989C2C5FF9}"/>
              </a:ext>
            </a:extLst>
          </p:cNvPr>
          <p:cNvSpPr txBox="1"/>
          <p:nvPr/>
        </p:nvSpPr>
        <p:spPr>
          <a:xfrm>
            <a:off x="120770" y="1293962"/>
            <a:ext cx="8859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The </a:t>
            </a:r>
            <a:r>
              <a:rPr lang="en-US" sz="2400" noProof="0" dirty="0" err="1"/>
              <a:t>Poincaré</a:t>
            </a:r>
            <a:r>
              <a:rPr lang="en-US" sz="2400" noProof="0" dirty="0"/>
              <a:t> group has 2 </a:t>
            </a:r>
            <a:r>
              <a:rPr lang="en-US" sz="2400" noProof="0" dirty="0" err="1"/>
              <a:t>Casimirs</a:t>
            </a:r>
            <a:r>
              <a:rPr lang="en-US" sz="2400" noProof="0" dirty="0"/>
              <a:t> (roughly mass and spin magnitude)</a:t>
            </a:r>
            <a:br>
              <a:rPr lang="en-US" sz="2400" noProof="0" dirty="0"/>
            </a:br>
            <a:r>
              <a:rPr lang="en-US" sz="2400" noProof="0" dirty="0"/>
              <a:t>that can be used to characterize 1-particle states,</a:t>
            </a:r>
            <a:br>
              <a:rPr lang="en-US" sz="2400" noProof="0" dirty="0"/>
            </a:br>
            <a:r>
              <a:rPr lang="en-US" sz="2400" noProof="0" dirty="0"/>
              <a:t>plus other internal symmetries (flavor, charge…)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FC45518-9919-6ADB-1135-162257AEF03F}"/>
              </a:ext>
            </a:extLst>
          </p:cNvPr>
          <p:cNvSpPr txBox="1"/>
          <p:nvPr/>
        </p:nvSpPr>
        <p:spPr>
          <a:xfrm>
            <a:off x="120770" y="2630976"/>
            <a:ext cx="8947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/>
              <a:t>The spin projection is not </a:t>
            </a:r>
            <a:r>
              <a:rPr lang="en-US" sz="2400" noProof="0" dirty="0" err="1"/>
              <a:t>Poincaré</a:t>
            </a:r>
            <a:r>
              <a:rPr lang="en-US" sz="2400" noProof="0" dirty="0"/>
              <a:t>-invariant, so it needs to be defined in a specific frame. For massive particles, two conventions are used:</a:t>
            </a:r>
          </a:p>
        </p:txBody>
      </p:sp>
    </p:spTree>
    <p:extLst>
      <p:ext uri="{BB962C8B-B14F-4D97-AF65-F5344CB8AC3E}">
        <p14:creationId xmlns:p14="http://schemas.microsoft.com/office/powerpoint/2010/main" val="4206099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85634-C0A1-D52D-6D90-B1D0C9ECE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30C35192-02FB-2C09-7492-D407F7368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AE1B011C-69DF-6BF9-DCD7-882C738A2851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2-particle states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DACEB1-555F-2CCD-DF76-547EC7A90BC8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E3A1050-F42D-E830-AC7D-0B656245A3AB}"/>
                  </a:ext>
                </a:extLst>
              </p:cNvPr>
              <p:cNvSpPr txBox="1"/>
              <p:nvPr/>
            </p:nvSpPr>
            <p:spPr>
              <a:xfrm>
                <a:off x="3332775" y="1883315"/>
                <a:ext cx="5132717" cy="1490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noProof="0" dirty="0"/>
                  <a:t>I can combine two canonical states in their center of mass</a:t>
                </a:r>
              </a:p>
              <a:p>
                <a:endParaRPr lang="en-US" sz="220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2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200" noProof="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E3A1050-F42D-E830-AC7D-0B656245A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775" y="1883315"/>
                <a:ext cx="5132717" cy="1490152"/>
              </a:xfrm>
              <a:prstGeom prst="rect">
                <a:avLst/>
              </a:prstGeom>
              <a:blipFill>
                <a:blip r:embed="rId3"/>
                <a:stretch>
                  <a:fillRect l="-1544" t="-2869" r="-3682" b="-762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po 8">
            <a:extLst>
              <a:ext uri="{FF2B5EF4-FFF2-40B4-BE49-F238E27FC236}">
                <a16:creationId xmlns:a16="http://schemas.microsoft.com/office/drawing/2014/main" id="{29A74CAE-F2B9-91DD-15A7-441318A9F286}"/>
              </a:ext>
            </a:extLst>
          </p:cNvPr>
          <p:cNvGrpSpPr/>
          <p:nvPr/>
        </p:nvGrpSpPr>
        <p:grpSpPr>
          <a:xfrm>
            <a:off x="2548925" y="1488766"/>
            <a:ext cx="560717" cy="1456378"/>
            <a:chOff x="2734573" y="3391787"/>
            <a:chExt cx="560717" cy="1456378"/>
          </a:xfrm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D91A0400-4C44-DEDF-F20B-32140B4F00CE}"/>
                </a:ext>
              </a:extLst>
            </p:cNvPr>
            <p:cNvSpPr/>
            <p:nvPr/>
          </p:nvSpPr>
          <p:spPr>
            <a:xfrm>
              <a:off x="2734573" y="4287448"/>
              <a:ext cx="560717" cy="56071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Freccia in giù 17">
              <a:extLst>
                <a:ext uri="{FF2B5EF4-FFF2-40B4-BE49-F238E27FC236}">
                  <a16:creationId xmlns:a16="http://schemas.microsoft.com/office/drawing/2014/main" id="{66F3DB88-D3D1-07C0-963F-7EECB61BDE47}"/>
                </a:ext>
              </a:extLst>
            </p:cNvPr>
            <p:cNvSpPr/>
            <p:nvPr/>
          </p:nvSpPr>
          <p:spPr>
            <a:xfrm flipV="1">
              <a:off x="2818638" y="3391787"/>
              <a:ext cx="392587" cy="792581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2862BC68-2825-7E1E-6195-DF88B8775A1A}"/>
              </a:ext>
            </a:extLst>
          </p:cNvPr>
          <p:cNvCxnSpPr>
            <a:cxnSpLocks/>
          </p:cNvCxnSpPr>
          <p:nvPr/>
        </p:nvCxnSpPr>
        <p:spPr>
          <a:xfrm flipV="1">
            <a:off x="896353" y="2844791"/>
            <a:ext cx="1587260" cy="1013295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6A14DFC-FB07-B83A-25C8-C6350EB9ED53}"/>
              </a:ext>
            </a:extLst>
          </p:cNvPr>
          <p:cNvGrpSpPr/>
          <p:nvPr/>
        </p:nvGrpSpPr>
        <p:grpSpPr>
          <a:xfrm>
            <a:off x="270324" y="2844791"/>
            <a:ext cx="560717" cy="1456378"/>
            <a:chOff x="2734573" y="3391787"/>
            <a:chExt cx="560717" cy="1456378"/>
          </a:xfrm>
        </p:grpSpPr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8AE45E9E-BE09-7301-6A32-F48B5A45049D}"/>
                </a:ext>
              </a:extLst>
            </p:cNvPr>
            <p:cNvSpPr/>
            <p:nvPr/>
          </p:nvSpPr>
          <p:spPr>
            <a:xfrm>
              <a:off x="2734573" y="4287448"/>
              <a:ext cx="560717" cy="56071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Freccia in giù 21">
              <a:extLst>
                <a:ext uri="{FF2B5EF4-FFF2-40B4-BE49-F238E27FC236}">
                  <a16:creationId xmlns:a16="http://schemas.microsoft.com/office/drawing/2014/main" id="{0EB524F0-570E-8EB8-A4C4-ED903A0CDCA6}"/>
                </a:ext>
              </a:extLst>
            </p:cNvPr>
            <p:cNvSpPr/>
            <p:nvPr/>
          </p:nvSpPr>
          <p:spPr>
            <a:xfrm flipV="1">
              <a:off x="2818638" y="3391787"/>
              <a:ext cx="392587" cy="792581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243DA90-75BF-C25F-68B5-05DB65A81E39}"/>
                  </a:ext>
                </a:extLst>
              </p:cNvPr>
              <p:cNvSpPr txBox="1"/>
              <p:nvPr/>
            </p:nvSpPr>
            <p:spPr>
              <a:xfrm>
                <a:off x="1155806" y="4020810"/>
                <a:ext cx="7717870" cy="2005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noProof="0" dirty="0"/>
                  <a:t>Decomposing into definite total angular momentum, I get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2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𝐽𝑀</m:t>
                              </m:r>
                            </m:e>
                          </m:d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𝐿𝑆</m:t>
                          </m:r>
                        </m:e>
                      </m:d>
                      <m:r>
                        <a:rPr lang="en-US" sz="22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sz="2200" b="0" i="0" noProof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sSub>
                                <m:sSubPr>
                                  <m:ctrlP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noProof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</m:e>
                      </m:nary>
                      <m:d>
                        <m:dPr>
                          <m:begChr m:val="⟨"/>
                          <m:endChr m:val="⟩"/>
                          <m:ctrlP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𝐽𝑀</m:t>
                          </m:r>
                        </m:e>
                        <m:e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sSub>
                            <m:sSubPr>
                              <m:ctrlP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⟨"/>
                          <m:endChr m:val="⟩"/>
                          <m:ctrlPr>
                            <a:rPr lang="en-US" sz="2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sSub>
                            <m:sSubPr>
                              <m:ctrlP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i="1" noProof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200" i="1" noProof="0" smtClean="0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200" noProof="0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243DA90-75BF-C25F-68B5-05DB65A81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806" y="4020810"/>
                <a:ext cx="7717870" cy="2005485"/>
              </a:xfrm>
              <a:prstGeom prst="rect">
                <a:avLst/>
              </a:prstGeom>
              <a:blipFill>
                <a:blip r:embed="rId4"/>
                <a:stretch>
                  <a:fillRect l="-1027" t="-10334" b="-562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667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010AD-B9F1-8648-8B7D-28286D345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0A4F7C63-2B02-4151-1F9B-69640E27D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3FEBC3BD-5FD1-1DC2-475A-FC56B0F751B9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2-particle states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412B72-176C-63C7-2ACC-020D53B0FE0B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1CF28B5-C681-F792-C9FA-1F1D34917B45}"/>
                  </a:ext>
                </a:extLst>
              </p:cNvPr>
              <p:cNvSpPr txBox="1"/>
              <p:nvPr/>
            </p:nvSpPr>
            <p:spPr>
              <a:xfrm>
                <a:off x="3332775" y="1883315"/>
                <a:ext cx="5132717" cy="11515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noProof="0" dirty="0"/>
                  <a:t>I can also combine two helicity states</a:t>
                </a:r>
              </a:p>
              <a:p>
                <a:endParaRPr lang="en-US" sz="220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2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noProof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200" noProof="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1CF28B5-C681-F792-C9FA-1F1D34917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775" y="1883315"/>
                <a:ext cx="5132717" cy="1151597"/>
              </a:xfrm>
              <a:prstGeom prst="rect">
                <a:avLst/>
              </a:prstGeom>
              <a:blipFill>
                <a:blip r:embed="rId3"/>
                <a:stretch>
                  <a:fillRect l="-1544" t="-9524" r="-119" b="-984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13B676DC-1C50-BD7D-8B42-62DF2622FE0D}"/>
                  </a:ext>
                </a:extLst>
              </p:cNvPr>
              <p:cNvSpPr txBox="1"/>
              <p:nvPr/>
            </p:nvSpPr>
            <p:spPr>
              <a:xfrm>
                <a:off x="1155810" y="3915814"/>
                <a:ext cx="7717870" cy="1857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noProof="0" dirty="0"/>
                  <a:t>Decomposing into definite total angular momentum, I get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2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𝐽𝑀</m:t>
                              </m:r>
                            </m:e>
                          </m:d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2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200" i="1" noProof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rad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sz="2200" b="0" i="0" noProof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  <m:sup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200" b="0" i="0" noProof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)×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200" i="1" noProof="0" smtClean="0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200" noProof="0" dirty="0"/>
              </a:p>
              <a:p>
                <a:r>
                  <a:rPr lang="en-US" sz="2200" noProof="0" dirty="0"/>
                  <a:t>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bSup>
                    <m:d>
                      <m:d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200" b="0" i="0" noProof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d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𝐽𝑎</m:t>
                        </m:r>
                      </m:e>
                      <m:e>
                        <m:sSup>
                          <m:sSupPr>
                            <m:ctrlP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2200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noProof="0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sz="2200" b="0" i="1" noProof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 noProof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200" i="1" noProof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200" i="1" noProof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200" i="1" noProof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22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 noProof="0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sz="2200" b="0" i="1" noProof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</m:e>
                      <m:e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𝐽𝑏</m:t>
                        </m:r>
                      </m:e>
                    </m:d>
                  </m:oMath>
                </a14:m>
                <a:r>
                  <a:rPr lang="en-US" sz="2200" noProof="0" dirty="0"/>
                  <a:t> is the Wigner D-matrix</a:t>
                </a: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13B676DC-1C50-BD7D-8B42-62DF2622F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810" y="3915814"/>
                <a:ext cx="7717870" cy="1857560"/>
              </a:xfrm>
              <a:prstGeom prst="rect">
                <a:avLst/>
              </a:prstGeom>
              <a:blipFill>
                <a:blip r:embed="rId4"/>
                <a:stretch>
                  <a:fillRect l="-1027" t="-1967" b="-36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o 1">
            <a:extLst>
              <a:ext uri="{FF2B5EF4-FFF2-40B4-BE49-F238E27FC236}">
                <a16:creationId xmlns:a16="http://schemas.microsoft.com/office/drawing/2014/main" id="{4AA2C195-B342-3A78-B9CE-A34B917CD68F}"/>
              </a:ext>
            </a:extLst>
          </p:cNvPr>
          <p:cNvGrpSpPr/>
          <p:nvPr/>
        </p:nvGrpSpPr>
        <p:grpSpPr>
          <a:xfrm rot="3420000">
            <a:off x="2454063" y="1220618"/>
            <a:ext cx="560717" cy="1456378"/>
            <a:chOff x="2734573" y="3391787"/>
            <a:chExt cx="560717" cy="1456378"/>
          </a:xfrm>
        </p:grpSpPr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67BF8586-ABF9-20DB-16BC-DCF5A6647A3A}"/>
                </a:ext>
              </a:extLst>
            </p:cNvPr>
            <p:cNvSpPr/>
            <p:nvPr/>
          </p:nvSpPr>
          <p:spPr>
            <a:xfrm>
              <a:off x="2734573" y="4287448"/>
              <a:ext cx="560717" cy="56071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" name="Freccia in giù 3">
              <a:extLst>
                <a:ext uri="{FF2B5EF4-FFF2-40B4-BE49-F238E27FC236}">
                  <a16:creationId xmlns:a16="http://schemas.microsoft.com/office/drawing/2014/main" id="{44A03787-5E1A-7B8C-11A8-3B3CE2A305CA}"/>
                </a:ext>
              </a:extLst>
            </p:cNvPr>
            <p:cNvSpPr/>
            <p:nvPr/>
          </p:nvSpPr>
          <p:spPr>
            <a:xfrm flipV="1">
              <a:off x="2818638" y="3391787"/>
              <a:ext cx="392587" cy="792581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C43A9359-A105-69C7-3796-817FA254DAAC}"/>
              </a:ext>
            </a:extLst>
          </p:cNvPr>
          <p:cNvCxnSpPr>
            <a:cxnSpLocks/>
          </p:cNvCxnSpPr>
          <p:nvPr/>
        </p:nvCxnSpPr>
        <p:spPr>
          <a:xfrm rot="3420000" flipV="1">
            <a:off x="1755948" y="2330666"/>
            <a:ext cx="0" cy="499741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o 6">
            <a:extLst>
              <a:ext uri="{FF2B5EF4-FFF2-40B4-BE49-F238E27FC236}">
                <a16:creationId xmlns:a16="http://schemas.microsoft.com/office/drawing/2014/main" id="{446AB382-629B-3411-D5B4-A7C064881B62}"/>
              </a:ext>
            </a:extLst>
          </p:cNvPr>
          <p:cNvGrpSpPr/>
          <p:nvPr/>
        </p:nvGrpSpPr>
        <p:grpSpPr>
          <a:xfrm rot="3420000" flipH="1" flipV="1">
            <a:off x="499870" y="2484076"/>
            <a:ext cx="560717" cy="1456378"/>
            <a:chOff x="2734573" y="3391787"/>
            <a:chExt cx="560717" cy="1456378"/>
          </a:xfrm>
        </p:grpSpPr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A75FFE21-459A-EF4F-04DA-7AAAA4613AD4}"/>
                </a:ext>
              </a:extLst>
            </p:cNvPr>
            <p:cNvSpPr/>
            <p:nvPr/>
          </p:nvSpPr>
          <p:spPr>
            <a:xfrm>
              <a:off x="2734573" y="4287448"/>
              <a:ext cx="560717" cy="56071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Freccia in giù 13">
              <a:extLst>
                <a:ext uri="{FF2B5EF4-FFF2-40B4-BE49-F238E27FC236}">
                  <a16:creationId xmlns:a16="http://schemas.microsoft.com/office/drawing/2014/main" id="{796A8F55-7308-4557-C638-DD8EEC5A8F98}"/>
                </a:ext>
              </a:extLst>
            </p:cNvPr>
            <p:cNvSpPr/>
            <p:nvPr/>
          </p:nvSpPr>
          <p:spPr>
            <a:xfrm flipV="1">
              <a:off x="2818638" y="3391787"/>
              <a:ext cx="392587" cy="792581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6F69743-44F6-97C3-6B9D-43193DADB888}"/>
              </a:ext>
            </a:extLst>
          </p:cNvPr>
          <p:cNvSpPr txBox="1"/>
          <p:nvPr/>
        </p:nvSpPr>
        <p:spPr>
          <a:xfrm>
            <a:off x="0" y="5851968"/>
            <a:ext cx="5380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 err="1">
                <a:solidFill>
                  <a:schemeClr val="bg1">
                    <a:lumMod val="50000"/>
                  </a:schemeClr>
                </a:solidFill>
              </a:rPr>
              <a:t>Subtelties</a:t>
            </a:r>
            <a:r>
              <a:rPr lang="en-US" noProof="0" dirty="0">
                <a:solidFill>
                  <a:schemeClr val="bg1">
                    <a:lumMod val="50000"/>
                  </a:schemeClr>
                </a:solidFill>
              </a:rPr>
              <a:t> about how to define the phase of this state….</a:t>
            </a:r>
          </a:p>
        </p:txBody>
      </p:sp>
    </p:spTree>
    <p:extLst>
      <p:ext uri="{BB962C8B-B14F-4D97-AF65-F5344CB8AC3E}">
        <p14:creationId xmlns:p14="http://schemas.microsoft.com/office/powerpoint/2010/main" val="708458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B70FE-DAB0-7107-D3E0-12B7FDD67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156BC248-7C50-18E1-2134-2AE873D23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CA0FB89-4476-C107-BFBB-48B4250A1376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2-particle states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F87298-3EEE-6473-F2CE-1412AED6BF00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A9B3A2D-48DE-6192-1234-9F20FC42D247}"/>
              </a:ext>
            </a:extLst>
          </p:cNvPr>
          <p:cNvSpPr txBox="1"/>
          <p:nvPr/>
        </p:nvSpPr>
        <p:spPr>
          <a:xfrm>
            <a:off x="3332775" y="1883315"/>
            <a:ext cx="51327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noProof="0" dirty="0"/>
              <a:t>The expression for the helicity </a:t>
            </a:r>
            <a:r>
              <a:rPr lang="en-US" sz="2200" dirty="0"/>
              <a:t>state is easier, but some relations (parity) are better understood in the LS</a:t>
            </a:r>
            <a:endParaRPr lang="en-US" sz="22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4E36B368-6914-7D4E-8C04-44915AC98C64}"/>
                  </a:ext>
                </a:extLst>
              </p:cNvPr>
              <p:cNvSpPr txBox="1"/>
              <p:nvPr/>
            </p:nvSpPr>
            <p:spPr>
              <a:xfrm>
                <a:off x="1155810" y="3915814"/>
                <a:ext cx="7717870" cy="1631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noProof="0" dirty="0"/>
                  <a:t>One can relate one with the other through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2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 noProof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220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  <m:t>𝐽𝑀</m:t>
                              </m:r>
                            </m:e>
                          </m:d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2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d>
                        <m:dPr>
                          <m:begChr m:val=""/>
                          <m:endChr m:val="⟩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|,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𝐽𝑀</m:t>
                              </m:r>
                            </m:e>
                          </m:d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𝐿𝑆</m:t>
                          </m:r>
                        </m:e>
                      </m:d>
                    </m:oMath>
                  </m:oMathPara>
                </a14:m>
                <a:endParaRPr lang="en-US" sz="2200" noProof="0" dirty="0"/>
              </a:p>
              <a:p>
                <a:r>
                  <a:rPr lang="en-US" sz="2200" noProof="0" dirty="0"/>
                  <a:t>where </a:t>
                </a:r>
                <a14:m>
                  <m:oMath xmlns:m="http://schemas.openxmlformats.org/officeDocument/2006/math">
                    <m:r>
                      <a:rPr lang="it-IT" sz="2200" b="0" i="1" noProof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it-IT" sz="2200" b="0" i="1" noProof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noProof="0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sz="2200" b="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200" b="0" i="1" noProof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sz="22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noProof="0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sz="22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200" noProof="0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4E36B368-6914-7D4E-8C04-44915AC98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810" y="3915814"/>
                <a:ext cx="7717870" cy="1631152"/>
              </a:xfrm>
              <a:prstGeom prst="rect">
                <a:avLst/>
              </a:prstGeom>
              <a:blipFill>
                <a:blip r:embed="rId3"/>
                <a:stretch>
                  <a:fillRect l="-1027" t="-2239" b="-44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o 1">
            <a:extLst>
              <a:ext uri="{FF2B5EF4-FFF2-40B4-BE49-F238E27FC236}">
                <a16:creationId xmlns:a16="http://schemas.microsoft.com/office/drawing/2014/main" id="{24354E3E-FD7C-F4EE-ABB9-320E1A6FC778}"/>
              </a:ext>
            </a:extLst>
          </p:cNvPr>
          <p:cNvGrpSpPr/>
          <p:nvPr/>
        </p:nvGrpSpPr>
        <p:grpSpPr>
          <a:xfrm rot="3420000">
            <a:off x="2454063" y="1220618"/>
            <a:ext cx="560717" cy="1456378"/>
            <a:chOff x="2734573" y="3391787"/>
            <a:chExt cx="560717" cy="1456378"/>
          </a:xfrm>
        </p:grpSpPr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B5F55596-6263-7DF6-9CC2-95B6BFF86F0B}"/>
                </a:ext>
              </a:extLst>
            </p:cNvPr>
            <p:cNvSpPr/>
            <p:nvPr/>
          </p:nvSpPr>
          <p:spPr>
            <a:xfrm>
              <a:off x="2734573" y="4287448"/>
              <a:ext cx="560717" cy="56071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" name="Freccia in giù 3">
              <a:extLst>
                <a:ext uri="{FF2B5EF4-FFF2-40B4-BE49-F238E27FC236}">
                  <a16:creationId xmlns:a16="http://schemas.microsoft.com/office/drawing/2014/main" id="{64FC78C1-B0F9-6932-AB1C-F4B2B13E6513}"/>
                </a:ext>
              </a:extLst>
            </p:cNvPr>
            <p:cNvSpPr/>
            <p:nvPr/>
          </p:nvSpPr>
          <p:spPr>
            <a:xfrm flipV="1">
              <a:off x="2818638" y="3391787"/>
              <a:ext cx="392587" cy="792581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336152C1-788E-FCCD-B465-24C3A31568B1}"/>
              </a:ext>
            </a:extLst>
          </p:cNvPr>
          <p:cNvCxnSpPr>
            <a:cxnSpLocks/>
          </p:cNvCxnSpPr>
          <p:nvPr/>
        </p:nvCxnSpPr>
        <p:spPr>
          <a:xfrm rot="3420000" flipV="1">
            <a:off x="1755948" y="2330666"/>
            <a:ext cx="0" cy="499741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o 6">
            <a:extLst>
              <a:ext uri="{FF2B5EF4-FFF2-40B4-BE49-F238E27FC236}">
                <a16:creationId xmlns:a16="http://schemas.microsoft.com/office/drawing/2014/main" id="{F692B721-8BCD-C3B2-4F3C-6F16AF67FB6C}"/>
              </a:ext>
            </a:extLst>
          </p:cNvPr>
          <p:cNvGrpSpPr/>
          <p:nvPr/>
        </p:nvGrpSpPr>
        <p:grpSpPr>
          <a:xfrm rot="3420000" flipH="1" flipV="1">
            <a:off x="499870" y="2484076"/>
            <a:ext cx="560717" cy="1456378"/>
            <a:chOff x="2734573" y="3391787"/>
            <a:chExt cx="560717" cy="1456378"/>
          </a:xfrm>
        </p:grpSpPr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E034CB83-8687-5BDD-CB0D-73596807A6A3}"/>
                </a:ext>
              </a:extLst>
            </p:cNvPr>
            <p:cNvSpPr/>
            <p:nvPr/>
          </p:nvSpPr>
          <p:spPr>
            <a:xfrm>
              <a:off x="2734573" y="4287448"/>
              <a:ext cx="560717" cy="56071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Freccia in giù 13">
              <a:extLst>
                <a:ext uri="{FF2B5EF4-FFF2-40B4-BE49-F238E27FC236}">
                  <a16:creationId xmlns:a16="http://schemas.microsoft.com/office/drawing/2014/main" id="{1B7F8953-907B-BB61-FD2B-8429CAE22216}"/>
                </a:ext>
              </a:extLst>
            </p:cNvPr>
            <p:cNvSpPr/>
            <p:nvPr/>
          </p:nvSpPr>
          <p:spPr>
            <a:xfrm flipV="1">
              <a:off x="2818638" y="3391787"/>
              <a:ext cx="392587" cy="792581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4DF3374-0B35-955E-4686-CE6D969AAC83}"/>
              </a:ext>
            </a:extLst>
          </p:cNvPr>
          <p:cNvSpPr txBox="1"/>
          <p:nvPr/>
        </p:nvSpPr>
        <p:spPr>
          <a:xfrm>
            <a:off x="0" y="5851968"/>
            <a:ext cx="5380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 err="1">
                <a:solidFill>
                  <a:schemeClr val="bg1">
                    <a:lumMod val="50000"/>
                  </a:schemeClr>
                </a:solidFill>
              </a:rPr>
              <a:t>Subtelties</a:t>
            </a:r>
            <a:r>
              <a:rPr lang="en-US" noProof="0" dirty="0">
                <a:solidFill>
                  <a:schemeClr val="bg1">
                    <a:lumMod val="50000"/>
                  </a:schemeClr>
                </a:solidFill>
              </a:rPr>
              <a:t> about how to define the phase of this state….</a:t>
            </a:r>
          </a:p>
        </p:txBody>
      </p:sp>
    </p:spTree>
    <p:extLst>
      <p:ext uri="{BB962C8B-B14F-4D97-AF65-F5344CB8AC3E}">
        <p14:creationId xmlns:p14="http://schemas.microsoft.com/office/powerpoint/2010/main" val="4274998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9B9ED-D072-02B8-65FB-DF5B0C39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0DB0C1CF-DB9E-61F4-6AD8-BB47A50CD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8BB340D2-BE9F-7FB0-BF9D-CA1F3D6CC5A7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Scattering matrix and amplitudes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E0ECF7-C5EB-1778-D53A-FF8DEAF0999B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C4EA916-E1F5-6F3E-9DC9-0AED20FBD450}"/>
                  </a:ext>
                </a:extLst>
              </p:cNvPr>
              <p:cNvSpPr txBox="1"/>
              <p:nvPr/>
            </p:nvSpPr>
            <p:spPr>
              <a:xfrm>
                <a:off x="174638" y="1299328"/>
                <a:ext cx="8893162" cy="4688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noProof="0" dirty="0"/>
                  <a:t>I can split the Hamiltonian as </a:t>
                </a:r>
                <a14:m>
                  <m:oMath xmlns:m="http://schemas.openxmlformats.org/officeDocument/2006/math">
                    <m:r>
                      <a:rPr lang="it-IT" sz="2200" b="0" i="1" noProof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it-IT" sz="2200" b="0" i="1" noProof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noProof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sz="22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200" b="0" i="1" noProof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200" b="0" i="1" noProof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200" noProof="0" dirty="0"/>
                  <a:t> and define the time evolution </a:t>
                </a:r>
                <a:br>
                  <a:rPr lang="en-US" sz="2200" noProof="0" dirty="0"/>
                </a:br>
                <a:r>
                  <a:rPr lang="en-US" sz="2200" noProof="0" dirty="0"/>
                  <a:t>in the interaction picture as the Scattering Operator</a:t>
                </a:r>
              </a:p>
              <a:p>
                <a:endParaRPr lang="en-US" sz="220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noProof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sz="2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d>
                        <m:dPr>
                          <m:ctrlP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+∞←−∞</m:t>
                          </m:r>
                        </m:e>
                      </m:d>
                      <m:r>
                        <a:rPr lang="it-IT" sz="2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200" b="0" i="1" noProof="0" smtClean="0">
                          <a:latin typeface="Cambria Math" panose="02040503050406030204" pitchFamily="18" charset="0"/>
                        </a:rPr>
                        <m:t>𝑇</m:t>
                      </m:r>
                      <m:func>
                        <m:funcPr>
                          <m:ctrlP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200" b="0" i="0" noProof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 ∫</m:t>
                              </m:r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it-IT" sz="22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noProof="0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it-IT" sz="2200" b="0" i="1" noProof="0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2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200" b="0" i="1" noProof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200" noProof="0" dirty="0"/>
              </a:p>
              <a:p>
                <a:endParaRPr lang="en-US" sz="2200" dirty="0"/>
              </a:p>
              <a:p>
                <a:r>
                  <a:rPr lang="en-US" sz="2200" noProof="0" dirty="0"/>
                  <a:t>If I sandwich between asymptotic states, I get my Scattering matrix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𝑓𝑖</m:t>
                          </m:r>
                        </m:sub>
                      </m:sSub>
                      <m:r>
                        <a:rPr lang="it-IT" sz="2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e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e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US" sz="2200" noProof="0" dirty="0"/>
              </a:p>
              <a:p>
                <a:r>
                  <a:rPr lang="en-US" sz="2200" dirty="0"/>
                  <a:t>The modulus squared gives the probability that the state </a:t>
                </a:r>
                <a14:m>
                  <m:oMath xmlns:m="http://schemas.openxmlformats.org/officeDocument/2006/math">
                    <m:r>
                      <a:rPr lang="it-IT" sz="2200" b="0" i="1" noProof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200" dirty="0"/>
                  <a:t> evolves in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2200" dirty="0"/>
              </a:p>
              <a:p>
                <a:endParaRPr lang="en-US" sz="2200" dirty="0"/>
              </a:p>
              <a:p>
                <a:r>
                  <a:rPr lang="en-US" sz="2200" dirty="0"/>
                  <a:t>The S-matrix contains the probability that nothing happens,</a:t>
                </a:r>
                <a:br>
                  <a:rPr lang="en-US" sz="2200" dirty="0"/>
                </a:br>
                <a:r>
                  <a:rPr lang="en-US" sz="2200" dirty="0"/>
                  <a:t>it can be isolated as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noProof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sz="2200" b="0" i="1" noProof="0" smtClean="0">
                          <a:latin typeface="Cambria Math" panose="02040503050406030204" pitchFamily="18" charset="0"/>
                        </a:rPr>
                        <m:t>=1+</m:t>
                      </m:r>
                      <m:r>
                        <a:rPr lang="it-IT" sz="2200" b="0" i="1" noProof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2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200" b="0" i="1" noProof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200" dirty="0"/>
              </a:p>
              <a:p>
                <a:r>
                  <a:rPr lang="en-US" sz="2200" dirty="0"/>
                  <a:t>where </a:t>
                </a:r>
                <a14:m>
                  <m:oMath xmlns:m="http://schemas.openxmlformats.org/officeDocument/2006/math">
                    <m:r>
                      <a:rPr lang="it-IT" sz="2200" b="0" i="1" noProof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200" dirty="0"/>
                  <a:t> is the amplitude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C4EA916-E1F5-6F3E-9DC9-0AED20FBD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38" y="1299328"/>
                <a:ext cx="8893162" cy="4688719"/>
              </a:xfrm>
              <a:prstGeom prst="rect">
                <a:avLst/>
              </a:prstGeom>
              <a:blipFill>
                <a:blip r:embed="rId3"/>
                <a:stretch>
                  <a:fillRect l="-891" t="-910" b="-18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2115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2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Joint Physics Analysis Center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800857-072B-7AD3-638F-0A2C113AF879}"/>
              </a:ext>
            </a:extLst>
          </p:cNvPr>
          <p:cNvSpPr txBox="1"/>
          <p:nvPr/>
        </p:nvSpPr>
        <p:spPr>
          <a:xfrm>
            <a:off x="3933051" y="1500843"/>
            <a:ext cx="51142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noProof="0" dirty="0">
                <a:effectLst/>
                <a:latin typeface="Arial" panose="020B0604020202020204" pitchFamily="34" charset="0"/>
              </a:rPr>
              <a:t>Funded in 2013 as theory support</a:t>
            </a:r>
            <a:br>
              <a:rPr lang="en-US" b="0" i="0" noProof="0" dirty="0">
                <a:effectLst/>
                <a:latin typeface="Arial" panose="020B0604020202020204" pitchFamily="34" charset="0"/>
              </a:rPr>
            </a:br>
            <a:r>
              <a:rPr lang="en-US" b="0" i="0" noProof="0" dirty="0">
                <a:effectLst/>
                <a:latin typeface="Arial" panose="020B0604020202020204" pitchFamily="34" charset="0"/>
              </a:rPr>
              <a:t>originally for </a:t>
            </a:r>
            <a:r>
              <a:rPr lang="en-US" b="0" i="0" noProof="0" dirty="0" err="1">
                <a:effectLst/>
                <a:latin typeface="Arial" panose="020B0604020202020204" pitchFamily="34" charset="0"/>
              </a:rPr>
              <a:t>JLab</a:t>
            </a:r>
            <a:r>
              <a:rPr lang="en-US" noProof="0" dirty="0">
                <a:latin typeface="Arial" panose="020B0604020202020204" pitchFamily="34" charset="0"/>
              </a:rPr>
              <a:t> </a:t>
            </a:r>
            <a:r>
              <a:rPr lang="en-US" b="0" i="0" noProof="0" dirty="0" err="1">
                <a:effectLst/>
                <a:latin typeface="Arial" panose="020B0604020202020204" pitchFamily="34" charset="0"/>
              </a:rPr>
              <a:t>exps</a:t>
            </a:r>
            <a:r>
              <a:rPr lang="en-US" b="0" i="0" noProof="0" dirty="0">
                <a:effectLst/>
                <a:latin typeface="Arial" panose="020B0604020202020204" pitchFamily="34" charset="0"/>
              </a:rPr>
              <a:t>, but grew up much larger </a:t>
            </a:r>
            <a:br>
              <a:rPr lang="en-US" b="0" i="0" noProof="0" dirty="0">
                <a:effectLst/>
                <a:latin typeface="Arial" panose="020B0604020202020204" pitchFamily="34" charset="0"/>
              </a:rPr>
            </a:br>
            <a:endParaRPr lang="en-US" b="0" i="0" noProof="0" dirty="0">
              <a:effectLst/>
              <a:latin typeface="Arial" panose="020B0604020202020204" pitchFamily="34" charset="0"/>
            </a:endParaRPr>
          </a:p>
          <a:p>
            <a:r>
              <a:rPr lang="en-US" b="0" i="0" noProof="0" dirty="0">
                <a:effectLst/>
                <a:latin typeface="Arial" panose="020B0604020202020204" pitchFamily="34" charset="0"/>
              </a:rPr>
              <a:t>Creates bridges between </a:t>
            </a:r>
            <a:br>
              <a:rPr lang="en-US" b="0" i="0" noProof="0" dirty="0">
                <a:effectLst/>
                <a:latin typeface="Arial" panose="020B0604020202020204" pitchFamily="34" charset="0"/>
              </a:rPr>
            </a:br>
            <a:r>
              <a:rPr lang="en-US" b="0" i="0" noProof="0" dirty="0">
                <a:effectLst/>
                <a:latin typeface="Arial" panose="020B0604020202020204" pitchFamily="34" charset="0"/>
              </a:rPr>
              <a:t>theorists and experimentalists</a:t>
            </a:r>
          </a:p>
          <a:p>
            <a:endParaRPr lang="en-US" noProof="0" dirty="0">
              <a:latin typeface="Arial" panose="020B0604020202020204" pitchFamily="34" charset="0"/>
            </a:endParaRPr>
          </a:p>
          <a:p>
            <a:r>
              <a:rPr lang="en-US" noProof="0" dirty="0">
                <a:latin typeface="Arial" panose="020B0604020202020204" pitchFamily="34" charset="0"/>
              </a:rPr>
              <a:t>40+ researchers affiliated during a decade</a:t>
            </a:r>
            <a:endParaRPr lang="en-US" b="0" i="0" noProof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42C86E7-64B4-8B4F-D5DE-02999161D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71" y="577137"/>
            <a:ext cx="1544127" cy="833683"/>
          </a:xfrm>
          <a:prstGeom prst="rect">
            <a:avLst/>
          </a:prstGeom>
        </p:spPr>
      </p:pic>
      <p:pic>
        <p:nvPicPr>
          <p:cNvPr id="11" name="Imagen 3" descr="Mapa&#10;&#10;Descripción generada automáticamente">
            <a:extLst>
              <a:ext uri="{FF2B5EF4-FFF2-40B4-BE49-F238E27FC236}">
                <a16:creationId xmlns:a16="http://schemas.microsoft.com/office/drawing/2014/main" id="{71B813AA-0FA7-7312-9262-6A99313F65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9554"/>
          <a:stretch/>
        </p:blipFill>
        <p:spPr>
          <a:xfrm>
            <a:off x="3903346" y="3460266"/>
            <a:ext cx="5210445" cy="2709774"/>
          </a:xfrm>
          <a:prstGeom prst="rect">
            <a:avLst/>
          </a:prstGeom>
        </p:spPr>
      </p:pic>
      <p:pic>
        <p:nvPicPr>
          <p:cNvPr id="12" name="Imagen 4" descr="Diagrama&#10;&#10;Descripción generada automáticamente">
            <a:extLst>
              <a:ext uri="{FF2B5EF4-FFF2-40B4-BE49-F238E27FC236}">
                <a16:creationId xmlns:a16="http://schemas.microsoft.com/office/drawing/2014/main" id="{E8FD6EA6-D084-E6EC-9EFF-F49DEEF1E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799" y="5730044"/>
            <a:ext cx="311801" cy="309306"/>
          </a:xfrm>
          <a:prstGeom prst="rect">
            <a:avLst/>
          </a:prstGeom>
        </p:spPr>
      </p:pic>
      <p:pic>
        <p:nvPicPr>
          <p:cNvPr id="13" name="Imagen 5" descr="Logotipo&#10;&#10;Descripción generada automáticamente">
            <a:extLst>
              <a:ext uri="{FF2B5EF4-FFF2-40B4-BE49-F238E27FC236}">
                <a16:creationId xmlns:a16="http://schemas.microsoft.com/office/drawing/2014/main" id="{062F3537-1AF1-A775-7A7F-D59AC86B6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0325" y="4651224"/>
            <a:ext cx="385387" cy="314091"/>
          </a:xfrm>
          <a:prstGeom prst="rect">
            <a:avLst/>
          </a:prstGeom>
        </p:spPr>
      </p:pic>
      <p:pic>
        <p:nvPicPr>
          <p:cNvPr id="14" name="Imagen 6" descr="Logotipo&#10;&#10;Descripción generada automáticamente">
            <a:extLst>
              <a:ext uri="{FF2B5EF4-FFF2-40B4-BE49-F238E27FC236}">
                <a16:creationId xmlns:a16="http://schemas.microsoft.com/office/drawing/2014/main" id="{C0B7AF77-CA71-595A-4F31-9952C6718C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0414" y="5724743"/>
            <a:ext cx="528784" cy="317253"/>
          </a:xfrm>
          <a:prstGeom prst="rect">
            <a:avLst/>
          </a:prstGeom>
        </p:spPr>
      </p:pic>
      <p:pic>
        <p:nvPicPr>
          <p:cNvPr id="15" name="Imagen 9" descr="Dibujo con letras blancas&#10;&#10;Descripción generada automáticamente">
            <a:extLst>
              <a:ext uri="{FF2B5EF4-FFF2-40B4-BE49-F238E27FC236}">
                <a16:creationId xmlns:a16="http://schemas.microsoft.com/office/drawing/2014/main" id="{4539E1AD-B996-6640-3CF9-2F85A1C4DD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0325" y="3751777"/>
            <a:ext cx="589707" cy="276029"/>
          </a:xfrm>
          <a:prstGeom prst="rect">
            <a:avLst/>
          </a:prstGeom>
        </p:spPr>
      </p:pic>
      <p:sp>
        <p:nvSpPr>
          <p:cNvPr id="16" name="Elipse 11">
            <a:extLst>
              <a:ext uri="{FF2B5EF4-FFF2-40B4-BE49-F238E27FC236}">
                <a16:creationId xmlns:a16="http://schemas.microsoft.com/office/drawing/2014/main" id="{D658EA40-3821-62CE-03CC-0F8589B14708}"/>
              </a:ext>
            </a:extLst>
          </p:cNvPr>
          <p:cNvSpPr>
            <a:spLocks noChangeAspect="1"/>
          </p:cNvSpPr>
          <p:nvPr/>
        </p:nvSpPr>
        <p:spPr>
          <a:xfrm>
            <a:off x="7649157" y="4170784"/>
            <a:ext cx="74267" cy="7426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Elipse 12">
            <a:extLst>
              <a:ext uri="{FF2B5EF4-FFF2-40B4-BE49-F238E27FC236}">
                <a16:creationId xmlns:a16="http://schemas.microsoft.com/office/drawing/2014/main" id="{9D615386-7F71-D0A4-7F5A-F053A69F16DF}"/>
              </a:ext>
            </a:extLst>
          </p:cNvPr>
          <p:cNvSpPr>
            <a:spLocks noChangeAspect="1"/>
          </p:cNvSpPr>
          <p:nvPr/>
        </p:nvSpPr>
        <p:spPr>
          <a:xfrm>
            <a:off x="4845533" y="4213825"/>
            <a:ext cx="74267" cy="7426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cxnSp>
        <p:nvCxnSpPr>
          <p:cNvPr id="18" name="Conector recto de flecha 13">
            <a:extLst>
              <a:ext uri="{FF2B5EF4-FFF2-40B4-BE49-F238E27FC236}">
                <a16:creationId xmlns:a16="http://schemas.microsoft.com/office/drawing/2014/main" id="{D871FBC3-54C6-3E92-4667-09719AC00C74}"/>
              </a:ext>
            </a:extLst>
          </p:cNvPr>
          <p:cNvCxnSpPr>
            <a:cxnSpLocks/>
          </p:cNvCxnSpPr>
          <p:nvPr/>
        </p:nvCxnSpPr>
        <p:spPr>
          <a:xfrm flipV="1">
            <a:off x="4411529" y="4300643"/>
            <a:ext cx="447574" cy="860933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Conector recto de flecha 14">
            <a:extLst>
              <a:ext uri="{FF2B5EF4-FFF2-40B4-BE49-F238E27FC236}">
                <a16:creationId xmlns:a16="http://schemas.microsoft.com/office/drawing/2014/main" id="{BCDF4AB3-ED20-878A-B78E-8642AD808ACC}"/>
              </a:ext>
            </a:extLst>
          </p:cNvPr>
          <p:cNvCxnSpPr>
            <a:cxnSpLocks/>
          </p:cNvCxnSpPr>
          <p:nvPr/>
        </p:nvCxnSpPr>
        <p:spPr>
          <a:xfrm flipV="1">
            <a:off x="5621531" y="4098481"/>
            <a:ext cx="519116" cy="106309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Conector recto de flecha 15">
            <a:extLst>
              <a:ext uri="{FF2B5EF4-FFF2-40B4-BE49-F238E27FC236}">
                <a16:creationId xmlns:a16="http://schemas.microsoft.com/office/drawing/2014/main" id="{FA3CD970-74DE-67A1-5F0F-6DF80FC006BC}"/>
              </a:ext>
            </a:extLst>
          </p:cNvPr>
          <p:cNvCxnSpPr>
            <a:cxnSpLocks/>
          </p:cNvCxnSpPr>
          <p:nvPr/>
        </p:nvCxnSpPr>
        <p:spPr>
          <a:xfrm flipH="1">
            <a:off x="7723424" y="3911538"/>
            <a:ext cx="628289" cy="280992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Conector recto de flecha 16">
            <a:extLst>
              <a:ext uri="{FF2B5EF4-FFF2-40B4-BE49-F238E27FC236}">
                <a16:creationId xmlns:a16="http://schemas.microsoft.com/office/drawing/2014/main" id="{6B65332A-1923-6497-0ED2-CF5023E9392A}"/>
              </a:ext>
            </a:extLst>
          </p:cNvPr>
          <p:cNvCxnSpPr>
            <a:cxnSpLocks/>
          </p:cNvCxnSpPr>
          <p:nvPr/>
        </p:nvCxnSpPr>
        <p:spPr>
          <a:xfrm flipH="1" flipV="1">
            <a:off x="8153144" y="4293860"/>
            <a:ext cx="338702" cy="31283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2" name="Imagen 17" descr="Logotipo&#10;&#10;Descripción generada automáticamente">
            <a:extLst>
              <a:ext uri="{FF2B5EF4-FFF2-40B4-BE49-F238E27FC236}">
                <a16:creationId xmlns:a16="http://schemas.microsoft.com/office/drawing/2014/main" id="{81593B99-1E73-A880-87A7-D27BB8C1AB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5650" y="5842580"/>
            <a:ext cx="560715" cy="195129"/>
          </a:xfrm>
          <a:prstGeom prst="rect">
            <a:avLst/>
          </a:prstGeom>
        </p:spPr>
      </p:pic>
      <p:pic>
        <p:nvPicPr>
          <p:cNvPr id="23" name="Imagen 18" descr="Logotipo&#10;&#10;Descripción generada automáticamente">
            <a:extLst>
              <a:ext uri="{FF2B5EF4-FFF2-40B4-BE49-F238E27FC236}">
                <a16:creationId xmlns:a16="http://schemas.microsoft.com/office/drawing/2014/main" id="{43D99A7A-7977-7058-4BE5-669835FA17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2812" y="5493755"/>
            <a:ext cx="506390" cy="271083"/>
          </a:xfrm>
          <a:prstGeom prst="rect">
            <a:avLst/>
          </a:prstGeom>
        </p:spPr>
      </p:pic>
      <p:sp>
        <p:nvSpPr>
          <p:cNvPr id="24" name="Elipse 19">
            <a:extLst>
              <a:ext uri="{FF2B5EF4-FFF2-40B4-BE49-F238E27FC236}">
                <a16:creationId xmlns:a16="http://schemas.microsoft.com/office/drawing/2014/main" id="{46A66BBC-E614-4406-F3DE-C62644CAD45A}"/>
              </a:ext>
            </a:extLst>
          </p:cNvPr>
          <p:cNvSpPr>
            <a:spLocks noChangeAspect="1"/>
          </p:cNvSpPr>
          <p:nvPr/>
        </p:nvSpPr>
        <p:spPr>
          <a:xfrm>
            <a:off x="4938348" y="4145325"/>
            <a:ext cx="74267" cy="742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2"/>
              </a:solidFill>
            </a:endParaRPr>
          </a:p>
        </p:txBody>
      </p:sp>
      <p:cxnSp>
        <p:nvCxnSpPr>
          <p:cNvPr id="26" name="Conector recto de flecha 21">
            <a:extLst>
              <a:ext uri="{FF2B5EF4-FFF2-40B4-BE49-F238E27FC236}">
                <a16:creationId xmlns:a16="http://schemas.microsoft.com/office/drawing/2014/main" id="{A3D3158E-588D-BEF0-684C-C1572069129B}"/>
              </a:ext>
            </a:extLst>
          </p:cNvPr>
          <p:cNvCxnSpPr>
            <a:cxnSpLocks/>
          </p:cNvCxnSpPr>
          <p:nvPr/>
        </p:nvCxnSpPr>
        <p:spPr>
          <a:xfrm flipH="1" flipV="1">
            <a:off x="5017319" y="4202321"/>
            <a:ext cx="233388" cy="188177"/>
          </a:xfrm>
          <a:prstGeom prst="straightConnector1">
            <a:avLst/>
          </a:pr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Elipse 37">
            <a:extLst>
              <a:ext uri="{FF2B5EF4-FFF2-40B4-BE49-F238E27FC236}">
                <a16:creationId xmlns:a16="http://schemas.microsoft.com/office/drawing/2014/main" id="{F6E6C409-6546-02B9-6E15-085EA04BA901}"/>
              </a:ext>
            </a:extLst>
          </p:cNvPr>
          <p:cNvSpPr>
            <a:spLocks noChangeAspect="1"/>
          </p:cNvSpPr>
          <p:nvPr/>
        </p:nvSpPr>
        <p:spPr>
          <a:xfrm>
            <a:off x="6118586" y="4026566"/>
            <a:ext cx="74267" cy="7426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Elipse 39">
            <a:extLst>
              <a:ext uri="{FF2B5EF4-FFF2-40B4-BE49-F238E27FC236}">
                <a16:creationId xmlns:a16="http://schemas.microsoft.com/office/drawing/2014/main" id="{CE71157E-2FA4-073E-7DFE-ABFAB9603AF2}"/>
              </a:ext>
            </a:extLst>
          </p:cNvPr>
          <p:cNvSpPr>
            <a:spLocks noChangeAspect="1"/>
          </p:cNvSpPr>
          <p:nvPr/>
        </p:nvSpPr>
        <p:spPr>
          <a:xfrm>
            <a:off x="8070502" y="4231855"/>
            <a:ext cx="74267" cy="7426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9" name="Imagen 42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B1DBB354-FF5A-30E1-1542-97A4704467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3275" y="5226290"/>
            <a:ext cx="665465" cy="207958"/>
          </a:xfrm>
          <a:prstGeom prst="rect">
            <a:avLst/>
          </a:prstGeom>
        </p:spPr>
      </p:pic>
      <p:pic>
        <p:nvPicPr>
          <p:cNvPr id="30" name="Imagen 43" descr="Icono&#10;&#10;Descripción generada automáticamente">
            <a:extLst>
              <a:ext uri="{FF2B5EF4-FFF2-40B4-BE49-F238E27FC236}">
                <a16:creationId xmlns:a16="http://schemas.microsoft.com/office/drawing/2014/main" id="{35493652-2988-EFAE-28F7-44EEFD95BB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36538" y="5212494"/>
            <a:ext cx="403877" cy="443509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B5160F5-DE27-F496-15E5-592B21038BE1}"/>
              </a:ext>
            </a:extLst>
          </p:cNvPr>
          <p:cNvSpPr txBox="1"/>
          <p:nvPr/>
        </p:nvSpPr>
        <p:spPr>
          <a:xfrm>
            <a:off x="8130064" y="5664236"/>
            <a:ext cx="1397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1200" noProof="0" dirty="0">
                <a:solidFill>
                  <a:srgbClr val="FF0000"/>
                </a:solidFill>
              </a:rPr>
              <a:t>Running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1200" noProof="0" dirty="0">
                <a:solidFill>
                  <a:srgbClr val="33CC33"/>
                </a:solidFill>
              </a:rPr>
              <a:t>Planned</a:t>
            </a:r>
          </a:p>
        </p:txBody>
      </p:sp>
      <p:sp>
        <p:nvSpPr>
          <p:cNvPr id="32" name="Elipse 22">
            <a:extLst>
              <a:ext uri="{FF2B5EF4-FFF2-40B4-BE49-F238E27FC236}">
                <a16:creationId xmlns:a16="http://schemas.microsoft.com/office/drawing/2014/main" id="{29720259-EB62-7DC7-2569-AB826BD8B312}"/>
              </a:ext>
            </a:extLst>
          </p:cNvPr>
          <p:cNvSpPr>
            <a:spLocks noChangeAspect="1"/>
          </p:cNvSpPr>
          <p:nvPr/>
        </p:nvSpPr>
        <p:spPr>
          <a:xfrm>
            <a:off x="6168097" y="3950893"/>
            <a:ext cx="74267" cy="742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33" name="Conector recto de flecha 23">
            <a:extLst>
              <a:ext uri="{FF2B5EF4-FFF2-40B4-BE49-F238E27FC236}">
                <a16:creationId xmlns:a16="http://schemas.microsoft.com/office/drawing/2014/main" id="{E1BAF996-87A3-C54D-55D4-1CB8B87A07ED}"/>
              </a:ext>
            </a:extLst>
          </p:cNvPr>
          <p:cNvCxnSpPr>
            <a:cxnSpLocks/>
          </p:cNvCxnSpPr>
          <p:nvPr/>
        </p:nvCxnSpPr>
        <p:spPr>
          <a:xfrm flipH="1">
            <a:off x="6261485" y="3723096"/>
            <a:ext cx="457420" cy="236248"/>
          </a:xfrm>
          <a:prstGeom prst="straightConnector1">
            <a:avLst/>
          </a:pr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4" name="Imagen 24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F98BB1D5-CEF6-C987-2EC7-01BA1544A5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26463" y="3474158"/>
            <a:ext cx="997982" cy="23624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4DCD7F-B52C-0418-3494-344F2BF13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537" y="4319467"/>
            <a:ext cx="50714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magine 24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14C57457-A2A2-85CB-41BA-F63EB02036F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8" t="11237" r="16455" b="24895"/>
          <a:stretch/>
        </p:blipFill>
        <p:spPr>
          <a:xfrm>
            <a:off x="-2261" y="1189107"/>
            <a:ext cx="3920550" cy="484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11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3CD12-A649-3ED5-F976-0272F7111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2D67C5AB-E36A-2FE9-3D14-AB1E2E6F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20D64766-2F21-1F69-457C-FEA5E5F27B01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Scattering matrix and amplitudes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30A8D8-E1D7-03A6-9076-741CB80F9774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10FAF5D3-DA4A-E213-5E05-D628E241C27D}"/>
                  </a:ext>
                </a:extLst>
              </p:cNvPr>
              <p:cNvSpPr txBox="1"/>
              <p:nvPr/>
            </p:nvSpPr>
            <p:spPr>
              <a:xfrm>
                <a:off x="174638" y="1299328"/>
                <a:ext cx="8893162" cy="4140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200" noProof="0" dirty="0"/>
                  <a:t>The </a:t>
                </a:r>
                <a:r>
                  <a:rPr lang="it-IT" sz="2200" noProof="0" dirty="0" err="1"/>
                  <a:t>amplitude</a:t>
                </a:r>
                <a:r>
                  <a:rPr lang="it-IT" sz="2200" noProof="0" dirty="0"/>
                  <a:t> can be </a:t>
                </a:r>
                <a:r>
                  <a:rPr lang="it-IT" sz="2200" noProof="0" dirty="0" err="1"/>
                  <a:t>related</a:t>
                </a:r>
                <a:r>
                  <a:rPr lang="it-IT" sz="2200" noProof="0" dirty="0"/>
                  <a:t> to QFT </a:t>
                </a:r>
                <a:r>
                  <a:rPr lang="it-IT" sz="2200" noProof="0" dirty="0" err="1"/>
                  <a:t>correlators</a:t>
                </a:r>
                <a:r>
                  <a:rPr lang="it-IT" sz="2200" noProof="0" dirty="0"/>
                  <a:t> by the LSZ </a:t>
                </a:r>
                <a:r>
                  <a:rPr lang="it-IT" sz="2200" noProof="0" dirty="0" err="1"/>
                  <a:t>formalism</a:t>
                </a:r>
                <a:r>
                  <a:rPr lang="it-IT" sz="2200" noProof="0" dirty="0"/>
                  <a:t>,</a:t>
                </a:r>
              </a:p>
              <a:p>
                <a:endParaRPr lang="en-US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sSub>
                            <m:sSub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sub>
                          </m:sSub>
                        </m:e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𝑖𝑇</m:t>
                          </m:r>
                        </m:e>
                        <m:e>
                          <m:sSub>
                            <m:sSub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sSub>
                            <m:sSub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it-IT" sz="2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2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200" b="0" i="1" noProof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sz="2200" b="0" i="1" noProof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it-IT" sz="22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it-IT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200" i="1"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  <m:sub>
                                          <m:r>
                                            <a:rPr lang="it-IT" sz="2200" i="1"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sub>
                                      </m:sSub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</m:sSup>
                      <m:r>
                        <a:rPr lang="it-IT" sz="2200" b="0" i="1" noProof="0" smtClean="0">
                          <a:latin typeface="Cambria Math" panose="02040503050406030204" pitchFamily="18" charset="0"/>
                        </a:rPr>
                        <m:t>∫</m:t>
                      </m:r>
                      <m:sSup>
                        <m:sSupPr>
                          <m:ctrlP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sSub>
                            <m:sSubPr>
                              <m:ctrlP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sSup>
                        <m:sSup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sSub>
                            <m:sSub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b>
                      </m:sSub>
                      <m:sSup>
                        <m:sSupPr>
                          <m:ctrlP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200" b="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2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noProof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2200" b="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22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noProof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sz="2200" b="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200" b="0" i="1" noProof="0" smtClean="0">
                                  <a:latin typeface="Cambria Math" panose="02040503050406030204" pitchFamily="18" charset="0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it-IT" sz="22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noProof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it-IT" sz="22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200" b="0" i="1" noProof="0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t-IT" sz="2200" b="0" i="1" noProof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  <m:sSub>
                                <m:sSubPr>
                                  <m:ctrlPr>
                                    <a:rPr lang="it-IT" sz="22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noProof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it-IT" sz="22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200" b="0" i="1" noProof="0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t-IT" sz="2200" b="0" i="1" noProof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sup>
                      </m:sSup>
                      <m:sSup>
                        <m:sSup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it-IT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it-IT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it-IT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it-IT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2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t-IT" sz="2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  <m:sSub>
                                <m:sSubPr>
                                  <m:ctrlPr>
                                    <a:rPr lang="it-IT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it-IT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2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t-IT" sz="2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it-IT" sz="22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it-IT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it-IT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it-IT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  <m:r>
                                    <a:rPr lang="it-IT" sz="2200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it-IT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it-IT" sz="2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22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22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d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it-IT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it-IT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  <m:r>
                                    <a:rPr lang="it-IT" sz="2200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it-IT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it-IT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m:rPr>
                              <m:nor/>
                            </m:rPr>
                            <a:rPr lang="it-IT" sz="2200" b="0" i="0" smtClean="0">
                              <a:latin typeface="Cambria Math" panose="02040503050406030204" pitchFamily="18" charset="0"/>
                            </a:rPr>
                            <m:t>amputated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  <a:p>
                <a:endParaRPr lang="en-US" sz="2200" dirty="0"/>
              </a:p>
              <a:p>
                <a:r>
                  <a:rPr lang="it-IT" sz="2200" dirty="0"/>
                  <a:t>The </a:t>
                </a:r>
                <a:r>
                  <a:rPr lang="it-IT" sz="2200" dirty="0" err="1"/>
                  <a:t>arbitrariness</a:t>
                </a:r>
                <a:r>
                  <a:rPr lang="it-IT" sz="2200" dirty="0"/>
                  <a:t> of the </a:t>
                </a:r>
                <a:r>
                  <a:rPr lang="it-IT" sz="2200" dirty="0" err="1"/>
                  <a:t>interpolating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it-IT" sz="2200" dirty="0"/>
                  <a:t>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canceled</a:t>
                </a:r>
                <a:r>
                  <a:rPr lang="it-IT" sz="2200" dirty="0"/>
                  <a:t> by the residue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</m:oMath>
                </a14:m>
                <a:r>
                  <a:rPr lang="it-IT" sz="2200" dirty="0"/>
                  <a:t> </a:t>
                </a:r>
              </a:p>
              <a:p>
                <a:r>
                  <a:rPr lang="it-IT" sz="2200" dirty="0"/>
                  <a:t>From </a:t>
                </a:r>
                <a:r>
                  <a:rPr lang="it-IT" sz="2200" dirty="0" err="1"/>
                  <a:t>this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expression</a:t>
                </a:r>
                <a:r>
                  <a:rPr lang="it-IT" sz="2200" dirty="0"/>
                  <a:t>, </a:t>
                </a:r>
                <a:r>
                  <a:rPr lang="it-IT" sz="2200" dirty="0" err="1"/>
                  <a:t>it</a:t>
                </a:r>
                <a:r>
                  <a:rPr lang="it-IT" sz="2200" dirty="0"/>
                  <a:t>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possible</a:t>
                </a:r>
                <a:r>
                  <a:rPr lang="it-IT" sz="2200" dirty="0"/>
                  <a:t> to derive </a:t>
                </a:r>
                <a:r>
                  <a:rPr lang="it-IT" sz="2200" dirty="0" err="1"/>
                  <a:t>rigorously</a:t>
                </a:r>
                <a:r>
                  <a:rPr lang="it-IT" sz="2200" dirty="0"/>
                  <a:t> </a:t>
                </a:r>
                <a:r>
                  <a:rPr lang="it-IT" sz="2200" dirty="0" err="1"/>
                  <a:t>several</a:t>
                </a:r>
                <a:r>
                  <a:rPr lang="it-IT" sz="2200" dirty="0"/>
                  <a:t> general </a:t>
                </a:r>
                <a:r>
                  <a:rPr lang="it-IT" sz="2200" dirty="0" err="1"/>
                  <a:t>properties</a:t>
                </a:r>
                <a:r>
                  <a:rPr lang="it-IT" sz="2200" dirty="0"/>
                  <a:t>, </a:t>
                </a:r>
                <a:r>
                  <a:rPr lang="it-IT" sz="2200" dirty="0" err="1"/>
                  <a:t>that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any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amplitude</a:t>
                </a:r>
                <a:r>
                  <a:rPr lang="it-IT" sz="2200" dirty="0"/>
                  <a:t> must </a:t>
                </a:r>
                <a:r>
                  <a:rPr lang="it-IT" sz="2200" dirty="0" err="1"/>
                  <a:t>fulfill</a:t>
                </a:r>
                <a:r>
                  <a:rPr lang="it-IT" sz="2200" dirty="0"/>
                  <a:t> </a:t>
                </a:r>
                <a:endParaRPr lang="en-US" sz="22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10FAF5D3-DA4A-E213-5E05-D628E241C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38" y="1299328"/>
                <a:ext cx="8893162" cy="4140429"/>
              </a:xfrm>
              <a:prstGeom prst="rect">
                <a:avLst/>
              </a:prstGeom>
              <a:blipFill>
                <a:blip r:embed="rId3"/>
                <a:stretch>
                  <a:fillRect l="-891" t="-1031" b="-22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C9391AE6-2EB1-0448-4544-B2AEEF984652}"/>
              </a:ext>
            </a:extLst>
          </p:cNvPr>
          <p:cNvSpPr txBox="1"/>
          <p:nvPr/>
        </p:nvSpPr>
        <p:spPr>
          <a:xfrm>
            <a:off x="90287" y="5820406"/>
            <a:ext cx="5503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…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at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least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to the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level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of rigor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phenomelogists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care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about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711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The </a:t>
            </a:r>
            <a:r>
              <a:rPr lang="en-US" sz="3600" i="1" noProof="0" dirty="0"/>
              <a:t>S</a:t>
            </a:r>
            <a:r>
              <a:rPr lang="en-US" sz="3600" noProof="0" dirty="0"/>
              <a:t>-Matrix principles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408" y="1241873"/>
            <a:ext cx="8193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noProof="0" dirty="0"/>
              <a:t>Future cannot change the past</a:t>
            </a:r>
            <a:endParaRPr lang="en-US" sz="2400" noProof="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noProof="0" dirty="0"/>
              <a:t>100%, something will happen</a:t>
            </a:r>
            <a:endParaRPr lang="en-US" sz="2400" noProof="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noProof="0" dirty="0"/>
              <a:t>The anti-particle is an anti-particle </a:t>
            </a:r>
            <a:br>
              <a:rPr lang="en-US" sz="2400" noProof="0" dirty="0"/>
            </a:br>
            <a:r>
              <a:rPr lang="en-US" sz="2400" noProof="0" dirty="0"/>
              <a:t>and not just a different particle</a:t>
            </a:r>
            <a:endParaRPr lang="en-US" sz="2400" noProof="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2629" y="2686694"/>
            <a:ext cx="226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noProof="0" dirty="0"/>
              <a:t>Sherlock Holmes, QFT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3" name="Rectangle 2"/>
          <p:cNvSpPr/>
          <p:nvPr/>
        </p:nvSpPr>
        <p:spPr>
          <a:xfrm>
            <a:off x="577679" y="5664789"/>
            <a:ext cx="3829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noProof="0" dirty="0">
                <a:solidFill>
                  <a:srgbClr val="FF0000"/>
                </a:solidFill>
              </a:rPr>
              <a:t>Parametrize your ignorance.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7260" y="1243201"/>
            <a:ext cx="1654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en-US" sz="2400" noProof="0" dirty="0">
                <a:solidFill>
                  <a:srgbClr val="FF0000"/>
                </a:solidFill>
              </a:rPr>
              <a:t>(analyticity)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9949" y="1605890"/>
            <a:ext cx="1431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en-US" sz="2400" noProof="0" dirty="0">
                <a:solidFill>
                  <a:srgbClr val="FF0000"/>
                </a:solidFill>
              </a:rPr>
              <a:t>(unitarity)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68246" y="2332185"/>
            <a:ext cx="26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en-US" sz="2400" noProof="0" dirty="0">
                <a:solidFill>
                  <a:srgbClr val="FF0000"/>
                </a:solidFill>
              </a:rPr>
              <a:t>(crossing symmetry)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0" y="3251349"/>
            <a:ext cx="9144000" cy="2205549"/>
            <a:chOff x="0" y="3779713"/>
            <a:chExt cx="9144000" cy="2205549"/>
          </a:xfrm>
        </p:grpSpPr>
        <p:sp>
          <p:nvSpPr>
            <p:cNvPr id="24" name="Rectangle 23"/>
            <p:cNvSpPr/>
            <p:nvPr/>
          </p:nvSpPr>
          <p:spPr>
            <a:xfrm>
              <a:off x="0" y="3779713"/>
              <a:ext cx="9144000" cy="2161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t="4535" r="5753" b="24303"/>
            <a:stretch/>
          </p:blipFill>
          <p:spPr>
            <a:xfrm>
              <a:off x="405798" y="3860727"/>
              <a:ext cx="1582696" cy="173050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7200" y="5585152"/>
              <a:ext cx="1479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noProof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Analyticity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5" t="29228" b="17452"/>
            <a:stretch/>
          </p:blipFill>
          <p:spPr>
            <a:xfrm>
              <a:off x="2897071" y="3884162"/>
              <a:ext cx="2865283" cy="15286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06"/>
            <a:stretch/>
          </p:blipFill>
          <p:spPr>
            <a:xfrm>
              <a:off x="6181534" y="3966132"/>
              <a:ext cx="2842559" cy="139873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320535" y="3943681"/>
              <a:ext cx="744911" cy="271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8243" y="5558830"/>
              <a:ext cx="1223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noProof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Unitarity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54239" y="5564889"/>
              <a:ext cx="12971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noProof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Crossing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173149" y="5668426"/>
            <a:ext cx="2046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noProof="0" dirty="0">
                <a:solidFill>
                  <a:srgbClr val="FF0000"/>
                </a:solidFill>
              </a:rPr>
              <a:t>Build a model.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30867" y="5664789"/>
            <a:ext cx="1321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noProof="0" dirty="0">
                <a:solidFill>
                  <a:srgbClr val="FF0000"/>
                </a:solidFill>
              </a:rPr>
              <a:t>Fit data.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102134" y="5664870"/>
            <a:ext cx="1549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noProof="0" dirty="0">
                <a:solidFill>
                  <a:srgbClr val="FF0000"/>
                </a:solidFill>
              </a:rPr>
              <a:t>Have fun. </a:t>
            </a:r>
          </a:p>
        </p:txBody>
      </p:sp>
    </p:spTree>
    <p:extLst>
      <p:ext uri="{BB962C8B-B14F-4D97-AF65-F5344CB8AC3E}">
        <p14:creationId xmlns:p14="http://schemas.microsoft.com/office/powerpoint/2010/main" val="14619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12" grpId="0"/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3600" i="1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3600" noProof="0" dirty="0">
                    <a:solidFill>
                      <a:schemeClr val="tx2"/>
                    </a:solidFill>
                  </a:rPr>
                  <a:t>-Matrix principles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+ Lorentz, discrete &amp; global symmetries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000" b="0" i="0" noProof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→0</m:t>
                          </m:r>
                        </m:lim>
                      </m:limLow>
                      <m:sSub>
                        <m:sSub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en-US" sz="2000" noProof="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/>
          <p:cNvSpPr/>
          <p:nvPr/>
        </p:nvSpPr>
        <p:spPr>
          <a:xfrm>
            <a:off x="4290078" y="3723488"/>
            <a:ext cx="4727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noProof="0" dirty="0"/>
              <a:t>These are </a:t>
            </a:r>
            <a:r>
              <a:rPr lang="en-US" noProof="0" dirty="0">
                <a:solidFill>
                  <a:srgbClr val="3333FF"/>
                </a:solidFill>
              </a:rPr>
              <a:t>constraints</a:t>
            </a:r>
            <a:r>
              <a:rPr lang="en-US" noProof="0" dirty="0"/>
              <a:t> the amplitudes have to satisfy, but </a:t>
            </a:r>
            <a:r>
              <a:rPr lang="en-US" noProof="0" dirty="0">
                <a:solidFill>
                  <a:srgbClr val="3333FF"/>
                </a:solidFill>
              </a:rPr>
              <a:t>do not fix the dynamics</a:t>
            </a:r>
          </a:p>
          <a:p>
            <a:endParaRPr lang="en-US" noProof="0" dirty="0"/>
          </a:p>
          <a:p>
            <a:r>
              <a:rPr lang="en-US" noProof="0" dirty="0"/>
              <a:t>They can be imposed with an </a:t>
            </a:r>
            <a:r>
              <a:rPr lang="en-US" noProof="0" dirty="0">
                <a:solidFill>
                  <a:srgbClr val="3333FF"/>
                </a:solidFill>
              </a:rPr>
              <a:t>increasing amount of rigor</a:t>
            </a:r>
            <a:r>
              <a:rPr lang="en-US" noProof="0" dirty="0"/>
              <a:t>, to extract robust physics information</a:t>
            </a:r>
            <a:br>
              <a:rPr lang="en-US" noProof="0" dirty="0"/>
            </a:br>
            <a:r>
              <a:rPr lang="en-US" noProof="0" dirty="0">
                <a:solidFill>
                  <a:srgbClr val="3333FF"/>
                </a:solidFill>
              </a:rPr>
              <a:t> </a:t>
            </a:r>
            <a:endParaRPr lang="en-US" noProof="0" dirty="0"/>
          </a:p>
          <a:p>
            <a:r>
              <a:rPr lang="en-US" noProof="0" dirty="0"/>
              <a:t>The «background» phenomena can be effectively parameterized in a </a:t>
            </a:r>
            <a:r>
              <a:rPr lang="en-US" noProof="0" dirty="0">
                <a:solidFill>
                  <a:srgbClr val="3333FF"/>
                </a:solidFill>
              </a:rPr>
              <a:t>controlled 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noProof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 ⁡</m:t>
                      </m:r>
                    </m:oMath>
                  </m:oMathPara>
                </a14:m>
                <a:endParaRPr lang="en-US" sz="2000" noProof="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3163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Analyticity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5982" y="1264173"/>
            <a:ext cx="4163348" cy="2428720"/>
            <a:chOff x="4572000" y="1045218"/>
            <a:chExt cx="4163348" cy="2428720"/>
          </a:xfrm>
        </p:grpSpPr>
        <p:sp>
          <p:nvSpPr>
            <p:cNvPr id="6" name="Rectangle 5"/>
            <p:cNvSpPr/>
            <p:nvPr/>
          </p:nvSpPr>
          <p:spPr>
            <a:xfrm>
              <a:off x="4572000" y="1050604"/>
              <a:ext cx="4163348" cy="2423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94744" y="3062363"/>
              <a:ext cx="1488501" cy="397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noProof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Analyticity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t="4535" r="5753" b="24303"/>
            <a:stretch/>
          </p:blipFill>
          <p:spPr>
            <a:xfrm>
              <a:off x="4572000" y="1045218"/>
              <a:ext cx="2163778" cy="204608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359330" y="1201987"/>
            <a:ext cx="47084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noProof="0" dirty="0"/>
              <a:t>Complex analytic functions are extremely regular and smooth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noProof="0" dirty="0"/>
              <a:t>Integrals are easy (Cauchy theorem)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noProof="0" dirty="0"/>
              <a:t>If you know the function in a region, you can extend it in a unique way everywhere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noProof="0" dirty="0"/>
              <a:t>Complex functions are characterized by its non-analyticities (poles and cuts)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0" y="4075529"/>
                <a:ext cx="938442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noProof="0" dirty="0"/>
                  <a:t>If I turn on an interaction at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noProof="0" dirty="0"/>
                  <a:t>, and I want nothing happens 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noProof="0" smtClean="0">
                        <a:latin typeface="Cambria Math" panose="02040503050406030204" pitchFamily="18" charset="0"/>
                      </a:rPr>
                      <m:t>or</m:t>
                    </m:r>
                    <m:r>
                      <a:rPr lang="en-US" sz="2400" b="0" i="0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noProof="0" dirty="0"/>
                  <a:t>, </a:t>
                </a:r>
                <a:br>
                  <a:rPr lang="en-US" sz="2400" noProof="0" dirty="0"/>
                </a:br>
                <a:r>
                  <a:rPr lang="en-US" sz="2400" noProof="0" dirty="0"/>
                  <a:t>I cannot have singularities in the upper plane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75529"/>
                <a:ext cx="9384428" cy="830997"/>
              </a:xfrm>
              <a:prstGeom prst="rect">
                <a:avLst/>
              </a:prstGeom>
              <a:blipFill>
                <a:blip r:embed="rId4"/>
                <a:stretch>
                  <a:fillRect l="-975" t="-5882" r="-65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B944E74B-D261-4671-443C-EB8D1AEDF7C8}"/>
                  </a:ext>
                </a:extLst>
              </p:cNvPr>
              <p:cNvSpPr txBox="1"/>
              <p:nvPr/>
            </p:nvSpPr>
            <p:spPr>
              <a:xfrm>
                <a:off x="1693998" y="5028844"/>
                <a:ext cx="5739713" cy="1056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nary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𝑖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m:rPr>
                              <m:lit/>
                              <m:brk m:alnAt="7"/>
                            </m:r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brk m:alnAt="7"/>
                            </m:r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&lt;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400" b="0" i="0" noProof="0" smtClean="0">
                                  <a:latin typeface="Cambria Math" panose="02040503050406030204" pitchFamily="18" charset="0"/>
                                </a:rPr>
                                <m:t>Res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400" b="0" i="0" noProof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B944E74B-D261-4671-443C-EB8D1AEDF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998" y="5028844"/>
                <a:ext cx="5739713" cy="10569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1701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24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/>
                  <a:t>Spinless </a:t>
                </a:r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2→2</m:t>
                    </m:r>
                  </m:oMath>
                </a14:m>
                <a:r>
                  <a:rPr lang="en-US" sz="3600" noProof="0" dirty="0"/>
                  <a:t> scattering</a:t>
                </a:r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2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C0ACD70-5597-2D7C-6C07-6E9773E7C50F}"/>
              </a:ext>
            </a:extLst>
          </p:cNvPr>
          <p:cNvSpPr txBox="1"/>
          <p:nvPr/>
        </p:nvSpPr>
        <p:spPr>
          <a:xfrm>
            <a:off x="3214666" y="1412908"/>
            <a:ext cx="55482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Let us consider the elastic scattering of </a:t>
            </a:r>
            <a:br>
              <a:rPr lang="en-US" sz="2400" noProof="0" dirty="0"/>
            </a:br>
            <a:r>
              <a:rPr lang="en-US" sz="2400" noProof="0" dirty="0"/>
              <a:t>two equal mass spinless particles</a:t>
            </a:r>
          </a:p>
          <a:p>
            <a:r>
              <a:rPr lang="en-US" noProof="0" dirty="0"/>
              <a:t>We start with 4x3 momentum components, </a:t>
            </a:r>
            <a:br>
              <a:rPr lang="en-US" noProof="0" dirty="0"/>
            </a:br>
            <a:r>
              <a:rPr lang="en-US" noProof="0" dirty="0"/>
              <a:t>we subtract 4 for energy-momentum conservation, </a:t>
            </a:r>
            <a:br>
              <a:rPr lang="en-US" noProof="0" dirty="0"/>
            </a:br>
            <a:r>
              <a:rPr lang="en-US" noProof="0" dirty="0"/>
              <a:t>we use 3 to boost to the </a:t>
            </a:r>
            <a:r>
              <a:rPr lang="en-US" noProof="0" dirty="0" err="1"/>
              <a:t>CoM</a:t>
            </a:r>
            <a:r>
              <a:rPr lang="en-US" noProof="0" dirty="0"/>
              <a:t> frame,</a:t>
            </a:r>
            <a:br>
              <a:rPr lang="en-US" noProof="0" dirty="0"/>
            </a:br>
            <a:r>
              <a:rPr lang="en-US" noProof="0" dirty="0"/>
              <a:t>we use 3 to rotate the scattering plane to </a:t>
            </a:r>
            <a:r>
              <a:rPr lang="en-US" noProof="0" dirty="0" err="1"/>
              <a:t>xz</a:t>
            </a:r>
            <a:endParaRPr lang="en-US" noProof="0" dirty="0"/>
          </a:p>
          <a:p>
            <a:r>
              <a:rPr lang="en-US" noProof="0" dirty="0"/>
              <a:t>We are left with 2 independent variables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66EFC32C-3470-7955-4439-EA52EE0DC98A}"/>
              </a:ext>
            </a:extLst>
          </p:cNvPr>
          <p:cNvGrpSpPr/>
          <p:nvPr/>
        </p:nvGrpSpPr>
        <p:grpSpPr>
          <a:xfrm>
            <a:off x="160540" y="1637658"/>
            <a:ext cx="2683025" cy="2024351"/>
            <a:chOff x="152965" y="1532689"/>
            <a:chExt cx="2683025" cy="20243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asellaDiTesto 3">
                  <a:extLst>
                    <a:ext uri="{FF2B5EF4-FFF2-40B4-BE49-F238E27FC236}">
                      <a16:creationId xmlns:a16="http://schemas.microsoft.com/office/drawing/2014/main" id="{029B050A-DDAC-166D-42EF-D88349F26A15}"/>
                    </a:ext>
                  </a:extLst>
                </p:cNvPr>
                <p:cNvSpPr txBox="1"/>
                <p:nvPr/>
              </p:nvSpPr>
              <p:spPr>
                <a:xfrm>
                  <a:off x="152965" y="2034813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4" name="CasellaDiTesto 3">
                  <a:extLst>
                    <a:ext uri="{FF2B5EF4-FFF2-40B4-BE49-F238E27FC236}">
                      <a16:creationId xmlns:a16="http://schemas.microsoft.com/office/drawing/2014/main" id="{029B050A-DDAC-166D-42EF-D88349F26A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965" y="2034813"/>
                  <a:ext cx="365806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B0443A4E-686E-822A-09E3-291D59B4E937}"/>
                    </a:ext>
                  </a:extLst>
                </p:cNvPr>
                <p:cNvSpPr txBox="1"/>
                <p:nvPr/>
              </p:nvSpPr>
              <p:spPr>
                <a:xfrm>
                  <a:off x="186964" y="3187708"/>
                  <a:ext cx="29780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B0443A4E-686E-822A-09E3-291D59B4E9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964" y="3187708"/>
                  <a:ext cx="29780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" name="Connettore 2 2">
              <a:extLst>
                <a:ext uri="{FF2B5EF4-FFF2-40B4-BE49-F238E27FC236}">
                  <a16:creationId xmlns:a16="http://schemas.microsoft.com/office/drawing/2014/main" id="{D4B1E7C5-0054-FE92-7722-594874679FFF}"/>
                </a:ext>
              </a:extLst>
            </p:cNvPr>
            <p:cNvCxnSpPr/>
            <p:nvPr/>
          </p:nvCxnSpPr>
          <p:spPr>
            <a:xfrm>
              <a:off x="293615" y="2452715"/>
              <a:ext cx="105701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27FF4529-189C-ED78-A99A-2B60198E4F6E}"/>
                </a:ext>
              </a:extLst>
            </p:cNvPr>
            <p:cNvCxnSpPr/>
            <p:nvPr/>
          </p:nvCxnSpPr>
          <p:spPr>
            <a:xfrm>
              <a:off x="1536584" y="2452715"/>
              <a:ext cx="105701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B2B1AA62-C643-E620-5B92-EFA5C7D77644}"/>
                </a:ext>
              </a:extLst>
            </p:cNvPr>
            <p:cNvCxnSpPr>
              <a:cxnSpLocks/>
            </p:cNvCxnSpPr>
            <p:nvPr/>
          </p:nvCxnSpPr>
          <p:spPr>
            <a:xfrm rot="19500000">
              <a:off x="1382282" y="2101006"/>
              <a:ext cx="105701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7DB02E61-5609-B30A-597E-D358C11FDF8D}"/>
                </a:ext>
              </a:extLst>
            </p:cNvPr>
            <p:cNvCxnSpPr>
              <a:cxnSpLocks/>
            </p:cNvCxnSpPr>
            <p:nvPr/>
          </p:nvCxnSpPr>
          <p:spPr>
            <a:xfrm rot="19500000">
              <a:off x="389194" y="2840635"/>
              <a:ext cx="105701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953F223F-CA09-D9DB-0CFF-CFDE3774FB94}"/>
                    </a:ext>
                  </a:extLst>
                </p:cNvPr>
                <p:cNvSpPr txBox="1"/>
                <p:nvPr/>
              </p:nvSpPr>
              <p:spPr>
                <a:xfrm>
                  <a:off x="2538181" y="2034813"/>
                  <a:ext cx="29780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953F223F-CA09-D9DB-0CFF-CFDE3774FB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8181" y="2034813"/>
                  <a:ext cx="297809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208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D8DC1805-1C3E-48DD-F542-83D1DAE4F7DA}"/>
                    </a:ext>
                  </a:extLst>
                </p:cNvPr>
                <p:cNvSpPr txBox="1"/>
                <p:nvPr/>
              </p:nvSpPr>
              <p:spPr>
                <a:xfrm>
                  <a:off x="2355278" y="1532689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D8DC1805-1C3E-48DD-F542-83D1DAE4F7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5278" y="1532689"/>
                  <a:ext cx="36580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Arco 18">
              <a:extLst>
                <a:ext uri="{FF2B5EF4-FFF2-40B4-BE49-F238E27FC236}">
                  <a16:creationId xmlns:a16="http://schemas.microsoft.com/office/drawing/2014/main" id="{C0EF9C67-1C35-C333-33E6-1BBD0F5E386F}"/>
                </a:ext>
              </a:extLst>
            </p:cNvPr>
            <p:cNvSpPr/>
            <p:nvPr/>
          </p:nvSpPr>
          <p:spPr>
            <a:xfrm>
              <a:off x="946598" y="1810536"/>
              <a:ext cx="1264709" cy="1264709"/>
            </a:xfrm>
            <a:prstGeom prst="arc">
              <a:avLst>
                <a:gd name="adj1" fmla="val 19045148"/>
                <a:gd name="adj2" fmla="val 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27BB418C-419F-C934-24CE-B2DD86DABDB0}"/>
                    </a:ext>
                  </a:extLst>
                </p:cNvPr>
                <p:cNvSpPr txBox="1"/>
                <p:nvPr/>
              </p:nvSpPr>
              <p:spPr>
                <a:xfrm>
                  <a:off x="2126901" y="1963281"/>
                  <a:ext cx="30759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27BB418C-419F-C934-24CE-B2DD86DABD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6901" y="1963281"/>
                  <a:ext cx="307597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B3725BE-32D9-9267-6751-228F2CFF7F4C}"/>
                  </a:ext>
                </a:extLst>
              </p:cNvPr>
              <p:cNvSpPr txBox="1"/>
              <p:nvPr/>
            </p:nvSpPr>
            <p:spPr>
              <a:xfrm>
                <a:off x="43266" y="4467682"/>
                <a:ext cx="4589252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,0,0,</m:t>
                          </m:r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en-US" sz="2000" b="0" noProof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,0,0,−</m:t>
                        </m:r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000" noProof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  <m:func>
                          <m:funcPr>
                            <m:ctrlP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noProof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,0,</m:t>
                        </m:r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  <m:func>
                          <m:funcPr>
                            <m:ctrlPr>
                              <a:rPr lang="en-US" sz="2000" i="1" noProof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noProof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000" i="1" noProof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e>
                    </m:d>
                  </m:oMath>
                </a14:m>
                <a:r>
                  <a:rPr lang="en-US" sz="2000" noProof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,−</m:t>
                        </m:r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  <m:func>
                          <m:funcPr>
                            <m:ctrlPr>
                              <a:rPr lang="en-US" sz="2000" i="1" noProof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noProof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000" i="1" noProof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,0,</m:t>
                        </m:r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  <m:func>
                          <m:funcPr>
                            <m:ctrlPr>
                              <a:rPr lang="en-US" sz="2000" i="1" noProof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noProof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000" i="1" noProof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e>
                    </m:d>
                  </m:oMath>
                </a14:m>
                <a:r>
                  <a:rPr lang="en-US" sz="2000" noProof="0" dirty="0"/>
                  <a:t> 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B3725BE-32D9-9267-6751-228F2CFF7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6" y="4467682"/>
                <a:ext cx="4589252" cy="1323439"/>
              </a:xfrm>
              <a:prstGeom prst="rect">
                <a:avLst/>
              </a:prstGeom>
              <a:blipFill>
                <a:blip r:embed="rId8"/>
                <a:stretch>
                  <a:fillRect b="-13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346B04E-922C-2EFE-C7C1-31F00935A993}"/>
                  </a:ext>
                </a:extLst>
              </p:cNvPr>
              <p:cNvSpPr txBox="1"/>
              <p:nvPr/>
            </p:nvSpPr>
            <p:spPr>
              <a:xfrm>
                <a:off x="2351291" y="3983735"/>
                <a:ext cx="6714671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=4</m:t>
                    </m:r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000" b="0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noProof="0" dirty="0"/>
                  <a:t> energy (squared)</a:t>
                </a:r>
                <a:endParaRPr lang="en-US" sz="2000" dirty="0"/>
              </a:p>
              <a:p>
                <a:pPr algn="r"/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∝−2</m:t>
                    </m:r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(1−</m:t>
                    </m:r>
                    <m:func>
                      <m:func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noProof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)=</m:t>
                    </m:r>
                  </m:oMath>
                </a14:m>
                <a:r>
                  <a:rPr lang="en-US" sz="2000" noProof="0" dirty="0"/>
                  <a:t> momentum transferred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∝−2</m:t>
                    </m:r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(1+</m:t>
                    </m:r>
                    <m:func>
                      <m:func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noProof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)=</m:t>
                    </m:r>
                  </m:oMath>
                </a14:m>
                <a:r>
                  <a:rPr lang="en-US" sz="2000" noProof="0" dirty="0"/>
                  <a:t> momentum transferred</a:t>
                </a:r>
              </a:p>
              <a:p>
                <a:pPr algn="r"/>
                <a:r>
                  <a:rPr lang="en-US" sz="2000" b="0" noProof="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=4</m:t>
                    </m:r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noProof="0" dirty="0"/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346B04E-922C-2EFE-C7C1-31F00935A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291" y="3983735"/>
                <a:ext cx="6714671" cy="1323439"/>
              </a:xfrm>
              <a:prstGeom prst="rect">
                <a:avLst/>
              </a:prstGeom>
              <a:blipFill>
                <a:blip r:embed="rId9"/>
                <a:stretch>
                  <a:fillRect t="-2294" r="-9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38DCADC-3E09-C1B8-904F-2E4666BFDE3B}"/>
                  </a:ext>
                </a:extLst>
              </p:cNvPr>
              <p:cNvSpPr txBox="1"/>
              <p:nvPr/>
            </p:nvSpPr>
            <p:spPr>
              <a:xfrm>
                <a:off x="6562642" y="5445092"/>
                <a:ext cx="1268083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noProof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0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000" b="0" i="1" noProof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3000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000" b="0" i="1" noProof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3000" b="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noProof="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38DCADC-3E09-C1B8-904F-2E4666BFD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642" y="5445092"/>
                <a:ext cx="1268083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5648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Crossing symmetry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249488" y="1695450"/>
            <a:ext cx="8492116" cy="1562100"/>
            <a:chOff x="449513" y="1647825"/>
            <a:chExt cx="7528040" cy="138476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600075" y="1647825"/>
              <a:ext cx="5048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1104900" y="1908582"/>
              <a:ext cx="714375" cy="71437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600075" y="2622957"/>
              <a:ext cx="504825" cy="396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819275" y="1647825"/>
              <a:ext cx="5429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819275" y="2622957"/>
              <a:ext cx="590550" cy="2607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57200" y="1824037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1824037"/>
                  <a:ext cx="518026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49513" y="2492225"/>
                  <a:ext cx="326778" cy="327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513" y="2492225"/>
                  <a:ext cx="326778" cy="327403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090737" y="1788799"/>
                  <a:ext cx="459217" cy="327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noProof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0737" y="1788799"/>
                  <a:ext cx="459217" cy="3274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138372" y="2384003"/>
                  <a:ext cx="326777" cy="327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8372" y="2384003"/>
                  <a:ext cx="326777" cy="327403"/>
                </a:xfrm>
                <a:prstGeom prst="rect">
                  <a:avLst/>
                </a:prstGeom>
                <a:blipFill>
                  <a:blip r:embed="rId6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/>
            <p:cNvCxnSpPr/>
            <p:nvPr/>
          </p:nvCxnSpPr>
          <p:spPr>
            <a:xfrm>
              <a:off x="3343275" y="1660986"/>
              <a:ext cx="5048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3848100" y="1921743"/>
              <a:ext cx="714375" cy="71437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3343275" y="2636118"/>
              <a:ext cx="504825" cy="396468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4562475" y="1660986"/>
              <a:ext cx="542925" cy="352425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562475" y="2636118"/>
              <a:ext cx="590550" cy="2607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200400" y="1837198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0400" y="1837198"/>
                  <a:ext cx="51802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192713" y="2505386"/>
                  <a:ext cx="459217" cy="327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noProof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2713" y="2505386"/>
                  <a:ext cx="459217" cy="32740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4833937" y="1801960"/>
                  <a:ext cx="326777" cy="327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3937" y="1801960"/>
                  <a:ext cx="326777" cy="327403"/>
                </a:xfrm>
                <a:prstGeom prst="rect">
                  <a:avLst/>
                </a:prstGeom>
                <a:blipFill>
                  <a:blip r:embed="rId9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4881572" y="2397164"/>
                  <a:ext cx="326777" cy="327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1572" y="2397164"/>
                  <a:ext cx="326777" cy="327403"/>
                </a:xfrm>
                <a:prstGeom prst="rect">
                  <a:avLst/>
                </a:prstGeom>
                <a:blipFill>
                  <a:blip r:embed="rId10"/>
                  <a:stretch>
                    <a:fillRect r="-24590" b="-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/>
            <p:cNvCxnSpPr/>
            <p:nvPr/>
          </p:nvCxnSpPr>
          <p:spPr>
            <a:xfrm>
              <a:off x="6027674" y="1660986"/>
              <a:ext cx="5048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6532499" y="1921743"/>
              <a:ext cx="714375" cy="71437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6027674" y="2636118"/>
              <a:ext cx="504825" cy="396468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7246874" y="1660986"/>
              <a:ext cx="5429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246874" y="2636118"/>
              <a:ext cx="590550" cy="260757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5884799" y="1837198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4799" y="1837198"/>
                  <a:ext cx="518026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5877112" y="2505386"/>
                  <a:ext cx="326777" cy="327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i="1" noProof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noProof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7112" y="2505386"/>
                  <a:ext cx="326777" cy="327403"/>
                </a:xfrm>
                <a:prstGeom prst="rect">
                  <a:avLst/>
                </a:prstGeom>
                <a:blipFill>
                  <a:blip r:embed="rId12"/>
                  <a:stretch>
                    <a:fillRect r="-24590" b="-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7518336" y="1801960"/>
                  <a:ext cx="459217" cy="327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noProof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8336" y="1801960"/>
                  <a:ext cx="459217" cy="32740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7565971" y="2397164"/>
                  <a:ext cx="326777" cy="327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5971" y="2397164"/>
                  <a:ext cx="326777" cy="327403"/>
                </a:xfrm>
                <a:prstGeom prst="rect">
                  <a:avLst/>
                </a:prstGeom>
                <a:blipFill>
                  <a:blip r:embed="rId14"/>
                  <a:stretch>
                    <a:fillRect r="-25000" b="-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TextBox 44"/>
          <p:cNvSpPr txBox="1"/>
          <p:nvPr/>
        </p:nvSpPr>
        <p:spPr>
          <a:xfrm>
            <a:off x="1676400" y="3789637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noProof="0" dirty="0"/>
              <a:t>All these processes are not independent, </a:t>
            </a:r>
            <a:br>
              <a:rPr lang="en-US" sz="2200" noProof="0" dirty="0"/>
            </a:br>
            <a:r>
              <a:rPr lang="en-US" sz="2200" noProof="0" dirty="0"/>
              <a:t>but are described by the same amplitude!</a:t>
            </a:r>
          </a:p>
          <a:p>
            <a:r>
              <a:rPr lang="en-US" sz="2200" noProof="0" dirty="0"/>
              <a:t>Simplification – Complication!</a:t>
            </a:r>
          </a:p>
        </p:txBody>
      </p:sp>
    </p:spTree>
    <p:extLst>
      <p:ext uri="{BB962C8B-B14F-4D97-AF65-F5344CB8AC3E}">
        <p14:creationId xmlns:p14="http://schemas.microsoft.com/office/powerpoint/2010/main" val="2117549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9EAF0-20BF-ED3B-93B2-37F797E8F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>
            <a:extLst>
              <a:ext uri="{FF2B5EF4-FFF2-40B4-BE49-F238E27FC236}">
                <a16:creationId xmlns:a16="http://schemas.microsoft.com/office/drawing/2014/main" id="{4FBE22BB-BDF2-3BCA-02FE-4A405730A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A897C87-C4BB-12A9-BC8B-EF5FE997A8A8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Crossing symmetry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3AB11B-EE9C-6FDF-131E-58EEBDE6D9CC}"/>
              </a:ext>
            </a:extLst>
          </p:cNvPr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2D11169-305A-94FA-9258-8AF0B673B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50" y="1025118"/>
            <a:ext cx="5001861" cy="5076005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FF5A12B6-FF36-8291-8DA6-56831092FA1D}"/>
              </a:ext>
            </a:extLst>
          </p:cNvPr>
          <p:cNvCxnSpPr/>
          <p:nvPr/>
        </p:nvCxnSpPr>
        <p:spPr>
          <a:xfrm flipV="1">
            <a:off x="4364530" y="1237130"/>
            <a:ext cx="0" cy="491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DF3678D1-CC04-139C-B420-EB0E54774D90}"/>
              </a:ext>
            </a:extLst>
          </p:cNvPr>
          <p:cNvCxnSpPr>
            <a:cxnSpLocks/>
          </p:cNvCxnSpPr>
          <p:nvPr/>
        </p:nvCxnSpPr>
        <p:spPr>
          <a:xfrm flipH="1">
            <a:off x="3945111" y="1728908"/>
            <a:ext cx="408535" cy="213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8788BF92-809D-F39B-8828-183CAB882FEB}"/>
              </a:ext>
            </a:extLst>
          </p:cNvPr>
          <p:cNvCxnSpPr>
            <a:cxnSpLocks/>
          </p:cNvCxnSpPr>
          <p:nvPr/>
        </p:nvCxnSpPr>
        <p:spPr>
          <a:xfrm>
            <a:off x="4367732" y="1728908"/>
            <a:ext cx="408535" cy="213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61827936-761A-3685-6B0A-36CEF97CE3A0}"/>
                  </a:ext>
                </a:extLst>
              </p:cNvPr>
              <p:cNvSpPr txBox="1"/>
              <p:nvPr/>
            </p:nvSpPr>
            <p:spPr>
              <a:xfrm>
                <a:off x="4221096" y="1147564"/>
                <a:ext cx="5551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61827936-761A-3685-6B0A-36CEF97CE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096" y="1147564"/>
                <a:ext cx="5551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BFF0A977-00E6-6E51-7B49-C692D6450F32}"/>
                  </a:ext>
                </a:extLst>
              </p:cNvPr>
              <p:cNvSpPr txBox="1"/>
              <p:nvPr/>
            </p:nvSpPr>
            <p:spPr>
              <a:xfrm>
                <a:off x="3653439" y="1882701"/>
                <a:ext cx="5551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it-IT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BFF0A977-00E6-6E51-7B49-C692D6450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439" y="1882701"/>
                <a:ext cx="5551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491280B8-1963-FFC2-3E15-F94A33985460}"/>
                  </a:ext>
                </a:extLst>
              </p:cNvPr>
              <p:cNvSpPr txBox="1"/>
              <p:nvPr/>
            </p:nvSpPr>
            <p:spPr>
              <a:xfrm>
                <a:off x="4577440" y="1860929"/>
                <a:ext cx="5551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it-IT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491280B8-1963-FFC2-3E15-F94A33985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7440" y="1860929"/>
                <a:ext cx="5551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22">
                <a:extLst>
                  <a:ext uri="{FF2B5EF4-FFF2-40B4-BE49-F238E27FC236}">
                    <a16:creationId xmlns:a16="http://schemas.microsoft.com/office/drawing/2014/main" id="{666A85BA-31F5-7F6C-82E4-1A7E113096B4}"/>
                  </a:ext>
                </a:extLst>
              </p:cNvPr>
              <p:cNvSpPr txBox="1"/>
              <p:nvPr/>
            </p:nvSpPr>
            <p:spPr>
              <a:xfrm>
                <a:off x="47402" y="1237130"/>
                <a:ext cx="20235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b="0" i="1" noProof="0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&gt;0,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&lt;0,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mtClean="0">
                          <a:solidFill>
                            <a:schemeClr val="accent1"/>
                          </a:solidFill>
                        </a:rPr>
                        <m:t>≲</m:t>
                      </m:r>
                      <m:r>
                        <m:rPr>
                          <m:nor/>
                        </m:rPr>
                        <a:rPr lang="it-IT" b="0" i="0" smtClean="0">
                          <a:solidFill>
                            <a:schemeClr val="accent1"/>
                          </a:solidFill>
                        </a:rPr>
                        <m:t> 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b="0" noProof="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0" name="TextBox 22">
                <a:extLst>
                  <a:ext uri="{FF2B5EF4-FFF2-40B4-BE49-F238E27FC236}">
                    <a16:creationId xmlns:a16="http://schemas.microsoft.com/office/drawing/2014/main" id="{666A85BA-31F5-7F6C-82E4-1A7E11309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2" y="1237130"/>
                <a:ext cx="2023503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22">
                <a:extLst>
                  <a:ext uri="{FF2B5EF4-FFF2-40B4-BE49-F238E27FC236}">
                    <a16:creationId xmlns:a16="http://schemas.microsoft.com/office/drawing/2014/main" id="{156460D8-1C4A-0BE7-E14D-3C23F7048BCD}"/>
                  </a:ext>
                </a:extLst>
              </p:cNvPr>
              <p:cNvSpPr txBox="1"/>
              <p:nvPr/>
            </p:nvSpPr>
            <p:spPr>
              <a:xfrm>
                <a:off x="1009713" y="5349414"/>
                <a:ext cx="2047547" cy="6707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it-IT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it-IT" b="0" i="1" noProof="0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&gt;0,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&lt;0,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it-IT" b="0" noProof="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1" name="TextBox 22">
                <a:extLst>
                  <a:ext uri="{FF2B5EF4-FFF2-40B4-BE49-F238E27FC236}">
                    <a16:creationId xmlns:a16="http://schemas.microsoft.com/office/drawing/2014/main" id="{156460D8-1C4A-0BE7-E14D-3C23F7048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713" y="5349414"/>
                <a:ext cx="2047547" cy="6707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22">
                <a:extLst>
                  <a:ext uri="{FF2B5EF4-FFF2-40B4-BE49-F238E27FC236}">
                    <a16:creationId xmlns:a16="http://schemas.microsoft.com/office/drawing/2014/main" id="{22FBBCCC-28F3-1788-39FB-F7CDBC8CEE78}"/>
                  </a:ext>
                </a:extLst>
              </p:cNvPr>
              <p:cNvSpPr txBox="1"/>
              <p:nvPr/>
            </p:nvSpPr>
            <p:spPr>
              <a:xfrm>
                <a:off x="3057260" y="5349414"/>
                <a:ext cx="2050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b="0" i="1" noProof="0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&gt;0,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&lt;0,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mtClean="0">
                          <a:solidFill>
                            <a:schemeClr val="accent1"/>
                          </a:solidFill>
                        </a:rPr>
                        <m:t>≲</m:t>
                      </m:r>
                      <m:r>
                        <m:rPr>
                          <m:nor/>
                        </m:rPr>
                        <a:rPr lang="it-IT" b="0" i="0" smtClean="0">
                          <a:solidFill>
                            <a:schemeClr val="accent1"/>
                          </a:solidFill>
                        </a:rPr>
                        <m:t> </m:t>
                      </m:r>
                      <m:r>
                        <a:rPr lang="it-IT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b="0" noProof="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2" name="TextBox 22">
                <a:extLst>
                  <a:ext uri="{FF2B5EF4-FFF2-40B4-BE49-F238E27FC236}">
                    <a16:creationId xmlns:a16="http://schemas.microsoft.com/office/drawing/2014/main" id="{22FBBCCC-28F3-1788-39FB-F7CDBC8CE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7260" y="5349414"/>
                <a:ext cx="2050241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44">
            <a:extLst>
              <a:ext uri="{FF2B5EF4-FFF2-40B4-BE49-F238E27FC236}">
                <a16:creationId xmlns:a16="http://schemas.microsoft.com/office/drawing/2014/main" id="{A099BEB6-E785-D5CC-EDA6-24D5E8E83C35}"/>
              </a:ext>
            </a:extLst>
          </p:cNvPr>
          <p:cNvSpPr txBox="1"/>
          <p:nvPr/>
        </p:nvSpPr>
        <p:spPr>
          <a:xfrm>
            <a:off x="5192156" y="1147564"/>
            <a:ext cx="38210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noProof="0" dirty="0"/>
              <a:t>In practice, one has to analytically continue from one region to another, which is not necessarily trivial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44">
                <a:extLst>
                  <a:ext uri="{FF2B5EF4-FFF2-40B4-BE49-F238E27FC236}">
                    <a16:creationId xmlns:a16="http://schemas.microsoft.com/office/drawing/2014/main" id="{36D4DF5A-CEF1-F804-DCF8-C8A0E79631C9}"/>
                  </a:ext>
                </a:extLst>
              </p:cNvPr>
              <p:cNvSpPr txBox="1"/>
              <p:nvPr/>
            </p:nvSpPr>
            <p:spPr>
              <a:xfrm>
                <a:off x="5215959" y="3572190"/>
                <a:ext cx="3821094" cy="289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noProof="0" dirty="0"/>
                  <a:t>If one of the masses is larger than the sum of the other three, the decay (Dalitz) region appears in the Mandelstam triangle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it-IT" sz="2400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sz="2400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400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2400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400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it-IT" sz="2400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400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it-IT" sz="2400" b="0" i="1" noProof="0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it-IT" sz="2400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&gt;0,</m:t>
                      </m:r>
                      <m:r>
                        <a:rPr lang="it-IT" sz="2400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&gt;0,</m:t>
                      </m:r>
                      <m:r>
                        <a:rPr lang="it-IT" sz="2400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400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400" b="0" i="0" smtClean="0">
                          <a:solidFill>
                            <a:schemeClr val="accent1"/>
                          </a:solidFill>
                        </a:rPr>
                        <m:t>&gt; </m:t>
                      </m:r>
                      <m:r>
                        <a:rPr lang="it-IT" sz="2400" b="0" i="1" noProof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sz="2400" b="0" noProof="0" dirty="0">
                  <a:solidFill>
                    <a:schemeClr val="accent1"/>
                  </a:solidFill>
                </a:endParaRPr>
              </a:p>
              <a:p>
                <a:endParaRPr lang="en-US" sz="2200" noProof="0" dirty="0"/>
              </a:p>
            </p:txBody>
          </p:sp>
        </mc:Choice>
        <mc:Fallback xmlns="">
          <p:sp>
            <p:nvSpPr>
              <p:cNvPr id="54" name="TextBox 44">
                <a:extLst>
                  <a:ext uri="{FF2B5EF4-FFF2-40B4-BE49-F238E27FC236}">
                    <a16:creationId xmlns:a16="http://schemas.microsoft.com/office/drawing/2014/main" id="{36D4DF5A-CEF1-F804-DCF8-C8A0E7963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959" y="3572190"/>
                <a:ext cx="3821094" cy="2893934"/>
              </a:xfrm>
              <a:prstGeom prst="rect">
                <a:avLst/>
              </a:prstGeom>
              <a:blipFill>
                <a:blip r:embed="rId10"/>
                <a:stretch>
                  <a:fillRect l="-2077" t="-1474" r="-1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582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Unitarity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04A14149-9E0F-8747-0EAB-CA8D27F97225}"/>
                  </a:ext>
                </a:extLst>
              </p:cNvPr>
              <p:cNvSpPr txBox="1"/>
              <p:nvPr/>
            </p:nvSpPr>
            <p:spPr>
              <a:xfrm>
                <a:off x="362310" y="1976429"/>
                <a:ext cx="1696298" cy="597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noProof="0" smtClean="0">
                          <a:latin typeface="Cambria Math" panose="02040503050406030204" pitchFamily="18" charset="0"/>
                        </a:rPr>
                        <m:t>𝑆</m:t>
                      </m:r>
                      <m:sSup>
                        <m:sSupPr>
                          <m:ctrlP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3200" i="1" noProof="0" smtClean="0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3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noProof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noProof="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04A14149-9E0F-8747-0EAB-CA8D27F97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10" y="1976429"/>
                <a:ext cx="1696298" cy="5975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EC723015-5012-0138-7C17-8E4A31B385F7}"/>
                  </a:ext>
                </a:extLst>
              </p:cNvPr>
              <p:cNvSpPr txBox="1"/>
              <p:nvPr/>
            </p:nvSpPr>
            <p:spPr>
              <a:xfrm>
                <a:off x="3287733" y="1755375"/>
                <a:ext cx="4850302" cy="1287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noProof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32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3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200" i="1" noProof="0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3200" noProof="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EC723015-5012-0138-7C17-8E4A31B38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733" y="1755375"/>
                <a:ext cx="4850302" cy="12873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B2D463D-94C1-8402-40A3-F3875BFF3CB3}"/>
                  </a:ext>
                </a:extLst>
              </p:cNvPr>
              <p:cNvSpPr txBox="1"/>
              <p:nvPr/>
            </p:nvSpPr>
            <p:spPr>
              <a:xfrm>
                <a:off x="558460" y="1034376"/>
                <a:ext cx="72656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noProof="0" dirty="0"/>
                  <a:t> is the scattering operator (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000" noProof="0" dirty="0"/>
                  <a:t> time evolution from 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000" noProof="0" dirty="0"/>
                  <a:t> to 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000" noProof="0" dirty="0"/>
                  <a:t>)</a:t>
                </a:r>
              </a:p>
              <a:p>
                <a:r>
                  <a:rPr lang="en-US" sz="2000" noProof="0" dirty="0"/>
                  <a:t>We isolate the «nothing happens» part 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000" noProof="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B2D463D-94C1-8402-40A3-F3875BFF3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60" y="1034376"/>
                <a:ext cx="7265699" cy="707886"/>
              </a:xfrm>
              <a:prstGeom prst="rect">
                <a:avLst/>
              </a:prstGeom>
              <a:blipFill>
                <a:blip r:embed="rId5"/>
                <a:stretch>
                  <a:fillRect l="-924" t="-5172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1B49368-0ABF-559A-94A5-9A28FEEAF93E}"/>
                  </a:ext>
                </a:extLst>
              </p:cNvPr>
              <p:cNvSpPr txBox="1"/>
              <p:nvPr/>
            </p:nvSpPr>
            <p:spPr>
              <a:xfrm>
                <a:off x="60385" y="3032026"/>
                <a:ext cx="8626415" cy="3132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noProof="0" dirty="0"/>
                  <a:t>Below threshold there are no available states in the sum, so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0" i="0" noProof="0" smtClean="0">
                        <a:latin typeface="Cambria Math" panose="02040503050406030204" pitchFamily="18" charset="0"/>
                      </a:rPr>
                      <m:t>Im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noProof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000" b="0" i="1" noProof="0" smtClean="0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it-IT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0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000" noProof="0" dirty="0"/>
              </a:p>
              <a:p>
                <a:endParaRPr lang="en-US" sz="2000" noProof="0" dirty="0"/>
              </a:p>
              <a:p>
                <a:r>
                  <a:rPr lang="en-US" sz="2000" noProof="0" dirty="0"/>
                  <a:t>If a function is nonsingular on the real axis, it admits an analytic continuation using Schwartz reflection principle, 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noProof="0" dirty="0"/>
                  <a:t>. Above threshold close to the real axis, </a:t>
                </a:r>
              </a:p>
              <a:p>
                <a:endParaRPr lang="en-US" sz="200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noProof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noProof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noProof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noProof="0" dirty="0"/>
              </a:p>
              <a:p>
                <a:endParaRPr lang="en-US" sz="2000" noProof="0" dirty="0"/>
              </a:p>
              <a:p>
                <a:r>
                  <a:rPr lang="en-US" sz="2000" noProof="0" dirty="0"/>
                  <a:t>So a cut opens on the real axis at threshold</a:t>
                </a:r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1B49368-0ABF-559A-94A5-9A28FEEAF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5" y="3032026"/>
                <a:ext cx="8626415" cy="3132717"/>
              </a:xfrm>
              <a:prstGeom prst="rect">
                <a:avLst/>
              </a:prstGeom>
              <a:blipFill>
                <a:blip r:embed="rId6"/>
                <a:stretch>
                  <a:fillRect l="-777" t="-973" b="-25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8832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Unitarity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4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39263" y="3402501"/>
                <a:ext cx="4500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I have different values of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noProof="0" dirty="0"/>
                  <a:t> across the real axis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263" y="3402501"/>
                <a:ext cx="4500848" cy="369332"/>
              </a:xfrm>
              <a:prstGeom prst="rect">
                <a:avLst/>
              </a:prstGeom>
              <a:blipFill>
                <a:blip r:embed="rId5"/>
                <a:stretch>
                  <a:fillRect l="-1084" t="-8197" r="-813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257800" y="4300419"/>
                <a:ext cx="1906612" cy="496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noProof="0" dirty="0"/>
                  <a:t>Example: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4300419"/>
                <a:ext cx="1906612" cy="496418"/>
              </a:xfrm>
              <a:prstGeom prst="rect">
                <a:avLst/>
              </a:prstGeom>
              <a:blipFill>
                <a:blip r:embed="rId6"/>
                <a:stretch>
                  <a:fillRect l="-5128" t="-2439" b="-268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i="1" noProof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noProof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en-US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noProof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i="1" noProof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en-US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noProof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i="1" noProof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en-US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noProof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11">
            <a:extLst>
              <a:ext uri="{FF2B5EF4-FFF2-40B4-BE49-F238E27FC236}">
                <a16:creationId xmlns:a16="http://schemas.microsoft.com/office/drawing/2014/main" id="{C6F9D2A1-E917-07F2-4B16-ADCF6C137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3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4">
                <a:extLst>
                  <a:ext uri="{FF2B5EF4-FFF2-40B4-BE49-F238E27FC236}">
                    <a16:creationId xmlns:a16="http://schemas.microsoft.com/office/drawing/2014/main" id="{8A2A2C61-28A7-5971-558C-0077C1355236}"/>
                  </a:ext>
                </a:extLst>
              </p:cNvPr>
              <p:cNvSpPr txBox="1"/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i="1" noProof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noProof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en-US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noProof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14">
                <a:extLst>
                  <a:ext uri="{FF2B5EF4-FFF2-40B4-BE49-F238E27FC236}">
                    <a16:creationId xmlns:a16="http://schemas.microsoft.com/office/drawing/2014/main" id="{8A2A2C61-28A7-5971-558C-0077C1355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9">
                <a:extLst>
                  <a:ext uri="{FF2B5EF4-FFF2-40B4-BE49-F238E27FC236}">
                    <a16:creationId xmlns:a16="http://schemas.microsoft.com/office/drawing/2014/main" id="{034ABD32-3731-0B81-4B04-B5662AB62107}"/>
                  </a:ext>
                </a:extLst>
              </p:cNvPr>
              <p:cNvSpPr/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i="1" noProof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en-US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noProof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Rectangle 19">
                <a:extLst>
                  <a:ext uri="{FF2B5EF4-FFF2-40B4-BE49-F238E27FC236}">
                    <a16:creationId xmlns:a16="http://schemas.microsoft.com/office/drawing/2014/main" id="{034ABD32-3731-0B81-4B04-B5662AB62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0">
                <a:extLst>
                  <a:ext uri="{FF2B5EF4-FFF2-40B4-BE49-F238E27FC236}">
                    <a16:creationId xmlns:a16="http://schemas.microsoft.com/office/drawing/2014/main" id="{C65C91FB-8377-21FA-8AD2-3FF13F1A9859}"/>
                  </a:ext>
                </a:extLst>
              </p:cNvPr>
              <p:cNvSpPr/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i="1" noProof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en-US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noProof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Rectangle 20">
                <a:extLst>
                  <a:ext uri="{FF2B5EF4-FFF2-40B4-BE49-F238E27FC236}">
                    <a16:creationId xmlns:a16="http://schemas.microsoft.com/office/drawing/2014/main" id="{C65C91FB-8377-21FA-8AD2-3FF13F1A98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2">
            <a:extLst>
              <a:ext uri="{FF2B5EF4-FFF2-40B4-BE49-F238E27FC236}">
                <a16:creationId xmlns:a16="http://schemas.microsoft.com/office/drawing/2014/main" id="{ED53C694-D5B3-928B-AA61-54433A7849CB}"/>
              </a:ext>
            </a:extLst>
          </p:cNvPr>
          <p:cNvSpPr txBox="1"/>
          <p:nvPr/>
        </p:nvSpPr>
        <p:spPr>
          <a:xfrm>
            <a:off x="4639263" y="5266445"/>
            <a:ext cx="447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...but I can decide to get the negative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DE320AA8-1CE8-FE80-0363-7CC025823C07}"/>
                  </a:ext>
                </a:extLst>
              </p:cNvPr>
              <p:cNvSpPr txBox="1"/>
              <p:nvPr/>
            </p:nvSpPr>
            <p:spPr>
              <a:xfrm>
                <a:off x="4024224" y="1477107"/>
                <a:ext cx="4662576" cy="988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noProof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DE320AA8-1CE8-FE80-0363-7CC025823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224" y="1477107"/>
                <a:ext cx="4662576" cy="98854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803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5" grpId="0"/>
      <p:bldP spid="6" grpId="0"/>
      <p:bldP spid="11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3D734-3EBE-03EB-CB43-AFC806764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 descr="Immagine che contiene Rettangolo, design&#10;&#10;Il contenuto generato dall'IA potrebbe non essere corretto.">
            <a:extLst>
              <a:ext uri="{FF2B5EF4-FFF2-40B4-BE49-F238E27FC236}">
                <a16:creationId xmlns:a16="http://schemas.microsoft.com/office/drawing/2014/main" id="{A6A61501-CF0C-ECCE-D69D-E150EE81A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95" y="3335240"/>
            <a:ext cx="3923461" cy="3182908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D68233AE-A1BC-E01E-7720-EDD38DE8A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50" y="3353920"/>
            <a:ext cx="3866674" cy="3164228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D02E9CE2-D0CC-D1B0-39D8-515BA3520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9" y="3353920"/>
            <a:ext cx="3866674" cy="3164228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6B52A413-530C-252F-A684-3975E40BE1BD}"/>
              </a:ext>
            </a:extLst>
          </p:cNvPr>
          <p:cNvSpPr txBox="1"/>
          <p:nvPr/>
        </p:nvSpPr>
        <p:spPr>
          <a:xfrm>
            <a:off x="809625" y="6057900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I sheet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8017E814-2DC2-D72C-EACF-61BCD5B5E2F5}"/>
              </a:ext>
            </a:extLst>
          </p:cNvPr>
          <p:cNvSpPr txBox="1"/>
          <p:nvPr/>
        </p:nvSpPr>
        <p:spPr>
          <a:xfrm>
            <a:off x="5038725" y="6067973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II sheet</a:t>
            </a:r>
          </a:p>
        </p:txBody>
      </p:sp>
      <p:sp>
        <p:nvSpPr>
          <p:cNvPr id="7" name="Segnaposto numero diapositiva 10">
            <a:extLst>
              <a:ext uri="{FF2B5EF4-FFF2-40B4-BE49-F238E27FC236}">
                <a16:creationId xmlns:a16="http://schemas.microsoft.com/office/drawing/2014/main" id="{5B3890D6-028D-5012-50DA-674EC3287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EDE10DE2-4CBF-3C0C-2A3A-30CA43E415AF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Unitarity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B0452-5F3E-B1EB-CBD4-6DF009E1D3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48AF9F-AAD6-70F2-83C4-D1254FAD5E7A}"/>
              </a:ext>
            </a:extLst>
          </p:cNvPr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A518B4-F69D-AA3B-87CA-A758BA5D3661}"/>
              </a:ext>
            </a:extLst>
          </p:cNvPr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00E5B63C-A542-71B0-D6FC-73993568F40B}"/>
                  </a:ext>
                </a:extLst>
              </p:cNvPr>
              <p:cNvSpPr txBox="1"/>
              <p:nvPr/>
            </p:nvSpPr>
            <p:spPr>
              <a:xfrm>
                <a:off x="4024224" y="1477107"/>
                <a:ext cx="4662576" cy="988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noProof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DE320AA8-1CE8-FE80-0363-7CC025823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224" y="1477107"/>
                <a:ext cx="4662576" cy="98854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865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The Richness of the Spectrum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701576" y="3586434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noProof="0" dirty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6543700" y="249184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6" name="Gruppo 5"/>
          <p:cNvGrpSpPr/>
          <p:nvPr/>
        </p:nvGrpSpPr>
        <p:grpSpPr>
          <a:xfrm>
            <a:off x="6651890" y="275010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7431642" y="280268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555410" y="205367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noProof="0" dirty="0">
                <a:solidFill>
                  <a:srgbClr val="CC00FF"/>
                </a:solidFill>
              </a:rPr>
              <a:t>Tetraquark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529034" y="1988836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noProof="0" dirty="0">
                <a:solidFill>
                  <a:srgbClr val="CC00FF"/>
                </a:solidFill>
              </a:rPr>
              <a:t>Hybrids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noProof="0" dirty="0">
                <a:solidFill>
                  <a:srgbClr val="CC00FF"/>
                </a:solidFill>
              </a:rPr>
              <a:t>Glueball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noProof="0" dirty="0">
                <a:solidFill>
                  <a:srgbClr val="CC00FF"/>
                </a:solidFill>
              </a:rPr>
              <a:t>Meson</a:t>
            </a: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noProof="0" dirty="0">
                <a:solidFill>
                  <a:srgbClr val="CC00FF"/>
                </a:solidFill>
              </a:rPr>
              <a:t>Baryon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rgbClr val="FF0000"/>
                </a:solidFill>
              </a:rPr>
              <a:t>Amplitude analysis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0" dirty="0">
                <a:solidFill>
                  <a:srgbClr val="CC00FF"/>
                </a:solidFill>
              </a:rPr>
              <a:t>QCD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noProof="0" dirty="0">
                <a:solidFill>
                  <a:srgbClr val="0000FF"/>
                </a:solidFill>
              </a:rPr>
              <a:t>Experiment</a:t>
            </a: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noProof="0" dirty="0">
                <a:solidFill>
                  <a:srgbClr val="0000FF"/>
                </a:solidFill>
              </a:rPr>
              <a:t>Lattice QCD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2341453" y="5421141"/>
            <a:ext cx="6726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noProof="0" dirty="0">
                <a:solidFill>
                  <a:srgbClr val="FF0000"/>
                </a:solidFill>
              </a:rPr>
              <a:t>With great statistics comes great responsibility!</a:t>
            </a:r>
          </a:p>
          <a:p>
            <a:pPr algn="r"/>
            <a:r>
              <a:rPr lang="en-US" sz="2200" b="1" noProof="0" dirty="0"/>
              <a:t>Peter Parker, PhD</a:t>
            </a:r>
          </a:p>
        </p:txBody>
      </p:sp>
      <p:cxnSp>
        <p:nvCxnSpPr>
          <p:cNvPr id="98" name="Straight Arrow Connector 97"/>
          <p:cNvCxnSpPr/>
          <p:nvPr/>
        </p:nvCxnSpPr>
        <p:spPr>
          <a:xfrm rot="5400000">
            <a:off x="5680755" y="5232063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  <p:cxnSp>
        <p:nvCxnSpPr>
          <p:cNvPr id="107" name="Straight Arrow Connector 106"/>
          <p:cNvCxnSpPr/>
          <p:nvPr/>
        </p:nvCxnSpPr>
        <p:spPr>
          <a:xfrm>
            <a:off x="3593707" y="2237709"/>
            <a:ext cx="3738815" cy="1814845"/>
          </a:xfrm>
          <a:prstGeom prst="straightConnector1">
            <a:avLst/>
          </a:prstGeom>
          <a:ln w="762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ABDEE5-92A6-48EA-B67C-0E8D054444DD}"/>
              </a:ext>
            </a:extLst>
          </p:cNvPr>
          <p:cNvSpPr txBox="1"/>
          <p:nvPr/>
        </p:nvSpPr>
        <p:spPr>
          <a:xfrm>
            <a:off x="3406948" y="5447064"/>
            <a:ext cx="4978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noProof="0" dirty="0"/>
              <a:t>For theorists, this is an experimental business</a:t>
            </a:r>
          </a:p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noProof="0" dirty="0"/>
              <a:t>For experimentalists, this is grandma’s recipe</a:t>
            </a:r>
          </a:p>
        </p:txBody>
      </p:sp>
    </p:spTree>
    <p:extLst>
      <p:ext uri="{BB962C8B-B14F-4D97-AF65-F5344CB8AC3E}">
        <p14:creationId xmlns:p14="http://schemas.microsoft.com/office/powerpoint/2010/main" val="32140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 animBg="1"/>
      <p:bldP spid="35" grpId="0"/>
      <p:bldP spid="51" grpId="0"/>
      <p:bldP spid="87" grpId="0"/>
      <p:bldP spid="109" grpId="0" animBg="1"/>
      <p:bldP spid="93" grpId="0"/>
      <p:bldP spid="94" grpId="0"/>
      <p:bldP spid="97" grpId="0"/>
      <p:bldP spid="3" grpId="0"/>
      <p:bldP spid="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75883-EF14-A76D-E84D-9F617CF14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>
            <a:extLst>
              <a:ext uri="{FF2B5EF4-FFF2-40B4-BE49-F238E27FC236}">
                <a16:creationId xmlns:a16="http://schemas.microsoft.com/office/drawing/2014/main" id="{F7D607CC-74E6-ADC6-EDE9-AC86961CE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30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B20E193F-D8E5-AF99-61BD-E1A1CA4E098C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All together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C65F8F-CF65-91E0-9291-F22F2C322741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085230CB-E9C7-E869-C17C-2EAAE884BF3A}"/>
              </a:ext>
            </a:extLst>
          </p:cNvPr>
          <p:cNvCxnSpPr/>
          <p:nvPr/>
        </p:nvCxnSpPr>
        <p:spPr>
          <a:xfrm>
            <a:off x="470967" y="3603812"/>
            <a:ext cx="7848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9C8DB6AC-E078-5500-2478-3762FDFA4FAA}"/>
              </a:ext>
            </a:extLst>
          </p:cNvPr>
          <p:cNvCxnSpPr/>
          <p:nvPr/>
        </p:nvCxnSpPr>
        <p:spPr>
          <a:xfrm flipV="1">
            <a:off x="3757492" y="1025118"/>
            <a:ext cx="0" cy="495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1CC2772-315F-565B-C5E0-F46CCC59E31E}"/>
              </a:ext>
            </a:extLst>
          </p:cNvPr>
          <p:cNvCxnSpPr/>
          <p:nvPr/>
        </p:nvCxnSpPr>
        <p:spPr>
          <a:xfrm>
            <a:off x="5286614" y="3603812"/>
            <a:ext cx="2950669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DD180F50-1ECC-1280-A162-261D86089D77}"/>
              </a:ext>
            </a:extLst>
          </p:cNvPr>
          <p:cNvCxnSpPr>
            <a:cxnSpLocks/>
          </p:cNvCxnSpPr>
          <p:nvPr/>
        </p:nvCxnSpPr>
        <p:spPr>
          <a:xfrm>
            <a:off x="530198" y="3603812"/>
            <a:ext cx="3227294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F924D811-5BE7-B093-AFB1-403556A83596}"/>
                  </a:ext>
                </a:extLst>
              </p:cNvPr>
              <p:cNvSpPr txBox="1"/>
              <p:nvPr/>
            </p:nvSpPr>
            <p:spPr>
              <a:xfrm>
                <a:off x="5970494" y="1025118"/>
                <a:ext cx="260840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it-IT" sz="2400" dirty="0"/>
                  <a:t> for </a:t>
                </a:r>
                <a:r>
                  <a:rPr lang="it-IT" sz="2400" dirty="0" err="1"/>
                  <a:t>complex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it-IT" sz="2400" dirty="0"/>
              </a:p>
              <a:p>
                <a:pPr algn="r"/>
                <a:r>
                  <a:rPr lang="it-IT" sz="2400" dirty="0"/>
                  <a:t>and </a:t>
                </a:r>
                <a:r>
                  <a:rPr lang="it-IT" sz="2400" dirty="0" err="1"/>
                  <a:t>fixed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it-IT" sz="2400" dirty="0"/>
              </a:p>
            </p:txBody>
          </p:sp>
        </mc:Choice>
        <mc:Fallback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F924D811-5BE7-B093-AFB1-403556A83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494" y="1025118"/>
                <a:ext cx="2608406" cy="738664"/>
              </a:xfrm>
              <a:prstGeom prst="rect">
                <a:avLst/>
              </a:prstGeom>
              <a:blipFill>
                <a:blip r:embed="rId3"/>
                <a:stretch>
                  <a:fillRect l="-2804" t="-12397" r="-3505" b="-247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03A2B1DF-4C5D-F9B5-A17E-E34FEC65D074}"/>
                  </a:ext>
                </a:extLst>
              </p:cNvPr>
              <p:cNvSpPr txBox="1"/>
              <p:nvPr/>
            </p:nvSpPr>
            <p:spPr>
              <a:xfrm>
                <a:off x="8373477" y="3374606"/>
                <a:ext cx="6266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03A2B1DF-4C5D-F9B5-A17E-E34FEC65D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3477" y="3374606"/>
                <a:ext cx="626645" cy="369332"/>
              </a:xfrm>
              <a:prstGeom prst="rect">
                <a:avLst/>
              </a:prstGeom>
              <a:blipFill>
                <a:blip r:embed="rId4"/>
                <a:stretch>
                  <a:fillRect l="-11765" r="-4902"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C791708-D28E-F3DC-FA54-AC69E407D3B8}"/>
                  </a:ext>
                </a:extLst>
              </p:cNvPr>
              <p:cNvSpPr txBox="1"/>
              <p:nvPr/>
            </p:nvSpPr>
            <p:spPr>
              <a:xfrm>
                <a:off x="3768622" y="884992"/>
                <a:ext cx="64107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C791708-D28E-F3DC-FA54-AC69E407D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622" y="884992"/>
                <a:ext cx="641073" cy="369332"/>
              </a:xfrm>
              <a:prstGeom prst="rect">
                <a:avLst/>
              </a:prstGeom>
              <a:blipFill>
                <a:blip r:embed="rId5"/>
                <a:stretch>
                  <a:fillRect l="-10476" r="-5714"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52B0600-7B91-394E-F552-368B84FE33F2}"/>
              </a:ext>
            </a:extLst>
          </p:cNvPr>
          <p:cNvSpPr txBox="1"/>
          <p:nvPr/>
        </p:nvSpPr>
        <p:spPr>
          <a:xfrm>
            <a:off x="4742971" y="3692893"/>
            <a:ext cx="33867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 err="1">
                <a:solidFill>
                  <a:srgbClr val="FF0000"/>
                </a:solidFill>
              </a:rPr>
              <a:t>Right</a:t>
            </a:r>
            <a:r>
              <a:rPr lang="it-IT" sz="2400" dirty="0">
                <a:solidFill>
                  <a:srgbClr val="FF0000"/>
                </a:solidFill>
              </a:rPr>
              <a:t>-hand (</a:t>
            </a:r>
            <a:r>
              <a:rPr lang="it-IT" sz="2400" dirty="0" err="1">
                <a:solidFill>
                  <a:srgbClr val="FF0000"/>
                </a:solidFill>
              </a:rPr>
              <a:t>unitarity</a:t>
            </a:r>
            <a:r>
              <a:rPr lang="it-IT" sz="2400" dirty="0">
                <a:solidFill>
                  <a:srgbClr val="FF0000"/>
                </a:solidFill>
              </a:rPr>
              <a:t>) </a:t>
            </a:r>
            <a:r>
              <a:rPr lang="it-IT" sz="2400" dirty="0" err="1">
                <a:solidFill>
                  <a:srgbClr val="FF0000"/>
                </a:solidFill>
              </a:rPr>
              <a:t>cut</a:t>
            </a:r>
            <a:endParaRPr lang="it-IT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86731EB1-AF45-35E3-5DC8-BE4898FCED81}"/>
                  </a:ext>
                </a:extLst>
              </p:cNvPr>
              <p:cNvSpPr txBox="1"/>
              <p:nvPr/>
            </p:nvSpPr>
            <p:spPr>
              <a:xfrm>
                <a:off x="4796759" y="3189940"/>
                <a:ext cx="15114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&gt;4</m:t>
                      </m:r>
                      <m:sSup>
                        <m:sSup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86731EB1-AF45-35E3-5DC8-BE4898FCE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759" y="3189940"/>
                <a:ext cx="151143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E62C9853-B056-7C8B-9F70-9D5D3BFD2F2E}"/>
                  </a:ext>
                </a:extLst>
              </p:cNvPr>
              <p:cNvSpPr txBox="1"/>
              <p:nvPr/>
            </p:nvSpPr>
            <p:spPr>
              <a:xfrm>
                <a:off x="788772" y="3146466"/>
                <a:ext cx="22310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&gt;4</m:t>
                      </m:r>
                      <m:sSup>
                        <m:sSup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&lt;−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E62C9853-B056-7C8B-9F70-9D5D3BFD2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772" y="3146466"/>
                <a:ext cx="223104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5F224EB-5D52-70AD-BDD7-1FEC02C36A3A}"/>
              </a:ext>
            </a:extLst>
          </p:cNvPr>
          <p:cNvSpPr txBox="1"/>
          <p:nvPr/>
        </p:nvSpPr>
        <p:spPr>
          <a:xfrm>
            <a:off x="1014292" y="3692893"/>
            <a:ext cx="18649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Left-hand </a:t>
            </a:r>
            <a:r>
              <a:rPr lang="it-IT" sz="2400" dirty="0" err="1">
                <a:solidFill>
                  <a:srgbClr val="FF0000"/>
                </a:solidFill>
              </a:rPr>
              <a:t>cut</a:t>
            </a:r>
            <a:endParaRPr lang="it-IT" sz="2400" dirty="0">
              <a:solidFill>
                <a:srgbClr val="FF0000"/>
              </a:solidFill>
            </a:endParaRPr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04E5C85B-229A-680E-EC96-6E82C590C0CB}"/>
              </a:ext>
            </a:extLst>
          </p:cNvPr>
          <p:cNvCxnSpPr/>
          <p:nvPr/>
        </p:nvCxnSpPr>
        <p:spPr>
          <a:xfrm>
            <a:off x="5286614" y="3546534"/>
            <a:ext cx="2950669" cy="0"/>
          </a:xfrm>
          <a:prstGeom prst="line">
            <a:avLst/>
          </a:prstGeom>
          <a:ln w="5715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3AD58C2-F3DB-9E75-DD02-E7646DC79C4D}"/>
              </a:ext>
            </a:extLst>
          </p:cNvPr>
          <p:cNvSpPr txBox="1"/>
          <p:nvPr/>
        </p:nvSpPr>
        <p:spPr>
          <a:xfrm>
            <a:off x="7423157" y="3119877"/>
            <a:ext cx="950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33CC33"/>
                </a:solidFill>
              </a:rPr>
              <a:t>Data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4F3B2A6-9D59-C167-59C9-CC480CC63622}"/>
              </a:ext>
            </a:extLst>
          </p:cNvPr>
          <p:cNvSpPr txBox="1"/>
          <p:nvPr/>
        </p:nvSpPr>
        <p:spPr>
          <a:xfrm>
            <a:off x="714615" y="2226813"/>
            <a:ext cx="871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dirty="0" err="1">
                <a:solidFill>
                  <a:srgbClr val="FF0000"/>
                </a:solidFill>
              </a:rPr>
              <a:t>Protected</a:t>
            </a:r>
            <a:r>
              <a:rPr lang="it-IT" sz="3600" dirty="0">
                <a:solidFill>
                  <a:srgbClr val="FF0000"/>
                </a:solidFill>
              </a:rPr>
              <a:t> by </a:t>
            </a:r>
            <a:r>
              <a:rPr lang="it-IT" sz="3600" dirty="0" err="1">
                <a:solidFill>
                  <a:srgbClr val="FF0000"/>
                </a:solidFill>
              </a:rPr>
              <a:t>analyticity</a:t>
            </a:r>
            <a:r>
              <a:rPr lang="it-IT" sz="3600" dirty="0">
                <a:solidFill>
                  <a:srgbClr val="FF0000"/>
                </a:solidFill>
              </a:rPr>
              <a:t> in the s-</a:t>
            </a:r>
            <a:r>
              <a:rPr lang="it-IT" sz="3600" dirty="0" err="1">
                <a:solidFill>
                  <a:srgbClr val="FF0000"/>
                </a:solidFill>
              </a:rPr>
              <a:t>channel</a:t>
            </a:r>
            <a:endParaRPr lang="it-IT" sz="3600" dirty="0">
              <a:solidFill>
                <a:srgbClr val="FF0000"/>
              </a:solidFill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D4510E9-34CF-D93D-501A-CB1A3210D005}"/>
              </a:ext>
            </a:extLst>
          </p:cNvPr>
          <p:cNvSpPr txBox="1"/>
          <p:nvPr/>
        </p:nvSpPr>
        <p:spPr>
          <a:xfrm>
            <a:off x="714616" y="4560729"/>
            <a:ext cx="7864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dirty="0" err="1">
                <a:solidFill>
                  <a:srgbClr val="FF0000"/>
                </a:solidFill>
              </a:rPr>
              <a:t>Protected</a:t>
            </a:r>
            <a:r>
              <a:rPr lang="it-IT" sz="3600" dirty="0">
                <a:solidFill>
                  <a:srgbClr val="FF0000"/>
                </a:solidFill>
              </a:rPr>
              <a:t> by </a:t>
            </a:r>
            <a:r>
              <a:rPr lang="it-IT" sz="3600" dirty="0" err="1">
                <a:solidFill>
                  <a:srgbClr val="FF0000"/>
                </a:solidFill>
              </a:rPr>
              <a:t>analyticity</a:t>
            </a:r>
            <a:r>
              <a:rPr lang="it-IT" sz="3600" dirty="0">
                <a:solidFill>
                  <a:srgbClr val="FF0000"/>
                </a:solidFill>
              </a:rPr>
              <a:t> in the u-</a:t>
            </a:r>
            <a:r>
              <a:rPr lang="it-IT" sz="3600" dirty="0" err="1">
                <a:solidFill>
                  <a:srgbClr val="FF0000"/>
                </a:solidFill>
              </a:rPr>
              <a:t>channel</a:t>
            </a:r>
            <a:endParaRPr lang="it-IT" sz="3600" dirty="0">
              <a:solidFill>
                <a:srgbClr val="FF0000"/>
              </a:solidFill>
            </a:endParaRPr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F3E83748-26CE-0223-CEC7-012AEC51CD26}"/>
              </a:ext>
            </a:extLst>
          </p:cNvPr>
          <p:cNvSpPr/>
          <p:nvPr/>
        </p:nvSpPr>
        <p:spPr>
          <a:xfrm flipH="1">
            <a:off x="3977827" y="3524424"/>
            <a:ext cx="162519" cy="162519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DE2DC3DB-7F74-7EB5-E07D-5D14BE03CD7C}"/>
              </a:ext>
            </a:extLst>
          </p:cNvPr>
          <p:cNvSpPr/>
          <p:nvPr/>
        </p:nvSpPr>
        <p:spPr>
          <a:xfrm flipH="1">
            <a:off x="4872454" y="3519576"/>
            <a:ext cx="162519" cy="162519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6EAFFC8-664E-4DBC-E4B2-277B9FFB6860}"/>
              </a:ext>
            </a:extLst>
          </p:cNvPr>
          <p:cNvSpPr txBox="1"/>
          <p:nvPr/>
        </p:nvSpPr>
        <p:spPr>
          <a:xfrm>
            <a:off x="3813769" y="3697573"/>
            <a:ext cx="4731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>
                <a:solidFill>
                  <a:srgbClr val="0000FF"/>
                </a:solidFill>
              </a:rPr>
              <a:t>Possibly</a:t>
            </a:r>
            <a:r>
              <a:rPr lang="it-IT" sz="1800" dirty="0">
                <a:solidFill>
                  <a:srgbClr val="0000FF"/>
                </a:solidFill>
              </a:rPr>
              <a:t> </a:t>
            </a:r>
            <a:r>
              <a:rPr lang="it-IT" sz="1800" dirty="0" err="1">
                <a:solidFill>
                  <a:srgbClr val="0000FF"/>
                </a:solidFill>
              </a:rPr>
              <a:t>bound</a:t>
            </a:r>
            <a:r>
              <a:rPr lang="it-IT" sz="1800" dirty="0">
                <a:solidFill>
                  <a:srgbClr val="0000FF"/>
                </a:solidFill>
              </a:rPr>
              <a:t> state </a:t>
            </a:r>
            <a:r>
              <a:rPr lang="it-IT" sz="1800" dirty="0" err="1">
                <a:solidFill>
                  <a:srgbClr val="0000FF"/>
                </a:solidFill>
              </a:rPr>
              <a:t>poles</a:t>
            </a:r>
            <a:endParaRPr lang="it-IT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36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0" grpId="0"/>
      <p:bldP spid="35" grpId="0"/>
      <p:bldP spid="36" grpId="0"/>
      <p:bldP spid="37" grpId="0" animBg="1"/>
      <p:bldP spid="38" grpId="0" animBg="1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30630-E3C3-FEA7-95BF-5ACC0A571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6BD84E41-1F37-2D34-739E-89538709A1AB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62" name="Segnaposto numero diapositiva 10">
            <a:extLst>
              <a:ext uri="{FF2B5EF4-FFF2-40B4-BE49-F238E27FC236}">
                <a16:creationId xmlns:a16="http://schemas.microsoft.com/office/drawing/2014/main" id="{97F50479-0714-8679-6033-33C9F9FB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>
                <a:extLst>
                  <a:ext uri="{FF2B5EF4-FFF2-40B4-BE49-F238E27FC236}">
                    <a16:creationId xmlns:a16="http://schemas.microsoft.com/office/drawing/2014/main" id="{43354A48-4D8C-92CA-8936-C8676F4FCE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/>
                  <a:t>Partial waves in </a:t>
                </a:r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2→2</m:t>
                    </m:r>
                  </m:oMath>
                </a14:m>
                <a:r>
                  <a:rPr lang="en-US" sz="3600" noProof="0" dirty="0"/>
                  <a:t> scattering</a:t>
                </a:r>
              </a:p>
            </p:txBody>
          </p:sp>
        </mc:Choice>
        <mc:Fallback xmlns="">
          <p:sp>
            <p:nvSpPr>
              <p:cNvPr id="61" name="Titolo 1">
                <a:extLst>
                  <a:ext uri="{FF2B5EF4-FFF2-40B4-BE49-F238E27FC236}">
                    <a16:creationId xmlns:a16="http://schemas.microsoft.com/office/drawing/2014/main" id="{43354A48-4D8C-92CA-8936-C8676F4FC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2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8627C0F4-67A0-D2B9-3C17-F9F1FBBBD0ED}"/>
              </a:ext>
            </a:extLst>
          </p:cNvPr>
          <p:cNvCxnSpPr/>
          <p:nvPr/>
        </p:nvCxnSpPr>
        <p:spPr>
          <a:xfrm>
            <a:off x="293615" y="2452715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FAEEB37F-E10D-36BB-8218-48F30B99F09B}"/>
              </a:ext>
            </a:extLst>
          </p:cNvPr>
          <p:cNvCxnSpPr/>
          <p:nvPr/>
        </p:nvCxnSpPr>
        <p:spPr>
          <a:xfrm>
            <a:off x="1536584" y="2452715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00E64951-4BDB-F9AE-5CB5-8239D2D6D34A}"/>
              </a:ext>
            </a:extLst>
          </p:cNvPr>
          <p:cNvCxnSpPr>
            <a:cxnSpLocks/>
          </p:cNvCxnSpPr>
          <p:nvPr/>
        </p:nvCxnSpPr>
        <p:spPr>
          <a:xfrm rot="-2100000">
            <a:off x="1382282" y="2101006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0D8B1B37-DFF2-F441-E2E0-F760E4A6FA77}"/>
              </a:ext>
            </a:extLst>
          </p:cNvPr>
          <p:cNvCxnSpPr>
            <a:cxnSpLocks/>
          </p:cNvCxnSpPr>
          <p:nvPr/>
        </p:nvCxnSpPr>
        <p:spPr>
          <a:xfrm rot="-2100000">
            <a:off x="389194" y="2840635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D6658683-FFD4-870D-AC20-7862B3292388}"/>
                  </a:ext>
                </a:extLst>
              </p:cNvPr>
              <p:cNvSpPr txBox="1"/>
              <p:nvPr/>
            </p:nvSpPr>
            <p:spPr>
              <a:xfrm>
                <a:off x="152965" y="2034813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D6658683-FFD4-870D-AC20-7862B3292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65" y="2034813"/>
                <a:ext cx="36580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E9172DFD-F771-3AAD-2E19-43174D2CA7E2}"/>
                  </a:ext>
                </a:extLst>
              </p:cNvPr>
              <p:cNvSpPr txBox="1"/>
              <p:nvPr/>
            </p:nvSpPr>
            <p:spPr>
              <a:xfrm>
                <a:off x="2538181" y="2034813"/>
                <a:ext cx="2978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E9172DFD-F771-3AAD-2E19-43174D2CA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181" y="2034813"/>
                <a:ext cx="297809" cy="369332"/>
              </a:xfrm>
              <a:prstGeom prst="rect">
                <a:avLst/>
              </a:prstGeom>
              <a:blipFill>
                <a:blip r:embed="rId4"/>
                <a:stretch>
                  <a:fillRect r="-20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3AF01CD-35B2-2E93-538A-552AF68A55F0}"/>
                  </a:ext>
                </a:extLst>
              </p:cNvPr>
              <p:cNvSpPr txBox="1"/>
              <p:nvPr/>
            </p:nvSpPr>
            <p:spPr>
              <a:xfrm>
                <a:off x="2355278" y="1532689"/>
                <a:ext cx="3658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3AF01CD-35B2-2E93-538A-552AF68A5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278" y="1532689"/>
                <a:ext cx="36580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4A69E44F-51F0-F585-0E49-B498E4D7D4C2}"/>
                  </a:ext>
                </a:extLst>
              </p:cNvPr>
              <p:cNvSpPr txBox="1"/>
              <p:nvPr/>
            </p:nvSpPr>
            <p:spPr>
              <a:xfrm>
                <a:off x="186964" y="3187708"/>
                <a:ext cx="2978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4A69E44F-51F0-F585-0E49-B498E4D7D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64" y="3187708"/>
                <a:ext cx="29780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o 18">
            <a:extLst>
              <a:ext uri="{FF2B5EF4-FFF2-40B4-BE49-F238E27FC236}">
                <a16:creationId xmlns:a16="http://schemas.microsoft.com/office/drawing/2014/main" id="{ED217695-5760-2F4F-A325-D4386CBC860D}"/>
              </a:ext>
            </a:extLst>
          </p:cNvPr>
          <p:cNvSpPr/>
          <p:nvPr/>
        </p:nvSpPr>
        <p:spPr>
          <a:xfrm>
            <a:off x="946598" y="1810536"/>
            <a:ext cx="1264709" cy="1264709"/>
          </a:xfrm>
          <a:prstGeom prst="arc">
            <a:avLst>
              <a:gd name="adj1" fmla="val 19045148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8B19537-DECE-24FC-614C-28111B255792}"/>
                  </a:ext>
                </a:extLst>
              </p:cNvPr>
              <p:cNvSpPr txBox="1"/>
              <p:nvPr/>
            </p:nvSpPr>
            <p:spPr>
              <a:xfrm>
                <a:off x="2126901" y="1963281"/>
                <a:ext cx="3075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8B19537-DECE-24FC-614C-28111B255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901" y="1963281"/>
                <a:ext cx="30759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DD81A52-2DFF-AB95-B1ED-AEF24FC9BFED}"/>
                  </a:ext>
                </a:extLst>
              </p:cNvPr>
              <p:cNvSpPr txBox="1"/>
              <p:nvPr/>
            </p:nvSpPr>
            <p:spPr>
              <a:xfrm>
                <a:off x="1852065" y="3384652"/>
                <a:ext cx="5052922" cy="1287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noProof="0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noProof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3200" noProof="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DD81A52-2DFF-AB95-B1ED-AEF24FC9B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065" y="3384652"/>
                <a:ext cx="5052922" cy="128734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38F40BD5-504A-A731-1CEE-7B466F071218}"/>
              </a:ext>
            </a:extLst>
          </p:cNvPr>
          <p:cNvCxnSpPr>
            <a:cxnSpLocks/>
          </p:cNvCxnSpPr>
          <p:nvPr/>
        </p:nvCxnSpPr>
        <p:spPr>
          <a:xfrm flipH="1" flipV="1">
            <a:off x="4731391" y="4320872"/>
            <a:ext cx="234892" cy="196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7CBE93DA-B3A2-8934-DB95-89A2CE653317}"/>
              </a:ext>
            </a:extLst>
          </p:cNvPr>
          <p:cNvCxnSpPr>
            <a:cxnSpLocks/>
          </p:cNvCxnSpPr>
          <p:nvPr/>
        </p:nvCxnSpPr>
        <p:spPr>
          <a:xfrm flipH="1">
            <a:off x="5700555" y="3384652"/>
            <a:ext cx="314351" cy="311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EAB03D9-2077-5FC7-96F6-161935FF469D}"/>
              </a:ext>
            </a:extLst>
          </p:cNvPr>
          <p:cNvSpPr txBox="1"/>
          <p:nvPr/>
        </p:nvSpPr>
        <p:spPr>
          <a:xfrm>
            <a:off x="4378526" y="4571084"/>
            <a:ext cx="132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Partial wave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BD068332-218C-1322-7C3E-F6DBCF68BC3F}"/>
              </a:ext>
            </a:extLst>
          </p:cNvPr>
          <p:cNvSpPr txBox="1"/>
          <p:nvPr/>
        </p:nvSpPr>
        <p:spPr>
          <a:xfrm>
            <a:off x="6014906" y="3059668"/>
            <a:ext cx="215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Legendre polynomial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87245376-0ED0-C71B-B2AD-44C3F120E600}"/>
                  </a:ext>
                </a:extLst>
              </p:cNvPr>
              <p:cNvSpPr txBox="1"/>
              <p:nvPr/>
            </p:nvSpPr>
            <p:spPr>
              <a:xfrm>
                <a:off x="2355278" y="3645367"/>
                <a:ext cx="446346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noProof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32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i="1" noProof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sz="3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noProof="0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32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sz="320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noProof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3200" i="1" noProof="0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 noProof="0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320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noProof="0" dirty="0"/>
              </a:p>
            </p:txBody>
          </p:sp>
        </mc:Choice>
        <mc:Fallback xmlns="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87245376-0ED0-C71B-B2AD-44C3F120E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278" y="3645367"/>
                <a:ext cx="4463466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C4D1E3F9-DD0A-39EC-6BDB-2F3E54918976}"/>
              </a:ext>
            </a:extLst>
          </p:cNvPr>
          <p:cNvSpPr txBox="1"/>
          <p:nvPr/>
        </p:nvSpPr>
        <p:spPr>
          <a:xfrm>
            <a:off x="293615" y="5270056"/>
            <a:ext cx="6978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Partial waves diagonalize unitarity: each one </a:t>
            </a:r>
            <a:r>
              <a:rPr lang="en-US" noProof="0" dirty="0" err="1"/>
              <a:t>statisfy</a:t>
            </a:r>
            <a:r>
              <a:rPr lang="en-US" noProof="0" dirty="0"/>
              <a:t> a separate equation</a:t>
            </a:r>
            <a:br>
              <a:rPr lang="en-US" noProof="0" dirty="0"/>
            </a:br>
            <a:r>
              <a:rPr lang="en-US" noProof="0" dirty="0"/>
              <a:t>Each partial wave has definite orbital angular momentum = spin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FA3B3DBA-7E04-E8B6-CF80-647DE5C72759}"/>
              </a:ext>
            </a:extLst>
          </p:cNvPr>
          <p:cNvCxnSpPr>
            <a:cxnSpLocks/>
          </p:cNvCxnSpPr>
          <p:nvPr/>
        </p:nvCxnSpPr>
        <p:spPr>
          <a:xfrm flipH="1" flipV="1">
            <a:off x="4966283" y="4230142"/>
            <a:ext cx="234892" cy="196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5D15A482-6678-8399-ED1E-BCAF098D0C36}"/>
              </a:ext>
            </a:extLst>
          </p:cNvPr>
          <p:cNvSpPr txBox="1"/>
          <p:nvPr/>
        </p:nvSpPr>
        <p:spPr>
          <a:xfrm>
            <a:off x="5172435" y="4305091"/>
            <a:ext cx="215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Phase space (known)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BC31865-6373-9FF3-6D7B-14B34C88D0ED}"/>
                  </a:ext>
                </a:extLst>
              </p:cNvPr>
              <p:cNvSpPr txBox="1"/>
              <p:nvPr/>
            </p:nvSpPr>
            <p:spPr>
              <a:xfrm>
                <a:off x="3955362" y="1515781"/>
                <a:ext cx="4591210" cy="572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noProof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noProof="0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it-IT" sz="24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b="0" i="1" noProof="0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it-IT" sz="2400" b="0" i="1" noProof="0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it-IT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400" b="0" i="0" noProof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it-IT" sz="2400" b="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</m:oMath>
                  </m:oMathPara>
                </a14:m>
                <a:endParaRPr lang="en-US" sz="2400" noProof="0" dirty="0"/>
              </a:p>
            </p:txBody>
          </p:sp>
        </mc:Choice>
        <mc:Fallback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BC31865-6373-9FF3-6D7B-14B34C88D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2" y="1515781"/>
                <a:ext cx="4591210" cy="5727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79942E6D-581F-5C04-C61F-07DF62B2BE2B}"/>
                  </a:ext>
                </a:extLst>
              </p:cNvPr>
              <p:cNvSpPr txBox="1"/>
              <p:nvPr/>
            </p:nvSpPr>
            <p:spPr>
              <a:xfrm>
                <a:off x="351181" y="5240583"/>
                <a:ext cx="7522124" cy="590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it-IT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it-IT" b="0" i="1" noProof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 b="0" i="0" noProof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it-IT" b="0" i="1" noProof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e>
                    </m:d>
                    <m:r>
                      <a:rPr lang="it-IT" b="0" i="1" noProof="0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it-IT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it-IT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it-IT" b="0" i="0" noProof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it-IT" b="0" i="1" noProof="0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∝</m:t>
                        </m:r>
                        <m:d>
                          <m:d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num>
                              <m:den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</m:oMath>
                </a14:m>
                <a:r>
                  <a:rPr lang="en-US" noProof="0" dirty="0"/>
                  <a:t>, we must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it-IT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it-IT" b="0" i="1" noProof="0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it-IT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</m:oMath>
                </a14:m>
                <a:r>
                  <a:rPr lang="en-US" noProof="0" dirty="0"/>
                  <a:t> (barrier factor)</a:t>
                </a:r>
              </a:p>
            </p:txBody>
          </p:sp>
        </mc:Choice>
        <mc:Fallback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79942E6D-581F-5C04-C61F-07DF62B2B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81" y="5240583"/>
                <a:ext cx="7522124" cy="590931"/>
              </a:xfrm>
              <a:prstGeom prst="rect">
                <a:avLst/>
              </a:prstGeom>
              <a:blipFill>
                <a:blip r:embed="rId11"/>
                <a:stretch>
                  <a:fillRect l="-729" r="-729" b="-10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CFAF18C-7C23-D559-B0A7-30142398687B}"/>
              </a:ext>
            </a:extLst>
          </p:cNvPr>
          <p:cNvCxnSpPr>
            <a:cxnSpLocks/>
          </p:cNvCxnSpPr>
          <p:nvPr/>
        </p:nvCxnSpPr>
        <p:spPr>
          <a:xfrm flipV="1">
            <a:off x="6650183" y="2025312"/>
            <a:ext cx="0" cy="320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AEA03AE-3676-7A32-0575-4CFC119C7D6A}"/>
              </a:ext>
            </a:extLst>
          </p:cNvPr>
          <p:cNvSpPr txBox="1"/>
          <p:nvPr/>
        </p:nvSpPr>
        <p:spPr>
          <a:xfrm>
            <a:off x="5857730" y="2318240"/>
            <a:ext cx="2521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Sum runs over 2-body PS</a:t>
            </a:r>
          </a:p>
        </p:txBody>
      </p:sp>
    </p:spTree>
    <p:extLst>
      <p:ext uri="{BB962C8B-B14F-4D97-AF65-F5344CB8AC3E}">
        <p14:creationId xmlns:p14="http://schemas.microsoft.com/office/powerpoint/2010/main" val="345469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40" grpId="0"/>
      <p:bldP spid="41" grpId="0"/>
      <p:bldP spid="43" grpId="0"/>
      <p:bldP spid="2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D62FF-4031-91A9-049C-D0438302F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9DA68F1B-5E9E-9197-9F6C-BA6A49BBADDD}"/>
                  </a:ext>
                </a:extLst>
              </p:cNvPr>
              <p:cNvSpPr txBox="1"/>
              <p:nvPr/>
            </p:nvSpPr>
            <p:spPr>
              <a:xfrm>
                <a:off x="29751" y="3753984"/>
                <a:ext cx="8657049" cy="13379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noProof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bSup>
                            <m:sSubSupPr>
                              <m:ctrlP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32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b="0" i="1" noProof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3200" b="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32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b="0" i="1" noProof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3200" b="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it-IT" sz="32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b="0" i="1" noProof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3200" b="0" i="1" noProof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32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b="0" i="1" noProof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3200" b="0" i="1" noProof="0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p>
                          </m:sSubSup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3200" b="0" i="1" noProof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3200" noProof="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9DA68F1B-5E9E-9197-9F6C-BA6A49BBA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1" y="3753984"/>
                <a:ext cx="8657049" cy="13379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>
            <a:extLst>
              <a:ext uri="{FF2B5EF4-FFF2-40B4-BE49-F238E27FC236}">
                <a16:creationId xmlns:a16="http://schemas.microsoft.com/office/drawing/2014/main" id="{2087F29A-F47D-2481-EF71-DC6B751C9B7C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62" name="Segnaposto numero diapositiva 10">
            <a:extLst>
              <a:ext uri="{FF2B5EF4-FFF2-40B4-BE49-F238E27FC236}">
                <a16:creationId xmlns:a16="http://schemas.microsoft.com/office/drawing/2014/main" id="{E155537F-F755-9B50-544D-4A08C62E5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32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>
                <a:extLst>
                  <a:ext uri="{FF2B5EF4-FFF2-40B4-BE49-F238E27FC236}">
                    <a16:creationId xmlns:a16="http://schemas.microsoft.com/office/drawing/2014/main" id="{372BC3B4-0147-D17D-B813-7B9F9412E8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/>
                  <a:t>Partial waves in </a:t>
                </a:r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2→2</m:t>
                    </m:r>
                  </m:oMath>
                </a14:m>
                <a:r>
                  <a:rPr lang="en-US" sz="3600" noProof="0" dirty="0"/>
                  <a:t> scattering</a:t>
                </a:r>
              </a:p>
            </p:txBody>
          </p:sp>
        </mc:Choice>
        <mc:Fallback xmlns="">
          <p:sp>
            <p:nvSpPr>
              <p:cNvPr id="61" name="Titolo 1">
                <a:extLst>
                  <a:ext uri="{FF2B5EF4-FFF2-40B4-BE49-F238E27FC236}">
                    <a16:creationId xmlns:a16="http://schemas.microsoft.com/office/drawing/2014/main" id="{372BC3B4-0147-D17D-B813-7B9F9412E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B3E183F8-92BF-2E2D-F9C7-F560581F0E6F}"/>
              </a:ext>
            </a:extLst>
          </p:cNvPr>
          <p:cNvCxnSpPr/>
          <p:nvPr/>
        </p:nvCxnSpPr>
        <p:spPr>
          <a:xfrm>
            <a:off x="293615" y="2452715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50693A03-5EEA-F108-35D4-7C24F6235D53}"/>
              </a:ext>
            </a:extLst>
          </p:cNvPr>
          <p:cNvCxnSpPr/>
          <p:nvPr/>
        </p:nvCxnSpPr>
        <p:spPr>
          <a:xfrm>
            <a:off x="1536584" y="2452715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4FA2F04C-9D03-3111-7427-9261F5F24A4E}"/>
              </a:ext>
            </a:extLst>
          </p:cNvPr>
          <p:cNvCxnSpPr>
            <a:cxnSpLocks/>
          </p:cNvCxnSpPr>
          <p:nvPr/>
        </p:nvCxnSpPr>
        <p:spPr>
          <a:xfrm rot="-2100000">
            <a:off x="1382282" y="2101006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CF772FFD-A771-10FE-A0A6-9921A004C20C}"/>
              </a:ext>
            </a:extLst>
          </p:cNvPr>
          <p:cNvCxnSpPr>
            <a:cxnSpLocks/>
          </p:cNvCxnSpPr>
          <p:nvPr/>
        </p:nvCxnSpPr>
        <p:spPr>
          <a:xfrm rot="-2100000">
            <a:off x="389194" y="2840635"/>
            <a:ext cx="105701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1A7A613A-00D6-0263-602F-D27C2F653EA9}"/>
                  </a:ext>
                </a:extLst>
              </p:cNvPr>
              <p:cNvSpPr txBox="1"/>
              <p:nvPr/>
            </p:nvSpPr>
            <p:spPr>
              <a:xfrm>
                <a:off x="152965" y="2034813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1A7A613A-00D6-0263-602F-D27C2F653E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65" y="2034813"/>
                <a:ext cx="36580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1EB089E6-49AC-28F2-0540-0C15449D7784}"/>
                  </a:ext>
                </a:extLst>
              </p:cNvPr>
              <p:cNvSpPr txBox="1"/>
              <p:nvPr/>
            </p:nvSpPr>
            <p:spPr>
              <a:xfrm>
                <a:off x="2538181" y="2034813"/>
                <a:ext cx="2978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1EB089E6-49AC-28F2-0540-0C15449D7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181" y="2034813"/>
                <a:ext cx="297809" cy="369332"/>
              </a:xfrm>
              <a:prstGeom prst="rect">
                <a:avLst/>
              </a:prstGeom>
              <a:blipFill>
                <a:blip r:embed="rId5"/>
                <a:stretch>
                  <a:fillRect r="-20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7058BD9E-5AED-A17C-36CA-58347468263E}"/>
                  </a:ext>
                </a:extLst>
              </p:cNvPr>
              <p:cNvSpPr txBox="1"/>
              <p:nvPr/>
            </p:nvSpPr>
            <p:spPr>
              <a:xfrm>
                <a:off x="2355278" y="1532689"/>
                <a:ext cx="3658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7058BD9E-5AED-A17C-36CA-583474682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278" y="1532689"/>
                <a:ext cx="36580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43CB6EE-3AB0-03D1-35C9-102C71D3922E}"/>
                  </a:ext>
                </a:extLst>
              </p:cNvPr>
              <p:cNvSpPr txBox="1"/>
              <p:nvPr/>
            </p:nvSpPr>
            <p:spPr>
              <a:xfrm>
                <a:off x="186964" y="3187708"/>
                <a:ext cx="2978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43CB6EE-3AB0-03D1-35C9-102C71D39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64" y="3187708"/>
                <a:ext cx="29780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o 18">
            <a:extLst>
              <a:ext uri="{FF2B5EF4-FFF2-40B4-BE49-F238E27FC236}">
                <a16:creationId xmlns:a16="http://schemas.microsoft.com/office/drawing/2014/main" id="{C98268BB-0E68-8E82-4BC4-14683318E800}"/>
              </a:ext>
            </a:extLst>
          </p:cNvPr>
          <p:cNvSpPr/>
          <p:nvPr/>
        </p:nvSpPr>
        <p:spPr>
          <a:xfrm>
            <a:off x="946598" y="1810536"/>
            <a:ext cx="1264709" cy="1264709"/>
          </a:xfrm>
          <a:prstGeom prst="arc">
            <a:avLst>
              <a:gd name="adj1" fmla="val 19045148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57B15FA-9F01-F322-BD03-CE2F8B86B381}"/>
                  </a:ext>
                </a:extLst>
              </p:cNvPr>
              <p:cNvSpPr txBox="1"/>
              <p:nvPr/>
            </p:nvSpPr>
            <p:spPr>
              <a:xfrm>
                <a:off x="2126901" y="1963281"/>
                <a:ext cx="3075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57B15FA-9F01-F322-BD03-CE2F8B86B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901" y="1963281"/>
                <a:ext cx="30759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597FC7B6-2EEB-D164-58FB-849C0643AA59}"/>
              </a:ext>
            </a:extLst>
          </p:cNvPr>
          <p:cNvCxnSpPr>
            <a:cxnSpLocks/>
          </p:cNvCxnSpPr>
          <p:nvPr/>
        </p:nvCxnSpPr>
        <p:spPr>
          <a:xfrm flipH="1">
            <a:off x="6014906" y="3429000"/>
            <a:ext cx="278318" cy="539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1DA85638-04CA-FC38-B7E7-C7BC71380E5B}"/>
                  </a:ext>
                </a:extLst>
              </p:cNvPr>
              <p:cNvSpPr txBox="1"/>
              <p:nvPr/>
            </p:nvSpPr>
            <p:spPr>
              <a:xfrm>
                <a:off x="5837823" y="3006915"/>
                <a:ext cx="29045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Wigner D-matrix with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noProof="0" dirty="0"/>
                  <a:t> </a:t>
                </a:r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1DA85638-04CA-FC38-B7E7-C7BC71380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823" y="3006915"/>
                <a:ext cx="2904578" cy="369332"/>
              </a:xfrm>
              <a:prstGeom prst="rect">
                <a:avLst/>
              </a:prstGeom>
              <a:blipFill>
                <a:blip r:embed="rId9"/>
                <a:stretch>
                  <a:fillRect l="-1891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5C8597-D9CE-CBFE-A0E1-53565FDAE8AB}"/>
              </a:ext>
            </a:extLst>
          </p:cNvPr>
          <p:cNvSpPr txBox="1"/>
          <p:nvPr/>
        </p:nvSpPr>
        <p:spPr>
          <a:xfrm>
            <a:off x="311791" y="5329333"/>
            <a:ext cx="7518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If particles carry spin, the Legendre polynomial is generalized to the Wigner-D.</a:t>
            </a:r>
            <a:br>
              <a:rPr lang="en-US" noProof="0" dirty="0"/>
            </a:br>
            <a:r>
              <a:rPr lang="en-US" noProof="0" dirty="0"/>
              <a:t>Being orthogonal, they also diagonalize unitarity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81AC9DB-33F5-7115-B8AC-98B31E0FD5D4}"/>
                  </a:ext>
                </a:extLst>
              </p:cNvPr>
              <p:cNvSpPr txBox="1"/>
              <p:nvPr/>
            </p:nvSpPr>
            <p:spPr>
              <a:xfrm>
                <a:off x="3955362" y="1342314"/>
                <a:ext cx="4591210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noProof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2400" b="0" i="1" noProof="0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it-IT" sz="2400" b="0" i="1" noProof="0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it-IT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400" b="0" i="0" noProof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it-IT" sz="2400" b="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81AC9DB-33F5-7115-B8AC-98B31E0FD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2" y="1342314"/>
                <a:ext cx="4591210" cy="7838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522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33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Resonances = Unstable states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1224147"/>
            <a:ext cx="4338735" cy="259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2" y="1224147"/>
            <a:ext cx="4189445" cy="2562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400" noProof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400" b="0" i="0" noProof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972503"/>
            <a:ext cx="4218746" cy="2847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22210" y="4199818"/>
                <a:ext cx="3455946" cy="1747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noProof="0" dirty="0"/>
                  <a:t>The function explodes for</a:t>
                </a:r>
                <a:br>
                  <a:rPr lang="en-US" sz="2200" noProof="0" dirty="0"/>
                </a:br>
                <a:r>
                  <a:rPr lang="en-US" sz="2200" noProof="0" dirty="0"/>
                  <a:t>value of energy </a:t>
                </a:r>
                <a14:m>
                  <m:oMath xmlns:m="http://schemas.openxmlformats.org/officeDocument/2006/math">
                    <m:r>
                      <a:rPr lang="en-US" sz="2200" i="1" noProof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i="1" noProof="0" smtClean="0"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en-US" sz="2200" i="1" noProof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noProof="0" smtClean="0">
                            <a:latin typeface="Cambria Math" panose="02040503050406030204" pitchFamily="18" charset="0"/>
                          </a:rPr>
                          <m:t>Γ</m:t>
                        </m:r>
                      </m:num>
                      <m:den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200" noProof="0" dirty="0"/>
              </a:p>
              <a:p>
                <a:pPr>
                  <a:spcBef>
                    <a:spcPts val="1200"/>
                  </a:spcBef>
                </a:pPr>
                <a:r>
                  <a:rPr lang="en-US" sz="2200" noProof="0" dirty="0"/>
                  <a:t>Resonances are </a:t>
                </a:r>
                <a:r>
                  <a:rPr lang="en-US" sz="2200" noProof="0" dirty="0">
                    <a:solidFill>
                      <a:srgbClr val="FF0000"/>
                    </a:solidFill>
                  </a:rPr>
                  <a:t>poles</a:t>
                </a:r>
                <a:r>
                  <a:rPr lang="en-US" sz="2200" noProof="0" dirty="0"/>
                  <a:t> </a:t>
                </a:r>
                <a:br>
                  <a:rPr lang="en-US" sz="2200" noProof="0" dirty="0"/>
                </a:br>
                <a:r>
                  <a:rPr lang="en-US" sz="2200" noProof="0" dirty="0"/>
                  <a:t>in the complex energy plane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210" y="4199818"/>
                <a:ext cx="3455946" cy="1747723"/>
              </a:xfrm>
              <a:prstGeom prst="rect">
                <a:avLst/>
              </a:prstGeom>
              <a:blipFill>
                <a:blip r:embed="rId7"/>
                <a:stretch>
                  <a:fillRect l="-2293" t="-2439" r="-353" b="-59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4907705" y="4650101"/>
            <a:ext cx="3909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noProof="0" dirty="0"/>
              <a:t>Excited states are </a:t>
            </a:r>
            <a:r>
              <a:rPr lang="en-US" sz="2200" noProof="0" dirty="0">
                <a:solidFill>
                  <a:srgbClr val="FF0000"/>
                </a:solidFill>
              </a:rPr>
              <a:t>unstable</a:t>
            </a:r>
          </a:p>
          <a:p>
            <a:pPr>
              <a:spcBef>
                <a:spcPts val="1200"/>
              </a:spcBef>
            </a:pPr>
            <a:r>
              <a:rPr lang="en-US" sz="2200" noProof="0" dirty="0"/>
              <a:t>They manifest as </a:t>
            </a:r>
            <a:r>
              <a:rPr lang="en-US" sz="2200" noProof="0" dirty="0">
                <a:solidFill>
                  <a:srgbClr val="FF0000"/>
                </a:solidFill>
              </a:rPr>
              <a:t>resonant peaks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1">
                <a:extLst>
                  <a:ext uri="{FF2B5EF4-FFF2-40B4-BE49-F238E27FC236}">
                    <a16:creationId xmlns:a16="http://schemas.microsoft.com/office/drawing/2014/main" id="{AE2033C7-3AFF-A91E-35B1-5B9C661AAB2B}"/>
                  </a:ext>
                </a:extLst>
              </p:cNvPr>
              <p:cNvSpPr txBox="1"/>
              <p:nvPr/>
            </p:nvSpPr>
            <p:spPr>
              <a:xfrm>
                <a:off x="34506" y="4683567"/>
                <a:ext cx="4829175" cy="777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noProof="0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3000" b="0" i="1" noProof="0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d>
                      <m:dPr>
                        <m:ctrlPr>
                          <a:rPr lang="en-US" sz="30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b="0" i="1" noProof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sz="3000" b="0" i="1" noProof="0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30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 noProof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000" i="1" noProof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000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i="1" noProof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000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i="1" noProof="0" smtClean="0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  <m:r>
                      <a:rPr lang="en-US" sz="3000" b="0" i="1" noProof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000" b="0" i="1" noProof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noProof="0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000" b="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000" b="0" i="1" noProof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sz="3000" b="0" i="1" noProof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000" b="0" i="1" noProof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num>
                      <m:den>
                        <m:r>
                          <a:rPr lang="en-US" sz="3000" b="0" i="1" noProof="0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3000" b="0" i="1" noProof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noProof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000" b="0" i="1" noProof="0" smtClean="0">
                            <a:latin typeface="Cambria Math" panose="02040503050406030204" pitchFamily="18" charset="0"/>
                          </a:rPr>
                          <m:t>𝑖𝑘𝑟</m:t>
                        </m:r>
                      </m:sup>
                    </m:sSup>
                  </m:oMath>
                </a14:m>
                <a:r>
                  <a:rPr lang="en-US" sz="3000" noProof="0" dirty="0"/>
                  <a:t> </a:t>
                </a:r>
              </a:p>
            </p:txBody>
          </p:sp>
        </mc:Choice>
        <mc:Fallback xmlns="">
          <p:sp>
            <p:nvSpPr>
              <p:cNvPr id="2" name="TextBox 11">
                <a:extLst>
                  <a:ext uri="{FF2B5EF4-FFF2-40B4-BE49-F238E27FC236}">
                    <a16:creationId xmlns:a16="http://schemas.microsoft.com/office/drawing/2014/main" id="{AE2033C7-3AFF-A91E-35B1-5B9C661AA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6" y="4683567"/>
                <a:ext cx="4829175" cy="7779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719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esign, Rettangolo, cubo&#10;&#10;Il contenuto generato dall'IA potrebbe non essere corretto.">
            <a:extLst>
              <a:ext uri="{FF2B5EF4-FFF2-40B4-BE49-F238E27FC236}">
                <a16:creationId xmlns:a16="http://schemas.microsoft.com/office/drawing/2014/main" id="{28E2C381-9877-2F84-D088-C70A01964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83" y="2029510"/>
            <a:ext cx="3994487" cy="3240528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Unitarity &amp; Pole hunting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" y="2029510"/>
            <a:ext cx="4122005" cy="3242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84" y="2029510"/>
            <a:ext cx="4122005" cy="32426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3130" y="4902822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0000FF"/>
                </a:solidFill>
              </a:rPr>
              <a:t>I sheet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8683" y="4902823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0000FF"/>
                </a:solidFill>
              </a:rPr>
              <a:t>II sheet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4680" y="5422984"/>
            <a:ext cx="6385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noProof="0" dirty="0"/>
              <a:t>Finding resonances means writing analytic amplitude, </a:t>
            </a:r>
            <a:br>
              <a:rPr lang="en-US" sz="2200" noProof="0" dirty="0"/>
            </a:br>
            <a:r>
              <a:rPr lang="en-US" sz="2200" noProof="0" dirty="0"/>
              <a:t>and </a:t>
            </a:r>
            <a:r>
              <a:rPr lang="en-US" sz="2200" noProof="0" dirty="0">
                <a:solidFill>
                  <a:srgbClr val="FF0000"/>
                </a:solidFill>
              </a:rPr>
              <a:t>hunting for poles </a:t>
            </a:r>
            <a:r>
              <a:rPr lang="en-US" sz="2200" noProof="0" dirty="0"/>
              <a:t>in the complex plane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3745" y="1175947"/>
            <a:ext cx="5425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noProof="0" dirty="0"/>
              <a:t>Unitarity creates a </a:t>
            </a:r>
            <a:r>
              <a:rPr lang="en-US" sz="2200" noProof="0" dirty="0">
                <a:solidFill>
                  <a:srgbClr val="FF0000"/>
                </a:solidFill>
              </a:rPr>
              <a:t>branch cut </a:t>
            </a:r>
            <a:r>
              <a:rPr lang="en-US" sz="2200" noProof="0" dirty="0"/>
              <a:t>on the real axis,</a:t>
            </a:r>
            <a:br>
              <a:rPr lang="en-US" sz="2200" noProof="0" dirty="0"/>
            </a:br>
            <a:r>
              <a:rPr lang="en-US" sz="2200" noProof="0" dirty="0"/>
              <a:t>two sheets </a:t>
            </a:r>
            <a:r>
              <a:rPr lang="en-US" sz="2200" noProof="0" dirty="0" err="1"/>
              <a:t>continuosly</a:t>
            </a:r>
            <a:r>
              <a:rPr lang="en-US" sz="2200" noProof="0" dirty="0"/>
              <a:t> connected</a:t>
            </a:r>
          </a:p>
        </p:txBody>
      </p:sp>
    </p:spTree>
    <p:extLst>
      <p:ext uri="{BB962C8B-B14F-4D97-AF65-F5344CB8AC3E}">
        <p14:creationId xmlns:p14="http://schemas.microsoft.com/office/powerpoint/2010/main" val="415714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The Breit-Wigner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AFF21D0-C383-9FD8-CE0E-AA611452424A}"/>
                  </a:ext>
                </a:extLst>
              </p:cNvPr>
              <p:cNvSpPr txBox="1"/>
              <p:nvPr/>
            </p:nvSpPr>
            <p:spPr>
              <a:xfrm>
                <a:off x="138023" y="1156508"/>
                <a:ext cx="7401464" cy="873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 noProof="0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400" i="1" noProof="0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en-US" sz="240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noProof="0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400" i="1" noProof="0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AFF21D0-C383-9FD8-CE0E-AA6114524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23" y="1156508"/>
                <a:ext cx="7401464" cy="8734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576ADE4-E7C3-5855-A344-BA6F248CCE0B}"/>
                  </a:ext>
                </a:extLst>
              </p:cNvPr>
              <p:cNvSpPr txBox="1"/>
              <p:nvPr/>
            </p:nvSpPr>
            <p:spPr>
              <a:xfrm>
                <a:off x="457200" y="3328983"/>
                <a:ext cx="8040086" cy="3204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noProof="0" dirty="0"/>
                  <a:t>Usually one calls 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noProof="0" dirty="0"/>
                  <a:t> the BW mass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noProof="0" smtClean="0"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noProof="0" dirty="0"/>
                  <a:t> the BW width</a:t>
                </a:r>
                <a:br>
                  <a:rPr lang="en-US" sz="2000" noProof="0" dirty="0"/>
                </a:br>
                <a:r>
                  <a:rPr lang="en-US" sz="2000" noProof="0" dirty="0"/>
                  <a:t>and states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/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𝐵</m:t>
                        </m:r>
                        <m:sSub>
                          <m:sSubPr>
                            <m:ctrlP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nary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noProof="0" dirty="0"/>
                  <a:t>. If the resonance is narrow, the energy dependence </a:t>
                </a:r>
                <a:br>
                  <a:rPr lang="en-US" sz="2000" noProof="0" dirty="0"/>
                </a:br>
                <a:r>
                  <a:rPr lang="en-US" sz="2000" noProof="0" dirty="0"/>
                  <a:t>of the width can be neglected,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noProof="0" smtClean="0"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≃</m:t>
                    </m:r>
                    <m:r>
                      <m:rPr>
                        <m:sty m:val="p"/>
                      </m:rPr>
                      <a:rPr lang="en-US" sz="2000" b="0" i="0" noProof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noProof="0" dirty="0"/>
              </a:p>
              <a:p>
                <a:endParaRPr lang="en-US" sz="2000" noProof="0" dirty="0"/>
              </a:p>
              <a:p>
                <a:r>
                  <a:rPr lang="en-US" sz="2000" noProof="0" dirty="0">
                    <a:solidFill>
                      <a:srgbClr val="FF0000"/>
                    </a:solidFill>
                  </a:rPr>
                  <a:t>However</a:t>
                </a:r>
                <a:r>
                  <a:rPr lang="en-US" sz="2000" noProof="0" dirty="0"/>
                  <a:t>: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000" noProof="0" dirty="0"/>
                  <a:t>Unitarity is a property of PW and not of a single resonance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000" noProof="0" dirty="0"/>
                  <a:t>The amplitude does not have a pole at 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noProof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noProof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noProof="0" dirty="0"/>
              </a:p>
              <a:p>
                <a:r>
                  <a:rPr lang="en-US" sz="2000" noProof="0" dirty="0"/>
                  <a:t>If the resonance is narrow and far from threshold this is ok</a:t>
                </a:r>
              </a:p>
              <a:p>
                <a:endParaRPr lang="en-US" sz="2000" noProof="0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576ADE4-E7C3-5855-A344-BA6F248CC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28983"/>
                <a:ext cx="8040086" cy="3204339"/>
              </a:xfrm>
              <a:prstGeom prst="rect">
                <a:avLst/>
              </a:prstGeom>
              <a:blipFill>
                <a:blip r:embed="rId4"/>
                <a:stretch>
                  <a:fillRect l="-986" t="-57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B991F0D-6268-1DE0-687E-D0C3A47064A8}"/>
                  </a:ext>
                </a:extLst>
              </p:cNvPr>
              <p:cNvSpPr txBox="1"/>
              <p:nvPr/>
            </p:nvSpPr>
            <p:spPr>
              <a:xfrm>
                <a:off x="2643996" y="1977832"/>
                <a:ext cx="5201728" cy="13441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noProof="0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noProof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40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noProof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sSub>
                                <m:sSubPr>
                                  <m:ctrlP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sSub>
                                <m:sSubPr>
                                  <m:ctrlP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noProof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den>
                      </m:f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B991F0D-6268-1DE0-687E-D0C3A4706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996" y="1977832"/>
                <a:ext cx="5201728" cy="13441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541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36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You shall not sum!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94B2FBC-8F87-7DC6-8F8D-AD4C1091A902}"/>
              </a:ext>
            </a:extLst>
          </p:cNvPr>
          <p:cNvSpPr txBox="1"/>
          <p:nvPr/>
        </p:nvSpPr>
        <p:spPr>
          <a:xfrm>
            <a:off x="864066" y="1237359"/>
            <a:ext cx="7538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noProof="0" dirty="0"/>
              <a:t>The simplest ansatz for a PW amplitude is the Breit-Wigner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5CC5A44-2E52-49A3-1763-D000386A2302}"/>
                  </a:ext>
                </a:extLst>
              </p:cNvPr>
              <p:cNvSpPr txBox="1"/>
              <p:nvPr/>
            </p:nvSpPr>
            <p:spPr>
              <a:xfrm>
                <a:off x="4547567" y="1970426"/>
                <a:ext cx="3732367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5CC5A44-2E52-49A3-1763-D000386A2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567" y="1970426"/>
                <a:ext cx="3732367" cy="898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AA4FE8D-F090-BE96-9B7F-219014101B5E}"/>
                  </a:ext>
                </a:extLst>
              </p:cNvPr>
              <p:cNvSpPr txBox="1"/>
              <p:nvPr/>
            </p:nvSpPr>
            <p:spPr>
              <a:xfrm>
                <a:off x="191489" y="3515443"/>
                <a:ext cx="8759736" cy="7133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noProof="0" dirty="0"/>
                  <a:t>Unitarity is saturated,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0" i="0" noProof="0" smtClean="0">
                        <a:latin typeface="Cambria Math" panose="02040503050406030204" pitchFamily="18" charset="0"/>
                      </a:rPr>
                      <m:t>Im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noProof="0" smtClean="0">
                        <a:latin typeface="Cambria Math" panose="02040503050406030204" pitchFamily="18" charset="0"/>
                      </a:rPr>
                      <m:t>Im</m:t>
                    </m:r>
                    <m:f>
                      <m:f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noProof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i="1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 noProof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 noProof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noProof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 noProof="0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2400" i="1" noProof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 noProof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i="1" noProof="0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noProof="0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sz="2400" b="0" i="1" noProof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24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noProof="0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en-US" sz="2400" b="0" i="1" noProof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d>
                                  <m:dPr>
                                    <m:ctrlPr>
                                      <a:rPr lang="en-US" sz="24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noProof="0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sSup>
                      <m:sSup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AA4FE8D-F090-BE96-9B7F-219014101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89" y="3515443"/>
                <a:ext cx="8759736" cy="713337"/>
              </a:xfrm>
              <a:prstGeom prst="rect">
                <a:avLst/>
              </a:prstGeom>
              <a:blipFill>
                <a:blip r:embed="rId4"/>
                <a:stretch>
                  <a:fillRect l="-1044" b="-17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4BE41502-587A-C73A-14DF-AA9FA75E56B5}"/>
              </a:ext>
            </a:extLst>
          </p:cNvPr>
          <p:cNvCxnSpPr/>
          <p:nvPr/>
        </p:nvCxnSpPr>
        <p:spPr>
          <a:xfrm>
            <a:off x="383565" y="1955073"/>
            <a:ext cx="480501" cy="49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F7FA7AF-301B-2968-447A-37B977413A63}"/>
              </a:ext>
            </a:extLst>
          </p:cNvPr>
          <p:cNvCxnSpPr>
            <a:cxnSpLocks/>
          </p:cNvCxnSpPr>
          <p:nvPr/>
        </p:nvCxnSpPr>
        <p:spPr>
          <a:xfrm flipV="1">
            <a:off x="383565" y="2467173"/>
            <a:ext cx="480501" cy="49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DC791CD1-1225-BD41-1787-54DE862D5A05}"/>
              </a:ext>
            </a:extLst>
          </p:cNvPr>
          <p:cNvCxnSpPr>
            <a:cxnSpLocks/>
          </p:cNvCxnSpPr>
          <p:nvPr/>
        </p:nvCxnSpPr>
        <p:spPr>
          <a:xfrm flipH="1">
            <a:off x="1668479" y="1955073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B4F4221-2706-2353-76A6-478A57EDEBED}"/>
              </a:ext>
            </a:extLst>
          </p:cNvPr>
          <p:cNvCxnSpPr>
            <a:cxnSpLocks/>
          </p:cNvCxnSpPr>
          <p:nvPr/>
        </p:nvCxnSpPr>
        <p:spPr>
          <a:xfrm flipH="1" flipV="1">
            <a:off x="1668479" y="2467173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098048B-441D-A733-BC0E-6B830C6B2D7B}"/>
              </a:ext>
            </a:extLst>
          </p:cNvPr>
          <p:cNvCxnSpPr/>
          <p:nvPr/>
        </p:nvCxnSpPr>
        <p:spPr>
          <a:xfrm>
            <a:off x="864066" y="2453965"/>
            <a:ext cx="804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AB4F7759-E078-519D-863F-3521D4EF21D3}"/>
                  </a:ext>
                </a:extLst>
              </p:cNvPr>
              <p:cNvSpPr txBox="1"/>
              <p:nvPr/>
            </p:nvSpPr>
            <p:spPr>
              <a:xfrm>
                <a:off x="1308539" y="2440758"/>
                <a:ext cx="6478055" cy="937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AB4F7759-E078-519D-863F-3521D4EF2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539" y="2440758"/>
                <a:ext cx="6478055" cy="9370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DD0B329-9956-8698-BF8B-369CCD48E503}"/>
                  </a:ext>
                </a:extLst>
              </p:cNvPr>
              <p:cNvSpPr txBox="1"/>
              <p:nvPr/>
            </p:nvSpPr>
            <p:spPr>
              <a:xfrm>
                <a:off x="1862132" y="3510389"/>
                <a:ext cx="61492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noProof="0" dirty="0"/>
                  <a:t>Unitarity is broken,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0" i="0" noProof="0" smtClean="0">
                        <a:latin typeface="Cambria Math" panose="02040503050406030204" pitchFamily="18" charset="0"/>
                      </a:rPr>
                      <m:t>Im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sSup>
                      <m:sSup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DD0B329-9956-8698-BF8B-369CCD48E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132" y="3510389"/>
                <a:ext cx="6149211" cy="461665"/>
              </a:xfrm>
              <a:prstGeom prst="rect">
                <a:avLst/>
              </a:prstGeom>
              <a:blipFill>
                <a:blip r:embed="rId6"/>
                <a:stretch>
                  <a:fillRect l="-1487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A9EF533-0441-2D18-D31C-0CB8D4FC37C1}"/>
              </a:ext>
            </a:extLst>
          </p:cNvPr>
          <p:cNvSpPr txBox="1"/>
          <p:nvPr/>
        </p:nvSpPr>
        <p:spPr>
          <a:xfrm>
            <a:off x="864066" y="1702035"/>
            <a:ext cx="87597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noProof="0" dirty="0"/>
              <a:t>What if I have two resonances? Can I add two BWs?</a:t>
            </a:r>
            <a:endParaRPr lang="en-US" sz="2400" noProof="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899F2B2-CFC4-1A23-8CF0-8CE6706FDCB7}"/>
              </a:ext>
            </a:extLst>
          </p:cNvPr>
          <p:cNvSpPr txBox="1"/>
          <p:nvPr/>
        </p:nvSpPr>
        <p:spPr>
          <a:xfrm>
            <a:off x="250212" y="5202832"/>
            <a:ext cx="7941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Of course they are not stupid, this works if the two resonances are well isolated.</a:t>
            </a:r>
            <a:br>
              <a:rPr lang="en-US" noProof="0" dirty="0"/>
            </a:br>
            <a:r>
              <a:rPr lang="en-US" noProof="0" dirty="0"/>
              <a:t>Unfortunately we have no simple alternative solution that can work in all situation,</a:t>
            </a:r>
            <a:br>
              <a:rPr lang="en-US" noProof="0" dirty="0"/>
            </a:br>
            <a:r>
              <a:rPr lang="en-US" noProof="0" dirty="0"/>
              <a:t>we have to proceed case by case and we live on different timescales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12702E9-5766-71DE-FEB1-2F9CF88B51CF}"/>
              </a:ext>
            </a:extLst>
          </p:cNvPr>
          <p:cNvSpPr txBox="1"/>
          <p:nvPr/>
        </p:nvSpPr>
        <p:spPr>
          <a:xfrm>
            <a:off x="234896" y="4746977"/>
            <a:ext cx="8625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noProof="0" dirty="0"/>
          </a:p>
          <a:p>
            <a:br>
              <a:rPr lang="en-US" noProof="0" dirty="0"/>
            </a:br>
            <a:r>
              <a:rPr lang="en-US" noProof="0" dirty="0"/>
              <a:t>Phases take partially into account the modifications of unitarity due to inelastic channels.</a:t>
            </a:r>
            <a:br>
              <a:rPr lang="en-US" noProof="0" dirty="0"/>
            </a:br>
            <a:r>
              <a:rPr lang="en-US" noProof="0" dirty="0"/>
              <a:t>However, when we shoot for precision, we need better </a:t>
            </a:r>
            <a:r>
              <a:rPr lang="en-US" noProof="0" dirty="0" err="1"/>
              <a:t>ansätze</a:t>
            </a:r>
            <a:r>
              <a:rPr lang="en-US" noProof="0" dirty="0"/>
              <a:t>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AD0F366-86F3-A9A4-3D6E-C10F9738448A}"/>
              </a:ext>
            </a:extLst>
          </p:cNvPr>
          <p:cNvSpPr txBox="1"/>
          <p:nvPr/>
        </p:nvSpPr>
        <p:spPr>
          <a:xfrm>
            <a:off x="1668479" y="4603922"/>
            <a:ext cx="4882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/>
              <a:t>But that’s precisely what experimentalists do! </a:t>
            </a:r>
          </a:p>
        </p:txBody>
      </p:sp>
    </p:spTree>
    <p:extLst>
      <p:ext uri="{BB962C8B-B14F-4D97-AF65-F5344CB8AC3E}">
        <p14:creationId xmlns:p14="http://schemas.microsoft.com/office/powerpoint/2010/main" val="263820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4" grpId="0"/>
      <p:bldP spid="25" grpId="0"/>
      <p:bldP spid="26" grpId="0"/>
      <p:bldP spid="17" grpId="0"/>
      <p:bldP spid="17" grpId="1"/>
      <p:bldP spid="27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6" b="51023"/>
          <a:stretch/>
        </p:blipFill>
        <p:spPr>
          <a:xfrm>
            <a:off x="0" y="1096238"/>
            <a:ext cx="9144000" cy="19004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/>
                  <a:t>The </a:t>
                </a:r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1→3</m:t>
                    </m:r>
                  </m:oMath>
                </a14:m>
                <a:r>
                  <a:rPr lang="en-US" sz="3600" noProof="0" dirty="0"/>
                  <a:t> decay chains</a:t>
                </a:r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49109" r="8911" b="10759"/>
          <a:stretch/>
        </p:blipFill>
        <p:spPr>
          <a:xfrm>
            <a:off x="0" y="4070079"/>
            <a:ext cx="4986076" cy="1973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65827" y="5397404"/>
            <a:ext cx="3815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Each set of angles is defined in a different reference frame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51375" r="14340" b="16906"/>
          <a:stretch/>
        </p:blipFill>
        <p:spPr>
          <a:xfrm>
            <a:off x="2431609" y="2823977"/>
            <a:ext cx="6636191" cy="21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070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What do we know?</a:t>
            </a:r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38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8" b="5742"/>
          <a:stretch/>
        </p:blipFill>
        <p:spPr>
          <a:xfrm>
            <a:off x="0" y="1049482"/>
            <a:ext cx="9144000" cy="503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34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3600" b="0" i="0" noProof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600" noProof="0" dirty="0"/>
                  <a:t> </a:t>
                </a:r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4645" y="1156996"/>
            <a:ext cx="3965510" cy="5128222"/>
            <a:chOff x="74645" y="1156996"/>
            <a:chExt cx="3965510" cy="5128222"/>
          </a:xfrm>
        </p:grpSpPr>
        <p:sp>
          <p:nvSpPr>
            <p:cNvPr id="4" name="Rectangle 3"/>
            <p:cNvSpPr/>
            <p:nvPr/>
          </p:nvSpPr>
          <p:spPr>
            <a:xfrm>
              <a:off x="74645" y="1156996"/>
              <a:ext cx="3965510" cy="5128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48" r="56633" b="44153"/>
            <a:stretch/>
          </p:blipFill>
          <p:spPr>
            <a:xfrm>
              <a:off x="74645" y="1156996"/>
              <a:ext cx="3965510" cy="292048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709" r="56633" b="1744"/>
            <a:stretch/>
          </p:blipFill>
          <p:spPr>
            <a:xfrm>
              <a:off x="457200" y="4077477"/>
              <a:ext cx="3107094" cy="220774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20"/>
          <a:stretch/>
        </p:blipFill>
        <p:spPr>
          <a:xfrm>
            <a:off x="273698" y="1156995"/>
            <a:ext cx="510613" cy="316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0155" y="110412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C00000"/>
                </a:solidFill>
              </a:rPr>
              <a:t>Belle, PRL117, 011801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40155" y="2601215"/>
                <a:ext cx="5090416" cy="3142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noProof="0" dirty="0"/>
                  <a:t>The dynamics in the Dalitz is extremely rich</a:t>
                </a:r>
                <a:br>
                  <a:rPr lang="en-US" sz="2200" noProof="0" dirty="0"/>
                </a:br>
                <a:r>
                  <a:rPr lang="en-US" sz="2200" noProof="0" dirty="0"/>
                  <a:t>Resonances appear in all subchannels</a:t>
                </a:r>
              </a:p>
              <a:p>
                <a:endParaRPr lang="en-US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200" b="0" i="0" noProof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22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noProof="0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2200" b="0" i="1" noProof="0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n-US" sz="2200" b="0" i="1" noProof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sz="2200" b="0" i="1" noProof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200" b="0" i="1" noProof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22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 b="0" i="0" noProof="0" smtClean="0"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p>
                                    <m:r>
                                      <a:rPr lang="en-US" sz="2200" b="0" i="1" noProof="0" smtClean="0">
                                        <a:latin typeface="Cambria Math" panose="020405030504060302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2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0" i="1" noProof="0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sz="2200" b="0" i="1" noProof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22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 b="0" i="0" noProof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p>
                                    <m:r>
                                      <a:rPr lang="en-US" sz="2200" b="0" i="1" noProof="0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n-US" sz="2200" b="0" i="1" noProof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2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0" i="1" noProof="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2200" b="0" i="1" noProof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200" noProof="0" dirty="0"/>
              </a:p>
              <a:p>
                <a:endParaRPr lang="en-US" sz="2200" noProof="0" dirty="0"/>
              </a:p>
              <a:p>
                <a:r>
                  <a:rPr lang="en-US" sz="2200" noProof="0" dirty="0"/>
                  <a:t>Each chain prefers a variable choice</a:t>
                </a:r>
                <a:br>
                  <a:rPr lang="en-US" sz="2200" noProof="0" dirty="0"/>
                </a:br>
                <a:r>
                  <a:rPr lang="en-US" sz="2200" noProof="0" dirty="0"/>
                  <a:t>A proper amplitude analysis is mandatory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155" y="2601215"/>
                <a:ext cx="5090416" cy="3142976"/>
              </a:xfrm>
              <a:prstGeom prst="rect">
                <a:avLst/>
              </a:prstGeom>
              <a:blipFill>
                <a:blip r:embed="rId6"/>
                <a:stretch>
                  <a:fillRect l="-1557" t="-1359" r="-1317" b="-29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3086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Top-down approach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049482"/>
            <a:ext cx="1956380" cy="11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825" y="1364282"/>
            <a:ext cx="421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noProof="0" dirty="0"/>
              <a:t>You are given a model/theory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63177" y="1908336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" y="2354629"/>
            <a:ext cx="1978969" cy="1471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noProof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noProof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360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noProof="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4611" y="3957300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0825" y="4332066"/>
            <a:ext cx="359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en-US" sz="2400" noProof="0" dirty="0"/>
              <a:t>You compare with data.</a:t>
            </a:r>
            <a:br>
              <a:rPr lang="en-US" sz="2400" noProof="0" dirty="0"/>
            </a:br>
            <a:r>
              <a:rPr lang="en-US" sz="2400" noProof="0" dirty="0"/>
              <a:t>Or you don’t.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0825" y="2786417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en-US" sz="2400" noProof="0" dirty="0"/>
              <a:t>You calculate the amplitude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3963176" y="3482583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Rounded Rectangle 30"/>
          <p:cNvSpPr/>
          <p:nvPr/>
        </p:nvSpPr>
        <p:spPr>
          <a:xfrm>
            <a:off x="5403386" y="5163063"/>
            <a:ext cx="3664414" cy="1641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noProof="0" dirty="0">
                <a:solidFill>
                  <a:schemeClr val="tx1"/>
                </a:solidFill>
              </a:rPr>
              <a:t>Predictive power </a:t>
            </a:r>
            <a:r>
              <a:rPr lang="en-US" sz="2400" b="1" noProof="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2400" b="1" noProof="0" dirty="0">
              <a:solidFill>
                <a:srgbClr val="00B050"/>
              </a:solidFill>
            </a:endParaRPr>
          </a:p>
          <a:p>
            <a:r>
              <a:rPr lang="en-US" sz="2400" noProof="0" dirty="0">
                <a:solidFill>
                  <a:schemeClr val="tx1"/>
                </a:solidFill>
              </a:rPr>
              <a:t>Physical interpretation </a:t>
            </a:r>
            <a:r>
              <a:rPr lang="en-US" sz="2400" b="1" noProof="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en-US" sz="2400" b="1" noProof="0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en-US" sz="2400" noProof="0" dirty="0">
                <a:solidFill>
                  <a:schemeClr val="tx1"/>
                </a:solidFill>
              </a:rPr>
              <a:t>(within the model! </a:t>
            </a:r>
            <a:r>
              <a:rPr lang="en-US" sz="2400" b="1" noProof="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en-US" sz="2400" noProof="0" dirty="0">
                <a:solidFill>
                  <a:schemeClr val="tx1"/>
                </a:solidFill>
              </a:rPr>
              <a:t>)</a:t>
            </a:r>
            <a:br>
              <a:rPr lang="en-US" sz="2400" noProof="0" dirty="0">
                <a:solidFill>
                  <a:schemeClr val="tx1"/>
                </a:solidFill>
              </a:rPr>
            </a:br>
            <a:r>
              <a:rPr lang="en-US" sz="2400" noProof="0" dirty="0">
                <a:solidFill>
                  <a:schemeClr val="tx1"/>
                </a:solidFill>
              </a:rPr>
              <a:t>Biased by the input </a:t>
            </a:r>
            <a:r>
              <a:rPr lang="en-US" sz="2400" b="1" noProof="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400" noProof="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</p:spTree>
    <p:extLst>
      <p:ext uri="{BB962C8B-B14F-4D97-AF65-F5344CB8AC3E}">
        <p14:creationId xmlns:p14="http://schemas.microsoft.com/office/powerpoint/2010/main" val="100045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2" grpId="0"/>
      <p:bldP spid="18" grpId="0"/>
      <p:bldP spid="100" grpId="0" animBg="1"/>
      <p:bldP spid="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Isobar model in the helicity formalism 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8621" y="1049482"/>
            <a:ext cx="88174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noProof="0" dirty="0"/>
              <a:t>The natural choice for the amplitude looks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8621" y="4570233"/>
            <a:ext cx="88174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noProof="0" dirty="0"/>
              <a:t>with the cross section given by the trace with the spin-density matrix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2" y="1832731"/>
            <a:ext cx="8807387" cy="23672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0" t="83413" r="39115" b="-677"/>
          <a:stretch/>
        </p:blipFill>
        <p:spPr>
          <a:xfrm>
            <a:off x="2699657" y="5128204"/>
            <a:ext cx="3273639" cy="801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187114-B17E-6CC6-DE99-E565E51FC8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14191" r="14181" b="13320"/>
          <a:stretch/>
        </p:blipFill>
        <p:spPr>
          <a:xfrm>
            <a:off x="5631149" y="1823057"/>
            <a:ext cx="684294" cy="674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FD82A4-E414-608E-F64D-35096859D9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316" y="2624313"/>
            <a:ext cx="763959" cy="774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C95100-8666-0E0F-1B88-5CAFB7C970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587" y="3060211"/>
            <a:ext cx="1149415" cy="114941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42C6D45-0401-A081-E83E-EE7A09FF52FE}"/>
              </a:ext>
            </a:extLst>
          </p:cNvPr>
          <p:cNvSpPr/>
          <p:nvPr/>
        </p:nvSpPr>
        <p:spPr>
          <a:xfrm>
            <a:off x="3060441" y="3118332"/>
            <a:ext cx="273981" cy="359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E370771C-A377-06F7-4414-58FC981C968F}"/>
              </a:ext>
            </a:extLst>
          </p:cNvPr>
          <p:cNvSpPr/>
          <p:nvPr/>
        </p:nvSpPr>
        <p:spPr>
          <a:xfrm>
            <a:off x="3060441" y="3904230"/>
            <a:ext cx="273981" cy="359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D938282-DAC8-D768-C67A-6BDD98766088}"/>
              </a:ext>
            </a:extLst>
          </p:cNvPr>
          <p:cNvSpPr/>
          <p:nvPr/>
        </p:nvSpPr>
        <p:spPr>
          <a:xfrm>
            <a:off x="1609530" y="4579907"/>
            <a:ext cx="5915609" cy="13818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0" dirty="0">
                <a:solidFill>
                  <a:srgbClr val="FF0000"/>
                </a:solidFill>
              </a:rPr>
              <a:t>No! The helicities have not the same meaning in the different chains!</a:t>
            </a:r>
          </a:p>
        </p:txBody>
      </p:sp>
    </p:spTree>
    <p:extLst>
      <p:ext uri="{BB962C8B-B14F-4D97-AF65-F5344CB8AC3E}">
        <p14:creationId xmlns:p14="http://schemas.microsoft.com/office/powerpoint/2010/main" val="239765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Wigner rotations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54689" y="1576567"/>
            <a:ext cx="2986748" cy="1815388"/>
            <a:chOff x="718459" y="1549083"/>
            <a:chExt cx="2986748" cy="1815388"/>
          </a:xfrm>
        </p:grpSpPr>
        <p:sp>
          <p:nvSpPr>
            <p:cNvPr id="18" name="Arc 17"/>
            <p:cNvSpPr/>
            <p:nvPr/>
          </p:nvSpPr>
          <p:spPr>
            <a:xfrm flipH="1">
              <a:off x="1574541" y="2010748"/>
              <a:ext cx="807099" cy="807099"/>
            </a:xfrm>
            <a:prstGeom prst="arc">
              <a:avLst>
                <a:gd name="adj1" fmla="val 18507656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1978091" y="2407298"/>
              <a:ext cx="125963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1418254" y="1698171"/>
              <a:ext cx="578498" cy="7184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1987421" y="2397969"/>
              <a:ext cx="578498" cy="71845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718459" y="2416628"/>
              <a:ext cx="125963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847473" y="2451827"/>
                  <a:ext cx="85773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400" b="0" i="0" noProof="0" smtClean="0">
                            <a:latin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lang="en-US" sz="2400" noProof="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7473" y="2451827"/>
                  <a:ext cx="857734" cy="461665"/>
                </a:xfrm>
                <a:prstGeom prst="rect">
                  <a:avLst/>
                </a:prstGeom>
                <a:blipFill>
                  <a:blip r:embed="rId2"/>
                  <a:stretch>
                    <a:fillRect t="-20000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18459" y="2429270"/>
                  <a:ext cx="8286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sz="2400" noProof="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459" y="2429270"/>
                  <a:ext cx="828625" cy="461665"/>
                </a:xfrm>
                <a:prstGeom prst="rect">
                  <a:avLst/>
                </a:prstGeom>
                <a:blipFill>
                  <a:blip r:embed="rId3"/>
                  <a:stretch>
                    <a:fillRect t="-19737" b="-1052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895470" y="1549083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noProof="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470" y="1549083"/>
                  <a:ext cx="557973" cy="461665"/>
                </a:xfrm>
                <a:prstGeom prst="rect">
                  <a:avLst/>
                </a:prstGeom>
                <a:blipFill>
                  <a:blip r:embed="rId4"/>
                  <a:stretch>
                    <a:fillRect t="-20000" r="-27174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1870947" y="2902806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noProof="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0947" y="2902806"/>
                  <a:ext cx="557973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20000" r="-27174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/>
          <p:cNvSpPr txBox="1"/>
          <p:nvPr/>
        </p:nvSpPr>
        <p:spPr>
          <a:xfrm>
            <a:off x="158621" y="1049482"/>
            <a:ext cx="881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noProof="0" dirty="0"/>
              <a:t>Let’s analyze the process in the decay plane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5511176" y="1656967"/>
            <a:ext cx="3252166" cy="1644687"/>
            <a:chOff x="5137951" y="3674913"/>
            <a:chExt cx="3252166" cy="1644687"/>
          </a:xfrm>
        </p:grpSpPr>
        <p:sp>
          <p:nvSpPr>
            <p:cNvPr id="27" name="Arc 26"/>
            <p:cNvSpPr/>
            <p:nvPr/>
          </p:nvSpPr>
          <p:spPr>
            <a:xfrm rot="19324875" flipH="1">
              <a:off x="6299797" y="4080768"/>
              <a:ext cx="807099" cy="807099"/>
            </a:xfrm>
            <a:prstGeom prst="arc">
              <a:avLst>
                <a:gd name="adj1" fmla="val 7430738"/>
                <a:gd name="adj2" fmla="val 916659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566818" y="4173692"/>
              <a:ext cx="1237844" cy="36515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5965720" y="4524466"/>
              <a:ext cx="838942" cy="3243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137951" y="3674913"/>
                  <a:ext cx="93788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400" b="0" i="0" noProof="0" smtClean="0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sz="2400" b="0" i="0" noProof="0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2400" noProof="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7951" y="3674913"/>
                  <a:ext cx="937885" cy="461665"/>
                </a:xfrm>
                <a:prstGeom prst="rect">
                  <a:avLst/>
                </a:prstGeom>
                <a:blipFill>
                  <a:blip r:embed="rId6"/>
                  <a:stretch>
                    <a:fillRect t="-19737" b="-921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551407" y="4857935"/>
                  <a:ext cx="90351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2400" noProof="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1407" y="4857935"/>
                  <a:ext cx="903516" cy="461665"/>
                </a:xfrm>
                <a:prstGeom prst="rect">
                  <a:avLst/>
                </a:prstGeom>
                <a:blipFill>
                  <a:blip r:embed="rId7"/>
                  <a:stretch>
                    <a:fillRect t="-19737" b="-921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7597481" y="3905745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noProof="0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481" y="3905745"/>
                  <a:ext cx="557973" cy="461665"/>
                </a:xfrm>
                <a:prstGeom prst="rect">
                  <a:avLst/>
                </a:prstGeom>
                <a:blipFill>
                  <a:blip r:embed="rId8"/>
                  <a:stretch>
                    <a:fillRect t="-20000" r="-27473" b="-10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832144" y="4846706"/>
                  <a:ext cx="5579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noProof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noProof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noProof="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2144" y="4846706"/>
                  <a:ext cx="557973" cy="461665"/>
                </a:xfrm>
                <a:prstGeom prst="rect">
                  <a:avLst/>
                </a:prstGeom>
                <a:blipFill>
                  <a:blip r:embed="rId9"/>
                  <a:stretch>
                    <a:fillRect t="-19737" r="-27174" b="-1052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/>
            <p:cNvCxnSpPr/>
            <p:nvPr/>
          </p:nvCxnSpPr>
          <p:spPr>
            <a:xfrm>
              <a:off x="6804662" y="4545240"/>
              <a:ext cx="1237844" cy="36515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6758539" y="4210354"/>
              <a:ext cx="838942" cy="3243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913400" y="2249152"/>
            <a:ext cx="1449756" cy="1338155"/>
            <a:chOff x="3698795" y="2390368"/>
            <a:chExt cx="1449756" cy="1338155"/>
          </a:xfrm>
        </p:grpSpPr>
        <p:sp>
          <p:nvSpPr>
            <p:cNvPr id="39" name="Right Arrow 38"/>
            <p:cNvSpPr/>
            <p:nvPr/>
          </p:nvSpPr>
          <p:spPr>
            <a:xfrm rot="2023630">
              <a:off x="3896856" y="2390368"/>
              <a:ext cx="998375" cy="578498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3698795" y="3082192"/>
                  <a:ext cx="144975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noProof="0" dirty="0">
                      <a:solidFill>
                        <a:srgbClr val="FF0000"/>
                      </a:solidFill>
                    </a:rPr>
                    <a:t>Boost in the</a:t>
                  </a:r>
                  <a:br>
                    <a:rPr lang="en-US" noProof="0" dirty="0">
                      <a:solidFill>
                        <a:srgbClr val="FF0000"/>
                      </a:solidFill>
                    </a:rPr>
                  </a:b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a14:m>
                  <a:r>
                    <a:rPr lang="en-US" noProof="0" dirty="0">
                      <a:solidFill>
                        <a:srgbClr val="FF0000"/>
                      </a:solidFill>
                    </a:rPr>
                    <a:t> direction</a:t>
                  </a: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8795" y="3082192"/>
                  <a:ext cx="1449756" cy="646331"/>
                </a:xfrm>
                <a:prstGeom prst="rect">
                  <a:avLst/>
                </a:prstGeom>
                <a:blipFill>
                  <a:blip r:embed="rId10"/>
                  <a:stretch>
                    <a:fillRect t="-4717" r="-1681" b="-1415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Rectangle 47"/>
          <p:cNvSpPr/>
          <p:nvPr/>
        </p:nvSpPr>
        <p:spPr>
          <a:xfrm>
            <a:off x="669850" y="3505984"/>
            <a:ext cx="2038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noProof="0" dirty="0"/>
              <a:t>(23) rest frame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205159" y="3505984"/>
            <a:ext cx="2038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noProof="0" dirty="0"/>
              <a:t>(12) rest frame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0" y="4423314"/>
                <a:ext cx="881742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noProof="0" dirty="0"/>
                  <a:t>Helicities are not Lorentz invariant</a:t>
                </a:r>
                <a:br>
                  <a:rPr lang="en-US" sz="2400" noProof="0" dirty="0"/>
                </a:br>
                <a:r>
                  <a:rPr lang="en-US" sz="2400" noProof="0" dirty="0"/>
                  <a:t>A boost </a:t>
                </a:r>
                <a:r>
                  <a:rPr lang="en-US" sz="2400" noProof="0" dirty="0" err="1"/>
                  <a:t>disaligned</a:t>
                </a:r>
                <a:r>
                  <a:rPr lang="en-US" sz="2400" noProof="0" dirty="0"/>
                  <a:t> with the momentum mixes (rotates) the helicities</a:t>
                </a:r>
              </a:p>
              <a:p>
                <a:pPr algn="ctr"/>
                <a:r>
                  <a:rPr lang="en-US" sz="2400" noProof="0" dirty="0">
                    <a:sym typeface="Wingdings" panose="05000000000000000000" pitchFamily="2" charset="2"/>
                  </a:rPr>
                  <a:t></a:t>
                </a:r>
              </a:p>
              <a:p>
                <a:pPr algn="ctr"/>
                <a:r>
                  <a:rPr lang="en-US" sz="2400" noProof="0" dirty="0">
                    <a:sym typeface="Wingdings" panose="05000000000000000000" pitchFamily="2" charset="2"/>
                  </a:rPr>
                  <a:t>Additional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𝑑</m:t>
                    </m:r>
                  </m:oMath>
                </a14:m>
                <a:r>
                  <a:rPr lang="en-US" sz="2400" noProof="0" dirty="0"/>
                  <a:t>-functions: </a:t>
                </a:r>
                <a:r>
                  <a:rPr lang="en-US" sz="2400" noProof="0" dirty="0">
                    <a:solidFill>
                      <a:srgbClr val="FF0000"/>
                    </a:solidFill>
                  </a:rPr>
                  <a:t>Wigner rotations</a:t>
                </a:r>
              </a:p>
              <a:p>
                <a:pPr algn="ctr"/>
                <a:endParaRPr lang="en-US" sz="2400" noProof="0" dirty="0"/>
              </a:p>
              <a:p>
                <a:pPr algn="ctr"/>
                <a:endParaRPr lang="en-US" sz="2400" noProof="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23314"/>
                <a:ext cx="8817428" cy="2308324"/>
              </a:xfrm>
              <a:prstGeom prst="rect">
                <a:avLst/>
              </a:prstGeom>
              <a:blipFill>
                <a:blip r:embed="rId11"/>
                <a:stretch>
                  <a:fillRect t="-21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197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Wigner rotations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42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8033" y="1343608"/>
            <a:ext cx="8867933" cy="3168406"/>
            <a:chOff x="70793" y="1222310"/>
            <a:chExt cx="8867933" cy="31684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93" y="1222310"/>
              <a:ext cx="8867933" cy="316840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452326" y="1278296"/>
              <a:ext cx="11381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noProof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62199" y="3019434"/>
                  <a:ext cx="294953" cy="4154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700" b="0" i="0" noProof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oMath>
                    </m:oMathPara>
                  </a14:m>
                  <a:endParaRPr lang="en-US" sz="2700" noProof="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2199" y="3019434"/>
                  <a:ext cx="294953" cy="41549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975252" y="2437181"/>
                  <a:ext cx="294953" cy="4154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700" b="0" i="0" noProof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oMath>
                    </m:oMathPara>
                  </a14:m>
                  <a:endParaRPr lang="en-US" sz="2700" noProof="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252" y="2437181"/>
                  <a:ext cx="294953" cy="41549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232138" y="1970724"/>
                  <a:ext cx="225062" cy="4154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700" b="0" i="1" noProof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oMath>
                    </m:oMathPara>
                  </a14:m>
                  <a:endParaRPr lang="en-US" sz="2700" noProof="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138" y="1970724"/>
                  <a:ext cx="225062" cy="41549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3284171" y="1998717"/>
                  <a:ext cx="225062" cy="4154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700" b="0" i="1" noProof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oMath>
                    </m:oMathPara>
                  </a14:m>
                  <a:endParaRPr lang="en-US" sz="2700" noProof="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4171" y="1998717"/>
                  <a:ext cx="225062" cy="41549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523421" y="3416759"/>
                  <a:ext cx="31130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200" i="1" noProof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oMath>
                    </m:oMathPara>
                  </a14:m>
                  <a:endParaRPr lang="en-US" sz="1200" noProof="0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3421" y="3416759"/>
                  <a:ext cx="311304" cy="2769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390260" y="4919682"/>
                <a:ext cx="636347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noProof="0" dirty="0"/>
                  <a:t>The new rotation is about the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noProof="0" dirty="0"/>
                  <a:t> axis, the angle is defined in the rest frame of the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noProof="0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noProof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0" y="4919682"/>
                <a:ext cx="6363478" cy="830997"/>
              </a:xfrm>
              <a:prstGeom prst="rect">
                <a:avLst/>
              </a:prstGeom>
              <a:blipFill>
                <a:blip r:embed="rId8"/>
                <a:stretch>
                  <a:fillRect t="-5882" r="-1054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97466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49560" y="2253970"/>
            <a:ext cx="8327418" cy="324735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120000"/>
            </a:pPr>
            <a:r>
              <a:rPr lang="en-US" noProof="0" dirty="0">
                <a:solidFill>
                  <a:schemeClr val="tx1"/>
                </a:solidFill>
              </a:rPr>
              <a:t>Model building (at quark or hadron level) to get predictions</a:t>
            </a:r>
          </a:p>
          <a:p>
            <a:pPr>
              <a:spcBef>
                <a:spcPts val="1200"/>
              </a:spcBef>
              <a:buSzPct val="120000"/>
            </a:pPr>
            <a:r>
              <a:rPr lang="en-US" noProof="0" dirty="0">
                <a:solidFill>
                  <a:schemeClr val="tx1"/>
                </a:solidFill>
              </a:rPr>
              <a:t>Reaction theory to extract info from data</a:t>
            </a:r>
          </a:p>
          <a:p>
            <a:pPr>
              <a:spcBef>
                <a:spcPts val="1200"/>
              </a:spcBef>
              <a:buSzPct val="120000"/>
            </a:pPr>
            <a:r>
              <a:rPr lang="en-US" dirty="0">
                <a:solidFill>
                  <a:schemeClr val="tx1"/>
                </a:solidFill>
              </a:rPr>
              <a:t>S-matrix principles to build practical amplitudes to fit data</a:t>
            </a:r>
          </a:p>
          <a:p>
            <a:pPr>
              <a:spcBef>
                <a:spcPts val="1200"/>
              </a:spcBef>
              <a:buSzPct val="120000"/>
            </a:pPr>
            <a:r>
              <a:rPr lang="en-US" noProof="0" dirty="0">
                <a:solidFill>
                  <a:schemeClr val="tx1"/>
                </a:solidFill>
              </a:rPr>
              <a:t>Spin introduces (kinematical</a:t>
            </a:r>
            <a:r>
              <a:rPr lang="en-US" dirty="0">
                <a:solidFill>
                  <a:schemeClr val="tx1"/>
                </a:solidFill>
              </a:rPr>
              <a:t>) complications: tedious but doable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000" noProof="0" dirty="0">
              <a:solidFill>
                <a:schemeClr val="tx1"/>
              </a:solidFill>
            </a:endParaRPr>
          </a:p>
        </p:txBody>
      </p:sp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43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Take home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F85C90-719C-7643-6473-9A4F826BDE4C}"/>
              </a:ext>
            </a:extLst>
          </p:cNvPr>
          <p:cNvSpPr txBox="1"/>
          <p:nvPr/>
        </p:nvSpPr>
        <p:spPr>
          <a:xfrm>
            <a:off x="503380" y="5469333"/>
            <a:ext cx="84197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SzPct val="120000"/>
            </a:pPr>
            <a:r>
              <a:rPr lang="en-US" sz="2400" noProof="0" dirty="0">
                <a:solidFill>
                  <a:schemeClr val="tx1"/>
                </a:solidFill>
              </a:rPr>
              <a:t>Now: two examples from dispersion theory/analytic models</a:t>
            </a:r>
          </a:p>
        </p:txBody>
      </p:sp>
    </p:spTree>
    <p:extLst>
      <p:ext uri="{BB962C8B-B14F-4D97-AF65-F5344CB8AC3E}">
        <p14:creationId xmlns:p14="http://schemas.microsoft.com/office/powerpoint/2010/main" val="2754339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1067573" y="235206"/>
                <a:ext cx="7008845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4800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4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4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4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4800" b="0" i="1" smtClean="0"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r>
                  <a:rPr lang="it-IT" sz="4800" dirty="0"/>
                  <a:t> pentaquark </a:t>
                </a:r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573" y="235206"/>
                <a:ext cx="7008845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3913" r="-3652" b="-301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67" y="2275741"/>
            <a:ext cx="3751661" cy="38151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1716453" y="2860017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453" y="2860017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4082138" y="1296027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138" y="1296027"/>
                <a:ext cx="979714" cy="979714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6314268" y="2860017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268" y="2860017"/>
                <a:ext cx="979714" cy="979714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5627700" y="5550231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700" y="5550231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696167" y="5746079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167" y="5746079"/>
                <a:ext cx="979714" cy="979714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21770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45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Bound and virtual states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noProof="0" dirty="0"/>
                  <a:t>Example from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en-US" sz="2400" noProof="0" dirty="0"/>
                  <a:t> scattering</a:t>
                </a:r>
                <a:br>
                  <a:rPr lang="en-US" sz="2400" noProof="0" dirty="0"/>
                </a:br>
                <a:r>
                  <a:rPr lang="en-US" sz="2400" noProof="0" dirty="0"/>
                  <a:t>Bound state on the real axis 1st sheet (deuteron)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noProof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en-US" b="0" i="0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noProof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en-US" b="0" i="0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Deuteron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>
                <a:solidFill>
                  <a:srgbClr val="FF0000"/>
                </a:solidFill>
              </a:rPr>
              <a:t>Deuteron</a:t>
            </a:r>
            <a:br>
              <a:rPr lang="en-US" noProof="0" dirty="0">
                <a:solidFill>
                  <a:srgbClr val="FF0000"/>
                </a:solidFill>
              </a:rPr>
            </a:br>
            <a:r>
              <a:rPr lang="en-US" noProof="0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>
                <a:solidFill>
                  <a:srgbClr val="FF0000"/>
                </a:solidFill>
              </a:rPr>
              <a:t>Dineutron</a:t>
            </a:r>
            <a:br>
              <a:rPr lang="en-US" noProof="0" dirty="0">
                <a:solidFill>
                  <a:srgbClr val="FF0000"/>
                </a:solidFill>
              </a:rPr>
            </a:br>
            <a:r>
              <a:rPr lang="en-US" noProof="0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Decreasing the potential strength,</a:t>
            </a:r>
            <a:br>
              <a:rPr lang="en-US" sz="2400" noProof="0" dirty="0"/>
            </a:br>
            <a:r>
              <a:rPr lang="en-US" sz="2400" noProof="0" dirty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The pole jumps on the 2nd sheet (dineutron),</a:t>
            </a:r>
            <a:br>
              <a:rPr lang="en-US" sz="2400" noProof="0" dirty="0"/>
            </a:br>
            <a:r>
              <a:rPr lang="en-US" sz="2400" noProof="0" dirty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66088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46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Coupled channels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16312B4-D82D-FF9A-F4EA-EC163BC8E173}"/>
              </a:ext>
            </a:extLst>
          </p:cNvPr>
          <p:cNvCxnSpPr/>
          <p:nvPr/>
        </p:nvCxnSpPr>
        <p:spPr>
          <a:xfrm>
            <a:off x="2682153" y="3739551"/>
            <a:ext cx="5495026" cy="0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8CBFCDA-2E67-C1E8-8C86-482AD8412478}"/>
                  </a:ext>
                </a:extLst>
              </p:cNvPr>
              <p:cNvSpPr txBox="1"/>
              <p:nvPr/>
            </p:nvSpPr>
            <p:spPr>
              <a:xfrm>
                <a:off x="5102456" y="3246105"/>
                <a:ext cx="972766" cy="489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4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24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acc>
                        <m:accPr>
                          <m:chr m:val="̅"/>
                          <m:ctrlPr>
                            <a:rPr lang="en-US" sz="24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2400" b="0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400" b="0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en-US" sz="2400" noProof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8CBFCDA-2E67-C1E8-8C86-482AD8412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456" y="3246105"/>
                <a:ext cx="972766" cy="4893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6CFB4C1-2E49-A4A4-D5D6-6310566A71A4}"/>
                  </a:ext>
                </a:extLst>
              </p:cNvPr>
              <p:cNvSpPr txBox="1"/>
              <p:nvPr/>
            </p:nvSpPr>
            <p:spPr>
              <a:xfrm>
                <a:off x="2339128" y="3309668"/>
                <a:ext cx="990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en-US" sz="2400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2400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2400" noProof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6CFB4C1-2E49-A4A4-D5D6-6310566A7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128" y="3309668"/>
                <a:ext cx="990849" cy="461665"/>
              </a:xfrm>
              <a:prstGeom prst="rect">
                <a:avLst/>
              </a:prstGeom>
              <a:blipFill>
                <a:blip r:embed="rId4"/>
                <a:stretch>
                  <a:fillRect l="-617" b="-171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501686EF-F697-1DA9-D1B6-7F962EB75CBE}"/>
              </a:ext>
            </a:extLst>
          </p:cNvPr>
          <p:cNvCxnSpPr>
            <a:cxnSpLocks/>
          </p:cNvCxnSpPr>
          <p:nvPr/>
        </p:nvCxnSpPr>
        <p:spPr>
          <a:xfrm>
            <a:off x="5515930" y="3790024"/>
            <a:ext cx="274751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8CE56A2-8ED2-9828-27ED-7CA3CD42DEE7}"/>
                  </a:ext>
                </a:extLst>
              </p:cNvPr>
              <p:cNvSpPr txBox="1"/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24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b="0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en-US" sz="2400" noProof="0" dirty="0">
                    <a:solidFill>
                      <a:srgbClr val="0000FF"/>
                    </a:solidFill>
                  </a:rPr>
                  <a:t> +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US" sz="24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400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en-US" sz="2400" noProof="0" dirty="0">
                    <a:solidFill>
                      <a:srgbClr val="FF0000"/>
                    </a:solidFill>
                  </a:rPr>
                  <a:t> +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8CE56A2-8ED2-9828-27ED-7CA3CD42D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blipFill>
                <a:blip r:embed="rId5"/>
                <a:stretch>
                  <a:fillRect l="-1310" t="-4930" r="-5677" b="-14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e 11">
            <a:extLst>
              <a:ext uri="{FF2B5EF4-FFF2-40B4-BE49-F238E27FC236}">
                <a16:creationId xmlns:a16="http://schemas.microsoft.com/office/drawing/2014/main" id="{02CD55FE-FAEF-1758-E7FA-1B6C86BA4A11}"/>
              </a:ext>
            </a:extLst>
          </p:cNvPr>
          <p:cNvSpPr/>
          <p:nvPr/>
        </p:nvSpPr>
        <p:spPr>
          <a:xfrm>
            <a:off x="2682153" y="3540500"/>
            <a:ext cx="120951" cy="1209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5B51417-38D8-9FB2-06EB-5D687281CC08}"/>
              </a:ext>
            </a:extLst>
          </p:cNvPr>
          <p:cNvSpPr txBox="1"/>
          <p:nvPr/>
        </p:nvSpPr>
        <p:spPr>
          <a:xfrm>
            <a:off x="218373" y="1990421"/>
            <a:ext cx="1301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noProof="0" dirty="0"/>
              <a:t>I sheet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7CECD71-4AF9-2F88-3825-956EF16690BA}"/>
              </a:ext>
            </a:extLst>
          </p:cNvPr>
          <p:cNvSpPr txBox="1"/>
          <p:nvPr/>
        </p:nvSpPr>
        <p:spPr>
          <a:xfrm>
            <a:off x="218373" y="5290587"/>
            <a:ext cx="5448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noProof="0" dirty="0"/>
              <a:t>Data live above the real axis on the I sheet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6E8CB16-9251-0476-8653-1187D567C0F2}"/>
              </a:ext>
            </a:extLst>
          </p:cNvPr>
          <p:cNvSpPr txBox="1"/>
          <p:nvPr/>
        </p:nvSpPr>
        <p:spPr>
          <a:xfrm>
            <a:off x="218373" y="1990421"/>
            <a:ext cx="1405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noProof="0" dirty="0"/>
              <a:t>II sheet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B09226B-259C-5088-BCE2-515D6A1A5890}"/>
              </a:ext>
            </a:extLst>
          </p:cNvPr>
          <p:cNvSpPr txBox="1"/>
          <p:nvPr/>
        </p:nvSpPr>
        <p:spPr>
          <a:xfrm>
            <a:off x="218373" y="1990421"/>
            <a:ext cx="1509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noProof="0" dirty="0"/>
              <a:t>III sheet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1865BA5-96E7-3617-CA2D-E9B1363042C6}"/>
              </a:ext>
            </a:extLst>
          </p:cNvPr>
          <p:cNvSpPr txBox="1"/>
          <p:nvPr/>
        </p:nvSpPr>
        <p:spPr>
          <a:xfrm>
            <a:off x="218373" y="1990421"/>
            <a:ext cx="1533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noProof="0" dirty="0"/>
              <a:t>IV sheet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D60951FA-F757-FDED-75B8-F046C7A69663}"/>
                  </a:ext>
                </a:extLst>
              </p:cNvPr>
              <p:cNvSpPr txBox="1"/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24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b="0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en-US" sz="2400" noProof="0" dirty="0">
                    <a:solidFill>
                      <a:srgbClr val="0000FF"/>
                    </a:solidFill>
                  </a:rPr>
                  <a:t> −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US" sz="24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400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en-US" sz="2400" noProof="0" dirty="0">
                    <a:solidFill>
                      <a:srgbClr val="FF0000"/>
                    </a:solidFill>
                  </a:rPr>
                  <a:t> +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D60951FA-F757-FDED-75B8-F046C7A69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blipFill>
                <a:blip r:embed="rId6"/>
                <a:stretch>
                  <a:fillRect l="-1310" t="-4930" r="-5677" b="-14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B87BA9AE-98ED-7140-EF9F-1B417E21B36F}"/>
                  </a:ext>
                </a:extLst>
              </p:cNvPr>
              <p:cNvSpPr txBox="1"/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24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b="0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en-US" sz="2400" noProof="0" dirty="0">
                    <a:solidFill>
                      <a:srgbClr val="0000FF"/>
                    </a:solidFill>
                  </a:rPr>
                  <a:t> −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US" sz="24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400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en-US" sz="2400" noProof="0" dirty="0">
                    <a:solidFill>
                      <a:srgbClr val="FF0000"/>
                    </a:solidFill>
                  </a:rPr>
                  <a:t> −</a:t>
                </a: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B87BA9AE-98ED-7140-EF9F-1B417E21B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blipFill>
                <a:blip r:embed="rId7"/>
                <a:stretch>
                  <a:fillRect l="-1310" t="-4930" r="-5677" b="-14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C0358EA4-53A2-E749-3F31-839DF026619F}"/>
                  </a:ext>
                </a:extLst>
              </p:cNvPr>
              <p:cNvSpPr txBox="1"/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4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24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b="0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en-US" sz="2400" noProof="0" dirty="0">
                    <a:solidFill>
                      <a:srgbClr val="0000FF"/>
                    </a:solidFill>
                  </a:rPr>
                  <a:t> +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US" sz="24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400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r>
                  <a:rPr lang="en-US" sz="2400" noProof="0" dirty="0">
                    <a:solidFill>
                      <a:srgbClr val="FF0000"/>
                    </a:solidFill>
                  </a:rPr>
                  <a:t> −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C0358EA4-53A2-E749-3F31-839DF0266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898" y="557515"/>
                <a:ext cx="1392561" cy="863891"/>
              </a:xfrm>
              <a:prstGeom prst="rect">
                <a:avLst/>
              </a:prstGeom>
              <a:blipFill>
                <a:blip r:embed="rId8"/>
                <a:stretch>
                  <a:fillRect l="-1310" t="-4930" r="-5677" b="-14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e 20">
            <a:extLst>
              <a:ext uri="{FF2B5EF4-FFF2-40B4-BE49-F238E27FC236}">
                <a16:creationId xmlns:a16="http://schemas.microsoft.com/office/drawing/2014/main" id="{F3CD3862-E133-BF69-C016-6E4B005BE070}"/>
              </a:ext>
            </a:extLst>
          </p:cNvPr>
          <p:cNvSpPr/>
          <p:nvPr/>
        </p:nvSpPr>
        <p:spPr>
          <a:xfrm>
            <a:off x="3873923" y="3270097"/>
            <a:ext cx="120951" cy="1209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46C67F6-758F-25FD-0DD5-2A5DE225E4F6}"/>
              </a:ext>
            </a:extLst>
          </p:cNvPr>
          <p:cNvSpPr txBox="1"/>
          <p:nvPr/>
        </p:nvSpPr>
        <p:spPr>
          <a:xfrm>
            <a:off x="218373" y="5105921"/>
            <a:ext cx="6315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noProof="0" dirty="0"/>
              <a:t>Diving under the first cut one access the II sheet, </a:t>
            </a:r>
            <a:br>
              <a:rPr lang="en-US" sz="2400" noProof="0" dirty="0"/>
            </a:br>
            <a:r>
              <a:rPr lang="en-US" sz="2400" noProof="0" dirty="0"/>
              <a:t>where generally bound states appear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C2CB589-D6F6-C139-BCEF-4614CF75A449}"/>
              </a:ext>
            </a:extLst>
          </p:cNvPr>
          <p:cNvSpPr txBox="1"/>
          <p:nvPr/>
        </p:nvSpPr>
        <p:spPr>
          <a:xfrm>
            <a:off x="218373" y="5105921"/>
            <a:ext cx="6126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noProof="0" dirty="0"/>
              <a:t>Diving under both cuts one access the III sheet, </a:t>
            </a:r>
            <a:br>
              <a:rPr lang="en-US" sz="2400" noProof="0" dirty="0"/>
            </a:br>
            <a:r>
              <a:rPr lang="en-US" sz="2400" noProof="0" dirty="0"/>
              <a:t>where generally compact states appear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4ECB9F2-B567-BF59-805F-9DD7199C8664}"/>
              </a:ext>
            </a:extLst>
          </p:cNvPr>
          <p:cNvSpPr txBox="1"/>
          <p:nvPr/>
        </p:nvSpPr>
        <p:spPr>
          <a:xfrm>
            <a:off x="218373" y="5105921"/>
            <a:ext cx="8249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noProof="0" dirty="0"/>
              <a:t>Diving twice one access the IV sheet, where virtual states appear</a:t>
            </a:r>
            <a:br>
              <a:rPr lang="en-US" sz="2400" noProof="0" dirty="0"/>
            </a:br>
            <a:r>
              <a:rPr lang="en-US" sz="2400" noProof="0" dirty="0"/>
              <a:t>poles only relevant close to the higher threshold</a:t>
            </a:r>
          </a:p>
        </p:txBody>
      </p:sp>
      <p:sp>
        <p:nvSpPr>
          <p:cNvPr id="26" name="Stella a 5 punte 25">
            <a:extLst>
              <a:ext uri="{FF2B5EF4-FFF2-40B4-BE49-F238E27FC236}">
                <a16:creationId xmlns:a16="http://schemas.microsoft.com/office/drawing/2014/main" id="{74C69DD0-C0A1-6914-6103-D923B45B2DCF}"/>
              </a:ext>
            </a:extLst>
          </p:cNvPr>
          <p:cNvSpPr/>
          <p:nvPr/>
        </p:nvSpPr>
        <p:spPr>
          <a:xfrm>
            <a:off x="4497233" y="4104799"/>
            <a:ext cx="109947" cy="109947"/>
          </a:xfrm>
          <a:prstGeom prst="star5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Stella a 5 punte 26">
            <a:extLst>
              <a:ext uri="{FF2B5EF4-FFF2-40B4-BE49-F238E27FC236}">
                <a16:creationId xmlns:a16="http://schemas.microsoft.com/office/drawing/2014/main" id="{12A54BC9-2D34-1255-C02A-470E6F8A79EA}"/>
              </a:ext>
            </a:extLst>
          </p:cNvPr>
          <p:cNvSpPr/>
          <p:nvPr/>
        </p:nvSpPr>
        <p:spPr>
          <a:xfrm>
            <a:off x="6321919" y="3948852"/>
            <a:ext cx="109947" cy="109947"/>
          </a:xfrm>
          <a:prstGeom prst="star5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36452EC-FBDA-BE38-42E0-F5A4DA840D11}"/>
              </a:ext>
            </a:extLst>
          </p:cNvPr>
          <p:cNvSpPr txBox="1"/>
          <p:nvPr/>
        </p:nvSpPr>
        <p:spPr>
          <a:xfrm>
            <a:off x="4004851" y="4261632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0000FF"/>
                </a:solidFill>
              </a:rPr>
              <a:t>Bound state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6A385A0-D55B-3100-0DCF-EC23F523936E}"/>
              </a:ext>
            </a:extLst>
          </p:cNvPr>
          <p:cNvSpPr txBox="1"/>
          <p:nvPr/>
        </p:nvSpPr>
        <p:spPr>
          <a:xfrm>
            <a:off x="6321919" y="403537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FA0DB8BE-3CE1-999B-22C0-D7FD8C1FCF9D}"/>
              </a:ext>
            </a:extLst>
          </p:cNvPr>
          <p:cNvSpPr/>
          <p:nvPr/>
        </p:nvSpPr>
        <p:spPr>
          <a:xfrm>
            <a:off x="6768735" y="3338186"/>
            <a:ext cx="120951" cy="1209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Stella a 5 punte 30">
            <a:extLst>
              <a:ext uri="{FF2B5EF4-FFF2-40B4-BE49-F238E27FC236}">
                <a16:creationId xmlns:a16="http://schemas.microsoft.com/office/drawing/2014/main" id="{365BA489-09A9-EEFE-6840-DB8F37033831}"/>
              </a:ext>
            </a:extLst>
          </p:cNvPr>
          <p:cNvSpPr/>
          <p:nvPr/>
        </p:nvSpPr>
        <p:spPr>
          <a:xfrm>
            <a:off x="7206275" y="4114998"/>
            <a:ext cx="109947" cy="10994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Stella a 5 punte 31">
            <a:extLst>
              <a:ext uri="{FF2B5EF4-FFF2-40B4-BE49-F238E27FC236}">
                <a16:creationId xmlns:a16="http://schemas.microsoft.com/office/drawing/2014/main" id="{46D7EE38-24E3-8E39-9034-151F658D51F7}"/>
              </a:ext>
            </a:extLst>
          </p:cNvPr>
          <p:cNvSpPr/>
          <p:nvPr/>
        </p:nvSpPr>
        <p:spPr>
          <a:xfrm>
            <a:off x="3848840" y="3955097"/>
            <a:ext cx="109947" cy="10994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30F5DA6-5668-820D-8D41-31A2ED945FB7}"/>
              </a:ext>
            </a:extLst>
          </p:cNvPr>
          <p:cNvSpPr txBox="1"/>
          <p:nvPr/>
        </p:nvSpPr>
        <p:spPr>
          <a:xfrm>
            <a:off x="6713893" y="4271831"/>
            <a:ext cx="153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Compact state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39BE64D-C8AA-9265-9485-CD03C5FC13D4}"/>
              </a:ext>
            </a:extLst>
          </p:cNvPr>
          <p:cNvSpPr txBox="1"/>
          <p:nvPr/>
        </p:nvSpPr>
        <p:spPr>
          <a:xfrm>
            <a:off x="3848840" y="404162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56D02BD8-C51E-4152-D54A-A249C2049554}"/>
              </a:ext>
            </a:extLst>
          </p:cNvPr>
          <p:cNvSpPr/>
          <p:nvPr/>
        </p:nvSpPr>
        <p:spPr>
          <a:xfrm>
            <a:off x="6136132" y="3316529"/>
            <a:ext cx="120951" cy="12095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Stella a 5 punte 1">
            <a:extLst>
              <a:ext uri="{FF2B5EF4-FFF2-40B4-BE49-F238E27FC236}">
                <a16:creationId xmlns:a16="http://schemas.microsoft.com/office/drawing/2014/main" id="{9F38221A-A63F-A8E5-791A-E2F1FFC5D2A8}"/>
              </a:ext>
            </a:extLst>
          </p:cNvPr>
          <p:cNvSpPr/>
          <p:nvPr/>
        </p:nvSpPr>
        <p:spPr>
          <a:xfrm>
            <a:off x="5490284" y="3152835"/>
            <a:ext cx="109947" cy="109947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CF5927-35F1-25FE-3C09-94BD5D98B801}"/>
              </a:ext>
            </a:extLst>
          </p:cNvPr>
          <p:cNvSpPr txBox="1"/>
          <p:nvPr/>
        </p:nvSpPr>
        <p:spPr>
          <a:xfrm>
            <a:off x="5059892" y="2783503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00B050"/>
                </a:solidFill>
              </a:rPr>
              <a:t>Virtual state</a:t>
            </a:r>
          </a:p>
        </p:txBody>
      </p:sp>
    </p:spTree>
    <p:extLst>
      <p:ext uri="{BB962C8B-B14F-4D97-AF65-F5344CB8AC3E}">
        <p14:creationId xmlns:p14="http://schemas.microsoft.com/office/powerpoint/2010/main" val="359151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60833 0.0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7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00278 0.124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-0.00277 0.1243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37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0.03854 0.09121 C -0.04652 0.11204 -0.0585 0.12315 -0.07118 0.12315 C -0.08541 0.12315 -0.09687 0.11204 -0.10486 0.09121 L -0.14322 -4.81481E-6 " pathEditMode="relative" rAng="0" ptsTypes="AAAAA">
                                      <p:cBhvr>
                                        <p:cTn id="1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12" grpId="2" animBg="1"/>
      <p:bldP spid="13" grpId="0"/>
      <p:bldP spid="14" grpId="0"/>
      <p:bldP spid="15" grpId="0"/>
      <p:bldP spid="15" grpId="1"/>
      <p:bldP spid="16" grpId="0"/>
      <p:bldP spid="16" grpId="1"/>
      <p:bldP spid="17" grpId="0"/>
      <p:bldP spid="18" grpId="0"/>
      <p:bldP spid="18" grpId="1"/>
      <p:bldP spid="19" grpId="0"/>
      <p:bldP spid="19" grpId="1"/>
      <p:bldP spid="20" grpId="0"/>
      <p:bldP spid="21" grpId="0" animBg="1"/>
      <p:bldP spid="21" grpId="1" animBg="1"/>
      <p:bldP spid="21" grpId="2" animBg="1"/>
      <p:bldP spid="23" grpId="0"/>
      <p:bldP spid="23" grpId="1"/>
      <p:bldP spid="24" grpId="0"/>
      <p:bldP spid="24" grpId="1"/>
      <p:bldP spid="25" grpId="0"/>
      <p:bldP spid="26" grpId="0" animBg="1"/>
      <p:bldP spid="26" grpId="1" animBg="1"/>
      <p:bldP spid="27" grpId="0" animBg="1"/>
      <p:bldP spid="27" grpId="1" animBg="1"/>
      <p:bldP spid="28" grpId="0"/>
      <p:bldP spid="28" grpId="1"/>
      <p:bldP spid="29" grpId="0"/>
      <p:bldP spid="29" grpId="1"/>
      <p:bldP spid="30" grpId="0" animBg="1"/>
      <p:bldP spid="30" grpId="1" animBg="1"/>
      <p:bldP spid="30" grpId="2" animBg="1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4" grpId="0"/>
      <p:bldP spid="34" grpId="1"/>
      <p:bldP spid="35" grpId="0" animBg="1"/>
      <p:bldP spid="35" grpId="3" animBg="1"/>
      <p:bldP spid="2" grpId="0" animBg="1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47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Coupled channels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0000FF"/>
                </a:solidFill>
              </a:rPr>
              <a:t>Bound state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018401"/>
                </a:solidFill>
              </a:rPr>
              <a:t>Virtual state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Resonance</a:t>
            </a:r>
          </a:p>
        </p:txBody>
      </p:sp>
    </p:spTree>
    <p:extLst>
      <p:ext uri="{BB962C8B-B14F-4D97-AF65-F5344CB8AC3E}">
        <p14:creationId xmlns:p14="http://schemas.microsoft.com/office/powerpoint/2010/main" val="37737640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48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New pentaquarks discovered</a:t>
            </a:r>
            <a:endParaRPr lang="en-US" sz="3600" noProof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0" y="1244034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noProof="0" dirty="0"/>
                  <a:t>The lowest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r>
                  <a:rPr lang="en-US" sz="2000" noProof="0" dirty="0"/>
                  <a:t> appears</a:t>
                </a:r>
                <a:br>
                  <a:rPr lang="en-US" sz="2000" noProof="0" dirty="0"/>
                </a:br>
                <a:r>
                  <a:rPr lang="en-US" sz="2000" noProof="0" dirty="0"/>
                  <a:t>as an </a:t>
                </a:r>
                <a:r>
                  <a:rPr lang="en-US" sz="2000" noProof="0" dirty="0">
                    <a:solidFill>
                      <a:srgbClr val="0000FE"/>
                    </a:solidFill>
                  </a:rPr>
                  <a:t>isolated peak </a:t>
                </a:r>
                <a:br>
                  <a:rPr lang="en-US" sz="2000" noProof="0" dirty="0"/>
                </a:br>
                <a:r>
                  <a:rPr lang="en-US" sz="2000" noProof="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noProof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 noProof="0" dirty="0"/>
                  <a:t> threshold</a:t>
                </a:r>
              </a:p>
              <a:p>
                <a:endParaRPr lang="en-US" sz="2000" noProof="0" dirty="0"/>
              </a:p>
              <a:p>
                <a:r>
                  <a:rPr lang="en-US" sz="2000" noProof="0" dirty="0"/>
                  <a:t>A detailed study of the </a:t>
                </a:r>
                <a:r>
                  <a:rPr lang="en-US" sz="2000" noProof="0" dirty="0" err="1"/>
                  <a:t>lineshape</a:t>
                </a:r>
                <a:r>
                  <a:rPr lang="en-US" sz="2000" noProof="0" dirty="0"/>
                  <a:t> provides insight on its nature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blipFill>
                <a:blip r:embed="rId4"/>
                <a:stretch>
                  <a:fillRect l="-1323" t="-1572" r="-661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71" y="1993444"/>
            <a:ext cx="506133" cy="3467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83120" y="38233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noProof="0" dirty="0"/>
              <a:t>Bottom-up: </a:t>
            </a:r>
            <a:br>
              <a:rPr lang="en-US" noProof="0" dirty="0"/>
            </a:br>
            <a:r>
              <a:rPr lang="en-US" noProof="0" dirty="0">
                <a:solidFill>
                  <a:srgbClr val="0000FF"/>
                </a:solidFill>
              </a:rPr>
              <a:t>DON’T YOU DARE describing everything!!!</a:t>
            </a:r>
            <a:br>
              <a:rPr lang="en-US" noProof="0" dirty="0">
                <a:solidFill>
                  <a:srgbClr val="0000FF"/>
                </a:solidFill>
              </a:rPr>
            </a:br>
            <a:r>
              <a:rPr lang="en-US" noProof="0" dirty="0"/>
              <a:t>Focus on the peak region</a:t>
            </a:r>
          </a:p>
        </p:txBody>
      </p:sp>
      <p:sp>
        <p:nvSpPr>
          <p:cNvPr id="9" name="Oval 8"/>
          <p:cNvSpPr/>
          <p:nvPr/>
        </p:nvSpPr>
        <p:spPr>
          <a:xfrm>
            <a:off x="1108953" y="2723745"/>
            <a:ext cx="1186775" cy="1185629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361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49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noProof="0" dirty="0"/>
                  <a:t>Effective range expansion</a:t>
                </a:r>
                <a:br>
                  <a:rPr lang="en-US" sz="2400" noProof="0" dirty="0"/>
                </a:br>
                <a:br>
                  <a:rPr lang="en-US" sz="2400" noProof="0" dirty="0"/>
                </a:br>
                <a:r>
                  <a:rPr lang="en-US" sz="2400" noProof="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noProof="0" dirty="0"/>
                  <a:t> to reduce</a:t>
                </a:r>
                <a:br>
                  <a:rPr lang="en-US" sz="2400" noProof="0" dirty="0"/>
                </a:br>
                <a:r>
                  <a:rPr lang="en-US" sz="2400" noProof="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noProof="0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en-US" noProof="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469927" y="747868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(         data)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805798"/>
            <a:ext cx="355679" cy="243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noProof="0" dirty="0">
                <a:solidFill>
                  <a:srgbClr val="C00000"/>
                </a:solidFill>
              </a:rPr>
              <a:t>Fernandez-Ramirez, AP </a:t>
            </a:r>
            <a:r>
              <a:rPr lang="en-US" i="1" noProof="0" dirty="0">
                <a:solidFill>
                  <a:srgbClr val="C00000"/>
                </a:solidFill>
              </a:rPr>
              <a:t>et al.</a:t>
            </a:r>
            <a:r>
              <a:rPr lang="en-US" noProof="0" dirty="0">
                <a:solidFill>
                  <a:srgbClr val="C00000"/>
                </a:solidFill>
              </a:rPr>
              <a:t> (JPAC), PRL 123, 092001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>
                    <a:solidFill>
                      <a:schemeClr val="tx2"/>
                    </a:solidFill>
                  </a:rPr>
                  <a:t>Minimal(</a:t>
                </a:r>
                <a:r>
                  <a:rPr lang="en-US" sz="3600" noProof="0" dirty="0" err="1">
                    <a:solidFill>
                      <a:schemeClr val="tx2"/>
                    </a:solidFill>
                  </a:rPr>
                  <a:t>istic</a:t>
                </a:r>
                <a:r>
                  <a:rPr lang="en-US" sz="3600" noProof="0" dirty="0">
                    <a:solidFill>
                      <a:schemeClr val="tx2"/>
                    </a:solidFill>
                  </a:rPr>
                  <a:t>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3600" b="0" i="1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endParaRPr lang="en-US" sz="3600" noProof="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248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3D8F1-03E3-352E-5F6B-34B0D1326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53B989DF-45A0-1C8C-7D36-5ACBFEE6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BD0A558A-3607-6E36-1ACF-6FD7906B4158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From quarks to hadrons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81EF84-414E-82F5-589E-DCAD3FA8048F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BECAC109-7545-4343-2787-311A7C6024CD}"/>
                  </a:ext>
                </a:extLst>
              </p:cNvPr>
              <p:cNvSpPr txBox="1"/>
              <p:nvPr/>
            </p:nvSpPr>
            <p:spPr>
              <a:xfrm>
                <a:off x="932795" y="1049482"/>
                <a:ext cx="6939592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noProof="0" dirty="0"/>
                  <a:t>Alex said that a meson is made of just a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2400" noProof="0" dirty="0"/>
                  <a:t> pair,</a:t>
                </a:r>
                <a:br>
                  <a:rPr lang="en-US" sz="2400" noProof="0" dirty="0"/>
                </a:br>
                <a:r>
                  <a:rPr lang="en-US" sz="2400" noProof="0" dirty="0"/>
                  <a:t>but we know from </a:t>
                </a:r>
                <a:r>
                  <a:rPr lang="en-US" sz="2400" noProof="0" dirty="0" err="1"/>
                  <a:t>parton</a:t>
                </a:r>
                <a:r>
                  <a:rPr lang="en-US" sz="2400" noProof="0" dirty="0"/>
                  <a:t> model that sea quarks exist,</a:t>
                </a:r>
              </a:p>
              <a:p>
                <a:pPr algn="ctr"/>
                <a:r>
                  <a:rPr lang="en-US" sz="3600" noProof="0" dirty="0"/>
                  <a:t>Who is right?</a:t>
                </a:r>
              </a:p>
            </p:txBody>
          </p:sp>
        </mc:Choice>
        <mc:Fallback xmlns=""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BECAC109-7545-4343-2787-311A7C602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95" y="1049482"/>
                <a:ext cx="6939592" cy="1384995"/>
              </a:xfrm>
              <a:prstGeom prst="rect">
                <a:avLst/>
              </a:prstGeom>
              <a:blipFill>
                <a:blip r:embed="rId3"/>
                <a:stretch>
                  <a:fillRect l="-1318" t="-3524" r="-439" b="-158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4">
                <a:extLst>
                  <a:ext uri="{FF2B5EF4-FFF2-40B4-BE49-F238E27FC236}">
                    <a16:creationId xmlns:a16="http://schemas.microsoft.com/office/drawing/2014/main" id="{7CDE3192-7D23-955D-1B21-8D962BF64F36}"/>
                  </a:ext>
                </a:extLst>
              </p:cNvPr>
              <p:cNvSpPr txBox="1"/>
              <p:nvPr/>
            </p:nvSpPr>
            <p:spPr>
              <a:xfrm>
                <a:off x="932795" y="2714017"/>
                <a:ext cx="7019870" cy="30945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noProof="0" dirty="0"/>
                  <a:t>We can rephrase the question: </a:t>
                </a:r>
              </a:p>
              <a:p>
                <a:r>
                  <a:rPr lang="en-US" sz="2400" noProof="0" dirty="0"/>
                  <a:t>«How many quarks in a meson wave function?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d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 noProof="0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sz="2400" b="0" i="1" noProof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400" i="1" noProof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noProof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noProof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sz="2400" i="1" noProof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noProof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400" i="1" noProof="0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 noProof="0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  <m:r>
                            <a:rPr lang="en-US" sz="2400" b="0" i="1" noProof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2400" b="0" i="1" noProof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400" i="1" noProof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noProof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noProof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sz="2400" i="1" noProof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noProof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400" i="1" noProof="0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 noProof="0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  <m:r>
                            <a:rPr lang="en-US" sz="2400" i="1" noProof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sz="2400" i="1" noProof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noProof="0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sz="2400" b="0" i="1" noProof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400" noProof="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r>
                  <a:rPr lang="en-US" sz="2400" noProof="0" dirty="0"/>
                  <a:t>This requires:</a:t>
                </a:r>
                <a:br>
                  <a:rPr lang="en-US" sz="2400" noProof="0" dirty="0"/>
                </a:br>
                <a:r>
                  <a:rPr lang="en-US" sz="2400" noProof="0" dirty="0"/>
                  <a:t>a) building a </a:t>
                </a:r>
                <a:r>
                  <a:rPr lang="en-US" sz="2400" noProof="0" dirty="0" err="1"/>
                  <a:t>hamiltonian</a:t>
                </a:r>
                <a:r>
                  <a:rPr lang="en-US" sz="2400" noProof="0" dirty="0"/>
                  <a:t> (frame dependence);</a:t>
                </a:r>
              </a:p>
              <a:p>
                <a:r>
                  <a:rPr lang="en-US" sz="2400" noProof="0" dirty="0"/>
                  <a:t>b) truncating it;</a:t>
                </a:r>
              </a:p>
              <a:p>
                <a:r>
                  <a:rPr lang="en-US" sz="2400" noProof="0" dirty="0"/>
                  <a:t>c) dealing with scheme dependence, renormalization…</a:t>
                </a:r>
              </a:p>
              <a:p>
                <a:r>
                  <a:rPr lang="en-US" sz="2400" noProof="0" dirty="0"/>
                  <a:t>far from rigorous.</a:t>
                </a:r>
              </a:p>
            </p:txBody>
          </p:sp>
        </mc:Choice>
        <mc:Fallback xmlns="">
          <p:sp>
            <p:nvSpPr>
              <p:cNvPr id="11" name="TextBox 4">
                <a:extLst>
                  <a:ext uri="{FF2B5EF4-FFF2-40B4-BE49-F238E27FC236}">
                    <a16:creationId xmlns:a16="http://schemas.microsoft.com/office/drawing/2014/main" id="{7CDE3192-7D23-955D-1B21-8D962BF64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95" y="2714017"/>
                <a:ext cx="7019870" cy="3094501"/>
              </a:xfrm>
              <a:prstGeom prst="rect">
                <a:avLst/>
              </a:prstGeom>
              <a:blipFill>
                <a:blip r:embed="rId4"/>
                <a:stretch>
                  <a:fillRect l="-1302" t="-1575" b="-35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0613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50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>
                    <a:solidFill>
                      <a:schemeClr val="tx2"/>
                    </a:solidFill>
                  </a:rPr>
                  <a:t>Minimal(</a:t>
                </a:r>
                <a:r>
                  <a:rPr lang="en-US" sz="3600" noProof="0" dirty="0" err="1">
                    <a:solidFill>
                      <a:schemeClr val="tx2"/>
                    </a:solidFill>
                  </a:rPr>
                  <a:t>istic</a:t>
                </a:r>
                <a:r>
                  <a:rPr lang="en-US" sz="3600" noProof="0" dirty="0">
                    <a:solidFill>
                      <a:schemeClr val="tx2"/>
                    </a:solidFill>
                  </a:rPr>
                  <a:t>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3600" b="0" i="1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endParaRPr lang="en-US" sz="3600" noProof="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noProof="0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en-US" noProof="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>
                <a:blip r:embed="rId7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noProof="0" dirty="0"/>
                  <a:t>Effective range expansion</a:t>
                </a:r>
                <a:br>
                  <a:rPr lang="en-US" sz="2400" noProof="0" dirty="0"/>
                </a:br>
                <a:br>
                  <a:rPr lang="en-US" sz="2400" noProof="0" dirty="0"/>
                </a:br>
                <a:r>
                  <a:rPr lang="en-US" sz="2400" noProof="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noProof="0" dirty="0"/>
                  <a:t> to reduce</a:t>
                </a:r>
                <a:br>
                  <a:rPr lang="en-US" sz="2400" noProof="0" dirty="0"/>
                </a:br>
                <a:r>
                  <a:rPr lang="en-US" sz="2400" noProof="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>
                <a:blip r:embed="rId9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695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51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Points to a virtual state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noProof="0" dirty="0"/>
                  <a:t>Effective range expansion</a:t>
                </a:r>
                <a:br>
                  <a:rPr lang="en-US" sz="2400" noProof="0" dirty="0"/>
                </a:br>
                <a:br>
                  <a:rPr lang="en-US" sz="2400" noProof="0" dirty="0"/>
                </a:br>
                <a:r>
                  <a:rPr lang="en-US" sz="2400" noProof="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noProof="0" dirty="0"/>
                  <a:t> to reduce</a:t>
                </a:r>
                <a:br>
                  <a:rPr lang="en-US" sz="2400" noProof="0" dirty="0"/>
                </a:br>
                <a:r>
                  <a:rPr lang="en-US" sz="2400" noProof="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noProof="0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en-US" noProof="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>
                    <a:solidFill>
                      <a:schemeClr val="tx2"/>
                    </a:solidFill>
                  </a:rPr>
                  <a:t>Minimal(</a:t>
                </a:r>
                <a:r>
                  <a:rPr lang="en-US" sz="3600" noProof="0" dirty="0" err="1">
                    <a:solidFill>
                      <a:schemeClr val="tx2"/>
                    </a:solidFill>
                  </a:rPr>
                  <a:t>istic</a:t>
                </a:r>
                <a:r>
                  <a:rPr lang="en-US" sz="3600" noProof="0" dirty="0">
                    <a:solidFill>
                      <a:schemeClr val="tx2"/>
                    </a:solidFill>
                  </a:rPr>
                  <a:t>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3600" b="0" i="1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endParaRPr lang="en-US" sz="3600" noProof="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86276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52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noProof="0" dirty="0"/>
                  <a:t>Effective range expansion</a:t>
                </a:r>
                <a:br>
                  <a:rPr lang="en-US" sz="2400" noProof="0" dirty="0"/>
                </a:br>
                <a:br>
                  <a:rPr lang="en-US" sz="2400" noProof="0" dirty="0"/>
                </a:br>
                <a:r>
                  <a:rPr lang="en-US" sz="2400" noProof="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noProof="0" dirty="0"/>
                  <a:t> to reduce</a:t>
                </a:r>
                <a:br>
                  <a:rPr lang="en-US" sz="2400" noProof="0" dirty="0"/>
                </a:br>
                <a:r>
                  <a:rPr lang="en-US" sz="2400" noProof="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noProof="0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en-US" noProof="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>
                    <a:solidFill>
                      <a:schemeClr val="tx2"/>
                    </a:solidFill>
                  </a:rPr>
                  <a:t>Minimal(</a:t>
                </a:r>
                <a:r>
                  <a:rPr lang="en-US" sz="3600" noProof="0" dirty="0" err="1">
                    <a:solidFill>
                      <a:schemeClr val="tx2"/>
                    </a:solidFill>
                  </a:rPr>
                  <a:t>istic</a:t>
                </a:r>
                <a:r>
                  <a:rPr lang="en-US" sz="3600" noProof="0" dirty="0">
                    <a:solidFill>
                      <a:schemeClr val="tx2"/>
                    </a:solidFill>
                  </a:rPr>
                  <a:t>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3600" b="0" i="1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endParaRPr lang="en-US" sz="3600" noProof="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9106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53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 noProof="0" smtClean="0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noProof="0" dirty="0"/>
                  <a:t>Effective range expansion</a:t>
                </a:r>
                <a:br>
                  <a:rPr lang="en-US" sz="2400" noProof="0" dirty="0"/>
                </a:br>
                <a:br>
                  <a:rPr lang="en-US" sz="2400" noProof="0" dirty="0"/>
                </a:br>
                <a:r>
                  <a:rPr lang="en-US" sz="2400" noProof="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noProof="0" dirty="0"/>
                  <a:t> to reduce</a:t>
                </a:r>
                <a:br>
                  <a:rPr lang="en-US" sz="2400" noProof="0" dirty="0"/>
                </a:br>
                <a:r>
                  <a:rPr lang="en-US" sz="2400" noProof="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>
                <a:blip r:embed="rId7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noProof="0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en-US" noProof="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">
                <a:extLst>
                  <a:ext uri="{FF2B5EF4-FFF2-40B4-BE49-F238E27FC236}">
                    <a16:creationId xmlns:a16="http://schemas.microsoft.com/office/drawing/2014/main" id="{529D6743-D2FE-8252-565F-ABBE62A6CD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>
                    <a:solidFill>
                      <a:schemeClr val="tx2"/>
                    </a:solidFill>
                  </a:rPr>
                  <a:t>Minimal(</a:t>
                </a:r>
                <a:r>
                  <a:rPr lang="en-US" sz="3600" noProof="0" dirty="0" err="1">
                    <a:solidFill>
                      <a:schemeClr val="tx2"/>
                    </a:solidFill>
                  </a:rPr>
                  <a:t>istic</a:t>
                </a:r>
                <a:r>
                  <a:rPr lang="en-US" sz="3600" noProof="0" dirty="0">
                    <a:solidFill>
                      <a:schemeClr val="tx2"/>
                    </a:solidFill>
                  </a:rPr>
                  <a:t>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3600" b="0" i="1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endParaRPr lang="en-US" sz="3600" noProof="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Titolo 1">
                <a:extLst>
                  <a:ext uri="{FF2B5EF4-FFF2-40B4-BE49-F238E27FC236}">
                    <a16:creationId xmlns:a16="http://schemas.microsoft.com/office/drawing/2014/main" id="{529D6743-D2FE-8252-565F-ABBE62A6C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66613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erba, cielo, esterni&#10;&#10;Descrizione generata automaticamente">
            <a:extLst>
              <a:ext uri="{FF2B5EF4-FFF2-40B4-BE49-F238E27FC236}">
                <a16:creationId xmlns:a16="http://schemas.microsoft.com/office/drawing/2014/main" id="{1EA92D63-D022-1736-2B41-180ECDAF7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18" y="1795244"/>
            <a:ext cx="5358163" cy="4026365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54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870787" y="615872"/>
            <a:ext cx="5402424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noProof="0" dirty="0"/>
              <a:t>The lightest scalars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97622" y="4237809"/>
                <a:ext cx="10534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0" i="1" noProof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noProof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600" b="0" i="1" noProof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en-US" sz="3600" noProof="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622" y="4237809"/>
                <a:ext cx="105343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46228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55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The light vector nonet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E06769-5D2A-0B78-9D3C-BFD2747A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6" y="1945759"/>
            <a:ext cx="4486901" cy="3439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C143E36-EFD6-A2F7-95D1-B5C84C7FA5C5}"/>
                  </a:ext>
                </a:extLst>
              </p:cNvPr>
              <p:cNvSpPr txBox="1"/>
              <p:nvPr/>
            </p:nvSpPr>
            <p:spPr>
              <a:xfrm>
                <a:off x="3329466" y="3849819"/>
                <a:ext cx="516808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C143E36-EFD6-A2F7-95D1-B5C84C7FA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466" y="3849819"/>
                <a:ext cx="516808" cy="375424"/>
              </a:xfrm>
              <a:prstGeom prst="rect">
                <a:avLst/>
              </a:prstGeom>
              <a:blipFill>
                <a:blip r:embed="rId3"/>
                <a:stretch>
                  <a:fillRect r="-4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F6F8D04-AD66-14D3-90D4-EF8004B67456}"/>
                  </a:ext>
                </a:extLst>
              </p:cNvPr>
              <p:cNvSpPr txBox="1"/>
              <p:nvPr/>
            </p:nvSpPr>
            <p:spPr>
              <a:xfrm>
                <a:off x="747055" y="3849819"/>
                <a:ext cx="516808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F6F8D04-AD66-14D3-90D4-EF8004B67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55" y="3849819"/>
                <a:ext cx="516808" cy="375424"/>
              </a:xfrm>
              <a:prstGeom prst="rect">
                <a:avLst/>
              </a:prstGeom>
              <a:blipFill>
                <a:blip r:embed="rId4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/>
              <p:nvPr/>
            </p:nvSpPr>
            <p:spPr>
              <a:xfrm>
                <a:off x="1380760" y="3264958"/>
                <a:ext cx="873252" cy="3125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noProof="0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en-US" sz="1400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noProof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1400" b="0" i="1" noProof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0" i="1" noProof="0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en-US" sz="1400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US" sz="1400" noProof="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760" y="3264958"/>
                <a:ext cx="873252" cy="312521"/>
              </a:xfrm>
              <a:prstGeom prst="rect">
                <a:avLst/>
              </a:prstGeom>
              <a:blipFill>
                <a:blip r:embed="rId5"/>
                <a:stretch>
                  <a:fillRect r="-202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2B88278F-100C-A566-A342-57A07CADBA30}"/>
                  </a:ext>
                </a:extLst>
              </p:cNvPr>
              <p:cNvSpPr txBox="1"/>
              <p:nvPr/>
            </p:nvSpPr>
            <p:spPr>
              <a:xfrm>
                <a:off x="1779524" y="4037531"/>
                <a:ext cx="873252" cy="3125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noProof="0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en-US" sz="1400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noProof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1400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0" i="1" noProof="0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en-US" sz="1400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US" sz="1400" noProof="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2B88278F-100C-A566-A342-57A07CADB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524" y="4037531"/>
                <a:ext cx="873252" cy="312521"/>
              </a:xfrm>
              <a:prstGeom prst="rect">
                <a:avLst/>
              </a:prstGeom>
              <a:blipFill>
                <a:blip r:embed="rId6"/>
                <a:stretch>
                  <a:fillRect r="-202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2DBE117A-D2F4-76FD-FB0D-9D0AA2ECB0A0}"/>
                  </a:ext>
                </a:extLst>
              </p:cNvPr>
              <p:cNvSpPr txBox="1"/>
              <p:nvPr/>
            </p:nvSpPr>
            <p:spPr>
              <a:xfrm>
                <a:off x="1861973" y="3442961"/>
                <a:ext cx="3987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noProof="0" smtClean="0">
                          <a:latin typeface="Cambria Math" panose="020405030504060302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lang="en-US" sz="1400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sz="1400" noProof="0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2DBE117A-D2F4-76FD-FB0D-9D0AA2ECB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973" y="3442961"/>
                <a:ext cx="398764" cy="307777"/>
              </a:xfrm>
              <a:prstGeom prst="rect">
                <a:avLst/>
              </a:prstGeom>
              <a:blipFill>
                <a:blip r:embed="rId7"/>
                <a:stretch>
                  <a:fillRect r="-272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CABB0843-2466-E049-6DCB-EA8EB696C114}"/>
                  </a:ext>
                </a:extLst>
              </p:cNvPr>
              <p:cNvSpPr txBox="1"/>
              <p:nvPr/>
            </p:nvSpPr>
            <p:spPr>
              <a:xfrm>
                <a:off x="2812658" y="2844490"/>
                <a:ext cx="4885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CABB0843-2466-E049-6DCB-EA8EB696C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658" y="2844490"/>
                <a:ext cx="488595" cy="369332"/>
              </a:xfrm>
              <a:prstGeom prst="rect">
                <a:avLst/>
              </a:prstGeom>
              <a:blipFill>
                <a:blip r:embed="rId8"/>
                <a:stretch>
                  <a:fillRect r="-419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694DF614-58DB-0968-C15C-6E7406DB1C9C}"/>
                  </a:ext>
                </a:extLst>
              </p:cNvPr>
              <p:cNvSpPr txBox="1"/>
              <p:nvPr/>
            </p:nvSpPr>
            <p:spPr>
              <a:xfrm>
                <a:off x="1281526" y="2748970"/>
                <a:ext cx="4885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694DF614-58DB-0968-C15C-6E7406DB1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526" y="2748970"/>
                <a:ext cx="488595" cy="369332"/>
              </a:xfrm>
              <a:prstGeom prst="rect">
                <a:avLst/>
              </a:prstGeom>
              <a:blipFill>
                <a:blip r:embed="rId9"/>
                <a:stretch>
                  <a:fillRect r="-43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DA1AC828-5F32-CE9D-E377-C5AB72753699}"/>
                  </a:ext>
                </a:extLst>
              </p:cNvPr>
              <p:cNvSpPr txBox="1"/>
              <p:nvPr/>
            </p:nvSpPr>
            <p:spPr>
              <a:xfrm>
                <a:off x="1330416" y="4572946"/>
                <a:ext cx="4885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DA1AC828-5F32-CE9D-E377-C5AB72753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416" y="4572946"/>
                <a:ext cx="488595" cy="369332"/>
              </a:xfrm>
              <a:prstGeom prst="rect">
                <a:avLst/>
              </a:prstGeom>
              <a:blipFill>
                <a:blip r:embed="rId10"/>
                <a:stretch>
                  <a:fillRect r="-21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80B248AD-DF30-789D-DB5A-737DFE2076E5}"/>
                  </a:ext>
                </a:extLst>
              </p:cNvPr>
              <p:cNvSpPr txBox="1"/>
              <p:nvPr/>
            </p:nvSpPr>
            <p:spPr>
              <a:xfrm>
                <a:off x="2812657" y="4498844"/>
                <a:ext cx="490070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lang="en-US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80B248AD-DF30-789D-DB5A-737DFE207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657" y="4498844"/>
                <a:ext cx="490070" cy="375424"/>
              </a:xfrm>
              <a:prstGeom prst="rect">
                <a:avLst/>
              </a:prstGeom>
              <a:blipFill>
                <a:blip r:embed="rId11"/>
                <a:stretch>
                  <a:fillRect r="-419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uppo 17">
            <a:extLst>
              <a:ext uri="{FF2B5EF4-FFF2-40B4-BE49-F238E27FC236}">
                <a16:creationId xmlns:a16="http://schemas.microsoft.com/office/drawing/2014/main" id="{5C6E1A45-BADB-14DA-13F3-C5CAA63F6EBE}"/>
              </a:ext>
            </a:extLst>
          </p:cNvPr>
          <p:cNvGrpSpPr/>
          <p:nvPr/>
        </p:nvGrpSpPr>
        <p:grpSpPr>
          <a:xfrm>
            <a:off x="5905849" y="4540897"/>
            <a:ext cx="1813421" cy="0"/>
            <a:chOff x="5729680" y="4856802"/>
            <a:chExt cx="1813421" cy="0"/>
          </a:xfrm>
        </p:grpSpPr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76B93950-EFD4-A4B5-D9F5-073942FC147A}"/>
                </a:ext>
              </a:extLst>
            </p:cNvPr>
            <p:cNvCxnSpPr/>
            <p:nvPr/>
          </p:nvCxnSpPr>
          <p:spPr>
            <a:xfrm>
              <a:off x="5729680" y="4856802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diritto 33">
              <a:extLst>
                <a:ext uri="{FF2B5EF4-FFF2-40B4-BE49-F238E27FC236}">
                  <a16:creationId xmlns:a16="http://schemas.microsoft.com/office/drawing/2014/main" id="{DAEFCEA4-A6BC-CF90-843B-10ABF64BC3AF}"/>
                </a:ext>
              </a:extLst>
            </p:cNvPr>
            <p:cNvCxnSpPr>
              <a:cxnSpLocks/>
            </p:cNvCxnSpPr>
            <p:nvPr/>
          </p:nvCxnSpPr>
          <p:spPr>
            <a:xfrm>
              <a:off x="6380526" y="4856802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diritto 34">
              <a:extLst>
                <a:ext uri="{FF2B5EF4-FFF2-40B4-BE49-F238E27FC236}">
                  <a16:creationId xmlns:a16="http://schemas.microsoft.com/office/drawing/2014/main" id="{21149C7D-5EF8-1567-3005-7553AF54EE30}"/>
                </a:ext>
              </a:extLst>
            </p:cNvPr>
            <p:cNvCxnSpPr/>
            <p:nvPr/>
          </p:nvCxnSpPr>
          <p:spPr>
            <a:xfrm>
              <a:off x="7031372" y="4856802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5DA89EF6-AD85-9202-1A41-319E1D50B3A6}"/>
              </a:ext>
            </a:extLst>
          </p:cNvPr>
          <p:cNvCxnSpPr>
            <a:cxnSpLocks/>
          </p:cNvCxnSpPr>
          <p:nvPr/>
        </p:nvCxnSpPr>
        <p:spPr>
          <a:xfrm>
            <a:off x="6556695" y="4617796"/>
            <a:ext cx="51172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E0610566-D705-7A44-2A31-2FA813D165C6}"/>
              </a:ext>
            </a:extLst>
          </p:cNvPr>
          <p:cNvCxnSpPr>
            <a:cxnSpLocks/>
          </p:cNvCxnSpPr>
          <p:nvPr/>
        </p:nvCxnSpPr>
        <p:spPr>
          <a:xfrm>
            <a:off x="6556695" y="3181773"/>
            <a:ext cx="51172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AFDBDCD-6336-0BDE-955E-43888372B019}"/>
              </a:ext>
            </a:extLst>
          </p:cNvPr>
          <p:cNvGrpSpPr/>
          <p:nvPr/>
        </p:nvGrpSpPr>
        <p:grpSpPr>
          <a:xfrm>
            <a:off x="6231272" y="3861335"/>
            <a:ext cx="1162575" cy="0"/>
            <a:chOff x="5890469" y="4288806"/>
            <a:chExt cx="1162575" cy="0"/>
          </a:xfrm>
        </p:grpSpPr>
        <p:cxnSp>
          <p:nvCxnSpPr>
            <p:cNvPr id="39" name="Connettore diritto 38">
              <a:extLst>
                <a:ext uri="{FF2B5EF4-FFF2-40B4-BE49-F238E27FC236}">
                  <a16:creationId xmlns:a16="http://schemas.microsoft.com/office/drawing/2014/main" id="{B6B75BFB-6CDF-2D09-D409-27FD21F1F55D}"/>
                </a:ext>
              </a:extLst>
            </p:cNvPr>
            <p:cNvCxnSpPr/>
            <p:nvPr/>
          </p:nvCxnSpPr>
          <p:spPr>
            <a:xfrm>
              <a:off x="5890469" y="4288806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3D3CE311-E078-710A-FC7D-40DBDB6506E0}"/>
                </a:ext>
              </a:extLst>
            </p:cNvPr>
            <p:cNvCxnSpPr>
              <a:cxnSpLocks/>
            </p:cNvCxnSpPr>
            <p:nvPr/>
          </p:nvCxnSpPr>
          <p:spPr>
            <a:xfrm>
              <a:off x="6541315" y="4288806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/>
              <p:nvPr/>
            </p:nvSpPr>
            <p:spPr>
              <a:xfrm>
                <a:off x="7858387" y="4321387"/>
                <a:ext cx="675378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87" y="4321387"/>
                <a:ext cx="675378" cy="390748"/>
              </a:xfrm>
              <a:prstGeom prst="rect">
                <a:avLst/>
              </a:prstGeom>
              <a:blipFill>
                <a:blip r:embed="rId12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/>
              <p:nvPr/>
            </p:nvSpPr>
            <p:spPr>
              <a:xfrm>
                <a:off x="7844722" y="2958730"/>
                <a:ext cx="6545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722" y="2958730"/>
                <a:ext cx="65453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075427E8-0205-2B52-D1AA-77D13D96CF2C}"/>
                  </a:ext>
                </a:extLst>
              </p:cNvPr>
              <p:cNvSpPr txBox="1"/>
              <p:nvPr/>
            </p:nvSpPr>
            <p:spPr>
              <a:xfrm>
                <a:off x="7861690" y="3665262"/>
                <a:ext cx="1111586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075427E8-0205-2B52-D1AA-77D13D96C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690" y="3665262"/>
                <a:ext cx="1111586" cy="390748"/>
              </a:xfrm>
              <a:prstGeom prst="rect">
                <a:avLst/>
              </a:prstGeom>
              <a:blipFill>
                <a:blip r:embed="rId14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/>
              <p:nvPr/>
            </p:nvSpPr>
            <p:spPr>
              <a:xfrm>
                <a:off x="5053706" y="4322086"/>
                <a:ext cx="628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706" y="4322086"/>
                <a:ext cx="628570" cy="369332"/>
              </a:xfrm>
              <a:prstGeom prst="rect">
                <a:avLst/>
              </a:prstGeom>
              <a:blipFill>
                <a:blip r:embed="rId1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/>
              <p:nvPr/>
            </p:nvSpPr>
            <p:spPr>
              <a:xfrm>
                <a:off x="5040041" y="2959429"/>
                <a:ext cx="3995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41" y="2959429"/>
                <a:ext cx="399597" cy="369332"/>
              </a:xfrm>
              <a:prstGeom prst="rect">
                <a:avLst/>
              </a:prstGeom>
              <a:blipFill>
                <a:blip r:embed="rId1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/>
              <p:nvPr/>
            </p:nvSpPr>
            <p:spPr>
              <a:xfrm>
                <a:off x="5057009" y="3665961"/>
                <a:ext cx="502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009" y="3665961"/>
                <a:ext cx="502830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/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=0, </m:t>
                      </m:r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986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43" grpId="0"/>
      <p:bldP spid="45" grpId="0"/>
      <p:bldP spid="4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C4BF675-4DB1-AFDF-C965-4DDC8DC436FF}"/>
              </a:ext>
            </a:extLst>
          </p:cNvPr>
          <p:cNvSpPr/>
          <p:nvPr/>
        </p:nvSpPr>
        <p:spPr>
          <a:xfrm>
            <a:off x="4639112" y="1945759"/>
            <a:ext cx="229475" cy="3439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56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The light scalar nonet/1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E06769-5D2A-0B78-9D3C-BFD2747A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6" y="1945759"/>
            <a:ext cx="4486901" cy="3439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/>
              <p:nvPr/>
            </p:nvSpPr>
            <p:spPr>
              <a:xfrm>
                <a:off x="1685448" y="2758673"/>
                <a:ext cx="430887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1500" noProof="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448" y="2758673"/>
                <a:ext cx="430887" cy="3231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o 1">
            <a:extLst>
              <a:ext uri="{FF2B5EF4-FFF2-40B4-BE49-F238E27FC236}">
                <a16:creationId xmlns:a16="http://schemas.microsoft.com/office/drawing/2014/main" id="{2DCF34DB-5225-DF76-2E38-F2CBC45FDC0B}"/>
              </a:ext>
            </a:extLst>
          </p:cNvPr>
          <p:cNvGrpSpPr/>
          <p:nvPr/>
        </p:nvGrpSpPr>
        <p:grpSpPr>
          <a:xfrm flipV="1">
            <a:off x="5905849" y="3181773"/>
            <a:ext cx="1813421" cy="1436023"/>
            <a:chOff x="5905849" y="3181773"/>
            <a:chExt cx="1813421" cy="1436023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5C6E1A45-BADB-14DA-13F3-C5CAA63F6EBE}"/>
                </a:ext>
              </a:extLst>
            </p:cNvPr>
            <p:cNvGrpSpPr/>
            <p:nvPr/>
          </p:nvGrpSpPr>
          <p:grpSpPr>
            <a:xfrm flipV="1">
              <a:off x="5905849" y="4540897"/>
              <a:ext cx="1813421" cy="0"/>
              <a:chOff x="5729680" y="4856802"/>
              <a:chExt cx="1813421" cy="0"/>
            </a:xfrm>
          </p:grpSpPr>
          <p:cxnSp>
            <p:nvCxnSpPr>
              <p:cNvPr id="8" name="Connettore diritto 7">
                <a:extLst>
                  <a:ext uri="{FF2B5EF4-FFF2-40B4-BE49-F238E27FC236}">
                    <a16:creationId xmlns:a16="http://schemas.microsoft.com/office/drawing/2014/main" id="{76B93950-EFD4-A4B5-D9F5-073942FC147A}"/>
                  </a:ext>
                </a:extLst>
              </p:cNvPr>
              <p:cNvCxnSpPr/>
              <p:nvPr/>
            </p:nvCxnSpPr>
            <p:spPr>
              <a:xfrm>
                <a:off x="5729680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diritto 33">
                <a:extLst>
                  <a:ext uri="{FF2B5EF4-FFF2-40B4-BE49-F238E27FC236}">
                    <a16:creationId xmlns:a16="http://schemas.microsoft.com/office/drawing/2014/main" id="{DAEFCEA4-A6BC-CF90-843B-10ABF64BC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0526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diritto 34">
                <a:extLst>
                  <a:ext uri="{FF2B5EF4-FFF2-40B4-BE49-F238E27FC236}">
                    <a16:creationId xmlns:a16="http://schemas.microsoft.com/office/drawing/2014/main" id="{21149C7D-5EF8-1567-3005-7553AF54EE30}"/>
                  </a:ext>
                </a:extLst>
              </p:cNvPr>
              <p:cNvCxnSpPr/>
              <p:nvPr/>
            </p:nvCxnSpPr>
            <p:spPr>
              <a:xfrm>
                <a:off x="7031372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5DA89EF6-AD85-9202-1A41-319E1D50B3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6695" y="4617796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E0610566-D705-7A44-2A31-2FA813D165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6695" y="3181773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AAFDBDCD-6336-0BDE-955E-43888372B019}"/>
                </a:ext>
              </a:extLst>
            </p:cNvPr>
            <p:cNvGrpSpPr/>
            <p:nvPr/>
          </p:nvGrpSpPr>
          <p:grpSpPr>
            <a:xfrm flipV="1">
              <a:off x="6231272" y="3861335"/>
              <a:ext cx="1162575" cy="0"/>
              <a:chOff x="5890469" y="4288806"/>
              <a:chExt cx="1162575" cy="0"/>
            </a:xfrm>
          </p:grpSpPr>
          <p:cxnSp>
            <p:nvCxnSpPr>
              <p:cNvPr id="39" name="Connettore diritto 38">
                <a:extLst>
                  <a:ext uri="{FF2B5EF4-FFF2-40B4-BE49-F238E27FC236}">
                    <a16:creationId xmlns:a16="http://schemas.microsoft.com/office/drawing/2014/main" id="{B6B75BFB-6CDF-2D09-D409-27FD21F1F55D}"/>
                  </a:ext>
                </a:extLst>
              </p:cNvPr>
              <p:cNvCxnSpPr/>
              <p:nvPr/>
            </p:nvCxnSpPr>
            <p:spPr>
              <a:xfrm>
                <a:off x="5890469" y="4288806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diritto 39">
                <a:extLst>
                  <a:ext uri="{FF2B5EF4-FFF2-40B4-BE49-F238E27FC236}">
                    <a16:creationId xmlns:a16="http://schemas.microsoft.com/office/drawing/2014/main" id="{3D3CE311-E078-710A-FC7D-40DBDB6506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1315" y="4288806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/>
              <p:nvPr/>
            </p:nvSpPr>
            <p:spPr>
              <a:xfrm>
                <a:off x="7858387" y="4321387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87" y="4321387"/>
                <a:ext cx="47160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/>
              <p:nvPr/>
            </p:nvSpPr>
            <p:spPr>
              <a:xfrm>
                <a:off x="7844722" y="2958730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722" y="2958730"/>
                <a:ext cx="47160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/>
              <p:nvPr/>
            </p:nvSpPr>
            <p:spPr>
              <a:xfrm>
                <a:off x="5053706" y="4313697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706" y="4313697"/>
                <a:ext cx="37786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/>
              <p:nvPr/>
            </p:nvSpPr>
            <p:spPr>
              <a:xfrm>
                <a:off x="5040041" y="2959429"/>
                <a:ext cx="757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41" y="2959429"/>
                <a:ext cx="757643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/>
              <p:nvPr/>
            </p:nvSpPr>
            <p:spPr>
              <a:xfrm>
                <a:off x="5057009" y="3665961"/>
                <a:ext cx="3688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009" y="3665961"/>
                <a:ext cx="36881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/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=1, </m:t>
                      </m:r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3FD4E788-A17D-8308-B546-C2030317608D}"/>
                  </a:ext>
                </a:extLst>
              </p:cNvPr>
              <p:cNvSpPr txBox="1"/>
              <p:nvPr/>
            </p:nvSpPr>
            <p:spPr>
              <a:xfrm>
                <a:off x="2526439" y="2752629"/>
                <a:ext cx="929422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1500" b="0" i="1" noProof="0" smtClean="0">
                          <a:latin typeface="Cambria Math" panose="02040503050406030204" pitchFamily="18" charset="0"/>
                        </a:rPr>
                        <m:t>(700)</m:t>
                      </m:r>
                    </m:oMath>
                  </m:oMathPara>
                </a14:m>
                <a:endParaRPr lang="en-US" sz="1500" noProof="0" dirty="0"/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3FD4E788-A17D-8308-B546-C20303176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439" y="2752629"/>
                <a:ext cx="929422" cy="323165"/>
              </a:xfrm>
              <a:prstGeom prst="rect">
                <a:avLst/>
              </a:prstGeom>
              <a:blipFill>
                <a:blip r:embed="rId10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74D9CE00-1EED-7DE7-D21D-1211BA3FB560}"/>
                  </a:ext>
                </a:extLst>
              </p:cNvPr>
              <p:cNvSpPr txBox="1"/>
              <p:nvPr/>
            </p:nvSpPr>
            <p:spPr>
              <a:xfrm>
                <a:off x="3387352" y="3615069"/>
                <a:ext cx="928331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1500" b="0" i="1" noProof="0" smtClean="0">
                          <a:latin typeface="Cambria Math" panose="02040503050406030204" pitchFamily="18" charset="0"/>
                        </a:rPr>
                        <m:t>(980)</m:t>
                      </m:r>
                    </m:oMath>
                  </m:oMathPara>
                </a14:m>
                <a:endParaRPr lang="en-US" sz="1500" noProof="0" dirty="0"/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74D9CE00-1EED-7DE7-D21D-1211BA3FB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352" y="3615069"/>
                <a:ext cx="928331" cy="323165"/>
              </a:xfrm>
              <a:prstGeom prst="rect">
                <a:avLst/>
              </a:prstGeom>
              <a:blipFill>
                <a:blip r:embed="rId11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19292307-FD0F-3840-5ABA-BA0B02202402}"/>
                  </a:ext>
                </a:extLst>
              </p:cNvPr>
              <p:cNvSpPr txBox="1"/>
              <p:nvPr/>
            </p:nvSpPr>
            <p:spPr>
              <a:xfrm>
                <a:off x="2049331" y="3939291"/>
                <a:ext cx="546318" cy="3290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US" sz="1500" noProof="0" dirty="0"/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19292307-FD0F-3840-5ABA-BA0B02202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331" y="3939291"/>
                <a:ext cx="546318" cy="3290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65FADA26-7A41-4DFF-7865-E711229A4563}"/>
                  </a:ext>
                </a:extLst>
              </p:cNvPr>
              <p:cNvSpPr txBox="1"/>
              <p:nvPr/>
            </p:nvSpPr>
            <p:spPr>
              <a:xfrm>
                <a:off x="859971" y="3665261"/>
                <a:ext cx="330197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US" sz="1500" noProof="0" dirty="0"/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65FADA26-7A41-4DFF-7865-E711229A4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1" y="3665261"/>
                <a:ext cx="330197" cy="3231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9D9489E4-3363-035A-947F-2FBB4B6BA445}"/>
                  </a:ext>
                </a:extLst>
              </p:cNvPr>
              <p:cNvSpPr txBox="1"/>
              <p:nvPr/>
            </p:nvSpPr>
            <p:spPr>
              <a:xfrm>
                <a:off x="1644689" y="4529136"/>
                <a:ext cx="451726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500" noProof="0" dirty="0"/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9D9489E4-3363-035A-947F-2FBB4B6BA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689" y="4529136"/>
                <a:ext cx="451726" cy="3231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043A2E13-EB4D-AFB1-52FD-B37E1DA0DD49}"/>
                  </a:ext>
                </a:extLst>
              </p:cNvPr>
              <p:cNvSpPr txBox="1"/>
              <p:nvPr/>
            </p:nvSpPr>
            <p:spPr>
              <a:xfrm>
                <a:off x="2526439" y="4521446"/>
                <a:ext cx="430887" cy="3405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15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 noProof="0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en-US" sz="1500" i="1" noProof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en-US" sz="1500" noProof="0" dirty="0"/>
              </a:p>
            </p:txBody>
          </p:sp>
        </mc:Choice>
        <mc:Fallback xmlns="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043A2E13-EB4D-AFB1-52FD-B37E1DA0D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439" y="4521446"/>
                <a:ext cx="430887" cy="34054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DBE0EF87-2940-4B96-DB89-B415D387985C}"/>
              </a:ext>
            </a:extLst>
          </p:cNvPr>
          <p:cNvSpPr/>
          <p:nvPr/>
        </p:nvSpPr>
        <p:spPr>
          <a:xfrm>
            <a:off x="2499919" y="3322040"/>
            <a:ext cx="469784" cy="293615"/>
          </a:xfrm>
          <a:custGeom>
            <a:avLst/>
            <a:gdLst>
              <a:gd name="connsiteX0" fmla="*/ 41945 w 469784"/>
              <a:gd name="connsiteY0" fmla="*/ 293615 h 293615"/>
              <a:gd name="connsiteX1" fmla="*/ 469784 w 469784"/>
              <a:gd name="connsiteY1" fmla="*/ 276837 h 293615"/>
              <a:gd name="connsiteX2" fmla="*/ 293615 w 469784"/>
              <a:gd name="connsiteY2" fmla="*/ 0 h 293615"/>
              <a:gd name="connsiteX3" fmla="*/ 0 w 469784"/>
              <a:gd name="connsiteY3" fmla="*/ 16778 h 293615"/>
              <a:gd name="connsiteX4" fmla="*/ 41945 w 469784"/>
              <a:gd name="connsiteY4" fmla="*/ 293615 h 29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4" h="293615">
                <a:moveTo>
                  <a:pt x="41945" y="293615"/>
                </a:moveTo>
                <a:lnTo>
                  <a:pt x="469784" y="276837"/>
                </a:lnTo>
                <a:lnTo>
                  <a:pt x="293615" y="0"/>
                </a:lnTo>
                <a:lnTo>
                  <a:pt x="0" y="16778"/>
                </a:lnTo>
                <a:lnTo>
                  <a:pt x="41945" y="2936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85B1027D-A2EE-A6EE-91E0-A60843372859}"/>
                  </a:ext>
                </a:extLst>
              </p:cNvPr>
              <p:cNvSpPr txBox="1"/>
              <p:nvPr/>
            </p:nvSpPr>
            <p:spPr>
              <a:xfrm>
                <a:off x="2039125" y="3228763"/>
                <a:ext cx="55652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500" b="0" i="1" noProof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500" b="0" i="1" noProof="0" smtClean="0">
                          <a:latin typeface="Cambria Math" panose="02040503050406030204" pitchFamily="18" charset="0"/>
                        </a:rPr>
                        <m:t>(980)</m:t>
                      </m:r>
                    </m:oMath>
                  </m:oMathPara>
                </a14:m>
                <a:endParaRPr lang="en-US" sz="1500" b="0" i="1" noProof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noProof="0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1500" b="0" i="1" noProof="0" smtClean="0">
                          <a:latin typeface="Cambria Math" panose="02040503050406030204" pitchFamily="18" charset="0"/>
                        </a:rPr>
                        <m:t>(500)</m:t>
                      </m:r>
                    </m:oMath>
                  </m:oMathPara>
                </a14:m>
                <a:endParaRPr lang="en-US" sz="1500" noProof="0" dirty="0"/>
              </a:p>
            </p:txBody>
          </p:sp>
        </mc:Choice>
        <mc:Fallback xmlns="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85B1027D-A2EE-A6EE-91E0-A60843372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125" y="3228763"/>
                <a:ext cx="556524" cy="461665"/>
              </a:xfrm>
              <a:prstGeom prst="rect">
                <a:avLst/>
              </a:prstGeom>
              <a:blipFill>
                <a:blip r:embed="rId16"/>
                <a:stretch>
                  <a:fillRect r="-47253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A94BAB8-1C05-BE95-A411-9E6348709910}"/>
                  </a:ext>
                </a:extLst>
              </p:cNvPr>
              <p:cNvSpPr txBox="1"/>
              <p:nvPr/>
            </p:nvSpPr>
            <p:spPr>
              <a:xfrm>
                <a:off x="4553885" y="2115318"/>
                <a:ext cx="314702" cy="200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00" b="0" i="1" noProof="0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00" b="0" i="1" noProof="0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1300" b="0" i="1" noProof="0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en-US" sz="1300" noProof="0" dirty="0">
                  <a:solidFill>
                    <a:srgbClr val="604C9B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A94BAB8-1C05-BE95-A411-9E6348709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885" y="2115318"/>
                <a:ext cx="314702" cy="200055"/>
              </a:xfrm>
              <a:prstGeom prst="rect">
                <a:avLst/>
              </a:prstGeom>
              <a:blipFill>
                <a:blip r:embed="rId17"/>
                <a:stretch>
                  <a:fillRect l="-11538" r="-5769" b="-60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2606B43D-C85F-6D1B-02FD-292E1F4DD66B}"/>
                  </a:ext>
                </a:extLst>
              </p:cNvPr>
              <p:cNvSpPr txBox="1"/>
              <p:nvPr/>
            </p:nvSpPr>
            <p:spPr>
              <a:xfrm>
                <a:off x="7827157" y="3728079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noProof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2606B43D-C85F-6D1B-02FD-292E1F4DD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157" y="3728079"/>
                <a:ext cx="471604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98788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57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/>
                  <a:t>But where is the </a:t>
                </a:r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3600" noProof="0" dirty="0"/>
                  <a:t>?</a:t>
                </a:r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2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" name="Immagine 91">
            <a:extLst>
              <a:ext uri="{FF2B5EF4-FFF2-40B4-BE49-F238E27FC236}">
                <a16:creationId xmlns:a16="http://schemas.microsoft.com/office/drawing/2014/main" id="{C709B13D-062E-F354-0528-83A0F9E8D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43" y="1225652"/>
            <a:ext cx="5446949" cy="3660856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903B6367-D538-785C-4F04-DF437531BC5B}"/>
              </a:ext>
            </a:extLst>
          </p:cNvPr>
          <p:cNvCxnSpPr/>
          <p:nvPr/>
        </p:nvCxnSpPr>
        <p:spPr>
          <a:xfrm>
            <a:off x="3129094" y="2416029"/>
            <a:ext cx="419449" cy="4110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886BB40-346D-AAAA-5E06-FD8F456FF1F0}"/>
                  </a:ext>
                </a:extLst>
              </p:cNvPr>
              <p:cNvSpPr txBox="1"/>
              <p:nvPr/>
            </p:nvSpPr>
            <p:spPr>
              <a:xfrm>
                <a:off x="2535958" y="2055193"/>
                <a:ext cx="10125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(980)</m:t>
                      </m:r>
                    </m:oMath>
                  </m:oMathPara>
                </a14:m>
                <a:endParaRPr lang="en-US" noProof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886BB40-346D-AAAA-5E06-FD8F456FF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958" y="2055193"/>
                <a:ext cx="1012585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0" name="Connettore 2 99">
            <a:extLst>
              <a:ext uri="{FF2B5EF4-FFF2-40B4-BE49-F238E27FC236}">
                <a16:creationId xmlns:a16="http://schemas.microsoft.com/office/drawing/2014/main" id="{0AACBBB7-284D-7FBA-F538-8CFF6378EC80}"/>
              </a:ext>
            </a:extLst>
          </p:cNvPr>
          <p:cNvCxnSpPr>
            <a:cxnSpLocks/>
          </p:cNvCxnSpPr>
          <p:nvPr/>
        </p:nvCxnSpPr>
        <p:spPr>
          <a:xfrm>
            <a:off x="1242969" y="3789836"/>
            <a:ext cx="610998" cy="1194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CasellaDiTesto 110">
                <a:extLst>
                  <a:ext uri="{FF2B5EF4-FFF2-40B4-BE49-F238E27FC236}">
                    <a16:creationId xmlns:a16="http://schemas.microsoft.com/office/drawing/2014/main" id="{D9AC3C1E-FD52-BEF8-ADF5-9344F22E9098}"/>
                  </a:ext>
                </a:extLst>
              </p:cNvPr>
              <p:cNvSpPr txBox="1"/>
              <p:nvPr/>
            </p:nvSpPr>
            <p:spPr>
              <a:xfrm>
                <a:off x="649833" y="3429000"/>
                <a:ext cx="7481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???</m:t>
                      </m:r>
                    </m:oMath>
                  </m:oMathPara>
                </a14:m>
                <a:endParaRPr lang="en-US" noProof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1" name="CasellaDiTesto 110">
                <a:extLst>
                  <a:ext uri="{FF2B5EF4-FFF2-40B4-BE49-F238E27FC236}">
                    <a16:creationId xmlns:a16="http://schemas.microsoft.com/office/drawing/2014/main" id="{D9AC3C1E-FD52-BEF8-ADF5-9344F22E9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33" y="3429000"/>
                <a:ext cx="74815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8F3880D-DAA2-CCE3-71AE-281E3D6D6C9C}"/>
                  </a:ext>
                </a:extLst>
              </p:cNvPr>
              <p:cNvSpPr txBox="1"/>
              <p:nvPr/>
            </p:nvSpPr>
            <p:spPr>
              <a:xfrm>
                <a:off x="1397987" y="5085219"/>
                <a:ext cx="569117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noProof="0" dirty="0"/>
                  <a:t>Really, really need amplitude analysis to get </a:t>
                </a:r>
                <a:br>
                  <a:rPr lang="en-US" sz="2400" noProof="0" dirty="0"/>
                </a:br>
                <a:r>
                  <a:rPr lang="en-US" sz="2400" noProof="0" dirty="0"/>
                  <a:t>something meaningful about the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8F3880D-DAA2-CCE3-71AE-281E3D6D6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987" y="5085219"/>
                <a:ext cx="5691173" cy="830997"/>
              </a:xfrm>
              <a:prstGeom prst="rect">
                <a:avLst/>
              </a:prstGeom>
              <a:blipFill>
                <a:blip r:embed="rId6"/>
                <a:stretch>
                  <a:fillRect l="-1606" t="-5839" r="-749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3BD94475-031B-1275-0637-5B77231B6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835" y="1382732"/>
            <a:ext cx="9144000" cy="18240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EAF4F1B-108C-174F-19FD-C9C06F68AC3E}"/>
                  </a:ext>
                </a:extLst>
              </p:cNvPr>
              <p:cNvSpPr txBox="1"/>
              <p:nvPr/>
            </p:nvSpPr>
            <p:spPr>
              <a:xfrm>
                <a:off x="114252" y="3314999"/>
                <a:ext cx="915558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noProof="0" dirty="0"/>
                  <a:t>The Adler zero is a zero of the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noProof="0" dirty="0"/>
                  <a:t>-wave amplitude due to chiral symmetry</a:t>
                </a:r>
                <a:br>
                  <a:rPr lang="en-US" sz="2400" noProof="0" dirty="0"/>
                </a:br>
                <a:r>
                  <a:rPr lang="en-US" sz="2400" noProof="0" dirty="0"/>
                  <a:t>In </a:t>
                </a:r>
                <a:r>
                  <a:rPr lang="en-US" sz="2400" noProof="0" dirty="0" err="1"/>
                  <a:t>UχPT</a:t>
                </a:r>
                <a:r>
                  <a:rPr lang="en-US" sz="2400" noProof="0" dirty="0"/>
                  <a:t> it most often generate a pole identified as the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EAF4F1B-108C-174F-19FD-C9C06F68A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52" y="3314999"/>
                <a:ext cx="9155583" cy="830997"/>
              </a:xfrm>
              <a:prstGeom prst="rect">
                <a:avLst/>
              </a:prstGeom>
              <a:blipFill>
                <a:blip r:embed="rId8"/>
                <a:stretch>
                  <a:fillRect l="-1065" t="-5882" r="-133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D3A9EE5-3D8C-5CFF-6A25-DADFA6DF71B5}"/>
                  </a:ext>
                </a:extLst>
              </p:cNvPr>
              <p:cNvSpPr txBox="1"/>
              <p:nvPr/>
            </p:nvSpPr>
            <p:spPr>
              <a:xfrm>
                <a:off x="2103944" y="4350527"/>
                <a:ext cx="34442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en-US" noProof="0" dirty="0"/>
                  <a:t> scattering shift for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=0,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noProof="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D3A9EE5-3D8C-5CFF-6A25-DADFA6DF7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944" y="4350527"/>
                <a:ext cx="3444276" cy="369332"/>
              </a:xfrm>
              <a:prstGeom prst="rect">
                <a:avLst/>
              </a:prstGeom>
              <a:blipFill>
                <a:blip r:embed="rId9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929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1" grpId="0"/>
      <p:bldP spid="4" grpId="0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58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Roy equations (sketched)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233122-B961-136C-0194-EB3E8C02A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4" y="1385951"/>
            <a:ext cx="4058216" cy="328658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E7A5DE5-EEA2-E26A-0C58-EEE993570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4" y="4730603"/>
            <a:ext cx="4963218" cy="94310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2E9B1D6-2B5B-F0CA-341F-EC6B817C836F}"/>
              </a:ext>
            </a:extLst>
          </p:cNvPr>
          <p:cNvSpPr txBox="1"/>
          <p:nvPr/>
        </p:nvSpPr>
        <p:spPr>
          <a:xfrm>
            <a:off x="4141230" y="1183019"/>
            <a:ext cx="4623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1) You use the analytic properties of the amplitude and write </a:t>
            </a:r>
            <a:br>
              <a:rPr lang="en-US" sz="2400" noProof="0" dirty="0"/>
            </a:br>
            <a:r>
              <a:rPr lang="en-US" sz="2400" noProof="0" dirty="0"/>
              <a:t>Cauchy theorem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41DBB72-448B-BCF6-B6F0-7AB49A3EF6EE}"/>
              </a:ext>
            </a:extLst>
          </p:cNvPr>
          <p:cNvSpPr txBox="1"/>
          <p:nvPr/>
        </p:nvSpPr>
        <p:spPr>
          <a:xfrm>
            <a:off x="4141230" y="2437977"/>
            <a:ext cx="491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2) You use crossing symmetry to rewrite the integral of the left-hand cut as an integral of the right-hand cut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F5A2389-FB9B-2EB1-14A2-91194A1978E8}"/>
              </a:ext>
            </a:extLst>
          </p:cNvPr>
          <p:cNvSpPr txBox="1"/>
          <p:nvPr/>
        </p:nvSpPr>
        <p:spPr>
          <a:xfrm>
            <a:off x="4148044" y="3784912"/>
            <a:ext cx="4919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3) You expand the amplitude in partial waves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9A653025-9DCA-9A4E-8ADA-EF87CDD38C96}"/>
              </a:ext>
            </a:extLst>
          </p:cNvPr>
          <p:cNvSpPr/>
          <p:nvPr/>
        </p:nvSpPr>
        <p:spPr>
          <a:xfrm>
            <a:off x="4048951" y="4858613"/>
            <a:ext cx="905002" cy="6863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E331001E-9783-A1B6-6A15-746CBC78442A}"/>
                  </a:ext>
                </a:extLst>
              </p:cNvPr>
              <p:cNvSpPr txBox="1"/>
              <p:nvPr/>
            </p:nvSpPr>
            <p:spPr>
              <a:xfrm>
                <a:off x="5261912" y="4499748"/>
                <a:ext cx="3750257" cy="9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noProof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E331001E-9783-A1B6-6A15-746CBC784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912" y="4499748"/>
                <a:ext cx="3750257" cy="9885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09217C6-EF13-5EB8-FAAE-B9D83DC61435}"/>
              </a:ext>
            </a:extLst>
          </p:cNvPr>
          <p:cNvSpPr txBox="1"/>
          <p:nvPr/>
        </p:nvSpPr>
        <p:spPr>
          <a:xfrm>
            <a:off x="6363303" y="5568971"/>
            <a:ext cx="289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The dispersive integral helps </a:t>
            </a:r>
            <a:br>
              <a:rPr lang="en-US" noProof="0" dirty="0"/>
            </a:br>
            <a:r>
              <a:rPr lang="en-US" noProof="0" dirty="0"/>
              <a:t>the analytic continuation</a:t>
            </a:r>
          </a:p>
        </p:txBody>
      </p:sp>
    </p:spTree>
    <p:extLst>
      <p:ext uri="{BB962C8B-B14F-4D97-AF65-F5344CB8AC3E}">
        <p14:creationId xmlns:p14="http://schemas.microsoft.com/office/powerpoint/2010/main" val="366604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1" grpId="0" animBg="1"/>
      <p:bldP spid="21" grpId="0"/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59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Results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AADFD48-8C4D-479C-CD8E-EA49C6EAD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2" y="1086609"/>
            <a:ext cx="3879544" cy="319177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9E69A76-61C1-0DEA-0204-2215918B56ED}"/>
              </a:ext>
            </a:extLst>
          </p:cNvPr>
          <p:cNvSpPr txBox="1"/>
          <p:nvPr/>
        </p:nvSpPr>
        <p:spPr>
          <a:xfrm>
            <a:off x="4062231" y="1234064"/>
            <a:ext cx="512986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>
                <a:solidFill>
                  <a:srgbClr val="C00000"/>
                </a:solidFill>
              </a:rPr>
              <a:t>Colangelo, Gasser, Leutwyler, NPB603, 125 (2001)</a:t>
            </a:r>
          </a:p>
          <a:p>
            <a:r>
              <a:rPr lang="en-US" sz="1600" noProof="0" dirty="0">
                <a:solidFill>
                  <a:srgbClr val="C00000"/>
                </a:solidFill>
              </a:rPr>
              <a:t>Caprini, Colangelo, Leutwyler, PRL 96, 132001 (2006)</a:t>
            </a:r>
          </a:p>
          <a:p>
            <a:r>
              <a:rPr lang="en-US" sz="1600" noProof="0" dirty="0">
                <a:solidFill>
                  <a:srgbClr val="C00000"/>
                </a:solidFill>
              </a:rPr>
              <a:t>Garcia-Martin, Kaminski, Peláez, Ruiz de Elvira, </a:t>
            </a:r>
            <a:br>
              <a:rPr lang="en-US" sz="1600" noProof="0" dirty="0">
                <a:solidFill>
                  <a:srgbClr val="C00000"/>
                </a:solidFill>
              </a:rPr>
            </a:br>
            <a:r>
              <a:rPr lang="en-US" sz="1600" noProof="0" dirty="0">
                <a:solidFill>
                  <a:srgbClr val="C00000"/>
                </a:solidFill>
              </a:rPr>
              <a:t>	PRL107, 072001(2011)</a:t>
            </a:r>
          </a:p>
          <a:p>
            <a:r>
              <a:rPr lang="en-US" sz="1600" noProof="0" dirty="0" err="1">
                <a:solidFill>
                  <a:srgbClr val="C00000"/>
                </a:solidFill>
              </a:rPr>
              <a:t>Moussallam</a:t>
            </a:r>
            <a:r>
              <a:rPr lang="en-US" sz="1600" noProof="0" dirty="0">
                <a:solidFill>
                  <a:srgbClr val="C00000"/>
                </a:solidFill>
              </a:rPr>
              <a:t>, EPJC71, 1814 (2011)</a:t>
            </a:r>
          </a:p>
          <a:p>
            <a:r>
              <a:rPr lang="en-US" sz="1600" noProof="0" dirty="0" err="1">
                <a:solidFill>
                  <a:srgbClr val="C00000"/>
                </a:solidFill>
              </a:rPr>
              <a:t>Masjuan</a:t>
            </a:r>
            <a:r>
              <a:rPr lang="en-US" sz="1600" noProof="0" dirty="0">
                <a:solidFill>
                  <a:srgbClr val="C00000"/>
                </a:solidFill>
              </a:rPr>
              <a:t>, Ruiz de Elvira, Sanz-</a:t>
            </a:r>
            <a:r>
              <a:rPr lang="en-US" sz="1600" noProof="0" dirty="0" err="1">
                <a:solidFill>
                  <a:srgbClr val="C00000"/>
                </a:solidFill>
              </a:rPr>
              <a:t>Cillero</a:t>
            </a:r>
            <a:r>
              <a:rPr lang="en-US" sz="1600" noProof="0" dirty="0">
                <a:solidFill>
                  <a:srgbClr val="C00000"/>
                </a:solidFill>
              </a:rPr>
              <a:t>, PRD90, 097901 (2014)</a:t>
            </a:r>
          </a:p>
          <a:p>
            <a:r>
              <a:rPr lang="en-US" sz="1600" b="0" noProof="0" dirty="0">
                <a:solidFill>
                  <a:srgbClr val="C00000"/>
                </a:solidFill>
                <a:effectLst/>
                <a:latin typeface="-apple-system"/>
              </a:rPr>
              <a:t>Pel</a:t>
            </a:r>
            <a:r>
              <a:rPr lang="en-US" sz="1600" noProof="0" dirty="0">
                <a:solidFill>
                  <a:srgbClr val="C00000"/>
                </a:solidFill>
              </a:rPr>
              <a:t>á</a:t>
            </a:r>
            <a:r>
              <a:rPr lang="en-US" sz="1600" b="0" noProof="0" dirty="0">
                <a:solidFill>
                  <a:srgbClr val="C00000"/>
                </a:solidFill>
                <a:effectLst/>
                <a:latin typeface="-apple-system"/>
              </a:rPr>
              <a:t>ez, </a:t>
            </a:r>
            <a:r>
              <a:rPr lang="en-US" sz="1600" b="0" noProof="0" dirty="0" err="1">
                <a:solidFill>
                  <a:srgbClr val="C00000"/>
                </a:solidFill>
                <a:effectLst/>
                <a:latin typeface="-apple-system"/>
              </a:rPr>
              <a:t>Phys.Rept</a:t>
            </a:r>
            <a:r>
              <a:rPr lang="en-US" sz="1600" b="0" noProof="0" dirty="0">
                <a:solidFill>
                  <a:srgbClr val="C00000"/>
                </a:solidFill>
                <a:effectLst/>
                <a:latin typeface="-apple-system"/>
              </a:rPr>
              <a:t>. 658 (2016)</a:t>
            </a:r>
          </a:p>
          <a:p>
            <a:endParaRPr lang="en-US" sz="1600" noProof="0" dirty="0">
              <a:solidFill>
                <a:srgbClr val="C00000"/>
              </a:solidFill>
            </a:endParaRPr>
          </a:p>
          <a:p>
            <a:r>
              <a:rPr lang="en-US" sz="1600" noProof="0" dirty="0" err="1">
                <a:solidFill>
                  <a:srgbClr val="C00000"/>
                </a:solidFill>
              </a:rPr>
              <a:t>Descotes</a:t>
            </a:r>
            <a:r>
              <a:rPr lang="en-US" sz="1600" noProof="0" dirty="0">
                <a:solidFill>
                  <a:srgbClr val="C00000"/>
                </a:solidFill>
              </a:rPr>
              <a:t>-Genon, </a:t>
            </a:r>
            <a:r>
              <a:rPr lang="en-US" sz="1600" noProof="0" dirty="0" err="1">
                <a:solidFill>
                  <a:srgbClr val="C00000"/>
                </a:solidFill>
              </a:rPr>
              <a:t>Moussallam</a:t>
            </a:r>
            <a:r>
              <a:rPr lang="en-US" sz="1600" noProof="0" dirty="0">
                <a:solidFill>
                  <a:srgbClr val="C00000"/>
                </a:solidFill>
              </a:rPr>
              <a:t>, EPJC48, 553 (2006) </a:t>
            </a:r>
          </a:p>
          <a:p>
            <a:r>
              <a:rPr lang="en-US" sz="1600" noProof="0" dirty="0">
                <a:solidFill>
                  <a:srgbClr val="C00000"/>
                </a:solidFill>
              </a:rPr>
              <a:t>Peláez, Rodas, arXiv:2010.11222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1AEBB31-B9AF-0B27-B8FA-D54E674CC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81" y="4379530"/>
            <a:ext cx="6787837" cy="185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97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5B860-3AA9-3588-220A-5E20FCB98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36369368-87BC-8C83-E855-F19506AC1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FB6FD1B7-31C6-C9AB-525B-7576364FF30C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From quarks to hadrons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3439D0-53E4-158A-2F99-6493EF0D0AC0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4">
                <a:extLst>
                  <a:ext uri="{FF2B5EF4-FFF2-40B4-BE49-F238E27FC236}">
                    <a16:creationId xmlns:a16="http://schemas.microsoft.com/office/drawing/2014/main" id="{397D4221-7762-2AA9-F141-A52595394DC2}"/>
                  </a:ext>
                </a:extLst>
              </p:cNvPr>
              <p:cNvSpPr txBox="1"/>
              <p:nvPr/>
            </p:nvSpPr>
            <p:spPr>
              <a:xfrm>
                <a:off x="274608" y="1049482"/>
                <a:ext cx="8031192" cy="1226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noProof="0" dirty="0"/>
                  <a:t>We do a better job if we reabsorb most of the QCD interactions in an effective quark mass, and in a residual interaction. This leads to </a:t>
                </a:r>
                <a:r>
                  <a:rPr lang="en-US" sz="2400" noProof="0" dirty="0">
                    <a:solidFill>
                      <a:srgbClr val="FF0000"/>
                    </a:solidFill>
                  </a:rPr>
                  <a:t>constituent quarks </a:t>
                </a:r>
                <a:r>
                  <a:rPr lang="en-US" sz="2400" noProof="0" dirty="0"/>
                  <a:t>with masses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noProof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noProof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4">
                <a:extLst>
                  <a:ext uri="{FF2B5EF4-FFF2-40B4-BE49-F238E27FC236}">
                    <a16:creationId xmlns:a16="http://schemas.microsoft.com/office/drawing/2014/main" id="{397D4221-7762-2AA9-F141-A52595394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08" y="1049482"/>
                <a:ext cx="8031192" cy="1226426"/>
              </a:xfrm>
              <a:prstGeom prst="rect">
                <a:avLst/>
              </a:prstGeom>
              <a:blipFill>
                <a:blip r:embed="rId3"/>
                <a:stretch>
                  <a:fillRect l="-1138" t="-3980" r="-1442" b="-89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0D610E1E-424E-299F-922B-9B1BAAF1A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87" y="2275908"/>
            <a:ext cx="7052486" cy="454159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312D831-3B03-5BDF-2E41-63F38FFBB5BE}"/>
              </a:ext>
            </a:extLst>
          </p:cNvPr>
          <p:cNvSpPr txBox="1"/>
          <p:nvPr/>
        </p:nvSpPr>
        <p:spPr>
          <a:xfrm rot="16200000">
            <a:off x="7864465" y="541170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C00000"/>
                </a:solidFill>
              </a:rPr>
              <a:t>C. Fischer</a:t>
            </a:r>
          </a:p>
        </p:txBody>
      </p:sp>
    </p:spTree>
    <p:extLst>
      <p:ext uri="{BB962C8B-B14F-4D97-AF65-F5344CB8AC3E}">
        <p14:creationId xmlns:p14="http://schemas.microsoft.com/office/powerpoint/2010/main" val="3746428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67947-D042-93A5-47D9-5067B50BF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8FDB19-D10E-3563-3FB1-0984F24F4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en-US" noProof="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069599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61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2575249" y="929101"/>
                <a:ext cx="3993502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4800" noProof="0" dirty="0"/>
                  <a:t>The hybrid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0" i="1" noProof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4800" b="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4800" noProof="0" dirty="0"/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249" y="929101"/>
                <a:ext cx="3993502" cy="1076866"/>
              </a:xfrm>
              <a:prstGeom prst="rect">
                <a:avLst/>
              </a:prstGeom>
              <a:blipFill>
                <a:blip r:embed="rId3"/>
                <a:stretch>
                  <a:fillRect l="-6860" b="-299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The pole hunter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467"/>
            <a:ext cx="9144000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4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Learning about confinement</a:t>
            </a: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62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20816"/>
          <a:stretch/>
        </p:blipFill>
        <p:spPr>
          <a:xfrm>
            <a:off x="99213" y="3894586"/>
            <a:ext cx="3293706" cy="251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13" y="6041520"/>
            <a:ext cx="154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</a:rPr>
              <a:t>D. Leinweber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3830" y="1639600"/>
            <a:ext cx="4059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noProof="0" dirty="0"/>
              <a:t>If quarks were infinitely heavy,</a:t>
            </a:r>
            <a:br>
              <a:rPr lang="en-US" sz="2200" noProof="0" dirty="0"/>
            </a:br>
            <a:r>
              <a:rPr lang="en-US" sz="2200" noProof="0" dirty="0"/>
              <a:t>gluonic field is confined in a </a:t>
            </a:r>
            <a:r>
              <a:rPr lang="en-US" sz="2200" noProof="0" dirty="0">
                <a:solidFill>
                  <a:srgbClr val="FF0000"/>
                </a:solidFill>
              </a:rPr>
              <a:t>string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214" y="1111848"/>
            <a:ext cx="3330125" cy="2653689"/>
            <a:chOff x="99214" y="1111848"/>
            <a:chExt cx="3330125" cy="2653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4" y="1111848"/>
              <a:ext cx="3293706" cy="2653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707465" y="303572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>
                  <a:solidFill>
                    <a:srgbClr val="C00000"/>
                  </a:solidFill>
                </a:rPr>
                <a:t>G. Bali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9909013">
              <a:off x="1207064" y="1792977"/>
              <a:ext cx="222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>
                  <a:solidFill>
                    <a:srgbClr val="0000FF"/>
                  </a:solidFill>
                </a:rPr>
                <a:t>Linear rising potential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noProof="0" dirty="0"/>
                  <a:t>What is a</a:t>
                </a:r>
                <a:r>
                  <a:rPr lang="en-US" sz="2200" noProof="0" dirty="0">
                    <a:solidFill>
                      <a:srgbClr val="FF0000"/>
                    </a:solidFill>
                  </a:rPr>
                  <a:t> constituent gluon</a:t>
                </a:r>
                <a:r>
                  <a:rPr lang="en-US" sz="2200" noProof="0" dirty="0"/>
                  <a:t>?</a:t>
                </a:r>
              </a:p>
              <a:p>
                <a:endParaRPr lang="en-US" sz="2200" noProof="0" dirty="0">
                  <a:solidFill>
                    <a:srgbClr val="FF0000"/>
                  </a:solidFill>
                </a:endParaRP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200" noProof="0" dirty="0"/>
                  <a:t>vibration of the string?</a:t>
                </a:r>
                <a:br>
                  <a:rPr lang="en-US" sz="2200" noProof="0" dirty="0"/>
                </a:br>
                <a:r>
                  <a:rPr lang="en-US" sz="2200" b="1" noProof="0" dirty="0"/>
                  <a:t>→ </a:t>
                </a:r>
                <a:r>
                  <a:rPr lang="en-US" sz="2200" noProof="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sz="2200" b="1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2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1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200" i="1" noProof="0" smtClean="0">
                                <a:latin typeface="Cambria Math" panose="02040503050406030204" pitchFamily="18" charset="0"/>
                              </a:rPr>
                              <m:t>,1,</m:t>
                            </m:r>
                            <m:r>
                              <a:rPr lang="en-US" sz="2200" b="1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2200" noProof="0" dirty="0"/>
                  <a:t>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en-US" sz="2200" noProof="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200" noProof="0" dirty="0"/>
                  <a:t>excitation of a quasiparticle?</a:t>
                </a:r>
                <a:br>
                  <a:rPr lang="en-US" sz="2200" noProof="0" dirty="0"/>
                </a:br>
                <a:r>
                  <a:rPr lang="en-US" sz="2200" b="1" noProof="0" dirty="0"/>
                  <a:t>→ </a:t>
                </a:r>
                <a:r>
                  <a:rPr lang="en-US" sz="2200" noProof="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en-US" sz="2200" i="1" noProof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noProof="0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sz="2200" b="1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200" i="1" noProof="0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en-US" sz="2200" i="1" noProof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2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en-US" sz="2200" noProof="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  <a:blipFill>
                <a:blip r:embed="rId5"/>
                <a:stretch>
                  <a:fillRect l="-1876" t="-1733" b="-4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1" y="2307072"/>
            <a:ext cx="906244" cy="1086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200" noProof="0" dirty="0">
                    <a:solidFill>
                      <a:srgbClr val="FF0000"/>
                    </a:solidFill>
                  </a:rPr>
                  <a:t>excitation of a quasiparticle!</a:t>
                </a:r>
                <a:br>
                  <a:rPr lang="en-US" sz="2200" noProof="0" dirty="0"/>
                </a:br>
                <a:r>
                  <a:rPr lang="en-US" sz="2200" b="1" noProof="0" dirty="0"/>
                  <a:t>→ </a:t>
                </a:r>
                <a:r>
                  <a:rPr lang="en-US" sz="2200" noProof="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sz="2200" b="1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2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br>
                  <a:rPr lang="en-US" sz="2200" noProof="0" dirty="0"/>
                </a:br>
                <a:r>
                  <a:rPr lang="en-US" sz="2200" noProof="0" dirty="0"/>
                  <a:t>says Lattice QCD... 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en-US" sz="2200" noProof="0" dirty="0"/>
              </a:p>
              <a:p>
                <a:pPr algn="ctr">
                  <a:buClr>
                    <a:srgbClr val="C00000"/>
                  </a:buClr>
                  <a:buSzPct val="120000"/>
                </a:pPr>
                <a:r>
                  <a:rPr lang="en-US" sz="2200" noProof="0" dirty="0">
                    <a:solidFill>
                      <a:srgbClr val="FF0000"/>
                    </a:solidFill>
                  </a:rPr>
                  <a:t>What about real data?</a:t>
                </a:r>
              </a:p>
              <a:p>
                <a:pPr>
                  <a:buClr>
                    <a:srgbClr val="C00000"/>
                  </a:buClr>
                  <a:buSzPct val="120000"/>
                </a:pPr>
                <a:endParaRPr lang="en-US" sz="2200" noProof="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  <a:blipFill>
                <a:blip r:embed="rId7"/>
                <a:stretch>
                  <a:fillRect l="-1876" t="-42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1136212"/>
            <a:ext cx="3215486" cy="2629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1717410" y="3086884"/>
            <a:ext cx="15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C00000"/>
                </a:solidFill>
              </a:rPr>
              <a:t>C. Morningstar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3888527"/>
            <a:ext cx="3284613" cy="2522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0347" y="3898055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C00000"/>
                </a:solidFill>
              </a:rPr>
              <a:t>J. Dudek</a:t>
            </a:r>
          </a:p>
        </p:txBody>
      </p:sp>
    </p:spTree>
    <p:extLst>
      <p:ext uri="{BB962C8B-B14F-4D97-AF65-F5344CB8AC3E}">
        <p14:creationId xmlns:p14="http://schemas.microsoft.com/office/powerpoint/2010/main" val="34071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9" grpId="0"/>
      <p:bldP spid="2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02218" y="673054"/>
            <a:ext cx="3642780" cy="261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63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Hybrid hunting</a:t>
            </a:r>
            <a:endParaRPr lang="en-US" sz="3600" noProof="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3262649"/>
            <a:ext cx="3645840" cy="2544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9328" y="5691518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noProof="0" dirty="0"/>
              <a:t>Small signal in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621" y="3661081"/>
            <a:ext cx="494522" cy="4945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4567" y="1934217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6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923223" y="2418525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15" name="Oval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>
                  <a:blip r:embed="rId6"/>
                  <a:stretch>
                    <a:fillRect l="-12676" r="-30986" b="-5634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16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blipFill>
                <a:blip r:embed="rId8"/>
                <a:stretch>
                  <a:fillRect r="-191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noProof="0" dirty="0"/>
                  <a:t>Excited gluon,</a:t>
                </a:r>
                <a:br>
                  <a:rPr lang="en-US" noProof="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br>
                  <a:rPr lang="en-US" noProof="0" dirty="0"/>
                </a:br>
                <a:r>
                  <a:rPr lang="en-US" noProof="0" dirty="0"/>
                  <a:t>mass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∼1.0</m:t>
                    </m:r>
                    <m:r>
                      <m:rPr>
                        <m:nor/>
                      </m:rPr>
                      <a:rPr lang="en-US" b="0" i="0" noProof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1.5 </m:t>
                    </m:r>
                    <m:r>
                      <m:rPr>
                        <m:nor/>
                      </m:rPr>
                      <a:rPr lang="en-US" b="0" i="0" noProof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noProof="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blipFill>
                <a:blip r:embed="rId9"/>
                <a:stretch>
                  <a:fillRect l="-5882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noProof="0" dirty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noProof="0" dirty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en-US" sz="2400" b="1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en-US" sz="2400" b="1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2400" b="1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en-US" sz="2400" b="1" noProof="0" dirty="0">
                  <a:solidFill>
                    <a:srgbClr val="0000FF"/>
                  </a:solidFill>
                </a:endParaRPr>
              </a:p>
              <a:p>
                <a:r>
                  <a:rPr lang="en-US" sz="2400" noProof="0" dirty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noProof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en-US" sz="2400" b="0" i="0" noProof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400" b="0" i="0" noProof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2400" b="0" i="0" noProof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→3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→5</m:t>
                              </m:r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>
                <a:blip r:embed="rId10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67" y="673054"/>
            <a:ext cx="3284613" cy="25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28295" y="2600319"/>
                <a:ext cx="3411945" cy="585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600" noProof="0" dirty="0"/>
                  <a:t>excitation of a quasiparticle?</a:t>
                </a:r>
                <a:br>
                  <a:rPr lang="en-US" sz="1600" noProof="0" dirty="0"/>
                </a:br>
                <a:r>
                  <a:rPr lang="en-US" sz="1600" b="1" noProof="0" dirty="0"/>
                  <a:t>→ </a:t>
                </a:r>
                <a:r>
                  <a:rPr lang="en-US" sz="1600" noProof="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noProof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1600" i="1" noProof="0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en-US" sz="1600" i="1" noProof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 noProof="0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sz="1600" b="1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1600" i="1" noProof="0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en-US" sz="1600" i="1" noProof="0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en-US" sz="1600" i="1" noProof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16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1600" i="1" noProof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en-US" sz="1600" noProof="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295" y="2600319"/>
                <a:ext cx="3411945" cy="585610"/>
              </a:xfrm>
              <a:prstGeom prst="rect">
                <a:avLst/>
              </a:prstGeom>
              <a:blipFill>
                <a:blip r:embed="rId12"/>
                <a:stretch>
                  <a:fillRect l="-893" t="-3125" b="-135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291804" y="725573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C00000"/>
                </a:solidFill>
              </a:rPr>
              <a:t>J. Dudek</a:t>
            </a:r>
          </a:p>
        </p:txBody>
      </p:sp>
    </p:spTree>
    <p:extLst>
      <p:ext uri="{BB962C8B-B14F-4D97-AF65-F5344CB8AC3E}">
        <p14:creationId xmlns:p14="http://schemas.microsoft.com/office/powerpoint/2010/main" val="4477733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64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Two hybrid states???</a:t>
            </a:r>
            <a:endParaRPr lang="en-US" sz="3600" noProof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078295"/>
            <a:ext cx="3747241" cy="262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3623290"/>
            <a:ext cx="3747241" cy="2619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41383" r="31977" b="29773"/>
          <a:stretch/>
        </p:blipFill>
        <p:spPr>
          <a:xfrm>
            <a:off x="4133460" y="1105716"/>
            <a:ext cx="4874686" cy="2052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41551" r="31738" b="27247"/>
          <a:stretch/>
        </p:blipFill>
        <p:spPr>
          <a:xfrm>
            <a:off x="4149671" y="4110135"/>
            <a:ext cx="4842263" cy="2191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noProof="0" dirty="0"/>
                  <a:t>Neither lattice nor models predict two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en-US" sz="2400" noProof="0" dirty="0"/>
                  <a:t> states in this region!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blipFill>
                <a:blip r:embed="rId7"/>
                <a:stretch>
                  <a:fillRect l="-1818" t="-5839" r="-970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3">
                <a:extLst>
                  <a:ext uri="{FF2B5EF4-FFF2-40B4-BE49-F238E27FC236}">
                    <a16:creationId xmlns:a16="http://schemas.microsoft.com/office/drawing/2014/main" id="{874A24AC-44C2-15AA-8157-EEC1DE57FD0B}"/>
                  </a:ext>
                </a:extLst>
              </p:cNvPr>
              <p:cNvSpPr txBox="1"/>
              <p:nvPr/>
            </p:nvSpPr>
            <p:spPr>
              <a:xfrm>
                <a:off x="4208106" y="4721290"/>
                <a:ext cx="4746684" cy="1200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A hybrid meson (</a:t>
                </a:r>
                <a14:m>
                  <m:oMath xmlns:m="http://schemas.openxmlformats.org/officeDocument/2006/math">
                    <m:r>
                      <a:rPr lang="en-US" b="1" i="1" noProof="0" smtClean="0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noProof="0" dirty="0"/>
                  <a:t>) cannot decay into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br>
                  <a:rPr lang="en-US" noProof="0" dirty="0"/>
                </a:br>
                <a:r>
                  <a:rPr lang="en-US" noProof="0" dirty="0"/>
                  <a:t>in the SU(3) limit</a:t>
                </a:r>
              </a:p>
              <a:p>
                <a:endParaRPr lang="en-US" noProof="0" dirty="0"/>
              </a:p>
              <a:p>
                <a:r>
                  <a:rPr lang="en-US" noProof="0" dirty="0"/>
                  <a:t>Tetraquark (</a:t>
                </a:r>
                <a14:m>
                  <m:oMath xmlns:m="http://schemas.openxmlformats.org/officeDocument/2006/math">
                    <m:r>
                      <a:rPr lang="en-US" b="1" i="1" noProof="0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⊕</m:t>
                    </m:r>
                    <m:acc>
                      <m:accPr>
                        <m:chr m:val="̅"/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noProof="0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</m:acc>
                  </m:oMath>
                </a14:m>
                <a:r>
                  <a:rPr lang="en-US" noProof="0" dirty="0"/>
                  <a:t>)? Requires doubly charged</a:t>
                </a:r>
              </a:p>
            </p:txBody>
          </p:sp>
        </mc:Choice>
        <mc:Fallback xmlns="">
          <p:sp>
            <p:nvSpPr>
              <p:cNvPr id="10" name="TextBox 13">
                <a:extLst>
                  <a:ext uri="{FF2B5EF4-FFF2-40B4-BE49-F238E27FC236}">
                    <a16:creationId xmlns:a16="http://schemas.microsoft.com/office/drawing/2014/main" id="{874A24AC-44C2-15AA-8157-EEC1DE57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106" y="4721290"/>
                <a:ext cx="4746684" cy="1200906"/>
              </a:xfrm>
              <a:prstGeom prst="rect">
                <a:avLst/>
              </a:prstGeom>
              <a:blipFill>
                <a:blip r:embed="rId8"/>
                <a:stretch>
                  <a:fillRect l="-1027" t="-2538" r="-257" b="-76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617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noProof="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/>
                  <a:t>Data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360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sz="3600" i="1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3600" noProof="0" dirty="0"/>
                  <a:t> </a:t>
                </a:r>
                <a:endParaRPr lang="en-US" sz="3600" noProof="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65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en-US" sz="2200" noProof="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en-US" sz="2200" noProof="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4">
            <a:extLst>
              <a:ext uri="{FF2B5EF4-FFF2-40B4-BE49-F238E27FC236}">
                <a16:creationId xmlns:a16="http://schemas.microsoft.com/office/drawing/2014/main" id="{8C357FDB-280D-DF20-742D-B93B5CF6CC8E}"/>
              </a:ext>
            </a:extLst>
          </p:cNvPr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097446A9-543C-8C86-31AE-C55988A3FEB6}"/>
                </a:ext>
              </a:extLst>
            </p:cNvPr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(       data)</a:t>
              </a:r>
            </a:p>
          </p:txBody>
        </p:sp>
        <p:pic>
          <p:nvPicPr>
            <p:cNvPr id="21" name="Picture 18">
              <a:extLst>
                <a:ext uri="{FF2B5EF4-FFF2-40B4-BE49-F238E27FC236}">
                  <a16:creationId xmlns:a16="http://schemas.microsoft.com/office/drawing/2014/main" id="{DA4C0885-44D4-041E-21EC-FF9789EAF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2355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66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20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20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20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noProof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20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20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200" i="1" noProof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noProof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noProof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240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noProof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en-US" sz="240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2400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noProof="0" dirty="0"/>
                  <a:t>The </a:t>
                </a:r>
                <a14:m>
                  <m:oMath xmlns:m="http://schemas.openxmlformats.org/officeDocument/2006/math">
                    <m:r>
                      <a:rPr lang="en-US" sz="240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noProof="0" dirty="0"/>
                  <a:t> contains all the Final State Interactions constrained by unitarity </a:t>
                </a:r>
                <a:r>
                  <a:rPr lang="en-US" sz="2400" b="1" noProof="0" dirty="0"/>
                  <a:t>→</a:t>
                </a:r>
                <a:r>
                  <a:rPr lang="en-US" sz="2400" noProof="0" dirty="0"/>
                  <a:t> </a:t>
                </a:r>
                <a:r>
                  <a:rPr lang="en-US" sz="2400" noProof="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360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sz="3600" i="1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3600" noProof="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noProof="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en-US" sz="2200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en-US" sz="2200" b="0" i="0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noProof="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>
                <a:blip r:embed="rId9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noProof="0" dirty="0">
                <a:solidFill>
                  <a:srgbClr val="C00000"/>
                </a:solidFill>
              </a:rPr>
              <a:t>Rodas, AP </a:t>
            </a:r>
            <a:r>
              <a:rPr lang="en-US" i="1" noProof="0" dirty="0">
                <a:solidFill>
                  <a:srgbClr val="C00000"/>
                </a:solidFill>
              </a:rPr>
              <a:t>et al.</a:t>
            </a:r>
            <a:r>
              <a:rPr lang="en-US" noProof="0" dirty="0">
                <a:solidFill>
                  <a:srgbClr val="C00000"/>
                </a:solidFill>
              </a:rPr>
              <a:t> (JPAC)</a:t>
            </a:r>
            <a:r>
              <a:rPr lang="en-US" i="1" noProof="0" dirty="0">
                <a:solidFill>
                  <a:srgbClr val="C00000"/>
                </a:solidFill>
              </a:rPr>
              <a:t>, </a:t>
            </a:r>
            <a:r>
              <a:rPr lang="en-US" noProof="0" dirty="0">
                <a:solidFill>
                  <a:srgbClr val="C00000"/>
                </a:solidFill>
              </a:rPr>
              <a:t>PRL</a:t>
            </a:r>
            <a:endParaRPr lang="en-US" noProof="0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noProof="0" dirty="0" err="1">
                <a:solidFill>
                  <a:srgbClr val="C00000"/>
                </a:solidFill>
              </a:rPr>
              <a:t>Jackura</a:t>
            </a:r>
            <a:r>
              <a:rPr lang="en-US" noProof="0" dirty="0">
                <a:solidFill>
                  <a:srgbClr val="C00000"/>
                </a:solidFill>
              </a:rPr>
              <a:t>, </a:t>
            </a:r>
            <a:r>
              <a:rPr lang="en-US" noProof="0" dirty="0" err="1">
                <a:solidFill>
                  <a:srgbClr val="C00000"/>
                </a:solidFill>
              </a:rPr>
              <a:t>Mikhasenko</a:t>
            </a:r>
            <a:r>
              <a:rPr lang="en-US" noProof="0" dirty="0">
                <a:solidFill>
                  <a:srgbClr val="C00000"/>
                </a:solidFill>
              </a:rPr>
              <a:t>, AP </a:t>
            </a:r>
            <a:r>
              <a:rPr lang="en-US" i="1" noProof="0" dirty="0">
                <a:solidFill>
                  <a:srgbClr val="C00000"/>
                </a:solidFill>
              </a:rPr>
              <a:t>et al. </a:t>
            </a:r>
            <a:r>
              <a:rPr lang="en-US" noProof="0" dirty="0">
                <a:solidFill>
                  <a:srgbClr val="C00000"/>
                </a:solidFill>
              </a:rPr>
              <a:t>(JPAC &amp; COMPASS), PLB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noProof="0" dirty="0"/>
                  <a:t>The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sz="24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2400" noProof="0" dirty="0"/>
                  <a:t> </a:t>
                </a:r>
                <a:r>
                  <a:rPr lang="en-US" sz="2400" b="1" noProof="0" dirty="0"/>
                  <a:t>→</a:t>
                </a:r>
                <a:r>
                  <a:rPr lang="en-US" sz="2400" noProof="0" dirty="0"/>
                  <a:t> background physics, </a:t>
                </a:r>
                <a:r>
                  <a:rPr lang="en-US" sz="2400" noProof="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>
                <a:blip r:embed="rId10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199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65765" b="59573"/>
          <a:stretch/>
        </p:blipFill>
        <p:spPr>
          <a:xfrm>
            <a:off x="134695" y="4552523"/>
            <a:ext cx="1386196" cy="101852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67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83551"/>
          <a:stretch/>
        </p:blipFill>
        <p:spPr>
          <a:xfrm>
            <a:off x="1093968" y="2097489"/>
            <a:ext cx="6862757" cy="9227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Coupled channel: the model</a:t>
            </a:r>
            <a:endParaRPr lang="en-US" sz="3600" noProof="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3248" r="15210" b="37559"/>
          <a:stretch/>
        </p:blipFill>
        <p:spPr>
          <a:xfrm>
            <a:off x="457200" y="3178309"/>
            <a:ext cx="4898571" cy="107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3606" r="20489" b="30884"/>
          <a:stretch/>
        </p:blipFill>
        <p:spPr>
          <a:xfrm>
            <a:off x="5345429" y="4649765"/>
            <a:ext cx="3548497" cy="90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0833" y="1326103"/>
                <a:ext cx="8260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Two channels,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𝜂𝜋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noProof="0" dirty="0"/>
                  <a:t>		Two waves,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noProof="0" dirty="0"/>
                  <a:t>	37 fit parameters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3" y="1326103"/>
                <a:ext cx="8260979" cy="369332"/>
              </a:xfrm>
              <a:prstGeom prst="rect">
                <a:avLst/>
              </a:prstGeom>
              <a:blipFill>
                <a:blip r:embed="rId5"/>
                <a:stretch>
                  <a:fillRect l="-590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5084106" y="936038"/>
            <a:ext cx="4059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noProof="0" dirty="0">
                <a:solidFill>
                  <a:srgbClr val="C00000"/>
                </a:solidFill>
              </a:rPr>
              <a:t>A. Rodas, AP </a:t>
            </a:r>
            <a:r>
              <a:rPr lang="en-US" i="1" noProof="0" dirty="0">
                <a:solidFill>
                  <a:srgbClr val="C00000"/>
                </a:solidFill>
              </a:rPr>
              <a:t>et al.</a:t>
            </a:r>
            <a:r>
              <a:rPr lang="en-US" noProof="0" dirty="0">
                <a:solidFill>
                  <a:srgbClr val="C00000"/>
                </a:solidFill>
              </a:rPr>
              <a:t> (JPAC) PRL122, 042002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19129" r="10204" b="59573"/>
          <a:stretch/>
        </p:blipFill>
        <p:spPr>
          <a:xfrm>
            <a:off x="1515600" y="4552523"/>
            <a:ext cx="3091543" cy="1018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26359" y="3245560"/>
            <a:ext cx="3441441" cy="11285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rgbClr val="FF0000"/>
                </a:solidFill>
              </a:rPr>
              <a:t>1 </a:t>
            </a:r>
            <a:r>
              <a:rPr lang="en-US" i="1" noProof="0" dirty="0">
                <a:solidFill>
                  <a:srgbClr val="FF0000"/>
                </a:solidFill>
              </a:rPr>
              <a:t>K</a:t>
            </a:r>
            <a:r>
              <a:rPr lang="en-US" noProof="0" dirty="0">
                <a:solidFill>
                  <a:srgbClr val="FF0000"/>
                </a:solidFill>
              </a:rPr>
              <a:t>-matrix pole for the P-wave</a:t>
            </a:r>
          </a:p>
          <a:p>
            <a:pPr algn="ctr"/>
            <a:r>
              <a:rPr lang="en-US" noProof="0" dirty="0">
                <a:solidFill>
                  <a:srgbClr val="FF0000"/>
                </a:solidFill>
              </a:rPr>
              <a:t>2 </a:t>
            </a:r>
            <a:r>
              <a:rPr lang="en-US" i="1" noProof="0" dirty="0">
                <a:solidFill>
                  <a:srgbClr val="FF0000"/>
                </a:solidFill>
              </a:rPr>
              <a:t>K</a:t>
            </a:r>
            <a:r>
              <a:rPr lang="en-US" noProof="0" dirty="0">
                <a:solidFill>
                  <a:srgbClr val="FF0000"/>
                </a:solidFill>
              </a:rPr>
              <a:t>-matrix poles for the D-wave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988744" y="5677300"/>
                <a:ext cx="7317056" cy="83710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noProof="0" dirty="0">
                    <a:solidFill>
                      <a:srgbClr val="FF0000"/>
                    </a:solidFill>
                  </a:rPr>
                  <a:t>Left-hand scale (Blatt-Weisskopf radius)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0" i="0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noProof="0" dirty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noProof="0" dirty="0">
                    <a:solidFill>
                      <a:srgbClr val="FF0000"/>
                    </a:solidFill>
                  </a:rPr>
                  <a:t>, 3rd order polynomial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bSup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noProof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744" y="5677300"/>
                <a:ext cx="7317056" cy="83710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86232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noProof="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360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sz="3600" i="1" noProof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3600" noProof="0" dirty="0"/>
                  <a:t> </a:t>
                </a:r>
                <a:endParaRPr lang="en-US" sz="3600" noProof="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68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en-US" sz="2200" noProof="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en-US" sz="2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200" b="0" i="1" noProof="0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en-US" sz="2200" noProof="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DE6BE8F4-B690-61B7-CD2C-4D6C81BA111A}"/>
              </a:ext>
            </a:extLst>
          </p:cNvPr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0757BA-3016-3710-CE6C-8D83BD55523C}"/>
                </a:ext>
              </a:extLst>
            </p:cNvPr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(       data)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F4F988B-185F-16DB-B3CC-01DE8820E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22414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Pole hunting</a:t>
            </a:r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69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" y="1012937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blipFill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690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Constituent quark model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23461" r="12857" b="21603"/>
          <a:stretch/>
        </p:blipFill>
        <p:spPr>
          <a:xfrm>
            <a:off x="28550" y="2020324"/>
            <a:ext cx="6699952" cy="32033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1049482"/>
            <a:ext cx="3219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C00000"/>
                </a:solidFill>
              </a:rPr>
              <a:t>Godfrey and Isgur, PRD 32, 189</a:t>
            </a:r>
            <a:br>
              <a:rPr lang="en-US" noProof="0" dirty="0">
                <a:solidFill>
                  <a:srgbClr val="C00000"/>
                </a:solidFill>
              </a:rPr>
            </a:br>
            <a:r>
              <a:rPr lang="en-US" noProof="0" dirty="0">
                <a:solidFill>
                  <a:srgbClr val="C00000"/>
                </a:solidFill>
              </a:rPr>
              <a:t>Capstick and Isgur, PRD 33, 2809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7EDA73E1-98C8-3BD6-64D3-DDE98D9BD918}"/>
              </a:ext>
            </a:extLst>
          </p:cNvPr>
          <p:cNvGrpSpPr/>
          <p:nvPr/>
        </p:nvGrpSpPr>
        <p:grpSpPr>
          <a:xfrm>
            <a:off x="7022538" y="2948162"/>
            <a:ext cx="2107585" cy="1611606"/>
            <a:chOff x="531215" y="2064403"/>
            <a:chExt cx="2683776" cy="20522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asellaDiTesto 2">
                  <a:extLst>
                    <a:ext uri="{FF2B5EF4-FFF2-40B4-BE49-F238E27FC236}">
                      <a16:creationId xmlns:a16="http://schemas.microsoft.com/office/drawing/2014/main" id="{1AE53327-E76D-0044-9856-101BEDFFCF5B}"/>
                    </a:ext>
                  </a:extLst>
                </p:cNvPr>
                <p:cNvSpPr txBox="1"/>
                <p:nvPr/>
              </p:nvSpPr>
              <p:spPr>
                <a:xfrm>
                  <a:off x="2687154" y="2863083"/>
                  <a:ext cx="5278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noProof="0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noProof="0" smtClean="0">
                                <a:latin typeface="Cambria Math"/>
                              </a:rPr>
                              <m:t>𝑘𝑙</m:t>
                            </m:r>
                          </m:sub>
                          <m:sup>
                            <m:r>
                              <a:rPr lang="en-US" b="0" i="1" noProof="0" smtClean="0">
                                <a:latin typeface="Cambria Math"/>
                              </a:rPr>
                              <m:t>𝑎</m:t>
                            </m:r>
                          </m:sup>
                        </m:sSubSup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3" name="CasellaDiTesto 2">
                  <a:extLst>
                    <a:ext uri="{FF2B5EF4-FFF2-40B4-BE49-F238E27FC236}">
                      <a16:creationId xmlns:a16="http://schemas.microsoft.com/office/drawing/2014/main" id="{1AE53327-E76D-0044-9856-101BEDFFCF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7154" y="2863083"/>
                  <a:ext cx="527837" cy="369332"/>
                </a:xfrm>
                <a:prstGeom prst="rect">
                  <a:avLst/>
                </a:prstGeom>
                <a:blipFill>
                  <a:blip r:embed="rId3"/>
                  <a:stretch>
                    <a:fillRect r="-4412" b="-291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126">
              <a:extLst>
                <a:ext uri="{FF2B5EF4-FFF2-40B4-BE49-F238E27FC236}">
                  <a16:creationId xmlns:a16="http://schemas.microsoft.com/office/drawing/2014/main" id="{BA43C891-1010-7459-C1EF-D1EEECF6C2C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90066" y="2805695"/>
              <a:ext cx="1575572" cy="268472"/>
              <a:chOff x="804" y="3206"/>
              <a:chExt cx="2344" cy="314"/>
            </a:xfrm>
          </p:grpSpPr>
          <p:sp>
            <p:nvSpPr>
              <p:cNvPr id="20" name="Freeform 127">
                <a:extLst>
                  <a:ext uri="{FF2B5EF4-FFF2-40B4-BE49-F238E27FC236}">
                    <a16:creationId xmlns:a16="http://schemas.microsoft.com/office/drawing/2014/main" id="{774CB505-5DD4-5CA1-F4C0-0733F15A692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21" name="Freeform 128">
                <a:extLst>
                  <a:ext uri="{FF2B5EF4-FFF2-40B4-BE49-F238E27FC236}">
                    <a16:creationId xmlns:a16="http://schemas.microsoft.com/office/drawing/2014/main" id="{3E7E1251-06E7-6682-D3AE-AD121CC8A59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22" name="Freeform 129">
                <a:extLst>
                  <a:ext uri="{FF2B5EF4-FFF2-40B4-BE49-F238E27FC236}">
                    <a16:creationId xmlns:a16="http://schemas.microsoft.com/office/drawing/2014/main" id="{F0DB7350-60F8-1190-AB2C-C311D778573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23" name="Freeform 130">
                <a:extLst>
                  <a:ext uri="{FF2B5EF4-FFF2-40B4-BE49-F238E27FC236}">
                    <a16:creationId xmlns:a16="http://schemas.microsoft.com/office/drawing/2014/main" id="{F435EB62-02B8-0DCC-8D1A-D9453172597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24" name="Freeform 131">
                <a:extLst>
                  <a:ext uri="{FF2B5EF4-FFF2-40B4-BE49-F238E27FC236}">
                    <a16:creationId xmlns:a16="http://schemas.microsoft.com/office/drawing/2014/main" id="{31AC0874-18FA-0614-3A55-21E5A109861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25" name="Freeform 132">
                <a:extLst>
                  <a:ext uri="{FF2B5EF4-FFF2-40B4-BE49-F238E27FC236}">
                    <a16:creationId xmlns:a16="http://schemas.microsoft.com/office/drawing/2014/main" id="{EE5FFAFA-2BF5-E59C-064D-7226B964D70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  <p:sp>
            <p:nvSpPr>
              <p:cNvPr id="26" name="Freeform 133">
                <a:extLst>
                  <a:ext uri="{FF2B5EF4-FFF2-40B4-BE49-F238E27FC236}">
                    <a16:creationId xmlns:a16="http://schemas.microsoft.com/office/drawing/2014/main" id="{3A6E2821-E51E-B9B7-0704-4E5A822ADA4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767EB8E3-77F6-263C-6752-2D1ECCE52100}"/>
                </a:ext>
              </a:extLst>
            </p:cNvPr>
            <p:cNvGrpSpPr/>
            <p:nvPr/>
          </p:nvGrpSpPr>
          <p:grpSpPr>
            <a:xfrm>
              <a:off x="1079293" y="2145070"/>
              <a:ext cx="0" cy="1896869"/>
              <a:chOff x="1065007" y="2145070"/>
              <a:chExt cx="0" cy="1896869"/>
            </a:xfrm>
          </p:grpSpPr>
          <p:cxnSp>
            <p:nvCxnSpPr>
              <p:cNvPr id="17" name="Connettore 1 16">
                <a:extLst>
                  <a:ext uri="{FF2B5EF4-FFF2-40B4-BE49-F238E27FC236}">
                    <a16:creationId xmlns:a16="http://schemas.microsoft.com/office/drawing/2014/main" id="{375747C1-C6AD-CD6F-6D84-A307CA137F2C}"/>
                  </a:ext>
                </a:extLst>
              </p:cNvPr>
              <p:cNvCxnSpPr/>
              <p:nvPr/>
            </p:nvCxnSpPr>
            <p:spPr>
              <a:xfrm>
                <a:off x="1065007" y="2145070"/>
                <a:ext cx="0" cy="18968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ttore 2 17">
                <a:extLst>
                  <a:ext uri="{FF2B5EF4-FFF2-40B4-BE49-F238E27FC236}">
                    <a16:creationId xmlns:a16="http://schemas.microsoft.com/office/drawing/2014/main" id="{29C2E4F1-22E4-28EF-41A5-686AB60D3223}"/>
                  </a:ext>
                </a:extLst>
              </p:cNvPr>
              <p:cNvCxnSpPr/>
              <p:nvPr/>
            </p:nvCxnSpPr>
            <p:spPr>
              <a:xfrm flipV="1">
                <a:off x="1065007" y="348547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2 18">
                <a:extLst>
                  <a:ext uri="{FF2B5EF4-FFF2-40B4-BE49-F238E27FC236}">
                    <a16:creationId xmlns:a16="http://schemas.microsoft.com/office/drawing/2014/main" id="{3EA0F0B0-B1CF-7F54-7341-CABF9B0B792A}"/>
                  </a:ext>
                </a:extLst>
              </p:cNvPr>
              <p:cNvCxnSpPr/>
              <p:nvPr/>
            </p:nvCxnSpPr>
            <p:spPr>
              <a:xfrm flipV="1">
                <a:off x="1065007" y="262631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9C747BF5-64E9-D2D8-0313-1F74A9278234}"/>
                </a:ext>
              </a:extLst>
            </p:cNvPr>
            <p:cNvGrpSpPr/>
            <p:nvPr/>
          </p:nvGrpSpPr>
          <p:grpSpPr>
            <a:xfrm>
              <a:off x="2677630" y="2145069"/>
              <a:ext cx="0" cy="1896869"/>
              <a:chOff x="1065007" y="2145070"/>
              <a:chExt cx="0" cy="1896869"/>
            </a:xfrm>
          </p:grpSpPr>
          <p:cxnSp>
            <p:nvCxnSpPr>
              <p:cNvPr id="14" name="Connettore 1 32">
                <a:extLst>
                  <a:ext uri="{FF2B5EF4-FFF2-40B4-BE49-F238E27FC236}">
                    <a16:creationId xmlns:a16="http://schemas.microsoft.com/office/drawing/2014/main" id="{9E90E3B5-36A6-471D-ACF8-6A638527AD05}"/>
                  </a:ext>
                </a:extLst>
              </p:cNvPr>
              <p:cNvCxnSpPr/>
              <p:nvPr/>
            </p:nvCxnSpPr>
            <p:spPr>
              <a:xfrm>
                <a:off x="1065007" y="2145070"/>
                <a:ext cx="0" cy="18968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2 14">
                <a:extLst>
                  <a:ext uri="{FF2B5EF4-FFF2-40B4-BE49-F238E27FC236}">
                    <a16:creationId xmlns:a16="http://schemas.microsoft.com/office/drawing/2014/main" id="{F38C8C60-4040-05AB-A31E-C2321C735EA6}"/>
                  </a:ext>
                </a:extLst>
              </p:cNvPr>
              <p:cNvCxnSpPr/>
              <p:nvPr/>
            </p:nvCxnSpPr>
            <p:spPr>
              <a:xfrm flipV="1">
                <a:off x="1065007" y="348547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2 15">
                <a:extLst>
                  <a:ext uri="{FF2B5EF4-FFF2-40B4-BE49-F238E27FC236}">
                    <a16:creationId xmlns:a16="http://schemas.microsoft.com/office/drawing/2014/main" id="{40BD1B2E-5FDA-A441-813D-4C906C2F88CA}"/>
                  </a:ext>
                </a:extLst>
              </p:cNvPr>
              <p:cNvCxnSpPr/>
              <p:nvPr/>
            </p:nvCxnSpPr>
            <p:spPr>
              <a:xfrm flipV="1">
                <a:off x="1065007" y="262631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asellaDiTesto 6">
                  <a:extLst>
                    <a:ext uri="{FF2B5EF4-FFF2-40B4-BE49-F238E27FC236}">
                      <a16:creationId xmlns:a16="http://schemas.microsoft.com/office/drawing/2014/main" id="{84462A31-C822-EDBA-91FE-441D5ECCA5A1}"/>
                    </a:ext>
                  </a:extLst>
                </p:cNvPr>
                <p:cNvSpPr txBox="1"/>
                <p:nvPr/>
              </p:nvSpPr>
              <p:spPr>
                <a:xfrm>
                  <a:off x="531215" y="2863083"/>
                  <a:ext cx="507254" cy="4016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noProof="0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noProof="0" smtClean="0">
                                <a:latin typeface="Cambria Math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b="0" i="1" noProof="0" smtClean="0">
                                <a:latin typeface="Cambria Math"/>
                              </a:rPr>
                              <m:t>𝑎</m:t>
                            </m:r>
                          </m:sup>
                        </m:sSubSup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7" name="CasellaDiTesto 6">
                  <a:extLst>
                    <a:ext uri="{FF2B5EF4-FFF2-40B4-BE49-F238E27FC236}">
                      <a16:creationId xmlns:a16="http://schemas.microsoft.com/office/drawing/2014/main" id="{84462A31-C822-EDBA-91FE-441D5ECCA5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215" y="2863083"/>
                  <a:ext cx="507254" cy="401648"/>
                </a:xfrm>
                <a:prstGeom prst="rect">
                  <a:avLst/>
                </a:prstGeom>
                <a:blipFill>
                  <a:blip r:embed="rId4"/>
                  <a:stretch>
                    <a:fillRect r="-6061" b="-3846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06EDCB41-5DDA-95FA-D687-1FD035700B68}"/>
                    </a:ext>
                  </a:extLst>
                </p:cNvPr>
                <p:cNvSpPr txBox="1"/>
                <p:nvPr/>
              </p:nvSpPr>
              <p:spPr>
                <a:xfrm>
                  <a:off x="810942" y="3747273"/>
                  <a:ext cx="318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noProof="0" smtClean="0">
                            <a:latin typeface="Cambria Math"/>
                          </a:rPr>
                          <m:t>𝑖</m:t>
                        </m:r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06EDCB41-5DDA-95FA-D687-1FD035700B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942" y="3747273"/>
                  <a:ext cx="318613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8F250BA9-179C-1028-71B5-86CA210EC55A}"/>
                    </a:ext>
                  </a:extLst>
                </p:cNvPr>
                <p:cNvSpPr txBox="1"/>
                <p:nvPr/>
              </p:nvSpPr>
              <p:spPr>
                <a:xfrm>
                  <a:off x="803727" y="2080521"/>
                  <a:ext cx="3248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noProof="0" smtClean="0">
                            <a:latin typeface="Cambria Math"/>
                          </a:rPr>
                          <m:t>𝑗</m:t>
                        </m:r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8F250BA9-179C-1028-71B5-86CA210EC5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727" y="2080521"/>
                  <a:ext cx="32489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7317" r="-14634" b="-43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015D6D81-D1BF-44E2-741E-93796E6F0C1C}"/>
                    </a:ext>
                  </a:extLst>
                </p:cNvPr>
                <p:cNvSpPr txBox="1"/>
                <p:nvPr/>
              </p:nvSpPr>
              <p:spPr>
                <a:xfrm>
                  <a:off x="2615359" y="3733847"/>
                  <a:ext cx="3709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noProof="0" smtClean="0">
                            <a:latin typeface="Cambria Math"/>
                          </a:rPr>
                          <m:t>𝑘</m:t>
                        </m:r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015D6D81-D1BF-44E2-741E-93796E6F0C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5359" y="3733847"/>
                  <a:ext cx="370935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4167" b="-18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F74C044A-76AD-ECF4-46FA-6BF476CF6B27}"/>
                    </a:ext>
                  </a:extLst>
                </p:cNvPr>
                <p:cNvSpPr txBox="1"/>
                <p:nvPr/>
              </p:nvSpPr>
              <p:spPr>
                <a:xfrm>
                  <a:off x="2624649" y="2064403"/>
                  <a:ext cx="318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noProof="0" smtClean="0">
                            <a:latin typeface="Cambria Math"/>
                          </a:rPr>
                          <m:t>𝑙</m:t>
                        </m:r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F74C044A-76AD-ECF4-46FA-6BF476CF6B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4649" y="2064403"/>
                  <a:ext cx="318613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8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F2629A7-AE8D-5716-AC40-271192A4DC8C}"/>
              </a:ext>
            </a:extLst>
          </p:cNvPr>
          <p:cNvSpPr txBox="1"/>
          <p:nvPr/>
        </p:nvSpPr>
        <p:spPr>
          <a:xfrm>
            <a:off x="28550" y="5439186"/>
            <a:ext cx="7101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noProof="0" dirty="0"/>
              <a:t>The heavier the quark, the more its mass dominates over the interaction, the more accurate the constituent picture</a:t>
            </a:r>
            <a:endParaRPr lang="it-IT" dirty="0"/>
          </a:p>
        </p:txBody>
      </p:sp>
      <p:grpSp>
        <p:nvGrpSpPr>
          <p:cNvPr id="29" name="Group 9">
            <a:extLst>
              <a:ext uri="{FF2B5EF4-FFF2-40B4-BE49-F238E27FC236}">
                <a16:creationId xmlns:a16="http://schemas.microsoft.com/office/drawing/2014/main" id="{EB7DB01C-F393-950E-D1B4-C0B7381B903A}"/>
              </a:ext>
            </a:extLst>
          </p:cNvPr>
          <p:cNvGrpSpPr/>
          <p:nvPr/>
        </p:nvGrpSpPr>
        <p:grpSpPr>
          <a:xfrm>
            <a:off x="6388193" y="529420"/>
            <a:ext cx="2549611" cy="2333800"/>
            <a:chOff x="-239237" y="-1245330"/>
            <a:chExt cx="3293707" cy="2653689"/>
          </a:xfrm>
        </p:grpSpPr>
        <p:pic>
          <p:nvPicPr>
            <p:cNvPr id="30" name="Picture 3">
              <a:extLst>
                <a:ext uri="{FF2B5EF4-FFF2-40B4-BE49-F238E27FC236}">
                  <a16:creationId xmlns:a16="http://schemas.microsoft.com/office/drawing/2014/main" id="{AF7A476A-2073-ADAF-7B9D-E302150D9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237" y="-1245330"/>
              <a:ext cx="3293707" cy="2653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603CE121-E76F-0E93-28BA-5333D01F0F86}"/>
                </a:ext>
              </a:extLst>
            </p:cNvPr>
            <p:cNvSpPr txBox="1"/>
            <p:nvPr/>
          </p:nvSpPr>
          <p:spPr>
            <a:xfrm>
              <a:off x="1885127" y="693451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G. Bali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2DC1EFE0-5C85-648D-AA45-A35225102B4C}"/>
                </a:ext>
              </a:extLst>
            </p:cNvPr>
            <p:cNvSpPr txBox="1"/>
            <p:nvPr/>
          </p:nvSpPr>
          <p:spPr>
            <a:xfrm rot="19909013">
              <a:off x="547595" y="-400943"/>
              <a:ext cx="222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</a:rPr>
                <a:t>Linear rising potential</a:t>
              </a:r>
            </a:p>
          </p:txBody>
        </p:sp>
      </p:grpSp>
      <p:sp>
        <p:nvSpPr>
          <p:cNvPr id="33" name="Segnaposto numero diapositiva 10">
            <a:extLst>
              <a:ext uri="{FF2B5EF4-FFF2-40B4-BE49-F238E27FC236}">
                <a16:creationId xmlns:a16="http://schemas.microsoft.com/office/drawing/2014/main" id="{4BB91FEB-3CF7-E3AC-E9E4-18B9EBD7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805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Pole hunting</a:t>
            </a:r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70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33190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Statistical Bootstrap</a:t>
            </a:r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71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4000" cy="4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4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Correlations</a:t>
            </a:r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8286" y="1037758"/>
            <a:ext cx="4131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Denominator parameters uncorrelated between </a:t>
            </a:r>
            <a:r>
              <a:rPr lang="en-US" i="1" noProof="0" dirty="0"/>
              <a:t>P</a:t>
            </a:r>
            <a:r>
              <a:rPr lang="en-US" noProof="0" dirty="0"/>
              <a:t>- and </a:t>
            </a:r>
            <a:r>
              <a:rPr lang="en-US" i="1" noProof="0" dirty="0"/>
              <a:t>D</a:t>
            </a:r>
            <a:r>
              <a:rPr lang="en-US" noProof="0" dirty="0"/>
              <a:t>-wave </a:t>
            </a:r>
            <a:r>
              <a:rPr lang="en-US" noProof="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noProof="0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71" y="1675916"/>
            <a:ext cx="4623329" cy="4435500"/>
          </a:xfrm>
          <a:prstGeom prst="rect">
            <a:avLst/>
          </a:prstGeom>
        </p:spPr>
      </p:pic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72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11" name="TextBox 10"/>
          <p:cNvSpPr txBox="1"/>
          <p:nvPr/>
        </p:nvSpPr>
        <p:spPr>
          <a:xfrm rot="5400000">
            <a:off x="6906766" y="3678209"/>
            <a:ext cx="3937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noProof="0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en-US" noProof="0" dirty="0">
                <a:solidFill>
                  <a:schemeClr val="bg1">
                    <a:lumMod val="50000"/>
                  </a:schemeClr>
                </a:solidFill>
              </a:rPr>
              <a:t>-matrix «</a:t>
            </a:r>
            <a:r>
              <a:rPr lang="en-US" noProof="0" dirty="0" err="1">
                <a:solidFill>
                  <a:schemeClr val="bg1">
                    <a:lumMod val="50000"/>
                  </a:schemeClr>
                </a:solidFill>
              </a:rPr>
              <a:t>bkg</a:t>
            </a:r>
            <a:r>
              <a:rPr lang="en-US" noProof="0" dirty="0">
                <a:solidFill>
                  <a:schemeClr val="bg1">
                    <a:lumMod val="50000"/>
                  </a:schemeClr>
                </a:solidFill>
              </a:rPr>
              <a:t>» parameters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73047" y="1616398"/>
            <a:ext cx="272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noProof="0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en-US" noProof="0" dirty="0">
                <a:solidFill>
                  <a:schemeClr val="bg1">
                    <a:lumMod val="50000"/>
                  </a:schemeClr>
                </a:solidFill>
              </a:rPr>
              <a:t>-matrix «</a:t>
            </a:r>
            <a:r>
              <a:rPr lang="en-US" noProof="0" dirty="0" err="1">
                <a:solidFill>
                  <a:schemeClr val="bg1">
                    <a:lumMod val="50000"/>
                  </a:schemeClr>
                </a:solidFill>
              </a:rPr>
              <a:t>bkg</a:t>
            </a:r>
            <a:r>
              <a:rPr lang="en-US" noProof="0" dirty="0">
                <a:solidFill>
                  <a:schemeClr val="bg1">
                    <a:lumMod val="50000"/>
                  </a:schemeClr>
                </a:solidFill>
              </a:rPr>
              <a:t>» parameters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469"/>
            <a:ext cx="4533110" cy="43489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230" y="1049482"/>
            <a:ext cx="437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Denominator parameters uncorrelated with the numerator ones </a:t>
            </a:r>
            <a:r>
              <a:rPr lang="en-US" noProof="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noProof="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309" y="1738105"/>
            <a:ext cx="354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chemeClr val="bg1">
                    <a:lumMod val="50000"/>
                  </a:schemeClr>
                </a:solidFill>
              </a:rPr>
              <a:t>Production (numerator) parameters</a:t>
            </a:r>
          </a:p>
        </p:txBody>
      </p:sp>
      <p:sp>
        <p:nvSpPr>
          <p:cNvPr id="17" name="TextBox 16"/>
          <p:cNvSpPr txBox="1"/>
          <p:nvPr/>
        </p:nvSpPr>
        <p:spPr>
          <a:xfrm rot="5400000">
            <a:off x="2336402" y="3724015"/>
            <a:ext cx="38459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noProof="0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en-US" noProof="0" dirty="0">
                <a:solidFill>
                  <a:schemeClr val="bg1">
                    <a:lumMod val="50000"/>
                  </a:schemeClr>
                </a:solidFill>
              </a:rPr>
              <a:t>-matrix «pole» parameters</a:t>
            </a:r>
          </a:p>
        </p:txBody>
      </p:sp>
    </p:spTree>
    <p:extLst>
      <p:ext uri="{BB962C8B-B14F-4D97-AF65-F5344CB8AC3E}">
        <p14:creationId xmlns:p14="http://schemas.microsoft.com/office/powerpoint/2010/main" val="9853118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Statistical Bootstrap</a:t>
            </a:r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73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Challenges in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noProof="0" dirty="0"/>
                  <a:t>For each fit, we search poles: two clusters in </a:t>
                </a:r>
                <a:r>
                  <a:rPr lang="en-US" sz="2200" i="1" noProof="0" dirty="0"/>
                  <a:t>D</a:t>
                </a:r>
                <a:r>
                  <a:rPr lang="en-US" sz="2200" noProof="0" dirty="0"/>
                  <a:t>-wave: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2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2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en-US" sz="2200" noProof="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20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2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sz="220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2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en-US" sz="220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sz="2200" noProof="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blipFill>
                <a:blip r:embed="rId3"/>
                <a:stretch>
                  <a:fillRect l="-853" t="-9859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901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Statistical Bootstrap</a:t>
            </a:r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74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Challenges in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noProof="0" dirty="0"/>
                  <a:t>Only one stable cluster in </a:t>
                </a:r>
                <a14:m>
                  <m:oMath xmlns:m="http://schemas.openxmlformats.org/officeDocument/2006/math">
                    <m:r>
                      <a:rPr lang="en-US" sz="2200" i="1" noProof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200" noProof="0" dirty="0"/>
                  <a:t>-wave: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2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200" noProof="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blipFill>
                <a:blip r:embed="rId3"/>
                <a:stretch>
                  <a:fillRect l="-1491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264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Systematic studies</a:t>
            </a:r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75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1482"/>
            <a:ext cx="4572000" cy="309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80"/>
            <a:ext cx="4572000" cy="309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674637"/>
            <a:ext cx="8343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For each class, the maximum deviation of mass and width is taken as a systematic error</a:t>
            </a:r>
            <a:br>
              <a:rPr lang="en-US" noProof="0" dirty="0"/>
            </a:br>
            <a:r>
              <a:rPr lang="en-US" noProof="0" dirty="0"/>
              <a:t>Deviation smaller than the statistical error are neglected</a:t>
            </a:r>
            <a:br>
              <a:rPr lang="en-US" noProof="0" dirty="0"/>
            </a:br>
            <a:r>
              <a:rPr lang="en-US" noProof="0" dirty="0"/>
              <a:t>Systematic of different classes are summed in quadrature</a:t>
            </a:r>
          </a:p>
        </p:txBody>
      </p:sp>
    </p:spTree>
    <p:extLst>
      <p:ext uri="{BB962C8B-B14F-4D97-AF65-F5344CB8AC3E}">
        <p14:creationId xmlns:p14="http://schemas.microsoft.com/office/powerpoint/2010/main" val="40915575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noProof="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/>
                  <a:t>Bootstrap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=1.8 </m:t>
                    </m:r>
                    <m:sSup>
                      <m:sSup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b="0" i="0" noProof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noProof="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76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6093"/>
            <a:ext cx="4572000" cy="3097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093"/>
            <a:ext cx="4572000" cy="30976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0163" y="4700879"/>
            <a:ext cx="6863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Our skepticism about a second pole in the relevant region is confirmed:</a:t>
            </a:r>
          </a:p>
          <a:p>
            <a:r>
              <a:rPr lang="en-US" noProof="0" dirty="0"/>
              <a:t>It is unstable and not trustable</a:t>
            </a:r>
          </a:p>
        </p:txBody>
      </p:sp>
    </p:spTree>
    <p:extLst>
      <p:ext uri="{BB962C8B-B14F-4D97-AF65-F5344CB8AC3E}">
        <p14:creationId xmlns:p14="http://schemas.microsoft.com/office/powerpoint/2010/main" val="15079795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Final results</a:t>
            </a:r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77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noProof="0" dirty="0"/>
              <a:t>Agreement with Lattice is restored</a:t>
            </a:r>
            <a:br>
              <a:rPr lang="en-US" sz="2000" noProof="0" dirty="0"/>
            </a:br>
            <a:endParaRPr lang="en-US" sz="2000" noProof="0" dirty="0"/>
          </a:p>
          <a:p>
            <a:r>
              <a:rPr lang="en-US" sz="2000" noProof="0" dirty="0"/>
              <a:t>That’s the </a:t>
            </a:r>
            <a:r>
              <a:rPr lang="en-US" sz="2000" noProof="0" dirty="0">
                <a:solidFill>
                  <a:srgbClr val="FF0000"/>
                </a:solidFill>
              </a:rPr>
              <a:t>most rigorous</a:t>
            </a:r>
            <a:r>
              <a:rPr lang="en-US" sz="2000" noProof="0" dirty="0"/>
              <a:t> extraction</a:t>
            </a:r>
            <a:br>
              <a:rPr lang="en-US" sz="2000" noProof="0" dirty="0"/>
            </a:br>
            <a:r>
              <a:rPr lang="en-US" sz="2000" noProof="0" dirty="0"/>
              <a:t>of an exotic meson available so far!</a:t>
            </a:r>
          </a:p>
        </p:txBody>
      </p:sp>
    </p:spTree>
    <p:extLst>
      <p:ext uri="{BB962C8B-B14F-4D97-AF65-F5344CB8AC3E}">
        <p14:creationId xmlns:p14="http://schemas.microsoft.com/office/powerpoint/2010/main" val="26853954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78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noProof="0" dirty="0">
                    <a:solidFill>
                      <a:schemeClr val="tx2"/>
                    </a:solidFill>
                  </a:rPr>
                  <a:t>An </a:t>
                </a:r>
                <a:r>
                  <a:rPr lang="en-US" sz="3600" noProof="0" dirty="0" err="1">
                    <a:solidFill>
                      <a:schemeClr val="tx2"/>
                    </a:solidFill>
                  </a:rPr>
                  <a:t>isoscalar</a:t>
                </a:r>
                <a:r>
                  <a:rPr lang="en-US" sz="3600" noProof="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3600" b="0" i="1" noProof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noProof="0" dirty="0">
                    <a:solidFill>
                      <a:schemeClr val="tx2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132ADA2-07E9-681B-29D2-F36A1B56E373}"/>
                  </a:ext>
                </a:extLst>
              </p:cNvPr>
              <p:cNvSpPr txBox="1"/>
              <p:nvPr/>
            </p:nvSpPr>
            <p:spPr>
              <a:xfrm>
                <a:off x="441432" y="1451296"/>
                <a:ext cx="620875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noProof="0" dirty="0"/>
                  <a:t>There is a recent claim by BESIII in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2400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noProof="0" dirty="0"/>
                  <a:t> </a:t>
                </a:r>
                <a:br>
                  <a:rPr lang="en-US" sz="2400" noProof="0" dirty="0"/>
                </a:br>
                <a:r>
                  <a:rPr lang="en-US" sz="2400" noProof="0" dirty="0"/>
                  <a:t>of resonant activity in P-wave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132ADA2-07E9-681B-29D2-F36A1B56E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32" y="1451296"/>
                <a:ext cx="6208751" cy="830997"/>
              </a:xfrm>
              <a:prstGeom prst="rect">
                <a:avLst/>
              </a:prstGeom>
              <a:blipFill>
                <a:blip r:embed="rId4"/>
                <a:stretch>
                  <a:fillRect l="-1472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3824C45E-5740-CD84-023E-0ACA9C8AE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3" y="2714536"/>
            <a:ext cx="4265916" cy="3213888"/>
          </a:xfrm>
          <a:prstGeom prst="rect">
            <a:avLst/>
          </a:prstGeom>
        </p:spPr>
      </p:pic>
      <p:pic>
        <p:nvPicPr>
          <p:cNvPr id="14" name="Picture 32">
            <a:extLst>
              <a:ext uri="{FF2B5EF4-FFF2-40B4-BE49-F238E27FC236}">
                <a16:creationId xmlns:a16="http://schemas.microsoft.com/office/drawing/2014/main" id="{60A98F5F-D497-3930-688C-952A87DAF0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07" y="3058788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DF9292D-EB8A-1EC3-4A71-4C3363278CE7}"/>
                  </a:ext>
                </a:extLst>
              </p:cNvPr>
              <p:cNvSpPr txBox="1"/>
              <p:nvPr/>
            </p:nvSpPr>
            <p:spPr>
              <a:xfrm>
                <a:off x="4674261" y="2890615"/>
                <a:ext cx="4672754" cy="2693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noProof="0" dirty="0"/>
                  <a:t>Not enough information</a:t>
                </a:r>
                <a:br>
                  <a:rPr lang="en-US" sz="2400" noProof="0" dirty="0"/>
                </a:br>
                <a:r>
                  <a:rPr lang="en-US" sz="2400" noProof="0" dirty="0"/>
                  <a:t>to perform a similar analysis but…</a:t>
                </a:r>
                <a:br>
                  <a:rPr lang="en-US" sz="2400" noProof="0" dirty="0"/>
                </a:br>
                <a:r>
                  <a:rPr lang="en-US" sz="2400" noProof="0" dirty="0"/>
                  <a:t>stay tuned!</a:t>
                </a:r>
              </a:p>
              <a:p>
                <a:endParaRPr lang="en-US" sz="2400" noProof="0" dirty="0"/>
              </a:p>
              <a:p>
                <a:r>
                  <a:rPr lang="en-US" sz="2400" noProof="0" dirty="0"/>
                  <a:t>BW parameters: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=1855±</m:t>
                      </m:r>
                      <m:sSubSup>
                        <m:sSubSup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+6</m:t>
                          </m:r>
                        </m:sup>
                      </m:sSubSup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noProof="0" smtClean="0"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noProof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noProof="0" smtClean="0">
                          <a:latin typeface="Cambria Math" panose="02040503050406030204" pitchFamily="18" charset="0"/>
                        </a:rPr>
                        <m:t>188±</m:t>
                      </m:r>
                      <m:sSubSup>
                        <m:sSubSup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sub>
                        <m:sup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sup>
                      </m:sSubSup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noProof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DF9292D-EB8A-1EC3-4A71-4C3363278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261" y="2890615"/>
                <a:ext cx="4672754" cy="2693558"/>
              </a:xfrm>
              <a:prstGeom prst="rect">
                <a:avLst/>
              </a:prstGeom>
              <a:blipFill>
                <a:blip r:embed="rId7"/>
                <a:stretch>
                  <a:fillRect l="-2089" t="-18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20200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79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870787" y="615872"/>
            <a:ext cx="5402424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noProof="0" dirty="0"/>
              <a:t>The scalar glueball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88" y="2456376"/>
            <a:ext cx="5180823" cy="3453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45284" y="5001208"/>
                <a:ext cx="10534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0" i="1" noProof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noProof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600" b="0" i="1" noProof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en-US" sz="3600" noProof="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5284" y="5001208"/>
                <a:ext cx="105343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0396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D03C3DF-2701-940F-8AE7-2244A9C5A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9752"/>
            <a:ext cx="4572000" cy="2874198"/>
          </a:xfrm>
          <a:prstGeom prst="rect">
            <a:avLst/>
          </a:prstGeom>
        </p:spPr>
      </p:pic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B67C70BD-D027-8FC2-D749-B1194F122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36DD16B-AC0F-4DAB-4F19-D56AA59FCE84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6E0C0664-379B-45E4-BCF1-1E2EC82C682B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Constituent quark model vs. lattice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0575392-0B0A-216E-3436-C63E22B5A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799" y="1977373"/>
            <a:ext cx="4572001" cy="303895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DE0C98F-8E17-30BD-BA31-8CB277FDC4AB}"/>
              </a:ext>
            </a:extLst>
          </p:cNvPr>
          <p:cNvSpPr txBox="1"/>
          <p:nvPr/>
        </p:nvSpPr>
        <p:spPr>
          <a:xfrm>
            <a:off x="304800" y="5113223"/>
            <a:ext cx="77525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Ordering</a:t>
            </a:r>
            <a:r>
              <a:rPr lang="it-IT" sz="2400" dirty="0"/>
              <a:t> and </a:t>
            </a:r>
            <a:r>
              <a:rPr lang="it-IT" sz="2400" dirty="0" err="1"/>
              <a:t>multiplicity</a:t>
            </a:r>
            <a:r>
              <a:rPr lang="it-IT" sz="2400" dirty="0"/>
              <a:t> </a:t>
            </a:r>
            <a:r>
              <a:rPr lang="it-IT" sz="2400" dirty="0" err="1"/>
              <a:t>roughly</a:t>
            </a:r>
            <a:r>
              <a:rPr lang="it-IT" sz="2400" dirty="0"/>
              <a:t> </a:t>
            </a:r>
            <a:r>
              <a:rPr lang="it-IT" sz="2400" dirty="0" err="1"/>
              <a:t>respected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(</a:t>
            </a:r>
            <a:r>
              <a:rPr lang="it-IT" sz="2400" dirty="0" err="1"/>
              <a:t>although</a:t>
            </a:r>
            <a:r>
              <a:rPr lang="it-IT" sz="2400" dirty="0"/>
              <a:t>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need</a:t>
            </a:r>
            <a:r>
              <a:rPr lang="it-IT" sz="2400" dirty="0"/>
              <a:t> to </a:t>
            </a:r>
            <a:r>
              <a:rPr lang="it-IT" sz="2400" dirty="0" err="1"/>
              <a:t>understand</a:t>
            </a:r>
            <a:r>
              <a:rPr lang="it-IT" sz="2400" dirty="0"/>
              <a:t> </a:t>
            </a:r>
            <a:r>
              <a:rPr lang="it-IT" sz="2400" dirty="0" err="1"/>
              <a:t>what</a:t>
            </a:r>
            <a:r>
              <a:rPr lang="it-IT" sz="2400" dirty="0"/>
              <a:t> the </a:t>
            </a:r>
            <a:r>
              <a:rPr lang="it-IT" sz="2400" dirty="0" err="1"/>
              <a:t>right</a:t>
            </a:r>
            <a:r>
              <a:rPr lang="it-IT" sz="2400" dirty="0"/>
              <a:t> plot </a:t>
            </a:r>
            <a:r>
              <a:rPr lang="it-IT" sz="2400" dirty="0" err="1"/>
              <a:t>means</a:t>
            </a:r>
            <a:r>
              <a:rPr lang="it-IT" sz="2400" dirty="0"/>
              <a:t>)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577CC1A5-FEFB-312C-B706-E3EDE1F6BA14}"/>
              </a:ext>
            </a:extLst>
          </p:cNvPr>
          <p:cNvSpPr txBox="1"/>
          <p:nvPr/>
        </p:nvSpPr>
        <p:spPr>
          <a:xfrm>
            <a:off x="2639291" y="4327443"/>
            <a:ext cx="173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Isgur</a:t>
            </a:r>
            <a:r>
              <a:rPr lang="it-IT" dirty="0">
                <a:solidFill>
                  <a:srgbClr val="C00000"/>
                </a:solidFill>
              </a:rPr>
              <a:t> and </a:t>
            </a:r>
            <a:r>
              <a:rPr lang="it-IT" dirty="0" err="1">
                <a:solidFill>
                  <a:srgbClr val="C00000"/>
                </a:solidFill>
              </a:rPr>
              <a:t>Gofrey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7FEDC78A-9904-EDB5-518D-EEB3E6AC7876}"/>
              </a:ext>
            </a:extLst>
          </p:cNvPr>
          <p:cNvSpPr txBox="1"/>
          <p:nvPr/>
        </p:nvSpPr>
        <p:spPr>
          <a:xfrm>
            <a:off x="8057307" y="4311486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HadSpec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9790B8B-E15C-E50D-E2DB-2A57BFE1FACA}"/>
              </a:ext>
            </a:extLst>
          </p:cNvPr>
          <p:cNvSpPr txBox="1"/>
          <p:nvPr/>
        </p:nvSpPr>
        <p:spPr>
          <a:xfrm>
            <a:off x="2047875" y="1465930"/>
            <a:ext cx="5633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Example</a:t>
            </a:r>
            <a:r>
              <a:rPr lang="it-IT" sz="2400" dirty="0"/>
              <a:t> of the </a:t>
            </a:r>
            <a:r>
              <a:rPr lang="it-IT" sz="2400" dirty="0" err="1"/>
              <a:t>isovector</a:t>
            </a:r>
            <a:r>
              <a:rPr lang="it-IT" sz="2400" dirty="0"/>
              <a:t> light </a:t>
            </a:r>
            <a:r>
              <a:rPr lang="it-IT" sz="2400" dirty="0" err="1"/>
              <a:t>meson</a:t>
            </a:r>
            <a:r>
              <a:rPr lang="it-IT" sz="2400" dirty="0"/>
              <a:t> </a:t>
            </a:r>
            <a:r>
              <a:rPr lang="it-IT" sz="2400" dirty="0" err="1"/>
              <a:t>sector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7028697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80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Glueballs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6" y="2024743"/>
            <a:ext cx="3563179" cy="40868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27101" r="16163" b="21053"/>
          <a:stretch/>
        </p:blipFill>
        <p:spPr>
          <a:xfrm>
            <a:off x="4842588" y="2024743"/>
            <a:ext cx="3844212" cy="41399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4" name="TextBox 43"/>
          <p:cNvSpPr txBox="1"/>
          <p:nvPr/>
        </p:nvSpPr>
        <p:spPr>
          <a:xfrm>
            <a:off x="1567235" y="1157301"/>
            <a:ext cx="6009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noProof="0" dirty="0"/>
              <a:t>The </a:t>
            </a:r>
            <a:r>
              <a:rPr lang="en-US" sz="2200" noProof="0" dirty="0">
                <a:solidFill>
                  <a:srgbClr val="FF0000"/>
                </a:solidFill>
              </a:rPr>
              <a:t>clearest</a:t>
            </a:r>
            <a:r>
              <a:rPr lang="en-US" sz="2200" noProof="0" dirty="0"/>
              <a:t> sign of confinement in pure Yang-Mills</a:t>
            </a:r>
            <a:br>
              <a:rPr lang="en-US" sz="2200" noProof="0" dirty="0"/>
            </a:br>
            <a:r>
              <a:rPr lang="en-US" sz="2200" noProof="0" dirty="0"/>
              <a:t>The </a:t>
            </a:r>
            <a:r>
              <a:rPr lang="en-US" sz="2200" noProof="0" dirty="0">
                <a:solidFill>
                  <a:srgbClr val="FF0000"/>
                </a:solidFill>
              </a:rPr>
              <a:t>worst</a:t>
            </a:r>
            <a:r>
              <a:rPr lang="en-US" sz="2200" noProof="0" dirty="0"/>
              <a:t> state to search in real life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21094" y="4861249"/>
            <a:ext cx="258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C00000"/>
                </a:solidFill>
              </a:rPr>
              <a:t>Morningstar and Peardon</a:t>
            </a:r>
            <a:br>
              <a:rPr lang="en-US" noProof="0" dirty="0">
                <a:solidFill>
                  <a:srgbClr val="C00000"/>
                </a:solidFill>
              </a:rPr>
            </a:br>
            <a:r>
              <a:rPr lang="en-US" noProof="0" dirty="0">
                <a:solidFill>
                  <a:srgbClr val="C00000"/>
                </a:solidFill>
              </a:rPr>
              <a:t>PRD60, 034509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526113" y="5465219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C00000"/>
                </a:solidFill>
              </a:rPr>
              <a:t>Gregory </a:t>
            </a:r>
            <a:r>
              <a:rPr lang="en-US" i="1" noProof="0" dirty="0">
                <a:solidFill>
                  <a:srgbClr val="C00000"/>
                </a:solidFill>
              </a:rPr>
              <a:t>et al.</a:t>
            </a:r>
            <a:br>
              <a:rPr lang="en-US" noProof="0" dirty="0">
                <a:solidFill>
                  <a:srgbClr val="C00000"/>
                </a:solidFill>
              </a:rPr>
            </a:br>
            <a:r>
              <a:rPr lang="en-US" noProof="0" dirty="0">
                <a:solidFill>
                  <a:srgbClr val="C00000"/>
                </a:solidFill>
              </a:rPr>
              <a:t>JHEP1210, 170</a:t>
            </a:r>
          </a:p>
        </p:txBody>
      </p:sp>
    </p:spTree>
    <p:extLst>
      <p:ext uri="{BB962C8B-B14F-4D97-AF65-F5344CB8AC3E}">
        <p14:creationId xmlns:p14="http://schemas.microsoft.com/office/powerpoint/2010/main" val="42938484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5">
            <a:extLst>
              <a:ext uri="{FF2B5EF4-FFF2-40B4-BE49-F238E27FC236}">
                <a16:creationId xmlns:a16="http://schemas.microsoft.com/office/drawing/2014/main" id="{B4962FA9-1EB8-2DB0-A526-C3D5518E64C1}"/>
              </a:ext>
            </a:extLst>
          </p:cNvPr>
          <p:cNvGrpSpPr/>
          <p:nvPr/>
        </p:nvGrpSpPr>
        <p:grpSpPr>
          <a:xfrm>
            <a:off x="5717402" y="3206225"/>
            <a:ext cx="2522996" cy="1329869"/>
            <a:chOff x="54834" y="1033898"/>
            <a:chExt cx="2897916" cy="1603445"/>
          </a:xfrm>
        </p:grpSpPr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E6CF906E-E48F-7711-7873-9A9B54967335}"/>
                </a:ext>
              </a:extLst>
            </p:cNvPr>
            <p:cNvGrpSpPr/>
            <p:nvPr/>
          </p:nvGrpSpPr>
          <p:grpSpPr>
            <a:xfrm>
              <a:off x="54834" y="1033898"/>
              <a:ext cx="2897916" cy="1603445"/>
              <a:chOff x="5503574" y="4197927"/>
              <a:chExt cx="3110490" cy="1905723"/>
            </a:xfrm>
          </p:grpSpPr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93AB378E-20B4-72B5-FE11-F5CEB9168298}"/>
                  </a:ext>
                </a:extLst>
              </p:cNvPr>
              <p:cNvSpPr/>
              <p:nvPr/>
            </p:nvSpPr>
            <p:spPr>
              <a:xfrm>
                <a:off x="5503574" y="4197927"/>
                <a:ext cx="3110490" cy="19057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grpSp>
            <p:nvGrpSpPr>
              <p:cNvPr id="20" name="Group 5">
                <a:extLst>
                  <a:ext uri="{FF2B5EF4-FFF2-40B4-BE49-F238E27FC236}">
                    <a16:creationId xmlns:a16="http://schemas.microsoft.com/office/drawing/2014/main" id="{0F8F55B0-1845-7729-F79F-311D965C18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3574" y="4378037"/>
                <a:ext cx="3022600" cy="1512888"/>
                <a:chOff x="3372" y="1706"/>
                <a:chExt cx="1904" cy="953"/>
              </a:xfrm>
            </p:grpSpPr>
            <p:pic>
              <p:nvPicPr>
                <p:cNvPr id="21" name="Picture 6">
                  <a:extLst>
                    <a:ext uri="{FF2B5EF4-FFF2-40B4-BE49-F238E27FC236}">
                      <a16:creationId xmlns:a16="http://schemas.microsoft.com/office/drawing/2014/main" id="{711081E5-DCE2-441C-08BB-9FCA87CA15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449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" name="Picture 7">
                  <a:extLst>
                    <a:ext uri="{FF2B5EF4-FFF2-40B4-BE49-F238E27FC236}">
                      <a16:creationId xmlns:a16="http://schemas.microsoft.com/office/drawing/2014/main" id="{2B7430FE-F2A4-F7BD-6917-2C00DF4336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284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" name="Line 8">
                  <a:extLst>
                    <a:ext uri="{FF2B5EF4-FFF2-40B4-BE49-F238E27FC236}">
                      <a16:creationId xmlns:a16="http://schemas.microsoft.com/office/drawing/2014/main" id="{AFD04042-E7FA-097C-0E51-F1DBEDD26B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089"/>
                  <a:ext cx="68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noProof="0" dirty="0"/>
                </a:p>
              </p:txBody>
            </p:sp>
            <p:sp>
              <p:nvSpPr>
                <p:cNvPr id="24" name="Line 9">
                  <a:extLst>
                    <a:ext uri="{FF2B5EF4-FFF2-40B4-BE49-F238E27FC236}">
                      <a16:creationId xmlns:a16="http://schemas.microsoft.com/office/drawing/2014/main" id="{879BAAD4-BFC7-7051-B30A-AEE361F826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509"/>
                  <a:ext cx="68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noProof="0" dirty="0"/>
                </a:p>
              </p:txBody>
            </p:sp>
            <p:sp>
              <p:nvSpPr>
                <p:cNvPr id="25" name="Line 10">
                  <a:extLst>
                    <a:ext uri="{FF2B5EF4-FFF2-40B4-BE49-F238E27FC236}">
                      <a16:creationId xmlns:a16="http://schemas.microsoft.com/office/drawing/2014/main" id="{B0824838-A50C-13BF-1DF5-0CD0A0BDE7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77" y="2089"/>
                  <a:ext cx="0" cy="4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noProof="0" dirty="0"/>
                </a:p>
              </p:txBody>
            </p:sp>
            <p:pic>
              <p:nvPicPr>
                <p:cNvPr id="26" name="Picture 11">
                  <a:extLst>
                    <a:ext uri="{FF2B5EF4-FFF2-40B4-BE49-F238E27FC236}">
                      <a16:creationId xmlns:a16="http://schemas.microsoft.com/office/drawing/2014/main" id="{CBFD5DB8-CE7E-CAF9-93D0-E9965C22E1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1706"/>
                  <a:ext cx="899" cy="4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7" name="Oval 12">
                  <a:extLst>
                    <a:ext uri="{FF2B5EF4-FFF2-40B4-BE49-F238E27FC236}">
                      <a16:creationId xmlns:a16="http://schemas.microsoft.com/office/drawing/2014/main" id="{A25B3F61-5A97-5B3F-1797-7D6A1CB6DB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4" y="2209"/>
                  <a:ext cx="247" cy="39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2800" noProof="0" dirty="0">
                      <a:latin typeface="Times New Roman" panose="02020603050405020304" pitchFamily="18" charset="0"/>
                    </a:rPr>
                    <a:t>G</a:t>
                  </a:r>
                </a:p>
              </p:txBody>
            </p:sp>
            <p:sp>
              <p:nvSpPr>
                <p:cNvPr id="28" name="Line 13">
                  <a:extLst>
                    <a:ext uri="{FF2B5EF4-FFF2-40B4-BE49-F238E27FC236}">
                      <a16:creationId xmlns:a16="http://schemas.microsoft.com/office/drawing/2014/main" id="{B394ECA2-7279-062E-66A4-19B10E6B4C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39"/>
                  <a:ext cx="137" cy="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noProof="0" dirty="0"/>
                </a:p>
              </p:txBody>
            </p:sp>
            <p:sp>
              <p:nvSpPr>
                <p:cNvPr id="29" name="Line 14">
                  <a:extLst>
                    <a:ext uri="{FF2B5EF4-FFF2-40B4-BE49-F238E27FC236}">
                      <a16:creationId xmlns:a16="http://schemas.microsoft.com/office/drawing/2014/main" id="{DC3569E6-4963-A2CC-8EEA-B8411C85AD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09"/>
                  <a:ext cx="219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noProof="0" dirty="0"/>
                </a:p>
              </p:txBody>
            </p:sp>
            <p:sp>
              <p:nvSpPr>
                <p:cNvPr id="30" name="Line 15">
                  <a:extLst>
                    <a:ext uri="{FF2B5EF4-FFF2-40B4-BE49-F238E27FC236}">
                      <a16:creationId xmlns:a16="http://schemas.microsoft.com/office/drawing/2014/main" id="{685B2606-B47B-C684-4291-B0E8204869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419"/>
                  <a:ext cx="11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noProof="0" dirty="0"/>
                </a:p>
              </p:txBody>
            </p:sp>
            <p:sp>
              <p:nvSpPr>
                <p:cNvPr id="31" name="Line 16">
                  <a:extLst>
                    <a:ext uri="{FF2B5EF4-FFF2-40B4-BE49-F238E27FC236}">
                      <a16:creationId xmlns:a16="http://schemas.microsoft.com/office/drawing/2014/main" id="{DDF549E0-AD23-48D8-E03F-ED6DDA5DCC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08" y="2419"/>
                  <a:ext cx="192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noProof="0" dirty="0"/>
                </a:p>
              </p:txBody>
            </p:sp>
            <p:sp>
              <p:nvSpPr>
                <p:cNvPr id="32" name="Line 17">
                  <a:extLst>
                    <a:ext uri="{FF2B5EF4-FFF2-40B4-BE49-F238E27FC236}">
                      <a16:creationId xmlns:a16="http://schemas.microsoft.com/office/drawing/2014/main" id="{B669FB39-9225-C43B-A27A-0F265B1EE0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137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noProof="0" dirty="0"/>
                </a:p>
              </p:txBody>
            </p:sp>
            <p:sp>
              <p:nvSpPr>
                <p:cNvPr id="33" name="Line 18">
                  <a:extLst>
                    <a:ext uri="{FF2B5EF4-FFF2-40B4-BE49-F238E27FC236}">
                      <a16:creationId xmlns:a16="http://schemas.microsoft.com/office/drawing/2014/main" id="{B6A886FF-93AF-230A-9B25-B0E8B41DBC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219" cy="1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noProof="0" dirty="0"/>
                </a:p>
              </p:txBody>
            </p:sp>
            <p:sp>
              <p:nvSpPr>
                <p:cNvPr id="34" name="Line 19">
                  <a:extLst>
                    <a:ext uri="{FF2B5EF4-FFF2-40B4-BE49-F238E27FC236}">
                      <a16:creationId xmlns:a16="http://schemas.microsoft.com/office/drawing/2014/main" id="{AF547481-6D81-02BE-431A-52F206F8E4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37" y="2089"/>
                  <a:ext cx="16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noProof="0" dirty="0"/>
                </a:p>
              </p:txBody>
            </p:sp>
            <p:sp>
              <p:nvSpPr>
                <p:cNvPr id="35" name="Line 20">
                  <a:extLst>
                    <a:ext uri="{FF2B5EF4-FFF2-40B4-BE49-F238E27FC236}">
                      <a16:creationId xmlns:a16="http://schemas.microsoft.com/office/drawing/2014/main" id="{91278A07-5C70-37EA-9371-6E5457DE5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75" y="2509"/>
                  <a:ext cx="2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noProof="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 Box 21">
                      <a:extLst>
                        <a:ext uri="{FF2B5EF4-FFF2-40B4-BE49-F238E27FC236}">
                          <a16:creationId xmlns:a16="http://schemas.microsoft.com/office/drawing/2014/main" id="{90C0E3B8-17F3-D34D-A423-856332561C9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eaLnBrk="0" hangingPunct="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 noProof="0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600" i="1" noProof="0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1600" b="0" i="1" noProof="0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oMath>
                        </m:oMathPara>
                      </a14:m>
                      <a:endParaRPr lang="en-US" sz="1600" noProof="0" dirty="0">
                        <a:latin typeface="Symbol" panose="05050102010706020507" pitchFamily="18" charset="2"/>
                      </a:endParaRPr>
                    </a:p>
                  </p:txBody>
                </p:sp>
              </mc:Choice>
              <mc:Fallback xmlns="">
                <p:sp>
                  <p:nvSpPr>
                    <p:cNvPr id="36" name="Text Box 21">
                      <a:extLst>
                        <a:ext uri="{FF2B5EF4-FFF2-40B4-BE49-F238E27FC236}">
                          <a16:creationId xmlns:a16="http://schemas.microsoft.com/office/drawing/2014/main" id="{90C0E3B8-17F3-D34D-A423-856332561C9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12500"/>
                      </a:stretch>
                    </a:blipFill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37">
                  <a:extLst>
                    <a:ext uri="{FF2B5EF4-FFF2-40B4-BE49-F238E27FC236}">
                      <a16:creationId xmlns:a16="http://schemas.microsoft.com/office/drawing/2014/main" id="{3CBCE66F-8440-B347-1EF4-9EF0ABE88248}"/>
                    </a:ext>
                  </a:extLst>
                </p:cNvPr>
                <p:cNvSpPr txBox="1"/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17" name="TextBox 37">
                  <a:extLst>
                    <a:ext uri="{FF2B5EF4-FFF2-40B4-BE49-F238E27FC236}">
                      <a16:creationId xmlns:a16="http://schemas.microsoft.com/office/drawing/2014/main" id="{3CBCE66F-8440-B347-1EF4-9EF0ABE882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38">
                  <a:extLst>
                    <a:ext uri="{FF2B5EF4-FFF2-40B4-BE49-F238E27FC236}">
                      <a16:creationId xmlns:a16="http://schemas.microsoft.com/office/drawing/2014/main" id="{A25A1B53-EBE4-99AC-29DD-75AC430FF651}"/>
                    </a:ext>
                  </a:extLst>
                </p:cNvPr>
                <p:cNvSpPr txBox="1"/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i="1" noProof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18" name="TextBox 38">
                  <a:extLst>
                    <a:ext uri="{FF2B5EF4-FFF2-40B4-BE49-F238E27FC236}">
                      <a16:creationId xmlns:a16="http://schemas.microsoft.com/office/drawing/2014/main" id="{A25A1B53-EBE4-99AC-29DD-75AC430FF6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20000" b="-392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81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How to identify a glueball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3718" y="1162969"/>
            <a:ext cx="86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noProof="0" dirty="0">
                <a:solidFill>
                  <a:srgbClr val="FF0000"/>
                </a:solidFill>
              </a:rPr>
              <a:t>You don’t</a:t>
            </a:r>
            <a:r>
              <a:rPr lang="en-US" sz="2000" noProof="0" dirty="0"/>
              <a:t>. Since it mixes with light </a:t>
            </a:r>
            <a:r>
              <a:rPr lang="en-US" sz="2000" noProof="0" dirty="0" err="1"/>
              <a:t>isoscalars</a:t>
            </a:r>
            <a:r>
              <a:rPr lang="en-US" sz="2000" noProof="0" dirty="0"/>
              <a:t>, there is no model-independent way of saying which state is (mostly) the glueball. Only suggestions:</a:t>
            </a:r>
          </a:p>
        </p:txBody>
      </p:sp>
      <p:sp>
        <p:nvSpPr>
          <p:cNvPr id="10" name="TextBox 43">
            <a:extLst>
              <a:ext uri="{FF2B5EF4-FFF2-40B4-BE49-F238E27FC236}">
                <a16:creationId xmlns:a16="http://schemas.microsoft.com/office/drawing/2014/main" id="{E53081ED-7566-CC4F-A5DF-A49EF8F4059E}"/>
              </a:ext>
            </a:extLst>
          </p:cNvPr>
          <p:cNvSpPr txBox="1"/>
          <p:nvPr/>
        </p:nvSpPr>
        <p:spPr>
          <a:xfrm>
            <a:off x="334053" y="2129342"/>
            <a:ext cx="8699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noProof="0" dirty="0"/>
              <a:t>A glueball couples to photons only throughout mixing, so radiative widths should be small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/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000" noProof="0" dirty="0"/>
                  <a:t>Their production is enhanced in gluon-rich processes, as 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2000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000" noProof="0" dirty="0"/>
                  <a:t> radiative decays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blipFill>
                <a:blip r:embed="rId8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355A30-6E97-E3D8-DC31-3C8F475E6364}"/>
              </a:ext>
            </a:extLst>
          </p:cNvPr>
          <p:cNvSpPr txBox="1"/>
          <p:nvPr/>
        </p:nvSpPr>
        <p:spPr>
          <a:xfrm>
            <a:off x="334053" y="3244461"/>
            <a:ext cx="6793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noProof="0" dirty="0"/>
              <a:t>It couples equally to mesons of all flavors (?)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AFD56F-FF5A-EA7D-3D8F-3B04E54FDE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188" y="4415130"/>
            <a:ext cx="2185523" cy="1639142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1340935-87DB-2FDE-06AE-3E0F7764E01A}"/>
              </a:ext>
            </a:extLst>
          </p:cNvPr>
          <p:cNvSpPr txBox="1"/>
          <p:nvPr/>
        </p:nvSpPr>
        <p:spPr>
          <a:xfrm>
            <a:off x="662771" y="3535193"/>
            <a:ext cx="8405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20000"/>
            </a:pPr>
            <a:r>
              <a:rPr lang="en-US" sz="2000" noProof="0" dirty="0"/>
              <a:t>However, an argument based on chiral symmetry</a:t>
            </a:r>
            <a:br>
              <a:rPr lang="en-US" sz="2000" noProof="0" dirty="0"/>
            </a:br>
            <a:r>
              <a:rPr lang="en-US" sz="2000" noProof="0" dirty="0"/>
              <a:t>claims the coupling proportional to quark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/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000" noProof="0" dirty="0"/>
                  <a:t>There is one too many </a:t>
                </a:r>
                <a:r>
                  <a:rPr lang="en-US" sz="2000" noProof="0" dirty="0" err="1"/>
                  <a:t>wrt</a:t>
                </a:r>
                <a:r>
                  <a:rPr lang="en-US" sz="2000" noProof="0" dirty="0"/>
                  <a:t> QM. Indeed,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1370</m:t>
                        </m:r>
                      </m:e>
                    </m:d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00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noProof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00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710</m:t>
                        </m:r>
                      </m:e>
                    </m:d>
                  </m:oMath>
                </a14:m>
                <a:endParaRPr lang="en-US" sz="2000" noProof="0" dirty="0"/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blipFill>
                <a:blip r:embed="rId10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BBB3B12F-7758-EAD1-E75E-F1397D0242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188" y="4429620"/>
            <a:ext cx="3172193" cy="163371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FB2AC99-6D6D-B386-5300-9932869231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9618" y="3499542"/>
            <a:ext cx="3141700" cy="26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4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3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2637343"/>
            <a:ext cx="9144000" cy="422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82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3600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3600" b="0" i="0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noProof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en-US" sz="360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i="1" noProof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3600" i="1" noProof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sz="360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3600" noProof="0" dirty="0"/>
                  <a:t> 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noProof="0" dirty="0">
                    <a:solidFill>
                      <a:schemeClr val="bg1">
                        <a:lumMod val="50000"/>
                      </a:schemeClr>
                    </a:solidFill>
                  </a:rPr>
                  <a:t>A. Pilloni – Amplitude analysis of </a:t>
                </a:r>
                <a14:m>
                  <m:oMath xmlns:m="http://schemas.openxmlformats.org/officeDocument/2006/math">
                    <m:r>
                      <a:rPr lang="en-US" sz="1600" i="1" noProof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1600" i="1" noProof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i="1" noProof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1600" i="1" noProof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600" i="1" noProof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600" i="1" noProof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600" i="1" noProof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noProof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i="1" noProof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1600" i="1" noProof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noProof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600" i="1" noProof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1600" noProof="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  <a:blipFill>
                <a:blip r:embed="rId4"/>
                <a:stretch>
                  <a:fillRect l="-458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4753518" y="2670910"/>
            <a:ext cx="4390482" cy="4028311"/>
            <a:chOff x="1714499" y="1866900"/>
            <a:chExt cx="5715001" cy="4712648"/>
          </a:xfrm>
        </p:grpSpPr>
        <p:sp>
          <p:nvSpPr>
            <p:cNvPr id="36" name="Rectangle 35"/>
            <p:cNvSpPr/>
            <p:nvPr/>
          </p:nvSpPr>
          <p:spPr>
            <a:xfrm>
              <a:off x="1714499" y="1866900"/>
              <a:ext cx="5715001" cy="4712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" t="2592" r="4157" b="51250"/>
            <a:stretch/>
          </p:blipFill>
          <p:spPr>
            <a:xfrm>
              <a:off x="1714500" y="1866900"/>
              <a:ext cx="5715000" cy="316559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3" t="2216" r="2612" b="67326"/>
            <a:stretch/>
          </p:blipFill>
          <p:spPr>
            <a:xfrm>
              <a:off x="1933575" y="5015099"/>
              <a:ext cx="5495925" cy="1564449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4833" y="2703552"/>
            <a:ext cx="4741101" cy="3995670"/>
            <a:chOff x="161608" y="1098852"/>
            <a:chExt cx="6061910" cy="501131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" b="51319"/>
            <a:stretch/>
          </p:blipFill>
          <p:spPr>
            <a:xfrm>
              <a:off x="161608" y="1098852"/>
              <a:ext cx="5937569" cy="33385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0" r="8289" b="68489"/>
            <a:stretch/>
          </p:blipFill>
          <p:spPr>
            <a:xfrm>
              <a:off x="161608" y="4448502"/>
              <a:ext cx="6061910" cy="1661663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09" y="2808563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8EF1688-2244-5211-0BCA-754D71BE476F}"/>
                  </a:ext>
                </a:extLst>
              </p:cNvPr>
              <p:cNvSpPr txBox="1"/>
              <p:nvPr/>
            </p:nvSpPr>
            <p:spPr>
              <a:xfrm>
                <a:off x="310393" y="1400961"/>
                <a:ext cx="863409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We consider the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noProof="0" dirty="0"/>
                  <a:t> and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noProof="0" dirty="0"/>
                  <a:t> wave by BESIII to use the information about their relative phase.</a:t>
                </a:r>
              </a:p>
              <a:p>
                <a:endParaRPr lang="en-US" noProof="0" dirty="0"/>
              </a:p>
              <a:p>
                <a:r>
                  <a:rPr lang="en-US" noProof="0" dirty="0"/>
                  <a:t>The D-wave is populated by two almost elastic resonances: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noProof="0" smtClean="0">
                        <a:latin typeface="Cambria Math" panose="02040503050406030204" pitchFamily="18" charset="0"/>
                      </a:rPr>
                      <m:t>(1270)</m:t>
                    </m:r>
                  </m:oMath>
                </a14:m>
                <a:r>
                  <a:rPr lang="en-US" noProof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 noProof="0" smtClean="0">
                        <a:latin typeface="Cambria Math" panose="02040503050406030204" pitchFamily="18" charset="0"/>
                      </a:rPr>
                      <m:t>(1525)</m:t>
                    </m:r>
                  </m:oMath>
                </a14:m>
                <a:endParaRPr lang="en-US" noProof="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8EF1688-2244-5211-0BCA-754D71BE4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" y="1400961"/>
                <a:ext cx="8634095" cy="923330"/>
              </a:xfrm>
              <a:prstGeom prst="rect">
                <a:avLst/>
              </a:prstGeom>
              <a:blipFill>
                <a:blip r:embed="rId10"/>
                <a:stretch>
                  <a:fillRect l="-636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58E5DFB4-6B3F-D2BF-7820-99FD41050B12}"/>
                  </a:ext>
                </a:extLst>
              </p:cNvPr>
              <p:cNvSpPr txBox="1"/>
              <p:nvPr/>
            </p:nvSpPr>
            <p:spPr>
              <a:xfrm>
                <a:off x="2176943" y="4129674"/>
                <a:ext cx="11283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noProof="0" smtClean="0">
                        <a:latin typeface="Cambria Math" panose="02040503050406030204" pitchFamily="18" charset="0"/>
                      </a:rPr>
                      <m:t>(1270)</m:t>
                    </m:r>
                  </m:oMath>
                </a14:m>
                <a:r>
                  <a:rPr lang="en-US" noProof="0" dirty="0"/>
                  <a:t> </a:t>
                </a:r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58E5DFB4-6B3F-D2BF-7820-99FD41050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943" y="4129674"/>
                <a:ext cx="1128319" cy="369332"/>
              </a:xfrm>
              <a:prstGeom prst="rect">
                <a:avLst/>
              </a:prstGeom>
              <a:blipFill>
                <a:blip r:embed="rId11"/>
                <a:stretch>
                  <a:fillRect l="-1622"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23083DD4-4854-4952-2016-55F1C0ABF46C}"/>
                  </a:ext>
                </a:extLst>
              </p:cNvPr>
              <p:cNvSpPr txBox="1"/>
              <p:nvPr/>
            </p:nvSpPr>
            <p:spPr>
              <a:xfrm>
                <a:off x="6384599" y="4193433"/>
                <a:ext cx="11283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 noProof="0" smtClean="0">
                        <a:latin typeface="Cambria Math" panose="02040503050406030204" pitchFamily="18" charset="0"/>
                      </a:rPr>
                      <m:t>(1525)</m:t>
                    </m:r>
                  </m:oMath>
                </a14:m>
                <a:r>
                  <a:rPr lang="en-US" noProof="0" dirty="0"/>
                  <a:t> </a:t>
                </a:r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23083DD4-4854-4952-2016-55F1C0ABF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599" y="4193433"/>
                <a:ext cx="1128319" cy="369332"/>
              </a:xfrm>
              <a:prstGeom prst="rect">
                <a:avLst/>
              </a:prstGeom>
              <a:blipFill>
                <a:blip r:embed="rId12"/>
                <a:stretch>
                  <a:fillRect l="-1622" r="-2703"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1426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65765" b="59573"/>
          <a:stretch/>
        </p:blipFill>
        <p:spPr>
          <a:xfrm>
            <a:off x="134695" y="4552523"/>
            <a:ext cx="1386196" cy="101852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83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noProof="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83551"/>
          <a:stretch/>
        </p:blipFill>
        <p:spPr>
          <a:xfrm>
            <a:off x="1093968" y="2097489"/>
            <a:ext cx="6862757" cy="9227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Same model as before</a:t>
            </a:r>
            <a:endParaRPr lang="en-US" sz="3600" noProof="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3248" r="15210" b="37559"/>
          <a:stretch/>
        </p:blipFill>
        <p:spPr>
          <a:xfrm>
            <a:off x="457200" y="3178309"/>
            <a:ext cx="4898571" cy="107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3606" r="20489" b="30884"/>
          <a:stretch/>
        </p:blipFill>
        <p:spPr>
          <a:xfrm>
            <a:off x="5345429" y="4649765"/>
            <a:ext cx="3548497" cy="90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0833" y="1326103"/>
                <a:ext cx="84946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Two/three channels,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𝐾𝐾</m:t>
                    </m:r>
                  </m:oMath>
                </a14:m>
                <a:r>
                  <a:rPr lang="en-US" noProof="0" dirty="0"/>
                  <a:t>,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𝜌𝜌</m:t>
                    </m:r>
                    <m:r>
                      <a:rPr lang="en-US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noProof="0" dirty="0"/>
                  <a:t>    Two waves,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noProof="0" dirty="0"/>
                  <a:t>	40-56 parameters	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3" y="1326103"/>
                <a:ext cx="8494633" cy="369332"/>
              </a:xfrm>
              <a:prstGeom prst="rect">
                <a:avLst/>
              </a:prstGeom>
              <a:blipFill>
                <a:blip r:embed="rId5"/>
                <a:stretch>
                  <a:fillRect l="-574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19129" r="10204" b="59573"/>
          <a:stretch/>
        </p:blipFill>
        <p:spPr>
          <a:xfrm>
            <a:off x="1515600" y="4552523"/>
            <a:ext cx="3091543" cy="1018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26359" y="3245560"/>
            <a:ext cx="3441441" cy="11285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solidFill>
                  <a:srgbClr val="FF0000"/>
                </a:solidFill>
              </a:rPr>
              <a:t>3 </a:t>
            </a:r>
            <a:r>
              <a:rPr lang="en-US" i="1" noProof="0" dirty="0">
                <a:solidFill>
                  <a:srgbClr val="FF0000"/>
                </a:solidFill>
              </a:rPr>
              <a:t>K</a:t>
            </a:r>
            <a:r>
              <a:rPr lang="en-US" noProof="0" dirty="0">
                <a:solidFill>
                  <a:srgbClr val="FF0000"/>
                </a:solidFill>
              </a:rPr>
              <a:t>-matrix pole for the S-wave</a:t>
            </a:r>
          </a:p>
          <a:p>
            <a:pPr algn="ctr"/>
            <a:r>
              <a:rPr lang="en-US" noProof="0" dirty="0">
                <a:solidFill>
                  <a:srgbClr val="FF0000"/>
                </a:solidFill>
              </a:rPr>
              <a:t>3 </a:t>
            </a:r>
            <a:r>
              <a:rPr lang="en-US" i="1" noProof="0" dirty="0">
                <a:solidFill>
                  <a:srgbClr val="FF0000"/>
                </a:solidFill>
              </a:rPr>
              <a:t>K</a:t>
            </a:r>
            <a:r>
              <a:rPr lang="en-US" noProof="0" dirty="0">
                <a:solidFill>
                  <a:srgbClr val="FF0000"/>
                </a:solidFill>
              </a:rPr>
              <a:t>-matrix poles for the D-wave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678D27C6-167B-E24B-322C-8F42A2C8838C}"/>
              </a:ext>
            </a:extLst>
          </p:cNvPr>
          <p:cNvSpPr/>
          <p:nvPr/>
        </p:nvSpPr>
        <p:spPr>
          <a:xfrm>
            <a:off x="4708747" y="940410"/>
            <a:ext cx="4435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noProof="0" dirty="0">
                <a:solidFill>
                  <a:srgbClr val="C00000"/>
                </a:solidFill>
              </a:rPr>
              <a:t>A. Rodas, AP </a:t>
            </a:r>
            <a:r>
              <a:rPr lang="en-US" i="1" noProof="0" dirty="0">
                <a:solidFill>
                  <a:srgbClr val="C00000"/>
                </a:solidFill>
              </a:rPr>
              <a:t>et al.</a:t>
            </a:r>
            <a:r>
              <a:rPr lang="en-US" noProof="0" dirty="0">
                <a:solidFill>
                  <a:srgbClr val="C00000"/>
                </a:solidFill>
              </a:rPr>
              <a:t> (JPAC) EPJC82, 1, 80 (2022)</a:t>
            </a:r>
          </a:p>
        </p:txBody>
      </p:sp>
    </p:spTree>
    <p:extLst>
      <p:ext uri="{BB962C8B-B14F-4D97-AF65-F5344CB8AC3E}">
        <p14:creationId xmlns:p14="http://schemas.microsoft.com/office/powerpoint/2010/main" val="16497700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1" y="2418289"/>
            <a:ext cx="8671817" cy="3887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84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3600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3600" b="0" i="0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noProof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36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sz="36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en-US" sz="360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i="1" noProof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3600" i="1" noProof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sz="360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3600" noProof="0" dirty="0"/>
                  <a:t> 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42870" y="1469137"/>
                <a:ext cx="61073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noProof="0" dirty="0"/>
                  <a:t>The fit is decent, but it’s struggling in getting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000" noProof="0" dirty="0"/>
                  <a:t> right</a:t>
                </a:r>
                <a:br>
                  <a:rPr lang="en-US" sz="2000" noProof="0" dirty="0"/>
                </a:br>
                <a:r>
                  <a:rPr lang="en-US" sz="2000" noProof="0" dirty="0"/>
                  <a:t>Being quasi-elastic, it’s too constrained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70" y="1469137"/>
                <a:ext cx="6107313" cy="707886"/>
              </a:xfrm>
              <a:prstGeom prst="rect">
                <a:avLst/>
              </a:prstGeom>
              <a:blipFill>
                <a:blip r:embed="rId5"/>
                <a:stretch>
                  <a:fillRect l="-998" t="-4310" r="-399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42869" y="1474992"/>
                <a:ext cx="82295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noProof="0" dirty="0"/>
                  <a:t>Fit quality and local description improve when a third 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𝜌𝜌</m:t>
                    </m:r>
                  </m:oMath>
                </a14:m>
                <a:r>
                  <a:rPr lang="en-US" sz="2000" noProof="0" dirty="0"/>
                  <a:t> channel is added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69" y="1474992"/>
                <a:ext cx="8229599" cy="400110"/>
              </a:xfrm>
              <a:prstGeom prst="rect">
                <a:avLst/>
              </a:prstGeom>
              <a:blipFill>
                <a:blip r:embed="rId6"/>
                <a:stretch>
                  <a:fillRect l="-741" t="-9091" b="-25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1" y="2418289"/>
            <a:ext cx="8671817" cy="38878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3" name="TextBox 42"/>
          <p:cNvSpPr txBox="1"/>
          <p:nvPr/>
        </p:nvSpPr>
        <p:spPr>
          <a:xfrm>
            <a:off x="7638137" y="2418289"/>
            <a:ext cx="1269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noProof="0" dirty="0"/>
              <a:t>(          data)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52" y="2483291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Pole extraction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199"/>
            <a:ext cx="7159556" cy="2299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935"/>
            <a:ext cx="7173109" cy="23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917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Looking at the residues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72D43C4-BBB9-2B20-809E-F8F0CA203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5" y="1277409"/>
            <a:ext cx="4554648" cy="3164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/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noProof="0" dirty="0"/>
                  <a:t>Despite the large systematics,</a:t>
                </a:r>
                <a:br>
                  <a:rPr lang="en-US" sz="2400" noProof="0" dirty="0"/>
                </a:br>
                <a:r>
                  <a:rPr lang="en-US" sz="2400" noProof="0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en-US" sz="2400" noProof="0" dirty="0"/>
                  <a:t> couples to kaons </a:t>
                </a:r>
                <a:br>
                  <a:rPr lang="en-US" sz="2400" noProof="0" dirty="0"/>
                </a:br>
                <a:r>
                  <a:rPr lang="en-US" sz="2400" noProof="0" dirty="0"/>
                  <a:t>more than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en-US" sz="2400" noProof="0" dirty="0"/>
                  <a:t> 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blipFill>
                <a:blip r:embed="rId4"/>
                <a:stretch>
                  <a:fillRect l="-2385" t="-4082" r="-1341" b="-112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/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noProof="0" dirty="0"/>
                  <a:t>Also,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en-US" sz="2400" noProof="0" dirty="0"/>
                  <a:t> couples to</a:t>
                </a:r>
                <a:br>
                  <a:rPr lang="en-US" sz="2400" noProof="0" dirty="0"/>
                </a:br>
                <a:r>
                  <a:rPr lang="en-US" sz="2400" noProof="0" dirty="0"/>
                  <a:t>the initial gluon-rich state </a:t>
                </a:r>
                <a:br>
                  <a:rPr lang="en-US" sz="2400" noProof="0" dirty="0"/>
                </a:br>
                <a:r>
                  <a:rPr lang="en-US" sz="2400" noProof="0" dirty="0"/>
                  <a:t>more than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en-US" sz="2400" noProof="0" dirty="0"/>
                  <a:t> 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blipFill>
                <a:blip r:embed="rId5"/>
                <a:stretch>
                  <a:fillRect l="-2504" t="-4061" r="-1565" b="-10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/>
              <p:nvPr/>
            </p:nvSpPr>
            <p:spPr>
              <a:xfrm>
                <a:off x="112619" y="5170272"/>
                <a:ext cx="91740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noProof="0" dirty="0"/>
                  <a:t>Both these fact suggest a sizeable glueball component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en-US" sz="2400" noProof="0" dirty="0"/>
                  <a:t> 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19" y="5170272"/>
                <a:ext cx="9174050" cy="461665"/>
              </a:xfrm>
              <a:prstGeom prst="rect">
                <a:avLst/>
              </a:prstGeom>
              <a:blipFill>
                <a:blip r:embed="rId6"/>
                <a:stretch>
                  <a:fillRect l="-997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47971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87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How theorists think of experiments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A9B1E51F-5589-4BBC-AB63-F3AA54289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8" y="2525813"/>
            <a:ext cx="4825497" cy="3619123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193D68AB-3091-4945-BB33-124DEC3FB62C}"/>
              </a:ext>
            </a:extLst>
          </p:cNvPr>
          <p:cNvSpPr/>
          <p:nvPr/>
        </p:nvSpPr>
        <p:spPr>
          <a:xfrm>
            <a:off x="125592" y="2898816"/>
            <a:ext cx="2112264" cy="877824"/>
          </a:xfrm>
          <a:custGeom>
            <a:avLst/>
            <a:gdLst>
              <a:gd name="connsiteX0" fmla="*/ 164592 w 2112264"/>
              <a:gd name="connsiteY0" fmla="*/ 877824 h 877824"/>
              <a:gd name="connsiteX1" fmla="*/ 18288 w 2112264"/>
              <a:gd name="connsiteY1" fmla="*/ 585216 h 877824"/>
              <a:gd name="connsiteX2" fmla="*/ 0 w 2112264"/>
              <a:gd name="connsiteY2" fmla="*/ 0 h 877824"/>
              <a:gd name="connsiteX3" fmla="*/ 2112264 w 2112264"/>
              <a:gd name="connsiteY3" fmla="*/ 18288 h 877824"/>
              <a:gd name="connsiteX4" fmla="*/ 1362456 w 2112264"/>
              <a:gd name="connsiteY4" fmla="*/ 374904 h 877824"/>
              <a:gd name="connsiteX5" fmla="*/ 1408176 w 2112264"/>
              <a:gd name="connsiteY5" fmla="*/ 502920 h 877824"/>
              <a:gd name="connsiteX6" fmla="*/ 1773936 w 2112264"/>
              <a:gd name="connsiteY6" fmla="*/ 731520 h 877824"/>
              <a:gd name="connsiteX7" fmla="*/ 164592 w 2112264"/>
              <a:gd name="connsiteY7" fmla="*/ 877824 h 87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2264" h="877824">
                <a:moveTo>
                  <a:pt x="164592" y="877824"/>
                </a:moveTo>
                <a:lnTo>
                  <a:pt x="18288" y="585216"/>
                </a:lnTo>
                <a:lnTo>
                  <a:pt x="0" y="0"/>
                </a:lnTo>
                <a:lnTo>
                  <a:pt x="2112264" y="18288"/>
                </a:lnTo>
                <a:lnTo>
                  <a:pt x="1362456" y="374904"/>
                </a:lnTo>
                <a:lnTo>
                  <a:pt x="1408176" y="502920"/>
                </a:lnTo>
                <a:lnTo>
                  <a:pt x="1773936" y="731520"/>
                </a:lnTo>
                <a:lnTo>
                  <a:pt x="164592" y="8778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BE64D5F8-9D24-4896-B27F-D898DDFE6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1277">
            <a:off x="2082523" y="3016346"/>
            <a:ext cx="2515615" cy="2252047"/>
          </a:xfrm>
          <a:prstGeom prst="rect">
            <a:avLst/>
          </a:prstGeom>
        </p:spPr>
      </p:pic>
      <p:grpSp>
        <p:nvGrpSpPr>
          <p:cNvPr id="20" name="Group 14">
            <a:extLst>
              <a:ext uri="{FF2B5EF4-FFF2-40B4-BE49-F238E27FC236}">
                <a16:creationId xmlns:a16="http://schemas.microsoft.com/office/drawing/2014/main" id="{C64F35F6-51B6-4917-8A4A-74CAB950714A}"/>
              </a:ext>
            </a:extLst>
          </p:cNvPr>
          <p:cNvGrpSpPr/>
          <p:nvPr/>
        </p:nvGrpSpPr>
        <p:grpSpPr>
          <a:xfrm>
            <a:off x="321435" y="2605534"/>
            <a:ext cx="1507845" cy="1200329"/>
            <a:chOff x="4447803" y="3450627"/>
            <a:chExt cx="1507845" cy="1200329"/>
          </a:xfrm>
        </p:grpSpPr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8820DF76-D74F-4D65-A7E1-83604FAFAE2E}"/>
                </a:ext>
              </a:extLst>
            </p:cNvPr>
            <p:cNvSpPr txBox="1"/>
            <p:nvPr/>
          </p:nvSpPr>
          <p:spPr>
            <a:xfrm>
              <a:off x="4447803" y="3611880"/>
              <a:ext cx="52610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noProof="0" dirty="0">
                  <a:solidFill>
                    <a:srgbClr val="33358E"/>
                  </a:solidFill>
                </a:rPr>
                <a:t>P</a:t>
              </a:r>
              <a:endParaRPr lang="en-US" sz="3000" noProof="0" dirty="0">
                <a:solidFill>
                  <a:srgbClr val="33358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10">
                  <a:extLst>
                    <a:ext uri="{FF2B5EF4-FFF2-40B4-BE49-F238E27FC236}">
                      <a16:creationId xmlns:a16="http://schemas.microsoft.com/office/drawing/2014/main" id="{0E021174-96F3-4989-B600-B2908E6A5F56}"/>
                    </a:ext>
                  </a:extLst>
                </p:cNvPr>
                <p:cNvSpPr/>
                <p:nvPr/>
              </p:nvSpPr>
              <p:spPr>
                <a:xfrm>
                  <a:off x="4940114" y="3450627"/>
                  <a:ext cx="1015534" cy="12003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7200" i="1" noProof="0" smtClean="0">
                            <a:solidFill>
                              <a:srgbClr val="CC2229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oMath>
                    </m:oMathPara>
                  </a14:m>
                  <a:endParaRPr lang="en-US" sz="7200" noProof="0" dirty="0">
                    <a:solidFill>
                      <a:srgbClr val="CC2229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10">
                  <a:extLst>
                    <a:ext uri="{FF2B5EF4-FFF2-40B4-BE49-F238E27FC236}">
                      <a16:creationId xmlns:a16="http://schemas.microsoft.com/office/drawing/2014/main" id="{0E021174-96F3-4989-B600-B2908E6A5F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0114" y="3450627"/>
                  <a:ext cx="1015534" cy="12003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07645D31-A073-455B-8BB5-AA3C2FA45014}"/>
                </a:ext>
              </a:extLst>
            </p:cNvPr>
            <p:cNvSpPr/>
            <p:nvPr/>
          </p:nvSpPr>
          <p:spPr>
            <a:xfrm>
              <a:off x="4791517" y="3775525"/>
              <a:ext cx="468398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 b="1" noProof="0" dirty="0">
                  <a:solidFill>
                    <a:srgbClr val="33358E"/>
                  </a:solidFill>
                </a:rPr>
                <a:t>D</a:t>
              </a:r>
              <a:endParaRPr lang="en-US" sz="3500" b="1" noProof="0" dirty="0"/>
            </a:p>
          </p:txBody>
        </p:sp>
      </p:grpSp>
      <p:pic>
        <p:nvPicPr>
          <p:cNvPr id="24" name="Picture 1">
            <a:extLst>
              <a:ext uri="{FF2B5EF4-FFF2-40B4-BE49-F238E27FC236}">
                <a16:creationId xmlns:a16="http://schemas.microsoft.com/office/drawing/2014/main" id="{42BC6787-340A-4E84-99A4-2DE4EEA9EF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9"/>
          <a:stretch/>
        </p:blipFill>
        <p:spPr>
          <a:xfrm>
            <a:off x="5114118" y="3628561"/>
            <a:ext cx="3748389" cy="230652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DFEF61-43DD-4220-9BEB-EB66CFE5763B}"/>
              </a:ext>
            </a:extLst>
          </p:cNvPr>
          <p:cNvSpPr txBox="1"/>
          <p:nvPr/>
        </p:nvSpPr>
        <p:spPr>
          <a:xfrm>
            <a:off x="5261989" y="2506731"/>
            <a:ext cx="3618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noProof="0" dirty="0"/>
              <a:t>Changing beam and target, </a:t>
            </a:r>
            <a:br>
              <a:rPr lang="en-US" sz="2400" noProof="0" dirty="0"/>
            </a:br>
            <a:r>
              <a:rPr lang="en-US" sz="2400" noProof="0" dirty="0"/>
              <a:t>you can change the font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2F2303F-4B2A-4EA4-AC81-32D252E57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2067" y="3429000"/>
            <a:ext cx="3364733" cy="268987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D9D0ED-1861-4799-BCF5-8B10FCA6B34D}"/>
              </a:ext>
            </a:extLst>
          </p:cNvPr>
          <p:cNvSpPr txBox="1"/>
          <p:nvPr/>
        </p:nvSpPr>
        <p:spPr>
          <a:xfrm>
            <a:off x="1427162" y="1275620"/>
            <a:ext cx="5952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noProof="0" dirty="0"/>
              <a:t>All the information about hadrons is collected </a:t>
            </a:r>
            <a:br>
              <a:rPr lang="en-US" sz="2400" noProof="0" dirty="0"/>
            </a:br>
            <a:r>
              <a:rPr lang="en-US" sz="2400" noProof="0" dirty="0"/>
              <a:t>by the Particle Data Group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CCF35A-4C47-43A6-91F0-1D2EFE3CB0C9}"/>
              </a:ext>
            </a:extLst>
          </p:cNvPr>
          <p:cNvSpPr txBox="1"/>
          <p:nvPr/>
        </p:nvSpPr>
        <p:spPr>
          <a:xfrm>
            <a:off x="1721029" y="5800142"/>
            <a:ext cx="210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What theorists see…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B392B94-497E-4DBB-8698-D2BAFC3ABFA3}"/>
              </a:ext>
            </a:extLst>
          </p:cNvPr>
          <p:cNvSpPr txBox="1"/>
          <p:nvPr/>
        </p:nvSpPr>
        <p:spPr>
          <a:xfrm>
            <a:off x="1721029" y="5803907"/>
            <a:ext cx="323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What experimentalists present…</a:t>
            </a:r>
          </a:p>
        </p:txBody>
      </p:sp>
    </p:spTree>
    <p:extLst>
      <p:ext uri="{BB962C8B-B14F-4D97-AF65-F5344CB8AC3E}">
        <p14:creationId xmlns:p14="http://schemas.microsoft.com/office/powerpoint/2010/main" val="2776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1" grpId="0"/>
      <p:bldP spid="2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88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Bound and virtual states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CCC685B-F443-0CEE-99C1-F5DFAD84C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89" y="1450013"/>
            <a:ext cx="3801005" cy="3791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F9D95B4-2A54-C430-9F3A-8BB77361D497}"/>
                  </a:ext>
                </a:extLst>
              </p:cNvPr>
              <p:cNvSpPr txBox="1"/>
              <p:nvPr/>
            </p:nvSpPr>
            <p:spPr>
              <a:xfrm>
                <a:off x="4154213" y="2418918"/>
                <a:ext cx="4532587" cy="1084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2400" b="0" i="1" noProof="0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F9D95B4-2A54-C430-9F3A-8BB77361D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213" y="2418918"/>
                <a:ext cx="4532587" cy="10842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6FE308-3064-42C6-6216-6DA921436819}"/>
              </a:ext>
            </a:extLst>
          </p:cNvPr>
          <p:cNvSpPr txBox="1"/>
          <p:nvPr/>
        </p:nvSpPr>
        <p:spPr>
          <a:xfrm>
            <a:off x="4154213" y="1383562"/>
            <a:ext cx="4532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The amplitude close to threshold can be expanded 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24DB433-6B4E-1278-559B-DFF864A9113F}"/>
                  </a:ext>
                </a:extLst>
              </p:cNvPr>
              <p:cNvSpPr txBox="1"/>
              <p:nvPr/>
            </p:nvSpPr>
            <p:spPr>
              <a:xfrm>
                <a:off x="4154212" y="3882660"/>
                <a:ext cx="453258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400" noProof="0" dirty="0"/>
                  <a:t> is the scattering length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noProof="0" dirty="0"/>
                  <a:t>is the effective range</a:t>
                </a:r>
              </a:p>
              <a:p>
                <a:endParaRPr lang="en-US" sz="2400" noProof="0" dirty="0"/>
              </a:p>
              <a:p>
                <a:r>
                  <a:rPr lang="en-US" sz="2400" noProof="0" dirty="0"/>
                  <a:t>The sign of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400" noProof="0" dirty="0"/>
                  <a:t> controls whether we have a bound or virtual state</a:t>
                </a:r>
              </a:p>
              <a:p>
                <a:endParaRPr lang="en-US" sz="2400" noProof="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24DB433-6B4E-1278-559B-DFF864A91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212" y="3882660"/>
                <a:ext cx="4532587" cy="2308324"/>
              </a:xfrm>
              <a:prstGeom prst="rect">
                <a:avLst/>
              </a:prstGeom>
              <a:blipFill>
                <a:blip r:embed="rId5"/>
                <a:stretch>
                  <a:fillRect l="-2016" t="-2111" r="-4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43283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pPr/>
              <a:t>89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Coupled channels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C78EE86-835D-E3A9-4ABD-78A05435C19C}"/>
                  </a:ext>
                </a:extLst>
              </p:cNvPr>
              <p:cNvSpPr txBox="1"/>
              <p:nvPr/>
            </p:nvSpPr>
            <p:spPr>
              <a:xfrm>
                <a:off x="198579" y="1552755"/>
                <a:ext cx="8488221" cy="3505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noProof="0" dirty="0"/>
                  <a:t>For coupled channels, 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2→2</m:t>
                    </m:r>
                  </m:oMath>
                </a14:m>
                <a:r>
                  <a:rPr lang="en-US" sz="2000" noProof="0" dirty="0"/>
                  <a:t> unitarity gets easily generalized from</a:t>
                </a:r>
              </a:p>
              <a:p>
                <a:endParaRPr lang="en-US" sz="200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noProof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d>
                        <m:d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noProof="0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sz="2000" b="0" i="1" noProof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 noProof="0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sz="2000" b="0" i="1" noProof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000" i="1" noProof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i="1" noProof="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2000" i="1" noProof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noProof="0" dirty="0"/>
              </a:p>
              <a:p>
                <a:r>
                  <a:rPr lang="en-US" sz="2000" noProof="0" dirty="0"/>
                  <a:t>With two channels, a simple form is given by </a:t>
                </a:r>
                <a:r>
                  <a:rPr lang="en-US" sz="2000" noProof="0" dirty="0" err="1"/>
                  <a:t>Flatté</a:t>
                </a:r>
                <a:r>
                  <a:rPr lang="en-US" sz="2000" noProof="0" dirty="0"/>
                  <a:t>,</a:t>
                </a:r>
              </a:p>
              <a:p>
                <a:endParaRPr lang="en-US" sz="200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d>
                        <m:d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sz="2000" b="0" i="1" noProof="0" smtClean="0">
                          <a:latin typeface="Cambria Math" panose="02040503050406030204" pitchFamily="18" charset="0"/>
                        </a:rPr>
                        <m:t>det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sz="2000" noProof="0" dirty="0"/>
              </a:p>
              <a:p>
                <a:endParaRPr lang="en-US" sz="2000" noProof="0" dirty="0"/>
              </a:p>
              <a:p>
                <a:r>
                  <a:rPr lang="en-US" sz="2000" noProof="0" dirty="0"/>
                  <a:t>Having two channels, I have two Riemann sheets for each phase space function,</a:t>
                </a:r>
                <a:br>
                  <a:rPr lang="en-US" sz="2000" noProof="0" dirty="0"/>
                </a:br>
                <a:r>
                  <a:rPr lang="en-US" sz="2000" noProof="0" dirty="0"/>
                  <a:t>so 4 Riemann sheets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C78EE86-835D-E3A9-4ABD-78A05435C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79" y="1552755"/>
                <a:ext cx="8488221" cy="3505511"/>
              </a:xfrm>
              <a:prstGeom prst="rect">
                <a:avLst/>
              </a:prstGeom>
              <a:blipFill>
                <a:blip r:embed="rId3"/>
                <a:stretch>
                  <a:fillRect l="-790" t="-1043" b="-20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1595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From quarks to hadrons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F41FE38-0FED-4AC8-85B4-46E8EFE8EA38}"/>
              </a:ext>
            </a:extLst>
          </p:cNvPr>
          <p:cNvSpPr txBox="1"/>
          <p:nvPr/>
        </p:nvSpPr>
        <p:spPr>
          <a:xfrm>
            <a:off x="191017" y="1049482"/>
            <a:ext cx="85690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noProof="0" dirty="0"/>
              <a:t>Why are we sticking to the QM? Despite being simplistic, it remains</a:t>
            </a:r>
            <a:br>
              <a:rPr lang="en-US" sz="2400" noProof="0" dirty="0"/>
            </a:br>
            <a:r>
              <a:rPr lang="en-US" sz="2400" noProof="0" dirty="0"/>
              <a:t>the best tool to organize the gross features of the spectrum </a:t>
            </a:r>
            <a:br>
              <a:rPr lang="en-US" sz="2400" noProof="0" dirty="0"/>
            </a:br>
            <a:r>
              <a:rPr lang="en-US" sz="2400" noProof="0" dirty="0"/>
              <a:t>(mass ordering, decay hierarchies etc.)</a:t>
            </a:r>
          </a:p>
          <a:p>
            <a:endParaRPr lang="en-US" sz="2400" noProof="0" dirty="0"/>
          </a:p>
          <a:p>
            <a:r>
              <a:rPr lang="en-US" sz="2400" noProof="0" dirty="0"/>
              <a:t>It also allows us to define exotic hadrons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BEA4DB1-9A2C-4BB7-9A7B-A1C672EB3BF2}"/>
                  </a:ext>
                </a:extLst>
              </p:cNvPr>
              <p:cNvSpPr txBox="1"/>
              <p:nvPr/>
            </p:nvSpPr>
            <p:spPr>
              <a:xfrm>
                <a:off x="383687" y="2988474"/>
                <a:ext cx="8376407" cy="3065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noProof="0" dirty="0"/>
                  <a:t>Flavor exotics: e.g. doubly charged meson, </a:t>
                </a:r>
                <a:br>
                  <a:rPr lang="en-US" sz="2400" noProof="0" dirty="0"/>
                </a:br>
                <a:r>
                  <a:rPr lang="en-US" sz="2400" noProof="0" dirty="0"/>
                  <a:t>baryon with positive strangeness</a:t>
                </a:r>
                <a:br>
                  <a:rPr lang="en-US" sz="2400" noProof="0" dirty="0"/>
                </a:br>
                <a:r>
                  <a:rPr lang="en-US" sz="2400" noProof="0" dirty="0"/>
                  <a:t>Ex.: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400" noProof="0" dirty="0"/>
                  <a:t> ; if OZI rule enforced,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400" noProof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noProof="0" dirty="0"/>
                  <a:t>…</a:t>
                </a:r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noProof="0" dirty="0"/>
                  <a:t>Spin exotics: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en-US" sz="2400" noProof="0" dirty="0"/>
                  <a:t> not allowed in QM</a:t>
                </a:r>
                <a:br>
                  <a:rPr lang="en-US" sz="2400" noProof="0" dirty="0"/>
                </a:br>
                <a:r>
                  <a:rPr lang="en-US" sz="2400" noProof="0" dirty="0"/>
                  <a:t>Ex.: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(1600)</m:t>
                    </m:r>
                  </m:oMath>
                </a14:m>
                <a:endParaRPr lang="en-US" sz="2400" noProof="0" dirty="0"/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noProof="0" dirty="0" err="1"/>
                  <a:t>Criptoexotics</a:t>
                </a:r>
                <a:r>
                  <a:rPr lang="en-US" sz="2400" noProof="0" dirty="0"/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en-US" sz="2400" noProof="0" dirty="0"/>
                  <a:t> allowed, but properties not compatible </a:t>
                </a:r>
                <a:br>
                  <a:rPr lang="en-US" sz="2400" noProof="0" dirty="0"/>
                </a:br>
                <a:r>
                  <a:rPr lang="en-US" sz="2400" noProof="0" dirty="0"/>
                  <a:t>with QM expectations</a:t>
                </a:r>
                <a:br>
                  <a:rPr lang="en-US" sz="2400" noProof="0" dirty="0"/>
                </a:br>
                <a:r>
                  <a:rPr lang="en-US" sz="2400" noProof="0" dirty="0"/>
                  <a:t>Ex.: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en-US" sz="2400" noProof="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noProof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(1405)</m:t>
                    </m:r>
                  </m:oMath>
                </a14:m>
                <a:r>
                  <a:rPr lang="en-US" sz="2400" noProof="0" dirty="0"/>
                  <a:t>, hybrid baryons,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BEA4DB1-9A2C-4BB7-9A7B-A1C672EB3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87" y="2988474"/>
                <a:ext cx="8376407" cy="3065647"/>
              </a:xfrm>
              <a:prstGeom prst="rect">
                <a:avLst/>
              </a:prstGeom>
              <a:blipFill>
                <a:blip r:embed="rId3"/>
                <a:stretch>
                  <a:fillRect l="-1383" t="-3380" b="-35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71786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90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>
                <a:solidFill>
                  <a:schemeClr val="tx2"/>
                </a:solidFill>
              </a:rPr>
              <a:t>Minimal(</a:t>
            </a:r>
            <a:r>
              <a:rPr lang="en-US" sz="3600" noProof="0" dirty="0" err="1">
                <a:solidFill>
                  <a:schemeClr val="tx2"/>
                </a:solidFill>
              </a:rPr>
              <a:t>istic</a:t>
            </a:r>
            <a:r>
              <a:rPr lang="en-US" sz="3600" noProof="0" dirty="0">
                <a:solidFill>
                  <a:schemeClr val="tx2"/>
                </a:solidFill>
              </a:rPr>
              <a:t>) model with ANN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A4EAFD-ADAF-FC5D-8501-E24518224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6" y="1317379"/>
            <a:ext cx="4299950" cy="4457432"/>
          </a:xfrm>
          <a:prstGeom prst="rect">
            <a:avLst/>
          </a:prstGeom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42EDDD87-A444-E1F4-B15D-CDBB3EB1E6DB}"/>
              </a:ext>
            </a:extLst>
          </p:cNvPr>
          <p:cNvSpPr txBox="1"/>
          <p:nvPr/>
        </p:nvSpPr>
        <p:spPr>
          <a:xfrm>
            <a:off x="4973218" y="1531187"/>
            <a:ext cx="3850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noProof="0" dirty="0"/>
              <a:t>Same conclusion reached if the analysis is performed with a Deep Neural Network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8A72BC-F82D-6945-3F8B-DD0478B2C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606" y="3602339"/>
            <a:ext cx="4180349" cy="2451683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AB46BF4B-F27F-F48A-5C41-2194FE93ACCE}"/>
              </a:ext>
            </a:extLst>
          </p:cNvPr>
          <p:cNvSpPr/>
          <p:nvPr/>
        </p:nvSpPr>
        <p:spPr>
          <a:xfrm>
            <a:off x="5499520" y="1071454"/>
            <a:ext cx="3459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noProof="0" dirty="0">
                <a:solidFill>
                  <a:srgbClr val="C00000"/>
                </a:solidFill>
              </a:rPr>
              <a:t>Ng, </a:t>
            </a:r>
            <a:r>
              <a:rPr lang="en-US" i="1" noProof="0" dirty="0">
                <a:solidFill>
                  <a:srgbClr val="C00000"/>
                </a:solidFill>
              </a:rPr>
              <a:t>et al.</a:t>
            </a:r>
            <a:r>
              <a:rPr lang="en-US" noProof="0" dirty="0">
                <a:solidFill>
                  <a:srgbClr val="C00000"/>
                </a:solidFill>
              </a:rPr>
              <a:t> (JPAC), PRD 105, L091501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DC134A7-343C-1B19-2660-5717A6B6E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46" y="3532754"/>
            <a:ext cx="3949564" cy="2548703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0E516BF9-DC1E-6D42-1F0B-D4893EF5A507}"/>
              </a:ext>
            </a:extLst>
          </p:cNvPr>
          <p:cNvSpPr txBox="1"/>
          <p:nvPr/>
        </p:nvSpPr>
        <p:spPr>
          <a:xfrm>
            <a:off x="58723" y="2603825"/>
            <a:ext cx="4067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The peak region has the largest impact for the decision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3C16518-7E69-B9DF-8B25-4D442DB9D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604" y="1517331"/>
            <a:ext cx="4299950" cy="1116703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C10A1CE9-A9B9-392B-F8CC-264386FF96D8}"/>
              </a:ext>
            </a:extLst>
          </p:cNvPr>
          <p:cNvSpPr txBox="1"/>
          <p:nvPr/>
        </p:nvSpPr>
        <p:spPr>
          <a:xfrm>
            <a:off x="5113320" y="2694797"/>
            <a:ext cx="3850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noProof="0" dirty="0"/>
              <a:t>Highest probability for a virtual state in the IV sheet</a:t>
            </a:r>
          </a:p>
        </p:txBody>
      </p:sp>
    </p:spTree>
    <p:extLst>
      <p:ext uri="{BB962C8B-B14F-4D97-AF65-F5344CB8AC3E}">
        <p14:creationId xmlns:p14="http://schemas.microsoft.com/office/powerpoint/2010/main" val="68567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829829"/>
            <a:ext cx="3077977" cy="3197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Reference frames 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91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77" y="1829829"/>
            <a:ext cx="6066023" cy="31970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9" y="2826023"/>
            <a:ext cx="2939143" cy="13166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6584" y="5278261"/>
            <a:ext cx="6003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noProof="0" dirty="0"/>
              <a:t>The 5 variables of each chain can be expressed</a:t>
            </a:r>
            <a:br>
              <a:rPr lang="en-US" sz="2400" noProof="0" dirty="0"/>
            </a:br>
            <a:r>
              <a:rPr lang="en-US" sz="2400" noProof="0" dirty="0"/>
              <a:t>in terms of the variables of another chain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8698" y="1116226"/>
            <a:ext cx="414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C00000"/>
                </a:solidFill>
              </a:rPr>
              <a:t>M. </a:t>
            </a:r>
            <a:r>
              <a:rPr lang="en-US" noProof="0" dirty="0" err="1">
                <a:solidFill>
                  <a:srgbClr val="C00000"/>
                </a:solidFill>
              </a:rPr>
              <a:t>Mikhasenko</a:t>
            </a:r>
            <a:r>
              <a:rPr lang="en-US" noProof="0" dirty="0">
                <a:solidFill>
                  <a:srgbClr val="C00000"/>
                </a:solidFill>
              </a:rPr>
              <a:t>, AP et al. (JPAC), to appear</a:t>
            </a:r>
          </a:p>
        </p:txBody>
      </p:sp>
    </p:spTree>
    <p:extLst>
      <p:ext uri="{BB962C8B-B14F-4D97-AF65-F5344CB8AC3E}">
        <p14:creationId xmlns:p14="http://schemas.microsoft.com/office/powerpoint/2010/main" val="31718798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Isobar model in the decay plane 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92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8621" y="1049482"/>
            <a:ext cx="88174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noProof="0" dirty="0"/>
              <a:t>The natural choice for the amplitude looks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4" y="1656306"/>
            <a:ext cx="7785422" cy="2367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99192" y="4318227"/>
                <a:ext cx="6336286" cy="1930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2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2(1)</m:t>
                        </m:r>
                      </m:sub>
                      <m:sup>
                        <m:r>
                          <a:rPr lang="en-US" sz="22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2200" noProof="0" dirty="0"/>
                  <a:t> is the angle between </a:t>
                </a:r>
                <a14:m>
                  <m:oMath xmlns:m="http://schemas.openxmlformats.org/officeDocument/2006/math"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200" noProof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noProof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noProof="0" dirty="0"/>
                  <a:t> in the </a:t>
                </a:r>
                <a14:m>
                  <m:oMath xmlns:m="http://schemas.openxmlformats.org/officeDocument/2006/math">
                    <m:r>
                      <a:rPr lang="en-US" sz="2200" i="1" noProof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noProof="0" dirty="0"/>
                  <a:t> rest frame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2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2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b>
                      <m:sup>
                        <m:r>
                          <a:rPr lang="en-US" sz="220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2200" noProof="0" dirty="0"/>
                  <a:t> is the angle between </a:t>
                </a:r>
                <a14:m>
                  <m:oMath xmlns:m="http://schemas.openxmlformats.org/officeDocument/2006/math">
                    <m:r>
                      <a:rPr lang="en-US" sz="2200" i="1" noProof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200" noProof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noProof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noProof="0" dirty="0"/>
                  <a:t> in the </a:t>
                </a:r>
                <a14:m>
                  <m:oMath xmlns:m="http://schemas.openxmlformats.org/officeDocument/2006/math">
                    <m:r>
                      <a:rPr lang="en-US" sz="2200" i="1" noProof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noProof="0" dirty="0"/>
                  <a:t> rest frame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b="0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sz="22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2(1)</m:t>
                        </m:r>
                      </m:sub>
                    </m:sSub>
                  </m:oMath>
                </a14:m>
                <a:r>
                  <a:rPr lang="en-US" sz="2200" noProof="0" dirty="0"/>
                  <a:t> is the angle between </a:t>
                </a:r>
                <a14:m>
                  <m:oMath xmlns:m="http://schemas.openxmlformats.org/officeDocument/2006/math"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200" noProof="0" dirty="0"/>
                  <a:t> and </a:t>
                </a:r>
                <a14:m>
                  <m:oMath xmlns:m="http://schemas.openxmlformats.org/officeDocument/2006/math"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noProof="0" dirty="0"/>
                  <a:t>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noProof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noProof="0" dirty="0"/>
                  <a:t> rest frame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 noProof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sz="2200" b="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200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b>
                    </m:sSub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noProof="0" dirty="0"/>
                  <a:t>is the angle between </a:t>
                </a:r>
                <a14:m>
                  <m:oMath xmlns:m="http://schemas.openxmlformats.org/officeDocument/2006/math"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200" noProof="0" dirty="0"/>
                  <a:t> and </a:t>
                </a:r>
                <a14:m>
                  <m:oMath xmlns:m="http://schemas.openxmlformats.org/officeDocument/2006/math"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noProof="0" dirty="0"/>
                  <a:t>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noProof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noProof="0" dirty="0"/>
                  <a:t> rest frame</a:t>
                </a:r>
              </a:p>
              <a:p>
                <a:endParaRPr lang="en-US" sz="2200" noProof="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192" y="4318227"/>
                <a:ext cx="6336286" cy="1930913"/>
              </a:xfrm>
              <a:prstGeom prst="rect">
                <a:avLst/>
              </a:prstGeom>
              <a:blipFill>
                <a:blip r:embed="rId3"/>
                <a:stretch>
                  <a:fillRect l="-2021" t="-3155" r="-17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84148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Isobar model in the decay plane 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93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8621" y="1049482"/>
            <a:ext cx="88174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noProof="0" dirty="0"/>
              <a:t>The natural choice for the amplitude looks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4" y="1656306"/>
            <a:ext cx="7785422" cy="2367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99192" y="4318227"/>
                <a:ext cx="6336286" cy="1930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2(1)</m:t>
                        </m:r>
                      </m:sub>
                      <m:sup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2200" noProof="0" dirty="0"/>
                  <a:t> is the angle between </a:t>
                </a:r>
                <a14:m>
                  <m:oMath xmlns:m="http://schemas.openxmlformats.org/officeDocument/2006/math"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200" noProof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noProof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noProof="0" dirty="0"/>
                  <a:t> in the </a:t>
                </a:r>
                <a14:m>
                  <m:oMath xmlns:m="http://schemas.openxmlformats.org/officeDocument/2006/math">
                    <m:r>
                      <a:rPr lang="en-US" sz="2200" i="1" noProof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noProof="0" dirty="0"/>
                  <a:t> rest frame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(1)</m:t>
                        </m:r>
                      </m:sub>
                      <m:sup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2200" noProof="0" dirty="0"/>
                  <a:t> is the angle between </a:t>
                </a:r>
                <a14:m>
                  <m:oMath xmlns:m="http://schemas.openxmlformats.org/officeDocument/2006/math">
                    <m:r>
                      <a:rPr lang="en-US" sz="2200" i="1" noProof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200" noProof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noProof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noProof="0" dirty="0"/>
                  <a:t> in the </a:t>
                </a:r>
                <a14:m>
                  <m:oMath xmlns:m="http://schemas.openxmlformats.org/officeDocument/2006/math">
                    <m:r>
                      <a:rPr lang="en-US" sz="2200" i="1" noProof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noProof="0" dirty="0"/>
                  <a:t> rest frame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2(1)</m:t>
                        </m:r>
                      </m:sub>
                    </m:sSub>
                  </m:oMath>
                </a14:m>
                <a:r>
                  <a:rPr lang="en-US" sz="2200" noProof="0" dirty="0"/>
                  <a:t> is the angle between </a:t>
                </a:r>
                <a14:m>
                  <m:oMath xmlns:m="http://schemas.openxmlformats.org/officeDocument/2006/math"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200" noProof="0" dirty="0"/>
                  <a:t> and </a:t>
                </a:r>
                <a14:m>
                  <m:oMath xmlns:m="http://schemas.openxmlformats.org/officeDocument/2006/math"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noProof="0" dirty="0"/>
                  <a:t>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noProof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noProof="0" dirty="0"/>
                  <a:t> rest frame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i="1" noProof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 noProof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(1)</m:t>
                        </m:r>
                      </m:sub>
                    </m:sSub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noProof="0" dirty="0"/>
                  <a:t>is the angle between </a:t>
                </a:r>
                <a14:m>
                  <m:oMath xmlns:m="http://schemas.openxmlformats.org/officeDocument/2006/math"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200" noProof="0" dirty="0"/>
                  <a:t> and </a:t>
                </a:r>
                <a14:m>
                  <m:oMath xmlns:m="http://schemas.openxmlformats.org/officeDocument/2006/math"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noProof="0" dirty="0"/>
                  <a:t>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noProof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noProof="0" dirty="0"/>
                  <a:t> rest frame</a:t>
                </a:r>
              </a:p>
              <a:p>
                <a:endParaRPr lang="en-US" sz="2200" noProof="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192" y="4318227"/>
                <a:ext cx="6336286" cy="1930913"/>
              </a:xfrm>
              <a:prstGeom prst="rect">
                <a:avLst/>
              </a:prstGeom>
              <a:blipFill>
                <a:blip r:embed="rId3"/>
                <a:stretch>
                  <a:fillRect l="-2021" t="-3155" r="-17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1231641" y="4189445"/>
                <a:ext cx="6774024" cy="189411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noProof="0" dirty="0">
                    <a:solidFill>
                      <a:schemeClr val="tx1"/>
                    </a:solidFill>
                  </a:rPr>
                  <a:t>All the angles are polar: no azimuthal phases</a:t>
                </a:r>
                <a:br>
                  <a:rPr lang="en-US" sz="2200" noProof="0" dirty="0">
                    <a:solidFill>
                      <a:schemeClr val="tx1"/>
                    </a:solidFill>
                  </a:rPr>
                </a:br>
                <a:r>
                  <a:rPr lang="en-US" sz="2200" noProof="0" dirty="0">
                    <a:solidFill>
                      <a:schemeClr val="tx1"/>
                    </a:solidFill>
                  </a:rPr>
                  <a:t>all these functions can be expressed in term of the Mandelstam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2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2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2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22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sz="22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2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200" noProof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2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2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2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2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sz="22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20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200" noProof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2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20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2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2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2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>
                        <m:r>
                          <a:rPr lang="en-US" sz="22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200" noProof="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2200" noProof="0" dirty="0">
                    <a:solidFill>
                      <a:schemeClr val="tx1"/>
                    </a:solidFill>
                  </a:rPr>
                  <a:t>Now all the spins are aligned correctly</a:t>
                </a: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641" y="4189445"/>
                <a:ext cx="6774024" cy="189411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96711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Isobar model out of the decay plane </a:t>
            </a: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94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3286" y="1282747"/>
                <a:ext cx="881742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noProof="0" dirty="0"/>
                  <a:t>Now that everything is aligned with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200" noProof="0" dirty="0"/>
                  <a:t> chain, </a:t>
                </a:r>
                <a:br>
                  <a:rPr lang="en-US" sz="2200" noProof="0" dirty="0"/>
                </a:br>
                <a:r>
                  <a:rPr lang="en-US" sz="2200" noProof="0" dirty="0"/>
                  <a:t>we can use the Euler angles of chain 1 for the full thing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86" y="1282747"/>
                <a:ext cx="8817428" cy="769441"/>
              </a:xfrm>
              <a:prstGeom prst="rect">
                <a:avLst/>
              </a:prstGeom>
              <a:blipFill>
                <a:blip r:embed="rId2"/>
                <a:stretch>
                  <a:fillRect t="-4724" b="-14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096139" y="295780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0333"/>
            <a:ext cx="8220269" cy="711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0684" y="4129587"/>
                <a:ext cx="85932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noProof="0" dirty="0"/>
                  <a:t>In this form it is straightforward to check that, for unpolarized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noProof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noProof="0" dirty="0"/>
                  <a:t>, the cross section does not depend on the 3 Euler angles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84" y="4129587"/>
                <a:ext cx="8593299" cy="830997"/>
              </a:xfrm>
              <a:prstGeom prst="rect">
                <a:avLst/>
              </a:prstGeom>
              <a:blipFill>
                <a:blip r:embed="rId4"/>
                <a:stretch>
                  <a:fillRect l="-1064" t="-5839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9492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8468</Words>
  <Application>Microsoft Office PowerPoint</Application>
  <PresentationFormat>Presentazione su schermo (4:3)</PresentationFormat>
  <Paragraphs>1144</Paragraphs>
  <Slides>94</Slides>
  <Notes>66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94</vt:i4>
      </vt:variant>
    </vt:vector>
  </HeadingPairs>
  <TitlesOfParts>
    <vt:vector size="103" baseType="lpstr">
      <vt:lpstr>-apple-system</vt:lpstr>
      <vt:lpstr>Arial</vt:lpstr>
      <vt:lpstr>Calibri</vt:lpstr>
      <vt:lpstr>Cambria</vt:lpstr>
      <vt:lpstr>Cambria Math</vt:lpstr>
      <vt:lpstr>Symbol</vt:lpstr>
      <vt:lpstr>Times New Roman</vt:lpstr>
      <vt:lpstr>Wingdings</vt:lpstr>
      <vt:lpstr>NewsPrint</vt:lpstr>
      <vt:lpstr>Hadron Spectroscopy II-IV: Scattering Theory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QUESTIONS?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HUGS</dc:title>
  <dc:creator>Pillaus</dc:creator>
  <cp:lastModifiedBy>Alessandro Pilloni</cp:lastModifiedBy>
  <cp:revision>875</cp:revision>
  <dcterms:created xsi:type="dcterms:W3CDTF">2012-05-23T17:12:57Z</dcterms:created>
  <dcterms:modified xsi:type="dcterms:W3CDTF">2025-06-03T13:34:16Z</dcterms:modified>
</cp:coreProperties>
</file>