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75" r:id="rId1"/>
  </p:sldMasterIdLst>
  <p:notesMasterIdLst>
    <p:notesMasterId r:id="rId29"/>
  </p:notesMasterIdLst>
  <p:sldIdLst>
    <p:sldId id="309" r:id="rId2"/>
    <p:sldId id="867" r:id="rId3"/>
    <p:sldId id="905" r:id="rId4"/>
    <p:sldId id="904" r:id="rId5"/>
    <p:sldId id="932" r:id="rId6"/>
    <p:sldId id="891" r:id="rId7"/>
    <p:sldId id="926" r:id="rId8"/>
    <p:sldId id="892" r:id="rId9"/>
    <p:sldId id="933" r:id="rId10"/>
    <p:sldId id="931" r:id="rId11"/>
    <p:sldId id="872" r:id="rId12"/>
    <p:sldId id="874" r:id="rId13"/>
    <p:sldId id="888" r:id="rId14"/>
    <p:sldId id="883" r:id="rId15"/>
    <p:sldId id="897" r:id="rId16"/>
    <p:sldId id="880" r:id="rId17"/>
    <p:sldId id="885" r:id="rId18"/>
    <p:sldId id="947" r:id="rId19"/>
    <p:sldId id="948" r:id="rId20"/>
    <p:sldId id="901" r:id="rId21"/>
    <p:sldId id="945" r:id="rId22"/>
    <p:sldId id="881" r:id="rId23"/>
    <p:sldId id="896" r:id="rId24"/>
    <p:sldId id="877" r:id="rId25"/>
    <p:sldId id="875" r:id="rId26"/>
    <p:sldId id="949" r:id="rId27"/>
    <p:sldId id="8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3333CC"/>
    <a:srgbClr val="008F00"/>
    <a:srgbClr val="0033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D5FF4E-3EE1-4327-AA06-87E930557BAA}" v="2" dt="2025-07-07T01:48:33.603"/>
    <p1510:client id="{B71CA20B-6466-456B-ABF5-EA1D8A052928}" v="422" dt="2025-07-07T18:04:29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11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52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A9773B-792E-BABE-264C-5CA3D8D927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38B175-DC9B-9FF4-9136-3573FDAD0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EE9666-C386-454B-2228-F9EC6F1658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8CB3B4-205D-0D09-4449-DFA44447F3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E14DB1-13D4-D9BD-5581-2E5411D658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EA49FC-4325-15ED-5E52-5A094C7FF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3C489C-8FA7-A8A5-5B17-E407B8A74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AF23CB-F089-F149-E843-B7FF5587AE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DA9ABB-C272-B6CC-3A42-E175750936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E55C5F-D7C5-47ED-EBC7-73B764BC8B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A2D2B4-2D67-5706-C251-68F115F1B4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FB489BB-23D7-6E39-B3C6-AF3B15D01E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FE67143-B6DF-6502-0DA4-529C3DC31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C619AF-D4C2-AEEA-FDFD-2D7E181D8B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F48C47-ED74-3ED7-3C9A-FEA1DA49D8C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9FAF882-8407-5774-2073-8E1BA36F07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1720793"/>
            <a:ext cx="459105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261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July 07,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E201BA-4C0A-A7A8-4228-4C41CFB73EEC}"/>
              </a:ext>
            </a:extLst>
          </p:cNvPr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3446A2C-45E7-E2B8-7917-D0A0608CFF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603FB1-AC87-47E1-8D78-9B640BB40C75}"/>
              </a:ext>
            </a:extLst>
          </p:cNvPr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65C3447-EE7F-2AE3-5C05-3844ABC44F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66BA00-F413-DE17-1F6C-2D90B8D89FB0}"/>
              </a:ext>
            </a:extLst>
          </p:cNvPr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BD4BCCDF-6772-060F-0682-FBC99E4DF2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20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B8A113F-9048-9D32-2F00-02E92BF368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450" y="1720793"/>
            <a:ext cx="459105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551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July 07,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45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July 07,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1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58165EA-D25B-2CA8-7AF0-0A2F7F33BB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1720793"/>
            <a:ext cx="459105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July 07,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20077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July 07,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9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86" r:id="rId3"/>
    <p:sldLayoutId id="2147483687" r:id="rId4"/>
    <p:sldLayoutId id="2147483697" r:id="rId5"/>
    <p:sldLayoutId id="2147483661" r:id="rId6"/>
    <p:sldLayoutId id="2147483698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5595"/>
            <a:ext cx="12192000" cy="617838"/>
          </a:xfrm>
        </p:spPr>
        <p:txBody>
          <a:bodyPr/>
          <a:lstStyle/>
          <a:p>
            <a:pPr algn="ctr"/>
            <a:r>
              <a:rPr lang="en-US"/>
              <a:t>SoLID Collaboration Meeting July’25</a:t>
            </a:r>
            <a:br>
              <a:rPr lang="en-US"/>
            </a:br>
            <a:r>
              <a:rPr lang="en-US"/>
              <a:t>Pre-R&amp;D and Test Beam Plan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July-07-2025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2" y="5126730"/>
            <a:ext cx="5875975" cy="991968"/>
          </a:xfrm>
        </p:spPr>
        <p:txBody>
          <a:bodyPr>
            <a:normAutofit/>
          </a:bodyPr>
          <a:lstStyle/>
          <a:p>
            <a:r>
              <a:rPr lang="en-US"/>
              <a:t>Klaus Dehmelt - TJNAF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– Past Activities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A5129F-2A26-4170-8142-A1DFD73D7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807687"/>
            <a:ext cx="8020050" cy="5667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B581F9-74F6-4D60-9FEF-72D30EFF9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262" y="807491"/>
            <a:ext cx="7515476" cy="566776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C950FA-C413-0806-D124-EA3F0F7FF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178020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ADBE4-3F08-A10B-F481-2C99D8EB5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5A2A8-3D94-4082-3A8D-AA6BAB40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And Test Beam Plans – Hall 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41E758-ACF8-B1E5-489B-90319E68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38178499-3EBE-89E3-1A54-CE8F06320FCD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/>
              <a:t>Perform a sector test with SoLID</a:t>
            </a:r>
          </a:p>
          <a:p>
            <a:pPr marL="0" indent="0" fontAlgn="base">
              <a:buNone/>
            </a:pPr>
            <a:r>
              <a:rPr lang="en-US"/>
              <a:t>    sub-detectors</a:t>
            </a:r>
          </a:p>
          <a:p>
            <a:pPr fontAlgn="base"/>
            <a:r>
              <a:rPr lang="en-US"/>
              <a:t>Focus on new MPGD</a:t>
            </a:r>
          </a:p>
          <a:p>
            <a:pPr marL="0" indent="0" fontAlgn="base">
              <a:buNone/>
            </a:pPr>
            <a:r>
              <a:rPr lang="en-US"/>
              <a:t>    technologies</a:t>
            </a:r>
          </a:p>
          <a:p>
            <a:pPr marL="0" indent="0" fontAlgn="base">
              <a:buNone/>
            </a:pPr>
            <a:r>
              <a:rPr lang="en-US"/>
              <a:t>    </a:t>
            </a:r>
          </a:p>
          <a:p>
            <a:pPr fontAlgn="base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pic>
        <p:nvPicPr>
          <p:cNvPr id="11" name="Picture 2" descr=" 4098">
            <a:extLst>
              <a:ext uri="{FF2B5EF4-FFF2-40B4-BE49-F238E27FC236}">
                <a16:creationId xmlns:a16="http://schemas.microsoft.com/office/drawing/2014/main" id="{582908C6-00E2-63E8-91DA-EB6A1182B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52" y="1080634"/>
            <a:ext cx="6980248" cy="523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ECD41-A9D1-D746-F420-3DDA660F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2388356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6CC2F-B5A0-8768-0357-CF90D265C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1277B9D-A3C5-BD93-1796-8AB47ACA367D}"/>
              </a:ext>
            </a:extLst>
          </p:cNvPr>
          <p:cNvSpPr/>
          <p:nvPr/>
        </p:nvSpPr>
        <p:spPr>
          <a:xfrm>
            <a:off x="4388180" y="3552980"/>
            <a:ext cx="5965134" cy="172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5DD617-3877-7F97-B445-71CBA56C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And Test Beam Plans – Hall 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C27FDD-0823-21CD-49AF-E06E43B2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958F19-FA3F-D0EB-F131-F49A0B0A7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672"/>
          <a:stretch/>
        </p:blipFill>
        <p:spPr>
          <a:xfrm>
            <a:off x="1743816" y="4127619"/>
            <a:ext cx="8704368" cy="22421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E5286E-28D2-FA91-808C-9206C38D0E16}"/>
              </a:ext>
            </a:extLst>
          </p:cNvPr>
          <p:cNvSpPr/>
          <p:nvPr/>
        </p:nvSpPr>
        <p:spPr>
          <a:xfrm>
            <a:off x="9178183" y="3429000"/>
            <a:ext cx="478565" cy="6986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D078713-F6EE-781A-445C-D68CAB98E256}"/>
              </a:ext>
            </a:extLst>
          </p:cNvPr>
          <p:cNvSpPr/>
          <p:nvPr/>
        </p:nvSpPr>
        <p:spPr>
          <a:xfrm>
            <a:off x="9332007" y="3552980"/>
            <a:ext cx="153825" cy="1729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2ED7CA-900D-0714-9567-455FD5D085D1}"/>
              </a:ext>
            </a:extLst>
          </p:cNvPr>
          <p:cNvSpPr/>
          <p:nvPr/>
        </p:nvSpPr>
        <p:spPr>
          <a:xfrm>
            <a:off x="4734368" y="3871245"/>
            <a:ext cx="273466" cy="2563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7123572F-FAA9-17E5-ECC6-BE4F52E9DBBF}"/>
              </a:ext>
            </a:extLst>
          </p:cNvPr>
          <p:cNvSpPr/>
          <p:nvPr/>
        </p:nvSpPr>
        <p:spPr>
          <a:xfrm>
            <a:off x="4810778" y="3743060"/>
            <a:ext cx="98002" cy="172988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484C62-4964-175A-6B3A-0CCC730EA08E}"/>
              </a:ext>
            </a:extLst>
          </p:cNvPr>
          <p:cNvGrpSpPr/>
          <p:nvPr/>
        </p:nvGrpSpPr>
        <p:grpSpPr>
          <a:xfrm>
            <a:off x="1456677" y="1964174"/>
            <a:ext cx="9278645" cy="1562318"/>
            <a:chOff x="1456677" y="1964174"/>
            <a:chExt cx="9278645" cy="156231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71F14E0-BAD7-8698-0B9C-CFC177CD3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6677" y="1964174"/>
              <a:ext cx="9278645" cy="1562318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307A59C-7E46-FFE0-727D-DE4FFA808AE1}"/>
                </a:ext>
              </a:extLst>
            </p:cNvPr>
            <p:cNvSpPr/>
            <p:nvPr/>
          </p:nvSpPr>
          <p:spPr>
            <a:xfrm>
              <a:off x="5644289" y="1964174"/>
              <a:ext cx="346313" cy="223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F890772-D39F-1B72-49A6-E3B002DB6D62}"/>
              </a:ext>
            </a:extLst>
          </p:cNvPr>
          <p:cNvSpPr/>
          <p:nvPr/>
        </p:nvSpPr>
        <p:spPr>
          <a:xfrm>
            <a:off x="9178183" y="3429000"/>
            <a:ext cx="478565" cy="6986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AA0DE8-656D-3B30-34A9-310510FCE452}"/>
              </a:ext>
            </a:extLst>
          </p:cNvPr>
          <p:cNvSpPr/>
          <p:nvPr/>
        </p:nvSpPr>
        <p:spPr>
          <a:xfrm rot="723451">
            <a:off x="4430912" y="3134236"/>
            <a:ext cx="5965134" cy="1729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0611B2-2484-6EA4-532F-6C5CD10146FA}"/>
              </a:ext>
            </a:extLst>
          </p:cNvPr>
          <p:cNvSpPr/>
          <p:nvPr/>
        </p:nvSpPr>
        <p:spPr>
          <a:xfrm>
            <a:off x="9332007" y="3552980"/>
            <a:ext cx="153825" cy="1729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2B3A37-015A-2637-A7DD-811162FC25B2}"/>
              </a:ext>
            </a:extLst>
          </p:cNvPr>
          <p:cNvSpPr/>
          <p:nvPr/>
        </p:nvSpPr>
        <p:spPr>
          <a:xfrm>
            <a:off x="4734368" y="3871245"/>
            <a:ext cx="273466" cy="2563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043A6D36-A393-46EA-C7DB-03F0F58E75D7}"/>
              </a:ext>
            </a:extLst>
          </p:cNvPr>
          <p:cNvSpPr/>
          <p:nvPr/>
        </p:nvSpPr>
        <p:spPr>
          <a:xfrm>
            <a:off x="4810778" y="2793048"/>
            <a:ext cx="98002" cy="1047512"/>
          </a:xfrm>
          <a:prstGeom prst="up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BAF8E6-D890-1A64-CC69-15C93D785FDB}"/>
              </a:ext>
            </a:extLst>
          </p:cNvPr>
          <p:cNvGrpSpPr/>
          <p:nvPr/>
        </p:nvGrpSpPr>
        <p:grpSpPr>
          <a:xfrm>
            <a:off x="1456677" y="1237779"/>
            <a:ext cx="9278645" cy="1596500"/>
            <a:chOff x="1456677" y="1237779"/>
            <a:chExt cx="9278645" cy="15965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86527F-D1ED-FC99-48A2-8482C1891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738749">
              <a:off x="1456677" y="1271961"/>
              <a:ext cx="9278645" cy="15623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7F3CB3-48FD-0563-BF3F-FA9E5E4499B3}"/>
                </a:ext>
              </a:extLst>
            </p:cNvPr>
            <p:cNvSpPr/>
            <p:nvPr/>
          </p:nvSpPr>
          <p:spPr>
            <a:xfrm>
              <a:off x="5798114" y="1237779"/>
              <a:ext cx="346313" cy="223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C141394-BD1F-CF7C-2863-B1CC169C5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165889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15" grpId="0" animBg="1"/>
      <p:bldP spid="16" grpId="0" animBg="1"/>
      <p:bldP spid="19" grpId="0" animBg="1"/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5A372-441A-FE21-738C-8D1A894EB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B6AD-BE0B-84FC-BFD1-62F5F8C66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And Test Beam Plans – Hall 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03137-1230-47E3-DB04-EA64F119B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 descr="Chart&#10;&#10;AI-generated content may be incorrect.">
            <a:extLst>
              <a:ext uri="{FF2B5EF4-FFF2-40B4-BE49-F238E27FC236}">
                <a16:creationId xmlns:a16="http://schemas.microsoft.com/office/drawing/2014/main" id="{CB5B0480-F684-BACF-071B-070E41FBF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" y="1032945"/>
            <a:ext cx="11285837" cy="5247913"/>
          </a:xfrm>
          <a:prstGeom prst="rect">
            <a:avLst/>
          </a:prstGeom>
          <a:noFill/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152B3-D964-8BE2-9AB6-EE580578E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729462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4C62A-A692-DD42-AD74-EEC6B52CF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– Planned Future Activities – Hall C</a:t>
            </a:r>
          </a:p>
        </p:txBody>
      </p:sp>
      <p:sp>
        <p:nvSpPr>
          <p:cNvPr id="6" name="Text Placeholder 12" descr=" 6">
            <a:extLst>
              <a:ext uri="{FF2B5EF4-FFF2-40B4-BE49-F238E27FC236}">
                <a16:creationId xmlns:a16="http://schemas.microsoft.com/office/drawing/2014/main" id="{29EDC187-051C-4C3A-9634-01D62CB5F16A}"/>
              </a:ext>
            </a:extLst>
          </p:cNvPr>
          <p:cNvSpPr txBox="1">
            <a:spLocks/>
          </p:cNvSpPr>
          <p:nvPr/>
        </p:nvSpPr>
        <p:spPr>
          <a:xfrm>
            <a:off x="247108" y="928168"/>
            <a:ext cx="11724000" cy="553916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1600"/>
              <a:t>Detectors under Test (DUT)</a:t>
            </a:r>
          </a:p>
          <a:p>
            <a:pPr lvl="1" fontAlgn="base"/>
            <a:r>
              <a:rPr lang="en-US" sz="1400"/>
              <a:t>Trackers</a:t>
            </a:r>
          </a:p>
          <a:p>
            <a:pPr lvl="2" fontAlgn="base"/>
            <a:r>
              <a:rPr lang="en-US" sz="1200"/>
              <a:t>Hybrid </a:t>
            </a:r>
            <a:r>
              <a:rPr lang="en-US" sz="1200" err="1">
                <a:latin typeface="Symbol" panose="05050102010706020507" pitchFamily="18" charset="2"/>
              </a:rPr>
              <a:t>m</a:t>
            </a:r>
            <a:r>
              <a:rPr lang="en-US" sz="1200" err="1"/>
              <a:t>RWell</a:t>
            </a:r>
            <a:r>
              <a:rPr lang="en-US" sz="1200"/>
              <a:t> – strips </a:t>
            </a:r>
            <a:r>
              <a:rPr lang="en-US" sz="1200">
                <a:sym typeface="Wingdings" panose="05000000000000000000" pitchFamily="2" charset="2"/>
              </a:rPr>
              <a:t> status TBD</a:t>
            </a:r>
            <a:endParaRPr lang="en-US" sz="1200"/>
          </a:p>
          <a:p>
            <a:pPr lvl="2" fontAlgn="base"/>
            <a:r>
              <a:rPr lang="en-US" sz="1200"/>
              <a:t>Hybrid </a:t>
            </a:r>
            <a:r>
              <a:rPr lang="en-US" sz="1200" err="1">
                <a:latin typeface="Symbol" panose="05050102010706020507" pitchFamily="18" charset="2"/>
              </a:rPr>
              <a:t>m</a:t>
            </a:r>
            <a:r>
              <a:rPr lang="en-US" sz="1200" err="1"/>
              <a:t>RWell</a:t>
            </a:r>
            <a:r>
              <a:rPr lang="en-US" sz="1200"/>
              <a:t> – pads </a:t>
            </a:r>
            <a:r>
              <a:rPr lang="en-US" sz="1200">
                <a:sym typeface="Wingdings" panose="05000000000000000000" pitchFamily="2" charset="2"/>
              </a:rPr>
              <a:t> status TBD</a:t>
            </a:r>
            <a:endParaRPr lang="en-US" sz="1200"/>
          </a:p>
          <a:p>
            <a:pPr lvl="2" fontAlgn="base"/>
            <a:r>
              <a:rPr lang="en-US" sz="1200" err="1">
                <a:latin typeface="Symbol" panose="05050102010706020507" pitchFamily="18" charset="2"/>
              </a:rPr>
              <a:t>m</a:t>
            </a:r>
            <a:r>
              <a:rPr lang="en-US" sz="1200" err="1"/>
              <a:t>RGroove</a:t>
            </a:r>
            <a:r>
              <a:rPr lang="en-US" sz="1200"/>
              <a:t> </a:t>
            </a:r>
            <a:r>
              <a:rPr lang="en-US" sz="1200">
                <a:sym typeface="Wingdings" panose="05000000000000000000" pitchFamily="2" charset="2"/>
              </a:rPr>
              <a:t> two prototype trackers in production – SBU</a:t>
            </a:r>
            <a:endParaRPr lang="en-US" sz="1200"/>
          </a:p>
          <a:p>
            <a:pPr lvl="2" fontAlgn="base"/>
            <a:r>
              <a:rPr lang="en-US" sz="1200"/>
              <a:t>General reference trackers – GEMs </a:t>
            </a:r>
            <a:r>
              <a:rPr lang="en-US" sz="1200">
                <a:sym typeface="Wingdings" panose="05000000000000000000" pitchFamily="2" charset="2"/>
              </a:rPr>
              <a:t> status TBD</a:t>
            </a:r>
          </a:p>
          <a:p>
            <a:pPr lvl="2" fontAlgn="base"/>
            <a:r>
              <a:rPr lang="en-US" sz="1200">
                <a:sym typeface="Wingdings" panose="05000000000000000000" pitchFamily="2" charset="2"/>
              </a:rPr>
              <a:t>RO electronics – VMM3/APV25  appropriate?</a:t>
            </a:r>
            <a:endParaRPr lang="en-US" sz="1400"/>
          </a:p>
          <a:p>
            <a:pPr lvl="1" fontAlgn="base"/>
            <a:r>
              <a:rPr lang="en-US" sz="1400"/>
              <a:t>MRPC – sealed </a:t>
            </a:r>
            <a:r>
              <a:rPr lang="en-US" sz="1400">
                <a:sym typeface="Wingdings" panose="05000000000000000000" pitchFamily="2" charset="2"/>
              </a:rPr>
              <a:t> in HMS?</a:t>
            </a:r>
            <a:endParaRPr lang="en-US" sz="1400"/>
          </a:p>
          <a:p>
            <a:r>
              <a:rPr lang="en-US" sz="1600"/>
              <a:t>Kinematics:  Angle, distance from target</a:t>
            </a:r>
            <a:endParaRPr lang="en-US" sz="2000"/>
          </a:p>
          <a:p>
            <a:r>
              <a:rPr lang="en-US" sz="1600"/>
              <a:t>What particle will we track?</a:t>
            </a:r>
            <a:endParaRPr lang="en-US" sz="2000"/>
          </a:p>
          <a:p>
            <a:pPr lvl="1"/>
            <a:r>
              <a:rPr lang="en-US" sz="1400"/>
              <a:t>Electrons: need high rates to get clean electrons</a:t>
            </a:r>
            <a:endParaRPr lang="en-US" sz="1600"/>
          </a:p>
          <a:p>
            <a:pPr lvl="1"/>
            <a:r>
              <a:rPr lang="en-US" sz="1400"/>
              <a:t>e</a:t>
            </a:r>
            <a:r>
              <a:rPr lang="en-US" sz="1400" baseline="30000"/>
              <a:t>+</a:t>
            </a:r>
            <a:r>
              <a:rPr lang="en-US" sz="1400"/>
              <a:t>/e</a:t>
            </a:r>
            <a:r>
              <a:rPr lang="en-US" sz="1400" baseline="30000"/>
              <a:t>-</a:t>
            </a:r>
            <a:r>
              <a:rPr lang="en-US" sz="1400"/>
              <a:t> from photons?</a:t>
            </a:r>
            <a:endParaRPr lang="en-US" sz="1600"/>
          </a:p>
          <a:p>
            <a:pPr lvl="1"/>
            <a:r>
              <a:rPr lang="en-US" sz="1400"/>
              <a:t>Minimum ionizing </a:t>
            </a:r>
            <a:r>
              <a:rPr lang="en-US" sz="1400">
                <a:latin typeface="Symbol" panose="05050102010706020507" pitchFamily="18" charset="2"/>
              </a:rPr>
              <a:t>p</a:t>
            </a:r>
            <a:r>
              <a:rPr lang="en-US" sz="1400"/>
              <a:t>: low energy </a:t>
            </a:r>
            <a:r>
              <a:rPr lang="en-US" sz="1400">
                <a:sym typeface="Wingdings" panose="05000000000000000000" pitchFamily="2" charset="2"/>
              </a:rPr>
              <a:t> </a:t>
            </a:r>
            <a:r>
              <a:rPr lang="en-US" sz="1400"/>
              <a:t>multiple scattering?</a:t>
            </a:r>
            <a:endParaRPr lang="en-US" sz="1600"/>
          </a:p>
          <a:p>
            <a:r>
              <a:rPr lang="en-US" sz="1600"/>
              <a:t>Reducing soft background.</a:t>
            </a:r>
            <a:endParaRPr lang="en-US" sz="2000"/>
          </a:p>
          <a:p>
            <a:pPr lvl="1"/>
            <a:r>
              <a:rPr lang="en-US" sz="1400"/>
              <a:t>Soft Moller electrons in front:  Absorber or magnetic field (sweep) </a:t>
            </a:r>
            <a:r>
              <a:rPr lang="en-US" sz="1400">
                <a:sym typeface="Wingdings" panose="05000000000000000000" pitchFamily="2" charset="2"/>
              </a:rPr>
              <a:t> NPS magnet</a:t>
            </a:r>
            <a:endParaRPr lang="en-US" sz="1600"/>
          </a:p>
          <a:p>
            <a:pPr lvl="1"/>
            <a:r>
              <a:rPr lang="en-US" sz="1400"/>
              <a:t>Distance from target</a:t>
            </a:r>
            <a:endParaRPr lang="en-US" sz="1600"/>
          </a:p>
          <a:p>
            <a:r>
              <a:rPr lang="en-US" sz="1600"/>
              <a:t>Anticipated beam current: </a:t>
            </a:r>
            <a:endParaRPr lang="en-US" sz="2000"/>
          </a:p>
          <a:p>
            <a:pPr lvl="1"/>
            <a:r>
              <a:rPr lang="en-US" sz="1400"/>
              <a:t>Need 100 nA for tune-up, 5 </a:t>
            </a:r>
            <a:r>
              <a:rPr lang="en-US" sz="1400">
                <a:latin typeface="Symbol" panose="05050102010706020507" pitchFamily="18" charset="2"/>
              </a:rPr>
              <a:t>m</a:t>
            </a:r>
            <a:r>
              <a:rPr lang="en-US" sz="1400"/>
              <a:t>A for low-rate tracking.</a:t>
            </a:r>
            <a:endParaRPr lang="en-US" sz="1600"/>
          </a:p>
          <a:p>
            <a:pPr lvl="1"/>
            <a:r>
              <a:rPr lang="en-US" sz="1400"/>
              <a:t>Will useful data be obtained at higher rates?</a:t>
            </a:r>
            <a:endParaRPr lang="en-US" sz="1600"/>
          </a:p>
          <a:p>
            <a:r>
              <a:rPr lang="en-US" sz="1600"/>
              <a:t>Are there other tests beyond tracking that may interfere?</a:t>
            </a:r>
            <a:endParaRPr lang="en-US" sz="1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D00958-96E5-D68C-C329-996640DA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7A6E7-875B-9519-46F5-BCF5A8CFD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1584417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A837C-547E-33C5-15B7-1C0D92D96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6641-F144-BE9E-1C3D-E9F052098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And Test Beam Plans – Hall 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25FF91-A1A0-A5FF-0E1C-86A01273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 Placeholder 12" descr=" 6">
            <a:extLst>
              <a:ext uri="{FF2B5EF4-FFF2-40B4-BE49-F238E27FC236}">
                <a16:creationId xmlns:a16="http://schemas.microsoft.com/office/drawing/2014/main" id="{15CBAE9A-F29D-1A8B-04E5-37083F84460B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/>
              <a:t>Background reduction</a:t>
            </a:r>
          </a:p>
          <a:p>
            <a:pPr lvl="1" fontAlgn="base"/>
            <a:endParaRPr lang="en-US"/>
          </a:p>
          <a:p>
            <a:pPr lvl="1" fontAlgn="base"/>
            <a:r>
              <a:rPr lang="en-US"/>
              <a:t>Remove M</a:t>
            </a:r>
            <a:r>
              <a:rPr lang="en-US" i="0">
                <a:effectLst/>
              </a:rPr>
              <a:t>ø</a:t>
            </a:r>
            <a:r>
              <a:rPr lang="en-US"/>
              <a:t>ller electrons → sweeping magnet</a:t>
            </a:r>
          </a:p>
          <a:p>
            <a:pPr lvl="1" fontAlgn="base"/>
            <a:r>
              <a:rPr lang="en-US"/>
              <a:t>Dipole magnet</a:t>
            </a:r>
          </a:p>
          <a:p>
            <a:pPr lvl="2" fontAlgn="base"/>
            <a:r>
              <a:rPr lang="en-US"/>
              <a:t>Aperture, gap, field strength</a:t>
            </a:r>
          </a:p>
          <a:p>
            <a:pPr lvl="1" fontAlgn="base"/>
            <a:r>
              <a:rPr lang="en-US"/>
              <a:t>Accommodated around detector setup</a:t>
            </a:r>
          </a:p>
          <a:p>
            <a:pPr fontAlgn="base"/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F426AB-9632-712B-908E-FBFBD6C51D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493" y="805306"/>
            <a:ext cx="7610475" cy="55721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638137-8FA3-420F-9962-51C7BE963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2224890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FF423-B739-4397-8387-1B2FD3C1A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Pre-R&amp;D Activities – Planned Future Activities – Hall 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D49741-1DA1-47BD-B63A-98C046E2CB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Possible use of sweeping magnet – NPS magnet</a:t>
                </a:r>
              </a:p>
              <a:p>
                <a:r>
                  <a:rPr lang="en-US"/>
                  <a:t>Magnetic rigidity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=0.58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en-US"/>
              </a:p>
              <a:p>
                <a:r>
                  <a:rPr lang="en-US"/>
                  <a:t>Documentation available, field-map integrated in GEANT4 (Ye Tian)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D49741-1DA1-47BD-B63A-98C046E2CB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9C0C50E-3510-4DD2-80D3-46304AD7E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079" y="800966"/>
            <a:ext cx="2525464" cy="5611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7FB9CB-0E91-46FE-87CA-47769B20F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253" y="2672363"/>
            <a:ext cx="5406995" cy="341597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9BC34-6437-3AD6-1090-2A512D68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A87934-4A38-45E9-A05B-05F5ABFF5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72" y="2404480"/>
            <a:ext cx="7659169" cy="411537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B1295-B9D0-9825-774B-4AADEEAD0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21698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78B54-A5D5-204D-0CE6-0F9458806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490D-91ED-4931-9702-4BDFC1C3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anchor="ctr">
            <a:normAutofit/>
          </a:bodyPr>
          <a:lstStyle/>
          <a:p>
            <a:r>
              <a:rPr lang="en-US"/>
              <a:t>Pre-R&amp;D Activities – Planned Future Activities – Hall 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92968A-2C87-7C66-1357-95BE3C0675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892" y="966055"/>
                <a:ext cx="6478765" cy="5381694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Looking into alternative to NPS magnet </a:t>
                </a:r>
                <a:r>
                  <a:rPr lang="en-US">
                    <a:sym typeface="Wingdings" panose="05000000000000000000" pitchFamily="2" charset="2"/>
                  </a:rPr>
                  <a:t></a:t>
                </a:r>
                <a:r>
                  <a:rPr lang="en-US"/>
                  <a:t> permanent magnet array</a:t>
                </a:r>
              </a:p>
              <a:p>
                <a:r>
                  <a:rPr lang="en-US"/>
                  <a:t>Magnetic rigidity should be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=0.58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/>
                  <a:t> as for NPS magnet</a:t>
                </a:r>
              </a:p>
              <a:p>
                <a:r>
                  <a:rPr lang="en-US"/>
                  <a:t>Halbach Array</a:t>
                </a:r>
              </a:p>
              <a:p>
                <a:pPr lvl="1"/>
                <a:r>
                  <a:rPr lang="en-US" sz="2200"/>
                  <a:t>M</a:t>
                </a:r>
                <a:r>
                  <a:rPr lang="en-US" sz="2200" b="0" i="0">
                    <a:effectLst/>
                  </a:rPr>
                  <a:t>agnetic array producing a high magnetic field utilizing </a:t>
                </a:r>
                <a:r>
                  <a:rPr lang="en-US" sz="2200" i="0" strike="noStrike">
                    <a:effectLst/>
                  </a:rPr>
                  <a:t>permanent magnets</a:t>
                </a:r>
                <a:endParaRPr lang="en-US" sz="2200" strike="noStrike"/>
              </a:p>
              <a:p>
                <a:pPr lvl="1"/>
                <a:r>
                  <a:rPr lang="en-US" sz="2200"/>
                  <a:t>Magnets </a:t>
                </a:r>
                <a:r>
                  <a:rPr lang="en-US" sz="2200" b="0" i="0">
                    <a:effectLst/>
                  </a:rPr>
                  <a:t>arranged with spatially rotating magnetic field vector </a:t>
                </a:r>
                <a:r>
                  <a:rPr lang="en-US" sz="2200" b="0" i="0">
                    <a:effectLst/>
                    <a:sym typeface="Wingdings" panose="05000000000000000000" pitchFamily="2" charset="2"/>
                  </a:rPr>
                  <a:t></a:t>
                </a:r>
                <a:r>
                  <a:rPr lang="en-US" sz="2200" b="0" i="0">
                    <a:effectLst/>
                  </a:rPr>
                  <a:t> focusing and augmenting the magnetic field on one side, while cancelling it out on the other</a:t>
                </a:r>
              </a:p>
              <a:p>
                <a:r>
                  <a:rPr lang="en-US" sz="2400"/>
                  <a:t>Non-trivial </a:t>
                </a:r>
                <a:r>
                  <a:rPr lang="en-US" sz="2400">
                    <a:sym typeface="Wingdings" panose="05000000000000000000" pitchFamily="2" charset="2"/>
                  </a:rPr>
                  <a:t> needs investigations</a:t>
                </a:r>
                <a:endParaRPr lang="en-US" sz="24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92968A-2C87-7C66-1357-95BE3C0675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2" y="966055"/>
                <a:ext cx="6478765" cy="5381694"/>
              </a:xfrm>
              <a:blipFill>
                <a:blip r:embed="rId2"/>
                <a:stretch>
                  <a:fillRect l="-1318" t="-1246" r="-1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2F59D-D726-E779-EE49-8744E3269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7E1C93C-5050-FC42-8F10-D22D4F119D13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235880-B318-6811-CC76-2479DC9B34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4" b="6279"/>
          <a:stretch>
            <a:fillRect/>
          </a:stretch>
        </p:blipFill>
        <p:spPr>
          <a:xfrm>
            <a:off x="7053943" y="966055"/>
            <a:ext cx="4643786" cy="228481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A39CF7-A0D9-A114-AC58-3BC0D7ABCA3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9788" y="790511"/>
            <a:ext cx="3109790" cy="5928737"/>
          </a:xfrm>
          <a:prstGeom prst="rect">
            <a:avLst/>
          </a:prstGeom>
        </p:spPr>
      </p:pic>
      <p:pic>
        <p:nvPicPr>
          <p:cNvPr id="1028" name="Picture 4" descr="Halbach cylinder (NdFeB alloy) segmented into 16 individual magnet pieces. a. The direction of magnetization of each section shown an inner radius of 21mm, an outer radius of 60mm and a length of 50mm. b. Photograph of the Halbach cylinder.">
            <a:extLst>
              <a:ext uri="{FF2B5EF4-FFF2-40B4-BE49-F238E27FC236}">
                <a16:creationId xmlns:a16="http://schemas.microsoft.com/office/drawing/2014/main" id="{30F2D8C4-8FA3-34DC-EB3B-69EC5A1AA6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7"/>
          <a:stretch/>
        </p:blipFill>
        <p:spPr bwMode="auto">
          <a:xfrm>
            <a:off x="7489119" y="1731468"/>
            <a:ext cx="3424517" cy="34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DCF3F-A120-45F1-523C-E984A29C2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2922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78B54-A5D5-204D-0CE6-0F9458806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490D-91ED-4931-9702-4BDFC1C3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anchor="ctr">
            <a:normAutofit/>
          </a:bodyPr>
          <a:lstStyle/>
          <a:p>
            <a:r>
              <a:rPr lang="en-US"/>
              <a:t>Pre-R&amp;D Activities – Planned Future Activities – Hall 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92968A-2C87-7C66-1357-95BE3C0675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892" y="966055"/>
                <a:ext cx="6478765" cy="5381694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Looking into alternative to NPS magnet </a:t>
                </a:r>
                <a:r>
                  <a:rPr lang="en-US">
                    <a:sym typeface="Wingdings" panose="05000000000000000000" pitchFamily="2" charset="2"/>
                  </a:rPr>
                  <a:t></a:t>
                </a:r>
                <a:r>
                  <a:rPr lang="en-US"/>
                  <a:t> permanent magnet array</a:t>
                </a:r>
              </a:p>
              <a:p>
                <a:r>
                  <a:rPr lang="en-US"/>
                  <a:t>Magnetic rigidity should be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=0.58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/>
                  <a:t> as for NPS magnet</a:t>
                </a:r>
              </a:p>
              <a:p>
                <a:r>
                  <a:rPr lang="en-US"/>
                  <a:t>Halbach Array</a:t>
                </a:r>
              </a:p>
              <a:p>
                <a:pPr lvl="1"/>
                <a:r>
                  <a:rPr lang="en-US" sz="2200"/>
                  <a:t>M</a:t>
                </a:r>
                <a:r>
                  <a:rPr lang="en-US" sz="2200" b="0" i="0">
                    <a:effectLst/>
                  </a:rPr>
                  <a:t>agnetic array producing a high magnetic field utilizing </a:t>
                </a:r>
                <a:r>
                  <a:rPr lang="en-US" sz="2200" i="0" strike="noStrike">
                    <a:effectLst/>
                  </a:rPr>
                  <a:t>permanent magnets</a:t>
                </a:r>
                <a:endParaRPr lang="en-US" sz="2200" strike="noStrike"/>
              </a:p>
              <a:p>
                <a:pPr lvl="1"/>
                <a:r>
                  <a:rPr lang="en-US" sz="2200"/>
                  <a:t>Magnets </a:t>
                </a:r>
                <a:r>
                  <a:rPr lang="en-US" sz="2200" b="0" i="0">
                    <a:effectLst/>
                  </a:rPr>
                  <a:t>arranged with spatially rotating magnetic field vector </a:t>
                </a:r>
                <a:r>
                  <a:rPr lang="en-US" sz="2200" b="0" i="0">
                    <a:effectLst/>
                    <a:sym typeface="Wingdings" panose="05000000000000000000" pitchFamily="2" charset="2"/>
                  </a:rPr>
                  <a:t></a:t>
                </a:r>
                <a:r>
                  <a:rPr lang="en-US" sz="2200" b="0" i="0">
                    <a:effectLst/>
                  </a:rPr>
                  <a:t> focusing and augmenting the magnetic field on one side, while cancelling it out on the other</a:t>
                </a:r>
              </a:p>
              <a:p>
                <a:r>
                  <a:rPr lang="en-US" sz="2400"/>
                  <a:t>Non-trivial </a:t>
                </a:r>
                <a:r>
                  <a:rPr lang="en-US" sz="2400">
                    <a:sym typeface="Wingdings" panose="05000000000000000000" pitchFamily="2" charset="2"/>
                  </a:rPr>
                  <a:t> needs investigations</a:t>
                </a:r>
                <a:endParaRPr lang="en-US" sz="24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92968A-2C87-7C66-1357-95BE3C0675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892" y="966055"/>
                <a:ext cx="6478765" cy="5381694"/>
              </a:xfrm>
              <a:blipFill>
                <a:blip r:embed="rId2"/>
                <a:stretch>
                  <a:fillRect l="-1318" t="-1246" r="-1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2F59D-D726-E779-EE49-8744E3269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7E1C93C-5050-FC42-8F10-D22D4F119D13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6C9483-7E11-9056-CACF-BB27E43AED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1271" y="786736"/>
            <a:ext cx="4386491" cy="566776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7175D-D7E3-D61E-F2FC-32DFAE296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1254536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78B54-A5D5-204D-0CE6-0F9458806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384E106-0078-D670-7821-A54C241C7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0" y="2076261"/>
            <a:ext cx="5782482" cy="2705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9EEBDD-58AB-9EB0-A7AF-F1AE72036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426" y="2257261"/>
            <a:ext cx="5830114" cy="2343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14490D-91ED-4931-9702-4BDFC1C3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anchor="ctr">
            <a:normAutofit/>
          </a:bodyPr>
          <a:lstStyle/>
          <a:p>
            <a:r>
              <a:rPr lang="en-US"/>
              <a:t>Pre-R&amp;D Activities – Planned Future Activities – Hall 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2F59D-D726-E779-EE49-8744E3269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7E1C93C-5050-FC42-8F10-D22D4F119D13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01D03B-523E-6FF4-AE81-43545F121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2214"/>
            <a:ext cx="12192000" cy="5692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D14209-2193-ED5C-5915-5CC23EFD4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4124"/>
            <a:ext cx="12192000" cy="568832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EE44DB-0A8D-7616-CA96-742F39EF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264843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00F91-3751-86F7-7633-E552BD542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03907-993A-ECCE-5D04-74E72B69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92B56-786E-D8E1-B285-CF5DBAFE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 Placeholder 12" descr=" 6">
            <a:extLst>
              <a:ext uri="{FF2B5EF4-FFF2-40B4-BE49-F238E27FC236}">
                <a16:creationId xmlns:a16="http://schemas.microsoft.com/office/drawing/2014/main" id="{3CAAB027-BC13-F9E0-F425-00190BD53BE1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C223D5-A715-ED6A-0456-2AD3D5EE27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4" t="2167" r="2788" b="765"/>
          <a:stretch/>
        </p:blipFill>
        <p:spPr>
          <a:xfrm>
            <a:off x="3956703" y="965675"/>
            <a:ext cx="4204531" cy="55016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6E15F1-7327-7220-DE32-136FA2F9297A}"/>
              </a:ext>
            </a:extLst>
          </p:cNvPr>
          <p:cNvSpPr/>
          <p:nvPr/>
        </p:nvSpPr>
        <p:spPr>
          <a:xfrm>
            <a:off x="3862275" y="862460"/>
            <a:ext cx="4399081" cy="56116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8820C-94EE-8E00-4F88-94744B7DB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767579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22CCF-1C62-F85C-75E8-C7854122F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C1E0-F387-0F04-DBBB-18A3F5F6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And Test Beam Plans – Hall 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3EDDD3-055A-1AA1-2A0D-96C24A79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1F34FCF-D04E-220D-1CC8-74995C84B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1119187"/>
            <a:ext cx="8972550" cy="4619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79B426-C888-4FE2-8582-B30280BD22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784"/>
          <a:stretch/>
        </p:blipFill>
        <p:spPr>
          <a:xfrm>
            <a:off x="5269117" y="1119187"/>
            <a:ext cx="5313158" cy="4619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2C39BA-FB0F-B182-1F05-1CDCA844F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273" y="812243"/>
            <a:ext cx="2550495" cy="5667768"/>
          </a:xfrm>
          <a:prstGeom prst="rect">
            <a:avLst/>
          </a:prstGeom>
        </p:spPr>
      </p:pic>
      <p:sp>
        <p:nvSpPr>
          <p:cNvPr id="9" name="Text Placeholder 12" descr=" 6">
            <a:extLst>
              <a:ext uri="{FF2B5EF4-FFF2-40B4-BE49-F238E27FC236}">
                <a16:creationId xmlns:a16="http://schemas.microsoft.com/office/drawing/2014/main" id="{BFB32BCE-A49F-EF23-BF43-E36FB10345D4}"/>
              </a:ext>
            </a:extLst>
          </p:cNvPr>
          <p:cNvSpPr txBox="1">
            <a:spLocks/>
          </p:cNvSpPr>
          <p:nvPr/>
        </p:nvSpPr>
        <p:spPr>
          <a:xfrm>
            <a:off x="5834083" y="812243"/>
            <a:ext cx="5313159" cy="20611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/>
              <a:t>NPS magnet or Halbach Array</a:t>
            </a:r>
          </a:p>
          <a:p>
            <a:pPr lvl="1" fontAlgn="base"/>
            <a:r>
              <a:rPr lang="en-US"/>
              <a:t>Detailed information available</a:t>
            </a:r>
          </a:p>
          <a:p>
            <a:pPr lvl="1" fontAlgn="base"/>
            <a:r>
              <a:rPr lang="en-US"/>
              <a:t>Need to investigate configuration</a:t>
            </a:r>
          </a:p>
          <a:p>
            <a:pPr lvl="1" fontAlgn="base"/>
            <a:endParaRPr lang="en-US"/>
          </a:p>
        </p:txBody>
      </p:sp>
      <p:pic>
        <p:nvPicPr>
          <p:cNvPr id="3" name="Picture 4" descr="Halbach cylinder (NdFeB alloy) segmented into 16 individual magnet pieces. a. The direction of magnetization of each section shown an inner radius of 21mm, an outer radius of 60mm and a length of 50mm. b. Photograph of the Halbach cylinder.">
            <a:extLst>
              <a:ext uri="{FF2B5EF4-FFF2-40B4-BE49-F238E27FC236}">
                <a16:creationId xmlns:a16="http://schemas.microsoft.com/office/drawing/2014/main" id="{BE1C0AFC-F9F0-3670-2D64-CD09FD1D2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7"/>
          <a:stretch/>
        </p:blipFill>
        <p:spPr bwMode="auto">
          <a:xfrm>
            <a:off x="1844600" y="1363999"/>
            <a:ext cx="3424517" cy="343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E37966-014F-F134-0CFB-29A3845D8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28354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22CCF-1C62-F85C-75E8-C7854122F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2C1E0-F387-0F04-DBBB-18A3F5F6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And Test Beam Plans – Hall 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3EDDD3-055A-1AA1-2A0D-96C24A79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27099D-5D04-FFB8-7BB4-218EB5EBD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524"/>
            <a:ext cx="12192000" cy="342265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38A9EF2-450D-E74B-3EA3-D5DFB4325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638482"/>
              </p:ext>
            </p:extLst>
          </p:nvPr>
        </p:nvGraphicFramePr>
        <p:xfrm>
          <a:off x="330327" y="929969"/>
          <a:ext cx="11531347" cy="2032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0205">
                  <a:extLst>
                    <a:ext uri="{9D8B030D-6E8A-4147-A177-3AD203B41FA5}">
                      <a16:colId xmlns:a16="http://schemas.microsoft.com/office/drawing/2014/main" val="3366854752"/>
                    </a:ext>
                  </a:extLst>
                </a:gridCol>
                <a:gridCol w="1222693">
                  <a:extLst>
                    <a:ext uri="{9D8B030D-6E8A-4147-A177-3AD203B41FA5}">
                      <a16:colId xmlns:a16="http://schemas.microsoft.com/office/drawing/2014/main" val="657874313"/>
                    </a:ext>
                  </a:extLst>
                </a:gridCol>
                <a:gridCol w="4400042">
                  <a:extLst>
                    <a:ext uri="{9D8B030D-6E8A-4147-A177-3AD203B41FA5}">
                      <a16:colId xmlns:a16="http://schemas.microsoft.com/office/drawing/2014/main" val="3081173641"/>
                    </a:ext>
                  </a:extLst>
                </a:gridCol>
                <a:gridCol w="1049655">
                  <a:extLst>
                    <a:ext uri="{9D8B030D-6E8A-4147-A177-3AD203B41FA5}">
                      <a16:colId xmlns:a16="http://schemas.microsoft.com/office/drawing/2014/main" val="3432370312"/>
                    </a:ext>
                  </a:extLst>
                </a:gridCol>
                <a:gridCol w="1049655">
                  <a:extLst>
                    <a:ext uri="{9D8B030D-6E8A-4147-A177-3AD203B41FA5}">
                      <a16:colId xmlns:a16="http://schemas.microsoft.com/office/drawing/2014/main" val="1698291780"/>
                    </a:ext>
                  </a:extLst>
                </a:gridCol>
                <a:gridCol w="2009902">
                  <a:extLst>
                    <a:ext uri="{9D8B030D-6E8A-4147-A177-3AD203B41FA5}">
                      <a16:colId xmlns:a16="http://schemas.microsoft.com/office/drawing/2014/main" val="1321965957"/>
                    </a:ext>
                  </a:extLst>
                </a:gridCol>
                <a:gridCol w="1429195">
                  <a:extLst>
                    <a:ext uri="{9D8B030D-6E8A-4147-A177-3AD203B41FA5}">
                      <a16:colId xmlns:a16="http://schemas.microsoft.com/office/drawing/2014/main" val="34797700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50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Pass Change/Rescaling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Run Time/Days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425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E12-22-001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Transverse structure of the hadrons (N to Delta)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1/28/2026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2/20/2026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741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PR12-23-001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Transverse structure of the hadrons (Polarizability)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2/21/2026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3/22/2026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03/05 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235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E12-06-107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>
                          <a:solidFill>
                            <a:schemeClr val="tx1"/>
                          </a:solidFill>
                        </a:rPr>
                        <a:t>Color Transparency</a:t>
                      </a:r>
                      <a:endParaRPr lang="en-US" sz="15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3/28/2026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5/03/2026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03/23 – 03/27 (5 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981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/>
                        <a:t>E12-24-001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/>
                        <a:t>E12-06-104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Nuclear Dependence </a:t>
                      </a:r>
                      <a:r>
                        <a:rPr lang="en-US" sz="150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500" baseline="-25000" err="1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150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500" baseline="-25000" err="1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 in SIDIS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5/4/2026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6/21/2026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/>
                        <a:t>5/20 PC; 6/04 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5928528"/>
                  </a:ext>
                </a:extLst>
              </a:tr>
            </a:tbl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B3D4BE-DBA1-456D-B01D-CC4FF0F0D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1016042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5980C-E86B-4233-8236-158DC17E1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85B41-D3C1-4318-AA28-196694C87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Configurations for Hall C experiments to be specified for parasitic beam tests</a:t>
            </a:r>
          </a:p>
          <a:p>
            <a:pPr lvl="1"/>
            <a:r>
              <a:rPr lang="en-US"/>
              <a:t>Exact details will be worked out ~ August</a:t>
            </a:r>
          </a:p>
          <a:p>
            <a:r>
              <a:rPr lang="en-US"/>
              <a:t>No funding from NP in FY’25 </a:t>
            </a:r>
            <a:r>
              <a:rPr lang="en-US">
                <a:sym typeface="Wingdings" panose="05000000000000000000" pitchFamily="2" charset="2"/>
              </a:rPr>
              <a:t> what funding is available in FY’26</a:t>
            </a:r>
            <a:endParaRPr lang="en-US"/>
          </a:p>
          <a:p>
            <a:r>
              <a:rPr lang="en-US"/>
              <a:t>What can we start with in FY’26?</a:t>
            </a:r>
          </a:p>
          <a:p>
            <a:r>
              <a:rPr lang="en-US"/>
              <a:t>What is already now/then (Fall/Winter 2025) available?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0BEF31-D913-4DC1-A144-EDB6B92ED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233" y="3410820"/>
            <a:ext cx="4353533" cy="113363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0AB497-96B5-682E-2646-87AD800BF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6DCC6-30FA-B615-7F19-07F90BF4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1909975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D51F8-9EE0-285A-01A7-B6B8110E9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23EB1-6A9B-5C02-425C-EEBAFBD66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D3B7E6-E43D-C508-E5D8-0017081CA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9D5086-05EC-5322-0657-FF8260BE0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2254963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B2FC4-B98A-6173-0CA8-34C683674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HMS/SHMS Configuration – PR12-22-001 (# 1.) – N to Delta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5FEED9F-72C4-03AE-2864-01456243B32D}"/>
              </a:ext>
            </a:extLst>
          </p:cNvPr>
          <p:cNvGraphicFramePr>
            <a:graphicFrameLocks noGrp="1"/>
          </p:cNvGraphicFramePr>
          <p:nvPr/>
        </p:nvGraphicFramePr>
        <p:xfrm>
          <a:off x="6142682" y="3352813"/>
          <a:ext cx="6049418" cy="2250816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710977">
                  <a:extLst>
                    <a:ext uri="{9D8B030D-6E8A-4147-A177-3AD203B41FA5}">
                      <a16:colId xmlns:a16="http://schemas.microsoft.com/office/drawing/2014/main" val="2837617706"/>
                    </a:ext>
                  </a:extLst>
                </a:gridCol>
                <a:gridCol w="1259299">
                  <a:extLst>
                    <a:ext uri="{9D8B030D-6E8A-4147-A177-3AD203B41FA5}">
                      <a16:colId xmlns:a16="http://schemas.microsoft.com/office/drawing/2014/main" val="2192629465"/>
                    </a:ext>
                  </a:extLst>
                </a:gridCol>
                <a:gridCol w="1506759">
                  <a:extLst>
                    <a:ext uri="{9D8B030D-6E8A-4147-A177-3AD203B41FA5}">
                      <a16:colId xmlns:a16="http://schemas.microsoft.com/office/drawing/2014/main" val="697580895"/>
                    </a:ext>
                  </a:extLst>
                </a:gridCol>
                <a:gridCol w="1162462">
                  <a:extLst>
                    <a:ext uri="{9D8B030D-6E8A-4147-A177-3AD203B41FA5}">
                      <a16:colId xmlns:a16="http://schemas.microsoft.com/office/drawing/2014/main" val="682721183"/>
                    </a:ext>
                  </a:extLst>
                </a:gridCol>
                <a:gridCol w="1409921">
                  <a:extLst>
                    <a:ext uri="{9D8B030D-6E8A-4147-A177-3AD203B41FA5}">
                      <a16:colId xmlns:a16="http://schemas.microsoft.com/office/drawing/2014/main" val="1987676629"/>
                    </a:ext>
                  </a:extLst>
                </a:gridCol>
              </a:tblGrid>
              <a:tr h="185004">
                <a:tc>
                  <a:txBody>
                    <a:bodyPr/>
                    <a:lstStyle/>
                    <a:p>
                      <a:r>
                        <a:rPr lang="en-US" sz="1600" b="1"/>
                        <a:t>Setting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SHMS </a:t>
                      </a:r>
                      <a:r>
                        <a:rPr lang="el-GR" sz="1600" b="1"/>
                        <a:t>θ (</a:t>
                      </a:r>
                      <a:r>
                        <a:rPr lang="en-US" sz="1600" b="1"/>
                        <a:t>deg)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SHMS P (MeV/c)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HMS </a:t>
                      </a:r>
                      <a:r>
                        <a:rPr lang="el-GR" sz="1600" b="1"/>
                        <a:t>θ (</a:t>
                      </a:r>
                      <a:r>
                        <a:rPr lang="en-US" sz="1600" b="1"/>
                        <a:t>deg)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HMS P (MeV/c)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1379586525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1d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11.63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936.28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26.24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575.96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207885237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2d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32.16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570.80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3805919687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3d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40.01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548.17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3569497635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4d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47.73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508.64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3697823287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5d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55.18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454.17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419557796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6d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58.71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422.13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1707961982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7d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12.47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548.17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79694888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751F1F0-C044-57E7-E4E9-2DA05C69E585}"/>
              </a:ext>
            </a:extLst>
          </p:cNvPr>
          <p:cNvGraphicFramePr>
            <a:graphicFrameLocks noGrp="1"/>
          </p:cNvGraphicFramePr>
          <p:nvPr/>
        </p:nvGraphicFramePr>
        <p:xfrm>
          <a:off x="0" y="962500"/>
          <a:ext cx="6049418" cy="2250816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710977">
                  <a:extLst>
                    <a:ext uri="{9D8B030D-6E8A-4147-A177-3AD203B41FA5}">
                      <a16:colId xmlns:a16="http://schemas.microsoft.com/office/drawing/2014/main" val="2190019290"/>
                    </a:ext>
                  </a:extLst>
                </a:gridCol>
                <a:gridCol w="1259299">
                  <a:extLst>
                    <a:ext uri="{9D8B030D-6E8A-4147-A177-3AD203B41FA5}">
                      <a16:colId xmlns:a16="http://schemas.microsoft.com/office/drawing/2014/main" val="144249626"/>
                    </a:ext>
                  </a:extLst>
                </a:gridCol>
                <a:gridCol w="1506759">
                  <a:extLst>
                    <a:ext uri="{9D8B030D-6E8A-4147-A177-3AD203B41FA5}">
                      <a16:colId xmlns:a16="http://schemas.microsoft.com/office/drawing/2014/main" val="4256677578"/>
                    </a:ext>
                  </a:extLst>
                </a:gridCol>
                <a:gridCol w="1162462">
                  <a:extLst>
                    <a:ext uri="{9D8B030D-6E8A-4147-A177-3AD203B41FA5}">
                      <a16:colId xmlns:a16="http://schemas.microsoft.com/office/drawing/2014/main" val="3036435764"/>
                    </a:ext>
                  </a:extLst>
                </a:gridCol>
                <a:gridCol w="1409921">
                  <a:extLst>
                    <a:ext uri="{9D8B030D-6E8A-4147-A177-3AD203B41FA5}">
                      <a16:colId xmlns:a16="http://schemas.microsoft.com/office/drawing/2014/main" val="1038030588"/>
                    </a:ext>
                  </a:extLst>
                </a:gridCol>
              </a:tblGrid>
              <a:tr h="185004">
                <a:tc>
                  <a:txBody>
                    <a:bodyPr/>
                    <a:lstStyle/>
                    <a:p>
                      <a:r>
                        <a:rPr lang="en-US" sz="1600" b="1"/>
                        <a:t>Setting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SHMS </a:t>
                      </a:r>
                      <a:r>
                        <a:rPr lang="el-GR" sz="1600" b="1"/>
                        <a:t>θ (</a:t>
                      </a:r>
                      <a:r>
                        <a:rPr lang="en-US" sz="1600" b="1"/>
                        <a:t>deg)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SHMS P (MeV/c)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HMS </a:t>
                      </a:r>
                      <a:r>
                        <a:rPr lang="el-GR" sz="1600" b="1"/>
                        <a:t>θ (</a:t>
                      </a:r>
                      <a:r>
                        <a:rPr lang="en-US" sz="1600" b="1"/>
                        <a:t>deg)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HMS P (MeV/c)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901386090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1a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7.29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952.26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18.77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532.53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2045031019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2a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25.17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527.72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971646220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3a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33.70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506.61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1656850844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4a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42.15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469.66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1613832116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5a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50.44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418.56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3205259813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6a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54.47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388.38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1983042341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7a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12.37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527.72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274728848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89FB425-E2CB-1933-3D04-415B4C0B0949}"/>
              </a:ext>
            </a:extLst>
          </p:cNvPr>
          <p:cNvGraphicFramePr>
            <a:graphicFrameLocks noGrp="1"/>
          </p:cNvGraphicFramePr>
          <p:nvPr/>
        </p:nvGraphicFramePr>
        <p:xfrm>
          <a:off x="0" y="3352813"/>
          <a:ext cx="6049418" cy="2250816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710977">
                  <a:extLst>
                    <a:ext uri="{9D8B030D-6E8A-4147-A177-3AD203B41FA5}">
                      <a16:colId xmlns:a16="http://schemas.microsoft.com/office/drawing/2014/main" val="3817435607"/>
                    </a:ext>
                  </a:extLst>
                </a:gridCol>
                <a:gridCol w="1259299">
                  <a:extLst>
                    <a:ext uri="{9D8B030D-6E8A-4147-A177-3AD203B41FA5}">
                      <a16:colId xmlns:a16="http://schemas.microsoft.com/office/drawing/2014/main" val="825131105"/>
                    </a:ext>
                  </a:extLst>
                </a:gridCol>
                <a:gridCol w="1506759">
                  <a:extLst>
                    <a:ext uri="{9D8B030D-6E8A-4147-A177-3AD203B41FA5}">
                      <a16:colId xmlns:a16="http://schemas.microsoft.com/office/drawing/2014/main" val="2351977913"/>
                    </a:ext>
                  </a:extLst>
                </a:gridCol>
                <a:gridCol w="1162462">
                  <a:extLst>
                    <a:ext uri="{9D8B030D-6E8A-4147-A177-3AD203B41FA5}">
                      <a16:colId xmlns:a16="http://schemas.microsoft.com/office/drawing/2014/main" val="2068585418"/>
                    </a:ext>
                  </a:extLst>
                </a:gridCol>
                <a:gridCol w="1409921">
                  <a:extLst>
                    <a:ext uri="{9D8B030D-6E8A-4147-A177-3AD203B41FA5}">
                      <a16:colId xmlns:a16="http://schemas.microsoft.com/office/drawing/2014/main" val="2204616091"/>
                    </a:ext>
                  </a:extLst>
                </a:gridCol>
              </a:tblGrid>
              <a:tr h="185004">
                <a:tc>
                  <a:txBody>
                    <a:bodyPr/>
                    <a:lstStyle/>
                    <a:p>
                      <a:r>
                        <a:rPr lang="en-US" sz="1600" b="1"/>
                        <a:t>Setting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SHMS </a:t>
                      </a:r>
                      <a:r>
                        <a:rPr lang="el-GR" sz="1600" b="1"/>
                        <a:t>θ (</a:t>
                      </a:r>
                      <a:r>
                        <a:rPr lang="en-US" sz="1600" b="1"/>
                        <a:t>deg)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SHMS P (MeV/c)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HMS </a:t>
                      </a:r>
                      <a:r>
                        <a:rPr lang="el-GR" sz="1600" b="1"/>
                        <a:t>θ (</a:t>
                      </a:r>
                      <a:r>
                        <a:rPr lang="en-US" sz="1600" b="1"/>
                        <a:t>deg)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HMS P (MeV/c)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589266213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1b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8.95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946.93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22.01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547.54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3627508188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2b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28.24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542.61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3550982538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3b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36.52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520.95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1274021147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4b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44.64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483.08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2451117303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5b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52.68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430.78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4081942482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6b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56.53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399.92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2215614274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7b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12.46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535.98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63201169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31CD4AB-86AA-048D-CA65-4B5C9DF3D200}"/>
              </a:ext>
            </a:extLst>
          </p:cNvPr>
          <p:cNvGraphicFramePr>
            <a:graphicFrameLocks noGrp="1"/>
          </p:cNvGraphicFramePr>
          <p:nvPr/>
        </p:nvGraphicFramePr>
        <p:xfrm>
          <a:off x="6142582" y="962500"/>
          <a:ext cx="6049418" cy="2250816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710977">
                  <a:extLst>
                    <a:ext uri="{9D8B030D-6E8A-4147-A177-3AD203B41FA5}">
                      <a16:colId xmlns:a16="http://schemas.microsoft.com/office/drawing/2014/main" val="261358510"/>
                    </a:ext>
                  </a:extLst>
                </a:gridCol>
                <a:gridCol w="1259299">
                  <a:extLst>
                    <a:ext uri="{9D8B030D-6E8A-4147-A177-3AD203B41FA5}">
                      <a16:colId xmlns:a16="http://schemas.microsoft.com/office/drawing/2014/main" val="1895308743"/>
                    </a:ext>
                  </a:extLst>
                </a:gridCol>
                <a:gridCol w="1506759">
                  <a:extLst>
                    <a:ext uri="{9D8B030D-6E8A-4147-A177-3AD203B41FA5}">
                      <a16:colId xmlns:a16="http://schemas.microsoft.com/office/drawing/2014/main" val="3875353574"/>
                    </a:ext>
                  </a:extLst>
                </a:gridCol>
                <a:gridCol w="1162462">
                  <a:extLst>
                    <a:ext uri="{9D8B030D-6E8A-4147-A177-3AD203B41FA5}">
                      <a16:colId xmlns:a16="http://schemas.microsoft.com/office/drawing/2014/main" val="4248783292"/>
                    </a:ext>
                  </a:extLst>
                </a:gridCol>
                <a:gridCol w="1409921">
                  <a:extLst>
                    <a:ext uri="{9D8B030D-6E8A-4147-A177-3AD203B41FA5}">
                      <a16:colId xmlns:a16="http://schemas.microsoft.com/office/drawing/2014/main" val="1092697349"/>
                    </a:ext>
                  </a:extLst>
                </a:gridCol>
              </a:tblGrid>
              <a:tr h="185004">
                <a:tc>
                  <a:txBody>
                    <a:bodyPr/>
                    <a:lstStyle/>
                    <a:p>
                      <a:r>
                        <a:rPr lang="en-US" sz="1600" b="1"/>
                        <a:t>Setting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SHMS </a:t>
                      </a:r>
                      <a:r>
                        <a:rPr lang="el-GR" sz="1600" b="1"/>
                        <a:t>θ (</a:t>
                      </a:r>
                      <a:r>
                        <a:rPr lang="en-US" sz="1600" b="1"/>
                        <a:t>deg)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SHMS P (MeV/c)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HMS </a:t>
                      </a:r>
                      <a:r>
                        <a:rPr lang="el-GR" sz="1600" b="1"/>
                        <a:t>θ (</a:t>
                      </a:r>
                      <a:r>
                        <a:rPr lang="en-US" sz="1600" b="1"/>
                        <a:t>deg)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HMS P (MeV/c)</a:t>
                      </a:r>
                      <a:endParaRPr lang="en-US" sz="1600"/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1252185276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1c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10.37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941.61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24.40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562.00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234227090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2c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30.47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556.95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1087326716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3c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38.52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534.79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2728266907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4c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46.47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496.06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134000452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5c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54.17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442.64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2689894477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6c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57.85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411.16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122863576"/>
                  </a:ext>
                </a:extLst>
              </a:tr>
              <a:tr h="185004">
                <a:tc>
                  <a:txBody>
                    <a:bodyPr/>
                    <a:lstStyle/>
                    <a:p>
                      <a:r>
                        <a:rPr lang="en-US" sz="1600"/>
                        <a:t>7c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12.69</a:t>
                      </a:r>
                    </a:p>
                  </a:txBody>
                  <a:tcPr marL="37512" marR="37512" marT="18756" marB="18756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543.24</a:t>
                      </a:r>
                    </a:p>
                  </a:txBody>
                  <a:tcPr marL="37512" marR="37512" marT="18756" marB="18756" anchor="ctr"/>
                </a:tc>
                <a:extLst>
                  <a:ext uri="{0D108BD9-81ED-4DB2-BD59-A6C34878D82A}">
                    <a16:rowId xmlns:a16="http://schemas.microsoft.com/office/drawing/2014/main" val="125699558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1EB493-1372-4953-B931-8D1F4D54C27E}"/>
              </a:ext>
            </a:extLst>
          </p:cNvPr>
          <p:cNvSpPr txBox="1"/>
          <p:nvPr/>
        </p:nvSpPr>
        <p:spPr>
          <a:xfrm>
            <a:off x="5038018" y="5669302"/>
            <a:ext cx="3562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Run group a: 6 </a:t>
            </a:r>
            <a:r>
              <a:rPr lang="en-US" b="1">
                <a:latin typeface="Symbol" panose="05050102010706020507" pitchFamily="18" charset="2"/>
              </a:rPr>
              <a:t>m</a:t>
            </a:r>
            <a:r>
              <a:rPr lang="en-US" b="1"/>
              <a:t>A beam current</a:t>
            </a:r>
          </a:p>
          <a:p>
            <a:r>
              <a:rPr lang="en-US" b="1"/>
              <a:t>Run group b-d: 15 </a:t>
            </a:r>
            <a:r>
              <a:rPr lang="en-US" b="1">
                <a:latin typeface="Symbol" panose="05050102010706020507" pitchFamily="18" charset="2"/>
              </a:rPr>
              <a:t>m</a:t>
            </a:r>
            <a:r>
              <a:rPr lang="en-US" b="1"/>
              <a:t>A beam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3BE45-A89C-346C-9AC9-9F5C6373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65657-6C40-28D8-5C37-F257AD0DC104}"/>
              </a:ext>
            </a:extLst>
          </p:cNvPr>
          <p:cNvSpPr txBox="1"/>
          <p:nvPr/>
        </p:nvSpPr>
        <p:spPr>
          <a:xfrm>
            <a:off x="10886963" y="5919543"/>
            <a:ext cx="13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N. </a:t>
            </a:r>
            <a:r>
              <a:rPr lang="en-US" err="1"/>
              <a:t>Sparveris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FBC423A-09D2-6F5C-A757-B4B56E24E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3790059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B2FC4-B98A-6173-0CA8-34C683674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HMS/SHMS Configuration – PR12-23-001 (# 2.) – Polarizability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894F141-CBA8-DB9C-0C22-DB7D0CD36FC5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812574"/>
          <a:ext cx="10183497" cy="182880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722753">
                  <a:extLst>
                    <a:ext uri="{9D8B030D-6E8A-4147-A177-3AD203B41FA5}">
                      <a16:colId xmlns:a16="http://schemas.microsoft.com/office/drawing/2014/main" val="2360927710"/>
                    </a:ext>
                  </a:extLst>
                </a:gridCol>
                <a:gridCol w="1507427">
                  <a:extLst>
                    <a:ext uri="{9D8B030D-6E8A-4147-A177-3AD203B41FA5}">
                      <a16:colId xmlns:a16="http://schemas.microsoft.com/office/drawing/2014/main" val="3099305076"/>
                    </a:ext>
                  </a:extLst>
                </a:gridCol>
                <a:gridCol w="1808544">
                  <a:extLst>
                    <a:ext uri="{9D8B030D-6E8A-4147-A177-3AD203B41FA5}">
                      <a16:colId xmlns:a16="http://schemas.microsoft.com/office/drawing/2014/main" val="1409056501"/>
                    </a:ext>
                  </a:extLst>
                </a:gridCol>
                <a:gridCol w="1419543">
                  <a:extLst>
                    <a:ext uri="{9D8B030D-6E8A-4147-A177-3AD203B41FA5}">
                      <a16:colId xmlns:a16="http://schemas.microsoft.com/office/drawing/2014/main" val="3659220921"/>
                    </a:ext>
                  </a:extLst>
                </a:gridCol>
                <a:gridCol w="2725230">
                  <a:extLst>
                    <a:ext uri="{9D8B030D-6E8A-4147-A177-3AD203B41FA5}">
                      <a16:colId xmlns:a16="http://schemas.microsoft.com/office/drawing/2014/main" val="21668321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Kinematic Group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Spectrometer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Particle detected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Angles (°)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Momentum range (MeV/c)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883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General Runs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HMS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Protons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11.3° – 56.5°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494 – 993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4050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SHMS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Electrons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11.2° – 20.5°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736.3 – 1783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1852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/>
                        <a:t>Elastic ep Calibration Runs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HMS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Protons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50° – 63°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495 – 994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635174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SHMS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Electrons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19° – 33°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924 – 1797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69920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E4246BE-F3E8-4E56-A563-648E71882B73}"/>
              </a:ext>
            </a:extLst>
          </p:cNvPr>
          <p:cNvSpPr txBox="1"/>
          <p:nvPr/>
        </p:nvSpPr>
        <p:spPr>
          <a:xfrm>
            <a:off x="5038018" y="879011"/>
            <a:ext cx="2087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75 </a:t>
            </a:r>
            <a:r>
              <a:rPr lang="en-US" b="1">
                <a:latin typeface="Symbol" panose="05050102010706020507" pitchFamily="18" charset="2"/>
              </a:rPr>
              <a:t>m</a:t>
            </a:r>
            <a:r>
              <a:rPr lang="en-US" b="1"/>
              <a:t>A beam current</a:t>
            </a:r>
          </a:p>
          <a:p>
            <a:pPr algn="ctr"/>
            <a:r>
              <a:rPr lang="en-US" b="1"/>
              <a:t>on 10 cm LH2</a:t>
            </a:r>
          </a:p>
        </p:txBody>
      </p:sp>
      <p:pic>
        <p:nvPicPr>
          <p:cNvPr id="6" name="Google Shape;60;p14">
            <a:extLst>
              <a:ext uri="{FF2B5EF4-FFF2-40B4-BE49-F238E27FC236}">
                <a16:creationId xmlns:a16="http://schemas.microsoft.com/office/drawing/2014/main" id="{10B9788D-B5DB-4111-8408-9BF9E55556F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5295" t="57814" r="35072"/>
          <a:stretch/>
        </p:blipFill>
        <p:spPr>
          <a:xfrm>
            <a:off x="4796174" y="1811105"/>
            <a:ext cx="2619315" cy="56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97792-4FC3-8131-BB01-9AF05B53B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16175D-8669-00FF-35B8-2D5E4D6D6508}"/>
              </a:ext>
            </a:extLst>
          </p:cNvPr>
          <p:cNvSpPr txBox="1"/>
          <p:nvPr/>
        </p:nvSpPr>
        <p:spPr>
          <a:xfrm>
            <a:off x="10886963" y="5919543"/>
            <a:ext cx="13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N. </a:t>
            </a:r>
            <a:r>
              <a:rPr lang="en-US" err="1"/>
              <a:t>Sparveris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0D22DD3-D485-9FBB-D91A-83AC6733C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879305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B2FC4-B98A-6173-0CA8-34C683674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HMS/SHMS Configuration – PR12-06-107 (# 3.) – Color Transparency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1E4FE8-71D8-28AC-588E-0FC5AC4DFA7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4060282"/>
          <a:ext cx="10515600" cy="219456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8963340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61879624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8681933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Q² [(GeV/c)²]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HMS Angle (electron)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SHMS Angle (hadron)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4673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8.0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25.90°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22.73°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1805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10.0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33.30°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17.86°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41216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12.0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44.30°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13.32°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3232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14.0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35.00°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14.00°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4077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16.4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48.05°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10.00°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10688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9269001-C38A-405C-B0E0-830653FE9605}"/>
              </a:ext>
            </a:extLst>
          </p:cNvPr>
          <p:cNvSpPr txBox="1"/>
          <p:nvPr/>
        </p:nvSpPr>
        <p:spPr>
          <a:xfrm>
            <a:off x="5038018" y="879011"/>
            <a:ext cx="2115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80 </a:t>
            </a:r>
            <a:r>
              <a:rPr lang="en-US" b="1">
                <a:latin typeface="Symbol" panose="05050102010706020507" pitchFamily="18" charset="2"/>
              </a:rPr>
              <a:t>m</a:t>
            </a:r>
            <a:r>
              <a:rPr lang="en-US" b="1"/>
              <a:t>A beam current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1BF8E3-EF75-4C5E-A796-B6F04DDD84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37033" y="1341852"/>
            <a:ext cx="6517934" cy="189712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9FE008-B03F-B852-59B8-E378B13F4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12EBF4-68E4-9B94-F006-F32A725F43AC}"/>
              </a:ext>
            </a:extLst>
          </p:cNvPr>
          <p:cNvSpPr txBox="1"/>
          <p:nvPr/>
        </p:nvSpPr>
        <p:spPr>
          <a:xfrm>
            <a:off x="11236546" y="770018"/>
            <a:ext cx="955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D. Dutta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DD8B1-60B5-6017-9436-A96BEB8B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722816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B2FC4-B98A-6173-0CA8-34C683674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HMS/SHMS Configuration – PR12-14-002 (# 4.) – R-dependence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DF11A7-2A96-39A1-1A94-55A1FD6F8421}"/>
              </a:ext>
            </a:extLst>
          </p:cNvPr>
          <p:cNvGraphicFramePr>
            <a:graphicFrameLocks noGrp="1"/>
          </p:cNvGraphicFramePr>
          <p:nvPr/>
        </p:nvGraphicFramePr>
        <p:xfrm>
          <a:off x="2010410" y="5305292"/>
          <a:ext cx="8171181" cy="109728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507427">
                  <a:extLst>
                    <a:ext uri="{9D8B030D-6E8A-4147-A177-3AD203B41FA5}">
                      <a16:colId xmlns:a16="http://schemas.microsoft.com/office/drawing/2014/main" val="3155585182"/>
                    </a:ext>
                  </a:extLst>
                </a:gridCol>
                <a:gridCol w="1426972">
                  <a:extLst>
                    <a:ext uri="{9D8B030D-6E8A-4147-A177-3AD203B41FA5}">
                      <a16:colId xmlns:a16="http://schemas.microsoft.com/office/drawing/2014/main" val="122175159"/>
                    </a:ext>
                  </a:extLst>
                </a:gridCol>
                <a:gridCol w="2513203">
                  <a:extLst>
                    <a:ext uri="{9D8B030D-6E8A-4147-A177-3AD203B41FA5}">
                      <a16:colId xmlns:a16="http://schemas.microsoft.com/office/drawing/2014/main" val="1739823804"/>
                    </a:ext>
                  </a:extLst>
                </a:gridCol>
                <a:gridCol w="2723579">
                  <a:extLst>
                    <a:ext uri="{9D8B030D-6E8A-4147-A177-3AD203B41FA5}">
                      <a16:colId xmlns:a16="http://schemas.microsoft.com/office/drawing/2014/main" val="27868032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Spectrometer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Role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Angular Range (degrees)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Momentum Range (GeV/c)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505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HMS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Electron arm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50° – 63°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0.495 – 0.994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7858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SHMS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Hadron arm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19° – 33°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0.924 – 1.797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268508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EDB1422-9275-463C-A3BA-B990B5A301B3}"/>
              </a:ext>
            </a:extLst>
          </p:cNvPr>
          <p:cNvSpPr txBox="1"/>
          <p:nvPr/>
        </p:nvSpPr>
        <p:spPr>
          <a:xfrm>
            <a:off x="5038018" y="879011"/>
            <a:ext cx="2115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80 </a:t>
            </a:r>
            <a:r>
              <a:rPr lang="en-US" b="1">
                <a:latin typeface="Symbol" panose="05050102010706020507" pitchFamily="18" charset="2"/>
              </a:rPr>
              <a:t>m</a:t>
            </a:r>
            <a:r>
              <a:rPr lang="en-US" b="1"/>
              <a:t>A beam current</a:t>
            </a:r>
          </a:p>
        </p:txBody>
      </p:sp>
      <p:pic>
        <p:nvPicPr>
          <p:cNvPr id="7" name="Google Shape;66;p15">
            <a:extLst>
              <a:ext uri="{FF2B5EF4-FFF2-40B4-BE49-F238E27FC236}">
                <a16:creationId xmlns:a16="http://schemas.microsoft.com/office/drawing/2014/main" id="{348F4B6E-8C9B-472E-B697-8AB296F8128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67013" y="1662637"/>
            <a:ext cx="6657975" cy="29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05579E-111B-CE2F-0851-4AFBBC94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92A52-B47A-4068-B57F-C399B952055B}"/>
              </a:ext>
            </a:extLst>
          </p:cNvPr>
          <p:cNvSpPr txBox="1"/>
          <p:nvPr/>
        </p:nvSpPr>
        <p:spPr>
          <a:xfrm>
            <a:off x="11095225" y="770018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D. Gaskell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CF0F-FBAF-61E2-FB45-8400FB895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3940476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00F91-3751-86F7-7633-E552BD542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03907-993A-ECCE-5D04-74E72B69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+ MPGD ASIC White Paper</a:t>
            </a:r>
            <a:r>
              <a:rPr lang="en-US">
                <a:sym typeface="Wingdings" panose="05000000000000000000" pitchFamily="2" charset="2"/>
              </a:rPr>
              <a:t>  Submitted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92B56-786E-D8E1-B285-CF5DBAFE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 Placeholder 12" descr=" 6">
            <a:extLst>
              <a:ext uri="{FF2B5EF4-FFF2-40B4-BE49-F238E27FC236}">
                <a16:creationId xmlns:a16="http://schemas.microsoft.com/office/drawing/2014/main" id="{3CAAB027-BC13-F9E0-F425-00190BD53BE1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710716-7B23-F6A0-C268-127A8FDAF2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42" t="1110" r="2387" b="2241"/>
          <a:stretch/>
        </p:blipFill>
        <p:spPr>
          <a:xfrm>
            <a:off x="4042160" y="914399"/>
            <a:ext cx="4119073" cy="54778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1E08BCD-397D-7CFB-7F03-C6EC7626A5EE}"/>
              </a:ext>
            </a:extLst>
          </p:cNvPr>
          <p:cNvSpPr/>
          <p:nvPr/>
        </p:nvSpPr>
        <p:spPr>
          <a:xfrm>
            <a:off x="3909690" y="871006"/>
            <a:ext cx="4355526" cy="56116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96E32-FFB1-4467-BC1E-CCEA2837E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2748633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00F91-3751-86F7-7633-E552BD542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03907-993A-ECCE-5D04-74E72B69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- 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92B56-786E-D8E1-B285-CF5DBAFE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 Placeholder 12" descr=" 6">
            <a:extLst>
              <a:ext uri="{FF2B5EF4-FFF2-40B4-BE49-F238E27FC236}">
                <a16:creationId xmlns:a16="http://schemas.microsoft.com/office/drawing/2014/main" id="{3CAAB027-BC13-F9E0-F425-00190BD53BE1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/>
              <a:t>GEM readout → more general MPGD readout</a:t>
            </a:r>
          </a:p>
          <a:p>
            <a:pPr fontAlgn="base"/>
            <a:r>
              <a:rPr lang="en-US"/>
              <a:t>Tracking options</a:t>
            </a:r>
          </a:p>
          <a:p>
            <a:pPr fontAlgn="base"/>
            <a:r>
              <a:rPr lang="en-US"/>
              <a:t>MCP-PMT</a:t>
            </a:r>
          </a:p>
          <a:p>
            <a:pPr marL="0" indent="0" fontAlgn="base">
              <a:buNone/>
            </a:pPr>
            <a:r>
              <a:rPr lang="en-US"/>
              <a:t>	</a:t>
            </a:r>
          </a:p>
          <a:p>
            <a:pPr marL="0" indent="0" fontAlgn="base">
              <a:buNone/>
            </a:pPr>
            <a:r>
              <a:rPr lang="en-US"/>
              <a:t>		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</a:t>
            </a:r>
            <a:r>
              <a:rPr lang="en-US"/>
              <a:t> to be combined with a </a:t>
            </a:r>
            <a:r>
              <a:rPr lang="en-US" u="sng"/>
              <a:t>Detector Beam Test</a:t>
            </a:r>
            <a:r>
              <a:rPr lang="en-US"/>
              <a:t> in Hall C</a:t>
            </a:r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BDE0F-B788-B6D7-8BFB-38BB286C9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4258774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9CBF-8C6F-ACD7-C941-88B438CFD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9C98-31A4-FFF0-7014-9B116569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– MPGD Readout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1D51F-C747-33CE-C714-128CB69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5" name="Text Placeholder 12" descr=" 6">
            <a:extLst>
              <a:ext uri="{FF2B5EF4-FFF2-40B4-BE49-F238E27FC236}">
                <a16:creationId xmlns:a16="http://schemas.microsoft.com/office/drawing/2014/main" id="{B8D1A6B6-63D2-48F0-A85A-C1E923070E0E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/>
              <a:t>MPGD readout</a:t>
            </a:r>
          </a:p>
          <a:p>
            <a:pPr marL="0" indent="0" fontAlgn="base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C54C56-BCD6-7E28-CD81-DD9FAA0EEE4A}"/>
              </a:ext>
            </a:extLst>
          </p:cNvPr>
          <p:cNvSpPr txBox="1"/>
          <p:nvPr/>
        </p:nvSpPr>
        <p:spPr>
          <a:xfrm>
            <a:off x="1691489" y="2219839"/>
            <a:ext cx="880902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VMM tests</a:t>
            </a:r>
          </a:p>
          <a:p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Two test boards ordered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Six SoLID prototype boards constructed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Evaluation board developed </a:t>
            </a:r>
            <a:r>
              <a:rPr lang="en-US" sz="2000">
                <a:sym typeface="Wingdings" panose="05000000000000000000" pitchFamily="2" charset="2"/>
              </a:rPr>
              <a:t> spy on data with small subset of detector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ym typeface="Wingdings" panose="05000000000000000000" pitchFamily="2" charset="2"/>
              </a:rPr>
              <a:t>Issue with external trigger, waiting for new firmware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ym typeface="Wingdings" panose="05000000000000000000" pitchFamily="2" charset="2"/>
              </a:rPr>
              <a:t>Can check pedestal width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ym typeface="Wingdings" panose="05000000000000000000" pitchFamily="2" charset="2"/>
              </a:rPr>
              <a:t>S/N of detector with source or cosmics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ym typeface="Wingdings" panose="05000000000000000000" pitchFamily="2" charset="2"/>
              </a:rPr>
              <a:t>Monitor direct readout signals for 12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ym typeface="Wingdings" panose="05000000000000000000" pitchFamily="2" charset="2"/>
              </a:rPr>
              <a:t>Prototype development for data performance; testing of direct output with detector and X-ray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1D7371-949B-1ECC-24C3-8A8AC167B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2767010"/>
            <a:ext cx="6972300" cy="3152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45D220-6A45-37E9-0F2A-B1C2EA55D7C7}"/>
              </a:ext>
            </a:extLst>
          </p:cNvPr>
          <p:cNvSpPr txBox="1"/>
          <p:nvPr/>
        </p:nvSpPr>
        <p:spPr>
          <a:xfrm>
            <a:off x="3367561" y="2500277"/>
            <a:ext cx="54568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Investigating the production of modified VMM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ptos" panose="020B0004020202020204" pitchFamily="34" charset="0"/>
              </a:rPr>
              <a:t>D</a:t>
            </a:r>
            <a:r>
              <a:rPr lang="en-US" sz="20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rop the low gain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ptos" panose="020B0004020202020204" pitchFamily="34" charset="0"/>
              </a:rPr>
              <a:t>A</a:t>
            </a:r>
            <a:r>
              <a:rPr lang="en-US" sz="20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dd high gain setting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Aptos" panose="020B0004020202020204" pitchFamily="34" charset="0"/>
              </a:rPr>
              <a:t>Inquiring d</a:t>
            </a:r>
            <a:r>
              <a:rPr lang="en-US" sz="2000" b="0" i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esign time + production costs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DCFA45-B00F-1675-E478-AA50C8F2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61381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0BEEB-A179-C39C-FF48-F3B0961C1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E52BA-C8F1-0165-4258-6C119B2ED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– MPGD Readout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B49AD-E803-F40A-347B-12893AB60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BAA3C8-2354-C742-4376-A72DC6DBB0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997" y="793844"/>
            <a:ext cx="10262006" cy="57830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725B1A-A978-9FF7-F4AE-286F071F4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2480482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CA448-D5A2-F276-FDC3-8BEF98196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C0B6-B4EA-7D29-52E6-A3F193EE3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– Tracking Options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5E4037-2E0D-94CA-FB0C-CF271C7A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 Placeholder 12" descr=" 6">
            <a:extLst>
              <a:ext uri="{FF2B5EF4-FFF2-40B4-BE49-F238E27FC236}">
                <a16:creationId xmlns:a16="http://schemas.microsoft.com/office/drawing/2014/main" id="{1D159076-74EF-D6AB-61E9-EF2D108A1C18}"/>
              </a:ext>
            </a:extLst>
          </p:cNvPr>
          <p:cNvSpPr txBox="1">
            <a:spLocks/>
          </p:cNvSpPr>
          <p:nvPr/>
        </p:nvSpPr>
        <p:spPr>
          <a:xfrm>
            <a:off x="325923" y="899981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Default configuration: Triple – GEM à la MOLLER</a:t>
            </a:r>
          </a:p>
          <a:p>
            <a:pPr fontAlgn="base"/>
            <a:r>
              <a:rPr lang="en-US" dirty="0"/>
              <a:t>Alternative configuration: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RWell</a:t>
            </a:r>
            <a:r>
              <a:rPr lang="en-US" dirty="0"/>
              <a:t> and derivatives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marL="0" indent="0" fontAlgn="base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58F5B1-3CA7-4FF4-B530-7BF5C15D37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629" t="25919"/>
          <a:stretch/>
        </p:blipFill>
        <p:spPr>
          <a:xfrm>
            <a:off x="5115210" y="2706986"/>
            <a:ext cx="6750867" cy="35883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3C9CE-AEF5-5618-B25B-2EC379CDAF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936" r="61015"/>
          <a:stretch/>
        </p:blipFill>
        <p:spPr>
          <a:xfrm>
            <a:off x="63371" y="2915214"/>
            <a:ext cx="4753069" cy="358758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D846A9-9CE1-B084-DDAF-02AA7F6B6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7412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C9B66-A8ED-2E5C-96EA-F67AED203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47EA6-4B73-B82E-3431-5610166E3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 – Tracking Options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D2D9CE-6389-CD20-25CD-C04F7DC13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58F5B2-C89C-79D1-BE18-77FE7D369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709" y="2066164"/>
            <a:ext cx="5119988" cy="2407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C15154-1DFF-171A-812F-A24CB7B08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213" y="2025949"/>
            <a:ext cx="4494855" cy="2511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0374CF-ED34-22EC-781F-E451A58B91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6050" y="4536466"/>
            <a:ext cx="6819900" cy="2009775"/>
          </a:xfrm>
          <a:prstGeom prst="rect">
            <a:avLst/>
          </a:prstGeom>
        </p:spPr>
      </p:pic>
      <p:sp>
        <p:nvSpPr>
          <p:cNvPr id="10" name="Text Placeholder 12" descr=" 6">
            <a:extLst>
              <a:ext uri="{FF2B5EF4-FFF2-40B4-BE49-F238E27FC236}">
                <a16:creationId xmlns:a16="http://schemas.microsoft.com/office/drawing/2014/main" id="{8E456CA5-AC45-E3CE-A459-C633D83210CC}"/>
              </a:ext>
            </a:extLst>
          </p:cNvPr>
          <p:cNvSpPr txBox="1">
            <a:spLocks/>
          </p:cNvSpPr>
          <p:nvPr/>
        </p:nvSpPr>
        <p:spPr>
          <a:xfrm>
            <a:off x="325923" y="899981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dirty="0"/>
          </a:p>
          <a:p>
            <a:pPr fontAlgn="base"/>
            <a:r>
              <a:rPr lang="en-US" dirty="0"/>
              <a:t>Alternative configuration: </a:t>
            </a:r>
            <a:r>
              <a:rPr lang="en-US" dirty="0" err="1">
                <a:latin typeface="Symbol" panose="05050102010706020507" pitchFamily="18" charset="2"/>
              </a:rPr>
              <a:t>m</a:t>
            </a:r>
            <a:r>
              <a:rPr lang="en-US" dirty="0" err="1"/>
              <a:t>RWell</a:t>
            </a:r>
            <a:r>
              <a:rPr lang="en-US" dirty="0"/>
              <a:t> and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derivatives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marL="0" indent="0" fontAlgn="base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9437B64-2F26-F0FD-9282-A5DF31CE7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177488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1C3FE-CE67-50D3-882E-0943BEC01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A76AD-705E-3089-E5AA-386912C86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Pre-R&amp;D Activities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098F8-8A38-511D-4B8C-700245B4B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 Placeholder 12" descr=" 6">
            <a:extLst>
              <a:ext uri="{FF2B5EF4-FFF2-40B4-BE49-F238E27FC236}">
                <a16:creationId xmlns:a16="http://schemas.microsoft.com/office/drawing/2014/main" id="{BB956479-7B21-2C6C-D659-5D05C00E8EB3}"/>
              </a:ext>
            </a:extLst>
          </p:cNvPr>
          <p:cNvSpPr txBox="1">
            <a:spLocks/>
          </p:cNvSpPr>
          <p:nvPr/>
        </p:nvSpPr>
        <p:spPr>
          <a:xfrm>
            <a:off x="247108" y="1524000"/>
            <a:ext cx="11724000" cy="45994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/>
              <a:t>MPGD readout</a:t>
            </a:r>
          </a:p>
          <a:p>
            <a:pPr fontAlgn="base"/>
            <a:r>
              <a:rPr lang="en-US"/>
              <a:t>Tracking options</a:t>
            </a:r>
          </a:p>
          <a:p>
            <a:pPr marL="0" indent="0" fontAlgn="base">
              <a:buNone/>
            </a:pPr>
            <a:r>
              <a:rPr lang="en-US"/>
              <a:t>	</a:t>
            </a:r>
            <a:r>
              <a:rPr lang="en-US" b="1" i="0">
                <a:solidFill>
                  <a:srgbClr val="00B0F0"/>
                </a:solidFill>
                <a:effectLst/>
                <a:latin typeface="Noto Sans" panose="020B0502040204020203" pitchFamily="34" charset="0"/>
              </a:rPr>
              <a:t>SoLID_preRD_Fall2024</a:t>
            </a:r>
            <a:r>
              <a:rPr lang="en-US" b="1" i="0">
                <a:solidFill>
                  <a:srgbClr val="AFB5C0"/>
                </a:solidFill>
                <a:effectLst/>
                <a:latin typeface="Noto Sans" panose="020B0502040204020203" pitchFamily="34" charset="0"/>
              </a:rPr>
              <a:t> </a:t>
            </a:r>
            <a:r>
              <a:rPr lang="en-US" sz="4400" b="1" i="0">
                <a:solidFill>
                  <a:schemeClr val="accent3">
                    <a:lumMod val="75000"/>
                  </a:schemeClr>
                </a:solidFill>
                <a:effectLst/>
                <a:latin typeface="Noto Sans" panose="020B0502040204020203" pitchFamily="34" charset="0"/>
              </a:rPr>
              <a:t>→</a:t>
            </a:r>
            <a:r>
              <a:rPr lang="en-US" b="1" i="0">
                <a:solidFill>
                  <a:schemeClr val="accent3">
                    <a:lumMod val="75000"/>
                  </a:schemeClr>
                </a:solidFill>
                <a:effectLst/>
                <a:latin typeface="Noto Sans" panose="020B0502040204020203" pitchFamily="34" charset="0"/>
              </a:rPr>
              <a:t> Proposed Milestones and Budget</a:t>
            </a:r>
          </a:p>
          <a:p>
            <a:pPr marL="0" indent="0" fontAlgn="base">
              <a:buNone/>
            </a:pPr>
            <a:endParaRPr lang="en-US" b="1">
              <a:solidFill>
                <a:schemeClr val="accent3">
                  <a:lumMod val="75000"/>
                </a:schemeClr>
              </a:solidFill>
              <a:latin typeface="Noto Sans" panose="020B0502040204020203" pitchFamily="34" charset="0"/>
            </a:endParaRPr>
          </a:p>
          <a:p>
            <a:pPr marL="0" indent="0" fontAlgn="base">
              <a:buNone/>
            </a:pPr>
            <a:r>
              <a:rPr lang="en-US" b="1">
                <a:solidFill>
                  <a:schemeClr val="accent3">
                    <a:lumMod val="75000"/>
                  </a:schemeClr>
                </a:solidFill>
                <a:latin typeface="Noto Sans" panose="020B0502040204020203" pitchFamily="34" charset="0"/>
              </a:rPr>
              <a:t>	Budget uncertainties postponed this endeavor </a:t>
            </a:r>
            <a:endParaRPr lang="en-US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7F60B6-DD58-1C1C-A3E5-8654AFF3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July 07, 2025</a:t>
            </a:r>
          </a:p>
        </p:txBody>
      </p:sp>
    </p:spTree>
    <p:extLst>
      <p:ext uri="{BB962C8B-B14F-4D97-AF65-F5344CB8AC3E}">
        <p14:creationId xmlns:p14="http://schemas.microsoft.com/office/powerpoint/2010/main" val="534618362"/>
      </p:ext>
    </p:extLst>
  </p:cSld>
  <p:clrMapOvr>
    <a:masterClrMapping/>
  </p:clrMapOvr>
</p:sld>
</file>

<file path=ppt/theme/theme1.xml><?xml version="1.0" encoding="utf-8"?>
<a:theme xmlns:a="http://schemas.openxmlformats.org/drawingml/2006/main" name="WBS103_CAM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LLER22" id="{7D852318-B66D-D548-B230-42B768B2C6CB}" vid="{2B78BD5A-1867-D346-B348-5AA6733149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WBS106_CAM</Template>
  <TotalTime>0</TotalTime>
  <Words>1408</Words>
  <Application>Microsoft Office PowerPoint</Application>
  <PresentationFormat>Widescreen</PresentationFormat>
  <Paragraphs>384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Aptos</vt:lpstr>
      <vt:lpstr>Arial</vt:lpstr>
      <vt:lpstr>Calibri</vt:lpstr>
      <vt:lpstr>Cambria Math</vt:lpstr>
      <vt:lpstr>Noto Sans</vt:lpstr>
      <vt:lpstr>PingFangSC-Regular</vt:lpstr>
      <vt:lpstr>Symbol</vt:lpstr>
      <vt:lpstr>Wingdings</vt:lpstr>
      <vt:lpstr>WBS103_CAM</vt:lpstr>
      <vt:lpstr>SoLID Collaboration Meeting July’25 Pre-R&amp;D and Test Beam Plan</vt:lpstr>
      <vt:lpstr>Pre-R&amp;D Activities</vt:lpstr>
      <vt:lpstr>Pre-R&amp;D Activities + MPGD ASIC White Paper  Submitted</vt:lpstr>
      <vt:lpstr>Pre-R&amp;D Activities - Scope</vt:lpstr>
      <vt:lpstr>Pre-R&amp;D Activities – MPGD Readout</vt:lpstr>
      <vt:lpstr>Pre-R&amp;D Activities – MPGD Readout</vt:lpstr>
      <vt:lpstr>Pre-R&amp;D Activities – Tracking Options</vt:lpstr>
      <vt:lpstr>Pre-R&amp;D Activities – Tracking Options</vt:lpstr>
      <vt:lpstr>Pre-R&amp;D Activities</vt:lpstr>
      <vt:lpstr>Pre-R&amp;D Activities – Past Activities</vt:lpstr>
      <vt:lpstr>Pre-R&amp;D Activities And Test Beam Plans – Hall C</vt:lpstr>
      <vt:lpstr>Pre-R&amp;D Activities And Test Beam Plans – Hall C</vt:lpstr>
      <vt:lpstr>Pre-R&amp;D Activities And Test Beam Plans – Hall C</vt:lpstr>
      <vt:lpstr>Pre-R&amp;D Activities – Planned Future Activities – Hall C</vt:lpstr>
      <vt:lpstr>Pre-R&amp;D Activities And Test Beam Plans – Hall C</vt:lpstr>
      <vt:lpstr>Pre-R&amp;D Activities – Planned Future Activities – Hall C</vt:lpstr>
      <vt:lpstr>Pre-R&amp;D Activities – Planned Future Activities – Hall C</vt:lpstr>
      <vt:lpstr>Pre-R&amp;D Activities – Planned Future Activities – Hall C</vt:lpstr>
      <vt:lpstr>Pre-R&amp;D Activities – Planned Future Activities – Hall C</vt:lpstr>
      <vt:lpstr>Pre-R&amp;D Activities And Test Beam Plans – Hall C</vt:lpstr>
      <vt:lpstr>Pre-R&amp;D Activities And Test Beam Plans – Hall C</vt:lpstr>
      <vt:lpstr>Prospective</vt:lpstr>
      <vt:lpstr>PowerPoint Presentation</vt:lpstr>
      <vt:lpstr>HMS/SHMS Configuration – PR12-22-001 (# 1.) – N to Delta</vt:lpstr>
      <vt:lpstr>HMS/SHMS Configuration – PR12-23-001 (# 2.) – Polarizability</vt:lpstr>
      <vt:lpstr>HMS/SHMS Configuration – PR12-06-107 (# 3.) – Color Transparency</vt:lpstr>
      <vt:lpstr>HMS/SHMS Configuration – PR12-14-002 (# 4.) – R-dependence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SoLID</dc:title>
  <dc:creator/>
  <cp:revision>1</cp:revision>
  <dcterms:created xsi:type="dcterms:W3CDTF">2024-06-22T15:07:21Z</dcterms:created>
  <dcterms:modified xsi:type="dcterms:W3CDTF">2025-07-07T18:04:57Z</dcterms:modified>
</cp:coreProperties>
</file>