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8" r:id="rId2"/>
    <p:sldMasterId id="2147483713" r:id="rId3"/>
    <p:sldMasterId id="2147483773" r:id="rId4"/>
    <p:sldMasterId id="2147483787" r:id="rId5"/>
    <p:sldMasterId id="2147483799" r:id="rId6"/>
  </p:sldMasterIdLst>
  <p:notesMasterIdLst>
    <p:notesMasterId r:id="rId45"/>
  </p:notesMasterIdLst>
  <p:sldIdLst>
    <p:sldId id="256" r:id="rId7"/>
    <p:sldId id="258" r:id="rId8"/>
    <p:sldId id="271" r:id="rId9"/>
    <p:sldId id="285" r:id="rId10"/>
    <p:sldId id="329" r:id="rId11"/>
    <p:sldId id="782" r:id="rId12"/>
    <p:sldId id="783" r:id="rId13"/>
    <p:sldId id="365" r:id="rId14"/>
    <p:sldId id="802" r:id="rId15"/>
    <p:sldId id="257" r:id="rId16"/>
    <p:sldId id="803" r:id="rId17"/>
    <p:sldId id="804" r:id="rId18"/>
    <p:sldId id="260" r:id="rId19"/>
    <p:sldId id="805" r:id="rId20"/>
    <p:sldId id="806" r:id="rId21"/>
    <p:sldId id="807" r:id="rId22"/>
    <p:sldId id="808" r:id="rId23"/>
    <p:sldId id="809" r:id="rId24"/>
    <p:sldId id="786" r:id="rId25"/>
    <p:sldId id="532" r:id="rId26"/>
    <p:sldId id="420" r:id="rId27"/>
    <p:sldId id="429" r:id="rId28"/>
    <p:sldId id="799" r:id="rId29"/>
    <p:sldId id="261" r:id="rId30"/>
    <p:sldId id="790" r:id="rId31"/>
    <p:sldId id="262" r:id="rId32"/>
    <p:sldId id="795" r:id="rId33"/>
    <p:sldId id="264" r:id="rId34"/>
    <p:sldId id="265" r:id="rId35"/>
    <p:sldId id="452" r:id="rId36"/>
    <p:sldId id="455" r:id="rId37"/>
    <p:sldId id="456" r:id="rId38"/>
    <p:sldId id="457" r:id="rId39"/>
    <p:sldId id="458" r:id="rId40"/>
    <p:sldId id="459" r:id="rId41"/>
    <p:sldId id="779" r:id="rId42"/>
    <p:sldId id="798" r:id="rId43"/>
    <p:sldId id="787" r:id="rId44"/>
  </p:sldIdLst>
  <p:sldSz cx="10077450" cy="7562850"/>
  <p:notesSz cx="7772400" cy="10058400"/>
  <p:defaultTextStyle>
    <a:defPPr>
      <a:defRPr lang="en-US"/>
    </a:defPPr>
    <a:lvl1pPr marL="0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5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90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34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181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28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272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18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364" algn="l" defTabSz="4565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77E0"/>
    <a:srgbClr val="F4CF10"/>
    <a:srgbClr val="F4F90D"/>
    <a:srgbClr val="FFF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5"/>
    <p:restoredTop sz="94870"/>
  </p:normalViewPr>
  <p:slideViewPr>
    <p:cSldViewPr snapToGrid="0" snapToObjects="1">
      <p:cViewPr varScale="1">
        <p:scale>
          <a:sx n="97" d="100"/>
          <a:sy n="97" d="100"/>
        </p:scale>
        <p:origin x="1424" y="192"/>
      </p:cViewPr>
      <p:guideLst>
        <p:guide orient="horz" pos="2382"/>
        <p:guide pos="31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0A5D-86AF-BC43-A342-22DF2DF05ABB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D0FB3-32DE-B147-BC2C-8F6ADF86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5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90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34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1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28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72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18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4" algn="l" defTabSz="456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D0FB3-32DE-B147-BC2C-8F6ADF864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4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4492389f1d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34492389f1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492389f1d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34492389f1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494924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34494924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492389f1d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34492389f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492389f1d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g34492389f1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6ccd1904a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6ccd1904a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1d1e3069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1d1e3069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1d1e306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1d1e306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1d1e3069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a1d1e3069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27442f54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27442f54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D0FB3-32DE-B147-BC2C-8F6ADF8642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1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90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098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185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542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80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D0FB3-32DE-B147-BC2C-8F6ADF8642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79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244809835_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244809835_6_41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920" cy="4526280"/>
          </a:xfrm>
          <a:prstGeom prst="rect">
            <a:avLst/>
          </a:prstGeom>
        </p:spPr>
        <p:txBody>
          <a:bodyPr spcFirstLastPara="1" wrap="square" lIns="101866" tIns="101866" rIns="101866" bIns="10186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24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cf7cbf8cc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33cf7cbf8c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499d8214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34499d821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492389f1d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34492389f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492389f1d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34492389f1d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442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088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2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0121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6240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2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0121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6240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1040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43519" y="1861746"/>
            <a:ext cx="4408223" cy="4856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25708" y="1861746"/>
            <a:ext cx="4408223" cy="4856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4987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54" y="265261"/>
            <a:ext cx="9328450" cy="537594"/>
          </a:xfrm>
        </p:spPr>
        <p:txBody>
          <a:bodyPr>
            <a:normAutofit/>
          </a:bodyPr>
          <a:lstStyle>
            <a:lvl1pPr>
              <a:defRPr sz="1984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54" y="1065344"/>
            <a:ext cx="9328450" cy="5934813"/>
          </a:xfrm>
        </p:spPr>
        <p:txBody>
          <a:bodyPr/>
          <a:lstStyle>
            <a:lvl1pPr>
              <a:defRPr sz="1818" baseline="0">
                <a:solidFill>
                  <a:schemeClr val="tx1"/>
                </a:solidFill>
                <a:latin typeface="Arial" charset="0"/>
              </a:defRPr>
            </a:lvl1pPr>
            <a:lvl2pPr marL="566865" indent="-188955">
              <a:buFont typeface="PingFangSC-Regular" charset="-122"/>
              <a:buChar char="－"/>
              <a:defRPr sz="1653" baseline="0">
                <a:solidFill>
                  <a:schemeClr val="tx1"/>
                </a:solidFill>
                <a:latin typeface="Arial" charset="0"/>
              </a:defRPr>
            </a:lvl2pPr>
            <a:lvl3pPr marL="944775" indent="-188955">
              <a:buFont typeface="Arial" charset="0"/>
              <a:buChar char="•"/>
              <a:defRPr sz="1488" baseline="0">
                <a:solidFill>
                  <a:schemeClr val="tx1"/>
                </a:solidFill>
                <a:latin typeface="Arial" charset="0"/>
              </a:defRPr>
            </a:lvl3pPr>
            <a:lvl4pPr marL="1369925" indent="-236194">
              <a:buFont typeface="PingFangSC-Regular" charset="-122"/>
              <a:buChar char="－"/>
              <a:defRPr sz="1323" baseline="0">
                <a:solidFill>
                  <a:schemeClr val="tx1"/>
                </a:solidFill>
                <a:latin typeface="Arial" charset="0"/>
              </a:defRPr>
            </a:lvl4pPr>
            <a:lvl5pPr marL="1700595" indent="-188955">
              <a:buFont typeface="Arial" charset="0"/>
              <a:buChar char="•"/>
              <a:defRPr sz="1157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456" y="7132034"/>
            <a:ext cx="4317839" cy="343320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58295" y="7132035"/>
            <a:ext cx="590891" cy="334543"/>
          </a:xfrm>
        </p:spPr>
        <p:txBody>
          <a:bodyPr/>
          <a:lstStyle>
            <a:lvl1pPr algn="ctr">
              <a:defRPr sz="82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3617" y="811630"/>
            <a:ext cx="100910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833" y="7043884"/>
            <a:ext cx="1180332" cy="5099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E201BA-4C0A-A7A8-4228-4C41CFB73EEC}"/>
              </a:ext>
            </a:extLst>
          </p:cNvPr>
          <p:cNvCxnSpPr/>
          <p:nvPr/>
        </p:nvCxnSpPr>
        <p:spPr>
          <a:xfrm>
            <a:off x="-13617" y="811630"/>
            <a:ext cx="100910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446A2C-45E7-E2B8-7917-D0A0608CFF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833" y="7043884"/>
            <a:ext cx="1180332" cy="509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603FB1-AC87-47E1-8D78-9B640BB40C75}"/>
              </a:ext>
            </a:extLst>
          </p:cNvPr>
          <p:cNvCxnSpPr/>
          <p:nvPr/>
        </p:nvCxnSpPr>
        <p:spPr>
          <a:xfrm>
            <a:off x="-13617" y="811630"/>
            <a:ext cx="100910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C3447-EE7F-2AE3-5C05-3844ABC44F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833" y="7043884"/>
            <a:ext cx="1180332" cy="5099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FDD9F4-583E-8551-091D-13761BBBD7DD}"/>
              </a:ext>
            </a:extLst>
          </p:cNvPr>
          <p:cNvCxnSpPr/>
          <p:nvPr userDrawn="1"/>
        </p:nvCxnSpPr>
        <p:spPr>
          <a:xfrm>
            <a:off x="-13617" y="811630"/>
            <a:ext cx="100910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9064E-A9ED-12B9-1084-2EA32FC26D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834" y="7043886"/>
            <a:ext cx="1180332" cy="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30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692825" y="402652"/>
            <a:ext cx="8691801" cy="146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692825" y="2013259"/>
            <a:ext cx="4282916" cy="479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7922" lvl="0" indent="-283441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5843" lvl="1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3765" lvl="2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1686" lvl="3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89608" lvl="4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7529" lvl="5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5451" lvl="6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3372" lvl="7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1294" lvl="8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2"/>
          </p:nvPr>
        </p:nvSpPr>
        <p:spPr>
          <a:xfrm>
            <a:off x="5101709" y="2013259"/>
            <a:ext cx="4282916" cy="479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7922" lvl="0" indent="-283441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5843" lvl="1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3765" lvl="2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1686" lvl="3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89608" lvl="4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7529" lvl="5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5451" lvl="6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3372" lvl="7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1294" lvl="8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dt" idx="10"/>
          </p:nvPr>
        </p:nvSpPr>
        <p:spPr>
          <a:xfrm>
            <a:off x="692825" y="7009642"/>
            <a:ext cx="226742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ftr" idx="11"/>
          </p:nvPr>
        </p:nvSpPr>
        <p:spPr>
          <a:xfrm>
            <a:off x="3338156" y="7009642"/>
            <a:ext cx="3401139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sldNum" idx="12"/>
          </p:nvPr>
        </p:nvSpPr>
        <p:spPr>
          <a:xfrm>
            <a:off x="7117199" y="7009642"/>
            <a:ext cx="226742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2066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692825" y="402652"/>
            <a:ext cx="8691801" cy="146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692825" y="2013259"/>
            <a:ext cx="8691801" cy="479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7922" lvl="0" indent="-283441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5843" lvl="1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3765" lvl="2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1686" lvl="3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89608" lvl="4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7529" lvl="5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5451" lvl="6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3372" lvl="7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1294" lvl="8" indent="-28344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692825" y="7009642"/>
            <a:ext cx="226742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3338156" y="7009642"/>
            <a:ext cx="3401139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7117199" y="7009642"/>
            <a:ext cx="226742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4531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3529" y="1094801"/>
            <a:ext cx="9390411" cy="3018082"/>
          </a:xfrm>
          <a:prstGeom prst="rect">
            <a:avLst/>
          </a:prstGeom>
        </p:spPr>
        <p:txBody>
          <a:bodyPr spcFirstLastPara="1" wrap="square" lIns="112873" tIns="112873" rIns="112873" bIns="11287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3520" y="4167213"/>
            <a:ext cx="9390411" cy="1165416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6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3520" y="3162546"/>
            <a:ext cx="9390411" cy="123775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7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520" y="1694566"/>
            <a:ext cx="9390411" cy="5023373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marL="564459" lvl="0" indent="-42334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28918" lvl="1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2pPr>
            <a:lvl3pPr marL="1693377" lvl="2" indent="-391986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3pPr>
            <a:lvl4pPr marL="2257836" lvl="3" indent="-391986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4pPr>
            <a:lvl5pPr marL="2822296" lvl="4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5pPr>
            <a:lvl6pPr marL="3386755" lvl="5" indent="-391986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6pPr>
            <a:lvl7pPr marL="3951214" lvl="6" indent="-391986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7pPr>
            <a:lvl8pPr marL="4515673" lvl="7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8pPr>
            <a:lvl9pPr marL="5080132" lvl="8" indent="-391986">
              <a:spcBef>
                <a:spcPts val="1975"/>
              </a:spcBef>
              <a:spcAft>
                <a:spcPts val="197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3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3519" y="1694566"/>
            <a:ext cx="4408223" cy="5023373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marL="564459" lvl="0" indent="-39198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00"/>
            </a:lvl1pPr>
            <a:lvl2pPr marL="1128918" lvl="1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2pPr>
            <a:lvl3pPr marL="1693377" lvl="2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3pPr>
            <a:lvl4pPr marL="2257836" lvl="3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4pPr>
            <a:lvl5pPr marL="2822296" lvl="4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5pPr>
            <a:lvl6pPr marL="3386755" lvl="5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6pPr>
            <a:lvl7pPr marL="3951214" lvl="6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7pPr>
            <a:lvl8pPr marL="4515673" lvl="7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8pPr>
            <a:lvl9pPr marL="5080132" lvl="8" indent="-376306">
              <a:spcBef>
                <a:spcPts val="1975"/>
              </a:spcBef>
              <a:spcAft>
                <a:spcPts val="1975"/>
              </a:spcAft>
              <a:buSzPts val="12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25708" y="1694566"/>
            <a:ext cx="4408223" cy="5023373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marL="564459" lvl="0" indent="-39198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00"/>
            </a:lvl1pPr>
            <a:lvl2pPr marL="1128918" lvl="1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2pPr>
            <a:lvl3pPr marL="1693377" lvl="2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3pPr>
            <a:lvl4pPr marL="2257836" lvl="3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4pPr>
            <a:lvl5pPr marL="2822296" lvl="4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5pPr>
            <a:lvl6pPr marL="3386755" lvl="5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6pPr>
            <a:lvl7pPr marL="3951214" lvl="6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7pPr>
            <a:lvl8pPr marL="4515673" lvl="7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8pPr>
            <a:lvl9pPr marL="5080132" lvl="8" indent="-376306">
              <a:spcBef>
                <a:spcPts val="1975"/>
              </a:spcBef>
              <a:spcAft>
                <a:spcPts val="1975"/>
              </a:spcAft>
              <a:buSzPts val="12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9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2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3519" y="816941"/>
            <a:ext cx="3094650" cy="1111159"/>
          </a:xfrm>
          <a:prstGeom prst="rect">
            <a:avLst/>
          </a:prstGeom>
        </p:spPr>
        <p:txBody>
          <a:bodyPr spcFirstLastPara="1" wrap="square" lIns="112873" tIns="112873" rIns="112873" bIns="1128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3519" y="2043226"/>
            <a:ext cx="3094650" cy="4674896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marL="564459" lvl="0" indent="-37630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00"/>
            </a:lvl1pPr>
            <a:lvl2pPr marL="1128918" lvl="1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2pPr>
            <a:lvl3pPr marL="1693377" lvl="2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3pPr>
            <a:lvl4pPr marL="2257836" lvl="3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4pPr>
            <a:lvl5pPr marL="2822296" lvl="4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5pPr>
            <a:lvl6pPr marL="3386755" lvl="5" indent="-376306">
              <a:spcBef>
                <a:spcPts val="1975"/>
              </a:spcBef>
              <a:spcAft>
                <a:spcPts val="0"/>
              </a:spcAft>
              <a:buSzPts val="1200"/>
              <a:buChar char="■"/>
              <a:defRPr sz="1500"/>
            </a:lvl6pPr>
            <a:lvl7pPr marL="3951214" lvl="6" indent="-376306">
              <a:spcBef>
                <a:spcPts val="1975"/>
              </a:spcBef>
              <a:spcAft>
                <a:spcPts val="0"/>
              </a:spcAft>
              <a:buSzPts val="1200"/>
              <a:buChar char="●"/>
              <a:defRPr sz="1500"/>
            </a:lvl7pPr>
            <a:lvl8pPr marL="4515673" lvl="7" indent="-376306">
              <a:spcBef>
                <a:spcPts val="1975"/>
              </a:spcBef>
              <a:spcAft>
                <a:spcPts val="0"/>
              </a:spcAft>
              <a:buSzPts val="1200"/>
              <a:buChar char="○"/>
              <a:defRPr sz="1500"/>
            </a:lvl8pPr>
            <a:lvl9pPr marL="5080132" lvl="8" indent="-376306">
              <a:spcBef>
                <a:spcPts val="1975"/>
              </a:spcBef>
              <a:spcAft>
                <a:spcPts val="1975"/>
              </a:spcAft>
              <a:buSzPts val="12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35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40296" y="661887"/>
            <a:ext cx="7017846" cy="6014991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9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65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38727" y="-184"/>
            <a:ext cx="5038725" cy="75628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2873" tIns="112873" rIns="112873" bIns="112873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605" y="1813224"/>
            <a:ext cx="4458148" cy="2179530"/>
          </a:xfrm>
          <a:prstGeom prst="rect">
            <a:avLst/>
          </a:prstGeom>
        </p:spPr>
        <p:txBody>
          <a:bodyPr spcFirstLastPara="1" wrap="square" lIns="112873" tIns="112873" rIns="112873" bIns="11287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605" y="4121559"/>
            <a:ext cx="4458148" cy="1816054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43741" y="1064658"/>
            <a:ext cx="4228694" cy="5433166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marL="564459" lvl="0" indent="-42334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28918" lvl="1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2pPr>
            <a:lvl3pPr marL="1693377" lvl="2" indent="-391986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3pPr>
            <a:lvl4pPr marL="2257836" lvl="3" indent="-391986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4pPr>
            <a:lvl5pPr marL="2822296" lvl="4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5pPr>
            <a:lvl6pPr marL="3386755" lvl="5" indent="-391986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6pPr>
            <a:lvl7pPr marL="3951214" lvl="6" indent="-391986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7pPr>
            <a:lvl8pPr marL="4515673" lvl="7" indent="-391986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8pPr>
            <a:lvl9pPr marL="5080132" lvl="8" indent="-391986">
              <a:spcBef>
                <a:spcPts val="1975"/>
              </a:spcBef>
              <a:spcAft>
                <a:spcPts val="197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93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3519" y="6220515"/>
            <a:ext cx="6611178" cy="889721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marL="564459" lvl="0" indent="-28223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53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3520" y="1626414"/>
            <a:ext cx="9390411" cy="2887072"/>
          </a:xfrm>
          <a:prstGeom prst="rect">
            <a:avLst/>
          </a:prstGeom>
        </p:spPr>
        <p:txBody>
          <a:bodyPr spcFirstLastPara="1" wrap="square" lIns="112873" tIns="112873" rIns="112873" bIns="11287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3520" y="4634938"/>
            <a:ext cx="9390411" cy="1912658"/>
          </a:xfrm>
          <a:prstGeom prst="rect">
            <a:avLst/>
          </a:prstGeom>
        </p:spPr>
        <p:txBody>
          <a:bodyPr spcFirstLastPara="1" wrap="square" lIns="112873" tIns="112873" rIns="112873" bIns="112873" anchor="t" anchorCtr="0">
            <a:noAutofit/>
          </a:bodyPr>
          <a:lstStyle>
            <a:lvl1pPr marL="564459" lvl="0" indent="-42334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28918" lvl="1" indent="-391986" algn="ctr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2pPr>
            <a:lvl3pPr marL="1693377" lvl="2" indent="-391986" algn="ctr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3pPr>
            <a:lvl4pPr marL="2257836" lvl="3" indent="-391986" algn="ctr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4pPr>
            <a:lvl5pPr marL="2822296" lvl="4" indent="-391986" algn="ctr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5pPr>
            <a:lvl6pPr marL="3386755" lvl="5" indent="-391986" algn="ctr">
              <a:spcBef>
                <a:spcPts val="1975"/>
              </a:spcBef>
              <a:spcAft>
                <a:spcPts val="0"/>
              </a:spcAft>
              <a:buSzPts val="1400"/>
              <a:buChar char="■"/>
              <a:defRPr/>
            </a:lvl6pPr>
            <a:lvl7pPr marL="3951214" lvl="6" indent="-391986" algn="ctr">
              <a:spcBef>
                <a:spcPts val="1975"/>
              </a:spcBef>
              <a:spcAft>
                <a:spcPts val="0"/>
              </a:spcAft>
              <a:buSzPts val="1400"/>
              <a:buChar char="●"/>
              <a:defRPr/>
            </a:lvl7pPr>
            <a:lvl8pPr marL="4515673" lvl="7" indent="-391986" algn="ctr">
              <a:spcBef>
                <a:spcPts val="1975"/>
              </a:spcBef>
              <a:spcAft>
                <a:spcPts val="0"/>
              </a:spcAft>
              <a:buSzPts val="1400"/>
              <a:buChar char="○"/>
              <a:defRPr/>
            </a:lvl8pPr>
            <a:lvl9pPr marL="5080132" lvl="8" indent="-391986" algn="ctr">
              <a:spcBef>
                <a:spcPts val="1975"/>
              </a:spcBef>
              <a:spcAft>
                <a:spcPts val="197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7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>
                <a:solidFill>
                  <a:srgbClr val="595959"/>
                </a:solidFill>
              </a:rPr>
              <a:pPr/>
              <a:t>‹#›</a:t>
            </a:fld>
            <a:endParaRPr lang="uk-UA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51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64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70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047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272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874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588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088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818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088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762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240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442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982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088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431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2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0121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6240" y="1769407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2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0121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6240" y="4060442"/>
            <a:ext cx="291996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3529" y="1094801"/>
            <a:ext cx="9390411" cy="3018082"/>
          </a:xfrm>
          <a:prstGeom prst="rect">
            <a:avLst/>
          </a:prstGeom>
        </p:spPr>
        <p:txBody>
          <a:bodyPr spcFirstLastPara="1" wrap="square" lIns="112840" tIns="112840" rIns="112840" bIns="11284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3524" y="4167213"/>
            <a:ext cx="9390411" cy="1165416"/>
          </a:xfrm>
          <a:prstGeom prst="rect">
            <a:avLst/>
          </a:prstGeom>
        </p:spPr>
        <p:txBody>
          <a:bodyPr spcFirstLastPara="1" wrap="square" lIns="112840" tIns="112840" rIns="112840" bIns="11284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37358" y="6856656"/>
            <a:ext cx="604713" cy="578738"/>
          </a:xfrm>
          <a:prstGeom prst="rect">
            <a:avLst/>
          </a:prstGeom>
        </p:spPr>
        <p:txBody>
          <a:bodyPr spcFirstLastPara="1" wrap="square" lIns="112840" tIns="112840" rIns="112840" bIns="11284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uk-UA" altLang="zh-CN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pPr algn="r"/>
              <a:t>‹#›</a:t>
            </a:fld>
            <a:endParaRPr lang="uk-UA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661307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7791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5907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3519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25708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4425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6694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3519" y="816938"/>
            <a:ext cx="3094650" cy="11111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3519" y="2043226"/>
            <a:ext cx="3094650" cy="4674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1pPr>
            <a:lvl2pPr marL="1007760" lvl="1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4614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40296" y="661887"/>
            <a:ext cx="7017846" cy="6014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7221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38725" y="-184"/>
            <a:ext cx="5038725" cy="75628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94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603" y="1813224"/>
            <a:ext cx="4458148" cy="2179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603" y="4121559"/>
            <a:ext cx="4458148" cy="1816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43741" y="1064658"/>
            <a:ext cx="4228694" cy="54331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3880" lvl="0" indent="-37791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793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3519" y="6220512"/>
            <a:ext cx="6611178" cy="8897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3880" lvl="0" indent="-2519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8361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3520" y="1626414"/>
            <a:ext cx="9390411" cy="2887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3520" y="4634938"/>
            <a:ext cx="9390411" cy="191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7791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408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302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03842" y="301044"/>
            <a:ext cx="9068713" cy="126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503842" y="1769295"/>
            <a:ext cx="9068713" cy="438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1323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1323"/>
              </a:spcBef>
              <a:spcAft>
                <a:spcPts val="13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9430289" y="6984040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433"/>
            </a:lvl1pPr>
            <a:lvl2pPr lvl="1">
              <a:buNone/>
              <a:defRPr sz="1433"/>
            </a:lvl2pPr>
            <a:lvl3pPr lvl="2">
              <a:buNone/>
              <a:defRPr sz="1433"/>
            </a:lvl3pPr>
            <a:lvl4pPr lvl="3">
              <a:buNone/>
              <a:defRPr sz="1433"/>
            </a:lvl4pPr>
            <a:lvl5pPr lvl="4">
              <a:buNone/>
              <a:defRPr sz="1433"/>
            </a:lvl5pPr>
            <a:lvl6pPr lvl="5">
              <a:buNone/>
              <a:defRPr sz="1433"/>
            </a:lvl6pPr>
            <a:lvl7pPr lvl="6">
              <a:buNone/>
              <a:defRPr sz="1433"/>
            </a:lvl7pPr>
            <a:lvl8pPr lvl="7">
              <a:buNone/>
              <a:defRPr sz="1433"/>
            </a:lvl8pPr>
            <a:lvl9pPr lvl="8">
              <a:buNone/>
              <a:defRPr sz="14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9687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809" y="2349388"/>
            <a:ext cx="8565833" cy="16211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618" y="4285615"/>
            <a:ext cx="7054215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1259681" cy="40265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32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1EEA1D0-47FE-449D-BAC4-D7ADF4E25B72}" type="datetime1">
              <a:rPr lang="en-US" sz="1212" smtClean="0"/>
              <a:t>7/7/25</a:t>
            </a:fld>
            <a:endParaRPr lang="en-US" sz="1212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150000"/>
              </a:lnSpc>
              <a:defRPr/>
            </a:lvl1pPr>
          </a:lstStyle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1641" y="7160201"/>
            <a:ext cx="755809" cy="402652"/>
          </a:xfrm>
        </p:spPr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09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13A0A4B1-D1D6-479E-B426-6DD1C38A56C9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97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49" y="4859834"/>
            <a:ext cx="8565833" cy="1502066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049" y="3205459"/>
            <a:ext cx="8565833" cy="1654373"/>
          </a:xfrm>
        </p:spPr>
        <p:txBody>
          <a:bodyPr anchor="b"/>
          <a:lstStyle>
            <a:lvl1pPr marL="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1pPr>
            <a:lvl2pPr marL="50388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76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511640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520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4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28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16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04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E401CDF1-602F-4CC7-ADC2-E2A0ED6E5DA3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4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872" y="1764668"/>
            <a:ext cx="4450874" cy="4991131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2704" y="1764668"/>
            <a:ext cx="4450874" cy="4991131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6154B41C-10FC-4E66-A2DD-00E2F7DCDDD0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00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2" y="1692889"/>
            <a:ext cx="4452624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2" y="2398404"/>
            <a:ext cx="4452624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206" y="1692889"/>
            <a:ext cx="4454373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206" y="2398404"/>
            <a:ext cx="4454373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B48A3D48-F751-4BA2-A22C-BD6DEBBDAD82}" type="datetime1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3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360D3514-1579-406D-85F4-7AC8EEA8A1E1}" type="datetime1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06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16AEC392-ECAF-4AEC-92D3-391FF4328427}" type="datetime1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9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4" y="301113"/>
            <a:ext cx="3315412" cy="1281483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003" y="301116"/>
            <a:ext cx="5633574" cy="645468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4" y="1582599"/>
            <a:ext cx="3315412" cy="5173200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E6048B1F-11C6-41B0-AAE5-7313BBD21BF8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20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251" y="5293995"/>
            <a:ext cx="6046470" cy="624986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251" y="675755"/>
            <a:ext cx="6046470" cy="4537710"/>
          </a:xfrm>
        </p:spPr>
        <p:txBody>
          <a:bodyPr/>
          <a:lstStyle>
            <a:lvl1pPr marL="0" indent="0">
              <a:buNone/>
              <a:defRPr sz="3527"/>
            </a:lvl1pPr>
            <a:lvl2pPr marL="503880" indent="0">
              <a:buNone/>
              <a:defRPr sz="3086"/>
            </a:lvl2pPr>
            <a:lvl3pPr marL="1007760" indent="0">
              <a:buNone/>
              <a:defRPr sz="2645"/>
            </a:lvl3pPr>
            <a:lvl4pPr marL="1511640" indent="0">
              <a:buNone/>
              <a:defRPr sz="2204"/>
            </a:lvl4pPr>
            <a:lvl5pPr marL="2015520" indent="0">
              <a:buNone/>
              <a:defRPr sz="2204"/>
            </a:lvl5pPr>
            <a:lvl6pPr marL="2519401" indent="0">
              <a:buNone/>
              <a:defRPr sz="2204"/>
            </a:lvl6pPr>
            <a:lvl7pPr marL="3023281" indent="0">
              <a:buNone/>
              <a:defRPr sz="2204"/>
            </a:lvl7pPr>
            <a:lvl8pPr marL="3527161" indent="0">
              <a:buNone/>
              <a:defRPr sz="2204"/>
            </a:lvl8pPr>
            <a:lvl9pPr marL="4031041" indent="0">
              <a:buNone/>
              <a:defRPr sz="220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251" y="5918981"/>
            <a:ext cx="6046470" cy="887584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E3A178D8-212E-4D89-90C7-D06AA10AB7BB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5545AB27-FF36-4C7B-A140-55DB7B45054A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1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151" y="302867"/>
            <a:ext cx="2267426" cy="6452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873" y="302867"/>
            <a:ext cx="6634321" cy="6452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7160201"/>
            <a:ext cx="2351405" cy="402652"/>
          </a:xfrm>
          <a:prstGeom prst="rect">
            <a:avLst/>
          </a:prstGeom>
        </p:spPr>
        <p:txBody>
          <a:bodyPr/>
          <a:lstStyle/>
          <a:p>
            <a:fld id="{A6E50A17-7893-4473-B340-4E366B021744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85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3528" y="1094801"/>
            <a:ext cx="9390411" cy="30180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3520" y="4167213"/>
            <a:ext cx="9390411" cy="1165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2969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3520" y="3162546"/>
            <a:ext cx="9390411" cy="12377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9512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7791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9883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3519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25708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5579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1952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3519" y="816938"/>
            <a:ext cx="3094650" cy="11111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3519" y="2043226"/>
            <a:ext cx="3094650" cy="4674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1pPr>
            <a:lvl2pPr marL="1007760" lvl="1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9502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40296" y="661887"/>
            <a:ext cx="7017846" cy="6014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6170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38725" y="-184"/>
            <a:ext cx="5038725" cy="75628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94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603" y="1813224"/>
            <a:ext cx="4458148" cy="2179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603" y="4121559"/>
            <a:ext cx="4458148" cy="1816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43741" y="1064658"/>
            <a:ext cx="4228694" cy="54331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3880" lvl="0" indent="-37791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598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088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3519" y="6220512"/>
            <a:ext cx="6611178" cy="8897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3880" lvl="0" indent="-2519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2545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3520" y="1626414"/>
            <a:ext cx="9390411" cy="2887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3520" y="4634938"/>
            <a:ext cx="9390411" cy="191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3880" lvl="0" indent="-37791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094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399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0880" y="4060442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0880" y="1769407"/>
            <a:ext cx="442548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442"/>
            <a:ext cx="9069120" cy="20919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8458201" y="529200"/>
            <a:ext cx="1827360" cy="227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2"/>
          <p:cNvSpPr/>
          <p:nvPr/>
        </p:nvSpPr>
        <p:spPr>
          <a:xfrm>
            <a:off x="6" y="7232761"/>
            <a:ext cx="3916080" cy="3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Director’s Review of SoLID, September 9-11, 2019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2" name="Picture 6"/>
          <p:cNvPicPr/>
          <p:nvPr/>
        </p:nvPicPr>
        <p:blipFill>
          <a:blip r:embed="rId18"/>
          <a:stretch/>
        </p:blipFill>
        <p:spPr>
          <a:xfrm>
            <a:off x="8056442" y="7122601"/>
            <a:ext cx="1327321" cy="428760"/>
          </a:xfrm>
          <a:prstGeom prst="rect">
            <a:avLst/>
          </a:prstGeom>
          <a:ln>
            <a:noFill/>
          </a:ln>
        </p:spPr>
      </p:pic>
      <p:sp>
        <p:nvSpPr>
          <p:cNvPr id="3" name="Line 3"/>
          <p:cNvSpPr/>
          <p:nvPr/>
        </p:nvSpPr>
        <p:spPr>
          <a:xfrm>
            <a:off x="18360" y="685802"/>
            <a:ext cx="10058400" cy="360"/>
          </a:xfrm>
          <a:prstGeom prst="line">
            <a:avLst/>
          </a:prstGeom>
          <a:ln w="57240">
            <a:solidFill>
              <a:srgbClr val="0000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600759" y="7208282"/>
            <a:ext cx="1188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 algn="r">
              <a:lnSpc>
                <a:spcPct val="100000"/>
              </a:lnSpc>
            </a:pPr>
            <a:fld id="{11F1C941-8105-4910-9550-F1D1F698FF19}" type="slidenum">
              <a:rPr lang="en-US" sz="1400" b="0" strike="noStrike" spc="-1">
                <a:solidFill>
                  <a:srgbClr val="000000"/>
                </a:solidFill>
                <a:latin typeface="ARiel"/>
                <a:ea typeface="DejaVu Sans"/>
              </a:rPr>
              <a:t>‹#›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19"/>
          <a:stretch/>
        </p:blipFill>
        <p:spPr>
          <a:xfrm>
            <a:off x="7076897" y="7168682"/>
            <a:ext cx="822601" cy="352801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2762" lvl="1" indent="-323538">
              <a:spcBef>
                <a:spcPts val="113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4142" lvl="2" indent="-287589">
              <a:spcBef>
                <a:spcPts val="84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00" b="0" strike="noStrike" spc="-1">
                <a:latin typeface="Arial"/>
              </a:rPr>
              <a:t>Third Outline Level</a:t>
            </a:r>
          </a:p>
          <a:p>
            <a:pPr marL="1725525" lvl="3" indent="-215694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56908" lvl="4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88282" lvl="5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19671" lvl="6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9" r:id="rId13"/>
    <p:sldLayoutId id="2147483772" r:id="rId14"/>
    <p:sldLayoutId id="2147483811" r:id="rId15"/>
    <p:sldLayoutId id="2147483812" r:id="rId16"/>
  </p:sldLayoutIdLst>
  <p:txStyles>
    <p:titleStyle/>
    <p:bodyStyle>
      <a:lvl1pPr marL="533347" indent="-400010">
        <a:spcBef>
          <a:spcPts val="174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873" tIns="112873" rIns="112873" bIns="11287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3520" y="1694566"/>
            <a:ext cx="9390411" cy="50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873" tIns="112873" rIns="112873" bIns="112873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873" tIns="112873" rIns="112873" bIns="112873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 kern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uk-UA" ker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129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8458201" y="529200"/>
            <a:ext cx="1827360" cy="227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2"/>
          <p:cNvSpPr/>
          <p:nvPr/>
        </p:nvSpPr>
        <p:spPr>
          <a:xfrm>
            <a:off x="6" y="7232761"/>
            <a:ext cx="3916080" cy="3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 anchor="ctr"/>
          <a:lstStyle/>
          <a:p>
            <a:r>
              <a:rPr lang="en-US" sz="1200" spc="-1">
                <a:solidFill>
                  <a:srgbClr val="8B8B8B"/>
                </a:solidFill>
                <a:latin typeface="Arial"/>
                <a:ea typeface="DejaVu Sans"/>
                <a:cs typeface="DejaVu Sans"/>
              </a:rPr>
              <a:t>Director’s Review of SoLID, September 9-11, 2019</a:t>
            </a:r>
            <a:endParaRPr lang="en-US" sz="12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" name="Picture 6"/>
          <p:cNvPicPr/>
          <p:nvPr/>
        </p:nvPicPr>
        <p:blipFill>
          <a:blip r:embed="rId15"/>
          <a:stretch/>
        </p:blipFill>
        <p:spPr>
          <a:xfrm>
            <a:off x="8056442" y="7122601"/>
            <a:ext cx="1327321" cy="428760"/>
          </a:xfrm>
          <a:prstGeom prst="rect">
            <a:avLst/>
          </a:prstGeom>
          <a:ln>
            <a:noFill/>
          </a:ln>
        </p:spPr>
      </p:pic>
      <p:sp>
        <p:nvSpPr>
          <p:cNvPr id="3" name="Line 3"/>
          <p:cNvSpPr/>
          <p:nvPr/>
        </p:nvSpPr>
        <p:spPr>
          <a:xfrm>
            <a:off x="18360" y="685802"/>
            <a:ext cx="10058400" cy="360"/>
          </a:xfrm>
          <a:prstGeom prst="line">
            <a:avLst/>
          </a:prstGeom>
          <a:ln w="57240">
            <a:solidFill>
              <a:srgbClr val="0000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600759" y="7208282"/>
            <a:ext cx="1188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 algn="r"/>
            <a:fld id="{11F1C941-8105-4910-9550-F1D1F698FF19}" type="slidenum">
              <a:rPr lang="en-US" sz="1400" spc="-1">
                <a:solidFill>
                  <a:srgbClr val="000000"/>
                </a:solidFill>
                <a:latin typeface="ARiel"/>
                <a:ea typeface="DejaVu Sans"/>
                <a:cs typeface="DejaVu Sans"/>
              </a:rPr>
              <a:pPr algn="r"/>
              <a:t>‹#›</a:t>
            </a:fld>
            <a:endParaRPr lang="en-US" sz="14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5" name="Picture 4"/>
          <p:cNvPicPr/>
          <p:nvPr/>
        </p:nvPicPr>
        <p:blipFill>
          <a:blip r:embed="rId16"/>
          <a:stretch/>
        </p:blipFill>
        <p:spPr>
          <a:xfrm>
            <a:off x="7076897" y="7168682"/>
            <a:ext cx="822601" cy="352801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03640" y="301681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03640" y="1769399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2762" lvl="1" indent="-323538">
              <a:spcBef>
                <a:spcPts val="113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4142" lvl="2" indent="-287589">
              <a:spcBef>
                <a:spcPts val="84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00" b="0" strike="noStrike" spc="-1">
                <a:latin typeface="Arial"/>
              </a:rPr>
              <a:t>Third Outline Level</a:t>
            </a:r>
          </a:p>
          <a:p>
            <a:pPr marL="1725525" lvl="3" indent="-215694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56908" lvl="4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88282" lvl="5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19671" lvl="6" indent="-21569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4697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/>
    <p:bodyStyle>
      <a:lvl1pPr marL="533347" indent="-400010">
        <a:spcBef>
          <a:spcPts val="174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102">
                <a:solidFill>
                  <a:schemeClr val="dk2"/>
                </a:solidFill>
              </a:defRPr>
            </a:lvl1pPr>
            <a:lvl2pPr lvl="1" algn="r" rtl="0">
              <a:buNone/>
              <a:defRPr sz="1102">
                <a:solidFill>
                  <a:schemeClr val="dk2"/>
                </a:solidFill>
              </a:defRPr>
            </a:lvl2pPr>
            <a:lvl3pPr lvl="2" algn="r" rtl="0">
              <a:buNone/>
              <a:defRPr sz="1102">
                <a:solidFill>
                  <a:schemeClr val="dk2"/>
                </a:solidFill>
              </a:defRPr>
            </a:lvl3pPr>
            <a:lvl4pPr lvl="3" algn="r" rtl="0">
              <a:buNone/>
              <a:defRPr sz="1102">
                <a:solidFill>
                  <a:schemeClr val="dk2"/>
                </a:solidFill>
              </a:defRPr>
            </a:lvl4pPr>
            <a:lvl5pPr lvl="4" algn="r" rtl="0">
              <a:buNone/>
              <a:defRPr sz="1102">
                <a:solidFill>
                  <a:schemeClr val="dk2"/>
                </a:solidFill>
              </a:defRPr>
            </a:lvl5pPr>
            <a:lvl6pPr lvl="5" algn="r" rtl="0">
              <a:buNone/>
              <a:defRPr sz="1102">
                <a:solidFill>
                  <a:schemeClr val="dk2"/>
                </a:solidFill>
              </a:defRPr>
            </a:lvl6pPr>
            <a:lvl7pPr lvl="6" algn="r" rtl="0">
              <a:buNone/>
              <a:defRPr sz="1102">
                <a:solidFill>
                  <a:schemeClr val="dk2"/>
                </a:solidFill>
              </a:defRPr>
            </a:lvl7pPr>
            <a:lvl8pPr lvl="7" algn="r" rtl="0">
              <a:buNone/>
              <a:defRPr sz="1102">
                <a:solidFill>
                  <a:schemeClr val="dk2"/>
                </a:solidFill>
              </a:defRPr>
            </a:lvl8pPr>
            <a:lvl9pPr lvl="8" algn="r" rtl="0">
              <a:buNone/>
              <a:defRPr sz="110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3773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9575" y="0"/>
            <a:ext cx="6928013" cy="10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89386"/>
            <a:ext cx="10077450" cy="504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3129" y="7160201"/>
            <a:ext cx="319119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26045" y="7160201"/>
            <a:ext cx="235140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" y="0"/>
            <a:ext cx="1071874" cy="60502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17F545-22D3-457D-A265-642F2FCEA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7160201"/>
            <a:ext cx="1259681" cy="40265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32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68BF17-A230-4F0B-BB1A-187D04D6E011}" type="datetime1">
              <a:rPr lang="en-US" sz="1212" smtClean="0"/>
              <a:t>7/7/25</a:t>
            </a:fld>
            <a:endParaRPr lang="en-US" sz="1212" dirty="0"/>
          </a:p>
        </p:txBody>
      </p:sp>
    </p:spTree>
    <p:extLst>
      <p:ext uri="{BB962C8B-B14F-4D97-AF65-F5344CB8AC3E}">
        <p14:creationId xmlns:p14="http://schemas.microsoft.com/office/powerpoint/2010/main" val="219505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/>
  <p:txStyles>
    <p:titleStyle>
      <a:lvl1pPr algn="ctr" defTabSz="1007760" rtl="0" eaLnBrk="1" latinLnBrk="0" hangingPunct="1">
        <a:spcBef>
          <a:spcPct val="0"/>
        </a:spcBef>
        <a:buNone/>
        <a:defRPr sz="3306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77910" indent="-377910" algn="l" defTabSz="100776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984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18805" indent="-314925" algn="l" defTabSz="100776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76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9700" indent="-251940" algn="l" defTabSz="100776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54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763580" indent="-251940" algn="l" defTabSz="100776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32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267461" indent="-251940" algn="l" defTabSz="100776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32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771341" indent="-251940" algn="l" defTabSz="1007760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6pPr>
      <a:lvl7pPr marL="3275221" indent="-251940" algn="l" defTabSz="1007760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7pPr>
      <a:lvl8pPr marL="3779101" indent="-251940" algn="l" defTabSz="1007760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8pPr>
      <a:lvl9pPr marL="4282981" indent="-251940" algn="l" defTabSz="1007760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88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76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64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520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40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28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16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041" algn="l" defTabSz="100776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102">
                <a:solidFill>
                  <a:schemeClr val="dk2"/>
                </a:solidFill>
              </a:defRPr>
            </a:lvl1pPr>
            <a:lvl2pPr lvl="1" algn="r">
              <a:buNone/>
              <a:defRPr sz="1102">
                <a:solidFill>
                  <a:schemeClr val="dk2"/>
                </a:solidFill>
              </a:defRPr>
            </a:lvl2pPr>
            <a:lvl3pPr lvl="2" algn="r">
              <a:buNone/>
              <a:defRPr sz="1102">
                <a:solidFill>
                  <a:schemeClr val="dk2"/>
                </a:solidFill>
              </a:defRPr>
            </a:lvl3pPr>
            <a:lvl4pPr lvl="3" algn="r">
              <a:buNone/>
              <a:defRPr sz="1102">
                <a:solidFill>
                  <a:schemeClr val="dk2"/>
                </a:solidFill>
              </a:defRPr>
            </a:lvl4pPr>
            <a:lvl5pPr lvl="4" algn="r">
              <a:buNone/>
              <a:defRPr sz="1102">
                <a:solidFill>
                  <a:schemeClr val="dk2"/>
                </a:solidFill>
              </a:defRPr>
            </a:lvl5pPr>
            <a:lvl6pPr lvl="5" algn="r">
              <a:buNone/>
              <a:defRPr sz="1102">
                <a:solidFill>
                  <a:schemeClr val="dk2"/>
                </a:solidFill>
              </a:defRPr>
            </a:lvl6pPr>
            <a:lvl7pPr lvl="6" algn="r">
              <a:buNone/>
              <a:defRPr sz="1102">
                <a:solidFill>
                  <a:schemeClr val="dk2"/>
                </a:solidFill>
              </a:defRPr>
            </a:lvl7pPr>
            <a:lvl8pPr lvl="7" algn="r">
              <a:buNone/>
              <a:defRPr sz="1102">
                <a:solidFill>
                  <a:schemeClr val="dk2"/>
                </a:solidFill>
              </a:defRPr>
            </a:lvl8pPr>
            <a:lvl9pPr lvl="8" algn="r">
              <a:buNone/>
              <a:defRPr sz="110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5331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64601" y="127442"/>
            <a:ext cx="9406800" cy="108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>
              <a:lnSpc>
                <a:spcPct val="100000"/>
              </a:lnSpc>
            </a:pPr>
            <a:r>
              <a:rPr lang="en-US" sz="3200" spc="-1" dirty="0">
                <a:latin typeface="Arial"/>
              </a:rPr>
              <a:t>GEMs for </a:t>
            </a:r>
            <a:r>
              <a:rPr lang="en-US" sz="3200" spc="-1" dirty="0" err="1">
                <a:latin typeface="Arial"/>
              </a:rPr>
              <a:t>SoLID</a:t>
            </a:r>
            <a:endParaRPr lang="en-US" sz="3200" spc="-1" dirty="0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182523" y="3866578"/>
            <a:ext cx="2467080" cy="20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000" spc="-1" dirty="0"/>
              <a:t>Nilanga Liyanage</a:t>
            </a:r>
          </a:p>
          <a:p>
            <a:pPr>
              <a:lnSpc>
                <a:spcPct val="100000"/>
              </a:lnSpc>
            </a:pPr>
            <a:endParaRPr lang="en-US" sz="2000" spc="-1" dirty="0"/>
          </a:p>
          <a:p>
            <a:pPr>
              <a:lnSpc>
                <a:spcPct val="100000"/>
              </a:lnSpc>
            </a:pPr>
            <a:r>
              <a:rPr lang="en-US" sz="2000" spc="-1" dirty="0"/>
              <a:t>University of Virginia</a:t>
            </a:r>
          </a:p>
          <a:p>
            <a:pPr>
              <a:lnSpc>
                <a:spcPct val="100000"/>
              </a:lnSpc>
            </a:pPr>
            <a:endParaRPr lang="en-US" spc="-1" dirty="0">
              <a:latin typeface="Arial"/>
            </a:endParaRPr>
          </a:p>
        </p:txBody>
      </p:sp>
      <p:pic>
        <p:nvPicPr>
          <p:cNvPr id="46" name="Picture 45"/>
          <p:cNvPicPr/>
          <p:nvPr/>
        </p:nvPicPr>
        <p:blipFill>
          <a:blip r:embed="rId3"/>
          <a:stretch/>
        </p:blipFill>
        <p:spPr>
          <a:xfrm>
            <a:off x="182523" y="923400"/>
            <a:ext cx="6840000" cy="3190680"/>
          </a:xfrm>
          <a:prstGeom prst="rect">
            <a:avLst/>
          </a:prstGeom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4"/>
          <a:stretch/>
        </p:blipFill>
        <p:spPr>
          <a:xfrm>
            <a:off x="4791600" y="7122615"/>
            <a:ext cx="2125800" cy="355321"/>
          </a:xfrm>
          <a:prstGeom prst="rect">
            <a:avLst/>
          </a:prstGeom>
          <a:ln>
            <a:noFill/>
          </a:ln>
        </p:spPr>
      </p:pic>
      <p:pic>
        <p:nvPicPr>
          <p:cNvPr id="50" name="Picture 26"/>
          <p:cNvPicPr/>
          <p:nvPr/>
        </p:nvPicPr>
        <p:blipFill>
          <a:blip r:embed="rId5"/>
          <a:stretch/>
        </p:blipFill>
        <p:spPr>
          <a:xfrm>
            <a:off x="3961800" y="7122601"/>
            <a:ext cx="679320" cy="4557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940" y="5555549"/>
            <a:ext cx="3657600" cy="1409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7245389"/>
            <a:ext cx="3708974" cy="347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8D9544-54A7-6A56-C041-EDC04A6CFE8D}"/>
              </a:ext>
            </a:extLst>
          </p:cNvPr>
          <p:cNvSpPr txBox="1"/>
          <p:nvPr/>
        </p:nvSpPr>
        <p:spPr>
          <a:xfrm>
            <a:off x="3093638" y="1980932"/>
            <a:ext cx="6840000" cy="3893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UVa GEM Team</a:t>
            </a:r>
          </a:p>
          <a:p>
            <a:r>
              <a:rPr lang="en-US" dirty="0"/>
              <a:t>Dr. Huong Nguyen, Research Assistant Professor and Co-PI</a:t>
            </a:r>
          </a:p>
          <a:p>
            <a:r>
              <a:rPr lang="en-US" dirty="0"/>
              <a:t>Dr. </a:t>
            </a:r>
            <a:r>
              <a:rPr lang="en-US" dirty="0" err="1"/>
              <a:t>Asar</a:t>
            </a:r>
            <a:r>
              <a:rPr lang="en-US" dirty="0"/>
              <a:t> Ahmed, Post-doc</a:t>
            </a:r>
          </a:p>
          <a:p>
            <a:r>
              <a:rPr lang="en-US" dirty="0"/>
              <a:t>Vimukthi Gamage, Graduate RA/Electrical engineer</a:t>
            </a:r>
          </a:p>
          <a:p>
            <a:r>
              <a:rPr lang="en-US" dirty="0" err="1"/>
              <a:t>Bhasitha</a:t>
            </a:r>
            <a:r>
              <a:rPr lang="en-US" dirty="0"/>
              <a:t> Dharmasena, Graduate RA/Mechanical engineer</a:t>
            </a:r>
          </a:p>
          <a:p>
            <a:r>
              <a:rPr lang="en-US" dirty="0"/>
              <a:t>Jacob McMurtry, Graduate RA</a:t>
            </a:r>
          </a:p>
          <a:p>
            <a:r>
              <a:rPr lang="en-US" dirty="0"/>
              <a:t>Vidura Vishvanath, Graduate RA</a:t>
            </a:r>
          </a:p>
          <a:p>
            <a:r>
              <a:rPr lang="en-US" dirty="0"/>
              <a:t>Nithya </a:t>
            </a:r>
            <a:r>
              <a:rPr lang="en-US" dirty="0" err="1"/>
              <a:t>Kularathne</a:t>
            </a:r>
            <a:r>
              <a:rPr lang="en-US" dirty="0"/>
              <a:t>, Graduate RA/ computer scientist</a:t>
            </a:r>
          </a:p>
          <a:p>
            <a:r>
              <a:rPr lang="en-US" dirty="0"/>
              <a:t>Eric Fernandez, mechanical technician</a:t>
            </a:r>
          </a:p>
          <a:p>
            <a:r>
              <a:rPr lang="en-US" dirty="0"/>
              <a:t>Larry </a:t>
            </a:r>
            <a:r>
              <a:rPr lang="en-US" dirty="0" err="1"/>
              <a:t>St.John</a:t>
            </a:r>
            <a:r>
              <a:rPr lang="en-US" dirty="0"/>
              <a:t>, electrical technician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Former members:</a:t>
            </a:r>
          </a:p>
          <a:p>
            <a:r>
              <a:rPr lang="en-US" dirty="0"/>
              <a:t>Dr. Kondo </a:t>
            </a:r>
            <a:r>
              <a:rPr lang="en-US" dirty="0" err="1"/>
              <a:t>Gnanvo</a:t>
            </a:r>
            <a:r>
              <a:rPr lang="en-US" dirty="0"/>
              <a:t>, former research scientist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499d8214c_0_0"/>
          <p:cNvSpPr/>
          <p:nvPr/>
        </p:nvSpPr>
        <p:spPr>
          <a:xfrm>
            <a:off x="3896085" y="2097779"/>
            <a:ext cx="2075003" cy="333716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68" tIns="75568" rIns="75568" bIns="75568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157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4499d8214c_0_0"/>
          <p:cNvSpPr txBox="1">
            <a:spLocks noGrp="1"/>
          </p:cNvSpPr>
          <p:nvPr>
            <p:ph type="title"/>
          </p:nvPr>
        </p:nvSpPr>
        <p:spPr>
          <a:xfrm>
            <a:off x="132932" y="1065506"/>
            <a:ext cx="6550095" cy="9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Lesson Learned from SBS GEM Trackers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Operating GEMs in High Rate Environment</a:t>
            </a:r>
            <a:endParaRPr sz="2314"/>
          </a:p>
        </p:txBody>
      </p:sp>
      <p:sp>
        <p:nvSpPr>
          <p:cNvPr id="103" name="Google Shape;103;g34499d8214c_0_0"/>
          <p:cNvSpPr txBox="1"/>
          <p:nvPr/>
        </p:nvSpPr>
        <p:spPr>
          <a:xfrm>
            <a:off x="0" y="2071763"/>
            <a:ext cx="3508262" cy="3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rate conditions lead to the drop voltage on GEM protective resistors →Lower the field strength in GEM holes →Lower GEM gain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Solution: Applied HV correction to  compensate the voltage drop on protective resistors →Restore the field strength in GEM holes →restore detector gain</a:t>
            </a:r>
            <a:endParaRPr sz="1653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g34499d8214c_0_0"/>
          <p:cNvGrpSpPr/>
          <p:nvPr/>
        </p:nvGrpSpPr>
        <p:grpSpPr>
          <a:xfrm>
            <a:off x="4100126" y="2272203"/>
            <a:ext cx="1871062" cy="2856332"/>
            <a:chOff x="8228956" y="873046"/>
            <a:chExt cx="2005908" cy="3718179"/>
          </a:xfrm>
        </p:grpSpPr>
        <p:sp>
          <p:nvSpPr>
            <p:cNvPr id="105" name="Google Shape;105;g34499d8214c_0_0"/>
            <p:cNvSpPr txBox="1"/>
            <p:nvPr/>
          </p:nvSpPr>
          <p:spPr>
            <a:xfrm>
              <a:off x="8423477" y="4243493"/>
              <a:ext cx="466200" cy="347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68" tIns="75568" rIns="75568" bIns="75568" anchor="t" anchorCtr="0">
              <a:spAutoFit/>
            </a:bodyPr>
            <a:lstStyle/>
            <a:p>
              <a:pPr>
                <a:buClr>
                  <a:srgbClr val="000000"/>
                </a:buClr>
                <a:buSzPts val="900"/>
              </a:pPr>
              <a:r>
                <a:rPr lang="en" sz="744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"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RO</a:t>
              </a:r>
              <a:endParaRPr sz="744" b="1" baseline="-2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g34499d8214c_0_0"/>
            <p:cNvGrpSpPr/>
            <p:nvPr/>
          </p:nvGrpSpPr>
          <p:grpSpPr>
            <a:xfrm>
              <a:off x="8228956" y="873046"/>
              <a:ext cx="2005908" cy="3457335"/>
              <a:chOff x="8228600" y="943418"/>
              <a:chExt cx="2429048" cy="4521757"/>
            </a:xfrm>
          </p:grpSpPr>
          <p:sp>
            <p:nvSpPr>
              <p:cNvPr id="107" name="Google Shape;107;g34499d8214c_0_0"/>
              <p:cNvSpPr/>
              <p:nvPr/>
            </p:nvSpPr>
            <p:spPr>
              <a:xfrm>
                <a:off x="8392825" y="978825"/>
                <a:ext cx="825206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8988" extrusionOk="0">
                    <a:moveTo>
                      <a:pt x="16628" y="0"/>
                    </a:moveTo>
                    <a:lnTo>
                      <a:pt x="16628" y="3546"/>
                    </a:lnTo>
                    <a:lnTo>
                      <a:pt x="0" y="3546"/>
                    </a:lnTo>
                    <a:lnTo>
                      <a:pt x="0" y="8988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sp>
            <p:nvSpPr>
              <p:cNvPr id="108" name="Google Shape;108;g34499d8214c_0_0"/>
              <p:cNvSpPr/>
              <p:nvPr/>
            </p:nvSpPr>
            <p:spPr>
              <a:xfrm>
                <a:off x="8392825" y="1897125"/>
                <a:ext cx="669714" cy="141508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09" name="Google Shape;109;g34499d8214c_0_0"/>
              <p:cNvCxnSpPr/>
              <p:nvPr/>
            </p:nvCxnSpPr>
            <p:spPr>
              <a:xfrm>
                <a:off x="9056293" y="1947702"/>
                <a:ext cx="159300" cy="162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0" name="Google Shape;110;g34499d8214c_0_0"/>
              <p:cNvCxnSpPr/>
              <p:nvPr/>
            </p:nvCxnSpPr>
            <p:spPr>
              <a:xfrm>
                <a:off x="8321002" y="2200800"/>
                <a:ext cx="13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1" name="Google Shape;111;g34499d8214c_0_0"/>
              <p:cNvCxnSpPr/>
              <p:nvPr/>
            </p:nvCxnSpPr>
            <p:spPr>
              <a:xfrm rot="10800000" flipH="1">
                <a:off x="8228600" y="2273625"/>
                <a:ext cx="319200" cy="2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2" name="Google Shape;112;g34499d8214c_0_0"/>
              <p:cNvCxnSpPr/>
              <p:nvPr/>
            </p:nvCxnSpPr>
            <p:spPr>
              <a:xfrm>
                <a:off x="8392825" y="2273625"/>
                <a:ext cx="0" cy="287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3" name="Google Shape;113;g34499d8214c_0_0"/>
              <p:cNvCxnSpPr/>
              <p:nvPr/>
            </p:nvCxnSpPr>
            <p:spPr>
              <a:xfrm>
                <a:off x="8392825" y="1957550"/>
                <a:ext cx="0" cy="234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4" name="Google Shape;114;g34499d8214c_0_0"/>
              <p:cNvSpPr/>
              <p:nvPr/>
            </p:nvSpPr>
            <p:spPr>
              <a:xfrm rot="10800000" flipH="1">
                <a:off x="8394038" y="2477587"/>
                <a:ext cx="669714" cy="135288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15" name="Google Shape;115;g34499d8214c_0_0"/>
              <p:cNvCxnSpPr/>
              <p:nvPr/>
            </p:nvCxnSpPr>
            <p:spPr>
              <a:xfrm rot="10800000" flipH="1">
                <a:off x="9057512" y="2408822"/>
                <a:ext cx="159300" cy="155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6" name="Google Shape;116;g34499d8214c_0_0"/>
              <p:cNvSpPr/>
              <p:nvPr/>
            </p:nvSpPr>
            <p:spPr>
              <a:xfrm>
                <a:off x="8392825" y="2938375"/>
                <a:ext cx="669714" cy="141508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17" name="Google Shape;117;g34499d8214c_0_0"/>
              <p:cNvCxnSpPr/>
              <p:nvPr/>
            </p:nvCxnSpPr>
            <p:spPr>
              <a:xfrm>
                <a:off x="9056293" y="2988952"/>
                <a:ext cx="159300" cy="162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8" name="Google Shape;118;g34499d8214c_0_0"/>
              <p:cNvSpPr/>
              <p:nvPr/>
            </p:nvSpPr>
            <p:spPr>
              <a:xfrm rot="10800000" flipH="1">
                <a:off x="8394038" y="3518837"/>
                <a:ext cx="669714" cy="135288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19" name="Google Shape;119;g34499d8214c_0_0"/>
              <p:cNvCxnSpPr/>
              <p:nvPr/>
            </p:nvCxnSpPr>
            <p:spPr>
              <a:xfrm rot="10800000" flipH="1">
                <a:off x="9057512" y="3450072"/>
                <a:ext cx="159300" cy="155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20;g34499d8214c_0_0"/>
              <p:cNvCxnSpPr/>
              <p:nvPr/>
            </p:nvCxnSpPr>
            <p:spPr>
              <a:xfrm>
                <a:off x="8321002" y="3236850"/>
                <a:ext cx="13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21;g34499d8214c_0_0"/>
              <p:cNvCxnSpPr/>
              <p:nvPr/>
            </p:nvCxnSpPr>
            <p:spPr>
              <a:xfrm rot="10800000" flipH="1">
                <a:off x="8228600" y="3309675"/>
                <a:ext cx="319200" cy="2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22;g34499d8214c_0_0"/>
              <p:cNvCxnSpPr/>
              <p:nvPr/>
            </p:nvCxnSpPr>
            <p:spPr>
              <a:xfrm>
                <a:off x="8392825" y="3309675"/>
                <a:ext cx="0" cy="287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g34499d8214c_0_0"/>
              <p:cNvCxnSpPr/>
              <p:nvPr/>
            </p:nvCxnSpPr>
            <p:spPr>
              <a:xfrm>
                <a:off x="8392825" y="2993600"/>
                <a:ext cx="0" cy="234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4" name="Google Shape;124;g34499d8214c_0_0"/>
              <p:cNvSpPr/>
              <p:nvPr/>
            </p:nvSpPr>
            <p:spPr>
              <a:xfrm>
                <a:off x="8392825" y="3979625"/>
                <a:ext cx="669714" cy="141507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25" name="Google Shape;125;g34499d8214c_0_0"/>
              <p:cNvCxnSpPr/>
              <p:nvPr/>
            </p:nvCxnSpPr>
            <p:spPr>
              <a:xfrm>
                <a:off x="9056293" y="4030202"/>
                <a:ext cx="159300" cy="162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6" name="Google Shape;126;g34499d8214c_0_0"/>
              <p:cNvSpPr/>
              <p:nvPr/>
            </p:nvSpPr>
            <p:spPr>
              <a:xfrm rot="10800000" flipH="1">
                <a:off x="8394038" y="4560087"/>
                <a:ext cx="669714" cy="135288"/>
              </a:xfrm>
              <a:custGeom>
                <a:avLst/>
                <a:gdLst/>
                <a:ahLst/>
                <a:cxnLst/>
                <a:rect l="l" t="t" r="r" b="b"/>
                <a:pathLst>
                  <a:path w="61203" h="13375" extrusionOk="0">
                    <a:moveTo>
                      <a:pt x="0" y="5539"/>
                    </a:moveTo>
                    <a:lnTo>
                      <a:pt x="11619" y="5539"/>
                    </a:lnTo>
                    <a:lnTo>
                      <a:pt x="14186" y="270"/>
                    </a:lnTo>
                    <a:lnTo>
                      <a:pt x="19320" y="13240"/>
                    </a:lnTo>
                    <a:lnTo>
                      <a:pt x="23508" y="135"/>
                    </a:lnTo>
                    <a:lnTo>
                      <a:pt x="28102" y="13240"/>
                    </a:lnTo>
                    <a:lnTo>
                      <a:pt x="31885" y="0"/>
                    </a:lnTo>
                    <a:lnTo>
                      <a:pt x="37019" y="13375"/>
                    </a:lnTo>
                    <a:lnTo>
                      <a:pt x="40397" y="135"/>
                    </a:lnTo>
                    <a:lnTo>
                      <a:pt x="45260" y="12970"/>
                    </a:lnTo>
                    <a:lnTo>
                      <a:pt x="47827" y="4864"/>
                    </a:lnTo>
                    <a:lnTo>
                      <a:pt x="57420" y="4864"/>
                    </a:lnTo>
                    <a:lnTo>
                      <a:pt x="61203" y="4864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71"/>
              </a:p>
            </p:txBody>
          </p:sp>
          <p:cxnSp>
            <p:nvCxnSpPr>
              <p:cNvPr id="127" name="Google Shape;127;g34499d8214c_0_0"/>
              <p:cNvCxnSpPr/>
              <p:nvPr/>
            </p:nvCxnSpPr>
            <p:spPr>
              <a:xfrm rot="10800000" flipH="1">
                <a:off x="9057512" y="4491322"/>
                <a:ext cx="159300" cy="155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8" name="Google Shape;128;g34499d8214c_0_0"/>
              <p:cNvGrpSpPr/>
              <p:nvPr/>
            </p:nvGrpSpPr>
            <p:grpSpPr>
              <a:xfrm>
                <a:off x="8228600" y="3594613"/>
                <a:ext cx="319200" cy="442050"/>
                <a:chOff x="1251000" y="3051725"/>
                <a:chExt cx="319200" cy="442050"/>
              </a:xfrm>
            </p:grpSpPr>
            <p:cxnSp>
              <p:nvCxnSpPr>
                <p:cNvPr id="129" name="Google Shape;129;g34499d8214c_0_0"/>
                <p:cNvCxnSpPr/>
                <p:nvPr/>
              </p:nvCxnSpPr>
              <p:spPr>
                <a:xfrm>
                  <a:off x="1343402" y="3223250"/>
                  <a:ext cx="1344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0" name="Google Shape;130;g34499d8214c_0_0"/>
                <p:cNvCxnSpPr/>
                <p:nvPr/>
              </p:nvCxnSpPr>
              <p:spPr>
                <a:xfrm rot="10800000" flipH="1">
                  <a:off x="1251000" y="3296075"/>
                  <a:ext cx="319200" cy="2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1" name="Google Shape;131;g34499d8214c_0_0"/>
                <p:cNvCxnSpPr/>
                <p:nvPr/>
              </p:nvCxnSpPr>
              <p:spPr>
                <a:xfrm flipH="1">
                  <a:off x="1414925" y="3296075"/>
                  <a:ext cx="300" cy="197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32;g34499d8214c_0_0"/>
                <p:cNvCxnSpPr/>
                <p:nvPr/>
              </p:nvCxnSpPr>
              <p:spPr>
                <a:xfrm flipH="1">
                  <a:off x="1415375" y="3051725"/>
                  <a:ext cx="300" cy="162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33" name="Google Shape;133;g34499d8214c_0_0"/>
              <p:cNvCxnSpPr/>
              <p:nvPr/>
            </p:nvCxnSpPr>
            <p:spPr>
              <a:xfrm>
                <a:off x="8321002" y="4279750"/>
                <a:ext cx="13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4" name="Google Shape;134;g34499d8214c_0_0"/>
              <p:cNvCxnSpPr/>
              <p:nvPr/>
            </p:nvCxnSpPr>
            <p:spPr>
              <a:xfrm rot="10800000" flipH="1">
                <a:off x="8228600" y="4352575"/>
                <a:ext cx="319200" cy="2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5" name="Google Shape;135;g34499d8214c_0_0"/>
              <p:cNvCxnSpPr/>
              <p:nvPr/>
            </p:nvCxnSpPr>
            <p:spPr>
              <a:xfrm>
                <a:off x="8392825" y="4352575"/>
                <a:ext cx="0" cy="287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6" name="Google Shape;136;g34499d8214c_0_0"/>
              <p:cNvCxnSpPr/>
              <p:nvPr/>
            </p:nvCxnSpPr>
            <p:spPr>
              <a:xfrm>
                <a:off x="8392825" y="4036500"/>
                <a:ext cx="0" cy="234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7" name="Google Shape;137;g34499d8214c_0_0"/>
              <p:cNvCxnSpPr/>
              <p:nvPr/>
            </p:nvCxnSpPr>
            <p:spPr>
              <a:xfrm>
                <a:off x="8321002" y="4880825"/>
                <a:ext cx="13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" name="Google Shape;138;g34499d8214c_0_0"/>
              <p:cNvCxnSpPr/>
              <p:nvPr/>
            </p:nvCxnSpPr>
            <p:spPr>
              <a:xfrm rot="10800000" flipH="1">
                <a:off x="8228600" y="4953650"/>
                <a:ext cx="319200" cy="2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" name="Google Shape;139;g34499d8214c_0_0"/>
              <p:cNvCxnSpPr/>
              <p:nvPr/>
            </p:nvCxnSpPr>
            <p:spPr>
              <a:xfrm flipH="1">
                <a:off x="8392225" y="4953650"/>
                <a:ext cx="600" cy="373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0" name="Google Shape;140;g34499d8214c_0_0"/>
              <p:cNvCxnSpPr/>
              <p:nvPr/>
            </p:nvCxnSpPr>
            <p:spPr>
              <a:xfrm>
                <a:off x="8392825" y="4637575"/>
                <a:ext cx="0" cy="234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1" name="Google Shape;141;g34499d8214c_0_0"/>
              <p:cNvSpPr/>
              <p:nvPr/>
            </p:nvSpPr>
            <p:spPr>
              <a:xfrm>
                <a:off x="9110075" y="5218025"/>
                <a:ext cx="1245300" cy="91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75568" tIns="75568" rIns="75568" bIns="7556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157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2" name="Google Shape;142;g34499d8214c_0_0"/>
              <p:cNvCxnSpPr/>
              <p:nvPr/>
            </p:nvCxnSpPr>
            <p:spPr>
              <a:xfrm rot="10800000" flipH="1">
                <a:off x="8390425" y="5309775"/>
                <a:ext cx="1965000" cy="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" name="Google Shape;143;g34499d8214c_0_0"/>
              <p:cNvCxnSpPr/>
              <p:nvPr/>
            </p:nvCxnSpPr>
            <p:spPr>
              <a:xfrm rot="10800000">
                <a:off x="8746250" y="1145925"/>
                <a:ext cx="449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44" name="Google Shape;144;g34499d8214c_0_0"/>
              <p:cNvSpPr txBox="1"/>
              <p:nvPr/>
            </p:nvSpPr>
            <p:spPr>
              <a:xfrm>
                <a:off x="8851075" y="1066150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K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5" name="Google Shape;145;g34499d8214c_0_0"/>
              <p:cNvCxnSpPr/>
              <p:nvPr/>
            </p:nvCxnSpPr>
            <p:spPr>
              <a:xfrm rot="10800000">
                <a:off x="8500713" y="2101125"/>
                <a:ext cx="449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46" name="Google Shape;146;g34499d8214c_0_0"/>
              <p:cNvSpPr txBox="1"/>
              <p:nvPr/>
            </p:nvSpPr>
            <p:spPr>
              <a:xfrm>
                <a:off x="8543650" y="3630875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G2B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7" name="Google Shape;147;g34499d8214c_0_0"/>
              <p:cNvCxnSpPr/>
              <p:nvPr/>
            </p:nvCxnSpPr>
            <p:spPr>
              <a:xfrm rot="10800000">
                <a:off x="8515025" y="2671838"/>
                <a:ext cx="449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48" name="Google Shape;148;g34499d8214c_0_0"/>
              <p:cNvSpPr txBox="1"/>
              <p:nvPr/>
            </p:nvSpPr>
            <p:spPr>
              <a:xfrm>
                <a:off x="8543650" y="2592064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G1B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9" name="Google Shape;149;g34499d8214c_0_0"/>
              <p:cNvCxnSpPr/>
              <p:nvPr/>
            </p:nvCxnSpPr>
            <p:spPr>
              <a:xfrm rot="10800000">
                <a:off x="8500713" y="3129900"/>
                <a:ext cx="449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50" name="Google Shape;150;g34499d8214c_0_0"/>
              <p:cNvSpPr txBox="1"/>
              <p:nvPr/>
            </p:nvSpPr>
            <p:spPr>
              <a:xfrm>
                <a:off x="8529338" y="3050125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G2T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1" name="Google Shape;151;g34499d8214c_0_0"/>
              <p:cNvCxnSpPr/>
              <p:nvPr/>
            </p:nvCxnSpPr>
            <p:spPr>
              <a:xfrm rot="10800000" flipH="1">
                <a:off x="8522475" y="4744375"/>
                <a:ext cx="4182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52" name="Google Shape;152;g34499d8214c_0_0"/>
              <p:cNvSpPr txBox="1"/>
              <p:nvPr/>
            </p:nvSpPr>
            <p:spPr>
              <a:xfrm>
                <a:off x="8570625" y="4658838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G3B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3" name="Google Shape;153;g34499d8214c_0_0"/>
              <p:cNvCxnSpPr/>
              <p:nvPr/>
            </p:nvCxnSpPr>
            <p:spPr>
              <a:xfrm rot="10800000">
                <a:off x="8500713" y="4174163"/>
                <a:ext cx="449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54" name="Google Shape;154;g34499d8214c_0_0"/>
              <p:cNvSpPr txBox="1"/>
              <p:nvPr/>
            </p:nvSpPr>
            <p:spPr>
              <a:xfrm>
                <a:off x="8570613" y="4071213"/>
                <a:ext cx="580800" cy="4547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n" sz="744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" sz="744" b="1" baseline="-25000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G3T</a:t>
                </a:r>
                <a:endParaRPr sz="744" b="1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g34499d8214c_0_0"/>
              <p:cNvSpPr txBox="1"/>
              <p:nvPr/>
            </p:nvSpPr>
            <p:spPr>
              <a:xfrm>
                <a:off x="9129448" y="1789723"/>
                <a:ext cx="1528200" cy="649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488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6" name="Google Shape;156;g34499d8214c_0_0"/>
              <p:cNvCxnSpPr/>
              <p:nvPr/>
            </p:nvCxnSpPr>
            <p:spPr>
              <a:xfrm rot="10800000" flipH="1">
                <a:off x="8516475" y="3723888"/>
                <a:ext cx="4182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57" name="Google Shape;157;g34499d8214c_0_0"/>
              <p:cNvCxnSpPr/>
              <p:nvPr/>
            </p:nvCxnSpPr>
            <p:spPr>
              <a:xfrm rot="10800000" flipH="1">
                <a:off x="8519575" y="5408200"/>
                <a:ext cx="4182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58" name="Google Shape;158;g34499d8214c_0_0"/>
              <p:cNvSpPr/>
              <p:nvPr/>
            </p:nvSpPr>
            <p:spPr>
              <a:xfrm>
                <a:off x="9151430" y="943627"/>
                <a:ext cx="1245300" cy="297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5568" tIns="37774" rIns="75568" bIns="37774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600"/>
                </a:pPr>
                <a:endParaRPr sz="1323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endParaRPr>
              </a:p>
            </p:txBody>
          </p:sp>
          <p:grpSp>
            <p:nvGrpSpPr>
              <p:cNvPr id="159" name="Google Shape;159;g34499d8214c_0_0"/>
              <p:cNvGrpSpPr/>
              <p:nvPr/>
            </p:nvGrpSpPr>
            <p:grpSpPr>
              <a:xfrm>
                <a:off x="9151475" y="2084351"/>
                <a:ext cx="1268685" cy="334811"/>
                <a:chOff x="4193700" y="623914"/>
                <a:chExt cx="1268685" cy="334811"/>
              </a:xfrm>
            </p:grpSpPr>
            <p:sp>
              <p:nvSpPr>
                <p:cNvPr id="160" name="Google Shape;160;g34499d8214c_0_0"/>
                <p:cNvSpPr/>
                <p:nvPr/>
              </p:nvSpPr>
              <p:spPr>
                <a:xfrm rot="10800000" flipH="1">
                  <a:off x="419412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1" name="Google Shape;161;g34499d8214c_0_0"/>
                <p:cNvSpPr/>
                <p:nvPr/>
              </p:nvSpPr>
              <p:spPr>
                <a:xfrm rot="10800000" flipH="1">
                  <a:off x="454086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2" name="Google Shape;162;g34499d8214c_0_0"/>
                <p:cNvSpPr/>
                <p:nvPr/>
              </p:nvSpPr>
              <p:spPr>
                <a:xfrm rot="10800000" flipH="1">
                  <a:off x="4887603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3" name="Google Shape;163;g34499d8214c_0_0"/>
                <p:cNvSpPr/>
                <p:nvPr/>
              </p:nvSpPr>
              <p:spPr>
                <a:xfrm rot="10800000" flipH="1">
                  <a:off x="5234342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4" name="Google Shape;164;g34499d8214c_0_0"/>
                <p:cNvSpPr/>
                <p:nvPr/>
              </p:nvSpPr>
              <p:spPr>
                <a:xfrm rot="10800000" flipH="1">
                  <a:off x="4574912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5" name="Google Shape;165;g34499d8214c_0_0"/>
                <p:cNvSpPr/>
                <p:nvPr/>
              </p:nvSpPr>
              <p:spPr>
                <a:xfrm rot="10800000" flipH="1">
                  <a:off x="4921651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6" name="Google Shape;166;g34499d8214c_0_0"/>
                <p:cNvSpPr/>
                <p:nvPr/>
              </p:nvSpPr>
              <p:spPr>
                <a:xfrm rot="10800000" flipH="1">
                  <a:off x="5268390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7" name="Google Shape;167;g34499d8214c_0_0"/>
                <p:cNvSpPr/>
                <p:nvPr/>
              </p:nvSpPr>
              <p:spPr>
                <a:xfrm>
                  <a:off x="419506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8" name="Google Shape;168;g34499d8214c_0_0"/>
                <p:cNvSpPr/>
                <p:nvPr/>
              </p:nvSpPr>
              <p:spPr>
                <a:xfrm>
                  <a:off x="454180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69" name="Google Shape;169;g34499d8214c_0_0"/>
                <p:cNvSpPr/>
                <p:nvPr/>
              </p:nvSpPr>
              <p:spPr>
                <a:xfrm>
                  <a:off x="4888546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0" name="Google Shape;170;g34499d8214c_0_0"/>
                <p:cNvSpPr/>
                <p:nvPr/>
              </p:nvSpPr>
              <p:spPr>
                <a:xfrm>
                  <a:off x="5235285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1" name="Google Shape;171;g34499d8214c_0_0"/>
                <p:cNvSpPr/>
                <p:nvPr/>
              </p:nvSpPr>
              <p:spPr>
                <a:xfrm>
                  <a:off x="4575855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2" name="Google Shape;172;g34499d8214c_0_0"/>
                <p:cNvSpPr/>
                <p:nvPr/>
              </p:nvSpPr>
              <p:spPr>
                <a:xfrm>
                  <a:off x="4922594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3" name="Google Shape;173;g34499d8214c_0_0"/>
                <p:cNvSpPr/>
                <p:nvPr/>
              </p:nvSpPr>
              <p:spPr>
                <a:xfrm>
                  <a:off x="5269333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4" name="Google Shape;174;g34499d8214c_0_0"/>
                <p:cNvSpPr/>
                <p:nvPr/>
              </p:nvSpPr>
              <p:spPr>
                <a:xfrm>
                  <a:off x="4197950" y="631325"/>
                  <a:ext cx="114900" cy="320400"/>
                </a:xfrm>
                <a:prstGeom prst="rect">
                  <a:avLst/>
                </a:prstGeom>
                <a:solidFill>
                  <a:srgbClr val="FF9900"/>
                </a:solidFill>
                <a:ln w="9525" cap="flat" cmpd="sng">
                  <a:solidFill>
                    <a:srgbClr val="FF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5568" tIns="75568" rIns="75568" bIns="7556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15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g34499d8214c_0_0"/>
                <p:cNvSpPr/>
                <p:nvPr/>
              </p:nvSpPr>
              <p:spPr>
                <a:xfrm>
                  <a:off x="4194127" y="623925"/>
                  <a:ext cx="1941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6" name="Google Shape;176;g34499d8214c_0_0"/>
                <p:cNvSpPr/>
                <p:nvPr/>
              </p:nvSpPr>
              <p:spPr>
                <a:xfrm rot="10800000" flipH="1">
                  <a:off x="4193700" y="929025"/>
                  <a:ext cx="193500" cy="297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</p:grpSp>
          <p:grpSp>
            <p:nvGrpSpPr>
              <p:cNvPr id="177" name="Google Shape;177;g34499d8214c_0_0"/>
              <p:cNvGrpSpPr/>
              <p:nvPr/>
            </p:nvGrpSpPr>
            <p:grpSpPr>
              <a:xfrm>
                <a:off x="9151475" y="3129951"/>
                <a:ext cx="1268685" cy="334811"/>
                <a:chOff x="4193700" y="623914"/>
                <a:chExt cx="1268685" cy="334811"/>
              </a:xfrm>
            </p:grpSpPr>
            <p:sp>
              <p:nvSpPr>
                <p:cNvPr id="178" name="Google Shape;178;g34499d8214c_0_0"/>
                <p:cNvSpPr/>
                <p:nvPr/>
              </p:nvSpPr>
              <p:spPr>
                <a:xfrm rot="10800000" flipH="1">
                  <a:off x="419412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79" name="Google Shape;179;g34499d8214c_0_0"/>
                <p:cNvSpPr/>
                <p:nvPr/>
              </p:nvSpPr>
              <p:spPr>
                <a:xfrm rot="10800000" flipH="1">
                  <a:off x="454086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0" name="Google Shape;180;g34499d8214c_0_0"/>
                <p:cNvSpPr/>
                <p:nvPr/>
              </p:nvSpPr>
              <p:spPr>
                <a:xfrm rot="10800000" flipH="1">
                  <a:off x="4887603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1" name="Google Shape;181;g34499d8214c_0_0"/>
                <p:cNvSpPr/>
                <p:nvPr/>
              </p:nvSpPr>
              <p:spPr>
                <a:xfrm rot="10800000" flipH="1">
                  <a:off x="5234342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2" name="Google Shape;182;g34499d8214c_0_0"/>
                <p:cNvSpPr/>
                <p:nvPr/>
              </p:nvSpPr>
              <p:spPr>
                <a:xfrm rot="10800000" flipH="1">
                  <a:off x="4574912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3" name="Google Shape;183;g34499d8214c_0_0"/>
                <p:cNvSpPr/>
                <p:nvPr/>
              </p:nvSpPr>
              <p:spPr>
                <a:xfrm rot="10800000" flipH="1">
                  <a:off x="4921651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4" name="Google Shape;184;g34499d8214c_0_0"/>
                <p:cNvSpPr/>
                <p:nvPr/>
              </p:nvSpPr>
              <p:spPr>
                <a:xfrm rot="10800000" flipH="1">
                  <a:off x="5268390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5" name="Google Shape;185;g34499d8214c_0_0"/>
                <p:cNvSpPr/>
                <p:nvPr/>
              </p:nvSpPr>
              <p:spPr>
                <a:xfrm>
                  <a:off x="419506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6" name="Google Shape;186;g34499d8214c_0_0"/>
                <p:cNvSpPr/>
                <p:nvPr/>
              </p:nvSpPr>
              <p:spPr>
                <a:xfrm>
                  <a:off x="454180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7" name="Google Shape;187;g34499d8214c_0_0"/>
                <p:cNvSpPr/>
                <p:nvPr/>
              </p:nvSpPr>
              <p:spPr>
                <a:xfrm>
                  <a:off x="4888546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8" name="Google Shape;188;g34499d8214c_0_0"/>
                <p:cNvSpPr/>
                <p:nvPr/>
              </p:nvSpPr>
              <p:spPr>
                <a:xfrm>
                  <a:off x="5235285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89" name="Google Shape;189;g34499d8214c_0_0"/>
                <p:cNvSpPr/>
                <p:nvPr/>
              </p:nvSpPr>
              <p:spPr>
                <a:xfrm>
                  <a:off x="4575855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0" name="Google Shape;190;g34499d8214c_0_0"/>
                <p:cNvSpPr/>
                <p:nvPr/>
              </p:nvSpPr>
              <p:spPr>
                <a:xfrm>
                  <a:off x="4922594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1" name="Google Shape;191;g34499d8214c_0_0"/>
                <p:cNvSpPr/>
                <p:nvPr/>
              </p:nvSpPr>
              <p:spPr>
                <a:xfrm>
                  <a:off x="5269333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2" name="Google Shape;192;g34499d8214c_0_0"/>
                <p:cNvSpPr/>
                <p:nvPr/>
              </p:nvSpPr>
              <p:spPr>
                <a:xfrm>
                  <a:off x="4197950" y="631325"/>
                  <a:ext cx="114900" cy="320400"/>
                </a:xfrm>
                <a:prstGeom prst="rect">
                  <a:avLst/>
                </a:prstGeom>
                <a:solidFill>
                  <a:srgbClr val="FF9900"/>
                </a:solidFill>
                <a:ln w="9525" cap="flat" cmpd="sng">
                  <a:solidFill>
                    <a:srgbClr val="FF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5568" tIns="75568" rIns="75568" bIns="7556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15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g34499d8214c_0_0"/>
                <p:cNvSpPr/>
                <p:nvPr/>
              </p:nvSpPr>
              <p:spPr>
                <a:xfrm>
                  <a:off x="4194127" y="623925"/>
                  <a:ext cx="1941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4" name="Google Shape;194;g34499d8214c_0_0"/>
                <p:cNvSpPr/>
                <p:nvPr/>
              </p:nvSpPr>
              <p:spPr>
                <a:xfrm rot="10800000" flipH="1">
                  <a:off x="4193700" y="929025"/>
                  <a:ext cx="193500" cy="297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</p:grpSp>
          <p:grpSp>
            <p:nvGrpSpPr>
              <p:cNvPr id="195" name="Google Shape;195;g34499d8214c_0_0"/>
              <p:cNvGrpSpPr/>
              <p:nvPr/>
            </p:nvGrpSpPr>
            <p:grpSpPr>
              <a:xfrm>
                <a:off x="9151475" y="4176064"/>
                <a:ext cx="1268685" cy="334811"/>
                <a:chOff x="4193700" y="623914"/>
                <a:chExt cx="1268685" cy="334811"/>
              </a:xfrm>
            </p:grpSpPr>
            <p:sp>
              <p:nvSpPr>
                <p:cNvPr id="196" name="Google Shape;196;g34499d8214c_0_0"/>
                <p:cNvSpPr/>
                <p:nvPr/>
              </p:nvSpPr>
              <p:spPr>
                <a:xfrm rot="10800000" flipH="1">
                  <a:off x="419412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7" name="Google Shape;197;g34499d8214c_0_0"/>
                <p:cNvSpPr/>
                <p:nvPr/>
              </p:nvSpPr>
              <p:spPr>
                <a:xfrm rot="10800000" flipH="1">
                  <a:off x="4540864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8" name="Google Shape;198;g34499d8214c_0_0"/>
                <p:cNvSpPr/>
                <p:nvPr/>
              </p:nvSpPr>
              <p:spPr>
                <a:xfrm rot="10800000" flipH="1">
                  <a:off x="4887603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199" name="Google Shape;199;g34499d8214c_0_0"/>
                <p:cNvSpPr/>
                <p:nvPr/>
              </p:nvSpPr>
              <p:spPr>
                <a:xfrm rot="10800000" flipH="1">
                  <a:off x="5234342" y="786044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0" name="Google Shape;200;g34499d8214c_0_0"/>
                <p:cNvSpPr/>
                <p:nvPr/>
              </p:nvSpPr>
              <p:spPr>
                <a:xfrm rot="10800000" flipH="1">
                  <a:off x="4574912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1" name="Google Shape;201;g34499d8214c_0_0"/>
                <p:cNvSpPr/>
                <p:nvPr/>
              </p:nvSpPr>
              <p:spPr>
                <a:xfrm rot="10800000" flipH="1">
                  <a:off x="4921651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2" name="Google Shape;202;g34499d8214c_0_0"/>
                <p:cNvSpPr/>
                <p:nvPr/>
              </p:nvSpPr>
              <p:spPr>
                <a:xfrm rot="10800000" flipH="1">
                  <a:off x="5268390" y="929008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3" name="Google Shape;203;g34499d8214c_0_0"/>
                <p:cNvSpPr/>
                <p:nvPr/>
              </p:nvSpPr>
              <p:spPr>
                <a:xfrm>
                  <a:off x="419506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4" name="Google Shape;204;g34499d8214c_0_0"/>
                <p:cNvSpPr/>
                <p:nvPr/>
              </p:nvSpPr>
              <p:spPr>
                <a:xfrm>
                  <a:off x="4541807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5" name="Google Shape;205;g34499d8214c_0_0"/>
                <p:cNvSpPr/>
                <p:nvPr/>
              </p:nvSpPr>
              <p:spPr>
                <a:xfrm>
                  <a:off x="4888546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6" name="Google Shape;206;g34499d8214c_0_0"/>
                <p:cNvSpPr/>
                <p:nvPr/>
              </p:nvSpPr>
              <p:spPr>
                <a:xfrm>
                  <a:off x="5235285" y="646578"/>
                  <a:ext cx="227100" cy="144600"/>
                </a:xfrm>
                <a:prstGeom prst="trapezoid">
                  <a:avLst>
                    <a:gd name="adj" fmla="val 33681"/>
                  </a:avLst>
                </a:pr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7" name="Google Shape;207;g34499d8214c_0_0"/>
                <p:cNvSpPr/>
                <p:nvPr/>
              </p:nvSpPr>
              <p:spPr>
                <a:xfrm>
                  <a:off x="4575855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8" name="Google Shape;208;g34499d8214c_0_0"/>
                <p:cNvSpPr/>
                <p:nvPr/>
              </p:nvSpPr>
              <p:spPr>
                <a:xfrm>
                  <a:off x="4922594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09" name="Google Shape;209;g34499d8214c_0_0"/>
                <p:cNvSpPr/>
                <p:nvPr/>
              </p:nvSpPr>
              <p:spPr>
                <a:xfrm>
                  <a:off x="5269333" y="623914"/>
                  <a:ext cx="1590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10" name="Google Shape;210;g34499d8214c_0_0"/>
                <p:cNvSpPr/>
                <p:nvPr/>
              </p:nvSpPr>
              <p:spPr>
                <a:xfrm>
                  <a:off x="4197950" y="631325"/>
                  <a:ext cx="114900" cy="320400"/>
                </a:xfrm>
                <a:prstGeom prst="rect">
                  <a:avLst/>
                </a:prstGeom>
                <a:solidFill>
                  <a:srgbClr val="FF9900"/>
                </a:solidFill>
                <a:ln w="9525" cap="flat" cmpd="sng">
                  <a:solidFill>
                    <a:srgbClr val="FF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5568" tIns="75568" rIns="75568" bIns="7556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15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g34499d8214c_0_0"/>
                <p:cNvSpPr/>
                <p:nvPr/>
              </p:nvSpPr>
              <p:spPr>
                <a:xfrm>
                  <a:off x="4194127" y="623925"/>
                  <a:ext cx="194100" cy="243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  <p:sp>
              <p:nvSpPr>
                <p:cNvPr id="212" name="Google Shape;212;g34499d8214c_0_0"/>
                <p:cNvSpPr/>
                <p:nvPr/>
              </p:nvSpPr>
              <p:spPr>
                <a:xfrm rot="10800000" flipH="1">
                  <a:off x="4193700" y="929025"/>
                  <a:ext cx="193500" cy="297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spcFirstLastPara="1" wrap="square" lIns="75568" tIns="37774" rIns="75568" bIns="37774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endParaRPr sz="1323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  <a:sym typeface="Lucida Sans"/>
                  </a:endParaRPr>
                </a:p>
              </p:txBody>
            </p:sp>
          </p:grpSp>
          <p:sp>
            <p:nvSpPr>
              <p:cNvPr id="213" name="Google Shape;213;g34499d8214c_0_0"/>
              <p:cNvSpPr txBox="1"/>
              <p:nvPr/>
            </p:nvSpPr>
            <p:spPr>
              <a:xfrm>
                <a:off x="9330709" y="943418"/>
                <a:ext cx="1064401" cy="476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000"/>
                </a:pPr>
                <a:r>
                  <a:rPr lang="en" sz="82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Cathode</a:t>
                </a:r>
                <a:endParaRPr sz="8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g34499d8214c_0_0"/>
              <p:cNvSpPr txBox="1"/>
              <p:nvPr/>
            </p:nvSpPr>
            <p:spPr>
              <a:xfrm>
                <a:off x="9417502" y="2281737"/>
                <a:ext cx="937800" cy="476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000"/>
                </a:pPr>
                <a:r>
                  <a:rPr lang="en" sz="82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GEM1</a:t>
                </a:r>
                <a:endParaRPr sz="8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g34499d8214c_0_0"/>
              <p:cNvSpPr txBox="1"/>
              <p:nvPr/>
            </p:nvSpPr>
            <p:spPr>
              <a:xfrm>
                <a:off x="9417501" y="3327318"/>
                <a:ext cx="937800" cy="476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000"/>
                </a:pPr>
                <a:r>
                  <a:rPr lang="en" sz="82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GEM2</a:t>
                </a:r>
                <a:endParaRPr sz="8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g34499d8214c_0_0"/>
              <p:cNvSpPr txBox="1"/>
              <p:nvPr/>
            </p:nvSpPr>
            <p:spPr>
              <a:xfrm>
                <a:off x="9417501" y="4372961"/>
                <a:ext cx="825300" cy="476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000"/>
                </a:pPr>
                <a:r>
                  <a:rPr lang="en" sz="82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GEM3</a:t>
                </a:r>
                <a:endParaRPr sz="8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g34499d8214c_0_0"/>
              <p:cNvSpPr txBox="1"/>
              <p:nvPr/>
            </p:nvSpPr>
            <p:spPr>
              <a:xfrm>
                <a:off x="9261939" y="4899368"/>
                <a:ext cx="1395600" cy="476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000"/>
                </a:pPr>
                <a:r>
                  <a:rPr lang="en" sz="82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Readout plane</a:t>
                </a:r>
                <a:endParaRPr sz="8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8" name="Google Shape;218;g34499d8214c_0_0"/>
              <p:cNvGrpSpPr/>
              <p:nvPr/>
            </p:nvGrpSpPr>
            <p:grpSpPr>
              <a:xfrm>
                <a:off x="8228600" y="2551425"/>
                <a:ext cx="319200" cy="442050"/>
                <a:chOff x="1251000" y="3051725"/>
                <a:chExt cx="319200" cy="442050"/>
              </a:xfrm>
            </p:grpSpPr>
            <p:cxnSp>
              <p:nvCxnSpPr>
                <p:cNvPr id="219" name="Google Shape;219;g34499d8214c_0_0"/>
                <p:cNvCxnSpPr/>
                <p:nvPr/>
              </p:nvCxnSpPr>
              <p:spPr>
                <a:xfrm>
                  <a:off x="1343402" y="3223250"/>
                  <a:ext cx="1344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0" name="Google Shape;220;g34499d8214c_0_0"/>
                <p:cNvCxnSpPr/>
                <p:nvPr/>
              </p:nvCxnSpPr>
              <p:spPr>
                <a:xfrm rot="10800000" flipH="1">
                  <a:off x="1251000" y="3296075"/>
                  <a:ext cx="319200" cy="2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g34499d8214c_0_0"/>
                <p:cNvCxnSpPr/>
                <p:nvPr/>
              </p:nvCxnSpPr>
              <p:spPr>
                <a:xfrm flipH="1">
                  <a:off x="1414925" y="3296075"/>
                  <a:ext cx="300" cy="197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g34499d8214c_0_0"/>
                <p:cNvCxnSpPr/>
                <p:nvPr/>
              </p:nvCxnSpPr>
              <p:spPr>
                <a:xfrm flipH="1">
                  <a:off x="1415375" y="3051725"/>
                  <a:ext cx="300" cy="162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23" name="Google Shape;223;g34499d8214c_0_0"/>
              <p:cNvCxnSpPr/>
              <p:nvPr/>
            </p:nvCxnSpPr>
            <p:spPr>
              <a:xfrm>
                <a:off x="8321002" y="1503188"/>
                <a:ext cx="13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4" name="Google Shape;224;g34499d8214c_0_0"/>
              <p:cNvCxnSpPr/>
              <p:nvPr/>
            </p:nvCxnSpPr>
            <p:spPr>
              <a:xfrm rot="10800000" flipH="1">
                <a:off x="8228600" y="1576013"/>
                <a:ext cx="319200" cy="2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5" name="Google Shape;225;g34499d8214c_0_0"/>
              <p:cNvCxnSpPr/>
              <p:nvPr/>
            </p:nvCxnSpPr>
            <p:spPr>
              <a:xfrm flipH="1">
                <a:off x="8392525" y="1576013"/>
                <a:ext cx="300" cy="385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6" name="Google Shape;226;g34499d8214c_0_0"/>
              <p:cNvCxnSpPr/>
              <p:nvPr/>
            </p:nvCxnSpPr>
            <p:spPr>
              <a:xfrm>
                <a:off x="8393250" y="1212675"/>
                <a:ext cx="0" cy="283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7" name="Google Shape;227;g34499d8214c_0_0"/>
              <p:cNvSpPr txBox="1"/>
              <p:nvPr/>
            </p:nvSpPr>
            <p:spPr>
              <a:xfrm>
                <a:off x="8228913" y="1631138"/>
                <a:ext cx="1064401" cy="5629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 marL="377922">
                  <a:buClr>
                    <a:srgbClr val="000000"/>
                  </a:buClr>
                  <a:buSzPts val="1400"/>
                </a:pPr>
                <a:r>
                  <a:rPr lang="en" sz="1157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endParaRPr sz="1157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g34499d8214c_0_0"/>
              <p:cNvSpPr txBox="1"/>
              <p:nvPr/>
            </p:nvSpPr>
            <p:spPr>
              <a:xfrm>
                <a:off x="8851075" y="1869388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34499d8214c_0_0"/>
              <p:cNvSpPr txBox="1"/>
              <p:nvPr/>
            </p:nvSpPr>
            <p:spPr>
              <a:xfrm>
                <a:off x="8851063" y="2483338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34499d8214c_0_0"/>
              <p:cNvSpPr txBox="1"/>
              <p:nvPr/>
            </p:nvSpPr>
            <p:spPr>
              <a:xfrm>
                <a:off x="8851063" y="3530176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34499d8214c_0_0"/>
              <p:cNvSpPr txBox="1"/>
              <p:nvPr/>
            </p:nvSpPr>
            <p:spPr>
              <a:xfrm>
                <a:off x="8851063" y="4559313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2" name="Google Shape;232;g34499d8214c_0_0"/>
              <p:cNvCxnSpPr/>
              <p:nvPr/>
            </p:nvCxnSpPr>
            <p:spPr>
              <a:xfrm>
                <a:off x="8392650" y="5322375"/>
                <a:ext cx="0" cy="14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3" name="Google Shape;233;g34499d8214c_0_0"/>
              <p:cNvSpPr txBox="1"/>
              <p:nvPr/>
            </p:nvSpPr>
            <p:spPr>
              <a:xfrm>
                <a:off x="8851063" y="2914713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34499d8214c_0_0"/>
              <p:cNvSpPr txBox="1"/>
              <p:nvPr/>
            </p:nvSpPr>
            <p:spPr>
              <a:xfrm>
                <a:off x="8851063" y="3962250"/>
                <a:ext cx="381000" cy="411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"/>
                </a:pPr>
                <a:r>
                  <a:rPr lang="en" sz="579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" sz="579" b="1" baseline="-250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579" b="1" baseline="-25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5" name="Google Shape;235;g34499d8214c_0_0"/>
          <p:cNvSpPr txBox="1"/>
          <p:nvPr/>
        </p:nvSpPr>
        <p:spPr>
          <a:xfrm>
            <a:off x="7205455" y="4979527"/>
            <a:ext cx="2243125" cy="6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 sz="1488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slope of the plot is </a:t>
            </a:r>
            <a:endParaRPr sz="1488">
              <a:solidFill>
                <a:srgbClr val="FF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" sz="1488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proportional to the gain</a:t>
            </a:r>
            <a:endParaRPr sz="1488">
              <a:solidFill>
                <a:srgbClr val="FF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4499d8214c_0_0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237" name="Google Shape;237;g34499d8214c_0_0" title="HV_corrected_combin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902" y="2071763"/>
            <a:ext cx="3914539" cy="293417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4499d8214c_0_0"/>
          <p:cNvSpPr txBox="1"/>
          <p:nvPr/>
        </p:nvSpPr>
        <p:spPr>
          <a:xfrm>
            <a:off x="147955" y="5596473"/>
            <a:ext cx="9764513" cy="91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>
              <a:lnSpc>
                <a:spcPct val="150000"/>
              </a:lnSpc>
            </a:pP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50000"/>
              </a:lnSpc>
              <a:buClr>
                <a:srgbClr val="00B050"/>
              </a:buClr>
              <a:buSzPts val="2000"/>
              <a:buFont typeface="Calibri"/>
              <a:buChar char="●"/>
            </a:pPr>
            <a:r>
              <a:rPr lang="en" sz="1653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With HV corrections, the RO current is near linear to the beam current →indicating no loss in GEM gain</a:t>
            </a:r>
            <a:endParaRPr sz="1653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"/>
          <p:cNvPicPr preferRelativeResize="0"/>
          <p:nvPr/>
        </p:nvPicPr>
        <p:blipFill rotWithShape="1">
          <a:blip r:embed="rId3">
            <a:alphaModFix/>
          </a:blip>
          <a:srcRect t="576"/>
          <a:stretch/>
        </p:blipFill>
        <p:spPr>
          <a:xfrm>
            <a:off x="7284392" y="2363354"/>
            <a:ext cx="2430281" cy="318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"/>
          <p:cNvPicPr preferRelativeResize="0"/>
          <p:nvPr/>
        </p:nvPicPr>
        <p:blipFill rotWithShape="1">
          <a:blip r:embed="rId4">
            <a:alphaModFix/>
          </a:blip>
          <a:srcRect t="586"/>
          <a:stretch/>
        </p:blipFill>
        <p:spPr>
          <a:xfrm>
            <a:off x="4665160" y="2363354"/>
            <a:ext cx="2430281" cy="318953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"/>
          <p:cNvSpPr txBox="1"/>
          <p:nvPr/>
        </p:nvSpPr>
        <p:spPr>
          <a:xfrm>
            <a:off x="195916" y="2159193"/>
            <a:ext cx="4217205" cy="434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6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GEM modules with shorter readout strips and improved robustness are used in the front tracker</a:t>
            </a:r>
            <a:endParaRPr sz="16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6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25 </a:t>
            </a:r>
            <a:r>
              <a:rPr lang="en" sz="1653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uA</a:t>
            </a:r>
            <a:r>
              <a:rPr lang="en" sz="165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the raw occupancy on the front tracker reaches between 30% to 50%</a:t>
            </a:r>
            <a:endParaRPr sz="16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6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high occupancy imposes challenge to the tracking analysis</a:t>
            </a:r>
            <a:endParaRPr sz="16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65000"/>
              </a:lnSpc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1653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High detector occupancy →  Large number of 2D hit combinations →Increase difficulty in track finding</a:t>
            </a:r>
            <a:r>
              <a:rPr lang="en" sz="165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"/>
          <p:cNvSpPr txBox="1">
            <a:spLocks noGrp="1"/>
          </p:cNvSpPr>
          <p:nvPr>
            <p:ph type="title"/>
          </p:nvPr>
        </p:nvSpPr>
        <p:spPr>
          <a:xfrm>
            <a:off x="258900" y="998100"/>
            <a:ext cx="8582694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Lesson Learned from SBS GEM Trackers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Detector Occupancy in High Rate Environment</a:t>
            </a:r>
            <a:endParaRPr sz="2314"/>
          </a:p>
        </p:txBody>
      </p:sp>
      <p:sp>
        <p:nvSpPr>
          <p:cNvPr id="247" name="Google Shape;247;p2"/>
          <p:cNvSpPr txBox="1"/>
          <p:nvPr/>
        </p:nvSpPr>
        <p:spPr>
          <a:xfrm>
            <a:off x="4405103" y="5552893"/>
            <a:ext cx="5537142" cy="83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83441">
              <a:buClr>
                <a:srgbClr val="FF0000"/>
              </a:buClr>
              <a:buSzPts val="1800"/>
              <a:buFont typeface="Arial"/>
              <a:buChar char="-"/>
            </a:pPr>
            <a:r>
              <a:rPr lang="en" sz="148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GEMs are handling unprecedented rates very well.</a:t>
            </a:r>
            <a:endParaRPr sz="1488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7922" indent="-283441">
              <a:buClr>
                <a:srgbClr val="FF0000"/>
              </a:buClr>
              <a:buSzPts val="1800"/>
              <a:buFont typeface="Arial"/>
              <a:buChar char="-"/>
            </a:pPr>
            <a:r>
              <a:rPr lang="en" sz="148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total integrated rates and occupancies are  an order of magnitude than in any other experiment ever in the world</a:t>
            </a:r>
            <a:endParaRPr sz="1488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4492389f1d_0_69"/>
          <p:cNvSpPr txBox="1">
            <a:spLocks noGrp="1"/>
          </p:cNvSpPr>
          <p:nvPr>
            <p:ph type="title"/>
          </p:nvPr>
        </p:nvSpPr>
        <p:spPr>
          <a:xfrm>
            <a:off x="111379" y="947142"/>
            <a:ext cx="8582694" cy="100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GEM Trackers for  LAD and PRad-II/X17 Experiments</a:t>
            </a:r>
            <a:endParaRPr sz="2314"/>
          </a:p>
        </p:txBody>
      </p:sp>
      <p:grpSp>
        <p:nvGrpSpPr>
          <p:cNvPr id="254" name="Google Shape;254;g34492389f1d_0_69"/>
          <p:cNvGrpSpPr/>
          <p:nvPr/>
        </p:nvGrpSpPr>
        <p:grpSpPr>
          <a:xfrm rot="5400000">
            <a:off x="5986516" y="2703348"/>
            <a:ext cx="2559293" cy="1192874"/>
            <a:chOff x="8528362" y="1161173"/>
            <a:chExt cx="3364456" cy="1568157"/>
          </a:xfrm>
        </p:grpSpPr>
        <p:grpSp>
          <p:nvGrpSpPr>
            <p:cNvPr id="255" name="Google Shape;255;g34492389f1d_0_69"/>
            <p:cNvGrpSpPr/>
            <p:nvPr/>
          </p:nvGrpSpPr>
          <p:grpSpPr>
            <a:xfrm>
              <a:off x="8528362" y="1250811"/>
              <a:ext cx="3364456" cy="1478519"/>
              <a:chOff x="333075" y="1228317"/>
              <a:chExt cx="4925276" cy="2164426"/>
            </a:xfrm>
          </p:grpSpPr>
          <p:pic>
            <p:nvPicPr>
              <p:cNvPr id="256" name="Google Shape;256;g34492389f1d_0_6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3075" y="1228317"/>
                <a:ext cx="4925276" cy="216442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57" name="Google Shape;257;g34492389f1d_0_69"/>
              <p:cNvCxnSpPr/>
              <p:nvPr/>
            </p:nvCxnSpPr>
            <p:spPr>
              <a:xfrm>
                <a:off x="1015175" y="2462199"/>
                <a:ext cx="3747300" cy="0"/>
              </a:xfrm>
              <a:prstGeom prst="straightConnector1">
                <a:avLst/>
              </a:prstGeom>
              <a:noFill/>
              <a:ln w="119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58" name="Google Shape;258;g34492389f1d_0_69"/>
              <p:cNvCxnSpPr/>
              <p:nvPr/>
            </p:nvCxnSpPr>
            <p:spPr>
              <a:xfrm rot="10800000">
                <a:off x="938975" y="2462199"/>
                <a:ext cx="3747300" cy="0"/>
              </a:xfrm>
              <a:prstGeom prst="straightConnector1">
                <a:avLst/>
              </a:prstGeom>
              <a:noFill/>
              <a:ln w="119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59" name="Google Shape;259;g34492389f1d_0_69"/>
              <p:cNvCxnSpPr/>
              <p:nvPr/>
            </p:nvCxnSpPr>
            <p:spPr>
              <a:xfrm>
                <a:off x="1754600" y="1388792"/>
                <a:ext cx="0" cy="1629300"/>
              </a:xfrm>
              <a:prstGeom prst="straightConnector1">
                <a:avLst/>
              </a:prstGeom>
              <a:noFill/>
              <a:ln w="60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60" name="Google Shape;260;g34492389f1d_0_69"/>
              <p:cNvCxnSpPr/>
              <p:nvPr/>
            </p:nvCxnSpPr>
            <p:spPr>
              <a:xfrm rot="10800000">
                <a:off x="1754600" y="1312592"/>
                <a:ext cx="0" cy="1629300"/>
              </a:xfrm>
              <a:prstGeom prst="straightConnector1">
                <a:avLst/>
              </a:prstGeom>
              <a:noFill/>
              <a:ln w="119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61" name="Google Shape;261;g34492389f1d_0_69"/>
            <p:cNvSpPr txBox="1"/>
            <p:nvPr/>
          </p:nvSpPr>
          <p:spPr>
            <a:xfrm rot="-5400000">
              <a:off x="8887979" y="1443173"/>
              <a:ext cx="8721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527" tIns="47527" rIns="47527" bIns="47527" anchor="t" anchorCtr="0">
              <a:noAutofit/>
            </a:bodyPr>
            <a:lstStyle/>
            <a:p>
              <a:r>
                <a:rPr lang="en" sz="1039" b="1">
                  <a:solidFill>
                    <a:srgbClr val="FF0000"/>
                  </a:solidFill>
                </a:rPr>
                <a:t>55 cm</a:t>
              </a:r>
              <a:endParaRPr sz="1039" b="1">
                <a:solidFill>
                  <a:srgbClr val="FF0000"/>
                </a:solidFill>
              </a:endParaRPr>
            </a:p>
          </p:txBody>
        </p:sp>
        <p:sp>
          <p:nvSpPr>
            <p:cNvPr id="262" name="Google Shape;262;g34492389f1d_0_69"/>
            <p:cNvSpPr txBox="1"/>
            <p:nvPr/>
          </p:nvSpPr>
          <p:spPr>
            <a:xfrm>
              <a:off x="10391313" y="1781083"/>
              <a:ext cx="1015800" cy="336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527" tIns="47527" rIns="47527" bIns="47527" anchor="t" anchorCtr="0">
              <a:spAutoFit/>
            </a:bodyPr>
            <a:lstStyle/>
            <a:p>
              <a:r>
                <a:rPr lang="en" sz="1039" b="1">
                  <a:solidFill>
                    <a:srgbClr val="FF0000"/>
                  </a:solidFill>
                </a:rPr>
                <a:t>120 cm</a:t>
              </a:r>
              <a:endParaRPr sz="727">
                <a:solidFill>
                  <a:srgbClr val="FF0000"/>
                </a:solidFill>
              </a:endParaRPr>
            </a:p>
          </p:txBody>
        </p:sp>
      </p:grpSp>
      <p:sp>
        <p:nvSpPr>
          <p:cNvPr id="263" name="Google Shape;263;g34492389f1d_0_69"/>
          <p:cNvSpPr txBox="1"/>
          <p:nvPr/>
        </p:nvSpPr>
        <p:spPr>
          <a:xfrm>
            <a:off x="45089" y="2065544"/>
            <a:ext cx="6221536" cy="244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Design, fabricate &amp; characterize large-size (55 cm x 120 cm) GEM modules for LAD and Prad-II/X17 experiments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Completed one module for LAD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Work-in-progress for completing four modules, forming  two  tracking layers (120 cm X 102 cm) to improves vertex reconstruction and GEM efficiency </a:t>
            </a: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for PRad-II/X17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g34492389f1d_0_69" title="Screenshot 2025-07-06 at 10.41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8503" y="2045735"/>
            <a:ext cx="2037196" cy="2610160"/>
          </a:xfrm>
          <a:prstGeom prst="rect">
            <a:avLst/>
          </a:prstGeom>
          <a:noFill/>
          <a:ln w="26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5" name="Google Shape;265;g34492389f1d_0_69"/>
          <p:cNvSpPr txBox="1"/>
          <p:nvPr/>
        </p:nvSpPr>
        <p:spPr>
          <a:xfrm>
            <a:off x="-29095" y="4506589"/>
            <a:ext cx="6575387" cy="206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571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Improvement:</a:t>
            </a: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5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MPD-based readout system to handle 25kHz event rate</a:t>
            </a:r>
            <a:endParaRPr sz="165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VTP-MPD system used in SBS program, 4 KHz event rate &gt; 90% live time, 15 APVs per MPD module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Bottleneck on MPD limited data bandwidth with 1.25 Gbps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Reduce the APV load per MPD 15 APVs  =&gt;  3 APVs for PRad-II/X17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g34492389f1d_0_69" title="20250503_102529.jpg"/>
          <p:cNvPicPr preferRelativeResize="0"/>
          <p:nvPr/>
        </p:nvPicPr>
        <p:blipFill rotWithShape="1">
          <a:blip r:embed="rId5">
            <a:alphaModFix/>
          </a:blip>
          <a:srcRect t="14042" b="15321"/>
          <a:stretch/>
        </p:blipFill>
        <p:spPr>
          <a:xfrm rot="10800000">
            <a:off x="6919960" y="4922018"/>
            <a:ext cx="3004183" cy="1434479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7" name="Google Shape;267;g34492389f1d_0_69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492389f1d_0_321"/>
          <p:cNvSpPr txBox="1">
            <a:spLocks noGrp="1"/>
          </p:cNvSpPr>
          <p:nvPr>
            <p:ph type="title"/>
          </p:nvPr>
        </p:nvSpPr>
        <p:spPr>
          <a:xfrm>
            <a:off x="69948" y="872132"/>
            <a:ext cx="8582694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GEM Trackers for MOLLER Experiment</a:t>
            </a:r>
            <a:endParaRPr sz="2314"/>
          </a:p>
        </p:txBody>
      </p:sp>
      <p:pic>
        <p:nvPicPr>
          <p:cNvPr id="273" name="Google Shape;273;g34492389f1d_0_321"/>
          <p:cNvPicPr preferRelativeResize="0"/>
          <p:nvPr/>
        </p:nvPicPr>
        <p:blipFill rotWithShape="1">
          <a:blip r:embed="rId3">
            <a:alphaModFix/>
          </a:blip>
          <a:srcRect l="12319" t="14551" r="12379"/>
          <a:stretch/>
        </p:blipFill>
        <p:spPr>
          <a:xfrm rot="-5400000">
            <a:off x="7434465" y="1428564"/>
            <a:ext cx="2253809" cy="2410504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4" name="Google Shape;274;g34492389f1d_0_321"/>
          <p:cNvSpPr txBox="1"/>
          <p:nvPr/>
        </p:nvSpPr>
        <p:spPr>
          <a:xfrm>
            <a:off x="45089" y="1813607"/>
            <a:ext cx="6481159" cy="186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3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Design, fabricate &amp; characterize sixteen trapezoid  GEM modules with active area of 2000 cm</a:t>
            </a:r>
            <a:r>
              <a:rPr lang="en" sz="1653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 for MOLLER tracking system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two  modules 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continue the work on fourteen </a:t>
            </a: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modules after completing GEM modules for PRad-II/X17 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4492389f1d_0_321"/>
          <p:cNvSpPr txBox="1"/>
          <p:nvPr/>
        </p:nvSpPr>
        <p:spPr>
          <a:xfrm>
            <a:off x="33889" y="3498844"/>
            <a:ext cx="7020739" cy="206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Improvement:</a:t>
            </a: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5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Modification in RO design for noise suppression</a:t>
            </a:r>
            <a:endParaRPr sz="165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Due to crosstalk from APV header, higher noise levels on the first seven channels in each APV chip were observed during SBS experiments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Redesign the readout board so that the noisy channels  are not connected to a detector readout strip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34492389f1d_0_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253" y="4117382"/>
            <a:ext cx="2662235" cy="240481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492389f1d_0_321"/>
          <p:cNvSpPr txBox="1"/>
          <p:nvPr/>
        </p:nvSpPr>
        <p:spPr>
          <a:xfrm>
            <a:off x="1223868" y="6258095"/>
            <a:ext cx="2097568" cy="33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379" tIns="50379" rIns="50379" bIns="50379" anchor="t" anchorCtr="0">
            <a:spAutoFit/>
          </a:bodyPr>
          <a:lstStyle/>
          <a:p>
            <a:pPr algn="ctr"/>
            <a:r>
              <a:rPr lang="en" sz="1488" b="1"/>
              <a:t>Prototype RO design</a:t>
            </a:r>
            <a:endParaRPr sz="1488" b="1">
              <a:solidFill>
                <a:srgbClr val="0000FF"/>
              </a:solidFill>
            </a:endParaRPr>
          </a:p>
        </p:txBody>
      </p:sp>
      <p:sp>
        <p:nvSpPr>
          <p:cNvPr id="278" name="Google Shape;278;g34492389f1d_0_321"/>
          <p:cNvSpPr txBox="1"/>
          <p:nvPr/>
        </p:nvSpPr>
        <p:spPr>
          <a:xfrm>
            <a:off x="3957229" y="6233071"/>
            <a:ext cx="2517379" cy="33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379" tIns="50379" rIns="50379" bIns="50379" anchor="t" anchorCtr="0">
            <a:spAutoFit/>
          </a:bodyPr>
          <a:lstStyle/>
          <a:p>
            <a:pPr algn="ctr"/>
            <a:r>
              <a:rPr lang="en" sz="1488" b="1"/>
              <a:t>Production  RO design</a:t>
            </a:r>
            <a:endParaRPr sz="1488" b="1">
              <a:solidFill>
                <a:srgbClr val="0000FF"/>
              </a:solidFill>
            </a:endParaRPr>
          </a:p>
        </p:txBody>
      </p:sp>
      <p:pic>
        <p:nvPicPr>
          <p:cNvPr id="279" name="Google Shape;279;g34492389f1d_0_3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918" y="5492348"/>
            <a:ext cx="2691998" cy="76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4492389f1d_0_321"/>
          <p:cNvPicPr preferRelativeResize="0"/>
          <p:nvPr/>
        </p:nvPicPr>
        <p:blipFill rotWithShape="1">
          <a:blip r:embed="rId6">
            <a:alphaModFix/>
          </a:blip>
          <a:srcRect l="3015" t="6226" r="3622"/>
          <a:stretch/>
        </p:blipFill>
        <p:spPr>
          <a:xfrm>
            <a:off x="3778398" y="5500164"/>
            <a:ext cx="2747851" cy="76574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4492389f1d_0_321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492389f1d_0_18"/>
          <p:cNvSpPr txBox="1">
            <a:spLocks noGrp="1"/>
          </p:cNvSpPr>
          <p:nvPr>
            <p:ph type="title"/>
          </p:nvPr>
        </p:nvSpPr>
        <p:spPr>
          <a:xfrm>
            <a:off x="132932" y="872132"/>
            <a:ext cx="6029112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GEM Polarimeters for MOLLER Experiment</a:t>
            </a:r>
            <a:endParaRPr sz="2314"/>
          </a:p>
        </p:txBody>
      </p:sp>
      <p:grpSp>
        <p:nvGrpSpPr>
          <p:cNvPr id="287" name="Google Shape;287;g34492389f1d_0_18"/>
          <p:cNvGrpSpPr/>
          <p:nvPr/>
        </p:nvGrpSpPr>
        <p:grpSpPr>
          <a:xfrm>
            <a:off x="6580740" y="967166"/>
            <a:ext cx="3347227" cy="3165829"/>
            <a:chOff x="7824443" y="7993"/>
            <a:chExt cx="3941576" cy="3727967"/>
          </a:xfrm>
        </p:grpSpPr>
        <p:pic>
          <p:nvPicPr>
            <p:cNvPr id="288" name="Google Shape;288;g34492389f1d_0_18"/>
            <p:cNvPicPr preferRelativeResize="0"/>
            <p:nvPr/>
          </p:nvPicPr>
          <p:blipFill rotWithShape="1">
            <a:blip r:embed="rId3">
              <a:alphaModFix/>
            </a:blip>
            <a:srcRect l="11274" t="12510" r="6251" b="8506"/>
            <a:stretch/>
          </p:blipFill>
          <p:spPr>
            <a:xfrm>
              <a:off x="7824443" y="7993"/>
              <a:ext cx="3941576" cy="3204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g34492389f1d_0_18"/>
            <p:cNvSpPr txBox="1"/>
            <p:nvPr/>
          </p:nvSpPr>
          <p:spPr>
            <a:xfrm>
              <a:off x="8495161" y="3189789"/>
              <a:ext cx="3062100" cy="54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992" tIns="61992" rIns="61992" bIns="61992" anchor="t" anchorCtr="0">
              <a:spAutoFit/>
            </a:bodyPr>
            <a:lstStyle/>
            <a:p>
              <a:pPr marL="310007" indent="-241117">
                <a:lnSpc>
                  <a:spcPct val="150000"/>
                </a:lnSpc>
                <a:spcBef>
                  <a:spcPts val="203"/>
                </a:spcBef>
                <a:buClr>
                  <a:srgbClr val="00B050"/>
                </a:buClr>
                <a:buSzPts val="1641"/>
                <a:buFont typeface="Calibri"/>
                <a:buChar char="❖"/>
              </a:pPr>
              <a:r>
                <a:rPr lang="en" sz="1356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3D Modeling of GEM module </a:t>
              </a:r>
              <a:endParaRPr sz="1356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g34492389f1d_0_18"/>
          <p:cNvSpPr txBox="1"/>
          <p:nvPr/>
        </p:nvSpPr>
        <p:spPr>
          <a:xfrm>
            <a:off x="171057" y="1876591"/>
            <a:ext cx="6627461" cy="221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Design, fabricate &amp; characterize four GEM modules with active area of 560 cm</a:t>
            </a:r>
            <a:r>
              <a:rPr lang="en" sz="1653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MOLLER Polarimeters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three modules 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35000"/>
              </a:lnSpc>
              <a:buClr>
                <a:srgbClr val="FF0000"/>
              </a:buClr>
              <a:buSzPts val="2000"/>
              <a:buFont typeface="Calibri"/>
              <a:buChar char="●"/>
            </a:pPr>
            <a:r>
              <a:rPr lang="en" sz="165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Significant: The new team of technicians and the machine shop at UVA are working very efficiently</a:t>
            </a:r>
            <a:endParaRPr sz="165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building the HV testing &amp; assembly systems in 3 weeks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1" name="Google Shape;291;g34492389f1d_0_18"/>
          <p:cNvGrpSpPr/>
          <p:nvPr/>
        </p:nvGrpSpPr>
        <p:grpSpPr>
          <a:xfrm>
            <a:off x="1188576" y="4117567"/>
            <a:ext cx="8283701" cy="2539990"/>
            <a:chOff x="1057010" y="4083300"/>
            <a:chExt cx="9148215" cy="2576038"/>
          </a:xfrm>
        </p:grpSpPr>
        <p:pic>
          <p:nvPicPr>
            <p:cNvPr id="292" name="Google Shape;292;g34492389f1d_0_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3979" y="4083300"/>
              <a:ext cx="2653614" cy="1990211"/>
            </a:xfrm>
            <a:prstGeom prst="rect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3" name="Google Shape;293;g34492389f1d_0_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25225" y="4119033"/>
              <a:ext cx="2653614" cy="1990203"/>
            </a:xfrm>
            <a:prstGeom prst="rect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4" name="Google Shape;294;g34492389f1d_0_18"/>
            <p:cNvSpPr txBox="1"/>
            <p:nvPr/>
          </p:nvSpPr>
          <p:spPr>
            <a:xfrm>
              <a:off x="1057010" y="6108185"/>
              <a:ext cx="2532000" cy="510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30" tIns="67530" rIns="67530" bIns="67530" anchor="t" anchorCtr="0">
              <a:spAutoFit/>
            </a:bodyPr>
            <a:lstStyle/>
            <a:p>
              <a:pPr marL="337768" indent="-262709">
                <a:lnSpc>
                  <a:spcPct val="150000"/>
                </a:lnSpc>
                <a:spcBef>
                  <a:spcPts val="222"/>
                </a:spcBef>
                <a:buClr>
                  <a:srgbClr val="00B050"/>
                </a:buClr>
                <a:buSzPts val="1788"/>
                <a:buFont typeface="Calibri"/>
                <a:buChar char="❖"/>
              </a:pPr>
              <a:r>
                <a:rPr lang="en" sz="1477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Foil stretching system</a:t>
              </a:r>
              <a:endParaRPr sz="1477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34492389f1d_0_18"/>
            <p:cNvSpPr txBox="1"/>
            <p:nvPr/>
          </p:nvSpPr>
          <p:spPr>
            <a:xfrm>
              <a:off x="4298354" y="6135679"/>
              <a:ext cx="2814000" cy="510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30" tIns="67530" rIns="67530" bIns="67530" anchor="t" anchorCtr="0">
              <a:spAutoFit/>
            </a:bodyPr>
            <a:lstStyle/>
            <a:p>
              <a:pPr marL="337768" indent="-262709">
                <a:lnSpc>
                  <a:spcPct val="150000"/>
                </a:lnSpc>
                <a:spcBef>
                  <a:spcPts val="222"/>
                </a:spcBef>
                <a:buClr>
                  <a:srgbClr val="00B050"/>
                </a:buClr>
                <a:buSzPts val="1788"/>
                <a:buFont typeface="Calibri"/>
                <a:buChar char="❖"/>
              </a:pPr>
              <a:r>
                <a:rPr lang="en" sz="1477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Stretching Cathode foil</a:t>
              </a:r>
              <a:endParaRPr sz="1477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34492389f1d_0_18"/>
            <p:cNvSpPr txBox="1"/>
            <p:nvPr/>
          </p:nvSpPr>
          <p:spPr>
            <a:xfrm>
              <a:off x="7397826" y="6149181"/>
              <a:ext cx="2653800" cy="510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30" tIns="67530" rIns="67530" bIns="67530" anchor="t" anchorCtr="0">
              <a:spAutoFit/>
            </a:bodyPr>
            <a:lstStyle/>
            <a:p>
              <a:pPr marL="337768" indent="-262709">
                <a:lnSpc>
                  <a:spcPct val="150000"/>
                </a:lnSpc>
                <a:spcBef>
                  <a:spcPts val="222"/>
                </a:spcBef>
                <a:buClr>
                  <a:srgbClr val="00B050"/>
                </a:buClr>
                <a:buSzPts val="1788"/>
                <a:buFont typeface="Calibri"/>
                <a:buChar char="❖"/>
              </a:pPr>
              <a:r>
                <a:rPr lang="en" sz="1477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Assembly station</a:t>
              </a:r>
              <a:endParaRPr sz="1477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7" name="Google Shape;297;g34492389f1d_0_18" title="20250529_122856.jpg"/>
            <p:cNvPicPr preferRelativeResize="0"/>
            <p:nvPr/>
          </p:nvPicPr>
          <p:blipFill rotWithShape="1">
            <a:blip r:embed="rId6">
              <a:alphaModFix/>
            </a:blip>
            <a:srcRect t="4789" r="4251" b="5693"/>
            <a:stretch/>
          </p:blipFill>
          <p:spPr>
            <a:xfrm rot="-5400000">
              <a:off x="7885100" y="3819755"/>
              <a:ext cx="2009783" cy="26304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g34492389f1d_0_18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492389f1d_0_22"/>
          <p:cNvSpPr txBox="1">
            <a:spLocks noGrp="1"/>
          </p:cNvSpPr>
          <p:nvPr>
            <p:ph type="title"/>
          </p:nvPr>
        </p:nvSpPr>
        <p:spPr>
          <a:xfrm>
            <a:off x="258900" y="998100"/>
            <a:ext cx="8582694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GEM TRD for GlueX Experiment</a:t>
            </a:r>
            <a:endParaRPr sz="2314"/>
          </a:p>
        </p:txBody>
      </p:sp>
      <p:pic>
        <p:nvPicPr>
          <p:cNvPr id="304" name="Google Shape;304;g34492389f1d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0786" y="3531452"/>
            <a:ext cx="3068509" cy="2777828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g34492389f1d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4315" y="1457107"/>
            <a:ext cx="1821728" cy="1786206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g34492389f1d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6284" y="1457110"/>
            <a:ext cx="1931190" cy="1737585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" name="Google Shape;307;g34492389f1d_0_22"/>
          <p:cNvSpPr txBox="1"/>
          <p:nvPr/>
        </p:nvSpPr>
        <p:spPr>
          <a:xfrm>
            <a:off x="45089" y="2065544"/>
            <a:ext cx="5991173" cy="206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Designed &amp;  fabricated GEM-TRD prototype (</a:t>
            </a: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 cm x 72 cm)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Used for electron identification or hadron suppression, particularly in high-luminosity experiments at JLab and EIC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Being tested with electrons in Hall D with different gas mixtures</a:t>
            </a:r>
            <a:endParaRPr sz="16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34492389f1d_0_22"/>
          <p:cNvSpPr txBox="1"/>
          <p:nvPr/>
        </p:nvSpPr>
        <p:spPr>
          <a:xfrm>
            <a:off x="69948" y="4059378"/>
            <a:ext cx="6110446" cy="244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FF0000"/>
              </a:buClr>
              <a:buSzPts val="2000"/>
              <a:buFont typeface="Calibri"/>
              <a:buChar char="●"/>
            </a:pPr>
            <a:r>
              <a:rPr lang="en" sz="165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 to complete full detector within two years</a:t>
            </a:r>
            <a:endParaRPr sz="165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Current prototype covers  a quarter of the full proposed GlueX detector 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Working on the mechanical design of the  full detector &amp;  option for cathode  foil materials, operating gas to enhance detector performance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34492389f1d_0_22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344949244c5_0_0" title="Screenshot 2025-07-06 at 6.35.45 PM.png"/>
          <p:cNvPicPr preferRelativeResize="0"/>
          <p:nvPr/>
        </p:nvPicPr>
        <p:blipFill rotWithShape="1">
          <a:blip r:embed="rId3">
            <a:alphaModFix/>
          </a:blip>
          <a:srcRect l="33233" t="29283" r="22649"/>
          <a:stretch/>
        </p:blipFill>
        <p:spPr>
          <a:xfrm>
            <a:off x="6715325" y="6071479"/>
            <a:ext cx="2721539" cy="53079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344949244c5_0_0"/>
          <p:cNvSpPr txBox="1">
            <a:spLocks noGrp="1"/>
          </p:cNvSpPr>
          <p:nvPr>
            <p:ph type="title"/>
          </p:nvPr>
        </p:nvSpPr>
        <p:spPr>
          <a:xfrm>
            <a:off x="258900" y="935116"/>
            <a:ext cx="8582694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fontScale="90000"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ct val="117646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ct val="157142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Involvement in R&amp;D on Large-area µRWELL for CLAS12 Upgrade (Stage I)</a:t>
            </a:r>
            <a:endParaRPr sz="2314"/>
          </a:p>
        </p:txBody>
      </p:sp>
      <p:pic>
        <p:nvPicPr>
          <p:cNvPr id="316" name="Google Shape;316;g344949244c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404" y="1841937"/>
            <a:ext cx="3393039" cy="15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344949244c5_0_0"/>
          <p:cNvSpPr txBox="1"/>
          <p:nvPr/>
        </p:nvSpPr>
        <p:spPr>
          <a:xfrm>
            <a:off x="360009" y="1983652"/>
            <a:ext cx="5720143" cy="473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Large-area μRWELL first prototype with 2D-strip readout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Active area: 50 cm x (101 cm x 145 cm)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 U/V readout layers to avoid long RO strips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Detection efficiency of the bottom readout layer is significantly lower than top readout layer 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Prototype reached 90% efficiency in  Ar/C4H10 (90:10) 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50000"/>
              </a:lnSpc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Building  a new version of the large detector as a pair of 1D detectors coupled together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with the same trapezoidal active area (145 cm × 101 cm) × 50 cm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50000"/>
              </a:lnSpc>
              <a:buSzPts val="2000"/>
              <a:buFont typeface="Calibri"/>
              <a:buChar char="○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U and V readout layers are positioned back-to-back with one another.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344949244c5_0_0"/>
          <p:cNvSpPr/>
          <p:nvPr/>
        </p:nvSpPr>
        <p:spPr>
          <a:xfrm>
            <a:off x="6615930" y="3225685"/>
            <a:ext cx="3079772" cy="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50358" rIns="100758" bIns="50358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900"/>
            </a:pPr>
            <a:r>
              <a:rPr lang="en" sz="157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40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Picture from Rafayel Paremuzyan)</a:t>
            </a:r>
            <a:endParaRPr sz="1405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g344949244c5_0_0"/>
          <p:cNvGrpSpPr/>
          <p:nvPr/>
        </p:nvGrpSpPr>
        <p:grpSpPr>
          <a:xfrm>
            <a:off x="6520318" y="3621638"/>
            <a:ext cx="3217280" cy="2017795"/>
            <a:chOff x="7736100" y="3616700"/>
            <a:chExt cx="4105001" cy="2574550"/>
          </a:xfrm>
        </p:grpSpPr>
        <p:pic>
          <p:nvPicPr>
            <p:cNvPr id="320" name="Google Shape;320;g344949244c5_0_0" title="Screenshot 2025-07-06 at 4.13.07 PM.png"/>
            <p:cNvPicPr preferRelativeResize="0"/>
            <p:nvPr/>
          </p:nvPicPr>
          <p:blipFill rotWithShape="1">
            <a:blip r:embed="rId5">
              <a:alphaModFix/>
            </a:blip>
            <a:srcRect l="631" t="1991" r="641" b="4968"/>
            <a:stretch/>
          </p:blipFill>
          <p:spPr>
            <a:xfrm>
              <a:off x="7736100" y="3616700"/>
              <a:ext cx="4105001" cy="2574550"/>
            </a:xfrm>
            <a:prstGeom prst="rect">
              <a:avLst/>
            </a:prstGeom>
            <a:noFill/>
            <a:ln w="180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21" name="Google Shape;321;g344949244c5_0_0"/>
            <p:cNvSpPr/>
            <p:nvPr/>
          </p:nvSpPr>
          <p:spPr>
            <a:xfrm>
              <a:off x="7736100" y="3637250"/>
              <a:ext cx="728100" cy="1223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1663" tIns="71663" rIns="71663" bIns="71663" anchor="t" anchorCtr="0">
              <a:noAutofit/>
            </a:bodyPr>
            <a:lstStyle/>
            <a:p>
              <a:pPr algn="ctr"/>
              <a:endParaRPr sz="1097"/>
            </a:p>
          </p:txBody>
        </p:sp>
      </p:grpSp>
      <p:sp>
        <p:nvSpPr>
          <p:cNvPr id="322" name="Google Shape;322;g344949244c5_0_0"/>
          <p:cNvSpPr/>
          <p:nvPr/>
        </p:nvSpPr>
        <p:spPr>
          <a:xfrm>
            <a:off x="6520318" y="4829961"/>
            <a:ext cx="158452" cy="3052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75568" tIns="75568" rIns="75568" bIns="75568" anchor="ctr" anchorCtr="0">
            <a:noAutofit/>
          </a:bodyPr>
          <a:lstStyle/>
          <a:p>
            <a:pPr algn="ctr"/>
            <a:endParaRPr sz="1571"/>
          </a:p>
        </p:txBody>
      </p:sp>
      <p:sp>
        <p:nvSpPr>
          <p:cNvPr id="323" name="Google Shape;323;g344949244c5_0_0"/>
          <p:cNvSpPr/>
          <p:nvPr/>
        </p:nvSpPr>
        <p:spPr>
          <a:xfrm>
            <a:off x="6587703" y="5702831"/>
            <a:ext cx="3079772" cy="30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50358" rIns="100758" bIns="50358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900"/>
            </a:pPr>
            <a:r>
              <a:rPr lang="en" sz="157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40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Drawings from Christopher Guthrie)</a:t>
            </a:r>
            <a:endParaRPr sz="1405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44949244c5_0_0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34492389f1d_0_38" title="Screenshot 2025-07-06 at 6.35.45 PM.png"/>
          <p:cNvPicPr preferRelativeResize="0"/>
          <p:nvPr/>
        </p:nvPicPr>
        <p:blipFill rotWithShape="1">
          <a:blip r:embed="rId3">
            <a:alphaModFix/>
          </a:blip>
          <a:srcRect l="33233" r="22649"/>
          <a:stretch/>
        </p:blipFill>
        <p:spPr>
          <a:xfrm>
            <a:off x="5705534" y="5262191"/>
            <a:ext cx="2721537" cy="75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4492389f1d_0_38"/>
          <p:cNvSpPr txBox="1">
            <a:spLocks noGrp="1"/>
          </p:cNvSpPr>
          <p:nvPr>
            <p:ph type="title"/>
          </p:nvPr>
        </p:nvSpPr>
        <p:spPr>
          <a:xfrm>
            <a:off x="258900" y="998100"/>
            <a:ext cx="9572090" cy="102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Involvement in R&amp;D on Double-Sided Thin-gap GEM-uRWELL Detector for EIC</a:t>
            </a:r>
            <a:endParaRPr sz="2314"/>
          </a:p>
        </p:txBody>
      </p:sp>
      <p:pic>
        <p:nvPicPr>
          <p:cNvPr id="331" name="Google Shape;331;g34492389f1d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514" y="1943646"/>
            <a:ext cx="5043045" cy="359234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4492389f1d_0_38"/>
          <p:cNvSpPr txBox="1"/>
          <p:nvPr/>
        </p:nvSpPr>
        <p:spPr>
          <a:xfrm>
            <a:off x="360092" y="2051099"/>
            <a:ext cx="4599820" cy="392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thin-gap GEM-μRWELL hybrid detectors are coupled face-to-face</a:t>
            </a:r>
            <a:endParaRPr sz="1653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Narrow drift gap (1mm)</a:t>
            </a: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to provide good  spatial resolution even for large track angle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Hybrid GEM-µRWELL amplification</a:t>
            </a: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ensure sufficient gain at moderate operating HVs</a:t>
            </a:r>
            <a:endParaRPr sz="16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accent6"/>
              </a:buClr>
              <a:buSzPts val="2000"/>
              <a:buFont typeface="Calibri"/>
              <a:buChar char="○"/>
            </a:pPr>
            <a:r>
              <a:rPr lang="en"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Active area of 30cm × 30cm</a:t>
            </a:r>
            <a:endParaRPr sz="1653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93939">
              <a:lnSpc>
                <a:spcPct val="135000"/>
              </a:lnSpc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165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 to have one-hit detection </a:t>
            </a:r>
            <a:r>
              <a:rPr lang="en"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efficiency above 99%</a:t>
            </a:r>
            <a:endParaRPr sz="1653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3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Received all detector’s components 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34492389f1d_0_38"/>
          <p:cNvSpPr txBox="1"/>
          <p:nvPr/>
        </p:nvSpPr>
        <p:spPr>
          <a:xfrm>
            <a:off x="384868" y="5818902"/>
            <a:ext cx="9572090" cy="83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>
              <a:lnSpc>
                <a:spcPct val="13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Procured all required apparatuses for assembly process</a:t>
            </a:r>
            <a:endParaRPr sz="1653">
              <a:latin typeface="Calibri"/>
              <a:ea typeface="Calibri"/>
              <a:cs typeface="Calibri"/>
              <a:sym typeface="Calibri"/>
            </a:endParaRPr>
          </a:p>
          <a:p>
            <a:pPr marL="377922" indent="-293939">
              <a:lnSpc>
                <a:spcPct val="135000"/>
              </a:lnSpc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653">
                <a:latin typeface="Calibri"/>
                <a:ea typeface="Calibri"/>
                <a:cs typeface="Calibri"/>
                <a:sym typeface="Calibri"/>
              </a:rPr>
              <a:t>Plan to work with JLab MPGD’s team on final assembling and characterization on </a:t>
            </a:r>
            <a:r>
              <a:rPr lang="en"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October 2025</a:t>
            </a:r>
            <a:endParaRPr sz="1653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4492389f1d_0_38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492389f1d_0_34"/>
          <p:cNvSpPr txBox="1">
            <a:spLocks noGrp="1"/>
          </p:cNvSpPr>
          <p:nvPr>
            <p:ph type="title"/>
          </p:nvPr>
        </p:nvSpPr>
        <p:spPr>
          <a:xfrm>
            <a:off x="132932" y="998100"/>
            <a:ext cx="8582694" cy="10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Post-SBS MPGD Activities at UVa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Involvement in R&amp;D on Cylindrical µRWELL Detector for EIC</a:t>
            </a:r>
            <a:endParaRPr sz="2314"/>
          </a:p>
        </p:txBody>
      </p:sp>
      <p:grpSp>
        <p:nvGrpSpPr>
          <p:cNvPr id="340" name="Google Shape;340;g34492389f1d_0_34"/>
          <p:cNvGrpSpPr/>
          <p:nvPr/>
        </p:nvGrpSpPr>
        <p:grpSpPr>
          <a:xfrm>
            <a:off x="3617731" y="2156961"/>
            <a:ext cx="3339982" cy="2702176"/>
            <a:chOff x="7633600" y="1387350"/>
            <a:chExt cx="4510840" cy="4016183"/>
          </a:xfrm>
        </p:grpSpPr>
        <p:pic>
          <p:nvPicPr>
            <p:cNvPr id="341" name="Google Shape;341;g34492389f1d_0_34" title="Screenshot 2025-07-06 at 5.09.03 PM.png"/>
            <p:cNvPicPr preferRelativeResize="0"/>
            <p:nvPr/>
          </p:nvPicPr>
          <p:blipFill rotWithShape="1">
            <a:blip r:embed="rId3">
              <a:alphaModFix/>
            </a:blip>
            <a:srcRect l="1506"/>
            <a:stretch/>
          </p:blipFill>
          <p:spPr>
            <a:xfrm>
              <a:off x="7633600" y="1387350"/>
              <a:ext cx="4065826" cy="3470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g34492389f1d_0_34"/>
            <p:cNvSpPr/>
            <p:nvPr/>
          </p:nvSpPr>
          <p:spPr>
            <a:xfrm>
              <a:off x="7803740" y="4868033"/>
              <a:ext cx="43407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995" tIns="40977" rIns="81995" bIns="40977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SzPts val="1546"/>
              </a:pPr>
              <a:r>
                <a:rPr lang="en" sz="124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" sz="1653" b="1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Drawing from Pietro Iapozzuto)</a:t>
              </a:r>
              <a:endParaRPr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Google Shape;343;g34492389f1d_0_34" title="Screenshot 2025-07-06 at 6.35.4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545" y="5951358"/>
            <a:ext cx="6091930" cy="6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4492389f1d_0_34" title="20250412_034621.jpg"/>
          <p:cNvPicPr preferRelativeResize="0"/>
          <p:nvPr/>
        </p:nvPicPr>
        <p:blipFill rotWithShape="1">
          <a:blip r:embed="rId5">
            <a:alphaModFix/>
          </a:blip>
          <a:srcRect l="5009" t="4534" r="5376"/>
          <a:stretch/>
        </p:blipFill>
        <p:spPr>
          <a:xfrm>
            <a:off x="7023013" y="2154069"/>
            <a:ext cx="2910554" cy="2325367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5" name="Google Shape;345;g34492389f1d_0_34"/>
          <p:cNvSpPr/>
          <p:nvPr/>
        </p:nvSpPr>
        <p:spPr>
          <a:xfrm>
            <a:off x="6831663" y="4479437"/>
            <a:ext cx="3286330" cy="50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995" tIns="40977" rIns="81995" bIns="40977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546"/>
            </a:pPr>
            <a:r>
              <a:rPr lang="en" sz="1653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Cosmic test setup at UVA</a:t>
            </a:r>
            <a:endParaRPr sz="165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34492389f1d_0_34"/>
          <p:cNvSpPr txBox="1"/>
          <p:nvPr/>
        </p:nvSpPr>
        <p:spPr>
          <a:xfrm>
            <a:off x="0" y="2319794"/>
            <a:ext cx="3552400" cy="2545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88690">
              <a:lnSpc>
                <a:spcPct val="165000"/>
              </a:lnSpc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" sz="1571">
                <a:latin typeface="Calibri"/>
                <a:ea typeface="Calibri"/>
                <a:cs typeface="Calibri"/>
                <a:sym typeface="Calibri"/>
              </a:rPr>
              <a:t>The cylindrical detector is made of two half-cylindrical chambers: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6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latin typeface="Calibri"/>
                <a:ea typeface="Calibri"/>
                <a:cs typeface="Calibri"/>
                <a:sym typeface="Calibri"/>
              </a:rPr>
              <a:t>Total active area: ~2500 cm</a:t>
            </a:r>
            <a:r>
              <a:rPr lang="en" sz="1571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1571" baseline="30000"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65000"/>
              </a:lnSpc>
              <a:buClr>
                <a:schemeClr val="dk1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different readout strip structures for two chambers: Straight Strips &amp; Zigzag Strips </a:t>
            </a:r>
            <a:endParaRPr sz="157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34492389f1d_0_34"/>
          <p:cNvSpPr txBox="1"/>
          <p:nvPr/>
        </p:nvSpPr>
        <p:spPr>
          <a:xfrm>
            <a:off x="74866" y="4922123"/>
            <a:ext cx="10002563" cy="1349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88690">
              <a:lnSpc>
                <a:spcPct val="165000"/>
              </a:lnSpc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" sz="1571">
                <a:latin typeface="Calibri"/>
                <a:ea typeface="Calibri"/>
                <a:cs typeface="Calibri"/>
                <a:sym typeface="Calibri"/>
              </a:rPr>
              <a:t>Detector was tested with Cosmic at UVa with ArCo2 (80%/20%) and in Hall D test beam with  different gas mixtures</a:t>
            </a:r>
            <a:endParaRPr sz="1571" baseline="30000">
              <a:latin typeface="Calibri"/>
              <a:ea typeface="Calibri"/>
              <a:cs typeface="Calibri"/>
              <a:sym typeface="Calibri"/>
            </a:endParaRPr>
          </a:p>
          <a:p>
            <a:pPr marL="377922" indent="-288690">
              <a:lnSpc>
                <a:spcPct val="165000"/>
              </a:lnSpc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" sz="1571">
                <a:latin typeface="Calibri"/>
                <a:ea typeface="Calibri"/>
                <a:cs typeface="Calibri"/>
                <a:sym typeface="Calibri"/>
              </a:rPr>
              <a:t>Detector is scheduled to be tested again with Cosmic at UVa with </a:t>
            </a:r>
            <a:r>
              <a:rPr lang="en" sz="15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ArCo2 (80%/20%) and Ar/C</a:t>
            </a:r>
            <a:r>
              <a:rPr lang="en" sz="157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5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57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5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(90:10) gas mixture in September 2025</a:t>
            </a:r>
            <a:endParaRPr sz="157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34492389f1d_0_34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7726045" y="7160199"/>
            <a:ext cx="2351405" cy="402652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defRPr/>
            </a:pPr>
            <a:fld id="{4C1E732B-D71E-204E-94E5-5EFD0484CFAF}" type="slidenum">
              <a:rPr lang="en-US" sz="1500"/>
              <a:pPr>
                <a:defRPr/>
              </a:pPr>
              <a:t>19</a:t>
            </a:fld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8FF3D-F519-F6B2-78E7-2823109F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3461"/>
            <a:ext cx="10030354" cy="3229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71487-45D0-0451-486A-3C5D5670C4E9}"/>
              </a:ext>
            </a:extLst>
          </p:cNvPr>
          <p:cNvSpPr txBox="1"/>
          <p:nvPr/>
        </p:nvSpPr>
        <p:spPr>
          <a:xfrm>
            <a:off x="467495" y="1722507"/>
            <a:ext cx="823918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currently running with occupancy rates of 35%-50% in the </a:t>
            </a:r>
            <a:r>
              <a:rPr lang="en-US" dirty="0" err="1"/>
              <a:t>Gep</a:t>
            </a:r>
            <a:r>
              <a:rPr lang="en-US" dirty="0"/>
              <a:t>-V experiment of SBS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achieved occupancies much higher than what is projected for SIDIS</a:t>
            </a:r>
          </a:p>
        </p:txBody>
      </p:sp>
    </p:spTree>
    <p:extLst>
      <p:ext uri="{BB962C8B-B14F-4D97-AF65-F5344CB8AC3E}">
        <p14:creationId xmlns:p14="http://schemas.microsoft.com/office/powerpoint/2010/main" val="635045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256205" y="767887"/>
            <a:ext cx="9821259" cy="17888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 marL="342410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UVa team has worked on the </a:t>
            </a:r>
            <a:r>
              <a:rPr lang="en-US" sz="2000" spc="-1" dirty="0" err="1">
                <a:solidFill>
                  <a:srgbClr val="000090"/>
                </a:solidFill>
                <a:latin typeface="ARial"/>
              </a:rPr>
              <a:t>SoLID</a:t>
            </a:r>
            <a:r>
              <a:rPr lang="en-US" sz="2000" spc="-1" dirty="0">
                <a:solidFill>
                  <a:srgbClr val="000090"/>
                </a:solidFill>
                <a:latin typeface="ARial"/>
              </a:rPr>
              <a:t> GEM design over the last ~15 years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Several iterations of conceptual and CAD models for all layers</a:t>
            </a:r>
          </a:p>
          <a:p>
            <a:pPr marL="342410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UVa team has successfully developed, built and operated some of the largest GEMs in the world.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SBS XY GEMs: 50 modules each with area 50 cm x 60 cm built: 48 of them operational:  96 % yield.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SBS UV and XW GEMs: 6 modules, each with 150 cm x 40 cm built: all 6 operational: 100% yield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Prad/LAD GEMs: 7 modules, each with 125 cm x 55 cm built, four already built, both operational, 100% yield. Three more being built now.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MOLLER GEMs: Trapezoidal modules ~ 50 cm x 40 cm: three built already, 14 more to be built this year.</a:t>
            </a:r>
          </a:p>
          <a:p>
            <a:pPr marL="798955" lvl="1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Many prototype GEMs of 50 cm – 100 cm size built for EIC, Hall B, Hall D R&amp;D.</a:t>
            </a:r>
          </a:p>
          <a:p>
            <a:pPr marL="342410" indent="-342410">
              <a:spcBef>
                <a:spcPts val="600"/>
              </a:spcBef>
              <a:buFont typeface="Arial"/>
              <a:buChar char="•"/>
            </a:pPr>
            <a:r>
              <a:rPr lang="en-US" sz="2000" spc="-1" dirty="0">
                <a:solidFill>
                  <a:srgbClr val="000090"/>
                </a:solidFill>
                <a:latin typeface="ARial"/>
              </a:rPr>
              <a:t>Tested many ideas for </a:t>
            </a:r>
            <a:r>
              <a:rPr lang="en-US" sz="2000" spc="-1" dirty="0" err="1">
                <a:solidFill>
                  <a:srgbClr val="000090"/>
                </a:solidFill>
                <a:latin typeface="ARial"/>
              </a:rPr>
              <a:t>SoLID</a:t>
            </a:r>
            <a:r>
              <a:rPr lang="en-US" sz="2000" spc="-1" dirty="0">
                <a:solidFill>
                  <a:srgbClr val="000090"/>
                </a:solidFill>
                <a:latin typeface="ARial"/>
              </a:rPr>
              <a:t> benefiting from EIC R&amp;D</a:t>
            </a:r>
          </a:p>
        </p:txBody>
      </p:sp>
      <p:sp>
        <p:nvSpPr>
          <p:cNvPr id="58" name="CustomShape 2"/>
          <p:cNvSpPr/>
          <p:nvPr/>
        </p:nvSpPr>
        <p:spPr>
          <a:xfrm>
            <a:off x="239405" y="171362"/>
            <a:ext cx="9154800" cy="37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>
              <a:lnSpc>
                <a:spcPct val="100000"/>
              </a:lnSpc>
            </a:pPr>
            <a:r>
              <a:rPr lang="en-US" sz="2800" spc="-1" dirty="0">
                <a:latin typeface="Arial"/>
              </a:rPr>
              <a:t>UVa GEM R&amp;D and fabrication 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145889"/>
            <a:ext cx="4206930" cy="416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658D-7C6B-2EF5-6A38-3DFB3D88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760"/>
            <a:fld id="{13A0A4B1-D1D6-479E-B426-6DD1C38A56C9}" type="datetime1">
              <a:rPr lang="en-US">
                <a:solidFill>
                  <a:prstClr val="white">
                    <a:lumMod val="50000"/>
                  </a:prstClr>
                </a:solidFill>
                <a:latin typeface="Calibri"/>
              </a:rPr>
              <a:pPr defTabSz="1007760"/>
              <a:t>7/7/25</a:t>
            </a:fld>
            <a:endParaRPr lang="en-US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EFC4-2DA6-D771-224A-BF8E291A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76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SBS Coll. Meeting @ JLab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AD5D-EBA3-B387-FA42-BB9CAF03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760"/>
            <a:fld id="{DB0E36C9-3AF3-4F25-819E-BE7B4BF519E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76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591A3-37EA-6E49-DB0E-D96682E1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3" y="-127942"/>
            <a:ext cx="8973730" cy="7390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514B06-DD66-0632-40B9-99E3BD4DAE01}"/>
              </a:ext>
            </a:extLst>
          </p:cNvPr>
          <p:cNvSpPr/>
          <p:nvPr/>
        </p:nvSpPr>
        <p:spPr>
          <a:xfrm>
            <a:off x="4121426" y="7262191"/>
            <a:ext cx="1802296" cy="3006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98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ed_f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7" y="2381"/>
            <a:ext cx="5038724" cy="3779044"/>
          </a:xfrm>
          <a:prstGeom prst="rect">
            <a:avLst/>
          </a:prstGeom>
        </p:spPr>
      </p:pic>
      <p:pic>
        <p:nvPicPr>
          <p:cNvPr id="4" name="Picture 3" descr="RawFo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5038725" cy="3779044"/>
          </a:xfrm>
          <a:prstGeom prst="rect">
            <a:avLst/>
          </a:prstGeom>
        </p:spPr>
      </p:pic>
      <p:pic>
        <p:nvPicPr>
          <p:cNvPr id="5" name="Picture 4" descr="HV_test_FramedFo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425"/>
            <a:ext cx="5038725" cy="3779044"/>
          </a:xfrm>
          <a:prstGeom prst="rect">
            <a:avLst/>
          </a:prstGeom>
        </p:spPr>
      </p:pic>
      <p:pic>
        <p:nvPicPr>
          <p:cNvPr id="8" name="Picture 7" descr="Readout_gluing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3781425"/>
            <a:ext cx="5038725" cy="37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164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6970-A8FA-774C-9FDF-2F2AF76BAE18}" type="slidenum">
              <a:rPr lang="en-US" smtClean="0"/>
              <a:pPr>
                <a:defRPr/>
              </a:pPr>
              <a:t>22</a:t>
            </a:fld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11" y="-1929130"/>
            <a:ext cx="2659327" cy="66063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-335914" y="-165576"/>
            <a:ext cx="2519361" cy="5411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94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9702"/>
            <a:ext cx="10077450" cy="417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09" y="-333534"/>
            <a:ext cx="1723013" cy="333115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0398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ed_f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" y="674211"/>
            <a:ext cx="5085379" cy="3814035"/>
          </a:xfrm>
          <a:prstGeom prst="rect">
            <a:avLst/>
          </a:prstGeom>
        </p:spPr>
      </p:pic>
      <p:pic>
        <p:nvPicPr>
          <p:cNvPr id="3" name="Picture 2" descr="assemble_foil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31" y="3403521"/>
            <a:ext cx="5542598" cy="4156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86" y="5209064"/>
            <a:ext cx="9489599" cy="1017671"/>
          </a:xfrm>
          <a:prstGeom prst="rect">
            <a:avLst/>
          </a:prstGeom>
        </p:spPr>
        <p:txBody>
          <a:bodyPr wrap="square" lIns="100664" tIns="50334" rIns="100664" bIns="50334">
            <a:spAutoFit/>
          </a:bodyPr>
          <a:lstStyle/>
          <a:p>
            <a:pPr defTabSz="912529"/>
            <a:r>
              <a:rPr lang="en-US" sz="1984" dirty="0">
                <a:solidFill>
                  <a:srgbClr val="0000FF"/>
                </a:solidFill>
                <a:latin typeface="Comic Sans MS"/>
                <a:cs typeface="Comic Sans MS"/>
              </a:rPr>
              <a:t>123 cm x 55 cm active area </a:t>
            </a:r>
          </a:p>
          <a:p>
            <a:pPr defTabSz="912529"/>
            <a:r>
              <a:rPr lang="en-US" sz="1984" dirty="0">
                <a:solidFill>
                  <a:srgbClr val="0000FF"/>
                </a:solidFill>
                <a:latin typeface="Comic Sans MS"/>
                <a:cs typeface="Comic Sans MS"/>
              </a:rPr>
              <a:t>GEM detectors for </a:t>
            </a:r>
            <a:r>
              <a:rPr lang="en-US" sz="1984" dirty="0" err="1">
                <a:solidFill>
                  <a:srgbClr val="0000FF"/>
                </a:solidFill>
                <a:latin typeface="Comic Sans MS"/>
                <a:cs typeface="Comic Sans MS"/>
              </a:rPr>
              <a:t>pRad</a:t>
            </a:r>
            <a:r>
              <a:rPr lang="en-US" sz="1984" dirty="0">
                <a:solidFill>
                  <a:srgbClr val="0000FF"/>
                </a:solidFill>
                <a:latin typeface="Comic Sans MS"/>
                <a:cs typeface="Comic Sans MS"/>
              </a:rPr>
              <a:t> experiment</a:t>
            </a:r>
          </a:p>
          <a:p>
            <a:pPr defTabSz="912529"/>
            <a:r>
              <a:rPr lang="en-US" sz="1984" dirty="0">
                <a:solidFill>
                  <a:srgbClr val="0000FF"/>
                </a:solidFill>
                <a:latin typeface="Comic Sans MS"/>
                <a:cs typeface="Comic Sans MS"/>
              </a:rPr>
              <a:t>under construction at UVa</a:t>
            </a:r>
          </a:p>
        </p:txBody>
      </p:sp>
    </p:spTree>
    <p:extLst>
      <p:ext uri="{BB962C8B-B14F-4D97-AF65-F5344CB8AC3E}">
        <p14:creationId xmlns:p14="http://schemas.microsoft.com/office/powerpoint/2010/main" val="35108284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0" y="945875"/>
            <a:ext cx="10077450" cy="59909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Autofit/>
          </a:bodyPr>
          <a:lstStyle/>
          <a:p>
            <a:pPr algn="ctr">
              <a:buSzPts val="990"/>
            </a:pPr>
            <a:r>
              <a:rPr lang="en" sz="2336" b="1"/>
              <a:t>Studying the Change of GEM Electric Fields in High-rate Environment</a:t>
            </a:r>
            <a:endParaRPr sz="2336" b="1"/>
          </a:p>
        </p:txBody>
      </p:sp>
      <p:cxnSp>
        <p:nvCxnSpPr>
          <p:cNvPr id="107" name="Google Shape;107;p18"/>
          <p:cNvCxnSpPr/>
          <p:nvPr/>
        </p:nvCxnSpPr>
        <p:spPr>
          <a:xfrm rot="10800000" flipH="1">
            <a:off x="0" y="1503391"/>
            <a:ext cx="10077450" cy="1587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8"/>
          <p:cNvSpPr/>
          <p:nvPr/>
        </p:nvSpPr>
        <p:spPr>
          <a:xfrm>
            <a:off x="0" y="1576900"/>
            <a:ext cx="7856642" cy="40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50365" rIns="100758" bIns="50365" anchor="t" anchorCtr="0">
            <a:noAutofit/>
          </a:bodyPr>
          <a:lstStyle/>
          <a:p>
            <a:pPr marL="503880" indent="-349917" defTabSz="1007760">
              <a:lnSpc>
                <a:spcPct val="150000"/>
              </a:lnSpc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543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Setup for studying drifting of electric field in GEM modules due to high-rate</a:t>
            </a:r>
            <a:endParaRPr sz="1543" b="1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124150" y="1576904"/>
            <a:ext cx="6779466" cy="336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50365" rIns="100758" bIns="50365" anchor="t" anchorCtr="0">
            <a:noAutofit/>
          </a:bodyPr>
          <a:lstStyle/>
          <a:p>
            <a:pPr defTabSz="1007760">
              <a:lnSpc>
                <a:spcPct val="150000"/>
              </a:lnSpc>
              <a:buClr>
                <a:srgbClr val="000000"/>
              </a:buClr>
            </a:pPr>
            <a:endParaRPr sz="132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X-Ray tube is used to create high-rate environment in the lab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10x10 cm2 GEM module is placed 40 cm away from  X-Ray source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50x60 cm2 GEM module is placed 70 cm away from X-Ray source 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photon beam: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77910" lvl="2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■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Energy range: up to 50 keV</a:t>
            </a:r>
            <a:endParaRPr sz="1212" strike="sngStrike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77910" lvl="2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■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flux: up to 300  MHz/cm2 on the surface of GEM </a:t>
            </a:r>
          </a:p>
          <a:p>
            <a:pPr marL="377910" lvl="2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■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0.5% of x-rays are converted into MIPs 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Charge deposition equivalent to a MIP rate of 20 MHz/cm2 can be reached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Measurements : 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03880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currents in and out of electrodes 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503880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voltage a GEM foils and drift, transfer, and induction regions 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14925" lvl="1" indent="-328922" defTabSz="1007760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⇨"/>
            </a:pPr>
            <a:r>
              <a:rPr lang="en" sz="121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Readout current analogous to the gain</a:t>
            </a:r>
            <a:endParaRPr sz="1212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3496" y="1800790"/>
            <a:ext cx="2156111" cy="433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726" y="4180276"/>
            <a:ext cx="2021991" cy="1566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7879923" y="6130873"/>
            <a:ext cx="1869684" cy="37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102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 Setup with X-ray gun</a:t>
            </a:r>
            <a:endParaRPr sz="11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754029" y="5909163"/>
            <a:ext cx="2516718" cy="37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102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X-ray spectrum - Ag target 50 keV</a:t>
            </a:r>
            <a:endParaRPr sz="11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D2C8-8000-58F1-951C-8297A569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41" y="240474"/>
            <a:ext cx="9328450" cy="402942"/>
          </a:xfrm>
        </p:spPr>
        <p:txBody>
          <a:bodyPr/>
          <a:lstStyle/>
          <a:p>
            <a:r>
              <a:rPr lang="en-US" dirty="0"/>
              <a:t>GEM: Proven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EFEBA-026A-344C-E141-C29B22E1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760">
              <a:buClr>
                <a:srgbClr val="000000"/>
              </a:buClr>
            </a:pPr>
            <a:fld id="{07E1C93C-5050-FC42-8F10-D22D4F119D13}" type="slidenum">
              <a:rPr lang="en-US" kern="0">
                <a:solidFill>
                  <a:srgbClr val="000000"/>
                </a:solidFill>
                <a:sym typeface="Arial"/>
              </a:rPr>
              <a:pPr defTabSz="1007760">
                <a:buClr>
                  <a:srgbClr val="000000"/>
                </a:buClr>
              </a:pPr>
              <a:t>25</a:t>
            </a:fld>
            <a:endParaRPr lang="en-US" kern="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84869-2BB8-EC1E-04C4-918E16C9A145}"/>
              </a:ext>
            </a:extLst>
          </p:cNvPr>
          <p:cNvSpPr txBox="1"/>
          <p:nvPr/>
        </p:nvSpPr>
        <p:spPr>
          <a:xfrm>
            <a:off x="425367" y="1694130"/>
            <a:ext cx="9158624" cy="3755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760">
              <a:buClr>
                <a:srgbClr val="000000"/>
              </a:buClr>
            </a:pPr>
            <a:r>
              <a:rPr lang="en-US" sz="264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components and fabrication methods to be used for </a:t>
            </a:r>
            <a:r>
              <a:rPr lang="en-US" sz="2645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SoLID</a:t>
            </a:r>
            <a:r>
              <a:rPr lang="en-US" sz="264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GEMs were used  by the UVa group for the successful fabrication of GEMs for PRad and SBS experiments.</a:t>
            </a:r>
          </a:p>
          <a:p>
            <a:pPr algn="ctr" defTabSz="1007760">
              <a:buClr>
                <a:srgbClr val="000000"/>
              </a:buClr>
            </a:pPr>
            <a:endParaRPr lang="en-US" sz="264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007760">
              <a:buClr>
                <a:srgbClr val="000000"/>
              </a:buClr>
            </a:pPr>
            <a:r>
              <a:rPr lang="en-US" sz="264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GEMs worked very well in beam with stable performance, high efficiency and good resolution; meeting or exceeding design parameters.</a:t>
            </a:r>
          </a:p>
          <a:p>
            <a:pPr algn="ctr" defTabSz="1007760">
              <a:buClr>
                <a:srgbClr val="000000"/>
              </a:buClr>
            </a:pPr>
            <a:endParaRPr lang="en-US" sz="264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D9CDB-7087-5865-D558-68B1141F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" y="2058684"/>
            <a:ext cx="10074291" cy="5504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8CA2D-4844-8F59-C427-9FC0B09172FA}"/>
              </a:ext>
            </a:extLst>
          </p:cNvPr>
          <p:cNvSpPr txBox="1"/>
          <p:nvPr/>
        </p:nvSpPr>
        <p:spPr>
          <a:xfrm>
            <a:off x="48442" y="119692"/>
            <a:ext cx="10029008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SBS GEMs were upgraded to parallel power supplies: work starting this week</a:t>
            </a: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Cost per module ~ $ 14 k: could power 1 – 4 modules depending on the exposure</a:t>
            </a: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9E527-74A2-83D1-5324-036F9A3714A6}"/>
              </a:ext>
            </a:extLst>
          </p:cNvPr>
          <p:cNvSpPr txBox="1"/>
          <p:nvPr/>
        </p:nvSpPr>
        <p:spPr>
          <a:xfrm>
            <a:off x="4411565" y="4274968"/>
            <a:ext cx="5665885" cy="34778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007760">
              <a:buClr>
                <a:srgbClr val="000000"/>
              </a:buClr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Hall A (and INFN + UVa) has purchased 16 modules</a:t>
            </a: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SoLID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will need ~ 30 to 40 more depending on the rates (to be evaluated with simulation)</a:t>
            </a:r>
          </a:p>
          <a:p>
            <a:pPr marL="342900" lvl="7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Alternate approach: Build an active divider</a:t>
            </a:r>
          </a:p>
          <a:p>
            <a:pPr marL="799446" lvl="8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CERN GEM electronics group has a design.</a:t>
            </a:r>
          </a:p>
          <a:p>
            <a:pPr marL="799446" lvl="8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Cheaper, but need to make sure no extra noise.</a:t>
            </a:r>
          </a:p>
          <a:p>
            <a:pPr marL="799446" lvl="8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Need support from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Jlab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electronics group</a:t>
            </a:r>
          </a:p>
          <a:p>
            <a:pPr marL="342900" lvl="7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defTabSz="100776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2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343520" y="1224041"/>
            <a:ext cx="9390411" cy="63116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rmAutofit fontScale="90000"/>
          </a:bodyPr>
          <a:lstStyle/>
          <a:p>
            <a:r>
              <a:rPr lang="en"/>
              <a:t>Geant4 Simulation on Optimizing GEM Foil/Detector Structure</a:t>
            </a: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9078301" y="6291361"/>
            <a:ext cx="604713" cy="324343"/>
          </a:xfrm>
          <a:prstGeom prst="rect">
            <a:avLst/>
          </a:prstGeom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>
              <a:buClr>
                <a:srgbClr val="000000"/>
              </a:buClr>
              <a:buSzPts val="935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935"/>
              </a:pPr>
              <a:t>26</a:t>
            </a:fld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435075" y="1794088"/>
            <a:ext cx="6465372" cy="92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50365" rIns="100758" bIns="50365" anchor="t" anchorCtr="0">
            <a:spAutoFit/>
          </a:bodyPr>
          <a:lstStyle/>
          <a:p>
            <a:pPr marL="314925" indent="-300928">
              <a:spcBef>
                <a:spcPts val="1102"/>
              </a:spcBef>
              <a:buClr>
                <a:schemeClr val="dk1"/>
              </a:buClr>
              <a:buSzPts val="1600"/>
              <a:buFont typeface="Calibri"/>
              <a:buChar char="❏"/>
            </a:pPr>
            <a:r>
              <a:rPr lang="en" sz="176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Effort to reduce the photon conversion rate on GEM detectors</a:t>
            </a:r>
            <a:endParaRPr sz="176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4925" indent="-300928">
              <a:spcBef>
                <a:spcPts val="1102"/>
              </a:spcBef>
              <a:buClr>
                <a:schemeClr val="dk1"/>
              </a:buClr>
              <a:buSzPts val="1600"/>
              <a:buFont typeface="Calibri"/>
              <a:buChar char="❏"/>
            </a:pPr>
            <a:r>
              <a:rPr lang="en" sz="176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on different GEM foil/detector structure</a:t>
            </a:r>
            <a:endParaRPr sz="176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109" y="2714526"/>
            <a:ext cx="8059240" cy="3565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9"/>
          <p:cNvCxnSpPr/>
          <p:nvPr/>
        </p:nvCxnSpPr>
        <p:spPr>
          <a:xfrm>
            <a:off x="1381765" y="3252866"/>
            <a:ext cx="0" cy="73266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40" name="Google Shape;140;p19"/>
          <p:cNvSpPr txBox="1"/>
          <p:nvPr/>
        </p:nvSpPr>
        <p:spPr>
          <a:xfrm>
            <a:off x="1465027" y="3423634"/>
            <a:ext cx="1964574" cy="3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1102" b="1">
                <a:solidFill>
                  <a:schemeClr val="dk1"/>
                </a:solidFill>
              </a:rPr>
              <a:t>3 mm COMPASS Structure</a:t>
            </a:r>
            <a:endParaRPr sz="1102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43520" y="1224041"/>
            <a:ext cx="9390411" cy="63116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rmAutofit fontScale="90000"/>
          </a:bodyPr>
          <a:lstStyle/>
          <a:p>
            <a:r>
              <a:rPr lang="en"/>
              <a:t>Geant4 Simulation on Optimizing GEM Foil/Detector Structure</a:t>
            </a: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9078301" y="6291361"/>
            <a:ext cx="604713" cy="324343"/>
          </a:xfrm>
          <a:prstGeom prst="rect">
            <a:avLst/>
          </a:prstGeom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>
              <a:buClr>
                <a:srgbClr val="000000"/>
              </a:buClr>
              <a:buSzPts val="935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935"/>
              </a:pPr>
              <a:t>27</a:t>
            </a:fld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 r="8917"/>
          <a:stretch/>
        </p:blipFill>
        <p:spPr>
          <a:xfrm>
            <a:off x="2251515" y="3623289"/>
            <a:ext cx="5602744" cy="248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343519" y="1898928"/>
            <a:ext cx="6731856" cy="143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noAutofit/>
          </a:bodyPr>
          <a:lstStyle/>
          <a:p>
            <a:pPr marL="503880" indent="-349917">
              <a:buClr>
                <a:schemeClr val="dk1"/>
              </a:buClr>
              <a:buSzPts val="1400"/>
              <a:buFont typeface="Calibri"/>
              <a:buChar char="❏"/>
            </a:pPr>
            <a:r>
              <a:rPr lang="en" sz="20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Prototypes of different configurations completed</a:t>
            </a:r>
            <a:endParaRPr sz="20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49917">
              <a:spcBef>
                <a:spcPts val="1102"/>
              </a:spcBef>
              <a:buClr>
                <a:schemeClr val="dk1"/>
              </a:buClr>
              <a:buSzPts val="1400"/>
              <a:buFont typeface="Calibri"/>
              <a:buChar char="❏"/>
            </a:pPr>
            <a:r>
              <a:rPr lang="en" sz="20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test using x-ray</a:t>
            </a:r>
            <a:endParaRPr sz="20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49917">
              <a:spcBef>
                <a:spcPts val="1102"/>
              </a:spcBef>
              <a:buClr>
                <a:schemeClr val="dk1"/>
              </a:buClr>
              <a:buSzPts val="1400"/>
              <a:buFont typeface="Calibri"/>
              <a:buChar char="❏"/>
            </a:pPr>
            <a:r>
              <a:rPr lang="en" sz="20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setup in Geant4</a:t>
            </a:r>
            <a:endParaRPr sz="20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49917">
              <a:spcBef>
                <a:spcPts val="1102"/>
              </a:spcBef>
              <a:spcAft>
                <a:spcPts val="1102"/>
              </a:spcAft>
              <a:buClr>
                <a:schemeClr val="dk1"/>
              </a:buClr>
              <a:buSzPts val="1400"/>
              <a:buFont typeface="Calibri"/>
              <a:buChar char="❏"/>
            </a:pPr>
            <a:r>
              <a:rPr lang="en" sz="20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results shows an improved results on Cr/Al cathode foils</a:t>
            </a:r>
            <a:endParaRPr sz="20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0811" y="2315903"/>
            <a:ext cx="2008796" cy="358135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 l="22470" r="32597"/>
          <a:stretch/>
        </p:blipFill>
        <p:spPr>
          <a:xfrm>
            <a:off x="485027" y="3807835"/>
            <a:ext cx="1878942" cy="2033512"/>
          </a:xfrm>
          <a:prstGeom prst="rect">
            <a:avLst/>
          </a:prstGeom>
          <a:noFill/>
          <a:ln w="19050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2" name="Google Shape;152;p20"/>
          <p:cNvSpPr txBox="1"/>
          <p:nvPr/>
        </p:nvSpPr>
        <p:spPr>
          <a:xfrm>
            <a:off x="8302325" y="5897260"/>
            <a:ext cx="1431606" cy="32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UVA x-ray</a:t>
            </a:r>
            <a:endParaRPr sz="132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343520" y="1224041"/>
            <a:ext cx="9390411" cy="63116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rmAutofit fontScale="90000"/>
          </a:bodyPr>
          <a:lstStyle/>
          <a:p>
            <a:r>
              <a:rPr lang="en"/>
              <a:t>Geant4 Simulation on Optimizing GEM Foil/Detector Structure</a:t>
            </a: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idx="12"/>
          </p:nvPr>
        </p:nvSpPr>
        <p:spPr>
          <a:xfrm>
            <a:off x="9078301" y="6291361"/>
            <a:ext cx="604713" cy="324343"/>
          </a:xfrm>
          <a:prstGeom prst="rect">
            <a:avLst/>
          </a:prstGeom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>
              <a:buClr>
                <a:srgbClr val="000000"/>
              </a:buClr>
              <a:buSzPts val="935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935"/>
              </a:pPr>
              <a:t>28</a:t>
            </a:fld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052" y="4451740"/>
            <a:ext cx="3574878" cy="150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048" y="2389006"/>
            <a:ext cx="3574883" cy="152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84" y="4154342"/>
            <a:ext cx="2796812" cy="180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299684" y="1924181"/>
            <a:ext cx="4844318" cy="20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noAutofit/>
          </a:bodyPr>
          <a:lstStyle/>
          <a:p>
            <a:pPr marL="503880" indent="-335920">
              <a:buClr>
                <a:schemeClr val="dk1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conversion – cathode foil, drift region (thin-gap)</a:t>
            </a:r>
            <a:endParaRPr sz="132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35920">
              <a:spcBef>
                <a:spcPts val="1102"/>
              </a:spcBef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Experimental measurements </a:t>
            </a:r>
            <a:endParaRPr sz="132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7760" lvl="1" indent="-335920">
              <a:spcBef>
                <a:spcPts val="1102"/>
              </a:spcBef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from readout board</a:t>
            </a:r>
            <a:endParaRPr sz="132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7760" lvl="1" indent="-335920">
              <a:spcBef>
                <a:spcPts val="1102"/>
              </a:spcBef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cluster count </a:t>
            </a: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n" sz="132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fixed amount of time</a:t>
            </a:r>
            <a:endParaRPr sz="1323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35920">
              <a:spcBef>
                <a:spcPts val="1102"/>
              </a:spcBef>
              <a:spcAft>
                <a:spcPts val="1102"/>
              </a:spcAft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photon-converted cluster count reduction: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16% </a:t>
            </a: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 GEM detectors</a:t>
            </a:r>
            <a:endParaRPr sz="132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6495" y="4154343"/>
            <a:ext cx="2875966" cy="18066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1"/>
          <p:cNvCxnSpPr>
            <a:stCxn id="159" idx="1"/>
          </p:cNvCxnSpPr>
          <p:nvPr/>
        </p:nvCxnSpPr>
        <p:spPr>
          <a:xfrm rot="10800000">
            <a:off x="5418783" y="4892614"/>
            <a:ext cx="740269" cy="313763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5" name="Google Shape;165;p21"/>
          <p:cNvCxnSpPr>
            <a:stCxn id="160" idx="1"/>
          </p:cNvCxnSpPr>
          <p:nvPr/>
        </p:nvCxnSpPr>
        <p:spPr>
          <a:xfrm flipH="1">
            <a:off x="5285537" y="3151947"/>
            <a:ext cx="873511" cy="139953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6" name="Google Shape;166;p21"/>
          <p:cNvSpPr txBox="1"/>
          <p:nvPr/>
        </p:nvSpPr>
        <p:spPr>
          <a:xfrm>
            <a:off x="649265" y="4451739"/>
            <a:ext cx="1365151" cy="42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2094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RO Current</a:t>
            </a:r>
            <a:endParaRPr sz="2094" b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3508441" y="4451739"/>
            <a:ext cx="1365151" cy="42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2094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Cluster Count</a:t>
            </a:r>
            <a:endParaRPr sz="2094" b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43520" y="1224041"/>
            <a:ext cx="9390411" cy="63116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rmAutofit fontScale="90000"/>
          </a:bodyPr>
          <a:lstStyle/>
          <a:p>
            <a:r>
              <a:rPr lang="en"/>
              <a:t>Geant4 Simulation on Optimizing GEM Foil/Detector Structure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9078301" y="6291361"/>
            <a:ext cx="604713" cy="324343"/>
          </a:xfrm>
          <a:prstGeom prst="rect">
            <a:avLst/>
          </a:prstGeom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>
              <a:buClr>
                <a:srgbClr val="000000"/>
              </a:buClr>
              <a:buSzPts val="935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935"/>
              </a:pPr>
              <a:t>29</a:t>
            </a:fld>
            <a:endParaRPr/>
          </a:p>
        </p:txBody>
      </p:sp>
      <p:sp>
        <p:nvSpPr>
          <p:cNvPr id="174" name="Google Shape;174;p22"/>
          <p:cNvSpPr txBox="1"/>
          <p:nvPr/>
        </p:nvSpPr>
        <p:spPr>
          <a:xfrm>
            <a:off x="299684" y="1924196"/>
            <a:ext cx="4844318" cy="239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noAutofit/>
          </a:bodyPr>
          <a:lstStyle/>
          <a:p>
            <a:pPr marL="503880" indent="-335920">
              <a:buClr>
                <a:schemeClr val="dk1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conversion – cathode foil, drift region (thin-gap)</a:t>
            </a:r>
            <a:endParaRPr sz="132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35920">
              <a:spcBef>
                <a:spcPts val="1102"/>
              </a:spcBef>
              <a:buClr>
                <a:schemeClr val="dk1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Experimental measurements </a:t>
            </a:r>
            <a:endParaRPr sz="132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7760" lvl="1" indent="-335920">
              <a:spcBef>
                <a:spcPts val="1102"/>
              </a:spcBef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from readout board</a:t>
            </a:r>
            <a:endParaRPr sz="132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7760" lvl="1" indent="-335920">
              <a:spcBef>
                <a:spcPts val="1102"/>
              </a:spcBef>
              <a:buClr>
                <a:srgbClr val="0000FF"/>
              </a:buClr>
              <a:buSzPts val="1200"/>
              <a:buFont typeface="Calibri"/>
              <a:buChar char="❏"/>
            </a:pPr>
            <a:r>
              <a:rPr lang="en" sz="1323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cluster count </a:t>
            </a: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n" sz="132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fixed amount of time</a:t>
            </a:r>
            <a:endParaRPr sz="1323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35920">
              <a:spcBef>
                <a:spcPts val="1102"/>
              </a:spcBef>
              <a:buClr>
                <a:schemeClr val="dk1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photon-converted cluster count reduction: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30% </a:t>
            </a: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" sz="132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Thin-Gap GEM detectors</a:t>
            </a:r>
            <a:endParaRPr sz="1323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3880" indent="-335920">
              <a:spcBef>
                <a:spcPts val="1102"/>
              </a:spcBef>
              <a:spcAft>
                <a:spcPts val="1102"/>
              </a:spcAft>
              <a:buClr>
                <a:schemeClr val="dk1"/>
              </a:buClr>
              <a:buSzPts val="1200"/>
              <a:buFont typeface="Calibri"/>
              <a:buChar char="❏"/>
            </a:pPr>
            <a:r>
              <a:rPr lang="en" sz="132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study on-going – Garfield / Geant4</a:t>
            </a:r>
            <a:endParaRPr sz="132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966" y="4661508"/>
            <a:ext cx="3366233" cy="143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550" y="2310708"/>
            <a:ext cx="3350996" cy="143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289" y="4218428"/>
            <a:ext cx="2879635" cy="207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0607" y="4218441"/>
            <a:ext cx="2722009" cy="2071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2"/>
          <p:cNvCxnSpPr>
            <a:stCxn id="176" idx="1"/>
          </p:cNvCxnSpPr>
          <p:nvPr/>
        </p:nvCxnSpPr>
        <p:spPr>
          <a:xfrm flipH="1">
            <a:off x="5385716" y="3025863"/>
            <a:ext cx="874834" cy="152550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80" name="Google Shape;180;p22"/>
          <p:cNvCxnSpPr>
            <a:stCxn id="175" idx="1"/>
          </p:cNvCxnSpPr>
          <p:nvPr/>
        </p:nvCxnSpPr>
        <p:spPr>
          <a:xfrm rot="10800000">
            <a:off x="5335737" y="5213995"/>
            <a:ext cx="867229" cy="162668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1" name="Google Shape;181;p22"/>
          <p:cNvSpPr txBox="1"/>
          <p:nvPr/>
        </p:nvSpPr>
        <p:spPr>
          <a:xfrm>
            <a:off x="516078" y="4551368"/>
            <a:ext cx="1365151" cy="42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2094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RO Current</a:t>
            </a:r>
            <a:endParaRPr sz="2094" b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3397640" y="4551368"/>
            <a:ext cx="1365151" cy="42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2094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Cluster Count</a:t>
            </a:r>
            <a:endParaRPr sz="2094" b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260550" y="4143364"/>
            <a:ext cx="2896936" cy="40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algn="ctr"/>
            <a:r>
              <a:rPr lang="en" sz="132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Kondo’s Monday talk on thin-gap beam test results</a:t>
            </a:r>
            <a:endParaRPr sz="132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2"/>
          <p:cNvSpPr/>
          <p:nvPr/>
        </p:nvSpPr>
        <p:spPr>
          <a:xfrm>
            <a:off x="239405" y="171362"/>
            <a:ext cx="9154800" cy="37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  <a:ea typeface="DejaVu Sans"/>
              </a:rPr>
              <a:t>GEM Overview</a:t>
            </a:r>
            <a:endParaRPr lang="en-US" sz="2800" spc="-1" dirty="0">
              <a:latin typeface="Arial"/>
            </a:endParaRP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5668821" y="5594357"/>
            <a:ext cx="171102" cy="38401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577" tIns="38290" rIns="76577" bIns="38290">
            <a:spAutoFit/>
          </a:bodyPr>
          <a:lstStyle/>
          <a:p>
            <a:endParaRPr lang="en-US">
              <a:solidFill>
                <a:srgbClr val="000000"/>
              </a:solidFill>
              <a:latin typeface="Chalkboard" charset="0"/>
              <a:ea typeface="MS PGothic" charset="0"/>
              <a:cs typeface="MS PGothic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141817" y="4059264"/>
            <a:ext cx="154650" cy="4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577" tIns="38290" rIns="76577" bIns="38290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2300" b="0" i="0">
              <a:solidFill>
                <a:srgbClr val="000000"/>
              </a:solidFill>
              <a:latin typeface="Chalkboard" charset="0"/>
              <a:ea typeface="MS PGothic" charset="0"/>
              <a:cs typeface="MS PGothic" charset="0"/>
            </a:endParaRPr>
          </a:p>
        </p:txBody>
      </p:sp>
      <p:pic>
        <p:nvPicPr>
          <p:cNvPr id="10" name="Picture 9" descr="SIDIS detail assembly is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0184" y="4805681"/>
            <a:ext cx="5466385" cy="2959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73" y="4918590"/>
            <a:ext cx="2400468" cy="241294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/>
        </p:blipFill>
        <p:spPr>
          <a:xfrm>
            <a:off x="239400" y="806027"/>
            <a:ext cx="4791960" cy="359388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5"/>
          <a:stretch/>
        </p:blipFill>
        <p:spPr>
          <a:xfrm>
            <a:off x="4974841" y="3927327"/>
            <a:ext cx="5011920" cy="3758761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SoLID 5 wheels (transparent background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32" y="-138444"/>
            <a:ext cx="3641622" cy="41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3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00000000-1234-1234-1234-123412341234}" type="slidenum">
              <a:rPr lang="en" smtClean="0"/>
              <a:pPr>
                <a:defRPr/>
              </a:pPr>
              <a:t>30</a:t>
            </a:fld>
            <a:endParaRPr lang="en-US" sz="1157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125736" y="2517951"/>
            <a:ext cx="7621072" cy="428594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75531" tIns="37767" rIns="75531" bIns="37767" numCol="1" anchor="ctr" anchorCtr="0" compatLnSpc="1">
            <a:prstTxWarp prst="textNoShape">
              <a:avLst/>
            </a:prstTxWarp>
          </a:bodyPr>
          <a:lstStyle>
            <a:lvl1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6915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383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0748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766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984" dirty="0">
                <a:solidFill>
                  <a:srgbClr val="FF0000"/>
                </a:solidFill>
                <a:latin typeface="Bookman Old Style"/>
                <a:cs typeface="Bookman Old Style"/>
              </a:rPr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390816328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202ED-DF8A-C6E0-14F3-B945C72D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95C21E-FA8B-A6AF-EFF7-54B299DE8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90"/>
            <a:ext cx="10077450" cy="72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22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202ED-DF8A-C6E0-14F3-B945C72D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EE10A-C898-351D-2D4A-A391D6FF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241"/>
            <a:ext cx="10077450" cy="67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202ED-DF8A-C6E0-14F3-B945C72D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BEFB9-6FD6-D580-C390-46849D07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077"/>
            <a:ext cx="10077450" cy="6976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48C32-3E18-7501-E6FA-E1F493A3F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45477"/>
            <a:ext cx="10077450" cy="69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202ED-DF8A-C6E0-14F3-B945C72D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592C7-A11A-C0C6-3068-EA15EAB1E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162"/>
            <a:ext cx="10077450" cy="67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5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13896" y="7160203"/>
            <a:ext cx="1763554" cy="402652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F3F2FCBF-7FF4-41B8-BA4D-C7524EB884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DejaVu Sans"/>
                <a:cs typeface="DejaVu Sans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DejaVu Sans"/>
              <a:cs typeface="DejaVu Sans"/>
            </a:endParaRPr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3"/>
            <a:ext cx="10077450" cy="756285"/>
          </a:xfrm>
          <a:ln/>
        </p:spPr>
        <p:txBody>
          <a:bodyPr anchor="ctr">
            <a:noAutofit/>
          </a:bodyPr>
          <a:lstStyle/>
          <a:p>
            <a:pPr>
              <a:tabLst>
                <a:tab pos="0" algn="l"/>
                <a:tab pos="503972" algn="l"/>
                <a:tab pos="1007943" algn="l"/>
                <a:tab pos="1511915" algn="l"/>
                <a:tab pos="2015886" algn="l"/>
                <a:tab pos="2519858" algn="l"/>
                <a:tab pos="3023829" algn="l"/>
                <a:tab pos="3527801" algn="l"/>
                <a:tab pos="4031772" algn="l"/>
                <a:tab pos="4535744" algn="l"/>
                <a:tab pos="5039716" algn="l"/>
                <a:tab pos="5543687" algn="l"/>
                <a:tab pos="6047659" algn="l"/>
                <a:tab pos="6551630" algn="l"/>
                <a:tab pos="7055602" algn="l"/>
                <a:tab pos="7559573" algn="l"/>
                <a:tab pos="8063545" algn="l"/>
                <a:tab pos="8567517" algn="l"/>
                <a:tab pos="9071488" algn="l"/>
                <a:tab pos="9575460" algn="l"/>
                <a:tab pos="10079431" algn="l"/>
              </a:tabLst>
            </a:pPr>
            <a:r>
              <a:rPr lang="en-US" altLang="en-US" sz="2600" dirty="0">
                <a:cs typeface="Arial" panose="020B0604020202020204" pitchFamily="34" charset="0"/>
              </a:rPr>
              <a:t>Full size prototype of µRWELL detector</a:t>
            </a:r>
            <a:endParaRPr lang="en-US" altLang="en-US" sz="26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7F5EA-BC1F-879E-24F0-36C068C7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290" y="965981"/>
            <a:ext cx="10422029" cy="58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7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F4A3-3A19-48DF-2502-C1A1B81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65" y="6300330"/>
            <a:ext cx="9069120" cy="1262520"/>
          </a:xfrm>
        </p:spPr>
        <p:txBody>
          <a:bodyPr/>
          <a:lstStyle/>
          <a:p>
            <a:pPr algn="ctr"/>
            <a:r>
              <a:rPr lang="en-US" sz="2400" dirty="0"/>
              <a:t>Large area </a:t>
            </a:r>
            <a:r>
              <a:rPr lang="en-US" sz="2400" dirty="0" err="1"/>
              <a:t>uRwell</a:t>
            </a:r>
            <a:r>
              <a:rPr lang="en-US" sz="2400" dirty="0"/>
              <a:t> prototype under testing at </a:t>
            </a:r>
            <a:r>
              <a:rPr lang="en-US" sz="2400" dirty="0" err="1"/>
              <a:t>Jlab</a:t>
            </a:r>
            <a:endParaRPr lang="en-US" sz="2400" dirty="0"/>
          </a:p>
        </p:txBody>
      </p:sp>
      <p:pic>
        <p:nvPicPr>
          <p:cNvPr id="5" name="Picture 4" descr="A picture containing engineering, LEGO, yellow, indoor&#10;&#10;Description automatically generated">
            <a:extLst>
              <a:ext uri="{FF2B5EF4-FFF2-40B4-BE49-F238E27FC236}">
                <a16:creationId xmlns:a16="http://schemas.microsoft.com/office/drawing/2014/main" id="{3F235DD6-976C-318B-0064-AD186B34C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" y="448170"/>
            <a:ext cx="1004620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25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7B70-CBB6-54A2-8CC5-BEDBC3CD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65" y="3389437"/>
            <a:ext cx="9069120" cy="1262520"/>
          </a:xfrm>
        </p:spPr>
        <p:txBody>
          <a:bodyPr/>
          <a:lstStyle/>
          <a:p>
            <a:pPr algn="ctr"/>
            <a:r>
              <a:rPr lang="en-US" sz="32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672366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2BCA-87D4-B19D-53EB-BF602B73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EB86ACB-9EF7-F1B5-375B-436FEB25A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6045" y="7160199"/>
            <a:ext cx="2351405" cy="402652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defRPr/>
            </a:pPr>
            <a:fld id="{4C1E732B-D71E-204E-94E5-5EFD0484CFAF}" type="slidenum">
              <a:rPr lang="en-US" sz="1500"/>
              <a:pPr>
                <a:defRPr/>
              </a:pPr>
              <a:t>38</a:t>
            </a:fld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82A11-9454-5B3F-E5E5-56E9CE1497A0}"/>
              </a:ext>
            </a:extLst>
          </p:cNvPr>
          <p:cNvSpPr txBox="1"/>
          <p:nvPr/>
        </p:nvSpPr>
        <p:spPr>
          <a:xfrm>
            <a:off x="-1431" y="67203"/>
            <a:ext cx="593799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However, we need to be careful – </a:t>
            </a:r>
            <a:r>
              <a:rPr lang="en-US" sz="2400" dirty="0" err="1"/>
              <a:t>SoLID</a:t>
            </a:r>
            <a:r>
              <a:rPr lang="en-US" sz="2400" dirty="0"/>
              <a:t> occupancy is not uniform, hot-spots at small radius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EC9C1-7A5D-3214-F980-2E244ECFC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" y="2656063"/>
            <a:ext cx="7522531" cy="49433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D9D537-F657-8FCC-628F-C632798797DF}"/>
              </a:ext>
            </a:extLst>
          </p:cNvPr>
          <p:cNvGrpSpPr/>
          <p:nvPr/>
        </p:nvGrpSpPr>
        <p:grpSpPr>
          <a:xfrm>
            <a:off x="6274337" y="0"/>
            <a:ext cx="3786554" cy="3001211"/>
            <a:chOff x="0" y="2858648"/>
            <a:chExt cx="6035040" cy="39275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E7C45E-4838-E6E5-31F0-BBB50E0F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58648"/>
              <a:ext cx="6035040" cy="392756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5747650-8D6C-0734-0355-1BF1F0225FED}"/>
                </a:ext>
              </a:extLst>
            </p:cNvPr>
            <p:cNvCxnSpPr/>
            <p:nvPr/>
          </p:nvCxnSpPr>
          <p:spPr>
            <a:xfrm>
              <a:off x="1069144" y="4850567"/>
              <a:ext cx="3770141" cy="1015661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A5095B0-5EC9-9416-95F2-DAE644B421E0}"/>
                </a:ext>
              </a:extLst>
            </p:cNvPr>
            <p:cNvCxnSpPr/>
            <p:nvPr/>
          </p:nvCxnSpPr>
          <p:spPr>
            <a:xfrm>
              <a:off x="1066796" y="4735677"/>
              <a:ext cx="3770141" cy="1015661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440C95-A440-3EA4-12F5-F22C71753848}"/>
                </a:ext>
              </a:extLst>
            </p:cNvPr>
            <p:cNvCxnSpPr/>
            <p:nvPr/>
          </p:nvCxnSpPr>
          <p:spPr>
            <a:xfrm>
              <a:off x="1092584" y="4624019"/>
              <a:ext cx="3770141" cy="1015661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8B290B-F577-41B7-DFCC-BCB55583491E}"/>
                </a:ext>
              </a:extLst>
            </p:cNvPr>
            <p:cNvSpPr txBox="1"/>
            <p:nvPr/>
          </p:nvSpPr>
          <p:spPr>
            <a:xfrm>
              <a:off x="769830" y="5013563"/>
              <a:ext cx="1517520" cy="92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u strips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D488F1-C578-6F10-D530-B7DE45A45E7A}"/>
                </a:ext>
              </a:extLst>
            </p:cNvPr>
            <p:cNvCxnSpPr/>
            <p:nvPr/>
          </p:nvCxnSpPr>
          <p:spPr>
            <a:xfrm flipV="1">
              <a:off x="3496407" y="5439595"/>
              <a:ext cx="1366318" cy="14637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454D2D-DF7F-64C6-B0B9-D342C2AAECC0}"/>
                </a:ext>
              </a:extLst>
            </p:cNvPr>
            <p:cNvCxnSpPr/>
            <p:nvPr/>
          </p:nvCxnSpPr>
          <p:spPr>
            <a:xfrm flipV="1">
              <a:off x="3279228" y="5324705"/>
              <a:ext cx="1581149" cy="1880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04BDA1-33B9-2E56-00B8-C46C84F12E71}"/>
                </a:ext>
              </a:extLst>
            </p:cNvPr>
            <p:cNvCxnSpPr/>
            <p:nvPr/>
          </p:nvCxnSpPr>
          <p:spPr>
            <a:xfrm flipV="1">
              <a:off x="3008788" y="5213619"/>
              <a:ext cx="1880209" cy="21021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9B4F1-99D3-6D3B-B750-4B2AB61D66D3}"/>
                </a:ext>
              </a:extLst>
            </p:cNvPr>
            <p:cNvSpPr txBox="1"/>
            <p:nvPr/>
          </p:nvSpPr>
          <p:spPr>
            <a:xfrm>
              <a:off x="2706409" y="5542021"/>
              <a:ext cx="1347624" cy="92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 strips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6377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922650" y="119520"/>
            <a:ext cx="9154800" cy="37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  <a:ea typeface="DejaVu Sans"/>
              </a:rPr>
              <a:t>GEM Requirements: for all experiments</a:t>
            </a:r>
            <a:endParaRPr lang="en-US" sz="2800" spc="-1" dirty="0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457200" y="642156"/>
            <a:ext cx="9618120" cy="4078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dirty="0">
                <a:cs typeface="Arial"/>
              </a:rPr>
              <a:t>Good position  resolution</a:t>
            </a:r>
          </a:p>
          <a:p>
            <a:pPr marL="798957" lvl="1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100 </a:t>
            </a:r>
            <a:r>
              <a:rPr lang="en-US" sz="1800" spc="-1" dirty="0" err="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μm</a:t>
            </a:r>
            <a:r>
              <a:rPr lang="en-US" sz="180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( 1 mm)  in azimuthal  (radial)  direction.</a:t>
            </a:r>
            <a:endParaRPr lang="en-US" sz="1800" spc="-1" dirty="0">
              <a:solidFill>
                <a:srgbClr val="000090"/>
              </a:solidFill>
              <a:latin typeface="ARial"/>
              <a:ea typeface="DejaVu Sans"/>
              <a:cs typeface="Arial"/>
            </a:endParaRPr>
          </a:p>
          <a:p>
            <a:pPr marL="1255572" lvl="2" indent="-342481">
              <a:spcBef>
                <a:spcPts val="300"/>
              </a:spcBef>
              <a:buFont typeface="Wingdings" charset="2"/>
              <a:buChar char="Ø"/>
            </a:pPr>
            <a:r>
              <a:rPr lang="en-US" sz="1800" spc="-1" dirty="0">
                <a:solidFill>
                  <a:srgbClr val="000090"/>
                </a:solidFill>
                <a:latin typeface="ARial"/>
              </a:rPr>
              <a:t>2D U-V readout with 12-degree  or 24-degree stereo angle between strips </a:t>
            </a:r>
          </a:p>
          <a:p>
            <a:pPr marL="1255572" lvl="2" indent="-342481">
              <a:spcBef>
                <a:spcPts val="300"/>
              </a:spcBef>
              <a:buFont typeface="Wingdings" charset="2"/>
              <a:buChar char="Ø"/>
            </a:pPr>
            <a:r>
              <a:rPr lang="en-US" sz="1800" spc="-1" dirty="0">
                <a:solidFill>
                  <a:srgbClr val="000090"/>
                </a:solidFill>
                <a:latin typeface="ARial"/>
              </a:rPr>
              <a:t>400 </a:t>
            </a:r>
            <a:r>
              <a:rPr lang="en-US" sz="1800" spc="-1" dirty="0" err="1">
                <a:solidFill>
                  <a:srgbClr val="000090"/>
                </a:solidFill>
                <a:latin typeface="ARial"/>
              </a:rPr>
              <a:t>μm</a:t>
            </a:r>
            <a:r>
              <a:rPr lang="en-US" sz="1800" spc="-1" dirty="0">
                <a:solidFill>
                  <a:srgbClr val="000090"/>
                </a:solidFill>
                <a:latin typeface="ARial"/>
              </a:rPr>
              <a:t> (600 </a:t>
            </a:r>
            <a:r>
              <a:rPr lang="en-US" sz="1800" spc="-1" dirty="0" err="1">
                <a:solidFill>
                  <a:srgbClr val="000090"/>
                </a:solidFill>
                <a:latin typeface="ARial"/>
              </a:rPr>
              <a:t>μm</a:t>
            </a:r>
            <a:r>
              <a:rPr lang="en-US" sz="1800" spc="-1" dirty="0">
                <a:solidFill>
                  <a:srgbClr val="000090"/>
                </a:solidFill>
                <a:latin typeface="ARial"/>
              </a:rPr>
              <a:t>) strip pitch for layers 1-3 (5-6)</a:t>
            </a:r>
          </a:p>
          <a:p>
            <a:pPr marL="1255572" lvl="2" indent="-342481">
              <a:spcBef>
                <a:spcPts val="300"/>
              </a:spcBef>
              <a:buFont typeface="Wingdings" charset="2"/>
              <a:buChar char="Ø"/>
            </a:pPr>
            <a:r>
              <a:rPr lang="en-US" sz="1800" spc="-1" dirty="0">
                <a:solidFill>
                  <a:srgbClr val="000090"/>
                </a:solidFill>
                <a:latin typeface="ARial"/>
              </a:rPr>
              <a:t>The high occupancy at layer  #1-3:  split each readout strip into two or more channels</a:t>
            </a:r>
          </a:p>
          <a:p>
            <a:pPr marL="1255572" lvl="2" indent="-342481">
              <a:spcBef>
                <a:spcPts val="300"/>
              </a:spcBef>
              <a:buFont typeface="Wingdings" charset="2"/>
              <a:buChar char="Ø"/>
            </a:pPr>
            <a:r>
              <a:rPr lang="en-US" sz="1800" spc="-1" dirty="0">
                <a:solidFill>
                  <a:srgbClr val="000090"/>
                </a:solidFill>
                <a:latin typeface="ARial"/>
                <a:ea typeface="DejaVu Sans"/>
              </a:rPr>
              <a:t>Total number of channels ~ 275 k - 300 k (with 15% spares)</a:t>
            </a:r>
          </a:p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spc="-1" dirty="0">
                <a:solidFill>
                  <a:srgbClr val="000000"/>
                </a:solidFill>
                <a:latin typeface="ARial"/>
                <a:ea typeface="DejaVu Sans"/>
              </a:rPr>
              <a:t> 92 % overall GEM-module efficiency.</a:t>
            </a:r>
            <a:endParaRPr lang="en-US" sz="1800" spc="-1" dirty="0">
              <a:latin typeface="Arial"/>
            </a:endParaRPr>
          </a:p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modules with a trapezoidal geometry</a:t>
            </a:r>
          </a:p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All readout electronics located at the outer edge: Given radiation exposure map. </a:t>
            </a:r>
          </a:p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Side frames need to be very narrow: minimize material thickness in active area (especially for  SIDIS, J/</a:t>
            </a:r>
            <a:r>
              <a:rPr lang="en-US" sz="1800" spc="-1" dirty="0" err="1">
                <a:solidFill>
                  <a:srgbClr val="000000"/>
                </a:solidFill>
                <a:latin typeface="ARial"/>
              </a:rPr>
              <a:t>Ψ</a:t>
            </a:r>
            <a:r>
              <a:rPr lang="en-US" sz="1800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2000" spc="-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300"/>
              </a:spcBef>
            </a:pPr>
            <a:r>
              <a:rPr lang="en-US" sz="2000" spc="-1" dirty="0">
                <a:solidFill>
                  <a:srgbClr val="FF0000"/>
                </a:solidFill>
                <a:latin typeface="ARial"/>
              </a:rPr>
              <a:t>All requirements follow from tracking  and neutron/radiation dose simulation to meet </a:t>
            </a:r>
            <a:r>
              <a:rPr lang="en-US" sz="2000" spc="-1" dirty="0" err="1">
                <a:solidFill>
                  <a:srgbClr val="FF0000"/>
                </a:solidFill>
                <a:latin typeface="ARial"/>
              </a:rPr>
              <a:t>SoLID</a:t>
            </a:r>
            <a:r>
              <a:rPr lang="en-US" sz="2000" spc="-1" dirty="0">
                <a:solidFill>
                  <a:srgbClr val="FF0000"/>
                </a:solidFill>
                <a:latin typeface="ARial"/>
              </a:rPr>
              <a:t> conditions. </a:t>
            </a:r>
          </a:p>
          <a:p>
            <a:pPr marL="342410" indent="-342410">
              <a:spcBef>
                <a:spcPts val="300"/>
              </a:spcBef>
              <a:buFont typeface="Wingdings" charset="2"/>
              <a:buChar char="q"/>
            </a:pPr>
            <a:endParaRPr lang="en-US" sz="2000" spc="-1" dirty="0">
              <a:solidFill>
                <a:srgbClr val="FF0000"/>
              </a:solidFill>
              <a:latin typeface="ARial"/>
            </a:endParaRPr>
          </a:p>
          <a:p>
            <a:pPr>
              <a:spcBef>
                <a:spcPts val="300"/>
              </a:spcBef>
            </a:pPr>
            <a:endParaRPr lang="en-US" sz="2000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9B3B5-28D2-31F1-4EE9-B655B1CD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269"/>
            <a:ext cx="4176407" cy="2842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5FE41-9DBC-6CE8-9198-DB7342021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01" y="4994490"/>
            <a:ext cx="5291674" cy="20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71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2"/>
          <p:cNvSpPr/>
          <p:nvPr/>
        </p:nvSpPr>
        <p:spPr>
          <a:xfrm>
            <a:off x="239405" y="171362"/>
            <a:ext cx="9154800" cy="37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1" tIns="44933" rIns="89871" bIns="44933"/>
          <a:lstStyle/>
          <a:p>
            <a:pPr>
              <a:lnSpc>
                <a:spcPct val="100000"/>
              </a:lnSpc>
            </a:pPr>
            <a:r>
              <a:rPr lang="en-US" sz="2800" spc="-1" dirty="0">
                <a:latin typeface="Arial"/>
              </a:rPr>
              <a:t>GEM configuration – Under optimization for SIDIS</a:t>
            </a: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5668821" y="5594357"/>
            <a:ext cx="171102" cy="38401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577" tIns="38290" rIns="76577" bIns="38290">
            <a:spAutoFit/>
          </a:bodyPr>
          <a:lstStyle/>
          <a:p>
            <a:endParaRPr lang="en-US">
              <a:solidFill>
                <a:srgbClr val="000000"/>
              </a:solidFill>
              <a:latin typeface="Chalkboard" charset="0"/>
              <a:ea typeface="MS PGothic" charset="0"/>
              <a:cs typeface="MS PGothic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141817" y="4059264"/>
            <a:ext cx="154650" cy="4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577" tIns="38290" rIns="76577" bIns="38290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2300" b="0" i="0">
              <a:solidFill>
                <a:srgbClr val="000000"/>
              </a:solidFill>
              <a:latin typeface="Chalkboard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2" name="Group 176">
            <a:extLst>
              <a:ext uri="{FF2B5EF4-FFF2-40B4-BE49-F238E27FC236}">
                <a16:creationId xmlns:a16="http://schemas.microsoft.com/office/drawing/2014/main" id="{23532A34-413C-A7D1-587A-CD660425E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1561"/>
              </p:ext>
            </p:extLst>
          </p:nvPr>
        </p:nvGraphicFramePr>
        <p:xfrm>
          <a:off x="173845" y="4581739"/>
          <a:ext cx="4864880" cy="2981111"/>
        </p:xfrm>
        <a:graphic>
          <a:graphicData uri="http://schemas.openxmlformats.org/drawingml/2006/table">
            <a:tbl>
              <a:tblPr/>
              <a:tblGrid>
                <a:gridCol w="804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4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6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Plane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Z (cm)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I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O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Length (cm)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-175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87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51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-150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98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77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-119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87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-68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135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103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58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123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06" charset="-128"/>
                          <a:cs typeface="ＭＳ Ｐゴシック" pitchFamily="-106" charset="-128"/>
                        </a:rPr>
                        <a:t>68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 descr="SIDIS - All Layers.png">
            <a:extLst>
              <a:ext uri="{FF2B5EF4-FFF2-40B4-BE49-F238E27FC236}">
                <a16:creationId xmlns:a16="http://schemas.microsoft.com/office/drawing/2014/main" id="{7B0D5520-1AEA-1D9C-8193-27C4F9703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20" y="634806"/>
            <a:ext cx="7511259" cy="4074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608B5-D13D-8843-4602-46CC632DC7B1}"/>
              </a:ext>
            </a:extLst>
          </p:cNvPr>
          <p:cNvSpPr txBox="1"/>
          <p:nvPr/>
        </p:nvSpPr>
        <p:spPr>
          <a:xfrm>
            <a:off x="6568440" y="5867400"/>
            <a:ext cx="29885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active area ~ 21 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833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-128944" y="1269738"/>
            <a:ext cx="10335338" cy="5023373"/>
          </a:xfrm>
          <a:prstGeom prst="rect">
            <a:avLst/>
          </a:prstGeom>
        </p:spPr>
        <p:txBody>
          <a:bodyPr spcFirstLastPara="1" wrap="square" lIns="112862" tIns="112862" rIns="112862" bIns="112862" anchor="t" anchorCtr="0">
            <a:noAutofit/>
          </a:bodyPr>
          <a:lstStyle/>
          <a:p>
            <a:pPr marL="987707"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50 cm x 60 cm GEM modules for SBS rear tracker:  48 modules </a:t>
            </a:r>
            <a:r>
              <a:rPr lang="mr-IN" dirty="0">
                <a:solidFill>
                  <a:srgbClr val="000000"/>
                </a:solidFill>
              </a:rPr>
              <a:t>–</a:t>
            </a:r>
            <a:r>
              <a:rPr lang="en-US" dirty="0">
                <a:solidFill>
                  <a:srgbClr val="000000"/>
                </a:solidFill>
              </a:rPr>
              <a:t> 40 in beam</a:t>
            </a:r>
          </a:p>
          <a:p>
            <a:pPr marL="987707"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150 cm x 40 cm large GEM modules for SBS front tracker: 6 modules </a:t>
            </a:r>
            <a:r>
              <a:rPr lang="mr-IN" dirty="0">
                <a:solidFill>
                  <a:srgbClr val="000000"/>
                </a:solidFill>
              </a:rPr>
              <a:t>–</a:t>
            </a:r>
            <a:r>
              <a:rPr lang="en-US" dirty="0">
                <a:solidFill>
                  <a:srgbClr val="000000"/>
                </a:solidFill>
              </a:rPr>
              <a:t>  all in in beam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7BE44E-29AA-2590-DF8E-DA520D2F8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3" y="2319817"/>
            <a:ext cx="7111891" cy="4538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9D1BD-578A-FB92-796E-53341DF3D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55" y="6871211"/>
            <a:ext cx="1660049" cy="503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30B16-3F1B-54B7-B8D8-2CD692B81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988" y="6885525"/>
            <a:ext cx="1500681" cy="51636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112419D-30D5-BCA4-B3B1-57C4978A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6403"/>
            <a:ext cx="10077450" cy="1269057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</a:bodyPr>
          <a:lstStyle>
            <a:lvl1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6915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383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0748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766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2600" dirty="0">
                <a:solidFill>
                  <a:srgbClr val="FF0000"/>
                </a:solidFill>
                <a:latin typeface="Bookman Old Style"/>
                <a:cs typeface="Bookman Old Style"/>
              </a:rPr>
              <a:t>SBS GEM trackers: gaining GEM operation experience under conditions exceeding </a:t>
            </a:r>
            <a:r>
              <a:rPr lang="en-US" sz="2600" dirty="0" err="1">
                <a:solidFill>
                  <a:srgbClr val="FF0000"/>
                </a:solidFill>
                <a:latin typeface="Bookman Old Style"/>
                <a:cs typeface="Bookman Old Style"/>
              </a:rPr>
              <a:t>SoLID</a:t>
            </a:r>
            <a:r>
              <a:rPr lang="en-US" sz="2600" dirty="0">
                <a:solidFill>
                  <a:srgbClr val="FF0000"/>
                </a:solidFill>
                <a:latin typeface="Bookman Old Style"/>
                <a:cs typeface="Bookman Old Style"/>
              </a:rPr>
              <a:t>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173B7-E23B-7F3F-C4EC-D3CFB3A319A3}"/>
              </a:ext>
            </a:extLst>
          </p:cNvPr>
          <p:cNvSpPr txBox="1"/>
          <p:nvPr/>
        </p:nvSpPr>
        <p:spPr>
          <a:xfrm>
            <a:off x="7633856" y="3366655"/>
            <a:ext cx="2299854" cy="126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Active areas larger than  the largest </a:t>
            </a:r>
            <a:r>
              <a:rPr lang="en-US" dirty="0" err="1">
                <a:solidFill>
                  <a:srgbClr val="FF0000"/>
                </a:solidFill>
              </a:rPr>
              <a:t>SoLID</a:t>
            </a:r>
            <a:r>
              <a:rPr lang="en-US" dirty="0">
                <a:solidFill>
                  <a:srgbClr val="FF0000"/>
                </a:solidFill>
              </a:rPr>
              <a:t> GEM detectors needed</a:t>
            </a:r>
          </a:p>
        </p:txBody>
      </p:sp>
    </p:spTree>
    <p:extLst>
      <p:ext uri="{BB962C8B-B14F-4D97-AF65-F5344CB8AC3E}">
        <p14:creationId xmlns:p14="http://schemas.microsoft.com/office/powerpoint/2010/main" val="2963294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7726045" y="7160199"/>
            <a:ext cx="2351405" cy="402652"/>
          </a:xfrm>
          <a:prstGeom prst="rect">
            <a:avLst/>
          </a:prstGeom>
        </p:spPr>
        <p:txBody>
          <a:bodyPr lIns="100794" tIns="50397" rIns="100794" bIns="50397"/>
          <a:lstStyle/>
          <a:p>
            <a:pPr>
              <a:defRPr/>
            </a:pPr>
            <a:fld id="{4C1E732B-D71E-204E-94E5-5EFD0484CFAF}" type="slidenum">
              <a:rPr lang="en-US" sz="1500"/>
              <a:pPr>
                <a:defRPr/>
              </a:pPr>
              <a:t>7</a:t>
            </a:fld>
            <a:endParaRPr lang="en-US" sz="1500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" y="16403"/>
            <a:ext cx="10077450" cy="1269057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</a:bodyPr>
          <a:lstStyle>
            <a:lvl1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defTabSz="45691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6915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383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0748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7662" algn="ctr" defTabSz="45691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2600" dirty="0">
                <a:solidFill>
                  <a:srgbClr val="FF0000"/>
                </a:solidFill>
                <a:latin typeface="Bookman Old Style"/>
                <a:cs typeface="Bookman Old Style"/>
              </a:rPr>
              <a:t>SBS GEM trackers: gaining GEM operation experience under conditions exceeding </a:t>
            </a:r>
            <a:r>
              <a:rPr lang="en-US" sz="2600" dirty="0" err="1">
                <a:solidFill>
                  <a:srgbClr val="FF0000"/>
                </a:solidFill>
                <a:latin typeface="Bookman Old Style"/>
                <a:cs typeface="Bookman Old Style"/>
              </a:rPr>
              <a:t>SoLID</a:t>
            </a:r>
            <a:r>
              <a:rPr lang="en-US" sz="2600" dirty="0">
                <a:solidFill>
                  <a:srgbClr val="FF0000"/>
                </a:solidFill>
                <a:latin typeface="Bookman Old Style"/>
                <a:cs typeface="Bookman Old Style"/>
              </a:rPr>
              <a:t> requirements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67956" y="1019727"/>
            <a:ext cx="9909493" cy="370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06" tIns="50355" rIns="100706" bIns="50355">
            <a:spAutoFit/>
          </a:bodyPr>
          <a:lstStyle/>
          <a:p>
            <a:pPr defTabSz="913641"/>
            <a:endParaRPr lang="en-US" sz="220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913641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SBS GEM trackers have been running well for  over 3 years in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GMn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nTPE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, Gen-II,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GEn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-RP and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Gep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-V experiments.</a:t>
            </a:r>
          </a:p>
          <a:p>
            <a:pPr defTabSz="913641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 In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GEp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-V: up to 35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uA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 on 30 cm LH2 target: luminosity ~ 5 x 10</a:t>
            </a:r>
            <a:r>
              <a:rPr lang="en-US" sz="2200" baseline="30000" dirty="0">
                <a:solidFill>
                  <a:prstClr val="black"/>
                </a:solidFill>
                <a:latin typeface="Bookman Old Style"/>
                <a:cs typeface="Bookman Old Style"/>
              </a:rPr>
              <a:t>38; 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  orders of magnitude higher than proposed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SoLID</a:t>
            </a: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 SIDIS run and comparable to what is needed for the PVDIS run</a:t>
            </a:r>
          </a:p>
          <a:p>
            <a:pPr defTabSz="913641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Bookman Old Style"/>
                <a:cs typeface="Bookman Old Style"/>
              </a:rPr>
              <a:t> In SBS all this without baffles and direct line of sight to target: GEM hit rates achieved in SBS are much higher than the worst case predicted for </a:t>
            </a:r>
            <a:r>
              <a:rPr lang="en-US" sz="2200" dirty="0" err="1">
                <a:solidFill>
                  <a:prstClr val="black"/>
                </a:solidFill>
                <a:latin typeface="Bookman Old Style"/>
                <a:cs typeface="Bookman Old Style"/>
              </a:rPr>
              <a:t>SoLID</a:t>
            </a:r>
            <a:endParaRPr lang="en-US" sz="2000" dirty="0">
              <a:solidFill>
                <a:prstClr val="black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963011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284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6576" y="496804"/>
            <a:ext cx="1847533" cy="509114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1300" dirty="0"/>
              <a:t>UVa 150 cm x 40 cm GEM layers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542597" y="924349"/>
            <a:ext cx="755809" cy="117890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30449" y="924349"/>
            <a:ext cx="335915" cy="142853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78512" y="924348"/>
            <a:ext cx="503873" cy="134450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5171" y="67718"/>
            <a:ext cx="2603341" cy="30546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1300" dirty="0"/>
              <a:t>UVa 200 cm x 60 cm GEM layer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63022" y="334895"/>
            <a:ext cx="503873" cy="92558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77981" y="6806566"/>
            <a:ext cx="1931511" cy="30546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1300" dirty="0"/>
              <a:t>Scattering Chamber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8300" y="1512571"/>
            <a:ext cx="1679575" cy="30546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1300" dirty="0" err="1"/>
              <a:t>Bigbite</a:t>
            </a:r>
            <a:r>
              <a:rPr lang="en-US" sz="1300" dirty="0"/>
              <a:t> Magnet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18D9B5C-6E49-C55D-BF05-F19CD1D62510}"/>
              </a:ext>
            </a:extLst>
          </p:cNvPr>
          <p:cNvCxnSpPr>
            <a:cxnSpLocks/>
          </p:cNvCxnSpPr>
          <p:nvPr/>
        </p:nvCxnSpPr>
        <p:spPr>
          <a:xfrm flipH="1">
            <a:off x="5694997" y="1005918"/>
            <a:ext cx="603409" cy="124973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5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cf7cbf8cc_0_108"/>
          <p:cNvSpPr txBox="1">
            <a:spLocks noGrp="1"/>
          </p:cNvSpPr>
          <p:nvPr>
            <p:ph type="title"/>
          </p:nvPr>
        </p:nvSpPr>
        <p:spPr>
          <a:xfrm>
            <a:off x="188952" y="1011221"/>
            <a:ext cx="8582694" cy="9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/>
          </a:bodyPr>
          <a:lstStyle/>
          <a:p>
            <a:pPr rtl="0">
              <a:lnSpc>
                <a:spcPct val="100000"/>
              </a:lnSpc>
              <a:buClr>
                <a:srgbClr val="0070C0"/>
              </a:buClr>
              <a:buSzPts val="4000"/>
            </a:pPr>
            <a:r>
              <a:rPr lang="en" sz="281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Lesson Learned from SBS GEM Trackers</a:t>
            </a:r>
            <a:endParaRPr sz="281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>
              <a:lnSpc>
                <a:spcPct val="100000"/>
              </a:lnSpc>
              <a:buSzPts val="4400"/>
            </a:pPr>
            <a:r>
              <a:rPr lang="en" sz="2314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Overall performance of SBS Front &amp; Back Trackers</a:t>
            </a:r>
            <a:endParaRPr sz="2314"/>
          </a:p>
        </p:txBody>
      </p:sp>
      <p:pic>
        <p:nvPicPr>
          <p:cNvPr id="93" name="Google Shape;93;g33cf7cbf8cc_0_1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44077" y="2121687"/>
            <a:ext cx="4971278" cy="39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f7cbf8cc_0_108"/>
          <p:cNvSpPr txBox="1"/>
          <p:nvPr/>
        </p:nvSpPr>
        <p:spPr>
          <a:xfrm>
            <a:off x="45771" y="2048434"/>
            <a:ext cx="4934330" cy="472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83441">
              <a:lnSpc>
                <a:spcPct val="135000"/>
              </a:lnSpc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48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 SBS GEM tracking system includes: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Forty-six (46) GEM modules 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Front trackers:  6  GEM layers of 40 x 150 cm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>
              <a:lnSpc>
                <a:spcPct val="135000"/>
              </a:lnSpc>
              <a:buClr>
                <a:srgbClr val="000000"/>
              </a:buClr>
              <a:buSzPts val="1900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 2 GEM layers of 60 x 200 cm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 trackers:  8 GEM layers of 60 X 200 cm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7922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SBS GEMs are operating at rate much higher than any other experiment</a:t>
            </a:r>
            <a:r>
              <a:rPr lang="en" sz="1571">
                <a:latin typeface="Calibri"/>
                <a:ea typeface="Calibri"/>
                <a:cs typeface="Calibri"/>
                <a:sym typeface="Calibri"/>
              </a:rPr>
              <a:t> in the world</a:t>
            </a:r>
            <a:r>
              <a:rPr lang="en" sz="1571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few dead areas caused by dead high voltage sectors and faulty electronics 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 sz="15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Since the beginning of the GEp, only about 7 sectors out of 1560 sectors were lost </a:t>
            </a:r>
            <a:endParaRPr sz="15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5843" lvl="1" indent="-288690">
              <a:lnSpc>
                <a:spcPct val="135000"/>
              </a:lnSpc>
              <a:buClr>
                <a:srgbClr val="00B050"/>
              </a:buClr>
              <a:buSzPts val="1900"/>
              <a:buFont typeface="Calibri"/>
              <a:buChar char="○"/>
            </a:pPr>
            <a:r>
              <a:rPr lang="en" sz="1571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Later-developed GEM modules used in front trackers are significantly more robust than the earlier versions used in back trackers</a:t>
            </a:r>
            <a:r>
              <a:rPr lang="en" sz="157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7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33cf7cbf8cc_0_108"/>
          <p:cNvSpPr txBox="1"/>
          <p:nvPr/>
        </p:nvSpPr>
        <p:spPr>
          <a:xfrm>
            <a:off x="5508564" y="6142645"/>
            <a:ext cx="4377144" cy="39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algn="ctr">
              <a:buClr>
                <a:srgbClr val="000000"/>
              </a:buClr>
              <a:buSzPts val="1700"/>
            </a:pPr>
            <a:r>
              <a:rPr lang="en" sz="1571" b="1">
                <a:solidFill>
                  <a:srgbClr val="1CADE4"/>
                </a:solidFill>
                <a:latin typeface="Calibri"/>
                <a:ea typeface="Calibri"/>
                <a:cs typeface="Calibri"/>
                <a:sym typeface="Calibri"/>
              </a:rPr>
              <a:t>Hit map on 8 GEM layers of the front tracker</a:t>
            </a:r>
            <a:endParaRPr sz="1571" b="1">
              <a:solidFill>
                <a:srgbClr val="1CADE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33cf7cbf8cc_0_108"/>
          <p:cNvSpPr txBox="1">
            <a:spLocks noGrp="1"/>
          </p:cNvSpPr>
          <p:nvPr>
            <p:ph type="sldNum" idx="12"/>
          </p:nvPr>
        </p:nvSpPr>
        <p:spPr>
          <a:xfrm>
            <a:off x="7117199" y="6201063"/>
            <a:ext cx="2267426" cy="301778"/>
          </a:xfrm>
          <a:prstGeom prst="rect">
            <a:avLst/>
          </a:prstGeom>
        </p:spPr>
        <p:txBody>
          <a:bodyPr spcFirstLastPara="1" wrap="square" lIns="75568" tIns="37774" rIns="75568" bIns="37774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19535</TotalTime>
  <Words>2348</Words>
  <Application>Microsoft Macintosh PowerPoint</Application>
  <PresentationFormat>Custom</PresentationFormat>
  <Paragraphs>307</Paragraphs>
  <Slides>38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PingFangSC-Regular</vt:lpstr>
      <vt:lpstr>Arial</vt:lpstr>
      <vt:lpstr>Arial</vt:lpstr>
      <vt:lpstr>ARiel</vt:lpstr>
      <vt:lpstr>Bookman Old Style</vt:lpstr>
      <vt:lpstr>Calibri</vt:lpstr>
      <vt:lpstr>Chalkboard</vt:lpstr>
      <vt:lpstr>Comic Sans MS</vt:lpstr>
      <vt:lpstr>Lucida Sans</vt:lpstr>
      <vt:lpstr>Noto Sans Symbols</vt:lpstr>
      <vt:lpstr>Symbol</vt:lpstr>
      <vt:lpstr>Wingdings</vt:lpstr>
      <vt:lpstr>Office Theme</vt:lpstr>
      <vt:lpstr>1_Simple Light</vt:lpstr>
      <vt:lpstr>5_Office Theme</vt:lpstr>
      <vt:lpstr>Simple Light</vt:lpstr>
      <vt:lpstr>1_Office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Learned from SBS GEM Trackers Overall performance of SBS Front &amp; Back Trackers</vt:lpstr>
      <vt:lpstr>Lesson Learned from SBS GEM Trackers Operating GEMs in High Rate Environment</vt:lpstr>
      <vt:lpstr>Lesson Learned from SBS GEM Trackers Detector Occupancy in High Rate Environment</vt:lpstr>
      <vt:lpstr>Post-SBS MPGD Activities at UVa GEM Trackers for  LAD and PRad-II/X17 Experiments</vt:lpstr>
      <vt:lpstr>Post-SBS MPGD Activities at UVa GEM Trackers for MOLLER Experiment</vt:lpstr>
      <vt:lpstr>Post-SBS MPGD Activities at UVa GEM Polarimeters for MOLLER Experiment</vt:lpstr>
      <vt:lpstr>Post-SBS MPGD Activities at UVa GEM TRD for GlueX Experiment</vt:lpstr>
      <vt:lpstr>Post-SBS MPGD Activities at UVa Involvement in R&amp;D on Large-area µRWELL for CLAS12 Upgrade (Stage I)</vt:lpstr>
      <vt:lpstr>Post-SBS MPGD Activities at UVa Involvement in R&amp;D on Double-Sided Thin-gap GEM-uRWELL Detector for EIC</vt:lpstr>
      <vt:lpstr>Post-SBS MPGD Activities at UVa Involvement in R&amp;D on Cylindrical µRWELL Detector for EIC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Studying the Change of GEM Electric Fields in High-rate Environment</vt:lpstr>
      <vt:lpstr>GEM: Proven Technology</vt:lpstr>
      <vt:lpstr>Geant4 Simulation on Optimizing GEM Foil/Detector Structure</vt:lpstr>
      <vt:lpstr>Geant4 Simulation on Optimizing GEM Foil/Detector Structure</vt:lpstr>
      <vt:lpstr>Geant4 Simulation on Optimizing GEM Foil/Detector Structure</vt:lpstr>
      <vt:lpstr>Geant4 Simulation on Optimizing GEM Foil/Detector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size prototype of µRWELL detector</vt:lpstr>
      <vt:lpstr>Large area uRwell prototype under testing at Jlab</vt:lpstr>
      <vt:lpstr>Backups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xz5y </dc:creator>
  <dc:description/>
  <cp:lastModifiedBy>Liyanage, Nilanga K (nl8n)</cp:lastModifiedBy>
  <cp:revision>732</cp:revision>
  <cp:lastPrinted>2019-09-10T15:07:58Z</cp:lastPrinted>
  <dcterms:created xsi:type="dcterms:W3CDTF">2010-10-20T16:35:23Z</dcterms:created>
  <dcterms:modified xsi:type="dcterms:W3CDTF">2025-07-07T20:30:57Z</dcterms:modified>
  <dc:language>en-US</dc:language>
</cp:coreProperties>
</file>