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56" r:id="rId4"/>
    <p:sldId id="266" r:id="rId5"/>
    <p:sldId id="301" r:id="rId6"/>
    <p:sldId id="293" r:id="rId7"/>
    <p:sldId id="291" r:id="rId8"/>
    <p:sldId id="1459" r:id="rId9"/>
    <p:sldId id="1458" r:id="rId10"/>
    <p:sldId id="351" r:id="rId11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8"/>
    <p:restoredTop sz="94684"/>
  </p:normalViewPr>
  <p:slideViewPr>
    <p:cSldViewPr snapToGrid="0" snapToObjects="1">
      <p:cViewPr varScale="1">
        <p:scale>
          <a:sx n="96" d="100"/>
          <a:sy n="96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7A6AC-4CD4-AC44-A837-7E6ACC0D5EDA}" type="datetimeFigureOut">
              <a:rPr lang="en-US" smtClean="0"/>
              <a:t>7/6/25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5600" y="1257300"/>
            <a:ext cx="45212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6B32-A61D-6045-804B-1D920186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3708-63A5-FC4E-882E-BF9838E10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EDAFF-49B8-2948-B38F-AC17150A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8CF49-E00B-7846-A745-BE75107E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4A95-63F4-EA45-A177-481A327D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7CE42-7A6A-8E43-88DC-FC81443D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D75C-9D54-DF43-A736-03A829B0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9AE3-F39F-004E-9B60-DCE68E371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7D90-C322-EB43-BC90-0B1DD706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FC90F-6B6D-084D-9795-66AABF04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7435-C45A-8249-BAA2-A68D1444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3998-5ED2-3943-988B-C0FA3249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BE71A-C4C5-5B42-91B8-CAA46EB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1E4D-1BC9-3542-B967-2F2B7EB7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CA79-5E7B-9C4C-A947-F4A29087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B67A8-E631-794D-95F1-C9DC24E9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E4CA-F1E7-8C42-9B0E-4169EDAE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B43D-680D-854F-9939-8C0218E84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12950"/>
            <a:ext cx="4270375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E99C-8121-0849-872E-5B5A85DE1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012950"/>
            <a:ext cx="4270375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7AE22-0C7D-C649-9885-CD44AAA7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321CA-9D46-3B48-8232-678DB348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3B45A-0C4B-424E-B550-974AA70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B097-3C27-724A-84E6-9DF39195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35F1-82F9-BC46-BFE7-F5581F5F7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FCECF-A9D8-C04C-9B1C-B2A40370D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2A926-1A90-A546-A528-993A71CF1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3A8F5-681E-CE4F-9E39-78896E568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C7D48-4021-AD49-8D93-1999BCB6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25D79-A707-2445-BB9C-EA0DB38B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44113-E06D-A54F-A1BC-D40856A8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5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85EA-44DE-0948-8692-0FA6AC26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EBEDE-6986-274D-AB8E-9D3EB78F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9F45B-0DCD-D240-B9A5-CEE2DD63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8D301-6190-2E48-B3EE-BB643CC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8D7A6-6B5F-D44D-8F14-F06D3E91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8A8A7-630A-8442-9853-2B686A31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DC56-F4EA-5040-BF97-A283556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6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4014-3C75-E740-B718-38420F89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6E16-5DF3-694C-914F-61BCAD2F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C1AF1-BBC2-0341-9DA2-732D0351B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8A451-2BF9-6343-B63A-E6CCC2C5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0871E-10FE-5B40-89A4-65C2C8E4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D017B-8997-964B-8E30-3C792D9C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549F-1CBB-2E4D-8240-60CBCB03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88768-F44D-224E-B520-9626F13F3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C0F95-E681-1B4B-91BF-E746D7C21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71DDB-7DBE-A740-9A2B-7C571D1E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01D82-4A7F-FD4A-82BF-CD248FCE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01590-DD64-474B-B02E-ADB0E1E8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7DFD-19D2-1541-92D5-EBB83FB8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AE699-5CB2-4348-A44B-B01F95B84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89924-3AA7-7346-B3D7-7D8286BA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7C49-1137-524C-A59A-4C3F0FCC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8109-9690-0C48-9954-298D3ED5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18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62988-E115-DF49-9508-ABFC1A518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2013" y="403225"/>
            <a:ext cx="21732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66098-3551-E447-9519-AE4FC23E2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03225"/>
            <a:ext cx="63674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0BE6-AE66-5348-80FA-CA1B27AF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3CDA-B985-5749-9F1C-04D64219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FDF7-E1D5-A148-8CAA-7D1D1ADA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2D62-CA71-CF47-8BF9-D0CDE88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6620C-8A41-5E43-B750-723D44F3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E7DBE-C4C6-4149-A628-9ADBF17D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EA41F-B46D-5049-BCBA-AB41A33D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97EB-7E66-6748-8B9C-32303B28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97655-9FAE-764E-A102-20D044767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3D68F-F6E4-FD40-8A9D-B864003A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87BD-6C55-A24B-A53E-1635CAB3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886A6-12AB-EE43-BA9F-3704FF40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31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40F2-E2C4-EC42-B5A6-B4F0D3B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D4A1-7614-9246-8B23-B005C2E6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12950"/>
            <a:ext cx="8693150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8E2F-EDD7-C54A-9B51-5B8366AF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7DDA-7994-3A44-8BA9-DE9BFE52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AA50-67ED-894A-90A0-7706D1E3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1DF3-6D99-3447-A7FE-C7ED677F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B6B76-0802-D542-AC12-675C07B9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8373-E19B-F048-8DCF-EE0C44E4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D979D-F9BF-CF43-A7D8-939E0DA7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31B1-895E-144C-99FE-8C61B452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8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8D50-3A6F-5E4F-B4BB-FECBD77D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1CCED-3261-E64F-B1C3-D4D0DC9E6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12950"/>
            <a:ext cx="4270375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A8025-2A1C-A648-959B-E0D5C6CF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012950"/>
            <a:ext cx="4270375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026AA-AACA-5947-95EB-D92CAE11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7CDC7-3312-944D-A920-B942D403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9A184-D8AC-464F-A926-2993BD23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1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50B4-73C2-4B47-A74F-0E769EEF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467A1-3E32-A748-9E4F-8B0FC469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024AC-4309-8341-AA49-47F272DF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4D643-831D-0B4E-BEB0-F7C8AD3E0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594C7-AD59-A244-8E47-73F027A82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F7AFE-31BA-DA4D-943E-5B0E9F45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ADC43-8E71-894A-BCA3-D68F36ED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2F451-A20C-4640-A068-0A242491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BC16-686F-A644-972A-25B84BEF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0CBBC-F992-7640-A1A6-C8505E9D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50CBB-925E-5043-A1EE-071D9438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F88FD-0D6D-BB4A-90DF-B4184C88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3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B56FC-926B-4C42-818A-62EB71C7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5A06F-5FCA-A341-A836-ED70F049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F7B2-CF32-874F-B910-FD026B7D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50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1C69-E6E6-0540-9217-C6A8EA12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C8F0-A0BC-1A40-BC68-7B8F2DF0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0D06E-12B4-EC4E-A39E-936BCBBBD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EE724-125C-9F42-B820-5716546B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73D8-580F-D749-832E-B7FC0B4B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703B1-DAB8-8047-9BB1-F429E224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4A46-157E-E148-B4FB-108CCBAB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F0497-2672-6D44-B519-A736FB015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7AA82-E797-D941-ADFF-3428374AD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8BCBA-1284-6C4E-91D6-66879942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13004-FFAA-124E-9601-03EB2857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6227B-96EF-CB4D-A332-5D768A50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2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5AA0-B1A1-9149-AF3F-3B25B70C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3F6B1-DAB7-8D40-9ECF-5D3DFF28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2012950"/>
            <a:ext cx="8693150" cy="4799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532E-7DB7-BA41-8A3A-97C33892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/>
          <a:lstStyle/>
          <a:p>
            <a:fld id="{FCA394EF-0056-CC4A-B6F9-1912911E90A7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327F-4C38-5146-8C49-4B34EE7F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64195-8B92-F947-8F41-0D5399F3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1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B891A-9E9C-564E-B215-499A3ABDD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2013" y="403225"/>
            <a:ext cx="2173287" cy="64087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75927-5DC4-3543-B3B5-7904C2851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03225"/>
            <a:ext cx="6367463" cy="6408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33D9-5278-5049-8EEA-DA1FE6E2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30EE-C99F-0A4B-9F9D-CE1E808D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/>
          <a:lstStyle/>
          <a:p>
            <a:fld id="{DCA61A77-6BDF-7548-B876-4B9C8155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5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8458200" y="529200"/>
            <a:ext cx="1827360" cy="227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4"/>
          <a:stretch/>
        </p:blipFill>
        <p:spPr>
          <a:xfrm>
            <a:off x="8056440" y="7122600"/>
            <a:ext cx="1327320" cy="42876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18360" y="685800"/>
            <a:ext cx="10058400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600760" y="7208280"/>
            <a:ext cx="1188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1F1C941-8105-4910-9550-F1D1F698FF19}" type="slidenum">
              <a:rPr lang="en-US" sz="1400" b="0" strike="noStrike" spc="-1">
                <a:solidFill>
                  <a:srgbClr val="000000"/>
                </a:solidFill>
                <a:latin typeface="ARiel"/>
                <a:ea typeface="DejaVu Sans"/>
              </a:rPr>
              <a:t>‹#›</a:t>
            </a:fld>
            <a:endParaRPr lang="en-US" sz="1400" b="0" strike="noStrike" spc="-1"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076880" y="7168680"/>
            <a:ext cx="822600" cy="35280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30AE6-C0DA-5149-ACF4-E1177E29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13EB8-AE34-B543-AA7E-F7A7154F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12950"/>
            <a:ext cx="8693150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A9A6C-8C01-4242-BA7C-6D5D43170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FFBF-7EE5-2945-9792-8968003DDC73}" type="datetimeFigureOut">
              <a:rPr lang="en-US" smtClean="0"/>
              <a:t>7/6/25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C0C6-1DF5-8E4E-BC0D-C16D41D19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170FF-9478-6E42-8CB7-98A345AC1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DABD-CF72-8C41-A0F5-B50E9AA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4D7D4-1877-F54B-98CB-010B85786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010400"/>
            <a:ext cx="22685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5E17-E2F7-5C4A-943B-9E015CD9140D}" type="datetimeFigureOut">
              <a:rPr lang="en-US" smtClean="0"/>
              <a:t>7/6/25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8A42CA-6AA1-4E45-AEC7-FBF75E927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6763" y="7010400"/>
            <a:ext cx="22685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C2BD0-D928-5246-A9FF-8E0D1AE953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CD349A-5BF7-DB4F-863C-15AB6EA3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12950"/>
            <a:ext cx="8693150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8285B5-01E8-3E4E-BD9C-000D7BC66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7010400"/>
            <a:ext cx="34004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2E16B5BA-6B55-0740-A6D0-2B7DDBBE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0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64600" y="127440"/>
            <a:ext cx="9298500" cy="5553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pc="-1" dirty="0" err="1">
                <a:solidFill>
                  <a:srgbClr val="000000"/>
                </a:solidFill>
                <a:latin typeface="ARial"/>
              </a:rPr>
              <a:t>SoLID</a:t>
            </a: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 Update</a:t>
            </a:r>
            <a:endParaRPr lang="en-US" sz="3200" b="1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206600" y="4542320"/>
            <a:ext cx="2133500" cy="778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000" spc="-1" dirty="0">
                <a:latin typeface="ARial"/>
              </a:rPr>
              <a:t>Jian-ping Chen</a:t>
            </a: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latin typeface="ARial"/>
              </a:rPr>
              <a:t>Jefferson Lab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187496" y="1017230"/>
            <a:ext cx="6840000" cy="319068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5772020" y="2433412"/>
            <a:ext cx="4305430" cy="1087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0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SoLID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 Collaboration Meeting </a:t>
            </a:r>
          </a:p>
          <a:p>
            <a:pPr algn="ctr"/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@ 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Jefferson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Lab</a:t>
            </a:r>
          </a:p>
          <a:p>
            <a:pPr algn="ctr"/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July 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7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-8, 2025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3"/>
          <a:stretch/>
        </p:blipFill>
        <p:spPr>
          <a:xfrm>
            <a:off x="6810260" y="4041720"/>
            <a:ext cx="2305440" cy="111528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E7282F-2838-434C-AB5A-2A952BD8054F}"/>
              </a:ext>
            </a:extLst>
          </p:cNvPr>
          <p:cNvSpPr/>
          <p:nvPr/>
        </p:nvSpPr>
        <p:spPr>
          <a:xfrm>
            <a:off x="0" y="7315200"/>
            <a:ext cx="3607496" cy="15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8600" y="156960"/>
            <a:ext cx="959976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Outline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415E-718E-B346-A806-7F6EBCF7E69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30200" y="1029282"/>
            <a:ext cx="9498160" cy="5541336"/>
          </a:xfrm>
        </p:spPr>
        <p:txBody>
          <a:bodyPr/>
          <a:lstStyle/>
          <a:p>
            <a:r>
              <a:rPr lang="en-US" sz="2400" dirty="0"/>
              <a:t>  </a:t>
            </a:r>
          </a:p>
          <a:p>
            <a:pPr marL="457200" indent="-457200">
              <a:buAutoNum type="arabicPeriod"/>
            </a:pPr>
            <a:r>
              <a:rPr lang="en-US" sz="2400" dirty="0"/>
              <a:t>Progress Since January 2025 Collaboration Meeting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 err="1"/>
              <a:t>SoLID</a:t>
            </a:r>
            <a:r>
              <a:rPr lang="en-US" sz="2400" dirty="0"/>
              <a:t> Large-Angle Options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 err="1"/>
              <a:t>SoLID</a:t>
            </a:r>
            <a:r>
              <a:rPr lang="en-US" sz="2400" dirty="0"/>
              <a:t> pre-R&amp;D Activities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Physics Development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Plan for the Next Steps</a:t>
            </a:r>
          </a:p>
          <a:p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FDE8-7A99-C74B-86BF-B46E27E5B735}"/>
              </a:ext>
            </a:extLst>
          </p:cNvPr>
          <p:cNvSpPr/>
          <p:nvPr/>
        </p:nvSpPr>
        <p:spPr>
          <a:xfrm>
            <a:off x="0" y="7315200"/>
            <a:ext cx="3607496" cy="15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8600" y="156960"/>
            <a:ext cx="959976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685399"/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Progress Since May 2024 Collaboration Meeting</a:t>
            </a:r>
            <a:endParaRPr lang="en-US" sz="2800" spc="-1" dirty="0">
              <a:solidFill>
                <a:prstClr val="black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415E-718E-B346-A806-7F6EBCF7E69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30200" y="858436"/>
            <a:ext cx="9498160" cy="5851646"/>
          </a:xfrm>
        </p:spPr>
        <p:txBody>
          <a:bodyPr/>
          <a:lstStyle/>
          <a:p>
            <a:pPr marL="285750" indent="-285750" defTabSz="685399">
              <a:buFont typeface="Arial" panose="020B0604020202020204" pitchFamily="34" charset="0"/>
              <a:buChar char="•"/>
            </a:pPr>
            <a:r>
              <a:rPr lang="en-US" sz="1800" b="1" spc="-1" dirty="0">
                <a:latin typeface="ARial"/>
              </a:rPr>
              <a:t>Project Status</a:t>
            </a:r>
          </a:p>
          <a:p>
            <a:pPr marL="285750" indent="-285750" defTabSz="685399">
              <a:buFont typeface="Arial" panose="020B0604020202020204" pitchFamily="34" charset="0"/>
              <a:buChar char="•"/>
            </a:pPr>
            <a:endParaRPr lang="en-US" sz="1800" b="1" spc="-1" dirty="0">
              <a:latin typeface="ARial"/>
            </a:endParaRPr>
          </a:p>
          <a:p>
            <a:pPr marL="342900" lvl="2" indent="-342900" defTabSz="685399">
              <a:buFont typeface="+mj-lt"/>
              <a:buAutoNum type="arabicPeriod"/>
            </a:pPr>
            <a:r>
              <a:rPr lang="en-US" spc="-1" dirty="0">
                <a:solidFill>
                  <a:schemeClr val="tx1"/>
                </a:solidFill>
                <a:latin typeface="ARial"/>
              </a:rPr>
              <a:t>Long Range Plan: Strong Endorsement,  Recommendation 4 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                                   (Recommendation 1 in QCD Town Meeting)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Submitted </a:t>
            </a:r>
            <a:r>
              <a:rPr lang="en-US" spc="-1" dirty="0" err="1">
                <a:solidFill>
                  <a:schemeClr val="tx1"/>
                </a:solidFill>
                <a:latin typeface="ARial"/>
              </a:rPr>
              <a:t>SoLID</a:t>
            </a:r>
            <a:r>
              <a:rPr lang="en-US" spc="-1" dirty="0">
                <a:solidFill>
                  <a:schemeClr val="tx1"/>
                </a:solidFill>
                <a:latin typeface="ARial"/>
              </a:rPr>
              <a:t> Whitepaper as Input</a:t>
            </a:r>
          </a:p>
          <a:p>
            <a:pPr marL="342900" lvl="2" indent="-342900" defTabSz="685399">
              <a:buAutoNum type="arabicPeriod" startAt="2"/>
            </a:pPr>
            <a:r>
              <a:rPr lang="en-US" spc="-1" dirty="0">
                <a:solidFill>
                  <a:schemeClr val="tx1"/>
                </a:solidFill>
                <a:latin typeface="ARial"/>
              </a:rPr>
              <a:t>DOE Facility Review: Readiness: A – Ready to be launched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            waiting for across field evaluation and report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                     (no new project approval before the Facility Review Report) 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Submitted One-pager Write-up as Input</a:t>
            </a:r>
          </a:p>
          <a:p>
            <a:pPr marL="342900" lvl="2" indent="-342900" defTabSz="685399">
              <a:buAutoNum type="arabicPeriod" startAt="3"/>
            </a:pPr>
            <a:r>
              <a:rPr lang="en-US" spc="-1" dirty="0">
                <a:solidFill>
                  <a:schemeClr val="tx1"/>
                </a:solidFill>
                <a:latin typeface="ARial"/>
              </a:rPr>
              <a:t>NSAC Subcommittee on International Benchmarking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Submitted One-pager Write-up as Input</a:t>
            </a:r>
          </a:p>
          <a:p>
            <a:pPr lvl="2" defTabSz="685399"/>
            <a:endParaRPr lang="en-US" spc="-1" dirty="0">
              <a:solidFill>
                <a:schemeClr val="tx1"/>
              </a:solidFill>
              <a:latin typeface="ARial"/>
            </a:endParaRP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4.  </a:t>
            </a:r>
            <a:r>
              <a:rPr lang="en-US" spc="-1" dirty="0" err="1">
                <a:solidFill>
                  <a:schemeClr val="tx1"/>
                </a:solidFill>
                <a:latin typeface="ARial"/>
              </a:rPr>
              <a:t>JLab</a:t>
            </a:r>
            <a:r>
              <a:rPr lang="en-US" spc="-1" dirty="0">
                <a:solidFill>
                  <a:schemeClr val="tx1"/>
                </a:solidFill>
                <a:latin typeface="ARial"/>
              </a:rPr>
              <a:t> cost sharing plan;  Options to start with partial detector: forward and large-angle 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Worked with Hall A and Physics Division on the options 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Forward option costs too high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Large-angle cost is about the same amount as </a:t>
            </a:r>
            <a:r>
              <a:rPr lang="en-US" spc="-1" dirty="0" err="1">
                <a:solidFill>
                  <a:schemeClr val="tx1"/>
                </a:solidFill>
                <a:latin typeface="ARial"/>
              </a:rPr>
              <a:t>JLab</a:t>
            </a:r>
            <a:r>
              <a:rPr lang="en-US" spc="-1" dirty="0">
                <a:solidFill>
                  <a:schemeClr val="tx1"/>
                </a:solidFill>
                <a:latin typeface="ARial"/>
              </a:rPr>
              <a:t> cost sharing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           Physics with large-angle option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           Presentation/discussion with DOE/NP</a:t>
            </a:r>
          </a:p>
          <a:p>
            <a:pPr lvl="2" defTabSz="685399"/>
            <a:r>
              <a:rPr lang="en-US" spc="-1" dirty="0">
                <a:solidFill>
                  <a:schemeClr val="tx1"/>
                </a:solidFill>
                <a:latin typeface="ARial"/>
              </a:rPr>
              <a:t>	         DOE wants </a:t>
            </a:r>
            <a:r>
              <a:rPr lang="en-US" spc="-1" dirty="0" err="1">
                <a:solidFill>
                  <a:schemeClr val="tx1"/>
                </a:solidFill>
                <a:latin typeface="ARial"/>
              </a:rPr>
              <a:t>SoLID</a:t>
            </a:r>
            <a:r>
              <a:rPr lang="en-US" spc="-1" dirty="0">
                <a:solidFill>
                  <a:schemeClr val="tx1"/>
                </a:solidFill>
                <a:latin typeface="ARial"/>
              </a:rPr>
              <a:t> to get CD0 first</a:t>
            </a:r>
          </a:p>
          <a:p>
            <a:pPr lvl="2" defTabSz="685399"/>
            <a:endParaRPr lang="en-US" spc="-1" dirty="0">
              <a:solidFill>
                <a:schemeClr val="tx1"/>
              </a:solidFill>
              <a:latin typeface="ARial"/>
            </a:endParaRP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FDE8-7A99-C74B-86BF-B46E27E5B735}"/>
              </a:ext>
            </a:extLst>
          </p:cNvPr>
          <p:cNvSpPr/>
          <p:nvPr/>
        </p:nvSpPr>
        <p:spPr>
          <a:xfrm>
            <a:off x="0" y="7315200"/>
            <a:ext cx="3607496" cy="15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3698-4701-A62E-22C4-E8572203F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>
            <a:extLst>
              <a:ext uri="{FF2B5EF4-FFF2-40B4-BE49-F238E27FC236}">
                <a16:creationId xmlns:a16="http://schemas.microsoft.com/office/drawing/2014/main" id="{CBD1AC68-5465-3DFC-957A-9787A8AF38D3}"/>
              </a:ext>
            </a:extLst>
          </p:cNvPr>
          <p:cNvSpPr/>
          <p:nvPr/>
        </p:nvSpPr>
        <p:spPr>
          <a:xfrm>
            <a:off x="360720" y="159480"/>
            <a:ext cx="8281504" cy="48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n-US" sz="2400" b="1" spc="-1" dirty="0" err="1">
                <a:solidFill>
                  <a:srgbClr val="000000"/>
                </a:solidFill>
                <a:latin typeface="ARial"/>
              </a:rPr>
              <a:t>SoLID</a:t>
            </a:r>
            <a:r>
              <a:rPr lang="en-US" sz="2400" b="1" spc="-1" dirty="0">
                <a:solidFill>
                  <a:srgbClr val="000000"/>
                </a:solidFill>
                <a:latin typeface="ARial"/>
              </a:rPr>
              <a:t>-LD : New Cost Sharing Proposal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7F93D-E4AF-604B-A463-718268B8DE27}"/>
              </a:ext>
            </a:extLst>
          </p:cNvPr>
          <p:cNvSpPr txBox="1"/>
          <p:nvPr/>
        </p:nvSpPr>
        <p:spPr>
          <a:xfrm>
            <a:off x="0" y="7086600"/>
            <a:ext cx="3931920" cy="476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C5589-A9E2-0300-7450-1558C0F3C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71" y="1197429"/>
            <a:ext cx="6377956" cy="4362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5969C-710E-4CCC-B0A1-8A3BDB1367CF}"/>
              </a:ext>
            </a:extLst>
          </p:cNvPr>
          <p:cNvSpPr txBox="1"/>
          <p:nvPr/>
        </p:nvSpPr>
        <p:spPr>
          <a:xfrm>
            <a:off x="147186" y="1667103"/>
            <a:ext cx="43542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4625" indent="-174625">
              <a:buFont typeface="+mj-lt"/>
              <a:buAutoNum type="arabicPeriod"/>
            </a:pPr>
            <a:r>
              <a:rPr lang="en-US" dirty="0"/>
              <a:t> Existing Polarized Helium target with Longitudinal and Transverse pol</a:t>
            </a:r>
          </a:p>
          <a:p>
            <a:pPr marL="165100" indent="-165100">
              <a:buAutoNum type="arabicPeriod"/>
            </a:pPr>
            <a:r>
              <a:rPr lang="en-US" dirty="0"/>
              <a:t>Magnet  </a:t>
            </a:r>
          </a:p>
          <a:p>
            <a:pPr lvl="1" indent="-174625">
              <a:buFont typeface="Wingdings" panose="05000000000000000000" pitchFamily="2" charset="2"/>
              <a:buChar char="Ø"/>
            </a:pPr>
            <a:r>
              <a:rPr lang="en-US" dirty="0"/>
              <a:t>CLEO magnet at </a:t>
            </a:r>
            <a:r>
              <a:rPr lang="en-US" dirty="0" err="1"/>
              <a:t>JLab</a:t>
            </a:r>
            <a:endParaRPr lang="en-US" dirty="0"/>
          </a:p>
          <a:p>
            <a:pPr lvl="1" indent="-174625">
              <a:buFont typeface="Wingdings" panose="05000000000000000000" pitchFamily="2" charset="2"/>
              <a:buChar char="Ø"/>
            </a:pPr>
            <a:r>
              <a:rPr lang="en-US" dirty="0"/>
              <a:t>Low current testing completed</a:t>
            </a:r>
          </a:p>
          <a:p>
            <a:pPr marL="165100" indent="-165100">
              <a:buAutoNum type="arabicPeriod"/>
            </a:pPr>
            <a:r>
              <a:rPr lang="en-US" dirty="0"/>
              <a:t>GEMs 4 out of 6 planes </a:t>
            </a:r>
          </a:p>
          <a:p>
            <a:pPr marL="165100" indent="-165100">
              <a:buAutoNum type="arabicPeriod"/>
            </a:pPr>
            <a:r>
              <a:rPr lang="en-US" dirty="0"/>
              <a:t>Large Angle </a:t>
            </a:r>
            <a:r>
              <a:rPr lang="en-US" dirty="0" err="1"/>
              <a:t>Ecal</a:t>
            </a:r>
            <a:r>
              <a:rPr lang="en-US" dirty="0"/>
              <a:t> </a:t>
            </a:r>
          </a:p>
          <a:p>
            <a:pPr marL="514350" lvl="2" indent="-285750">
              <a:buFont typeface="Wingdings" panose="05000000000000000000" pitchFamily="2" charset="2"/>
              <a:buChar char="Ø"/>
            </a:pPr>
            <a:r>
              <a:rPr lang="en-US" dirty="0"/>
              <a:t>Pre-shower and SPDs</a:t>
            </a:r>
          </a:p>
          <a:p>
            <a:pPr marL="514350" lvl="2" indent="-285750">
              <a:buFont typeface="Wingdings" panose="05000000000000000000" pitchFamily="2" charset="2"/>
              <a:buChar char="Ø"/>
            </a:pPr>
            <a:r>
              <a:rPr lang="en-US" dirty="0"/>
              <a:t>440 out of the 1800 modules.</a:t>
            </a:r>
          </a:p>
          <a:p>
            <a:pPr marL="165100" indent="-165100">
              <a:buAutoNum type="arabicPeriod"/>
            </a:pPr>
            <a:r>
              <a:rPr lang="en-US" dirty="0"/>
              <a:t>DAQ </a:t>
            </a:r>
          </a:p>
          <a:p>
            <a:pPr marL="165100" indent="-165100">
              <a:buAutoNum type="arabicPeriod"/>
            </a:pPr>
            <a:r>
              <a:rPr lang="en-US" dirty="0"/>
              <a:t>Infrastructure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9CC5D-FCCB-4563-A093-E3C1028912AD}"/>
              </a:ext>
            </a:extLst>
          </p:cNvPr>
          <p:cNvSpPr/>
          <p:nvPr/>
        </p:nvSpPr>
        <p:spPr>
          <a:xfrm>
            <a:off x="174171" y="5263460"/>
            <a:ext cx="9699443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u="sng" dirty="0"/>
              <a:t>Physics: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Inclusive DIS at high Q</a:t>
            </a:r>
            <a:r>
              <a:rPr lang="en-US" baseline="30000" dirty="0"/>
              <a:t>2</a:t>
            </a:r>
            <a:r>
              <a:rPr lang="en-US" dirty="0"/>
              <a:t> and large X. Coverage of 15 to 24 deg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Inclusive charged pion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at the highest luminosity (10</a:t>
            </a:r>
            <a:r>
              <a:rPr lang="en-US" baseline="30000" dirty="0"/>
              <a:t>37</a:t>
            </a:r>
            <a:r>
              <a:rPr lang="en-US" dirty="0"/>
              <a:t>) possible with polarized helium target and cover the large 2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acceptance to make precision asymmetry measurements.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Hall B limited to luminosity of 10</a:t>
            </a:r>
            <a:r>
              <a:rPr lang="en-US" baseline="30000" dirty="0"/>
              <a:t>34</a:t>
            </a:r>
            <a:r>
              <a:rPr lang="en-US" dirty="0"/>
              <a:t> for polarized helium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Hall C has small acceptance spectrometers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FE6A3-2BFB-4668-95A1-470B0467B2B6}"/>
              </a:ext>
            </a:extLst>
          </p:cNvPr>
          <p:cNvSpPr txBox="1"/>
          <p:nvPr/>
        </p:nvSpPr>
        <p:spPr>
          <a:xfrm>
            <a:off x="80693" y="792887"/>
            <a:ext cx="940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Start with the Large angle Detector section of the planned </a:t>
            </a:r>
            <a:r>
              <a:rPr lang="en-US" sz="2000" u="sng" dirty="0" err="1"/>
              <a:t>SoLID</a:t>
            </a:r>
            <a:r>
              <a:rPr lang="en-US" sz="2000" u="sng" dirty="0"/>
              <a:t> spectrometer</a:t>
            </a:r>
          </a:p>
        </p:txBody>
      </p:sp>
    </p:spTree>
    <p:extLst>
      <p:ext uri="{BB962C8B-B14F-4D97-AF65-F5344CB8AC3E}">
        <p14:creationId xmlns:p14="http://schemas.microsoft.com/office/powerpoint/2010/main" val="2810596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CB0A-9B32-558A-8604-9B5DF656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>
            <a:extLst>
              <a:ext uri="{FF2B5EF4-FFF2-40B4-BE49-F238E27FC236}">
                <a16:creationId xmlns:a16="http://schemas.microsoft.com/office/drawing/2014/main" id="{0D58E52A-8885-2CEB-99AA-95E00820A000}"/>
              </a:ext>
            </a:extLst>
          </p:cNvPr>
          <p:cNvSpPr/>
          <p:nvPr/>
        </p:nvSpPr>
        <p:spPr>
          <a:xfrm>
            <a:off x="360720" y="159480"/>
            <a:ext cx="8281504" cy="48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dirty="0" err="1">
                <a:solidFill>
                  <a:srgbClr val="000000"/>
                </a:solidFill>
                <a:latin typeface="ARial"/>
              </a:rPr>
              <a:t>SoLID</a:t>
            </a:r>
            <a:r>
              <a:rPr lang="en-US" sz="2400" b="1" spc="-1" dirty="0">
                <a:solidFill>
                  <a:srgbClr val="000000"/>
                </a:solidFill>
                <a:latin typeface="ARial"/>
              </a:rPr>
              <a:t>-LD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1E942-3355-DFB2-049B-57E42B830FC7}"/>
              </a:ext>
            </a:extLst>
          </p:cNvPr>
          <p:cNvSpPr txBox="1"/>
          <p:nvPr/>
        </p:nvSpPr>
        <p:spPr>
          <a:xfrm>
            <a:off x="0" y="7086600"/>
            <a:ext cx="3931920" cy="476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DCF90-EAEF-4025-A0A5-4453600B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92" y="857217"/>
            <a:ext cx="4441592" cy="3220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DF2C2-27A0-4D41-B6AD-E70F1C27320D}"/>
              </a:ext>
            </a:extLst>
          </p:cNvPr>
          <p:cNvSpPr/>
          <p:nvPr/>
        </p:nvSpPr>
        <p:spPr>
          <a:xfrm>
            <a:off x="98258" y="698281"/>
            <a:ext cx="47206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Allows for commissioning of DAQ, magnet and LD detectors</a:t>
            </a:r>
          </a:p>
          <a:p>
            <a:endParaRPr lang="en-US" sz="2000" dirty="0"/>
          </a:p>
          <a:p>
            <a:r>
              <a:rPr lang="en-US" sz="2000" b="1" u="sng" dirty="0"/>
              <a:t>Approved experiments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Run-group experiment d</a:t>
            </a:r>
            <a:r>
              <a:rPr lang="en-US" sz="2000" baseline="-25000" dirty="0"/>
              <a:t>2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Run-group experiment A</a:t>
            </a:r>
            <a:r>
              <a:rPr lang="en-US" sz="2000" baseline="-25000" dirty="0"/>
              <a:t>y</a:t>
            </a:r>
            <a:r>
              <a:rPr lang="en-US" sz="2000" baseline="30000" dirty="0"/>
              <a:t>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Part of SIDIS experiments – charged pion productions with both L/T polarizations (TMDs) </a:t>
            </a:r>
          </a:p>
          <a:p>
            <a:pPr marL="457200" indent="-457200">
              <a:buFontTx/>
              <a:buAutoNum type="arabicPeriod"/>
            </a:pPr>
            <a:endParaRPr lang="en-US" sz="2000" dirty="0"/>
          </a:p>
          <a:p>
            <a:r>
              <a:rPr lang="en-US" sz="2000" b="1" u="sng" dirty="0"/>
              <a:t>Propose new experiments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Precision g</a:t>
            </a:r>
            <a:r>
              <a:rPr lang="en-US" sz="2000" baseline="-25000" dirty="0"/>
              <a:t>1</a:t>
            </a:r>
            <a:r>
              <a:rPr lang="en-US" sz="2000" baseline="30000" dirty="0"/>
              <a:t>n</a:t>
            </a:r>
            <a:r>
              <a:rPr lang="en-US" sz="2000" dirty="0"/>
              <a:t>/A</a:t>
            </a:r>
            <a:r>
              <a:rPr lang="en-US" sz="2000" baseline="-25000" dirty="0"/>
              <a:t>1</a:t>
            </a:r>
            <a:r>
              <a:rPr lang="en-US" sz="2000" baseline="30000" dirty="0"/>
              <a:t>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Inclusive charged pion production</a:t>
            </a:r>
          </a:p>
          <a:p>
            <a:pPr marL="119063" lvl="1" indent="165100">
              <a:buFont typeface="Arial" panose="020B0604020202020204" pitchFamily="34" charset="0"/>
              <a:buChar char="•"/>
            </a:pPr>
            <a:r>
              <a:rPr lang="en-US" sz="2000" dirty="0"/>
              <a:t>Study gluon and constraint on TMDs</a:t>
            </a:r>
          </a:p>
          <a:p>
            <a:pPr marL="119063" lvl="1" indent="165100">
              <a:buFont typeface="Arial" panose="020B0604020202020204" pitchFamily="34" charset="0"/>
              <a:buChar char="•"/>
            </a:pPr>
            <a:r>
              <a:rPr lang="en-US" sz="2000" dirty="0"/>
              <a:t>Test new formalism of </a:t>
            </a:r>
            <a:r>
              <a:rPr lang="en-US" sz="2000" dirty="0" err="1"/>
              <a:t>JLab</a:t>
            </a:r>
            <a:r>
              <a:rPr lang="en-US" sz="2000" dirty="0"/>
              <a:t> theory group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D834B-1700-48CE-B87A-ACDA9E8D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192" y="4171758"/>
            <a:ext cx="4441592" cy="3008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DB7A2-BFBD-4978-AEC9-9E487220DEE5}"/>
              </a:ext>
            </a:extLst>
          </p:cNvPr>
          <p:cNvSpPr txBox="1"/>
          <p:nvPr/>
        </p:nvSpPr>
        <p:spPr>
          <a:xfrm>
            <a:off x="5038724" y="1828800"/>
            <a:ext cx="545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baseline="30000" dirty="0"/>
              <a:t>n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0E253-997E-4AAA-84E5-577BDC6F94BF}"/>
              </a:ext>
            </a:extLst>
          </p:cNvPr>
          <p:cNvSpPr txBox="1"/>
          <p:nvPr/>
        </p:nvSpPr>
        <p:spPr>
          <a:xfrm>
            <a:off x="9013370" y="2790585"/>
            <a:ext cx="96582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SoLID</a:t>
            </a:r>
            <a:r>
              <a:rPr lang="en-US" sz="1200" dirty="0">
                <a:solidFill>
                  <a:srgbClr val="FF0000"/>
                </a:solidFill>
              </a:rPr>
              <a:t>-LD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CB70A-BAE3-4756-ACEA-BBEEC03EE9B2}"/>
              </a:ext>
            </a:extLst>
          </p:cNvPr>
          <p:cNvSpPr txBox="1"/>
          <p:nvPr/>
        </p:nvSpPr>
        <p:spPr>
          <a:xfrm>
            <a:off x="8159313" y="3023213"/>
            <a:ext cx="96582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B0F0"/>
                </a:solidFill>
              </a:rPr>
              <a:t>SoLID</a:t>
            </a:r>
            <a:r>
              <a:rPr lang="en-US" sz="1200" dirty="0">
                <a:solidFill>
                  <a:srgbClr val="00B0F0"/>
                </a:solidFill>
              </a:rPr>
              <a:t>-LD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837EE-51C1-40C0-9E77-5585B3B26648}"/>
              </a:ext>
            </a:extLst>
          </p:cNvPr>
          <p:cNvSpPr txBox="1"/>
          <p:nvPr/>
        </p:nvSpPr>
        <p:spPr>
          <a:xfrm>
            <a:off x="8159313" y="3306388"/>
            <a:ext cx="143693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Hall C E12-06-121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A8A63-AA61-485C-8266-5E8B92C5E1D6}"/>
              </a:ext>
            </a:extLst>
          </p:cNvPr>
          <p:cNvSpPr txBox="1"/>
          <p:nvPr/>
        </p:nvSpPr>
        <p:spPr>
          <a:xfrm>
            <a:off x="5262763" y="4441389"/>
            <a:ext cx="545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y</a:t>
            </a:r>
            <a:r>
              <a:rPr lang="en-US" baseline="30000" dirty="0"/>
              <a:t>n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635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81AB-29FE-1E6B-5D2D-E214065C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>
            <a:extLst>
              <a:ext uri="{FF2B5EF4-FFF2-40B4-BE49-F238E27FC236}">
                <a16:creationId xmlns:a16="http://schemas.microsoft.com/office/drawing/2014/main" id="{ED86513F-278B-4A73-2F84-D4C490B82E92}"/>
              </a:ext>
            </a:extLst>
          </p:cNvPr>
          <p:cNvSpPr/>
          <p:nvPr/>
        </p:nvSpPr>
        <p:spPr>
          <a:xfrm>
            <a:off x="228600" y="156960"/>
            <a:ext cx="959976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685399"/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Progress Since May 2024 Collaboration Meeting</a:t>
            </a:r>
            <a:endParaRPr lang="en-US" sz="2800" spc="-1" dirty="0">
              <a:solidFill>
                <a:prstClr val="black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286F2-1F3F-1DC5-8B01-37724D19B37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30200" y="858436"/>
            <a:ext cx="9498160" cy="5354105"/>
          </a:xfrm>
        </p:spPr>
        <p:txBody>
          <a:bodyPr/>
          <a:lstStyle/>
          <a:p>
            <a:pPr lvl="2" defTabSz="685399"/>
            <a:endParaRPr lang="en-US" sz="2000" spc="-1" dirty="0">
              <a:solidFill>
                <a:schemeClr val="tx1"/>
              </a:solidFill>
              <a:latin typeface="ARial"/>
            </a:endParaRPr>
          </a:p>
          <a:p>
            <a:pPr lvl="2" defTabSz="685399"/>
            <a:r>
              <a:rPr lang="en-US" sz="2000" spc="-1" dirty="0">
                <a:solidFill>
                  <a:schemeClr val="tx1"/>
                </a:solidFill>
                <a:latin typeface="ARial"/>
              </a:rPr>
              <a:t>                  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 </a:t>
            </a:r>
          </a:p>
          <a:p>
            <a:pPr marL="342900" indent="-342900" defTabSz="685399">
              <a:buFont typeface="Arial" panose="020B0604020202020204" pitchFamily="34" charset="0"/>
              <a:buChar char="•"/>
            </a:pPr>
            <a:r>
              <a:rPr lang="en-US" sz="2000" b="1" spc="-1" dirty="0">
                <a:latin typeface="ARial"/>
              </a:rPr>
              <a:t>Pre-R&amp;D Activities:</a:t>
            </a:r>
          </a:p>
          <a:p>
            <a:pPr defTabSz="685399"/>
            <a:r>
              <a:rPr lang="en-US" sz="2000" spc="-1" dirty="0">
                <a:latin typeface="ARial"/>
              </a:rPr>
              <a:t>	1. 2</a:t>
            </a:r>
            <a:r>
              <a:rPr lang="en-US" sz="2000" spc="-1" baseline="30000" dirty="0">
                <a:latin typeface="ARial"/>
              </a:rPr>
              <a:t>nd</a:t>
            </a:r>
            <a:r>
              <a:rPr lang="en-US" sz="2000" spc="-1" dirty="0">
                <a:latin typeface="ARial"/>
              </a:rPr>
              <a:t> DOE-funded Detector Beam Test in Hall C: analysis complete,</a:t>
            </a:r>
          </a:p>
          <a:p>
            <a:pPr defTabSz="685399"/>
            <a:r>
              <a:rPr lang="en-US" sz="2000" spc="-1" dirty="0">
                <a:latin typeface="ARial"/>
              </a:rPr>
              <a:t>		Radiation damage for pre-shower?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        (Ye Tian)  </a:t>
            </a:r>
          </a:p>
          <a:p>
            <a:pPr defTabSz="685399"/>
            <a:r>
              <a:rPr lang="en-US" sz="2000" spc="-1" dirty="0">
                <a:latin typeface="ARial"/>
              </a:rPr>
              <a:t>                    Write-up almost ready?                           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Xiaochao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Zheng)</a:t>
            </a:r>
          </a:p>
          <a:p>
            <a:pPr defTabSz="685399"/>
            <a:endParaRPr lang="en-US" sz="2000" spc="-1" dirty="0">
              <a:solidFill>
                <a:srgbClr val="C00000"/>
              </a:solidFill>
              <a:latin typeface="ARial"/>
            </a:endParaRPr>
          </a:p>
          <a:p>
            <a:pPr defTabSz="685399"/>
            <a:r>
              <a:rPr lang="en-US" sz="2000" spc="-1" dirty="0">
                <a:latin typeface="ARial"/>
              </a:rPr>
              <a:t>	2. DAQ and GEM Readout Test		      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(Alexandre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Camsonne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)</a:t>
            </a:r>
          </a:p>
          <a:p>
            <a:pPr defTabSz="685399"/>
            <a:endParaRPr lang="en-US" sz="2000" spc="-1" dirty="0">
              <a:solidFill>
                <a:srgbClr val="C00000"/>
              </a:solidFill>
              <a:latin typeface="ARial"/>
            </a:endParaRPr>
          </a:p>
          <a:p>
            <a:pPr defTabSz="685399"/>
            <a:r>
              <a:rPr lang="en-US" sz="2000" spc="-1" dirty="0">
                <a:solidFill>
                  <a:srgbClr val="C00000"/>
                </a:solidFill>
                <a:latin typeface="ARial"/>
              </a:rPr>
              <a:t>	</a:t>
            </a:r>
            <a:r>
              <a:rPr lang="en-US" sz="2000" spc="-1" dirty="0">
                <a:latin typeface="ARial"/>
              </a:rPr>
              <a:t>3. New beam test for next run period	                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(Klaus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Dehmelt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)</a:t>
            </a:r>
          </a:p>
          <a:p>
            <a:pPr defTabSz="685399"/>
            <a:endParaRPr lang="en-US" sz="2000" spc="-1" dirty="0">
              <a:solidFill>
                <a:srgbClr val="C00000"/>
              </a:solidFill>
              <a:latin typeface="ARial"/>
            </a:endParaRPr>
          </a:p>
          <a:p>
            <a:pPr defTabSz="685399"/>
            <a:r>
              <a:rPr lang="en-US" sz="2000" spc="-1" dirty="0">
                <a:solidFill>
                  <a:srgbClr val="C00000"/>
                </a:solidFill>
                <a:latin typeface="ARial"/>
              </a:rPr>
              <a:t>	</a:t>
            </a:r>
            <a:r>
              <a:rPr lang="en-US" sz="2000" spc="-1" dirty="0">
                <a:latin typeface="ARial"/>
              </a:rPr>
              <a:t>4. New pre-R&amp;D plan</a:t>
            </a:r>
          </a:p>
          <a:p>
            <a:pPr defTabSz="685399"/>
            <a:r>
              <a:rPr lang="en-US" sz="2000" spc="-1" dirty="0">
                <a:latin typeface="ARial"/>
              </a:rPr>
              <a:t>                GEM readout                                               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(Alexandre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Camsonne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) </a:t>
            </a:r>
          </a:p>
          <a:p>
            <a:pPr defTabSz="685399"/>
            <a:r>
              <a:rPr lang="en-US" sz="2000" spc="-1" dirty="0">
                <a:latin typeface="ARial"/>
              </a:rPr>
              <a:t>	     Tracking Options                                          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Nilanga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/Klaus)  </a:t>
            </a:r>
          </a:p>
          <a:p>
            <a:pPr defTabSz="685399"/>
            <a:r>
              <a:rPr lang="en-US" sz="2000" spc="-1" dirty="0">
                <a:solidFill>
                  <a:srgbClr val="C00000"/>
                </a:solidFill>
                <a:latin typeface="ARial"/>
              </a:rPr>
              <a:t>	</a:t>
            </a:r>
            <a:r>
              <a:rPr lang="en-US" sz="2000" spc="-1" dirty="0">
                <a:latin typeface="ARial"/>
              </a:rPr>
              <a:t>  In discussions with DOE/Medium Energy</a:t>
            </a:r>
          </a:p>
          <a:p>
            <a:pPr defTabSz="685399"/>
            <a:endParaRPr lang="en-US" sz="2000" spc="-1" dirty="0">
              <a:latin typeface="ARial"/>
            </a:endParaRPr>
          </a:p>
          <a:p>
            <a:pPr defTabSz="685399"/>
            <a:r>
              <a:rPr lang="en-US" sz="2000" spc="-1" dirty="0">
                <a:solidFill>
                  <a:srgbClr val="C00000"/>
                </a:solidFill>
                <a:latin typeface="ARial"/>
              </a:rPr>
              <a:t>	</a:t>
            </a:r>
            <a:r>
              <a:rPr lang="en-US" sz="2000" spc="-1" dirty="0">
                <a:latin typeface="ARial"/>
              </a:rPr>
              <a:t>5. Magnet test: as part of </a:t>
            </a:r>
            <a:r>
              <a:rPr lang="en-US" sz="2000" spc="-1" dirty="0" err="1">
                <a:latin typeface="ARial"/>
              </a:rPr>
              <a:t>JLab</a:t>
            </a:r>
            <a:r>
              <a:rPr lang="en-US" sz="2000" spc="-1" dirty="0">
                <a:latin typeface="ARial"/>
              </a:rPr>
              <a:t> contribution      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(Whit Seay)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84F00F-0A19-3DCA-B0E7-5602E40B5926}"/>
              </a:ext>
            </a:extLst>
          </p:cNvPr>
          <p:cNvSpPr/>
          <p:nvPr/>
        </p:nvSpPr>
        <p:spPr>
          <a:xfrm>
            <a:off x="0" y="7315200"/>
            <a:ext cx="3607496" cy="15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9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8600" y="156960"/>
            <a:ext cx="959976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685399"/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Progress Since May 2024 Collaboration Meeting</a:t>
            </a:r>
            <a:endParaRPr lang="en-US" sz="2800" spc="-1" dirty="0">
              <a:solidFill>
                <a:prstClr val="black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415E-718E-B346-A806-7F6EBCF7E69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30200" y="858436"/>
            <a:ext cx="9498160" cy="5542364"/>
          </a:xfrm>
        </p:spPr>
        <p:txBody>
          <a:bodyPr/>
          <a:lstStyle/>
          <a:p>
            <a:pPr defTabSz="685399"/>
            <a:endParaRPr lang="en-US" sz="2000" b="1" spc="-1" dirty="0">
              <a:latin typeface="ARial"/>
            </a:endParaRPr>
          </a:p>
          <a:p>
            <a:pPr marL="342900" indent="-342900" defTabSz="685399"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Progress in Subsystems</a:t>
            </a:r>
            <a:endParaRPr lang="en-US" sz="2000" b="1" spc="-1" dirty="0">
              <a:solidFill>
                <a:srgbClr val="0070C0"/>
              </a:solidFill>
              <a:latin typeface="ARial"/>
            </a:endParaRPr>
          </a:p>
          <a:p>
            <a:pPr defTabSz="685399"/>
            <a:r>
              <a:rPr lang="en-US" sz="2000" spc="-1" dirty="0">
                <a:latin typeface="ARial"/>
              </a:rPr>
              <a:t>	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Engineering/Design/Magnet     (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Whit Seay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Software  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Zhongling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Ji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GEM/Tracking 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Nilanga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Liyanage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LGC (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Michael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Paolone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           HGC (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Zhiwen Zhao) 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</a:t>
            </a:r>
            <a:r>
              <a:rPr lang="en-US" sz="2000" spc="-1" dirty="0" err="1">
                <a:solidFill>
                  <a:srgbClr val="0070C0"/>
                </a:solidFill>
                <a:latin typeface="ARial"/>
              </a:rPr>
              <a:t>ECal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 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Xiaochao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Zheng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solidFill>
                  <a:srgbClr val="0070C0"/>
                </a:solidFill>
                <a:latin typeface="ARial"/>
              </a:rPr>
              <a:t>	Detector (MRPC/</a:t>
            </a:r>
            <a:r>
              <a:rPr lang="en-US" sz="2000" spc="-1" dirty="0" err="1">
                <a:solidFill>
                  <a:srgbClr val="0070C0"/>
                </a:solidFill>
                <a:latin typeface="ARial"/>
              </a:rPr>
              <a:t>ECal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 R&amp;D from China Side 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Zhihong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Ye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defTabSz="685399"/>
            <a:endParaRPr lang="en-US" sz="2000" spc="-1" dirty="0">
              <a:solidFill>
                <a:srgbClr val="0070C0"/>
              </a:solidFill>
              <a:latin typeface="ARial"/>
            </a:endParaRPr>
          </a:p>
          <a:p>
            <a:pPr marL="285750" indent="-285750" defTabSz="685399">
              <a:buFont typeface="Arial" panose="020B0604020202020204" pitchFamily="34" charset="0"/>
              <a:buChar char="•"/>
            </a:pPr>
            <a:r>
              <a:rPr lang="en-US" sz="2000" b="1" spc="-1" dirty="0">
                <a:latin typeface="ARial"/>
              </a:rPr>
              <a:t>Physics: </a:t>
            </a:r>
          </a:p>
          <a:p>
            <a:pPr defTabSz="685399"/>
            <a:r>
              <a:rPr lang="en-US" sz="2000" spc="-1" dirty="0">
                <a:latin typeface="ARial"/>
              </a:rPr>
              <a:t>	Inclusive</a:t>
            </a:r>
            <a:r>
              <a:rPr lang="en-US" sz="2000" spc="-1" dirty="0">
                <a:latin typeface="Symbol" pitchFamily="2" charset="2"/>
              </a:rPr>
              <a:t> p </a:t>
            </a:r>
            <a:r>
              <a:rPr lang="en-US" sz="2000" spc="-1" dirty="0">
                <a:latin typeface="ARial"/>
              </a:rPr>
              <a:t>Production  			(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Jianwei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Qiu</a:t>
            </a:r>
            <a:r>
              <a:rPr lang="en-US" sz="2000" spc="-1" dirty="0"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latin typeface="ARial"/>
              </a:rPr>
              <a:t>	Impact Study on </a:t>
            </a:r>
            <a:r>
              <a:rPr lang="en-US" sz="2000" spc="-1" dirty="0">
                <a:solidFill>
                  <a:srgbClr val="00B0F0"/>
                </a:solidFill>
                <a:latin typeface="ARial"/>
              </a:rPr>
              <a:t>Polarized PDFs </a:t>
            </a:r>
            <a:r>
              <a:rPr lang="en-US" sz="2000" spc="-1" dirty="0">
                <a:latin typeface="ARial"/>
              </a:rPr>
              <a:t>from SIDIS He3 by JAM Group </a:t>
            </a:r>
          </a:p>
          <a:p>
            <a:pPr defTabSz="685399"/>
            <a:r>
              <a:rPr lang="en-US" sz="2000" spc="-1" dirty="0">
                <a:latin typeface="ARial"/>
              </a:rPr>
              <a:t>							(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Chris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Cocuzza</a:t>
            </a:r>
            <a:r>
              <a:rPr lang="en-US" sz="2000" spc="-1" dirty="0">
                <a:latin typeface="ARial"/>
              </a:rPr>
              <a:t>) 	</a:t>
            </a:r>
          </a:p>
          <a:p>
            <a:pPr defTabSz="685399"/>
            <a:r>
              <a:rPr lang="en-US" sz="2000" spc="-1" dirty="0">
                <a:latin typeface="ARial"/>
              </a:rPr>
              <a:t>	Future Run-group Proposal: </a:t>
            </a:r>
            <a:r>
              <a:rPr lang="en-US" sz="2000" spc="-1" dirty="0">
                <a:solidFill>
                  <a:srgbClr val="00B0F0"/>
                </a:solidFill>
                <a:latin typeface="ARial"/>
              </a:rPr>
              <a:t>Polarized Sea</a:t>
            </a:r>
            <a:r>
              <a:rPr lang="en-US" sz="2000" spc="-1" dirty="0">
                <a:latin typeface="ARial"/>
              </a:rPr>
              <a:t> (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Chim Him Leung</a:t>
            </a:r>
            <a:r>
              <a:rPr lang="en-US" sz="2000" spc="-1" dirty="0"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latin typeface="ARial"/>
              </a:rPr>
              <a:t>	New Proposal: 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DDVCS with </a:t>
            </a:r>
            <a:r>
              <a:rPr lang="en-US" sz="2000" spc="-1" dirty="0" err="1">
                <a:solidFill>
                  <a:srgbClr val="0070C0"/>
                </a:solidFill>
                <a:latin typeface="ARial"/>
              </a:rPr>
              <a:t>SoLID</a:t>
            </a:r>
            <a:r>
              <a:rPr lang="en-US" sz="2000" spc="-1" dirty="0" err="1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000" spc="-1" dirty="0">
                <a:latin typeface="ARial"/>
              </a:rPr>
              <a:t>(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Zhiwen Zhao</a:t>
            </a:r>
            <a:r>
              <a:rPr lang="en-US" sz="2000" spc="-1" dirty="0">
                <a:latin typeface="ARial"/>
              </a:rPr>
              <a:t>)</a:t>
            </a:r>
          </a:p>
          <a:p>
            <a:pPr defTabSz="685399"/>
            <a:r>
              <a:rPr lang="en-US" sz="2000" spc="-1" dirty="0">
                <a:latin typeface="ARial"/>
              </a:rPr>
              <a:t>	Run-group proposal: 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SIDIS Cross Section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(Ye Tian)</a:t>
            </a:r>
          </a:p>
          <a:p>
            <a:pPr defTabSz="685399"/>
            <a:endParaRPr lang="en-US" sz="18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FDE8-7A99-C74B-86BF-B46E27E5B735}"/>
              </a:ext>
            </a:extLst>
          </p:cNvPr>
          <p:cNvSpPr/>
          <p:nvPr/>
        </p:nvSpPr>
        <p:spPr>
          <a:xfrm>
            <a:off x="0" y="7315200"/>
            <a:ext cx="3607496" cy="15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7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8600" y="156960"/>
            <a:ext cx="959976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Plan for the Next Steps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FDE8-7A99-C74B-86BF-B46E27E5B735}"/>
              </a:ext>
            </a:extLst>
          </p:cNvPr>
          <p:cNvSpPr/>
          <p:nvPr/>
        </p:nvSpPr>
        <p:spPr>
          <a:xfrm>
            <a:off x="0" y="7315200"/>
            <a:ext cx="3607496" cy="15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459D0C00-93BB-2347-8E7E-79167077EC7B}"/>
              </a:ext>
            </a:extLst>
          </p:cNvPr>
          <p:cNvSpPr/>
          <p:nvPr/>
        </p:nvSpPr>
        <p:spPr>
          <a:xfrm>
            <a:off x="228600" y="854074"/>
            <a:ext cx="9848850" cy="5842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" dirty="0" err="1">
                <a:latin typeface="ARial"/>
              </a:rPr>
              <a:t>SoLID</a:t>
            </a:r>
            <a:r>
              <a:rPr lang="en-US" spc="-1" dirty="0">
                <a:latin typeface="ARial"/>
              </a:rPr>
              <a:t> Collaboration with Strong Support from </a:t>
            </a:r>
            <a:r>
              <a:rPr lang="en-US" spc="-1" dirty="0" err="1">
                <a:latin typeface="ARial"/>
              </a:rPr>
              <a:t>JLab</a:t>
            </a:r>
            <a:r>
              <a:rPr lang="en-US" spc="-1" dirty="0">
                <a:latin typeface="ARial"/>
              </a:rPr>
              <a:t>, work with DOE/NP to Move </a:t>
            </a:r>
            <a:r>
              <a:rPr lang="en-US" spc="-1" dirty="0" err="1">
                <a:latin typeface="ARial"/>
              </a:rPr>
              <a:t>SoLID</a:t>
            </a:r>
            <a:r>
              <a:rPr lang="en-US" spc="-1" dirty="0">
                <a:latin typeface="ARial"/>
              </a:rPr>
              <a:t> Forward</a:t>
            </a:r>
            <a:endParaRPr lang="en-US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FF0000"/>
                </a:solidFill>
                <a:latin typeface="ARial"/>
              </a:rPr>
              <a:t>	Be ready when time comes 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With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JLab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Support</a:t>
            </a:r>
          </a:p>
          <a:p>
            <a:r>
              <a:rPr lang="en-US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Magnet test 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	Beam test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	……</a:t>
            </a:r>
          </a:p>
          <a:p>
            <a:endParaRPr lang="en-US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pre-R&amp;D Activities </a:t>
            </a:r>
          </a:p>
          <a:p>
            <a:r>
              <a:rPr lang="en-US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GEM readout (</a:t>
            </a:r>
            <a:r>
              <a:rPr lang="en-US" spc="-1" dirty="0">
                <a:solidFill>
                  <a:srgbClr val="C00000"/>
                </a:solidFill>
                <a:latin typeface="ARial"/>
              </a:rPr>
              <a:t>Alexandre </a:t>
            </a:r>
            <a:r>
              <a:rPr lang="en-US" spc="-1" dirty="0" err="1">
                <a:solidFill>
                  <a:srgbClr val="C00000"/>
                </a:solidFill>
                <a:latin typeface="ARial"/>
              </a:rPr>
              <a:t>Camsonne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	Tracking options (</a:t>
            </a:r>
            <a:r>
              <a:rPr lang="en-US" spc="-1" dirty="0" err="1">
                <a:solidFill>
                  <a:srgbClr val="C00000"/>
                </a:solidFill>
                <a:latin typeface="ARial"/>
              </a:rPr>
              <a:t>Nilanga</a:t>
            </a:r>
            <a:r>
              <a:rPr lang="en-US" spc="-1" dirty="0">
                <a:solidFill>
                  <a:srgbClr val="C00000"/>
                </a:solidFill>
                <a:latin typeface="ARial"/>
              </a:rPr>
              <a:t> Liyanage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latin typeface="ARial"/>
              </a:rPr>
              <a:t>	</a:t>
            </a:r>
            <a:r>
              <a:rPr lang="en-US" b="1" spc="-1" dirty="0">
                <a:solidFill>
                  <a:srgbClr val="0070C0"/>
                </a:solidFill>
                <a:latin typeface="ARial"/>
              </a:rPr>
              <a:t>Beam test 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with (near complete set of) prototype detectors with focus on tracking        			(</a:t>
            </a:r>
            <a:r>
              <a:rPr lang="en-US" spc="-1" dirty="0">
                <a:solidFill>
                  <a:srgbClr val="C00000"/>
                </a:solidFill>
                <a:latin typeface="ARial"/>
              </a:rPr>
              <a:t>Klaus </a:t>
            </a:r>
            <a:r>
              <a:rPr lang="en-US" spc="-1" dirty="0" err="1">
                <a:solidFill>
                  <a:srgbClr val="C00000"/>
                </a:solidFill>
                <a:latin typeface="ARial"/>
              </a:rPr>
              <a:t>Dehmelt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)	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Continue subsystem/software development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	Software development, synergy with EIC (</a:t>
            </a:r>
            <a:r>
              <a:rPr lang="en-US" spc="-1" dirty="0" err="1">
                <a:solidFill>
                  <a:srgbClr val="C00000"/>
                </a:solidFill>
                <a:latin typeface="ARial"/>
              </a:rPr>
              <a:t>Zhongling</a:t>
            </a:r>
            <a:r>
              <a:rPr lang="en-US" spc="-1" dirty="0">
                <a:solidFill>
                  <a:srgbClr val="C00000"/>
                </a:solidFill>
                <a:latin typeface="ARial"/>
              </a:rPr>
              <a:t> Ji</a:t>
            </a:r>
            <a:r>
              <a:rPr lang="en-US" spc="-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	AI/ML for PID</a:t>
            </a:r>
          </a:p>
          <a:p>
            <a:r>
              <a:rPr lang="en-US" spc="-1" dirty="0">
                <a:solidFill>
                  <a:srgbClr val="0070C0"/>
                </a:solidFill>
                <a:latin typeface="ARial"/>
              </a:rPr>
              <a:t>	Stream Readout?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latin typeface="ARial"/>
              </a:rPr>
              <a:t>	…….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latin typeface="ARial"/>
              </a:rPr>
              <a:t>	</a:t>
            </a:r>
          </a:p>
          <a:p>
            <a:r>
              <a:rPr lang="en-US" sz="2000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spc="-1" dirty="0">
                <a:solidFill>
                  <a:srgbClr val="0070C0"/>
                </a:solidFill>
                <a:latin typeface="ARial"/>
              </a:rPr>
              <a:t>	</a:t>
            </a:r>
            <a:endParaRPr lang="en-US" sz="2000" spc="-1" dirty="0">
              <a:latin typeface="ARial"/>
            </a:endParaRPr>
          </a:p>
          <a:p>
            <a:endParaRPr lang="en-US" sz="2000" spc="-1" dirty="0">
              <a:latin typeface="ARial"/>
            </a:endParaRPr>
          </a:p>
          <a:p>
            <a:r>
              <a:rPr lang="en-US" sz="2000" spc="-1" dirty="0">
                <a:latin typeface="ARial"/>
              </a:rPr>
              <a:t>       </a:t>
            </a:r>
            <a:endParaRPr lang="en-US" sz="2000" spc="-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516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35617</TotalTime>
  <Words>759</Words>
  <Application>Microsoft Macintosh PowerPoint</Application>
  <PresentationFormat>Custom</PresentationFormat>
  <Paragraphs>141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</vt:lpstr>
      <vt:lpstr>ARiel</vt:lpstr>
      <vt:lpstr>Calibri</vt:lpstr>
      <vt:lpstr>Calibri Light</vt:lpstr>
      <vt:lpstr>Symbol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xz5y </dc:creator>
  <dc:description/>
  <cp:lastModifiedBy>Jian-Ping Chen</cp:lastModifiedBy>
  <cp:revision>709</cp:revision>
  <cp:lastPrinted>2020-08-06T01:39:47Z</cp:lastPrinted>
  <dcterms:created xsi:type="dcterms:W3CDTF">2010-10-20T16:35:23Z</dcterms:created>
  <dcterms:modified xsi:type="dcterms:W3CDTF">2025-07-07T03:07:57Z</dcterms:modified>
  <dc:language>en-US</dc:language>
</cp:coreProperties>
</file>