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6" r:id="rId4"/>
    <p:sldId id="267" r:id="rId5"/>
    <p:sldId id="288" r:id="rId6"/>
    <p:sldId id="282" r:id="rId7"/>
    <p:sldId id="280" r:id="rId8"/>
    <p:sldId id="281" r:id="rId9"/>
    <p:sldId id="279" r:id="rId10"/>
    <p:sldId id="273" r:id="rId11"/>
    <p:sldId id="289" r:id="rId12"/>
    <p:sldId id="291" r:id="rId13"/>
    <p:sldId id="292" r:id="rId14"/>
    <p:sldId id="272" r:id="rId15"/>
    <p:sldId id="287" r:id="rId16"/>
    <p:sldId id="286" r:id="rId17"/>
    <p:sldId id="29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6D7F46-E800-4ACB-8FFD-A887C0065555}" v="1" dt="2025-05-05T18:22:08.4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7" autoAdjust="0"/>
    <p:restoredTop sz="96327" autoAdjust="0"/>
  </p:normalViewPr>
  <p:slideViewPr>
    <p:cSldViewPr snapToGrid="0" snapToObjects="1">
      <p:cViewPr varScale="1">
        <p:scale>
          <a:sx n="92" d="100"/>
          <a:sy n="92" d="100"/>
        </p:scale>
        <p:origin x="701" y="62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Ploen" userId="d28897508acff3eb" providerId="LiveId" clId="{FF6D7F46-E800-4ACB-8FFD-A887C0065555}"/>
    <pc:docChg chg="undo custSel addSld delSld modSld">
      <pc:chgData name="Christine Ploen" userId="d28897508acff3eb" providerId="LiveId" clId="{FF6D7F46-E800-4ACB-8FFD-A887C0065555}" dt="2025-05-05T18:45:38.247" v="359"/>
      <pc:docMkLst>
        <pc:docMk/>
      </pc:docMkLst>
      <pc:sldChg chg="modSp mod">
        <pc:chgData name="Christine Ploen" userId="d28897508acff3eb" providerId="LiveId" clId="{FF6D7F46-E800-4ACB-8FFD-A887C0065555}" dt="2025-05-05T18:44:16.841" v="346" actId="20577"/>
        <pc:sldMkLst>
          <pc:docMk/>
          <pc:sldMk cId="1069336489" sldId="257"/>
        </pc:sldMkLst>
        <pc:spChg chg="mod">
          <ac:chgData name="Christine Ploen" userId="d28897508acff3eb" providerId="LiveId" clId="{FF6D7F46-E800-4ACB-8FFD-A887C0065555}" dt="2025-05-05T18:44:16.841" v="346" actId="20577"/>
          <ac:spMkLst>
            <pc:docMk/>
            <pc:sldMk cId="1069336489" sldId="257"/>
            <ac:spMk id="4" creationId="{00000000-0000-0000-0000-000000000000}"/>
          </ac:spMkLst>
        </pc:spChg>
      </pc:sldChg>
      <pc:sldChg chg="modSp mod">
        <pc:chgData name="Christine Ploen" userId="d28897508acff3eb" providerId="LiveId" clId="{FF6D7F46-E800-4ACB-8FFD-A887C0065555}" dt="2025-05-05T18:44:23.890" v="347"/>
        <pc:sldMkLst>
          <pc:docMk/>
          <pc:sldMk cId="4036772953" sldId="266"/>
        </pc:sldMkLst>
        <pc:spChg chg="mod">
          <ac:chgData name="Christine Ploen" userId="d28897508acff3eb" providerId="LiveId" clId="{FF6D7F46-E800-4ACB-8FFD-A887C0065555}" dt="2025-05-05T18:44:23.890" v="347"/>
          <ac:spMkLst>
            <pc:docMk/>
            <pc:sldMk cId="4036772953" sldId="266"/>
            <ac:spMk id="4" creationId="{D681E56D-1DA6-E78F-E321-4BD6A03773BA}"/>
          </ac:spMkLst>
        </pc:spChg>
      </pc:sldChg>
      <pc:sldChg chg="modSp mod">
        <pc:chgData name="Christine Ploen" userId="d28897508acff3eb" providerId="LiveId" clId="{FF6D7F46-E800-4ACB-8FFD-A887C0065555}" dt="2025-05-05T18:44:31.046" v="348"/>
        <pc:sldMkLst>
          <pc:docMk/>
          <pc:sldMk cId="2268502391" sldId="267"/>
        </pc:sldMkLst>
        <pc:spChg chg="mod">
          <ac:chgData name="Christine Ploen" userId="d28897508acff3eb" providerId="LiveId" clId="{FF6D7F46-E800-4ACB-8FFD-A887C0065555}" dt="2025-05-05T18:44:31.046" v="348"/>
          <ac:spMkLst>
            <pc:docMk/>
            <pc:sldMk cId="2268502391" sldId="267"/>
            <ac:spMk id="4" creationId="{B0F7AFD6-1507-1E77-CF4D-99FAB96EC66F}"/>
          </ac:spMkLst>
        </pc:spChg>
      </pc:sldChg>
      <pc:sldChg chg="modSp mod">
        <pc:chgData name="Christine Ploen" userId="d28897508acff3eb" providerId="LiveId" clId="{FF6D7F46-E800-4ACB-8FFD-A887C0065555}" dt="2025-05-05T18:45:18.183" v="356"/>
        <pc:sldMkLst>
          <pc:docMk/>
          <pc:sldMk cId="394127674" sldId="272"/>
        </pc:sldMkLst>
        <pc:spChg chg="mod">
          <ac:chgData name="Christine Ploen" userId="d28897508acff3eb" providerId="LiveId" clId="{FF6D7F46-E800-4ACB-8FFD-A887C0065555}" dt="2025-05-05T18:45:18.183" v="356"/>
          <ac:spMkLst>
            <pc:docMk/>
            <pc:sldMk cId="394127674" sldId="272"/>
            <ac:spMk id="4" creationId="{B310CC21-1CC8-C9A9-8645-D83F55312258}"/>
          </ac:spMkLst>
        </pc:spChg>
      </pc:sldChg>
      <pc:sldChg chg="modSp mod">
        <pc:chgData name="Christine Ploen" userId="d28897508acff3eb" providerId="LiveId" clId="{FF6D7F46-E800-4ACB-8FFD-A887C0065555}" dt="2025-05-05T18:45:00.357" v="353"/>
        <pc:sldMkLst>
          <pc:docMk/>
          <pc:sldMk cId="781955698" sldId="273"/>
        </pc:sldMkLst>
        <pc:spChg chg="mod">
          <ac:chgData name="Christine Ploen" userId="d28897508acff3eb" providerId="LiveId" clId="{FF6D7F46-E800-4ACB-8FFD-A887C0065555}" dt="2025-05-05T18:45:00.357" v="353"/>
          <ac:spMkLst>
            <pc:docMk/>
            <pc:sldMk cId="781955698" sldId="273"/>
            <ac:spMk id="4" creationId="{1F396A53-C32D-C3A6-E5E6-BD77A6C996EC}"/>
          </ac:spMkLst>
        </pc:spChg>
      </pc:sldChg>
      <pc:sldChg chg="modSp mod">
        <pc:chgData name="Christine Ploen" userId="d28897508acff3eb" providerId="LiveId" clId="{FF6D7F46-E800-4ACB-8FFD-A887C0065555}" dt="2025-05-05T18:44:55.168" v="352"/>
        <pc:sldMkLst>
          <pc:docMk/>
          <pc:sldMk cId="859357399" sldId="279"/>
        </pc:sldMkLst>
        <pc:spChg chg="mod">
          <ac:chgData name="Christine Ploen" userId="d28897508acff3eb" providerId="LiveId" clId="{FF6D7F46-E800-4ACB-8FFD-A887C0065555}" dt="2025-05-05T18:44:55.168" v="352"/>
          <ac:spMkLst>
            <pc:docMk/>
            <pc:sldMk cId="859357399" sldId="279"/>
            <ac:spMk id="4" creationId="{D12D9E14-744C-4062-56CE-3A79ED02851D}"/>
          </ac:spMkLst>
        </pc:spChg>
      </pc:sldChg>
      <pc:sldChg chg="modSp mod">
        <pc:chgData name="Christine Ploen" userId="d28897508acff3eb" providerId="LiveId" clId="{FF6D7F46-E800-4ACB-8FFD-A887C0065555}" dt="2025-05-05T18:44:44.392" v="350"/>
        <pc:sldMkLst>
          <pc:docMk/>
          <pc:sldMk cId="871247963" sldId="280"/>
        </pc:sldMkLst>
        <pc:spChg chg="mod">
          <ac:chgData name="Christine Ploen" userId="d28897508acff3eb" providerId="LiveId" clId="{FF6D7F46-E800-4ACB-8FFD-A887C0065555}" dt="2025-05-05T18:44:44.392" v="350"/>
          <ac:spMkLst>
            <pc:docMk/>
            <pc:sldMk cId="871247963" sldId="280"/>
            <ac:spMk id="4" creationId="{123667B5-9A8A-68DC-6D0D-36F1418BD4D7}"/>
          </ac:spMkLst>
        </pc:spChg>
      </pc:sldChg>
      <pc:sldChg chg="modSp mod">
        <pc:chgData name="Christine Ploen" userId="d28897508acff3eb" providerId="LiveId" clId="{FF6D7F46-E800-4ACB-8FFD-A887C0065555}" dt="2025-05-05T18:44:50.261" v="351"/>
        <pc:sldMkLst>
          <pc:docMk/>
          <pc:sldMk cId="1217424207" sldId="281"/>
        </pc:sldMkLst>
        <pc:spChg chg="mod">
          <ac:chgData name="Christine Ploen" userId="d28897508acff3eb" providerId="LiveId" clId="{FF6D7F46-E800-4ACB-8FFD-A887C0065555}" dt="2025-05-05T18:44:50.261" v="351"/>
          <ac:spMkLst>
            <pc:docMk/>
            <pc:sldMk cId="1217424207" sldId="281"/>
            <ac:spMk id="4" creationId="{AD2E3169-CB3A-8EDA-97BA-B836CAC330DD}"/>
          </ac:spMkLst>
        </pc:spChg>
      </pc:sldChg>
      <pc:sldChg chg="modSp mod">
        <pc:chgData name="Christine Ploen" userId="d28897508acff3eb" providerId="LiveId" clId="{FF6D7F46-E800-4ACB-8FFD-A887C0065555}" dt="2025-05-05T18:44:39.336" v="349"/>
        <pc:sldMkLst>
          <pc:docMk/>
          <pc:sldMk cId="921197430" sldId="282"/>
        </pc:sldMkLst>
        <pc:spChg chg="mod">
          <ac:chgData name="Christine Ploen" userId="d28897508acff3eb" providerId="LiveId" clId="{FF6D7F46-E800-4ACB-8FFD-A887C0065555}" dt="2025-05-05T18:44:39.336" v="349"/>
          <ac:spMkLst>
            <pc:docMk/>
            <pc:sldMk cId="921197430" sldId="282"/>
            <ac:spMk id="4" creationId="{F86E2E06-6766-CA85-16DB-9D29DA322118}"/>
          </ac:spMkLst>
        </pc:spChg>
      </pc:sldChg>
      <pc:sldChg chg="modSp mod">
        <pc:chgData name="Christine Ploen" userId="d28897508acff3eb" providerId="LiveId" clId="{FF6D7F46-E800-4ACB-8FFD-A887C0065555}" dt="2025-05-05T18:45:30.364" v="358"/>
        <pc:sldMkLst>
          <pc:docMk/>
          <pc:sldMk cId="2790105034" sldId="286"/>
        </pc:sldMkLst>
        <pc:spChg chg="mod">
          <ac:chgData name="Christine Ploen" userId="d28897508acff3eb" providerId="LiveId" clId="{FF6D7F46-E800-4ACB-8FFD-A887C0065555}" dt="2025-05-05T18:45:30.364" v="358"/>
          <ac:spMkLst>
            <pc:docMk/>
            <pc:sldMk cId="2790105034" sldId="286"/>
            <ac:spMk id="4" creationId="{1B71CE1B-0CB1-38EE-EE25-19930B8A10DC}"/>
          </ac:spMkLst>
        </pc:spChg>
      </pc:sldChg>
      <pc:sldChg chg="modSp mod">
        <pc:chgData name="Christine Ploen" userId="d28897508acff3eb" providerId="LiveId" clId="{FF6D7F46-E800-4ACB-8FFD-A887C0065555}" dt="2025-05-05T18:45:24.224" v="357"/>
        <pc:sldMkLst>
          <pc:docMk/>
          <pc:sldMk cId="1028405891" sldId="287"/>
        </pc:sldMkLst>
        <pc:spChg chg="mod">
          <ac:chgData name="Christine Ploen" userId="d28897508acff3eb" providerId="LiveId" clId="{FF6D7F46-E800-4ACB-8FFD-A887C0065555}" dt="2025-05-05T18:45:24.224" v="357"/>
          <ac:spMkLst>
            <pc:docMk/>
            <pc:sldMk cId="1028405891" sldId="287"/>
            <ac:spMk id="4" creationId="{814CC07B-CAC0-90F3-65C8-D0877CA15362}"/>
          </ac:spMkLst>
        </pc:spChg>
      </pc:sldChg>
      <pc:sldChg chg="modSp mod">
        <pc:chgData name="Christine Ploen" userId="d28897508acff3eb" providerId="LiveId" clId="{FF6D7F46-E800-4ACB-8FFD-A887C0065555}" dt="2025-05-05T18:43:53.489" v="337" actId="20577"/>
        <pc:sldMkLst>
          <pc:docMk/>
          <pc:sldMk cId="1959213674" sldId="289"/>
        </pc:sldMkLst>
        <pc:spChg chg="mod">
          <ac:chgData name="Christine Ploen" userId="d28897508acff3eb" providerId="LiveId" clId="{FF6D7F46-E800-4ACB-8FFD-A887C0065555}" dt="2025-05-05T18:41:39.195" v="309" actId="20577"/>
          <ac:spMkLst>
            <pc:docMk/>
            <pc:sldMk cId="1959213674" sldId="289"/>
            <ac:spMk id="3" creationId="{68C4A59E-DC7B-A0B2-A1CA-E1E839BCAF2C}"/>
          </ac:spMkLst>
        </pc:spChg>
        <pc:spChg chg="mod">
          <ac:chgData name="Christine Ploen" userId="d28897508acff3eb" providerId="LiveId" clId="{FF6D7F46-E800-4ACB-8FFD-A887C0065555}" dt="2025-05-05T18:43:53.489" v="337" actId="20577"/>
          <ac:spMkLst>
            <pc:docMk/>
            <pc:sldMk cId="1959213674" sldId="289"/>
            <ac:spMk id="4" creationId="{10CA164A-7FDA-34E2-976B-2E63DCA61C5A}"/>
          </ac:spMkLst>
        </pc:spChg>
      </pc:sldChg>
      <pc:sldChg chg="modSp mod">
        <pc:chgData name="Christine Ploen" userId="d28897508acff3eb" providerId="LiveId" clId="{FF6D7F46-E800-4ACB-8FFD-A887C0065555}" dt="2025-05-05T18:45:09.123" v="354"/>
        <pc:sldMkLst>
          <pc:docMk/>
          <pc:sldMk cId="44062525" sldId="291"/>
        </pc:sldMkLst>
        <pc:spChg chg="mod">
          <ac:chgData name="Christine Ploen" userId="d28897508acff3eb" providerId="LiveId" clId="{FF6D7F46-E800-4ACB-8FFD-A887C0065555}" dt="2025-05-05T18:41:52.459" v="311"/>
          <ac:spMkLst>
            <pc:docMk/>
            <pc:sldMk cId="44062525" sldId="291"/>
            <ac:spMk id="3" creationId="{78E810C6-5D1F-4C6F-5E2F-D160211A1023}"/>
          </ac:spMkLst>
        </pc:spChg>
        <pc:spChg chg="mod">
          <ac:chgData name="Christine Ploen" userId="d28897508acff3eb" providerId="LiveId" clId="{FF6D7F46-E800-4ACB-8FFD-A887C0065555}" dt="2025-05-05T18:45:09.123" v="354"/>
          <ac:spMkLst>
            <pc:docMk/>
            <pc:sldMk cId="44062525" sldId="291"/>
            <ac:spMk id="4" creationId="{1137B4A2-13BE-EE4D-9FDE-77AC2A6A27C7}"/>
          </ac:spMkLst>
        </pc:spChg>
      </pc:sldChg>
      <pc:sldChg chg="modSp mod">
        <pc:chgData name="Christine Ploen" userId="d28897508acff3eb" providerId="LiveId" clId="{FF6D7F46-E800-4ACB-8FFD-A887C0065555}" dt="2025-05-05T18:45:13.977" v="355"/>
        <pc:sldMkLst>
          <pc:docMk/>
          <pc:sldMk cId="3021195899" sldId="292"/>
        </pc:sldMkLst>
        <pc:spChg chg="mod">
          <ac:chgData name="Christine Ploen" userId="d28897508acff3eb" providerId="LiveId" clId="{FF6D7F46-E800-4ACB-8FFD-A887C0065555}" dt="2025-05-05T18:43:21.402" v="320" actId="20577"/>
          <ac:spMkLst>
            <pc:docMk/>
            <pc:sldMk cId="3021195899" sldId="292"/>
            <ac:spMk id="3" creationId="{2D270894-3DFC-F651-E75D-F7EB78638850}"/>
          </ac:spMkLst>
        </pc:spChg>
        <pc:spChg chg="mod">
          <ac:chgData name="Christine Ploen" userId="d28897508acff3eb" providerId="LiveId" clId="{FF6D7F46-E800-4ACB-8FFD-A887C0065555}" dt="2025-05-05T18:45:13.977" v="355"/>
          <ac:spMkLst>
            <pc:docMk/>
            <pc:sldMk cId="3021195899" sldId="292"/>
            <ac:spMk id="4" creationId="{B5502AA6-9401-EF17-3EC3-A667C7D688D5}"/>
          </ac:spMkLst>
        </pc:spChg>
        <pc:picChg chg="mod">
          <ac:chgData name="Christine Ploen" userId="d28897508acff3eb" providerId="LiveId" clId="{FF6D7F46-E800-4ACB-8FFD-A887C0065555}" dt="2025-05-05T18:42:54.567" v="314" actId="1076"/>
          <ac:picMkLst>
            <pc:docMk/>
            <pc:sldMk cId="3021195899" sldId="292"/>
            <ac:picMk id="14" creationId="{7DF4AC0D-38F7-B472-B381-8E8C125E1092}"/>
          </ac:picMkLst>
        </pc:picChg>
        <pc:picChg chg="mod">
          <ac:chgData name="Christine Ploen" userId="d28897508acff3eb" providerId="LiveId" clId="{FF6D7F46-E800-4ACB-8FFD-A887C0065555}" dt="2025-05-05T18:42:56.811" v="315" actId="1076"/>
          <ac:picMkLst>
            <pc:docMk/>
            <pc:sldMk cId="3021195899" sldId="292"/>
            <ac:picMk id="16" creationId="{0837A5EC-0526-7B8A-4E84-388ED0871889}"/>
          </ac:picMkLst>
        </pc:picChg>
      </pc:sldChg>
      <pc:sldChg chg="modSp mod">
        <pc:chgData name="Christine Ploen" userId="d28897508acff3eb" providerId="LiveId" clId="{FF6D7F46-E800-4ACB-8FFD-A887C0065555}" dt="2025-05-05T18:45:38.247" v="359"/>
        <pc:sldMkLst>
          <pc:docMk/>
          <pc:sldMk cId="2594572386" sldId="293"/>
        </pc:sldMkLst>
        <pc:spChg chg="mod">
          <ac:chgData name="Christine Ploen" userId="d28897508acff3eb" providerId="LiveId" clId="{FF6D7F46-E800-4ACB-8FFD-A887C0065555}" dt="2025-05-05T18:45:38.247" v="359"/>
          <ac:spMkLst>
            <pc:docMk/>
            <pc:sldMk cId="2594572386" sldId="293"/>
            <ac:spMk id="4" creationId="{50F29870-7F2F-E1B5-3D97-8C71A25C59FF}"/>
          </ac:spMkLst>
        </pc:spChg>
      </pc:sldChg>
      <pc:sldChg chg="addSp delSp modSp add del mod">
        <pc:chgData name="Christine Ploen" userId="d28897508acff3eb" providerId="LiveId" clId="{FF6D7F46-E800-4ACB-8FFD-A887C0065555}" dt="2025-05-05T18:30:49.120" v="242" actId="47"/>
        <pc:sldMkLst>
          <pc:docMk/>
          <pc:sldMk cId="1725671339" sldId="294"/>
        </pc:sldMkLst>
        <pc:spChg chg="mod">
          <ac:chgData name="Christine Ploen" userId="d28897508acff3eb" providerId="LiveId" clId="{FF6D7F46-E800-4ACB-8FFD-A887C0065555}" dt="2025-05-05T18:28:52.788" v="233" actId="20577"/>
          <ac:spMkLst>
            <pc:docMk/>
            <pc:sldMk cId="1725671339" sldId="294"/>
            <ac:spMk id="2" creationId="{732428B1-309A-4AC2-0ACB-16B22BE0A85F}"/>
          </ac:spMkLst>
        </pc:spChg>
        <pc:spChg chg="mod">
          <ac:chgData name="Christine Ploen" userId="d28897508acff3eb" providerId="LiveId" clId="{FF6D7F46-E800-4ACB-8FFD-A887C0065555}" dt="2025-05-05T18:28:36.373" v="224" actId="20577"/>
          <ac:spMkLst>
            <pc:docMk/>
            <pc:sldMk cId="1725671339" sldId="294"/>
            <ac:spMk id="3" creationId="{34F01949-DB23-1DB5-1BE6-C2B27E4AE522}"/>
          </ac:spMkLst>
        </pc:spChg>
        <pc:spChg chg="mod">
          <ac:chgData name="Christine Ploen" userId="d28897508acff3eb" providerId="LiveId" clId="{FF6D7F46-E800-4ACB-8FFD-A887C0065555}" dt="2025-05-05T18:30:09.437" v="240" actId="20577"/>
          <ac:spMkLst>
            <pc:docMk/>
            <pc:sldMk cId="1725671339" sldId="294"/>
            <ac:spMk id="10" creationId="{9F922C6A-41FC-FFBC-A788-1810996A84A4}"/>
          </ac:spMkLst>
        </pc:spChg>
        <pc:spChg chg="del">
          <ac:chgData name="Christine Ploen" userId="d28897508acff3eb" providerId="LiveId" clId="{FF6D7F46-E800-4ACB-8FFD-A887C0065555}" dt="2025-05-05T18:27:33.543" v="168" actId="478"/>
          <ac:spMkLst>
            <pc:docMk/>
            <pc:sldMk cId="1725671339" sldId="294"/>
            <ac:spMk id="17" creationId="{237A0A1E-8457-15DD-4D6A-217D2C29F24F}"/>
          </ac:spMkLst>
        </pc:spChg>
        <pc:picChg chg="add del mod">
          <ac:chgData name="Christine Ploen" userId="d28897508acff3eb" providerId="LiveId" clId="{FF6D7F46-E800-4ACB-8FFD-A887C0065555}" dt="2025-05-05T18:30:32.263" v="241" actId="478"/>
          <ac:picMkLst>
            <pc:docMk/>
            <pc:sldMk cId="1725671339" sldId="294"/>
            <ac:picMk id="7" creationId="{6C65EDDB-0CAD-DC41-5616-2F3343892AFC}"/>
          </ac:picMkLst>
        </pc:picChg>
        <pc:picChg chg="del">
          <ac:chgData name="Christine Ploen" userId="d28897508acff3eb" providerId="LiveId" clId="{FF6D7F46-E800-4ACB-8FFD-A887C0065555}" dt="2025-05-05T18:27:29.337" v="167" actId="478"/>
          <ac:picMkLst>
            <pc:docMk/>
            <pc:sldMk cId="1725671339" sldId="294"/>
            <ac:picMk id="8" creationId="{0D2305C4-4396-94D9-65EC-700AB0E229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1341-3AFE-B447-A831-9671D6A70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0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7937298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387" y="1720792"/>
            <a:ext cx="4051834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32387" y="5126730"/>
            <a:ext cx="4051834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33244" y="561132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May 5, 2025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41863"/>
            <a:ext cx="4258581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" y="6232329"/>
            <a:ext cx="1720202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386" y="505595"/>
            <a:ext cx="5774500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05" y="6459469"/>
            <a:ext cx="407283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9" y="6450042"/>
            <a:ext cx="1629561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06687" y="1725953"/>
            <a:ext cx="4630964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106886" y="849093"/>
            <a:ext cx="2898321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3623451" y="6328296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Monday, May 5, 2025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06886" y="156701"/>
            <a:ext cx="2898321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18638" y="1726357"/>
            <a:ext cx="4098242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9" y="966055"/>
            <a:ext cx="846437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86300" y="966055"/>
            <a:ext cx="408699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4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83116"/>
            <a:ext cx="4148781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86300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686300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16" y="966055"/>
            <a:ext cx="4148781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08918" y="3595166"/>
            <a:ext cx="4086225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3439833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3439833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983116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18" y="939512"/>
            <a:ext cx="4148781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50" y="6407801"/>
            <a:ext cx="1329050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2357" y="735987"/>
            <a:ext cx="9156357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08918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623744" y="939512"/>
            <a:ext cx="4148781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623744" y="3966757"/>
            <a:ext cx="4148781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Monday, May 5,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2" r:id="rId4"/>
    <p:sldLayoutId id="2147483673" r:id="rId5"/>
    <p:sldLayoutId id="2147483671" r:id="rId6"/>
    <p:sldLayoutId id="2147483675" r:id="rId7"/>
    <p:sldLayoutId id="2147483674" r:id="rId8"/>
    <p:sldLayoutId id="2147483676" r:id="rId9"/>
    <p:sldLayoutId id="2147483678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NPS Optics Optimization at High Momentum: Milestones and Next Steps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Christine Ploen, Joshua Crafts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DC57488-3539-8349-95E7-E0E3D7B2EDB0}" type="datetime2">
              <a:rPr lang="en-US" smtClean="0"/>
              <a:pPr/>
              <a:t>Monday, May 5, 2025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664806-77DA-EB6F-D027-608B0A185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198"/>
          <a:stretch/>
        </p:blipFill>
        <p:spPr>
          <a:xfrm>
            <a:off x="2686050" y="1950561"/>
            <a:ext cx="6438900" cy="2946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 to the spokespersons and experts:</a:t>
            </a:r>
          </a:p>
          <a:p>
            <a:r>
              <a:rPr lang="en-US" dirty="0"/>
              <a:t> </a:t>
            </a:r>
            <a:r>
              <a:rPr lang="en-US" i="1" dirty="0"/>
              <a:t>Tanja Horn, Charles Hyde Mark Jones, Holly </a:t>
            </a:r>
            <a:r>
              <a:rPr lang="en-US" i="1" dirty="0" err="1"/>
              <a:t>Szumila</a:t>
            </a:r>
            <a:r>
              <a:rPr lang="en-US" i="1" dirty="0"/>
              <a:t>-Vance</a:t>
            </a:r>
          </a:p>
        </p:txBody>
      </p:sp>
    </p:spTree>
    <p:extLst>
      <p:ext uri="{BB962C8B-B14F-4D97-AF65-F5344CB8AC3E}">
        <p14:creationId xmlns:p14="http://schemas.microsoft.com/office/powerpoint/2010/main" val="1392747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BED02-2018-61A8-F403-79706F74A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7D95EA6-33BF-2776-C8DC-47E31360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703" y="1784932"/>
            <a:ext cx="3657600" cy="271115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C464B2-C1B8-7633-1B47-D94934CF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86" y="4252876"/>
            <a:ext cx="3657600" cy="2636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2C4F03-CA09-66E5-98AA-2BAAD4CA4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 W Before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A1A51-AD0F-F788-CFF5-B1EE19B8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Elastics: </a:t>
            </a:r>
            <a:r>
              <a:rPr lang="en-US" sz="1800" b="0" i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 = </a:t>
            </a:r>
            <a:r>
              <a:rPr lang="en-US" sz="18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sz="1800" b="0" i="1" u="none" strike="noStrike" baseline="-25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sz="1800" b="0" i="1" u="none" strike="noStrike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endParaRPr lang="en-US" sz="1800" i="1" baseline="-25000" dirty="0">
              <a:solidFill>
                <a:srgbClr val="222222"/>
              </a:solidFill>
              <a:latin typeface="Arial" panose="020B0604020202020204" pitchFamily="34" charset="0"/>
              <a:sym typeface="Wingdings" pitchFamily="2" charset="2"/>
            </a:endParaRPr>
          </a:p>
          <a:p>
            <a:pPr lvl="1"/>
            <a:r>
              <a:rPr lang="en-US" sz="1600" b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sym typeface="Wingdings" pitchFamily="2" charset="2"/>
              </a:rPr>
              <a:t>This is the constraint used to calibrat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  <a:sym typeface="Wingdings" pitchFamily="2" charset="2"/>
              </a:rPr>
              <a:t>e delta</a:t>
            </a:r>
          </a:p>
          <a:p>
            <a:pPr lvl="1"/>
            <a:r>
              <a:rPr lang="en-US" sz="1600" b="1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  <a:sym typeface="Wingdings" pitchFamily="2" charset="2"/>
              </a:rPr>
              <a:t>we want these peaks to line up.</a:t>
            </a:r>
            <a:br>
              <a:rPr lang="en-US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396A53-C32D-C3A6-E5E6-BD77A6C99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CB97B-4CCE-EB91-AEB5-D86C5078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C1BB1C-9DC5-0932-3E9F-231CF06E8207}"/>
              </a:ext>
            </a:extLst>
          </p:cNvPr>
          <p:cNvSpPr txBox="1"/>
          <p:nvPr/>
        </p:nvSpPr>
        <p:spPr>
          <a:xfrm>
            <a:off x="4647787" y="4582207"/>
            <a:ext cx="139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-6.117 GeV/c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E8C3B4-799E-0E30-E47C-10C1C85AD731}"/>
              </a:ext>
            </a:extLst>
          </p:cNvPr>
          <p:cNvSpPr txBox="1"/>
          <p:nvPr/>
        </p:nvSpPr>
        <p:spPr>
          <a:xfrm>
            <a:off x="6529901" y="2135832"/>
            <a:ext cx="139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-6.667 GeV/c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E563E5-C116-7273-5A97-19A1892BC642}"/>
              </a:ext>
            </a:extLst>
          </p:cNvPr>
          <p:cNvSpPr txBox="1"/>
          <p:nvPr/>
        </p:nvSpPr>
        <p:spPr>
          <a:xfrm>
            <a:off x="6384449" y="4496091"/>
            <a:ext cx="2150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Why is high momentum so good?  Inherited delta opt from the -6.59 Ge/c ME (Jacob Murphy’s work!)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C5E9D46-540F-850D-94AA-A8652BABE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86" y="1803601"/>
            <a:ext cx="3657600" cy="2692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1F5DD4-E84F-0D5C-65C8-C992B125772C}"/>
              </a:ext>
            </a:extLst>
          </p:cNvPr>
          <p:cNvSpPr txBox="1"/>
          <p:nvPr/>
        </p:nvSpPr>
        <p:spPr>
          <a:xfrm>
            <a:off x="2828733" y="2135832"/>
            <a:ext cx="1398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-5.878 GeV/c</a:t>
            </a:r>
          </a:p>
        </p:txBody>
      </p:sp>
    </p:spTree>
    <p:extLst>
      <p:ext uri="{BB962C8B-B14F-4D97-AF65-F5344CB8AC3E}">
        <p14:creationId xmlns:p14="http://schemas.microsoft.com/office/powerpoint/2010/main" val="781955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1378B-94A6-926D-E7B6-E15EB46F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B43F-37AA-1D6D-A870-1D2D1CA1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W vs Focal Plane Variables Before Optimization: -5.878 GeV/c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4A59E-DC7B-A0B2-A1CA-E1E839BCA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699499" cy="5381694"/>
          </a:xfrm>
        </p:spPr>
        <p:txBody>
          <a:bodyPr>
            <a:normAutofit/>
          </a:bodyPr>
          <a:lstStyle/>
          <a:p>
            <a:r>
              <a:rPr lang="en-US" sz="2000" dirty="0" err="1"/>
              <a:t>xfp</a:t>
            </a:r>
            <a:r>
              <a:rPr lang="en-US" sz="2000" dirty="0"/>
              <a:t>, </a:t>
            </a:r>
            <a:r>
              <a:rPr lang="en-US" sz="2000" dirty="0" err="1"/>
              <a:t>xpfp</a:t>
            </a:r>
            <a:r>
              <a:rPr lang="en-US" sz="2000" dirty="0"/>
              <a:t> vs W</a:t>
            </a:r>
          </a:p>
          <a:p>
            <a:pPr lvl="1"/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Some correlation shown, </a:t>
            </a:r>
            <a:r>
              <a:rPr lang="en-US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esp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US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xfp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lvl="2"/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Should be more or less straight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for</a:t>
            </a:r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 correlation.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We don’t have a lot of events, but enough to optimize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.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Might need even tighter cut on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xB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to get rid of all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inelastics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A164A-7FDA-34E2-976B-2E63DCA61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C21303-9C9C-C3E9-C7C4-015863FE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BD7B2-CAE6-234F-1104-EBF442C72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40" y="802155"/>
            <a:ext cx="3200400" cy="2366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E3F7B7-C386-8432-7F51-0067F96CB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2" y="3567685"/>
            <a:ext cx="4114800" cy="29571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ADAC84-827B-EF25-1424-C0D1FB942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872" y="3554929"/>
            <a:ext cx="4114800" cy="29826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733DD5-5C93-4BB4-45A3-4EFFEAAD4DA9}"/>
              </a:ext>
            </a:extLst>
          </p:cNvPr>
          <p:cNvSpPr txBox="1"/>
          <p:nvPr/>
        </p:nvSpPr>
        <p:spPr>
          <a:xfrm>
            <a:off x="3026617" y="3918778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xpfp</a:t>
            </a:r>
            <a:r>
              <a:rPr lang="en-US" dirty="0">
                <a:highlight>
                  <a:srgbClr val="FFFF00"/>
                </a:highlight>
              </a:rPr>
              <a:t> vs 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32099-23CE-46C2-52D1-8E9DEED9BD41}"/>
              </a:ext>
            </a:extLst>
          </p:cNvPr>
          <p:cNvSpPr txBox="1"/>
          <p:nvPr/>
        </p:nvSpPr>
        <p:spPr>
          <a:xfrm>
            <a:off x="7261322" y="3918778"/>
            <a:ext cx="98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xfp</a:t>
            </a:r>
            <a:r>
              <a:rPr lang="en-US" dirty="0">
                <a:highlight>
                  <a:srgbClr val="FFFF00"/>
                </a:highlight>
              </a:rPr>
              <a:t> vs 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46B6A9-240C-2798-FF57-815AA61C5D1B}"/>
              </a:ext>
            </a:extLst>
          </p:cNvPr>
          <p:cNvSpPr txBox="1"/>
          <p:nvPr/>
        </p:nvSpPr>
        <p:spPr>
          <a:xfrm>
            <a:off x="7368002" y="109187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cut on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xB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5921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21730-9CB1-E105-2712-B41B1D90F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19AE-913B-B4A8-BD30-1E3F0740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W vs Focal Plane Variables Before Optimization: -6.117 GeV/c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810C6-5D1F-4C6F-5E2F-D160211A1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240883" cy="5381694"/>
          </a:xfrm>
        </p:spPr>
        <p:txBody>
          <a:bodyPr>
            <a:normAutofit/>
          </a:bodyPr>
          <a:lstStyle/>
          <a:p>
            <a:r>
              <a:rPr lang="en-US" sz="2000" dirty="0" err="1"/>
              <a:t>xfp</a:t>
            </a:r>
            <a:r>
              <a:rPr lang="en-US" sz="2000" dirty="0"/>
              <a:t>, </a:t>
            </a:r>
            <a:r>
              <a:rPr lang="en-US" sz="2000" dirty="0" err="1"/>
              <a:t>xpfp</a:t>
            </a:r>
            <a:r>
              <a:rPr lang="en-US" sz="2000" dirty="0"/>
              <a:t> vs W</a:t>
            </a:r>
          </a:p>
          <a:p>
            <a:pPr lvl="1"/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Here we see the curvature a little more clearly. </a:t>
            </a:r>
          </a:p>
          <a:p>
            <a:pPr lvl="2"/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Should be more or less straight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for</a:t>
            </a:r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 correlation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We have even more events for these runs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Might need even tighter cut on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xB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to get rid of all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inelastics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7B4A2-13BE-EE4D-9FDE-77AC2A6A2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5B8FC4-2933-C9D8-E3A3-BA64823DB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34ACF-6065-99D9-C31E-77E4A8DC4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87" y="3596580"/>
            <a:ext cx="4114800" cy="2962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40CCC4-9F3D-0033-CF24-C97AD9EAF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1108" y="3596580"/>
            <a:ext cx="4114800" cy="29754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ADFCCEB-75E1-9054-433B-B600F4CC5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421" y="914714"/>
            <a:ext cx="3200400" cy="232962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DD30DB-0B96-FBD9-F297-4F96471622E8}"/>
              </a:ext>
            </a:extLst>
          </p:cNvPr>
          <p:cNvSpPr txBox="1"/>
          <p:nvPr/>
        </p:nvSpPr>
        <p:spPr>
          <a:xfrm>
            <a:off x="3026617" y="3918778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xpfp</a:t>
            </a:r>
            <a:r>
              <a:rPr lang="en-US" dirty="0">
                <a:highlight>
                  <a:srgbClr val="FFFF00"/>
                </a:highlight>
              </a:rPr>
              <a:t> vs 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37ED62-2740-3C70-5A08-C40C1D498B4D}"/>
              </a:ext>
            </a:extLst>
          </p:cNvPr>
          <p:cNvSpPr txBox="1"/>
          <p:nvPr/>
        </p:nvSpPr>
        <p:spPr>
          <a:xfrm>
            <a:off x="7261322" y="3918778"/>
            <a:ext cx="98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xfp</a:t>
            </a:r>
            <a:r>
              <a:rPr lang="en-US" dirty="0">
                <a:highlight>
                  <a:srgbClr val="FFFF00"/>
                </a:highlight>
              </a:rPr>
              <a:t> vs 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487910-47FC-29D8-2103-9111DFF3B0E2}"/>
              </a:ext>
            </a:extLst>
          </p:cNvPr>
          <p:cNvSpPr txBox="1"/>
          <p:nvPr/>
        </p:nvSpPr>
        <p:spPr>
          <a:xfrm>
            <a:off x="7444202" y="125609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cut on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xB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4062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84E35-46FB-E1E3-FBAD-2BB4018ED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817D9-90DA-7234-47DC-571A2829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 W vs Focal Plane Variables Before Optimization: -6.667 GeV/c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70894-3DFC-F651-E75D-F7EB78638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340197" cy="5381694"/>
          </a:xfrm>
        </p:spPr>
        <p:txBody>
          <a:bodyPr>
            <a:normAutofit/>
          </a:bodyPr>
          <a:lstStyle/>
          <a:p>
            <a:r>
              <a:rPr lang="en-US" sz="2000" dirty="0" err="1"/>
              <a:t>xfp</a:t>
            </a:r>
            <a:r>
              <a:rPr lang="en-US" sz="2000" dirty="0"/>
              <a:t>, </a:t>
            </a:r>
            <a:r>
              <a:rPr lang="en-US" sz="2000" dirty="0" err="1"/>
              <a:t>xpfp</a:t>
            </a:r>
            <a:r>
              <a:rPr lang="en-US" sz="2000" dirty="0"/>
              <a:t> vs W</a:t>
            </a:r>
          </a:p>
          <a:p>
            <a:pPr lvl="1"/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Here we see some curvature in </a:t>
            </a:r>
            <a:r>
              <a:rPr lang="en-US" sz="1800" b="0" i="1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xfp</a:t>
            </a:r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lvl="2"/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Should be more or less straight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for</a:t>
            </a:r>
            <a:r>
              <a:rPr lang="en-US" sz="16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no correlation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We have the most events for these runs!</a:t>
            </a:r>
          </a:p>
          <a:p>
            <a:pPr lvl="1"/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Might need even tighter cut on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xB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 to get rid of all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</a:rPr>
              <a:t>inelastics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sz="1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endParaRPr lang="en-US" sz="1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502AA6-9401-EF17-3EC3-A667C7D6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12828-8AF8-AB43-472E-7A543BF8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345FAF-17C9-E18C-0D86-120DE90ED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158" y="846208"/>
            <a:ext cx="3200400" cy="23705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F4AC0D-38F7-B472-B381-8E8C125E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6" y="3513767"/>
            <a:ext cx="4114800" cy="2953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37A5EC-0526-7B8A-4E84-388ED0871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01" y="3513767"/>
            <a:ext cx="4114800" cy="29557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A6897D-1515-3F14-A25E-6A42975C6272}"/>
              </a:ext>
            </a:extLst>
          </p:cNvPr>
          <p:cNvSpPr txBox="1"/>
          <p:nvPr/>
        </p:nvSpPr>
        <p:spPr>
          <a:xfrm>
            <a:off x="3026617" y="3918778"/>
            <a:ext cx="1100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xpfp</a:t>
            </a:r>
            <a:r>
              <a:rPr lang="en-US" dirty="0">
                <a:highlight>
                  <a:srgbClr val="FFFF00"/>
                </a:highlight>
              </a:rPr>
              <a:t> vs 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A5ABA-F639-71D2-3F6C-EAFD9E9BCA69}"/>
              </a:ext>
            </a:extLst>
          </p:cNvPr>
          <p:cNvSpPr txBox="1"/>
          <p:nvPr/>
        </p:nvSpPr>
        <p:spPr>
          <a:xfrm>
            <a:off x="7261322" y="3918778"/>
            <a:ext cx="980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ighlight>
                  <a:srgbClr val="FFFF00"/>
                </a:highlight>
              </a:rPr>
              <a:t>xfp</a:t>
            </a:r>
            <a:r>
              <a:rPr lang="en-US" dirty="0">
                <a:highlight>
                  <a:srgbClr val="FFFF00"/>
                </a:highlight>
              </a:rPr>
              <a:t> vs 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6AB9D8-EF6D-DA50-6450-303DA398599B}"/>
              </a:ext>
            </a:extLst>
          </p:cNvPr>
          <p:cNvSpPr txBox="1"/>
          <p:nvPr/>
        </p:nvSpPr>
        <p:spPr>
          <a:xfrm>
            <a:off x="7368002" y="114774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cut on </a:t>
            </a:r>
            <a:r>
              <a:rPr lang="en-US" sz="1800" dirty="0" err="1">
                <a:solidFill>
                  <a:srgbClr val="222222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xB</a:t>
            </a:r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119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5BF66-4C07-7EF4-D549-E972B6E79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F5AE1-6338-D22F-C0BD-BB0E3D56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Next Steps: SIMC Fit for </a:t>
            </a:r>
            <a:r>
              <a:rPr lang="en-US" dirty="0" err="1"/>
              <a:t>M</a:t>
            </a:r>
            <a:r>
              <a:rPr lang="en-US" baseline="-25000" dirty="0" err="1"/>
              <a:t>p</a:t>
            </a:r>
            <a:r>
              <a:rPr lang="en-US" baseline="-25000" dirty="0"/>
              <a:t>, </a:t>
            </a:r>
            <a:r>
              <a:rPr lang="en-US" dirty="0"/>
              <a:t>SVD,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184F-F330-36B7-0454-A3F199ACC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SIMC: simulation and fit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b="0" i="0" u="none" strike="noStrike" baseline="-25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from tight cut on elastic peak</a:t>
            </a:r>
          </a:p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replay without 0 order offsets</a:t>
            </a:r>
            <a:endParaRPr lang="en-US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SVD fit results for delta-reconstruction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Coefficient behavior (compare to previous)</a:t>
            </a:r>
          </a:p>
          <a:p>
            <a:pPr lvl="1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W vs. Physics Variables After Optimization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Fine tuning out remaining discrepancies, full replay test,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GitHub PR with fully updated matrix elements and offsets</a:t>
            </a:r>
          </a:p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Validation against data: reconstructed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</a:t>
            </a:r>
            <a:r>
              <a:rPr lang="en-US" b="0" i="0" u="none" strike="noStrike" baseline="-2500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agreement across HMS angle, plots of focal plane variables</a:t>
            </a:r>
          </a:p>
          <a:p>
            <a:pPr marL="0" indent="0">
              <a:buNone/>
            </a:pPr>
            <a:br>
              <a:rPr lang="en-US" b="0" i="0" u="none" strike="noStrike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10CC21-1CC8-C9A9-8645-D83F55312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3CF6AF-30AF-3A7F-4DD1-83F9957A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A730AC-3C0B-3D9B-7FB7-C0F662A39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A39CBA3-5100-8A5A-C76E-E150186E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CC07B-CAC0-90F3-65C8-D0877CA15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DB5FAB-BE85-4B93-DAE3-18F3C10E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Content Placeholder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71A852A-BFD2-1B11-908E-C1E86304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294" y="966788"/>
            <a:ext cx="7175500" cy="5381625"/>
          </a:xfrm>
        </p:spPr>
      </p:pic>
    </p:spTree>
    <p:extLst>
      <p:ext uri="{BB962C8B-B14F-4D97-AF65-F5344CB8AC3E}">
        <p14:creationId xmlns:p14="http://schemas.microsoft.com/office/powerpoint/2010/main" val="1028405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4A5A2-05AA-D49B-70E0-45FDA432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Extras: Beam Energy Calibration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5019-DF4D-28C0-D27F-D3D4474D1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Obtain an average </a:t>
            </a:r>
            <a:r>
              <a:rPr lang="en-US" i="1" dirty="0" err="1"/>
              <a:t>HALLC:p</a:t>
            </a:r>
            <a:r>
              <a:rPr lang="en-US" dirty="0"/>
              <a:t> value for each run (no beam trip values or error readbacks).</a:t>
            </a:r>
          </a:p>
          <a:p>
            <a:pPr marL="457200" indent="-457200">
              <a:buAutoNum type="arabicPeriod"/>
            </a:pPr>
            <a:r>
              <a:rPr lang="en-US" dirty="0"/>
              <a:t>Calculate </a:t>
            </a:r>
            <a:r>
              <a:rPr lang="en-US" sz="2400" i="1" dirty="0" err="1"/>
              <a:t>HALLC:p</a:t>
            </a:r>
            <a:r>
              <a:rPr lang="en-US" sz="2400" i="1" dirty="0"/>
              <a:t>/</a:t>
            </a:r>
            <a:r>
              <a:rPr lang="en-US" sz="2400" i="1" dirty="0" err="1"/>
              <a:t>BeamE</a:t>
            </a:r>
            <a:r>
              <a:rPr lang="en-US" i="1" baseline="-25000" dirty="0" err="1"/>
              <a:t>cal</a:t>
            </a:r>
            <a:r>
              <a:rPr lang="en-US" i="1" baseline="-25000" dirty="0"/>
              <a:t> </a:t>
            </a:r>
            <a:r>
              <a:rPr lang="en-US" dirty="0"/>
              <a:t>with good value from time of calibration.</a:t>
            </a:r>
          </a:p>
          <a:p>
            <a:pPr marL="457200" indent="-457200">
              <a:buAutoNum type="arabicPeriod"/>
            </a:pPr>
            <a:r>
              <a:rPr lang="en-US" dirty="0"/>
              <a:t>Scale the</a:t>
            </a:r>
            <a:r>
              <a:rPr lang="en-US" i="1" dirty="0"/>
              <a:t> </a:t>
            </a:r>
            <a:r>
              <a:rPr lang="en-US" i="1" dirty="0" err="1"/>
              <a:t>HALLC:p</a:t>
            </a:r>
            <a:r>
              <a:rPr lang="en-US" dirty="0"/>
              <a:t> values with this factor.</a:t>
            </a:r>
          </a:p>
          <a:p>
            <a:pPr marL="457200" indent="-457200">
              <a:buAutoNum type="arabicPeriod"/>
            </a:pPr>
            <a:r>
              <a:rPr lang="en-US" dirty="0"/>
              <a:t>Subtract synchrotron loss.</a:t>
            </a:r>
          </a:p>
          <a:p>
            <a:pPr marL="457200" indent="-457200">
              <a:buAutoNum type="arabicPeriod"/>
            </a:pPr>
            <a:r>
              <a:rPr lang="en-US" dirty="0"/>
              <a:t>Update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standard_coin.kinematics</a:t>
            </a:r>
            <a:r>
              <a:rPr lang="en-US" dirty="0"/>
              <a:t> and submit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nps_replay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pull request.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71CE1B-0CB1-38EE-EE25-19930B8A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FB1A9-C382-5597-74A2-4FCFCAC4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0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6EC4-4621-D2CA-8564-36DB54900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2B2F0-A733-7EA7-B0A2-558E8531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Extras: Delta Optimization Workflow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7D596-9B08-C8BC-616E-5A0FCE2DB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Obtain optimized coefficients for </a:t>
            </a:r>
            <a:r>
              <a:rPr lang="en-US" dirty="0" err="1"/>
              <a:t>xptar</a:t>
            </a:r>
            <a:r>
              <a:rPr lang="en-US" dirty="0"/>
              <a:t>, </a:t>
            </a:r>
            <a:r>
              <a:rPr lang="en-US" dirty="0" err="1"/>
              <a:t>yptar</a:t>
            </a:r>
            <a:r>
              <a:rPr lang="en-US" dirty="0"/>
              <a:t>, </a:t>
            </a:r>
            <a:r>
              <a:rPr lang="en-US" dirty="0" err="1"/>
              <a:t>ytar</a:t>
            </a:r>
            <a:r>
              <a:rPr lang="en-US" dirty="0"/>
              <a:t> physics variables via sieve slit/carbon foil data analysis (SVD)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Determine HMS Theta from camera and implement in </a:t>
            </a:r>
            <a:r>
              <a:rPr lang="en-US" dirty="0" err="1"/>
              <a:t>nps_replay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dirty="0"/>
              <a:t>Calibrated and implement precise beam energy in </a:t>
            </a:r>
            <a:r>
              <a:rPr lang="en-US" dirty="0" err="1"/>
              <a:t>nps_replay</a:t>
            </a:r>
            <a:r>
              <a:rPr lang="en-US" dirty="0"/>
              <a:t>.</a:t>
            </a:r>
          </a:p>
          <a:p>
            <a:pPr marL="457200" indent="-457200">
              <a:buAutoNum type="arabicPeriod"/>
            </a:pPr>
            <a:r>
              <a:rPr lang="en-US" dirty="0"/>
              <a:t>Replay delta scan runs without offsets (contained in </a:t>
            </a:r>
            <a:r>
              <a:rPr lang="en-US" dirty="0" err="1"/>
              <a:t>hms_flags</a:t>
            </a:r>
            <a:r>
              <a:rPr lang="en-US" dirty="0"/>
              <a:t> file).</a:t>
            </a:r>
          </a:p>
          <a:p>
            <a:pPr marL="457200" indent="-457200">
              <a:buAutoNum type="arabicPeriod"/>
            </a:pPr>
            <a:r>
              <a:rPr lang="en-US" dirty="0"/>
              <a:t>Simulate elastics with </a:t>
            </a:r>
            <a:r>
              <a:rPr lang="en-US" dirty="0" err="1"/>
              <a:t>simc</a:t>
            </a:r>
            <a:r>
              <a:rPr lang="en-US" dirty="0"/>
              <a:t> to obtain W</a:t>
            </a:r>
          </a:p>
          <a:p>
            <a:pPr marL="457200" indent="-457200">
              <a:buAutoNum type="arabicPeriod"/>
            </a:pPr>
            <a:r>
              <a:rPr lang="en-US" dirty="0"/>
              <a:t>Use </a:t>
            </a:r>
            <a:r>
              <a:rPr lang="en-US" dirty="0" err="1"/>
              <a:t>simc</a:t>
            </a:r>
            <a:r>
              <a:rPr lang="en-US" dirty="0"/>
              <a:t> results, tight cuts on </a:t>
            </a:r>
            <a:r>
              <a:rPr lang="en-US" dirty="0" err="1"/>
              <a:t>xB</a:t>
            </a:r>
            <a:r>
              <a:rPr lang="en-US" dirty="0"/>
              <a:t> to obtain new delta coefficients via SVD</a:t>
            </a:r>
          </a:p>
          <a:p>
            <a:pPr marL="457200" indent="-457200">
              <a:buAutoNum type="arabicPeriod"/>
            </a:pPr>
            <a:r>
              <a:rPr lang="en-US" dirty="0"/>
              <a:t>Check plots, especially alignment of 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29870-7F2F-E1B5-3D97-8C71A25C5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277BF9-772E-8C80-89EC-6A7C83F63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7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Saturation in HMS Dipole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At high momentum, HMS dipole saturation causes nonlinearities and the low-momentum transport matrix does not accurately reconstruct the physics variables, requiring precision tuning of matrix elements for angular and delta components.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4D9DF1-6FFA-EB6D-E754-A6F0A993F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134" y="2670464"/>
            <a:ext cx="3621806" cy="3484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02D1C9-C315-BD6E-91FF-383DF5E0C871}"/>
              </a:ext>
            </a:extLst>
          </p:cNvPr>
          <p:cNvSpPr txBox="1"/>
          <p:nvPr/>
        </p:nvSpPr>
        <p:spPr>
          <a:xfrm>
            <a:off x="662134" y="2028231"/>
            <a:ext cx="3764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Below: Effects of using low momentum matrix elements on high momentum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A33B55-7660-76BC-4273-89D905882A91}"/>
              </a:ext>
            </a:extLst>
          </p:cNvPr>
          <p:cNvSpPr/>
          <p:nvPr/>
        </p:nvSpPr>
        <p:spPr>
          <a:xfrm>
            <a:off x="1302524" y="2670464"/>
            <a:ext cx="2341025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FitOpt2018 Matrix Sieve Results</a:t>
            </a:r>
          </a:p>
        </p:txBody>
      </p:sp>
      <p:pic>
        <p:nvPicPr>
          <p:cNvPr id="10" name="Picture 9" descr="A graph of a graph of a number of blue dots&#10;&#10;Description automatically generated with medium confidence">
            <a:extLst>
              <a:ext uri="{FF2B5EF4-FFF2-40B4-BE49-F238E27FC236}">
                <a16:creationId xmlns:a16="http://schemas.microsoft.com/office/drawing/2014/main" id="{D158E11E-B847-75D8-2881-8C8BE0B6C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32" t="4330" r="4723" b="2289"/>
          <a:stretch/>
        </p:blipFill>
        <p:spPr>
          <a:xfrm>
            <a:off x="4762965" y="2696268"/>
            <a:ext cx="3975019" cy="344298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BD5656-7575-027D-3A6C-09BCA4EF331A}"/>
              </a:ext>
            </a:extLst>
          </p:cNvPr>
          <p:cNvSpPr/>
          <p:nvPr/>
        </p:nvSpPr>
        <p:spPr>
          <a:xfrm>
            <a:off x="5699384" y="2521808"/>
            <a:ext cx="2102179" cy="25391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Fit Matrix Sieve Results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2604E0-7919-9B0A-12F6-C95A3FB74EB4}"/>
              </a:ext>
            </a:extLst>
          </p:cNvPr>
          <p:cNvSpPr txBox="1"/>
          <p:nvPr/>
        </p:nvSpPr>
        <p:spPr>
          <a:xfrm>
            <a:off x="5008902" y="2028231"/>
            <a:ext cx="3764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Below: Same data, optimized (angular) matrix!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63124F96-0CC3-F370-2E3B-58DC8E05108E}"/>
              </a:ext>
            </a:extLst>
          </p:cNvPr>
          <p:cNvSpPr/>
          <p:nvPr/>
        </p:nvSpPr>
        <p:spPr>
          <a:xfrm>
            <a:off x="3241951" y="6281976"/>
            <a:ext cx="2505871" cy="375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37D408-B205-4779-0E66-E76D06F8D27A}"/>
              </a:ext>
            </a:extLst>
          </p:cNvPr>
          <p:cNvSpPr txBox="1"/>
          <p:nvPr/>
        </p:nvSpPr>
        <p:spPr>
          <a:xfrm>
            <a:off x="3817480" y="6088195"/>
            <a:ext cx="1447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OPTIMIZATION</a:t>
            </a:r>
          </a:p>
        </p:txBody>
      </p:sp>
    </p:spTree>
    <p:extLst>
      <p:ext uri="{BB962C8B-B14F-4D97-AF65-F5344CB8AC3E}">
        <p14:creationId xmlns:p14="http://schemas.microsoft.com/office/powerpoint/2010/main" val="10693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D78F6B-3CFF-67AF-D917-3F15E9040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7C18-F5A3-B839-625D-583DB279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Two complementary optimization branches: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ACBB-B3AF-B262-CC40-A9EC893D3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076045" cy="5381694"/>
          </a:xfrm>
        </p:spPr>
        <p:txBody>
          <a:bodyPr/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Angular :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Data: Sieve slit on extended carbon foils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Method:</a:t>
            </a:r>
          </a:p>
          <a:p>
            <a:pPr lvl="2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Select sieve holes</a:t>
            </a:r>
          </a:p>
          <a:p>
            <a:pPr lvl="2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Reconstruct physics variables with 6th-order polynomials</a:t>
            </a:r>
          </a:p>
          <a:p>
            <a:pPr lvl="2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Optimize coefficients using SVD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1E56D-1DA6-E78F-E321-4BD6A037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2E041-4F8A-DB2C-CB3A-0585EE7E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52DC2E-094F-8187-8D17-42B788EEC0DA}"/>
              </a:ext>
            </a:extLst>
          </p:cNvPr>
          <p:cNvSpPr txBox="1">
            <a:spLocks/>
          </p:cNvSpPr>
          <p:nvPr/>
        </p:nvSpPr>
        <p:spPr>
          <a:xfrm>
            <a:off x="4798306" y="966055"/>
            <a:ext cx="4076045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Delta :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Data: Elastic delta-scans on LH2 (vary angle)</a:t>
            </a:r>
          </a:p>
          <a:p>
            <a:pPr lvl="1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Method:</a:t>
            </a:r>
          </a:p>
          <a:p>
            <a:pPr lvl="2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Get missing mass (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Mp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from simulation</a:t>
            </a:r>
          </a:p>
          <a:p>
            <a:pPr lvl="2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Reconstruct delta via SVD</a:t>
            </a:r>
          </a:p>
          <a:p>
            <a:pPr lvl="2"/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Relies on completion of angular optimization</a:t>
            </a:r>
            <a:endParaRPr lang="en-US" dirty="0"/>
          </a:p>
        </p:txBody>
      </p:sp>
      <p:pic>
        <p:nvPicPr>
          <p:cNvPr id="9" name="Picture 8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F1E62649-0BF1-662F-8200-A0573724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43" y="4129947"/>
            <a:ext cx="4794937" cy="2277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A2C73C-6C47-9E2E-998D-33862CB3E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884" y="4088137"/>
            <a:ext cx="319041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7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6357F-CAE8-A445-3F4B-921E7801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9B838-8D53-0672-8F8D-FB01F255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8" y="87301"/>
            <a:ext cx="8720781" cy="640728"/>
          </a:xfrm>
        </p:spPr>
        <p:txBody>
          <a:bodyPr>
            <a:normAutofit/>
          </a:bodyPr>
          <a:lstStyle/>
          <a:p>
            <a:r>
              <a:rPr lang="en-US" dirty="0"/>
              <a:t>Prerequisites for Delta: Angular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102C4-6F1B-72F7-2931-5570FFD7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919" y="966055"/>
            <a:ext cx="4375429" cy="538169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 Angular optimization completed at specific HMS momenta and implemented in delta scan replays</a:t>
            </a:r>
          </a:p>
          <a:p>
            <a:pPr>
              <a:buFont typeface="Wingdings" pitchFamily="2" charset="2"/>
              <a:buChar char="ü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  HMS detector angles verified (via camera image) and implemented in replay and optimization code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AFD6-1507-1E77-CF4D-99FAB96EC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1F267-9997-39A2-A881-F42559C6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D77D34-6C68-D5FD-2C9E-00F293681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748531"/>
              </p:ext>
            </p:extLst>
          </p:nvPr>
        </p:nvGraphicFramePr>
        <p:xfrm>
          <a:off x="370703" y="3656902"/>
          <a:ext cx="676794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991">
                  <a:extLst>
                    <a:ext uri="{9D8B030D-6E8A-4147-A177-3AD203B41FA5}">
                      <a16:colId xmlns:a16="http://schemas.microsoft.com/office/drawing/2014/main" val="1721468469"/>
                    </a:ext>
                  </a:extLst>
                </a:gridCol>
                <a:gridCol w="1127991">
                  <a:extLst>
                    <a:ext uri="{9D8B030D-6E8A-4147-A177-3AD203B41FA5}">
                      <a16:colId xmlns:a16="http://schemas.microsoft.com/office/drawing/2014/main" val="3504798209"/>
                    </a:ext>
                  </a:extLst>
                </a:gridCol>
                <a:gridCol w="1127991">
                  <a:extLst>
                    <a:ext uri="{9D8B030D-6E8A-4147-A177-3AD203B41FA5}">
                      <a16:colId xmlns:a16="http://schemas.microsoft.com/office/drawing/2014/main" val="1612470982"/>
                    </a:ext>
                  </a:extLst>
                </a:gridCol>
                <a:gridCol w="1127991">
                  <a:extLst>
                    <a:ext uri="{9D8B030D-6E8A-4147-A177-3AD203B41FA5}">
                      <a16:colId xmlns:a16="http://schemas.microsoft.com/office/drawing/2014/main" val="499671331"/>
                    </a:ext>
                  </a:extLst>
                </a:gridCol>
                <a:gridCol w="1127991">
                  <a:extLst>
                    <a:ext uri="{9D8B030D-6E8A-4147-A177-3AD203B41FA5}">
                      <a16:colId xmlns:a16="http://schemas.microsoft.com/office/drawing/2014/main" val="3082723493"/>
                    </a:ext>
                  </a:extLst>
                </a:gridCol>
                <a:gridCol w="1127991">
                  <a:extLst>
                    <a:ext uri="{9D8B030D-6E8A-4147-A177-3AD203B41FA5}">
                      <a16:colId xmlns:a16="http://schemas.microsoft.com/office/drawing/2014/main" val="2280739310"/>
                    </a:ext>
                  </a:extLst>
                </a:gridCol>
              </a:tblGrid>
              <a:tr h="343682">
                <a:tc>
                  <a:txBody>
                    <a:bodyPr/>
                    <a:lstStyle/>
                    <a:p>
                      <a:r>
                        <a:rPr lang="en-US" sz="1400" dirty="0"/>
                        <a:t>Kinematic</a:t>
                      </a:r>
                    </a:p>
                    <a:p>
                      <a:r>
                        <a:rPr lang="en-US" sz="1400" dirty="0"/>
                        <a:t>(old name)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Central 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Student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Angle 1 Sieve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Angle 2 Sieve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Angular Optimization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43682414"/>
                  </a:ext>
                </a:extLst>
              </a:tr>
              <a:tr h="491730"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x50_2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-6.667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Christine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 0.5%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+/- 8cm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 0.5%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+/- 8cm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+/- 3cm</a:t>
                      </a:r>
                      <a:endParaRPr lang="en-US" sz="1400" i="1" dirty="0">
                        <a:highlight>
                          <a:srgbClr val="00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Matrix Elements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69278758"/>
                  </a:ext>
                </a:extLst>
              </a:tr>
              <a:tr h="491730">
                <a:tc>
                  <a:txBody>
                    <a:bodyPr/>
                    <a:lstStyle/>
                    <a:p>
                      <a:r>
                        <a:rPr lang="en-US" sz="140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x36_3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-6.117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Josh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 0.5%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+/- 8cm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 0.5%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+/- 8cm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+/- 3cm</a:t>
                      </a:r>
                      <a:endParaRPr lang="en-US" sz="1400" i="1" dirty="0">
                        <a:highlight>
                          <a:srgbClr val="00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Matrix Elements</a:t>
                      </a:r>
                      <a:endParaRPr lang="en-US" sz="1400" i="1" dirty="0">
                        <a:highlight>
                          <a:srgbClr val="FF00FF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168523"/>
                  </a:ext>
                </a:extLst>
              </a:tr>
              <a:tr h="491730">
                <a:tc>
                  <a:txBody>
                    <a:bodyPr/>
                    <a:lstStyle/>
                    <a:p>
                      <a:r>
                        <a:rPr lang="en-US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x60_3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-5.878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Christine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 0.5%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+/- 8cm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C 0.5%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+/- 8cm</a:t>
                      </a:r>
                    </a:p>
                    <a:p>
                      <a:r>
                        <a:rPr lang="en-US" sz="1400" dirty="0">
                          <a:highlight>
                            <a:srgbClr val="00FF00"/>
                          </a:highlight>
                        </a:rPr>
                        <a:t>+/- 3cm</a:t>
                      </a:r>
                      <a:endParaRPr lang="en-US" sz="1400" i="1" dirty="0">
                        <a:highlight>
                          <a:srgbClr val="00FF00"/>
                        </a:highlight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Matrix Elements</a:t>
                      </a: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i="0" dirty="0">
                        <a:highlight>
                          <a:srgbClr val="FFFF00"/>
                        </a:highlight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6227215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D07CFA45-8F7D-3604-8755-F0E8F1713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71" y="769191"/>
            <a:ext cx="4375429" cy="279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0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9811" y="79342"/>
            <a:ext cx="8464378" cy="4874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Prerequisites for Delta: Angular Optimization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314E9865-C49B-F3B6-38A0-ED69849A666C}"/>
              </a:ext>
            </a:extLst>
          </p:cNvPr>
          <p:cNvSpPr txBox="1">
            <a:spLocks/>
          </p:cNvSpPr>
          <p:nvPr/>
        </p:nvSpPr>
        <p:spPr>
          <a:xfrm>
            <a:off x="454111" y="358978"/>
            <a:ext cx="8464378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18" name="Picture 1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9456F84D-7858-6938-2924-CF43B74F7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0"/>
          <a:stretch/>
        </p:blipFill>
        <p:spPr>
          <a:xfrm>
            <a:off x="264097" y="3312346"/>
            <a:ext cx="1990532" cy="1940768"/>
          </a:xfrm>
          <a:prstGeom prst="rect">
            <a:avLst/>
          </a:prstGeom>
        </p:spPr>
      </p:pic>
      <p:pic>
        <p:nvPicPr>
          <p:cNvPr id="19" name="Picture 18" descr="A graph of a graph with numbers and a blue rectangle&#10;&#10;Description automatically generated">
            <a:extLst>
              <a:ext uri="{FF2B5EF4-FFF2-40B4-BE49-F238E27FC236}">
                <a16:creationId xmlns:a16="http://schemas.microsoft.com/office/drawing/2014/main" id="{B1014C1C-77E9-1A1E-F251-56058A170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117" y="3328750"/>
            <a:ext cx="2050670" cy="1940768"/>
          </a:xfrm>
          <a:prstGeom prst="rect">
            <a:avLst/>
          </a:prstGeom>
        </p:spPr>
      </p:pic>
      <p:pic>
        <p:nvPicPr>
          <p:cNvPr id="21" name="Picture 20" descr="A graph of a graph&#10;&#10;Description automatically generated">
            <a:extLst>
              <a:ext uri="{FF2B5EF4-FFF2-40B4-BE49-F238E27FC236}">
                <a16:creationId xmlns:a16="http://schemas.microsoft.com/office/drawing/2014/main" id="{CAF36A36-9C6A-B8A7-44FB-5C9BEC2001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478" y="1201617"/>
            <a:ext cx="2041404" cy="1990369"/>
          </a:xfrm>
          <a:prstGeom prst="rect">
            <a:avLst/>
          </a:prstGeom>
        </p:spPr>
      </p:pic>
      <p:pic>
        <p:nvPicPr>
          <p:cNvPr id="24" name="Picture 23" descr="A graph of a graph of a bar&#10;&#10;Description automatically generated with medium confidence">
            <a:extLst>
              <a:ext uri="{FF2B5EF4-FFF2-40B4-BE49-F238E27FC236}">
                <a16:creationId xmlns:a16="http://schemas.microsoft.com/office/drawing/2014/main" id="{1314D4D5-A79B-F8B5-50FB-D92AA248B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6882" y="1205775"/>
            <a:ext cx="2046798" cy="1990370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66C6D65-EFB2-58C7-45E4-D14544F72DE6}"/>
              </a:ext>
            </a:extLst>
          </p:cNvPr>
          <p:cNvSpPr/>
          <p:nvPr/>
        </p:nvSpPr>
        <p:spPr>
          <a:xfrm>
            <a:off x="156290" y="1205775"/>
            <a:ext cx="4396521" cy="200677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4680B12-3714-A123-7871-2A0E39BAC3A9}"/>
              </a:ext>
            </a:extLst>
          </p:cNvPr>
          <p:cNvSpPr/>
          <p:nvPr/>
        </p:nvSpPr>
        <p:spPr>
          <a:xfrm>
            <a:off x="175478" y="3308187"/>
            <a:ext cx="4396522" cy="1961331"/>
          </a:xfrm>
          <a:prstGeom prst="round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TextBox 6">
            <a:extLst>
              <a:ext uri="{FF2B5EF4-FFF2-40B4-BE49-F238E27FC236}">
                <a16:creationId xmlns:a16="http://schemas.microsoft.com/office/drawing/2014/main" id="{C84276B4-627F-D70E-FE56-857607E40A5A}"/>
              </a:ext>
            </a:extLst>
          </p:cNvPr>
          <p:cNvSpPr txBox="1"/>
          <p:nvPr/>
        </p:nvSpPr>
        <p:spPr>
          <a:xfrm>
            <a:off x="1259363" y="5734488"/>
            <a:ext cx="2257631" cy="6463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Z vertex resolution much improved! </a:t>
            </a: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A82DDA1-C14D-D966-AC5E-733D7C48B8EC}"/>
              </a:ext>
            </a:extLst>
          </p:cNvPr>
          <p:cNvSpPr txBox="1">
            <a:spLocks/>
          </p:cNvSpPr>
          <p:nvPr/>
        </p:nvSpPr>
        <p:spPr>
          <a:xfrm>
            <a:off x="1655167" y="3735528"/>
            <a:ext cx="1532532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1800" dirty="0">
                <a:solidFill>
                  <a:srgbClr val="00B050"/>
                </a:solidFill>
              </a:rPr>
              <a:t>New Fit</a:t>
            </a:r>
            <a:r>
              <a:rPr lang="en-US" sz="1800" dirty="0"/>
              <a:t>	</a:t>
            </a:r>
          </a:p>
        </p:txBody>
      </p:sp>
      <p:sp>
        <p:nvSpPr>
          <p:cNvPr id="3" name="Title 7">
            <a:extLst>
              <a:ext uri="{FF2B5EF4-FFF2-40B4-BE49-F238E27FC236}">
                <a16:creationId xmlns:a16="http://schemas.microsoft.com/office/drawing/2014/main" id="{02817AA1-A8CD-3172-592A-20BBA5638827}"/>
              </a:ext>
            </a:extLst>
          </p:cNvPr>
          <p:cNvSpPr txBox="1">
            <a:spLocks/>
          </p:cNvSpPr>
          <p:nvPr/>
        </p:nvSpPr>
        <p:spPr>
          <a:xfrm>
            <a:off x="1655167" y="902520"/>
            <a:ext cx="1532532" cy="487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Arial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100" dirty="0">
                <a:solidFill>
                  <a:srgbClr val="C00000"/>
                </a:solidFill>
              </a:rPr>
              <a:t>Coeff2018</a:t>
            </a:r>
            <a:r>
              <a:rPr lang="en-US" sz="2000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E5CDD8-9E5E-6DA9-D557-603DB2378F6A}"/>
              </a:ext>
            </a:extLst>
          </p:cNvPr>
          <p:cNvSpPr txBox="1"/>
          <p:nvPr/>
        </p:nvSpPr>
        <p:spPr>
          <a:xfrm>
            <a:off x="1124117" y="5365156"/>
            <a:ext cx="2460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-6.667 GeV/c, Run 1544: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48D6BF-E9ED-77B3-B7CE-15A70710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387" y="966055"/>
            <a:ext cx="4105909" cy="538169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Milestones</a:t>
            </a:r>
            <a:endParaRPr lang="en-US" b="1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Graphical cuts around sieve holes from optics runs at various HMS angles for all high momenta</a:t>
            </a:r>
          </a:p>
          <a:p>
            <a:pPr>
              <a:buFont typeface="Wingdings" pitchFamily="2" charset="2"/>
              <a:buChar char="ü"/>
            </a:pPr>
            <a:r>
              <a:rPr lang="en-US" sz="1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  Polynomial fit to 6th order using SVD, iterative refinement</a:t>
            </a:r>
          </a:p>
          <a:p>
            <a:pPr>
              <a:buFont typeface="Wingdings" pitchFamily="2" charset="2"/>
              <a:buChar char="ü"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1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 Histograms and sieve hole data replays as quality checks</a:t>
            </a:r>
          </a:p>
          <a:p>
            <a:pPr>
              <a:buFont typeface="Wingdings" pitchFamily="2" charset="2"/>
              <a:buChar char="ü"/>
            </a:pPr>
            <a:r>
              <a:rPr lang="en-US" sz="1800" b="0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  Git commit of angular matrices and zero-order offsets for replay (Pass1 and onward)</a:t>
            </a:r>
          </a:p>
          <a:p>
            <a:pPr>
              <a:buFont typeface="Wingdings" pitchFamily="2" charset="2"/>
              <a:buChar char="Ø"/>
            </a:pPr>
            <a:r>
              <a:rPr lang="en-US" sz="18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   Future opportunity - rerun software using exact beam position (</a:t>
            </a:r>
            <a:r>
              <a:rPr lang="en-US" sz="18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H.react.x</a:t>
            </a:r>
            <a:r>
              <a:rPr lang="en-US" sz="18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) instead of the average, and exact location of carbon foil targets</a:t>
            </a:r>
            <a:br>
              <a:rPr lang="en-US" sz="1800" b="0" i="0" u="none" strike="noStrike" dirty="0">
                <a:solidFill>
                  <a:srgbClr val="500050"/>
                </a:solidFill>
                <a:effectLst/>
                <a:latin typeface="Arial" panose="020B0604020202020204" pitchFamily="34" charset="0"/>
              </a:rPr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7626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BB86A-4062-ABCA-0F6A-EFCFE1B6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BDD6413-2A9A-C1AA-0913-33699599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299" y="4371367"/>
            <a:ext cx="5956800" cy="20361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b="1" u="sng" dirty="0"/>
              <a:t>For Reliable Values of HALLC:p</a:t>
            </a:r>
          </a:p>
          <a:p>
            <a:r>
              <a:rPr lang="en-US" sz="1600" dirty="0"/>
              <a:t>Use HALLC:p from replay root files </a:t>
            </a:r>
            <a:r>
              <a:rPr lang="en-US" sz="1600" i="1" dirty="0"/>
              <a:t>or</a:t>
            </a:r>
          </a:p>
          <a:p>
            <a:r>
              <a:rPr lang="en-US" sz="1600" dirty="0"/>
              <a:t>RCDB/</a:t>
            </a:r>
            <a:r>
              <a:rPr lang="en-US" sz="1600" dirty="0" err="1"/>
              <a:t>autolog</a:t>
            </a:r>
            <a:r>
              <a:rPr lang="en-US" sz="1600" dirty="0"/>
              <a:t> </a:t>
            </a:r>
            <a:r>
              <a:rPr lang="en-US" sz="1600" dirty="0">
                <a:sym typeface="Wingdings" pitchFamily="2" charset="2"/>
              </a:rPr>
              <a:t>➡️ get timestamps ➡️ </a:t>
            </a:r>
            <a:r>
              <a:rPr lang="en-US" sz="1600" dirty="0" err="1">
                <a:sym typeface="Wingdings" pitchFamily="2" charset="2"/>
              </a:rPr>
              <a:t>mySampler</a:t>
            </a:r>
            <a:r>
              <a:rPr lang="en-US" sz="1600" dirty="0">
                <a:sym typeface="Wingdings" pitchFamily="2" charset="2"/>
              </a:rPr>
              <a:t> on </a:t>
            </a:r>
            <a:r>
              <a:rPr lang="en-US" sz="1600" dirty="0" err="1">
                <a:sym typeface="Wingdings" pitchFamily="2" charset="2"/>
              </a:rPr>
              <a:t>cdaq</a:t>
            </a:r>
            <a:endParaRPr lang="en-US" sz="1600" dirty="0">
              <a:sym typeface="Wingdings" pitchFamily="2" charset="2"/>
            </a:endParaRPr>
          </a:p>
          <a:p>
            <a:pPr lvl="1"/>
            <a:r>
              <a:rPr lang="en-US" sz="1400" dirty="0"/>
              <a:t>30 s time slices for each run</a:t>
            </a:r>
          </a:p>
          <a:p>
            <a:r>
              <a:rPr lang="en-US" sz="1600" dirty="0"/>
              <a:t>Not all epics readbacks are correct</a:t>
            </a:r>
          </a:p>
          <a:p>
            <a:pPr lvl="1"/>
            <a:r>
              <a:rPr lang="en-US" sz="1400" dirty="0"/>
              <a:t>cut 1: HALLC:p &gt; 50 MeV (removes random zeros)</a:t>
            </a:r>
          </a:p>
          <a:p>
            <a:pPr lvl="1"/>
            <a:r>
              <a:rPr lang="en-US" sz="1400" dirty="0"/>
              <a:t>cut 2: current &gt; 2 </a:t>
            </a:r>
            <a:r>
              <a:rPr lang="en-US" sz="1400" dirty="0" err="1"/>
              <a:t>uA</a:t>
            </a:r>
            <a:r>
              <a:rPr lang="en-US" sz="1400" dirty="0"/>
              <a:t> (</a:t>
            </a:r>
            <a:r>
              <a:rPr lang="en-US" sz="1400" i="1" dirty="0"/>
              <a:t>IBC3H00CRCUR4) </a:t>
            </a:r>
            <a:r>
              <a:rPr lang="en-US" sz="1400" dirty="0"/>
              <a:t>(removes beam trips)</a:t>
            </a:r>
          </a:p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92DDC50-FD74-574D-3EFB-CF03DA866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Prerequisites for Delta: Calibrating Beam E </a:t>
            </a:r>
            <a:r>
              <a:rPr lang="en-US" dirty="0" err="1"/>
              <a:t>HALLC:p</a:t>
            </a:r>
            <a:r>
              <a:rPr lang="en-US" dirty="0"/>
              <a:t> values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E2E06-6766-CA85-16DB-9D29DA322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EACA1-5E41-B6B4-7949-BCCC637E4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4B6E18A3-3682-E8C8-6C8F-03431B21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17" y="1009111"/>
            <a:ext cx="4263082" cy="1961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4D34A0-93FC-0609-442F-4961B8EB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22" t="4805" r="3952"/>
          <a:stretch/>
        </p:blipFill>
        <p:spPr>
          <a:xfrm>
            <a:off x="4541108" y="846468"/>
            <a:ext cx="4595592" cy="234615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1FABBE-80BB-C96C-9C7D-C02C8096B859}"/>
              </a:ext>
            </a:extLst>
          </p:cNvPr>
          <p:cNvSpPr txBox="1">
            <a:spLocks/>
          </p:cNvSpPr>
          <p:nvPr/>
        </p:nvSpPr>
        <p:spPr>
          <a:xfrm>
            <a:off x="308919" y="966055"/>
            <a:ext cx="8464378" cy="5381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ingFangSC-Regular" charset="-122"/>
              <a:buChar char="－"/>
              <a:defRPr sz="16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Font typeface="Arial" charset="0"/>
              <a:buNone/>
            </a:pP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ED50A7-5E77-11AF-ABA3-075E044B6F9D}"/>
              </a:ext>
            </a:extLst>
          </p:cNvPr>
          <p:cNvSpPr txBox="1"/>
          <p:nvPr/>
        </p:nvSpPr>
        <p:spPr>
          <a:xfrm>
            <a:off x="189143" y="3089895"/>
            <a:ext cx="86459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70C0"/>
                </a:solidFill>
              </a:rPr>
              <a:t>Left: </a:t>
            </a:r>
            <a:r>
              <a:rPr lang="en-US" sz="1600" dirty="0">
                <a:solidFill>
                  <a:srgbClr val="0070C0"/>
                </a:solidFill>
              </a:rPr>
              <a:t>HALLC:p readback is an artificial value during beam trips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i="1" dirty="0">
                <a:solidFill>
                  <a:srgbClr val="002060"/>
                </a:solidFill>
              </a:rPr>
              <a:t>Right</a:t>
            </a:r>
            <a:r>
              <a:rPr lang="en-US" sz="1600" dirty="0">
                <a:solidFill>
                  <a:srgbClr val="002060"/>
                </a:solidFill>
              </a:rPr>
              <a:t>: Those incorrect readbacks, when used as the reference HALLC:p value, appear as straight lines.  Here, I had plotted the </a:t>
            </a:r>
            <a:r>
              <a:rPr lang="en-US" sz="1600" dirty="0" err="1">
                <a:solidFill>
                  <a:srgbClr val="002060"/>
                </a:solidFill>
              </a:rPr>
              <a:t>autologged</a:t>
            </a:r>
            <a:r>
              <a:rPr lang="en-US" sz="1600" dirty="0">
                <a:solidFill>
                  <a:srgbClr val="002060"/>
                </a:solidFill>
              </a:rPr>
              <a:t> HALLC:p values from the start of run, with no cuts or averaging.</a:t>
            </a:r>
          </a:p>
          <a:p>
            <a:r>
              <a:rPr lang="en-US" sz="1600" i="1" dirty="0"/>
              <a:t> 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56BA72-D15B-61CB-6E18-932DC1A43D87}"/>
              </a:ext>
            </a:extLst>
          </p:cNvPr>
          <p:cNvCxnSpPr>
            <a:cxnSpLocks/>
          </p:cNvCxnSpPr>
          <p:nvPr/>
        </p:nvCxnSpPr>
        <p:spPr>
          <a:xfrm flipH="1" flipV="1">
            <a:off x="5860473" y="1433873"/>
            <a:ext cx="446809" cy="769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BFB235E-2D64-DDC0-241B-F51C1F2165B6}"/>
              </a:ext>
            </a:extLst>
          </p:cNvPr>
          <p:cNvSpPr txBox="1"/>
          <p:nvPr/>
        </p:nvSpPr>
        <p:spPr>
          <a:xfrm>
            <a:off x="5528827" y="2287010"/>
            <a:ext cx="2047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Beam trip HALLC:p values</a:t>
            </a:r>
          </a:p>
        </p:txBody>
      </p:sp>
    </p:spTree>
    <p:extLst>
      <p:ext uri="{BB962C8B-B14F-4D97-AF65-F5344CB8AC3E}">
        <p14:creationId xmlns:p14="http://schemas.microsoft.com/office/powerpoint/2010/main" val="92119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76091-B5AC-A87B-62A8-99C04CC5D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21E913-829E-1F5F-3AF6-D8DDE285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Prerequisites for Delta: Beam Energy Calibration @ 5 Pass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667B5-9A8A-68DC-6D0D-36F1418B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 anchor="ctr">
            <a:normAutofit/>
          </a:bodyPr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35990-D55E-20FB-262C-AC8CC3FA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32" name="Picture 31" descr="A graph with blue dots&#10;&#10;Description automatically generated">
            <a:extLst>
              <a:ext uri="{FF2B5EF4-FFF2-40B4-BE49-F238E27FC236}">
                <a16:creationId xmlns:a16="http://schemas.microsoft.com/office/drawing/2014/main" id="{F608D07D-E3F7-D41F-0521-E2D33381A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29"/>
          <a:stretch/>
        </p:blipFill>
        <p:spPr>
          <a:xfrm>
            <a:off x="4021282" y="847864"/>
            <a:ext cx="5122718" cy="2743200"/>
          </a:xfrm>
          <a:prstGeom prst="rect">
            <a:avLst/>
          </a:prstGeom>
        </p:spPr>
      </p:pic>
      <p:pic>
        <p:nvPicPr>
          <p:cNvPr id="34" name="Picture 33" descr="A graph showing a number of beams&#10;&#10;Description automatically generated with medium confidence">
            <a:extLst>
              <a:ext uri="{FF2B5EF4-FFF2-40B4-BE49-F238E27FC236}">
                <a16:creationId xmlns:a16="http://schemas.microsoft.com/office/drawing/2014/main" id="{C527CDF7-7FB5-402B-C864-0B8AFC3B46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629"/>
          <a:stretch/>
        </p:blipFill>
        <p:spPr>
          <a:xfrm>
            <a:off x="4021281" y="3599445"/>
            <a:ext cx="5122719" cy="27432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CCE9A30-9DFC-1330-3734-4338560AB68F}"/>
              </a:ext>
            </a:extLst>
          </p:cNvPr>
          <p:cNvSpPr txBox="1"/>
          <p:nvPr/>
        </p:nvSpPr>
        <p:spPr>
          <a:xfrm>
            <a:off x="93519" y="1014949"/>
            <a:ext cx="4218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Top Right: </a:t>
            </a:r>
            <a:r>
              <a:rPr lang="en-US" dirty="0"/>
              <a:t>Corrected HALLC:p Results: 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-25000" dirty="0"/>
              <a:t>b </a:t>
            </a:r>
            <a:r>
              <a:rPr lang="en-US" dirty="0"/>
              <a:t> - </a:t>
            </a:r>
            <a:r>
              <a:rPr lang="en-US" dirty="0" err="1"/>
              <a:t>HALLC:p</a:t>
            </a:r>
            <a:r>
              <a:rPr lang="en-US" baseline="-25000" dirty="0" err="1"/>
              <a:t>cor</a:t>
            </a:r>
            <a:r>
              <a:rPr lang="en-US" baseline="-25000" dirty="0"/>
              <a:t> </a:t>
            </a:r>
            <a:r>
              <a:rPr lang="en-US" dirty="0"/>
              <a:t>vs Run</a:t>
            </a:r>
          </a:p>
          <a:p>
            <a:r>
              <a:rPr lang="en-US" dirty="0"/>
              <a:t>Red line is E</a:t>
            </a:r>
            <a:r>
              <a:rPr lang="en-US" baseline="-25000" dirty="0"/>
              <a:t>b</a:t>
            </a:r>
            <a:r>
              <a:rPr lang="en-US" dirty="0"/>
              <a:t> from beam energy measurement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0A4C3E-6D16-8D7D-F39F-6D23BC38A373}"/>
              </a:ext>
            </a:extLst>
          </p:cNvPr>
          <p:cNvSpPr txBox="1"/>
          <p:nvPr/>
        </p:nvSpPr>
        <p:spPr>
          <a:xfrm>
            <a:off x="158510" y="4865317"/>
            <a:ext cx="4218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Bottom Right: </a:t>
            </a:r>
            <a:r>
              <a:rPr lang="en-US" dirty="0"/>
              <a:t>Uncorrected HALLC:p:  </a:t>
            </a:r>
            <a:br>
              <a:rPr lang="en-US" dirty="0"/>
            </a:br>
            <a:r>
              <a:rPr lang="en-US" dirty="0"/>
              <a:t>E</a:t>
            </a:r>
            <a:r>
              <a:rPr lang="en-US" baseline="-25000" dirty="0"/>
              <a:t>b </a:t>
            </a:r>
            <a:r>
              <a:rPr lang="en-US" dirty="0"/>
              <a:t> - HALLC:p</a:t>
            </a:r>
            <a:r>
              <a:rPr lang="en-US" baseline="-25000" dirty="0"/>
              <a:t> </a:t>
            </a:r>
            <a:r>
              <a:rPr lang="en-US" dirty="0"/>
              <a:t>vs Run</a:t>
            </a:r>
          </a:p>
          <a:p>
            <a:r>
              <a:rPr lang="en-US" dirty="0"/>
              <a:t>Red line is E</a:t>
            </a:r>
            <a:r>
              <a:rPr lang="en-US" baseline="-25000" dirty="0"/>
              <a:t>b</a:t>
            </a:r>
            <a:r>
              <a:rPr lang="en-US" dirty="0"/>
              <a:t> from beam energy measurement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9D600E-DE1D-DA8A-2FA2-5C8E71B6E61F}"/>
                  </a:ext>
                </a:extLst>
              </p:cNvPr>
              <p:cNvSpPr txBox="1"/>
              <p:nvPr/>
            </p:nvSpPr>
            <p:spPr>
              <a:xfrm>
                <a:off x="158510" y="3212017"/>
                <a:ext cx="4235390" cy="758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HALLC:p</a:t>
                </a:r>
                <a:r>
                  <a:rPr lang="en-US" sz="1600" baseline="-25000" dirty="0" err="1"/>
                  <a:t>cor</a:t>
                </a:r>
                <a:r>
                  <a:rPr lang="en-US" sz="1600" baseline="-25000" dirty="0"/>
                  <a:t> </a:t>
                </a:r>
                <a:r>
                  <a:rPr lang="en-US" sz="16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/>
                          <m:t>E</m:t>
                        </m:r>
                        <m:r>
                          <m:rPr>
                            <m:nor/>
                          </m:rPr>
                          <a:rPr lang="en-US" sz="1600" baseline="-25000" dirty="0"/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600" dirty="0"/>
                          <m:t>HALLC</m:t>
                        </m:r>
                        <m:r>
                          <m:rPr>
                            <m:nor/>
                          </m:rPr>
                          <a:rPr lang="en-US" sz="1600" dirty="0"/>
                          <m:t>:</m:t>
                        </m:r>
                        <m:r>
                          <m:rPr>
                            <m:nor/>
                          </m:rPr>
                          <a:rPr lang="en-US" sz="1600" dirty="0"/>
                          <m:t>p</m:t>
                        </m:r>
                        <m:r>
                          <m:rPr>
                            <m:nor/>
                          </m:rPr>
                          <a:rPr lang="en-US" sz="1600" baseline="-25000" dirty="0"/>
                          <m:t>0</m:t>
                        </m:r>
                        <m:r>
                          <m:rPr>
                            <m:nor/>
                          </m:rPr>
                          <a:rPr lang="en-US" sz="1600" dirty="0"/>
                          <m:t> </m:t>
                        </m:r>
                      </m:den>
                    </m:f>
                    <m:r>
                      <a:rPr lang="en-US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·HALLC</a:t>
                </a:r>
                <a:r>
                  <a:rPr lang="en-US" sz="1600" dirty="0" err="1"/>
                  <a:t>:p</a:t>
                </a:r>
                <a:r>
                  <a:rPr lang="en-US" sz="1600" baseline="-25000" dirty="0" err="1"/>
                  <a:t>avg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− 0.5·</m:t>
                    </m:r>
                    <m:r>
                      <a:rPr lang="en-US" sz="1600" i="1" dirty="0">
                        <a:latin typeface="Cambria Math" panose="020405030504060302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US" sz="1600" dirty="0"/>
                      <m:t>E</m:t>
                    </m:r>
                    <m:r>
                      <m:rPr>
                        <m:nor/>
                      </m:rPr>
                      <a:rPr lang="en-US" sz="1600" baseline="-25000" dirty="0"/>
                      <m:t>SR</m:t>
                    </m:r>
                  </m:oMath>
                </a14:m>
                <a:endParaRPr lang="en-US" sz="1600" dirty="0"/>
              </a:p>
              <a:p>
                <a:r>
                  <a:rPr lang="en-US" sz="1600" dirty="0"/>
                  <a:t>	= 1.00063 · </a:t>
                </a:r>
                <a:r>
                  <a:rPr lang="en-US" sz="1600" dirty="0" err="1"/>
                  <a:t>HALLC:p</a:t>
                </a:r>
                <a:r>
                  <a:rPr lang="en-US" sz="1600" baseline="-25000" dirty="0" err="1"/>
                  <a:t>avg</a:t>
                </a:r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− 0.5·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0.0026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89D600E-DE1D-DA8A-2FA2-5C8E71B6E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10" y="3212017"/>
                <a:ext cx="4235390" cy="758093"/>
              </a:xfrm>
              <a:prstGeom prst="rect">
                <a:avLst/>
              </a:prstGeom>
              <a:blipFill>
                <a:blip r:embed="rId4"/>
                <a:stretch>
                  <a:fillRect l="-59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524F8C35-2ECF-9958-405A-5C382E7E3204}"/>
              </a:ext>
            </a:extLst>
          </p:cNvPr>
          <p:cNvSpPr/>
          <p:nvPr/>
        </p:nvSpPr>
        <p:spPr>
          <a:xfrm>
            <a:off x="1042966" y="3654741"/>
            <a:ext cx="1046930" cy="322912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F76655F-B368-3BE3-7767-F66B1D857CC8}"/>
              </a:ext>
            </a:extLst>
          </p:cNvPr>
          <p:cNvCxnSpPr>
            <a:cxnSpLocks/>
          </p:cNvCxnSpPr>
          <p:nvPr/>
        </p:nvCxnSpPr>
        <p:spPr>
          <a:xfrm flipH="1" flipV="1">
            <a:off x="1885086" y="3954791"/>
            <a:ext cx="836080" cy="33077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01FD27-92F4-4993-1CEA-A2412C49E8E5}"/>
              </a:ext>
            </a:extLst>
          </p:cNvPr>
          <p:cNvSpPr txBox="1"/>
          <p:nvPr/>
        </p:nvSpPr>
        <p:spPr>
          <a:xfrm>
            <a:off x="1703103" y="4292005"/>
            <a:ext cx="2523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Scale factor from calibration</a:t>
            </a:r>
          </a:p>
        </p:txBody>
      </p:sp>
    </p:spTree>
    <p:extLst>
      <p:ext uri="{BB962C8B-B14F-4D97-AF65-F5344CB8AC3E}">
        <p14:creationId xmlns:p14="http://schemas.microsoft.com/office/powerpoint/2010/main" val="87124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1CCC4-A128-C7A4-EE1E-CE9C64EE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191E-7789-DFE9-8818-CA1A4B6F7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19" y="240539"/>
            <a:ext cx="8464378" cy="487490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Prerequisites for Delta: Beam E Synchrotron Subtraction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E3169-CB3A-8EDA-97BA-B836CAC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8920" y="6467336"/>
            <a:ext cx="3917888" cy="311322"/>
          </a:xfrm>
        </p:spPr>
        <p:txBody>
          <a:bodyPr anchor="ctr">
            <a:normAutofit/>
          </a:bodyPr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D0E7F-5898-9D44-5C40-32869B57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26807" y="6467336"/>
            <a:ext cx="536158" cy="30336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E1C93C-5050-FC42-8F10-D22D4F119D1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 descr="A diagram of a diagram of a polaroid&#10;&#10;Description automatically generated with medium confidence">
            <a:extLst>
              <a:ext uri="{FF2B5EF4-FFF2-40B4-BE49-F238E27FC236}">
                <a16:creationId xmlns:a16="http://schemas.microsoft.com/office/drawing/2014/main" id="{1F77E7B1-8EF8-5ADF-F806-C85594DE9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427" y="1141926"/>
            <a:ext cx="5439547" cy="4011665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1FEC2-B682-4024-BD00-5CA9D4CF69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026" y="966055"/>
                <a:ext cx="3548401" cy="53816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Layout of Hall C Beamline Arc: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600" dirty="0"/>
                  <a:t>8 dipoles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Effective length = 3m each dipole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8 x  4.2875°/dipole  (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𝜃</m:t>
                    </m:r>
                    <m:r>
                      <m:rPr>
                        <m:nor/>
                      </m:rPr>
                      <a:rPr lang="en-US" sz="1400" baseline="-25000" dirty="0"/>
                      <m:t>arc</m:t>
                    </m:r>
                  </m:oMath>
                </a14:m>
                <a:r>
                  <a:rPr lang="en-US" sz="1400" dirty="0"/>
                  <a:t>) +  3.2°</a:t>
                </a:r>
                <a:r>
                  <a:rPr lang="en-US" sz="1400" baseline="-25000" dirty="0"/>
                  <a:t>dipole 3C04 </a:t>
                </a:r>
                <a:r>
                  <a:rPr lang="en-US" sz="1400" dirty="0"/>
                  <a:t>= 37.5° net bend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Bending radius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baseline="-25000" dirty="0"/>
                  <a:t>arc</a:t>
                </a:r>
                <a:r>
                  <a:rPr lang="en-US" sz="1400" dirty="0"/>
                  <a:t> = 40.09 m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600" dirty="0"/>
                  <a:t>Super harps for beam position before/after dipole chain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600" dirty="0"/>
                  <a:t>Synchrotron Loss in circular accelerator:</a:t>
                </a:r>
              </a:p>
              <a:p>
                <a:pPr>
                  <a:buFont typeface="Wingdings" pitchFamily="2" charset="2"/>
                  <a:buChar char="v"/>
                </a:pP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1400" dirty="0"/>
                  <a:t>E</a:t>
                </a:r>
                <a:r>
                  <a:rPr lang="en-US" sz="1400" baseline="-25000" dirty="0"/>
                  <a:t>SR</a:t>
                </a:r>
                <a:r>
                  <a:rPr lang="en-US" sz="1400" dirty="0"/>
                  <a:t>= 88.46 ·E</a:t>
                </a:r>
                <a:r>
                  <a:rPr lang="en-US" sz="1400" baseline="30000" dirty="0"/>
                  <a:t>4</a:t>
                </a:r>
                <a:r>
                  <a:rPr lang="en-US" sz="1400" dirty="0"/>
                  <a:t> ·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baseline="-25000" dirty="0"/>
                  <a:t>arc</a:t>
                </a:r>
                <a:r>
                  <a:rPr lang="en-US" sz="1400" dirty="0"/>
                  <a:t>/(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1400" baseline="-25000" dirty="0"/>
                  <a:t>arc</a:t>
                </a:r>
                <a:r>
                  <a:rPr lang="en-US" sz="1400" dirty="0"/>
                  <a:t>·360°)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88.46 is a derived empirical constant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Formula is for full 360°, scaled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baseline="-25000" dirty="0"/>
                  <a:t>arc </a:t>
                </a:r>
                <a:r>
                  <a:rPr lang="en-US" sz="1400" dirty="0"/>
                  <a:t>/360°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@ 5 pass: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Total SR Loss = 2.6 MeV</a:t>
                </a:r>
              </a:p>
            </p:txBody>
          </p:sp>
        </mc:Choice>
        <mc:Fallback xmlns="">
          <p:sp useBgFill="1"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F1FEC2-B682-4024-BD00-5CA9D4CF69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026" y="966055"/>
                <a:ext cx="3548401" cy="5381694"/>
              </a:xfrm>
              <a:blipFill>
                <a:blip r:embed="rId3"/>
                <a:stretch>
                  <a:fillRect l="-2143" t="-941"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B3898C-7D82-B4A2-39EC-3816494D1D70}"/>
              </a:ext>
            </a:extLst>
          </p:cNvPr>
          <p:cNvSpPr txBox="1"/>
          <p:nvPr/>
        </p:nvSpPr>
        <p:spPr>
          <a:xfrm>
            <a:off x="7024255" y="314775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40.09 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A2FC6B-83BF-1D2E-7071-BF9F31F1EE9D}"/>
              </a:ext>
            </a:extLst>
          </p:cNvPr>
          <p:cNvSpPr txBox="1"/>
          <p:nvPr/>
        </p:nvSpPr>
        <p:spPr>
          <a:xfrm>
            <a:off x="7720279" y="3943130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34.3°</a:t>
            </a:r>
          </a:p>
        </p:txBody>
      </p:sp>
    </p:spTree>
    <p:extLst>
      <p:ext uri="{BB962C8B-B14F-4D97-AF65-F5344CB8AC3E}">
        <p14:creationId xmlns:p14="http://schemas.microsoft.com/office/powerpoint/2010/main" val="121742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CF7E7-EB21-BA94-A4BD-BB499B600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FF1D9-00F9-6614-A989-B89A01EED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Delta: Putting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3E161-4D5F-4D52-3F56-E1E1BCB48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Update to </a:t>
            </a:r>
            <a:r>
              <a:rPr lang="en-US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standard_coin.kinematics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&amp; inclusion of relevant EPICS variables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Pull request: Pass 2 + Fix</a:t>
            </a:r>
          </a:p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 Replayed delta scans with optimized matrix, correct Beam E &amp; HMS Angle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D9E14-744C-4062-56CE-3A79ED028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NPS Optics Update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F1B299-C43A-BA36-2C9D-73709B64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478E8BF8-BBF1-8700-A62D-56B48DE1A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320" y="2863685"/>
            <a:ext cx="6457132" cy="348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57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_template" id="{E23D8C3C-7C5F-CF45-B374-C72059F4054E}" vid="{3E395951-2DB9-CB47-A791-71DB99F0D3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</TotalTime>
  <Words>1374</Words>
  <Application>Microsoft Office PowerPoint</Application>
  <PresentationFormat>On-screen Show (4:3)</PresentationFormat>
  <Paragraphs>204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.PingFangSC-Regular</vt:lpstr>
      <vt:lpstr>Arial</vt:lpstr>
      <vt:lpstr>Calibri</vt:lpstr>
      <vt:lpstr>Cambria Math</vt:lpstr>
      <vt:lpstr>Courier New</vt:lpstr>
      <vt:lpstr>PingFangSC-Regular</vt:lpstr>
      <vt:lpstr>Wingdings</vt:lpstr>
      <vt:lpstr>Office Theme</vt:lpstr>
      <vt:lpstr>NPS Optics Optimization at High Momentum: Milestones and Next Steps</vt:lpstr>
      <vt:lpstr>Motivation: Saturation in HMS Dipole</vt:lpstr>
      <vt:lpstr> Two complementary optimization branches:</vt:lpstr>
      <vt:lpstr>Prerequisites for Delta: Angular Optimization</vt:lpstr>
      <vt:lpstr>Prerequisites for Delta: Angular Optimization</vt:lpstr>
      <vt:lpstr>Prerequisites for Delta: Calibrating Beam E HALLC:p values</vt:lpstr>
      <vt:lpstr>Prerequisites for Delta: Beam Energy Calibration @ 5 Pass</vt:lpstr>
      <vt:lpstr>Prerequisites for Delta: Beam E Synchrotron Subtraction</vt:lpstr>
      <vt:lpstr>Prerequisites for Delta: Putting it Together</vt:lpstr>
      <vt:lpstr> W Before Optimization</vt:lpstr>
      <vt:lpstr> W vs Focal Plane Variables Before Optimization: -5.878 GeV/c</vt:lpstr>
      <vt:lpstr> W vs Focal Plane Variables Before Optimization: -6.117 GeV/c</vt:lpstr>
      <vt:lpstr> W vs Focal Plane Variables Before Optimization: -6.667 GeV/c</vt:lpstr>
      <vt:lpstr> Next Steps: SIMC Fit for Mp, SVD, and Analysis</vt:lpstr>
      <vt:lpstr>Thank You!</vt:lpstr>
      <vt:lpstr>Extras: Beam Energy Calibration Workflow Overview</vt:lpstr>
      <vt:lpstr>Extras: Delta Optimization Workflow Overview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Christine Ploen</dc:creator>
  <cp:lastModifiedBy>Christine Ploen</cp:lastModifiedBy>
  <cp:revision>11</cp:revision>
  <dcterms:created xsi:type="dcterms:W3CDTF">2025-05-05T10:24:56Z</dcterms:created>
  <dcterms:modified xsi:type="dcterms:W3CDTF">2025-05-05T18:45:44Z</dcterms:modified>
</cp:coreProperties>
</file>