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8" r:id="rId10"/>
    <p:sldId id="266" r:id="rId11"/>
    <p:sldId id="260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B941E7-48F4-DA48-B4CB-2534534BC61E}" v="92" dt="2025-05-05T00:34:02.2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95"/>
    <p:restoredTop sz="94692"/>
  </p:normalViewPr>
  <p:slideViewPr>
    <p:cSldViewPr snapToGrid="0">
      <p:cViewPr varScale="1">
        <p:scale>
          <a:sx n="88" d="100"/>
          <a:sy n="88" d="100"/>
        </p:scale>
        <p:origin x="208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7699E-C741-E232-8EE7-BCDEEF8E6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EABCE-1CBD-DC45-B177-448DB296D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88134-867E-6D28-0FA5-EB8A4552F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48A0-1308-1441-BD5B-497DA7EC0E15}" type="datetimeFigureOut">
              <a:rPr lang="en-US" smtClean="0"/>
              <a:t>5/4/25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77F75-932D-ED85-F36B-313FE211C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0A7B6-AB9B-59FC-81AA-7B1A52D0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8CA0-4E40-CB46-ADF3-FC6960C81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47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7495B-6DB0-3514-FC58-B371161CA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A864B-4E5B-17A1-BC4B-9243BD799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0E790-3B19-FA37-9E1C-99799692A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48A0-1308-1441-BD5B-497DA7EC0E15}" type="datetimeFigureOut">
              <a:rPr lang="en-US" smtClean="0"/>
              <a:t>5/4/25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440BE-9F9B-316B-36EF-FBFC9A3B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CAFD5-9EA4-2C89-7187-4CBA9EBB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8CA0-4E40-CB46-ADF3-FC6960C81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6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121772-DDC5-DAD4-404A-0813E0884F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4C8FD-ED06-2645-F49B-50FB6FA90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CCCE4-E7BF-6780-5D11-8F90A6416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48A0-1308-1441-BD5B-497DA7EC0E15}" type="datetimeFigureOut">
              <a:rPr lang="en-US" smtClean="0"/>
              <a:t>5/4/25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230D6-DC47-A6B1-8BFF-7DBC6ED10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DF8D4-1A57-443E-5A79-A6FAD837E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8CA0-4E40-CB46-ADF3-FC6960C81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9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805E5-C75D-0A72-CD1C-B195CAF55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729A7-C030-A05C-3570-D8C0A3994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9B15E-D5F3-886E-8122-88DF27B3A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48A0-1308-1441-BD5B-497DA7EC0E15}" type="datetimeFigureOut">
              <a:rPr lang="en-US" smtClean="0"/>
              <a:t>5/4/25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11B68-BF97-8ECD-AA4F-A4E657688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7035A-E3E4-EFAE-1388-076444B7A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8CA0-4E40-CB46-ADF3-FC6960C81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7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3E0F-8B8A-BC24-0DC0-4A18AE0A8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5B55B-4FCB-9380-5070-AC68FA883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71556-ED31-6FF1-5080-40B5298B7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48A0-1308-1441-BD5B-497DA7EC0E15}" type="datetimeFigureOut">
              <a:rPr lang="en-US" smtClean="0"/>
              <a:t>5/4/25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66DA9-DCFA-7D8F-181A-06785B72F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832B4-C041-0F11-9EEB-63711F04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8CA0-4E40-CB46-ADF3-FC6960C81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4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383BD-73A5-15B6-3F0A-F71E0F1F9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C5916-4AC8-BF8D-871D-C7CCA3117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0CB8D-F5EF-BF28-617D-704F1B0D0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E9826-A296-920A-8F9C-EF71E6BA0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48A0-1308-1441-BD5B-497DA7EC0E15}" type="datetimeFigureOut">
              <a:rPr lang="en-US" smtClean="0"/>
              <a:t>5/4/25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0348C-7286-0F53-9A30-F4A322447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4462D8-A1E0-00BA-8527-0E8490484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8CA0-4E40-CB46-ADF3-FC6960C81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4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BDE21-7983-DF75-105B-E87D947E4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20D4F-0D15-74C3-40AE-2D19BCCB5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ABA299-704B-1840-E351-95074AC2C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66DEA6-15AC-D7F1-9165-CC9F8E1924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1E4211-11CB-0CC8-B910-A519AB5135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F648D1-A961-46EA-C634-0751833E0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48A0-1308-1441-BD5B-497DA7EC0E15}" type="datetimeFigureOut">
              <a:rPr lang="en-US" smtClean="0"/>
              <a:t>5/4/25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BD6132-9CDB-3A0C-24AB-E9A539C6D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F04360-9400-6386-6F29-91DCA007B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8CA0-4E40-CB46-ADF3-FC6960C81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1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055A4-2866-9778-E774-C26A18631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303EE6-979A-31FA-7BD6-519ED1737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48A0-1308-1441-BD5B-497DA7EC0E15}" type="datetimeFigureOut">
              <a:rPr lang="en-US" smtClean="0"/>
              <a:t>5/4/25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886DD3-BA41-9EEA-839F-43BF4205F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20D757-AD7A-1197-FF70-A455B134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8CA0-4E40-CB46-ADF3-FC6960C81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0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610176-B289-92D9-5F11-3C93DF8BE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48A0-1308-1441-BD5B-497DA7EC0E15}" type="datetimeFigureOut">
              <a:rPr lang="en-US" smtClean="0"/>
              <a:t>5/4/25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FD1D4B-9D1D-641F-C5A1-BD56E170D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633DB-A231-0E65-2EFA-A189F999B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8CA0-4E40-CB46-ADF3-FC6960C81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9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CA83F-00ED-3D24-86D5-92969632D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90A41-20EC-BD74-5AD9-BFE7F0B25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8257FF-ADE7-C2BF-FE1D-85F53D179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CF2958-8AF5-5F6C-564C-934716E83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48A0-1308-1441-BD5B-497DA7EC0E15}" type="datetimeFigureOut">
              <a:rPr lang="en-US" smtClean="0"/>
              <a:t>5/4/25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03C6F-BC43-ED7E-FD52-8DB8C6A5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ACA62-E3DA-783B-35EA-E6B53D14F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8CA0-4E40-CB46-ADF3-FC6960C81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82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29E04-5A62-A434-3296-4E72F7482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442886-3B42-3524-984E-7EC79AD488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F83BE-CF93-D0CD-5564-4B361743A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7B45F9-678D-C341-273E-15E3D5995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48A0-1308-1441-BD5B-497DA7EC0E15}" type="datetimeFigureOut">
              <a:rPr lang="en-US" smtClean="0"/>
              <a:t>5/4/25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0DE43-E4C0-04CB-DE54-1DF35A381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95D12-4A22-9927-E26B-9F3A574D0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8CA0-4E40-CB46-ADF3-FC6960C81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0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0391B2-22A8-A26A-D29A-5BEF9A171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AE696-1D61-2155-33A3-3467E4EEC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C67F2-7594-338C-EED5-C5DDCF60CE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FF48A0-1308-1441-BD5B-497DA7EC0E15}" type="datetimeFigureOut">
              <a:rPr lang="en-US" smtClean="0"/>
              <a:t>5/4/25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CA6CE-5F18-5E60-4CD4-5926C4B65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10AF3-8004-B4EF-7CBB-9CB7F0933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D58CA0-4E40-CB46-ADF3-FC6960C81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2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lss.fnal.gov/archive/1997/pub/Pub-97-092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8898E-164D-41FB-0737-A5E966D7BA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NPS refurbishment and preparation for next run group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A9A4F-1659-A11D-8F4B-33D72B19AA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Charles Hyde, ODU</a:t>
            </a:r>
          </a:p>
          <a:p>
            <a:r>
              <a:rPr lang="en-US" dirty="0"/>
              <a:t>Bogdan </a:t>
            </a:r>
            <a:r>
              <a:rPr lang="en-US" dirty="0" err="1"/>
              <a:t>Wojtsekhowski</a:t>
            </a:r>
            <a:r>
              <a:rPr lang="en-US" dirty="0"/>
              <a:t>, </a:t>
            </a:r>
            <a:r>
              <a:rPr lang="en-US" dirty="0" err="1"/>
              <a:t>JLab</a:t>
            </a:r>
            <a:endParaRPr lang="en-US" dirty="0"/>
          </a:p>
          <a:p>
            <a:r>
              <a:rPr lang="en-US" dirty="0"/>
              <a:t>(David Hamilton, Glasgow)</a:t>
            </a:r>
          </a:p>
        </p:txBody>
      </p:sp>
      <p:pic>
        <p:nvPicPr>
          <p:cNvPr id="4" name="Picture 3" descr="A blue and grey logo&#10;&#10;AI-generated content may be incorrect.">
            <a:extLst>
              <a:ext uri="{FF2B5EF4-FFF2-40B4-BE49-F238E27FC236}">
                <a16:creationId xmlns:a16="http://schemas.microsoft.com/office/drawing/2014/main" id="{E671F90F-59FB-D05D-648B-625C26059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5257800"/>
            <a:ext cx="3098800" cy="1295400"/>
          </a:xfrm>
          <a:prstGeom prst="rect">
            <a:avLst/>
          </a:prstGeom>
        </p:spPr>
      </p:pic>
      <p:pic>
        <p:nvPicPr>
          <p:cNvPr id="5" name="Picture 4" descr="A blue and orange logo&#10;&#10;AI-generated content may be incorrect.">
            <a:extLst>
              <a:ext uri="{FF2B5EF4-FFF2-40B4-BE49-F238E27FC236}">
                <a16:creationId xmlns:a16="http://schemas.microsoft.com/office/drawing/2014/main" id="{603806C2-93FB-9DE3-A519-7E0412E6D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0531" y="4271963"/>
            <a:ext cx="3503848" cy="22269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EAAF66-BB9C-84FA-CAD0-0AB6FE917109}"/>
              </a:ext>
            </a:extLst>
          </p:cNvPr>
          <p:cNvSpPr txBox="1"/>
          <p:nvPr/>
        </p:nvSpPr>
        <p:spPr>
          <a:xfrm>
            <a:off x="8856719" y="221121"/>
            <a:ext cx="32524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NPS Collaboration Meeting</a:t>
            </a:r>
          </a:p>
          <a:p>
            <a:r>
              <a:rPr lang="en-US" dirty="0"/>
              <a:t>5-6 May 2025</a:t>
            </a:r>
          </a:p>
        </p:txBody>
      </p:sp>
    </p:spTree>
    <p:extLst>
      <p:ext uri="{BB962C8B-B14F-4D97-AF65-F5344CB8AC3E}">
        <p14:creationId xmlns:p14="http://schemas.microsoft.com/office/powerpoint/2010/main" val="3223798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C555F-3D1D-2B9F-B821-09529DC41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HAMAMATSU R4125 </a:t>
            </a:r>
            <a:br>
              <a:rPr lang="en-US" dirty="0"/>
            </a:br>
            <a:r>
              <a:rPr lang="en-US" dirty="0"/>
              <a:t>PMT Lifetime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8AAC1-473F-352D-F774-AD46A2D32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019589"/>
            <a:ext cx="1158932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Fermilab study:</a:t>
            </a:r>
          </a:p>
          <a:p>
            <a:pPr lvl="1"/>
            <a:r>
              <a:rPr lang="en-US" dirty="0"/>
              <a:t> </a:t>
            </a:r>
            <a:r>
              <a:rPr lang="en-US" b="0" i="0" u="none" strike="noStrike" dirty="0">
                <a:solidFill>
                  <a:srgbClr val="0000EE"/>
                </a:solidFill>
                <a:effectLst/>
                <a:highlight>
                  <a:srgbClr val="FFFFFF"/>
                </a:highlight>
                <a:latin typeface="Trebuchet MS" panose="020B0703020202090204" pitchFamily="34" charset="0"/>
                <a:hlinkClick r:id="rId2"/>
              </a:rPr>
              <a:t>https://lss.fnal.gov/archive/1997/pub/</a:t>
            </a:r>
            <a:br>
              <a:rPr lang="en-US" b="0" i="0" u="none" strike="noStrike" dirty="0">
                <a:solidFill>
                  <a:srgbClr val="0000EE"/>
                </a:solidFill>
                <a:effectLst/>
                <a:highlight>
                  <a:srgbClr val="FFFFFF"/>
                </a:highlight>
                <a:latin typeface="Trebuchet MS" panose="020B0703020202090204" pitchFamily="34" charset="0"/>
                <a:hlinkClick r:id="rId2"/>
              </a:rPr>
            </a:br>
            <a:r>
              <a:rPr lang="en-US" b="0" i="0" u="none" strike="noStrike" dirty="0">
                <a:solidFill>
                  <a:srgbClr val="0000EE"/>
                </a:solidFill>
                <a:effectLst/>
                <a:highlight>
                  <a:srgbClr val="FFFFFF"/>
                </a:highlight>
                <a:latin typeface="Trebuchet MS" panose="020B0703020202090204" pitchFamily="34" charset="0"/>
                <a:hlinkClick r:id="rId2"/>
              </a:rPr>
              <a:t>Pub-97-092.pdf</a:t>
            </a:r>
            <a:r>
              <a:rPr lang="en-US" b="0" i="0" u="none" strike="noStrike" dirty="0">
                <a:solidFill>
                  <a:srgbClr val="0000EE"/>
                </a:solidFill>
                <a:effectLst/>
                <a:highlight>
                  <a:srgbClr val="FFFFFF"/>
                </a:highlight>
                <a:latin typeface="Trebuchet MS" panose="020B0703020202090204" pitchFamily="34" charset="0"/>
              </a:rPr>
              <a:t>, or  NIM A  v406 (1998) 103—116</a:t>
            </a:r>
          </a:p>
          <a:p>
            <a:pPr lvl="1"/>
            <a:r>
              <a:rPr lang="en-US" dirty="0">
                <a:highlight>
                  <a:srgbClr val="FFFFFF"/>
                </a:highlight>
                <a:latin typeface="Trebuchet MS" panose="020B0703020202090204" pitchFamily="34" charset="0"/>
              </a:rPr>
              <a:t>12 PMTs tested, </a:t>
            </a:r>
            <a:r>
              <a:rPr lang="en-US" dirty="0"/>
              <a:t> illumination level: 100 𝛍A anode current  </a:t>
            </a:r>
          </a:p>
          <a:p>
            <a:pPr lvl="1"/>
            <a:r>
              <a:rPr lang="en-US" dirty="0"/>
              <a:t>Gain stable up to anode charge of 100 Coulomb.</a:t>
            </a:r>
          </a:p>
          <a:p>
            <a:pPr lvl="1"/>
            <a:r>
              <a:rPr lang="en-US" dirty="0"/>
              <a:t>Gain decrease to 50% after anode charge of 1000 Coulomb.</a:t>
            </a:r>
          </a:p>
          <a:p>
            <a:r>
              <a:rPr lang="en-US" dirty="0"/>
              <a:t>NPS, Crystals closest to Calorimeter (very rough estimate)</a:t>
            </a:r>
          </a:p>
          <a:p>
            <a:pPr lvl="1"/>
            <a:r>
              <a:rPr lang="en-US" dirty="0"/>
              <a:t>(8 months) ⊗ (60%) ⊗ (10 𝛍A)  ≈ 115 </a:t>
            </a:r>
            <a:r>
              <a:rPr lang="en-US" dirty="0" err="1"/>
              <a:t>Coul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Get exact recorded anode charge.</a:t>
            </a:r>
          </a:p>
          <a:p>
            <a:r>
              <a:rPr lang="en-US" dirty="0"/>
              <a:t>Probably could run another 100 PAC days without catastrophic failure</a:t>
            </a:r>
          </a:p>
          <a:p>
            <a:pPr lvl="1"/>
            <a:r>
              <a:rPr lang="en-US" dirty="0"/>
              <a:t>Ran 3 generations of DVCS experiments in Hall A and only replaced 16 (out of 200) PMTs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A5DB73-4AC6-98CC-45F7-22A02ECA52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17" t="1" b="7596"/>
          <a:stretch/>
        </p:blipFill>
        <p:spPr>
          <a:xfrm rot="5400000">
            <a:off x="7989955" y="-464781"/>
            <a:ext cx="3257125" cy="4717473"/>
          </a:xfrm>
          <a:prstGeom prst="rect">
            <a:avLst/>
          </a:prstGeom>
          <a:solidFill>
            <a:srgbClr val="FFFF00">
              <a:alpha val="42881"/>
            </a:srgbClr>
          </a:solidFill>
        </p:spPr>
      </p:pic>
    </p:spTree>
    <p:extLst>
      <p:ext uri="{BB962C8B-B14F-4D97-AF65-F5344CB8AC3E}">
        <p14:creationId xmlns:p14="http://schemas.microsoft.com/office/powerpoint/2010/main" val="1916273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B7F4F-7AF3-97D6-AF62-4725EC211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AD3B3-0008-5554-31BB-1004A19BF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Test ~10 NPS PMTs to &gt; 100 </a:t>
            </a:r>
            <a:r>
              <a:rPr lang="en-US" dirty="0" err="1"/>
              <a:t>Coul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Buy ~100 spare PMTs (3 columns)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Do nothing.</a:t>
            </a:r>
          </a:p>
          <a:p>
            <a:pPr marL="0" indent="0">
              <a:buNone/>
            </a:pPr>
            <a:r>
              <a:rPr lang="en-US" sz="3200" dirty="0"/>
              <a:t>Other PMT issues/options</a:t>
            </a:r>
          </a:p>
          <a:p>
            <a:r>
              <a:rPr lang="en-US" sz="3200" dirty="0"/>
              <a:t>Rebuild bases with improved low-voltage filtering</a:t>
            </a:r>
          </a:p>
          <a:p>
            <a:pPr lvl="1"/>
            <a:r>
              <a:rPr lang="en-US" sz="2800" dirty="0"/>
              <a:t>Or just leave alone, everything is fine with LV regulators removed</a:t>
            </a:r>
          </a:p>
        </p:txBody>
      </p:sp>
    </p:spTree>
    <p:extLst>
      <p:ext uri="{BB962C8B-B14F-4D97-AF65-F5344CB8AC3E}">
        <p14:creationId xmlns:p14="http://schemas.microsoft.com/office/powerpoint/2010/main" val="2098034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B46FE-9056-EDB8-D708-179EC7CEB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Sensors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E921D-91D7-2CBE-B713-D92E5D848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Crystal temperature stability monitoring</a:t>
            </a:r>
          </a:p>
          <a:p>
            <a:pPr lvl="1"/>
            <a:r>
              <a:rPr lang="en-US" dirty="0"/>
              <a:t>Gain variation –2% / °C</a:t>
            </a:r>
          </a:p>
          <a:p>
            <a:r>
              <a:rPr lang="en-US" dirty="0"/>
              <a:t>~most of front face sensors failed</a:t>
            </a:r>
          </a:p>
          <a:p>
            <a:pPr lvl="1"/>
            <a:r>
              <a:rPr lang="en-US" dirty="0"/>
              <a:t>Sensors are fine, interface-card between sensors and Keysight has active electronics—NOT rad hard.  Solutions:</a:t>
            </a:r>
          </a:p>
          <a:p>
            <a:pPr lvl="2"/>
            <a:r>
              <a:rPr lang="en-US" dirty="0"/>
              <a:t>Long lead wires to move interface to more shielded location:  </a:t>
            </a:r>
            <a:br>
              <a:rPr lang="en-US" dirty="0"/>
            </a:br>
            <a:r>
              <a:rPr lang="en-US" dirty="0"/>
              <a:t>Noise? Calibration Drift?</a:t>
            </a:r>
          </a:p>
          <a:p>
            <a:pPr lvl="2"/>
            <a:r>
              <a:rPr lang="en-US" dirty="0"/>
              <a:t>Find a Rad-Hard interface (CERN?)</a:t>
            </a:r>
          </a:p>
          <a:p>
            <a:pPr lvl="2"/>
            <a:r>
              <a:rPr lang="en-US" dirty="0"/>
              <a:t>Buy lots of spares</a:t>
            </a:r>
          </a:p>
        </p:txBody>
      </p:sp>
    </p:spTree>
    <p:extLst>
      <p:ext uri="{BB962C8B-B14F-4D97-AF65-F5344CB8AC3E}">
        <p14:creationId xmlns:p14="http://schemas.microsoft.com/office/powerpoint/2010/main" val="1796539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7CB76-9133-EA18-9B0E-F0383E402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14600-B160-3CD9-8C74-37D63FFC3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4" y="1493116"/>
            <a:ext cx="8167255" cy="4351338"/>
          </a:xfrm>
        </p:spPr>
        <p:txBody>
          <a:bodyPr/>
          <a:lstStyle/>
          <a:p>
            <a:r>
              <a:rPr lang="en-US" dirty="0"/>
              <a:t>Distribution boards, </a:t>
            </a:r>
            <a:r>
              <a:rPr lang="en-US" dirty="0" err="1"/>
              <a:t>PMT+Crystal</a:t>
            </a:r>
            <a:r>
              <a:rPr lang="en-US" dirty="0"/>
              <a:t> repair/replacement</a:t>
            </a:r>
          </a:p>
          <a:p>
            <a:r>
              <a:rPr lang="en-US" dirty="0"/>
              <a:t>Cable bundle</a:t>
            </a:r>
          </a:p>
          <a:p>
            <a:pPr lvl="1"/>
            <a:r>
              <a:rPr lang="en-US" dirty="0"/>
              <a:t>Required crane to move Calo forward/back. </a:t>
            </a:r>
            <a:br>
              <a:rPr lang="en-US" dirty="0"/>
            </a:br>
            <a:r>
              <a:rPr lang="en-US" dirty="0"/>
              <a:t> Scheduling challenges.</a:t>
            </a:r>
          </a:p>
          <a:p>
            <a:pPr lvl="1"/>
            <a:endParaRPr lang="en-US" dirty="0"/>
          </a:p>
          <a:p>
            <a:r>
              <a:rPr lang="en-US" dirty="0"/>
              <a:t>Build a vertical axis cable tray?</a:t>
            </a:r>
          </a:p>
        </p:txBody>
      </p:sp>
      <p:pic>
        <p:nvPicPr>
          <p:cNvPr id="5" name="Picture 4" descr="A close-up of a machine&#10;&#10;Description automatically generated">
            <a:extLst>
              <a:ext uri="{FF2B5EF4-FFF2-40B4-BE49-F238E27FC236}">
                <a16:creationId xmlns:a16="http://schemas.microsoft.com/office/drawing/2014/main" id="{E4D7D642-5B20-8005-7461-A85E4E5C7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713066" y="652607"/>
            <a:ext cx="3669145" cy="2751859"/>
          </a:xfrm>
          <a:prstGeom prst="rect">
            <a:avLst/>
          </a:prstGeom>
        </p:spPr>
      </p:pic>
      <p:pic>
        <p:nvPicPr>
          <p:cNvPr id="7" name="Picture 6" descr="A close-up of a rack with wires&#10;&#10;Description automatically generated">
            <a:extLst>
              <a:ext uri="{FF2B5EF4-FFF2-40B4-BE49-F238E27FC236}">
                <a16:creationId xmlns:a16="http://schemas.microsoft.com/office/drawing/2014/main" id="{4EA24A99-48F5-70AD-CAF3-91A588AAF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67375" y="3857625"/>
            <a:ext cx="3429000" cy="2571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A9EFA8-08A2-D601-227A-873432284C7C}"/>
              </a:ext>
            </a:extLst>
          </p:cNvPr>
          <p:cNvSpPr txBox="1"/>
          <p:nvPr/>
        </p:nvSpPr>
        <p:spPr>
          <a:xfrm>
            <a:off x="8919729" y="5611091"/>
            <a:ext cx="1334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Hall C Pivot</a:t>
            </a:r>
          </a:p>
        </p:txBody>
      </p:sp>
    </p:spTree>
    <p:extLst>
      <p:ext uri="{BB962C8B-B14F-4D97-AF65-F5344CB8AC3E}">
        <p14:creationId xmlns:p14="http://schemas.microsoft.com/office/powerpoint/2010/main" val="1632784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25CB2-2008-AB4A-6BDD-1AB1A79CF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1073F-E5BD-84EE-2DE1-5E3B8BD11E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51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F867C-901C-B77A-01B9-E4B25C6AE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NPS Run Group 2?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208C49-4FB5-ED71-73EB-E032F84D3A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E12-06-114 proton DVCS Jeopardy update 2019: 35 PAC days</a:t>
                </a:r>
              </a:p>
              <a:p>
                <a:r>
                  <a:rPr lang="en-US" dirty="0"/>
                  <a:t>Wide-Angle Exclusive Photoproduction (</a:t>
                </a:r>
                <a:r>
                  <a:rPr lang="en-US" i="1" dirty="0"/>
                  <a:t>i.e. s, t, u </a:t>
                </a:r>
                <a:r>
                  <a:rPr lang="en-US" dirty="0"/>
                  <a:t>all large)</a:t>
                </a:r>
              </a:p>
              <a:p>
                <a:pPr lvl="1"/>
                <a:r>
                  <a:rPr lang="en-US" dirty="0"/>
                  <a:t>Run group, 42 PAC days: </a:t>
                </a:r>
              </a:p>
              <a:p>
                <a:pPr lvl="2"/>
                <a:r>
                  <a:rPr lang="en-US" dirty="0"/>
                  <a:t>E12-14-003: Wide Angle Compton Scattering, (B.W., D.H., </a:t>
                </a:r>
                <a:r>
                  <a:rPr lang="en-US" dirty="0" err="1"/>
                  <a:t>S.Sirca</a:t>
                </a:r>
                <a:r>
                  <a:rPr lang="en-US" dirty="0"/>
                  <a:t>)</a:t>
                </a:r>
              </a:p>
              <a:p>
                <a:pPr lvl="2"/>
                <a:r>
                  <a:rPr lang="en-US" b="0" i="0" u="none" strike="noStrike" dirty="0">
                    <a:effectLst/>
                  </a:rPr>
                  <a:t>E12-14-005</a:t>
                </a:r>
                <a:r>
                  <a:rPr lang="en-US" b="0" i="0" u="none" strike="noStrike" dirty="0">
                    <a:effectLst/>
                    <a:latin typeface="Arial" panose="020B0604020202020204" pitchFamily="34" charset="0"/>
                  </a:rPr>
                  <a:t>: Wide Angle Exclusive pi0 (</a:t>
                </a:r>
                <a:r>
                  <a:rPr lang="en-US" b="0" i="0" u="none" strike="noStrike" dirty="0" err="1">
                    <a:effectLst/>
                    <a:latin typeface="Arial" panose="020B0604020202020204" pitchFamily="34" charset="0"/>
                  </a:rPr>
                  <a:t>D.Dutta</a:t>
                </a:r>
                <a:r>
                  <a:rPr lang="en-US" b="0" i="0" u="none" strike="noStrike" dirty="0">
                    <a:effectLst/>
                    <a:latin typeface="Arial" panose="020B0604020202020204" pitchFamily="34" charset="0"/>
                  </a:rPr>
                  <a:t> </a:t>
                </a:r>
                <a:r>
                  <a:rPr lang="en-US" b="0" i="1" u="none" strike="noStrike" dirty="0">
                    <a:effectLst/>
                    <a:latin typeface="Arial" panose="020B0604020202020204" pitchFamily="34" charset="0"/>
                  </a:rPr>
                  <a:t>et alia</a:t>
                </a:r>
                <a:r>
                  <a:rPr lang="en-US" b="0" i="0" u="none" strike="noStrike" dirty="0">
                    <a:effectLst/>
                    <a:latin typeface="Arial" panose="020B0604020202020204" pitchFamily="34" charset="0"/>
                  </a:rPr>
                  <a:t>)</a:t>
                </a:r>
                <a:endParaRPr lang="en-US" dirty="0"/>
              </a:p>
              <a:p>
                <a:pPr lvl="1"/>
                <a:r>
                  <a:rPr lang="en-US" dirty="0"/>
                  <a:t>Unpolarized</a:t>
                </a:r>
              </a:p>
              <a:p>
                <a:pPr lvl="1"/>
                <a:r>
                  <a:rPr lang="en-US" dirty="0"/>
                  <a:t>~5% Cu radiator attached to target ladder</a:t>
                </a:r>
              </a:p>
              <a:p>
                <a:pPr lvl="1"/>
                <a:r>
                  <a:rPr lang="en-US" dirty="0"/>
                  <a:t>NPS sweep magnet at full current to separate </a:t>
                </a:r>
                <a:br>
                  <a:rPr lang="en-US" dirty="0"/>
                </a:br>
                <a:r>
                  <a:rPr lang="en-US" dirty="0"/>
                  <a:t>radiated elastic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𝐶𝑎𝑙𝑜</m:t>
                        </m:r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𝐻𝑀𝑆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from Bremsstrahlung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𝐶𝑎𝑙𝑜</m:t>
                        </m:r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𝐻𝑀𝑆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208C49-4FB5-ED71-73EB-E032F84D3A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7265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A2A48-C4D1-50EA-975F-313E4B7AD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00700" cy="1325563"/>
          </a:xfrm>
        </p:spPr>
        <p:txBody>
          <a:bodyPr/>
          <a:lstStyle/>
          <a:p>
            <a:r>
              <a:rPr lang="en-US" dirty="0"/>
              <a:t>DVCS Jeopardy Proposal (proton only)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DB98C-436C-1C21-F5E7-18EA849B9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“Fill in the gap”,</a:t>
            </a:r>
          </a:p>
          <a:p>
            <a:r>
              <a:rPr lang="en-US" dirty="0" err="1"/>
              <a:t>x</a:t>
            </a:r>
            <a:r>
              <a:rPr lang="en-US" baseline="-25000" dirty="0" err="1"/>
              <a:t>B</a:t>
            </a:r>
            <a:r>
              <a:rPr lang="en-US" dirty="0"/>
              <a:t> = 0.60:  Two beam energies at two high Q</a:t>
            </a:r>
            <a:r>
              <a:rPr lang="en-US" baseline="30000" dirty="0"/>
              <a:t>2</a:t>
            </a:r>
            <a:r>
              <a:rPr lang="en-US" dirty="0"/>
              <a:t> points.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C8007-7BE0-08DB-FE36-29C1E5B23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" y="3429000"/>
            <a:ext cx="5926857" cy="2882900"/>
          </a:xfrm>
          <a:prstGeom prst="rect">
            <a:avLst/>
          </a:prstGeom>
        </p:spPr>
      </p:pic>
      <p:pic>
        <p:nvPicPr>
          <p:cNvPr id="9" name="Picture 8" descr="A diagram of a graph&#10;&#10;AI-generated content may be incorrect.">
            <a:extLst>
              <a:ext uri="{FF2B5EF4-FFF2-40B4-BE49-F238E27FC236}">
                <a16:creationId xmlns:a16="http://schemas.microsoft.com/office/drawing/2014/main" id="{76BC076B-D484-B537-239F-D8BE26AA4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5" y="220662"/>
            <a:ext cx="5600700" cy="5375922"/>
          </a:xfrm>
          <a:prstGeom prst="rect">
            <a:avLst/>
          </a:prstGeom>
        </p:spPr>
      </p:pic>
      <p:sp>
        <p:nvSpPr>
          <p:cNvPr id="11" name="5-Point Star 10">
            <a:extLst>
              <a:ext uri="{FF2B5EF4-FFF2-40B4-BE49-F238E27FC236}">
                <a16:creationId xmlns:a16="http://schemas.microsoft.com/office/drawing/2014/main" id="{F8D3F5DA-9C8A-91FB-6642-8F83A8BD670E}"/>
              </a:ext>
            </a:extLst>
          </p:cNvPr>
          <p:cNvSpPr/>
          <p:nvPr/>
        </p:nvSpPr>
        <p:spPr>
          <a:xfrm>
            <a:off x="9449482" y="1882400"/>
            <a:ext cx="423862" cy="370941"/>
          </a:xfrm>
          <a:prstGeom prst="star5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05E6BAA6-E138-580D-D219-2804B015C8BF}"/>
              </a:ext>
            </a:extLst>
          </p:cNvPr>
          <p:cNvSpPr/>
          <p:nvPr/>
        </p:nvSpPr>
        <p:spPr>
          <a:xfrm>
            <a:off x="8905197" y="2460175"/>
            <a:ext cx="423862" cy="370941"/>
          </a:xfrm>
          <a:prstGeom prst="star5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id="{48F4D7FB-754F-B24A-2471-4E335E47A177}"/>
              </a:ext>
            </a:extLst>
          </p:cNvPr>
          <p:cNvSpPr/>
          <p:nvPr/>
        </p:nvSpPr>
        <p:spPr>
          <a:xfrm>
            <a:off x="9449484" y="1261416"/>
            <a:ext cx="423862" cy="370941"/>
          </a:xfrm>
          <a:prstGeom prst="star5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>
            <a:extLst>
              <a:ext uri="{FF2B5EF4-FFF2-40B4-BE49-F238E27FC236}">
                <a16:creationId xmlns:a16="http://schemas.microsoft.com/office/drawing/2014/main" id="{997E7D3D-3FE6-86ED-0F63-E427CA3D0FA8}"/>
              </a:ext>
            </a:extLst>
          </p:cNvPr>
          <p:cNvSpPr/>
          <p:nvPr/>
        </p:nvSpPr>
        <p:spPr>
          <a:xfrm>
            <a:off x="9525684" y="1859303"/>
            <a:ext cx="423862" cy="370941"/>
          </a:xfrm>
          <a:prstGeom prst="star5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2F86E8-9318-FD35-F6C1-96C1ADF19067}"/>
              </a:ext>
            </a:extLst>
          </p:cNvPr>
          <p:cNvSpPr/>
          <p:nvPr/>
        </p:nvSpPr>
        <p:spPr>
          <a:xfrm>
            <a:off x="3102429" y="3657600"/>
            <a:ext cx="3069771" cy="576943"/>
          </a:xfrm>
          <a:prstGeom prst="rect">
            <a:avLst/>
          </a:prstGeom>
          <a:solidFill>
            <a:srgbClr val="FFFF00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9E4AD4-00D5-F730-59E0-08655E0DC743}"/>
              </a:ext>
            </a:extLst>
          </p:cNvPr>
          <p:cNvSpPr/>
          <p:nvPr/>
        </p:nvSpPr>
        <p:spPr>
          <a:xfrm>
            <a:off x="5667153" y="4614530"/>
            <a:ext cx="428847" cy="765544"/>
          </a:xfrm>
          <a:prstGeom prst="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32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66FE9-F869-329D-73D1-454A8E9EC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WACS: Two NPS Configurations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F86EC-08EB-7895-B500-B970C594B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326" y="2168524"/>
            <a:ext cx="3433082" cy="36966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Large reach in s and </a:t>
            </a:r>
            <a:r>
              <a:rPr lang="en-US" i="1" dirty="0"/>
              <a:t>t</a:t>
            </a:r>
          </a:p>
          <a:p>
            <a:r>
              <a:rPr lang="en-US" dirty="0">
                <a:highlight>
                  <a:srgbClr val="00FF00"/>
                </a:highlight>
              </a:rPr>
              <a:t>NPS Calo &amp; Sweep on beam-side of SHMS carriage</a:t>
            </a:r>
          </a:p>
          <a:p>
            <a:r>
              <a:rPr lang="en-US" dirty="0">
                <a:highlight>
                  <a:srgbClr val="FF0000"/>
                </a:highlight>
              </a:rPr>
              <a:t>NPS Calo &amp; Sweep on wide-angle side of SHMS carriage</a:t>
            </a:r>
          </a:p>
          <a:p>
            <a:r>
              <a:rPr lang="en-US" dirty="0"/>
              <a:t>42 days total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105876-C6BD-FA9C-A73B-20A12D360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408" y="2228850"/>
            <a:ext cx="8053124" cy="43926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378FC9-8CD6-01F3-F4E0-ACB00F00254A}"/>
              </a:ext>
            </a:extLst>
          </p:cNvPr>
          <p:cNvSpPr/>
          <p:nvPr/>
        </p:nvSpPr>
        <p:spPr>
          <a:xfrm>
            <a:off x="4582886" y="3614057"/>
            <a:ext cx="1730828" cy="805543"/>
          </a:xfrm>
          <a:prstGeom prst="rect">
            <a:avLst/>
          </a:prstGeom>
          <a:noFill/>
          <a:ln w="50800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C2E6E0-9EC7-8A3D-78A0-68350FE9036A}"/>
              </a:ext>
            </a:extLst>
          </p:cNvPr>
          <p:cNvSpPr/>
          <p:nvPr/>
        </p:nvSpPr>
        <p:spPr>
          <a:xfrm>
            <a:off x="4582886" y="4999264"/>
            <a:ext cx="1730828" cy="972911"/>
          </a:xfrm>
          <a:prstGeom prst="rect">
            <a:avLst/>
          </a:prstGeom>
          <a:noFill/>
          <a:ln w="50800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5F801E-91C2-DD0F-1B16-5679D36639F1}"/>
              </a:ext>
            </a:extLst>
          </p:cNvPr>
          <p:cNvSpPr/>
          <p:nvPr/>
        </p:nvSpPr>
        <p:spPr>
          <a:xfrm>
            <a:off x="4582886" y="5977844"/>
            <a:ext cx="1730828" cy="25150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1224B2-5FE3-3F4C-C52A-5ACF6D3355DF}"/>
              </a:ext>
            </a:extLst>
          </p:cNvPr>
          <p:cNvSpPr/>
          <p:nvPr/>
        </p:nvSpPr>
        <p:spPr>
          <a:xfrm>
            <a:off x="4582886" y="4419600"/>
            <a:ext cx="1730828" cy="45107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03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13CA5-582E-3ED4-3AA6-82F5FD760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NPS Refurbishment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65201-8376-6C20-E1DA-BB205403D4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Mandatory (?)</a:t>
            </a:r>
          </a:p>
          <a:p>
            <a:pPr lvl="1"/>
            <a:r>
              <a:rPr lang="en-US" dirty="0"/>
              <a:t>Where is it all?</a:t>
            </a:r>
          </a:p>
          <a:p>
            <a:pPr lvl="1"/>
            <a:r>
              <a:rPr lang="en-US" dirty="0"/>
              <a:t>Check all crystals, PMTs, bases</a:t>
            </a:r>
          </a:p>
          <a:p>
            <a:pPr lvl="1"/>
            <a:r>
              <a:rPr lang="en-US" dirty="0"/>
              <a:t>Upgrade HV isolation on  HV/Signal distribution boards </a:t>
            </a:r>
          </a:p>
          <a:p>
            <a:pPr lvl="1"/>
            <a:r>
              <a:rPr lang="en-US" dirty="0"/>
              <a:t>Redesign temperature sensor interface to avoid radiation damage (longer leads?)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8678E-A658-C86F-F871-2444772FC6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Potential upgrades?</a:t>
            </a:r>
          </a:p>
          <a:p>
            <a:pPr lvl="1"/>
            <a:r>
              <a:rPr lang="en-US" dirty="0"/>
              <a:t>Upgrade bases to 1 KV (currently 800 V?)</a:t>
            </a:r>
          </a:p>
          <a:p>
            <a:pPr lvl="1"/>
            <a:r>
              <a:rPr lang="en-US" dirty="0"/>
              <a:t>Reconfigure LEDs</a:t>
            </a:r>
          </a:p>
          <a:p>
            <a:pPr lvl="1"/>
            <a:r>
              <a:rPr lang="en-US" dirty="0"/>
              <a:t>Cable tray for longitudinal calo motion</a:t>
            </a:r>
          </a:p>
          <a:p>
            <a:pPr lvl="1"/>
            <a:r>
              <a:rPr lang="en-US" dirty="0"/>
              <a:t>Spare PMTs?</a:t>
            </a:r>
          </a:p>
          <a:p>
            <a:pPr lvl="2"/>
            <a:r>
              <a:rPr lang="en-US" dirty="0"/>
              <a:t>Test samples for lifetime</a:t>
            </a:r>
          </a:p>
        </p:txBody>
      </p:sp>
    </p:spTree>
    <p:extLst>
      <p:ext uri="{BB962C8B-B14F-4D97-AF65-F5344CB8AC3E}">
        <p14:creationId xmlns:p14="http://schemas.microsoft.com/office/powerpoint/2010/main" val="3361546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75AAD-8FBF-6542-D03B-538B6E379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Who will do the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4E02D-D1B0-51A5-5301-C5C50F8C2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242424"/>
                </a:solidFill>
                <a:latin typeface="Segoe UI" panose="020B0502040204020203" pitchFamily="34" charset="0"/>
              </a:rPr>
              <a:t>JLab</a:t>
            </a:r>
            <a:r>
              <a:rPr lang="en-US" dirty="0">
                <a:solidFill>
                  <a:srgbClr val="242424"/>
                </a:solidFill>
                <a:latin typeface="Segoe UI" panose="020B0502040204020203" pitchFamily="34" charset="0"/>
              </a:rPr>
              <a:t>, ODU, Glasgow??, everyone welcome!!!</a:t>
            </a:r>
            <a:endParaRPr lang="en-US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r>
              <a:rPr lang="en-US" dirty="0">
                <a:solidFill>
                  <a:srgbClr val="242424"/>
                </a:solidFill>
                <a:latin typeface="Segoe UI" panose="020B0502040204020203" pitchFamily="34" charset="0"/>
              </a:rPr>
              <a:t>Comments from Bogdan W.</a:t>
            </a:r>
            <a:endParaRPr lang="en-US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lvl="1"/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2-May-2025 email: </a:t>
            </a:r>
          </a:p>
          <a:p>
            <a:pPr lvl="2"/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“Just tell that Bogdan will do NPS preparation in coordination with ODU.”</a:t>
            </a:r>
          </a:p>
          <a:p>
            <a:pPr lvl="1"/>
            <a:r>
              <a:rPr lang="en-US" dirty="0">
                <a:solidFill>
                  <a:srgbClr val="242424"/>
                </a:solidFill>
                <a:latin typeface="Segoe UI" panose="020B0502040204020203" pitchFamily="34" charset="0"/>
              </a:rPr>
              <a:t>12-April-2025 email:</a:t>
            </a:r>
          </a:p>
          <a:p>
            <a:pPr lvl="2"/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Yes, I hope to start work on NPS after completing the current SBS run (high Q2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GEp</a:t>
            </a:r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experiment). So, it will be in September 2025</a:t>
            </a:r>
            <a:endParaRPr lang="en-US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algn="l" fontAlgn="base">
              <a:buNone/>
            </a:pPr>
            <a:endParaRPr lang="en-US" sz="18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367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78B60-4073-0F24-CEDF-C3B632D38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 from 2024 Meeting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E37F9-770F-C932-F531-40A5C1A1E9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updates</a:t>
            </a:r>
          </a:p>
        </p:txBody>
      </p:sp>
    </p:spTree>
    <p:extLst>
      <p:ext uri="{BB962C8B-B14F-4D97-AF65-F5344CB8AC3E}">
        <p14:creationId xmlns:p14="http://schemas.microsoft.com/office/powerpoint/2010/main" val="2118710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DFA2C-3F43-D48D-45A2-741BC56AD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issues of concern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13D80-2A3A-E385-5A3D-DC6ED1D9D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PMT lifetime</a:t>
            </a:r>
          </a:p>
          <a:p>
            <a:r>
              <a:rPr lang="en-US" dirty="0"/>
              <a:t>Temperature sensor interface</a:t>
            </a:r>
          </a:p>
          <a:p>
            <a:r>
              <a:rPr lang="en-US" dirty="0"/>
              <a:t>HV distribution boards</a:t>
            </a:r>
          </a:p>
          <a:p>
            <a:r>
              <a:rPr lang="en-US" dirty="0"/>
              <a:t>Mechanical access to Crystal assemblies</a:t>
            </a:r>
          </a:p>
          <a:p>
            <a:r>
              <a:rPr lang="en-US" dirty="0"/>
              <a:t>Ease of longitudinal motion (on platform cable bundle)</a:t>
            </a:r>
          </a:p>
        </p:txBody>
      </p:sp>
    </p:spTree>
    <p:extLst>
      <p:ext uri="{BB962C8B-B14F-4D97-AF65-F5344CB8AC3E}">
        <p14:creationId xmlns:p14="http://schemas.microsoft.com/office/powerpoint/2010/main" val="1643067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20F02-16D3-6FCD-4223-19E941DCF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Boards, </a:t>
            </a:r>
            <a:br>
              <a:rPr lang="en-US" dirty="0"/>
            </a:br>
            <a:r>
              <a:rPr lang="en-US" dirty="0"/>
              <a:t>Patch cables to PMTs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61218-C451-01D6-D53D-6FCF21AEE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873" y="1853334"/>
            <a:ext cx="7831281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HV Issues</a:t>
            </a:r>
          </a:p>
          <a:p>
            <a:pPr lvl="1"/>
            <a:r>
              <a:rPr lang="en-US" dirty="0"/>
              <a:t>HV connections shorted (Boards too thin…)</a:t>
            </a:r>
          </a:p>
          <a:p>
            <a:pPr lvl="1"/>
            <a:r>
              <a:rPr lang="en-US" dirty="0"/>
              <a:t>All HV connections bypassed </a:t>
            </a:r>
          </a:p>
          <a:p>
            <a:pPr lvl="1"/>
            <a:r>
              <a:rPr lang="en-US" dirty="0"/>
              <a:t>Many of isolation capacitors fell off, trapped in cover</a:t>
            </a:r>
          </a:p>
          <a:p>
            <a:r>
              <a:rPr lang="en-US" dirty="0"/>
              <a:t>Patch cables had many failures (displacement of central pin on SMC connectors).</a:t>
            </a:r>
          </a:p>
          <a:p>
            <a:pPr lvl="1"/>
            <a:r>
              <a:rPr lang="en-US" dirty="0"/>
              <a:t>All is well after ~first month of operations</a:t>
            </a:r>
          </a:p>
          <a:p>
            <a:r>
              <a:rPr lang="en-US" dirty="0"/>
              <a:t>LED/Fiber system</a:t>
            </a:r>
          </a:p>
          <a:p>
            <a:pPr lvl="1"/>
            <a:r>
              <a:rPr lang="en-US" dirty="0"/>
              <a:t>Delicate, (only) 70% of connections operational</a:t>
            </a:r>
          </a:p>
          <a:p>
            <a:r>
              <a:rPr lang="en-US" dirty="0"/>
              <a:t>Redesign/Rebuilt signal, HV, LV, LED connection and mechanics or leave well-enough alone?</a:t>
            </a:r>
          </a:p>
        </p:txBody>
      </p:sp>
      <p:pic>
        <p:nvPicPr>
          <p:cNvPr id="5" name="Picture 4" descr="A close-up of a machine&#10;&#10;Description automatically generated">
            <a:extLst>
              <a:ext uri="{FF2B5EF4-FFF2-40B4-BE49-F238E27FC236}">
                <a16:creationId xmlns:a16="http://schemas.microsoft.com/office/drawing/2014/main" id="{7B668B1F-BE1D-D8B4-CFF6-2F52F7ECF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127232" y="580681"/>
            <a:ext cx="4645447" cy="3484085"/>
          </a:xfrm>
          <a:prstGeom prst="rect">
            <a:avLst/>
          </a:prstGeom>
        </p:spPr>
      </p:pic>
      <p:pic>
        <p:nvPicPr>
          <p:cNvPr id="7" name="Picture 6" descr="A green circuit board with many small black objects&#10;&#10;Description automatically generated">
            <a:extLst>
              <a:ext uri="{FF2B5EF4-FFF2-40B4-BE49-F238E27FC236}">
                <a16:creationId xmlns:a16="http://schemas.microsoft.com/office/drawing/2014/main" id="{A0ADE291-9771-DFF7-216F-D07BF8F466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717"/>
          <a:stretch/>
        </p:blipFill>
        <p:spPr>
          <a:xfrm rot="5400000">
            <a:off x="9225393" y="4276194"/>
            <a:ext cx="1870363" cy="2905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F0991C-A26E-2F14-FE80-0C75C09E1CEB}"/>
              </a:ext>
            </a:extLst>
          </p:cNvPr>
          <p:cNvSpPr txBox="1"/>
          <p:nvPr/>
        </p:nvSpPr>
        <p:spPr>
          <a:xfrm>
            <a:off x="10571018" y="5957455"/>
            <a:ext cx="5870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LED</a:t>
            </a:r>
          </a:p>
        </p:txBody>
      </p:sp>
    </p:spTree>
    <p:extLst>
      <p:ext uri="{BB962C8B-B14F-4D97-AF65-F5344CB8AC3E}">
        <p14:creationId xmlns:p14="http://schemas.microsoft.com/office/powerpoint/2010/main" val="1624581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733</Words>
  <Application>Microsoft Macintosh PowerPoint</Application>
  <PresentationFormat>Widescreen</PresentationFormat>
  <Paragraphs>95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Aptos Display</vt:lpstr>
      <vt:lpstr>Arial</vt:lpstr>
      <vt:lpstr>Cambria Math</vt:lpstr>
      <vt:lpstr>Roboto</vt:lpstr>
      <vt:lpstr>Segoe UI</vt:lpstr>
      <vt:lpstr>Trebuchet MS</vt:lpstr>
      <vt:lpstr>Office Theme</vt:lpstr>
      <vt:lpstr>NPS refurbishment and preparation for next run group</vt:lpstr>
      <vt:lpstr>NPS Run Group 2?</vt:lpstr>
      <vt:lpstr>DVCS Jeopardy Proposal (proton only)</vt:lpstr>
      <vt:lpstr>WACS: Two NPS Configurations</vt:lpstr>
      <vt:lpstr>NPS Refurbishment</vt:lpstr>
      <vt:lpstr>Who will do the work?</vt:lpstr>
      <vt:lpstr>Slides from 2024 Meeting</vt:lpstr>
      <vt:lpstr>Some issues of concern</vt:lpstr>
      <vt:lpstr>Distribution Boards,  Patch cables to PMTs</vt:lpstr>
      <vt:lpstr>HAMAMATSU R4125  PMT Lifetime</vt:lpstr>
      <vt:lpstr>PMT options</vt:lpstr>
      <vt:lpstr>Temperature Sensors</vt:lpstr>
      <vt:lpstr>Mechanics</vt:lpstr>
      <vt:lpstr>Other?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Hyde, Charles E.</dc:creator>
  <cp:lastModifiedBy>Hyde, Charles E.</cp:lastModifiedBy>
  <cp:revision>1</cp:revision>
  <dcterms:created xsi:type="dcterms:W3CDTF">2025-05-04T22:45:30Z</dcterms:created>
  <dcterms:modified xsi:type="dcterms:W3CDTF">2025-05-05T00:34:56Z</dcterms:modified>
</cp:coreProperties>
</file>