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348" r:id="rId2"/>
    <p:sldId id="349" r:id="rId3"/>
    <p:sldId id="350" r:id="rId4"/>
    <p:sldId id="351" r:id="rId5"/>
    <p:sldId id="352" r:id="rId6"/>
    <p:sldId id="354" r:id="rId7"/>
    <p:sldId id="353" r:id="rId8"/>
    <p:sldId id="357" r:id="rId9"/>
    <p:sldId id="356" r:id="rId10"/>
    <p:sldId id="394" r:id="rId11"/>
    <p:sldId id="395" r:id="rId12"/>
    <p:sldId id="345" r:id="rId13"/>
    <p:sldId id="344" r:id="rId14"/>
    <p:sldId id="347" r:id="rId15"/>
    <p:sldId id="403" r:id="rId16"/>
    <p:sldId id="400" r:id="rId17"/>
    <p:sldId id="416" r:id="rId18"/>
    <p:sldId id="415" r:id="rId19"/>
    <p:sldId id="398" r:id="rId20"/>
    <p:sldId id="401" r:id="rId21"/>
    <p:sldId id="402" r:id="rId22"/>
    <p:sldId id="406" r:id="rId23"/>
    <p:sldId id="407" r:id="rId24"/>
    <p:sldId id="409" r:id="rId25"/>
    <p:sldId id="408" r:id="rId26"/>
    <p:sldId id="410" r:id="rId27"/>
    <p:sldId id="411" r:id="rId28"/>
    <p:sldId id="405" r:id="rId29"/>
    <p:sldId id="413" r:id="rId30"/>
    <p:sldId id="414" r:id="rId31"/>
    <p:sldId id="404" r:id="rId32"/>
    <p:sldId id="417" r:id="rId33"/>
    <p:sldId id="412" r:id="rId34"/>
    <p:sldId id="35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0000"/>
    <a:srgbClr val="000000"/>
    <a:srgbClr val="00549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2" autoAdjust="0"/>
    <p:restoredTop sz="96197" autoAdjust="0"/>
  </p:normalViewPr>
  <p:slideViewPr>
    <p:cSldViewPr snapToGrid="0" snapToObjects="1">
      <p:cViewPr>
        <p:scale>
          <a:sx n="107" d="100"/>
          <a:sy n="107" d="100"/>
        </p:scale>
        <p:origin x="96" y="68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BEB4A2-33F3-E805-4F4E-5F172D1F0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551CF4-B2EB-5ACF-AABB-A9657BC6B9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93EAF-3C03-4144-BCB2-FC9178D8837E}" type="datetime1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A5761-EE09-F884-8E34-6B3CCF152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89ADE-DFAE-4C5B-A49C-EFE668F4B9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C7160-B038-094A-AF1E-3BEA8122C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6053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6522F-94FC-8046-BA63-4BD42B78B85B}" type="datetime1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3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2733" y="2226833"/>
            <a:ext cx="9993511" cy="989704"/>
          </a:xfrm>
        </p:spPr>
        <p:txBody>
          <a:bodyPr anchor="b">
            <a:noAutofit/>
          </a:bodyPr>
          <a:lstStyle>
            <a:lvl1pPr algn="ctr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91938" y="4842836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91500" y="3931903"/>
            <a:ext cx="5875975" cy="76542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D21B7-6E45-4382-2CB2-10E3F4814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0"/>
            <a:ext cx="10994572" cy="1807029"/>
          </a:xfrm>
        </p:spPr>
        <p:txBody>
          <a:bodyPr/>
          <a:lstStyle/>
          <a:p>
            <a:r>
              <a:rPr lang="en-US" sz="6000" kern="0" dirty="0">
                <a:solidFill>
                  <a:srgbClr val="A6722A"/>
                </a:solidFill>
                <a:latin typeface="+mj-lt"/>
              </a:rPr>
              <a:t>The GEp-5 Experiment</a:t>
            </a:r>
            <a:br>
              <a:rPr lang="en-US" sz="6000" kern="0" dirty="0">
                <a:solidFill>
                  <a:srgbClr val="A6722A"/>
                </a:solidFill>
                <a:latin typeface="+mj-lt"/>
              </a:rPr>
            </a:br>
            <a:br>
              <a:rPr lang="en-US" sz="3600" kern="0" dirty="0">
                <a:latin typeface="+mj-lt"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26FD8-E4FC-263D-A192-CB321D841B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714375" cy="30321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4" descr="Science | Jefferson Lab">
            <a:extLst>
              <a:ext uri="{FF2B5EF4-FFF2-40B4-BE49-F238E27FC236}">
                <a16:creationId xmlns:a16="http://schemas.microsoft.com/office/drawing/2014/main" id="{B46FF8EA-D406-EFAD-BA84-A02D54DAC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852" r="23878" b="-852"/>
          <a:stretch/>
        </p:blipFill>
        <p:spPr bwMode="auto">
          <a:xfrm>
            <a:off x="765860" y="1661679"/>
            <a:ext cx="10484525" cy="4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7">
            <a:extLst>
              <a:ext uri="{FF2B5EF4-FFF2-40B4-BE49-F238E27FC236}">
                <a16:creationId xmlns:a16="http://schemas.microsoft.com/office/drawing/2014/main" id="{4A853663-53AB-C723-DF3D-3D1B956F30EF}"/>
              </a:ext>
            </a:extLst>
          </p:cNvPr>
          <p:cNvSpPr txBox="1">
            <a:spLocks/>
          </p:cNvSpPr>
          <p:nvPr/>
        </p:nvSpPr>
        <p:spPr>
          <a:xfrm>
            <a:off x="737140" y="4531792"/>
            <a:ext cx="4608945" cy="1699412"/>
          </a:xfrm>
          <a:prstGeom prst="rect">
            <a:avLst/>
          </a:prstGeom>
          <a:solidFill>
            <a:srgbClr val="A6A6A6">
              <a:alpha val="61176"/>
            </a:srgbClr>
          </a:solidFill>
          <a:effectLst>
            <a:softEdge rad="3175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Don Jones</a:t>
            </a:r>
          </a:p>
          <a:p>
            <a:pPr marL="0" indent="0">
              <a:buNone/>
            </a:pPr>
            <a:r>
              <a:rPr lang="en-US" sz="2000" i="1" dirty="0"/>
              <a:t>for the </a:t>
            </a:r>
            <a:r>
              <a:rPr lang="en-US" sz="2000" i="1" dirty="0" err="1"/>
              <a:t>GEp</a:t>
            </a:r>
            <a:r>
              <a:rPr lang="en-US" sz="2000" i="1" dirty="0"/>
              <a:t> collaboration</a:t>
            </a:r>
          </a:p>
          <a:p>
            <a:pPr marL="0" indent="0">
              <a:buNone/>
            </a:pPr>
            <a:r>
              <a:rPr lang="en-US" sz="2000" dirty="0"/>
              <a:t>Hall A Summer Collaboration Meeting</a:t>
            </a:r>
          </a:p>
          <a:p>
            <a:pPr marL="0" indent="0">
              <a:buNone/>
            </a:pPr>
            <a:r>
              <a:rPr lang="en-US" sz="2000" dirty="0"/>
              <a:t>June 2025</a:t>
            </a:r>
            <a:endParaRPr lang="en-US" sz="20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6C5F6-EBC2-B176-5850-2FB6028BC579}"/>
              </a:ext>
            </a:extLst>
          </p:cNvPr>
          <p:cNvSpPr txBox="1"/>
          <p:nvPr/>
        </p:nvSpPr>
        <p:spPr>
          <a:xfrm>
            <a:off x="568039" y="975652"/>
            <a:ext cx="97278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Avenir Medium" panose="02000503020000020003" pitchFamily="2" charset="0"/>
              </a:rPr>
              <a:t>Measuring the Proton Electric Form Factor in Hall A at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100C45-E1F4-F8A4-071F-96AECF1EB4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6785" y="795646"/>
            <a:ext cx="2425242" cy="7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2"/>
    </mc:Choice>
    <mc:Fallback>
      <p:transition spd="slow" advTm="1415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4B74-C7FB-A3AB-D253-D15F0B8E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image of GEP in Hall A beam 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80E91-945D-36C5-55B6-C789BAE5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F4118-0C80-E244-CE4D-9A8072C8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E4B190-4F6B-D168-0916-E9D6CD32A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54" y="816429"/>
            <a:ext cx="9921545" cy="558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1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6"/>
    </mc:Choice>
    <mc:Fallback>
      <p:transition spd="slow" advTm="121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4B74-C7FB-A3AB-D253-D15F0B8E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image of GEP in Hall A beam left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80E91-945D-36C5-55B6-C789BAE5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F4118-0C80-E244-CE4D-9A8072C8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1BA8B90-19CC-48CD-DC02-4FACD6D00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09" y="795648"/>
            <a:ext cx="9871584" cy="55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1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8"/>
    </mc:Choice>
    <mc:Fallback>
      <p:transition spd="slow" advTm="705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89BE9-A4D4-EF21-87F2-BA0A1D3C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6B2F-B053-EED3-BA3E-F0D97440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HCAL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FB704-2827-B020-15C0-CEA3F0F9D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5EC11-1DA4-7E22-2268-A227B47E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795B9-7F9F-E9F1-353C-B9D1CC3DBD6C}"/>
              </a:ext>
            </a:extLst>
          </p:cNvPr>
          <p:cNvSpPr/>
          <p:nvPr/>
        </p:nvSpPr>
        <p:spPr bwMode="auto">
          <a:xfrm>
            <a:off x="4014952" y="5728139"/>
            <a:ext cx="5129048" cy="252248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364C78-7E06-BBCB-280D-18F3F6F26B46}"/>
              </a:ext>
            </a:extLst>
          </p:cNvPr>
          <p:cNvSpPr/>
          <p:nvPr/>
        </p:nvSpPr>
        <p:spPr bwMode="auto">
          <a:xfrm>
            <a:off x="157655" y="5707117"/>
            <a:ext cx="1303283" cy="27326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77A65D-1F2B-FF04-D993-637DFFDD96C3}"/>
              </a:ext>
            </a:extLst>
          </p:cNvPr>
          <p:cNvSpPr/>
          <p:nvPr/>
        </p:nvSpPr>
        <p:spPr bwMode="auto">
          <a:xfrm>
            <a:off x="-1" y="777766"/>
            <a:ext cx="6810703" cy="66215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pic>
        <p:nvPicPr>
          <p:cNvPr id="12" name="Picture 11" descr="Cornejo_HCAL_slide5.pdf">
            <a:extLst>
              <a:ext uri="{FF2B5EF4-FFF2-40B4-BE49-F238E27FC236}">
                <a16:creationId xmlns:a16="http://schemas.microsoft.com/office/drawing/2014/main" id="{1122F845-1041-B534-A673-4FCDA2120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8395" r="11955" b="34238"/>
          <a:stretch/>
        </p:blipFill>
        <p:spPr>
          <a:xfrm rot="16200000">
            <a:off x="270830" y="673972"/>
            <a:ext cx="4325007" cy="4401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7382D6-57A0-B82F-C91F-EB168CF71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6" r="12474"/>
          <a:stretch/>
        </p:blipFill>
        <p:spPr>
          <a:xfrm rot="5400000">
            <a:off x="1344481" y="4419259"/>
            <a:ext cx="1609332" cy="2502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A3205F-0E8E-1168-E709-7799F14093AF}"/>
              </a:ext>
            </a:extLst>
          </p:cNvPr>
          <p:cNvSpPr txBox="1"/>
          <p:nvPr/>
        </p:nvSpPr>
        <p:spPr>
          <a:xfrm>
            <a:off x="2235814" y="4884425"/>
            <a:ext cx="129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Single module with blue LED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71CA7C-0CF0-BF31-B9DE-253B16EFA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87" b="9806"/>
          <a:stretch/>
        </p:blipFill>
        <p:spPr>
          <a:xfrm>
            <a:off x="8442346" y="3350324"/>
            <a:ext cx="3335997" cy="2944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146A8-9E10-63EA-6146-E29D0CC8E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3"/>
          <a:stretch/>
        </p:blipFill>
        <p:spPr>
          <a:xfrm>
            <a:off x="4822373" y="760516"/>
            <a:ext cx="3015341" cy="5619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F61A48-01F2-19DA-0292-297544F6A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543" y="0"/>
            <a:ext cx="2797628" cy="340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4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22"/>
    </mc:Choice>
    <mc:Fallback>
      <p:transition spd="slow" advTm="4102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HCAL during </a:t>
            </a:r>
            <a:r>
              <a:rPr lang="en-US" dirty="0" err="1"/>
              <a:t>GEp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32C56-D757-AAF5-6548-3479DDF5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0DABB-7A3C-C6E1-A2F7-4AEDDE4B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400004" cy="5381694"/>
          </a:xfrm>
        </p:spPr>
        <p:txBody>
          <a:bodyPr/>
          <a:lstStyle/>
          <a:p>
            <a:r>
              <a:rPr lang="en-US" dirty="0"/>
              <a:t>Plots from highest kinematics runs (5th pass beam) showing </a:t>
            </a:r>
            <a:r>
              <a:rPr lang="en-US" dirty="0" err="1"/>
              <a:t>fADC</a:t>
            </a:r>
            <a:r>
              <a:rPr lang="en-US" dirty="0"/>
              <a:t> scalers and CLUSTER heatmap</a:t>
            </a:r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E0225440-F3F8-F44E-1E5C-C1BC2E4C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762" y="1442356"/>
            <a:ext cx="5880238" cy="3973287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47FBC38F-A46F-0C55-E897-C01858AB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61" y="2213310"/>
            <a:ext cx="5936239" cy="425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4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7"/>
    </mc:Choice>
    <mc:Fallback>
      <p:transition spd="slow" advTm="2171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B627B-193D-A05C-D4DE-82BC555F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4D41B-5AE7-1D37-E6B4-BA325408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during </a:t>
            </a:r>
            <a:r>
              <a:rPr lang="en-US" dirty="0" err="1"/>
              <a:t>GEp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0EB4D-2A0E-4B68-0A0C-A0CAC83E1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18849-5EAB-8023-6CEA-C8BBBA5A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7693-5677-A6B9-B72A-38604D2E3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400004" cy="5381694"/>
          </a:xfrm>
        </p:spPr>
        <p:txBody>
          <a:bodyPr/>
          <a:lstStyle/>
          <a:p>
            <a:r>
              <a:rPr lang="en-US" dirty="0"/>
              <a:t>Cluster position correlation between ECAL and HCAL</a:t>
            </a:r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6F6364D8-1939-6CCD-387F-5CDDBCC6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55"/>
            <a:ext cx="6759206" cy="3388202"/>
          </a:xfrm>
          <a:prstGeom prst="rect">
            <a:avLst/>
          </a:prstGeom>
        </p:spPr>
      </p:pic>
      <p:pic>
        <p:nvPicPr>
          <p:cNvPr id="10" name="Picture 9" descr="A picture containing chart&#10;&#10;AI-generated content may be incorrect.">
            <a:extLst>
              <a:ext uri="{FF2B5EF4-FFF2-40B4-BE49-F238E27FC236}">
                <a16:creationId xmlns:a16="http://schemas.microsoft.com/office/drawing/2014/main" id="{FA61BEC0-1396-3131-916E-886B80524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6" y="3320143"/>
            <a:ext cx="5887406" cy="308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9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3"/>
    </mc:Choice>
    <mc:Fallback>
      <p:transition spd="slow" advTm="1900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89BE9-A4D4-EF21-87F2-BA0A1D3C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6B2F-B053-EED3-BA3E-F0D97440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HCAL during </a:t>
            </a:r>
            <a:r>
              <a:rPr lang="en-US" dirty="0" err="1"/>
              <a:t>GEp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FB704-2827-B020-15C0-CEA3F0F9D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GEP5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5EC11-1DA4-7E22-2268-A227B47E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5205D9-8294-6079-C689-53A37BD9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943" y="1232057"/>
            <a:ext cx="4828058" cy="2295762"/>
          </a:xfrm>
          <a:prstGeom prst="rect">
            <a:avLst/>
          </a:prstGeom>
        </p:spPr>
      </p:pic>
      <p:pic>
        <p:nvPicPr>
          <p:cNvPr id="9" name="Picture 8" descr="A picture containing text, writing implement, stationary, pencil&#10;&#10;AI-generated content may be incorrect.">
            <a:extLst>
              <a:ext uri="{FF2B5EF4-FFF2-40B4-BE49-F238E27FC236}">
                <a16:creationId xmlns:a16="http://schemas.microsoft.com/office/drawing/2014/main" id="{6A1A8387-5E57-10CD-DA74-0C90764E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3" y="1254744"/>
            <a:ext cx="4844143" cy="2303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1C04D-229D-91FD-5D76-69FBA5CECD4C}"/>
              </a:ext>
            </a:extLst>
          </p:cNvPr>
          <p:cNvSpPr txBox="1"/>
          <p:nvPr/>
        </p:nvSpPr>
        <p:spPr>
          <a:xfrm>
            <a:off x="1328058" y="1545772"/>
            <a:ext cx="16248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Energy vs Block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C8E03-7560-C6E1-7245-38B3A381DCCF}"/>
              </a:ext>
            </a:extLst>
          </p:cNvPr>
          <p:cNvSpPr txBox="1"/>
          <p:nvPr/>
        </p:nvSpPr>
        <p:spPr>
          <a:xfrm>
            <a:off x="6760029" y="1665515"/>
            <a:ext cx="1450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Time vs Block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BEC764-8BE4-7E2A-EDD2-13F1DD269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713" y="4122893"/>
            <a:ext cx="4845602" cy="2304104"/>
          </a:xfrm>
          <a:prstGeom prst="rect">
            <a:avLst/>
          </a:prstGeom>
        </p:spPr>
      </p:pic>
      <p:pic>
        <p:nvPicPr>
          <p:cNvPr id="11" name="Picture 10" descr="A picture containing text, writing implement, stationary&#10;&#10;AI-generated content may be incorrect.">
            <a:extLst>
              <a:ext uri="{FF2B5EF4-FFF2-40B4-BE49-F238E27FC236}">
                <a16:creationId xmlns:a16="http://schemas.microsoft.com/office/drawing/2014/main" id="{FB8E769E-C650-7CF0-A12B-287637A67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7" y="4083836"/>
            <a:ext cx="4865913" cy="23137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12A791-531F-DBDC-BE7A-7E73254E2615}"/>
              </a:ext>
            </a:extLst>
          </p:cNvPr>
          <p:cNvSpPr txBox="1"/>
          <p:nvPr/>
        </p:nvSpPr>
        <p:spPr>
          <a:xfrm>
            <a:off x="734788" y="3693664"/>
            <a:ext cx="7745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Cluster Energy and positions in HCAL (x: vertical, y: horizontal distance)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608AF6-81A1-45A1-4FD2-74E588D4EC5E}"/>
              </a:ext>
            </a:extLst>
          </p:cNvPr>
          <p:cNvSpPr txBox="1"/>
          <p:nvPr/>
        </p:nvSpPr>
        <p:spPr>
          <a:xfrm>
            <a:off x="789215" y="849476"/>
            <a:ext cx="6128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Cluster Energy and timing for HCAL blocks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9A55B-A6E9-9FE0-4378-CB8E2F99A734}"/>
              </a:ext>
            </a:extLst>
          </p:cNvPr>
          <p:cNvSpPr txBox="1"/>
          <p:nvPr/>
        </p:nvSpPr>
        <p:spPr>
          <a:xfrm>
            <a:off x="6629400" y="4354287"/>
            <a:ext cx="1235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Energy vs 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26CC71-8884-96C1-8208-E2DFAFA894A8}"/>
              </a:ext>
            </a:extLst>
          </p:cNvPr>
          <p:cNvSpPr txBox="1"/>
          <p:nvPr/>
        </p:nvSpPr>
        <p:spPr>
          <a:xfrm>
            <a:off x="1458686" y="4343401"/>
            <a:ext cx="1243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Energy vs X</a:t>
            </a:r>
          </a:p>
        </p:txBody>
      </p:sp>
    </p:spTree>
    <p:extLst>
      <p:ext uri="{BB962C8B-B14F-4D97-AF65-F5344CB8AC3E}">
        <p14:creationId xmlns:p14="http://schemas.microsoft.com/office/powerpoint/2010/main" val="259222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0"/>
    </mc:Choice>
    <mc:Fallback>
      <p:transition spd="slow" advTm="1458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44A0C0-2B9E-6B3E-8EE3-A55562845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366"/>
          <a:stretch/>
        </p:blipFill>
        <p:spPr>
          <a:xfrm>
            <a:off x="0" y="768732"/>
            <a:ext cx="11768447" cy="2746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85D22-710F-3520-C17F-9966734B3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tracker 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65F13-F231-F272-A2A3-651072E1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GEP5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8378A-AB9D-46CB-C534-DE6BD0B0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8A965-2849-1DE0-2C7B-76FE33F89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" r="1032"/>
          <a:stretch/>
        </p:blipFill>
        <p:spPr>
          <a:xfrm>
            <a:off x="5962701" y="1338942"/>
            <a:ext cx="6229300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0"/>
    </mc:Choice>
    <mc:Fallback>
      <p:transition spd="slow" advTm="3588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44A0C0-2B9E-6B3E-8EE3-A55562845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2761"/>
          <a:stretch/>
        </p:blipFill>
        <p:spPr>
          <a:xfrm>
            <a:off x="0" y="768732"/>
            <a:ext cx="11768447" cy="278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85D22-710F-3520-C17F-9966734B3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tracker 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65F13-F231-F272-A2A3-651072E1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GEP5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8378A-AB9D-46CB-C534-DE6BD0B0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8EE64-F23F-2215-7350-52D7230C6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81"/>
          <a:stretch/>
        </p:blipFill>
        <p:spPr>
          <a:xfrm>
            <a:off x="5962701" y="1338942"/>
            <a:ext cx="6229300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5"/>
    </mc:Choice>
    <mc:Fallback>
      <p:transition spd="slow" advTm="762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44A0C0-2B9E-6B3E-8EE3-A555628459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68732"/>
            <a:ext cx="11768447" cy="5889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85D22-710F-3520-C17F-9966734B3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tracker 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65F13-F231-F272-A2A3-651072E1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GEP5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8378A-AB9D-46CB-C534-DE6BD0B0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3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21"/>
    </mc:Choice>
    <mc:Fallback>
      <p:transition spd="slow" advTm="3192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FBCB-AE0D-E3AA-33CE-1DBD36B1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BC98B-BD77-66DF-9EED-15501010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55498-841B-94AF-B802-49EAA88E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8773B-63B9-1E63-9824-9A9467F02CC5}"/>
              </a:ext>
            </a:extLst>
          </p:cNvPr>
          <p:cNvSpPr/>
          <p:nvPr/>
        </p:nvSpPr>
        <p:spPr>
          <a:xfrm>
            <a:off x="7576458" y="642256"/>
            <a:ext cx="3135086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982EB19-1504-E608-DB3E-A3E431A61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06"/>
          <a:stretch/>
        </p:blipFill>
        <p:spPr>
          <a:xfrm>
            <a:off x="119744" y="237819"/>
            <a:ext cx="10733313" cy="62441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E78B12-0DCF-3D01-5887-BD4873901CC5}"/>
              </a:ext>
            </a:extLst>
          </p:cNvPr>
          <p:cNvSpPr txBox="1"/>
          <p:nvPr/>
        </p:nvSpPr>
        <p:spPr>
          <a:xfrm>
            <a:off x="4587339" y="5474064"/>
            <a:ext cx="2574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slope of the plot is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proportional to the gain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9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80"/>
    </mc:Choice>
    <mc:Fallback>
      <p:transition spd="slow" advTm="680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4203-CB4B-B7DB-9C58-4564F003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 </a:t>
            </a:r>
            <a:r>
              <a:rPr lang="en-US" sz="2400" dirty="0">
                <a:latin typeface="Avenir Medium" panose="02000503020000020003" pitchFamily="2" charset="0"/>
              </a:rPr>
              <a:t>GEp-5 experiment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B4491-7DB0-5313-580F-FD971A6D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7AE4-90EF-5140-4E65-BDAEEA69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352FA0A-26FD-B01E-644E-83F6E1D1E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615" y="0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/>
              <a:t>GEp</a:t>
            </a:r>
            <a:r>
              <a:rPr lang="en-US" dirty="0"/>
              <a:t> Spokespersons: </a:t>
            </a:r>
            <a:r>
              <a:rPr lang="en-US" dirty="0" err="1"/>
              <a:t>E.Cisbani</a:t>
            </a:r>
            <a:r>
              <a:rPr lang="en-US" dirty="0"/>
              <a:t>, </a:t>
            </a:r>
            <a:r>
              <a:rPr lang="en-US" dirty="0" err="1"/>
              <a:t>M.Jones</a:t>
            </a:r>
            <a:r>
              <a:rPr lang="en-US" dirty="0"/>
              <a:t>, </a:t>
            </a:r>
            <a:r>
              <a:rPr lang="en-US" dirty="0" err="1"/>
              <a:t>N.Liyanage</a:t>
            </a:r>
            <a:r>
              <a:rPr lang="en-US" dirty="0"/>
              <a:t>,  				  </a:t>
            </a:r>
            <a:r>
              <a:rPr lang="en-US" dirty="0" err="1"/>
              <a:t>L.Pentchev</a:t>
            </a:r>
            <a:r>
              <a:rPr lang="en-US" dirty="0"/>
              <a:t>, </a:t>
            </a:r>
            <a:r>
              <a:rPr lang="en-US" dirty="0" err="1"/>
              <a:t>A.Puckett</a:t>
            </a:r>
            <a:r>
              <a:rPr lang="en-US" dirty="0"/>
              <a:t>, </a:t>
            </a:r>
            <a:r>
              <a:rPr lang="en-US" dirty="0" err="1"/>
              <a:t>B.Wojtsekhowski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3BF3A2-4C69-018A-B9BB-65DC73FDB9C7}"/>
                  </a:ext>
                </a:extLst>
              </p:cNvPr>
              <p:cNvSpPr txBox="1"/>
              <p:nvPr/>
            </p:nvSpPr>
            <p:spPr>
              <a:xfrm>
                <a:off x="98632" y="1292597"/>
                <a:ext cx="4069607" cy="4497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GEp currently running in Hall A until late August will measure the ratio of the proton Sachs FFs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Avenir Book" panose="02000503020000020003" pitchFamily="2" charset="0"/>
                  </a:rPr>
                  <a:t>/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2200" dirty="0">
                    <a:latin typeface="Avenir Book" panose="02000503020000020003" pitchFamily="2" charset="0"/>
                  </a:rPr>
                  <a:t>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Designed to run at 50uA on a 30cm LH2 target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Hadron arm includes SBS dipole magnet, proton polarimeter and </a:t>
                </a:r>
                <a:r>
                  <a:rPr lang="en-US" sz="2200" dirty="0" err="1">
                    <a:latin typeface="Avenir Book" panose="02000503020000020003" pitchFamily="2" charset="0"/>
                  </a:rPr>
                  <a:t>HCal</a:t>
                </a:r>
                <a:endParaRPr lang="en-US" sz="22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Electron arm consists of ECal and </a:t>
                </a:r>
                <a:r>
                  <a:rPr lang="en-US" sz="2200" dirty="0" err="1">
                    <a:latin typeface="Avenir Book" panose="02000503020000020003" pitchFamily="2" charset="0"/>
                  </a:rPr>
                  <a:t>CDet</a:t>
                </a:r>
                <a:endParaRPr lang="en-US" sz="22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3BF3A2-4C69-018A-B9BB-65DC73FDB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2" y="1292597"/>
                <a:ext cx="4069607" cy="4497000"/>
              </a:xfrm>
              <a:prstGeom prst="rect">
                <a:avLst/>
              </a:prstGeom>
              <a:blipFill>
                <a:blip r:embed="rId2"/>
                <a:stretch>
                  <a:fillRect l="-1553" t="-843" r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866F09B-ED5F-409B-40E6-8835988AB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3" t="927" r="924" b="2969"/>
          <a:stretch/>
        </p:blipFill>
        <p:spPr>
          <a:xfrm>
            <a:off x="4147457" y="772885"/>
            <a:ext cx="8044543" cy="563880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1C3582-F0AB-13B2-3F12-EB71915FCD39}"/>
              </a:ext>
            </a:extLst>
          </p:cNvPr>
          <p:cNvCxnSpPr>
            <a:cxnSpLocks/>
          </p:cNvCxnSpPr>
          <p:nvPr/>
        </p:nvCxnSpPr>
        <p:spPr bwMode="auto">
          <a:xfrm>
            <a:off x="6705599" y="3690257"/>
            <a:ext cx="4191000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D1F3D8-6342-D01B-7A36-FD97E2DE7425}"/>
              </a:ext>
            </a:extLst>
          </p:cNvPr>
          <p:cNvSpPr txBox="1"/>
          <p:nvPr/>
        </p:nvSpPr>
        <p:spPr>
          <a:xfrm>
            <a:off x="7772400" y="3411026"/>
            <a:ext cx="99059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863A4B-BD2B-2D5D-F4A6-3A01690F4755}"/>
              </a:ext>
            </a:extLst>
          </p:cNvPr>
          <p:cNvSpPr txBox="1"/>
          <p:nvPr/>
        </p:nvSpPr>
        <p:spPr>
          <a:xfrm rot="658211">
            <a:off x="7270391" y="4083550"/>
            <a:ext cx="185272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Hadron 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79A02-EAE8-9164-BD08-1475CC42CDE7}"/>
              </a:ext>
            </a:extLst>
          </p:cNvPr>
          <p:cNvSpPr txBox="1"/>
          <p:nvPr/>
        </p:nvSpPr>
        <p:spPr>
          <a:xfrm rot="20131744">
            <a:off x="5656092" y="2494535"/>
            <a:ext cx="216663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Electron arm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619D0D-8356-A180-DBCE-9DEE9E96BB1B}"/>
              </a:ext>
            </a:extLst>
          </p:cNvPr>
          <p:cNvSpPr txBox="1">
            <a:spLocks/>
          </p:cNvSpPr>
          <p:nvPr/>
        </p:nvSpPr>
        <p:spPr>
          <a:xfrm>
            <a:off x="5789433" y="969882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kern="0" dirty="0">
                <a:latin typeface="Avenir Medium" panose="02000503020000020003" pitchFamily="2" charset="0"/>
              </a:rPr>
              <a:t>Experimental layout in the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1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8"/>
    </mc:Choice>
    <mc:Fallback>
      <p:transition spd="slow" advTm="2450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FBCB-AE0D-E3AA-33CE-1DBD36B1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BC98B-BD77-66DF-9EED-15501010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55498-841B-94AF-B802-49EAA88E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9BAFBC-97E9-E1ED-376B-DA4B1BF21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93620"/>
            <a:ext cx="11811000" cy="5586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2669CE-6A96-EB86-E29B-D12108F2079C}"/>
              </a:ext>
            </a:extLst>
          </p:cNvPr>
          <p:cNvSpPr txBox="1"/>
          <p:nvPr/>
        </p:nvSpPr>
        <p:spPr>
          <a:xfrm>
            <a:off x="5551714" y="5506722"/>
            <a:ext cx="6471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GEMs are handling unprecedented rates very well.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total integrated rates and occupancies are an order of magnitude than in any other experiment ever in the world</a:t>
            </a:r>
          </a:p>
        </p:txBody>
      </p:sp>
    </p:spTree>
    <p:extLst>
      <p:ext uri="{BB962C8B-B14F-4D97-AF65-F5344CB8AC3E}">
        <p14:creationId xmlns:p14="http://schemas.microsoft.com/office/powerpoint/2010/main" val="162442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7"/>
    </mc:Choice>
    <mc:Fallback>
      <p:transition spd="slow" advTm="2536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FBCB-AE0D-E3AA-33CE-1DBD36B1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BC98B-BD77-66DF-9EED-15501010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55498-841B-94AF-B802-49EAA88E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9BAFBC-97E9-E1ED-376B-DA4B1BF21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793619"/>
            <a:ext cx="12191999" cy="57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0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50"/>
    </mc:Choice>
    <mc:Fallback>
      <p:transition spd="slow" advTm="376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7870-11AE-5EB3-EE98-57AFC108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ECal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D62C7-F6A5-0E48-C1A6-C15E78657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3286" y="966055"/>
                <a:ext cx="4626429" cy="5381694"/>
              </a:xfrm>
            </p:spPr>
            <p:txBody>
              <a:bodyPr/>
              <a:lstStyle/>
              <a:p>
                <a:r>
                  <a:rPr lang="en-US" sz="2000" dirty="0"/>
                  <a:t>1656 lead glass crystals</a:t>
                </a:r>
              </a:p>
              <a:p>
                <a:r>
                  <a:rPr lang="en-US" sz="2000" dirty="0"/>
                  <a:t>Crystals heated to continuously anneal from radiation damage: </a:t>
                </a:r>
              </a:p>
              <a:p>
                <a:pPr lvl="1"/>
                <a:r>
                  <a:rPr lang="en-US" sz="1800" dirty="0"/>
                  <a:t>210</a:t>
                </a:r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dirty="0"/>
                  <a:t> (front) to 180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dirty="0"/>
                  <a:t> (back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sz="1800" dirty="0"/>
                  <a:t>Controls and monitoring software developed by DSG require little oversight: alarms monitor temperatures and hardware/software activity while process controllers turn off heaters if unsafe conditions detected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D62C7-F6A5-0E48-C1A6-C15E78657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286" y="966055"/>
                <a:ext cx="4626429" cy="5381694"/>
              </a:xfrm>
              <a:blipFill>
                <a:blip r:embed="rId2"/>
                <a:stretch>
                  <a:fillRect l="-1093" t="-941" r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9288C-1B35-7599-259A-5D45099B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0D673-3660-278B-E6B5-6A6A25F8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2ABD602C-CB85-59AE-7494-7633C5C57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/>
          <a:stretch/>
        </p:blipFill>
        <p:spPr bwMode="auto">
          <a:xfrm>
            <a:off x="5007429" y="802788"/>
            <a:ext cx="6758232" cy="550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B4405-8A98-455B-3C1B-FD49E1DA715F}"/>
              </a:ext>
            </a:extLst>
          </p:cNvPr>
          <p:cNvSpPr txBox="1"/>
          <p:nvPr/>
        </p:nvSpPr>
        <p:spPr>
          <a:xfrm rot="2942051">
            <a:off x="5362916" y="2713551"/>
            <a:ext cx="779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C000"/>
                </a:solidFill>
              </a:rPr>
              <a:t>CDet</a:t>
            </a: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44B5A-EB04-5EC7-E3E4-32DED5864E56}"/>
              </a:ext>
            </a:extLst>
          </p:cNvPr>
          <p:cNvSpPr txBox="1"/>
          <p:nvPr/>
        </p:nvSpPr>
        <p:spPr>
          <a:xfrm rot="2903305">
            <a:off x="6361818" y="1901205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ECal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2D9C2-19D3-98E4-E157-14A9C982B1F0}"/>
              </a:ext>
            </a:extLst>
          </p:cNvPr>
          <p:cNvSpPr txBox="1"/>
          <p:nvPr/>
        </p:nvSpPr>
        <p:spPr>
          <a:xfrm rot="2903305">
            <a:off x="5714089" y="2029855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Oven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25E52-A8D4-6B49-9EEA-2DB6FB516E5E}"/>
              </a:ext>
            </a:extLst>
          </p:cNvPr>
          <p:cNvSpPr txBox="1"/>
          <p:nvPr/>
        </p:nvSpPr>
        <p:spPr>
          <a:xfrm>
            <a:off x="8224074" y="1428170"/>
            <a:ext cx="261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Front end electronics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B340237-0024-F45A-3986-24EADFCA5859}"/>
              </a:ext>
            </a:extLst>
          </p:cNvPr>
          <p:cNvSpPr txBox="1">
            <a:spLocks/>
          </p:cNvSpPr>
          <p:nvPr/>
        </p:nvSpPr>
        <p:spPr>
          <a:xfrm>
            <a:off x="12330284" y="6491882"/>
            <a:ext cx="312539" cy="366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8C5E6-E6F1-844B-905B-8FF51000AB4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48"/>
    </mc:Choice>
    <mc:Fallback>
      <p:transition spd="slow" advTm="6074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7870-11AE-5EB3-EE98-57AFC108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ECal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D62C7-F6A5-0E48-C1A6-C15E78657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3286" y="966055"/>
                <a:ext cx="4626429" cy="5381694"/>
              </a:xfrm>
            </p:spPr>
            <p:txBody>
              <a:bodyPr/>
              <a:lstStyle/>
              <a:p>
                <a:r>
                  <a:rPr lang="en-US" sz="2000" dirty="0"/>
                  <a:t>1656 lead glass crystals</a:t>
                </a:r>
              </a:p>
              <a:p>
                <a:r>
                  <a:rPr lang="en-US" sz="2000" dirty="0"/>
                  <a:t>Purpose of ECal is to reduce trigger rate with tight conditions based on position and energy</a:t>
                </a:r>
              </a:p>
              <a:p>
                <a:r>
                  <a:rPr lang="en-US" sz="2000" dirty="0"/>
                  <a:t>Crystals heated to continuously anneal from radiation damage: </a:t>
                </a:r>
              </a:p>
              <a:p>
                <a:pPr lvl="1"/>
                <a:r>
                  <a:rPr lang="en-US" sz="1800" dirty="0"/>
                  <a:t>210</a:t>
                </a:r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dirty="0"/>
                  <a:t> (front) to 180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dirty="0"/>
                  <a:t> (back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sz="1800" dirty="0"/>
                  <a:t>Controls and monitoring software developed by DSG require little oversight: alarms monitor temperatures and hardware/software activity while process controllers turn off heaters if unsafe conditions detected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D62C7-F6A5-0E48-C1A6-C15E78657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286" y="966055"/>
                <a:ext cx="4626429" cy="5381694"/>
              </a:xfrm>
              <a:blipFill>
                <a:blip r:embed="rId3"/>
                <a:stretch>
                  <a:fillRect l="-1093" t="-941" r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9288C-1B35-7599-259A-5D45099B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0D673-3660-278B-E6B5-6A6A25F8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B340237-0024-F45A-3986-24EADFCA5859}"/>
              </a:ext>
            </a:extLst>
          </p:cNvPr>
          <p:cNvSpPr txBox="1">
            <a:spLocks/>
          </p:cNvSpPr>
          <p:nvPr/>
        </p:nvSpPr>
        <p:spPr>
          <a:xfrm>
            <a:off x="12330284" y="6491882"/>
            <a:ext cx="312539" cy="366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8C5E6-E6F1-844B-905B-8FF51000AB4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2C1D8-E687-5744-9D96-3D23D0CF6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82" t="2006" r="5001" b="32649"/>
          <a:stretch/>
        </p:blipFill>
        <p:spPr>
          <a:xfrm>
            <a:off x="8476593" y="0"/>
            <a:ext cx="3715407" cy="6530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1E86CC-99E1-5576-41DB-C4E80BD3EC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73" t="17032" r="21901" b="35640"/>
          <a:stretch/>
        </p:blipFill>
        <p:spPr>
          <a:xfrm>
            <a:off x="5449457" y="1"/>
            <a:ext cx="3001818" cy="6511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7D21BB-0CF7-B25A-A03B-D7E73483D109}"/>
              </a:ext>
            </a:extLst>
          </p:cNvPr>
          <p:cNvSpPr txBox="1"/>
          <p:nvPr/>
        </p:nvSpPr>
        <p:spPr>
          <a:xfrm>
            <a:off x="6170727" y="6068290"/>
            <a:ext cx="15408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BE13C-6AB3-DBC4-79B9-7ADF57796873}"/>
              </a:ext>
            </a:extLst>
          </p:cNvPr>
          <p:cNvSpPr txBox="1"/>
          <p:nvPr/>
        </p:nvSpPr>
        <p:spPr>
          <a:xfrm>
            <a:off x="9471965" y="6035963"/>
            <a:ext cx="15792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Front side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2922E-7B36-3F76-DCD1-7DCA9D96A89D}"/>
              </a:ext>
            </a:extLst>
          </p:cNvPr>
          <p:cNvSpPr txBox="1"/>
          <p:nvPr/>
        </p:nvSpPr>
        <p:spPr>
          <a:xfrm>
            <a:off x="7489371" y="348343"/>
            <a:ext cx="19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During installation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22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70"/>
    </mc:Choice>
    <mc:Fallback>
      <p:transition spd="slow" advTm="1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7870-11AE-5EB3-EE98-57AFC108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ECal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D62C7-F6A5-0E48-C1A6-C15E78657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3286" y="966055"/>
                <a:ext cx="4626429" cy="5381694"/>
              </a:xfrm>
            </p:spPr>
            <p:txBody>
              <a:bodyPr/>
              <a:lstStyle/>
              <a:p>
                <a:r>
                  <a:rPr lang="en-US" sz="2000" dirty="0"/>
                  <a:t>1656 lead glass crystals</a:t>
                </a:r>
              </a:p>
              <a:p>
                <a:r>
                  <a:rPr lang="en-US" sz="2000" dirty="0"/>
                  <a:t>Purpose of ECal is to reduce trigger rate with tight conditions based on position and energy</a:t>
                </a:r>
              </a:p>
              <a:p>
                <a:r>
                  <a:rPr lang="en-US" sz="2000" dirty="0"/>
                  <a:t>Crystals heated to continuously anneal from radiation damage: </a:t>
                </a:r>
              </a:p>
              <a:p>
                <a:pPr lvl="1"/>
                <a:r>
                  <a:rPr lang="en-US" sz="1800" dirty="0"/>
                  <a:t>210</a:t>
                </a:r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dirty="0"/>
                  <a:t> (front) to 180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800" dirty="0"/>
                  <a:t> (back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sz="1800" dirty="0"/>
                  <a:t>Controls and monitoring software developed by DSG require little oversight: alarms monitor temperatures and hardware/software activity while process controllers turn off heaters if unsafe conditions detected</a:t>
                </a:r>
              </a:p>
              <a:p>
                <a:r>
                  <a:rPr lang="en-US" sz="2000" dirty="0"/>
                  <a:t>Rear enclosure cooled with 3 16000BTU air conditioners to keep it below 50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D62C7-F6A5-0E48-C1A6-C15E78657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286" y="966055"/>
                <a:ext cx="4626429" cy="5381694"/>
              </a:xfrm>
              <a:blipFill>
                <a:blip r:embed="rId2"/>
                <a:stretch>
                  <a:fillRect l="-1093" t="-941" r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9288C-1B35-7599-259A-5D45099B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GEP5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0D673-3660-278B-E6B5-6A6A25F8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B340237-0024-F45A-3986-24EADFCA5859}"/>
              </a:ext>
            </a:extLst>
          </p:cNvPr>
          <p:cNvSpPr txBox="1">
            <a:spLocks/>
          </p:cNvSpPr>
          <p:nvPr/>
        </p:nvSpPr>
        <p:spPr>
          <a:xfrm>
            <a:off x="12330284" y="6491882"/>
            <a:ext cx="312539" cy="366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8C5E6-E6F1-844B-905B-8FF51000AB4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5A07B-6C9F-6B4E-A414-E6D7F9D65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79"/>
          <a:stretch/>
        </p:blipFill>
        <p:spPr>
          <a:xfrm>
            <a:off x="5519055" y="0"/>
            <a:ext cx="5867401" cy="6429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EF3A2B-798B-8CD8-E627-2FD7F76B74A8}"/>
              </a:ext>
            </a:extLst>
          </p:cNvPr>
          <p:cNvSpPr txBox="1"/>
          <p:nvPr/>
        </p:nvSpPr>
        <p:spPr>
          <a:xfrm>
            <a:off x="6019800" y="141514"/>
            <a:ext cx="273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ECal as installed in the Hall </a:t>
            </a:r>
          </a:p>
        </p:txBody>
      </p:sp>
    </p:spTree>
    <p:extLst>
      <p:ext uri="{BB962C8B-B14F-4D97-AF65-F5344CB8AC3E}">
        <p14:creationId xmlns:p14="http://schemas.microsoft.com/office/powerpoint/2010/main" val="358768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37"/>
    </mc:Choice>
    <mc:Fallback>
      <p:transition spd="slow" advTm="2043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F529-6CCC-B5EA-2728-C7FD239C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timing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28AD7-E086-3ECF-DFA4-FC2A7501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120D4-792F-6A48-CC43-AD65558AC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4D946112-EB24-65E0-D6C8-E426909F7135}"/>
              </a:ext>
            </a:extLst>
          </p:cNvPr>
          <p:cNvSpPr txBox="1">
            <a:spLocks/>
          </p:cNvSpPr>
          <p:nvPr/>
        </p:nvSpPr>
        <p:spPr>
          <a:xfrm>
            <a:off x="460290" y="942357"/>
            <a:ext cx="38625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dk1"/>
                </a:solidFill>
              </a:rPr>
              <a:t>Started with the relative time difference among all the ECal channels with cosmic data, and then improved it with beam data.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dk1"/>
                </a:solidFill>
              </a:rPr>
              <a:t>Accommodate for the time difference between ECal and </a:t>
            </a:r>
            <a:r>
              <a:rPr lang="en-US" sz="1500" dirty="0" err="1">
                <a:solidFill>
                  <a:schemeClr val="dk1"/>
                </a:solidFill>
              </a:rPr>
              <a:t>HCal</a:t>
            </a:r>
            <a:r>
              <a:rPr lang="en-US" sz="1500" dirty="0">
                <a:solidFill>
                  <a:schemeClr val="dk1"/>
                </a:solidFill>
              </a:rPr>
              <a:t> in order to line up their timing windows for coincidence.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dk1"/>
                </a:solidFill>
              </a:rPr>
              <a:t>Coincidence matching is now implemented between ECal and </a:t>
            </a:r>
            <a:r>
              <a:rPr lang="en-US" sz="1500" dirty="0" err="1">
                <a:solidFill>
                  <a:schemeClr val="dk1"/>
                </a:solidFill>
              </a:rPr>
              <a:t>HCal</a:t>
            </a:r>
            <a:r>
              <a:rPr lang="en-US" sz="1500" dirty="0">
                <a:solidFill>
                  <a:schemeClr val="dk1"/>
                </a:solidFill>
              </a:rPr>
              <a:t> to reduce trigger rate.</a:t>
            </a:r>
          </a:p>
        </p:txBody>
      </p:sp>
      <p:pic>
        <p:nvPicPr>
          <p:cNvPr id="7" name="Google Shape;55;p13" title="Run4502time1.png">
            <a:extLst>
              <a:ext uri="{FF2B5EF4-FFF2-40B4-BE49-F238E27FC236}">
                <a16:creationId xmlns:a16="http://schemas.microsoft.com/office/drawing/2014/main" id="{594F80BB-764F-8C2D-B024-E4215F54AF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385457"/>
            <a:ext cx="4876799" cy="290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;p13" title="Run4502clusatECAL.png">
            <a:extLst>
              <a:ext uri="{FF2B5EF4-FFF2-40B4-BE49-F238E27FC236}">
                <a16:creationId xmlns:a16="http://schemas.microsoft.com/office/drawing/2014/main" id="{BE607F78-9D62-987D-F454-655F16DA9C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525" y="833500"/>
            <a:ext cx="5300417" cy="266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7;p13" title="Run4502clusatHCAL.png">
            <a:extLst>
              <a:ext uri="{FF2B5EF4-FFF2-40B4-BE49-F238E27FC236}">
                <a16:creationId xmlns:a16="http://schemas.microsoft.com/office/drawing/2014/main" id="{40E39C02-825A-493C-4503-C88385B655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457" y="3799115"/>
            <a:ext cx="5181600" cy="24928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158840-928D-82ED-5386-06431E9AE59E}"/>
              </a:ext>
            </a:extLst>
          </p:cNvPr>
          <p:cNvSpPr txBox="1"/>
          <p:nvPr/>
        </p:nvSpPr>
        <p:spPr>
          <a:xfrm>
            <a:off x="1055915" y="4038601"/>
            <a:ext cx="228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time vs Channel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5D537-197D-E154-8964-EEF37CB0B51D}"/>
              </a:ext>
            </a:extLst>
          </p:cNvPr>
          <p:cNvSpPr txBox="1"/>
          <p:nvPr/>
        </p:nvSpPr>
        <p:spPr>
          <a:xfrm>
            <a:off x="5878286" y="1143000"/>
            <a:ext cx="179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ECal cluster time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9BC986-9C41-9419-C4C2-C4A972C4001D}"/>
              </a:ext>
            </a:extLst>
          </p:cNvPr>
          <p:cNvSpPr txBox="1"/>
          <p:nvPr/>
        </p:nvSpPr>
        <p:spPr>
          <a:xfrm>
            <a:off x="6008914" y="4082143"/>
            <a:ext cx="1833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HCal</a:t>
            </a:r>
            <a:r>
              <a:rPr lang="en-US" dirty="0"/>
              <a:t> cluster time </a:t>
            </a:r>
          </a:p>
        </p:txBody>
      </p:sp>
    </p:spTree>
    <p:extLst>
      <p:ext uri="{BB962C8B-B14F-4D97-AF65-F5344CB8AC3E}">
        <p14:creationId xmlns:p14="http://schemas.microsoft.com/office/powerpoint/2010/main" val="407079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29"/>
    </mc:Choice>
    <mc:Fallback>
      <p:transition spd="slow" advTm="4762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30CF-5260-692E-77AF-5DF05F6C1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gain matching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50662E-BE16-A3C9-0B46-7ECB0E0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8C2EB-8F16-49F4-E201-6638BACA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E67B0858-29D9-A76A-D0BC-33D5E5A9671E}"/>
              </a:ext>
            </a:extLst>
          </p:cNvPr>
          <p:cNvSpPr txBox="1">
            <a:spLocks/>
          </p:cNvSpPr>
          <p:nvPr/>
        </p:nvSpPr>
        <p:spPr>
          <a:xfrm>
            <a:off x="217715" y="1148689"/>
            <a:ext cx="4855028" cy="4047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dk1"/>
                </a:solidFill>
              </a:rPr>
              <a:t>Starting estimate for gain matching used endpoint of ep inelastic spectrum to find approximate HV settings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dk1"/>
                </a:solidFill>
              </a:rPr>
              <a:t>After collecting enough elastic events, re-calibrated ECal and obtain more accurate gain factors.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dk1"/>
                </a:solidFill>
              </a:rPr>
              <a:t>Several rounds of elastic calibrations have allowed for us to iterate upon the calibration in attempt to maximize the trigger efficiency. </a:t>
            </a:r>
          </a:p>
        </p:txBody>
      </p:sp>
      <p:pic>
        <p:nvPicPr>
          <p:cNvPr id="7" name="Google Shape;63;p14" title="GoodEvperBlock.png">
            <a:extLst>
              <a:ext uri="{FF2B5EF4-FFF2-40B4-BE49-F238E27FC236}">
                <a16:creationId xmlns:a16="http://schemas.microsoft.com/office/drawing/2014/main" id="{1FAA24E0-9570-93E2-0CF2-8B4CF74F933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30718" y="914400"/>
            <a:ext cx="5589682" cy="319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4;p14" title="ECalADCeng.png">
            <a:extLst>
              <a:ext uri="{FF2B5EF4-FFF2-40B4-BE49-F238E27FC236}">
                <a16:creationId xmlns:a16="http://schemas.microsoft.com/office/drawing/2014/main" id="{2369E25C-221C-2D99-6CBA-766DB932EA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596" y="3984171"/>
            <a:ext cx="5202347" cy="2389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85B2F8D2-86BF-CCD4-4E8C-FC8EEF9866CF}"/>
              </a:ext>
            </a:extLst>
          </p:cNvPr>
          <p:cNvSpPr txBox="1"/>
          <p:nvPr/>
        </p:nvSpPr>
        <p:spPr>
          <a:xfrm>
            <a:off x="5797352" y="831100"/>
            <a:ext cx="447876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highlight>
                  <a:schemeClr val="lt1"/>
                </a:highlight>
              </a:rPr>
              <a:t>Number of Good Events per block for ep calibration</a:t>
            </a:r>
            <a:endParaRPr sz="15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0" name="Google Shape;66;p14">
            <a:extLst>
              <a:ext uri="{FF2B5EF4-FFF2-40B4-BE49-F238E27FC236}">
                <a16:creationId xmlns:a16="http://schemas.microsoft.com/office/drawing/2014/main" id="{6D9A21FE-FFF1-0893-7322-D44A21E59264}"/>
              </a:ext>
            </a:extLst>
          </p:cNvPr>
          <p:cNvSpPr txBox="1"/>
          <p:nvPr/>
        </p:nvSpPr>
        <p:spPr>
          <a:xfrm>
            <a:off x="5812971" y="3912553"/>
            <a:ext cx="4462168" cy="4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  <a:highlight>
                  <a:schemeClr val="lt1"/>
                </a:highlight>
              </a:rPr>
              <a:t>Energy spectrum (GeV) vs ECal blocks.   </a:t>
            </a:r>
            <a:r>
              <a:rPr lang="en" sz="1800" dirty="0">
                <a:solidFill>
                  <a:schemeClr val="dk1"/>
                </a:solidFill>
                <a:highlight>
                  <a:schemeClr val="lt1"/>
                </a:highlight>
              </a:rPr>
              <a:t>  </a:t>
            </a:r>
            <a:endParaRPr sz="18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485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66"/>
    </mc:Choice>
    <mc:Fallback>
      <p:transition spd="slow" advTm="5926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B7D4-66EA-BF54-802D-2F87308C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elastic ep calibration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1B2FB-04C0-1C9C-6A68-97E897E8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FE60E-25DE-6227-A36C-4992D0C1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Google Shape;71;p15">
            <a:extLst>
              <a:ext uri="{FF2B5EF4-FFF2-40B4-BE49-F238E27FC236}">
                <a16:creationId xmlns:a16="http://schemas.microsoft.com/office/drawing/2014/main" id="{3CF8407A-C086-0812-92FE-675F70598B72}"/>
              </a:ext>
            </a:extLst>
          </p:cNvPr>
          <p:cNvSpPr txBox="1">
            <a:spLocks/>
          </p:cNvSpPr>
          <p:nvPr/>
        </p:nvSpPr>
        <p:spPr>
          <a:xfrm>
            <a:off x="551186" y="1150440"/>
            <a:ext cx="45714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dk1"/>
                </a:solidFill>
              </a:rPr>
              <a:t>Calibration with electron E/p from elastic events in Kin 1 (3 pass) , we currently achieve an energy resolution of ~11.5%, we hope to get closer to the expected ~5-6% resolution with further iterations of elastic calibration</a:t>
            </a:r>
          </a:p>
        </p:txBody>
      </p:sp>
      <p:pic>
        <p:nvPicPr>
          <p:cNvPr id="8" name="Google Shape;73;p15" title="ECalEoverPvsP.png">
            <a:extLst>
              <a:ext uri="{FF2B5EF4-FFF2-40B4-BE49-F238E27FC236}">
                <a16:creationId xmlns:a16="http://schemas.microsoft.com/office/drawing/2014/main" id="{5320087B-0825-6F71-9CD7-79178A25497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3844" y="3371250"/>
            <a:ext cx="5065842" cy="290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2;p15" title="ECalEoverPkin1.png">
            <a:extLst>
              <a:ext uri="{FF2B5EF4-FFF2-40B4-BE49-F238E27FC236}">
                <a16:creationId xmlns:a16="http://schemas.microsoft.com/office/drawing/2014/main" id="{322FD41B-1609-3234-326E-2DF8EEB4BA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9268" y="3407637"/>
            <a:ext cx="2537438" cy="285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4;p15" title="ECalEovPapr15.png">
            <a:extLst>
              <a:ext uri="{FF2B5EF4-FFF2-40B4-BE49-F238E27FC236}">
                <a16:creationId xmlns:a16="http://schemas.microsoft.com/office/drawing/2014/main" id="{C12BD564-4860-8694-1056-32DB73A8A6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5857" y="615301"/>
            <a:ext cx="2245888" cy="276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5;p15" title="ECalEovPapr17.png">
            <a:extLst>
              <a:ext uri="{FF2B5EF4-FFF2-40B4-BE49-F238E27FC236}">
                <a16:creationId xmlns:a16="http://schemas.microsoft.com/office/drawing/2014/main" id="{2884EB55-F5CF-77B2-876D-EBC45D6A06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1976" y="639338"/>
            <a:ext cx="2361079" cy="2708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6;p15" title="ECalEovPapr29.png">
            <a:extLst>
              <a:ext uri="{FF2B5EF4-FFF2-40B4-BE49-F238E27FC236}">
                <a16:creationId xmlns:a16="http://schemas.microsoft.com/office/drawing/2014/main" id="{4A41022E-2427-2937-638C-AB12C43C683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9883" y="3467910"/>
            <a:ext cx="2272536" cy="27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;p15">
            <a:extLst>
              <a:ext uri="{FF2B5EF4-FFF2-40B4-BE49-F238E27FC236}">
                <a16:creationId xmlns:a16="http://schemas.microsoft.com/office/drawing/2014/main" id="{9542D5DD-B829-D4E1-32AF-8D3900E8ED35}"/>
              </a:ext>
            </a:extLst>
          </p:cNvPr>
          <p:cNvSpPr txBox="1"/>
          <p:nvPr/>
        </p:nvSpPr>
        <p:spPr>
          <a:xfrm>
            <a:off x="7906331" y="500743"/>
            <a:ext cx="1044102" cy="4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Apr 15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" name="Google Shape;78;p15">
            <a:extLst>
              <a:ext uri="{FF2B5EF4-FFF2-40B4-BE49-F238E27FC236}">
                <a16:creationId xmlns:a16="http://schemas.microsoft.com/office/drawing/2014/main" id="{D70C3FA0-5E3C-5EA1-85F0-46B3861273CC}"/>
              </a:ext>
            </a:extLst>
          </p:cNvPr>
          <p:cNvSpPr txBox="1"/>
          <p:nvPr/>
        </p:nvSpPr>
        <p:spPr>
          <a:xfrm>
            <a:off x="10549184" y="3319471"/>
            <a:ext cx="1044102" cy="4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May 5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4" name="Google Shape;79;p15">
            <a:extLst>
              <a:ext uri="{FF2B5EF4-FFF2-40B4-BE49-F238E27FC236}">
                <a16:creationId xmlns:a16="http://schemas.microsoft.com/office/drawing/2014/main" id="{D927B52E-C2CD-6F13-20FF-7AE7CBFD5380}"/>
              </a:ext>
            </a:extLst>
          </p:cNvPr>
          <p:cNvSpPr txBox="1"/>
          <p:nvPr/>
        </p:nvSpPr>
        <p:spPr>
          <a:xfrm>
            <a:off x="10549184" y="500743"/>
            <a:ext cx="1044102" cy="4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Apr 17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" name="Google Shape;80;p15">
            <a:extLst>
              <a:ext uri="{FF2B5EF4-FFF2-40B4-BE49-F238E27FC236}">
                <a16:creationId xmlns:a16="http://schemas.microsoft.com/office/drawing/2014/main" id="{832B888F-3C68-F7D5-95E4-08C23B8E333A}"/>
              </a:ext>
            </a:extLst>
          </p:cNvPr>
          <p:cNvSpPr txBox="1"/>
          <p:nvPr/>
        </p:nvSpPr>
        <p:spPr>
          <a:xfrm>
            <a:off x="7945166" y="3367566"/>
            <a:ext cx="1044102" cy="4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Apr 29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C214D1-E398-E3A7-762B-88DD31E2DA8F}"/>
              </a:ext>
            </a:extLst>
          </p:cNvPr>
          <p:cNvSpPr txBox="1"/>
          <p:nvPr/>
        </p:nvSpPr>
        <p:spPr>
          <a:xfrm>
            <a:off x="6803571" y="1240972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A79326-1FC4-FF53-7128-5C7C175EAA62}"/>
              </a:ext>
            </a:extLst>
          </p:cNvPr>
          <p:cNvSpPr txBox="1"/>
          <p:nvPr/>
        </p:nvSpPr>
        <p:spPr>
          <a:xfrm>
            <a:off x="7815943" y="1230086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After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3A142F-BDC2-2C9B-FB8F-34B3FECDE3B7}"/>
              </a:ext>
            </a:extLst>
          </p:cNvPr>
          <p:cNvSpPr txBox="1"/>
          <p:nvPr/>
        </p:nvSpPr>
        <p:spPr>
          <a:xfrm>
            <a:off x="9644742" y="1219200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71E6C2-154B-9248-A147-D002079C4B75}"/>
              </a:ext>
            </a:extLst>
          </p:cNvPr>
          <p:cNvSpPr txBox="1"/>
          <p:nvPr/>
        </p:nvSpPr>
        <p:spPr>
          <a:xfrm>
            <a:off x="10047514" y="1872342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After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6CBA94-836C-060E-A8F8-84809CA5BC03}"/>
              </a:ext>
            </a:extLst>
          </p:cNvPr>
          <p:cNvSpPr txBox="1"/>
          <p:nvPr/>
        </p:nvSpPr>
        <p:spPr>
          <a:xfrm>
            <a:off x="6738257" y="401682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5B793C-9FA0-A156-3A33-684283F076F4}"/>
              </a:ext>
            </a:extLst>
          </p:cNvPr>
          <p:cNvSpPr txBox="1"/>
          <p:nvPr/>
        </p:nvSpPr>
        <p:spPr>
          <a:xfrm>
            <a:off x="7750629" y="4005943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After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6F38C-5098-8030-57F0-B79FBEFE4D76}"/>
              </a:ext>
            </a:extLst>
          </p:cNvPr>
          <p:cNvSpPr txBox="1"/>
          <p:nvPr/>
        </p:nvSpPr>
        <p:spPr>
          <a:xfrm>
            <a:off x="9492342" y="4201886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824817-A03A-AD5B-A502-648C6B68C35D}"/>
              </a:ext>
            </a:extLst>
          </p:cNvPr>
          <p:cNvSpPr txBox="1"/>
          <p:nvPr/>
        </p:nvSpPr>
        <p:spPr>
          <a:xfrm>
            <a:off x="9677399" y="3962400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63503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24"/>
    </mc:Choice>
    <mc:Fallback>
      <p:transition spd="slow" advTm="5782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ADC5B0-4FF4-C84F-FA0B-67793217B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18"/>
          <a:stretch/>
        </p:blipFill>
        <p:spPr>
          <a:xfrm>
            <a:off x="500742" y="761999"/>
            <a:ext cx="10493829" cy="5931651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092C563-240C-8E0F-0D40-44CB0D99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32652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CC7F3AE-016A-67C4-8A1C-9214CB62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ECal-</a:t>
            </a:r>
            <a:r>
              <a:rPr lang="en-US" dirty="0" err="1"/>
              <a:t>HCal</a:t>
            </a:r>
            <a:r>
              <a:rPr lang="en-US" dirty="0"/>
              <a:t> coincidence trigger</a:t>
            </a:r>
          </a:p>
        </p:txBody>
      </p:sp>
    </p:spTree>
    <p:extLst>
      <p:ext uri="{BB962C8B-B14F-4D97-AF65-F5344CB8AC3E}">
        <p14:creationId xmlns:p14="http://schemas.microsoft.com/office/powerpoint/2010/main" val="64964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2"/>
    </mc:Choice>
    <mc:Fallback>
      <p:transition spd="slow" advTm="1525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4C4B-F773-01F1-2103-843BBC13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CDet</a:t>
            </a:r>
            <a:r>
              <a:rPr lang="en-US" dirty="0"/>
              <a:t> Readout/Detector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35ABDA-8063-13F1-E715-4D09C603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BCFBA-8CFB-F4E9-9EEC-5364985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F7AF7D-F7E4-F0A2-278C-4795377CD42E}"/>
              </a:ext>
            </a:extLst>
          </p:cNvPr>
          <p:cNvSpPr txBox="1">
            <a:spLocks/>
          </p:cNvSpPr>
          <p:nvPr/>
        </p:nvSpPr>
        <p:spPr>
          <a:xfrm>
            <a:off x="326571" y="1041853"/>
            <a:ext cx="5849983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Latency = 3216 ns, Window = 52 ns</a:t>
            </a:r>
          </a:p>
          <a:p>
            <a:r>
              <a:rPr lang="en-US" dirty="0"/>
              <a:t>Clear peak in timing spectra – established at low current running</a:t>
            </a:r>
          </a:p>
          <a:p>
            <a:r>
              <a:rPr lang="en-US" dirty="0"/>
              <a:t>Using trigger reference signal in additional </a:t>
            </a:r>
            <a:r>
              <a:rPr lang="en-US" dirty="0" err="1"/>
              <a:t>vfTDC</a:t>
            </a:r>
            <a:r>
              <a:rPr lang="en-US" dirty="0"/>
              <a:t> module – reasonable </a:t>
            </a:r>
            <a:r>
              <a:rPr lang="en-US" dirty="0" err="1"/>
              <a:t>vtTDC</a:t>
            </a:r>
            <a:r>
              <a:rPr lang="en-US" dirty="0"/>
              <a:t> timing calibration achieved; resolution ~10’s of </a:t>
            </a:r>
            <a:r>
              <a:rPr lang="en-US" dirty="0" err="1"/>
              <a:t>ps</a:t>
            </a:r>
            <a:r>
              <a:rPr lang="en-US" dirty="0"/>
              <a:t> (still work in progress)</a:t>
            </a:r>
          </a:p>
          <a:p>
            <a:r>
              <a:rPr lang="en-US" dirty="0"/>
              <a:t>Updated </a:t>
            </a:r>
            <a:r>
              <a:rPr lang="en-US" dirty="0" err="1"/>
              <a:t>vfTDC</a:t>
            </a:r>
            <a:r>
              <a:rPr lang="en-US" dirty="0"/>
              <a:t> firmware to use block readout to solve deadtime/</a:t>
            </a:r>
            <a:r>
              <a:rPr lang="en-US" dirty="0" err="1"/>
              <a:t>livetime</a:t>
            </a:r>
            <a:r>
              <a:rPr lang="en-US" dirty="0"/>
              <a:t> issues</a:t>
            </a:r>
          </a:p>
          <a:p>
            <a:r>
              <a:rPr lang="en-US" dirty="0"/>
              <a:t>Reasonable HV/threshold values determined with HV scan at lower currents (still a few ”missing” bars at upper edge of second layer of </a:t>
            </a:r>
            <a:r>
              <a:rPr lang="en-US" dirty="0" err="1"/>
              <a:t>CDet</a:t>
            </a:r>
            <a:r>
              <a:rPr lang="en-US" dirty="0"/>
              <a:t>, as well as a few “hot” bars that have HV disabled)</a:t>
            </a:r>
          </a:p>
        </p:txBody>
      </p:sp>
      <p:pic>
        <p:nvPicPr>
          <p:cNvPr id="8" name="Picture 7" descr="A red graph with black lines&#10;&#10;AI-generated content may be incorrect.">
            <a:extLst>
              <a:ext uri="{FF2B5EF4-FFF2-40B4-BE49-F238E27FC236}">
                <a16:creationId xmlns:a16="http://schemas.microsoft.com/office/drawing/2014/main" id="{5B05AEF7-1729-EA95-23C4-A8B4A9E8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832" y="1236026"/>
            <a:ext cx="4782065" cy="2288768"/>
          </a:xfrm>
          <a:prstGeom prst="rect">
            <a:avLst/>
          </a:prstGeom>
        </p:spPr>
      </p:pic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17277E0A-5BE6-628D-8B6A-922F00E8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314" y="3886199"/>
            <a:ext cx="2842230" cy="2898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45FC74-88BF-0E41-E268-30F5E60FEF10}"/>
              </a:ext>
            </a:extLst>
          </p:cNvPr>
          <p:cNvSpPr txBox="1"/>
          <p:nvPr/>
        </p:nvSpPr>
        <p:spPr>
          <a:xfrm>
            <a:off x="10478588" y="3305889"/>
            <a:ext cx="2096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LE Time (ns)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8ADE-3834-C839-B024-157C8EEECCD4}"/>
              </a:ext>
            </a:extLst>
          </p:cNvPr>
          <p:cNvSpPr txBox="1"/>
          <p:nvPr/>
        </p:nvSpPr>
        <p:spPr>
          <a:xfrm>
            <a:off x="7940273" y="3575885"/>
            <a:ext cx="277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 Rates for All </a:t>
            </a:r>
            <a:r>
              <a:rPr lang="en-US" dirty="0" err="1"/>
              <a:t>CDet</a:t>
            </a:r>
            <a:r>
              <a:rPr lang="en-US" dirty="0"/>
              <a:t> Bars</a:t>
            </a:r>
          </a:p>
        </p:txBody>
      </p:sp>
    </p:spTree>
    <p:extLst>
      <p:ext uri="{BB962C8B-B14F-4D97-AF65-F5344CB8AC3E}">
        <p14:creationId xmlns:p14="http://schemas.microsoft.com/office/powerpoint/2010/main" val="221044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5"/>
    </mc:Choice>
    <mc:Fallback>
      <p:transition spd="slow" advTm="4963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4203-CB4B-B7DB-9C58-4564F003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Sachs Form Factors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B4491-7DB0-5313-580F-FD971A6D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7AE4-90EF-5140-4E65-BDAEEA69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3BF3A2-4C69-018A-B9BB-65DC73FDB9C7}"/>
                  </a:ext>
                </a:extLst>
              </p:cNvPr>
              <p:cNvSpPr txBox="1"/>
              <p:nvPr/>
            </p:nvSpPr>
            <p:spPr>
              <a:xfrm>
                <a:off x="392875" y="1233055"/>
                <a:ext cx="6946075" cy="4159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/>
                  <a:t>The nucleon’s “shape” described by electric and magnetic form factors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(proton)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200" dirty="0"/>
                  <a:t>(neutron)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momentum space representations of charge and magnetization distributions in the nucleon.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Intuitive interpretation is easiest in the </a:t>
                </a:r>
                <a:r>
                  <a:rPr lang="en-US" sz="2200" dirty="0" err="1"/>
                  <a:t>Breit</a:t>
                </a:r>
                <a:r>
                  <a:rPr lang="en-US" sz="2200" dirty="0"/>
                  <a:t> frame where the Fourier transforms of G</a:t>
                </a:r>
                <a:r>
                  <a:rPr lang="en-US" sz="1500" dirty="0"/>
                  <a:t>E</a:t>
                </a:r>
                <a:r>
                  <a:rPr lang="en-US" sz="2200" dirty="0"/>
                  <a:t> and G</a:t>
                </a:r>
                <a:r>
                  <a:rPr lang="en-US" sz="1500" dirty="0"/>
                  <a:t>M</a:t>
                </a:r>
                <a:r>
                  <a:rPr lang="en-US" sz="2200" dirty="0"/>
                  <a:t> are spatial distributions of charge and current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this interpretation prohibited in rest frame due to recoil</a:t>
                </a:r>
              </a:p>
              <a:p>
                <a:pPr marL="563844" lvl="1" indent="0">
                  <a:buNone/>
                </a:pPr>
                <a:endParaRPr lang="en-US" sz="2200" dirty="0"/>
              </a:p>
              <a:p>
                <a:pPr marL="563844" lvl="1" indent="0">
                  <a:buNone/>
                </a:pPr>
                <a:endParaRPr lang="en-US" sz="2200" dirty="0"/>
              </a:p>
              <a:p>
                <a:pPr algn="l"/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3BF3A2-4C69-018A-B9BB-65DC73FDB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75" y="1233055"/>
                <a:ext cx="6946075" cy="4159537"/>
              </a:xfrm>
              <a:prstGeom prst="rect">
                <a:avLst/>
              </a:prstGeom>
              <a:blipFill>
                <a:blip r:embed="rId2"/>
                <a:stretch>
                  <a:fillRect l="-109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AB15F42-6590-D95D-692F-BB26EDF0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57" y="4419809"/>
            <a:ext cx="6681951" cy="605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04A508-BFA3-1A4D-8F70-5245EF434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516"/>
          <a:stretch/>
        </p:blipFill>
        <p:spPr>
          <a:xfrm>
            <a:off x="7833621" y="676895"/>
            <a:ext cx="3904168" cy="2660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663F1-ACE7-E5B2-F005-A014FA83EC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42"/>
          <a:stretch/>
        </p:blipFill>
        <p:spPr>
          <a:xfrm>
            <a:off x="7868416" y="3253838"/>
            <a:ext cx="3923781" cy="2828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CB30BE-3885-0F37-E111-3C2D198273D2}"/>
              </a:ext>
            </a:extLst>
          </p:cNvPr>
          <p:cNvSpPr txBox="1"/>
          <p:nvPr/>
        </p:nvSpPr>
        <p:spPr>
          <a:xfrm>
            <a:off x="8308769" y="5871750"/>
            <a:ext cx="3883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C. Crawford et al. PRC 82 (2010) 045211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D705E3-87FC-372C-0E13-38782BFAD677}"/>
                  </a:ext>
                </a:extLst>
              </p:cNvPr>
              <p:cNvSpPr txBox="1"/>
              <p:nvPr/>
            </p:nvSpPr>
            <p:spPr>
              <a:xfrm>
                <a:off x="8959926" y="2048497"/>
                <a:ext cx="512897" cy="472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D705E3-87FC-372C-0E13-38782BFAD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926" y="2048497"/>
                <a:ext cx="512897" cy="472052"/>
              </a:xfrm>
              <a:prstGeom prst="rect">
                <a:avLst/>
              </a:prstGeom>
              <a:blipFill>
                <a:blip r:embed="rId5"/>
                <a:stretch>
                  <a:fillRect l="-14634" r="-7317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795545-3D40-A469-CC83-56324C47B49B}"/>
                  </a:ext>
                </a:extLst>
              </p:cNvPr>
              <p:cNvSpPr txBox="1"/>
              <p:nvPr/>
            </p:nvSpPr>
            <p:spPr>
              <a:xfrm>
                <a:off x="9084624" y="3958457"/>
                <a:ext cx="5581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795545-3D40-A469-CC83-56324C47B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624" y="3958457"/>
                <a:ext cx="558140" cy="523220"/>
              </a:xfrm>
              <a:prstGeom prst="rect">
                <a:avLst/>
              </a:prstGeom>
              <a:blipFill>
                <a:blip r:embed="rId6"/>
                <a:stretch>
                  <a:fillRect l="-6667" r="-222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7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83"/>
    </mc:Choice>
    <mc:Fallback>
      <p:transition spd="slow" advTm="5188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AFA6-2F7A-C670-4E52-746D09F6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ECal Position Correlations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AEA95-F108-2D4A-E1A8-6EA1A709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06A27-085E-B736-A457-DAEAE66C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26883" y="61298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Content Placeholder 6" descr="A close-up of a graph&#10;&#10;AI-generated content may be incorrect.">
            <a:extLst>
              <a:ext uri="{FF2B5EF4-FFF2-40B4-BE49-F238E27FC236}">
                <a16:creationId xmlns:a16="http://schemas.microsoft.com/office/drawing/2014/main" id="{DA11B90C-B12E-8040-E596-B65A333DF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10" y="883988"/>
            <a:ext cx="6742430" cy="2567735"/>
          </a:xfrm>
          <a:prstGeom prst="rect">
            <a:avLst/>
          </a:prstGeom>
        </p:spPr>
      </p:pic>
      <p:pic>
        <p:nvPicPr>
          <p:cNvPr id="8" name="Picture 7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BD302E70-13B8-1A05-ACB4-3EA93FF1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35" y="3261722"/>
            <a:ext cx="6742430" cy="3132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B887E-D81E-7858-A4C3-EF1BCEFB7A8F}"/>
              </a:ext>
            </a:extLst>
          </p:cNvPr>
          <p:cNvSpPr txBox="1"/>
          <p:nvPr/>
        </p:nvSpPr>
        <p:spPr>
          <a:xfrm>
            <a:off x="381000" y="1423852"/>
            <a:ext cx="43978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 clear correlation between </a:t>
            </a:r>
            <a:r>
              <a:rPr lang="en-US" dirty="0" err="1"/>
              <a:t>CDet</a:t>
            </a:r>
            <a:r>
              <a:rPr lang="en-US" dirty="0"/>
              <a:t> X-position of hit paddle and determined ECal X-position of best cluster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Signal-to-noise ratio ~0.15 per layer after all timing and multiplicity cuts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20uA on LH2, approximately 800 raw </a:t>
            </a:r>
            <a:r>
              <a:rPr lang="en-US" dirty="0" err="1"/>
              <a:t>CDet</a:t>
            </a:r>
            <a:r>
              <a:rPr lang="en-US" dirty="0"/>
              <a:t> TDC hits per event; filtering implemented in </a:t>
            </a:r>
            <a:r>
              <a:rPr lang="en-US" dirty="0" err="1"/>
              <a:t>SBSCDet</a:t>
            </a:r>
            <a:r>
              <a:rPr lang="en-US" dirty="0"/>
              <a:t> class to use LE timing and Time-Over-Threshold cuts -&gt; reduction to ~30 TDC hits per event.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in progress -&gt; identify </a:t>
            </a:r>
            <a:r>
              <a:rPr lang="en-US" dirty="0" err="1"/>
              <a:t>CDet</a:t>
            </a:r>
            <a:r>
              <a:rPr lang="en-US" dirty="0"/>
              <a:t> “clusters” based on hits in adjacent paddles. </a:t>
            </a:r>
          </a:p>
        </p:txBody>
      </p:sp>
    </p:spTree>
    <p:extLst>
      <p:ext uri="{BB962C8B-B14F-4D97-AF65-F5344CB8AC3E}">
        <p14:creationId xmlns:p14="http://schemas.microsoft.com/office/powerpoint/2010/main" val="87126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50"/>
    </mc:Choice>
    <mc:Fallback>
      <p:transition spd="slow" advTm="5495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C162C-2D1B-5D2B-2008-A5EA7F0B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GEp</a:t>
            </a:r>
            <a:r>
              <a:rPr lang="en-US" dirty="0"/>
              <a:t> is at the frontier on several fronts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2A2C4-6E27-96FC-A79B-8287A719A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We are running in a new regime</a:t>
            </a:r>
          </a:p>
          <a:p>
            <a:r>
              <a:rPr lang="en-US" dirty="0"/>
              <a:t>GEMs have not been run at these levels before</a:t>
            </a:r>
          </a:p>
          <a:p>
            <a:r>
              <a:rPr lang="en-US" dirty="0"/>
              <a:t>For a short period the experiment was generating 2.4GB/s at 22uA: </a:t>
            </a:r>
          </a:p>
          <a:p>
            <a:pPr lvl="1"/>
            <a:r>
              <a:rPr lang="en-US" dirty="0"/>
              <a:t>2x what we proposed</a:t>
            </a:r>
          </a:p>
          <a:p>
            <a:pPr lvl="1"/>
            <a:r>
              <a:rPr lang="en-US" dirty="0"/>
              <a:t>Temporarily had to pause data taking and then revert to 15uA because Computing couldn’t write it to tape fast enough</a:t>
            </a:r>
          </a:p>
          <a:p>
            <a:pPr lvl="1"/>
            <a:r>
              <a:rPr lang="en-US" dirty="0"/>
              <a:t>With higher trigger thresholds and improved GEM parameters we were able to reduce this by 2x.</a:t>
            </a:r>
          </a:p>
          <a:p>
            <a:pPr lvl="1"/>
            <a:r>
              <a:rPr lang="en-US" dirty="0"/>
              <a:t>Firmware upgrade being developed for GEM region of interest readout which is expected to further reduce data generation by 3x</a:t>
            </a:r>
          </a:p>
          <a:p>
            <a:r>
              <a:rPr lang="en-US" dirty="0"/>
              <a:t>Recall that we want to get to 50uA but that depends on well calibrated detectors with tight trigger conditions…</a:t>
            </a:r>
          </a:p>
          <a:p>
            <a:r>
              <a:rPr lang="en-US" dirty="0"/>
              <a:t>But to get calibration data (very rare ep elastic events) you need fairly well calibrated detectors or very loose cuts and lots of computing power</a:t>
            </a:r>
          </a:p>
          <a:p>
            <a:r>
              <a:rPr lang="en-US" dirty="0"/>
              <a:t>10 seconds of data (20 GB file) takes the farm almost 24 hours to analyze/decode. Fortunately, you can do thousands in parallel.</a:t>
            </a:r>
          </a:p>
          <a:p>
            <a:r>
              <a:rPr lang="en-US" dirty="0"/>
              <a:t>We are generating data locally so fast that we cannot complete track analysis before the local copies disappear forcing all tracking analysis to be on the batch farm.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972D3-1791-E93F-6687-106555BD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36784-B80E-CCE5-4A7A-72E0D37E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3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46"/>
    </mc:Choice>
    <mc:Fallback>
      <p:transition spd="slow" advTm="10314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3B44A-D517-48D8-887F-01C9B13C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measuring polarization yet?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39BD80-6779-DB8A-A9C5-1FC5802BA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11163" y="1157831"/>
            <a:ext cx="11287125" cy="49995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C10D4-054D-086B-43C3-E1D66AEA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F3B63-3C11-A1B8-BDD9-5E4A9277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28B47-8639-B8F6-AA97-029D178CAEA1}"/>
              </a:ext>
            </a:extLst>
          </p:cNvPr>
          <p:cNvSpPr txBox="1"/>
          <p:nvPr/>
        </p:nvSpPr>
        <p:spPr>
          <a:xfrm>
            <a:off x="3431969" y="2778827"/>
            <a:ext cx="509928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Very preliminary slide from A. Puckett</a:t>
            </a:r>
          </a:p>
        </p:txBody>
      </p:sp>
    </p:spTree>
    <p:extLst>
      <p:ext uri="{BB962C8B-B14F-4D97-AF65-F5344CB8AC3E}">
        <p14:creationId xmlns:p14="http://schemas.microsoft.com/office/powerpoint/2010/main" val="4176902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9848-C5B3-6726-6F61-F3E0FA09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EA21C5-9249-096B-A44E-02C9C352C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541" y="855023"/>
                <a:ext cx="11285837" cy="277585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GEp</a:t>
                </a:r>
                <a:r>
                  <a:rPr lang="en-US" dirty="0"/>
                  <a:t> experiment is currently running in Hall A under challenging conditions that push the boundaries on several fronts.</a:t>
                </a:r>
              </a:p>
              <a:p>
                <a:r>
                  <a:rPr lang="en-US" dirty="0"/>
                  <a:t>We are currently taking data at our highest Q-squared point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=11.1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The successes and challenges of this experiment will inform future experiments especially those with high rate tracking requirements.</a:t>
                </a:r>
              </a:p>
              <a:p>
                <a:r>
                  <a:rPr lang="en-US" dirty="0"/>
                  <a:t>This has been a huge effort with so many individuals and institutions involved. I would like to acknowledge this great group! </a:t>
                </a:r>
              </a:p>
              <a:p>
                <a:pPr marL="0" indent="0" algn="ctr">
                  <a:buNone/>
                </a:pPr>
                <a:r>
                  <a:rPr lang="en-US" dirty="0"/>
                  <a:t>THANK YOU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EA21C5-9249-096B-A44E-02C9C352C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541" y="855023"/>
                <a:ext cx="11285837" cy="2775857"/>
              </a:xfrm>
              <a:blipFill>
                <a:blip r:embed="rId2"/>
                <a:stretch>
                  <a:fillRect l="-562" t="-3636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16E29-A7D2-FF25-E1E3-A04D347D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88A47-9376-B5AE-DE44-F2E68C68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170" name="Picture 2" descr="SBS Collaboration Meeting, July 17-18, 2023 | Professor ...">
            <a:extLst>
              <a:ext uri="{FF2B5EF4-FFF2-40B4-BE49-F238E27FC236}">
                <a16:creationId xmlns:a16="http://schemas.microsoft.com/office/drawing/2014/main" id="{BB371C6B-F314-D564-F076-851BB95A3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6"/>
          <a:stretch/>
        </p:blipFill>
        <p:spPr bwMode="auto">
          <a:xfrm>
            <a:off x="2756211" y="3538845"/>
            <a:ext cx="5946061" cy="33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5"/>
    </mc:Choice>
    <mc:Fallback>
      <p:transition spd="slow" advTm="1923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5B716-345F-1ABA-6C19-60B0B821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EAC39-D6E9-53CC-0EB1-0547637A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E84CB70-5E6D-90F5-2EB7-8883B65C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602" y="2878667"/>
            <a:ext cx="7156616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 dirty="0">
                <a:latin typeface="Avenir Book" panose="02000503020000020003" pitchFamily="2" charset="0"/>
              </a:rPr>
              <a:t>Need large statistics, max luminosity and solid angle</a:t>
            </a:r>
          </a:p>
          <a:p>
            <a:endParaRPr lang="en-US" sz="1000" dirty="0">
              <a:latin typeface="Avenir Book" panose="02000503020000020003" pitchFamily="2" charset="0"/>
            </a:endParaRPr>
          </a:p>
          <a:p>
            <a:pPr algn="l"/>
            <a:r>
              <a:rPr lang="en-US" sz="2200" dirty="0">
                <a:latin typeface="Avenir Book" panose="02000503020000020003" pitchFamily="2" charset="0"/>
              </a:rPr>
              <a:t>Max luminosity -&gt; </a:t>
            </a:r>
            <a:r>
              <a:rPr lang="en-US" sz="2200" dirty="0">
                <a:solidFill>
                  <a:srgbClr val="FF0000"/>
                </a:solidFill>
                <a:latin typeface="Avenir Book" panose="02000503020000020003" pitchFamily="2" charset="0"/>
              </a:rPr>
              <a:t>large background</a:t>
            </a:r>
            <a:endParaRPr lang="en-US" sz="2200" dirty="0">
              <a:latin typeface="Avenir Book" panose="02000503020000020003" pitchFamily="2" charset="0"/>
            </a:endParaRPr>
          </a:p>
          <a:p>
            <a:pPr algn="l"/>
            <a:r>
              <a:rPr lang="en-US" sz="2200" dirty="0">
                <a:latin typeface="Avenir Book" panose="02000503020000020003" pitchFamily="2" charset="0"/>
              </a:rPr>
              <a:t>Large solid angle -&gt; small bend -&gt; </a:t>
            </a:r>
            <a:r>
              <a:rPr lang="en-US" sz="2200" dirty="0">
                <a:solidFill>
                  <a:srgbClr val="FF0000"/>
                </a:solidFill>
                <a:latin typeface="Avenir Book" panose="02000503020000020003" pitchFamily="2" charset="0"/>
              </a:rPr>
              <a:t>huge background</a:t>
            </a:r>
          </a:p>
          <a:p>
            <a:pPr algn="l"/>
            <a:endParaRPr lang="en-US" sz="1900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pPr algn="l"/>
            <a:r>
              <a:rPr lang="en-US" sz="2200" dirty="0">
                <a:latin typeface="Avenir Book" panose="02000503020000020003" pitchFamily="2" charset="0"/>
              </a:rPr>
              <a:t>Critical to this experiment is the maturing technology of high rate tracking with GEMS</a:t>
            </a:r>
          </a:p>
        </p:txBody>
      </p:sp>
      <p:pic>
        <p:nvPicPr>
          <p:cNvPr id="8" name="Picture 9" descr="latex-image-1">
            <a:extLst>
              <a:ext uri="{FF2B5EF4-FFF2-40B4-BE49-F238E27FC236}">
                <a16:creationId xmlns:a16="http://schemas.microsoft.com/office/drawing/2014/main" id="{D76DE2B3-EC4B-5A9F-5BD7-13B70A4A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50" y="818481"/>
            <a:ext cx="4114800" cy="20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0527E5-41A5-7ED9-AD90-09A91AEFE573}"/>
              </a:ext>
            </a:extLst>
          </p:cNvPr>
          <p:cNvSpPr txBox="1"/>
          <p:nvPr/>
        </p:nvSpPr>
        <p:spPr>
          <a:xfrm>
            <a:off x="821533" y="5231252"/>
            <a:ext cx="9734578" cy="769441"/>
          </a:xfrm>
          <a:prstGeom prst="rect">
            <a:avLst/>
          </a:prstGeom>
          <a:solidFill>
            <a:srgbClr val="FCFFC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increases</a:t>
            </a:r>
            <a:r>
              <a:rPr lang="en-US" sz="2200" baseline="0" dirty="0">
                <a:latin typeface="Arial" charset="0"/>
                <a:ea typeface="ＭＳ Ｐゴシック" charset="0"/>
                <a:cs typeface="ＭＳ Ｐゴシック" charset="0"/>
              </a:rPr>
              <a:t> from 8.5 to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11</a:t>
            </a:r>
            <a:r>
              <a:rPr lang="en-US" sz="2200" baseline="0" dirty="0">
                <a:latin typeface="Arial" charset="0"/>
                <a:ea typeface="ＭＳ Ｐゴシック" charset="0"/>
                <a:cs typeface="ＭＳ Ｐゴシック" charset="0"/>
              </a:rPr>
              <a:t>.1 GeV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200" baseline="0" dirty="0">
                <a:latin typeface="Arial" charset="0"/>
                <a:ea typeface="ＭＳ Ｐゴシック" charset="0"/>
                <a:cs typeface="ＭＳ Ｐゴシック" charset="0"/>
              </a:rPr>
              <a:t> but higher beam energy 10.7 vs. 6 GeV =&gt; a factor of 5-6 of the FOM loss, but the SBS larger solid angle helps.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84E29B-2FF0-A4F0-E563-9962FDF73C2D}"/>
              </a:ext>
            </a:extLst>
          </p:cNvPr>
          <p:cNvSpPr txBox="1">
            <a:spLocks/>
          </p:cNvSpPr>
          <p:nvPr/>
        </p:nvSpPr>
        <p:spPr>
          <a:xfrm>
            <a:off x="8661798" y="6429374"/>
            <a:ext cx="312539" cy="366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8C5E6-E6F1-844B-905B-8FF51000AB4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A1C7A23-7DE9-2270-A0DC-E2D6102D306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84571" y="159516"/>
            <a:ext cx="11285837" cy="48749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ea typeface="ＭＳ Ｐゴシック" charset="0"/>
                <a:cs typeface="Times (Body)"/>
              </a:rPr>
              <a:t>Increasing difficulty with each iteration</a:t>
            </a:r>
          </a:p>
        </p:txBody>
      </p:sp>
    </p:spTree>
    <p:extLst>
      <p:ext uri="{BB962C8B-B14F-4D97-AF65-F5344CB8AC3E}">
        <p14:creationId xmlns:p14="http://schemas.microsoft.com/office/powerpoint/2010/main" val="383551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A1F7-2B67-FFFC-C17F-0B4638E0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Measuring Form Factors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86C8E-CED4-F9BA-C342-E983D220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05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74029A5-9162-2259-3716-B292EAD8A6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820" y="857470"/>
                <a:ext cx="4855779" cy="50714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63844" lvl="1" indent="0">
                  <a:buFont typeface="PingFangSC-Regular" charset="-122"/>
                  <a:buNone/>
                </a:pPr>
                <a:r>
                  <a:rPr lang="en-US" u="sng" dirty="0"/>
                  <a:t>Rosenbluth separation</a:t>
                </a:r>
              </a:p>
              <a:p>
                <a:pPr lvl="1"/>
                <a:r>
                  <a:rPr lang="en-US" sz="1800" dirty="0"/>
                  <a:t>Leverages linearity of cross section in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[1+2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func>
                          <m:func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sz="1800" dirty="0"/>
                  <a:t>Measure cross section at fixed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/>
                  <a:t> but varying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800" dirty="0"/>
                  <a:t> (scattering angle)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00" dirty="0"/>
                  <a:t> is given by the intercept and slope provides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1800" dirty="0"/>
              </a:p>
              <a:p>
                <a:pPr marL="563844" lvl="1" indent="0">
                  <a:buFont typeface="PingFangSC-Regular" charset="-122"/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74029A5-9162-2259-3716-B292EAD8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20" y="857470"/>
                <a:ext cx="4855779" cy="5071468"/>
              </a:xfrm>
              <a:prstGeom prst="rect">
                <a:avLst/>
              </a:prstGeom>
              <a:blipFill>
                <a:blip r:embed="rId2"/>
                <a:stretch>
                  <a:fillRect t="-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44B2C65-631D-21FC-DDC9-80FECB67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6235" y="1996880"/>
            <a:ext cx="4292759" cy="732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D4F843-62E4-BCB5-D1EC-43374A9D8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85"/>
          <a:stretch/>
        </p:blipFill>
        <p:spPr>
          <a:xfrm>
            <a:off x="1480684" y="3925455"/>
            <a:ext cx="2875416" cy="27254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FC61A1-BDDC-C4E8-0C78-FE1DE8AF9E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54700" y="880242"/>
                <a:ext cx="4812145" cy="50714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3167" tIns="33167" rIns="33167" bIns="33167" numCol="1" anchor="t" anchorCtr="0" compatLnSpc="1">
                <a:prstTxWarp prst="textNoShape">
                  <a:avLst/>
                </a:prstTxWarp>
              </a:bodyPr>
              <a:lstStyle>
                <a:lvl1pPr marL="547261" indent="-373132" algn="l" rtl="0" fontAlgn="base">
                  <a:spcBef>
                    <a:spcPts val="914"/>
                  </a:spcBef>
                  <a:spcAft>
                    <a:spcPct val="0"/>
                  </a:spcAft>
                  <a:buSzPct val="100000"/>
                  <a:buFont typeface="Times" pitchFamily="-112" charset="0"/>
                  <a:buChar char="•"/>
                  <a:defRPr sz="26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1pPr>
                <a:lvl2pPr marL="854058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4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2pPr>
                <a:lvl3pPr marL="1144273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3pPr>
                <a:lvl4pPr marL="1434487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0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4pPr>
                <a:lvl5pPr marL="1724701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16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5pPr>
                <a:lvl6pPr marL="2023207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6pPr>
                <a:lvl7pPr marL="2321712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7pPr>
                <a:lvl8pPr marL="2620218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8pPr>
                <a:lvl9pPr marL="2918724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9pPr>
              </a:lstStyle>
              <a:p>
                <a:pPr marL="563844" lvl="1" indent="0">
                  <a:buFont typeface="Times" pitchFamily="-112" charset="0"/>
                  <a:buNone/>
                </a:pPr>
                <a:r>
                  <a:rPr lang="en-US" u="sng" kern="0" dirty="0"/>
                  <a:t>Polarization transfer</a:t>
                </a:r>
              </a:p>
              <a:p>
                <a:pPr lvl="1"/>
                <a:r>
                  <a:rPr lang="en-US" sz="1800" kern="0" dirty="0"/>
                  <a:t>Proposed by </a:t>
                </a:r>
                <a:r>
                  <a:rPr lang="en-US" sz="1800" kern="0" dirty="0" err="1"/>
                  <a:t>Akhiezer</a:t>
                </a:r>
                <a:r>
                  <a:rPr lang="en-US" sz="1800" kern="0" dirty="0"/>
                  <a:t> et al. in 1958, it measures polarization transferred to hadron from electron: sensitive to the ratio of the form factors</a:t>
                </a:r>
              </a:p>
              <a:p>
                <a:pPr lvl="1"/>
                <a:endParaRPr lang="en-US" sz="1800" kern="0" dirty="0"/>
              </a:p>
              <a:p>
                <a:pPr marL="563844" lvl="1" indent="0">
                  <a:buNone/>
                </a:pPr>
                <a:endParaRPr lang="en-US" sz="2000" kern="0" dirty="0"/>
              </a:p>
              <a:p>
                <a:pPr lvl="1"/>
                <a:r>
                  <a:rPr lang="en-US" sz="1800" kern="0" dirty="0"/>
                  <a:t>Measure ratio of hadron polarization along (P</a:t>
                </a:r>
                <a:r>
                  <a:rPr lang="en-US" sz="1800" kern="0" dirty="0">
                    <a:latin typeface="SignPainter-HouseScript" panose="02000006070000020004" pitchFamily="2" charset="0"/>
                  </a:rPr>
                  <a:t>l</a:t>
                </a:r>
                <a:r>
                  <a:rPr lang="en-US" sz="1800" kern="0" dirty="0"/>
                  <a:t>) and transverse (P</a:t>
                </a:r>
                <a:r>
                  <a:rPr lang="en-US" sz="1500" kern="0" dirty="0"/>
                  <a:t>t</a:t>
                </a:r>
                <a:r>
                  <a:rPr lang="en-US" sz="1800" kern="0" dirty="0"/>
                  <a:t>) to momentum transfer </a:t>
                </a:r>
              </a:p>
              <a:p>
                <a:pPr lvl="1"/>
                <a:r>
                  <a:rPr lang="en-US" sz="1800" kern="0" dirty="0"/>
                  <a:t>Many systematics cancel in the ratio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kern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800" b="0" i="1" kern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1800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sz="1800" b="0" i="1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kern="0" dirty="0"/>
                  <a:t> known from prior measurements</a:t>
                </a:r>
              </a:p>
              <a:p>
                <a:pPr lvl="1"/>
                <a:endParaRPr lang="en-US" sz="2000" kern="0" dirty="0"/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FC61A1-BDDC-C4E8-0C78-FE1DE8AF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4700" y="880242"/>
                <a:ext cx="4812145" cy="5071468"/>
              </a:xfrm>
              <a:prstGeom prst="rect">
                <a:avLst/>
              </a:prstGeom>
              <a:blipFill>
                <a:blip r:embed="rId5"/>
                <a:stretch>
                  <a:fillRect t="-2500" r="-3150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9F0B40-D077-4628-E1B9-B2E9AE2A2F07}"/>
              </a:ext>
            </a:extLst>
          </p:cNvPr>
          <p:cNvCxnSpPr/>
          <p:nvPr/>
        </p:nvCxnSpPr>
        <p:spPr bwMode="auto">
          <a:xfrm>
            <a:off x="5854262" y="728717"/>
            <a:ext cx="0" cy="5433849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D94E4B6-D127-2CDD-6A20-9B2426904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708" y="2210465"/>
            <a:ext cx="2826844" cy="639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B337C2-F763-075E-DD85-EA8DD35FA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714" y="4342803"/>
            <a:ext cx="3282949" cy="2329835"/>
          </a:xfrm>
          <a:prstGeom prst="rect">
            <a:avLst/>
          </a:prstGeom>
        </p:spPr>
      </p:pic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14C8B6A4-9511-7714-426A-42C735545441}"/>
              </a:ext>
            </a:extLst>
          </p:cNvPr>
          <p:cNvSpPr txBox="1">
            <a:spLocks/>
          </p:cNvSpPr>
          <p:nvPr/>
        </p:nvSpPr>
        <p:spPr>
          <a:xfrm>
            <a:off x="10249298" y="6429374"/>
            <a:ext cx="312539" cy="366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8C5E6-E6F1-844B-905B-8FF51000AB4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ACD2B22-1656-3279-7B4C-DE73ED198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GEP5 Experiment</a:t>
            </a:r>
          </a:p>
        </p:txBody>
      </p:sp>
    </p:spTree>
    <p:extLst>
      <p:ext uri="{BB962C8B-B14F-4D97-AF65-F5344CB8AC3E}">
        <p14:creationId xmlns:p14="http://schemas.microsoft.com/office/powerpoint/2010/main" val="257395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43"/>
    </mc:Choice>
    <mc:Fallback>
      <p:transition spd="slow" advTm="11434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1C8E6-E13C-A9BB-E281-314B1A08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Issues with Rosenbluth Separation Technique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43269-4222-353B-CCF5-CFB0B78A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ECBE9-9CD2-20D6-2126-E0C23073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99C28-2192-9AD3-7CD2-2B9375869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19" r="14548"/>
          <a:stretch/>
        </p:blipFill>
        <p:spPr>
          <a:xfrm>
            <a:off x="341151" y="961901"/>
            <a:ext cx="5804654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942FE-20FE-D9C6-8588-EF45CBC9B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799" y="770714"/>
            <a:ext cx="2971801" cy="100346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15A8CEB-C4A0-9673-654D-DFC200ED8DD8}"/>
              </a:ext>
            </a:extLst>
          </p:cNvPr>
          <p:cNvSpPr txBox="1">
            <a:spLocks/>
          </p:cNvSpPr>
          <p:nvPr/>
        </p:nvSpPr>
        <p:spPr>
          <a:xfrm>
            <a:off x="8661798" y="6429374"/>
            <a:ext cx="312539" cy="366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8C5E6-E6F1-844B-905B-8FF51000AB4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3DD6AE-B8B6-D1A4-8485-4B69975BE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60529"/>
          <a:stretch/>
        </p:blipFill>
        <p:spPr>
          <a:xfrm>
            <a:off x="132760" y="1999588"/>
            <a:ext cx="4419601" cy="3217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EC2EDD-80FB-90A2-144C-9DF85E0B4D82}"/>
                  </a:ext>
                </a:extLst>
              </p:cNvPr>
              <p:cNvSpPr txBox="1"/>
              <p:nvPr/>
            </p:nvSpPr>
            <p:spPr>
              <a:xfrm>
                <a:off x="4596081" y="2436915"/>
                <a:ext cx="2998519" cy="1938992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&lt;2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dirty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great agreement between polarization transfer and Rosenbluth</a:t>
                </a: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dirty="0"/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dirty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large disparity (TPE?)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EC2EDD-80FB-90A2-144C-9DF85E0B4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081" y="2436915"/>
                <a:ext cx="2998519" cy="1938992"/>
              </a:xfrm>
              <a:prstGeom prst="rect">
                <a:avLst/>
              </a:prstGeom>
              <a:blipFill>
                <a:blip r:embed="rId5"/>
                <a:stretch>
                  <a:fillRect l="-2101" t="-1290" b="-3871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87C8D6F-6DF3-44E3-0746-DB49D4240B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7" r="2344" b="8774"/>
          <a:stretch/>
        </p:blipFill>
        <p:spPr>
          <a:xfrm>
            <a:off x="469900" y="4716263"/>
            <a:ext cx="3975100" cy="693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DC9E7-8746-ECDD-66B7-B8EE59B4A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369845" y="1939784"/>
            <a:ext cx="3124201" cy="4265594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86E097-111F-3C85-C6F1-52BE39033989}"/>
                  </a:ext>
                </a:extLst>
              </p:cNvPr>
              <p:cNvSpPr txBox="1"/>
              <p:nvPr/>
            </p:nvSpPr>
            <p:spPr>
              <a:xfrm>
                <a:off x="7794832" y="1989777"/>
                <a:ext cx="4256542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Fraction of the Reduced Cross Section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Carried by the electric term versus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86E097-111F-3C85-C6F1-52BE39033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832" y="1989777"/>
                <a:ext cx="4256542" cy="584775"/>
              </a:xfrm>
              <a:prstGeom prst="rect">
                <a:avLst/>
              </a:prstGeom>
              <a:blipFill>
                <a:blip r:embed="rId8"/>
                <a:stretch>
                  <a:fillRect l="-297" t="-2083" r="-1484" b="-10417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2E5928-2D13-6EBB-28DA-610C9C3CF5C1}"/>
              </a:ext>
            </a:extLst>
          </p:cNvPr>
          <p:cNvCxnSpPr>
            <a:cxnSpLocks/>
          </p:cNvCxnSpPr>
          <p:nvPr/>
        </p:nvCxnSpPr>
        <p:spPr bwMode="auto">
          <a:xfrm flipH="1">
            <a:off x="10417629" y="4826330"/>
            <a:ext cx="335478" cy="38001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BC32A6-47FF-C7EB-E286-72474AB1985B}"/>
                  </a:ext>
                </a:extLst>
              </p:cNvPr>
              <p:cNvSpPr txBox="1"/>
              <p:nvPr/>
            </p:nvSpPr>
            <p:spPr>
              <a:xfrm>
                <a:off x="10771362" y="4372759"/>
                <a:ext cx="12609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</a:rPr>
                  <a:t>GEp</a:t>
                </a:r>
                <a:r>
                  <a:rPr lang="en-US" sz="2000" dirty="0">
                    <a:solidFill>
                      <a:srgbClr val="FF0000"/>
                    </a:solidFill>
                  </a:rPr>
                  <a:t> high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point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BC32A6-47FF-C7EB-E286-72474AB19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1362" y="4372759"/>
                <a:ext cx="1260981" cy="707886"/>
              </a:xfrm>
              <a:prstGeom prst="rect">
                <a:avLst/>
              </a:prstGeom>
              <a:blipFill>
                <a:blip r:embed="rId9"/>
                <a:stretch>
                  <a:fillRect l="-6000"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21DE4F-7FA0-3B4D-2B0E-9EADD95C87EA}"/>
                  </a:ext>
                </a:extLst>
              </p:cNvPr>
              <p:cNvSpPr txBox="1"/>
              <p:nvPr/>
            </p:nvSpPr>
            <p:spPr>
              <a:xfrm>
                <a:off x="4597400" y="4574143"/>
                <a:ext cx="3000668" cy="1015663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/>
                  <a:t>Reduced fraction of cross section carried by G</a:t>
                </a:r>
                <a:r>
                  <a:rPr lang="en-US" sz="1200" dirty="0"/>
                  <a:t>E</a:t>
                </a:r>
                <a:r>
                  <a:rPr lang="en-US" sz="2000" dirty="0"/>
                  <a:t>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21DE4F-7FA0-3B4D-2B0E-9EADD95C8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400" y="4574143"/>
                <a:ext cx="3000668" cy="1015663"/>
              </a:xfrm>
              <a:prstGeom prst="rect">
                <a:avLst/>
              </a:prstGeom>
              <a:blipFill>
                <a:blip r:embed="rId10"/>
                <a:stretch>
                  <a:fillRect l="-1681" t="-2439" b="-8537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B492458-FDAE-D7C3-1825-17555EC87A0E}"/>
              </a:ext>
            </a:extLst>
          </p:cNvPr>
          <p:cNvSpPr txBox="1"/>
          <p:nvPr/>
        </p:nvSpPr>
        <p:spPr>
          <a:xfrm>
            <a:off x="1876302" y="2113068"/>
            <a:ext cx="25531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PRL 104, 242301 (2010)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D62EFE-58D6-791C-1008-B5A63309488A}"/>
                  </a:ext>
                </a:extLst>
              </p:cNvPr>
              <p:cNvSpPr txBox="1"/>
              <p:nvPr/>
            </p:nvSpPr>
            <p:spPr>
              <a:xfrm>
                <a:off x="334718" y="5741313"/>
                <a:ext cx="69540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venir Book" panose="02000503020000020003" pitchFamily="2" charset="0"/>
                  </a:rPr>
                  <a:t>Also large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200" dirty="0">
                    <a:latin typeface="Avenir Book" panose="02000503020000020003" pitchFamily="2" charset="0"/>
                  </a:rPr>
                  <a:t>–dependent radiative corrections required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D62EFE-58D6-791C-1008-B5A633094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18" y="5741313"/>
                <a:ext cx="6954083" cy="430887"/>
              </a:xfrm>
              <a:prstGeom prst="rect">
                <a:avLst/>
              </a:prstGeom>
              <a:blipFill>
                <a:blip r:embed="rId11"/>
                <a:stretch>
                  <a:fillRect l="-1093" t="-11429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72AB8BB4-4222-76E6-46A5-89BFED8BA8D5}"/>
              </a:ext>
            </a:extLst>
          </p:cNvPr>
          <p:cNvSpPr/>
          <p:nvPr/>
        </p:nvSpPr>
        <p:spPr>
          <a:xfrm rot="10800000">
            <a:off x="4140200" y="3721100"/>
            <a:ext cx="444500" cy="152400"/>
          </a:xfrm>
          <a:prstGeom prst="righ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4818669-B29F-B9A4-366B-6F4704913FF4}"/>
              </a:ext>
            </a:extLst>
          </p:cNvPr>
          <p:cNvSpPr/>
          <p:nvPr/>
        </p:nvSpPr>
        <p:spPr>
          <a:xfrm>
            <a:off x="7607300" y="5003800"/>
            <a:ext cx="444500" cy="152400"/>
          </a:xfrm>
          <a:prstGeom prst="righ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08"/>
    </mc:Choice>
    <mc:Fallback>
      <p:transition spd="slow" advTm="732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CCFC3-81CA-63FF-FD24-384ADEDD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53BD3-F0AE-5195-04B5-9A67BE5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357134-F7EE-80A8-C6BB-CEBC30627505}"/>
                  </a:ext>
                </a:extLst>
              </p:cNvPr>
              <p:cNvSpPr txBox="1"/>
              <p:nvPr/>
            </p:nvSpPr>
            <p:spPr>
              <a:xfrm>
                <a:off x="4523750" y="1212234"/>
                <a:ext cx="7109450" cy="4739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>
                    <a:latin typeface="Avenir Book" panose="02000503020000020003" pitchFamily="2" charset="0"/>
                  </a:rPr>
                  <a:t>Comparing to model predictions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Will VMD-models (</a:t>
                </a:r>
                <a:r>
                  <a:rPr lang="en-US" sz="2000" dirty="0" err="1">
                    <a:latin typeface="Avenir Book" panose="02000503020000020003" pitchFamily="2" charset="0"/>
                  </a:rPr>
                  <a:t>Lomon,Bjiker</a:t>
                </a:r>
                <a:r>
                  <a:rPr lang="en-US" sz="2000" dirty="0">
                    <a:latin typeface="Avenir Book" panose="02000503020000020003" pitchFamily="2" charset="0"/>
                  </a:rPr>
                  <a:t>) describe all 4 nucleon FFs well at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venir Book" panose="02000503020000020003" pitchFamily="2" charset="0"/>
                  </a:rPr>
                  <a:t>?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Check </a:t>
                </a:r>
                <a:r>
                  <a:rPr lang="en-US" sz="2000" dirty="0" err="1">
                    <a:latin typeface="Avenir Book" panose="02000503020000020003" pitchFamily="2" charset="0"/>
                  </a:rPr>
                  <a:t>pQCD</a:t>
                </a:r>
                <a:r>
                  <a:rPr lang="en-US" sz="2000" dirty="0">
                    <a:latin typeface="Avenir Book" panose="02000503020000020003" pitchFamily="2" charset="0"/>
                  </a:rPr>
                  <a:t> prediction of logarithmic scaling of F</a:t>
                </a:r>
                <a:r>
                  <a:rPr lang="en-US" sz="1400" dirty="0">
                    <a:latin typeface="Avenir Book" panose="02000503020000020003" pitchFamily="2" charset="0"/>
                  </a:rPr>
                  <a:t>1</a:t>
                </a:r>
                <a:r>
                  <a:rPr lang="en-US" sz="2000" dirty="0">
                    <a:latin typeface="Avenir Book" panose="02000503020000020003" pitchFamily="2" charset="0"/>
                  </a:rPr>
                  <a:t>/F</a:t>
                </a:r>
                <a:r>
                  <a:rPr lang="en-US" sz="1400" dirty="0">
                    <a:latin typeface="Avenir Book" panose="02000503020000020003" pitchFamily="2" charset="0"/>
                  </a:rPr>
                  <a:t>2</a:t>
                </a:r>
                <a:r>
                  <a:rPr lang="en-US" sz="2000" dirty="0">
                    <a:latin typeface="Avenir Book" panose="02000503020000020003" pitchFamily="2" charset="0"/>
                  </a:rPr>
                  <a:t> at intermediate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venir Book" panose="02000503020000020003" pitchFamily="2" charset="0"/>
                  </a:rPr>
                  <a:t> (</a:t>
                </a:r>
                <a:r>
                  <a:rPr lang="en-US" sz="2000" dirty="0" err="1">
                    <a:latin typeface="Avenir Book" panose="02000503020000020003" pitchFamily="2" charset="0"/>
                  </a:rPr>
                  <a:t>Belitsky</a:t>
                </a:r>
                <a:r>
                  <a:rPr lang="en-US" sz="2000" dirty="0">
                    <a:latin typeface="Avenir Book" panose="02000503020000020003" pitchFamily="2" charset="0"/>
                  </a:rPr>
                  <a:t>, Ji, Yuan)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Constrain GPDs via fundamental relationship of first moments to FFs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Provide data for verifying lattice QCD predictions as they mature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357134-F7EE-80A8-C6BB-CEBC30627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50" y="1212234"/>
                <a:ext cx="7109450" cy="4739759"/>
              </a:xfrm>
              <a:prstGeom prst="rect">
                <a:avLst/>
              </a:prstGeom>
              <a:blipFill>
                <a:blip r:embed="rId2"/>
                <a:stretch>
                  <a:fillRect l="-1071" t="-802" r="-1607" b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DC32419-7858-0A46-38CB-07A7F0DE3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0"/>
          <a:stretch/>
        </p:blipFill>
        <p:spPr>
          <a:xfrm>
            <a:off x="557048" y="787400"/>
            <a:ext cx="3698658" cy="3366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73871-6FA7-A711-E0C2-52843D3C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3"/>
          <a:stretch/>
        </p:blipFill>
        <p:spPr>
          <a:xfrm>
            <a:off x="469900" y="4038600"/>
            <a:ext cx="3721100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A6EA3A-8519-34B6-3976-74DB6793C7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19"/>
          <a:stretch/>
        </p:blipFill>
        <p:spPr>
          <a:xfrm>
            <a:off x="5832365" y="3576388"/>
            <a:ext cx="3300249" cy="64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C24C1-73A8-CA24-9889-AD7C6C66B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366" y="4262705"/>
            <a:ext cx="3371412" cy="682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DDD191-EAED-AA18-CD75-33618632C23E}"/>
              </a:ext>
            </a:extLst>
          </p:cNvPr>
          <p:cNvSpPr txBox="1"/>
          <p:nvPr/>
        </p:nvSpPr>
        <p:spPr>
          <a:xfrm>
            <a:off x="2549907" y="3089188"/>
            <a:ext cx="922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432FF"/>
                </a:solidFill>
              </a:rPr>
              <a:t>proton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FBE14-DF88-0B58-E8B3-E0E55473D25F}"/>
              </a:ext>
            </a:extLst>
          </p:cNvPr>
          <p:cNvSpPr/>
          <p:nvPr/>
        </p:nvSpPr>
        <p:spPr bwMode="auto">
          <a:xfrm>
            <a:off x="2594919" y="3196282"/>
            <a:ext cx="815546" cy="27184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A8CDE-1419-7CA0-44DE-33F6AAC6D76E}"/>
              </a:ext>
            </a:extLst>
          </p:cNvPr>
          <p:cNvSpPr txBox="1"/>
          <p:nvPr/>
        </p:nvSpPr>
        <p:spPr>
          <a:xfrm>
            <a:off x="2359702" y="5614085"/>
            <a:ext cx="1196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432FF"/>
                </a:solidFill>
              </a:rPr>
              <a:t>neutron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32FF3-BA3B-868C-A650-BED83D7E995C}"/>
              </a:ext>
            </a:extLst>
          </p:cNvPr>
          <p:cNvSpPr/>
          <p:nvPr/>
        </p:nvSpPr>
        <p:spPr bwMode="auto">
          <a:xfrm>
            <a:off x="2442518" y="5715000"/>
            <a:ext cx="935682" cy="278027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A631E56-9B39-41AC-ED42-D6362B85796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ea typeface="ＭＳ Ｐゴシック" charset="0"/>
                <a:cs typeface="Times (Body)"/>
              </a:rPr>
              <a:t>Motivation for measuring form factors</a:t>
            </a:r>
          </a:p>
        </p:txBody>
      </p:sp>
    </p:spTree>
    <p:extLst>
      <p:ext uri="{BB962C8B-B14F-4D97-AF65-F5344CB8AC3E}">
        <p14:creationId xmlns:p14="http://schemas.microsoft.com/office/powerpoint/2010/main" val="121921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6"/>
    </mc:Choice>
    <mc:Fallback>
      <p:transition spd="slow" advTm="7914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4C71-C736-8FE4-1024-18E7D2D5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GEP historical measurements at </a:t>
            </a:r>
            <a:r>
              <a:rPr lang="en-US" sz="2400" dirty="0" err="1"/>
              <a:t>JLab</a:t>
            </a:r>
            <a:r>
              <a:rPr lang="en-US" sz="2400" dirty="0"/>
              <a:t> with polarization transfer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234A6-2EF5-27EA-1103-8A065FD2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DACB9F-F031-F9F4-E253-FA9F4C09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A5956F-1AA9-5348-5445-5108297E7F5E}"/>
              </a:ext>
            </a:extLst>
          </p:cNvPr>
          <p:cNvSpPr txBox="1">
            <a:spLocks/>
          </p:cNvSpPr>
          <p:nvPr/>
        </p:nvSpPr>
        <p:spPr>
          <a:xfrm>
            <a:off x="8661798" y="6429374"/>
            <a:ext cx="312539" cy="366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8C5E6-E6F1-844B-905B-8FF51000AB45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C9029F9-5CC8-F4DF-E6D0-77619F749D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20305"/>
                <a:ext cx="5842660" cy="5071468"/>
              </a:xfrm>
              <a:prstGeom prst="rect">
                <a:avLst/>
              </a:prstGeom>
            </p:spPr>
            <p:txBody>
              <a:bodyPr/>
              <a:lstStyle>
                <a:lvl1pPr marL="547261" indent="-373132" algn="l" rtl="0" fontAlgn="base">
                  <a:spcBef>
                    <a:spcPts val="914"/>
                  </a:spcBef>
                  <a:spcAft>
                    <a:spcPct val="0"/>
                  </a:spcAft>
                  <a:buSzPct val="100000"/>
                  <a:buFont typeface="Times" pitchFamily="-112" charset="0"/>
                  <a:buChar char="•"/>
                  <a:defRPr sz="26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1pPr>
                <a:lvl2pPr marL="854058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4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2pPr>
                <a:lvl3pPr marL="1144273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3pPr>
                <a:lvl4pPr marL="1434487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0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4pPr>
                <a:lvl5pPr marL="1724701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16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5pPr>
                <a:lvl6pPr marL="2023207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6pPr>
                <a:lvl7pPr marL="2321712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7pPr>
                <a:lvl8pPr marL="2620218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8pPr>
                <a:lvl9pPr marL="2918724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9pPr>
              </a:lstStyle>
              <a:p>
                <a:pPr marL="563844" lvl="1" indent="0">
                  <a:buFont typeface="Times" pitchFamily="-112" charset="0"/>
                  <a:buNone/>
                </a:pPr>
                <a:endParaRPr lang="en-US" kern="0" dirty="0"/>
              </a:p>
              <a:p>
                <a:pPr marL="714247" indent="-457200"/>
                <a:r>
                  <a:rPr lang="en-US" sz="2000" kern="0" dirty="0"/>
                  <a:t>GEP-I ran in 1998 using 2 High Resolution Spectrometers (e-p coincidence) in Hall A up to 3.5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0" dirty="0"/>
                  <a:t> appeared to disagree with Rosenbluth results </a:t>
                </a:r>
              </a:p>
              <a:p>
                <a:pPr marL="714247" indent="-457200"/>
                <a:r>
                  <a:rPr lang="en-US" sz="2000" kern="0" dirty="0"/>
                  <a:t>GEP-II ran in 2000 in Hall A with one HRS and a 3.5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0" dirty="0"/>
                  <a:t> lead glass calorimeter up to 5.6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0" dirty="0"/>
                  <a:t> further confirming the disagreement</a:t>
                </a:r>
              </a:p>
              <a:p>
                <a:pPr marL="714247" indent="-457200"/>
                <a:r>
                  <a:rPr lang="en-US" sz="2000" kern="0" dirty="0"/>
                  <a:t>GEP-III ran in 2007-08 in Hall C using the HMS and a new 3.1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0" dirty="0"/>
                  <a:t> lead glass calorimeter</a:t>
                </a:r>
              </a:p>
              <a:p>
                <a:pPr marL="714247" indent="-457200"/>
                <a:r>
                  <a:rPr lang="en-US" sz="2000" kern="0" dirty="0"/>
                  <a:t>GEP-5 currently taking data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=11</m:t>
                    </m:r>
                    <m:sSup>
                      <m:sSupPr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0" dirty="0"/>
              </a:p>
              <a:p>
                <a:pPr marL="257047" indent="0">
                  <a:buFont typeface="Times" pitchFamily="-112" charset="0"/>
                  <a:buNone/>
                </a:pPr>
                <a:endParaRPr lang="en-US" sz="2200" kern="0" dirty="0"/>
              </a:p>
              <a:p>
                <a:pPr marL="563844" lvl="1" indent="0">
                  <a:buFont typeface="Times" pitchFamily="-112" charset="0"/>
                  <a:buNone/>
                </a:pPr>
                <a:endParaRPr lang="en-US" kern="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C9029F9-5CC8-F4DF-E6D0-77619F749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20305"/>
                <a:ext cx="5842660" cy="50714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43201FC-E743-0AFA-06FE-B00AD64A4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1" t="7259" r="1916" b="4071"/>
          <a:stretch/>
        </p:blipFill>
        <p:spPr>
          <a:xfrm>
            <a:off x="5699000" y="800101"/>
            <a:ext cx="6248400" cy="53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482781-88B4-492C-9DCA-8B6237FDBBFE}"/>
              </a:ext>
            </a:extLst>
          </p:cNvPr>
          <p:cNvSpPr txBox="1"/>
          <p:nvPr/>
        </p:nvSpPr>
        <p:spPr>
          <a:xfrm>
            <a:off x="3935343" y="6468425"/>
            <a:ext cx="464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A.J.R. Puckett et al. Phys. Rev. Lett. 104, 242301 (2010)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034A4E-B40F-2D73-B536-D64A1B1CAD6F}"/>
              </a:ext>
            </a:extLst>
          </p:cNvPr>
          <p:cNvSpPr txBox="1"/>
          <p:nvPr/>
        </p:nvSpPr>
        <p:spPr>
          <a:xfrm>
            <a:off x="3733375" y="6273903"/>
            <a:ext cx="464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O. </a:t>
            </a:r>
            <a:r>
              <a:rPr lang="en-US" sz="1400" dirty="0" err="1"/>
              <a:t>Gayou</a:t>
            </a:r>
            <a:r>
              <a:rPr lang="en-US" sz="1400" dirty="0"/>
              <a:t> et al., </a:t>
            </a:r>
            <a:r>
              <a:rPr lang="en-US" sz="1400" dirty="0" err="1"/>
              <a:t>Phys.Rev</a:t>
            </a:r>
            <a:r>
              <a:rPr lang="en-US" sz="1400" dirty="0"/>
              <a:t>. Lett., 88 (2002) 092301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2D14E8-D1A3-62C5-4F0E-700FDD2536E2}"/>
              </a:ext>
            </a:extLst>
          </p:cNvPr>
          <p:cNvSpPr txBox="1"/>
          <p:nvPr/>
        </p:nvSpPr>
        <p:spPr>
          <a:xfrm>
            <a:off x="4151516" y="5851403"/>
            <a:ext cx="4640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M.K. Jones et al. P.R.L. 84, 1398 (2000) </a:t>
            </a:r>
          </a:p>
          <a:p>
            <a:pPr algn="l"/>
            <a:r>
              <a:rPr lang="en-US" sz="1400" dirty="0"/>
              <a:t>V. Punjabi et al. P.R. C 71, 055202, 2005</a:t>
            </a:r>
          </a:p>
        </p:txBody>
      </p:sp>
    </p:spTree>
    <p:extLst>
      <p:ext uri="{BB962C8B-B14F-4D97-AF65-F5344CB8AC3E}">
        <p14:creationId xmlns:p14="http://schemas.microsoft.com/office/powerpoint/2010/main" val="390706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14"/>
    </mc:Choice>
    <mc:Fallback>
      <p:transition spd="slow" advTm="326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6781-C577-13BA-C695-24B4B6A5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Proposed error bars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3068C-080D-70E2-2948-B1D745CE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GEP5 Experiment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6F012-BDC0-3BF0-FE00-36591BE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169F8-0813-D7FD-3E3E-5B56536A0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2041"/>
          <a:stretch/>
        </p:blipFill>
        <p:spPr>
          <a:xfrm>
            <a:off x="2122720" y="839854"/>
            <a:ext cx="7526609" cy="533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CBC6B-3513-AEE0-5E5C-AB92A6AF8F43}"/>
              </a:ext>
            </a:extLst>
          </p:cNvPr>
          <p:cNvSpPr txBox="1"/>
          <p:nvPr/>
        </p:nvSpPr>
        <p:spPr>
          <a:xfrm>
            <a:off x="6030222" y="4747165"/>
            <a:ext cx="28332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2, 11, 32 PAC days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D4616B-5D81-61E2-434A-8FC1B4F81EF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28315" y="3714012"/>
            <a:ext cx="1341911" cy="1116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500E81-5A4D-5770-3876-59595CF5850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52610" y="3664531"/>
            <a:ext cx="880753" cy="11182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3A734E-5EA0-7AC5-240B-C31E15F3DB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963894" y="3664531"/>
            <a:ext cx="191985" cy="11182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B5C3CD-F3AA-CC38-8A6D-67E4DB20F15D}"/>
              </a:ext>
            </a:extLst>
          </p:cNvPr>
          <p:cNvCxnSpPr/>
          <p:nvPr/>
        </p:nvCxnSpPr>
        <p:spPr bwMode="auto">
          <a:xfrm flipH="1">
            <a:off x="6717809" y="3636162"/>
            <a:ext cx="212436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0EF0193-7178-6F72-E056-9A5CD2A90A47}"/>
              </a:ext>
            </a:extLst>
          </p:cNvPr>
          <p:cNvSpPr/>
          <p:nvPr/>
        </p:nvSpPr>
        <p:spPr bwMode="auto">
          <a:xfrm>
            <a:off x="6625442" y="3599214"/>
            <a:ext cx="83128" cy="7389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50F41C-D97E-4463-D478-26BE653DEBAD}"/>
              </a:ext>
            </a:extLst>
          </p:cNvPr>
          <p:cNvCxnSpPr>
            <a:cxnSpLocks/>
          </p:cNvCxnSpPr>
          <p:nvPr/>
        </p:nvCxnSpPr>
        <p:spPr bwMode="auto">
          <a:xfrm flipV="1">
            <a:off x="6671630" y="3442200"/>
            <a:ext cx="0" cy="147781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ACCEC4-34FC-CA06-F6CF-9C67F6EEA68B}"/>
              </a:ext>
            </a:extLst>
          </p:cNvPr>
          <p:cNvCxnSpPr>
            <a:cxnSpLocks/>
          </p:cNvCxnSpPr>
          <p:nvPr/>
        </p:nvCxnSpPr>
        <p:spPr bwMode="auto">
          <a:xfrm flipV="1">
            <a:off x="6667014" y="3677725"/>
            <a:ext cx="0" cy="147781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3792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1"/>
    </mc:Choice>
    <mc:Fallback>
      <p:transition spd="slow" advTm="2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D6500-6C1A-4537-AC92-46F5B8B3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Focal Plane Polarimeter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9148B-6AE0-0ACA-D81C-646C6A07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GEP5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60215-3446-F4AE-7D1A-75D10D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69EB8-82D9-D972-7DED-F76F6FBFC65C}"/>
              </a:ext>
            </a:extLst>
          </p:cNvPr>
          <p:cNvSpPr txBox="1"/>
          <p:nvPr/>
        </p:nvSpPr>
        <p:spPr>
          <a:xfrm>
            <a:off x="8804428" y="5903610"/>
            <a:ext cx="1157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fringe field </a:t>
            </a:r>
          </a:p>
          <a:p>
            <a:r>
              <a:rPr lang="en-US" sz="1600" dirty="0"/>
              <a:t>correction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CB029-419A-65EA-4169-24DE49CB5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3470"/>
          <a:stretch/>
        </p:blipFill>
        <p:spPr>
          <a:xfrm>
            <a:off x="3433196" y="638234"/>
            <a:ext cx="7979442" cy="28420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491073-03A6-982D-C508-8BF68B537F3B}"/>
              </a:ext>
            </a:extLst>
          </p:cNvPr>
          <p:cNvSpPr/>
          <p:nvPr/>
        </p:nvSpPr>
        <p:spPr bwMode="auto">
          <a:xfrm>
            <a:off x="1869989" y="860490"/>
            <a:ext cx="1046206" cy="39541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898186-668A-7CD2-C99D-BD08A20194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47" y="787078"/>
            <a:ext cx="3126158" cy="221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7DC1E3-8427-1160-93FF-35788DE996D1}"/>
              </a:ext>
            </a:extLst>
          </p:cNvPr>
          <p:cNvSpPr txBox="1"/>
          <p:nvPr/>
        </p:nvSpPr>
        <p:spPr>
          <a:xfrm>
            <a:off x="7195293" y="5894226"/>
            <a:ext cx="1104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precession </a:t>
            </a:r>
          </a:p>
          <a:p>
            <a:r>
              <a:rPr lang="en-US" sz="1600" dirty="0"/>
              <a:t>angle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5D31D-579E-8507-9BA3-B837CB3C4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29" t="56530" r="15598" b="1248"/>
          <a:stretch/>
        </p:blipFill>
        <p:spPr>
          <a:xfrm>
            <a:off x="4186525" y="3427147"/>
            <a:ext cx="6045496" cy="2348620"/>
          </a:xfrm>
          <a:prstGeom prst="rect">
            <a:avLst/>
          </a:prstGeom>
        </p:spPr>
      </p:pic>
      <p:pic>
        <p:nvPicPr>
          <p:cNvPr id="14" name="Picture 13" descr="GEP-Nov2014 (dragged).pdf">
            <a:extLst>
              <a:ext uri="{FF2B5EF4-FFF2-40B4-BE49-F238E27FC236}">
                <a16:creationId xmlns:a16="http://schemas.microsoft.com/office/drawing/2014/main" id="{EDA24EB9-5B73-6941-C694-83B39EE029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17333" r="21868" b="26424"/>
          <a:stretch/>
        </p:blipFill>
        <p:spPr>
          <a:xfrm>
            <a:off x="115147" y="3501081"/>
            <a:ext cx="3134475" cy="2353668"/>
          </a:xfrm>
          <a:prstGeom prst="rect">
            <a:avLst/>
          </a:prstGeom>
          <a:ln>
            <a:noFill/>
          </a:ln>
        </p:spPr>
      </p:pic>
      <p:sp>
        <p:nvSpPr>
          <p:cNvPr id="15" name="Text Box 18">
            <a:extLst>
              <a:ext uri="{FF2B5EF4-FFF2-40B4-BE49-F238E27FC236}">
                <a16:creationId xmlns:a16="http://schemas.microsoft.com/office/drawing/2014/main" id="{CCF3E619-ED83-A899-3FBF-3AAD2D65B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3111"/>
            <a:ext cx="187666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/>
              <a:t> p will be </a:t>
            </a:r>
            <a:r>
              <a:rPr lang="en-US" sz="1400" dirty="0"/>
              <a:t>~</a:t>
            </a:r>
            <a:r>
              <a:rPr lang="en-US" sz="1700" dirty="0"/>
              <a:t>7 GeV/c</a:t>
            </a:r>
            <a:endParaRPr lang="en-US" sz="2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252C58-6DEA-8150-299A-7FCE4F9CDC1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40259" y="5667632"/>
            <a:ext cx="78228" cy="3305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Box 28">
            <a:extLst>
              <a:ext uri="{FF2B5EF4-FFF2-40B4-BE49-F238E27FC236}">
                <a16:creationId xmlns:a16="http://schemas.microsoft.com/office/drawing/2014/main" id="{76B7257E-C9F6-9244-B4E8-6E92427DD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20" y="3087129"/>
            <a:ext cx="2678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</a:t>
            </a:r>
            <a:r>
              <a:rPr lang="en-US" sz="1800" baseline="-25000" dirty="0"/>
              <a:t>Y</a:t>
            </a:r>
            <a:r>
              <a:rPr lang="en-US" sz="1800" dirty="0"/>
              <a:t> analyzing power vs. </a:t>
            </a:r>
          </a:p>
          <a:p>
            <a:r>
              <a:rPr lang="en-US" sz="1800" dirty="0"/>
              <a:t> inverse proton momentum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35F72E-572C-A13B-75D7-77AD2EFE0A2C}"/>
              </a:ext>
            </a:extLst>
          </p:cNvPr>
          <p:cNvSpPr/>
          <p:nvPr/>
        </p:nvSpPr>
        <p:spPr bwMode="auto">
          <a:xfrm>
            <a:off x="0" y="3049773"/>
            <a:ext cx="3525795" cy="3316303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913CBA-095C-A458-B03F-180D0AAED3F6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H="1" flipV="1">
            <a:off x="9369184" y="5611167"/>
            <a:ext cx="14089" cy="292443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D3A7A0-F7BF-FCBD-7073-03E534EC3FA9}"/>
              </a:ext>
            </a:extLst>
          </p:cNvPr>
          <p:cNvCxnSpPr/>
          <p:nvPr/>
        </p:nvCxnSpPr>
        <p:spPr bwMode="auto">
          <a:xfrm flipV="1">
            <a:off x="8010516" y="5571178"/>
            <a:ext cx="222422" cy="370703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1817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42"/>
    </mc:Choice>
    <mc:Fallback>
      <p:transition spd="slow" advTm="13244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_16_9_self" id="{1E3734A3-54F1-2C47-9153-D40CFA1CC6E7}" vid="{251143DB-1F1E-5D41-B357-5009F72BD3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17795</TotalTime>
  <Words>1911</Words>
  <Application>Microsoft Macintosh PowerPoint</Application>
  <PresentationFormat>Widescreen</PresentationFormat>
  <Paragraphs>280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PingFangSC-Regular</vt:lpstr>
      <vt:lpstr>.PingFangSC-Regular</vt:lpstr>
      <vt:lpstr>Arial</vt:lpstr>
      <vt:lpstr>Avenir Book</vt:lpstr>
      <vt:lpstr>Avenir Medium</vt:lpstr>
      <vt:lpstr>Calibri</vt:lpstr>
      <vt:lpstr>Calibri Light</vt:lpstr>
      <vt:lpstr>Cambria Math</vt:lpstr>
      <vt:lpstr>SignPainter-HouseScript</vt:lpstr>
      <vt:lpstr>Times</vt:lpstr>
      <vt:lpstr>Times New Roman</vt:lpstr>
      <vt:lpstr>Office Theme</vt:lpstr>
      <vt:lpstr>The GEp-5 Experiment  </vt:lpstr>
      <vt:lpstr> GEp-5 experiment overview</vt:lpstr>
      <vt:lpstr>Sachs Form Factors</vt:lpstr>
      <vt:lpstr>Measuring Form Factors</vt:lpstr>
      <vt:lpstr>Issues with Rosenbluth Separation Technique</vt:lpstr>
      <vt:lpstr>Motivation for measuring form factors</vt:lpstr>
      <vt:lpstr>GEP historical measurements at JLab with polarization transfer</vt:lpstr>
      <vt:lpstr>Proposed error bars</vt:lpstr>
      <vt:lpstr>Focal Plane Polarimeter </vt:lpstr>
      <vt:lpstr>Camera image of GEP in Hall A beam right</vt:lpstr>
      <vt:lpstr>Camera image of GEP in Hall A beam left</vt:lpstr>
      <vt:lpstr>HCAL design</vt:lpstr>
      <vt:lpstr>HCAL during GEp </vt:lpstr>
      <vt:lpstr>HCAL during GEp</vt:lpstr>
      <vt:lpstr>HCAL during GEp</vt:lpstr>
      <vt:lpstr>GEM tracker status</vt:lpstr>
      <vt:lpstr>GEM tracker status</vt:lpstr>
      <vt:lpstr>GEM tracker status</vt:lpstr>
      <vt:lpstr>GEM performance</vt:lpstr>
      <vt:lpstr>GEM performance</vt:lpstr>
      <vt:lpstr>GEM performance</vt:lpstr>
      <vt:lpstr>ECal design</vt:lpstr>
      <vt:lpstr>ECal design</vt:lpstr>
      <vt:lpstr>ECal design</vt:lpstr>
      <vt:lpstr>ECal timing</vt:lpstr>
      <vt:lpstr>ECal gain matching</vt:lpstr>
      <vt:lpstr>ECal elastic ep calibration</vt:lpstr>
      <vt:lpstr>ECal-HCal coincidence trigger</vt:lpstr>
      <vt:lpstr>CDet Readout/Detector Performance</vt:lpstr>
      <vt:lpstr>ECal Position Correlations</vt:lpstr>
      <vt:lpstr>GEp is at the frontier on several fronts</vt:lpstr>
      <vt:lpstr>Are we measuring polarization yet?</vt:lpstr>
      <vt:lpstr>Conclusion</vt:lpstr>
      <vt:lpstr>Increasing difficulty with each iteration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HCAL Updates</dc:title>
  <dc:subject/>
  <dc:creator>Jiwan Poudel</dc:creator>
  <cp:keywords/>
  <dc:description/>
  <cp:lastModifiedBy>Donald Jones</cp:lastModifiedBy>
  <cp:revision>556</cp:revision>
  <dcterms:created xsi:type="dcterms:W3CDTF">2023-06-21T14:02:52Z</dcterms:created>
  <dcterms:modified xsi:type="dcterms:W3CDTF">2025-06-17T19:09:17Z</dcterms:modified>
  <cp:category/>
</cp:coreProperties>
</file>