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316" r:id="rId3"/>
    <p:sldId id="258" r:id="rId4"/>
    <p:sldId id="259" r:id="rId5"/>
    <p:sldId id="260" r:id="rId6"/>
    <p:sldId id="261" r:id="rId7"/>
    <p:sldId id="296" r:id="rId8"/>
    <p:sldId id="292" r:id="rId9"/>
    <p:sldId id="294" r:id="rId10"/>
    <p:sldId id="264" r:id="rId11"/>
    <p:sldId id="266" r:id="rId12"/>
    <p:sldId id="279" r:id="rId13"/>
    <p:sldId id="295" r:id="rId14"/>
    <p:sldId id="318" r:id="rId15"/>
    <p:sldId id="319" r:id="rId16"/>
    <p:sldId id="324" r:id="rId17"/>
    <p:sldId id="321" r:id="rId18"/>
    <p:sldId id="322" r:id="rId19"/>
    <p:sldId id="325" r:id="rId20"/>
    <p:sldId id="323" r:id="rId21"/>
    <p:sldId id="305" r:id="rId22"/>
    <p:sldId id="278" r:id="rId23"/>
    <p:sldId id="299" r:id="rId24"/>
    <p:sldId id="300" r:id="rId25"/>
    <p:sldId id="301" r:id="rId26"/>
    <p:sldId id="303" r:id="rId27"/>
    <p:sldId id="298" r:id="rId28"/>
    <p:sldId id="307" r:id="rId29"/>
    <p:sldId id="310" r:id="rId30"/>
    <p:sldId id="263" r:id="rId31"/>
    <p:sldId id="309" r:id="rId32"/>
    <p:sldId id="315" r:id="rId33"/>
    <p:sldId id="270" r:id="rId34"/>
    <p:sldId id="277" r:id="rId35"/>
    <p:sldId id="308" r:id="rId36"/>
    <p:sldId id="31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C9"/>
    <a:srgbClr val="D86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10A72-6753-4CD6-82A5-007315DA8BD0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465D2-38BC-4694-B04C-110D8C4A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8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465D2-38BC-4694-B04C-110D8C4A5D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0988-5D18-CC81-0D36-B7F05F478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B1558-6750-FACF-FA57-AFA67FBDA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945B8-BC53-DF81-4849-6B10DE85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A4F-AE2E-491F-97FD-6D2A4A17E841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1E7F0-0BDB-E64C-CC02-2A98ACDB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7D13-2500-60AB-C4E7-5049F853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68AF-A74E-FE0E-F7ED-48F69323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8A533-14D6-80E6-689E-B9596FAA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EC2F-F69E-2F6D-5A39-90B35C0F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81F2-4A18-4CCB-8F50-391538C9DFBB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A1153-D8FD-5974-03D9-6110C96D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2370-D1B5-DD83-62EA-40E75B14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95420-DFB5-665D-23A8-6A6E760C0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6F817-FFFE-F0EB-63A9-D4FDD3EE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9AF5-879E-1ECF-B791-A62551BC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D749-77C6-4B54-9D0F-48550355CECA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1093-6ED1-1070-0F23-6527399B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0408-DB38-7944-CDC0-989111D6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0FA-F28F-4366-3FEC-547BFE3A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7289-01D2-55B3-CB02-CA1E57CC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17D6-8A39-445D-C2EE-224C6842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F057-A92D-4EFD-8993-13D52F4EC642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BBE6-C815-4883-57F6-BB9DA663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0D76-EE96-CB37-2BF1-078F508F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6319-AD92-3BF3-A8A8-E9F9D2AD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6F85-2E76-8AAE-2F29-2F15A3D5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3BDF5-662A-14B2-5580-37B12D8F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A9C2-C9F1-4F0D-A5CA-1F06785280DF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5A74-F4B2-8543-D158-EDE03BC1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186D-70AF-DD54-CB13-5A3AEFC1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396B-6FF3-F3C4-B699-0D2B775B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8098-F6FA-3F1F-4BA8-F51766CA6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B033-7EDD-7B06-BCFE-55C77CD89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44DAF-2260-4049-43D4-2F9F1230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A5C5-163A-4E23-9089-05196A87F417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E5E70-CC65-C721-55B8-0928319F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B1C52-2CCF-0545-4A84-4462527E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C13-F9A2-C1B8-159F-F26A24C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4D76D-5E58-232F-1AD7-B0A8E5A2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DAE9-5F25-8DAC-E998-E60477647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867F8-016D-8175-CD97-392F01FA1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BD4BC-6332-0F89-EAE5-FA14C1E62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831F8-CD26-A6BF-4197-D28AAD8E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9A6B-CF15-4A3B-9C89-3F25592D9E9F}" type="datetime1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3AA6C-A358-E79A-8F09-CD01879A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A802-99DE-8C43-2FE4-EC75315B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0A41-7DC3-CFC0-F735-2A37099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CF71D-C5EE-9EFC-8131-A3813677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9B76-5E86-4F5F-8657-8E31EA78DA6B}" type="datetime1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54BFE-F17F-AA2B-A18C-2C0DE370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5A59C-065C-B027-667F-7E05B522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9AD46-0301-ACC6-57AF-C2F5F7F4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1A5D-2B19-45AC-B746-8DCA9E76EB3C}" type="datetime1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F5181-0FF0-8FCE-21A1-B502003A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F0493-516F-044A-28B8-D9E14C3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BC3B-B0D0-70B2-2D68-A7379A02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3169-21CC-42FC-E9BD-2D6B3B29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EF75-6E6B-9DDF-B7BE-8CBAD456E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5BA3C-1D19-7E8C-2A03-CD1EFCB7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B40B-B307-4FD2-A18F-363AFDB6E501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EB90-D36A-8330-A8F8-4D69A99B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EF469-D053-B5CD-AE55-FBAA2228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F2FC-53F1-7286-2E75-DEB6AE2B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45209-82A2-6078-BD6E-A606A7DF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B9CA-B489-0F0B-B70F-8E349FA7E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1CC6-952D-028E-A935-3CF8A66C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02B9-B7D9-40BC-819E-624FFFA4FAF0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FF84-E61E-F7A6-060E-4E781C14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5BB77-2080-51AE-60EC-786F445F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67B33-DEE0-D13A-B117-D5F132D8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7AAF6-B185-05C4-15D1-8529C968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F7D3-1E7B-CF2B-E56A-FB1804B39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9413D-069A-4F20-B51A-4FB5495B359E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1CD54-0D29-F04E-CEE0-40560C367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7A974-29F2-E06C-BB3F-E93585320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4F4CA2-6F04-4B7E-979C-709CABD4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9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CC3B-C685-194D-7163-6C2FC17C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Revealing the Transition Region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with the Proton’s g</a:t>
            </a:r>
            <a:r>
              <a:rPr lang="en-US" i="0" baseline="-25000" dirty="0">
                <a:effectLst/>
                <a:highlight>
                  <a:srgbClr val="FFFFFF"/>
                </a:highlight>
              </a:rPr>
              <a:t>2</a:t>
            </a:r>
            <a:r>
              <a:rPr lang="en-US" i="0" dirty="0">
                <a:effectLst/>
                <a:highlight>
                  <a:srgbClr val="FFFFFF"/>
                </a:highlight>
              </a:rPr>
              <a:t> Structure Function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FF67D-EEB7-46D7-E6E5-4BE2404FDA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CACD4-915D-BDAC-FA5B-3027E6D9D5AF}"/>
              </a:ext>
            </a:extLst>
          </p:cNvPr>
          <p:cNvSpPr txBox="1"/>
          <p:nvPr/>
        </p:nvSpPr>
        <p:spPr>
          <a:xfrm>
            <a:off x="3811643" y="4089510"/>
            <a:ext cx="456280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C12-24-002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Jefferson Lab PAC 53</a:t>
            </a:r>
            <a:endParaRPr lang="en-US" dirty="0"/>
          </a:p>
          <a:p>
            <a:pPr algn="ctr"/>
            <a:r>
              <a:rPr lang="en-US" dirty="0">
                <a:ea typeface="Calibri"/>
                <a:cs typeface="Calibri"/>
              </a:rPr>
              <a:t>6/16/2025</a:t>
            </a:r>
          </a:p>
          <a:p>
            <a:pPr algn="ctr"/>
            <a:r>
              <a:rPr lang="en-US" b="1" dirty="0">
                <a:ea typeface="Calibri"/>
                <a:cs typeface="Calibri"/>
              </a:rPr>
              <a:t>David Ruth</a:t>
            </a:r>
            <a:r>
              <a:rPr lang="en-US" dirty="0">
                <a:ea typeface="Calibri"/>
                <a:cs typeface="Calibri"/>
              </a:rPr>
              <a:t>, Jian-Ping Chen, Nathaly Santiesteban, Karl Slifer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5843-3576-6FD1-9042-336FAAC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540463-F943-A9BA-E004-F251BF7E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92" y="1162973"/>
            <a:ext cx="6035835" cy="374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A2137-EF45-5621-9555-EF0281DE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Proposed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0354-ADAD-1AF7-8118-1025FF8BC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92" y="4829750"/>
            <a:ext cx="10253858" cy="17735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cs typeface="Calibri"/>
              </a:rPr>
              <a:t>Measure proton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 in the resonance region for </a:t>
            </a:r>
            <a:r>
              <a:rPr lang="en-US" b="1" u="sng" dirty="0">
                <a:cs typeface="Calibri"/>
              </a:rPr>
              <a:t>a full order of magnitude in Q</a:t>
            </a:r>
            <a:r>
              <a:rPr lang="en-US" b="1" u="sng" baseline="30000" dirty="0">
                <a:cs typeface="Calibri"/>
              </a:rPr>
              <a:t>2 </a:t>
            </a:r>
            <a:r>
              <a:rPr lang="en-US" b="1" u="sng" dirty="0">
                <a:cs typeface="Calibri"/>
              </a:rPr>
              <a:t>range</a:t>
            </a:r>
            <a:r>
              <a:rPr lang="en-US" b="1" u="sng" baseline="30000" dirty="0">
                <a:cs typeface="Calibri"/>
              </a:rPr>
              <a:t> </a:t>
            </a:r>
            <a:r>
              <a:rPr lang="en-US" dirty="0">
                <a:cs typeface="Calibri"/>
              </a:rPr>
              <a:t>from 0.2 GeV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 - 2.2 GeV</a:t>
            </a:r>
            <a:r>
              <a:rPr lang="en-US" baseline="30000" dirty="0">
                <a:cs typeface="Calibri"/>
              </a:rPr>
              <a:t>2</a:t>
            </a:r>
          </a:p>
          <a:p>
            <a:r>
              <a:rPr lang="en-US" dirty="0">
                <a:cs typeface="Calibri"/>
              </a:rPr>
              <a:t>Use a </a:t>
            </a:r>
            <a:r>
              <a:rPr lang="en-US" b="1" i="1" dirty="0">
                <a:cs typeface="Calibri"/>
              </a:rPr>
              <a:t>transversely polarized NH</a:t>
            </a:r>
            <a:r>
              <a:rPr lang="en-US" b="1" i="1" baseline="-25000" dirty="0">
                <a:cs typeface="Calibri"/>
              </a:rPr>
              <a:t>3</a:t>
            </a:r>
            <a:r>
              <a:rPr lang="en-US" b="1" i="1" dirty="0">
                <a:cs typeface="Calibri"/>
              </a:rPr>
              <a:t> target </a:t>
            </a:r>
            <a:r>
              <a:rPr lang="en-US" dirty="0">
                <a:cs typeface="Calibri"/>
              </a:rPr>
              <a:t>and the </a:t>
            </a:r>
            <a:r>
              <a:rPr lang="en-US" b="1" i="1" dirty="0">
                <a:cs typeface="Calibri"/>
              </a:rPr>
              <a:t>SHMS spectrometer</a:t>
            </a:r>
            <a:r>
              <a:rPr lang="en-US" dirty="0">
                <a:cs typeface="Calibri"/>
              </a:rPr>
              <a:t> in </a:t>
            </a:r>
            <a:r>
              <a:rPr lang="en-US" b="1" u="sng" dirty="0">
                <a:solidFill>
                  <a:schemeClr val="accent4"/>
                </a:solidFill>
                <a:cs typeface="Calibri"/>
              </a:rPr>
              <a:t>Hall C</a:t>
            </a:r>
            <a:endParaRPr lang="en-US" b="1" u="sng" baseline="-25000" dirty="0">
              <a:solidFill>
                <a:schemeClr val="accent4"/>
              </a:solidFill>
              <a:cs typeface="Calibri"/>
            </a:endParaRPr>
          </a:p>
          <a:p>
            <a:r>
              <a:rPr lang="en-US" dirty="0">
                <a:cs typeface="Calibri"/>
              </a:rPr>
              <a:t>Low current (85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) beam at 4.4 and 8.8 GeV beam energies</a:t>
            </a:r>
          </a:p>
          <a:p>
            <a:r>
              <a:rPr lang="en-US" dirty="0">
                <a:cs typeface="Calibri"/>
              </a:rPr>
              <a:t>Collect the first transition region measurement of the proton’s g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, and extract its moments and higher twist effects</a:t>
            </a:r>
            <a:endParaRPr lang="en-US" baseline="-25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61DB-7F86-D7FF-A858-966B6C10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2646F-4E9F-62EE-8EA4-90D8253502FB}"/>
              </a:ext>
            </a:extLst>
          </p:cNvPr>
          <p:cNvSpPr txBox="1"/>
          <p:nvPr/>
        </p:nvSpPr>
        <p:spPr>
          <a:xfrm>
            <a:off x="2030278" y="2368902"/>
            <a:ext cx="1143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8.8 GeV Beam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0D9BE-2E7E-6B10-1D93-9CECCAD27B01}"/>
              </a:ext>
            </a:extLst>
          </p:cNvPr>
          <p:cNvSpPr txBox="1"/>
          <p:nvPr/>
        </p:nvSpPr>
        <p:spPr>
          <a:xfrm>
            <a:off x="1554997" y="3208950"/>
            <a:ext cx="1143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4.4 GeV Beam</a:t>
            </a:r>
          </a:p>
        </p:txBody>
      </p:sp>
    </p:spTree>
    <p:extLst>
      <p:ext uri="{BB962C8B-B14F-4D97-AF65-F5344CB8AC3E}">
        <p14:creationId xmlns:p14="http://schemas.microsoft.com/office/powerpoint/2010/main" val="354803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E5D0B0E-38FE-CB1D-0B74-0B530C2931BC}"/>
              </a:ext>
            </a:extLst>
          </p:cNvPr>
          <p:cNvSpPr/>
          <p:nvPr/>
        </p:nvSpPr>
        <p:spPr>
          <a:xfrm rot="1185776">
            <a:off x="822379" y="3054144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44654A-3D4C-93BE-ABD8-FD19AEB7873B}"/>
              </a:ext>
            </a:extLst>
          </p:cNvPr>
          <p:cNvSpPr/>
          <p:nvPr/>
        </p:nvSpPr>
        <p:spPr>
          <a:xfrm rot="20750286">
            <a:off x="803864" y="2286381"/>
            <a:ext cx="1214087" cy="173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B0F2FF-F2D7-9EA0-A52C-C6703384D71C}"/>
              </a:ext>
            </a:extLst>
          </p:cNvPr>
          <p:cNvSpPr/>
          <p:nvPr/>
        </p:nvSpPr>
        <p:spPr>
          <a:xfrm>
            <a:off x="765618" y="2679116"/>
            <a:ext cx="758371" cy="1732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E96F6-C1CF-C96F-F7E8-347520B5FD04}"/>
              </a:ext>
            </a:extLst>
          </p:cNvPr>
          <p:cNvSpPr/>
          <p:nvPr/>
        </p:nvSpPr>
        <p:spPr>
          <a:xfrm>
            <a:off x="1343039" y="2695805"/>
            <a:ext cx="4366000" cy="1935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C7AECFF3-840D-70E6-66E2-BDC53E827D1F}"/>
              </a:ext>
            </a:extLst>
          </p:cNvPr>
          <p:cNvSpPr/>
          <p:nvPr/>
        </p:nvSpPr>
        <p:spPr>
          <a:xfrm rot="10800000">
            <a:off x="1218986" y="2548959"/>
            <a:ext cx="552831" cy="42213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B796C8-C3AF-FB0E-D714-0A20DE299847}"/>
              </a:ext>
            </a:extLst>
          </p:cNvPr>
          <p:cNvSpPr/>
          <p:nvPr/>
        </p:nvSpPr>
        <p:spPr>
          <a:xfrm>
            <a:off x="8152464" y="2704237"/>
            <a:ext cx="1732427" cy="2776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9F3FF-6171-1D73-05FE-B42BFBE1E80F}"/>
              </a:ext>
            </a:extLst>
          </p:cNvPr>
          <p:cNvSpPr/>
          <p:nvPr/>
        </p:nvSpPr>
        <p:spPr>
          <a:xfrm>
            <a:off x="6576907" y="2760028"/>
            <a:ext cx="1600053" cy="16605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B06E6-98CF-9EAA-FCE9-7418396A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Experimental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6B168-DE17-186D-720B-914523CD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04" y="3952071"/>
            <a:ext cx="10764520" cy="3012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5T polarized target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Chicane Magnet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Low current beamline configuration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Slow Raster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1B9FB-99D7-78D8-714F-4AA550BFD36D}"/>
              </a:ext>
            </a:extLst>
          </p:cNvPr>
          <p:cNvSpPr/>
          <p:nvPr/>
        </p:nvSpPr>
        <p:spPr>
          <a:xfrm>
            <a:off x="5567707" y="2013321"/>
            <a:ext cx="1471507" cy="1471507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91A07-6A4C-5270-DBA1-BA314E0CEF90}"/>
              </a:ext>
            </a:extLst>
          </p:cNvPr>
          <p:cNvSpPr txBox="1"/>
          <p:nvPr/>
        </p:nvSpPr>
        <p:spPr>
          <a:xfrm>
            <a:off x="5523752" y="2492692"/>
            <a:ext cx="160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5T Transverse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027E-2A3E-EE05-7BAE-63D542D273A7}"/>
              </a:ext>
            </a:extLst>
          </p:cNvPr>
          <p:cNvSpPr/>
          <p:nvPr/>
        </p:nvSpPr>
        <p:spPr>
          <a:xfrm rot="20588355">
            <a:off x="6907523" y="675197"/>
            <a:ext cx="4438227" cy="182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071C5-AA44-4F8C-AA34-302ABC1C1401}"/>
              </a:ext>
            </a:extLst>
          </p:cNvPr>
          <p:cNvSpPr txBox="1"/>
          <p:nvPr/>
        </p:nvSpPr>
        <p:spPr>
          <a:xfrm>
            <a:off x="8200825" y="163432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758CC-4464-4B46-3C09-99EDD081D6AD}"/>
              </a:ext>
            </a:extLst>
          </p:cNvPr>
          <p:cNvSpPr/>
          <p:nvPr/>
        </p:nvSpPr>
        <p:spPr>
          <a:xfrm>
            <a:off x="9732277" y="2644842"/>
            <a:ext cx="2324256" cy="4150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F50508-882A-76A7-2B15-BCDAE80D1A34}"/>
              </a:ext>
            </a:extLst>
          </p:cNvPr>
          <p:cNvSpPr/>
          <p:nvPr/>
        </p:nvSpPr>
        <p:spPr>
          <a:xfrm>
            <a:off x="3082715" y="2626312"/>
            <a:ext cx="689142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C896EE-2E1F-BAF9-0334-4D89E07DF336}"/>
              </a:ext>
            </a:extLst>
          </p:cNvPr>
          <p:cNvSpPr/>
          <p:nvPr/>
        </p:nvSpPr>
        <p:spPr>
          <a:xfrm>
            <a:off x="4289586" y="2618240"/>
            <a:ext cx="613316" cy="3283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65496-B22A-6DA4-058E-4FE3FE4EB01B}"/>
              </a:ext>
            </a:extLst>
          </p:cNvPr>
          <p:cNvSpPr txBox="1"/>
          <p:nvPr/>
        </p:nvSpPr>
        <p:spPr>
          <a:xfrm>
            <a:off x="3030616" y="2571301"/>
            <a:ext cx="76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0316D-63E1-3946-C080-1B74228F2B86}"/>
              </a:ext>
            </a:extLst>
          </p:cNvPr>
          <p:cNvSpPr txBox="1"/>
          <p:nvPr/>
        </p:nvSpPr>
        <p:spPr>
          <a:xfrm>
            <a:off x="4191773" y="2554186"/>
            <a:ext cx="76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Chicane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C04AEB4-6492-DC5E-85BF-D01B65724637}"/>
              </a:ext>
            </a:extLst>
          </p:cNvPr>
          <p:cNvSpPr/>
          <p:nvPr/>
        </p:nvSpPr>
        <p:spPr>
          <a:xfrm>
            <a:off x="1734008" y="2552705"/>
            <a:ext cx="717973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076D372-2DE4-4439-4701-81A9C56D5A08}"/>
              </a:ext>
            </a:extLst>
          </p:cNvPr>
          <p:cNvSpPr/>
          <p:nvPr/>
        </p:nvSpPr>
        <p:spPr>
          <a:xfrm>
            <a:off x="2529884" y="2552129"/>
            <a:ext cx="552831" cy="422138"/>
          </a:xfrm>
          <a:prstGeom prst="homePlate">
            <a:avLst/>
          </a:prstGeom>
          <a:solidFill>
            <a:srgbClr val="C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F55853-0032-6959-6416-F1AA2678FE77}"/>
              </a:ext>
            </a:extLst>
          </p:cNvPr>
          <p:cNvSpPr txBox="1"/>
          <p:nvPr/>
        </p:nvSpPr>
        <p:spPr>
          <a:xfrm>
            <a:off x="1707339" y="2515715"/>
            <a:ext cx="64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792DA-742F-DDE1-3AA7-487C56D825CB}"/>
              </a:ext>
            </a:extLst>
          </p:cNvPr>
          <p:cNvSpPr txBox="1"/>
          <p:nvPr/>
        </p:nvSpPr>
        <p:spPr>
          <a:xfrm>
            <a:off x="2436951" y="2529195"/>
            <a:ext cx="64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Slow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Raster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814DF7-10BB-2CE7-E1D0-D0D2E9D1B8BA}"/>
              </a:ext>
            </a:extLst>
          </p:cNvPr>
          <p:cNvSpPr/>
          <p:nvPr/>
        </p:nvSpPr>
        <p:spPr>
          <a:xfrm>
            <a:off x="3793940" y="2579424"/>
            <a:ext cx="453524" cy="422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524B31-E603-51FE-C6AB-CFA438AC07B0}"/>
              </a:ext>
            </a:extLst>
          </p:cNvPr>
          <p:cNvSpPr/>
          <p:nvPr/>
        </p:nvSpPr>
        <p:spPr>
          <a:xfrm>
            <a:off x="4949492" y="2529195"/>
            <a:ext cx="571884" cy="5593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9DD7B3-7478-350C-A43F-3E8EC4825C4B}"/>
              </a:ext>
            </a:extLst>
          </p:cNvPr>
          <p:cNvSpPr txBox="1"/>
          <p:nvPr/>
        </p:nvSpPr>
        <p:spPr>
          <a:xfrm>
            <a:off x="3739317" y="2648206"/>
            <a:ext cx="59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BCMs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0CE73D-88F7-9D02-9331-8A44240D4E2D}"/>
              </a:ext>
            </a:extLst>
          </p:cNvPr>
          <p:cNvSpPr txBox="1"/>
          <p:nvPr/>
        </p:nvSpPr>
        <p:spPr>
          <a:xfrm>
            <a:off x="4910012" y="2602079"/>
            <a:ext cx="642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BPMs/Harps</a:t>
            </a:r>
            <a:endParaRPr lang="en-US" sz="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E76E63-A866-CCAA-839A-79FBBCD6E921}"/>
              </a:ext>
            </a:extLst>
          </p:cNvPr>
          <p:cNvSpPr txBox="1"/>
          <p:nvPr/>
        </p:nvSpPr>
        <p:spPr>
          <a:xfrm>
            <a:off x="1206124" y="2586926"/>
            <a:ext cx="6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Fast Raster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F69487-758F-9ADD-47B3-64427DB9B7D5}"/>
              </a:ext>
            </a:extLst>
          </p:cNvPr>
          <p:cNvSpPr/>
          <p:nvPr/>
        </p:nvSpPr>
        <p:spPr>
          <a:xfrm>
            <a:off x="11353800" y="2432230"/>
            <a:ext cx="838200" cy="886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4C834-416D-0452-8F3F-95F9EB5D9BCD}"/>
              </a:ext>
            </a:extLst>
          </p:cNvPr>
          <p:cNvSpPr txBox="1"/>
          <p:nvPr/>
        </p:nvSpPr>
        <p:spPr>
          <a:xfrm>
            <a:off x="11374724" y="270423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Dump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380AE1-0CDB-2409-F803-747FC0AE32E7}"/>
              </a:ext>
            </a:extLst>
          </p:cNvPr>
          <p:cNvSpPr txBox="1"/>
          <p:nvPr/>
        </p:nvSpPr>
        <p:spPr>
          <a:xfrm>
            <a:off x="176748" y="3536737"/>
            <a:ext cx="431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 equipment package, plus: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D37D0D7-4D29-1448-5940-926E1EF6F434}"/>
              </a:ext>
            </a:extLst>
          </p:cNvPr>
          <p:cNvSpPr/>
          <p:nvPr/>
        </p:nvSpPr>
        <p:spPr>
          <a:xfrm>
            <a:off x="226014" y="2432230"/>
            <a:ext cx="803104" cy="581835"/>
          </a:xfrm>
          <a:prstGeom prst="roundRect">
            <a:avLst/>
          </a:prstGeom>
          <a:solidFill>
            <a:srgbClr val="FFC000"/>
          </a:solidFill>
          <a:effectLst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68734-DE16-217A-DC9B-0149F0AD49B8}"/>
              </a:ext>
            </a:extLst>
          </p:cNvPr>
          <p:cNvSpPr txBox="1"/>
          <p:nvPr/>
        </p:nvSpPr>
        <p:spPr>
          <a:xfrm>
            <a:off x="163055" y="2515715"/>
            <a:ext cx="942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Moller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Polarimeter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881D244-17D2-6973-D90C-2EE12F128533}"/>
              </a:ext>
            </a:extLst>
          </p:cNvPr>
          <p:cNvSpPr/>
          <p:nvPr/>
        </p:nvSpPr>
        <p:spPr>
          <a:xfrm>
            <a:off x="1812412" y="3097911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1F7525-336F-0199-FEDD-F7D5811B29D5}"/>
              </a:ext>
            </a:extLst>
          </p:cNvPr>
          <p:cNvSpPr/>
          <p:nvPr/>
        </p:nvSpPr>
        <p:spPr>
          <a:xfrm>
            <a:off x="1790138" y="1865174"/>
            <a:ext cx="555805" cy="4715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4661B08-9993-79C1-C5C3-0852FA4E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11</a:t>
            </a:fld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FD6F9B-CF72-1D85-4C28-14ECD9B6A0A0}"/>
              </a:ext>
            </a:extLst>
          </p:cNvPr>
          <p:cNvSpPr txBox="1"/>
          <p:nvPr/>
        </p:nvSpPr>
        <p:spPr>
          <a:xfrm>
            <a:off x="6449511" y="4377537"/>
            <a:ext cx="4154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Nearly identical to the successful setup for previous Hall A/C experiments</a:t>
            </a:r>
            <a:r>
              <a:rPr lang="en-US" sz="2400" b="1" dirty="0">
                <a:solidFill>
                  <a:srgbClr val="FF0000"/>
                </a:solidFill>
              </a:rPr>
              <a:t> RSS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accent2"/>
                </a:solidFill>
              </a:rPr>
              <a:t>EG4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g2p</a:t>
            </a:r>
          </a:p>
        </p:txBody>
      </p:sp>
    </p:spTree>
    <p:extLst>
      <p:ext uri="{BB962C8B-B14F-4D97-AF65-F5344CB8AC3E}">
        <p14:creationId xmlns:p14="http://schemas.microsoft.com/office/powerpoint/2010/main" val="163708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29" y="2001282"/>
            <a:ext cx="7532421" cy="54565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NH</a:t>
            </a:r>
            <a:r>
              <a:rPr lang="en-US" baseline="-25000" dirty="0">
                <a:ea typeface="Calibri" panose="020F0502020204030204"/>
                <a:cs typeface="Calibri"/>
              </a:rPr>
              <a:t>3</a:t>
            </a:r>
            <a:r>
              <a:rPr lang="en-US" dirty="0">
                <a:ea typeface="Calibri" panose="020F0502020204030204"/>
                <a:cs typeface="Calibri"/>
              </a:rPr>
              <a:t> (Ammonia) target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Transversely Polarized with Dynamic Nuclear Polarization (DNP)</a:t>
            </a:r>
          </a:p>
          <a:p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ea typeface="Calibri" panose="020F0502020204030204"/>
                <a:cs typeface="Calibri"/>
              </a:rPr>
              <a:t>Since previous experiments:</a:t>
            </a:r>
          </a:p>
          <a:p>
            <a:pPr lvl="1"/>
            <a:r>
              <a:rPr lang="en-US" dirty="0">
                <a:ea typeface="Calibri" panose="020F0502020204030204"/>
                <a:cs typeface="Calibri"/>
              </a:rPr>
              <a:t>New Target Group magnet </a:t>
            </a:r>
            <a:r>
              <a:rPr lang="en-US" b="1" dirty="0">
                <a:ea typeface="Calibri" panose="020F0502020204030204"/>
                <a:cs typeface="Calibri"/>
              </a:rPr>
              <a:t>more optimized for transverse running!</a:t>
            </a:r>
          </a:p>
          <a:p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  <a:p>
            <a:r>
              <a:rPr lang="en-US" dirty="0">
                <a:ea typeface="Calibri" panose="020F0502020204030204"/>
                <a:cs typeface="Calibri"/>
              </a:rPr>
              <a:t>Several polarized target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experiments already approved in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Hall C – possibility for </a:t>
            </a:r>
            <a:br>
              <a:rPr lang="en-US" dirty="0">
                <a:ea typeface="Calibri" panose="020F0502020204030204"/>
                <a:cs typeface="Calibri"/>
              </a:rPr>
            </a:br>
            <a:r>
              <a:rPr lang="en-US" dirty="0">
                <a:ea typeface="Calibri" panose="020F0502020204030204"/>
                <a:cs typeface="Calibri"/>
              </a:rPr>
              <a:t>cooperation on scheduling!</a:t>
            </a:r>
          </a:p>
          <a:p>
            <a:endParaRPr lang="en-US" baseline="-25000" dirty="0">
              <a:ea typeface="Calibri" panose="020F0502020204030204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89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Polarized Target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15C14-191B-EBEE-BE0E-6D53C9643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439" y="1501052"/>
            <a:ext cx="2921330" cy="47811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FC3A-816E-E26A-B398-E3753A4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3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20CF0A-D954-F950-BC44-58A49920210A}"/>
              </a:ext>
            </a:extLst>
          </p:cNvPr>
          <p:cNvSpPr/>
          <p:nvPr/>
        </p:nvSpPr>
        <p:spPr>
          <a:xfrm>
            <a:off x="5588000" y="3971636"/>
            <a:ext cx="1339273" cy="738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223-84A8-D8FF-76C8-433AC75C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9419"/>
            <a:ext cx="11063842" cy="2630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 panose="020F0502020204030204"/>
                <a:cs typeface="Calibri"/>
              </a:rPr>
              <a:t>The transverse target field needs pre-bending of the beam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Chicane design (J. Benesch) would replace two existing 1m dipoles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 Further BMAD optimization performed by R. Bodenstein</a:t>
            </a:r>
          </a:p>
          <a:p>
            <a:r>
              <a:rPr lang="en-US" dirty="0">
                <a:ea typeface="Calibri" panose="020F0502020204030204"/>
                <a:cs typeface="Calibri"/>
              </a:rPr>
              <a:t>Chicane will be needed for </a:t>
            </a:r>
            <a:r>
              <a:rPr lang="en-US" dirty="0" err="1">
                <a:ea typeface="Calibri" panose="020F0502020204030204"/>
                <a:cs typeface="Calibri"/>
              </a:rPr>
              <a:t>SoLID</a:t>
            </a:r>
            <a:r>
              <a:rPr lang="en-US" dirty="0">
                <a:ea typeface="Calibri" panose="020F0502020204030204"/>
                <a:cs typeface="Calibri"/>
              </a:rPr>
              <a:t> and any other experiment with transverse polarized target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7A64F-54ED-A998-8788-490AEACB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Chicane Magnet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D093E-8654-09EF-0A6A-C1C412DE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33385-E436-64A0-A308-9DF1F97A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42" y="1585432"/>
            <a:ext cx="9080715" cy="24914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4AED00-AC61-6E2E-2F8F-FEA13292C7EF}"/>
              </a:ext>
            </a:extLst>
          </p:cNvPr>
          <p:cNvSpPr txBox="1"/>
          <p:nvPr/>
        </p:nvSpPr>
        <p:spPr>
          <a:xfrm>
            <a:off x="7446466" y="1594715"/>
            <a:ext cx="26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See R. Bodenstein, JLAB-TN-25-023</a:t>
            </a:r>
          </a:p>
        </p:txBody>
      </p:sp>
    </p:spTree>
    <p:extLst>
      <p:ext uri="{BB962C8B-B14F-4D97-AF65-F5344CB8AC3E}">
        <p14:creationId xmlns:p14="http://schemas.microsoft.com/office/powerpoint/2010/main" val="55031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5005-F0EC-EA50-9E1C-104A5835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6680-59AA-D631-D24F-FB81530E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75" y="1611773"/>
            <a:ext cx="5463553" cy="4351338"/>
          </a:xfrm>
        </p:spPr>
        <p:txBody>
          <a:bodyPr>
            <a:normAutofit fontScale="77500" lnSpcReduction="20000"/>
          </a:bodyPr>
          <a:lstStyle/>
          <a:p>
            <a:endParaRPr lang="en-US" b="1" dirty="0">
              <a:solidFill>
                <a:schemeClr val="accent4"/>
              </a:solidFill>
            </a:endParaRPr>
          </a:p>
          <a:p>
            <a:r>
              <a:rPr lang="en-US" b="1" dirty="0">
                <a:solidFill>
                  <a:schemeClr val="accent4"/>
                </a:solidFill>
              </a:rPr>
              <a:t>Monte-Carlo simulation performed with all effects included &amp; accounted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Raster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5"/>
                </a:solidFill>
              </a:rPr>
              <a:t>Chicane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1"/>
                </a:solidFill>
              </a:rPr>
              <a:t>Target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Spectrometer Optics</a:t>
            </a:r>
          </a:p>
          <a:p>
            <a:r>
              <a:rPr lang="en-US" dirty="0"/>
              <a:t>Transverse target field calculation: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Field Map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Iterative Runge-</a:t>
            </a:r>
            <a:r>
              <a:rPr lang="en-US" dirty="0" err="1"/>
              <a:t>Kutta</a:t>
            </a:r>
            <a:r>
              <a:rPr lang="en-US" dirty="0"/>
              <a:t> procedure</a:t>
            </a:r>
          </a:p>
          <a:p>
            <a:r>
              <a:rPr lang="en-US" dirty="0"/>
              <a:t>Chicane optimization: BMAD and </a:t>
            </a:r>
            <a:r>
              <a:rPr lang="en-US" dirty="0" err="1"/>
              <a:t>Optim</a:t>
            </a:r>
            <a:endParaRPr lang="en-US" dirty="0"/>
          </a:p>
          <a:p>
            <a:r>
              <a:rPr lang="en-US" dirty="0"/>
              <a:t>Standard Hall C analysis cuts</a:t>
            </a:r>
          </a:p>
          <a:p>
            <a:r>
              <a:rPr lang="en-US" u="sng" dirty="0"/>
              <a:t>Systematic impact on observable </a:t>
            </a:r>
            <a:r>
              <a:rPr lang="en-US" b="1" u="sng" dirty="0"/>
              <a:t>now included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07750-A516-CF34-6D2B-1FDE2558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F7476-9197-5C7C-0CF9-9F51607337F5}"/>
              </a:ext>
            </a:extLst>
          </p:cNvPr>
          <p:cNvSpPr txBox="1"/>
          <p:nvPr/>
        </p:nvSpPr>
        <p:spPr>
          <a:xfrm>
            <a:off x="2645633" y="5895541"/>
            <a:ext cx="690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Thanks to Jefferson Lab Staff Scientists</a:t>
            </a:r>
          </a:p>
          <a:p>
            <a:pPr algn="ctr"/>
            <a:r>
              <a:rPr lang="en-US" b="1" dirty="0"/>
              <a:t> Dave Gaskell, Jay Benesch, and Ryan Bodenstein for their help!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D6742C-72DB-DAA2-9C3E-0DCAB307F2CA}"/>
              </a:ext>
            </a:extLst>
          </p:cNvPr>
          <p:cNvSpPr/>
          <p:nvPr/>
        </p:nvSpPr>
        <p:spPr>
          <a:xfrm>
            <a:off x="7279630" y="3548877"/>
            <a:ext cx="3952067" cy="23751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0CD88-8552-994B-7549-9D8F928171CC}"/>
              </a:ext>
            </a:extLst>
          </p:cNvPr>
          <p:cNvSpPr txBox="1"/>
          <p:nvPr/>
        </p:nvSpPr>
        <p:spPr>
          <a:xfrm>
            <a:off x="7490143" y="3566810"/>
            <a:ext cx="358010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following plots are for the </a:t>
            </a:r>
            <a:r>
              <a:rPr lang="en-US" sz="2000" b="1" dirty="0"/>
              <a:t>worst case </a:t>
            </a:r>
            <a:r>
              <a:rPr lang="en-US" sz="2000" dirty="0"/>
              <a:t>kinematic setting at the lowest Q</a:t>
            </a:r>
            <a:r>
              <a:rPr lang="en-US" sz="2000" baseline="30000" dirty="0"/>
              <a:t>2</a:t>
            </a:r>
            <a:r>
              <a:rPr lang="en-US" sz="2000" dirty="0"/>
              <a:t>. 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Target field/chicane effects are smaller for all other settings.</a:t>
            </a:r>
            <a:endParaRPr lang="en-US" sz="2000" baseline="30000" dirty="0"/>
          </a:p>
          <a:p>
            <a:pPr algn="ctr"/>
            <a:endParaRPr lang="en-US" sz="2000" baseline="300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A49671-23EC-7D4F-3C94-76CC8209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10" y="-502996"/>
            <a:ext cx="6974190" cy="2121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EDDC5D-7DD0-7900-004C-30435E788401}"/>
              </a:ext>
            </a:extLst>
          </p:cNvPr>
          <p:cNvSpPr txBox="1"/>
          <p:nvPr/>
        </p:nvSpPr>
        <p:spPr>
          <a:xfrm>
            <a:off x="5974662" y="1137945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7B53C-5C51-C080-3214-A5AC03EA409A}"/>
              </a:ext>
            </a:extLst>
          </p:cNvPr>
          <p:cNvSpPr txBox="1"/>
          <p:nvPr/>
        </p:nvSpPr>
        <p:spPr>
          <a:xfrm>
            <a:off x="7153050" y="132896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FC882-F9B9-848F-E28F-6DC54C992D51}"/>
              </a:ext>
            </a:extLst>
          </p:cNvPr>
          <p:cNvSpPr txBox="1"/>
          <p:nvPr/>
        </p:nvSpPr>
        <p:spPr>
          <a:xfrm>
            <a:off x="8500334" y="145916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27F9F3-8A29-D40F-BA29-05DFEBDB6B01}"/>
              </a:ext>
            </a:extLst>
          </p:cNvPr>
          <p:cNvSpPr txBox="1"/>
          <p:nvPr/>
        </p:nvSpPr>
        <p:spPr>
          <a:xfrm>
            <a:off x="9439156" y="133928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8D17FA2-C4DE-B931-C113-A995A53D1BC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275973" y="1507277"/>
            <a:ext cx="3949720" cy="115972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5542649-0CD4-92B5-B606-B6026D5EE04F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501813" y="1698294"/>
            <a:ext cx="4902268" cy="1214422"/>
          </a:xfrm>
          <a:prstGeom prst="bentConnector2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DF9D7-FA9A-0BC1-4F1B-684E4BE5AD3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7117080" y="1249680"/>
            <a:ext cx="287001" cy="7928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31E41E-0E1E-DCB8-C023-DD8BDCCACEF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404081" y="1242074"/>
            <a:ext cx="323181" cy="868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9EEEB34-A8FF-E23C-7F44-050070A279C5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2819400" y="1828498"/>
            <a:ext cx="5931965" cy="132110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BB9A6E1-7502-4198-9025-72A8B84A65A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905250" y="1708621"/>
            <a:ext cx="5784937" cy="1720379"/>
          </a:xfrm>
          <a:prstGeom prst="bentConnector2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3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4A96-776E-8BF9-7973-644961F1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A51D-3400-F14F-087F-BEE4275B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A7FA9-5FB8-A992-DF38-9CF6D4F2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1" y="1565481"/>
            <a:ext cx="7123127" cy="2309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1D3F64-3DD9-6588-28B1-BB572DC14F6C}"/>
              </a:ext>
            </a:extLst>
          </p:cNvPr>
          <p:cNvSpPr txBox="1"/>
          <p:nvPr/>
        </p:nvSpPr>
        <p:spPr>
          <a:xfrm>
            <a:off x="495946" y="4036836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Target Field/Chicane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F11A5-33D9-417A-31B5-7E1D03490A7E}"/>
              </a:ext>
            </a:extLst>
          </p:cNvPr>
          <p:cNvSpPr txBox="1"/>
          <p:nvPr/>
        </p:nvSpPr>
        <p:spPr>
          <a:xfrm>
            <a:off x="4498191" y="4036836"/>
            <a:ext cx="288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Target Field/Chicane</a:t>
            </a:r>
          </a:p>
        </p:txBody>
      </p:sp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E08A3EEF-63DA-25DF-8DEA-7148B191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78" y="756738"/>
            <a:ext cx="4619687" cy="3464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A07761-DA56-9017-057B-41388E4FA13E}"/>
              </a:ext>
            </a:extLst>
          </p:cNvPr>
          <p:cNvSpPr txBox="1"/>
          <p:nvPr/>
        </p:nvSpPr>
        <p:spPr>
          <a:xfrm>
            <a:off x="8673953" y="4221502"/>
            <a:ext cx="29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Planned Bin Size: &gt; 30 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C71BF-3A47-F893-F264-AA548599CEF6}"/>
              </a:ext>
            </a:extLst>
          </p:cNvPr>
          <p:cNvSpPr txBox="1"/>
          <p:nvPr/>
        </p:nvSpPr>
        <p:spPr>
          <a:xfrm>
            <a:off x="1387611" y="5074932"/>
            <a:ext cx="96783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Resolution w/ Target: 10-20 MeV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There should be no issue resolving the resonances of g</a:t>
            </a:r>
            <a:r>
              <a:rPr lang="en-US" sz="2800" b="1" u="sng" baseline="-25000" dirty="0"/>
              <a:t>2</a:t>
            </a:r>
            <a:r>
              <a:rPr lang="en-US" sz="2800" b="1" u="sng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37331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BED7-4C12-A1BE-D50E-23632AB9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7488-CCAA-442B-7C0A-2722FBA0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A79BD-A4C3-A9A0-E66B-5017EC3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B19B8-80BF-678C-9F59-E7014ACE6E3F}"/>
              </a:ext>
            </a:extLst>
          </p:cNvPr>
          <p:cNvSpPr txBox="1"/>
          <p:nvPr/>
        </p:nvSpPr>
        <p:spPr>
          <a:xfrm>
            <a:off x="731372" y="4718268"/>
            <a:ext cx="221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Without Target Field/Chicane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ED6A-16AB-A8DD-FD87-8C7763BC4E16}"/>
              </a:ext>
            </a:extLst>
          </p:cNvPr>
          <p:cNvSpPr txBox="1"/>
          <p:nvPr/>
        </p:nvSpPr>
        <p:spPr>
          <a:xfrm>
            <a:off x="3436429" y="4731360"/>
            <a:ext cx="1986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With Target Field/Chicane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EA53D8-F89C-6926-99E3-4212FF059C7A}"/>
              </a:ext>
            </a:extLst>
          </p:cNvPr>
          <p:cNvSpPr txBox="1"/>
          <p:nvPr/>
        </p:nvSpPr>
        <p:spPr>
          <a:xfrm>
            <a:off x="6950197" y="4928403"/>
            <a:ext cx="480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Planned Scattering Angle Bin Size: ~1.0 - 2.5</a:t>
            </a:r>
            <a:r>
              <a:rPr lang="en-US" b="1" baseline="30000" dirty="0">
                <a:solidFill>
                  <a:schemeClr val="accent6"/>
                </a:solidFill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20A6D-421A-2958-3326-CA05CACBB070}"/>
              </a:ext>
            </a:extLst>
          </p:cNvPr>
          <p:cNvSpPr txBox="1"/>
          <p:nvPr/>
        </p:nvSpPr>
        <p:spPr>
          <a:xfrm>
            <a:off x="993623" y="5297735"/>
            <a:ext cx="10778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Resolution w/ Target: ~0.96</a:t>
            </a:r>
            <a:r>
              <a:rPr lang="en-US" b="1" i="1" baseline="30000" dirty="0"/>
              <a:t>o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There should be no issue resolving the features of the moments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E7B7-F4F9-2D55-C9B4-AC025BF04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7" y="1483833"/>
            <a:ext cx="5029200" cy="1679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A9421-62E4-36BD-8DE3-F9C000BAE2EC}"/>
                  </a:ext>
                </a:extLst>
              </p:cNvPr>
              <p:cNvSpPr txBox="1"/>
              <p:nvPr/>
            </p:nvSpPr>
            <p:spPr>
              <a:xfrm>
                <a:off x="731372" y="1492438"/>
                <a:ext cx="524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AA9421-62E4-36BD-8DE3-F9C000BAE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72" y="1492438"/>
                <a:ext cx="52450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DD81A-B2B6-104D-7E88-D80CE0814C64}"/>
                  </a:ext>
                </a:extLst>
              </p:cNvPr>
              <p:cNvSpPr txBox="1"/>
              <p:nvPr/>
            </p:nvSpPr>
            <p:spPr>
              <a:xfrm>
                <a:off x="3436429" y="1513570"/>
                <a:ext cx="524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BDD81A-B2B6-104D-7E88-D80CE0814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429" y="1513570"/>
                <a:ext cx="5245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98C9049-C643-3491-F190-CCDDBBE5E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22" y="3187316"/>
            <a:ext cx="4907864" cy="1577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9A387-78C1-50BB-2B58-BE7CA61242CB}"/>
                  </a:ext>
                </a:extLst>
              </p:cNvPr>
              <p:cNvSpPr txBox="1"/>
              <p:nvPr/>
            </p:nvSpPr>
            <p:spPr>
              <a:xfrm>
                <a:off x="3495839" y="3229845"/>
                <a:ext cx="5822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9A387-78C1-50BB-2B58-BE7CA6124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39" y="3229845"/>
                <a:ext cx="58221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54ACF6-5F8C-97E6-3728-67DF38BC46B3}"/>
                  </a:ext>
                </a:extLst>
              </p:cNvPr>
              <p:cNvSpPr txBox="1"/>
              <p:nvPr/>
            </p:nvSpPr>
            <p:spPr>
              <a:xfrm>
                <a:off x="838200" y="3146714"/>
                <a:ext cx="5822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en-US" sz="32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54ACF6-5F8C-97E6-3728-67DF38BC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6714"/>
                <a:ext cx="58221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F464CCB-BCAF-7D3F-43D6-6C3601C9B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893" y="1174010"/>
            <a:ext cx="5198735" cy="37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549F-C431-179B-B898-57F942C1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530CB-26C7-A374-6D03-81968034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C22FE-5F21-8257-5CFA-38CBA2AB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12" y="1619629"/>
            <a:ext cx="9539207" cy="3016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9B18E-C5C9-D874-4A3C-FC54D364E841}"/>
              </a:ext>
            </a:extLst>
          </p:cNvPr>
          <p:cNvSpPr txBox="1"/>
          <p:nvPr/>
        </p:nvSpPr>
        <p:spPr>
          <a:xfrm>
            <a:off x="2092272" y="4451142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Target Field/Chicane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1BAA0-0042-41FC-49CF-0A5AE6904905}"/>
              </a:ext>
            </a:extLst>
          </p:cNvPr>
          <p:cNvSpPr txBox="1"/>
          <p:nvPr/>
        </p:nvSpPr>
        <p:spPr>
          <a:xfrm>
            <a:off x="7219068" y="4482640"/>
            <a:ext cx="288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Target Field/Chicane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DBF6E-1660-4DB9-499A-FECA7F522357}"/>
              </a:ext>
            </a:extLst>
          </p:cNvPr>
          <p:cNvSpPr txBox="1"/>
          <p:nvPr/>
        </p:nvSpPr>
        <p:spPr>
          <a:xfrm>
            <a:off x="838200" y="5342551"/>
            <a:ext cx="1102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Effects on the kinematic coverage are small and well-understood</a:t>
            </a:r>
          </a:p>
        </p:txBody>
      </p:sp>
    </p:spTree>
    <p:extLst>
      <p:ext uri="{BB962C8B-B14F-4D97-AF65-F5344CB8AC3E}">
        <p14:creationId xmlns:p14="http://schemas.microsoft.com/office/powerpoint/2010/main" val="106335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96E7-5C16-0A0C-49EE-97E34AA6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D2DC-1E95-50E9-49C0-6350CF15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1122F-9C51-2EBC-D2CD-53F8EA5D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9" y="1690688"/>
            <a:ext cx="9043261" cy="3001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735A41-3C22-7111-4794-3E1B4248B58E}"/>
              </a:ext>
            </a:extLst>
          </p:cNvPr>
          <p:cNvSpPr txBox="1"/>
          <p:nvPr/>
        </p:nvSpPr>
        <p:spPr>
          <a:xfrm>
            <a:off x="1185621" y="4476318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Target Field/Chicane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5612F-E7C5-A21F-71A7-1868B9377C35}"/>
              </a:ext>
            </a:extLst>
          </p:cNvPr>
          <p:cNvSpPr txBox="1"/>
          <p:nvPr/>
        </p:nvSpPr>
        <p:spPr>
          <a:xfrm>
            <a:off x="6312417" y="4507816"/>
            <a:ext cx="288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Target Field/Chicane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63496-FECB-F4E0-D54B-8C03485014E2}"/>
              </a:ext>
            </a:extLst>
          </p:cNvPr>
          <p:cNvSpPr txBox="1"/>
          <p:nvPr/>
        </p:nvSpPr>
        <p:spPr>
          <a:xfrm>
            <a:off x="1053495" y="5355139"/>
            <a:ext cx="9499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/>
              <a:t>Around a 2% or less effect from the resolution on the XS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Included in new systematics calculation</a:t>
            </a:r>
          </a:p>
        </p:txBody>
      </p:sp>
    </p:spTree>
    <p:extLst>
      <p:ext uri="{BB962C8B-B14F-4D97-AF65-F5344CB8AC3E}">
        <p14:creationId xmlns:p14="http://schemas.microsoft.com/office/powerpoint/2010/main" val="366194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10C2-7549-8403-8B83-041D8F27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4C3D-C61C-1932-109E-C2C65DCDE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PAC52 Conditional: “</a:t>
            </a:r>
            <a:r>
              <a:rPr lang="en-US" sz="2800" dirty="0"/>
              <a:t>The impact of this new setup on the detector resolution and its subsequent effect on the physics results has not been thoroughly addressed. </a:t>
            </a:r>
            <a:r>
              <a:rPr lang="en-US" sz="2800" b="1" u="sng" dirty="0"/>
              <a:t>A full Monte Carlo simulation </a:t>
            </a:r>
            <a:r>
              <a:rPr lang="en-US" sz="2800" dirty="0"/>
              <a:t>of the new setup and detector is needed.”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b="1" dirty="0">
                <a:solidFill>
                  <a:schemeClr val="accent6"/>
                </a:solidFill>
              </a:rPr>
              <a:t>(</a:t>
            </a:r>
            <a:r>
              <a:rPr lang="en-US" sz="2800" b="0" i="0" dirty="0">
                <a:solidFill>
                  <a:srgbClr val="001D35"/>
                </a:solidFill>
                <a:effectLst/>
                <a:latin typeface="Google Sans"/>
              </a:rPr>
              <a:t>✅</a:t>
            </a:r>
            <a:r>
              <a:rPr lang="en-US" sz="2800" b="1" dirty="0">
                <a:solidFill>
                  <a:schemeClr val="accent6"/>
                </a:solidFill>
              </a:rPr>
              <a:t> Complete)</a:t>
            </a:r>
          </a:p>
          <a:p>
            <a:r>
              <a:rPr lang="en-US" dirty="0"/>
              <a:t>Resolutions enlarged by the target field and are close to the desired bin size, so a full simulation was indeed necessary</a:t>
            </a:r>
          </a:p>
          <a:p>
            <a:endParaRPr lang="en-US" dirty="0"/>
          </a:p>
          <a:p>
            <a:r>
              <a:rPr lang="en-US" dirty="0"/>
              <a:t>We have fulfilled PAC52’s condition and the impact of the target and chicane is now </a:t>
            </a:r>
            <a:r>
              <a:rPr lang="en-US" b="1" dirty="0">
                <a:solidFill>
                  <a:schemeClr val="accent6"/>
                </a:solidFill>
              </a:rPr>
              <a:t>well understood and accounted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1C2EE-8C17-3ED6-7A2D-5B0D3CC6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1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E907FD-5635-9C6D-136A-F2D8F3507F3A}"/>
              </a:ext>
            </a:extLst>
          </p:cNvPr>
          <p:cNvSpPr/>
          <p:nvPr/>
        </p:nvSpPr>
        <p:spPr>
          <a:xfrm>
            <a:off x="5738013" y="4142597"/>
            <a:ext cx="6321020" cy="225838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CCCAD-A986-BD3C-E827-DA86E4DC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C55616-C6C4-47BF-62B0-A1113D437F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711" y="1911541"/>
                <a:ext cx="521279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Hall: </a:t>
                </a:r>
                <a:r>
                  <a:rPr lang="en-US" dirty="0"/>
                  <a:t>C</a:t>
                </a:r>
              </a:p>
              <a:p>
                <a:pPr marL="0" indent="0">
                  <a:buNone/>
                </a:pPr>
                <a:r>
                  <a:rPr lang="en-US" b="1" dirty="0"/>
                  <a:t>Goal Observables: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 Spin Structure Function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Polarizability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Hydrogen Hyperfine Splitting Contribution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Twist 3 Effects</a:t>
                </a:r>
              </a:p>
              <a:p>
                <a:pPr lvl="1"/>
                <a:r>
                  <a:rPr lang="en-US" dirty="0" err="1"/>
                  <a:t>g</a:t>
                </a:r>
                <a:r>
                  <a:rPr lang="en-US" baseline="-25000" dirty="0" err="1"/>
                  <a:t>T</a:t>
                </a:r>
                <a:r>
                  <a:rPr lang="en-US" baseline="-25000" dirty="0"/>
                  <a:t> </a:t>
                </a:r>
                <a:r>
                  <a:rPr lang="en-US" dirty="0"/>
                  <a:t>PDF</a:t>
                </a:r>
              </a:p>
              <a:p>
                <a:pPr marL="0" indent="0">
                  <a:buNone/>
                </a:pPr>
                <a:r>
                  <a:rPr lang="en-US" b="1" dirty="0"/>
                  <a:t>Needed Equipment:</a:t>
                </a:r>
              </a:p>
              <a:p>
                <a:pPr lvl="1"/>
                <a:r>
                  <a:rPr lang="en-US" dirty="0"/>
                  <a:t>Solid Transversely-Polarized Target</a:t>
                </a:r>
              </a:p>
              <a:p>
                <a:pPr lvl="1"/>
                <a:r>
                  <a:rPr lang="en-US" dirty="0"/>
                  <a:t>Chicane Magnet</a:t>
                </a:r>
              </a:p>
              <a:p>
                <a:pPr lvl="1"/>
                <a:r>
                  <a:rPr lang="en-US" dirty="0"/>
                  <a:t>Beamline Instrumentation</a:t>
                </a:r>
              </a:p>
              <a:p>
                <a:pPr marL="0" indent="0">
                  <a:buNone/>
                </a:pPr>
                <a:r>
                  <a:rPr lang="en-US" b="1" dirty="0"/>
                  <a:t>Detectors: </a:t>
                </a:r>
                <a:r>
                  <a:rPr lang="en-US" dirty="0"/>
                  <a:t>SHMS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C55616-C6C4-47BF-62B0-A1113D437F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711" y="1911541"/>
                <a:ext cx="5212796" cy="4351338"/>
              </a:xfrm>
              <a:blipFill>
                <a:blip r:embed="rId2"/>
                <a:stretch>
                  <a:fillRect l="-2105" t="-3647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C74A4-550E-F4D4-2E18-0EF202DE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BE394-B943-33C8-0F93-5622D24DC0D1}"/>
              </a:ext>
            </a:extLst>
          </p:cNvPr>
          <p:cNvSpPr txBox="1"/>
          <p:nvPr/>
        </p:nvSpPr>
        <p:spPr>
          <a:xfrm>
            <a:off x="5853081" y="1801257"/>
            <a:ext cx="641460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dirty="0"/>
              <a:t>Beam Current: </a:t>
            </a:r>
            <a:r>
              <a:rPr lang="en-US" sz="2600" dirty="0"/>
              <a:t>85 </a:t>
            </a:r>
            <a:r>
              <a:rPr lang="en-US" sz="2600" dirty="0" err="1"/>
              <a:t>nA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Beam Energies: </a:t>
            </a:r>
            <a:r>
              <a:rPr lang="en-US" sz="2600" dirty="0"/>
              <a:t>4.4 GeV, 8.8 GeV</a:t>
            </a:r>
          </a:p>
          <a:p>
            <a:pPr marL="0" indent="0">
              <a:buNone/>
            </a:pPr>
            <a:r>
              <a:rPr lang="en-US" sz="2600" b="1" dirty="0"/>
              <a:t>Target Material: </a:t>
            </a:r>
            <a:r>
              <a:rPr lang="en-US" sz="2600" dirty="0"/>
              <a:t>NH</a:t>
            </a:r>
            <a:r>
              <a:rPr lang="en-US" sz="2600" baseline="-25000" dirty="0"/>
              <a:t>3</a:t>
            </a:r>
            <a:r>
              <a:rPr lang="en-US" sz="2600" dirty="0"/>
              <a:t> (Ammonia)</a:t>
            </a:r>
          </a:p>
          <a:p>
            <a:pPr marL="0" indent="0">
              <a:buNone/>
            </a:pPr>
            <a:r>
              <a:rPr lang="en-US" sz="2600" b="1" dirty="0"/>
              <a:t>Q</a:t>
            </a:r>
            <a:r>
              <a:rPr lang="en-US" sz="2600" b="1" baseline="30000" dirty="0"/>
              <a:t>2</a:t>
            </a:r>
            <a:r>
              <a:rPr lang="en-US" sz="2600" b="1" dirty="0"/>
              <a:t> Range: </a:t>
            </a:r>
            <a:r>
              <a:rPr lang="en-US" sz="2600" dirty="0"/>
              <a:t>0.22 – 2.2 GeV</a:t>
            </a:r>
            <a:r>
              <a:rPr lang="en-US" sz="2600" baseline="30000" dirty="0"/>
              <a:t>2 </a:t>
            </a:r>
          </a:p>
          <a:p>
            <a:pPr marL="0" indent="0">
              <a:buNone/>
            </a:pPr>
            <a:r>
              <a:rPr lang="en-US" sz="2600" b="1" dirty="0"/>
              <a:t>W Range: </a:t>
            </a:r>
            <a:r>
              <a:rPr lang="en-US" sz="2600" dirty="0"/>
              <a:t>1078 – 2400 MeV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Requested Days: </a:t>
            </a:r>
            <a:r>
              <a:rPr lang="en-US" sz="2600" dirty="0"/>
              <a:t>26</a:t>
            </a: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Current Status: </a:t>
            </a:r>
            <a:r>
              <a:rPr lang="en-US" sz="2600" dirty="0">
                <a:solidFill>
                  <a:schemeClr val="accent2"/>
                </a:solidFill>
              </a:rPr>
              <a:t>C2 </a:t>
            </a:r>
            <a:r>
              <a:rPr lang="en-US" sz="2600" dirty="0"/>
              <a:t>(Conditional Approval)</a:t>
            </a:r>
          </a:p>
          <a:p>
            <a:pPr marL="0" indent="0">
              <a:buNone/>
            </a:pPr>
            <a:r>
              <a:rPr lang="en-US" sz="2600" b="1" dirty="0"/>
              <a:t>PAC52 Report Conditions: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b="1" dirty="0"/>
              <a:t>“</a:t>
            </a:r>
            <a:r>
              <a:rPr lang="en-US" sz="1400" dirty="0"/>
              <a:t>The impact of this new setup on the detector resolution and its subsequent effect on the physics results has not been thoroughly addressed. </a:t>
            </a:r>
            <a:r>
              <a:rPr lang="en-US" sz="1400" b="1" u="sng" dirty="0"/>
              <a:t>A full Monte Carlo simulation </a:t>
            </a:r>
            <a:r>
              <a:rPr lang="en-US" sz="1400" dirty="0"/>
              <a:t>of the new setup and detector is needed.” </a:t>
            </a:r>
            <a:r>
              <a:rPr lang="en-US" sz="1400" b="1" dirty="0">
                <a:solidFill>
                  <a:schemeClr val="accent6"/>
                </a:solidFill>
              </a:rPr>
              <a:t>(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✅</a:t>
            </a:r>
            <a:r>
              <a:rPr lang="en-US" sz="1400" b="1" dirty="0">
                <a:solidFill>
                  <a:schemeClr val="accent6"/>
                </a:solidFill>
              </a:rPr>
              <a:t> Complete)</a:t>
            </a:r>
          </a:p>
        </p:txBody>
      </p:sp>
    </p:spTree>
    <p:extLst>
      <p:ext uri="{BB962C8B-B14F-4D97-AF65-F5344CB8AC3E}">
        <p14:creationId xmlns:p14="http://schemas.microsoft.com/office/powerpoint/2010/main" val="388656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 descr="pasted-image.png">
            <a:extLst>
              <a:ext uri="{FF2B5EF4-FFF2-40B4-BE49-F238E27FC236}">
                <a16:creationId xmlns:a16="http://schemas.microsoft.com/office/drawing/2014/main" id="{CA6D35DD-409F-9960-0D1D-AD0DAF8E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46" b="32565"/>
          <a:stretch>
            <a:fillRect/>
          </a:stretch>
        </p:blipFill>
        <p:spPr>
          <a:xfrm>
            <a:off x="1064563" y="1865665"/>
            <a:ext cx="3059060" cy="16362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797811-D78C-00F6-5A81-1CB023DCB7CE}"/>
              </a:ext>
            </a:extLst>
          </p:cNvPr>
          <p:cNvSpPr/>
          <p:nvPr/>
        </p:nvSpPr>
        <p:spPr>
          <a:xfrm>
            <a:off x="780025" y="1705894"/>
            <a:ext cx="3831336" cy="10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87A2E-A0D7-4AB2-472B-7DC8C0A5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55" y="207291"/>
            <a:ext cx="10515600" cy="1325563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 </a:t>
            </a:r>
            <a:r>
              <a:rPr lang="en-US" dirty="0"/>
              <a:t>Extraction Method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CC8-BA05-F961-EF57-978A0BC5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3" y="1299383"/>
            <a:ext cx="10515600" cy="4581463"/>
          </a:xfrm>
        </p:spPr>
        <p:txBody>
          <a:bodyPr/>
          <a:lstStyle/>
          <a:p>
            <a:r>
              <a:rPr lang="en-US" dirty="0"/>
              <a:t>Measure Asymmetry and Cross Section: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Form Polarized XS Difference: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Extract g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/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𝑅𝑎𝑤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A6F47-975E-DD4E-DB86-98E8487D8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2" y="1805360"/>
                <a:ext cx="2116156" cy="64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/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F75836-5A1B-47AE-907E-89880CAC7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056" y="1808443"/>
                <a:ext cx="3262111" cy="576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/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</m:sup>
                      </m:sSub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C0CCAB-0A89-9EDC-7307-5E423CCC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10" y="3941952"/>
                <a:ext cx="2032288" cy="4042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/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4497-E871-D159-FB8C-14FE71ED4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80" y="5711313"/>
                <a:ext cx="5260853" cy="627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3E5CBC-6648-063E-F66F-BD871E26BC62}"/>
              </a:ext>
            </a:extLst>
          </p:cNvPr>
          <p:cNvSpPr/>
          <p:nvPr/>
        </p:nvSpPr>
        <p:spPr>
          <a:xfrm>
            <a:off x="5930899" y="3879850"/>
            <a:ext cx="590551" cy="57785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80E8EC-C5B6-5536-ED63-658A10D3E5B6}"/>
              </a:ext>
            </a:extLst>
          </p:cNvPr>
          <p:cNvSpPr/>
          <p:nvPr/>
        </p:nvSpPr>
        <p:spPr>
          <a:xfrm>
            <a:off x="6521451" y="3886693"/>
            <a:ext cx="350548" cy="5778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99A1C1-CC52-09D6-F5F0-3D421BEBAE6B}"/>
              </a:ext>
            </a:extLst>
          </p:cNvPr>
          <p:cNvSpPr txBox="1"/>
          <p:nvPr/>
        </p:nvSpPr>
        <p:spPr>
          <a:xfrm>
            <a:off x="4372218" y="2783280"/>
            <a:ext cx="1853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Spin-Dependent Effects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1D6CD5-4851-F3F8-977E-80B6458F0D38}"/>
              </a:ext>
            </a:extLst>
          </p:cNvPr>
          <p:cNvSpPr txBox="1"/>
          <p:nvPr/>
        </p:nvSpPr>
        <p:spPr>
          <a:xfrm>
            <a:off x="6870173" y="2693300"/>
            <a:ext cx="103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Unpolarized</a:t>
            </a:r>
          </a:p>
          <a:p>
            <a:r>
              <a:rPr lang="en-US" sz="1200" b="1" dirty="0">
                <a:solidFill>
                  <a:schemeClr val="accent6"/>
                </a:solidFill>
              </a:rPr>
              <a:t>Scattering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E0842-65B0-D220-6EA1-90701C866F1E}"/>
              </a:ext>
            </a:extLst>
          </p:cNvPr>
          <p:cNvSpPr/>
          <p:nvPr/>
        </p:nvSpPr>
        <p:spPr>
          <a:xfrm>
            <a:off x="5095631" y="5807428"/>
            <a:ext cx="426627" cy="47907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CF7CDA-79AA-C2DF-017C-DDC75367613D}"/>
              </a:ext>
            </a:extLst>
          </p:cNvPr>
          <p:cNvCxnSpPr>
            <a:cxnSpLocks/>
          </p:cNvCxnSpPr>
          <p:nvPr/>
        </p:nvCxnSpPr>
        <p:spPr>
          <a:xfrm>
            <a:off x="5308944" y="4401424"/>
            <a:ext cx="0" cy="138927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1B2D365-178A-A5B8-23D9-3DA286E02C2E}"/>
              </a:ext>
            </a:extLst>
          </p:cNvPr>
          <p:cNvSpPr/>
          <p:nvPr/>
        </p:nvSpPr>
        <p:spPr>
          <a:xfrm>
            <a:off x="7142145" y="5711313"/>
            <a:ext cx="942312" cy="3047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85E0D-DBD2-526A-2B36-D4C678186F72}"/>
              </a:ext>
            </a:extLst>
          </p:cNvPr>
          <p:cNvCxnSpPr>
            <a:cxnSpLocks/>
          </p:cNvCxnSpPr>
          <p:nvPr/>
        </p:nvCxnSpPr>
        <p:spPr>
          <a:xfrm flipH="1">
            <a:off x="8084457" y="5335340"/>
            <a:ext cx="1791710" cy="40369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1A5-A9E9-515C-CBCC-D5B4D5A75BD0}"/>
              </a:ext>
            </a:extLst>
          </p:cNvPr>
          <p:cNvSpPr txBox="1"/>
          <p:nvPr/>
        </p:nvSpPr>
        <p:spPr>
          <a:xfrm rot="20707013">
            <a:off x="9881135" y="4799179"/>
            <a:ext cx="13490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Input from</a:t>
            </a:r>
          </a:p>
          <a:p>
            <a:r>
              <a:rPr lang="en-US" b="1" dirty="0">
                <a:solidFill>
                  <a:srgbClr val="0070C0"/>
                </a:solidFill>
              </a:rPr>
              <a:t>Hall B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91959-2033-82ED-2BE5-54136C31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20</a:t>
            </a:fld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C5E02A0-F885-F409-204F-A1B5FA99BFFA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197648" y="3066473"/>
            <a:ext cx="2028527" cy="813377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72D37AD-994D-FD9E-2A2D-BCD405E280A9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 rot="5400000">
            <a:off x="6720175" y="2361755"/>
            <a:ext cx="1501489" cy="1548387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48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B0CA-D637-12E4-BC37-9D7E40F8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Time Required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EC6F8B-D5AC-15CB-F262-49FB220DC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38183"/>
              </p:ext>
            </p:extLst>
          </p:nvPr>
        </p:nvGraphicFramePr>
        <p:xfrm>
          <a:off x="601212" y="1671955"/>
          <a:ext cx="541866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786190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7209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(PAC Days)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82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0.22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1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0.33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4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0.46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24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0.62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0.77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5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0.89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4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1.03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5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1.25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70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1.84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6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= 2.2 GeV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6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Total Physics Days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1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Overhead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41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689B43-B33B-CA6B-0562-BF0268E8524E}"/>
              </a:ext>
            </a:extLst>
          </p:cNvPr>
          <p:cNvSpPr txBox="1"/>
          <p:nvPr/>
        </p:nvSpPr>
        <p:spPr>
          <a:xfrm>
            <a:off x="7759347" y="2811368"/>
            <a:ext cx="2355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26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D7944-334A-A41B-3B54-0EEF5FD7A443}"/>
              </a:ext>
            </a:extLst>
          </p:cNvPr>
          <p:cNvSpPr txBox="1"/>
          <p:nvPr/>
        </p:nvSpPr>
        <p:spPr>
          <a:xfrm>
            <a:off x="6283294" y="4314484"/>
            <a:ext cx="530749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 measure </a:t>
            </a:r>
            <a:r>
              <a:rPr lang="en-US" sz="2000" u="sng" dirty="0"/>
              <a:t>10 Q</a:t>
            </a:r>
            <a:r>
              <a:rPr lang="en-US" sz="2000" u="sng" baseline="30000" dirty="0"/>
              <a:t>2</a:t>
            </a:r>
            <a:r>
              <a:rPr lang="en-US" sz="2000" u="sng" dirty="0"/>
              <a:t> settings </a:t>
            </a:r>
            <a:r>
              <a:rPr lang="en-US" sz="2000" dirty="0"/>
              <a:t>of g</a:t>
            </a:r>
            <a:r>
              <a:rPr lang="en-US" sz="2000" baseline="-25000" dirty="0"/>
              <a:t>2</a:t>
            </a:r>
            <a:r>
              <a:rPr lang="en-US" sz="2000" dirty="0"/>
              <a:t> with high precision…</a:t>
            </a:r>
          </a:p>
          <a:p>
            <a:pPr algn="ctr"/>
            <a:endParaRPr lang="en-US" sz="2000" baseline="-25000" dirty="0"/>
          </a:p>
          <a:p>
            <a:pPr algn="ctr"/>
            <a:r>
              <a:rPr lang="en-US" sz="2000" dirty="0"/>
              <a:t>covering a </a:t>
            </a:r>
            <a:r>
              <a:rPr lang="en-US" sz="2000" b="1" u="sng" dirty="0"/>
              <a:t>full order of magnitude </a:t>
            </a:r>
            <a:r>
              <a:rPr lang="en-US" sz="2000" dirty="0"/>
              <a:t>of the transition region!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0BD1-6272-B48C-3D6C-9620654BAFFA}"/>
              </a:ext>
            </a:extLst>
          </p:cNvPr>
          <p:cNvSpPr txBox="1"/>
          <p:nvPr/>
        </p:nvSpPr>
        <p:spPr>
          <a:xfrm>
            <a:off x="8403641" y="1819597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5119C-D64E-148E-EB18-1995BA79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6054-A902-E6D1-786A-543BCC9A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Projected Systematics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BC27F-8C0D-39C0-FB9B-ECB9553E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92" y="3051450"/>
            <a:ext cx="4673600" cy="4887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Dominating systematics are </a:t>
            </a:r>
            <a:r>
              <a:rPr lang="en-US" b="1" dirty="0">
                <a:cs typeface="Calibri"/>
              </a:rPr>
              <a:t>target polarization </a:t>
            </a:r>
            <a:r>
              <a:rPr lang="en-US" dirty="0">
                <a:cs typeface="Calibri"/>
              </a:rPr>
              <a:t>and </a:t>
            </a:r>
            <a:r>
              <a:rPr lang="en-US" b="1" dirty="0">
                <a:cs typeface="Calibri"/>
              </a:rPr>
              <a:t>acceptance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E649205-1D83-19F1-1993-C4DB21B92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75939"/>
              </p:ext>
            </p:extLst>
          </p:nvPr>
        </p:nvGraphicFramePr>
        <p:xfrm>
          <a:off x="6820542" y="109033"/>
          <a:ext cx="4673600" cy="652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151972338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114246130"/>
                    </a:ext>
                  </a:extLst>
                </a:gridCol>
              </a:tblGrid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6502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Acceptance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4-6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7642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Packing Fraction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63471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r>
                        <a:rPr lang="en-US" sz="1600" dirty="0"/>
                        <a:t>Charge Determination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501658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Tracking Efficiency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82437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PID Efficiencies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10360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r>
                        <a:rPr lang="en-US" sz="1600" dirty="0"/>
                        <a:t>Software Cut Efficiency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35486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r>
                        <a:rPr lang="en-US" sz="1600" dirty="0"/>
                        <a:t>Resolution/Simulation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0174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Energy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86596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Deadtime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87670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b="1" dirty="0"/>
                        <a:t>XS Total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5-7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21920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Target Polarization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2316897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31383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Radiative Corrections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95551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Parallel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37251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dirty="0"/>
                        <a:t>Const Q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175634"/>
                  </a:ext>
                </a:extLst>
              </a:tr>
              <a:tr h="338763">
                <a:tc>
                  <a:txBody>
                    <a:bodyPr/>
                    <a:lstStyle/>
                    <a:p>
                      <a:r>
                        <a:rPr lang="en-US" sz="1600" b="1" dirty="0"/>
                        <a:t>S.F.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8.5-9.8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312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32407-7E8A-44AC-A64D-E34E3D80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4650" y="631031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1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AFD9-8144-0720-71F7-D9BE792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Projected g</a:t>
            </a:r>
            <a:r>
              <a:rPr lang="en-US" baseline="-25000" dirty="0"/>
              <a:t>2 </a:t>
            </a:r>
            <a:r>
              <a:rPr lang="en-US" dirty="0"/>
              <a:t>Uncertainties</a:t>
            </a:r>
            <a:endParaRPr lang="en-US" baseline="-25000" dirty="0"/>
          </a:p>
        </p:txBody>
      </p:sp>
      <p:pic>
        <p:nvPicPr>
          <p:cNvPr id="7" name="Picture 6" descr="A graph with red dots&#10;&#10;Description automatically generated">
            <a:extLst>
              <a:ext uri="{FF2B5EF4-FFF2-40B4-BE49-F238E27FC236}">
                <a16:creationId xmlns:a16="http://schemas.microsoft.com/office/drawing/2014/main" id="{B92E126D-75C7-3E23-9D2F-7E70B89A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4844411"/>
            <a:ext cx="2652694" cy="1989520"/>
          </a:xfrm>
          <a:prstGeom prst="rect">
            <a:avLst/>
          </a:prstGeom>
        </p:spPr>
      </p:pic>
      <p:pic>
        <p:nvPicPr>
          <p:cNvPr id="9" name="Picture 8" descr="A graph with red dots&#10;&#10;Description automatically generated">
            <a:extLst>
              <a:ext uri="{FF2B5EF4-FFF2-40B4-BE49-F238E27FC236}">
                <a16:creationId xmlns:a16="http://schemas.microsoft.com/office/drawing/2014/main" id="{4861A89D-B82D-B73C-8EB9-3083F18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4869143"/>
            <a:ext cx="2652694" cy="1989520"/>
          </a:xfrm>
          <a:prstGeom prst="rect">
            <a:avLst/>
          </a:prstGeom>
        </p:spPr>
      </p:pic>
      <p:pic>
        <p:nvPicPr>
          <p:cNvPr id="11" name="Picture 10" descr="A graph with red dots&#10;&#10;Description automatically generated">
            <a:extLst>
              <a:ext uri="{FF2B5EF4-FFF2-40B4-BE49-F238E27FC236}">
                <a16:creationId xmlns:a16="http://schemas.microsoft.com/office/drawing/2014/main" id="{A524D22C-C560-2E92-D856-4B1CD6B03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2993141"/>
            <a:ext cx="2652694" cy="1989520"/>
          </a:xfrm>
          <a:prstGeom prst="rect">
            <a:avLst/>
          </a:prstGeom>
        </p:spPr>
      </p:pic>
      <p:pic>
        <p:nvPicPr>
          <p:cNvPr id="13" name="Picture 12" descr="A graph with red dots&#10;&#10;Description automatically generated">
            <a:extLst>
              <a:ext uri="{FF2B5EF4-FFF2-40B4-BE49-F238E27FC236}">
                <a16:creationId xmlns:a16="http://schemas.microsoft.com/office/drawing/2014/main" id="{DB2BA243-1A27-A398-8AAF-1B47D8D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3003367"/>
            <a:ext cx="2652694" cy="1989520"/>
          </a:xfrm>
          <a:prstGeom prst="rect">
            <a:avLst/>
          </a:prstGeom>
        </p:spPr>
      </p:pic>
      <p:pic>
        <p:nvPicPr>
          <p:cNvPr id="15" name="Picture 14" descr="A graph with red dots&#10;&#10;Description automatically generated">
            <a:extLst>
              <a:ext uri="{FF2B5EF4-FFF2-40B4-BE49-F238E27FC236}">
                <a16:creationId xmlns:a16="http://schemas.microsoft.com/office/drawing/2014/main" id="{034B1213-F7F8-705C-6B24-2DBC5D5E69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9" y="2988393"/>
            <a:ext cx="2652694" cy="1989520"/>
          </a:xfrm>
          <a:prstGeom prst="rect">
            <a:avLst/>
          </a:prstGeom>
        </p:spPr>
      </p:pic>
      <p:pic>
        <p:nvPicPr>
          <p:cNvPr id="17" name="Picture 16" descr="A graph with red dots&#10;&#10;Description automatically generated">
            <a:extLst>
              <a:ext uri="{FF2B5EF4-FFF2-40B4-BE49-F238E27FC236}">
                <a16:creationId xmlns:a16="http://schemas.microsoft.com/office/drawing/2014/main" id="{AACF834C-42DC-8585-83F9-179020053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0" y="2988393"/>
            <a:ext cx="2652694" cy="1989520"/>
          </a:xfrm>
          <a:prstGeom prst="rect">
            <a:avLst/>
          </a:prstGeom>
        </p:spPr>
      </p:pic>
      <p:pic>
        <p:nvPicPr>
          <p:cNvPr id="19" name="Picture 18" descr="A graph with red dots&#10;&#10;Description automatically generated">
            <a:extLst>
              <a:ext uri="{FF2B5EF4-FFF2-40B4-BE49-F238E27FC236}">
                <a16:creationId xmlns:a16="http://schemas.microsoft.com/office/drawing/2014/main" id="{DBBF3B9B-C2F3-ABAA-6D33-35D53C466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26" y="1013847"/>
            <a:ext cx="2652694" cy="1989520"/>
          </a:xfrm>
          <a:prstGeom prst="rect">
            <a:avLst/>
          </a:prstGeom>
        </p:spPr>
      </p:pic>
      <p:pic>
        <p:nvPicPr>
          <p:cNvPr id="21" name="Picture 20" descr="A graph with red dots&#10;&#10;Description automatically generated">
            <a:extLst>
              <a:ext uri="{FF2B5EF4-FFF2-40B4-BE49-F238E27FC236}">
                <a16:creationId xmlns:a16="http://schemas.microsoft.com/office/drawing/2014/main" id="{C8F860A5-E085-AFE9-E9F0-60529F873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86" y="1013847"/>
            <a:ext cx="2652694" cy="1989520"/>
          </a:xfrm>
          <a:prstGeom prst="rect">
            <a:avLst/>
          </a:prstGeom>
        </p:spPr>
      </p:pic>
      <p:pic>
        <p:nvPicPr>
          <p:cNvPr id="23" name="Picture 22" descr="A graph with red dots&#10;&#10;Description automatically generated">
            <a:extLst>
              <a:ext uri="{FF2B5EF4-FFF2-40B4-BE49-F238E27FC236}">
                <a16:creationId xmlns:a16="http://schemas.microsoft.com/office/drawing/2014/main" id="{48EB4E94-447B-EB01-B7AD-49EDE29D6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15" y="1013847"/>
            <a:ext cx="2652694" cy="1989520"/>
          </a:xfrm>
          <a:prstGeom prst="rect">
            <a:avLst/>
          </a:prstGeom>
        </p:spPr>
      </p:pic>
      <p:pic>
        <p:nvPicPr>
          <p:cNvPr id="25" name="Picture 24" descr="A graph with red dots&#10;&#10;Description automatically generated">
            <a:extLst>
              <a:ext uri="{FF2B5EF4-FFF2-40B4-BE49-F238E27FC236}">
                <a16:creationId xmlns:a16="http://schemas.microsoft.com/office/drawing/2014/main" id="{6EA379B2-5C97-4E0E-D9FD-FD736691F6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998873"/>
            <a:ext cx="2652694" cy="1989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B2DC77-6B21-9D5F-65E8-CE7E81B2F02B}"/>
              </a:ext>
            </a:extLst>
          </p:cNvPr>
          <p:cNvSpPr txBox="1"/>
          <p:nvPr/>
        </p:nvSpPr>
        <p:spPr>
          <a:xfrm>
            <a:off x="239456" y="5637402"/>
            <a:ext cx="271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Covers almost the entire transition region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E0F26-D182-AD5E-7700-EF541C420F45}"/>
              </a:ext>
            </a:extLst>
          </p:cNvPr>
          <p:cNvSpPr txBox="1"/>
          <p:nvPr/>
        </p:nvSpPr>
        <p:spPr>
          <a:xfrm>
            <a:off x="8857680" y="5360402"/>
            <a:ext cx="317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Fills the last major Q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spectrum gap for the nucleon spin structure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ACB6A-3A8E-A86A-1EC2-F9396C08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9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(Twist 3 Extraction)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8E78BB-FC26-04F2-3D5A-B720D13B3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02C42FDA-CB76-BA64-C2A2-4DDD3DE2F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" y="2158447"/>
            <a:ext cx="4496469" cy="337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/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00BDC0-83A0-1716-C039-5D106C84B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95" y="2412113"/>
                <a:ext cx="7120617" cy="714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B26064-0665-8898-5C8F-60CA4EAD2A24}"/>
              </a:ext>
            </a:extLst>
          </p:cNvPr>
          <p:cNvSpPr/>
          <p:nvPr/>
        </p:nvSpPr>
        <p:spPr>
          <a:xfrm>
            <a:off x="8496839" y="2412113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B9E02F-BE27-9917-E8DD-EC08001F737B}"/>
              </a:ext>
            </a:extLst>
          </p:cNvPr>
          <p:cNvCxnSpPr>
            <a:stCxn id="7" idx="8"/>
          </p:cNvCxnSpPr>
          <p:nvPr/>
        </p:nvCxnSpPr>
        <p:spPr>
          <a:xfrm flipV="1">
            <a:off x="9290589" y="2014538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77EAA4-44A4-AC2E-13AF-202D371244B6}"/>
              </a:ext>
            </a:extLst>
          </p:cNvPr>
          <p:cNvSpPr txBox="1"/>
          <p:nvPr/>
        </p:nvSpPr>
        <p:spPr>
          <a:xfrm>
            <a:off x="9220739" y="1690688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/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i="0" dirty="0">
                    <a:solidFill>
                      <a:schemeClr val="accent6">
                        <a:lumMod val="75000"/>
                      </a:schemeClr>
                    </a:solidFill>
                    <a:effectLst/>
                    <a:highlight>
                      <a:srgbClr val="FFFFFF"/>
                    </a:highlight>
                  </a:rPr>
                  <a:t> (Twist-3)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14AFEB-DF84-DDCE-C589-79679CDC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789" y="3458507"/>
                <a:ext cx="1379288" cy="369332"/>
              </a:xfrm>
              <a:prstGeom prst="rect">
                <a:avLst/>
              </a:prstGeom>
              <a:blipFill>
                <a:blip r:embed="rId5"/>
                <a:stretch>
                  <a:fillRect t="-4762" r="-3493" b="-2381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70CAC8-D40A-98D0-2B43-932946790B23}"/>
              </a:ext>
            </a:extLst>
          </p:cNvPr>
          <p:cNvCxnSpPr>
            <a:cxnSpLocks/>
          </p:cNvCxnSpPr>
          <p:nvPr/>
        </p:nvCxnSpPr>
        <p:spPr>
          <a:xfrm>
            <a:off x="10412994" y="2991010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D93862-106A-8793-13A4-55A4D0FC90A7}"/>
              </a:ext>
            </a:extLst>
          </p:cNvPr>
          <p:cNvCxnSpPr>
            <a:cxnSpLocks/>
          </p:cNvCxnSpPr>
          <p:nvPr/>
        </p:nvCxnSpPr>
        <p:spPr>
          <a:xfrm>
            <a:off x="10012944" y="2991010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EFF870-99D2-DB88-9455-3EEC5CF73B89}"/>
              </a:ext>
            </a:extLst>
          </p:cNvPr>
          <p:cNvSpPr/>
          <p:nvPr/>
        </p:nvSpPr>
        <p:spPr>
          <a:xfrm flipV="1">
            <a:off x="6337067" y="2784379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B0FCCA-BC4F-8269-3E9C-EC2B0CA53F68}"/>
              </a:ext>
            </a:extLst>
          </p:cNvPr>
          <p:cNvCxnSpPr>
            <a:cxnSpLocks/>
            <a:stCxn id="13" idx="8"/>
          </p:cNvCxnSpPr>
          <p:nvPr/>
        </p:nvCxnSpPr>
        <p:spPr>
          <a:xfrm>
            <a:off x="7130817" y="3179170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428BD6-D7A6-F079-049A-A159A3D3A261}"/>
              </a:ext>
            </a:extLst>
          </p:cNvPr>
          <p:cNvSpPr txBox="1"/>
          <p:nvPr/>
        </p:nvSpPr>
        <p:spPr>
          <a:xfrm>
            <a:off x="6502289" y="3610062"/>
            <a:ext cx="297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Utilize CLAS Hall B Results</a:t>
            </a:r>
          </a:p>
          <a:p>
            <a:r>
              <a:rPr lang="en-US" b="1" dirty="0">
                <a:solidFill>
                  <a:srgbClr val="C00000"/>
                </a:solidFill>
              </a:rPr>
              <a:t>for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r>
              <a:rPr lang="en-US" b="1" dirty="0">
                <a:solidFill>
                  <a:srgbClr val="C00000"/>
                </a:solidFill>
              </a:rPr>
              <a:t> in same regime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F09C0-44FE-525F-86E4-E9A4935DBCCB}"/>
              </a:ext>
            </a:extLst>
          </p:cNvPr>
          <p:cNvSpPr txBox="1"/>
          <p:nvPr/>
        </p:nvSpPr>
        <p:spPr>
          <a:xfrm>
            <a:off x="5231498" y="4895827"/>
            <a:ext cx="5960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Direct extraction of Twist 3 effects</a:t>
            </a:r>
          </a:p>
          <a:p>
            <a:pPr algn="ctr"/>
            <a:r>
              <a:rPr lang="en-US" sz="2000" b="1" dirty="0"/>
              <a:t> in the regime they contribute most significantly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AB7FF-DC5A-814F-1BE7-58A3DDB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1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E178DE-90A2-5FE0-4434-9F2CB185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C74A021-781A-F3BF-9ADA-5F5EDB71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3" y="2067384"/>
            <a:ext cx="5198735" cy="37543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C5BB99-202E-FB13-806B-B6C67F742868}"/>
              </a:ext>
            </a:extLst>
          </p:cNvPr>
          <p:cNvCxnSpPr>
            <a:cxnSpLocks/>
          </p:cNvCxnSpPr>
          <p:nvPr/>
        </p:nvCxnSpPr>
        <p:spPr>
          <a:xfrm>
            <a:off x="619085" y="3783811"/>
            <a:ext cx="0" cy="10404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D4D50-20B3-FC22-BD76-430C0AD3E1D0}"/>
              </a:ext>
            </a:extLst>
          </p:cNvPr>
          <p:cNvSpPr txBox="1"/>
          <p:nvPr/>
        </p:nvSpPr>
        <p:spPr>
          <a:xfrm>
            <a:off x="6096000" y="2315363"/>
            <a:ext cx="5942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benchmark Lattice QCD </a:t>
            </a:r>
            <a:r>
              <a:rPr lang="en-US" sz="2400" b="1" dirty="0"/>
              <a:t>in the regime where Perturbative QCD starts failing </a:t>
            </a:r>
          </a:p>
          <a:p>
            <a:endParaRPr lang="en-US" sz="2400" b="1" dirty="0"/>
          </a:p>
          <a:p>
            <a:r>
              <a:rPr lang="en-US" sz="2400" dirty="0"/>
              <a:t>New Lattice calculations expected in next few years!</a:t>
            </a:r>
          </a:p>
          <a:p>
            <a:endParaRPr lang="en-US" sz="2400" dirty="0"/>
          </a:p>
          <a:p>
            <a:r>
              <a:rPr lang="en-US" sz="2400" dirty="0"/>
              <a:t>Results should discover maximum and zero crossing of this unique polarizability!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469B4-202B-A65B-9F6C-4A204F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24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3DB7-501B-991F-7FED-73A2EB96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Hyperfine Splitting Impact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Transition region accounts for </a:t>
                </a:r>
                <a:r>
                  <a:rPr lang="en-US" b="1" dirty="0"/>
                  <a:t>30%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These results can cut the error in this region to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/>
                  <a:t> of the current error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accounts for </a:t>
                </a:r>
                <a:r>
                  <a:rPr lang="en-US" b="1" dirty="0"/>
                  <a:t>81% </a:t>
                </a:r>
                <a:r>
                  <a:rPr lang="en-US" dirty="0"/>
                  <a:t>of the current two-photon Hyperfine Splitting uncertainty</a:t>
                </a:r>
              </a:p>
              <a:p>
                <a:endParaRPr lang="en-US" dirty="0"/>
              </a:p>
              <a:p>
                <a:r>
                  <a:rPr lang="en-US" dirty="0"/>
                  <a:t>Opportunity to </a:t>
                </a:r>
                <a:r>
                  <a:rPr lang="en-US" b="1" dirty="0"/>
                  <a:t>study or maybe eliminate a long-standing tension </a:t>
                </a:r>
                <a:r>
                  <a:rPr lang="en-US" dirty="0"/>
                  <a:t>between theory and experiment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9485" y="2531209"/>
                <a:ext cx="5972961" cy="4351338"/>
              </a:xfrm>
              <a:blipFill>
                <a:blip r:embed="rId2"/>
                <a:stretch>
                  <a:fillRect l="-1327" t="-3081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4576E1-0866-2B63-5E46-15F43FD57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76" y="1526138"/>
            <a:ext cx="3839009" cy="28709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654C7-BFD9-B81C-FA57-C76D4B5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2630-5DBE-9239-CBB4-0DDDD7E8D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00" y="4558213"/>
            <a:ext cx="2657101" cy="2163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/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𝐩𝐨𝐥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B9AED5-E7EE-D8FA-1DE3-11377665A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271" y="5249096"/>
                <a:ext cx="1284148" cy="390748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BF0DCB-BA15-5107-D787-1F09342A8C5B}"/>
              </a:ext>
            </a:extLst>
          </p:cNvPr>
          <p:cNvSpPr txBox="1"/>
          <p:nvPr/>
        </p:nvSpPr>
        <p:spPr>
          <a:xfrm>
            <a:off x="762000" y="4706878"/>
            <a:ext cx="5795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/>
              <a:t>Ruth</a:t>
            </a:r>
          </a:p>
          <a:p>
            <a:pPr algn="r"/>
            <a:r>
              <a:rPr lang="en-US" sz="700" b="1" dirty="0"/>
              <a:t>et al. ‘24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3198D-532A-64F2-2F40-9C129B66D581}"/>
              </a:ext>
            </a:extLst>
          </p:cNvPr>
          <p:cNvSpPr/>
          <p:nvPr/>
        </p:nvSpPr>
        <p:spPr>
          <a:xfrm>
            <a:off x="4569076" y="15903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/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79B3B-E341-86CD-A7E4-EB84F4E8B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02" y="1682550"/>
                <a:ext cx="6379744" cy="643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278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E56D7-712E-27AF-E6E6-DB128C2700BA}"/>
              </a:ext>
            </a:extLst>
          </p:cNvPr>
          <p:cNvSpPr txBox="1">
            <a:spLocks/>
          </p:cNvSpPr>
          <p:nvPr/>
        </p:nvSpPr>
        <p:spPr>
          <a:xfrm>
            <a:off x="339695" y="1492983"/>
            <a:ext cx="6154096" cy="216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“A clear case of ‘low-hanging fruit’ with a wealth of opportunities to address long-standing open questions.”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 PR12-23-007 Theory Report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AB9D5-1818-23FF-2DB7-B007E01A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-118041"/>
            <a:ext cx="11375471" cy="1325563"/>
          </a:xfrm>
        </p:spPr>
        <p:txBody>
          <a:bodyPr/>
          <a:lstStyle/>
          <a:p>
            <a:r>
              <a:rPr lang="en-US" dirty="0"/>
              <a:t>What do past PACs and theorists have to say…?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8E8B-79F7-3FC6-3A21-FB28AF56C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59" y="4001242"/>
            <a:ext cx="6013149" cy="23321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</a:rPr>
              <a:t>“Scientifically sound, with a clear rationale and a well-designed experimental plan”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– PR12-24-002 Theory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394B0-94E0-F7D1-CFEE-71CA29DC7195}"/>
              </a:ext>
            </a:extLst>
          </p:cNvPr>
          <p:cNvSpPr/>
          <p:nvPr/>
        </p:nvSpPr>
        <p:spPr>
          <a:xfrm>
            <a:off x="427780" y="1302675"/>
            <a:ext cx="5996268" cy="226968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9D481-3CCE-AFBB-5457-FF3022E72E20}"/>
              </a:ext>
            </a:extLst>
          </p:cNvPr>
          <p:cNvSpPr/>
          <p:nvPr/>
        </p:nvSpPr>
        <p:spPr>
          <a:xfrm>
            <a:off x="394049" y="4207790"/>
            <a:ext cx="5929260" cy="20302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C879D-30F2-092A-7797-4BF545F3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15F0EB-856C-23CD-3996-8E856AAB78F0}"/>
              </a:ext>
            </a:extLst>
          </p:cNvPr>
          <p:cNvSpPr txBox="1">
            <a:spLocks/>
          </p:cNvSpPr>
          <p:nvPr/>
        </p:nvSpPr>
        <p:spPr>
          <a:xfrm>
            <a:off x="6512133" y="2287167"/>
            <a:ext cx="5687736" cy="3428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7800" b="1" dirty="0">
              <a:solidFill>
                <a:schemeClr val="accent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800" b="1" dirty="0">
                <a:solidFill>
                  <a:schemeClr val="accent5"/>
                </a:solidFill>
              </a:rPr>
              <a:t>“The PAC recognizes the significant importance of measuring the fundamental proton structure function g</a:t>
            </a:r>
            <a:r>
              <a:rPr lang="en-US" sz="7800" b="1" baseline="-25000" dirty="0">
                <a:solidFill>
                  <a:schemeClr val="accent5"/>
                </a:solidFill>
              </a:rPr>
              <a:t>2</a:t>
            </a:r>
            <a:r>
              <a:rPr lang="en-US" sz="7800" b="1" dirty="0">
                <a:solidFill>
                  <a:schemeClr val="accent5"/>
                </a:solidFill>
              </a:rPr>
              <a:t> for the proton. The presented physics case and the proponents’ approach to the future measurement are solid.”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800" b="1" dirty="0">
                <a:solidFill>
                  <a:schemeClr val="accent5"/>
                </a:solidFill>
              </a:rPr>
              <a:t>– PAC52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103D4-3C64-A629-8F17-4329056E1780}"/>
              </a:ext>
            </a:extLst>
          </p:cNvPr>
          <p:cNvSpPr/>
          <p:nvPr/>
        </p:nvSpPr>
        <p:spPr>
          <a:xfrm>
            <a:off x="6581876" y="2558112"/>
            <a:ext cx="5457466" cy="255277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5DA2-AA66-AD50-8FE5-5A91B4D0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56C47-52D5-EE92-3719-0149DA37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1430629"/>
            <a:ext cx="10628851" cy="4351338"/>
          </a:xfrm>
        </p:spPr>
        <p:txBody>
          <a:bodyPr/>
          <a:lstStyle/>
          <a:p>
            <a:pPr algn="ctr"/>
            <a:r>
              <a:rPr lang="en-US" dirty="0"/>
              <a:t>In 26 PAC Days, we will measure and publish fundamental observable g</a:t>
            </a:r>
            <a:r>
              <a:rPr lang="en-US" baseline="-25000" dirty="0"/>
              <a:t>2</a:t>
            </a:r>
            <a:r>
              <a:rPr lang="en-US" dirty="0"/>
              <a:t> across an order of magnitude range of the transition region Q</a:t>
            </a:r>
            <a:r>
              <a:rPr lang="en-US" baseline="30000" dirty="0"/>
              <a:t>2</a:t>
            </a:r>
            <a:r>
              <a:rPr lang="en-US" dirty="0"/>
              <a:t> = 0.22 – 2.2 GeV</a:t>
            </a:r>
            <a:r>
              <a:rPr lang="en-US" baseline="30000" dirty="0"/>
              <a:t>2 </a:t>
            </a:r>
            <a:r>
              <a:rPr lang="en-US" dirty="0"/>
              <a:t>and: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C1615-D6D5-EE79-D9C1-F7CC646A5F6E}"/>
                  </a:ext>
                </a:extLst>
              </p:cNvPr>
              <p:cNvSpPr txBox="1"/>
              <p:nvPr/>
            </p:nvSpPr>
            <p:spPr>
              <a:xfrm>
                <a:off x="1173760" y="2756192"/>
                <a:ext cx="5486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C00000"/>
                    </a:solidFill>
                  </a:rPr>
                  <a:t>Study Twist-3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Reduce error on the leading uncertainty in Hydrogen Hyperfine Splitting and study a long-standing tension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Fill the last major gap in the nucleon spin structure function Q</a:t>
                </a:r>
                <a:r>
                  <a:rPr lang="en-US" b="1" baseline="30000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spectrum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C1615-D6D5-EE79-D9C1-F7CC646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60" y="2756192"/>
                <a:ext cx="5486400" cy="2308324"/>
              </a:xfrm>
              <a:prstGeom prst="rect">
                <a:avLst/>
              </a:prstGeom>
              <a:blipFill>
                <a:blip r:embed="rId2"/>
                <a:stretch>
                  <a:fillRect l="-77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B7718-F23C-FD13-3AC5-03231EE95EB4}"/>
                  </a:ext>
                </a:extLst>
              </p:cNvPr>
              <p:cNvSpPr txBox="1"/>
              <p:nvPr/>
            </p:nvSpPr>
            <p:spPr>
              <a:xfrm>
                <a:off x="6871982" y="2756192"/>
                <a:ext cx="4184708" cy="2037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Benchmark Lattice QCD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Study other truncated moments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2B7718-F23C-FD13-3AC5-03231EE9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82" y="2756192"/>
                <a:ext cx="4184708" cy="2037609"/>
              </a:xfrm>
              <a:prstGeom prst="rect">
                <a:avLst/>
              </a:prstGeom>
              <a:blipFill>
                <a:blip r:embed="rId3"/>
                <a:stretch>
                  <a:fillRect l="-873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40F5-3CC3-5147-64F4-BDE3E8AD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BFAB0-BBEC-6FCD-81A5-BE070A353BC1}"/>
              </a:ext>
            </a:extLst>
          </p:cNvPr>
          <p:cNvSpPr txBox="1"/>
          <p:nvPr/>
        </p:nvSpPr>
        <p:spPr>
          <a:xfrm>
            <a:off x="4238787" y="5414276"/>
            <a:ext cx="4148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Let’s make it happen!</a:t>
            </a:r>
          </a:p>
        </p:txBody>
      </p:sp>
    </p:spTree>
    <p:extLst>
      <p:ext uri="{BB962C8B-B14F-4D97-AF65-F5344CB8AC3E}">
        <p14:creationId xmlns:p14="http://schemas.microsoft.com/office/powerpoint/2010/main" val="2552731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DE98-FEB6-8C51-4B97-1D853519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842" y="2766218"/>
            <a:ext cx="10515600" cy="1325563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36CD0-8911-0DDC-6586-9D86F4B1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1FAE2836-C8DF-F251-2D7C-FDDB92DF3EE4}"/>
              </a:ext>
            </a:extLst>
          </p:cNvPr>
          <p:cNvSpPr/>
          <p:nvPr/>
        </p:nvSpPr>
        <p:spPr>
          <a:xfrm>
            <a:off x="9544868" y="2667318"/>
            <a:ext cx="1821500" cy="160775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74000"/>
                </a:schemeClr>
              </a:gs>
              <a:gs pos="43000">
                <a:schemeClr val="bg1">
                  <a:lumMod val="85000"/>
                  <a:alpha val="21000"/>
                </a:schemeClr>
              </a:gs>
              <a:gs pos="6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6E80-3BA7-490C-4142-2D2E6D25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01" y="465037"/>
            <a:ext cx="1295467" cy="1816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5366C-A957-A1EE-F41D-9976662CA165}"/>
              </a:ext>
            </a:extLst>
          </p:cNvPr>
          <p:cNvSpPr txBox="1"/>
          <p:nvPr/>
        </p:nvSpPr>
        <p:spPr>
          <a:xfrm>
            <a:off x="5663170" y="22812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</a:t>
            </a:r>
            <a:r>
              <a:rPr lang="en-US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4C11017-4217-B74C-6B77-F5C0A2E4266B}"/>
              </a:ext>
            </a:extLst>
          </p:cNvPr>
          <p:cNvSpPr/>
          <p:nvPr/>
        </p:nvSpPr>
        <p:spPr>
          <a:xfrm>
            <a:off x="503227" y="4142416"/>
            <a:ext cx="11334878" cy="760977"/>
          </a:xfrm>
          <a:prstGeom prst="left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0B80C-B078-AB7B-2FF4-AA7354E52DA6}"/>
              </a:ext>
            </a:extLst>
          </p:cNvPr>
          <p:cNvSpPr txBox="1"/>
          <p:nvPr/>
        </p:nvSpPr>
        <p:spPr>
          <a:xfrm>
            <a:off x="5876370" y="4338238"/>
            <a:ext cx="458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Q</a:t>
            </a:r>
            <a:r>
              <a:rPr lang="en-US" sz="2000" b="1" i="0" baseline="30000" dirty="0">
                <a:effectLst/>
                <a:latin typeface="Roboto" panose="02000000000000000000" pitchFamily="2" charset="0"/>
              </a:rPr>
              <a:t>2</a:t>
            </a:r>
            <a:endParaRPr lang="en-US" sz="2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FE7783-F8DC-6E03-F39D-D4DCD3ABE471}"/>
              </a:ext>
            </a:extLst>
          </p:cNvPr>
          <p:cNvSpPr txBox="1"/>
          <p:nvPr/>
        </p:nvSpPr>
        <p:spPr>
          <a:xfrm>
            <a:off x="10965498" y="4322849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High</a:t>
            </a:r>
            <a:endParaRPr lang="en-US" sz="2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1EC77-8B64-84AD-A7A2-1D11CDF58C83}"/>
              </a:ext>
            </a:extLst>
          </p:cNvPr>
          <p:cNvSpPr txBox="1"/>
          <p:nvPr/>
        </p:nvSpPr>
        <p:spPr>
          <a:xfrm>
            <a:off x="634195" y="432284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effectLst/>
                <a:latin typeface="Roboto" panose="02000000000000000000" pitchFamily="2" charset="0"/>
              </a:rPr>
              <a:t>Low</a:t>
            </a:r>
            <a:endParaRPr lang="en-US" sz="2000" baseline="30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84F8EE-3EF4-64CB-DA4C-E6BCFD8AE194}"/>
              </a:ext>
            </a:extLst>
          </p:cNvPr>
          <p:cNvSpPr/>
          <p:nvPr/>
        </p:nvSpPr>
        <p:spPr>
          <a:xfrm>
            <a:off x="961391" y="2936377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11F836-D0BB-644E-56C9-36514C7ADE91}"/>
              </a:ext>
            </a:extLst>
          </p:cNvPr>
          <p:cNvSpPr/>
          <p:nvPr/>
        </p:nvSpPr>
        <p:spPr>
          <a:xfrm>
            <a:off x="1291747" y="3340766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FF000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0BA49A-8E60-5CB0-8869-DA63C382C06E}"/>
              </a:ext>
            </a:extLst>
          </p:cNvPr>
          <p:cNvSpPr/>
          <p:nvPr/>
        </p:nvSpPr>
        <p:spPr>
          <a:xfrm>
            <a:off x="1540177" y="3295657"/>
            <a:ext cx="678147" cy="65472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B0F0"/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1011FB-BFA4-1F3D-D7DC-F5B6C45F1501}"/>
              </a:ext>
            </a:extLst>
          </p:cNvPr>
          <p:cNvSpPr/>
          <p:nvPr/>
        </p:nvSpPr>
        <p:spPr>
          <a:xfrm>
            <a:off x="1344596" y="3086868"/>
            <a:ext cx="678147" cy="65472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40000"/>
                  <a:lumOff val="60000"/>
                </a:schemeClr>
              </a:gs>
              <a:gs pos="68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DEC87A1-6AA5-492B-4755-ADA3E796CD41}"/>
              </a:ext>
            </a:extLst>
          </p:cNvPr>
          <p:cNvSpPr/>
          <p:nvPr/>
        </p:nvSpPr>
        <p:spPr>
          <a:xfrm>
            <a:off x="10402912" y="3233623"/>
            <a:ext cx="497341" cy="52343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8000">
                <a:schemeClr val="accent6">
                  <a:lumMod val="75000"/>
                </a:schemeClr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1E6DEE-1FD1-8117-EAB8-8D326617B5CB}"/>
              </a:ext>
            </a:extLst>
          </p:cNvPr>
          <p:cNvSpPr/>
          <p:nvPr/>
        </p:nvSpPr>
        <p:spPr>
          <a:xfrm>
            <a:off x="10012089" y="2936377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8000">
                <a:srgbClr val="C0000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971495-4F44-39E1-8617-44EEF658C473}"/>
              </a:ext>
            </a:extLst>
          </p:cNvPr>
          <p:cNvSpPr/>
          <p:nvPr/>
        </p:nvSpPr>
        <p:spPr>
          <a:xfrm>
            <a:off x="10012089" y="3429000"/>
            <a:ext cx="497341" cy="523435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8000">
                <a:srgbClr val="0070C0"/>
              </a:gs>
              <a:gs pos="25000">
                <a:schemeClr val="bg1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D855F01-6B38-BAE0-DBC3-921E3BA28CB9}"/>
              </a:ext>
            </a:extLst>
          </p:cNvPr>
          <p:cNvSpPr/>
          <p:nvPr/>
        </p:nvSpPr>
        <p:spPr>
          <a:xfrm rot="9239799">
            <a:off x="2527101" y="2352786"/>
            <a:ext cx="2607716" cy="52343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5112009-D848-6425-A897-89ECD5D5251B}"/>
              </a:ext>
            </a:extLst>
          </p:cNvPr>
          <p:cNvSpPr/>
          <p:nvPr/>
        </p:nvSpPr>
        <p:spPr>
          <a:xfrm rot="1550485">
            <a:off x="6953454" y="2204179"/>
            <a:ext cx="2607716" cy="5234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559503-1057-E70E-3390-A33F92A0F9F9}"/>
              </a:ext>
            </a:extLst>
          </p:cNvPr>
          <p:cNvSpPr txBox="1"/>
          <p:nvPr/>
        </p:nvSpPr>
        <p:spPr>
          <a:xfrm>
            <a:off x="9167078" y="4978108"/>
            <a:ext cx="43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Individual </a:t>
            </a:r>
            <a:r>
              <a:rPr lang="en-US" b="1" dirty="0" err="1"/>
              <a:t>Partons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Asymptotic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Perturbative 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Leading Twist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606BB-081D-F1F3-C92F-96589E5B8D4A}"/>
              </a:ext>
            </a:extLst>
          </p:cNvPr>
          <p:cNvSpPr txBox="1"/>
          <p:nvPr/>
        </p:nvSpPr>
        <p:spPr>
          <a:xfrm>
            <a:off x="210331" y="4926151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Partons</a:t>
            </a:r>
            <a:r>
              <a:rPr lang="en-US" b="1" dirty="0"/>
              <a:t> Combine to Form 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Effective Theories: </a:t>
            </a:r>
            <a:r>
              <a:rPr lang="el-GR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χ</a:t>
            </a:r>
            <a:r>
              <a:rPr lang="en-US" b="1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FF"/>
                </a:highlight>
                <a:latin typeface="Roboto" panose="02000000000000000000" pitchFamily="2" charset="0"/>
              </a:rPr>
              <a:t>Can’t use Twist Approx.</a:t>
            </a:r>
            <a:endParaRPr lang="en-US" b="1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EFED0E-CC61-97AE-0855-649BB3690265}"/>
              </a:ext>
            </a:extLst>
          </p:cNvPr>
          <p:cNvSpPr/>
          <p:nvPr/>
        </p:nvSpPr>
        <p:spPr>
          <a:xfrm>
            <a:off x="5247245" y="3000131"/>
            <a:ext cx="1542823" cy="12810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3000">
                <a:schemeClr val="bg1">
                  <a:lumMod val="85000"/>
                  <a:alpha val="84000"/>
                </a:schemeClr>
              </a:gs>
              <a:gs pos="68000">
                <a:schemeClr val="bg1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7FD89-6F06-6192-CBC3-7B6F31AA95C1}"/>
              </a:ext>
            </a:extLst>
          </p:cNvPr>
          <p:cNvSpPr txBox="1"/>
          <p:nvPr/>
        </p:nvSpPr>
        <p:spPr>
          <a:xfrm>
            <a:off x="5688157" y="3000131"/>
            <a:ext cx="699230" cy="1323439"/>
          </a:xfrm>
          <a:prstGeom prst="rect">
            <a:avLst/>
          </a:prstGeom>
          <a:noFill/>
          <a:effectLst>
            <a:glow rad="698500"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164FF2-8A79-F69F-A999-D5B87DAC8A49}"/>
              </a:ext>
            </a:extLst>
          </p:cNvPr>
          <p:cNvSpPr txBox="1"/>
          <p:nvPr/>
        </p:nvSpPr>
        <p:spPr>
          <a:xfrm>
            <a:off x="5046624" y="4974450"/>
            <a:ext cx="4398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Quark/Gluon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Lattice </a:t>
            </a:r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Higher Twists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 descr="A magnifying glass with a red circle and yellow arrows&#10;&#10;Description automatically generated">
            <a:extLst>
              <a:ext uri="{FF2B5EF4-FFF2-40B4-BE49-F238E27FC236}">
                <a16:creationId xmlns:a16="http://schemas.microsoft.com/office/drawing/2014/main" id="{009E59FD-27E6-9475-3778-819652DC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32" y="2673707"/>
            <a:ext cx="2083949" cy="18645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E191-DB3E-BDA2-2A0C-92FA0B4B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6" grpId="0"/>
      <p:bldP spid="27" grpId="0"/>
      <p:bldP spid="29" grpId="0" animBg="1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C6B87B-F7CF-993A-DDD5-1B63BFAAF10E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1F663-A9E0-00ED-DFE9-0DF3ADE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Hyperfine Contribution</a:t>
            </a:r>
            <a:endParaRPr lang="en-US" dirty="0"/>
          </a:p>
        </p:txBody>
      </p:sp>
      <p:pic>
        <p:nvPicPr>
          <p:cNvPr id="8" name="Content Placeholder 7" descr="A graph with a red line&#10;&#10;Description automatically generated">
            <a:extLst>
              <a:ext uri="{FF2B5EF4-FFF2-40B4-BE49-F238E27FC236}">
                <a16:creationId xmlns:a16="http://schemas.microsoft.com/office/drawing/2014/main" id="{D667C7ED-23B7-9594-71DB-F4905007E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6" y="1690688"/>
            <a:ext cx="5922694" cy="444202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/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𝟐𝟒</m:t>
                      </m:r>
                      <m:sSubSup>
                        <m:sSubSupPr>
                          <m:ctrlPr>
                            <a:rPr lang="en-US" sz="1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sz="1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sz="16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8596C-167E-1CB8-0A45-8454C1C51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08" y="2215950"/>
                <a:ext cx="6379744" cy="6432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C30213-DB2B-4D0C-B7D4-C93A2CD4C62C}"/>
              </a:ext>
            </a:extLst>
          </p:cNvPr>
          <p:cNvSpPr txBox="1"/>
          <p:nvPr/>
        </p:nvSpPr>
        <p:spPr>
          <a:xfrm>
            <a:off x="6419210" y="3260248"/>
            <a:ext cx="5682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leading error in theoretical calculations of the hydrogen HFS comes from these spin-structure function dependent integrals!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subject of an ongoing tension between theory and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transition region accounts for ~30% of the integral!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E892A-1927-CAC1-C224-3A1F1DD8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/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Running Integral from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DDF52-A92A-D18D-E26D-E8F5BBD1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33" y="1690688"/>
                <a:ext cx="8285780" cy="495713"/>
              </a:xfrm>
              <a:prstGeom prst="rect">
                <a:avLst/>
              </a:prstGeom>
              <a:blipFill>
                <a:blip r:embed="rId4"/>
                <a:stretch>
                  <a:fillRect l="-662" t="-102439" b="-1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/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dirty="0"/>
                  <a:t> (GeV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)</a:t>
                </a:r>
                <a:endParaRPr lang="en-US" sz="2400" b="1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68B54-D1BA-323E-623B-BA9F4EBD0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32" y="5856791"/>
                <a:ext cx="3922650" cy="488339"/>
              </a:xfrm>
              <a:prstGeom prst="rect">
                <a:avLst/>
              </a:prstGeom>
              <a:blipFill>
                <a:blip r:embed="rId5"/>
                <a:stretch>
                  <a:fillRect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EDFA87-CE70-67DA-EACC-5C216A0A29D8}"/>
              </a:ext>
            </a:extLst>
          </p:cNvPr>
          <p:cNvSpPr txBox="1"/>
          <p:nvPr/>
        </p:nvSpPr>
        <p:spPr>
          <a:xfrm rot="16200000">
            <a:off x="-625503" y="3703611"/>
            <a:ext cx="24657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</a:t>
            </a:r>
          </a:p>
        </p:txBody>
      </p:sp>
    </p:spTree>
    <p:extLst>
      <p:ext uri="{BB962C8B-B14F-4D97-AF65-F5344CB8AC3E}">
        <p14:creationId xmlns:p14="http://schemas.microsoft.com/office/powerpoint/2010/main" val="160035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43DB-653A-417B-21DF-4596FD5EE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35" y="-2137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4F7EF-3303-290D-681A-AC96B1EC989C}"/>
              </a:ext>
            </a:extLst>
          </p:cNvPr>
          <p:cNvSpPr txBox="1"/>
          <p:nvPr/>
        </p:nvSpPr>
        <p:spPr>
          <a:xfrm>
            <a:off x="9788937" y="2965723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Ruth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457CA-84A1-A120-DC9E-8B74D66E31A2}"/>
              </a:ext>
            </a:extLst>
          </p:cNvPr>
          <p:cNvSpPr txBox="1"/>
          <p:nvPr/>
        </p:nvSpPr>
        <p:spPr>
          <a:xfrm>
            <a:off x="672851" y="2965723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Jian-Ping Chen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E24D9-6DA6-3423-8EF4-4B50BB0BEC3F}"/>
              </a:ext>
            </a:extLst>
          </p:cNvPr>
          <p:cNvSpPr txBox="1"/>
          <p:nvPr/>
        </p:nvSpPr>
        <p:spPr>
          <a:xfrm>
            <a:off x="7132424" y="2965723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Karl </a:t>
            </a:r>
            <a:r>
              <a:rPr lang="en-US" b="1" dirty="0" err="1"/>
              <a:t>Slifer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D5E0-B6EA-4576-09D2-9ECDB7B9075C}"/>
              </a:ext>
            </a:extLst>
          </p:cNvPr>
          <p:cNvSpPr txBox="1"/>
          <p:nvPr/>
        </p:nvSpPr>
        <p:spPr>
          <a:xfrm>
            <a:off x="3250447" y="2965723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Nathaly </a:t>
            </a:r>
            <a:r>
              <a:rPr lang="en-US" b="1" dirty="0" err="1"/>
              <a:t>Santiesteban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18BFEB-3CDA-17EC-99B4-17279F12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9" y="885813"/>
            <a:ext cx="2242101" cy="196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C5DFB-3323-49B4-D9A2-69819BD5F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750" y="885813"/>
            <a:ext cx="1830535" cy="199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7761-89D7-F9F6-0C27-75B81844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481" y="894043"/>
            <a:ext cx="2182221" cy="199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90AC3-1358-BD49-F04F-4FBB6D6C2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306" y="883224"/>
            <a:ext cx="2060559" cy="202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73ABED-7A2C-4783-761D-39339B8044BF}"/>
              </a:ext>
            </a:extLst>
          </p:cNvPr>
          <p:cNvSpPr/>
          <p:nvPr/>
        </p:nvSpPr>
        <p:spPr>
          <a:xfrm>
            <a:off x="685919" y="4327873"/>
            <a:ext cx="1728358" cy="1484852"/>
          </a:xfrm>
          <a:prstGeom prst="rect">
            <a:avLst/>
          </a:prstGeom>
          <a:noFill/>
          <a:ln w="762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E28E81-4315-844F-BE47-96323B1211BE}"/>
              </a:ext>
            </a:extLst>
          </p:cNvPr>
          <p:cNvSpPr txBox="1"/>
          <p:nvPr/>
        </p:nvSpPr>
        <p:spPr>
          <a:xfrm>
            <a:off x="819641" y="4311310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g2p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3BB05-AFC8-7AC9-5DD1-E725E79E02DB}"/>
              </a:ext>
            </a:extLst>
          </p:cNvPr>
          <p:cNvSpPr txBox="1"/>
          <p:nvPr/>
        </p:nvSpPr>
        <p:spPr>
          <a:xfrm>
            <a:off x="1030084" y="4771858"/>
            <a:ext cx="1069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Ruth</a:t>
            </a:r>
          </a:p>
          <a:p>
            <a:r>
              <a:rPr lang="en-US" dirty="0"/>
              <a:t>J.P. Chen</a:t>
            </a:r>
          </a:p>
          <a:p>
            <a:r>
              <a:rPr lang="en-US" dirty="0"/>
              <a:t>K. </a:t>
            </a:r>
            <a:r>
              <a:rPr lang="en-US" dirty="0" err="1"/>
              <a:t>Slifer</a:t>
            </a:r>
            <a:endParaRPr lang="en-US" dirty="0"/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5F2B4-7151-F8A5-76EA-A3A73DE6C506}"/>
              </a:ext>
            </a:extLst>
          </p:cNvPr>
          <p:cNvSpPr/>
          <p:nvPr/>
        </p:nvSpPr>
        <p:spPr>
          <a:xfrm>
            <a:off x="3278459" y="4309087"/>
            <a:ext cx="1728358" cy="148485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E62E0C-4C43-9B2A-8D0C-00A2C67D50E5}"/>
              </a:ext>
            </a:extLst>
          </p:cNvPr>
          <p:cNvSpPr txBox="1"/>
          <p:nvPr/>
        </p:nvSpPr>
        <p:spPr>
          <a:xfrm>
            <a:off x="3282547" y="4345882"/>
            <a:ext cx="169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SANE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38893-4FCC-6D3C-63A9-715064F0B77D}"/>
              </a:ext>
            </a:extLst>
          </p:cNvPr>
          <p:cNvSpPr txBox="1"/>
          <p:nvPr/>
        </p:nvSpPr>
        <p:spPr>
          <a:xfrm>
            <a:off x="3400021" y="4603315"/>
            <a:ext cx="15240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W. Armstrong</a:t>
            </a:r>
          </a:p>
          <a:p>
            <a:r>
              <a:rPr lang="en-US" dirty="0"/>
              <a:t>J. Maxwell</a:t>
            </a:r>
          </a:p>
          <a:p>
            <a:r>
              <a:rPr lang="en-US" dirty="0"/>
              <a:t>Z.E. </a:t>
            </a:r>
            <a:r>
              <a:rPr lang="en-US" dirty="0" err="1"/>
              <a:t>Meziani</a:t>
            </a:r>
            <a:endParaRPr lang="en-US" dirty="0"/>
          </a:p>
          <a:p>
            <a:r>
              <a:rPr lang="en-US" dirty="0"/>
              <a:t>M. Jones</a:t>
            </a:r>
          </a:p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6D4447-3A57-8BE8-0A2A-0F526904D3DE}"/>
              </a:ext>
            </a:extLst>
          </p:cNvPr>
          <p:cNvSpPr/>
          <p:nvPr/>
        </p:nvSpPr>
        <p:spPr>
          <a:xfrm>
            <a:off x="8269734" y="3909513"/>
            <a:ext cx="3541265" cy="233953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BB2A1-6F82-0B16-F820-EE7C1CD3D11E}"/>
              </a:ext>
            </a:extLst>
          </p:cNvPr>
          <p:cNvSpPr txBox="1"/>
          <p:nvPr/>
        </p:nvSpPr>
        <p:spPr>
          <a:xfrm>
            <a:off x="9120338" y="3930681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Polarized Target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Experts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5AC473-24C2-8FDC-82EA-C154C0905071}"/>
              </a:ext>
            </a:extLst>
          </p:cNvPr>
          <p:cNvSpPr txBox="1"/>
          <p:nvPr/>
        </p:nvSpPr>
        <p:spPr>
          <a:xfrm>
            <a:off x="8415639" y="4555844"/>
            <a:ext cx="3312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K. </a:t>
            </a:r>
            <a:r>
              <a:rPr lang="en-US" sz="1600" dirty="0" err="1"/>
              <a:t>Slifer</a:t>
            </a:r>
            <a:r>
              <a:rPr lang="en-US" sz="1600" dirty="0"/>
              <a:t>,  A. Arora, M. Farooq, N. </a:t>
            </a:r>
            <a:r>
              <a:rPr lang="en-US" sz="1600" dirty="0" err="1"/>
              <a:t>Santiesteban</a:t>
            </a:r>
            <a:r>
              <a:rPr lang="en-US" sz="1600" dirty="0"/>
              <a:t>, H. </a:t>
            </a:r>
            <a:r>
              <a:rPr lang="en-US" sz="1600" dirty="0" err="1"/>
              <a:t>Chinchay</a:t>
            </a:r>
            <a:r>
              <a:rPr lang="en-US" sz="1600" dirty="0"/>
              <a:t>, Z. Wolters, O. </a:t>
            </a:r>
            <a:r>
              <a:rPr lang="en-US" sz="1600" b="0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Olokunboyo</a:t>
            </a:r>
            <a:r>
              <a:rPr lang="en-US" sz="1600" dirty="0">
                <a:solidFill>
                  <a:srgbClr val="11111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US" sz="1600" dirty="0"/>
              <a:t>A. Zec, E. Long, J.P. Chen, D. Ruth, C. Keith, J. Maxwell. D. Meekins, J. Brock, D. Keller, I. Fernando, S. </a:t>
            </a:r>
            <a:r>
              <a:rPr lang="en-US" sz="1600" dirty="0" err="1"/>
              <a:t>Covrig</a:t>
            </a:r>
            <a:r>
              <a:rPr lang="en-US" sz="1600" dirty="0"/>
              <a:t> </a:t>
            </a:r>
            <a:r>
              <a:rPr lang="en-US" sz="1600" dirty="0" err="1"/>
              <a:t>Dusa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B100FD-4932-F749-0179-D87ED69D33AF}"/>
              </a:ext>
            </a:extLst>
          </p:cNvPr>
          <p:cNvSpPr/>
          <p:nvPr/>
        </p:nvSpPr>
        <p:spPr>
          <a:xfrm>
            <a:off x="5908335" y="4309087"/>
            <a:ext cx="1728358" cy="148485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D6F832-30AB-53C5-DD2A-AFA7B77D3480}"/>
              </a:ext>
            </a:extLst>
          </p:cNvPr>
          <p:cNvSpPr txBox="1"/>
          <p:nvPr/>
        </p:nvSpPr>
        <p:spPr>
          <a:xfrm>
            <a:off x="6027117" y="4350402"/>
            <a:ext cx="153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RSS Analysis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CD29E7-6946-3A86-244B-825851582A41}"/>
              </a:ext>
            </a:extLst>
          </p:cNvPr>
          <p:cNvSpPr txBox="1"/>
          <p:nvPr/>
        </p:nvSpPr>
        <p:spPr>
          <a:xfrm>
            <a:off x="6258399" y="4715214"/>
            <a:ext cx="1232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Slifer</a:t>
            </a:r>
            <a:endParaRPr lang="en-US" dirty="0"/>
          </a:p>
          <a:p>
            <a:r>
              <a:rPr lang="en-US" dirty="0"/>
              <a:t>M. Jones</a:t>
            </a:r>
          </a:p>
          <a:p>
            <a:r>
              <a:rPr lang="en-US" dirty="0"/>
              <a:t>O. </a:t>
            </a:r>
            <a:r>
              <a:rPr lang="en-US" dirty="0" err="1"/>
              <a:t>Rondon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099FD-C74A-EEB7-C1F4-1221A27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3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552A06-8C2F-4B8A-02DA-D73D921A0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949" y="1069172"/>
            <a:ext cx="6766990" cy="3695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B88B8-1F26-C964-7417-47F44D1E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31" y="946298"/>
            <a:ext cx="6203019" cy="3801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6934-8437-9082-D407-723AA5F9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30" y="5314706"/>
            <a:ext cx="10515600" cy="1325564"/>
          </a:xfrm>
        </p:spPr>
        <p:txBody>
          <a:bodyPr>
            <a:normAutofit/>
          </a:bodyPr>
          <a:lstStyle/>
          <a:p>
            <a:r>
              <a:rPr lang="en-US" dirty="0"/>
              <a:t>Integrals are saturated in the measured region (flat slope)</a:t>
            </a:r>
          </a:p>
          <a:p>
            <a:r>
              <a:rPr lang="en-US" dirty="0"/>
              <a:t>Therefore, </a:t>
            </a:r>
            <a:r>
              <a:rPr lang="en-US" b="1" u="sng" dirty="0"/>
              <a:t>the low-x regime is irrelevant to these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/>
              <p:nvPr/>
            </p:nvSpPr>
            <p:spPr>
              <a:xfrm>
                <a:off x="986078" y="2988879"/>
                <a:ext cx="6128158" cy="596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16D9DB-2B1A-E872-B2BB-FB74E0B1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8" y="2988879"/>
                <a:ext cx="6128158" cy="596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/>
              <p:nvPr/>
            </p:nvSpPr>
            <p:spPr>
              <a:xfrm>
                <a:off x="7051985" y="3401137"/>
                <a:ext cx="6128158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ACE773-62A2-8BFD-DF10-C69B00EEC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85" y="3401137"/>
                <a:ext cx="6128158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9B7A9-4BCC-1590-2557-6B57393A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/>
              <p:nvPr/>
            </p:nvSpPr>
            <p:spPr>
              <a:xfrm>
                <a:off x="2178839" y="225185"/>
                <a:ext cx="9844829" cy="926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Running Integrals as % Total Value (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600" b="1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6DCEEF-96B7-51C6-A78A-620830A47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39" y="225185"/>
                <a:ext cx="9844829" cy="926344"/>
              </a:xfrm>
              <a:prstGeom prst="rect">
                <a:avLst/>
              </a:prstGeom>
              <a:blipFill>
                <a:blip r:embed="rId6"/>
                <a:stretch>
                  <a:fillRect l="-1858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0608332-F68E-055D-54E1-0CA3981273EA}"/>
              </a:ext>
            </a:extLst>
          </p:cNvPr>
          <p:cNvSpPr txBox="1"/>
          <p:nvPr/>
        </p:nvSpPr>
        <p:spPr>
          <a:xfrm>
            <a:off x="3000256" y="4423845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95E83-C3C6-342B-E726-832C6C1A1344}"/>
              </a:ext>
            </a:extLst>
          </p:cNvPr>
          <p:cNvSpPr txBox="1"/>
          <p:nvPr/>
        </p:nvSpPr>
        <p:spPr>
          <a:xfrm>
            <a:off x="9043342" y="4467849"/>
            <a:ext cx="692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/>
              <a:t>x</a:t>
            </a:r>
            <a:r>
              <a:rPr lang="en-US" sz="2400" b="1" baseline="-25000" dirty="0" err="1"/>
              <a:t>min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81D2C-0D67-ADE4-12CD-D620A76ACAF8}"/>
              </a:ext>
            </a:extLst>
          </p:cNvPr>
          <p:cNvSpPr txBox="1"/>
          <p:nvPr/>
        </p:nvSpPr>
        <p:spPr>
          <a:xfrm rot="16200000">
            <a:off x="-1562672" y="2535096"/>
            <a:ext cx="3707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 (% Total)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F0391-4F2A-5E45-5EC7-DE10278D5EBB}"/>
              </a:ext>
            </a:extLst>
          </p:cNvPr>
          <p:cNvSpPr txBox="1"/>
          <p:nvPr/>
        </p:nvSpPr>
        <p:spPr>
          <a:xfrm rot="16200000">
            <a:off x="4425889" y="2631326"/>
            <a:ext cx="3707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Running Integral (% Total)</a:t>
            </a:r>
          </a:p>
        </p:txBody>
      </p:sp>
    </p:spTree>
    <p:extLst>
      <p:ext uri="{BB962C8B-B14F-4D97-AF65-F5344CB8AC3E}">
        <p14:creationId xmlns:p14="http://schemas.microsoft.com/office/powerpoint/2010/main" val="267933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4A4A-17AF-4131-3665-2699CB3B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420881"/>
            <a:ext cx="2585224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Rates Table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DB3EE16-341A-00C9-5155-EF37B60E0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72330"/>
              </p:ext>
            </p:extLst>
          </p:nvPr>
        </p:nvGraphicFramePr>
        <p:xfrm>
          <a:off x="1876302" y="11430"/>
          <a:ext cx="9588600" cy="680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638">
                  <a:extLst>
                    <a:ext uri="{9D8B030D-6E8A-4147-A177-3AD203B41FA5}">
                      <a16:colId xmlns:a16="http://schemas.microsoft.com/office/drawing/2014/main" val="3391460149"/>
                    </a:ext>
                  </a:extLst>
                </a:gridCol>
                <a:gridCol w="1642962">
                  <a:extLst>
                    <a:ext uri="{9D8B030D-6E8A-4147-A177-3AD203B41FA5}">
                      <a16:colId xmlns:a16="http://schemas.microsoft.com/office/drawing/2014/main" val="818440695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214091153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357792749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219006340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675686731"/>
                    </a:ext>
                  </a:extLst>
                </a:gridCol>
                <a:gridCol w="1369800">
                  <a:extLst>
                    <a:ext uri="{9D8B030D-6E8A-4147-A177-3AD203B41FA5}">
                      <a16:colId xmlns:a16="http://schemas.microsoft.com/office/drawing/2014/main" val="1517603090"/>
                    </a:ext>
                  </a:extLst>
                </a:gridCol>
              </a:tblGrid>
              <a:tr h="449630">
                <a:tc>
                  <a:txBody>
                    <a:bodyPr/>
                    <a:lstStyle/>
                    <a:p>
                      <a:r>
                        <a:rPr lang="en-US" sz="1200" dirty="0"/>
                        <a:t>E</a:t>
                      </a:r>
                      <a:r>
                        <a:rPr lang="en-US" sz="1200" baseline="-25000" dirty="0"/>
                        <a:t>0 </a:t>
                      </a:r>
                      <a:r>
                        <a:rPr lang="en-US" sz="1200" baseline="0" dirty="0"/>
                        <a:t> (GeV)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Scattering Angle 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r>
                        <a:rPr lang="en-US" sz="1200" baseline="-25000" dirty="0"/>
                        <a:t>0</a:t>
                      </a:r>
                      <a:r>
                        <a:rPr lang="en-US" sz="1200" dirty="0"/>
                        <a:t> (GeV)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 Q</a:t>
                      </a:r>
                      <a:r>
                        <a:rPr lang="en-US" sz="1200" baseline="30000" dirty="0"/>
                        <a:t>2 </a:t>
                      </a:r>
                      <a:r>
                        <a:rPr lang="en-US" sz="1200" dirty="0"/>
                        <a:t>(GeV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Proton Rate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Rate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Time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42976"/>
                  </a:ext>
                </a:extLst>
              </a:tr>
              <a:tr h="224815">
                <a:tc rowSpan="24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9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4.4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500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7640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92083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85378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69610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77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3333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4192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488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0.62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84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37938"/>
                  </a:ext>
                </a:extLst>
              </a:tr>
              <a:tr h="269778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1008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417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26937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3583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0.892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1095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2596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63595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9708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4902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949428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3.607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1.250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312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2.661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22812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1.963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21701"/>
                  </a:ext>
                </a:extLst>
              </a:tr>
              <a:tr h="224815">
                <a:tc rowSpan="4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8.8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61801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06899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7.213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3.44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101.8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63414"/>
                  </a:ext>
                </a:extLst>
              </a:tr>
              <a:tr h="224815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5.321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31.6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51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0AE58C-7803-98A2-21F1-60FF72C3C85E}"/>
              </a:ext>
            </a:extLst>
          </p:cNvPr>
          <p:cNvSpPr txBox="1"/>
          <p:nvPr/>
        </p:nvSpPr>
        <p:spPr>
          <a:xfrm>
            <a:off x="235788" y="4788391"/>
            <a:ext cx="180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PAC Days:</a:t>
            </a:r>
          </a:p>
          <a:p>
            <a:r>
              <a:rPr lang="en-US" b="1" dirty="0"/>
              <a:t>13.0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02317F-36AB-8D0F-CCE0-189D85C7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4350" y="645540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95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71C3-5DD8-8442-8686-D6F672F1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Overhead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E764F7-AC3A-BBB3-2A9B-38F2C9A40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45268"/>
              </p:ext>
            </p:extLst>
          </p:nvPr>
        </p:nvGraphicFramePr>
        <p:xfrm>
          <a:off x="4440280" y="1241528"/>
          <a:ext cx="733750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376">
                  <a:extLst>
                    <a:ext uri="{9D8B030D-6E8A-4147-A177-3AD203B41FA5}">
                      <a16:colId xmlns:a16="http://schemas.microsoft.com/office/drawing/2014/main" val="313791874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455039041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2093151280"/>
                    </a:ext>
                  </a:extLst>
                </a:gridCol>
                <a:gridCol w="1834376">
                  <a:extLst>
                    <a:ext uri="{9D8B030D-6E8A-4147-A177-3AD203B41FA5}">
                      <a16:colId xmlns:a16="http://schemas.microsoft.com/office/drawing/2014/main" val="1030791950"/>
                    </a:ext>
                  </a:extLst>
                </a:gridCol>
              </a:tblGrid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Per 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hr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4451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Anneal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8475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Beamline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81927"/>
                  </a:ext>
                </a:extLst>
              </a:tr>
              <a:tr h="296980">
                <a:tc>
                  <a:txBody>
                    <a:bodyPr/>
                    <a:lstStyle/>
                    <a:p>
                      <a:r>
                        <a:rPr lang="en-US" sz="1600" dirty="0"/>
                        <a:t>Target Swap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2944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T.E.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22567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Target Field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77210"/>
                  </a:ext>
                </a:extLst>
              </a:tr>
              <a:tr h="487865">
                <a:tc>
                  <a:txBody>
                    <a:bodyPr/>
                    <a:lstStyle/>
                    <a:p>
                      <a:r>
                        <a:rPr lang="en-US" sz="1600" dirty="0"/>
                        <a:t>Carbon, Dummy, Empty runs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25168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Pass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7022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Momentum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29513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Moller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10(+1 shift)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4.0(+8.0)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824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Pair-Symmetric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149541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Optics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27146"/>
                  </a:ext>
                </a:extLst>
              </a:tr>
              <a:tr h="282448">
                <a:tc>
                  <a:txBody>
                    <a:bodyPr/>
                    <a:lstStyle/>
                    <a:p>
                      <a:r>
                        <a:rPr lang="en-US" sz="1600" dirty="0"/>
                        <a:t>BCM 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43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F6FFF2-0851-5EA9-5C64-67B76670B746}"/>
              </a:ext>
            </a:extLst>
          </p:cNvPr>
          <p:cNvSpPr txBox="1"/>
          <p:nvPr/>
        </p:nvSpPr>
        <p:spPr>
          <a:xfrm>
            <a:off x="498330" y="1474181"/>
            <a:ext cx="382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Total: 12.7 Overhead Days (305.5)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E02D0-BF0C-5233-836B-CCC2EE38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513" y="182562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5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9882-F59C-0DED-D214-8B416E8A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Burkhardt-Cottingham Sum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“</a:t>
                </a:r>
                <a:r>
                  <a:rPr lang="en-US" dirty="0" err="1"/>
                  <a:t>Superconvergence</a:t>
                </a:r>
                <a:r>
                  <a:rPr lang="en-US" dirty="0"/>
                  <a:t>” Sum Rule for an amplitude whose imaginary part is g</a:t>
                </a:r>
                <a:r>
                  <a:rPr lang="en-US" baseline="-25000" dirty="0"/>
                  <a:t>2</a:t>
                </a:r>
              </a:p>
              <a:p>
                <a:r>
                  <a:rPr lang="en-US" dirty="0"/>
                  <a:t>Assuming convergent dispersion relations for 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 and 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b="0" i="0" dirty="0">
                    <a:effectLst/>
                    <a:highlight>
                      <a:srgbClr val="FFFFFF"/>
                    </a:highlight>
                    <a:latin typeface="Source Sans Pro" panose="020F0502020204030204" pitchFamily="34" charset="0"/>
                  </a:rPr>
                  <a:t>𝜈</a:t>
                </a:r>
                <a:r>
                  <a:rPr lang="en-US" dirty="0"/>
                  <a:t>), arises naturally from subtraction of VVCS amplitudes: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B.C. Integral converges to 0 in both QED and Perturbative QCD, and follows from </a:t>
                </a:r>
                <a:r>
                  <a:rPr lang="en-US" dirty="0" err="1"/>
                  <a:t>Wandzura-Wilczek</a:t>
                </a:r>
                <a:r>
                  <a:rPr lang="en-US" dirty="0"/>
                  <a:t> relation (</a:t>
                </a:r>
                <a:r>
                  <a:rPr lang="en-US" dirty="0" err="1"/>
                  <a:t>Altarelli</a:t>
                </a:r>
                <a:r>
                  <a:rPr lang="en-US" dirty="0"/>
                  <a:t> et al [1994], R. L. Jaffe [1990 Review])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B724CE-CE61-C7A1-5E70-BEAA0DF095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48047"/>
                <a:ext cx="10515600" cy="3944828"/>
              </a:xfrm>
              <a:blipFill>
                <a:blip r:embed="rId2"/>
                <a:stretch>
                  <a:fillRect l="-928" t="-3864" r="-986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96276-60E4-1652-B007-43951A81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3C5929-A991-E063-7F6B-D9E413AADE63}"/>
              </a:ext>
            </a:extLst>
          </p:cNvPr>
          <p:cNvSpPr/>
          <p:nvPr/>
        </p:nvSpPr>
        <p:spPr>
          <a:xfrm>
            <a:off x="3981368" y="1823537"/>
            <a:ext cx="3854531" cy="59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/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trlPr>
                          <a:rPr lang="is-I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𝒕𝒉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7C5D52-B5D9-C2F7-CBEA-5483CEB8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08" y="1884592"/>
                <a:ext cx="3496791" cy="469552"/>
              </a:xfrm>
              <a:prstGeom prst="rect">
                <a:avLst/>
              </a:prstGeom>
              <a:blipFill>
                <a:blip r:embed="rId3"/>
                <a:stretch>
                  <a:fillRect t="-7792" r="-4355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503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0C7B-2189-3D27-AE71-50B590C7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of the Chicane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D26A-7A6E-01AE-1122-F4CD88D4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627187"/>
            <a:ext cx="10515600" cy="4729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Chicane is a </a:t>
            </a:r>
            <a:r>
              <a:rPr lang="en-US" u="sng" dirty="0"/>
              <a:t>new</a:t>
            </a:r>
            <a:r>
              <a:rPr lang="en-US" dirty="0"/>
              <a:t> installation, not a refurbishment of the old chicane</a:t>
            </a:r>
          </a:p>
          <a:p>
            <a:endParaRPr lang="en-US" dirty="0"/>
          </a:p>
          <a:p>
            <a:r>
              <a:rPr lang="en-US" dirty="0"/>
              <a:t>Design is fundamentally similar to numerous similar projects by the </a:t>
            </a:r>
            <a:r>
              <a:rPr lang="en-US" dirty="0" err="1"/>
              <a:t>JLab</a:t>
            </a:r>
            <a:r>
              <a:rPr lang="en-US" dirty="0"/>
              <a:t> staff, nothing untested or uncertain about it</a:t>
            </a:r>
          </a:p>
          <a:p>
            <a:endParaRPr lang="en-US" dirty="0"/>
          </a:p>
          <a:p>
            <a:r>
              <a:rPr lang="en-US" dirty="0"/>
              <a:t>Dr. Benesch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is the longest serving member of the TAC and has designed resistive and superconducting magnets since 1976</a:t>
            </a:r>
          </a:p>
          <a:p>
            <a:endParaRPr lang="en-US" b="0" i="0" dirty="0">
              <a:effectLst/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Design is “Proof of Principle” only in sense that mm scale refinements still need to be made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Staff scientists are very confident that chicane will be carefully built and tested and will work well, but will need some time to commission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6BDE9-63E3-3482-6EA2-A14F4B1E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5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Projected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Uncertainties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B33DB7-501B-991F-7FED-73A2EB964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01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Having data in the regime where twist-2 assumption fails helps us better understand the small-x regime</a:t>
                </a:r>
              </a:p>
              <a:p>
                <a:endParaRPr lang="en-US" dirty="0"/>
              </a:p>
              <a:p>
                <a:r>
                  <a:rPr lang="en-US" dirty="0"/>
                  <a:t>If B.C. Sum Rule is followed, then we directly measure how the low-x part transitions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</m:oMath>
                </a14:m>
                <a:r>
                  <a:rPr lang="en-US" dirty="0"/>
                  <a:t>into a more complex form!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1BEE4-7330-0C4D-BD2E-1363ACC7E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78" y="1640366"/>
                <a:ext cx="5689622" cy="4379052"/>
              </a:xfrm>
              <a:blipFill>
                <a:blip r:embed="rId3"/>
                <a:stretch>
                  <a:fillRect l="-1929" r="-3108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9F4A14-90E8-788C-6E4F-9FE859A9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56" y="1728133"/>
            <a:ext cx="5575297" cy="42035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5A47-57C3-DB59-E0C5-D44212F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7248-9D14-29A4-A97C-CEC2F781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 in the transition region?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FA1980-C84A-6FC4-7F63-A7E16AE4A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In unpolarized systems, 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/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describe quark-gluon distribution: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 a spin-½ polarized system,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/g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describe the spin distribution 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64E4491F-7BCA-2409-8F94-3C039D82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05" y="2944120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E07FDE5-9671-2459-DEE4-44C4D0BD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48" y="4889757"/>
            <a:ext cx="6517481" cy="561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D4FA2-DF10-376E-D345-2A780EE50EB5}"/>
              </a:ext>
            </a:extLst>
          </p:cNvPr>
          <p:cNvSpPr txBox="1"/>
          <p:nvPr/>
        </p:nvSpPr>
        <p:spPr>
          <a:xfrm>
            <a:off x="3479150" y="5926693"/>
            <a:ext cx="262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Nucleon Spin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A2B32-9B25-8EAD-9CAC-3F152EC71A20}"/>
              </a:ext>
            </a:extLst>
          </p:cNvPr>
          <p:cNvSpPr txBox="1"/>
          <p:nvPr/>
        </p:nvSpPr>
        <p:spPr>
          <a:xfrm>
            <a:off x="7044079" y="5925712"/>
            <a:ext cx="289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Q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uark-Gluon Correlations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2A42C1-923A-2CCE-59FB-312C12BD4FE3}"/>
              </a:ext>
            </a:extLst>
          </p:cNvPr>
          <p:cNvCxnSpPr/>
          <p:nvPr/>
        </p:nvCxnSpPr>
        <p:spPr>
          <a:xfrm flipH="1">
            <a:off x="5238750" y="5359400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091032-007B-468E-57C5-BF3200CCB474}"/>
              </a:ext>
            </a:extLst>
          </p:cNvPr>
          <p:cNvCxnSpPr>
            <a:cxnSpLocks/>
          </p:cNvCxnSpPr>
          <p:nvPr/>
        </p:nvCxnSpPr>
        <p:spPr>
          <a:xfrm>
            <a:off x="6942479" y="5359400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19268A-9684-9BC6-617A-7885B3BC9ED0}"/>
              </a:ext>
            </a:extLst>
          </p:cNvPr>
          <p:cNvCxnSpPr/>
          <p:nvPr/>
        </p:nvCxnSpPr>
        <p:spPr>
          <a:xfrm>
            <a:off x="5238750" y="5359400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7224E4-4556-E80E-9F2E-AE16B1ED8F76}"/>
              </a:ext>
            </a:extLst>
          </p:cNvPr>
          <p:cNvCxnSpPr/>
          <p:nvPr/>
        </p:nvCxnSpPr>
        <p:spPr>
          <a:xfrm>
            <a:off x="6542429" y="5359400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CF527-ED7E-AD20-2652-17B9B685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2E5B-2DD7-B973-4504-B5FEECF3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2</a:t>
            </a:r>
            <a:r>
              <a:rPr lang="en-US" dirty="0"/>
              <a:t> Structure Function enables direct tests of </a:t>
            </a:r>
            <a:r>
              <a:rPr lang="en-US" i="0" dirty="0">
                <a:effectLst/>
                <a:highlight>
                  <a:srgbClr val="FFFFFF"/>
                </a:highlight>
              </a:rPr>
              <a:t>QCD and higher twist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10200-C334-FA15-463A-AADBBA331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42016"/>
            <a:ext cx="10515600" cy="4351338"/>
          </a:xfrm>
        </p:spPr>
        <p:txBody>
          <a:bodyPr/>
          <a:lstStyle/>
          <a:p>
            <a:r>
              <a:rPr lang="en-US" b="1" dirty="0"/>
              <a:t>Higher Twist: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Benchmarking (Lattice) </a:t>
            </a:r>
            <a:r>
              <a:rPr lang="en-US" b="1" i="0" dirty="0">
                <a:effectLst/>
                <a:highlight>
                  <a:srgbClr val="FFFFFF"/>
                </a:highlight>
              </a:rPr>
              <a:t>QCD: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/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𝑊𝑊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ζ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BA1206-CAD6-C8A2-A0AE-CA222EA6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56" y="2756600"/>
                <a:ext cx="7120617" cy="714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E2C622-ACD5-A661-E381-589C9DBF8C16}"/>
              </a:ext>
            </a:extLst>
          </p:cNvPr>
          <p:cNvSpPr/>
          <p:nvPr/>
        </p:nvSpPr>
        <p:spPr>
          <a:xfrm>
            <a:off x="4394200" y="2756600"/>
            <a:ext cx="1289050" cy="347831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C23CF-7E43-8C88-1C7D-B987A0835EBB}"/>
              </a:ext>
            </a:extLst>
          </p:cNvPr>
          <p:cNvCxnSpPr>
            <a:stCxn id="6" idx="8"/>
          </p:cNvCxnSpPr>
          <p:nvPr/>
        </p:nvCxnSpPr>
        <p:spPr>
          <a:xfrm flipV="1">
            <a:off x="5187950" y="2359025"/>
            <a:ext cx="228600" cy="4215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10F2E02-1DB7-3F9C-D3F2-395E89D02D0A}"/>
              </a:ext>
            </a:extLst>
          </p:cNvPr>
          <p:cNvSpPr txBox="1"/>
          <p:nvPr/>
        </p:nvSpPr>
        <p:spPr>
          <a:xfrm>
            <a:off x="5118100" y="2035175"/>
            <a:ext cx="792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Small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C7E6A-BAF2-DAF6-A5FB-119A9794A1E9}"/>
              </a:ext>
            </a:extLst>
          </p:cNvPr>
          <p:cNvSpPr txBox="1"/>
          <p:nvPr/>
        </p:nvSpPr>
        <p:spPr>
          <a:xfrm>
            <a:off x="6153150" y="3802994"/>
            <a:ext cx="93211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Twist-3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59744-C77D-1320-260F-183C4530D71C}"/>
              </a:ext>
            </a:extLst>
          </p:cNvPr>
          <p:cNvCxnSpPr>
            <a:cxnSpLocks/>
          </p:cNvCxnSpPr>
          <p:nvPr/>
        </p:nvCxnSpPr>
        <p:spPr>
          <a:xfrm>
            <a:off x="6310355" y="3335497"/>
            <a:ext cx="217445" cy="53297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7E365-9427-6998-3EC7-E49E8415B592}"/>
              </a:ext>
            </a:extLst>
          </p:cNvPr>
          <p:cNvCxnSpPr>
            <a:cxnSpLocks/>
          </p:cNvCxnSpPr>
          <p:nvPr/>
        </p:nvCxnSpPr>
        <p:spPr>
          <a:xfrm>
            <a:off x="5910305" y="3335497"/>
            <a:ext cx="8001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6A845D-1498-0294-5904-898041218A80}"/>
              </a:ext>
            </a:extLst>
          </p:cNvPr>
          <p:cNvSpPr/>
          <p:nvPr/>
        </p:nvSpPr>
        <p:spPr>
          <a:xfrm flipV="1">
            <a:off x="2234428" y="3128866"/>
            <a:ext cx="1289050" cy="424025"/>
          </a:xfrm>
          <a:custGeom>
            <a:avLst/>
            <a:gdLst>
              <a:gd name="connsiteX0" fmla="*/ 0 w 1289050"/>
              <a:gd name="connsiteY0" fmla="*/ 208131 h 347831"/>
              <a:gd name="connsiteX1" fmla="*/ 76200 w 1289050"/>
              <a:gd name="connsiteY1" fmla="*/ 144631 h 347831"/>
              <a:gd name="connsiteX2" fmla="*/ 127000 w 1289050"/>
              <a:gd name="connsiteY2" fmla="*/ 119231 h 347831"/>
              <a:gd name="connsiteX3" fmla="*/ 158750 w 1289050"/>
              <a:gd name="connsiteY3" fmla="*/ 106531 h 347831"/>
              <a:gd name="connsiteX4" fmla="*/ 228600 w 1289050"/>
              <a:gd name="connsiteY4" fmla="*/ 62081 h 347831"/>
              <a:gd name="connsiteX5" fmla="*/ 304800 w 1289050"/>
              <a:gd name="connsiteY5" fmla="*/ 43031 h 347831"/>
              <a:gd name="connsiteX6" fmla="*/ 438150 w 1289050"/>
              <a:gd name="connsiteY6" fmla="*/ 23981 h 347831"/>
              <a:gd name="connsiteX7" fmla="*/ 679450 w 1289050"/>
              <a:gd name="connsiteY7" fmla="*/ 17631 h 347831"/>
              <a:gd name="connsiteX8" fmla="*/ 793750 w 1289050"/>
              <a:gd name="connsiteY8" fmla="*/ 23981 h 347831"/>
              <a:gd name="connsiteX9" fmla="*/ 889000 w 1289050"/>
              <a:gd name="connsiteY9" fmla="*/ 55731 h 347831"/>
              <a:gd name="connsiteX10" fmla="*/ 952500 w 1289050"/>
              <a:gd name="connsiteY10" fmla="*/ 74781 h 347831"/>
              <a:gd name="connsiteX11" fmla="*/ 1066800 w 1289050"/>
              <a:gd name="connsiteY11" fmla="*/ 138281 h 347831"/>
              <a:gd name="connsiteX12" fmla="*/ 1123950 w 1289050"/>
              <a:gd name="connsiteY12" fmla="*/ 163681 h 347831"/>
              <a:gd name="connsiteX13" fmla="*/ 1143000 w 1289050"/>
              <a:gd name="connsiteY13" fmla="*/ 176381 h 347831"/>
              <a:gd name="connsiteX14" fmla="*/ 1168400 w 1289050"/>
              <a:gd name="connsiteY14" fmla="*/ 201781 h 347831"/>
              <a:gd name="connsiteX15" fmla="*/ 1200150 w 1289050"/>
              <a:gd name="connsiteY15" fmla="*/ 227181 h 347831"/>
              <a:gd name="connsiteX16" fmla="*/ 1219200 w 1289050"/>
              <a:gd name="connsiteY16" fmla="*/ 252581 h 347831"/>
              <a:gd name="connsiteX17" fmla="*/ 1238250 w 1289050"/>
              <a:gd name="connsiteY17" fmla="*/ 271631 h 347831"/>
              <a:gd name="connsiteX18" fmla="*/ 1250950 w 1289050"/>
              <a:gd name="connsiteY18" fmla="*/ 309731 h 347831"/>
              <a:gd name="connsiteX19" fmla="*/ 1289050 w 1289050"/>
              <a:gd name="connsiteY19" fmla="*/ 347831 h 3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9050" h="347831">
                <a:moveTo>
                  <a:pt x="0" y="208131"/>
                </a:moveTo>
                <a:cubicBezTo>
                  <a:pt x="31325" y="176806"/>
                  <a:pt x="35751" y="168901"/>
                  <a:pt x="76200" y="144631"/>
                </a:cubicBezTo>
                <a:cubicBezTo>
                  <a:pt x="92434" y="134891"/>
                  <a:pt x="109810" y="127165"/>
                  <a:pt x="127000" y="119231"/>
                </a:cubicBezTo>
                <a:cubicBezTo>
                  <a:pt x="137349" y="114454"/>
                  <a:pt x="148815" y="112119"/>
                  <a:pt x="158750" y="106531"/>
                </a:cubicBezTo>
                <a:cubicBezTo>
                  <a:pt x="182804" y="93001"/>
                  <a:pt x="201826" y="68774"/>
                  <a:pt x="228600" y="62081"/>
                </a:cubicBezTo>
                <a:cubicBezTo>
                  <a:pt x="254000" y="55731"/>
                  <a:pt x="278820" y="46278"/>
                  <a:pt x="304800" y="43031"/>
                </a:cubicBezTo>
                <a:cubicBezTo>
                  <a:pt x="417110" y="28992"/>
                  <a:pt x="372933" y="37024"/>
                  <a:pt x="438150" y="23981"/>
                </a:cubicBezTo>
                <a:cubicBezTo>
                  <a:pt x="527449" y="-20668"/>
                  <a:pt x="457876" y="9109"/>
                  <a:pt x="679450" y="17631"/>
                </a:cubicBezTo>
                <a:cubicBezTo>
                  <a:pt x="717581" y="19098"/>
                  <a:pt x="755650" y="21864"/>
                  <a:pt x="793750" y="23981"/>
                </a:cubicBezTo>
                <a:lnTo>
                  <a:pt x="889000" y="55731"/>
                </a:lnTo>
                <a:cubicBezTo>
                  <a:pt x="935379" y="71191"/>
                  <a:pt x="914113" y="65184"/>
                  <a:pt x="952500" y="74781"/>
                </a:cubicBezTo>
                <a:cubicBezTo>
                  <a:pt x="996118" y="103860"/>
                  <a:pt x="1010642" y="115818"/>
                  <a:pt x="1066800" y="138281"/>
                </a:cubicBezTo>
                <a:cubicBezTo>
                  <a:pt x="1089480" y="147353"/>
                  <a:pt x="1103186" y="151816"/>
                  <a:pt x="1123950" y="163681"/>
                </a:cubicBezTo>
                <a:cubicBezTo>
                  <a:pt x="1130576" y="167467"/>
                  <a:pt x="1137206" y="171414"/>
                  <a:pt x="1143000" y="176381"/>
                </a:cubicBezTo>
                <a:cubicBezTo>
                  <a:pt x="1152091" y="184173"/>
                  <a:pt x="1159451" y="193826"/>
                  <a:pt x="1168400" y="201781"/>
                </a:cubicBezTo>
                <a:cubicBezTo>
                  <a:pt x="1178530" y="210785"/>
                  <a:pt x="1190566" y="217597"/>
                  <a:pt x="1200150" y="227181"/>
                </a:cubicBezTo>
                <a:cubicBezTo>
                  <a:pt x="1207634" y="234665"/>
                  <a:pt x="1212312" y="244546"/>
                  <a:pt x="1219200" y="252581"/>
                </a:cubicBezTo>
                <a:cubicBezTo>
                  <a:pt x="1225044" y="259399"/>
                  <a:pt x="1231900" y="265281"/>
                  <a:pt x="1238250" y="271631"/>
                </a:cubicBezTo>
                <a:cubicBezTo>
                  <a:pt x="1242483" y="284331"/>
                  <a:pt x="1244062" y="298252"/>
                  <a:pt x="1250950" y="309731"/>
                </a:cubicBezTo>
                <a:lnTo>
                  <a:pt x="1289050" y="347831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7985B-D947-5ECB-8EAD-E283C2C8EEF2}"/>
              </a:ext>
            </a:extLst>
          </p:cNvPr>
          <p:cNvCxnSpPr>
            <a:cxnSpLocks/>
            <a:stCxn id="16" idx="8"/>
          </p:cNvCxnSpPr>
          <p:nvPr/>
        </p:nvCxnSpPr>
        <p:spPr>
          <a:xfrm>
            <a:off x="3028178" y="3523657"/>
            <a:ext cx="255335" cy="4578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6BE9B-BEE8-7170-7FD7-383D22BB2BB4}"/>
              </a:ext>
            </a:extLst>
          </p:cNvPr>
          <p:cNvSpPr txBox="1"/>
          <p:nvPr/>
        </p:nvSpPr>
        <p:spPr>
          <a:xfrm>
            <a:off x="2399650" y="3954549"/>
            <a:ext cx="161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Function of g</a:t>
            </a:r>
            <a:r>
              <a:rPr lang="en-US" b="1" baseline="-25000" dirty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/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𝑡h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50F793-E7C0-89FF-54CC-0CF109C7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37" y="5595679"/>
                <a:ext cx="4582472" cy="667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459CD5-DA3E-92F9-8EFA-99A749BD85D3}"/>
              </a:ext>
            </a:extLst>
          </p:cNvPr>
          <p:cNvSpPr txBox="1"/>
          <p:nvPr/>
        </p:nvSpPr>
        <p:spPr>
          <a:xfrm>
            <a:off x="736600" y="4913537"/>
            <a:ext cx="7552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Weighted integrals (moments) of the spin structure functions can be directly calculated by effective theories: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Polarizabilities</a:t>
            </a:r>
            <a:r>
              <a:rPr lang="en-US" dirty="0"/>
              <a:t> describe nucleon’s </a:t>
            </a:r>
            <a:r>
              <a:rPr lang="en-US" u="sng" dirty="0"/>
              <a:t>ensemble </a:t>
            </a:r>
            <a:r>
              <a:rPr lang="en-US" dirty="0"/>
              <a:t>response to an external field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5A8F59-6450-BBE1-6C25-DB5474362D03}"/>
              </a:ext>
            </a:extLst>
          </p:cNvPr>
          <p:cNvGrpSpPr/>
          <p:nvPr/>
        </p:nvGrpSpPr>
        <p:grpSpPr>
          <a:xfrm>
            <a:off x="8353887" y="4813300"/>
            <a:ext cx="3384550" cy="1686043"/>
            <a:chOff x="6464134" y="3204609"/>
            <a:chExt cx="5459723" cy="26762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B6E331-4819-9395-0F59-46086F5305AB}"/>
                </a:ext>
              </a:extLst>
            </p:cNvPr>
            <p:cNvSpPr/>
            <p:nvPr/>
          </p:nvSpPr>
          <p:spPr>
            <a:xfrm>
              <a:off x="6464134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BC4C50-7342-110E-DA81-A25A97654057}"/>
                </a:ext>
              </a:extLst>
            </p:cNvPr>
            <p:cNvSpPr/>
            <p:nvPr/>
          </p:nvSpPr>
          <p:spPr>
            <a:xfrm>
              <a:off x="9257846" y="3204609"/>
              <a:ext cx="2666011" cy="2666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9C11A087-BE2A-2379-7DBF-E87E987DBB4F}"/>
                </a:ext>
              </a:extLst>
            </p:cNvPr>
            <p:cNvSpPr/>
            <p:nvPr/>
          </p:nvSpPr>
          <p:spPr>
            <a:xfrm>
              <a:off x="10842235" y="3339996"/>
              <a:ext cx="129139" cy="244162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5BA661F-470E-7357-34C7-A9E4E479AF9D}"/>
                </a:ext>
              </a:extLst>
            </p:cNvPr>
            <p:cNvSpPr/>
            <p:nvPr/>
          </p:nvSpPr>
          <p:spPr>
            <a:xfrm>
              <a:off x="10444670" y="3325086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FE5A4384-B861-0CC5-EC08-1C258F1B4AEF}"/>
                </a:ext>
              </a:extLst>
            </p:cNvPr>
            <p:cNvSpPr/>
            <p:nvPr/>
          </p:nvSpPr>
          <p:spPr>
            <a:xfrm>
              <a:off x="10111709" y="3320117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6008A1-9ED4-036A-41FA-69AC46DF3B56}"/>
                </a:ext>
              </a:extLst>
            </p:cNvPr>
            <p:cNvSpPr/>
            <p:nvPr/>
          </p:nvSpPr>
          <p:spPr>
            <a:xfrm>
              <a:off x="7243948" y="4055423"/>
              <a:ext cx="1092530" cy="10925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430058-BBFE-CEF2-1555-539FFF83F9FE}"/>
                </a:ext>
              </a:extLst>
            </p:cNvPr>
            <p:cNvSpPr/>
            <p:nvPr/>
          </p:nvSpPr>
          <p:spPr>
            <a:xfrm>
              <a:off x="7522028" y="424625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6491F2-AF2F-F3DF-7CA1-D5B42DCB9FCA}"/>
                </a:ext>
              </a:extLst>
            </p:cNvPr>
            <p:cNvSpPr/>
            <p:nvPr/>
          </p:nvSpPr>
          <p:spPr>
            <a:xfrm rot="4447979">
              <a:off x="7651145" y="4479090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E27F75-9AB4-4E4B-2681-670AA3EB03CB}"/>
                </a:ext>
              </a:extLst>
            </p:cNvPr>
            <p:cNvSpPr/>
            <p:nvPr/>
          </p:nvSpPr>
          <p:spPr>
            <a:xfrm rot="7488022">
              <a:off x="7815095" y="4282687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14CE31-3B90-8224-E7B0-2A92FCADE94E}"/>
                </a:ext>
              </a:extLst>
            </p:cNvPr>
            <p:cNvSpPr/>
            <p:nvPr/>
          </p:nvSpPr>
          <p:spPr>
            <a:xfrm>
              <a:off x="7683335" y="4168239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2E027B1-EB51-2EDB-CF13-E521D2276101}"/>
                </a:ext>
              </a:extLst>
            </p:cNvPr>
            <p:cNvSpPr/>
            <p:nvPr/>
          </p:nvSpPr>
          <p:spPr>
            <a:xfrm>
              <a:off x="7437912" y="4635335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4AA432-2D4F-C331-D794-0482BEE688DA}"/>
                </a:ext>
              </a:extLst>
            </p:cNvPr>
            <p:cNvSpPr/>
            <p:nvPr/>
          </p:nvSpPr>
          <p:spPr>
            <a:xfrm>
              <a:off x="7918862" y="4653149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078991C-BA32-3A4D-50A8-005F647EBBFB}"/>
                </a:ext>
              </a:extLst>
            </p:cNvPr>
            <p:cNvSpPr/>
            <p:nvPr/>
          </p:nvSpPr>
          <p:spPr>
            <a:xfrm rot="21116403">
              <a:off x="10043659" y="3825846"/>
              <a:ext cx="1092530" cy="1654607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5404F2-6803-460A-6BE7-95D236A1D17D}"/>
                </a:ext>
              </a:extLst>
            </p:cNvPr>
            <p:cNvSpPr/>
            <p:nvPr/>
          </p:nvSpPr>
          <p:spPr>
            <a:xfrm rot="20675987">
              <a:off x="10364947" y="4181966"/>
              <a:ext cx="233888" cy="785701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122D24-F6C4-F67E-DBA0-D54EF43B99FE}"/>
                </a:ext>
              </a:extLst>
            </p:cNvPr>
            <p:cNvSpPr/>
            <p:nvPr/>
          </p:nvSpPr>
          <p:spPr>
            <a:xfrm rot="4447979">
              <a:off x="10566954" y="4706375"/>
              <a:ext cx="233888" cy="52504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6AE32C-BCBA-96CE-7AC8-A1BF54B64151}"/>
                </a:ext>
              </a:extLst>
            </p:cNvPr>
            <p:cNvSpPr/>
            <p:nvPr/>
          </p:nvSpPr>
          <p:spPr>
            <a:xfrm rot="8587022">
              <a:off x="10566954" y="4094848"/>
              <a:ext cx="233888" cy="879030"/>
            </a:xfrm>
            <a:custGeom>
              <a:avLst/>
              <a:gdLst>
                <a:gd name="connsiteX0" fmla="*/ 91173 w 404440"/>
                <a:gd name="connsiteY0" fmla="*/ 762488 h 762488"/>
                <a:gd name="connsiteX1" fmla="*/ 80590 w 404440"/>
                <a:gd name="connsiteY1" fmla="*/ 760371 h 762488"/>
                <a:gd name="connsiteX2" fmla="*/ 27673 w 404440"/>
                <a:gd name="connsiteY2" fmla="*/ 705338 h 762488"/>
                <a:gd name="connsiteX3" fmla="*/ 6506 w 404440"/>
                <a:gd name="connsiteY3" fmla="*/ 663005 h 762488"/>
                <a:gd name="connsiteX4" fmla="*/ 156 w 404440"/>
                <a:gd name="connsiteY4" fmla="*/ 624905 h 762488"/>
                <a:gd name="connsiteX5" fmla="*/ 8623 w 404440"/>
                <a:gd name="connsiteY5" fmla="*/ 574105 h 762488"/>
                <a:gd name="connsiteX6" fmla="*/ 27673 w 404440"/>
                <a:gd name="connsiteY6" fmla="*/ 548705 h 762488"/>
                <a:gd name="connsiteX7" fmla="*/ 53073 w 404440"/>
                <a:gd name="connsiteY7" fmla="*/ 531771 h 762488"/>
                <a:gd name="connsiteX8" fmla="*/ 63656 w 404440"/>
                <a:gd name="connsiteY8" fmla="*/ 523305 h 762488"/>
                <a:gd name="connsiteX9" fmla="*/ 89056 w 404440"/>
                <a:gd name="connsiteY9" fmla="*/ 512721 h 762488"/>
                <a:gd name="connsiteX10" fmla="*/ 114456 w 404440"/>
                <a:gd name="connsiteY10" fmla="*/ 508488 h 762488"/>
                <a:gd name="connsiteX11" fmla="*/ 188540 w 404440"/>
                <a:gd name="connsiteY11" fmla="*/ 512721 h 762488"/>
                <a:gd name="connsiteX12" fmla="*/ 194890 w 404440"/>
                <a:gd name="connsiteY12" fmla="*/ 516955 h 762488"/>
                <a:gd name="connsiteX13" fmla="*/ 203356 w 404440"/>
                <a:gd name="connsiteY13" fmla="*/ 529655 h 762488"/>
                <a:gd name="connsiteX14" fmla="*/ 205473 w 404440"/>
                <a:gd name="connsiteY14" fmla="*/ 548705 h 762488"/>
                <a:gd name="connsiteX15" fmla="*/ 190656 w 404440"/>
                <a:gd name="connsiteY15" fmla="*/ 597388 h 762488"/>
                <a:gd name="connsiteX16" fmla="*/ 173723 w 404440"/>
                <a:gd name="connsiteY16" fmla="*/ 603738 h 762488"/>
                <a:gd name="connsiteX17" fmla="*/ 105990 w 404440"/>
                <a:gd name="connsiteY17" fmla="*/ 601621 h 762488"/>
                <a:gd name="connsiteX18" fmla="*/ 89056 w 404440"/>
                <a:gd name="connsiteY18" fmla="*/ 593155 h 762488"/>
                <a:gd name="connsiteX19" fmla="*/ 74240 w 404440"/>
                <a:gd name="connsiteY19" fmla="*/ 578338 h 762488"/>
                <a:gd name="connsiteX20" fmla="*/ 59423 w 404440"/>
                <a:gd name="connsiteY20" fmla="*/ 555055 h 762488"/>
                <a:gd name="connsiteX21" fmla="*/ 46723 w 404440"/>
                <a:gd name="connsiteY21" fmla="*/ 525421 h 762488"/>
                <a:gd name="connsiteX22" fmla="*/ 42490 w 404440"/>
                <a:gd name="connsiteY22" fmla="*/ 480971 h 762488"/>
                <a:gd name="connsiteX23" fmla="*/ 46723 w 404440"/>
                <a:gd name="connsiteY23" fmla="*/ 449221 h 762488"/>
                <a:gd name="connsiteX24" fmla="*/ 59423 w 404440"/>
                <a:gd name="connsiteY24" fmla="*/ 419588 h 762488"/>
                <a:gd name="connsiteX25" fmla="*/ 72123 w 404440"/>
                <a:gd name="connsiteY25" fmla="*/ 400538 h 762488"/>
                <a:gd name="connsiteX26" fmla="*/ 95406 w 404440"/>
                <a:gd name="connsiteY26" fmla="*/ 377255 h 762488"/>
                <a:gd name="connsiteX27" fmla="*/ 163140 w 404440"/>
                <a:gd name="connsiteY27" fmla="*/ 347621 h 762488"/>
                <a:gd name="connsiteX28" fmla="*/ 245690 w 404440"/>
                <a:gd name="connsiteY28" fmla="*/ 337038 h 762488"/>
                <a:gd name="connsiteX29" fmla="*/ 264740 w 404440"/>
                <a:gd name="connsiteY29" fmla="*/ 332805 h 762488"/>
                <a:gd name="connsiteX30" fmla="*/ 264740 w 404440"/>
                <a:gd name="connsiteY30" fmla="*/ 385721 h 762488"/>
                <a:gd name="connsiteX31" fmla="*/ 228756 w 404440"/>
                <a:gd name="connsiteY31" fmla="*/ 392071 h 762488"/>
                <a:gd name="connsiteX32" fmla="*/ 171606 w 404440"/>
                <a:gd name="connsiteY32" fmla="*/ 370905 h 762488"/>
                <a:gd name="connsiteX33" fmla="*/ 154673 w 404440"/>
                <a:gd name="connsiteY33" fmla="*/ 345505 h 762488"/>
                <a:gd name="connsiteX34" fmla="*/ 148323 w 404440"/>
                <a:gd name="connsiteY34" fmla="*/ 320105 h 762488"/>
                <a:gd name="connsiteX35" fmla="*/ 156790 w 404440"/>
                <a:gd name="connsiteY35" fmla="*/ 241788 h 762488"/>
                <a:gd name="connsiteX36" fmla="*/ 184306 w 404440"/>
                <a:gd name="connsiteY36" fmla="*/ 212155 h 762488"/>
                <a:gd name="connsiteX37" fmla="*/ 264740 w 404440"/>
                <a:gd name="connsiteY37" fmla="*/ 178288 h 762488"/>
                <a:gd name="connsiteX38" fmla="*/ 309190 w 404440"/>
                <a:gd name="connsiteY38" fmla="*/ 171938 h 762488"/>
                <a:gd name="connsiteX39" fmla="*/ 340940 w 404440"/>
                <a:gd name="connsiteY39" fmla="*/ 165588 h 762488"/>
                <a:gd name="connsiteX40" fmla="*/ 364223 w 404440"/>
                <a:gd name="connsiteY40" fmla="*/ 171938 h 762488"/>
                <a:gd name="connsiteX41" fmla="*/ 370573 w 404440"/>
                <a:gd name="connsiteY41" fmla="*/ 214271 h 762488"/>
                <a:gd name="connsiteX42" fmla="*/ 330356 w 404440"/>
                <a:gd name="connsiteY42" fmla="*/ 224855 h 762488"/>
                <a:gd name="connsiteX43" fmla="*/ 300723 w 404440"/>
                <a:gd name="connsiteY43" fmla="*/ 218505 h 762488"/>
                <a:gd name="connsiteX44" fmla="*/ 277440 w 404440"/>
                <a:gd name="connsiteY44" fmla="*/ 165588 h 762488"/>
                <a:gd name="connsiteX45" fmla="*/ 281673 w 404440"/>
                <a:gd name="connsiteY45" fmla="*/ 87271 h 762488"/>
                <a:gd name="connsiteX46" fmla="*/ 309190 w 404440"/>
                <a:gd name="connsiteY46" fmla="*/ 53405 h 762488"/>
                <a:gd name="connsiteX47" fmla="*/ 359990 w 404440"/>
                <a:gd name="connsiteY47" fmla="*/ 13188 h 762488"/>
                <a:gd name="connsiteX48" fmla="*/ 374806 w 404440"/>
                <a:gd name="connsiteY48" fmla="*/ 4721 h 762488"/>
                <a:gd name="connsiteX49" fmla="*/ 381156 w 404440"/>
                <a:gd name="connsiteY49" fmla="*/ 488 h 762488"/>
                <a:gd name="connsiteX50" fmla="*/ 404440 w 404440"/>
                <a:gd name="connsiteY50" fmla="*/ 488 h 76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4440" h="762488">
                  <a:moveTo>
                    <a:pt x="91173" y="762488"/>
                  </a:moveTo>
                  <a:cubicBezTo>
                    <a:pt x="87645" y="761782"/>
                    <a:pt x="83506" y="762477"/>
                    <a:pt x="80590" y="760371"/>
                  </a:cubicBezTo>
                  <a:cubicBezTo>
                    <a:pt x="67359" y="750815"/>
                    <a:pt x="36344" y="718738"/>
                    <a:pt x="27673" y="705338"/>
                  </a:cubicBezTo>
                  <a:cubicBezTo>
                    <a:pt x="19102" y="692092"/>
                    <a:pt x="6506" y="663005"/>
                    <a:pt x="6506" y="663005"/>
                  </a:cubicBezTo>
                  <a:cubicBezTo>
                    <a:pt x="3631" y="651504"/>
                    <a:pt x="-899" y="636856"/>
                    <a:pt x="156" y="624905"/>
                  </a:cubicBezTo>
                  <a:cubicBezTo>
                    <a:pt x="1665" y="607805"/>
                    <a:pt x="4200" y="590692"/>
                    <a:pt x="8623" y="574105"/>
                  </a:cubicBezTo>
                  <a:cubicBezTo>
                    <a:pt x="9789" y="569734"/>
                    <a:pt x="25051" y="551327"/>
                    <a:pt x="27673" y="548705"/>
                  </a:cubicBezTo>
                  <a:cubicBezTo>
                    <a:pt x="37935" y="538442"/>
                    <a:pt x="40330" y="540266"/>
                    <a:pt x="53073" y="531771"/>
                  </a:cubicBezTo>
                  <a:cubicBezTo>
                    <a:pt x="56832" y="529265"/>
                    <a:pt x="59845" y="525730"/>
                    <a:pt x="63656" y="523305"/>
                  </a:cubicBezTo>
                  <a:cubicBezTo>
                    <a:pt x="69958" y="519295"/>
                    <a:pt x="81661" y="514364"/>
                    <a:pt x="89056" y="512721"/>
                  </a:cubicBezTo>
                  <a:cubicBezTo>
                    <a:pt x="97435" y="510859"/>
                    <a:pt x="105989" y="509899"/>
                    <a:pt x="114456" y="508488"/>
                  </a:cubicBezTo>
                  <a:cubicBezTo>
                    <a:pt x="139151" y="509899"/>
                    <a:pt x="163941" y="510132"/>
                    <a:pt x="188540" y="512721"/>
                  </a:cubicBezTo>
                  <a:cubicBezTo>
                    <a:pt x="191070" y="512987"/>
                    <a:pt x="193215" y="515040"/>
                    <a:pt x="194890" y="516955"/>
                  </a:cubicBezTo>
                  <a:cubicBezTo>
                    <a:pt x="198240" y="520784"/>
                    <a:pt x="200534" y="525422"/>
                    <a:pt x="203356" y="529655"/>
                  </a:cubicBezTo>
                  <a:cubicBezTo>
                    <a:pt x="204062" y="536005"/>
                    <a:pt x="205709" y="542320"/>
                    <a:pt x="205473" y="548705"/>
                  </a:cubicBezTo>
                  <a:cubicBezTo>
                    <a:pt x="204685" y="569981"/>
                    <a:pt x="208716" y="586275"/>
                    <a:pt x="190656" y="597388"/>
                  </a:cubicBezTo>
                  <a:cubicBezTo>
                    <a:pt x="185522" y="600547"/>
                    <a:pt x="179367" y="601621"/>
                    <a:pt x="173723" y="603738"/>
                  </a:cubicBezTo>
                  <a:cubicBezTo>
                    <a:pt x="151145" y="603032"/>
                    <a:pt x="128404" y="604423"/>
                    <a:pt x="105990" y="601621"/>
                  </a:cubicBezTo>
                  <a:cubicBezTo>
                    <a:pt x="99728" y="600838"/>
                    <a:pt x="89056" y="593155"/>
                    <a:pt x="89056" y="593155"/>
                  </a:cubicBezTo>
                  <a:cubicBezTo>
                    <a:pt x="84117" y="588216"/>
                    <a:pt x="78528" y="583851"/>
                    <a:pt x="74240" y="578338"/>
                  </a:cubicBezTo>
                  <a:cubicBezTo>
                    <a:pt x="68592" y="571076"/>
                    <a:pt x="63856" y="563115"/>
                    <a:pt x="59423" y="555055"/>
                  </a:cubicBezTo>
                  <a:cubicBezTo>
                    <a:pt x="55748" y="548374"/>
                    <a:pt x="50072" y="533795"/>
                    <a:pt x="46723" y="525421"/>
                  </a:cubicBezTo>
                  <a:cubicBezTo>
                    <a:pt x="45824" y="517331"/>
                    <a:pt x="42269" y="486936"/>
                    <a:pt x="42490" y="480971"/>
                  </a:cubicBezTo>
                  <a:cubicBezTo>
                    <a:pt x="42885" y="470301"/>
                    <a:pt x="43884" y="459514"/>
                    <a:pt x="46723" y="449221"/>
                  </a:cubicBezTo>
                  <a:cubicBezTo>
                    <a:pt x="49581" y="438861"/>
                    <a:pt x="54452" y="429116"/>
                    <a:pt x="59423" y="419588"/>
                  </a:cubicBezTo>
                  <a:cubicBezTo>
                    <a:pt x="62953" y="412822"/>
                    <a:pt x="67180" y="406353"/>
                    <a:pt x="72123" y="400538"/>
                  </a:cubicBezTo>
                  <a:cubicBezTo>
                    <a:pt x="79231" y="392175"/>
                    <a:pt x="86414" y="383549"/>
                    <a:pt x="95406" y="377255"/>
                  </a:cubicBezTo>
                  <a:cubicBezTo>
                    <a:pt x="114826" y="363661"/>
                    <a:pt x="139698" y="352914"/>
                    <a:pt x="163140" y="347621"/>
                  </a:cubicBezTo>
                  <a:cubicBezTo>
                    <a:pt x="192015" y="341101"/>
                    <a:pt x="216058" y="339860"/>
                    <a:pt x="245690" y="337038"/>
                  </a:cubicBezTo>
                  <a:cubicBezTo>
                    <a:pt x="252040" y="335627"/>
                    <a:pt x="258569" y="330748"/>
                    <a:pt x="264740" y="332805"/>
                  </a:cubicBezTo>
                  <a:cubicBezTo>
                    <a:pt x="290086" y="341253"/>
                    <a:pt x="271401" y="375473"/>
                    <a:pt x="264740" y="385721"/>
                  </a:cubicBezTo>
                  <a:cubicBezTo>
                    <a:pt x="261946" y="390020"/>
                    <a:pt x="229026" y="392044"/>
                    <a:pt x="228756" y="392071"/>
                  </a:cubicBezTo>
                  <a:cubicBezTo>
                    <a:pt x="210838" y="387592"/>
                    <a:pt x="185614" y="386781"/>
                    <a:pt x="171606" y="370905"/>
                  </a:cubicBezTo>
                  <a:cubicBezTo>
                    <a:pt x="164874" y="363275"/>
                    <a:pt x="160317" y="353972"/>
                    <a:pt x="154673" y="345505"/>
                  </a:cubicBezTo>
                  <a:cubicBezTo>
                    <a:pt x="152556" y="337038"/>
                    <a:pt x="148145" y="328830"/>
                    <a:pt x="148323" y="320105"/>
                  </a:cubicBezTo>
                  <a:cubicBezTo>
                    <a:pt x="148859" y="293853"/>
                    <a:pt x="148487" y="266698"/>
                    <a:pt x="156790" y="241788"/>
                  </a:cubicBezTo>
                  <a:cubicBezTo>
                    <a:pt x="161053" y="229000"/>
                    <a:pt x="173405" y="220083"/>
                    <a:pt x="184306" y="212155"/>
                  </a:cubicBezTo>
                  <a:cubicBezTo>
                    <a:pt x="200835" y="200134"/>
                    <a:pt x="243728" y="183137"/>
                    <a:pt x="264740" y="178288"/>
                  </a:cubicBezTo>
                  <a:cubicBezTo>
                    <a:pt x="279324" y="174923"/>
                    <a:pt x="294427" y="174399"/>
                    <a:pt x="309190" y="171938"/>
                  </a:cubicBezTo>
                  <a:cubicBezTo>
                    <a:pt x="319836" y="170164"/>
                    <a:pt x="330357" y="167705"/>
                    <a:pt x="340940" y="165588"/>
                  </a:cubicBezTo>
                  <a:cubicBezTo>
                    <a:pt x="348701" y="167705"/>
                    <a:pt x="358144" y="166669"/>
                    <a:pt x="364223" y="171938"/>
                  </a:cubicBezTo>
                  <a:cubicBezTo>
                    <a:pt x="372075" y="178743"/>
                    <a:pt x="376477" y="205087"/>
                    <a:pt x="370573" y="214271"/>
                  </a:cubicBezTo>
                  <a:cubicBezTo>
                    <a:pt x="363896" y="224657"/>
                    <a:pt x="338651" y="224101"/>
                    <a:pt x="330356" y="224855"/>
                  </a:cubicBezTo>
                  <a:cubicBezTo>
                    <a:pt x="320478" y="222738"/>
                    <a:pt x="309312" y="223822"/>
                    <a:pt x="300723" y="218505"/>
                  </a:cubicBezTo>
                  <a:cubicBezTo>
                    <a:pt x="285079" y="208821"/>
                    <a:pt x="281188" y="179645"/>
                    <a:pt x="277440" y="165588"/>
                  </a:cubicBezTo>
                  <a:cubicBezTo>
                    <a:pt x="275098" y="135149"/>
                    <a:pt x="272171" y="121057"/>
                    <a:pt x="281673" y="87271"/>
                  </a:cubicBezTo>
                  <a:cubicBezTo>
                    <a:pt x="282781" y="83331"/>
                    <a:pt x="306833" y="55458"/>
                    <a:pt x="309190" y="53405"/>
                  </a:cubicBezTo>
                  <a:cubicBezTo>
                    <a:pt x="325476" y="39220"/>
                    <a:pt x="341239" y="23904"/>
                    <a:pt x="359990" y="13188"/>
                  </a:cubicBezTo>
                  <a:cubicBezTo>
                    <a:pt x="364929" y="10366"/>
                    <a:pt x="369928" y="7648"/>
                    <a:pt x="374806" y="4721"/>
                  </a:cubicBezTo>
                  <a:cubicBezTo>
                    <a:pt x="376987" y="3412"/>
                    <a:pt x="378638" y="848"/>
                    <a:pt x="381156" y="488"/>
                  </a:cubicBezTo>
                  <a:cubicBezTo>
                    <a:pt x="388839" y="-610"/>
                    <a:pt x="396679" y="488"/>
                    <a:pt x="404440" y="48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C5C871-EC71-0A40-0CE7-D581444688C6}"/>
                </a:ext>
              </a:extLst>
            </p:cNvPr>
            <p:cNvSpPr/>
            <p:nvPr/>
          </p:nvSpPr>
          <p:spPr>
            <a:xfrm>
              <a:off x="10398565" y="4018061"/>
              <a:ext cx="213755" cy="213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EACF972-3F32-1906-6A12-3FE656EEC9C4}"/>
                </a:ext>
              </a:extLst>
            </p:cNvPr>
            <p:cNvSpPr/>
            <p:nvPr/>
          </p:nvSpPr>
          <p:spPr>
            <a:xfrm>
              <a:off x="10400316" y="4856110"/>
              <a:ext cx="213755" cy="21375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63CF04C-5D4B-87CD-9132-7FBF5D9A3998}"/>
                </a:ext>
              </a:extLst>
            </p:cNvPr>
            <p:cNvSpPr/>
            <p:nvPr/>
          </p:nvSpPr>
          <p:spPr>
            <a:xfrm>
              <a:off x="10794306" y="4872991"/>
              <a:ext cx="213755" cy="213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</a:t>
              </a:r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E4F89B12-A588-4FB6-B752-51A2BDBA2D29}"/>
                </a:ext>
              </a:extLst>
            </p:cNvPr>
            <p:cNvSpPr/>
            <p:nvPr/>
          </p:nvSpPr>
          <p:spPr>
            <a:xfrm>
              <a:off x="9770465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58B57EB8-CE69-AFC5-EA84-FD6765E0256C}"/>
                </a:ext>
              </a:extLst>
            </p:cNvPr>
            <p:cNvSpPr/>
            <p:nvPr/>
          </p:nvSpPr>
          <p:spPr>
            <a:xfrm>
              <a:off x="9437274" y="33168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Up 45">
              <a:extLst>
                <a:ext uri="{FF2B5EF4-FFF2-40B4-BE49-F238E27FC236}">
                  <a16:creationId xmlns:a16="http://schemas.microsoft.com/office/drawing/2014/main" id="{478788B0-201D-6041-6D4E-7362D6112FE6}"/>
                </a:ext>
              </a:extLst>
            </p:cNvPr>
            <p:cNvSpPr/>
            <p:nvPr/>
          </p:nvSpPr>
          <p:spPr>
            <a:xfrm>
              <a:off x="11224891" y="3338038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C8B422D5-D2C2-AA3B-52E6-6039D23ADDBD}"/>
                </a:ext>
              </a:extLst>
            </p:cNvPr>
            <p:cNvSpPr/>
            <p:nvPr/>
          </p:nvSpPr>
          <p:spPr>
            <a:xfrm>
              <a:off x="11562821" y="3342104"/>
              <a:ext cx="129140" cy="24416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2EA693-25DA-EA58-C720-E147E3DD1A16}"/>
                </a:ext>
              </a:extLst>
            </p:cNvPr>
            <p:cNvSpPr txBox="1"/>
            <p:nvPr/>
          </p:nvSpPr>
          <p:spPr>
            <a:xfrm>
              <a:off x="9211574" y="3490943"/>
              <a:ext cx="1670959" cy="58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ighlight>
                    <a:srgbClr val="00FF00"/>
                  </a:highlight>
                </a:rPr>
                <a:t>B-Field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935FD2-5EB4-EC53-58AE-D19728BA1561}"/>
                </a:ext>
              </a:extLst>
            </p:cNvPr>
            <p:cNvSpPr txBox="1"/>
            <p:nvPr/>
          </p:nvSpPr>
          <p:spPr>
            <a:xfrm>
              <a:off x="7144235" y="5083438"/>
              <a:ext cx="1370547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C03BBC-75A7-B2CC-E2CF-D4B4DE4ECD2F}"/>
                </a:ext>
              </a:extLst>
            </p:cNvPr>
            <p:cNvSpPr txBox="1"/>
            <p:nvPr/>
          </p:nvSpPr>
          <p:spPr>
            <a:xfrm>
              <a:off x="10349202" y="5343496"/>
              <a:ext cx="1317714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Proton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B1A4E-66D9-FEB7-E845-08A92D53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3310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0FB57-DF35-7A57-E6A7-63A53C66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60"/>
            <a:ext cx="6590805" cy="5037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2E50D-9F76-A091-F9F1-EA509342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“Color Polarizability” d</a:t>
            </a:r>
            <a:r>
              <a:rPr lang="en-US" baseline="-25000" dirty="0">
                <a:ea typeface="Calibri Light"/>
                <a:cs typeface="Calibri Light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03CD-4436-16EC-A71E-12EBA430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029" y="3108306"/>
            <a:ext cx="5157801" cy="32249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At high Q</a:t>
            </a:r>
            <a:r>
              <a:rPr lang="en-US" baseline="30000" dirty="0">
                <a:cs typeface="Calibri"/>
              </a:rPr>
              <a:t>2</a:t>
            </a:r>
            <a:r>
              <a:rPr lang="en-US" dirty="0">
                <a:cs typeface="Calibri"/>
              </a:rPr>
              <a:t>: color polarizability / “color Lorentz force”</a:t>
            </a:r>
          </a:p>
          <a:p>
            <a:r>
              <a:rPr lang="en-US" dirty="0">
                <a:cs typeface="Calibri"/>
              </a:rPr>
              <a:t>Interesting differences in existing data motivate further study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Upcoming lattice predictions </a:t>
            </a:r>
            <a:r>
              <a:rPr lang="en-US" dirty="0">
                <a:cs typeface="Calibri"/>
              </a:rPr>
              <a:t>in this region need experimental benchmark!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C6E2B-014C-2E1B-9FA2-580B6C5E4A88}"/>
              </a:ext>
            </a:extLst>
          </p:cNvPr>
          <p:cNvSpPr/>
          <p:nvPr/>
        </p:nvSpPr>
        <p:spPr>
          <a:xfrm>
            <a:off x="6650182" y="2123732"/>
            <a:ext cx="4789411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/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DED8EC-9273-EC94-A23C-CC58DCC4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30" y="2207679"/>
                <a:ext cx="4771563" cy="665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67866-34A6-9408-3060-F141DF6E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E7E2-5520-6337-5690-D7512396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3" y="357086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Recent Successful </a:t>
            </a:r>
            <a:r>
              <a:rPr lang="en-US" dirty="0" err="1">
                <a:ea typeface="Calibri Light"/>
                <a:cs typeface="Calibri Light"/>
              </a:rPr>
              <a:t>JLab</a:t>
            </a:r>
            <a:r>
              <a:rPr lang="en-US" dirty="0">
                <a:ea typeface="Calibri Light"/>
                <a:cs typeface="Calibri Light"/>
              </a:rPr>
              <a:t>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6A7-D70C-8882-34D7-1D3AFC37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" y="1885001"/>
            <a:ext cx="6791696" cy="4823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Calibri"/>
                <a:cs typeface="Calibri"/>
              </a:rPr>
              <a:t>Highly</a:t>
            </a:r>
            <a:r>
              <a:rPr lang="en-US" dirty="0">
                <a:ea typeface="Calibri"/>
                <a:cs typeface="Calibri"/>
              </a:rPr>
              <a:t> successful program to measure SSF</a:t>
            </a:r>
          </a:p>
          <a:p>
            <a:r>
              <a:rPr lang="en-US" dirty="0">
                <a:ea typeface="Calibri"/>
                <a:cs typeface="Calibri"/>
              </a:rPr>
              <a:t>Three different experiments published recent SSF results in</a:t>
            </a:r>
            <a:r>
              <a:rPr lang="en-US" i="1" dirty="0">
                <a:ea typeface="Calibri"/>
                <a:cs typeface="Calibri"/>
              </a:rPr>
              <a:t> Nature Physics</a:t>
            </a:r>
          </a:p>
          <a:p>
            <a:endParaRPr lang="en-US" i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2007 </a:t>
            </a:r>
            <a:r>
              <a:rPr lang="en-US" dirty="0" err="1">
                <a:ea typeface="Calibri"/>
                <a:cs typeface="Calibri"/>
              </a:rPr>
              <a:t>JLab</a:t>
            </a:r>
            <a:r>
              <a:rPr lang="en-US" dirty="0">
                <a:ea typeface="Calibri"/>
                <a:cs typeface="Calibri"/>
              </a:rPr>
              <a:t> Review: DOE Milestone to “measure g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g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over an enlarged range of x and Q</a:t>
            </a:r>
            <a:r>
              <a:rPr lang="en-US" baseline="30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51286-8CCF-E8DB-32D9-206EF5841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966" y="1027906"/>
            <a:ext cx="4132613" cy="266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04DA0D-A7BF-5417-0E0B-41FFB068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68" y="2855436"/>
            <a:ext cx="4751473" cy="26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BA413F-5D1F-9C84-A7E5-A0E7175EB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484" y="4854216"/>
            <a:ext cx="4004439" cy="266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8C1A-5DD7-0D47-95ED-478E84CD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566" y="76387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3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E4D36-61DB-47B2-7B2B-F2FECE6222A5}"/>
              </a:ext>
            </a:extLst>
          </p:cNvPr>
          <p:cNvSpPr txBox="1"/>
          <p:nvPr/>
        </p:nvSpPr>
        <p:spPr>
          <a:xfrm>
            <a:off x="526756" y="1551482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1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CE694-98EA-8D99-6CE5-6CBFA3A1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093" y="983211"/>
            <a:ext cx="3900076" cy="277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48696-24CD-5112-8DE7-AF8851272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9" y="3893206"/>
            <a:ext cx="3903803" cy="277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22D4A-25E1-D3F7-CA01-B79EC56F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918" y="923330"/>
            <a:ext cx="3903803" cy="2771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E8B13-F060-066C-813E-821419B57DF8}"/>
              </a:ext>
            </a:extLst>
          </p:cNvPr>
          <p:cNvSpPr txBox="1"/>
          <p:nvPr/>
        </p:nvSpPr>
        <p:spPr>
          <a:xfrm>
            <a:off x="3116549" y="383047"/>
            <a:ext cx="2141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9974-B4C5-0A60-11E0-67C1A9431364}"/>
              </a:ext>
            </a:extLst>
          </p:cNvPr>
          <p:cNvSpPr txBox="1"/>
          <p:nvPr/>
        </p:nvSpPr>
        <p:spPr>
          <a:xfrm>
            <a:off x="7953863" y="414806"/>
            <a:ext cx="258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4B545-9520-5549-3A15-75E545C5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4CA2-6F04-4B7E-979C-709CABD40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9928EE-CE34-5E24-AE4F-6E37FB4CB82F}"/>
              </a:ext>
            </a:extLst>
          </p:cNvPr>
          <p:cNvSpPr/>
          <p:nvPr/>
        </p:nvSpPr>
        <p:spPr>
          <a:xfrm>
            <a:off x="6489717" y="139395"/>
            <a:ext cx="5505902" cy="3843462"/>
          </a:xfrm>
          <a:prstGeom prst="roundRect">
            <a:avLst/>
          </a:prstGeom>
          <a:solidFill>
            <a:srgbClr val="F9F3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A4B474-75E5-8505-6006-9DDA4C85D077}"/>
              </a:ext>
            </a:extLst>
          </p:cNvPr>
          <p:cNvSpPr/>
          <p:nvPr/>
        </p:nvSpPr>
        <p:spPr>
          <a:xfrm>
            <a:off x="196381" y="227065"/>
            <a:ext cx="6112365" cy="364159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D5B75-E1D3-C3CA-8684-7DF704FE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227" y="3893207"/>
            <a:ext cx="3987453" cy="2771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2DC4D-55B9-6E17-5FC1-FA4A8D7BFD40}"/>
              </a:ext>
            </a:extLst>
          </p:cNvPr>
          <p:cNvSpPr txBox="1"/>
          <p:nvPr/>
        </p:nvSpPr>
        <p:spPr>
          <a:xfrm>
            <a:off x="526756" y="461946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g</a:t>
            </a:r>
            <a:r>
              <a:rPr lang="en-US" sz="5400" b="1" baseline="-25000" dirty="0"/>
              <a:t>2</a:t>
            </a:r>
            <a:endParaRPr lang="en-US" sz="5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A7A412-12F9-189F-EB42-1B307CF4305D}"/>
              </a:ext>
            </a:extLst>
          </p:cNvPr>
          <p:cNvSpPr/>
          <p:nvPr/>
        </p:nvSpPr>
        <p:spPr>
          <a:xfrm>
            <a:off x="3616960" y="4321388"/>
            <a:ext cx="1198880" cy="1957493"/>
          </a:xfrm>
          <a:prstGeom prst="roundRect">
            <a:avLst/>
          </a:prstGeom>
          <a:solidFill>
            <a:srgbClr val="FF0000">
              <a:alpha val="80000"/>
            </a:srgbClr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D1BD-E0ED-DB88-B021-04E5C9859174}"/>
              </a:ext>
            </a:extLst>
          </p:cNvPr>
          <p:cNvSpPr txBox="1"/>
          <p:nvPr/>
        </p:nvSpPr>
        <p:spPr>
          <a:xfrm>
            <a:off x="3656791" y="4896468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Proposal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4E193E9A-2B98-6FAA-5540-FABE8C012595}"/>
              </a:ext>
            </a:extLst>
          </p:cNvPr>
          <p:cNvSpPr/>
          <p:nvPr/>
        </p:nvSpPr>
        <p:spPr>
          <a:xfrm rot="5400000">
            <a:off x="2497577" y="4609662"/>
            <a:ext cx="562131" cy="13041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DEBF02-B630-C110-3A22-6A1B7F90661E}"/>
              </a:ext>
            </a:extLst>
          </p:cNvPr>
          <p:cNvSpPr txBox="1"/>
          <p:nvPr/>
        </p:nvSpPr>
        <p:spPr>
          <a:xfrm>
            <a:off x="247069" y="1541963"/>
            <a:ext cx="6061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Much higher rates </a:t>
            </a:r>
            <a:r>
              <a:rPr lang="en-US" sz="2400" dirty="0"/>
              <a:t>than the higher </a:t>
            </a:r>
            <a:r>
              <a:rPr lang="en-US" sz="2400" i="0" dirty="0">
                <a:effectLst/>
              </a:rPr>
              <a:t>Q</a:t>
            </a:r>
            <a:r>
              <a:rPr lang="en-US" sz="2400" i="0" baseline="30000" dirty="0">
                <a:effectLst/>
              </a:rPr>
              <a:t>2 </a:t>
            </a:r>
            <a:r>
              <a:rPr lang="en-US" sz="2400" i="0" dirty="0">
                <a:effectLst/>
              </a:rPr>
              <a:t>experiments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sng" dirty="0">
                <a:effectLst/>
              </a:rPr>
              <a:t>Smaller out-of-plane angle</a:t>
            </a:r>
            <a:r>
              <a:rPr lang="en-US" sz="2400" i="0" dirty="0">
                <a:effectLst/>
              </a:rPr>
              <a:t> than the low Q</a:t>
            </a:r>
            <a:r>
              <a:rPr lang="en-US" sz="2400" i="0" baseline="30000" dirty="0">
                <a:effectLst/>
              </a:rPr>
              <a:t>2 </a:t>
            </a:r>
            <a:r>
              <a:rPr lang="en-US" sz="2400" i="0" dirty="0">
                <a:effectLst/>
              </a:rPr>
              <a:t>data</a:t>
            </a:r>
            <a:endParaRPr lang="en-US" sz="2400" b="1" i="0" u="sng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B3D0F-2593-A2D6-0A1B-F051A9E17E69}"/>
              </a:ext>
            </a:extLst>
          </p:cNvPr>
          <p:cNvSpPr txBox="1"/>
          <p:nvPr/>
        </p:nvSpPr>
        <p:spPr>
          <a:xfrm>
            <a:off x="6603911" y="139395"/>
            <a:ext cx="5271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Transition Region g</a:t>
            </a:r>
            <a:r>
              <a:rPr lang="en-US" sz="3200" b="1" i="1" baseline="-25000" dirty="0"/>
              <a:t>2 </a:t>
            </a:r>
            <a:r>
              <a:rPr lang="en-US" sz="3200" b="1" i="1" dirty="0"/>
              <a:t>has </a:t>
            </a:r>
            <a:r>
              <a:rPr lang="en-US" sz="3200" b="1" i="1" dirty="0">
                <a:solidFill>
                  <a:schemeClr val="accent2"/>
                </a:solidFill>
              </a:rPr>
              <a:t>Strong</a:t>
            </a:r>
            <a:r>
              <a:rPr lang="en-US" sz="3200" b="1" i="1" dirty="0"/>
              <a:t> scientific motivation: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Needed</a:t>
            </a:r>
            <a:r>
              <a:rPr lang="en-US" sz="2400" b="1" dirty="0"/>
              <a:t> as a Benchmark for Lattice </a:t>
            </a:r>
            <a:r>
              <a:rPr lang="en-US" sz="2400" b="1" i="0" dirty="0">
                <a:effectLst/>
              </a:rPr>
              <a:t>QCD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Uni</a:t>
            </a:r>
            <a:r>
              <a:rPr lang="en-US" sz="2400" b="1" i="0" dirty="0">
                <a:solidFill>
                  <a:srgbClr val="202124"/>
                </a:solidFill>
                <a:effectLst/>
              </a:rPr>
              <a:t>que Sensitivity to Twist-3 Effects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6856D-A6AF-8371-B73E-2DE81C5B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2430" y="6482141"/>
            <a:ext cx="2743200" cy="365125"/>
          </a:xfrm>
        </p:spPr>
        <p:txBody>
          <a:bodyPr/>
          <a:lstStyle/>
          <a:p>
            <a:fld id="{534F4CA2-6F04-4B7E-979C-709CABD40939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984515-5468-8AA6-49BE-625644D22E9C}"/>
              </a:ext>
            </a:extLst>
          </p:cNvPr>
          <p:cNvSpPr txBox="1"/>
          <p:nvPr/>
        </p:nvSpPr>
        <p:spPr>
          <a:xfrm>
            <a:off x="377352" y="433967"/>
            <a:ext cx="581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Should be </a:t>
            </a:r>
            <a:r>
              <a:rPr lang="en-US" sz="2800" b="1" i="1" dirty="0">
                <a:solidFill>
                  <a:schemeClr val="accent6"/>
                </a:solidFill>
              </a:rPr>
              <a:t>Easier</a:t>
            </a:r>
            <a:r>
              <a:rPr lang="en-US" sz="2800" b="1" i="1" dirty="0"/>
              <a:t> than 3 previous Hall A/C measurements at </a:t>
            </a:r>
            <a:r>
              <a:rPr lang="en-US" sz="2800" b="1" i="1" dirty="0" err="1"/>
              <a:t>JLab</a:t>
            </a:r>
            <a:r>
              <a:rPr lang="en-US" sz="2800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1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7993</TotalTime>
  <Words>2332</Words>
  <Application>Microsoft Office PowerPoint</Application>
  <PresentationFormat>Widescreen</PresentationFormat>
  <Paragraphs>682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Calibri Light</vt:lpstr>
      <vt:lpstr>Cambria Math</vt:lpstr>
      <vt:lpstr>Google Sans</vt:lpstr>
      <vt:lpstr>Roboto</vt:lpstr>
      <vt:lpstr>Source Sans Pro</vt:lpstr>
      <vt:lpstr>Wingdings</vt:lpstr>
      <vt:lpstr>Office Theme</vt:lpstr>
      <vt:lpstr>Revealing the Transition Region of QCD with the Proton’s g2 Structure Function</vt:lpstr>
      <vt:lpstr>Experiment Overview</vt:lpstr>
      <vt:lpstr>PowerPoint Presentation</vt:lpstr>
      <vt:lpstr>How to study QCD and higher twist in the transition region? </vt:lpstr>
      <vt:lpstr>g2 Structure Function enables direct tests of QCD and higher twist</vt:lpstr>
      <vt:lpstr>“Color Polarizability” d2</vt:lpstr>
      <vt:lpstr>Recent Successful JLab Program</vt:lpstr>
      <vt:lpstr>PowerPoint Presentation</vt:lpstr>
      <vt:lpstr>PowerPoint Presentation</vt:lpstr>
      <vt:lpstr>Proposed Experiment</vt:lpstr>
      <vt:lpstr>Experimental Setup</vt:lpstr>
      <vt:lpstr>Polarized Target</vt:lpstr>
      <vt:lpstr>Chicane Magnet</vt:lpstr>
      <vt:lpstr>Simulation Study</vt:lpstr>
      <vt:lpstr>Resolutions</vt:lpstr>
      <vt:lpstr>Resolutions</vt:lpstr>
      <vt:lpstr>Impact on Coverage</vt:lpstr>
      <vt:lpstr>Systematic Impact</vt:lpstr>
      <vt:lpstr>Simulation Conclusions</vt:lpstr>
      <vt:lpstr>g2 Extraction Method</vt:lpstr>
      <vt:lpstr>Beam Time Required</vt:lpstr>
      <vt:lpstr>Projected Systematics</vt:lpstr>
      <vt:lpstr>Projected g2 Uncertainties</vt:lpstr>
      <vt:lpstr>(g_2 ) ̅ (Twist 3 Extraction)</vt:lpstr>
      <vt:lpstr>Projected (d_2 ) ̅ Uncertainties</vt:lpstr>
      <vt:lpstr>Hyperfine Splitting Impact</vt:lpstr>
      <vt:lpstr>What do past PACs and theorists have to say…?</vt:lpstr>
      <vt:lpstr>Summary</vt:lpstr>
      <vt:lpstr>Backup Slides</vt:lpstr>
      <vt:lpstr>Hyperfine Contribution</vt:lpstr>
      <vt:lpstr>Collaboration</vt:lpstr>
      <vt:lpstr>PowerPoint Presentation</vt:lpstr>
      <vt:lpstr>Rates Table</vt:lpstr>
      <vt:lpstr>Overhead</vt:lpstr>
      <vt:lpstr>Burkhardt-Cottingham Sum Rule</vt:lpstr>
      <vt:lpstr>Reliability of the Chicane</vt:lpstr>
      <vt:lpstr>Projected Γ_2 Uncertainties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Transition Region of QCD with the Proton’s g2 Structure Function</dc:title>
  <dc:creator>David Ruth</dc:creator>
  <cp:lastModifiedBy>David Ruth</cp:lastModifiedBy>
  <cp:revision>171</cp:revision>
  <dcterms:created xsi:type="dcterms:W3CDTF">2024-05-21T16:59:18Z</dcterms:created>
  <dcterms:modified xsi:type="dcterms:W3CDTF">2025-06-17T01:54:41Z</dcterms:modified>
</cp:coreProperties>
</file>