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8" r:id="rId1"/>
    <p:sldMasterId id="2147483796" r:id="rId2"/>
  </p:sldMasterIdLst>
  <p:notesMasterIdLst>
    <p:notesMasterId r:id="rId59"/>
  </p:notesMasterIdLst>
  <p:sldIdLst>
    <p:sldId id="258" r:id="rId3"/>
    <p:sldId id="342" r:id="rId4"/>
    <p:sldId id="336" r:id="rId5"/>
    <p:sldId id="337" r:id="rId6"/>
    <p:sldId id="338" r:id="rId7"/>
    <p:sldId id="339" r:id="rId8"/>
    <p:sldId id="394" r:id="rId9"/>
    <p:sldId id="343" r:id="rId10"/>
    <p:sldId id="399" r:id="rId11"/>
    <p:sldId id="340" r:id="rId12"/>
    <p:sldId id="398" r:id="rId13"/>
    <p:sldId id="460" r:id="rId14"/>
    <p:sldId id="401" r:id="rId15"/>
    <p:sldId id="272" r:id="rId16"/>
    <p:sldId id="278" r:id="rId17"/>
    <p:sldId id="319" r:id="rId18"/>
    <p:sldId id="273" r:id="rId19"/>
    <p:sldId id="282" r:id="rId20"/>
    <p:sldId id="403" r:id="rId21"/>
    <p:sldId id="296" r:id="rId22"/>
    <p:sldId id="404" r:id="rId23"/>
    <p:sldId id="280" r:id="rId24"/>
    <p:sldId id="308" r:id="rId25"/>
    <p:sldId id="270" r:id="rId26"/>
    <p:sldId id="461" r:id="rId27"/>
    <p:sldId id="450" r:id="rId28"/>
    <p:sldId id="425" r:id="rId29"/>
    <p:sldId id="428" r:id="rId30"/>
    <p:sldId id="433" r:id="rId31"/>
    <p:sldId id="434" r:id="rId32"/>
    <p:sldId id="427" r:id="rId33"/>
    <p:sldId id="445" r:id="rId34"/>
    <p:sldId id="453" r:id="rId35"/>
    <p:sldId id="455" r:id="rId36"/>
    <p:sldId id="456" r:id="rId37"/>
    <p:sldId id="458" r:id="rId38"/>
    <p:sldId id="459" r:id="rId39"/>
    <p:sldId id="454" r:id="rId40"/>
    <p:sldId id="463" r:id="rId41"/>
    <p:sldId id="464" r:id="rId42"/>
    <p:sldId id="465" r:id="rId43"/>
    <p:sldId id="424" r:id="rId44"/>
    <p:sldId id="462" r:id="rId45"/>
    <p:sldId id="448" r:id="rId46"/>
    <p:sldId id="467" r:id="rId47"/>
    <p:sldId id="466" r:id="rId48"/>
    <p:sldId id="430" r:id="rId49"/>
    <p:sldId id="441" r:id="rId50"/>
    <p:sldId id="447" r:id="rId51"/>
    <p:sldId id="446" r:id="rId52"/>
    <p:sldId id="452" r:id="rId53"/>
    <p:sldId id="405" r:id="rId54"/>
    <p:sldId id="422" r:id="rId55"/>
    <p:sldId id="415" r:id="rId56"/>
    <p:sldId id="406" r:id="rId57"/>
    <p:sldId id="421" r:id="rId5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408"/>
    <a:srgbClr val="00609C"/>
    <a:srgbClr val="77B300"/>
    <a:srgbClr val="FFBE00"/>
    <a:srgbClr val="EDDFEA"/>
    <a:srgbClr val="8678B4"/>
    <a:srgbClr val="F5E2D1"/>
    <a:srgbClr val="E29C25"/>
    <a:srgbClr val="E9EFD7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90504" autoAdjust="0"/>
  </p:normalViewPr>
  <p:slideViewPr>
    <p:cSldViewPr snapToGrid="0" showGuides="1">
      <p:cViewPr varScale="1">
        <p:scale>
          <a:sx n="150" d="100"/>
          <a:sy n="150" d="100"/>
        </p:scale>
        <p:origin x="184" y="368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6/17/25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5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17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62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27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431925"/>
            <a:ext cx="7315200" cy="3273425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50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4887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3EFED-6AB1-6CD2-BB88-649D0449AB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68" y="2217548"/>
            <a:ext cx="3025121" cy="777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6EAD72-ACE3-58B2-05E0-199FBEA355E2}"/>
              </a:ext>
            </a:extLst>
          </p:cNvPr>
          <p:cNvGrpSpPr/>
          <p:nvPr userDrawn="1"/>
        </p:nvGrpSpPr>
        <p:grpSpPr>
          <a:xfrm>
            <a:off x="1107589" y="2179943"/>
            <a:ext cx="3176801" cy="852400"/>
            <a:chOff x="921159" y="2169231"/>
            <a:chExt cx="2098944" cy="56318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92F3FF0-EF03-9DDD-3A6F-6752ED160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1033" y="2169231"/>
              <a:ext cx="459070" cy="397545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A9B6C0B-D8E0-FBEC-188A-90B324FB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932" y="2651964"/>
              <a:ext cx="66258" cy="80456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D34245F-91F6-675D-0161-975607FB4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754" y="2651964"/>
              <a:ext cx="73357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B80F258-676D-38DD-F768-1F7009400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43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3FB4BC-8E86-BF21-E7DB-50A6AD93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200" y="2651964"/>
              <a:ext cx="16564" cy="804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558D9F5-8DA3-2C55-EF2C-4E3C8B937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695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6A1F83F-2FA7-029D-A639-6622C6438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16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B924EC1-D62D-244C-1910-578F30F44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438" y="2651964"/>
              <a:ext cx="73357" cy="80456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7E569B6-DF89-6FCC-1D71-EEAB95E1C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59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E8D1774-4E0C-F3E6-24B8-B74121382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280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8B4D9F1-53D7-1C4F-12DF-A312FAD3F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651964"/>
              <a:ext cx="73357" cy="80456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DF51265-9C31-4D79-2138-F19670D24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9360" y="2651964"/>
              <a:ext cx="54426" cy="80456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6E538D9-F0E9-42CF-5DCB-3D4EBD4CCA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0350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BF2FBD0-8400-6675-E82F-4B9063307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2637" y="2651964"/>
              <a:ext cx="56792" cy="80456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2D30328-A51C-53FB-8209-564E27CAB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3241" y="2651964"/>
              <a:ext cx="73357" cy="80456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FD16D5B-931B-0128-A1A4-90E97E7BBD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3162" y="2651964"/>
              <a:ext cx="56792" cy="80456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2876C20-FE73-31D0-67F2-EB7917ABD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261" y="2651964"/>
              <a:ext cx="70990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FFAEC3-759A-B591-0853-1280BD83E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984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22D4BAB-F924-B047-CC79-84D282515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420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A1F35CF-3769-19E3-4BF1-534257665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159" y="2249686"/>
              <a:ext cx="272129" cy="312357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CC2208-1754-ACCD-8285-B18BC947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050" y="2327776"/>
              <a:ext cx="111218" cy="234268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B7587BD-FD32-E10C-E06B-69806FAF8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734" y="2327776"/>
              <a:ext cx="222436" cy="357317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86C3A47-966E-8DF9-31DC-730F1AA8E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6635" y="2327776"/>
              <a:ext cx="212971" cy="239000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AE29258-C776-91F7-ACDE-D7872520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368" y="2325409"/>
              <a:ext cx="184575" cy="236634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5B86B4B-65CC-8B99-06C6-97CDE959A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101" y="2325409"/>
              <a:ext cx="182208" cy="236634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917A3ED-11CD-D5A1-975B-A2A055B7A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327776"/>
              <a:ext cx="191674" cy="239000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4684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rgbClr val="004875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2A5C64-570D-E85E-BB12-9398CEE3E4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3553" y="4706759"/>
            <a:ext cx="2301685" cy="28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5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*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628FDC4-2AD4-D17A-DC51-62056A13EC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266825"/>
            <a:ext cx="239714" cy="2029968"/>
          </a:xfrm>
          <a:solidFill>
            <a:srgbClr val="004875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9468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61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BASIC CONTENT SLIDEone or two lines for headlin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BASIC CONTENT SLIDEone or two lines for headline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1st-level bullet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9" name="Slide subtitle sentence class. Optional: delete as needed"/>
          <p:cNvSpPr txBox="1">
            <a:spLocks noGrp="1"/>
          </p:cNvSpPr>
          <p:nvPr>
            <p:ph type="body" sz="quarter" idx="21"/>
          </p:nvPr>
        </p:nvSpPr>
        <p:spPr>
          <a:xfrm>
            <a:off x="457200" y="993775"/>
            <a:ext cx="8382000" cy="4381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900"/>
              </a:spcBef>
              <a:buSzTx/>
              <a:buNone/>
              <a:defRPr sz="1950" b="1">
                <a:solidFill>
                  <a:schemeClr val="accent2"/>
                </a:solidFill>
              </a:defRPr>
            </a:lvl1pPr>
          </a:lstStyle>
          <a:p>
            <a:r>
              <a:t>Slide subtitle sentence class. Optional: delete as needed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C0C924-64E5-CDB6-E7BE-B814F982F028}"/>
              </a:ext>
            </a:extLst>
          </p:cNvPr>
          <p:cNvSpPr/>
          <p:nvPr userDrawn="1"/>
        </p:nvSpPr>
        <p:spPr>
          <a:xfrm>
            <a:off x="304800" y="4797778"/>
            <a:ext cx="1907822" cy="345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43108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A47E31-79AA-6498-BB50-34DBC4F5E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8" r="28"/>
          <a:stretch/>
        </p:blipFill>
        <p:spPr>
          <a:xfrm>
            <a:off x="7348785" y="4566547"/>
            <a:ext cx="1581735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B4A7C-9367-147A-F4E6-9D55ED706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900" t="26978" r="8429" b="9296"/>
          <a:stretch/>
        </p:blipFill>
        <p:spPr>
          <a:xfrm>
            <a:off x="0" y="0"/>
            <a:ext cx="9142729" cy="448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0F12D-B614-7EB2-5E16-F4CD0DB2A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23382"/>
            <a:ext cx="5002306" cy="2057400"/>
          </a:xfrm>
          <a:solidFill>
            <a:schemeClr val="accent2">
              <a:alpha val="85000"/>
            </a:schemeClr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23382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23382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43457"/>
            <a:ext cx="2562036" cy="67094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1600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MONTH DAY, YEAR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4286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4286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</p:spTree>
    <p:extLst>
      <p:ext uri="{BB962C8B-B14F-4D97-AF65-F5344CB8AC3E}">
        <p14:creationId xmlns:p14="http://schemas.microsoft.com/office/powerpoint/2010/main" val="18941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BA47E31-79AA-6498-BB50-34DBC4F5E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" r="22"/>
          <a:stretch/>
        </p:blipFill>
        <p:spPr>
          <a:xfrm>
            <a:off x="7348785" y="236900"/>
            <a:ext cx="1581914" cy="54864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F942FA-E8D8-7F73-B508-F9761FA55B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552" y="4720399"/>
            <a:ext cx="2181368" cy="246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7329" y="914400"/>
            <a:ext cx="5002306" cy="2057400"/>
          </a:xfrm>
          <a:solidFill>
            <a:schemeClr val="accent2"/>
          </a:solidFill>
        </p:spPr>
        <p:txBody>
          <a:bodyPr lIns="228600" rIns="182880" bIns="0" anchor="ctr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271" y="914400"/>
            <a:ext cx="228600" cy="2057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29542" y="914400"/>
            <a:ext cx="3911600" cy="20574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3552" y="238125"/>
            <a:ext cx="4765990" cy="6762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1565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565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18671" y="322952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8671" y="3533777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34AD4-28D0-93A6-9DF2-B7249F6616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18671" y="4298950"/>
            <a:ext cx="2720529" cy="4206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</a:lstStyle>
          <a:p>
            <a:pPr lvl="0"/>
            <a:r>
              <a:rPr lang="en-US" dirty="0"/>
              <a:t>Presentation Date</a:t>
            </a:r>
          </a:p>
          <a:p>
            <a:pPr lvl="0"/>
            <a:r>
              <a:rPr lang="en-US" dirty="0"/>
              <a:t>City, State (presentation location</a:t>
            </a:r>
          </a:p>
        </p:txBody>
      </p:sp>
    </p:spTree>
    <p:extLst>
      <p:ext uri="{BB962C8B-B14F-4D97-AF65-F5344CB8AC3E}">
        <p14:creationId xmlns:p14="http://schemas.microsoft.com/office/powerpoint/2010/main" val="160090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57200" y="1431925"/>
            <a:ext cx="7315200" cy="3273425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8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59322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8371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4334"/>
            <a:ext cx="4085546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673" y="1984334"/>
            <a:ext cx="4110527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435694"/>
            <a:ext cx="4085546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8673" y="1435694"/>
            <a:ext cx="4110527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70316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3175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75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152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9152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214985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555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555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391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391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2280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2280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225574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45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145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5718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5718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37786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7786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83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83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1128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628" y="1657348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1138" y="1657349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62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113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157404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711575"/>
            <a:ext cx="2679698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949" y="3711575"/>
            <a:ext cx="2679695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500" y="3711575"/>
            <a:ext cx="2679700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0295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50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321992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607849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61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317236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586265" y="1304924"/>
            <a:ext cx="5971470" cy="2336662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144754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0" y="0"/>
            <a:ext cx="914272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0684"/>
            <a:ext cx="9144000" cy="51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C3EFED-6AB1-6CD2-BB88-649D0449AB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168" y="2217548"/>
            <a:ext cx="3025121" cy="77719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6EAD72-ACE3-58B2-05E0-199FBEA355E2}"/>
              </a:ext>
            </a:extLst>
          </p:cNvPr>
          <p:cNvGrpSpPr/>
          <p:nvPr userDrawn="1"/>
        </p:nvGrpSpPr>
        <p:grpSpPr>
          <a:xfrm>
            <a:off x="1107589" y="2179943"/>
            <a:ext cx="3176801" cy="852400"/>
            <a:chOff x="921159" y="2169231"/>
            <a:chExt cx="2098944" cy="56318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92F3FF0-EF03-9DDD-3A6F-6752ED1603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1033" y="2169231"/>
              <a:ext cx="459070" cy="397545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A9B6C0B-D8E0-FBEC-188A-90B324FB8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7932" y="2651964"/>
              <a:ext cx="66258" cy="80456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D34245F-91F6-675D-0161-975607FB4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754" y="2651964"/>
              <a:ext cx="73357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B80F258-676D-38DD-F768-1F7009400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8843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3FB4BC-8E86-BF21-E7DB-50A6AD93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200" y="2651964"/>
              <a:ext cx="16564" cy="80456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558D9F5-8DA3-2C55-EF2C-4E3C8B9372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7695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6A1F83F-2FA7-029D-A639-6622C6438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616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B924EC1-D62D-244C-1910-578F30F44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438" y="2651964"/>
              <a:ext cx="73357" cy="80456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7E569B6-DF89-6FCC-1D71-EEAB95E1C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59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E8D1774-4E0C-F3E6-24B8-B74121382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280" y="2651964"/>
              <a:ext cx="42594" cy="80456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8B4D9F1-53D7-1C4F-12DF-A312FAD3F7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651964"/>
              <a:ext cx="73357" cy="80456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DF51265-9C31-4D79-2138-F19670D244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9360" y="2651964"/>
              <a:ext cx="54426" cy="80456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6E538D9-F0E9-42CF-5DCB-3D4EBD4CCA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0350" y="2651964"/>
              <a:ext cx="73357" cy="80456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BF2FBD0-8400-6675-E82F-4B9063307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2637" y="2651964"/>
              <a:ext cx="56792" cy="80456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62D30328-A51C-53FB-8209-564E27CAB2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3241" y="2651964"/>
              <a:ext cx="73357" cy="80456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FD16D5B-931B-0128-A1A4-90E97E7BBD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3162" y="2651964"/>
              <a:ext cx="56792" cy="80456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2876C20-FE73-31D0-67F2-EB7917ABD7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1261" y="2651964"/>
              <a:ext cx="70990" cy="80456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CCFFAEC3-759A-B591-0853-1280BD83E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6984" y="2651964"/>
              <a:ext cx="56792" cy="80456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822D4BAB-F924-B047-CC79-84D2825157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420" y="2651964"/>
              <a:ext cx="66258" cy="80456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EA1F35CF-3769-19E3-4BF1-534257665F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159" y="2249686"/>
              <a:ext cx="272129" cy="312357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5CC2208-1754-ACCD-8285-B18BC947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4050" y="2327776"/>
              <a:ext cx="111218" cy="234268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B7587BD-FD32-E10C-E06B-69806FAF85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4734" y="2327776"/>
              <a:ext cx="222436" cy="357317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A86C3A47-966E-8DF9-31DC-730F1AA8E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6635" y="2327776"/>
              <a:ext cx="212971" cy="239000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AE29258-C776-91F7-ACDE-D7872520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0368" y="2325409"/>
              <a:ext cx="184575" cy="236634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35B86B4B-65CC-8B99-06C6-97CDE959A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4101" y="2325409"/>
              <a:ext cx="182208" cy="236634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C917A3ED-11CD-D5A1-975B-A2A055B7A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9439" y="2327776"/>
              <a:ext cx="191674" cy="239000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717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4334"/>
            <a:ext cx="4085546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8673" y="1984334"/>
            <a:ext cx="4110527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435694"/>
            <a:ext cx="4085546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28673" y="1435694"/>
            <a:ext cx="4110527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382779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3175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3175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9152" y="1984334"/>
            <a:ext cx="267004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69152" y="1435694"/>
            <a:ext cx="267004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31876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7555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7555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93919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93919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2280" y="1984334"/>
            <a:ext cx="2029968" cy="2721016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2280" y="1435694"/>
            <a:ext cx="2029968" cy="54864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</p:spTree>
    <p:extLst>
      <p:ext uri="{BB962C8B-B14F-4D97-AF65-F5344CB8AC3E}">
        <p14:creationId xmlns:p14="http://schemas.microsoft.com/office/powerpoint/2010/main" val="13382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45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145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45718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5718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37786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37786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38399" y="2163445"/>
            <a:ext cx="1600200" cy="2541905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400" b="0"/>
            </a:lvl1pPr>
            <a:lvl2pPr marL="207518" indent="0">
              <a:buNone/>
              <a:defRPr sz="1400" b="1"/>
            </a:lvl2pPr>
            <a:lvl3pPr marL="434975" indent="0">
              <a:buNone/>
              <a:defRPr sz="1400" b="1"/>
            </a:lvl3pPr>
            <a:lvl4pPr marL="605981" indent="0">
              <a:buNone/>
              <a:defRPr sz="1400" b="1"/>
            </a:lvl4pPr>
            <a:lvl5pPr marL="867283" indent="0">
              <a:buNone/>
              <a:defRPr sz="1400"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38399" y="1435693"/>
            <a:ext cx="1600200" cy="727751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20298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628" y="1657348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1138" y="1657349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62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31138" y="3174781"/>
            <a:ext cx="3723118" cy="1426464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16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600" b="1">
                <a:solidFill>
                  <a:schemeClr val="bg1"/>
                </a:solidFill>
              </a:defRPr>
            </a:lvl4pPr>
            <a:lvl5pPr>
              <a:defRPr sz="1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16333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3775"/>
            <a:ext cx="8382000" cy="438150"/>
          </a:xfrm>
        </p:spPr>
        <p:txBody>
          <a:bodyPr>
            <a:noAutofit/>
          </a:bodyPr>
          <a:lstStyle>
            <a:lvl1pPr marL="0" indent="0">
              <a:buNone/>
              <a:defRPr sz="20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711575"/>
            <a:ext cx="2679698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02949" y="3711575"/>
            <a:ext cx="2679695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59500" y="3711575"/>
            <a:ext cx="2679700" cy="993775"/>
          </a:xfrm>
          <a:noFill/>
        </p:spPr>
        <p:txBody>
          <a:bodyPr lIns="0" tIns="91440" rIns="45720" bIns="45720"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199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0295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59500" y="1657349"/>
            <a:ext cx="2679700" cy="205422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321992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6078494" y="1521151"/>
            <a:ext cx="0" cy="32730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4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143685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8.sv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5608"/>
            <a:ext cx="7315200" cy="3269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0063" y="4891056"/>
            <a:ext cx="523875" cy="1100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C6D3E52-9083-DC08-10B3-FB4576900BE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 l="22" r="22"/>
          <a:stretch/>
        </p:blipFill>
        <p:spPr>
          <a:xfrm>
            <a:off x="8103235" y="4808444"/>
            <a:ext cx="776895" cy="269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5F6396-B173-9832-E2DF-8CB36D5568B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33236" y="4868109"/>
            <a:ext cx="1814426" cy="22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3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811" r:id="rId14"/>
    <p:sldLayoutId id="2147483815" r:id="rId15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4592" indent="-164592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7850" indent="-142875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1875" indent="-16459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C35EA4"/>
          </p15:clr>
        </p15:guide>
        <p15:guide id="2" orient="horz" pos="1620">
          <p15:clr>
            <a:srgbClr val="C35EA4"/>
          </p15:clr>
        </p15:guide>
        <p15:guide id="3" pos="144">
          <p15:clr>
            <a:srgbClr val="C35EA4"/>
          </p15:clr>
        </p15:guide>
        <p15:guide id="4" pos="288">
          <p15:clr>
            <a:srgbClr val="C35EA4"/>
          </p15:clr>
        </p15:guide>
        <p15:guide id="5" orient="horz" pos="576">
          <p15:clr>
            <a:srgbClr val="C35EA4"/>
          </p15:clr>
        </p15:guide>
        <p15:guide id="6" orient="horz" pos="2964">
          <p15:clr>
            <a:srgbClr val="C35EA4"/>
          </p15:clr>
        </p15:guide>
        <p15:guide id="7" pos="5568">
          <p15:clr>
            <a:srgbClr val="C35EA4"/>
          </p15:clr>
        </p15:guide>
        <p15:guide id="8" orient="horz" pos="902">
          <p15:clr>
            <a:srgbClr val="C35EA4"/>
          </p15:clr>
        </p15:guide>
        <p15:guide id="9" orient="horz" pos="780">
          <p15:clr>
            <a:srgbClr val="C35EA4"/>
          </p15:clr>
        </p15:guide>
        <p15:guide id="10" orient="horz" pos="150">
          <p15:clr>
            <a:srgbClr val="C35EA4"/>
          </p15:clr>
        </p15:guide>
        <p15:guide id="11" orient="horz" pos="3132">
          <p15:clr>
            <a:srgbClr val="C35EA4"/>
          </p15:clr>
        </p15:guide>
        <p15:guide id="12" orient="horz" pos="104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47650"/>
            <a:ext cx="8382000" cy="74652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 28pt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5608"/>
            <a:ext cx="7315200" cy="3269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10063" y="4891056"/>
            <a:ext cx="523875" cy="11004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7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C6D3E52-9083-DC08-10B3-FB4576900BE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l="22" r="22"/>
          <a:stretch/>
        </p:blipFill>
        <p:spPr>
          <a:xfrm>
            <a:off x="8103235" y="4808444"/>
            <a:ext cx="776895" cy="26944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52885BF-5BBD-C5AD-F58F-E96FE169B7F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r="14"/>
          <a:stretch>
            <a:fillRect/>
          </a:stretch>
        </p:blipFill>
        <p:spPr>
          <a:xfrm>
            <a:off x="463554" y="4835139"/>
            <a:ext cx="1438065" cy="1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7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marL="0" marR="0" indent="0" algn="l" defTabSz="6858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64592" indent="-164592" algn="l" defTabSz="6858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77850" indent="-142875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2013" indent="-25603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—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1875" indent="-164592" algn="l" defTabSz="6858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System Font Regular"/>
        <a:buChar char="»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C35EA4"/>
          </p15:clr>
        </p15:guide>
        <p15:guide id="2" orient="horz" pos="1620">
          <p15:clr>
            <a:srgbClr val="C35EA4"/>
          </p15:clr>
        </p15:guide>
        <p15:guide id="3" pos="144">
          <p15:clr>
            <a:srgbClr val="C35EA4"/>
          </p15:clr>
        </p15:guide>
        <p15:guide id="4" pos="288">
          <p15:clr>
            <a:srgbClr val="C35EA4"/>
          </p15:clr>
        </p15:guide>
        <p15:guide id="5" orient="horz" pos="576">
          <p15:clr>
            <a:srgbClr val="C35EA4"/>
          </p15:clr>
        </p15:guide>
        <p15:guide id="6" orient="horz" pos="2964">
          <p15:clr>
            <a:srgbClr val="C35EA4"/>
          </p15:clr>
        </p15:guide>
        <p15:guide id="7" pos="5568">
          <p15:clr>
            <a:srgbClr val="C35EA4"/>
          </p15:clr>
        </p15:guide>
        <p15:guide id="8" orient="horz" pos="902">
          <p15:clr>
            <a:srgbClr val="C35EA4"/>
          </p15:clr>
        </p15:guide>
        <p15:guide id="9" orient="horz" pos="780">
          <p15:clr>
            <a:srgbClr val="C35EA4"/>
          </p15:clr>
        </p15:guide>
        <p15:guide id="10" orient="horz" pos="150">
          <p15:clr>
            <a:srgbClr val="C35EA4"/>
          </p15:clr>
        </p15:guide>
        <p15:guide id="11" orient="horz" pos="3132">
          <p15:clr>
            <a:srgbClr val="C35EA4"/>
          </p15:clr>
        </p15:guide>
        <p15:guide id="12" orient="horz" pos="104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eg"/><Relationship Id="rId12" Type="http://schemas.openxmlformats.org/officeDocument/2006/relationships/image" Target="../media/image24.png"/><Relationship Id="rId17" Type="http://schemas.openxmlformats.org/officeDocument/2006/relationships/image" Target="../media/image17.png"/><Relationship Id="rId2" Type="http://schemas.openxmlformats.org/officeDocument/2006/relationships/image" Target="../media/image11.emf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21.emf"/><Relationship Id="rId15" Type="http://schemas.openxmlformats.org/officeDocument/2006/relationships/image" Target="../media/image33.png"/><Relationship Id="rId10" Type="http://schemas.openxmlformats.org/officeDocument/2006/relationships/image" Target="../media/image311.png"/><Relationship Id="rId9" Type="http://schemas.openxmlformats.org/officeDocument/2006/relationships/image" Target="../media/image92.pn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530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arxiv.org/pdf/2501.01582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501.01582" TargetMode="External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0.png"/><Relationship Id="rId7" Type="http://schemas.openxmlformats.org/officeDocument/2006/relationships/image" Target="../media/image13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png"/><Relationship Id="rId5" Type="http://schemas.openxmlformats.org/officeDocument/2006/relationships/image" Target="../media/image58.emf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3.png"/><Relationship Id="rId4" Type="http://schemas.openxmlformats.org/officeDocument/2006/relationships/image" Target="../media/image6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5" Type="http://schemas.openxmlformats.org/officeDocument/2006/relationships/image" Target="../media/image78.png"/><Relationship Id="rId4" Type="http://schemas.openxmlformats.org/officeDocument/2006/relationships/image" Target="../media/image68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58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emf"/><Relationship Id="rId11" Type="http://schemas.openxmlformats.org/officeDocument/2006/relationships/image" Target="../media/image90.png"/><Relationship Id="rId5" Type="http://schemas.openxmlformats.org/officeDocument/2006/relationships/image" Target="../media/image67.emf"/><Relationship Id="rId10" Type="http://schemas.openxmlformats.org/officeDocument/2006/relationships/image" Target="../media/image89.png"/><Relationship Id="rId4" Type="http://schemas.openxmlformats.org/officeDocument/2006/relationships/image" Target="../media/image66.emf"/><Relationship Id="rId9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3.png"/><Relationship Id="rId5" Type="http://schemas.openxmlformats.org/officeDocument/2006/relationships/image" Target="../media/image82.png"/><Relationship Id="rId4" Type="http://schemas.openxmlformats.org/officeDocument/2006/relationships/image" Target="../media/image7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0.png"/><Relationship Id="rId7" Type="http://schemas.openxmlformats.org/officeDocument/2006/relationships/image" Target="../media/image13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7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99.png"/><Relationship Id="rId10" Type="http://schemas.openxmlformats.org/officeDocument/2006/relationships/image" Target="../media/image105.png"/><Relationship Id="rId4" Type="http://schemas.openxmlformats.org/officeDocument/2006/relationships/image" Target="../media/image98.jpe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4.emf"/><Relationship Id="rId4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image" Target="../media/image890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7" Type="http://schemas.openxmlformats.org/officeDocument/2006/relationships/image" Target="../media/image120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9.emf"/><Relationship Id="rId5" Type="http://schemas.openxmlformats.org/officeDocument/2006/relationships/image" Target="../media/image118.emf"/><Relationship Id="rId4" Type="http://schemas.openxmlformats.org/officeDocument/2006/relationships/image" Target="../media/image11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7" Type="http://schemas.openxmlformats.org/officeDocument/2006/relationships/image" Target="../media/image127.png"/><Relationship Id="rId2" Type="http://schemas.openxmlformats.org/officeDocument/2006/relationships/hyperlink" Target="https://link.springer.com/article/10.1007/s00601-024-01894-5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0.emf"/><Relationship Id="rId4" Type="http://schemas.openxmlformats.org/officeDocument/2006/relationships/image" Target="../media/image129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8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0.png"/><Relationship Id="rId5" Type="http://schemas.openxmlformats.org/officeDocument/2006/relationships/image" Target="../media/image820.png"/><Relationship Id="rId4" Type="http://schemas.openxmlformats.org/officeDocument/2006/relationships/image" Target="../media/image80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0.png"/><Relationship Id="rId4" Type="http://schemas.openxmlformats.org/officeDocument/2006/relationships/image" Target="../media/image8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71.png"/><Relationship Id="rId7" Type="http://schemas.openxmlformats.org/officeDocument/2006/relationships/oleObject" Target="../embeddings/oleObject2.bin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4.e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ircular pattern with arrows&#10;&#10;Description automatically generated">
            <a:extLst>
              <a:ext uri="{FF2B5EF4-FFF2-40B4-BE49-F238E27FC236}">
                <a16:creationId xmlns:a16="http://schemas.microsoft.com/office/drawing/2014/main" id="{1728C10E-9420-6C6B-EEE9-F68ADE665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60108" y="-1755835"/>
            <a:ext cx="12295003" cy="8186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266825"/>
            <a:ext cx="9223512" cy="2029968"/>
          </a:xfrm>
          <a:solidFill>
            <a:schemeClr val="accent2">
              <a:alpha val="90135"/>
            </a:schemeClr>
          </a:solidFill>
        </p:spPr>
        <p:txBody>
          <a:bodyPr/>
          <a:lstStyle/>
          <a:p>
            <a:r>
              <a:rPr lang="en-US" dirty="0"/>
              <a:t>The strange mechanical structure of the proton in hall c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360197" y="3428145"/>
            <a:ext cx="2692871" cy="295275"/>
          </a:xfrm>
        </p:spPr>
        <p:txBody>
          <a:bodyPr>
            <a:noAutofit/>
          </a:bodyPr>
          <a:lstStyle/>
          <a:p>
            <a:r>
              <a:rPr lang="en-US" sz="2000" dirty="0"/>
              <a:t>Henry Klest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FC39C3-1F91-96E5-1D1C-DDA6559205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59154" y="4828660"/>
            <a:ext cx="2692872" cy="629679"/>
          </a:xfrm>
        </p:spPr>
        <p:txBody>
          <a:bodyPr>
            <a:normAutofit/>
          </a:bodyPr>
          <a:lstStyle/>
          <a:p>
            <a:r>
              <a:rPr lang="en-US" dirty="0" err="1"/>
              <a:t>hklest@anl.gov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7AF8D91-2D96-5534-FA5F-B6DE3929717C}"/>
              </a:ext>
            </a:extLst>
          </p:cNvPr>
          <p:cNvSpPr txBox="1">
            <a:spLocks/>
          </p:cNvSpPr>
          <p:nvPr/>
        </p:nvSpPr>
        <p:spPr>
          <a:xfrm>
            <a:off x="-1" y="1266825"/>
            <a:ext cx="239714" cy="202996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bIns="0" anchor="b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None/>
              <a:defRPr sz="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EABCB9F-1C5F-C2C9-1746-701C30A1E717}"/>
              </a:ext>
            </a:extLst>
          </p:cNvPr>
          <p:cNvSpPr txBox="1">
            <a:spLocks/>
          </p:cNvSpPr>
          <p:nvPr/>
        </p:nvSpPr>
        <p:spPr>
          <a:xfrm>
            <a:off x="6065240" y="4681607"/>
            <a:ext cx="2987828" cy="62967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1400" kern="1200">
                <a:solidFill>
                  <a:srgbClr val="47484A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System Font Regular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BAB1E29-5500-4AFA-68FB-E1D58C869817}"/>
              </a:ext>
            </a:extLst>
          </p:cNvPr>
          <p:cNvSpPr txBox="1">
            <a:spLocks/>
          </p:cNvSpPr>
          <p:nvPr/>
        </p:nvSpPr>
        <p:spPr>
          <a:xfrm>
            <a:off x="6350258" y="3736757"/>
            <a:ext cx="2692872" cy="79779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 sz="1400" kern="1200">
                <a:solidFill>
                  <a:srgbClr val="47484A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System Font Regular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Argonne National Laboratory</a:t>
            </a:r>
          </a:p>
          <a:p>
            <a:endParaRPr lang="en-US" sz="1600" b="1" dirty="0"/>
          </a:p>
          <a:p>
            <a:r>
              <a:rPr lang="en-US" sz="1600" b="1" dirty="0"/>
              <a:t>On Behalf of the Hall C Phi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DCC855-89CB-6F90-32BD-5C2CAF284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938" y="2171667"/>
            <a:ext cx="4186631" cy="27193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34E046-7920-2A3B-B83F-2690AF1FE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479" y="1579610"/>
            <a:ext cx="3491547" cy="4820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C3767ED-B30C-9637-82A7-FAE51495427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1" y="799589"/>
                <a:ext cx="4602479" cy="3317082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 fontScale="70000" lnSpcReduction="20000"/>
              </a:bodyPr>
              <a:lstStyle>
                <a:lvl1pPr marL="164592" indent="-164592" algn="l" defTabSz="6858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3550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77850" indent="-142875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62013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31875" indent="-16459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»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900" dirty="0"/>
                  <a:t>The total </a:t>
                </a:r>
                <a14:m>
                  <m:oMath xmlns:m="http://schemas.openxmlformats.org/officeDocument/2006/math">
                    <m:r>
                      <a:rPr lang="en-US" sz="2900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900" dirty="0"/>
                  <a:t>-term provides a gateway for extraction of various </a:t>
                </a:r>
                <a:r>
                  <a:rPr lang="en-US" sz="2900" b="1" dirty="0"/>
                  <a:t>mechanical</a:t>
                </a:r>
                <a:r>
                  <a:rPr lang="en-US" sz="2900" dirty="0"/>
                  <a:t> properties of the proton, including:</a:t>
                </a:r>
              </a:p>
              <a:p>
                <a:pPr marL="207518" lvl="1" indent="0">
                  <a:buNone/>
                </a:pPr>
                <a:endParaRPr lang="en-US" sz="2900" dirty="0"/>
              </a:p>
              <a:p>
                <a:pPr lvl="1"/>
                <a:r>
                  <a:rPr lang="en-US" sz="2900" dirty="0"/>
                  <a:t>Pressure distribution</a:t>
                </a:r>
              </a:p>
              <a:p>
                <a:pPr lvl="1"/>
                <a:endParaRPr lang="en-US" sz="2900" dirty="0"/>
              </a:p>
              <a:p>
                <a:pPr lvl="1"/>
                <a:r>
                  <a:rPr lang="en-US" sz="2900" dirty="0"/>
                  <a:t>Shear force distribution</a:t>
                </a:r>
              </a:p>
              <a:p>
                <a:pPr lvl="1"/>
                <a:endParaRPr lang="en-US" sz="2900" b="1" dirty="0"/>
              </a:p>
              <a:p>
                <a:pPr lvl="1"/>
                <a:r>
                  <a:rPr lang="en-US" sz="2900" b="1" dirty="0"/>
                  <a:t>Mechanical radius</a:t>
                </a:r>
              </a:p>
              <a:p>
                <a:pPr marL="207518" lvl="1" indent="0">
                  <a:buNone/>
                </a:pPr>
                <a:endParaRPr lang="en-US" sz="2900" dirty="0"/>
              </a:p>
              <a:p>
                <a:pPr lvl="1"/>
                <a:r>
                  <a:rPr lang="en-US" sz="2900" dirty="0"/>
                  <a:t>Tangential &amp; normal force distributions</a:t>
                </a:r>
              </a:p>
              <a:p>
                <a:pPr lvl="1"/>
                <a:endParaRPr lang="en-US" sz="2900" dirty="0"/>
              </a:p>
              <a:p>
                <a:pPr lvl="1"/>
                <a:endParaRPr lang="en-US" sz="2900" dirty="0"/>
              </a:p>
              <a:p>
                <a:pPr lvl="1"/>
                <a:endParaRPr lang="en-US" sz="2900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BC3767ED-B30C-9637-82A7-FAE514954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799589"/>
                <a:ext cx="4602479" cy="3317082"/>
              </a:xfrm>
              <a:prstGeom prst="rect">
                <a:avLst/>
              </a:prstGeom>
              <a:blipFill>
                <a:blip r:embed="rId4"/>
                <a:stretch>
                  <a:fillRect l="-3306" t="-3817" b="-2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>
            <a:extLst>
              <a:ext uri="{FF2B5EF4-FFF2-40B4-BE49-F238E27FC236}">
                <a16:creationId xmlns:a16="http://schemas.microsoft.com/office/drawing/2014/main" id="{AE51A8E2-669F-E306-29C4-92D19918BBA8}"/>
              </a:ext>
            </a:extLst>
          </p:cNvPr>
          <p:cNvSpPr txBox="1">
            <a:spLocks/>
          </p:cNvSpPr>
          <p:nvPr/>
        </p:nvSpPr>
        <p:spPr>
          <a:xfrm>
            <a:off x="457201" y="58754"/>
            <a:ext cx="8372901" cy="62171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Mechanical properties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8DB6CC-A4AB-E970-DAEF-85FB6661CC4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3E25F-59FD-5BCA-461F-BA55DEC58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08111CC-811E-1E1C-EE8C-19511CD6E45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1" y="799589"/>
                <a:ext cx="4582012" cy="3317082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 fontScale="70000" lnSpcReduction="20000"/>
              </a:bodyPr>
              <a:lstStyle>
                <a:lvl1pPr marL="164592" indent="-164592" algn="l" defTabSz="6858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3550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77850" indent="-142875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62013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31875" indent="-16459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»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900" dirty="0"/>
                  <a:t>The total </a:t>
                </a:r>
                <a14:m>
                  <m:oMath xmlns:m="http://schemas.openxmlformats.org/officeDocument/2006/math">
                    <m:r>
                      <a:rPr lang="en-US" sz="2900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900" dirty="0"/>
                  <a:t>-term provides a gateway for extraction of various </a:t>
                </a:r>
                <a:r>
                  <a:rPr lang="en-US" sz="2900" b="1" dirty="0"/>
                  <a:t>mechanical</a:t>
                </a:r>
                <a:r>
                  <a:rPr lang="en-US" sz="2900" dirty="0"/>
                  <a:t> properties of the proton, including:</a:t>
                </a:r>
              </a:p>
              <a:p>
                <a:pPr marL="207518" lvl="1" indent="0">
                  <a:buNone/>
                </a:pPr>
                <a:endParaRPr lang="en-US" sz="2900" dirty="0"/>
              </a:p>
              <a:p>
                <a:pPr lvl="1"/>
                <a:r>
                  <a:rPr lang="en-US" sz="2900" dirty="0"/>
                  <a:t>Pressure distribution</a:t>
                </a:r>
              </a:p>
              <a:p>
                <a:pPr lvl="1"/>
                <a:endParaRPr lang="en-US" sz="2900" dirty="0"/>
              </a:p>
              <a:p>
                <a:pPr lvl="1"/>
                <a:r>
                  <a:rPr lang="en-US" sz="2900" dirty="0"/>
                  <a:t>Shear force distribution</a:t>
                </a:r>
              </a:p>
              <a:p>
                <a:pPr lvl="1"/>
                <a:endParaRPr lang="en-US" sz="2900" b="1" dirty="0"/>
              </a:p>
              <a:p>
                <a:pPr lvl="1"/>
                <a:r>
                  <a:rPr lang="en-US" sz="2900" dirty="0"/>
                  <a:t>Mechanical radius</a:t>
                </a:r>
              </a:p>
              <a:p>
                <a:pPr marL="207518" lvl="1" indent="0">
                  <a:buNone/>
                </a:pPr>
                <a:endParaRPr lang="en-US" sz="2900" dirty="0"/>
              </a:p>
              <a:p>
                <a:pPr lvl="1"/>
                <a:r>
                  <a:rPr lang="en-US" sz="2900" b="1" dirty="0"/>
                  <a:t>Tangential &amp; normal force distributions</a:t>
                </a:r>
              </a:p>
              <a:p>
                <a:pPr lvl="1"/>
                <a:endParaRPr lang="en-US" sz="2900" dirty="0"/>
              </a:p>
              <a:p>
                <a:pPr lvl="1"/>
                <a:endParaRPr lang="en-US" sz="2900" dirty="0"/>
              </a:p>
              <a:p>
                <a:pPr lvl="1"/>
                <a:endParaRPr lang="en-US" sz="2900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E08111CC-811E-1E1C-EE8C-19511CD6E4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799589"/>
                <a:ext cx="4582012" cy="3317082"/>
              </a:xfrm>
              <a:prstGeom prst="rect">
                <a:avLst/>
              </a:prstGeom>
              <a:blipFill>
                <a:blip r:embed="rId2"/>
                <a:stretch>
                  <a:fillRect l="-3324" t="-3817" b="-2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graph of a circular object with blue dots&#10;&#10;Description automatically generated">
            <a:extLst>
              <a:ext uri="{FF2B5EF4-FFF2-40B4-BE49-F238E27FC236}">
                <a16:creationId xmlns:a16="http://schemas.microsoft.com/office/drawing/2014/main" id="{7310C537-219B-05E1-1B97-E3F1125FF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767" y="1577409"/>
            <a:ext cx="2523250" cy="2462449"/>
          </a:xfrm>
          <a:prstGeom prst="rect">
            <a:avLst/>
          </a:prstGeom>
        </p:spPr>
      </p:pic>
      <p:pic>
        <p:nvPicPr>
          <p:cNvPr id="7" name="Picture 6" descr="A graph of a circular object with blue dots&#10;&#10;Description automatically generated">
            <a:extLst>
              <a:ext uri="{FF2B5EF4-FFF2-40B4-BE49-F238E27FC236}">
                <a16:creationId xmlns:a16="http://schemas.microsoft.com/office/drawing/2014/main" id="{B16D7F13-33CB-10A5-5D01-46DF937098B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1110" y="1608680"/>
            <a:ext cx="2523249" cy="24624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A2C37B-19D0-777C-945E-B9AA79CAC3AD}"/>
              </a:ext>
            </a:extLst>
          </p:cNvPr>
          <p:cNvSpPr txBox="1"/>
          <p:nvPr/>
        </p:nvSpPr>
        <p:spPr>
          <a:xfrm>
            <a:off x="7227057" y="4017203"/>
            <a:ext cx="22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 force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90755D-3769-FD76-7040-6E92897AFF7D}"/>
              </a:ext>
            </a:extLst>
          </p:cNvPr>
          <p:cNvSpPr txBox="1"/>
          <p:nvPr/>
        </p:nvSpPr>
        <p:spPr>
          <a:xfrm>
            <a:off x="4726659" y="3962898"/>
            <a:ext cx="2220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Tangential force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CB59103-D4BD-FB79-95F6-021F465E1E65}"/>
              </a:ext>
            </a:extLst>
          </p:cNvPr>
          <p:cNvSpPr txBox="1">
            <a:spLocks/>
          </p:cNvSpPr>
          <p:nvPr/>
        </p:nvSpPr>
        <p:spPr>
          <a:xfrm>
            <a:off x="457201" y="58754"/>
            <a:ext cx="8372901" cy="62171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Mechanical properties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49BC24-24A8-A30B-B646-A35AC4799B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144"/>
          <a:stretch/>
        </p:blipFill>
        <p:spPr>
          <a:xfrm>
            <a:off x="4807936" y="4539770"/>
            <a:ext cx="1892116" cy="5048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703012-40A1-5BF6-B3A8-13D099CC1C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2481"/>
          <a:stretch/>
        </p:blipFill>
        <p:spPr>
          <a:xfrm>
            <a:off x="7084150" y="4539770"/>
            <a:ext cx="1797167" cy="5476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C1A7BF-2158-61A1-4525-2C0F2AA52A7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57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6DBFF-4E80-3E71-FA2A-D6432C037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7DA98F7-1A7C-1619-641E-5D594782E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00" y="-15985"/>
            <a:ext cx="8372901" cy="621711"/>
          </a:xfrm>
        </p:spPr>
        <p:txBody>
          <a:bodyPr/>
          <a:lstStyle/>
          <a:p>
            <a:r>
              <a:rPr lang="en-US" dirty="0"/>
              <a:t>How do we measure this stuff?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3E01CD-32D4-4DE1-93D1-0E67911F809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769A8C-E105-3154-F20C-0980B6729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695" y="755553"/>
            <a:ext cx="5261305" cy="330747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C3B324E-9ADE-5061-6CE8-08B4C1D89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857" y="3520464"/>
            <a:ext cx="3484377" cy="3317082"/>
          </a:xfrm>
        </p:spPr>
        <p:txBody>
          <a:bodyPr>
            <a:normAutofit/>
          </a:bodyPr>
          <a:lstStyle/>
          <a:p>
            <a:r>
              <a:rPr lang="en-US" dirty="0"/>
              <a:t>Extractions of 𝐷-term can go through GPDs, or use models to bypass them depending on the process</a:t>
            </a:r>
          </a:p>
          <a:p>
            <a:endParaRPr lang="en-US" dirty="0"/>
          </a:p>
          <a:p>
            <a:endParaRPr lang="en-US" sz="2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BA1F4ADF-23BF-5EBC-653F-BC871EA0C8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0857" y="745942"/>
                <a:ext cx="5503012" cy="792926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 fontScale="92500" lnSpcReduction="10000"/>
              </a:bodyPr>
              <a:lstStyle>
                <a:lvl1pPr marL="164592" indent="-164592" algn="l" defTabSz="6858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3550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77850" indent="-142875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62013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31875" indent="-16459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»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Graviton scattering would measure directly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1"/>
                <a:r>
                  <a:rPr lang="en-US" sz="1900" dirty="0"/>
                  <a:t>Exploit the duality between the graviton and any massless spin-2 field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BA1F4ADF-23BF-5EBC-653F-BC871EA0C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857" y="745942"/>
                <a:ext cx="5503012" cy="792926"/>
              </a:xfrm>
              <a:prstGeom prst="rect">
                <a:avLst/>
              </a:prstGeom>
              <a:blipFill>
                <a:blip r:embed="rId3"/>
                <a:stretch>
                  <a:fillRect l="-2535" t="-12698" r="-461" b="-17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CC7E05-EE70-4FE7-8C52-2AEDB12127ED}"/>
                  </a:ext>
                </a:extLst>
              </p:cNvPr>
              <p:cNvSpPr txBox="1"/>
              <p:nvPr/>
            </p:nvSpPr>
            <p:spPr>
              <a:xfrm>
                <a:off x="4120229" y="4212851"/>
                <a:ext cx="47058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Graviton exchange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3CC7E05-EE70-4FE7-8C52-2AEDB1212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0229" y="4212851"/>
                <a:ext cx="4705845" cy="369332"/>
              </a:xfrm>
              <a:prstGeom prst="rect">
                <a:avLst/>
              </a:prstGeom>
              <a:blipFill>
                <a:blip r:embed="rId4"/>
                <a:stretch>
                  <a:fillRect l="-1075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7563A76-181A-1589-AF0A-4B878C257D9B}"/>
              </a:ext>
            </a:extLst>
          </p:cNvPr>
          <p:cNvSpPr txBox="1"/>
          <p:nvPr/>
        </p:nvSpPr>
        <p:spPr>
          <a:xfrm>
            <a:off x="6854283" y="4111908"/>
            <a:ext cx="2289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Deeply Virtual Compton Scattering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530DADD-94DE-6CC1-AD56-2DD6516E4110}"/>
              </a:ext>
            </a:extLst>
          </p:cNvPr>
          <p:cNvSpPr txBox="1">
            <a:spLocks/>
          </p:cNvSpPr>
          <p:nvPr/>
        </p:nvSpPr>
        <p:spPr>
          <a:xfrm>
            <a:off x="300857" y="1690394"/>
            <a:ext cx="4438976" cy="152119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𝐷-term is a contribution to the generalized </a:t>
            </a:r>
            <a:r>
              <a:rPr lang="en-US" sz="2000" dirty="0" err="1"/>
              <a:t>parton</a:t>
            </a:r>
            <a:r>
              <a:rPr lang="en-US" sz="2000" dirty="0"/>
              <a:t> distributions (GPDs)</a:t>
            </a:r>
          </a:p>
          <a:p>
            <a:pPr lvl="1"/>
            <a:r>
              <a:rPr lang="en-US" sz="1700" dirty="0"/>
              <a:t>Measured in hard exclusive reactions like Deeply Virtual Compton Scattering (DVCS), Deeply Virtual Meson Production (DVMP)</a:t>
            </a:r>
          </a:p>
          <a:p>
            <a:endParaRPr lang="en-US" dirty="0"/>
          </a:p>
          <a:p>
            <a:endParaRPr lang="en-US" sz="2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51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7F775-38F7-0EC7-13CD-C9A5CEC95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FAA0B66-7599-5679-D255-20497830F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00" y="-15985"/>
            <a:ext cx="8372901" cy="621711"/>
          </a:xfrm>
        </p:spPr>
        <p:txBody>
          <a:bodyPr/>
          <a:lstStyle/>
          <a:p>
            <a:r>
              <a:rPr lang="en-US" dirty="0"/>
              <a:t>How do we measure this stuff?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B342837-FAB9-4653-4EB7-568FE4B22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00" y="1097642"/>
            <a:ext cx="8283244" cy="3317082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The total 𝐷-term is related to the partonic 𝐷-terms by a sum rule: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72B928-25A3-071C-F772-FFE4B2C47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24" y="1914171"/>
            <a:ext cx="7772400" cy="5239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536B0A-527C-12DA-9D33-A7A615341E4A}"/>
              </a:ext>
            </a:extLst>
          </p:cNvPr>
          <p:cNvSpPr txBox="1"/>
          <p:nvPr/>
        </p:nvSpPr>
        <p:spPr>
          <a:xfrm>
            <a:off x="2072881" y="3041677"/>
            <a:ext cx="5156258" cy="769441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200" dirty="0"/>
              <a:t>Different exclusive processes provide access to the different partonic 𝐷-terms!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01E505-560E-E29B-F585-2EA593EC994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4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Brace 6">
            <a:extLst>
              <a:ext uri="{FF2B5EF4-FFF2-40B4-BE49-F238E27FC236}">
                <a16:creationId xmlns:a16="http://schemas.microsoft.com/office/drawing/2014/main" id="{314296A3-DCF8-087A-A1EC-3969FF0F48E4}"/>
              </a:ext>
            </a:extLst>
          </p:cNvPr>
          <p:cNvSpPr/>
          <p:nvPr/>
        </p:nvSpPr>
        <p:spPr>
          <a:xfrm rot="5400000">
            <a:off x="4631875" y="534482"/>
            <a:ext cx="337448" cy="2481649"/>
          </a:xfrm>
          <a:prstGeom prst="leftBrac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02DF12-BB99-B4E3-FF00-869F207023F8}"/>
              </a:ext>
            </a:extLst>
          </p:cNvPr>
          <p:cNvSpPr txBox="1"/>
          <p:nvPr/>
        </p:nvSpPr>
        <p:spPr>
          <a:xfrm>
            <a:off x="2695834" y="572435"/>
            <a:ext cx="4448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Up &amp; Down quarks: </a:t>
            </a:r>
            <a:br>
              <a:rPr lang="en-US" dirty="0"/>
            </a:br>
            <a:r>
              <a:rPr lang="en-US" dirty="0"/>
              <a:t>Accessible via DVCS cross section &amp; beam-spin asymmetries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C500A7-77C6-0444-AEED-0F9FCF2C0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83" y="2054848"/>
            <a:ext cx="7772400" cy="523901"/>
          </a:xfrm>
          <a:prstGeom prst="rect">
            <a:avLst/>
          </a:prstGeom>
        </p:spPr>
      </p:pic>
      <p:pic>
        <p:nvPicPr>
          <p:cNvPr id="6146" name="Picture 2" descr="PDF] Deeply Virtual Compton Scattering and its Beam Charge Asymmetry in  e^\pm p Collisions at HERA | Semantic Scholar">
            <a:extLst>
              <a:ext uri="{FF2B5EF4-FFF2-40B4-BE49-F238E27FC236}">
                <a16:creationId xmlns:a16="http://schemas.microsoft.com/office/drawing/2014/main" id="{CCB487E3-4954-7F71-B156-1505A6E06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89" y="2928552"/>
            <a:ext cx="3133563" cy="21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B33634-9868-A496-562F-90962538C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903" y="3339294"/>
            <a:ext cx="4225209" cy="7554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43E834-58FB-C9D7-2B55-3709296D5FE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0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2EA7AF-74BB-9DC4-05E4-63D2F4D01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76" y="3027373"/>
            <a:ext cx="4557327" cy="1757749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314296A3-DCF8-087A-A1EC-3969FF0F48E4}"/>
              </a:ext>
            </a:extLst>
          </p:cNvPr>
          <p:cNvSpPr/>
          <p:nvPr/>
        </p:nvSpPr>
        <p:spPr>
          <a:xfrm rot="5400000">
            <a:off x="2564182" y="1317607"/>
            <a:ext cx="337448" cy="1009131"/>
          </a:xfrm>
          <a:prstGeom prst="leftBrace">
            <a:avLst>
              <a:gd name="adj1" fmla="val 8333"/>
              <a:gd name="adj2" fmla="val 50816"/>
            </a:avLst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02DF12-BB99-B4E3-FF00-869F207023F8}"/>
                  </a:ext>
                </a:extLst>
              </p:cNvPr>
              <p:cNvSpPr txBox="1"/>
              <p:nvPr/>
            </p:nvSpPr>
            <p:spPr>
              <a:xfrm>
                <a:off x="908224" y="605379"/>
                <a:ext cx="408173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Gluons: </a:t>
                </a:r>
                <a:br>
                  <a:rPr lang="en-US" dirty="0"/>
                </a:br>
                <a:r>
                  <a:rPr lang="en-US" dirty="0"/>
                  <a:t>Accessible via near-threshold  production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and ϒ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02DF12-BB99-B4E3-FF00-869F20702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24" y="605379"/>
                <a:ext cx="4081736" cy="923330"/>
              </a:xfrm>
              <a:prstGeom prst="rect">
                <a:avLst/>
              </a:prstGeom>
              <a:blipFill>
                <a:blip r:embed="rId3"/>
                <a:stretch>
                  <a:fillRect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5440F2AA-49B6-B263-2AFA-469871BA9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 t="2691" r="71491" b="60466"/>
          <a:stretch/>
        </p:blipFill>
        <p:spPr bwMode="auto">
          <a:xfrm>
            <a:off x="5385577" y="2703488"/>
            <a:ext cx="3295047" cy="20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883484-CE9E-C035-609F-409068CA8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61" y="2054848"/>
            <a:ext cx="7772400" cy="5239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4530F1-DD7B-F857-55B1-8609DFD11B8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25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A61E5495-3F48-CDC6-09AB-267C99F9D8FD}"/>
              </a:ext>
            </a:extLst>
          </p:cNvPr>
          <p:cNvGrpSpPr/>
          <p:nvPr/>
        </p:nvGrpSpPr>
        <p:grpSpPr>
          <a:xfrm>
            <a:off x="-580311" y="1196865"/>
            <a:ext cx="6929374" cy="1141002"/>
            <a:chOff x="-691479" y="1355461"/>
            <a:chExt cx="6929374" cy="11410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A9358C-B3B2-25F0-817A-3DC23E1E2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4087"/>
            <a:stretch/>
          </p:blipFill>
          <p:spPr>
            <a:xfrm>
              <a:off x="-691479" y="1355461"/>
              <a:ext cx="6929374" cy="1141002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0D94831-552E-FCD4-09F5-9307D5D08C5C}"/>
                </a:ext>
              </a:extLst>
            </p:cNvPr>
            <p:cNvSpPr/>
            <p:nvPr/>
          </p:nvSpPr>
          <p:spPr>
            <a:xfrm>
              <a:off x="4999165" y="1718278"/>
              <a:ext cx="630934" cy="33528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25818056-BA3B-A43D-290B-66E9F59AAD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5478" y="-117091"/>
                <a:ext cx="8372901" cy="621711"/>
              </a:xfrm>
              <a:prstGeom prst="rect">
                <a:avLst/>
              </a:prstGeom>
            </p:spPr>
            <p:txBody>
              <a:bodyPr vert="horz" lIns="0" tIns="0" rIns="0" bIns="0" rtlCol="0" anchor="b" anchorCtr="0">
                <a:noAutofit/>
              </a:bodyPr>
              <a:lstStyle>
                <a:lvl1pPr marL="0" marR="0" indent="0" algn="l" defTabSz="6858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1" i="0" kern="1200" cap="all" baseline="0">
                    <a:solidFill>
                      <a:schemeClr val="tx1"/>
                    </a:solidFill>
                    <a:latin typeface="Arial" panose="020B0604020202020204" pitchFamily="34" charset="0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sz="3200" dirty="0"/>
                  <a:t> </a:t>
                </a:r>
                <a:r>
                  <a:rPr lang="en-US" dirty="0"/>
                  <a:t>Caveat</a:t>
                </a:r>
              </a:p>
            </p:txBody>
          </p:sp>
        </mc:Choice>
        <mc:Fallback xmlns=""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25818056-BA3B-A43D-290B-66E9F59AA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78" y="-117091"/>
                <a:ext cx="8372901" cy="621711"/>
              </a:xfrm>
              <a:prstGeom prst="rect">
                <a:avLst/>
              </a:prstGeom>
              <a:blipFill>
                <a:blip r:embed="rId9"/>
                <a:stretch>
                  <a:fillRect l="-1364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749E8A-16D1-B7A1-1165-514ACECA8631}"/>
                  </a:ext>
                </a:extLst>
              </p:cNvPr>
              <p:cNvSpPr txBox="1"/>
              <p:nvPr/>
            </p:nvSpPr>
            <p:spPr>
              <a:xfrm>
                <a:off x="407124" y="3872287"/>
                <a:ext cx="4732167" cy="923330"/>
              </a:xfrm>
              <a:prstGeom prst="rect">
                <a:avLst/>
              </a:prstGeom>
              <a:noFill/>
              <a:ln w="38100">
                <a:solidFill>
                  <a:schemeClr val="accent3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This caveat means that to extract the rest of the mechanical properties rigorously, all partonic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en-US" b="1" dirty="0"/>
                  <a:t>-terms must be known!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749E8A-16D1-B7A1-1165-514ACECA8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24" y="3872287"/>
                <a:ext cx="4732167" cy="923330"/>
              </a:xfrm>
              <a:prstGeom prst="rect">
                <a:avLst/>
              </a:prstGeom>
              <a:blipFill>
                <a:blip r:embed="rId10"/>
                <a:stretch>
                  <a:fillRect l="-796" t="-1299" r="-796" b="-6494"/>
                </a:stretch>
              </a:blipFill>
              <a:ln w="38100"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17F7B735-76D2-58D7-E18A-58182956C7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0763" y="4029507"/>
            <a:ext cx="1722665" cy="1118942"/>
          </a:xfrm>
          <a:prstGeom prst="rect">
            <a:avLst/>
          </a:prstGeom>
        </p:spPr>
      </p:pic>
      <p:pic>
        <p:nvPicPr>
          <p:cNvPr id="36" name="Picture 35" descr="A graph of a circular object with blue dots&#10;&#10;Description automatically generated">
            <a:extLst>
              <a:ext uri="{FF2B5EF4-FFF2-40B4-BE49-F238E27FC236}">
                <a16:creationId xmlns:a16="http://schemas.microsoft.com/office/drawing/2014/main" id="{859436BF-66D8-507A-6881-04FA8D9B3D0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6480" y="3867037"/>
            <a:ext cx="1268151" cy="123759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78F393A-9834-26AC-BE53-6E97EB31C6BA}"/>
              </a:ext>
            </a:extLst>
          </p:cNvPr>
          <p:cNvGrpSpPr/>
          <p:nvPr/>
        </p:nvGrpSpPr>
        <p:grpSpPr>
          <a:xfrm>
            <a:off x="6573777" y="1821099"/>
            <a:ext cx="2406103" cy="1946985"/>
            <a:chOff x="4959350" y="680465"/>
            <a:chExt cx="4306980" cy="3934460"/>
          </a:xfrm>
        </p:grpSpPr>
        <p:pic>
          <p:nvPicPr>
            <p:cNvPr id="41" name="Picture 2" descr="figure 1">
              <a:extLst>
                <a:ext uri="{FF2B5EF4-FFF2-40B4-BE49-F238E27FC236}">
                  <a16:creationId xmlns:a16="http://schemas.microsoft.com/office/drawing/2014/main" id="{EEAC245D-73F8-F52F-7622-308171AB9E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350" y="680465"/>
              <a:ext cx="4089895" cy="3934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FF6EF92-89F8-D4E6-26A2-3740EF3FB741}"/>
                </a:ext>
              </a:extLst>
            </p:cNvPr>
            <p:cNvSpPr/>
            <p:nvPr/>
          </p:nvSpPr>
          <p:spPr>
            <a:xfrm>
              <a:off x="7332428" y="2406446"/>
              <a:ext cx="254442" cy="103367"/>
            </a:xfrm>
            <a:prstGeom prst="rect">
              <a:avLst/>
            </a:prstGeom>
            <a:solidFill>
              <a:srgbClr val="F15A23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3834A62-4C70-57DB-4214-CEEBCF496CFD}"/>
                </a:ext>
              </a:extLst>
            </p:cNvPr>
            <p:cNvSpPr/>
            <p:nvPr/>
          </p:nvSpPr>
          <p:spPr>
            <a:xfrm>
              <a:off x="7332428" y="2173650"/>
              <a:ext cx="254442" cy="103367"/>
            </a:xfrm>
            <a:prstGeom prst="rect">
              <a:avLst/>
            </a:prstGeom>
            <a:solidFill>
              <a:srgbClr val="B3D236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1B9E3DF-EC5C-48C9-3B9C-06159CCFE01C}"/>
                </a:ext>
              </a:extLst>
            </p:cNvPr>
            <p:cNvSpPr/>
            <p:nvPr/>
          </p:nvSpPr>
          <p:spPr>
            <a:xfrm>
              <a:off x="7332428" y="1962674"/>
              <a:ext cx="254442" cy="103367"/>
            </a:xfrm>
            <a:prstGeom prst="rect">
              <a:avLst/>
            </a:prstGeom>
            <a:solidFill>
              <a:srgbClr val="05AAAD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29E7BA2-E279-E54E-A47F-2DA39F4CB24E}"/>
                </a:ext>
              </a:extLst>
            </p:cNvPr>
            <p:cNvSpPr txBox="1"/>
            <p:nvPr/>
          </p:nvSpPr>
          <p:spPr>
            <a:xfrm>
              <a:off x="7549513" y="1813196"/>
              <a:ext cx="1716817" cy="373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/>
                <a:t>Pre-</a:t>
              </a:r>
              <a:r>
                <a:rPr lang="en-US" sz="600" dirty="0" err="1"/>
                <a:t>Jlab</a:t>
              </a:r>
              <a:r>
                <a:rPr lang="en-US" sz="600" dirty="0"/>
                <a:t> 6 GeV Data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D004E7D-DD1B-9F36-DCC4-558DEECE1528}"/>
                </a:ext>
              </a:extLst>
            </p:cNvPr>
            <p:cNvSpPr txBox="1"/>
            <p:nvPr/>
          </p:nvSpPr>
          <p:spPr>
            <a:xfrm>
              <a:off x="7549515" y="2048215"/>
              <a:ext cx="1428750" cy="373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err="1"/>
                <a:t>Jlab</a:t>
              </a:r>
              <a:r>
                <a:rPr lang="en-US" sz="600" dirty="0"/>
                <a:t> 6 GeV Data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E9BC613-9DF6-BC51-66EA-35F9C637AF8B}"/>
                </a:ext>
              </a:extLst>
            </p:cNvPr>
            <p:cNvSpPr txBox="1"/>
            <p:nvPr/>
          </p:nvSpPr>
          <p:spPr>
            <a:xfrm>
              <a:off x="7555098" y="2255312"/>
              <a:ext cx="1428750" cy="559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err="1"/>
                <a:t>Jlab</a:t>
              </a:r>
              <a:r>
                <a:rPr lang="en-US" sz="600" dirty="0"/>
                <a:t> 12 GeV Data (Projected)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ABDF497B-EBE6-45A6-B9D2-E4BE7BF255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2809" y="1835979"/>
                <a:ext cx="5558274" cy="190032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164592" indent="-164592" algn="l" defTabSz="6858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3550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77850" indent="-142875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62013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31875" indent="-16459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»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However,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/>
                  <a:t>!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Total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dirty="0"/>
                  <a:t>cancels</a:t>
                </a:r>
                <a:r>
                  <a:rPr lang="en-US" dirty="0"/>
                  <a:t> due to EMT conservation </a:t>
                </a:r>
                <a:r>
                  <a:rPr lang="en-US" b="1" dirty="0"/>
                  <a:t>if summing over all </a:t>
                </a:r>
                <a:r>
                  <a:rPr lang="en-US" b="1" dirty="0" err="1"/>
                  <a:t>parton</a:t>
                </a:r>
                <a:r>
                  <a:rPr lang="en-US" b="1" dirty="0"/>
                  <a:t> species!</a:t>
                </a:r>
              </a:p>
              <a:p>
                <a:pPr lvl="1"/>
                <a:r>
                  <a:rPr lang="en-US" sz="1600" dirty="0"/>
                  <a:t>Only shear force has no contribution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𝑖𝑖</m:t>
                        </m:r>
                      </m:sup>
                    </m:sSup>
                  </m:oMath>
                </a14:m>
                <a:r>
                  <a:rPr lang="en-US" sz="1600" dirty="0"/>
                  <a:t> components of the EMT, and thus no contribution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50" name="Content Placeholder 2">
                <a:extLst>
                  <a:ext uri="{FF2B5EF4-FFF2-40B4-BE49-F238E27FC236}">
                    <a16:creationId xmlns:a16="http://schemas.microsoft.com/office/drawing/2014/main" id="{ABDF497B-EBE6-45A6-B9D2-E4BE7BF25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09" y="1835979"/>
                <a:ext cx="5558274" cy="1900328"/>
              </a:xfrm>
              <a:prstGeom prst="rect">
                <a:avLst/>
              </a:prstGeom>
              <a:blipFill>
                <a:blip r:embed="rId14"/>
                <a:stretch>
                  <a:fillRect l="-2278" b="-5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FA7CB1DF-C627-F9AC-954A-21DBBC784F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2809" y="103113"/>
                <a:ext cx="5697471" cy="1305124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64592" indent="-164592" algn="l" defTabSz="6858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3550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77850" indent="-142875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62013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31875" indent="-16459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»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2100" dirty="0"/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1900" dirty="0"/>
                  <a:t> form factor contributes to many of the mechanical properties (Radial pressure, radii, etc.)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1600" dirty="0"/>
                  <a:t> currently inaccessible to experiment</a:t>
                </a:r>
              </a:p>
              <a:p>
                <a:endParaRPr lang="en-US" sz="2100" dirty="0"/>
              </a:p>
            </p:txBody>
          </p:sp>
        </mc:Choice>
        <mc:Fallback xmlns="">
          <p:sp>
            <p:nvSpPr>
              <p:cNvPr id="51" name="Content Placeholder 2">
                <a:extLst>
                  <a:ext uri="{FF2B5EF4-FFF2-40B4-BE49-F238E27FC236}">
                    <a16:creationId xmlns:a16="http://schemas.microsoft.com/office/drawing/2014/main" id="{FA7CB1DF-C627-F9AC-954A-21DBBC784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09" y="103113"/>
                <a:ext cx="5697471" cy="1305124"/>
              </a:xfrm>
              <a:prstGeom prst="rect">
                <a:avLst/>
              </a:prstGeom>
              <a:blipFill>
                <a:blip r:embed="rId15"/>
                <a:stretch>
                  <a:fillRect l="-2222" r="-2889" b="-9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36840A53-BD36-4B4F-E719-CFB3C33B0610}"/>
              </a:ext>
            </a:extLst>
          </p:cNvPr>
          <p:cNvGrpSpPr/>
          <p:nvPr/>
        </p:nvGrpSpPr>
        <p:grpSpPr>
          <a:xfrm>
            <a:off x="5654360" y="12746"/>
            <a:ext cx="3432805" cy="1579378"/>
            <a:chOff x="630621" y="1265609"/>
            <a:chExt cx="7827579" cy="36582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61AE66C-4BD8-3178-4BCA-0683BF3E5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5800" y="1265609"/>
              <a:ext cx="7772400" cy="365825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78C4EE-A9D2-2399-876E-20B8C6461381}"/>
                </a:ext>
              </a:extLst>
            </p:cNvPr>
            <p:cNvSpPr/>
            <p:nvPr/>
          </p:nvSpPr>
          <p:spPr>
            <a:xfrm>
              <a:off x="630621" y="1284317"/>
              <a:ext cx="5998779" cy="362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4968FBF-01CE-9F91-292C-FF3F2764AB6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42654" y="2043633"/>
            <a:ext cx="3733364" cy="406177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52B0237-4E48-E96E-7314-2F7C36A490C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ED8DB3-C140-88A6-8A6B-BAFDA6872EE9}"/>
              </a:ext>
            </a:extLst>
          </p:cNvPr>
          <p:cNvSpPr/>
          <p:nvPr/>
        </p:nvSpPr>
        <p:spPr>
          <a:xfrm>
            <a:off x="5660772" y="2077842"/>
            <a:ext cx="630934" cy="33528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5E49CA-4B01-B73D-C962-9B325F879F5C}"/>
              </a:ext>
            </a:extLst>
          </p:cNvPr>
          <p:cNvSpPr txBox="1"/>
          <p:nvPr/>
        </p:nvSpPr>
        <p:spPr>
          <a:xfrm>
            <a:off x="277503" y="2045568"/>
            <a:ext cx="2304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Pressure defined as:</a:t>
            </a:r>
          </a:p>
        </p:txBody>
      </p:sp>
    </p:spTree>
    <p:extLst>
      <p:ext uri="{BB962C8B-B14F-4D97-AF65-F5344CB8AC3E}">
        <p14:creationId xmlns:p14="http://schemas.microsoft.com/office/powerpoint/2010/main" val="26319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 Brace 6">
            <a:extLst>
              <a:ext uri="{FF2B5EF4-FFF2-40B4-BE49-F238E27FC236}">
                <a16:creationId xmlns:a16="http://schemas.microsoft.com/office/drawing/2014/main" id="{314296A3-DCF8-087A-A1EC-3969FF0F48E4}"/>
              </a:ext>
            </a:extLst>
          </p:cNvPr>
          <p:cNvSpPr/>
          <p:nvPr/>
        </p:nvSpPr>
        <p:spPr>
          <a:xfrm rot="16200000">
            <a:off x="6912019" y="2215815"/>
            <a:ext cx="355346" cy="965885"/>
          </a:xfrm>
          <a:prstGeom prst="leftBrace">
            <a:avLst/>
          </a:prstGeom>
          <a:ln w="28575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02DF12-BB99-B4E3-FF00-869F207023F8}"/>
              </a:ext>
            </a:extLst>
          </p:cNvPr>
          <p:cNvSpPr txBox="1"/>
          <p:nvPr/>
        </p:nvSpPr>
        <p:spPr>
          <a:xfrm>
            <a:off x="5731728" y="2876431"/>
            <a:ext cx="3286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Strange quarks: Can we just neglect them…?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C500A7-77C6-0444-AEED-0F9FCF2C0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33" y="1997184"/>
            <a:ext cx="7772400" cy="52390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B3C39F8-693C-1EDD-B92F-2E0093762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432" y="580807"/>
            <a:ext cx="8283244" cy="3317082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/>
              <a:t>Since we need all terms in the sum rule to extract pressure, mechanical radius, force distributions…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D3B59A-6421-F3AD-0E0D-4C3DC9D579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85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56993"/>
            <a:ext cx="8372901" cy="621711"/>
          </a:xfrm>
        </p:spPr>
        <p:txBody>
          <a:bodyPr/>
          <a:lstStyle/>
          <a:p>
            <a:r>
              <a:rPr lang="en-US" dirty="0"/>
              <a:t>theory predictions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9075" y="652479"/>
                <a:ext cx="4512663" cy="3317082"/>
              </a:xfrm>
            </p:spPr>
            <p:txBody>
              <a:bodyPr/>
              <a:lstStyle/>
              <a:p>
                <a:r>
                  <a:rPr lang="en-US" dirty="0"/>
                  <a:t>Large-N</a:t>
                </a:r>
                <a:r>
                  <a:rPr lang="en-US" baseline="-25000" dirty="0"/>
                  <a:t>c</a:t>
                </a:r>
                <a:r>
                  <a:rPr lang="en-US" dirty="0"/>
                  <a:t> theory predicts that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-term is ”flavor-blind”</a:t>
                </a:r>
              </a:p>
              <a:p>
                <a:pPr lvl="1"/>
                <a:r>
                  <a:rPr lang="en-US" sz="1600" dirty="0"/>
                  <a:t>i.e. 𝐷</a:t>
                </a:r>
                <a:r>
                  <a:rPr lang="en-US" sz="1600" baseline="-25000" dirty="0"/>
                  <a:t>u</a:t>
                </a:r>
                <a:r>
                  <a:rPr lang="en-US" sz="1600" dirty="0"/>
                  <a:t> ~ 𝐷</a:t>
                </a:r>
                <a:r>
                  <a:rPr lang="en-US" sz="1600" baseline="-25000" dirty="0"/>
                  <a:t>d</a:t>
                </a:r>
                <a:r>
                  <a:rPr lang="en-US" sz="1600" dirty="0"/>
                  <a:t> despite their different number densities, this is supported by lattice results</a:t>
                </a:r>
              </a:p>
              <a:p>
                <a:pPr lvl="1"/>
                <a:endParaRPr lang="en-US" sz="16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9075" y="652479"/>
                <a:ext cx="4512663" cy="3317082"/>
              </a:xfrm>
              <a:blipFill>
                <a:blip r:embed="rId2"/>
                <a:stretch>
                  <a:fillRect l="-3090" t="-2290" r="-3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D32B91-9138-A81D-2621-BEEB84B8EF4A}"/>
              </a:ext>
            </a:extLst>
          </p:cNvPr>
          <p:cNvSpPr txBox="1">
            <a:spLocks/>
          </p:cNvSpPr>
          <p:nvPr/>
        </p:nvSpPr>
        <p:spPr>
          <a:xfrm>
            <a:off x="280327" y="1942221"/>
            <a:ext cx="4762981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Extending this argument, could 𝐷</a:t>
            </a:r>
            <a:r>
              <a:rPr lang="en-US" baseline="-25000" dirty="0"/>
              <a:t>u</a:t>
            </a:r>
            <a:r>
              <a:rPr lang="en-US" dirty="0"/>
              <a:t> ~ 𝐷</a:t>
            </a:r>
            <a:r>
              <a:rPr lang="en-US" baseline="-25000" dirty="0"/>
              <a:t>d</a:t>
            </a:r>
            <a:r>
              <a:rPr lang="en-US" dirty="0"/>
              <a:t> ~ 𝐷</a:t>
            </a:r>
            <a:r>
              <a:rPr lang="en-US" baseline="-25000" dirty="0"/>
              <a:t>s</a:t>
            </a:r>
            <a:r>
              <a:rPr lang="en-US" dirty="0"/>
              <a:t>?</a:t>
            </a:r>
          </a:p>
          <a:p>
            <a:endParaRPr lang="en-US" sz="500" dirty="0"/>
          </a:p>
          <a:p>
            <a:r>
              <a:rPr lang="en-US" dirty="0"/>
              <a:t>Chiral quark soliton model: 𝐷</a:t>
            </a:r>
            <a:r>
              <a:rPr lang="en-US" baseline="-25000" dirty="0"/>
              <a:t>u</a:t>
            </a:r>
            <a:r>
              <a:rPr lang="en-US" dirty="0"/>
              <a:t> ~ 𝐷</a:t>
            </a:r>
            <a:r>
              <a:rPr lang="en-US" baseline="-25000" dirty="0"/>
              <a:t>d</a:t>
            </a:r>
            <a:r>
              <a:rPr lang="en-US" dirty="0"/>
              <a:t> ~ 2𝐷</a:t>
            </a:r>
            <a:r>
              <a:rPr lang="en-US" baseline="-25000" dirty="0"/>
              <a:t>s</a:t>
            </a:r>
          </a:p>
          <a:p>
            <a:endParaRPr lang="en-US" baseline="-25000" dirty="0"/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B362438-7AD8-71E5-E8FF-F097AE823C33}"/>
              </a:ext>
            </a:extLst>
          </p:cNvPr>
          <p:cNvGrpSpPr/>
          <p:nvPr/>
        </p:nvGrpSpPr>
        <p:grpSpPr>
          <a:xfrm>
            <a:off x="5404461" y="338002"/>
            <a:ext cx="3446461" cy="2453668"/>
            <a:chOff x="5058728" y="2311020"/>
            <a:chExt cx="4098341" cy="28428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681B06-E78C-C141-E2C3-EDBC250F9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8728" y="2311020"/>
              <a:ext cx="4098341" cy="251936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D31FC49-5FA4-F89F-3DCF-FCC2ADE84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83514"/>
            <a:stretch/>
          </p:blipFill>
          <p:spPr>
            <a:xfrm>
              <a:off x="5084256" y="4683209"/>
              <a:ext cx="4066811" cy="47070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E868D58-A442-045D-5023-3BF8A0312F11}"/>
              </a:ext>
            </a:extLst>
          </p:cNvPr>
          <p:cNvSpPr txBox="1"/>
          <p:nvPr/>
        </p:nvSpPr>
        <p:spPr>
          <a:xfrm>
            <a:off x="321275" y="3127534"/>
            <a:ext cx="47629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This would make 𝐷</a:t>
            </a:r>
            <a:r>
              <a:rPr lang="en-US" baseline="-25000" dirty="0">
                <a:solidFill>
                  <a:schemeClr val="tx1">
                    <a:lumMod val="50000"/>
                  </a:schemeClr>
                </a:solidFill>
              </a:rPr>
              <a:t>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a non-negligible contributor to the total 𝐷-term, and thus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necessary for a full extraction of many of the mechanical properties of the proton!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A8DA74-AF17-01B0-93A1-EF025635AA77}"/>
                  </a:ext>
                </a:extLst>
              </p:cNvPr>
              <p:cNvSpPr txBox="1"/>
              <p:nvPr/>
            </p:nvSpPr>
            <p:spPr>
              <a:xfrm>
                <a:off x="6169306" y="1464042"/>
                <a:ext cx="11690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𝑄𝑆𝑀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A8DA74-AF17-01B0-93A1-EF025635A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306" y="1464042"/>
                <a:ext cx="1169043" cy="369332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CC79E6D-CF41-2FA0-C2D3-7893CF445C97}"/>
              </a:ext>
            </a:extLst>
          </p:cNvPr>
          <p:cNvSpPr txBox="1"/>
          <p:nvPr/>
        </p:nvSpPr>
        <p:spPr>
          <a:xfrm>
            <a:off x="6400799" y="292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 </a:t>
            </a:r>
            <a:r>
              <a:rPr lang="en-US" sz="1800" dirty="0" err="1"/>
              <a:t>ArXiv</a:t>
            </a:r>
            <a:r>
              <a:rPr lang="en-US" sz="1800" dirty="0"/>
              <a:t>: 2307.00740</a:t>
            </a:r>
            <a:endParaRPr lang="en-US" dirty="0"/>
          </a:p>
        </p:txBody>
      </p: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A4C55520-B663-391D-B7DC-539EEDA3FA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0000" r="50000"/>
          <a:stretch/>
        </p:blipFill>
        <p:spPr>
          <a:xfrm>
            <a:off x="5489243" y="2732698"/>
            <a:ext cx="3350356" cy="2393111"/>
          </a:xfrm>
          <a:prstGeom prst="rect">
            <a:avLst/>
          </a:prstGeom>
        </p:spPr>
      </p:pic>
      <p:sp>
        <p:nvSpPr>
          <p:cNvPr id="17" name="U-Turn Arrow 16">
            <a:extLst>
              <a:ext uri="{FF2B5EF4-FFF2-40B4-BE49-F238E27FC236}">
                <a16:creationId xmlns:a16="http://schemas.microsoft.com/office/drawing/2014/main" id="{4931FABE-CDA9-DF58-01FB-9A51CE46B84D}"/>
              </a:ext>
            </a:extLst>
          </p:cNvPr>
          <p:cNvSpPr/>
          <p:nvPr/>
        </p:nvSpPr>
        <p:spPr>
          <a:xfrm rot="5400000" flipV="1">
            <a:off x="4318724" y="2640176"/>
            <a:ext cx="2011636" cy="4191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82E0F0B-0F91-8139-972F-591111878F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30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2A937-450D-C29A-4C48-76EB1E892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38BF2C80-8260-5AA6-995D-BBBD72112AD2}"/>
              </a:ext>
            </a:extLst>
          </p:cNvPr>
          <p:cNvGrpSpPr/>
          <p:nvPr/>
        </p:nvGrpSpPr>
        <p:grpSpPr>
          <a:xfrm>
            <a:off x="6028554" y="3258611"/>
            <a:ext cx="2490701" cy="1590473"/>
            <a:chOff x="5512482" y="3564381"/>
            <a:chExt cx="1715201" cy="111189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76473D1-F873-A203-93AD-48C2F5B1F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87304" b="21107"/>
            <a:stretch/>
          </p:blipFill>
          <p:spPr>
            <a:xfrm>
              <a:off x="5512482" y="3564381"/>
              <a:ext cx="575695" cy="111189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0FE3FC6-0009-F973-B4CF-8BEC6F3C8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3892" r="41399" b="21107"/>
            <a:stretch/>
          </p:blipFill>
          <p:spPr>
            <a:xfrm>
              <a:off x="6065949" y="3564381"/>
              <a:ext cx="666955" cy="111189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54510B-3BB2-89F0-E611-390D89186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9148" b="21107"/>
            <a:stretch/>
          </p:blipFill>
          <p:spPr>
            <a:xfrm>
              <a:off x="6735613" y="3564381"/>
              <a:ext cx="492070" cy="111189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2A09BDF-46BF-86EB-9B45-0E60790714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971" t="5499" r="61212" b="83195"/>
            <a:stretch/>
          </p:blipFill>
          <p:spPr>
            <a:xfrm>
              <a:off x="6170612" y="3642395"/>
              <a:ext cx="445133" cy="15933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B77BBA9-C169-00A2-C126-7EBD75CAC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838" r="16445" b="83873"/>
            <a:stretch/>
          </p:blipFill>
          <p:spPr>
            <a:xfrm>
              <a:off x="6681900" y="3564381"/>
              <a:ext cx="531295" cy="22728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D308DC-B03E-938F-55FE-25C10543D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56993"/>
            <a:ext cx="8372901" cy="621711"/>
          </a:xfrm>
        </p:spPr>
        <p:txBody>
          <a:bodyPr/>
          <a:lstStyle/>
          <a:p>
            <a:r>
              <a:rPr lang="en-US" dirty="0"/>
              <a:t>theory predictions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2C1238-26A5-8BCD-C40A-311937FE535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3609" y="906858"/>
                <a:ext cx="5122391" cy="5755422"/>
              </a:xfrm>
            </p:spPr>
            <p:txBody>
              <a:bodyPr>
                <a:noAutofit/>
              </a:bodyPr>
              <a:lstStyle/>
              <a:p>
                <a:r>
                  <a:rPr lang="en-US" dirty="0"/>
                  <a:t>On the other hand, lattice results of Hackett et al. predict 𝐷</a:t>
                </a:r>
                <a:r>
                  <a:rPr lang="en-US" baseline="-25000" dirty="0"/>
                  <a:t>s </a:t>
                </a:r>
                <a:r>
                  <a:rPr lang="en-US" dirty="0"/>
                  <a:t>consistent with zero</a:t>
                </a:r>
              </a:p>
              <a:p>
                <a:pPr lvl="1"/>
                <a:r>
                  <a:rPr lang="en-US" sz="1600" dirty="0"/>
                  <a:t>Uncertainties are still large, but the results do not exclude </a:t>
                </a:r>
                <a:r>
                  <a:rPr lang="en-US" sz="1600" b="1" i="1" dirty="0"/>
                  <a:t>positive</a:t>
                </a:r>
                <a:r>
                  <a:rPr lang="en-US" sz="1600" b="1" dirty="0"/>
                  <a:t> values of 𝐷</a:t>
                </a:r>
                <a:r>
                  <a:rPr lang="en-US" sz="1600" b="1" baseline="-25000" dirty="0"/>
                  <a:t>s</a:t>
                </a:r>
                <a:br>
                  <a:rPr lang="en-US" b="1" baseline="-25000" dirty="0"/>
                </a:br>
                <a:endParaRPr lang="en-US" b="1" baseline="-25000" dirty="0"/>
              </a:p>
              <a:p>
                <a:r>
                  <a:rPr lang="en-US" dirty="0"/>
                  <a:t>Opposite signs of sea &amp; valence quarks is a distinct possibility, predicted by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𝑄𝑆𝑀</m:t>
                    </m:r>
                  </m:oMath>
                </a14:m>
                <a:endParaRPr lang="en-US" dirty="0"/>
              </a:p>
              <a:p>
                <a:endParaRPr lang="en-US" sz="500" dirty="0"/>
              </a:p>
              <a:p>
                <a:pPr lvl="1"/>
                <a:endParaRPr lang="en-US" sz="1600" b="1" dirty="0"/>
              </a:p>
              <a:p>
                <a:pPr lvl="1"/>
                <a:endParaRPr lang="en-US" sz="1600" b="1" dirty="0"/>
              </a:p>
              <a:p>
                <a:pPr lvl="1"/>
                <a:endParaRPr lang="en-US" sz="1600" b="1" dirty="0"/>
              </a:p>
              <a:p>
                <a:pPr lvl="1"/>
                <a:endParaRPr lang="en-US" sz="1600" b="1" dirty="0"/>
              </a:p>
              <a:p>
                <a:pPr lvl="1"/>
                <a:endParaRPr lang="en-US" sz="1600" b="1" dirty="0"/>
              </a:p>
              <a:p>
                <a:pPr lvl="1"/>
                <a:r>
                  <a:rPr lang="en-US" sz="1600" b="1" dirty="0"/>
                  <a:t>The pop-sci articles write themselves…</a:t>
                </a:r>
              </a:p>
              <a:p>
                <a:pPr lvl="1"/>
                <a:endParaRPr lang="en-US" sz="500" dirty="0"/>
              </a:p>
              <a:p>
                <a:pPr lvl="1"/>
                <a:endParaRPr lang="en-US" sz="500" dirty="0"/>
              </a:p>
              <a:p>
                <a:pPr lvl="1"/>
                <a:endParaRPr lang="en-US" sz="500" dirty="0"/>
              </a:p>
              <a:p>
                <a:pPr lvl="1"/>
                <a:endParaRPr lang="en-US" sz="500" dirty="0"/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2C1238-26A5-8BCD-C40A-311937FE53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3609" y="906858"/>
                <a:ext cx="5122391" cy="5755422"/>
              </a:xfrm>
              <a:blipFill>
                <a:blip r:embed="rId3"/>
                <a:stretch>
                  <a:fillRect l="-2469" t="-1322" r="-3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79D38C-6A4E-1893-FC38-27153031B20E}"/>
              </a:ext>
            </a:extLst>
          </p:cNvPr>
          <p:cNvSpPr txBox="1">
            <a:spLocks/>
          </p:cNvSpPr>
          <p:nvPr/>
        </p:nvSpPr>
        <p:spPr>
          <a:xfrm>
            <a:off x="457201" y="2343121"/>
            <a:ext cx="4762981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C76E1A-C0E5-BA1D-0928-9F6A1C9DF496}"/>
              </a:ext>
            </a:extLst>
          </p:cNvPr>
          <p:cNvGrpSpPr/>
          <p:nvPr/>
        </p:nvGrpSpPr>
        <p:grpSpPr>
          <a:xfrm>
            <a:off x="5436000" y="411663"/>
            <a:ext cx="3640084" cy="2482794"/>
            <a:chOff x="5119792" y="2355625"/>
            <a:chExt cx="3986589" cy="27178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8FD240-07D9-A1DC-3BDE-96C49FBA2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5119792" y="2355625"/>
              <a:ext cx="3986589" cy="271788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2FD0C5-2A52-0F9D-838B-708C2B5A3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8851" y="3463389"/>
              <a:ext cx="597574" cy="53827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2E9ADD7-205B-1FC9-5A0F-BEBCF6212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09827" y="4001662"/>
              <a:ext cx="316944" cy="538273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C0E22A0-BC5C-55DD-BE97-24E2025421C8}"/>
              </a:ext>
            </a:extLst>
          </p:cNvPr>
          <p:cNvSpPr/>
          <p:nvPr/>
        </p:nvSpPr>
        <p:spPr>
          <a:xfrm>
            <a:off x="7074919" y="4073870"/>
            <a:ext cx="569069" cy="169755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0A93F1-1158-94D6-A22E-335B4F62A224}"/>
              </a:ext>
            </a:extLst>
          </p:cNvPr>
          <p:cNvSpPr/>
          <p:nvPr/>
        </p:nvSpPr>
        <p:spPr>
          <a:xfrm>
            <a:off x="7894412" y="4075701"/>
            <a:ext cx="585267" cy="163124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5BED88-95D0-B9D1-5919-7C5B3C47DE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3646DD-A76E-E87B-5FCE-5427FEE6F0B7}"/>
              </a:ext>
            </a:extLst>
          </p:cNvPr>
          <p:cNvSpPr txBox="1"/>
          <p:nvPr/>
        </p:nvSpPr>
        <p:spPr>
          <a:xfrm>
            <a:off x="325919" y="3355331"/>
            <a:ext cx="55949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𝐷</a:t>
            </a:r>
            <a:r>
              <a:rPr lang="en-US" b="1" baseline="-25000" dirty="0"/>
              <a:t>s</a:t>
            </a:r>
            <a:r>
              <a:rPr lang="en-US" b="1" baseline="30000" dirty="0"/>
              <a:t> </a:t>
            </a:r>
            <a:r>
              <a:rPr lang="en-US" b="1" dirty="0"/>
              <a:t>&gt; 0 would mean that strange quarks feel forces in opposite direction to up &amp; down quarks!</a:t>
            </a:r>
          </a:p>
        </p:txBody>
      </p:sp>
    </p:spTree>
    <p:extLst>
      <p:ext uri="{BB962C8B-B14F-4D97-AF65-F5344CB8AC3E}">
        <p14:creationId xmlns:p14="http://schemas.microsoft.com/office/powerpoint/2010/main" val="331684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37D85-23D1-C0D5-2E2A-C11832109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EAAA839-5953-E6A3-ADF5-188FEE266161}"/>
              </a:ext>
            </a:extLst>
          </p:cNvPr>
          <p:cNvGrpSpPr/>
          <p:nvPr/>
        </p:nvGrpSpPr>
        <p:grpSpPr>
          <a:xfrm>
            <a:off x="1208597" y="1240404"/>
            <a:ext cx="7129043" cy="3540234"/>
            <a:chOff x="630621" y="1265609"/>
            <a:chExt cx="7827579" cy="36582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D4A557-E0D8-7E95-40F1-02FE2EECB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1265609"/>
              <a:ext cx="7772400" cy="365825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B6562ED-8B39-C56A-A5A6-F9F028226573}"/>
                </a:ext>
              </a:extLst>
            </p:cNvPr>
            <p:cNvSpPr/>
            <p:nvPr/>
          </p:nvSpPr>
          <p:spPr>
            <a:xfrm>
              <a:off x="630621" y="1284317"/>
              <a:ext cx="5998779" cy="362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F4A45A4-67A4-CCDC-80EE-7648B23C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754"/>
            <a:ext cx="8372901" cy="621711"/>
          </a:xfrm>
        </p:spPr>
        <p:txBody>
          <a:bodyPr/>
          <a:lstStyle/>
          <a:p>
            <a:r>
              <a:rPr lang="en-US" dirty="0"/>
              <a:t>Proton mechanical structure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33249E-01B9-A93A-471F-0BEF9AB2C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9589"/>
            <a:ext cx="6353605" cy="33170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Proton </a:t>
            </a:r>
            <a:r>
              <a:rPr lang="en-US" b="1" i="1" dirty="0"/>
              <a:t>mechanical</a:t>
            </a:r>
            <a:r>
              <a:rPr lang="en-US" dirty="0"/>
              <a:t> structure is defined by analogy to GR via the QCD energy-momentum tensor (EMT)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383848-40E3-5ABB-944A-E272173723C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9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D32B91-9138-A81D-2621-BEEB84B8EF4A}"/>
              </a:ext>
            </a:extLst>
          </p:cNvPr>
          <p:cNvSpPr txBox="1">
            <a:spLocks/>
          </p:cNvSpPr>
          <p:nvPr/>
        </p:nvSpPr>
        <p:spPr>
          <a:xfrm>
            <a:off x="457201" y="2343121"/>
            <a:ext cx="4762981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78EC90-CB4D-E9F6-56F2-4B02BE0B9932}"/>
              </a:ext>
            </a:extLst>
          </p:cNvPr>
          <p:cNvSpPr txBox="1"/>
          <p:nvPr/>
        </p:nvSpPr>
        <p:spPr>
          <a:xfrm>
            <a:off x="630385" y="1835289"/>
            <a:ext cx="8199717" cy="1015663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tx1">
                    <a:lumMod val="50000"/>
                  </a:schemeClr>
                </a:solidFill>
              </a:rPr>
              <a:t>Variety of theory predictions giving very different values for </a:t>
            </a:r>
            <a:r>
              <a:rPr lang="en-US" sz="3000" b="1" dirty="0"/>
              <a:t>𝐷</a:t>
            </a:r>
            <a:r>
              <a:rPr lang="en-US" sz="3000" b="1" baseline="-25000" dirty="0"/>
              <a:t>s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</a:rPr>
              <a:t>, let’s measure it!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C075F0-B188-35BD-D219-E2D50B188782}"/>
              </a:ext>
            </a:extLst>
          </p:cNvPr>
          <p:cNvSpPr txBox="1"/>
          <p:nvPr/>
        </p:nvSpPr>
        <p:spPr>
          <a:xfrm>
            <a:off x="630385" y="3529584"/>
            <a:ext cx="3530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how…?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F265B04-2A46-E565-5262-4F7350CE3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32ED9D-578E-C6CC-127C-0CFEEE30281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78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F9162-24AE-396F-54AF-5D6E248F2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9A1B7A-8CEF-781A-C060-D2D1E3842207}"/>
              </a:ext>
            </a:extLst>
          </p:cNvPr>
          <p:cNvSpPr txBox="1">
            <a:spLocks/>
          </p:cNvSpPr>
          <p:nvPr/>
        </p:nvSpPr>
        <p:spPr>
          <a:xfrm>
            <a:off x="457201" y="2343121"/>
            <a:ext cx="4762981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93B36C-EB19-2032-4581-108F1AD21F10}"/>
              </a:ext>
            </a:extLst>
          </p:cNvPr>
          <p:cNvSpPr txBox="1"/>
          <p:nvPr/>
        </p:nvSpPr>
        <p:spPr>
          <a:xfrm>
            <a:off x="630385" y="1835289"/>
            <a:ext cx="8199717" cy="1015663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tx1">
                    <a:lumMod val="50000"/>
                  </a:schemeClr>
                </a:solidFill>
              </a:rPr>
              <a:t>Variety of theory predictions giving very different values for </a:t>
            </a:r>
            <a:r>
              <a:rPr lang="en-US" sz="3000" b="1" dirty="0"/>
              <a:t>𝐷</a:t>
            </a:r>
            <a:r>
              <a:rPr lang="en-US" sz="3000" b="1" baseline="-25000" dirty="0"/>
              <a:t>s</a:t>
            </a:r>
            <a:r>
              <a:rPr lang="en-US" sz="3000" b="1" dirty="0">
                <a:solidFill>
                  <a:schemeClr val="tx1">
                    <a:lumMod val="50000"/>
                  </a:schemeClr>
                </a:solidFill>
              </a:rPr>
              <a:t>, let’s measure it!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2D7240-2737-9FCD-DAD7-BA96496FB8B6}"/>
              </a:ext>
            </a:extLst>
          </p:cNvPr>
          <p:cNvSpPr txBox="1"/>
          <p:nvPr/>
        </p:nvSpPr>
        <p:spPr>
          <a:xfrm>
            <a:off x="630385" y="3529584"/>
            <a:ext cx="3530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how…?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AC17EF8-6BD7-AEDB-0E96-76C80693FC7C}"/>
                  </a:ext>
                </a:extLst>
              </p:cNvPr>
              <p:cNvSpPr txBox="1"/>
              <p:nvPr/>
            </p:nvSpPr>
            <p:spPr>
              <a:xfrm>
                <a:off x="2883049" y="3694783"/>
                <a:ext cx="3915784" cy="523220"/>
              </a:xfrm>
              <a:prstGeom prst="rect">
                <a:avLst/>
              </a:prstGeom>
              <a:noFill/>
              <a:ln w="57150">
                <a:solidFill>
                  <a:schemeClr val="accent4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Exclusive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sz="2800" b="1" dirty="0"/>
                  <a:t> in Hall C!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AC17EF8-6BD7-AEDB-0E96-76C80693F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3049" y="3694783"/>
                <a:ext cx="3915784" cy="523220"/>
              </a:xfrm>
              <a:prstGeom prst="rect">
                <a:avLst/>
              </a:prstGeom>
              <a:blipFill>
                <a:blip r:embed="rId2"/>
                <a:stretch>
                  <a:fillRect l="-2875" t="-6383" r="-639" b="-21277"/>
                </a:stretch>
              </a:blipFill>
              <a:ln w="5715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8">
            <a:extLst>
              <a:ext uri="{FF2B5EF4-FFF2-40B4-BE49-F238E27FC236}">
                <a16:creationId xmlns:a16="http://schemas.microsoft.com/office/drawing/2014/main" id="{980BDDB0-E0F8-8C01-B4EE-BC02FA1B9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3694BB-A8A4-9112-7EE0-20666F93A2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07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56993"/>
            <a:ext cx="8372901" cy="621711"/>
          </a:xfrm>
        </p:spPr>
        <p:txBody>
          <a:bodyPr/>
          <a:lstStyle/>
          <a:p>
            <a:r>
              <a:rPr lang="en-US" dirty="0"/>
              <a:t>Accessing the strangeness d-term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D43779-27E7-4113-EC88-615AE5EE7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890" y="1227242"/>
            <a:ext cx="3088418" cy="3078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29530F9-1F08-5C96-4DBB-710CFB3DDD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4167" y="661214"/>
                <a:ext cx="5797001" cy="4121801"/>
              </a:xfrm>
            </p:spPr>
            <p:txBody>
              <a:bodyPr>
                <a:normAutofit/>
              </a:bodyPr>
              <a:lstStyle/>
              <a:p>
                <a:r>
                  <a:rPr lang="en-US" sz="1900" dirty="0"/>
                  <a:t>Information on strangeness in the proton is limited </a:t>
                </a:r>
              </a:p>
              <a:p>
                <a:pPr lvl="1"/>
                <a:r>
                  <a:rPr lang="en-US" sz="1700" dirty="0"/>
                  <a:t>Disentangling it from up &amp; down requires use of specialized processes</a:t>
                </a:r>
              </a:p>
              <a:p>
                <a:pPr lvl="1"/>
                <a:r>
                  <a:rPr lang="en-US" sz="1700" dirty="0"/>
                  <a:t>e.g. W/Z exchange or kaon production in SIDIS</a:t>
                </a:r>
              </a:p>
              <a:p>
                <a:pPr marL="207518" lvl="1" indent="0">
                  <a:buNone/>
                </a:pPr>
                <a:endParaRPr lang="en-US" sz="1900" dirty="0"/>
              </a:p>
              <a:p>
                <a:r>
                  <a:rPr lang="en-US" sz="1900" dirty="0"/>
                  <a:t>Recently, it was proposed that </a:t>
                </a:r>
                <a:r>
                  <a:rPr lang="en-US" sz="1900" i="1" dirty="0"/>
                  <a:t>near-threshold electroproduction of </a:t>
                </a:r>
                <a:r>
                  <a:rPr lang="en-US" sz="1900" dirty="0"/>
                  <a:t>𝜙</a:t>
                </a:r>
                <a:r>
                  <a:rPr lang="en-US" sz="1900" i="1" dirty="0"/>
                  <a:t> mesons</a:t>
                </a:r>
                <a:r>
                  <a:rPr lang="en-US" sz="1900" dirty="0"/>
                  <a:t> could provide sensitivity to the strangeness 𝐷-term</a:t>
                </a:r>
              </a:p>
              <a:p>
                <a:pPr lvl="1"/>
                <a:r>
                  <a:rPr lang="en-US" sz="1700" dirty="0"/>
                  <a:t>𝜙 meson is very nearly a pure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𝑠</m:t>
                    </m:r>
                    <m:acc>
                      <m:accPr>
                        <m:chr m:val="̅"/>
                        <m:ctrlPr>
                          <a:rPr lang="en-US" sz="17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US" sz="1700" dirty="0"/>
                  <a:t> state</a:t>
                </a:r>
              </a:p>
              <a:p>
                <a:pPr lvl="2"/>
                <a:r>
                  <a:rPr lang="en-US" sz="1600" dirty="0"/>
                  <a:t>Expected to couple strongly to strangeness in the proton</a:t>
                </a:r>
              </a:p>
              <a:p>
                <a:pPr lvl="1"/>
                <a:r>
                  <a:rPr lang="en-US" sz="1700" dirty="0"/>
                  <a:t>Only imaginable process to cleanly access this quantity</a:t>
                </a:r>
              </a:p>
              <a:p>
                <a:pPr lvl="1"/>
                <a:endParaRPr lang="en-US" sz="1700" dirty="0"/>
              </a:p>
              <a:p>
                <a:r>
                  <a:rPr lang="en-US" sz="1900" dirty="0"/>
                  <a:t>Never measured in the required kinematic region!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29530F9-1F08-5C96-4DBB-710CFB3DDD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4167" y="661214"/>
                <a:ext cx="5797001" cy="4121801"/>
              </a:xfrm>
              <a:blipFill>
                <a:blip r:embed="rId3"/>
                <a:stretch>
                  <a:fillRect l="-2407" t="-1534" r="-1532" b="-1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9596175-16C8-1161-664B-71C6D8905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702" y="4482287"/>
            <a:ext cx="2956281" cy="6064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A2DC8-07AB-5070-4D9C-F13764FB504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129E2C-3F7D-366D-BDDA-DE908B4A9045}"/>
              </a:ext>
            </a:extLst>
          </p:cNvPr>
          <p:cNvSpPr/>
          <p:nvPr/>
        </p:nvSpPr>
        <p:spPr>
          <a:xfrm>
            <a:off x="278729" y="4785922"/>
            <a:ext cx="788071" cy="35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59A72-AAFD-067C-BF90-C5890BFD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56993"/>
            <a:ext cx="8372901" cy="621711"/>
          </a:xfrm>
        </p:spPr>
        <p:txBody>
          <a:bodyPr/>
          <a:lstStyle/>
          <a:p>
            <a:r>
              <a:rPr lang="en-US" dirty="0"/>
              <a:t>Deep near-threshold 𝜙 kinematics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4313" y="275055"/>
                <a:ext cx="5055408" cy="3317082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Near-threshold = invariant mass of final-state hadrons </a:t>
                </a:r>
                <a:r>
                  <a:rPr lang="en-US" b="1" dirty="0"/>
                  <a:t>W ~ M</a:t>
                </a:r>
                <a:r>
                  <a:rPr lang="en-US" b="1" baseline="-25000" dirty="0"/>
                  <a:t>𝜙 </a:t>
                </a:r>
                <a:r>
                  <a:rPr lang="en-US" b="1" dirty="0"/>
                  <a:t>+ </a:t>
                </a:r>
                <a:r>
                  <a:rPr lang="en-US" b="1" dirty="0" err="1"/>
                  <a:t>M</a:t>
                </a:r>
                <a:r>
                  <a:rPr lang="en-US" b="1" baseline="-25000" dirty="0" err="1"/>
                  <a:t>p</a:t>
                </a:r>
                <a:r>
                  <a:rPr lang="en-US" b="1" baseline="30000" dirty="0"/>
                  <a:t> </a:t>
                </a:r>
                <a:r>
                  <a:rPr lang="en-US" dirty="0"/>
                  <a:t>~ 1.96 GeV</a:t>
                </a:r>
              </a:p>
              <a:p>
                <a:r>
                  <a:rPr lang="en-US" dirty="0"/>
                  <a:t>Small momentum transfer to proton =</a:t>
                </a:r>
                <a:r>
                  <a:rPr lang="en-US" b="1" dirty="0"/>
                  <a:t> Low-|t|</a:t>
                </a:r>
                <a:r>
                  <a:rPr lang="en-US" dirty="0"/>
                  <a:t> </a:t>
                </a:r>
              </a:p>
              <a:p>
                <a:pPr lvl="1"/>
                <a:r>
                  <a:rPr lang="en-US" sz="1600" dirty="0"/>
                  <a:t>Strong sensitivity to strangeness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600" dirty="0"/>
                  <a:t>-term!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12AE11-7E32-4A61-8B36-AEAB1ECCBE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4313" y="275055"/>
                <a:ext cx="5055408" cy="3317082"/>
              </a:xfrm>
              <a:blipFill>
                <a:blip r:embed="rId2"/>
                <a:stretch>
                  <a:fillRect l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094978B-653A-1C37-B497-CA4C48179989}"/>
              </a:ext>
            </a:extLst>
          </p:cNvPr>
          <p:cNvGrpSpPr/>
          <p:nvPr/>
        </p:nvGrpSpPr>
        <p:grpSpPr>
          <a:xfrm>
            <a:off x="5569490" y="564718"/>
            <a:ext cx="3323934" cy="3618821"/>
            <a:chOff x="5746902" y="864594"/>
            <a:chExt cx="3083200" cy="32584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D43779-27E7-4113-EC88-615AE5EE7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6902" y="864594"/>
              <a:ext cx="3083200" cy="307374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DE552CC-C768-4CE1-EAB4-1D57147DACFF}"/>
                </a:ext>
              </a:extLst>
            </p:cNvPr>
            <p:cNvSpPr txBox="1"/>
            <p:nvPr/>
          </p:nvSpPr>
          <p:spPr>
            <a:xfrm>
              <a:off x="6288505" y="2110498"/>
              <a:ext cx="63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Q</a:t>
              </a:r>
              <a:r>
                <a:rPr lang="en-US" baseline="30000" dirty="0">
                  <a:solidFill>
                    <a:schemeClr val="accent1"/>
                  </a:solidFill>
                </a:rPr>
                <a:t>2</a:t>
              </a:r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B8C3DF-34ED-CAE7-E266-5E77673B985A}"/>
                </a:ext>
              </a:extLst>
            </p:cNvPr>
            <p:cNvSpPr txBox="1"/>
            <p:nvPr/>
          </p:nvSpPr>
          <p:spPr>
            <a:xfrm>
              <a:off x="7194884" y="3753671"/>
              <a:ext cx="633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|t|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F882490-A386-C978-BF15-96C66325B90C}"/>
                </a:ext>
              </a:extLst>
            </p:cNvPr>
            <p:cNvCxnSpPr/>
            <p:nvPr/>
          </p:nvCxnSpPr>
          <p:spPr>
            <a:xfrm>
              <a:off x="6513095" y="1893761"/>
              <a:ext cx="465221" cy="59276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5479BAE-A302-D6C4-7E8E-9EF63990A095}"/>
                </a:ext>
              </a:extLst>
            </p:cNvPr>
            <p:cNvCxnSpPr>
              <a:cxnSpLocks/>
            </p:cNvCxnSpPr>
            <p:nvPr/>
          </p:nvCxnSpPr>
          <p:spPr>
            <a:xfrm>
              <a:off x="6432885" y="3725733"/>
              <a:ext cx="1772652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1C5998E-FD6F-12C0-6707-4C4695D690AE}"/>
                </a:ext>
              </a:extLst>
            </p:cNvPr>
            <p:cNvCxnSpPr/>
            <p:nvPr/>
          </p:nvCxnSpPr>
          <p:spPr>
            <a:xfrm>
              <a:off x="8117305" y="2751221"/>
              <a:ext cx="272716" cy="657726"/>
            </a:xfrm>
            <a:prstGeom prst="straightConnector1">
              <a:avLst/>
            </a:prstGeom>
            <a:ln w="28575">
              <a:solidFill>
                <a:schemeClr val="accent3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0B1AA7-277F-2D64-EBCB-F2AA6B4D8B82}"/>
                </a:ext>
              </a:extLst>
            </p:cNvPr>
            <p:cNvSpPr txBox="1"/>
            <p:nvPr/>
          </p:nvSpPr>
          <p:spPr>
            <a:xfrm>
              <a:off x="8253663" y="283143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W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740E544-AD00-A2D3-84F8-756E5203C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971" y="4193914"/>
            <a:ext cx="2448915" cy="5023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15EAB2-823D-D663-A81C-89384FDE6A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6097"/>
          <a:stretch/>
        </p:blipFill>
        <p:spPr>
          <a:xfrm>
            <a:off x="4733330" y="4723087"/>
            <a:ext cx="3510048" cy="19340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58135F-462C-255A-B83C-7C6C68B9F5AF}"/>
              </a:ext>
            </a:extLst>
          </p:cNvPr>
          <p:cNvSpPr txBox="1"/>
          <p:nvPr/>
        </p:nvSpPr>
        <p:spPr>
          <a:xfrm>
            <a:off x="5005907" y="4838355"/>
            <a:ext cx="21610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Hatta, HK, K. </a:t>
            </a:r>
            <a:r>
              <a:rPr lang="en-US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Passek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-K., J. Schoenleber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AD1C1E-A6C2-ADA5-AFFF-D7800FA3B5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46" t="6957" r="50830"/>
          <a:stretch/>
        </p:blipFill>
        <p:spPr>
          <a:xfrm>
            <a:off x="636752" y="1981911"/>
            <a:ext cx="3720494" cy="3161589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374F44B-BEFD-34B5-3AD3-233227FB2FE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6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The strangeness d-term"/>
          <p:cNvSpPr txBox="1">
            <a:spLocks noGrp="1"/>
          </p:cNvSpPr>
          <p:nvPr>
            <p:ph type="title"/>
          </p:nvPr>
        </p:nvSpPr>
        <p:spPr>
          <a:xfrm>
            <a:off x="325316" y="-139213"/>
            <a:ext cx="8382000" cy="746522"/>
          </a:xfrm>
          <a:prstGeom prst="rect">
            <a:avLst/>
          </a:prstGeom>
        </p:spPr>
        <p:txBody>
          <a:bodyPr/>
          <a:lstStyle/>
          <a:p>
            <a:r>
              <a:rPr dirty="0"/>
              <a:t>The strangeness d-term</a:t>
            </a:r>
            <a:r>
              <a:rPr lang="en-US" dirty="0"/>
              <a:t> in hall c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9" name="Motivation: Understanding the strangeness D-term (Ds) adds to our knowledge of the proton’s mechanical structure.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89287" y="695371"/>
                <a:ext cx="6162807" cy="4145645"/>
              </a:xfrm>
              <a:prstGeom prst="rect">
                <a:avLst/>
              </a:prstGeom>
            </p:spPr>
            <p:txBody>
              <a:bodyPr>
                <a:normAutofit fontScale="55000" lnSpcReduction="20000"/>
              </a:bodyPr>
              <a:lstStyle/>
              <a:p>
                <a:pPr marL="190500" indent="-182880" defTabSz="548640">
                  <a:spcBef>
                    <a:spcPts val="413"/>
                  </a:spcBef>
                  <a:defRPr sz="3360"/>
                </a:pPr>
                <a:r>
                  <a:rPr lang="en-US" b="1" dirty="0"/>
                  <a:t>Proposed Measurement: </a:t>
                </a:r>
                <a:r>
                  <a:rPr lang="en-US" dirty="0"/>
                  <a:t>Exclusive </a:t>
                </a:r>
                <a:r>
                  <a:rPr lang="el-GR" dirty="0" err="1"/>
                  <a:t>ϕ</a:t>
                </a:r>
                <a:r>
                  <a:rPr lang="el-GR" dirty="0"/>
                  <a:t> </a:t>
                </a:r>
                <a:r>
                  <a:rPr lang="en-US" dirty="0"/>
                  <a:t>meson electroproduction near threshold in Hall C at Jefferson Lab (2024 LOI &amp; 2025 PAC Proposal)</a:t>
                </a:r>
                <a:endParaRPr lang="en-US" b="1" dirty="0"/>
              </a:p>
              <a:p>
                <a:pPr marL="289839" lvl="1" indent="-227584" defTabSz="548640">
                  <a:spcBef>
                    <a:spcPts val="413"/>
                  </a:spcBef>
                  <a:defRPr sz="3360"/>
                </a:pPr>
                <a:r>
                  <a:rPr lang="en-US" sz="2900" dirty="0"/>
                  <a:t>Measure the |t|-dependence of the electroproduction cross-section using the reaction H(e, </a:t>
                </a:r>
                <a:r>
                  <a:rPr lang="en-US" sz="2900" dirty="0" err="1"/>
                  <a:t>e′p</a:t>
                </a:r>
                <a:r>
                  <a:rPr lang="en-US" sz="2900" dirty="0"/>
                  <a:t>)</a:t>
                </a:r>
                <a:r>
                  <a:rPr lang="el-GR" sz="2900" dirty="0" err="1"/>
                  <a:t>ϕ</a:t>
                </a:r>
                <a:r>
                  <a:rPr lang="en-US" sz="2900" dirty="0"/>
                  <a:t> </a:t>
                </a:r>
              </a:p>
              <a:p>
                <a:pPr marL="289839" lvl="1" indent="-227584" defTabSz="548640">
                  <a:spcBef>
                    <a:spcPts val="413"/>
                  </a:spcBef>
                  <a:defRPr sz="3360"/>
                </a:pPr>
                <a:r>
                  <a:rPr lang="en-US" sz="2900" dirty="0"/>
                  <a:t>Uses the missing mass technique with standard Hall C spectrometers to identify exclusive events</a:t>
                </a:r>
              </a:p>
              <a:p>
                <a:pPr marL="404139" lvl="2" indent="-227584" defTabSz="548640">
                  <a:spcBef>
                    <a:spcPts val="413"/>
                  </a:spcBef>
                  <a:defRPr sz="3360"/>
                </a:pPr>
                <a:r>
                  <a:rPr lang="en-US" sz="2500" dirty="0"/>
                  <a:t>No hit from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𝐾𝐾</m:t>
                    </m:r>
                  </m:oMath>
                </a14:m>
                <a:r>
                  <a:rPr lang="en-US" sz="2500" dirty="0"/>
                  <a:t> BR, but large DIS background!</a:t>
                </a:r>
              </a:p>
              <a:p>
                <a:pPr marL="404139" lvl="2" indent="-227584" defTabSz="548640">
                  <a:spcBef>
                    <a:spcPts val="413"/>
                  </a:spcBef>
                  <a:defRPr sz="3360"/>
                </a:pPr>
                <a:endParaRPr lang="en-US" dirty="0"/>
              </a:p>
              <a:p>
                <a:pPr marL="190500" indent="-182880" defTabSz="548640">
                  <a:spcBef>
                    <a:spcPts val="413"/>
                  </a:spcBef>
                  <a:defRPr sz="3360" b="1"/>
                </a:pPr>
                <a:r>
                  <a:rPr lang="en-US" dirty="0"/>
                  <a:t>Theoretical Challenges:</a:t>
                </a:r>
              </a:p>
              <a:p>
                <a:pPr marL="62255" lvl="1" indent="0" defTabSz="548640">
                  <a:spcBef>
                    <a:spcPts val="413"/>
                  </a:spcBef>
                  <a:buNone/>
                  <a:defRPr sz="3360"/>
                </a:pPr>
                <a:r>
                  <a:rPr lang="en-US" dirty="0"/>
                  <a:t>Two points raised by the PAC to the LOI:</a:t>
                </a:r>
              </a:p>
              <a:p>
                <a:pPr marL="62255" lvl="1" indent="0" defTabSz="548640">
                  <a:spcBef>
                    <a:spcPts val="413"/>
                  </a:spcBef>
                  <a:buNone/>
                  <a:defRPr sz="3360"/>
                </a:pPr>
                <a:endParaRPr lang="en-US" dirty="0"/>
              </a:p>
              <a:p>
                <a:pPr marL="289839" lvl="1" indent="-227584" defTabSz="548640">
                  <a:spcBef>
                    <a:spcPts val="413"/>
                  </a:spcBef>
                  <a:defRPr sz="3360"/>
                </a:pPr>
                <a:r>
                  <a:rPr lang="en-US" sz="2900" dirty="0"/>
                  <a:t>Final-state Interactions: Extracting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9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ar-AE" sz="29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ar-AE" sz="2900" dirty="0"/>
                  <a:t> </a:t>
                </a:r>
                <a:r>
                  <a:rPr lang="en-US" sz="2900" dirty="0"/>
                  <a:t>requires understanding the dynamics of </a:t>
                </a:r>
                <a:r>
                  <a:rPr lang="el-GR" sz="2900" dirty="0" err="1"/>
                  <a:t>ϕ</a:t>
                </a:r>
                <a:r>
                  <a:rPr lang="el-GR" sz="2900" dirty="0"/>
                  <a:t> </a:t>
                </a:r>
                <a:r>
                  <a:rPr lang="en-US" sz="2900" dirty="0"/>
                  <a:t>meson production and </a:t>
                </a:r>
                <a:r>
                  <a:rPr lang="en-US" sz="2900" b="1" dirty="0"/>
                  <a:t>final-state interactions</a:t>
                </a:r>
              </a:p>
              <a:p>
                <a:pPr marL="289839" lvl="1" indent="-227584" defTabSz="548640">
                  <a:spcBef>
                    <a:spcPts val="413"/>
                  </a:spcBef>
                  <a:defRPr sz="3360"/>
                </a:pPr>
                <a:endParaRPr lang="en-US" sz="2900" b="1" dirty="0"/>
              </a:p>
              <a:p>
                <a:pPr marL="289839" lvl="1" indent="-227584" defTabSz="548640">
                  <a:spcBef>
                    <a:spcPts val="413"/>
                  </a:spcBef>
                  <a:defRPr sz="3360"/>
                </a:pPr>
                <a:r>
                  <a:rPr lang="en-US" sz="2900" dirty="0"/>
                  <a:t>Separating Quark and Gluon Contributions: </a:t>
                </a:r>
                <a:r>
                  <a:rPr lang="en-US" sz="2900" b="1" dirty="0"/>
                  <a:t>Need ability to distinguish between strange quark and gluonic effects</a:t>
                </a:r>
              </a:p>
            </p:txBody>
          </p:sp>
        </mc:Choice>
        <mc:Fallback xmlns="">
          <p:sp>
            <p:nvSpPr>
              <p:cNvPr id="539" name="Motivation: Understanding the strangeness D-term (Ds) adds to our knowledge of the proton’s mechanical structure.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9287" y="695371"/>
                <a:ext cx="6162807" cy="4145645"/>
              </a:xfrm>
              <a:prstGeom prst="rect">
                <a:avLst/>
              </a:prstGeom>
              <a:blipFill>
                <a:blip r:embed="rId2"/>
                <a:stretch>
                  <a:fillRect l="-1852" t="-3049" r="-2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3" name="H. Klest, et al., &quot;Studying the Strangeness D-Term in Hall C via Exclusive ϕ Electroproduction,&quot; JLab PAC 52 LOI (2024)"/>
          <p:cNvSpPr txBox="1"/>
          <p:nvPr/>
        </p:nvSpPr>
        <p:spPr>
          <a:xfrm>
            <a:off x="2187002" y="4939667"/>
            <a:ext cx="5609869" cy="2154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20" tIns="45720" rIns="45720" bIns="45720">
            <a:spAutoFit/>
          </a:bodyPr>
          <a:lstStyle/>
          <a:p>
            <a:pPr defTabSz="171450">
              <a:defRPr sz="1400" i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800" b="1" dirty="0"/>
              <a:t>H</a:t>
            </a:r>
            <a:r>
              <a:rPr lang="en-US" sz="800" b="1" dirty="0"/>
              <a:t>all C Phi Collaboration</a:t>
            </a:r>
            <a:r>
              <a:rPr sz="800" b="1" dirty="0"/>
              <a:t>,</a:t>
            </a:r>
            <a:r>
              <a:rPr sz="800" dirty="0"/>
              <a:t> "Studying the Strangeness D-Term in Hall C via Exclusive </a:t>
            </a:r>
            <a:r>
              <a:rPr sz="800" dirty="0" err="1"/>
              <a:t>ϕ</a:t>
            </a:r>
            <a:r>
              <a:rPr sz="800" dirty="0"/>
              <a:t> Electroproduction," </a:t>
            </a:r>
            <a:r>
              <a:rPr sz="800" dirty="0" err="1"/>
              <a:t>JLab</a:t>
            </a:r>
            <a:r>
              <a:rPr sz="800" dirty="0"/>
              <a:t> PAC 52 LOI (2024)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7D2F0A-3E4E-BCFA-0D3F-846898DDAD26}"/>
              </a:ext>
            </a:extLst>
          </p:cNvPr>
          <p:cNvGrpSpPr/>
          <p:nvPr/>
        </p:nvGrpSpPr>
        <p:grpSpPr>
          <a:xfrm>
            <a:off x="6169794" y="1272307"/>
            <a:ext cx="2793850" cy="2110794"/>
            <a:chOff x="4718757" y="1675641"/>
            <a:chExt cx="4425243" cy="3467859"/>
          </a:xfrm>
        </p:grpSpPr>
        <p:pic>
          <p:nvPicPr>
            <p:cNvPr id="3" name="Content Placeholder 5" descr="Diagram&#10;&#10;Description automatically generated">
              <a:extLst>
                <a:ext uri="{FF2B5EF4-FFF2-40B4-BE49-F238E27FC236}">
                  <a16:creationId xmlns:a16="http://schemas.microsoft.com/office/drawing/2014/main" id="{A5FCAA57-F088-9197-F7FD-BE059935A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8757" y="1675641"/>
              <a:ext cx="4425243" cy="346785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8CEA41-A8D3-CFB5-D9C0-AF7ED7EA57DB}"/>
                </a:ext>
              </a:extLst>
            </p:cNvPr>
            <p:cNvSpPr txBox="1"/>
            <p:nvPr/>
          </p:nvSpPr>
          <p:spPr>
            <a:xfrm rot="19926295">
              <a:off x="4845513" y="3993265"/>
              <a:ext cx="721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>
                  <a:solidFill>
                    <a:schemeClr val="bg1"/>
                  </a:solidFill>
                </a:rPr>
                <a:t>e-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1B0469E2-E747-CF89-E763-0F91E7AF2DA6}"/>
                </a:ext>
              </a:extLst>
            </p:cNvPr>
            <p:cNvSpPr/>
            <p:nvPr/>
          </p:nvSpPr>
          <p:spPr>
            <a:xfrm rot="19067552">
              <a:off x="4899057" y="2821915"/>
              <a:ext cx="2314936" cy="489189"/>
            </a:xfrm>
            <a:prstGeom prst="rightArrow">
              <a:avLst/>
            </a:prstGeom>
            <a:solidFill>
              <a:srgbClr val="77B300">
                <a:alpha val="66667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Scattered e</a:t>
              </a:r>
              <a:r>
                <a:rPr lang="en-US" sz="1000" baseline="30000" dirty="0"/>
                <a:t>-</a:t>
              </a:r>
              <a:endParaRPr lang="en-US" sz="1000" dirty="0"/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8161083C-EE24-DDDD-B9FB-71FB02FFD2D5}"/>
                </a:ext>
              </a:extLst>
            </p:cNvPr>
            <p:cNvSpPr/>
            <p:nvPr/>
          </p:nvSpPr>
          <p:spPr>
            <a:xfrm>
              <a:off x="5286771" y="3590294"/>
              <a:ext cx="2314936" cy="489189"/>
            </a:xfrm>
            <a:prstGeom prst="rightArrow">
              <a:avLst/>
            </a:prstGeom>
            <a:solidFill>
              <a:srgbClr val="CD202C">
                <a:alpha val="53333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Scattered proton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488FC5F-CDB6-ECB2-58D4-D72361A8F9D7}"/>
              </a:ext>
            </a:extLst>
          </p:cNvPr>
          <p:cNvSpPr txBox="1"/>
          <p:nvPr/>
        </p:nvSpPr>
        <p:spPr>
          <a:xfrm>
            <a:off x="7890760" y="21089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2501.01582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A2E64-22AE-F72E-4380-105313B66BA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3264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83591-345D-FB19-4FC3-7EFBD595E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The strangeness d-term">
            <a:extLst>
              <a:ext uri="{FF2B5EF4-FFF2-40B4-BE49-F238E27FC236}">
                <a16:creationId xmlns:a16="http://schemas.microsoft.com/office/drawing/2014/main" id="{489D2DCF-1045-7B95-A150-100555F36D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5316" y="-139213"/>
            <a:ext cx="8382000" cy="746522"/>
          </a:xfrm>
          <a:prstGeom prst="rect">
            <a:avLst/>
          </a:prstGeom>
        </p:spPr>
        <p:txBody>
          <a:bodyPr/>
          <a:lstStyle/>
          <a:p>
            <a:r>
              <a:rPr dirty="0"/>
              <a:t>The strangeness d-term</a:t>
            </a:r>
            <a:r>
              <a:rPr lang="en-US" dirty="0"/>
              <a:t> in hall c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9" name="Motivation: Understanding the strangeness D-term (Ds) adds to our knowledge of the proton’s mechanical structure.…">
                <a:extLst>
                  <a:ext uri="{FF2B5EF4-FFF2-40B4-BE49-F238E27FC236}">
                    <a16:creationId xmlns:a16="http://schemas.microsoft.com/office/drawing/2014/main" id="{9A738622-0C8E-F87E-A39E-4A6A9591A8D2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89287" y="695371"/>
                <a:ext cx="6162807" cy="4145645"/>
              </a:xfrm>
              <a:prstGeom prst="rect">
                <a:avLst/>
              </a:prstGeom>
            </p:spPr>
            <p:txBody>
              <a:bodyPr>
                <a:normAutofit fontScale="55000" lnSpcReduction="20000"/>
              </a:bodyPr>
              <a:lstStyle/>
              <a:p>
                <a:pPr marL="190500" indent="-182880" defTabSz="548640">
                  <a:spcBef>
                    <a:spcPts val="413"/>
                  </a:spcBef>
                  <a:defRPr sz="3360"/>
                </a:pPr>
                <a:r>
                  <a:rPr lang="en-US" b="1" dirty="0"/>
                  <a:t>Proposed Measurement: </a:t>
                </a:r>
                <a:r>
                  <a:rPr lang="en-US" dirty="0"/>
                  <a:t>Exclusive </a:t>
                </a:r>
                <a:r>
                  <a:rPr lang="el-GR" dirty="0" err="1"/>
                  <a:t>ϕ</a:t>
                </a:r>
                <a:r>
                  <a:rPr lang="el-GR" dirty="0"/>
                  <a:t> </a:t>
                </a:r>
                <a:r>
                  <a:rPr lang="en-US" dirty="0"/>
                  <a:t>meson electroproduction near threshold in Hall C at Jefferson Lab (2024 LOI &amp; 2025 PAC Proposal)</a:t>
                </a:r>
                <a:endParaRPr lang="en-US" b="1" dirty="0"/>
              </a:p>
              <a:p>
                <a:pPr marL="289839" lvl="1" indent="-227584" defTabSz="548640">
                  <a:spcBef>
                    <a:spcPts val="413"/>
                  </a:spcBef>
                  <a:defRPr sz="3360"/>
                </a:pPr>
                <a:r>
                  <a:rPr lang="en-US" sz="2900" dirty="0"/>
                  <a:t>Measure the |t|-dependence of the electroproduction cross-section using the reaction H(e, </a:t>
                </a:r>
                <a:r>
                  <a:rPr lang="en-US" sz="2900" dirty="0" err="1"/>
                  <a:t>e′p</a:t>
                </a:r>
                <a:r>
                  <a:rPr lang="en-US" sz="2900" dirty="0"/>
                  <a:t>)</a:t>
                </a:r>
                <a:r>
                  <a:rPr lang="el-GR" sz="2900" dirty="0" err="1"/>
                  <a:t>ϕ</a:t>
                </a:r>
                <a:r>
                  <a:rPr lang="en-US" sz="2900" dirty="0"/>
                  <a:t> </a:t>
                </a:r>
              </a:p>
              <a:p>
                <a:pPr marL="289839" lvl="1" indent="-227584" defTabSz="548640">
                  <a:spcBef>
                    <a:spcPts val="413"/>
                  </a:spcBef>
                  <a:defRPr sz="3360"/>
                </a:pPr>
                <a:r>
                  <a:rPr lang="en-US" sz="2900" dirty="0"/>
                  <a:t>Uses the missing mass technique with standard Hall C spectrometers to identify exclusive events</a:t>
                </a:r>
              </a:p>
              <a:p>
                <a:pPr marL="404139" lvl="2" indent="-227584" defTabSz="548640">
                  <a:spcBef>
                    <a:spcPts val="413"/>
                  </a:spcBef>
                  <a:defRPr sz="3360"/>
                </a:pPr>
                <a:r>
                  <a:rPr lang="en-US" sz="2500" dirty="0"/>
                  <a:t>No hit from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𝐾𝐾</m:t>
                    </m:r>
                  </m:oMath>
                </a14:m>
                <a:r>
                  <a:rPr lang="en-US" sz="2500" dirty="0"/>
                  <a:t> BR, but large DIS background!</a:t>
                </a:r>
              </a:p>
              <a:p>
                <a:pPr marL="404139" lvl="2" indent="-227584" defTabSz="548640">
                  <a:spcBef>
                    <a:spcPts val="413"/>
                  </a:spcBef>
                  <a:defRPr sz="3360"/>
                </a:pPr>
                <a:endParaRPr lang="en-US" dirty="0"/>
              </a:p>
              <a:p>
                <a:pPr marL="190500" indent="-182880" defTabSz="548640">
                  <a:spcBef>
                    <a:spcPts val="413"/>
                  </a:spcBef>
                  <a:defRPr sz="3360" b="1"/>
                </a:pPr>
                <a:r>
                  <a:rPr lang="en-US" dirty="0"/>
                  <a:t>Theoretical Challenges:</a:t>
                </a:r>
              </a:p>
              <a:p>
                <a:pPr marL="62255" lvl="1" indent="0" defTabSz="548640">
                  <a:spcBef>
                    <a:spcPts val="413"/>
                  </a:spcBef>
                  <a:buNone/>
                  <a:defRPr sz="3360"/>
                </a:pPr>
                <a:r>
                  <a:rPr lang="en-US" dirty="0"/>
                  <a:t>Two points raised by the PAC to the LOI:</a:t>
                </a:r>
              </a:p>
              <a:p>
                <a:pPr marL="62255" lvl="1" indent="0" defTabSz="548640">
                  <a:spcBef>
                    <a:spcPts val="413"/>
                  </a:spcBef>
                  <a:buNone/>
                  <a:defRPr sz="3360"/>
                </a:pPr>
                <a:endParaRPr lang="en-US" dirty="0"/>
              </a:p>
              <a:p>
                <a:pPr marL="289839" lvl="1" indent="-227584" defTabSz="548640">
                  <a:spcBef>
                    <a:spcPts val="413"/>
                  </a:spcBef>
                  <a:defRPr sz="3360"/>
                </a:pPr>
                <a:r>
                  <a:rPr lang="en-US" sz="2900" dirty="0"/>
                  <a:t>Final-state Interactions: Extracting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9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9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9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900" dirty="0"/>
                  <a:t> requires understanding the dynamics of </a:t>
                </a:r>
                <a:r>
                  <a:rPr lang="el-GR" sz="2900" dirty="0" err="1"/>
                  <a:t>ϕ</a:t>
                </a:r>
                <a:r>
                  <a:rPr lang="el-GR" sz="2900" dirty="0"/>
                  <a:t> </a:t>
                </a:r>
                <a:r>
                  <a:rPr lang="en-US" sz="2900" dirty="0"/>
                  <a:t>meson production and </a:t>
                </a:r>
                <a:r>
                  <a:rPr lang="en-US" sz="2900" b="1" dirty="0"/>
                  <a:t>final-state interactions</a:t>
                </a:r>
              </a:p>
              <a:p>
                <a:pPr marL="289839" lvl="1" indent="-227584" defTabSz="548640">
                  <a:spcBef>
                    <a:spcPts val="413"/>
                  </a:spcBef>
                  <a:defRPr sz="3360"/>
                </a:pPr>
                <a:endParaRPr lang="en-US" sz="2900" b="1" dirty="0"/>
              </a:p>
              <a:p>
                <a:pPr marL="289839" lvl="1" indent="-227584" defTabSz="548640">
                  <a:spcBef>
                    <a:spcPts val="413"/>
                  </a:spcBef>
                  <a:defRPr sz="3360"/>
                </a:pPr>
                <a:r>
                  <a:rPr lang="en-US" sz="2900" dirty="0"/>
                  <a:t>Separating Quark and Gluon Contributions: </a:t>
                </a:r>
                <a:r>
                  <a:rPr lang="en-US" sz="2900" b="1" dirty="0"/>
                  <a:t>Need ability to distinguish between strange quark and gluonic effects</a:t>
                </a:r>
                <a:endParaRPr sz="2900" b="1" dirty="0"/>
              </a:p>
            </p:txBody>
          </p:sp>
        </mc:Choice>
        <mc:Fallback xmlns="">
          <p:sp>
            <p:nvSpPr>
              <p:cNvPr id="539" name="Motivation: Understanding the strangeness D-term (Ds) adds to our knowledge of the proton’s mechanical structure.…">
                <a:extLst>
                  <a:ext uri="{FF2B5EF4-FFF2-40B4-BE49-F238E27FC236}">
                    <a16:creationId xmlns:a16="http://schemas.microsoft.com/office/drawing/2014/main" id="{9A738622-0C8E-F87E-A39E-4A6A9591A8D2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9287" y="695371"/>
                <a:ext cx="6162807" cy="4145645"/>
              </a:xfrm>
              <a:prstGeom prst="rect">
                <a:avLst/>
              </a:prstGeom>
              <a:blipFill>
                <a:blip r:embed="rId2"/>
                <a:stretch>
                  <a:fillRect l="-1852" t="-3049" r="-2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3" name="H. Klest, et al., &quot;Studying the Strangeness D-Term in Hall C via Exclusive ϕ Electroproduction,&quot; JLab PAC 52 LOI (2024)">
            <a:extLst>
              <a:ext uri="{FF2B5EF4-FFF2-40B4-BE49-F238E27FC236}">
                <a16:creationId xmlns:a16="http://schemas.microsoft.com/office/drawing/2014/main" id="{7F08822E-58C7-E25B-1F1D-89E5641103DF}"/>
              </a:ext>
            </a:extLst>
          </p:cNvPr>
          <p:cNvSpPr txBox="1"/>
          <p:nvPr/>
        </p:nvSpPr>
        <p:spPr>
          <a:xfrm>
            <a:off x="2187002" y="4939667"/>
            <a:ext cx="5609869" cy="2154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20" tIns="45720" rIns="45720" bIns="45720">
            <a:spAutoFit/>
          </a:bodyPr>
          <a:lstStyle/>
          <a:p>
            <a:pPr defTabSz="171450">
              <a:defRPr sz="1400" i="1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800" b="1" dirty="0"/>
              <a:t>H</a:t>
            </a:r>
            <a:r>
              <a:rPr lang="en-US" sz="800" b="1" dirty="0"/>
              <a:t>all C Phi Collaboration</a:t>
            </a:r>
            <a:r>
              <a:rPr sz="800" b="1" dirty="0"/>
              <a:t>,</a:t>
            </a:r>
            <a:r>
              <a:rPr sz="800" dirty="0"/>
              <a:t> "Studying the Strangeness D-Term in Hall C via Exclusive </a:t>
            </a:r>
            <a:r>
              <a:rPr sz="800" dirty="0" err="1"/>
              <a:t>ϕ</a:t>
            </a:r>
            <a:r>
              <a:rPr sz="800" dirty="0"/>
              <a:t> Electroproduction," </a:t>
            </a:r>
            <a:r>
              <a:rPr sz="800" dirty="0" err="1"/>
              <a:t>JLab</a:t>
            </a:r>
            <a:r>
              <a:rPr sz="800" dirty="0"/>
              <a:t> PAC 52 LOI (2024)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ADECA6-F9B4-1782-CE65-DB182E34A052}"/>
              </a:ext>
            </a:extLst>
          </p:cNvPr>
          <p:cNvSpPr txBox="1"/>
          <p:nvPr/>
        </p:nvSpPr>
        <p:spPr>
          <a:xfrm>
            <a:off x="7890760" y="21089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2501.01582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81179E-EEE3-CC8E-323F-F8C9D84C2C9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3D8A4E3-2111-3A1B-888B-FEE3D5253FFE}"/>
              </a:ext>
            </a:extLst>
          </p:cNvPr>
          <p:cNvSpPr/>
          <p:nvPr/>
        </p:nvSpPr>
        <p:spPr>
          <a:xfrm>
            <a:off x="389287" y="3441843"/>
            <a:ext cx="6246955" cy="1358077"/>
          </a:xfrm>
          <a:prstGeom prst="roundRect">
            <a:avLst/>
          </a:prstGeom>
          <a:solidFill>
            <a:srgbClr val="00609C">
              <a:alpha val="4156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64F879-9CB0-251D-D66E-915B44068F0C}"/>
              </a:ext>
            </a:extLst>
          </p:cNvPr>
          <p:cNvSpPr txBox="1"/>
          <p:nvPr/>
        </p:nvSpPr>
        <p:spPr>
          <a:xfrm>
            <a:off x="6709181" y="4167519"/>
            <a:ext cx="2434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Jobs for theorists…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B2A551-6FE4-8FC1-5CCD-01E9183C3DA1}"/>
              </a:ext>
            </a:extLst>
          </p:cNvPr>
          <p:cNvGrpSpPr/>
          <p:nvPr/>
        </p:nvGrpSpPr>
        <p:grpSpPr>
          <a:xfrm>
            <a:off x="6169794" y="1272307"/>
            <a:ext cx="2793850" cy="2110794"/>
            <a:chOff x="4718757" y="1675641"/>
            <a:chExt cx="4425243" cy="3467859"/>
          </a:xfrm>
        </p:grpSpPr>
        <p:pic>
          <p:nvPicPr>
            <p:cNvPr id="13" name="Content Placeholder 5" descr="Diagram&#10;&#10;Description automatically generated">
              <a:extLst>
                <a:ext uri="{FF2B5EF4-FFF2-40B4-BE49-F238E27FC236}">
                  <a16:creationId xmlns:a16="http://schemas.microsoft.com/office/drawing/2014/main" id="{BEC04600-623F-A5C8-810C-2AC4614F8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8757" y="1675641"/>
              <a:ext cx="4425243" cy="346785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3B5B39-A075-744D-0F93-4D9A916AEF21}"/>
                </a:ext>
              </a:extLst>
            </p:cNvPr>
            <p:cNvSpPr txBox="1"/>
            <p:nvPr/>
          </p:nvSpPr>
          <p:spPr>
            <a:xfrm rot="19926295">
              <a:off x="4845513" y="3993265"/>
              <a:ext cx="721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>
                  <a:solidFill>
                    <a:schemeClr val="bg1"/>
                  </a:solidFill>
                </a:rPr>
                <a:t>e-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D6359083-6771-5389-7794-983F3684D594}"/>
                </a:ext>
              </a:extLst>
            </p:cNvPr>
            <p:cNvSpPr/>
            <p:nvPr/>
          </p:nvSpPr>
          <p:spPr>
            <a:xfrm rot="19067552">
              <a:off x="4899057" y="2821915"/>
              <a:ext cx="2314936" cy="489189"/>
            </a:xfrm>
            <a:prstGeom prst="rightArrow">
              <a:avLst/>
            </a:prstGeom>
            <a:solidFill>
              <a:srgbClr val="77B300">
                <a:alpha val="66667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Scattered e</a:t>
              </a:r>
              <a:r>
                <a:rPr lang="en-US" sz="1000" baseline="30000" dirty="0"/>
                <a:t>-</a:t>
              </a:r>
              <a:endParaRPr lang="en-US" sz="1000" dirty="0"/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5D861228-5ADC-EFB9-B326-5D8747613EAA}"/>
                </a:ext>
              </a:extLst>
            </p:cNvPr>
            <p:cNvSpPr/>
            <p:nvPr/>
          </p:nvSpPr>
          <p:spPr>
            <a:xfrm>
              <a:off x="5286771" y="3590294"/>
              <a:ext cx="2314936" cy="489189"/>
            </a:xfrm>
            <a:prstGeom prst="rightArrow">
              <a:avLst/>
            </a:prstGeom>
            <a:solidFill>
              <a:srgbClr val="CD202C">
                <a:alpha val="53333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/>
                <a:t>Scattered proton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542337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5621C-0696-F334-EE19-0FA88E4E2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5FC3C1-383D-0ADF-23DD-8FE21CDF1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646" y="1968151"/>
            <a:ext cx="5461440" cy="1981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3EF64B-0816-7730-976E-B2C02AF60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899" y="-168454"/>
            <a:ext cx="8372901" cy="621711"/>
          </a:xfrm>
        </p:spPr>
        <p:txBody>
          <a:bodyPr/>
          <a:lstStyle/>
          <a:p>
            <a:r>
              <a:rPr lang="en-US" dirty="0"/>
              <a:t>Theorists have been busy!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4A5E4F-82C5-95A3-E3B1-C65C0DC4B09D}"/>
              </a:ext>
            </a:extLst>
          </p:cNvPr>
          <p:cNvSpPr txBox="1"/>
          <p:nvPr/>
        </p:nvSpPr>
        <p:spPr>
          <a:xfrm>
            <a:off x="4929853" y="3955865"/>
            <a:ext cx="3614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Hatta, HK, </a:t>
            </a:r>
            <a:r>
              <a:rPr lang="en-US" sz="1200" dirty="0" err="1"/>
              <a:t>Passek</a:t>
            </a:r>
            <a:r>
              <a:rPr lang="en-US" sz="1200" dirty="0"/>
              <a:t>, </a:t>
            </a:r>
            <a:r>
              <a:rPr lang="en-US" sz="1200" dirty="0" err="1"/>
              <a:t>Schoenleber</a:t>
            </a:r>
            <a:r>
              <a:rPr lang="en-US" sz="1200" dirty="0"/>
              <a:t> (2501.12343)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3514C8F5-0DDE-3D49-F310-A378302843BD}"/>
                  </a:ext>
                </a:extLst>
              </p:cNvPr>
              <p:cNvSpPr/>
              <p:nvPr/>
            </p:nvSpPr>
            <p:spPr>
              <a:xfrm>
                <a:off x="4310063" y="446478"/>
                <a:ext cx="4433102" cy="1397434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dirty="0"/>
                  <a:t>NLO GPD calculation:   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22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b="1" dirty="0"/>
                  <a:t>Near-threshold exhibits</a:t>
                </a:r>
              </a:p>
              <a:p>
                <a:pPr algn="ctr"/>
                <a:r>
                  <a:rPr lang="en-US" sz="2200" b="1" dirty="0"/>
                  <a:t>factor ~ 4 greater sensitivity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200" b="1" dirty="0"/>
                  <a:t> compared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</m:oMath>
                </a14:m>
                <a:r>
                  <a:rPr lang="en-US" sz="2200" b="1" dirty="0"/>
                  <a:t>! 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3514C8F5-0DDE-3D49-F310-A378302843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063" y="446478"/>
                <a:ext cx="4433102" cy="1397434"/>
              </a:xfrm>
              <a:prstGeom prst="roundRect">
                <a:avLst/>
              </a:prstGeom>
              <a:blipFill>
                <a:blip r:embed="rId4"/>
                <a:stretch>
                  <a:fillRect t="-5455" r="-1429" b="-9091"/>
                </a:stretch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86C539-3377-66BA-8907-B20D01E71FC8}"/>
                  </a:ext>
                </a:extLst>
              </p:cNvPr>
              <p:cNvSpPr txBox="1"/>
              <p:nvPr/>
            </p:nvSpPr>
            <p:spPr>
              <a:xfrm>
                <a:off x="1121389" y="4288399"/>
                <a:ext cx="7498857" cy="408623"/>
              </a:xfrm>
              <a:prstGeom prst="roundRect">
                <a:avLst/>
              </a:prstGeom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This is the green light for our experiments to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so let’s go!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86C539-3377-66BA-8907-B20D01E71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389" y="4288399"/>
                <a:ext cx="7498857" cy="408623"/>
              </a:xfrm>
              <a:prstGeom prst="roundRect">
                <a:avLst/>
              </a:prstGeom>
              <a:blipFill>
                <a:blip r:embed="rId5"/>
                <a:stretch>
                  <a:fillRect l="-508" t="-2941" b="-14706"/>
                </a:stretch>
              </a:blipFill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31AC9C2-8E5A-DE7A-1A7E-BAFA7CA88F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37" y="1451160"/>
            <a:ext cx="2965340" cy="23824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5F6F71-3EFB-7A08-F9C3-88421B620CA8}"/>
              </a:ext>
            </a:extLst>
          </p:cNvPr>
          <p:cNvSpPr/>
          <p:nvPr/>
        </p:nvSpPr>
        <p:spPr>
          <a:xfrm>
            <a:off x="3435837" y="796223"/>
            <a:ext cx="69449" cy="32647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70146F1-2AAF-8BDF-6CDE-58FDD354EBFD}"/>
              </a:ext>
            </a:extLst>
          </p:cNvPr>
          <p:cNvSpPr/>
          <p:nvPr/>
        </p:nvSpPr>
        <p:spPr>
          <a:xfrm>
            <a:off x="670682" y="733197"/>
            <a:ext cx="2509000" cy="49769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FSI negligible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A372A3-D062-72E7-62E0-A86952F44935}"/>
              </a:ext>
            </a:extLst>
          </p:cNvPr>
          <p:cNvSpPr txBox="1"/>
          <p:nvPr/>
        </p:nvSpPr>
        <p:spPr>
          <a:xfrm>
            <a:off x="816973" y="3943106"/>
            <a:ext cx="3614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S.H Kim et al. (2108.12039)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2F9B200-5B2D-A339-CA6F-373ACB224CA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590786-0364-B38B-6BA0-D5195D33EAEA}"/>
              </a:ext>
            </a:extLst>
          </p:cNvPr>
          <p:cNvSpPr txBox="1"/>
          <p:nvPr/>
        </p:nvSpPr>
        <p:spPr>
          <a:xfrm>
            <a:off x="7699248" y="2571750"/>
            <a:ext cx="1444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Great for a global fit!</a:t>
            </a:r>
          </a:p>
        </p:txBody>
      </p:sp>
    </p:spTree>
    <p:extLst>
      <p:ext uri="{BB962C8B-B14F-4D97-AF65-F5344CB8AC3E}">
        <p14:creationId xmlns:p14="http://schemas.microsoft.com/office/powerpoint/2010/main" val="102350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0E526-2183-84C6-8367-F7092DC2B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66007"/>
            <a:ext cx="8382000" cy="746522"/>
          </a:xfrm>
        </p:spPr>
        <p:txBody>
          <a:bodyPr/>
          <a:lstStyle/>
          <a:p>
            <a:r>
              <a:rPr lang="en-US" dirty="0"/>
              <a:t>Kinematics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62473-097D-6349-4935-A230DF8D6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703508"/>
            <a:ext cx="3618277" cy="3904254"/>
          </a:xfrm>
        </p:spPr>
        <p:txBody>
          <a:bodyPr>
            <a:normAutofit/>
          </a:bodyPr>
          <a:lstStyle/>
          <a:p>
            <a:r>
              <a:rPr lang="en-US" dirty="0"/>
              <a:t>Challenging kinematic constraints from NLO GPD predictions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C3C91-5542-F676-066D-787552B7338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2919" r="6087"/>
          <a:stretch/>
        </p:blipFill>
        <p:spPr>
          <a:xfrm>
            <a:off x="280927" y="2395958"/>
            <a:ext cx="3333457" cy="274754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FEA6F-397C-3333-49CC-BF92785D6F9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 descr="Chart&#10;&#10;AI-generated content may be incorrect.">
            <a:extLst>
              <a:ext uri="{FF2B5EF4-FFF2-40B4-BE49-F238E27FC236}">
                <a16:creationId xmlns:a16="http://schemas.microsoft.com/office/drawing/2014/main" id="{C5E2EC56-6093-929E-225F-C6BA61B37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732" y="2095018"/>
            <a:ext cx="5487268" cy="3048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3677A5A7-C08E-EB3F-9389-A55188EBBB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30553" y="105091"/>
                <a:ext cx="5380225" cy="3269742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/>
              </a:bodyPr>
              <a:lstStyle>
                <a:lvl1pPr marL="164592" indent="-164592" algn="l" defTabSz="6858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3550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77850" indent="-142875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62013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31875" indent="-16459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»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75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dirty="0"/>
                  <a:t> on 10 cm LH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target</a:t>
                </a:r>
              </a:p>
              <a:p>
                <a:r>
                  <a:rPr lang="en-US" sz="2000" dirty="0"/>
                  <a:t>Measure proton in HMS, electron in SHMS</a:t>
                </a:r>
              </a:p>
              <a:p>
                <a:pPr lvl="1"/>
                <a:r>
                  <a:rPr lang="en-US" sz="2000" dirty="0"/>
                  <a:t>SHMS: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</a:rPr>
                      <m:t>=13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°,  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=6.7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GeV</a:t>
                </a:r>
              </a:p>
              <a:p>
                <a:pPr lvl="1"/>
                <a:r>
                  <a:rPr lang="en-US" sz="2000" dirty="0"/>
                  <a:t>HMS: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</a:rPr>
                      <m:t>=32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°,  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=1.1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GeV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3677A5A7-C08E-EB3F-9389-A55188EBB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553" y="105091"/>
                <a:ext cx="5380225" cy="3269742"/>
              </a:xfrm>
              <a:prstGeom prst="rect">
                <a:avLst/>
              </a:prstGeom>
              <a:blipFill>
                <a:blip r:embed="rId4"/>
                <a:stretch>
                  <a:fillRect l="-2830" t="-2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451EB82-FC7B-DEE2-C617-F2798B51CEFA}"/>
              </a:ext>
            </a:extLst>
          </p:cNvPr>
          <p:cNvSpPr txBox="1"/>
          <p:nvPr/>
        </p:nvSpPr>
        <p:spPr>
          <a:xfrm>
            <a:off x="3866264" y="1725686"/>
            <a:ext cx="59088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 ~ 3.4 GeV</a:t>
            </a:r>
            <a:r>
              <a:rPr lang="en-US" baseline="30000" dirty="0"/>
              <a:t>2 </a:t>
            </a:r>
            <a:r>
              <a:rPr lang="en-US" dirty="0"/>
              <a:t>      W ~ 2.25 GeV     |t| ~ 0.95 GeV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B78FA-83F8-2B08-BD76-78BAA8315D19}"/>
              </a:ext>
            </a:extLst>
          </p:cNvPr>
          <p:cNvSpPr txBox="1"/>
          <p:nvPr/>
        </p:nvSpPr>
        <p:spPr>
          <a:xfrm>
            <a:off x="236412" y="1725686"/>
            <a:ext cx="36182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dirty="0"/>
              <a:t>Very hard to go to higher Q</a:t>
            </a:r>
            <a:r>
              <a:rPr lang="en-US" sz="1600" baseline="30000" dirty="0"/>
              <a:t>2</a:t>
            </a:r>
            <a:r>
              <a:rPr lang="en-US" sz="1600" dirty="0"/>
              <a:t>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/>
              <a:t>DIS background scales as Q</a:t>
            </a:r>
            <a:r>
              <a:rPr lang="en-US" sz="1600" baseline="30000" dirty="0"/>
              <a:t>4</a:t>
            </a:r>
            <a:r>
              <a:rPr lang="en-US" sz="1600" dirty="0"/>
              <a:t> while this process scales as ~Q</a:t>
            </a:r>
            <a:r>
              <a:rPr lang="en-US" sz="1600" baseline="30000" dirty="0"/>
              <a:t>9.5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52123A-331D-D047-8FFA-D8BC087C5250}"/>
                  </a:ext>
                </a:extLst>
              </p:cNvPr>
              <p:cNvSpPr txBox="1"/>
              <p:nvPr/>
            </p:nvSpPr>
            <p:spPr>
              <a:xfrm>
                <a:off x="-357484" y="1288638"/>
                <a:ext cx="4892040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0751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≪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~ 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𝒕𝒉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𝝃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52123A-331D-D047-8FFA-D8BC087C5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57484" y="1288638"/>
                <a:ext cx="4892040" cy="375552"/>
              </a:xfrm>
              <a:prstGeom prst="rect">
                <a:avLst/>
              </a:prstGeom>
              <a:blipFill>
                <a:blip r:embed="rId5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697138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50969-AA7D-B618-3897-7FA9F1CA6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C156C-D731-F79A-2153-05CD6BA4D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66007"/>
            <a:ext cx="8382000" cy="746522"/>
          </a:xfrm>
        </p:spPr>
        <p:txBody>
          <a:bodyPr/>
          <a:lstStyle/>
          <a:p>
            <a:r>
              <a:rPr lang="en-US" dirty="0"/>
              <a:t>Experimental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7C7FA62-1D88-0624-04E4-527F47A947F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81000" y="599333"/>
                <a:ext cx="8730343" cy="3269742"/>
              </a:xfrm>
            </p:spPr>
            <p:txBody>
              <a:bodyPr/>
              <a:lstStyle/>
              <a:p>
                <a:r>
                  <a:rPr lang="en-US" dirty="0"/>
                  <a:t> GPD Model wants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𝒅</m:t>
                    </m:r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en-US" sz="18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1800" b="1" dirty="0"/>
                  <a:t> </a:t>
                </a:r>
                <a:endParaRPr lang="en-US" dirty="0"/>
              </a:p>
              <a:p>
                <a:pPr lvl="1"/>
                <a:r>
                  <a:rPr lang="en-US" dirty="0"/>
                  <a:t>Use the Hall C spectrometers to get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by measuring the scattered electron and proton and inferring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via missing mass</a:t>
                </a:r>
              </a:p>
              <a:p>
                <a:pPr lvl="2"/>
                <a:r>
                  <a:rPr lang="en-US" dirty="0"/>
                  <a:t>Infer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en-US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and existing world data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dirty="0"/>
              </a:p>
              <a:p>
                <a:r>
                  <a:rPr lang="en-US" dirty="0"/>
                  <a:t>Large and irreducible DIS background!</a:t>
                </a:r>
              </a:p>
              <a:p>
                <a:pPr marL="207518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7C7FA62-1D88-0624-04E4-527F47A947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599333"/>
                <a:ext cx="8730343" cy="3269742"/>
              </a:xfrm>
              <a:blipFill>
                <a:blip r:embed="rId2"/>
                <a:stretch>
                  <a:fillRect l="-1599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AEB7673-039A-F429-24FD-B00E507890AC}"/>
              </a:ext>
            </a:extLst>
          </p:cNvPr>
          <p:cNvSpPr txBox="1">
            <a:spLocks/>
          </p:cNvSpPr>
          <p:nvPr/>
        </p:nvSpPr>
        <p:spPr>
          <a:xfrm>
            <a:off x="380999" y="2264438"/>
            <a:ext cx="3907971" cy="32697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4592" indent="-164592" algn="l" defTabSz="6858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7850" indent="-1428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2013" indent="-25603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—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1875" indent="-164592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 typeface="System Font Regular"/>
              <a:buChar char="»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700" dirty="0"/>
              <a:t>However, missing mass resolution of the Hall C spectrometers is good enough to fit + subtract background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A612E7-EA5D-F051-6A0D-641F64B0A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51" y="3249591"/>
            <a:ext cx="3787817" cy="189390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CFD26-047C-3827-302B-4D147E5E8EC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3BA410-690B-4E8F-5865-F7D4CB701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167" y="1849740"/>
            <a:ext cx="4359654" cy="326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3002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A3032-6EF8-4B08-0116-48C07DEE2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CDAB7-6D12-E986-6BC0-7B2F5B54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5251"/>
            <a:ext cx="8382000" cy="746522"/>
          </a:xfrm>
        </p:spPr>
        <p:txBody>
          <a:bodyPr/>
          <a:lstStyle/>
          <a:p>
            <a:r>
              <a:rPr lang="en-US" dirty="0"/>
              <a:t>Signal Extraction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16D25CA-23DE-0136-CC4D-13192A3100E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4800" y="695069"/>
                <a:ext cx="3225417" cy="4192617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Perform the background generation, fitting, and  sideband background subtraction on </a:t>
                </a:r>
                <a:r>
                  <a:rPr lang="en-US" sz="2000" dirty="0" err="1"/>
                  <a:t>pseudodata</a:t>
                </a:r>
                <a:r>
                  <a:rPr lang="en-US" sz="2000" dirty="0"/>
                  <a:t> for many iterations</a:t>
                </a:r>
              </a:p>
              <a:p>
                <a:pPr lvl="1"/>
                <a:endParaRPr lang="en-US" dirty="0"/>
              </a:p>
              <a:p>
                <a:r>
                  <a:rPr lang="en-US" sz="2000" dirty="0"/>
                  <a:t>Results of </a:t>
                </a:r>
                <a:r>
                  <a:rPr lang="en-US" sz="2000" dirty="0" err="1"/>
                  <a:t>pseudoexperiments</a:t>
                </a:r>
                <a:r>
                  <a:rPr lang="en-US" sz="2000" dirty="0"/>
                  <a:t> shown for 6 bins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dirty="0"/>
                  <a:t>Can bin less finely if cross section is smaller than predicted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16D25CA-23DE-0136-CC4D-13192A3100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4800" y="695069"/>
                <a:ext cx="3225417" cy="4192617"/>
              </a:xfrm>
              <a:blipFill>
                <a:blip r:embed="rId2"/>
                <a:stretch>
                  <a:fillRect l="-4724" t="-1813" r="-5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4E7B617-354C-84DD-7296-6765CD56A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217" y="811411"/>
            <a:ext cx="5489821" cy="365988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DCFA6-B220-12F7-4653-04B1A26AC9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5604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457BE-E8FA-C112-129C-03E3F84B3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FBAE873-923E-F966-1C6F-7CD95498BB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087"/>
          <a:stretch/>
        </p:blipFill>
        <p:spPr>
          <a:xfrm>
            <a:off x="-954576" y="1392589"/>
            <a:ext cx="9966496" cy="1641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C5CB8-5D18-B656-057E-C1D676544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9589"/>
            <a:ext cx="7633503" cy="3317082"/>
          </a:xfrm>
        </p:spPr>
        <p:txBody>
          <a:bodyPr/>
          <a:lstStyle/>
          <a:p>
            <a:r>
              <a:rPr lang="en-US" dirty="0"/>
              <a:t>Proton gravitational form factors (GFFs) encode information about the matrix elements of the QCD energy-momentum tensor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F6FF1C-74C0-D797-E9AB-39189871EC31}"/>
              </a:ext>
            </a:extLst>
          </p:cNvPr>
          <p:cNvSpPr txBox="1"/>
          <p:nvPr/>
        </p:nvSpPr>
        <p:spPr>
          <a:xfrm>
            <a:off x="582009" y="3371522"/>
            <a:ext cx="4515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EMT Matrix Elements</a:t>
            </a:r>
          </a:p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BADAEB-AB8C-9380-E49C-884F92B095F7}"/>
              </a:ext>
            </a:extLst>
          </p:cNvPr>
          <p:cNvSpPr/>
          <p:nvPr/>
        </p:nvSpPr>
        <p:spPr>
          <a:xfrm>
            <a:off x="2781787" y="1833091"/>
            <a:ext cx="621813" cy="625039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4ED2A7-2ECC-EFEF-3A8E-CB2E31126883}"/>
              </a:ext>
            </a:extLst>
          </p:cNvPr>
          <p:cNvSpPr/>
          <p:nvPr/>
        </p:nvSpPr>
        <p:spPr>
          <a:xfrm>
            <a:off x="5770880" y="1855390"/>
            <a:ext cx="1312738" cy="553260"/>
          </a:xfrm>
          <a:prstGeom prst="rect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AC8194-52DF-3D99-0EF4-9187C3F8FC39}"/>
              </a:ext>
            </a:extLst>
          </p:cNvPr>
          <p:cNvSpPr/>
          <p:nvPr/>
        </p:nvSpPr>
        <p:spPr>
          <a:xfrm>
            <a:off x="4084320" y="1832501"/>
            <a:ext cx="1013542" cy="625039"/>
          </a:xfrm>
          <a:prstGeom prst="rect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96D6EB-EADA-4442-B3DA-37761E4C11FB}"/>
              </a:ext>
            </a:extLst>
          </p:cNvPr>
          <p:cNvSpPr/>
          <p:nvPr/>
        </p:nvSpPr>
        <p:spPr>
          <a:xfrm>
            <a:off x="7853680" y="1981200"/>
            <a:ext cx="294640" cy="33528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941EE6-A856-B65E-5A82-2F8DA3727302}"/>
              </a:ext>
            </a:extLst>
          </p:cNvPr>
          <p:cNvSpPr txBox="1">
            <a:spLocks/>
          </p:cNvSpPr>
          <p:nvPr/>
        </p:nvSpPr>
        <p:spPr>
          <a:xfrm>
            <a:off x="457201" y="58754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Gravitational form factors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B1C452-0C7D-9BB7-99C4-C0F825C56123}"/>
              </a:ext>
            </a:extLst>
          </p:cNvPr>
          <p:cNvCxnSpPr>
            <a:cxnSpLocks/>
          </p:cNvCxnSpPr>
          <p:nvPr/>
        </p:nvCxnSpPr>
        <p:spPr>
          <a:xfrm flipV="1">
            <a:off x="1878123" y="2532119"/>
            <a:ext cx="1125307" cy="83353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30AB754-2941-6BFD-E773-AEA252B525CC}"/>
              </a:ext>
            </a:extLst>
          </p:cNvPr>
          <p:cNvCxnSpPr>
            <a:cxnSpLocks/>
          </p:cNvCxnSpPr>
          <p:nvPr/>
        </p:nvCxnSpPr>
        <p:spPr>
          <a:xfrm flipV="1">
            <a:off x="1878123" y="2532119"/>
            <a:ext cx="2612597" cy="818108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6E4BB0-1FFF-EE31-1723-604E296AC775}"/>
              </a:ext>
            </a:extLst>
          </p:cNvPr>
          <p:cNvCxnSpPr>
            <a:cxnSpLocks/>
          </p:cNvCxnSpPr>
          <p:nvPr/>
        </p:nvCxnSpPr>
        <p:spPr>
          <a:xfrm flipV="1">
            <a:off x="1878123" y="2408650"/>
            <a:ext cx="6008574" cy="95700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41B6C8B-770D-8215-E4B0-B3AF7F0CEAF3}"/>
              </a:ext>
            </a:extLst>
          </p:cNvPr>
          <p:cNvCxnSpPr>
            <a:cxnSpLocks/>
          </p:cNvCxnSpPr>
          <p:nvPr/>
        </p:nvCxnSpPr>
        <p:spPr>
          <a:xfrm flipV="1">
            <a:off x="1878123" y="2473726"/>
            <a:ext cx="4461717" cy="8919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2562F3-8281-B399-3FCD-666DA3A01A66}"/>
              </a:ext>
            </a:extLst>
          </p:cNvPr>
          <p:cNvGrpSpPr/>
          <p:nvPr/>
        </p:nvGrpSpPr>
        <p:grpSpPr>
          <a:xfrm>
            <a:off x="4173707" y="3033099"/>
            <a:ext cx="4140516" cy="1954179"/>
            <a:chOff x="630621" y="1265609"/>
            <a:chExt cx="7827579" cy="365825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3C68D8E-79DD-F106-2E83-53A663E41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5800" y="1265609"/>
              <a:ext cx="7772400" cy="3658253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CCE777D-2EF9-91A4-CF23-4589943E9F32}"/>
                </a:ext>
              </a:extLst>
            </p:cNvPr>
            <p:cNvSpPr/>
            <p:nvPr/>
          </p:nvSpPr>
          <p:spPr>
            <a:xfrm>
              <a:off x="630621" y="1284317"/>
              <a:ext cx="5998779" cy="362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F4DE6AE-998C-FCA2-00E2-F7FFC0765D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827313"/>
          <a:ext cx="921724" cy="22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79500" imgH="266700" progId="Equation.3">
                  <p:embed/>
                </p:oleObj>
              </mc:Choice>
              <mc:Fallback>
                <p:oleObj name="Equation" r:id="rId4" imgW="1079500" imgH="266700" progId="Equation.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F4DE6AE-998C-FCA2-00E2-F7FFC0765D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2827313"/>
                        <a:ext cx="921724" cy="227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1172F9F-CBDA-2FC1-52FC-63D234612E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4401" y="2538268"/>
          <a:ext cx="960813" cy="172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30300" imgH="203200" progId="Equation.3">
                  <p:embed/>
                </p:oleObj>
              </mc:Choice>
              <mc:Fallback>
                <p:oleObj name="Equation" r:id="rId6" imgW="1130300" imgH="20320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1172F9F-CBDA-2FC1-52FC-63D234612E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4401" y="2538268"/>
                        <a:ext cx="960813" cy="172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B4C1BD5-CEDA-9152-360A-BEB68E9CA6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457344"/>
          <a:ext cx="582979" cy="334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85800" imgH="393700" progId="Equation.3">
                  <p:embed/>
                </p:oleObj>
              </mc:Choice>
              <mc:Fallback>
                <p:oleObj name="Equation" r:id="rId8" imgW="685800" imgH="393700" progId="Equation.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8B4C1BD5-CEDA-9152-360A-BEB68E9CA6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7200" y="2457344"/>
                        <a:ext cx="582979" cy="334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470567-1253-BE9A-3914-36C07267C2E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76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2">
                <a:extLst>
                  <a:ext uri="{FF2B5EF4-FFF2-40B4-BE49-F238E27FC236}">
                    <a16:creationId xmlns:a16="http://schemas.microsoft.com/office/drawing/2014/main" id="{3BF2E8DD-9D71-0565-7A4D-0AAFA6E6E57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346548" y="688575"/>
                <a:ext cx="3763749" cy="392016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Theoretical uncertainty from perturbative scale variation (inner) and uncertainty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/>
                  <a:t> (outer)</a:t>
                </a:r>
              </a:p>
              <a:p>
                <a:r>
                  <a:rPr lang="en-US" dirty="0"/>
                  <a:t>Experimental uncertainty from these sources: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 Placeholder 2">
                <a:extLst>
                  <a:ext uri="{FF2B5EF4-FFF2-40B4-BE49-F238E27FC236}">
                    <a16:creationId xmlns:a16="http://schemas.microsoft.com/office/drawing/2014/main" id="{3BF2E8DD-9D71-0565-7A4D-0AAFA6E6E5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46548" y="688575"/>
                <a:ext cx="3763749" cy="3920164"/>
              </a:xfrm>
              <a:blipFill>
                <a:blip r:embed="rId2"/>
                <a:stretch>
                  <a:fillRect l="-3356" t="-1942" r="-1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6D6E395-8CBC-AD63-BEE8-0C31ED65B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5654"/>
            <a:ext cx="8382000" cy="746522"/>
          </a:xfrm>
        </p:spPr>
        <p:txBody>
          <a:bodyPr/>
          <a:lstStyle/>
          <a:p>
            <a:r>
              <a:rPr lang="en-US" dirty="0"/>
              <a:t>Cross section projections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5755D4-5FA1-BA61-597F-BFE23215D86E}"/>
              </a:ext>
            </a:extLst>
          </p:cNvPr>
          <p:cNvSpPr txBox="1"/>
          <p:nvPr/>
        </p:nvSpPr>
        <p:spPr>
          <a:xfrm>
            <a:off x="5600700" y="4232677"/>
            <a:ext cx="4654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Dominated by signal extraction!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433BB97-9ACC-9E9D-E230-4935FEB12F7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52146-9B9E-EC43-7512-E8FA50E3E6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2" r="51154"/>
          <a:stretch>
            <a:fillRect/>
          </a:stretch>
        </p:blipFill>
        <p:spPr>
          <a:xfrm>
            <a:off x="311918" y="441697"/>
            <a:ext cx="4808269" cy="44493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FA6E84-4BF2-BDA8-4918-6C38519F9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0039" y="2331944"/>
            <a:ext cx="3877213" cy="179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155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8C1FF-7A04-130A-ABB7-C52F4E9EB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70458"/>
            <a:ext cx="8382000" cy="746522"/>
          </a:xfrm>
        </p:spPr>
        <p:txBody>
          <a:bodyPr/>
          <a:lstStyle/>
          <a:p>
            <a:r>
              <a:rPr lang="en-US" dirty="0"/>
              <a:t>How well can we extract D</a:t>
            </a:r>
            <a:r>
              <a:rPr lang="en-US" baseline="-25000" dirty="0"/>
              <a:t>s</a:t>
            </a:r>
            <a:r>
              <a:rPr lang="en-US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A5B920B2-022B-E8FB-CAE0-2DCD6D2217E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549" y="753094"/>
                <a:ext cx="4572965" cy="392441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Jitter datapoints and fit to theory predictions at different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b="0" dirty="0"/>
              </a:p>
              <a:p>
                <a:endParaRPr lang="en-US" sz="800" b="0" dirty="0"/>
              </a:p>
              <a:p>
                <a:r>
                  <a:rPr lang="en-US" dirty="0"/>
                  <a:t>Resolution depends strongly on size of cross section (which itself 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endParaRPr lang="en-US" sz="800" dirty="0"/>
              </a:p>
              <a:p>
                <a:r>
                  <a:rPr lang="en-US" dirty="0"/>
                  <a:t>Anticipate resolutions of 0.1 to 0.2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Similar to lattice uncertainty!</a:t>
                </a:r>
              </a:p>
              <a:p>
                <a:pPr lvl="1"/>
                <a:r>
                  <a:rPr lang="en-US" dirty="0"/>
                  <a:t>Precise enough to validate or invalidate the claim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A5B920B2-022B-E8FB-CAE0-2DCD6D2217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549" y="753094"/>
                <a:ext cx="4572965" cy="3924414"/>
              </a:xfrm>
              <a:blipFill>
                <a:blip r:embed="rId3"/>
                <a:stretch>
                  <a:fillRect l="-2770" t="-1935" r="-1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D1793DF-BA04-DBCC-6762-381DEAA32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49" y="4010388"/>
            <a:ext cx="5421623" cy="1118638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9650C7E-4B63-01A2-9162-546D0AACF69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446376" y="4946077"/>
            <a:ext cx="523875" cy="110042"/>
          </a:xfrm>
        </p:spPr>
        <p:txBody>
          <a:bodyPr/>
          <a:lstStyle/>
          <a:p>
            <a:fld id="{86CB4B4D-7CA3-9044-876B-883B54F8677D}" type="slidenum">
              <a:rPr lang="en-US" smtClean="0"/>
              <a:t>31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6B6E7-3BD2-DDAF-43D4-E31E617733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32" r="51154"/>
          <a:stretch>
            <a:fillRect/>
          </a:stretch>
        </p:blipFill>
        <p:spPr>
          <a:xfrm>
            <a:off x="5134319" y="753094"/>
            <a:ext cx="3893933" cy="3603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9791F-3AE2-7CCB-9196-16A58C93C7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874" t="-6221" r="-3900" b="-10186"/>
          <a:stretch>
            <a:fillRect/>
          </a:stretch>
        </p:blipFill>
        <p:spPr>
          <a:xfrm>
            <a:off x="468699" y="3833359"/>
            <a:ext cx="4665619" cy="1112718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63779524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5EF95-B35D-4826-F3C3-A0DFB6732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4C93C-F595-C02D-0AD3-E57E14024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70458"/>
            <a:ext cx="8382000" cy="746522"/>
          </a:xfrm>
        </p:spPr>
        <p:txBody>
          <a:bodyPr/>
          <a:lstStyle/>
          <a:p>
            <a:r>
              <a:rPr lang="en-US" dirty="0"/>
              <a:t>What can we learn?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E04B1A60-B386-38A1-BE8D-BC6414C9AFC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81000" y="761606"/>
                <a:ext cx="8382000" cy="326974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Using these resolutions on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dirty="0"/>
                  <a:t> and the standard functional form, can estimate the (model dependent) sensitivity to the </a:t>
                </a:r>
                <a:r>
                  <a:rPr lang="en-US" b="1" dirty="0"/>
                  <a:t>strangeness shear force distribution</a:t>
                </a:r>
              </a:p>
              <a:p>
                <a:pPr marL="0" indent="0">
                  <a:buNone/>
                </a:pPr>
                <a:endParaRPr lang="en-US" sz="800" b="1" dirty="0"/>
              </a:p>
              <a:p>
                <a:pPr marL="0" indent="0" algn="ctr">
                  <a:buNone/>
                </a:pPr>
                <a:r>
                  <a:rPr lang="en-US" sz="2200" b="1" dirty="0"/>
                  <a:t>First ever measurement for sea quarks! Terra incognita…</a:t>
                </a:r>
              </a:p>
            </p:txBody>
          </p:sp>
        </mc:Choice>
        <mc:Fallback xmlns="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E04B1A60-B386-38A1-BE8D-BC6414C9AF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761606"/>
                <a:ext cx="8382000" cy="3269742"/>
              </a:xfrm>
              <a:blipFill>
                <a:blip r:embed="rId2"/>
                <a:stretch>
                  <a:fillRect l="-1815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A1A81-A435-0366-3265-B449CF76615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A9D5E-B4D2-051D-4BC2-FC715DABF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04" y="2067802"/>
            <a:ext cx="8339137" cy="2779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59FF48-53CA-E5F0-021F-734EC868FB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31" t="9708" r="1275" b="6075"/>
          <a:stretch>
            <a:fillRect/>
          </a:stretch>
        </p:blipFill>
        <p:spPr>
          <a:xfrm>
            <a:off x="1048478" y="2334263"/>
            <a:ext cx="3435016" cy="6436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594623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AC848-8D0F-20A7-37F4-DF722B453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79DE7-AF1E-7B9B-EE20-D7B4BFB56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70458"/>
            <a:ext cx="8382000" cy="746522"/>
          </a:xfrm>
        </p:spPr>
        <p:txBody>
          <a:bodyPr/>
          <a:lstStyle/>
          <a:p>
            <a:r>
              <a:rPr lang="en-US" dirty="0"/>
              <a:t>What </a:t>
            </a:r>
            <a:r>
              <a:rPr lang="en-US" dirty="0">
                <a:solidFill>
                  <a:schemeClr val="accent4"/>
                </a:solidFill>
              </a:rPr>
              <a:t>else</a:t>
            </a:r>
            <a:r>
              <a:rPr lang="en-US" b="0" dirty="0"/>
              <a:t> </a:t>
            </a:r>
            <a:r>
              <a:rPr lang="en-US" dirty="0"/>
              <a:t>can we learn from this data?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29710-2987-D215-44FB-5B2B9E1146F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7A3C45-3B54-CEE2-E6A4-0FC6CB5A0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445" y="576064"/>
            <a:ext cx="6111862" cy="45838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3157CE-C031-5547-1F26-D416C8EAC38F}"/>
                  </a:ext>
                </a:extLst>
              </p:cNvPr>
              <p:cNvSpPr txBox="1"/>
              <p:nvPr/>
            </p:nvSpPr>
            <p:spPr>
              <a:xfrm>
                <a:off x="5107959" y="894788"/>
                <a:ext cx="2083064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Huge dataset of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𝑯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b="1" dirty="0"/>
                  <a:t> at fixed kinematics!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3157CE-C031-5547-1F26-D416C8EAC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959" y="894788"/>
                <a:ext cx="2083064" cy="923330"/>
              </a:xfrm>
              <a:prstGeom prst="rect">
                <a:avLst/>
              </a:prstGeom>
              <a:blipFill>
                <a:blip r:embed="rId3"/>
                <a:stretch>
                  <a:fillRect l="-2424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020381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3403E-6E79-8BCC-FC01-7D7E52516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0EB0-FBBE-1AA7-9A61-88A60A92B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70458"/>
            <a:ext cx="8382000" cy="746522"/>
          </a:xfrm>
        </p:spPr>
        <p:txBody>
          <a:bodyPr/>
          <a:lstStyle/>
          <a:p>
            <a:r>
              <a:rPr lang="en-US" dirty="0"/>
              <a:t>What </a:t>
            </a:r>
            <a:r>
              <a:rPr lang="en-US" dirty="0">
                <a:solidFill>
                  <a:schemeClr val="accent4"/>
                </a:solidFill>
              </a:rPr>
              <a:t>else</a:t>
            </a:r>
            <a:r>
              <a:rPr lang="en-US" b="0" dirty="0"/>
              <a:t> </a:t>
            </a:r>
            <a:r>
              <a:rPr lang="en-US" dirty="0"/>
              <a:t>can we learn from this data?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27028-8F75-E5F7-FA44-C8E8CDE3CDB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635575" y="4891056"/>
            <a:ext cx="523875" cy="110042"/>
          </a:xfrm>
        </p:spPr>
        <p:txBody>
          <a:bodyPr/>
          <a:lstStyle/>
          <a:p>
            <a:fld id="{86CB4B4D-7CA3-9044-876B-883B54F8677D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E7E4FB-9104-927D-D780-8814B18F8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953" y="675452"/>
            <a:ext cx="4825998" cy="3619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C99121-CF28-152D-357F-44FFD507B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48263"/>
            <a:ext cx="4400313" cy="2750196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B267322-ECD1-B03A-A7B2-BFE07456CB6B}"/>
              </a:ext>
            </a:extLst>
          </p:cNvPr>
          <p:cNvCxnSpPr>
            <a:cxnSpLocks/>
          </p:cNvCxnSpPr>
          <p:nvPr/>
        </p:nvCxnSpPr>
        <p:spPr>
          <a:xfrm flipH="1" flipV="1">
            <a:off x="4888089" y="2571750"/>
            <a:ext cx="2370667" cy="27305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33C8B93-E68B-9E8C-CC8A-E2AB39306065}"/>
                  </a:ext>
                </a:extLst>
              </p:cNvPr>
              <p:cNvSpPr txBox="1"/>
              <p:nvPr/>
            </p:nvSpPr>
            <p:spPr>
              <a:xfrm>
                <a:off x="279399" y="4007556"/>
                <a:ext cx="6110111" cy="10772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First measurement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b="1" dirty="0"/>
                  <a:t> electroproduction!</a:t>
                </a:r>
              </a:p>
              <a:p>
                <a:br>
                  <a:rPr lang="en-US" sz="1400" dirty="0"/>
                </a:br>
                <a:r>
                  <a:rPr lang="en-US" sz="1400" dirty="0"/>
                  <a:t>Unexpectedly 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sz="1400" b="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1400" dirty="0"/>
                  <a:t> mass is generated by the QCD chiral anomaly,</a:t>
                </a:r>
              </a:p>
              <a:p>
                <a:r>
                  <a:rPr lang="en-US" b="1" dirty="0"/>
                  <a:t>What can electroproduction teach us?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33C8B93-E68B-9E8C-CC8A-E2AB39306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399" y="4007556"/>
                <a:ext cx="6110111" cy="1077218"/>
              </a:xfrm>
              <a:prstGeom prst="rect">
                <a:avLst/>
              </a:prstGeom>
              <a:blipFill>
                <a:blip r:embed="rId5"/>
                <a:stretch>
                  <a:fillRect l="-1037" t="-2326" b="-8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61C4AEA-BF9E-2F2C-36C8-C9FCC779DF55}"/>
              </a:ext>
            </a:extLst>
          </p:cNvPr>
          <p:cNvSpPr txBox="1"/>
          <p:nvPr/>
        </p:nvSpPr>
        <p:spPr>
          <a:xfrm>
            <a:off x="970468" y="1207706"/>
            <a:ext cx="25829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Erratum: Factor of 10 </a:t>
            </a:r>
            <a:r>
              <a:rPr lang="en-US" sz="1100" dirty="0"/>
              <a:t>too few statistics used in the proposal plot! </a:t>
            </a:r>
            <a:br>
              <a:rPr lang="en-US" sz="1100" dirty="0"/>
            </a:br>
            <a:r>
              <a:rPr lang="en-US" sz="1100" b="1" dirty="0"/>
              <a:t>Corrected version:</a:t>
            </a:r>
          </a:p>
        </p:txBody>
      </p:sp>
    </p:spTree>
    <p:extLst>
      <p:ext uri="{BB962C8B-B14F-4D97-AF65-F5344CB8AC3E}">
        <p14:creationId xmlns:p14="http://schemas.microsoft.com/office/powerpoint/2010/main" val="395266637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81BA1-1086-2D97-15DC-EB98BD9E1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DC71-8E3B-4E75-FA07-E3330544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70458"/>
            <a:ext cx="8382000" cy="746522"/>
          </a:xfrm>
        </p:spPr>
        <p:txBody>
          <a:bodyPr/>
          <a:lstStyle/>
          <a:p>
            <a:r>
              <a:rPr lang="en-US" dirty="0"/>
              <a:t>What </a:t>
            </a:r>
            <a:r>
              <a:rPr lang="en-US" dirty="0">
                <a:solidFill>
                  <a:schemeClr val="accent4"/>
                </a:solidFill>
              </a:rPr>
              <a:t>else</a:t>
            </a:r>
            <a:r>
              <a:rPr lang="en-US" b="0" dirty="0"/>
              <a:t> </a:t>
            </a:r>
            <a:r>
              <a:rPr lang="en-US" dirty="0"/>
              <a:t>can we learn from this data?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FEA99-25A1-9308-6224-329B0C01F8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048125" y="4968904"/>
            <a:ext cx="523875" cy="110042"/>
          </a:xfrm>
        </p:spPr>
        <p:txBody>
          <a:bodyPr/>
          <a:lstStyle/>
          <a:p>
            <a:fld id="{86CB4B4D-7CA3-9044-876B-883B54F8677D}" type="slidenum">
              <a:rPr lang="en-US" smtClean="0"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9CEC5-97B0-C16A-C450-37DEE3C36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953" y="923810"/>
            <a:ext cx="4825998" cy="361949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C5E6E0-49AB-969C-0020-2088696045D7}"/>
              </a:ext>
            </a:extLst>
          </p:cNvPr>
          <p:cNvCxnSpPr>
            <a:cxnSpLocks/>
          </p:cNvCxnSpPr>
          <p:nvPr/>
        </p:nvCxnSpPr>
        <p:spPr>
          <a:xfrm flipH="1" flipV="1">
            <a:off x="5483292" y="2680249"/>
            <a:ext cx="1226790" cy="13447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5F749C-7FB2-0BD5-AED2-6CEA07F118EB}"/>
                  </a:ext>
                </a:extLst>
              </p:cNvPr>
              <p:cNvSpPr txBox="1"/>
              <p:nvPr/>
            </p:nvSpPr>
            <p:spPr>
              <a:xfrm>
                <a:off x="283183" y="4082731"/>
                <a:ext cx="3976301" cy="10156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000" b="1" dirty="0"/>
                  <a:t>Most differential measurement of near-threshold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n-US" sz="2000" b="1" dirty="0"/>
                  <a:t> electroproduction!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5F749C-7FB2-0BD5-AED2-6CEA07F11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83" y="4082731"/>
                <a:ext cx="3976301" cy="1015663"/>
              </a:xfrm>
              <a:prstGeom prst="rect">
                <a:avLst/>
              </a:prstGeom>
              <a:blipFill>
                <a:blip r:embed="rId3"/>
                <a:stretch>
                  <a:fillRect l="-1592" t="-3704" r="-318"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8732CB2-5078-3B74-59AA-094DA0F9E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183" y="1001659"/>
            <a:ext cx="5103236" cy="2916135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F0C7AB-9AF4-5802-E6DE-B53A5FCA710E}"/>
              </a:ext>
            </a:extLst>
          </p:cNvPr>
          <p:cNvSpPr txBox="1"/>
          <p:nvPr/>
        </p:nvSpPr>
        <p:spPr>
          <a:xfrm>
            <a:off x="381000" y="552937"/>
            <a:ext cx="33479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Erratum: Factor of 10 </a:t>
            </a:r>
            <a:r>
              <a:rPr lang="en-US" sz="1100" dirty="0"/>
              <a:t>too few statistics used in this plot (but systematics dominate in both cases)</a:t>
            </a:r>
            <a:br>
              <a:rPr lang="en-US" sz="1100" dirty="0"/>
            </a:br>
            <a:endParaRPr lang="en-US" sz="11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B70727-8829-9AA6-BD43-BC793FCCE608}"/>
              </a:ext>
            </a:extLst>
          </p:cNvPr>
          <p:cNvSpPr txBox="1"/>
          <p:nvPr/>
        </p:nvSpPr>
        <p:spPr>
          <a:xfrm>
            <a:off x="4483976" y="443649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Connection to the proton mass radius?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8B1755-B4BD-46F8-03A2-43A5DD0D8DF0}"/>
              </a:ext>
            </a:extLst>
          </p:cNvPr>
          <p:cNvSpPr txBox="1"/>
          <p:nvPr/>
        </p:nvSpPr>
        <p:spPr>
          <a:xfrm>
            <a:off x="4483976" y="4706389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Wang et al. PhysRevD.103.L091501</a:t>
            </a:r>
          </a:p>
        </p:txBody>
      </p:sp>
    </p:spTree>
    <p:extLst>
      <p:ext uri="{BB962C8B-B14F-4D97-AF65-F5344CB8AC3E}">
        <p14:creationId xmlns:p14="http://schemas.microsoft.com/office/powerpoint/2010/main" val="104603770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4B953-2463-462A-D6A1-BD4DCAD44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2DB5F-69FB-80B6-DD97-6233FA96A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70458"/>
            <a:ext cx="8382000" cy="746522"/>
          </a:xfrm>
        </p:spPr>
        <p:txBody>
          <a:bodyPr/>
          <a:lstStyle/>
          <a:p>
            <a:r>
              <a:rPr lang="en-US" dirty="0"/>
              <a:t>What </a:t>
            </a:r>
            <a:r>
              <a:rPr lang="en-US" dirty="0">
                <a:solidFill>
                  <a:schemeClr val="accent4"/>
                </a:solidFill>
              </a:rPr>
              <a:t>else</a:t>
            </a:r>
            <a:r>
              <a:rPr lang="en-US" b="0" dirty="0"/>
              <a:t> </a:t>
            </a:r>
            <a:r>
              <a:rPr lang="en-US" dirty="0"/>
              <a:t>can we learn from this data?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2F2E9-112B-1C3A-C648-8BBE633353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05569" y="4998733"/>
            <a:ext cx="523875" cy="110042"/>
          </a:xfrm>
        </p:spPr>
        <p:txBody>
          <a:bodyPr/>
          <a:lstStyle/>
          <a:p>
            <a:fld id="{86CB4B4D-7CA3-9044-876B-883B54F8677D}" type="slidenum">
              <a:rPr lang="en-US" smtClean="0"/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73323A-4248-01ED-B0F9-D76FF2DA5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953" y="518693"/>
            <a:ext cx="4825998" cy="361949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D97A81F-8214-FAD7-644F-792BA98CD789}"/>
              </a:ext>
            </a:extLst>
          </p:cNvPr>
          <p:cNvCxnSpPr>
            <a:cxnSpLocks/>
          </p:cNvCxnSpPr>
          <p:nvPr/>
        </p:nvCxnSpPr>
        <p:spPr>
          <a:xfrm flipH="1" flipV="1">
            <a:off x="4933244" y="2988592"/>
            <a:ext cx="1131890" cy="379641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79D9FD-9383-BFC3-C5F4-C55EB9D81C2B}"/>
                  </a:ext>
                </a:extLst>
              </p:cNvPr>
              <p:cNvSpPr txBox="1"/>
              <p:nvPr/>
            </p:nvSpPr>
            <p:spPr>
              <a:xfrm>
                <a:off x="290687" y="3489895"/>
                <a:ext cx="7174983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b="1" dirty="0"/>
              </a:p>
              <a:p>
                <a:r>
                  <a:rPr lang="en-US" dirty="0"/>
                  <a:t>Comparison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: </a:t>
                </a:r>
                <a:br>
                  <a:rPr lang="en-US" b="1" dirty="0"/>
                </a:br>
                <a:r>
                  <a:rPr lang="en-US" b="1" dirty="0"/>
                  <a:t>What is the role of the chiral anomaly in electroproduction?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179D9FD-9383-BFC3-C5F4-C55EB9D81C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87" y="3489895"/>
                <a:ext cx="7174983" cy="923330"/>
              </a:xfrm>
              <a:prstGeom prst="rect">
                <a:avLst/>
              </a:prstGeom>
              <a:blipFill>
                <a:blip r:embed="rId3"/>
                <a:stretch>
                  <a:fillRect l="-885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39493EC6-362C-FA1C-4318-FDAE436B4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88" y="623004"/>
            <a:ext cx="4530436" cy="2831523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7AD1019-7C53-3EA2-7A7E-5170CFDE5665}"/>
                  </a:ext>
                </a:extLst>
              </p:cNvPr>
              <p:cNvSpPr txBox="1"/>
              <p:nvPr/>
            </p:nvSpPr>
            <p:spPr>
              <a:xfrm>
                <a:off x="2581816" y="4734686"/>
                <a:ext cx="53938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With the anomaly included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7AD1019-7C53-3EA2-7A7E-5170CFDE5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816" y="4734686"/>
                <a:ext cx="5393802" cy="369332"/>
              </a:xfrm>
              <a:prstGeom prst="rect">
                <a:avLst/>
              </a:prstGeom>
              <a:blipFill>
                <a:blip r:embed="rId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0292E356-A04F-9595-322B-A00F28354D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466" y="4423097"/>
            <a:ext cx="1661350" cy="646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D1594B9-0D3A-5B5C-D711-5A0A81BE31BD}"/>
                  </a:ext>
                </a:extLst>
              </p:cNvPr>
              <p:cNvSpPr txBox="1"/>
              <p:nvPr/>
            </p:nvSpPr>
            <p:spPr>
              <a:xfrm>
                <a:off x="2329719" y="4388503"/>
                <a:ext cx="62586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Naïve cross section ratios neglecting the anomaly 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D1594B9-0D3A-5B5C-D711-5A0A81BE3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719" y="4388503"/>
                <a:ext cx="6258696" cy="369332"/>
              </a:xfrm>
              <a:prstGeom prst="rect">
                <a:avLst/>
              </a:prstGeom>
              <a:blipFill>
                <a:blip r:embed="rId7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CF3E1F69-033D-0387-34B3-444DC45F9FFE}"/>
              </a:ext>
            </a:extLst>
          </p:cNvPr>
          <p:cNvSpPr txBox="1"/>
          <p:nvPr/>
        </p:nvSpPr>
        <p:spPr>
          <a:xfrm>
            <a:off x="6286560" y="4730347"/>
            <a:ext cx="19329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Eides, Frankfurt, </a:t>
            </a:r>
            <a:r>
              <a:rPr lang="en-US" sz="1100" dirty="0" err="1"/>
              <a:t>Strikman</a:t>
            </a:r>
            <a:r>
              <a:rPr lang="en-US" sz="1100" dirty="0"/>
              <a:t> PhysRevD.59.114025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FD280E-16AF-1AFF-CF39-9132F8D31879}"/>
              </a:ext>
            </a:extLst>
          </p:cNvPr>
          <p:cNvSpPr txBox="1"/>
          <p:nvPr/>
        </p:nvSpPr>
        <p:spPr>
          <a:xfrm>
            <a:off x="729444" y="882082"/>
            <a:ext cx="25829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Erratum: Factor of 10 </a:t>
            </a:r>
            <a:r>
              <a:rPr lang="en-US" sz="1100" dirty="0"/>
              <a:t>too few statistics used in the proposal plot! </a:t>
            </a:r>
            <a:br>
              <a:rPr lang="en-US" sz="1100" dirty="0"/>
            </a:br>
            <a:r>
              <a:rPr lang="en-US" sz="1100" b="1" dirty="0"/>
              <a:t>Corrected in this version</a:t>
            </a:r>
          </a:p>
        </p:txBody>
      </p:sp>
    </p:spTree>
    <p:extLst>
      <p:ext uri="{BB962C8B-B14F-4D97-AF65-F5344CB8AC3E}">
        <p14:creationId xmlns:p14="http://schemas.microsoft.com/office/powerpoint/2010/main" val="287651285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5ED9F-3849-A6C3-C167-C0B7D8DCC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FB07D-35D2-EC67-5AAA-223B4391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70458"/>
            <a:ext cx="8382000" cy="746522"/>
          </a:xfrm>
        </p:spPr>
        <p:txBody>
          <a:bodyPr/>
          <a:lstStyle/>
          <a:p>
            <a:r>
              <a:rPr lang="en-US" dirty="0"/>
              <a:t>What </a:t>
            </a:r>
            <a:r>
              <a:rPr lang="en-US" dirty="0">
                <a:solidFill>
                  <a:schemeClr val="accent4"/>
                </a:solidFill>
              </a:rPr>
              <a:t>else</a:t>
            </a:r>
            <a:r>
              <a:rPr lang="en-US" b="0" dirty="0"/>
              <a:t> </a:t>
            </a:r>
            <a:r>
              <a:rPr lang="en-US" dirty="0"/>
              <a:t>can we learn from this data?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C53A22-5B56-CFE2-C4A9-5A4A09F1A2B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310063" y="4632871"/>
            <a:ext cx="523875" cy="110042"/>
          </a:xfrm>
        </p:spPr>
        <p:txBody>
          <a:bodyPr/>
          <a:lstStyle/>
          <a:p>
            <a:fld id="{86CB4B4D-7CA3-9044-876B-883B54F8677D}" type="slidenum">
              <a:rPr lang="en-US" smtClean="0"/>
              <a:t>37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8B951A-F0C1-B4E4-2DBA-0AC7C5A2AD0A}"/>
              </a:ext>
            </a:extLst>
          </p:cNvPr>
          <p:cNvSpPr txBox="1"/>
          <p:nvPr/>
        </p:nvSpPr>
        <p:spPr>
          <a:xfrm>
            <a:off x="492884" y="457173"/>
            <a:ext cx="717126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/>
          </a:p>
          <a:p>
            <a:r>
              <a:rPr lang="en-US" b="1" dirty="0"/>
              <a:t>Beam Spin Asymmetries for all!</a:t>
            </a:r>
          </a:p>
          <a:p>
            <a:r>
              <a:rPr lang="en-US" sz="1400" dirty="0"/>
              <a:t>(Kind of)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056DD8-4442-EA49-0D27-202A0CB07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733" y="705719"/>
            <a:ext cx="3472015" cy="547526"/>
          </a:xfrm>
          <a:prstGeom prst="rect">
            <a:avLst/>
          </a:prstGeom>
        </p:spPr>
      </p:pic>
      <p:pic>
        <p:nvPicPr>
          <p:cNvPr id="10" name="Picture 9" descr="Chart, radar chart&#10;&#10;AI-generated content may be incorrect.">
            <a:extLst>
              <a:ext uri="{FF2B5EF4-FFF2-40B4-BE49-F238E27FC236}">
                <a16:creationId xmlns:a16="http://schemas.microsoft.com/office/drawing/2014/main" id="{31C91C5B-3A2C-EE23-1FE9-10995E867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847" y="1921396"/>
            <a:ext cx="2796315" cy="2796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8951F0-EA89-C64A-58B9-731E7D12C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84" y="1587508"/>
            <a:ext cx="2273466" cy="1420916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3B25B2-45C9-3074-059B-CF79FB812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295" y="3142853"/>
            <a:ext cx="2905578" cy="166033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2D8B16-9B24-FE84-6304-0A457A8AF5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106" y="3148795"/>
            <a:ext cx="2647021" cy="1654388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33B0C1-2C17-8652-044E-F1D443E19DF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31" r="3666"/>
          <a:stretch>
            <a:fillRect/>
          </a:stretch>
        </p:blipFill>
        <p:spPr>
          <a:xfrm>
            <a:off x="2982021" y="1600415"/>
            <a:ext cx="3002852" cy="1371945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07D973-DB96-48B0-1AB2-5BE6762C3530}"/>
                  </a:ext>
                </a:extLst>
              </p:cNvPr>
              <p:cNvSpPr txBox="1"/>
              <p:nvPr/>
            </p:nvSpPr>
            <p:spPr>
              <a:xfrm>
                <a:off x="1886673" y="1975729"/>
                <a:ext cx="625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07D973-DB96-48B0-1AB2-5BE6762C3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6673" y="1975729"/>
                <a:ext cx="625033" cy="369332"/>
              </a:xfrm>
              <a:prstGeom prst="rect">
                <a:avLst/>
              </a:prstGeom>
              <a:blipFill>
                <a:blip r:embed="rId8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27542A-A2C5-694F-A928-310974E43FAF}"/>
                  </a:ext>
                </a:extLst>
              </p:cNvPr>
              <p:cNvSpPr txBox="1"/>
              <p:nvPr/>
            </p:nvSpPr>
            <p:spPr>
              <a:xfrm>
                <a:off x="5289631" y="1710038"/>
                <a:ext cx="625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27542A-A2C5-694F-A928-310974E43F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631" y="1710038"/>
                <a:ext cx="625033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5C153E-79F2-17AC-1CDD-03F967CCA984}"/>
                  </a:ext>
                </a:extLst>
              </p:cNvPr>
              <p:cNvSpPr txBox="1"/>
              <p:nvPr/>
            </p:nvSpPr>
            <p:spPr>
              <a:xfrm>
                <a:off x="5115203" y="3161968"/>
                <a:ext cx="625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5C153E-79F2-17AC-1CDD-03F967CCA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203" y="3161968"/>
                <a:ext cx="62503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7937EF-47CF-D00D-5366-D65C9B1925DE}"/>
                  </a:ext>
                </a:extLst>
              </p:cNvPr>
              <p:cNvSpPr txBox="1"/>
              <p:nvPr/>
            </p:nvSpPr>
            <p:spPr>
              <a:xfrm>
                <a:off x="2054865" y="3346634"/>
                <a:ext cx="625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7937EF-47CF-D00D-5366-D65C9B192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865" y="3346634"/>
                <a:ext cx="625033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045552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D0B07-3413-E5B5-52B5-6CB244670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D4C1B-AF10-C89F-2C49-9122372BF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70458"/>
            <a:ext cx="8382000" cy="746522"/>
          </a:xfrm>
        </p:spPr>
        <p:txBody>
          <a:bodyPr/>
          <a:lstStyle/>
          <a:p>
            <a:r>
              <a:rPr lang="en-US" dirty="0"/>
              <a:t>Can we do </a:t>
            </a:r>
            <a:r>
              <a:rPr lang="en-US" b="0" i="1" dirty="0"/>
              <a:t>u-</a:t>
            </a:r>
            <a:r>
              <a:rPr lang="en-US" dirty="0"/>
              <a:t>channel?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944271C0-7E20-342C-1F9F-BF6174718E8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78260" y="730784"/>
                <a:ext cx="4160176" cy="326974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1700" dirty="0"/>
                  <a:t>-channel: baryon takes most of the virtual photon momentum</a:t>
                </a:r>
              </a:p>
              <a:p>
                <a:r>
                  <a:rPr lang="en-US" sz="1700" dirty="0"/>
                  <a:t>Instead of </a:t>
                </a:r>
                <a14:m>
                  <m:oMath xmlns:m="http://schemas.openxmlformats.org/officeDocument/2006/math">
                    <m:r>
                      <a:rPr lang="en-US" sz="1700" b="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00" b="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1700" b="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700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700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700" dirty="0"/>
                  <a:t>, can we do </a:t>
                </a:r>
                <a14:m>
                  <m:oMath xmlns:m="http://schemas.openxmlformats.org/officeDocument/2006/math"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17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7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r>
                      <m:rPr>
                        <m:sty m:val="p"/>
                      </m:rPr>
                      <a:rPr lang="en-US" sz="17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1700" dirty="0"/>
                  <a:t> or </a:t>
                </a:r>
                <a14:m>
                  <m:oMath xmlns:m="http://schemas.openxmlformats.org/officeDocument/2006/math">
                    <m:r>
                      <a:rPr lang="en-US" sz="1700" b="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00" b="0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1700" b="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700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700" b="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m:rPr>
                        <m:sty m:val="p"/>
                      </m:rPr>
                      <a:rPr lang="en-US" sz="1700" b="0" i="0" smtClean="0"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1700" dirty="0"/>
                  <a:t> with our dataset?</a:t>
                </a:r>
              </a:p>
              <a:p>
                <a:pPr lvl="1"/>
                <a:r>
                  <a:rPr lang="en-US" dirty="0"/>
                  <a:t>HMS Aerogel would likely be able to cover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separation</a:t>
                </a:r>
              </a:p>
              <a:p>
                <a:pPr lvl="2"/>
                <a:r>
                  <a:rPr lang="en-US" sz="1500" dirty="0"/>
                  <a:t>Kaons are below Cherenkov threshold, </a:t>
                </a:r>
                <a:r>
                  <a:rPr lang="en-US" sz="1500" dirty="0" err="1"/>
                  <a:t>pions</a:t>
                </a:r>
                <a:r>
                  <a:rPr lang="en-US" sz="1500" dirty="0"/>
                  <a:t> reasonably far above it</a:t>
                </a:r>
              </a:p>
              <a:p>
                <a:endParaRPr lang="en-US" sz="1500" dirty="0"/>
              </a:p>
            </p:txBody>
          </p:sp>
        </mc:Choice>
        <mc:Fallback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944271C0-7E20-342C-1F9F-BF6174718E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78260" y="730784"/>
                <a:ext cx="4160176" cy="3269742"/>
              </a:xfrm>
              <a:blipFill>
                <a:blip r:embed="rId2"/>
                <a:stretch>
                  <a:fillRect l="-3049" t="-1938" r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6B5DC-B096-5249-C793-E79969B2A1D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279241" y="4901330"/>
            <a:ext cx="523875" cy="110042"/>
          </a:xfrm>
        </p:spPr>
        <p:txBody>
          <a:bodyPr/>
          <a:lstStyle/>
          <a:p>
            <a:fld id="{86CB4B4D-7CA3-9044-876B-883B54F8677D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B6D071-AA43-80AE-FA01-FAC1C2513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132" y="2779229"/>
            <a:ext cx="4680867" cy="20060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D3A948-2562-CB20-C936-B30D3720A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132" y="698644"/>
            <a:ext cx="4680867" cy="20060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150413-39BC-A312-8D05-1F696A787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914" y="3135432"/>
            <a:ext cx="3799114" cy="19291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E1F9B35-E99A-B3C8-E21F-52AFBF233989}"/>
              </a:ext>
            </a:extLst>
          </p:cNvPr>
          <p:cNvSpPr/>
          <p:nvPr/>
        </p:nvSpPr>
        <p:spPr>
          <a:xfrm>
            <a:off x="1196817" y="3233057"/>
            <a:ext cx="119743" cy="1506650"/>
          </a:xfrm>
          <a:prstGeom prst="rect">
            <a:avLst/>
          </a:prstGeom>
          <a:solidFill>
            <a:schemeClr val="accent4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4F6BFF-48C4-0C68-C445-1D260ED23409}"/>
                  </a:ext>
                </a:extLst>
              </p:cNvPr>
              <p:cNvSpPr txBox="1"/>
              <p:nvPr/>
            </p:nvSpPr>
            <p:spPr>
              <a:xfrm>
                <a:off x="1246413" y="3579957"/>
                <a:ext cx="142486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 Experiment HMS momentum range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4F6BFF-48C4-0C68-C445-1D260ED23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413" y="3579957"/>
                <a:ext cx="1424867" cy="646331"/>
              </a:xfrm>
              <a:prstGeom prst="rect">
                <a:avLst/>
              </a:prstGeom>
              <a:blipFill>
                <a:blip r:embed="rId6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167727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40BEF-0527-C76B-F865-A4F992896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3E34E-BBDC-D958-B057-EEE336F73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212023"/>
            <a:ext cx="8382000" cy="746522"/>
          </a:xfrm>
        </p:spPr>
        <p:txBody>
          <a:bodyPr/>
          <a:lstStyle/>
          <a:p>
            <a:r>
              <a:rPr lang="en-US" dirty="0"/>
              <a:t>We can do </a:t>
            </a:r>
            <a:r>
              <a:rPr lang="en-US" b="0" i="1" dirty="0"/>
              <a:t>u-</a:t>
            </a:r>
            <a:r>
              <a:rPr lang="en-US" dirty="0"/>
              <a:t>channel!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F2D0C4E2-3B91-F9C0-20B9-3A39780A802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719449" y="589771"/>
                <a:ext cx="5375564" cy="214572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Near-threshold, u-channel hyperon production is accessible </a:t>
                </a:r>
                <a:r>
                  <a:rPr lang="en-US" b="1" dirty="0"/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b="1" dirty="0"/>
                  <a:t> can be efficiently </a:t>
                </a:r>
                <a:r>
                  <a:rPr lang="en-US" b="1" dirty="0" err="1"/>
                  <a:t>ID’d</a:t>
                </a:r>
                <a:endParaRPr lang="en-US" b="1" dirty="0"/>
              </a:p>
              <a:p>
                <a:r>
                  <a:rPr lang="en-US" b="1" dirty="0"/>
                  <a:t>Likely requires refurbishment of HMS aerogel</a:t>
                </a:r>
              </a:p>
              <a:p>
                <a:pPr lvl="1"/>
                <a:r>
                  <a:rPr lang="en-US" dirty="0"/>
                  <a:t>Move SHMS aerogel to HMS?</a:t>
                </a:r>
              </a:p>
              <a:p>
                <a:r>
                  <a:rPr lang="en-US" dirty="0"/>
                  <a:t>Note, PYTHIA6 resonance region cross sections are unreliable (especially in u-channel)</a:t>
                </a:r>
              </a:p>
              <a:p>
                <a:pPr lvl="1"/>
                <a:r>
                  <a:rPr lang="en-US" sz="1500" dirty="0"/>
                  <a:t>However, SIMC acceptance is correct, so these hyperons are well within our acceptance</a:t>
                </a:r>
              </a:p>
            </p:txBody>
          </p:sp>
        </mc:Choice>
        <mc:Fallback xmlns="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F2D0C4E2-3B91-F9C0-20B9-3A39780A80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719449" y="589771"/>
                <a:ext cx="5375564" cy="2145722"/>
              </a:xfrm>
              <a:blipFill>
                <a:blip r:embed="rId2"/>
                <a:stretch>
                  <a:fillRect l="-2118" t="-4706" r="-941" b="-2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771F1-8ABE-5C52-AF05-0BFDFAE222B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310063" y="4903116"/>
            <a:ext cx="490613" cy="97981"/>
          </a:xfrm>
        </p:spPr>
        <p:txBody>
          <a:bodyPr/>
          <a:lstStyle/>
          <a:p>
            <a:fld id="{86CB4B4D-7CA3-9044-876B-883B54F8677D}" type="slidenum">
              <a:rPr lang="en-US" smtClean="0"/>
              <a:t>39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015BB38-185B-2DB0-AB70-C805881E9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069" y="2997777"/>
            <a:ext cx="2860963" cy="21457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D69A8C-BB55-A776-D3E0-6EBC23996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09" y="2997778"/>
            <a:ext cx="2860963" cy="21457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9B5C5E-09C4-FF75-0969-1EFF853E0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98" y="557549"/>
            <a:ext cx="3253636" cy="24402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F2E911-89B5-D46C-D260-EB4E4171A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9810" y="2997776"/>
            <a:ext cx="2860965" cy="21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1794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800F0-218E-E025-8631-C9D0BA2B1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952235-371E-7D7A-6142-83F2EBB6A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087"/>
          <a:stretch/>
        </p:blipFill>
        <p:spPr>
          <a:xfrm>
            <a:off x="-954576" y="1392589"/>
            <a:ext cx="9966496" cy="1641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DB209-9499-6C59-3FBF-78CDDC0FA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9589"/>
            <a:ext cx="7633503" cy="3317082"/>
          </a:xfrm>
        </p:spPr>
        <p:txBody>
          <a:bodyPr/>
          <a:lstStyle/>
          <a:p>
            <a:r>
              <a:rPr lang="en-US" dirty="0"/>
              <a:t>Proton gravitational form factors (GFFs) encode information about the matrix elements of the QCD energy-momentum tensor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C1CEDD6-9C6C-4448-20C2-28CF4E03FA6F}"/>
              </a:ext>
            </a:extLst>
          </p:cNvPr>
          <p:cNvSpPr txBox="1">
            <a:spLocks/>
          </p:cNvSpPr>
          <p:nvPr/>
        </p:nvSpPr>
        <p:spPr>
          <a:xfrm>
            <a:off x="457201" y="58754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Gravitational form factors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F5AB69F-FE6D-8254-D50B-7834A77ECA6A}"/>
              </a:ext>
            </a:extLst>
          </p:cNvPr>
          <p:cNvGrpSpPr/>
          <p:nvPr/>
        </p:nvGrpSpPr>
        <p:grpSpPr>
          <a:xfrm>
            <a:off x="4173707" y="3033099"/>
            <a:ext cx="4140516" cy="1954179"/>
            <a:chOff x="630621" y="1265609"/>
            <a:chExt cx="7827579" cy="36582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B104474-AA26-F220-5ACF-92C9E642B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5800" y="1265609"/>
              <a:ext cx="7772400" cy="365825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703C0BB-BA9C-8B30-EBA9-0BC26D8E20F3}"/>
                </a:ext>
              </a:extLst>
            </p:cNvPr>
            <p:cNvSpPr/>
            <p:nvPr/>
          </p:nvSpPr>
          <p:spPr>
            <a:xfrm>
              <a:off x="630621" y="1284317"/>
              <a:ext cx="5998779" cy="362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A119F93-78FD-8C9D-F063-73300DC5AC0F}"/>
              </a:ext>
            </a:extLst>
          </p:cNvPr>
          <p:cNvSpPr txBox="1"/>
          <p:nvPr/>
        </p:nvSpPr>
        <p:spPr>
          <a:xfrm>
            <a:off x="673768" y="3328737"/>
            <a:ext cx="45158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Form factors</a:t>
            </a:r>
          </a:p>
          <a:p>
            <a:endParaRPr lang="en-US" dirty="0"/>
          </a:p>
          <a:p>
            <a:r>
              <a:rPr lang="en-US" sz="1400" dirty="0"/>
              <a:t>Fourier transforms of spatial distributions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C72A1BB-2835-1D03-1076-3FA1BCC7FF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827313"/>
          <a:ext cx="921724" cy="22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79500" imgH="266700" progId="Equation.3">
                  <p:embed/>
                </p:oleObj>
              </mc:Choice>
              <mc:Fallback>
                <p:oleObj name="Equation" r:id="rId4" imgW="1079500" imgH="26670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C72A1BB-2835-1D03-1076-3FA1BCC7FF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2827313"/>
                        <a:ext cx="921724" cy="227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671DA3F-1335-D73E-685C-14F6948837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4401" y="2538268"/>
          <a:ext cx="960813" cy="172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30300" imgH="203200" progId="Equation.3">
                  <p:embed/>
                </p:oleObj>
              </mc:Choice>
              <mc:Fallback>
                <p:oleObj name="Equation" r:id="rId6" imgW="1130300" imgH="203200" progId="Equation.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671DA3F-1335-D73E-685C-14F6948837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4401" y="2538268"/>
                        <a:ext cx="960813" cy="172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9FCE36D-514F-FDC8-1CE4-B16779B1D2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457344"/>
          <a:ext cx="582979" cy="334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85800" imgH="393700" progId="Equation.3">
                  <p:embed/>
                </p:oleObj>
              </mc:Choice>
              <mc:Fallback>
                <p:oleObj name="Equation" r:id="rId8" imgW="685800" imgH="393700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9FCE36D-514F-FDC8-1CE4-B16779B1D2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7200" y="2457344"/>
                        <a:ext cx="582979" cy="334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57EFF7C0-7BF2-3652-709F-EBF44C2B015A}"/>
              </a:ext>
            </a:extLst>
          </p:cNvPr>
          <p:cNvSpPr/>
          <p:nvPr/>
        </p:nvSpPr>
        <p:spPr>
          <a:xfrm>
            <a:off x="2338283" y="1974573"/>
            <a:ext cx="438933" cy="335280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55FE90-736A-6DA0-F381-8D1DEA7825B0}"/>
              </a:ext>
            </a:extLst>
          </p:cNvPr>
          <p:cNvSpPr/>
          <p:nvPr/>
        </p:nvSpPr>
        <p:spPr>
          <a:xfrm>
            <a:off x="5286736" y="1974571"/>
            <a:ext cx="477520" cy="335281"/>
          </a:xfrm>
          <a:prstGeom prst="rect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D5809A-7633-EAB8-9378-2FA1A0CA73FC}"/>
              </a:ext>
            </a:extLst>
          </p:cNvPr>
          <p:cNvSpPr/>
          <p:nvPr/>
        </p:nvSpPr>
        <p:spPr>
          <a:xfrm>
            <a:off x="3580520" y="1974573"/>
            <a:ext cx="476856" cy="335280"/>
          </a:xfrm>
          <a:prstGeom prst="rect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D6B35E-D81A-627E-1A16-67152146299E}"/>
              </a:ext>
            </a:extLst>
          </p:cNvPr>
          <p:cNvSpPr/>
          <p:nvPr/>
        </p:nvSpPr>
        <p:spPr>
          <a:xfrm>
            <a:off x="7440656" y="1974573"/>
            <a:ext cx="386080" cy="33528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9638E59-681A-8900-6A96-538F8B801F9D}"/>
              </a:ext>
            </a:extLst>
          </p:cNvPr>
          <p:cNvCxnSpPr>
            <a:cxnSpLocks/>
          </p:cNvCxnSpPr>
          <p:nvPr/>
        </p:nvCxnSpPr>
        <p:spPr>
          <a:xfrm flipV="1">
            <a:off x="1871499" y="2402023"/>
            <a:ext cx="661877" cy="95700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312E4AE-3D9F-90BA-D8DC-C7EC308AC0B1}"/>
              </a:ext>
            </a:extLst>
          </p:cNvPr>
          <p:cNvCxnSpPr>
            <a:cxnSpLocks/>
          </p:cNvCxnSpPr>
          <p:nvPr/>
        </p:nvCxnSpPr>
        <p:spPr>
          <a:xfrm flipV="1">
            <a:off x="1871499" y="2402023"/>
            <a:ext cx="1694779" cy="941577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E95C8E9-2C72-44BE-4944-18DCCE796F8D}"/>
              </a:ext>
            </a:extLst>
          </p:cNvPr>
          <p:cNvCxnSpPr>
            <a:cxnSpLocks/>
          </p:cNvCxnSpPr>
          <p:nvPr/>
        </p:nvCxnSpPr>
        <p:spPr>
          <a:xfrm flipV="1">
            <a:off x="1871499" y="2402023"/>
            <a:ext cx="5569157" cy="95700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AA8AFD-2CBC-6E66-90D2-CA22DCE2D852}"/>
              </a:ext>
            </a:extLst>
          </p:cNvPr>
          <p:cNvCxnSpPr>
            <a:cxnSpLocks/>
          </p:cNvCxnSpPr>
          <p:nvPr/>
        </p:nvCxnSpPr>
        <p:spPr>
          <a:xfrm flipV="1">
            <a:off x="1871499" y="2402023"/>
            <a:ext cx="3415237" cy="9570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03A06BE-846A-C65F-1661-D5D8DD05805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9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4A7CA-7139-1ECC-714D-343C6A6CD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EB127-1265-DB7D-1C10-54D7332C3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212023"/>
            <a:ext cx="8382000" cy="746522"/>
          </a:xfrm>
        </p:spPr>
        <p:txBody>
          <a:bodyPr/>
          <a:lstStyle/>
          <a:p>
            <a:r>
              <a:rPr lang="en-US" dirty="0"/>
              <a:t>We can do </a:t>
            </a:r>
            <a:r>
              <a:rPr lang="en-US" b="0" i="1" dirty="0"/>
              <a:t>u-</a:t>
            </a:r>
            <a:r>
              <a:rPr lang="en-US" dirty="0"/>
              <a:t>channel!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F8786-6A7B-F68F-C775-4F68077FD61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255232" y="5045519"/>
            <a:ext cx="490613" cy="97981"/>
          </a:xfrm>
        </p:spPr>
        <p:txBody>
          <a:bodyPr/>
          <a:lstStyle/>
          <a:p>
            <a:fld id="{86CB4B4D-7CA3-9044-876B-883B54F8677D}" type="slidenum">
              <a:rPr lang="en-US" smtClean="0"/>
              <a:t>40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E25F2D-19D3-AFBB-E807-CC08F0A42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437" y="551280"/>
            <a:ext cx="5992318" cy="449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305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9B8BC-49BA-C1B7-7DB8-2300FA983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65834CF-B5BD-1180-23CE-4136D3A976E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81000" y="55997"/>
                <a:ext cx="6382407" cy="746522"/>
              </a:xfrm>
            </p:spPr>
            <p:txBody>
              <a:bodyPr/>
              <a:lstStyle/>
              <a:p>
                <a:r>
                  <a:rPr lang="en-US" dirty="0"/>
                  <a:t>Measuring the proton polarization in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𝑯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65834CF-B5BD-1180-23CE-4136D3A976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1000" y="55997"/>
                <a:ext cx="6382407" cy="746522"/>
              </a:xfrm>
              <a:blipFill>
                <a:blip r:embed="rId2"/>
                <a:stretch>
                  <a:fillRect l="-3579" t="-23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B2729ED0-EE89-64FE-7D32-3CF8CC33334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25142" y="861410"/>
                <a:ext cx="8590258" cy="402836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In the HMS,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DVMP requires </a:t>
                </a:r>
                <a:r>
                  <a:rPr lang="en-US" b="1" dirty="0"/>
                  <a:t>only the four scintillator planes and drift chambers</a:t>
                </a:r>
              </a:p>
              <a:p>
                <a:r>
                  <a:rPr lang="en-US" dirty="0"/>
                  <a:t>Can we replace the calorimeter with a polarization analyzer?</a:t>
                </a:r>
              </a:p>
              <a:p>
                <a:pPr lvl="1"/>
                <a:r>
                  <a:rPr lang="en-US" dirty="0"/>
                  <a:t>HRS graphite analyzer optimal for ~1 GeV protons?</a:t>
                </a:r>
              </a:p>
              <a:p>
                <a:r>
                  <a:rPr lang="en-US" dirty="0"/>
                  <a:t>See how polarization is transferred 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?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?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?)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Under s-channel helicity conservation, produced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takes all the photon polarization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Proton should remain totally unpolarized</a:t>
                </a:r>
              </a:p>
              <a:p>
                <a:pPr lvl="2"/>
                <a:r>
                  <a:rPr lang="en-US" sz="1400" dirty="0"/>
                  <a:t>CLAS data analyzing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decay products suggest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1400" dirty="0"/>
                  <a:t> electroproduction strongly violates SCHC, unnatural parity exchanges occur</a:t>
                </a:r>
              </a:p>
              <a:p>
                <a:pPr lvl="1"/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b="1" dirty="0"/>
                  <a:t> production</a:t>
                </a:r>
                <a:r>
                  <a:rPr lang="en-US" dirty="0"/>
                  <a:t>, situation is opposite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Proton should take all of photon’s polarization</a:t>
                </a:r>
              </a:p>
              <a:p>
                <a:pPr lvl="1"/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b="1" dirty="0"/>
                  <a:t> production</a:t>
                </a:r>
                <a:r>
                  <a:rPr lang="en-US" dirty="0"/>
                  <a:t>, a measurement of </a:t>
                </a:r>
                <a:r>
                  <a:rPr lang="en-US" b="1" dirty="0"/>
                  <a:t>non-zero recoil polarization could be a sign of intrinsic strangeness</a:t>
                </a:r>
              </a:p>
              <a:p>
                <a:pPr lvl="1"/>
                <a:r>
                  <a:rPr lang="en-US" b="1" dirty="0"/>
                  <a:t>Validity of SCHC can be studied by measuring the recoil polarization!</a:t>
                </a:r>
              </a:p>
              <a:p>
                <a:pPr lvl="1"/>
                <a:r>
                  <a:rPr lang="en-US" dirty="0"/>
                  <a:t>At large W &amp; M</a:t>
                </a:r>
                <a:r>
                  <a:rPr lang="en-US" baseline="-25000" dirty="0"/>
                  <a:t>X</a:t>
                </a:r>
                <a:r>
                  <a:rPr lang="en-US" dirty="0"/>
                  <a:t>, can study </a:t>
                </a:r>
                <a:r>
                  <a:rPr lang="en-US" b="1" dirty="0"/>
                  <a:t>proton recoil polarization in DIS</a:t>
                </a:r>
                <a:r>
                  <a:rPr lang="en-US" dirty="0"/>
                  <a:t>! </a:t>
                </a:r>
              </a:p>
              <a:p>
                <a:pPr lvl="2"/>
                <a:r>
                  <a:rPr lang="en-US" dirty="0"/>
                  <a:t>(Background to DVMP)</a:t>
                </a:r>
              </a:p>
            </p:txBody>
          </p:sp>
        </mc:Choice>
        <mc:Fallback xmlns="">
          <p:sp>
            <p:nvSpPr>
              <p:cNvPr id="7" name="Text Placeholder 6">
                <a:extLst>
                  <a:ext uri="{FF2B5EF4-FFF2-40B4-BE49-F238E27FC236}">
                    <a16:creationId xmlns:a16="http://schemas.microsoft.com/office/drawing/2014/main" id="{B2729ED0-EE89-64FE-7D32-3CF8CC3333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25142" y="861410"/>
                <a:ext cx="8590258" cy="4028369"/>
              </a:xfrm>
              <a:blipFill>
                <a:blip r:embed="rId3"/>
                <a:stretch>
                  <a:fillRect l="-1475" t="-2516" r="-2065" b="-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0F635-DCFE-8E5E-C37D-4E3DB017A4A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4310063" y="4903116"/>
            <a:ext cx="490613" cy="97981"/>
          </a:xfrm>
        </p:spPr>
        <p:txBody>
          <a:bodyPr/>
          <a:lstStyle/>
          <a:p>
            <a:fld id="{86CB4B4D-7CA3-9044-876B-883B54F8677D}" type="slidenum">
              <a:rPr lang="en-US" smtClean="0"/>
              <a:t>41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165AC9-B56B-78BA-CA3A-8D540748BD30}"/>
              </a:ext>
            </a:extLst>
          </p:cNvPr>
          <p:cNvSpPr txBox="1"/>
          <p:nvPr/>
        </p:nvSpPr>
        <p:spPr>
          <a:xfrm>
            <a:off x="4114800" y="2007393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0013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63999-3087-0688-0D40-FC57F8DE2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90C2B68-33E6-3D0D-4851-FA1D97DD11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7042" r="50267"/>
          <a:stretch/>
        </p:blipFill>
        <p:spPr>
          <a:xfrm>
            <a:off x="5816025" y="129804"/>
            <a:ext cx="3204582" cy="2567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41BE7D-947C-47C7-39D5-AFAB6CA2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145915"/>
            <a:ext cx="8372901" cy="621711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2262E9-7739-B100-9EAB-CD2FA72E6A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8025" y="489815"/>
                <a:ext cx="5673958" cy="447581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To put proton mechanical structure on solid ground,</a:t>
                </a:r>
                <a:r>
                  <a:rPr lang="en-US" b="1" dirty="0"/>
                  <a:t> need to measure the strangeness 𝐷-term</a:t>
                </a:r>
              </a:p>
              <a:p>
                <a:pPr lvl="1"/>
                <a:r>
                  <a:rPr lang="en-US" b="1" dirty="0"/>
                  <a:t>Only</a:t>
                </a:r>
                <a:r>
                  <a:rPr lang="en-US" dirty="0"/>
                  <a:t> places in the world capable of this measurement are </a:t>
                </a:r>
                <a:r>
                  <a:rPr lang="en-US" b="1" dirty="0"/>
                  <a:t>CEBAF Halls A &amp; C</a:t>
                </a:r>
              </a:p>
              <a:p>
                <a:pPr lvl="1"/>
                <a:endParaRPr lang="en-US" sz="1200" b="1" dirty="0"/>
              </a:p>
              <a:p>
                <a:r>
                  <a:rPr lang="en-US" b="1" dirty="0"/>
                  <a:t>35 days in Hall C with HMS/SHMS, one setting!</a:t>
                </a:r>
              </a:p>
              <a:p>
                <a:pPr lvl="1"/>
                <a:r>
                  <a:rPr lang="en-US" dirty="0"/>
                  <a:t>32 days of physics for small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cross section</a:t>
                </a:r>
              </a:p>
              <a:p>
                <a:pPr lvl="1"/>
                <a:r>
                  <a:rPr lang="en-US" dirty="0"/>
                  <a:t>Huge general-purpose dataset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)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b="1" dirty="0"/>
                  <a:t> DVMP</a:t>
                </a:r>
                <a:r>
                  <a:rPr lang="en-US" dirty="0"/>
                  <a:t>,</a:t>
                </a:r>
                <a:r>
                  <a:rPr lang="en-US" b="1" dirty="0"/>
                  <a:t> beam-spin asymmetries</a:t>
                </a:r>
                <a:r>
                  <a:rPr lang="en-US" dirty="0"/>
                  <a:t>,</a:t>
                </a:r>
                <a:r>
                  <a:rPr lang="en-US" b="1" dirty="0"/>
                  <a:t>               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b="1" dirty="0"/>
                  <a:t>-channel</a:t>
                </a:r>
                <a:r>
                  <a:rPr lang="en-US" dirty="0"/>
                  <a:t>,</a:t>
                </a:r>
                <a:r>
                  <a:rPr lang="en-US" b="1" dirty="0"/>
                  <a:t> (recoil polarization?) </a:t>
                </a:r>
                <a:r>
                  <a:rPr lang="en-US" dirty="0"/>
                  <a:t>come for free! 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1" dirty="0"/>
                  <a:t> Analyzers needed!</a:t>
                </a:r>
              </a:p>
              <a:p>
                <a:pPr lvl="1"/>
                <a:endParaRPr lang="en-US" sz="1200" dirty="0"/>
              </a:p>
              <a:p>
                <a:r>
                  <a:rPr lang="en-US" b="1" dirty="0" err="1"/>
                  <a:t>SoLID</a:t>
                </a:r>
                <a:r>
                  <a:rPr lang="en-US" b="1" dirty="0"/>
                  <a:t> </a:t>
                </a:r>
                <a:r>
                  <a:rPr lang="en-US" dirty="0"/>
                  <a:t>promises greatly </a:t>
                </a:r>
                <a:r>
                  <a:rPr lang="en-US" b="1" dirty="0"/>
                  <a:t>improved precision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cross check of our results (+ SBS?)</a:t>
                </a:r>
              </a:p>
              <a:p>
                <a:pPr lvl="1"/>
                <a:endParaRPr lang="en-US" b="1" dirty="0"/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2262E9-7739-B100-9EAB-CD2FA72E6A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8025" y="489815"/>
                <a:ext cx="5673958" cy="4475816"/>
              </a:xfrm>
              <a:blipFill>
                <a:blip r:embed="rId3"/>
                <a:stretch>
                  <a:fillRect l="-2232" t="-1695" r="-1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7187874-79A0-48CA-DA7E-9838F0D1B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239" y="2716044"/>
            <a:ext cx="3204582" cy="240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2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66C21-1E12-52EA-786A-57E11DE4B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4592052-84AF-C8A6-28CD-96D64DE1931A}"/>
              </a:ext>
            </a:extLst>
          </p:cNvPr>
          <p:cNvSpPr/>
          <p:nvPr/>
        </p:nvSpPr>
        <p:spPr>
          <a:xfrm>
            <a:off x="675284" y="3464247"/>
            <a:ext cx="6132379" cy="127807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If you want to be a part of this experiment, </a:t>
            </a:r>
            <a:r>
              <a:rPr lang="en-US" sz="2800" b="1" dirty="0"/>
              <a:t>Let me know!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A6AC6B-DBC1-F615-5870-1E7510C055EF}"/>
              </a:ext>
            </a:extLst>
          </p:cNvPr>
          <p:cNvSpPr txBox="1"/>
          <p:nvPr/>
        </p:nvSpPr>
        <p:spPr>
          <a:xfrm>
            <a:off x="2235663" y="480221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Send me an email! </a:t>
            </a:r>
            <a:r>
              <a:rPr lang="en-US" sz="1400" b="1" dirty="0" err="1"/>
              <a:t>hklest@anl.gov</a:t>
            </a:r>
            <a:endParaRPr lang="en-US" sz="14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2A2005-C8ED-FA2C-8A13-66E4C4077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68" y="-92153"/>
            <a:ext cx="3311588" cy="115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. I. Alikhanyan national science laboratory (Yerevan Physics Institute)&quot;  foundation / Gallery">
            <a:extLst>
              <a:ext uri="{FF2B5EF4-FFF2-40B4-BE49-F238E27FC236}">
                <a16:creationId xmlns:a16="http://schemas.microsoft.com/office/drawing/2014/main" id="{19A966A8-4ACA-9BCC-5C71-F3D070797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40" y="2594397"/>
            <a:ext cx="2012487" cy="82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IC Center Advisory Board | Jefferson Lab">
            <a:extLst>
              <a:ext uri="{FF2B5EF4-FFF2-40B4-BE49-F238E27FC236}">
                <a16:creationId xmlns:a16="http://schemas.microsoft.com/office/drawing/2014/main" id="{49D0EB70-340F-54B3-BE67-D6672BB46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926" y="101739"/>
            <a:ext cx="2985339" cy="93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0DB4F5-9943-17D1-AD89-A2DFC8478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2262" y="1067109"/>
            <a:ext cx="1319658" cy="1706574"/>
          </a:xfrm>
          <a:prstGeom prst="rect">
            <a:avLst/>
          </a:prstGeom>
        </p:spPr>
      </p:pic>
      <p:pic>
        <p:nvPicPr>
          <p:cNvPr id="1034" name="Picture 10" descr="JMU Logos &amp; Marks - JMU">
            <a:extLst>
              <a:ext uri="{FF2B5EF4-FFF2-40B4-BE49-F238E27FC236}">
                <a16:creationId xmlns:a16="http://schemas.microsoft.com/office/drawing/2014/main" id="{C25F1A51-35E1-4995-37AD-5318AED0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227" y="1715122"/>
            <a:ext cx="3103598" cy="127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SSTATE BRAND">
            <a:extLst>
              <a:ext uri="{FF2B5EF4-FFF2-40B4-BE49-F238E27FC236}">
                <a16:creationId xmlns:a16="http://schemas.microsoft.com/office/drawing/2014/main" id="{2247AEDB-98C6-FDA9-D6FF-A614AAB30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422" y="542239"/>
            <a:ext cx="2023107" cy="83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go Downloads | Old Dominion University">
            <a:extLst>
              <a:ext uri="{FF2B5EF4-FFF2-40B4-BE49-F238E27FC236}">
                <a16:creationId xmlns:a16="http://schemas.microsoft.com/office/drawing/2014/main" id="{0A295E02-98A0-CCBD-8112-14AA4706B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664" y="1515063"/>
            <a:ext cx="1453199" cy="117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emple University Logo, symbol, meaning, history, PNG, brand">
            <a:extLst>
              <a:ext uri="{FF2B5EF4-FFF2-40B4-BE49-F238E27FC236}">
                <a16:creationId xmlns:a16="http://schemas.microsoft.com/office/drawing/2014/main" id="{966EA3D0-E6AD-C3CF-05A9-0B25474B3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370" y="736674"/>
            <a:ext cx="2689012" cy="15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Official University Logo | New Mexico State University - BE BOLD. Shape the  Future.®">
            <a:extLst>
              <a:ext uri="{FF2B5EF4-FFF2-40B4-BE49-F238E27FC236}">
                <a16:creationId xmlns:a16="http://schemas.microsoft.com/office/drawing/2014/main" id="{AAD2B430-0973-4B5A-0BD5-744C7336E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976" y="1481879"/>
            <a:ext cx="1304241" cy="136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Visual Identity | University of Regina">
            <a:extLst>
              <a:ext uri="{FF2B5EF4-FFF2-40B4-BE49-F238E27FC236}">
                <a16:creationId xmlns:a16="http://schemas.microsoft.com/office/drawing/2014/main" id="{6D1CB508-563E-1921-4F07-8CDC44EF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5" y="881962"/>
            <a:ext cx="1853115" cy="185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E22C8CFA-73A0-4E1A-B6BE-221805713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469" y="2749604"/>
            <a:ext cx="2754008" cy="53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University of Zagreb, Croatia | Study.eu">
            <a:extLst>
              <a:ext uri="{FF2B5EF4-FFF2-40B4-BE49-F238E27FC236}">
                <a16:creationId xmlns:a16="http://schemas.microsoft.com/office/drawing/2014/main" id="{7F5B1FFF-6C22-B6DE-0DA8-4B47766E0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870" y="3969825"/>
            <a:ext cx="1986608" cy="75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Visual Identity Guide | Southern University at New Orleans">
            <a:extLst>
              <a:ext uri="{FF2B5EF4-FFF2-40B4-BE49-F238E27FC236}">
                <a16:creationId xmlns:a16="http://schemas.microsoft.com/office/drawing/2014/main" id="{39C41921-0D01-6A9E-CCA2-38D96D715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48" y="3155541"/>
            <a:ext cx="1690251" cy="61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0789342-B01A-8071-DFD8-FEA4A99C14EA}"/>
              </a:ext>
            </a:extLst>
          </p:cNvPr>
          <p:cNvSpPr/>
          <p:nvPr/>
        </p:nvSpPr>
        <p:spPr>
          <a:xfrm>
            <a:off x="6306264" y="41847"/>
            <a:ext cx="2717213" cy="39528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&gt;50 Collaborators</a:t>
            </a:r>
          </a:p>
        </p:txBody>
      </p:sp>
    </p:spTree>
    <p:extLst>
      <p:ext uri="{BB962C8B-B14F-4D97-AF65-F5344CB8AC3E}">
        <p14:creationId xmlns:p14="http://schemas.microsoft.com/office/powerpoint/2010/main" val="159565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242E2-36C2-CB70-CECA-25C3114F7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1E333-A412-1675-0E16-656413F96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DCB34-B64C-A5B0-A699-08F28E0E12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60A08-3BC3-97CF-DBF9-5A66FB6B63B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69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0EBA-13F6-A1C4-ACD6-6E4EF8633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46492"/>
            <a:ext cx="8382000" cy="746522"/>
          </a:xfrm>
        </p:spPr>
        <p:txBody>
          <a:bodyPr/>
          <a:lstStyle/>
          <a:p>
            <a:r>
              <a:rPr lang="en-US" dirty="0"/>
              <a:t>PID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6C3C9-93C2-F7F0-6120-3B887681F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30423"/>
            <a:ext cx="8372901" cy="3317082"/>
          </a:xfrm>
        </p:spPr>
        <p:txBody>
          <a:bodyPr/>
          <a:lstStyle/>
          <a:p>
            <a:r>
              <a:rPr lang="en-US" dirty="0"/>
              <a:t>In SHMS:</a:t>
            </a:r>
          </a:p>
          <a:p>
            <a:pPr lvl="1"/>
            <a:r>
              <a:rPr lang="en-US" dirty="0"/>
              <a:t>Electron </a:t>
            </a:r>
            <a:r>
              <a:rPr lang="en-US" dirty="0" err="1"/>
              <a:t>ID’d</a:t>
            </a:r>
            <a:r>
              <a:rPr lang="en-US" dirty="0"/>
              <a:t> with standard </a:t>
            </a:r>
            <a:r>
              <a:rPr lang="en-US" dirty="0" err="1"/>
              <a:t>calo+Cherenkov</a:t>
            </a:r>
            <a:r>
              <a:rPr lang="en-US" dirty="0"/>
              <a:t> conditions</a:t>
            </a:r>
          </a:p>
          <a:p>
            <a:r>
              <a:rPr lang="en-US" dirty="0"/>
              <a:t>In HMS:</a:t>
            </a:r>
          </a:p>
          <a:p>
            <a:pPr lvl="1"/>
            <a:r>
              <a:rPr lang="en-US" dirty="0"/>
              <a:t>Proton </a:t>
            </a:r>
            <a:r>
              <a:rPr lang="en-US" dirty="0" err="1"/>
              <a:t>ID’d</a:t>
            </a:r>
            <a:r>
              <a:rPr lang="en-US" dirty="0"/>
              <a:t> as slow TOF between scintillator planes, no Cherenkov signals</a:t>
            </a:r>
          </a:p>
          <a:p>
            <a:pPr lvl="1"/>
            <a:r>
              <a:rPr lang="en-US" dirty="0"/>
              <a:t>Kaon </a:t>
            </a:r>
            <a:r>
              <a:rPr lang="en-US" dirty="0" err="1"/>
              <a:t>ID’d</a:t>
            </a:r>
            <a:r>
              <a:rPr lang="en-US" dirty="0"/>
              <a:t> as fast TOF between scintillator planes and no Cherenkov signals</a:t>
            </a:r>
          </a:p>
          <a:p>
            <a:pPr lvl="2"/>
            <a:r>
              <a:rPr lang="en-US" dirty="0"/>
              <a:t>Timing </a:t>
            </a:r>
            <a:r>
              <a:rPr lang="en-US" dirty="0" err="1"/>
              <a:t>w.r.t</a:t>
            </a:r>
            <a:r>
              <a:rPr lang="en-US" dirty="0"/>
              <a:t> the RF may also provide some separation at larger momenta</a:t>
            </a:r>
          </a:p>
          <a:p>
            <a:pPr lvl="1"/>
            <a:r>
              <a:rPr lang="en-US" dirty="0"/>
              <a:t>Pion </a:t>
            </a:r>
            <a:r>
              <a:rPr lang="en-US" dirty="0" err="1"/>
              <a:t>ID’d</a:t>
            </a:r>
            <a:r>
              <a:rPr lang="en-US" dirty="0"/>
              <a:t> as fast TOF + Aerogel signal, but no gas Cherenkov signal</a:t>
            </a:r>
          </a:p>
          <a:p>
            <a:pPr lvl="1"/>
            <a:r>
              <a:rPr lang="en-US" dirty="0"/>
              <a:t>Positron </a:t>
            </a:r>
            <a:r>
              <a:rPr lang="en-US" dirty="0" err="1"/>
              <a:t>ID’d</a:t>
            </a:r>
            <a:r>
              <a:rPr lang="en-US" dirty="0"/>
              <a:t> as fast TOF, Aerogel signal, plus gas Cherenkov signal</a:t>
            </a:r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0E7671-0F15-8001-6BDA-3122FD16E7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5D19C0-87C7-427F-D628-B1EB81738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457642"/>
            <a:ext cx="7772400" cy="13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0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4BD4F7D-64B4-63FD-5AA5-0B5666B07CF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21678" y="733056"/>
                <a:ext cx="8269488" cy="9983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Pythia6 seems to have exclusive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events, but no other nucleon resonances pop out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/>
                  <a:t> distribution</a:t>
                </a:r>
              </a:p>
              <a:p>
                <a:pPr lvl="1"/>
                <a:r>
                  <a:rPr lang="en-US" dirty="0"/>
                  <a:t>Limited by cut on W in the generator &amp; lack of resonances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4BD4F7D-64B4-63FD-5AA5-0B5666B07C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21678" y="733056"/>
                <a:ext cx="8269488" cy="998300"/>
              </a:xfrm>
              <a:blipFill>
                <a:blip r:embed="rId2"/>
                <a:stretch>
                  <a:fillRect l="-1687" t="-7500" r="-920" b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CDE724-A5E8-C379-4CFC-B642154A7B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332E24-5CAE-2D41-1289-044CF74B0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10" y="1873758"/>
            <a:ext cx="4359656" cy="3269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8A60AF-0E3A-93E6-45FF-65FC63D45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344" y="1873758"/>
            <a:ext cx="4359656" cy="326974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FF2F702-F878-44C4-D3DB-A710EFB8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66" y="-92332"/>
            <a:ext cx="8382000" cy="746522"/>
          </a:xfrm>
        </p:spPr>
        <p:txBody>
          <a:bodyPr/>
          <a:lstStyle/>
          <a:p>
            <a:r>
              <a:rPr lang="en-US" dirty="0"/>
              <a:t>U-channel pion production</a:t>
            </a:r>
          </a:p>
        </p:txBody>
      </p:sp>
    </p:spTree>
    <p:extLst>
      <p:ext uri="{BB962C8B-B14F-4D97-AF65-F5344CB8AC3E}">
        <p14:creationId xmlns:p14="http://schemas.microsoft.com/office/powerpoint/2010/main" val="374599566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17896-F611-6652-8C94-75C251574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7523F86-A66D-886F-738A-F538A1CB4F7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81000" y="-166007"/>
                <a:ext cx="8382000" cy="746522"/>
              </a:xfrm>
            </p:spPr>
            <p:txBody>
              <a:bodyPr/>
              <a:lstStyle/>
              <a:p>
                <a:r>
                  <a:rPr lang="en-US" dirty="0"/>
                  <a:t>Getting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𝒅</m:t>
                    </m:r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8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7523F86-A66D-886F-738A-F538A1CB4F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1000" y="-166007"/>
                <a:ext cx="8382000" cy="746522"/>
              </a:xfrm>
              <a:blipFill>
                <a:blip r:embed="rId2"/>
                <a:stretch>
                  <a:fillRect l="-2723" b="-28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B2DA4D1-8AE9-CC9D-E182-62B68E4617F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469192" y="197150"/>
                <a:ext cx="4767942" cy="514349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𝒅</m:t>
                    </m:r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1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18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, need R to get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𝒅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Fit the world data to get an idea (and uncertainty) on this quantity within our phase space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~ 3.4 </m:t>
                    </m:r>
                  </m:oMath>
                </a14:m>
                <a:r>
                  <a:rPr lang="en-US" dirty="0"/>
                  <a:t>GeV</a:t>
                </a:r>
                <a:r>
                  <a:rPr lang="en-US" baseline="30000" dirty="0"/>
                  <a:t>2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World data suggests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b="1" dirty="0"/>
                  <a:t>not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|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d>
                  </m:oMath>
                </a14:m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Use CLAS12 parameterization to scale nearby world datapoints</a:t>
                </a:r>
              </a:p>
              <a:p>
                <a:pPr marL="207518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B2DA4D1-8AE9-CC9D-E182-62B68E4617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469192" y="197150"/>
                <a:ext cx="4767942" cy="5143499"/>
              </a:xfrm>
              <a:blipFill>
                <a:blip r:embed="rId3"/>
                <a:stretch>
                  <a:fillRect l="-2653" t="-2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3CDAFF9-2154-81BB-FD78-727F3BD2C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055" y="1695874"/>
            <a:ext cx="2718970" cy="25717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6DB4A-26B2-D618-9071-CD983B30038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7F95BB-FADF-989F-9A5F-CA47B9E3D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57" y="1247446"/>
            <a:ext cx="4045404" cy="32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68787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EEF62-971A-5905-5C21-078BEF83D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6DE36CA-3938-ABD0-A49A-186E9EA3045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81000" y="-166007"/>
                <a:ext cx="8382000" cy="746522"/>
              </a:xfrm>
            </p:spPr>
            <p:txBody>
              <a:bodyPr/>
              <a:lstStyle/>
              <a:p>
                <a:r>
                  <a:rPr lang="en-US" dirty="0"/>
                  <a:t>Getting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6DE36CA-3938-ABD0-A49A-186E9EA304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1000" y="-166007"/>
                <a:ext cx="8382000" cy="746522"/>
              </a:xfrm>
              <a:blipFill>
                <a:blip r:embed="rId2"/>
                <a:stretch>
                  <a:fillRect l="-2723" b="-23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600A-1C4E-DECD-932F-ACC05A54D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0" y="454345"/>
            <a:ext cx="4248283" cy="4342507"/>
          </a:xfrm>
        </p:spPr>
        <p:txBody>
          <a:bodyPr>
            <a:normAutofit/>
          </a:bodyPr>
          <a:lstStyle/>
          <a:p>
            <a:r>
              <a:rPr lang="en-US" dirty="0"/>
              <a:t>Sensitivity of cross section to D</a:t>
            </a:r>
            <a:r>
              <a:rPr lang="en-US" baseline="-25000" dirty="0"/>
              <a:t>g</a:t>
            </a:r>
            <a:r>
              <a:rPr lang="en-US" dirty="0"/>
              <a:t> isn’t as large as D</a:t>
            </a:r>
            <a:r>
              <a:rPr lang="en-US" baseline="-25000" dirty="0"/>
              <a:t>s</a:t>
            </a:r>
            <a:r>
              <a:rPr lang="en-US" dirty="0"/>
              <a:t>, but large uncertainties on D</a:t>
            </a:r>
            <a:r>
              <a:rPr lang="en-US" baseline="-25000" dirty="0"/>
              <a:t>g</a:t>
            </a:r>
            <a:r>
              <a:rPr lang="en-US" dirty="0"/>
              <a:t> can still rain on our parade</a:t>
            </a:r>
          </a:p>
          <a:p>
            <a:pPr lvl="1"/>
            <a:r>
              <a:rPr lang="en-US" sz="1600" dirty="0"/>
              <a:t>Average the results of lattice + Hall C data + Guo/Yuan Bayesian analysis to reduce the overall uncertainties by a bit</a:t>
            </a:r>
          </a:p>
          <a:p>
            <a:pPr lvl="1"/>
            <a:r>
              <a:rPr lang="en-US" sz="1600" dirty="0"/>
              <a:t>Hopefully there will be more results soon (CLAS12?)</a:t>
            </a:r>
          </a:p>
          <a:p>
            <a:pPr lvl="1"/>
            <a:r>
              <a:rPr lang="en-US" sz="1600" dirty="0"/>
              <a:t>Can also include some theoretical values in here if they seem realistic</a:t>
            </a:r>
          </a:p>
          <a:p>
            <a:pPr lvl="1"/>
            <a:endParaRPr lang="en-US" sz="1600" dirty="0"/>
          </a:p>
          <a:p>
            <a:r>
              <a:rPr lang="en-US" sz="1600" dirty="0"/>
              <a:t>In the end, it’s obvious that a global fit to both D</a:t>
            </a:r>
            <a:r>
              <a:rPr lang="en-US" sz="1600" baseline="-25000" dirty="0"/>
              <a:t>g</a:t>
            </a:r>
            <a:r>
              <a:rPr lang="en-US" sz="1600" dirty="0"/>
              <a:t> and D</a:t>
            </a:r>
            <a:r>
              <a:rPr lang="en-US" sz="1600" baseline="-25000" dirty="0"/>
              <a:t>s</a:t>
            </a:r>
            <a:r>
              <a:rPr lang="en-US" sz="1600" dirty="0"/>
              <a:t> is the way to go here…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07518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08B39F-B6C6-74B8-28F1-DDBDA0A4E8B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700577-3042-92C6-CADF-DA416EA3D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17" y="995943"/>
            <a:ext cx="4231851" cy="338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19672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3586E-366B-A5E6-9D07-9399B0A83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7AB67-B60B-8478-832C-E22808C54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94144" y="2374388"/>
            <a:ext cx="4878256" cy="23309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5B692-D400-B028-B345-897D24A536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49532" y="1119573"/>
            <a:ext cx="5589668" cy="312352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5C58F7-0694-FF0E-3874-11C49EF33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3108"/>
            <a:ext cx="3168790" cy="1584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774847-CE3C-8EEE-02A6-0D0DA07EC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590" y="43108"/>
            <a:ext cx="3168790" cy="15843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78E648-0E30-44F8-F954-35EFB3297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557917"/>
            <a:ext cx="3168790" cy="1584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1CE74D-A227-A4F4-EA52-A1BD053137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590" y="1558680"/>
            <a:ext cx="3168790" cy="15843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232B28-F7B0-4F92-DD1B-83CCDB242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3131252"/>
            <a:ext cx="3168790" cy="15843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DADC80-B6CF-1F84-C884-1366529164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3590" y="3131252"/>
            <a:ext cx="3168790" cy="1584395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05C01A2-A9EB-FCF9-0734-17526374A04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4836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99368-339E-9C8F-0DD4-A431B81B5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74A628C-F6C5-5E0D-C6D1-B2903076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087"/>
          <a:stretch/>
        </p:blipFill>
        <p:spPr>
          <a:xfrm>
            <a:off x="-954576" y="1392589"/>
            <a:ext cx="9966496" cy="1641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8C06F-7C32-7B05-B0CF-6EA0DBA03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9589"/>
            <a:ext cx="7633503" cy="3317082"/>
          </a:xfrm>
        </p:spPr>
        <p:txBody>
          <a:bodyPr/>
          <a:lstStyle/>
          <a:p>
            <a:r>
              <a:rPr lang="en-US" dirty="0"/>
              <a:t>Proton gravitational form factors (GFFs) encode information about the matrix elements of the QCD energy-momentum tensor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328FB7-F178-C1DE-032A-239B0C40A910}"/>
              </a:ext>
            </a:extLst>
          </p:cNvPr>
          <p:cNvSpPr/>
          <p:nvPr/>
        </p:nvSpPr>
        <p:spPr>
          <a:xfrm>
            <a:off x="2344907" y="1981200"/>
            <a:ext cx="438933" cy="335280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DEFA7C-B9A2-C9D3-0002-8335130DCCFE}"/>
              </a:ext>
            </a:extLst>
          </p:cNvPr>
          <p:cNvSpPr/>
          <p:nvPr/>
        </p:nvSpPr>
        <p:spPr>
          <a:xfrm>
            <a:off x="5293360" y="1981198"/>
            <a:ext cx="477520" cy="335281"/>
          </a:xfrm>
          <a:prstGeom prst="rect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E24461-789E-0462-251A-25593C036014}"/>
              </a:ext>
            </a:extLst>
          </p:cNvPr>
          <p:cNvSpPr/>
          <p:nvPr/>
        </p:nvSpPr>
        <p:spPr>
          <a:xfrm>
            <a:off x="3587144" y="1981200"/>
            <a:ext cx="476856" cy="335280"/>
          </a:xfrm>
          <a:prstGeom prst="rect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5BE8C7-B974-1391-D097-8C453ECCB1E5}"/>
              </a:ext>
            </a:extLst>
          </p:cNvPr>
          <p:cNvSpPr/>
          <p:nvPr/>
        </p:nvSpPr>
        <p:spPr>
          <a:xfrm>
            <a:off x="7447280" y="1981200"/>
            <a:ext cx="386080" cy="33528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EAEF4EF-5072-4AC3-B83C-1F6D6740D05B}"/>
              </a:ext>
            </a:extLst>
          </p:cNvPr>
          <p:cNvSpPr txBox="1">
            <a:spLocks/>
          </p:cNvSpPr>
          <p:nvPr/>
        </p:nvSpPr>
        <p:spPr>
          <a:xfrm>
            <a:off x="457201" y="58754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Gravitational form factors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9CE660-785E-E52B-10E2-5A0854B38D7C}"/>
              </a:ext>
            </a:extLst>
          </p:cNvPr>
          <p:cNvCxnSpPr>
            <a:cxnSpLocks/>
          </p:cNvCxnSpPr>
          <p:nvPr/>
        </p:nvCxnSpPr>
        <p:spPr>
          <a:xfrm flipV="1">
            <a:off x="1878123" y="2408650"/>
            <a:ext cx="661877" cy="95700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005D13C-7B22-0823-2E6E-6BA58674B8B5}"/>
              </a:ext>
            </a:extLst>
          </p:cNvPr>
          <p:cNvCxnSpPr>
            <a:cxnSpLocks/>
          </p:cNvCxnSpPr>
          <p:nvPr/>
        </p:nvCxnSpPr>
        <p:spPr>
          <a:xfrm flipV="1">
            <a:off x="1878123" y="2408650"/>
            <a:ext cx="1694779" cy="941577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1E4B06D-5A64-B465-AF8C-97C144FA7DEB}"/>
              </a:ext>
            </a:extLst>
          </p:cNvPr>
          <p:cNvCxnSpPr>
            <a:cxnSpLocks/>
          </p:cNvCxnSpPr>
          <p:nvPr/>
        </p:nvCxnSpPr>
        <p:spPr>
          <a:xfrm flipV="1">
            <a:off x="1878123" y="2408650"/>
            <a:ext cx="5569157" cy="95700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1CD0ECE-E12E-4D9E-2754-934D96C83BEC}"/>
              </a:ext>
            </a:extLst>
          </p:cNvPr>
          <p:cNvCxnSpPr>
            <a:cxnSpLocks/>
          </p:cNvCxnSpPr>
          <p:nvPr/>
        </p:nvCxnSpPr>
        <p:spPr>
          <a:xfrm flipV="1">
            <a:off x="1878123" y="2408650"/>
            <a:ext cx="3415237" cy="9570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1FABB1-80FB-6186-0A11-E2ACA2953E89}"/>
              </a:ext>
            </a:extLst>
          </p:cNvPr>
          <p:cNvSpPr txBox="1"/>
          <p:nvPr/>
        </p:nvSpPr>
        <p:spPr>
          <a:xfrm>
            <a:off x="673768" y="3328737"/>
            <a:ext cx="45158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Form factors</a:t>
            </a:r>
          </a:p>
          <a:p>
            <a:endParaRPr lang="en-US" dirty="0"/>
          </a:p>
          <a:p>
            <a:r>
              <a:rPr lang="en-US" sz="1400" dirty="0"/>
              <a:t>Fourier transforms of spatial distributions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657D58-97AC-F0F8-EAD0-259B32E1BCD3}"/>
              </a:ext>
            </a:extLst>
          </p:cNvPr>
          <p:cNvSpPr txBox="1"/>
          <p:nvPr/>
        </p:nvSpPr>
        <p:spPr>
          <a:xfrm>
            <a:off x="4496067" y="3353319"/>
            <a:ext cx="451585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“Gravitational”</a:t>
            </a:r>
          </a:p>
          <a:p>
            <a:endParaRPr lang="en-US" b="1" dirty="0"/>
          </a:p>
          <a:p>
            <a:r>
              <a:rPr lang="en-US" dirty="0"/>
              <a:t>Describing the energy-momentum tensor</a:t>
            </a:r>
          </a:p>
          <a:p>
            <a:r>
              <a:rPr lang="en-US" sz="1400" dirty="0"/>
              <a:t>I.e. what would be seen from proton-graviton scattering</a:t>
            </a:r>
          </a:p>
          <a:p>
            <a:endParaRPr lang="en-US" sz="1400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73727F-B54C-3AD2-349F-2C017EB073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827313"/>
          <a:ext cx="921724" cy="22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79500" imgH="266700" progId="Equation.3">
                  <p:embed/>
                </p:oleObj>
              </mc:Choice>
              <mc:Fallback>
                <p:oleObj name="Equation" r:id="rId3" imgW="1079500" imgH="266700" progId="Equation.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A73727F-B54C-3AD2-349F-2C017EB073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2827313"/>
                        <a:ext cx="921724" cy="227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EA5A59D-9673-EAB0-5EA5-40BABF43D2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4401" y="2538268"/>
          <a:ext cx="960813" cy="172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30300" imgH="203200" progId="Equation.3">
                  <p:embed/>
                </p:oleObj>
              </mc:Choice>
              <mc:Fallback>
                <p:oleObj name="Equation" r:id="rId5" imgW="1130300" imgH="203200" progId="Equation.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EA5A59D-9673-EAB0-5EA5-40BABF43D2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54401" y="2538268"/>
                        <a:ext cx="960813" cy="172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D67FB3F-3C0A-775D-B8FC-344BE9EA23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457344"/>
          <a:ext cx="582979" cy="334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85800" imgH="393700" progId="Equation.3">
                  <p:embed/>
                </p:oleObj>
              </mc:Choice>
              <mc:Fallback>
                <p:oleObj name="Equation" r:id="rId7" imgW="685800" imgH="393700" progId="Equation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D67FB3F-3C0A-775D-B8FC-344BE9EA23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" y="2457344"/>
                        <a:ext cx="582979" cy="334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69BD0D-9D44-A3EC-6228-F6AB9082B8B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32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FD782-398C-DC58-9B29-05B8367BD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38350-B5F8-93D9-A128-61C19EFCE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5A8822-71BC-6390-A45E-2E3FFD153BE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7C8039-8F5C-08AE-3C0D-0B75C07DD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614" y="-1"/>
            <a:ext cx="6316785" cy="473758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7CB9B-3400-3718-7CDA-96699F81980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40888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AB988-08A1-6584-5784-277479811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ED3DF-49E4-BFD4-AD5F-BEB3D990C0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D1113-91CC-C2C2-B876-A706B8FE2E1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88A63-38FC-17D2-44BD-513BD44A5E6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043390-46DF-B42D-23FB-D2925A501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398" y="2612010"/>
            <a:ext cx="5906812" cy="2531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DCA0E-8467-45AB-6C6E-D41287F99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398" y="27461"/>
            <a:ext cx="5906812" cy="253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89195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D30C0-F411-C19C-6722-4CB4E3D88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D06FE-A009-6E7C-24D2-3F2BBB99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59798"/>
            <a:ext cx="8372901" cy="621711"/>
          </a:xfrm>
        </p:spPr>
        <p:txBody>
          <a:bodyPr/>
          <a:lstStyle/>
          <a:p>
            <a:r>
              <a:rPr lang="en-US" dirty="0"/>
              <a:t>Theory predictions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844AEA-685B-6594-910A-2D9185E660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3411" y="534257"/>
                <a:ext cx="4112968" cy="407755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New predictions available from Hatta et al. using GPD framework in the near-threshold region</a:t>
                </a:r>
              </a:p>
              <a:p>
                <a:pPr lvl="1"/>
                <a:r>
                  <a:rPr lang="en-US" sz="1600" dirty="0"/>
                  <a:t>Typical issue for GPDs near-threshold is final-state interactions</a:t>
                </a:r>
              </a:p>
              <a:p>
                <a:pPr lvl="1"/>
                <a:r>
                  <a:rPr lang="en-US" sz="1600" dirty="0"/>
                  <a:t>FSI </a:t>
                </a:r>
                <a:r>
                  <a:rPr lang="en-US" sz="1600"/>
                  <a:t>calculated to </a:t>
                </a:r>
                <a:r>
                  <a:rPr lang="en-US" sz="1600" dirty="0"/>
                  <a:t>be 2-3 orders of magnitude smaller than production cross section for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1600" dirty="0"/>
                  <a:t> in photoproduction </a:t>
                </a:r>
                <a:r>
                  <a:rPr lang="en-US" sz="1600" dirty="0">
                    <a:solidFill>
                      <a:schemeClr val="accent3">
                        <a:lumMod val="75000"/>
                      </a:schemeClr>
                    </a:solidFill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(S. H. Kim et al.)</a:t>
                </a:r>
                <a:endParaRPr lang="en-US" sz="1600" dirty="0">
                  <a:solidFill>
                    <a:schemeClr val="accent3">
                      <a:lumMod val="75000"/>
                    </a:schemeClr>
                  </a:solidFill>
                </a:endParaRPr>
              </a:p>
              <a:p>
                <a:pPr lvl="1"/>
                <a:endParaRPr lang="en-US" sz="1600" dirty="0">
                  <a:solidFill>
                    <a:schemeClr val="accent3">
                      <a:lumMod val="75000"/>
                    </a:schemeClr>
                  </a:solidFill>
                </a:endParaRPr>
              </a:p>
              <a:p>
                <a:r>
                  <a:rPr lang="en-US" dirty="0"/>
                  <a:t>Theoretical uncertainty on cross section from this approximation is ~10% or less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&gt;0.3</m:t>
                    </m:r>
                  </m:oMath>
                </a14:m>
                <a:r>
                  <a:rPr lang="en-US" b="0" dirty="0"/>
                  <a:t>!</a:t>
                </a:r>
              </a:p>
              <a:p>
                <a:pPr lvl="1"/>
                <a:r>
                  <a:rPr lang="en-US" sz="1600" dirty="0"/>
                  <a:t>Focus on high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endParaRPr lang="en-US" sz="160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844AEA-685B-6594-910A-2D9185E660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3411" y="534257"/>
                <a:ext cx="4112968" cy="4077556"/>
              </a:xfrm>
              <a:blipFill>
                <a:blip r:embed="rId3"/>
                <a:stretch>
                  <a:fillRect l="-3077" t="-1863" r="-3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C877268-E3D3-73BB-B711-9001AC74D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357071"/>
            <a:ext cx="4484048" cy="494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17B40-F262-8337-72BD-F17B0F08C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9411" y="2478896"/>
            <a:ext cx="2672862" cy="417635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C027C405-4D60-4BE3-3D32-23D3A33C9C06}"/>
              </a:ext>
            </a:extLst>
          </p:cNvPr>
          <p:cNvSpPr/>
          <p:nvPr/>
        </p:nvSpPr>
        <p:spPr>
          <a:xfrm>
            <a:off x="6713521" y="1956940"/>
            <a:ext cx="263769" cy="494582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2F2CCC-F0A2-2952-CC0C-7B0D801B3908}"/>
              </a:ext>
            </a:extLst>
          </p:cNvPr>
          <p:cNvSpPr txBox="1"/>
          <p:nvPr/>
        </p:nvSpPr>
        <p:spPr>
          <a:xfrm>
            <a:off x="7379166" y="1841360"/>
            <a:ext cx="1333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“Threshold Approximation” – Keep only j =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8BB11F-C7AB-7B4F-B345-D642C575B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3833" y="647347"/>
            <a:ext cx="4237892" cy="39685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D4904F4-7CB2-4E40-8E6E-4840BD00CBA2}"/>
              </a:ext>
            </a:extLst>
          </p:cNvPr>
          <p:cNvGrpSpPr/>
          <p:nvPr/>
        </p:nvGrpSpPr>
        <p:grpSpPr>
          <a:xfrm>
            <a:off x="5177151" y="3068018"/>
            <a:ext cx="3852863" cy="2031745"/>
            <a:chOff x="5212425" y="3068018"/>
            <a:chExt cx="3852863" cy="203174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6377527-3097-B492-F60E-0033B0A4A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12425" y="3068018"/>
              <a:ext cx="3852863" cy="2031745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8FA1CCA-0C6B-83DC-D439-C02A6AC364F7}"/>
                </a:ext>
              </a:extLst>
            </p:cNvPr>
            <p:cNvSpPr/>
            <p:nvPr/>
          </p:nvSpPr>
          <p:spPr>
            <a:xfrm>
              <a:off x="5913100" y="4077730"/>
              <a:ext cx="2168223" cy="189470"/>
            </a:xfrm>
            <a:prstGeom prst="rect">
              <a:avLst/>
            </a:prstGeom>
            <a:solidFill>
              <a:srgbClr val="77B300">
                <a:alpha val="50196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18B606C-C600-1EF2-8653-A37EB6101509}"/>
                </a:ext>
              </a:extLst>
            </p:cNvPr>
            <p:cNvSpPr txBox="1"/>
            <p:nvPr/>
          </p:nvSpPr>
          <p:spPr>
            <a:xfrm>
              <a:off x="5900197" y="4228051"/>
              <a:ext cx="10709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Error &lt; 5%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CAA907A-B0EC-857F-3C50-30393AEEE087}"/>
              </a:ext>
            </a:extLst>
          </p:cNvPr>
          <p:cNvSpPr txBox="1"/>
          <p:nvPr/>
        </p:nvSpPr>
        <p:spPr>
          <a:xfrm>
            <a:off x="5529263" y="-13303"/>
            <a:ext cx="3614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Hatta, HK, </a:t>
            </a:r>
            <a:r>
              <a:rPr lang="en-US" sz="1200" dirty="0" err="1"/>
              <a:t>Passek</a:t>
            </a:r>
            <a:r>
              <a:rPr lang="en-US" sz="1200" dirty="0"/>
              <a:t>, </a:t>
            </a:r>
            <a:r>
              <a:rPr lang="en-US" sz="1200" dirty="0" err="1"/>
              <a:t>Schoenleber</a:t>
            </a:r>
            <a:r>
              <a:rPr lang="en-US" sz="1200" dirty="0"/>
              <a:t> (2501.12343)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05FAA-9B1D-85EA-F94D-288595B068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77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C73CD-A40C-F373-B7C5-807D67AA5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09BD4-0A93-B52F-6C44-898DD4F69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59798"/>
            <a:ext cx="8372901" cy="621711"/>
          </a:xfrm>
        </p:spPr>
        <p:txBody>
          <a:bodyPr/>
          <a:lstStyle/>
          <a:p>
            <a:r>
              <a:rPr lang="en-US" dirty="0"/>
              <a:t>Theory predictions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71F657-6009-4447-416D-03DECFFCCB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1" y="699442"/>
                <a:ext cx="6857999" cy="3745417"/>
              </a:xfrm>
            </p:spPr>
            <p:txBody>
              <a:bodyPr>
                <a:normAutofit/>
              </a:bodyPr>
              <a:lstStyle/>
              <a:p>
                <a:r>
                  <a:rPr lang="en-US" sz="1600" dirty="0"/>
                  <a:t>Predictions available at NLO for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sz="1600" dirty="0"/>
                  <a:t>!</a:t>
                </a:r>
              </a:p>
              <a:p>
                <a:pPr lvl="1"/>
                <a:r>
                  <a:rPr lang="en-US" sz="1600" dirty="0"/>
                  <a:t>Requires our experiment to have an L/T separation (or modelling of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1600" dirty="0"/>
                  <a:t>) for comparison</a:t>
                </a:r>
              </a:p>
              <a:p>
                <a:endParaRPr lang="en-US" sz="160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71F657-6009-4447-416D-03DECFFCCB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699442"/>
                <a:ext cx="6857999" cy="3745417"/>
              </a:xfrm>
              <a:blipFill>
                <a:blip r:embed="rId2"/>
                <a:stretch>
                  <a:fillRect l="-1852" t="-339" r="-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C481BC1B-0CDB-CB88-0628-F80756C91845}"/>
              </a:ext>
            </a:extLst>
          </p:cNvPr>
          <p:cNvSpPr txBox="1"/>
          <p:nvPr/>
        </p:nvSpPr>
        <p:spPr>
          <a:xfrm>
            <a:off x="5529263" y="-13303"/>
            <a:ext cx="3614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Hatta, HK, </a:t>
            </a:r>
            <a:r>
              <a:rPr lang="en-US" sz="1200" dirty="0" err="1"/>
              <a:t>Passek</a:t>
            </a:r>
            <a:r>
              <a:rPr lang="en-US" sz="1200" dirty="0"/>
              <a:t>, </a:t>
            </a:r>
            <a:r>
              <a:rPr lang="en-US" sz="1200" dirty="0" err="1"/>
              <a:t>Schoenleber</a:t>
            </a:r>
            <a:r>
              <a:rPr lang="en-US" sz="1200" dirty="0"/>
              <a:t> (2501.12343)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62E40-2291-61B3-32A6-0B59A5A50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97" y="2130862"/>
            <a:ext cx="2841421" cy="24601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BB2A97-E2AC-6ED5-4C01-8D4E413C7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238" y="2232646"/>
            <a:ext cx="2841421" cy="2460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6820BE-F1D8-7ACF-A674-E8C00FC03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579" y="2130862"/>
            <a:ext cx="2841421" cy="24601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D161B-EFA3-B82C-9A8E-4B4DFF91097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6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F1A2A-0DDA-93B7-C9CF-EE8368A13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310C86-2604-D32B-F72B-5C23FD667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91085"/>
            <a:ext cx="7772400" cy="2819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18D8C9-4FD3-E3D5-8F18-34ABCFBD2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59798"/>
            <a:ext cx="8372901" cy="621711"/>
          </a:xfrm>
        </p:spPr>
        <p:txBody>
          <a:bodyPr/>
          <a:lstStyle/>
          <a:p>
            <a:r>
              <a:rPr lang="en-US" dirty="0"/>
              <a:t>Theory predictions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AB1606-AE3C-2BA7-3D58-E4DF77508331}"/>
              </a:ext>
            </a:extLst>
          </p:cNvPr>
          <p:cNvSpPr txBox="1"/>
          <p:nvPr/>
        </p:nvSpPr>
        <p:spPr>
          <a:xfrm>
            <a:off x="5529263" y="-13303"/>
            <a:ext cx="3614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Hatta, HK, </a:t>
            </a:r>
            <a:r>
              <a:rPr lang="en-US" sz="1200" dirty="0" err="1"/>
              <a:t>Passek</a:t>
            </a:r>
            <a:r>
              <a:rPr lang="en-US" sz="1200" dirty="0"/>
              <a:t>, </a:t>
            </a:r>
            <a:r>
              <a:rPr lang="en-US" sz="1200" dirty="0" err="1"/>
              <a:t>Schoenleber</a:t>
            </a:r>
            <a:r>
              <a:rPr lang="en-US" sz="1200" dirty="0"/>
              <a:t> (2501.12343)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0CCB934-51C3-B8E6-874A-A8178453DDF3}"/>
                  </a:ext>
                </a:extLst>
              </p:cNvPr>
              <p:cNvSpPr txBox="1"/>
              <p:nvPr/>
            </p:nvSpPr>
            <p:spPr>
              <a:xfrm>
                <a:off x="7711153" y="436099"/>
                <a:ext cx="1358641" cy="618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Theory uncertainty from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&lt;2</m:t>
                    </m:r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000" dirty="0"/>
                  <a:t> scale variation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0CCB934-51C3-B8E6-874A-A8178453D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153" y="436099"/>
                <a:ext cx="1358641" cy="618696"/>
              </a:xfrm>
              <a:prstGeom prst="rect">
                <a:avLst/>
              </a:prstGeom>
              <a:blipFill>
                <a:blip r:embed="rId3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B1B227B-47BB-C971-3D57-ABFED11CDA6C}"/>
                  </a:ext>
                </a:extLst>
              </p:cNvPr>
              <p:cNvSpPr/>
              <p:nvPr/>
            </p:nvSpPr>
            <p:spPr>
              <a:xfrm>
                <a:off x="1194486" y="3620020"/>
                <a:ext cx="7076303" cy="864973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dirty="0"/>
                  <a:t>Near-threshold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sz="2200" b="1" dirty="0"/>
                  <a:t> exhibits</a:t>
                </a:r>
              </a:p>
              <a:p>
                <a:pPr algn="ctr"/>
                <a:r>
                  <a:rPr lang="en-US" sz="2200" b="1" dirty="0"/>
                  <a:t>factor ~ 4 greater sensitivity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200" b="1" dirty="0"/>
                  <a:t> compared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</m:oMath>
                </a14:m>
                <a:r>
                  <a:rPr lang="en-US" sz="2200" b="1" dirty="0"/>
                  <a:t>! 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AB1B227B-47BB-C971-3D57-ABFED11CDA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486" y="3620020"/>
                <a:ext cx="7076303" cy="864973"/>
              </a:xfrm>
              <a:prstGeom prst="roundRect">
                <a:avLst/>
              </a:prstGeom>
              <a:blipFill>
                <a:blip r:embed="rId4"/>
                <a:stretch>
                  <a:fillRect l="-179" t="-1449" r="-1254" b="-4348"/>
                </a:stretch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3C115-E9B9-5160-7145-A57C6D82835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06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F1B43-034F-9327-3812-2241D63BC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24E1734-3E1C-2990-5A11-359B710AC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01380"/>
            <a:ext cx="7772400" cy="2819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A69C6E-483A-EC3F-0D20-32F7C081E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59798"/>
            <a:ext cx="8372901" cy="621711"/>
          </a:xfrm>
        </p:spPr>
        <p:txBody>
          <a:bodyPr/>
          <a:lstStyle/>
          <a:p>
            <a:r>
              <a:rPr lang="en-US" dirty="0"/>
              <a:t>Theory predictions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2240C1A-030C-494D-7FC8-1F7107710DA6}"/>
              </a:ext>
            </a:extLst>
          </p:cNvPr>
          <p:cNvGrpSpPr/>
          <p:nvPr/>
        </p:nvGrpSpPr>
        <p:grpSpPr>
          <a:xfrm>
            <a:off x="251141" y="468851"/>
            <a:ext cx="9155646" cy="1177986"/>
            <a:chOff x="251141" y="3454095"/>
            <a:chExt cx="9155646" cy="11779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C9502C-0135-50C0-DE69-F6FE220F0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141" y="3530622"/>
              <a:ext cx="7772400" cy="110145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CF73C3-2839-5D42-9434-F705BF3DBA00}"/>
                </a:ext>
              </a:extLst>
            </p:cNvPr>
            <p:cNvSpPr/>
            <p:nvPr/>
          </p:nvSpPr>
          <p:spPr>
            <a:xfrm>
              <a:off x="7539047" y="3587262"/>
              <a:ext cx="659423" cy="4220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C3B179-EE3D-A376-D797-DDAA2A59DAD5}"/>
                </a:ext>
              </a:extLst>
            </p:cNvPr>
            <p:cNvSpPr/>
            <p:nvPr/>
          </p:nvSpPr>
          <p:spPr>
            <a:xfrm>
              <a:off x="5537332" y="3588982"/>
              <a:ext cx="1588477" cy="422030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49FBA4-A614-26C2-AFC1-BE86F9784403}"/>
                </a:ext>
              </a:extLst>
            </p:cNvPr>
            <p:cNvSpPr/>
            <p:nvPr/>
          </p:nvSpPr>
          <p:spPr>
            <a:xfrm>
              <a:off x="3212133" y="4149971"/>
              <a:ext cx="1056175" cy="473318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54A26D6-F629-3B32-4620-EDF0537A69FE}"/>
                </a:ext>
              </a:extLst>
            </p:cNvPr>
            <p:cNvSpPr/>
            <p:nvPr/>
          </p:nvSpPr>
          <p:spPr>
            <a:xfrm>
              <a:off x="6906001" y="4139853"/>
              <a:ext cx="879231" cy="422030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7ECA8DB-89CC-51C9-0C8A-28337A6AC082}"/>
                    </a:ext>
                  </a:extLst>
                </p:cNvPr>
                <p:cNvSpPr txBox="1"/>
                <p:nvPr/>
              </p:nvSpPr>
              <p:spPr>
                <a:xfrm>
                  <a:off x="7595890" y="3768117"/>
                  <a:ext cx="1810897" cy="2920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~ 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≫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97ECA8DB-89CC-51C9-0C8A-28337A6AC0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5890" y="3768117"/>
                  <a:ext cx="1810897" cy="29206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A233A13-B07D-C331-F6BC-25E7D514411A}"/>
                    </a:ext>
                  </a:extLst>
                </p:cNvPr>
                <p:cNvSpPr txBox="1"/>
                <p:nvPr/>
              </p:nvSpPr>
              <p:spPr>
                <a:xfrm>
                  <a:off x="7539047" y="3454095"/>
                  <a:ext cx="181089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~0.5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A233A13-B07D-C331-F6BC-25E7D51441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9047" y="3454095"/>
                  <a:ext cx="1810897" cy="276999"/>
                </a:xfrm>
                <a:prstGeom prst="rect">
                  <a:avLst/>
                </a:prstGeom>
                <a:blipFill>
                  <a:blip r:embed="rId5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BDF44CA-9B5B-B353-4585-A7199DAFD131}"/>
                    </a:ext>
                  </a:extLst>
                </p:cNvPr>
                <p:cNvSpPr txBox="1"/>
                <p:nvPr/>
              </p:nvSpPr>
              <p:spPr>
                <a:xfrm>
                  <a:off x="7595889" y="4042992"/>
                  <a:ext cx="1810897" cy="2920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~ 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BDF44CA-9B5B-B353-4585-A7199DAFD1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5889" y="4042992"/>
                  <a:ext cx="1810897" cy="2920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AC960AF-24C5-A44E-9D2A-01DF4E940D57}"/>
                  </a:ext>
                </a:extLst>
              </p:cNvPr>
              <p:cNvSpPr txBox="1"/>
              <p:nvPr/>
            </p:nvSpPr>
            <p:spPr>
              <a:xfrm>
                <a:off x="7711153" y="1946394"/>
                <a:ext cx="1358641" cy="618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Theory uncertainty from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&lt;2</m:t>
                    </m:r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000" dirty="0"/>
                  <a:t> scale variation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AC960AF-24C5-A44E-9D2A-01DF4E940D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153" y="1946394"/>
                <a:ext cx="1358641" cy="618696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82D00279-3704-564A-3635-C3D1D2E2F413}"/>
              </a:ext>
            </a:extLst>
          </p:cNvPr>
          <p:cNvSpPr txBox="1"/>
          <p:nvPr/>
        </p:nvSpPr>
        <p:spPr>
          <a:xfrm>
            <a:off x="5529263" y="-13303"/>
            <a:ext cx="3614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Hatta, HK, </a:t>
            </a:r>
            <a:r>
              <a:rPr lang="en-US" sz="1200" dirty="0" err="1"/>
              <a:t>Passek</a:t>
            </a:r>
            <a:r>
              <a:rPr lang="en-US" sz="1200" dirty="0"/>
              <a:t>, </a:t>
            </a:r>
            <a:r>
              <a:rPr lang="en-US" sz="1200" dirty="0" err="1"/>
              <a:t>Schoenleber</a:t>
            </a:r>
            <a:r>
              <a:rPr lang="en-US" sz="1200" dirty="0"/>
              <a:t> (2501.12343)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155767-A03C-D3E6-7EE7-2B812555C3B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3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DAF53-307D-4813-F37A-C297DBB2F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DF2347-F093-D1F2-A01F-B39335F7D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01380"/>
            <a:ext cx="7772400" cy="2819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A6BF93-C26F-9F8F-1337-1322667E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59798"/>
            <a:ext cx="8372901" cy="621711"/>
          </a:xfrm>
        </p:spPr>
        <p:txBody>
          <a:bodyPr/>
          <a:lstStyle/>
          <a:p>
            <a:r>
              <a:rPr lang="en-US" dirty="0"/>
              <a:t>Theory predictions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2E81E8-6102-0A6E-54E9-31A223B6D36B}"/>
              </a:ext>
            </a:extLst>
          </p:cNvPr>
          <p:cNvSpPr txBox="1"/>
          <p:nvPr/>
        </p:nvSpPr>
        <p:spPr>
          <a:xfrm>
            <a:off x="5529263" y="-13303"/>
            <a:ext cx="3614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Hatta, HK, </a:t>
            </a:r>
            <a:r>
              <a:rPr lang="en-US" sz="1200" dirty="0" err="1"/>
              <a:t>Passek</a:t>
            </a:r>
            <a:r>
              <a:rPr lang="en-US" sz="1200" dirty="0"/>
              <a:t>, </a:t>
            </a:r>
            <a:r>
              <a:rPr lang="en-US" sz="1200" dirty="0" err="1"/>
              <a:t>Schoenleber</a:t>
            </a:r>
            <a:r>
              <a:rPr lang="en-US" sz="1200" dirty="0"/>
              <a:t> (2501.12343)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6A58A82-1D4B-21F1-3088-7DEF1529B44B}"/>
                  </a:ext>
                </a:extLst>
              </p:cNvPr>
              <p:cNvSpPr txBox="1"/>
              <p:nvPr/>
            </p:nvSpPr>
            <p:spPr>
              <a:xfrm>
                <a:off x="7711153" y="1946394"/>
                <a:ext cx="1358641" cy="618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Theory uncertainty from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&lt;2</m:t>
                    </m:r>
                    <m:r>
                      <a:rPr lang="en-US" sz="10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000" dirty="0"/>
                  <a:t> scale variation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6A58A82-1D4B-21F1-3088-7DEF1529B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1153" y="1946394"/>
                <a:ext cx="1358641" cy="618696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B6476FFA-017A-CB67-91F2-614941C434B3}"/>
                  </a:ext>
                </a:extLst>
              </p:cNvPr>
              <p:cNvSpPr/>
              <p:nvPr/>
            </p:nvSpPr>
            <p:spPr>
              <a:xfrm>
                <a:off x="1194486" y="650789"/>
                <a:ext cx="7076303" cy="864973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b="1" dirty="0"/>
                  <a:t>Near-threshold </a:t>
                </a:r>
                <a14:m>
                  <m:oMath xmlns:m="http://schemas.openxmlformats.org/officeDocument/2006/math">
                    <m:r>
                      <a:rPr lang="en-US" sz="2200" b="1" i="1" smtClean="0"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sz="2200" b="1" dirty="0"/>
                  <a:t> exhibits</a:t>
                </a:r>
              </a:p>
              <a:p>
                <a:pPr algn="ctr"/>
                <a:r>
                  <a:rPr lang="en-US" sz="2200" b="1" dirty="0"/>
                  <a:t>factor ~ 4 greater sensitivity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200" b="1" dirty="0"/>
                  <a:t> compared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1" i="1"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2200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</m:oMath>
                </a14:m>
                <a:r>
                  <a:rPr lang="en-US" sz="2200" b="1" dirty="0"/>
                  <a:t>! </a:t>
                </a:r>
              </a:p>
            </p:txBody>
          </p:sp>
        </mc:Choice>
        <mc:Fallback xmlns="">
          <p:sp>
            <p:nvSpPr>
              <p:cNvPr id="3" name="Rounded Rectangle 2">
                <a:extLst>
                  <a:ext uri="{FF2B5EF4-FFF2-40B4-BE49-F238E27FC236}">
                    <a16:creationId xmlns:a16="http://schemas.microsoft.com/office/drawing/2014/main" id="{B6476FFA-017A-CB67-91F2-614941C434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486" y="650789"/>
                <a:ext cx="7076303" cy="864973"/>
              </a:xfrm>
              <a:prstGeom prst="roundRect">
                <a:avLst/>
              </a:prstGeom>
              <a:blipFill>
                <a:blip r:embed="rId4"/>
                <a:stretch>
                  <a:fillRect l="-179" t="-1449" r="-1254" b="-4348"/>
                </a:stretch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556BF1-91DE-2002-D578-9F8C49718728}"/>
                  </a:ext>
                </a:extLst>
              </p:cNvPr>
              <p:cNvSpPr txBox="1"/>
              <p:nvPr/>
            </p:nvSpPr>
            <p:spPr>
              <a:xfrm>
                <a:off x="983208" y="1570748"/>
                <a:ext cx="7498857" cy="408623"/>
              </a:xfrm>
              <a:prstGeom prst="roundRect">
                <a:avLst/>
              </a:prstGeom>
              <a:solidFill>
                <a:schemeClr val="accent1"/>
              </a:solidFill>
              <a:effectLst>
                <a:innerShdw blurRad="114300">
                  <a:prstClr val="black"/>
                </a:inn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This is the green light for our experiments to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so let’s go!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556BF1-91DE-2002-D578-9F8C49718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208" y="1570748"/>
                <a:ext cx="7498857" cy="408623"/>
              </a:xfrm>
              <a:prstGeom prst="roundRect">
                <a:avLst/>
              </a:prstGeom>
              <a:blipFill>
                <a:blip r:embed="rId5"/>
                <a:stretch>
                  <a:fillRect l="-508" t="-3030" b="-21212"/>
                </a:stretch>
              </a:blipFill>
              <a:effectLst>
                <a:innerShdw blurRad="114300">
                  <a:prstClr val="black"/>
                </a:inn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FB5FE-B680-B809-9885-A3EB60AC57C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75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BB76D-02A8-01E3-E54C-B078ECB35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C20EECD-7400-E4CD-9C04-749C8D0365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087"/>
          <a:stretch/>
        </p:blipFill>
        <p:spPr>
          <a:xfrm>
            <a:off x="-954576" y="1392589"/>
            <a:ext cx="9966496" cy="1641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1AA25-8075-7BD3-3D4E-17A8B9607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9589"/>
            <a:ext cx="7633503" cy="3317082"/>
          </a:xfrm>
        </p:spPr>
        <p:txBody>
          <a:bodyPr/>
          <a:lstStyle/>
          <a:p>
            <a:r>
              <a:rPr lang="en-US" dirty="0"/>
              <a:t>Proton gravitational form factors (GFFs) encode information about the matrix elements of the QCD energy-momentum tensor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76D9A2-DE5B-F40C-BA90-A8966D813AE2}"/>
              </a:ext>
            </a:extLst>
          </p:cNvPr>
          <p:cNvSpPr/>
          <p:nvPr/>
        </p:nvSpPr>
        <p:spPr>
          <a:xfrm>
            <a:off x="5293360" y="1981198"/>
            <a:ext cx="477520" cy="335281"/>
          </a:xfrm>
          <a:prstGeom prst="rect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6CE51E-8463-994A-CEF4-E33A1C421055}"/>
              </a:ext>
            </a:extLst>
          </p:cNvPr>
          <p:cNvSpPr txBox="1">
            <a:spLocks/>
          </p:cNvSpPr>
          <p:nvPr/>
        </p:nvSpPr>
        <p:spPr>
          <a:xfrm>
            <a:off x="457201" y="58754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Gravitational form factors</a:t>
            </a:r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71BF17C-253E-472B-CDDA-A2C5CCA7EC79}"/>
              </a:ext>
            </a:extLst>
          </p:cNvPr>
          <p:cNvCxnSpPr>
            <a:cxnSpLocks/>
          </p:cNvCxnSpPr>
          <p:nvPr/>
        </p:nvCxnSpPr>
        <p:spPr>
          <a:xfrm flipV="1">
            <a:off x="1574157" y="2408650"/>
            <a:ext cx="3719203" cy="9480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D02E23C-DD9A-CD16-C8EF-7C48C402B652}"/>
                  </a:ext>
                </a:extLst>
              </p:cNvPr>
              <p:cNvSpPr txBox="1"/>
              <p:nvPr/>
            </p:nvSpPr>
            <p:spPr>
              <a:xfrm>
                <a:off x="673768" y="3219293"/>
                <a:ext cx="3305607" cy="1415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en-US" b="1" dirty="0"/>
                  <a:t>-term</a:t>
                </a:r>
              </a:p>
              <a:p>
                <a:endParaRPr lang="en-US" sz="1000" dirty="0"/>
              </a:p>
              <a:p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b="1" i="1" dirty="0"/>
                  <a:t> </a:t>
                </a:r>
                <a:r>
                  <a:rPr lang="en-US" sz="1400" dirty="0"/>
                  <a:t>represents a fundamental property of the proton</a:t>
                </a:r>
                <a:br>
                  <a:rPr lang="en-US" sz="1400" dirty="0"/>
                </a:br>
                <a:br>
                  <a:rPr lang="en-US" sz="1400" dirty="0"/>
                </a:br>
                <a:r>
                  <a:rPr lang="en-US" sz="1600" b="1" dirty="0"/>
                  <a:t>On par with spin, charge, mass!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D02E23C-DD9A-CD16-C8EF-7C48C402B6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68" y="3219293"/>
                <a:ext cx="3305607" cy="1415772"/>
              </a:xfrm>
              <a:prstGeom prst="rect">
                <a:avLst/>
              </a:prstGeom>
              <a:blipFill>
                <a:blip r:embed="rId3"/>
                <a:stretch>
                  <a:fillRect l="-1149" t="-1786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A67AEFB7-2BED-2FD5-1DC3-AAFA945E2076}"/>
              </a:ext>
            </a:extLst>
          </p:cNvPr>
          <p:cNvGrpSpPr/>
          <p:nvPr/>
        </p:nvGrpSpPr>
        <p:grpSpPr>
          <a:xfrm>
            <a:off x="4104640" y="2713990"/>
            <a:ext cx="4907280" cy="2283532"/>
            <a:chOff x="630621" y="1265609"/>
            <a:chExt cx="7827579" cy="36582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19568E-5AFD-220D-967D-518D9BEBA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5800" y="1265609"/>
              <a:ext cx="7772400" cy="36582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06888D-5F88-9905-4E96-8CC655AFB37A}"/>
                </a:ext>
              </a:extLst>
            </p:cNvPr>
            <p:cNvSpPr/>
            <p:nvPr/>
          </p:nvSpPr>
          <p:spPr>
            <a:xfrm>
              <a:off x="630621" y="1284317"/>
              <a:ext cx="5998779" cy="362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460A1F9-8199-7042-E00E-C72B307C5D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827313"/>
          <a:ext cx="921724" cy="22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79500" imgH="266700" progId="Equation.3">
                  <p:embed/>
                </p:oleObj>
              </mc:Choice>
              <mc:Fallback>
                <p:oleObj name="Equation" r:id="rId5" imgW="1079500" imgH="26670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460A1F9-8199-7042-E00E-C72B307C5D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2827313"/>
                        <a:ext cx="921724" cy="227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7841BF9-05C1-0D2E-90EB-045FF7E440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4401" y="2538268"/>
          <a:ext cx="960813" cy="172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30300" imgH="203200" progId="Equation.3">
                  <p:embed/>
                </p:oleObj>
              </mc:Choice>
              <mc:Fallback>
                <p:oleObj name="Equation" r:id="rId7" imgW="1130300" imgH="203200" progId="Equation.3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67841BF9-05C1-0D2E-90EB-045FF7E440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54401" y="2538268"/>
                        <a:ext cx="960813" cy="172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5A8CEF0-F494-C159-7A39-6AE25556796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457344"/>
          <a:ext cx="582979" cy="334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85800" imgH="393700" progId="Equation.3">
                  <p:embed/>
                </p:oleObj>
              </mc:Choice>
              <mc:Fallback>
                <p:oleObj name="Equation" r:id="rId9" imgW="685800" imgH="393700" progId="Equation.3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5A8CEF0-F494-C159-7A39-6AE2555679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7200" y="2457344"/>
                        <a:ext cx="582979" cy="334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2A7D54B-5BC1-D5A6-D027-B03A34757D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48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8B8CB-8857-EB28-7095-0B5C4586A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B32E5-5800-4193-A4AB-4C63FF48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49" y="-114587"/>
            <a:ext cx="8372901" cy="621711"/>
          </a:xfrm>
        </p:spPr>
        <p:txBody>
          <a:bodyPr/>
          <a:lstStyle/>
          <a:p>
            <a:r>
              <a:rPr lang="en-US" dirty="0"/>
              <a:t>Mechanical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DC283F5-6096-76BD-348F-C8752581D5D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1" y="799589"/>
                <a:ext cx="4556759" cy="3317082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 fontScale="70000" lnSpcReduction="20000"/>
              </a:bodyPr>
              <a:lstStyle>
                <a:lvl1pPr marL="164592" indent="-164592" algn="l" defTabSz="6858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3550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77850" indent="-142875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62013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31875" indent="-16459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»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900" dirty="0"/>
                  <a:t>The total </a:t>
                </a:r>
                <a14:m>
                  <m:oMath xmlns:m="http://schemas.openxmlformats.org/officeDocument/2006/math">
                    <m:r>
                      <a:rPr lang="en-US" sz="29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900" dirty="0"/>
                  <a:t>-term provides a gateway for extraction of various </a:t>
                </a:r>
                <a:r>
                  <a:rPr lang="en-US" sz="2900" b="1" dirty="0"/>
                  <a:t>mechanical</a:t>
                </a:r>
                <a:r>
                  <a:rPr lang="en-US" sz="2900" dirty="0"/>
                  <a:t> properties of the proton, including:</a:t>
                </a:r>
              </a:p>
              <a:p>
                <a:pPr marL="207518" lvl="1" indent="0">
                  <a:buNone/>
                </a:pPr>
                <a:endParaRPr lang="en-US" sz="2900" dirty="0"/>
              </a:p>
              <a:p>
                <a:pPr lvl="1"/>
                <a:r>
                  <a:rPr lang="en-US" sz="2900" b="1" dirty="0"/>
                  <a:t>Pressure distribution</a:t>
                </a:r>
              </a:p>
              <a:p>
                <a:pPr lvl="1"/>
                <a:endParaRPr lang="en-US" sz="2900" dirty="0"/>
              </a:p>
              <a:p>
                <a:pPr lvl="1"/>
                <a:r>
                  <a:rPr lang="en-US" sz="2900" dirty="0"/>
                  <a:t>Shear force distribution</a:t>
                </a:r>
              </a:p>
              <a:p>
                <a:pPr lvl="1"/>
                <a:endParaRPr lang="en-US" sz="2900" b="1" dirty="0"/>
              </a:p>
              <a:p>
                <a:pPr lvl="1"/>
                <a:r>
                  <a:rPr lang="en-US" sz="2900" dirty="0"/>
                  <a:t>Mechanical radius</a:t>
                </a:r>
              </a:p>
              <a:p>
                <a:pPr marL="207518" lvl="1" indent="0">
                  <a:buNone/>
                </a:pPr>
                <a:endParaRPr lang="en-US" sz="2900" dirty="0"/>
              </a:p>
              <a:p>
                <a:pPr lvl="1"/>
                <a:r>
                  <a:rPr lang="en-US" sz="2900" dirty="0"/>
                  <a:t>Tangential &amp; normal force distributions</a:t>
                </a:r>
              </a:p>
              <a:p>
                <a:pPr lvl="1"/>
                <a:endParaRPr lang="en-US" sz="2900" dirty="0"/>
              </a:p>
              <a:p>
                <a:pPr lvl="1"/>
                <a:endParaRPr lang="en-US" sz="2900" dirty="0"/>
              </a:p>
              <a:p>
                <a:pPr lvl="1"/>
                <a:endParaRPr lang="en-US" sz="2900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CDC283F5-6096-76BD-348F-C8752581D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799589"/>
                <a:ext cx="4556759" cy="3317082"/>
              </a:xfrm>
              <a:prstGeom prst="rect">
                <a:avLst/>
              </a:prstGeom>
              <a:blipFill>
                <a:blip r:embed="rId2"/>
                <a:stretch>
                  <a:fillRect l="-3333" t="-3817" b="-2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8C0F3794-D57E-BF4C-DE0C-90928ACDB3D4}"/>
              </a:ext>
            </a:extLst>
          </p:cNvPr>
          <p:cNvGrpSpPr/>
          <p:nvPr/>
        </p:nvGrpSpPr>
        <p:grpSpPr>
          <a:xfrm>
            <a:off x="4959350" y="680465"/>
            <a:ext cx="4089895" cy="3934460"/>
            <a:chOff x="4959350" y="680465"/>
            <a:chExt cx="4089895" cy="3934460"/>
          </a:xfrm>
        </p:grpSpPr>
        <p:pic>
          <p:nvPicPr>
            <p:cNvPr id="16386" name="Picture 2" descr="figure 1">
              <a:extLst>
                <a:ext uri="{FF2B5EF4-FFF2-40B4-BE49-F238E27FC236}">
                  <a16:creationId xmlns:a16="http://schemas.microsoft.com/office/drawing/2014/main" id="{144B1269-9D73-2A3E-0A64-2BB3C31C90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350" y="680465"/>
              <a:ext cx="4089895" cy="3934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E9F4CB8-C6A1-4C81-B18D-2541EAB64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6819" y="787263"/>
              <a:ext cx="1763283" cy="31528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A92855E-3725-79AD-86C2-3229ADC6C809}"/>
                </a:ext>
              </a:extLst>
            </p:cNvPr>
            <p:cNvSpPr/>
            <p:nvPr/>
          </p:nvSpPr>
          <p:spPr>
            <a:xfrm>
              <a:off x="7332428" y="2406446"/>
              <a:ext cx="254442" cy="103367"/>
            </a:xfrm>
            <a:prstGeom prst="rect">
              <a:avLst/>
            </a:prstGeom>
            <a:solidFill>
              <a:srgbClr val="F15A23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7F4C49-9BCF-7358-38D9-C503093B1702}"/>
                </a:ext>
              </a:extLst>
            </p:cNvPr>
            <p:cNvSpPr/>
            <p:nvPr/>
          </p:nvSpPr>
          <p:spPr>
            <a:xfrm>
              <a:off x="7332428" y="2173650"/>
              <a:ext cx="254442" cy="103367"/>
            </a:xfrm>
            <a:prstGeom prst="rect">
              <a:avLst/>
            </a:prstGeom>
            <a:solidFill>
              <a:srgbClr val="B3D236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FAD258-8AE7-DE27-71A9-7F40944DC69D}"/>
                </a:ext>
              </a:extLst>
            </p:cNvPr>
            <p:cNvSpPr/>
            <p:nvPr/>
          </p:nvSpPr>
          <p:spPr>
            <a:xfrm>
              <a:off x="7332428" y="1962674"/>
              <a:ext cx="254442" cy="103367"/>
            </a:xfrm>
            <a:prstGeom prst="rect">
              <a:avLst/>
            </a:prstGeom>
            <a:solidFill>
              <a:srgbClr val="05AAAD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AB6067-F823-2E8D-B65A-EA8314EB13D4}"/>
                </a:ext>
              </a:extLst>
            </p:cNvPr>
            <p:cNvSpPr txBox="1"/>
            <p:nvPr/>
          </p:nvSpPr>
          <p:spPr>
            <a:xfrm>
              <a:off x="7549516" y="1887107"/>
              <a:ext cx="14287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Pre-</a:t>
              </a:r>
              <a:r>
                <a:rPr lang="en-US" sz="1000" dirty="0" err="1"/>
                <a:t>Jlab</a:t>
              </a:r>
              <a:r>
                <a:rPr lang="en-US" sz="1000" dirty="0"/>
                <a:t> 6 GeV Data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C1A6E5-748B-9022-92DF-241C75E80BD3}"/>
                </a:ext>
              </a:extLst>
            </p:cNvPr>
            <p:cNvSpPr txBox="1"/>
            <p:nvPr/>
          </p:nvSpPr>
          <p:spPr>
            <a:xfrm>
              <a:off x="7549516" y="2092561"/>
              <a:ext cx="14287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/>
                <a:t>Jlab</a:t>
              </a:r>
              <a:r>
                <a:rPr lang="en-US" sz="1000" dirty="0"/>
                <a:t> 6 GeV Data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A9D94E-AE0D-CCA7-DF33-76E57A9AED80}"/>
                </a:ext>
              </a:extLst>
            </p:cNvPr>
            <p:cNvSpPr txBox="1"/>
            <p:nvPr/>
          </p:nvSpPr>
          <p:spPr>
            <a:xfrm>
              <a:off x="7568193" y="2314440"/>
              <a:ext cx="14287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/>
                <a:t>Jlab</a:t>
              </a:r>
              <a:r>
                <a:rPr lang="en-US" sz="1000" dirty="0"/>
                <a:t> 12 GeV Data (Projected)</a:t>
              </a:r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FB90053-15D0-A0F7-0027-96F70AE2E12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9114A2-7B64-E80D-1654-BBA5DE98F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820" y="194117"/>
            <a:ext cx="3526041" cy="38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4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04DE3-4314-1814-5C1C-D52E0C10E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3D structure of protons and neutrons | Argonne National Laboratory">
            <a:extLst>
              <a:ext uri="{FF2B5EF4-FFF2-40B4-BE49-F238E27FC236}">
                <a16:creationId xmlns:a16="http://schemas.microsoft.com/office/drawing/2014/main" id="{0C40451E-D09B-DF83-CF58-7F96ED176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324" y="930329"/>
            <a:ext cx="3433813" cy="328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9D607F-097E-5DED-315F-5AC5FA2D1B9D}"/>
              </a:ext>
            </a:extLst>
          </p:cNvPr>
          <p:cNvSpPr txBox="1">
            <a:spLocks/>
          </p:cNvSpPr>
          <p:nvPr/>
        </p:nvSpPr>
        <p:spPr>
          <a:xfrm>
            <a:off x="4189773" y="1371733"/>
            <a:ext cx="4954227" cy="331708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3200" dirty="0"/>
              <a:t>Proton:</a:t>
            </a:r>
            <a:br>
              <a:rPr lang="en-US" sz="3200" dirty="0"/>
            </a:br>
            <a:br>
              <a:rPr lang="en-US" sz="3200" b="1" dirty="0"/>
            </a:br>
            <a:r>
              <a:rPr lang="en-US" sz="3200" b="1" dirty="0"/>
              <a:t>10</a:t>
            </a:r>
            <a:r>
              <a:rPr lang="en-US" sz="3200" b="1" baseline="30000" dirty="0"/>
              <a:t>30</a:t>
            </a:r>
            <a:r>
              <a:rPr lang="en-US" sz="3200" b="1" dirty="0"/>
              <a:t> atmospheres!?</a:t>
            </a:r>
          </a:p>
          <a:p>
            <a:pPr marL="0" indent="0" algn="ctr">
              <a:buFont typeface="Wingdings" pitchFamily="2" charset="2"/>
              <a:buNone/>
            </a:pPr>
            <a:r>
              <a:rPr lang="en-US" sz="2000" dirty="0"/>
              <a:t>At r = 0.3 </a:t>
            </a:r>
            <a:r>
              <a:rPr lang="en-US" sz="2000" dirty="0" err="1"/>
              <a:t>fm</a:t>
            </a: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56736B-040F-5C53-0C4A-03A7AF872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8754"/>
            <a:ext cx="8372901" cy="621711"/>
          </a:xfrm>
        </p:spPr>
        <p:txBody>
          <a:bodyPr/>
          <a:lstStyle/>
          <a:p>
            <a:r>
              <a:rPr lang="en-US" dirty="0"/>
              <a:t>Aside: Under </a:t>
            </a:r>
            <a:r>
              <a:rPr lang="en-US" dirty="0" err="1"/>
              <a:t>PRessure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563D23-E634-4C48-B3E8-C9D9B5B2FC5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36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040F6-C9B9-E611-4FBE-DAD0FA656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6BB0C303-1AC3-B753-DEE6-BFD0133A4D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1" y="799589"/>
                <a:ext cx="4430805" cy="3317082"/>
              </a:xfrm>
              <a:prstGeom prst="rect">
                <a:avLst/>
              </a:prstGeom>
            </p:spPr>
            <p:txBody>
              <a:bodyPr vert="horz" lIns="0" tIns="0" rIns="0" bIns="0" rtlCol="0">
                <a:normAutofit fontScale="70000" lnSpcReduction="20000"/>
              </a:bodyPr>
              <a:lstStyle>
                <a:lvl1pPr marL="164592" indent="-164592" algn="l" defTabSz="685800" rtl="0" eaLnBrk="1" latinLnBrk="0" hangingPunct="1">
                  <a:lnSpc>
                    <a:spcPct val="100000"/>
                  </a:lnSpc>
                  <a:spcBef>
                    <a:spcPts val="9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63550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77850" indent="-142875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862013" indent="-25603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—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031875" indent="-164592" algn="l" defTabSz="685800" rtl="0" eaLnBrk="1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Font typeface="System Font Regular"/>
                  <a:buChar char="»"/>
                  <a:tabLst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900" dirty="0"/>
                  <a:t>The total </a:t>
                </a:r>
                <a14:m>
                  <m:oMath xmlns:m="http://schemas.openxmlformats.org/officeDocument/2006/math">
                    <m:r>
                      <a:rPr lang="en-US" sz="2900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900" dirty="0"/>
                  <a:t>-term provides a gateway for extraction of various </a:t>
                </a:r>
                <a:r>
                  <a:rPr lang="en-US" sz="2900" b="1" dirty="0"/>
                  <a:t>mechanical</a:t>
                </a:r>
                <a:r>
                  <a:rPr lang="en-US" sz="2900" dirty="0"/>
                  <a:t> properties of the proton, including:</a:t>
                </a:r>
              </a:p>
              <a:p>
                <a:pPr marL="207518" lvl="1" indent="0">
                  <a:buNone/>
                </a:pPr>
                <a:endParaRPr lang="en-US" sz="2900" dirty="0"/>
              </a:p>
              <a:p>
                <a:pPr lvl="1"/>
                <a:r>
                  <a:rPr lang="en-US" sz="2900" dirty="0"/>
                  <a:t>Pressure distribution</a:t>
                </a:r>
              </a:p>
              <a:p>
                <a:pPr lvl="1"/>
                <a:endParaRPr lang="en-US" sz="2900" dirty="0"/>
              </a:p>
              <a:p>
                <a:pPr lvl="1"/>
                <a:r>
                  <a:rPr lang="en-US" sz="2900" b="1" dirty="0"/>
                  <a:t>Shear force distribution</a:t>
                </a:r>
              </a:p>
              <a:p>
                <a:pPr lvl="1"/>
                <a:endParaRPr lang="en-US" sz="2900" b="1" dirty="0"/>
              </a:p>
              <a:p>
                <a:pPr lvl="1"/>
                <a:r>
                  <a:rPr lang="en-US" sz="2900" dirty="0"/>
                  <a:t>Mechanical radius</a:t>
                </a:r>
              </a:p>
              <a:p>
                <a:pPr marL="207518" lvl="1" indent="0">
                  <a:buNone/>
                </a:pPr>
                <a:endParaRPr lang="en-US" sz="2900" dirty="0"/>
              </a:p>
              <a:p>
                <a:pPr lvl="1"/>
                <a:r>
                  <a:rPr lang="en-US" sz="2900" dirty="0"/>
                  <a:t>Tangential &amp; normal force distributions</a:t>
                </a:r>
              </a:p>
              <a:p>
                <a:pPr lvl="1"/>
                <a:endParaRPr lang="en-US" sz="2900" dirty="0"/>
              </a:p>
              <a:p>
                <a:pPr lvl="1"/>
                <a:endParaRPr lang="en-US" sz="2900" dirty="0"/>
              </a:p>
              <a:p>
                <a:pPr lvl="1"/>
                <a:endParaRPr lang="en-US" sz="2900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6BB0C303-1AC3-B753-DEE6-BFD0133A4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799589"/>
                <a:ext cx="4430805" cy="3317082"/>
              </a:xfrm>
              <a:prstGeom prst="rect">
                <a:avLst/>
              </a:prstGeom>
              <a:blipFill>
                <a:blip r:embed="rId2"/>
                <a:stretch>
                  <a:fillRect l="-3438" t="-3817" r="-1146" b="-2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A9238D8A-5712-3F6A-82CE-C284B64420A4}"/>
              </a:ext>
            </a:extLst>
          </p:cNvPr>
          <p:cNvSpPr txBox="1">
            <a:spLocks/>
          </p:cNvSpPr>
          <p:nvPr/>
        </p:nvSpPr>
        <p:spPr>
          <a:xfrm>
            <a:off x="457201" y="58754"/>
            <a:ext cx="8372901" cy="62171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kern="1200" cap="all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Mechanical properties</a:t>
            </a: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252FF6-71C6-CC47-7633-D5D41C7A350C}"/>
              </a:ext>
            </a:extLst>
          </p:cNvPr>
          <p:cNvGrpSpPr/>
          <p:nvPr/>
        </p:nvGrpSpPr>
        <p:grpSpPr>
          <a:xfrm>
            <a:off x="4770945" y="559829"/>
            <a:ext cx="4430806" cy="4358677"/>
            <a:chOff x="5325255" y="-13867"/>
            <a:chExt cx="3859385" cy="373953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BB85E37-BF26-4912-0275-C5496C6BE439}"/>
                </a:ext>
              </a:extLst>
            </p:cNvPr>
            <p:cNvGrpSpPr/>
            <p:nvPr/>
          </p:nvGrpSpPr>
          <p:grpSpPr>
            <a:xfrm>
              <a:off x="5325255" y="-13867"/>
              <a:ext cx="3859385" cy="3739532"/>
              <a:chOff x="4888006" y="680465"/>
              <a:chExt cx="4130937" cy="4031396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768A1A4D-AF74-D2F6-3FA1-5584AAAD666D}"/>
                  </a:ext>
                </a:extLst>
              </p:cNvPr>
              <p:cNvGrpSpPr/>
              <p:nvPr/>
            </p:nvGrpSpPr>
            <p:grpSpPr>
              <a:xfrm>
                <a:off x="4888006" y="680465"/>
                <a:ext cx="4130937" cy="4031396"/>
                <a:chOff x="4753535" y="799589"/>
                <a:chExt cx="4130937" cy="4031396"/>
              </a:xfrm>
            </p:grpSpPr>
            <p:pic>
              <p:nvPicPr>
                <p:cNvPr id="23" name="Picture 22" descr="Chart, histogram&#10;&#10;Description automatically generated">
                  <a:extLst>
                    <a:ext uri="{FF2B5EF4-FFF2-40B4-BE49-F238E27FC236}">
                      <a16:creationId xmlns:a16="http://schemas.microsoft.com/office/drawing/2014/main" id="{DBEDB59E-41F6-9658-5C21-874927249C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753535" y="799589"/>
                  <a:ext cx="4130937" cy="4031396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D9A439E6-B1D6-3B54-861F-7F37A3EC17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r="17124" b="67464"/>
                <a:stretch/>
              </p:blipFill>
              <p:spPr>
                <a:xfrm>
                  <a:off x="6954299" y="1379097"/>
                  <a:ext cx="1591306" cy="404644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1C65633F-E283-29D4-11AC-171A062A9B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t="67464"/>
                <a:stretch/>
              </p:blipFill>
              <p:spPr>
                <a:xfrm>
                  <a:off x="7025384" y="1812051"/>
                  <a:ext cx="1574929" cy="331903"/>
                </a:xfrm>
                <a:prstGeom prst="rect">
                  <a:avLst/>
                </a:prstGeom>
              </p:spPr>
            </p:pic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90B40CA-0509-2E50-0036-5AF29DED97E9}"/>
                  </a:ext>
                </a:extLst>
              </p:cNvPr>
              <p:cNvSpPr/>
              <p:nvPr/>
            </p:nvSpPr>
            <p:spPr>
              <a:xfrm>
                <a:off x="7098748" y="3728130"/>
                <a:ext cx="254442" cy="103367"/>
              </a:xfrm>
              <a:prstGeom prst="rect">
                <a:avLst/>
              </a:prstGeom>
              <a:solidFill>
                <a:srgbClr val="B3D236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20CDF08-6C8E-112D-88D4-496486900398}"/>
                  </a:ext>
                </a:extLst>
              </p:cNvPr>
              <p:cNvSpPr/>
              <p:nvPr/>
            </p:nvSpPr>
            <p:spPr>
              <a:xfrm>
                <a:off x="7098748" y="3517154"/>
                <a:ext cx="254442" cy="103367"/>
              </a:xfrm>
              <a:prstGeom prst="rect">
                <a:avLst/>
              </a:prstGeom>
              <a:solidFill>
                <a:srgbClr val="05AAAD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15B47F8-0361-AB56-EC54-5E59E8D17037}"/>
                  </a:ext>
                </a:extLst>
              </p:cNvPr>
              <p:cNvSpPr txBox="1"/>
              <p:nvPr/>
            </p:nvSpPr>
            <p:spPr>
              <a:xfrm>
                <a:off x="7315836" y="3445979"/>
                <a:ext cx="1549344" cy="265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Pre-</a:t>
                </a:r>
                <a:r>
                  <a:rPr lang="en-US" sz="1000" dirty="0" err="1"/>
                  <a:t>Jlab</a:t>
                </a:r>
                <a:r>
                  <a:rPr lang="en-US" sz="1000" dirty="0"/>
                  <a:t> Data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EE4F3A-7878-5A64-CEF6-2565F4EF8995}"/>
                  </a:ext>
                </a:extLst>
              </p:cNvPr>
              <p:cNvSpPr txBox="1"/>
              <p:nvPr/>
            </p:nvSpPr>
            <p:spPr>
              <a:xfrm>
                <a:off x="7315836" y="3647041"/>
                <a:ext cx="142875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err="1"/>
                  <a:t>Jlab</a:t>
                </a:r>
                <a:r>
                  <a:rPr lang="en-US" sz="1000" dirty="0"/>
                  <a:t> 6 GeV Data</a:t>
                </a: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7F873AD-D470-E8C1-D42E-351F0DE29DBE}"/>
                </a:ext>
              </a:extLst>
            </p:cNvPr>
            <p:cNvCxnSpPr/>
            <p:nvPr/>
          </p:nvCxnSpPr>
          <p:spPr>
            <a:xfrm>
              <a:off x="7388299" y="3021194"/>
              <a:ext cx="248093" cy="0"/>
            </a:xfrm>
            <a:prstGeom prst="line">
              <a:avLst/>
            </a:prstGeom>
            <a:ln w="19050" cap="flat" cmpd="sng" algn="ctr">
              <a:solidFill>
                <a:srgbClr val="FF00FF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E929684-CBEE-DF6A-DC53-C1817F6A8419}"/>
                    </a:ext>
                  </a:extLst>
                </p:cNvPr>
                <p:cNvSpPr txBox="1"/>
                <p:nvPr/>
              </p:nvSpPr>
              <p:spPr>
                <a:xfrm>
                  <a:off x="7599839" y="2890336"/>
                  <a:ext cx="1334829" cy="211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en-US" sz="1000" b="0" i="1" smtClean="0">
                          <a:latin typeface="Cambria Math" panose="02040503050406030204" pitchFamily="18" charset="0"/>
                        </a:rPr>
                        <m:t>𝑄𝑆𝑀</m:t>
                      </m:r>
                    </m:oMath>
                  </a14:m>
                  <a:r>
                    <a:rPr lang="en-US" sz="1000" dirty="0"/>
                    <a:t> Prediction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E929684-CBEE-DF6A-DC53-C1817F6A84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9839" y="2890336"/>
                  <a:ext cx="1334829" cy="211246"/>
                </a:xfrm>
                <a:prstGeom prst="rect">
                  <a:avLst/>
                </a:prstGeom>
                <a:blipFill>
                  <a:blip r:embed="rId5"/>
                  <a:stretch>
                    <a:fillRect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C01609-4C7E-BBAF-9775-9D22450DE5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2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115314</TotalTime>
  <Words>3004</Words>
  <Application>Microsoft Macintosh PowerPoint</Application>
  <PresentationFormat>On-screen Show (16:9)</PresentationFormat>
  <Paragraphs>480</Paragraphs>
  <Slides>56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Arial</vt:lpstr>
      <vt:lpstr>Calibri</vt:lpstr>
      <vt:lpstr>Cambria Math</vt:lpstr>
      <vt:lpstr>System Font Regular</vt:lpstr>
      <vt:lpstr>Times New Roman</vt:lpstr>
      <vt:lpstr>Wingdings</vt:lpstr>
      <vt:lpstr>Office Theme</vt:lpstr>
      <vt:lpstr>1_Office Theme</vt:lpstr>
      <vt:lpstr>Equation</vt:lpstr>
      <vt:lpstr>The strange mechanical structure of the proton in hall c</vt:lpstr>
      <vt:lpstr>Proton mechanical structure</vt:lpstr>
      <vt:lpstr>PowerPoint Presentation</vt:lpstr>
      <vt:lpstr>PowerPoint Presentation</vt:lpstr>
      <vt:lpstr>PowerPoint Presentation</vt:lpstr>
      <vt:lpstr>PowerPoint Presentation</vt:lpstr>
      <vt:lpstr>Mechanical properties</vt:lpstr>
      <vt:lpstr>Aside: Under PRessure</vt:lpstr>
      <vt:lpstr>PowerPoint Presentation</vt:lpstr>
      <vt:lpstr>PowerPoint Presentation</vt:lpstr>
      <vt:lpstr>PowerPoint Presentation</vt:lpstr>
      <vt:lpstr>How do we measure this stuff?</vt:lpstr>
      <vt:lpstr>How do we measure this stuff?</vt:lpstr>
      <vt:lpstr>PowerPoint Presentation</vt:lpstr>
      <vt:lpstr>PowerPoint Presentation</vt:lpstr>
      <vt:lpstr>PowerPoint Presentation</vt:lpstr>
      <vt:lpstr>PowerPoint Presentation</vt:lpstr>
      <vt:lpstr>theory predictions</vt:lpstr>
      <vt:lpstr>theory predictions</vt:lpstr>
      <vt:lpstr>PowerPoint Presentation</vt:lpstr>
      <vt:lpstr>PowerPoint Presentation</vt:lpstr>
      <vt:lpstr>Accessing the strangeness d-term</vt:lpstr>
      <vt:lpstr>Deep near-threshold 𝜙 kinematics</vt:lpstr>
      <vt:lpstr>The strangeness d-term in hall c</vt:lpstr>
      <vt:lpstr>The strangeness d-term in hall c</vt:lpstr>
      <vt:lpstr>Theorists have been busy!</vt:lpstr>
      <vt:lpstr>Kinematics</vt:lpstr>
      <vt:lpstr>Experimental measurement</vt:lpstr>
      <vt:lpstr>Signal Extraction </vt:lpstr>
      <vt:lpstr>Cross section projections</vt:lpstr>
      <vt:lpstr>How well can we extract Ds?</vt:lpstr>
      <vt:lpstr>What can we learn?</vt:lpstr>
      <vt:lpstr>What else can we learn from this data?</vt:lpstr>
      <vt:lpstr>What else can we learn from this data?</vt:lpstr>
      <vt:lpstr>What else can we learn from this data?</vt:lpstr>
      <vt:lpstr>What else can we learn from this data?</vt:lpstr>
      <vt:lpstr>What else can we learn from this data?</vt:lpstr>
      <vt:lpstr>Can we do u-channel?</vt:lpstr>
      <vt:lpstr>We can do u-channel! </vt:lpstr>
      <vt:lpstr>We can do u-channel! </vt:lpstr>
      <vt:lpstr>Measuring the proton polarization in H(e,e^′ P)X?</vt:lpstr>
      <vt:lpstr>Conclusion</vt:lpstr>
      <vt:lpstr>PowerPoint Presentation</vt:lpstr>
      <vt:lpstr>backup</vt:lpstr>
      <vt:lpstr>PID Strategy</vt:lpstr>
      <vt:lpstr>U-channel pion production</vt:lpstr>
      <vt:lpstr>Getting dσ_L/d|t| </vt:lpstr>
      <vt:lpstr>Getting D_g</vt:lpstr>
      <vt:lpstr>PowerPoint Presentation</vt:lpstr>
      <vt:lpstr>PowerPoint Presentation</vt:lpstr>
      <vt:lpstr>PowerPoint Presentation</vt:lpstr>
      <vt:lpstr>Theory predictions</vt:lpstr>
      <vt:lpstr>Theory predictions</vt:lpstr>
      <vt:lpstr>Theory predictions</vt:lpstr>
      <vt:lpstr>Theory predictions</vt:lpstr>
      <vt:lpstr>Theory predictions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strange mechanical structure of the proton</dc:title>
  <dc:creator>Klest, Henry</dc:creator>
  <cp:lastModifiedBy>Klest, Henry</cp:lastModifiedBy>
  <cp:revision>101</cp:revision>
  <cp:lastPrinted>2015-09-08T15:35:42Z</cp:lastPrinted>
  <dcterms:created xsi:type="dcterms:W3CDTF">2024-05-29T23:26:37Z</dcterms:created>
  <dcterms:modified xsi:type="dcterms:W3CDTF">2025-06-17T12:20:09Z</dcterms:modified>
</cp:coreProperties>
</file>