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0" r:id="rId4"/>
    <p:sldMasterId id="2147483685" r:id="rId5"/>
  </p:sldMasterIdLst>
  <p:notesMasterIdLst>
    <p:notesMasterId r:id="rId18"/>
  </p:notesMasterIdLst>
  <p:sldIdLst>
    <p:sldId id="291" r:id="rId6"/>
    <p:sldId id="299" r:id="rId7"/>
    <p:sldId id="376" r:id="rId8"/>
    <p:sldId id="378" r:id="rId9"/>
    <p:sldId id="380" r:id="rId10"/>
    <p:sldId id="377" r:id="rId11"/>
    <p:sldId id="381" r:id="rId12"/>
    <p:sldId id="384" r:id="rId13"/>
    <p:sldId id="386" r:id="rId14"/>
    <p:sldId id="382" r:id="rId15"/>
    <p:sldId id="383" r:id="rId16"/>
    <p:sldId id="385" r:id="rId17"/>
  </p:sldIdLst>
  <p:sldSz cx="12192000" cy="6858000"/>
  <p:notesSz cx="6858000" cy="9144000"/>
  <p:embeddedFontLst>
    <p:embeddedFont>
      <p:font typeface="Arial Black" panose="020B0604020202020204" pitchFamily="34" charset="0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A198"/>
    <a:srgbClr val="CD5F04"/>
    <a:srgbClr val="FF9300"/>
    <a:srgbClr val="385723"/>
    <a:srgbClr val="CD7801"/>
    <a:srgbClr val="CDD5DD"/>
    <a:srgbClr val="5C7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850AD4-C025-F340-8ABA-40239F600710}" v="25" dt="2025-04-15T01:24:16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40"/>
    <p:restoredTop sz="94658"/>
  </p:normalViewPr>
  <p:slideViewPr>
    <p:cSldViewPr snapToGrid="0">
      <p:cViewPr varScale="1">
        <p:scale>
          <a:sx n="120" d="100"/>
          <a:sy n="120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DC30C42-F1EA-EA44-9613-5E7947EE8325}" type="datetimeFigureOut">
              <a:rPr lang="en-US" smtClean="0"/>
              <a:pPr/>
              <a:t>6/17/25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93BBF43-A868-D94C-A9CC-39C296714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7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6C7AA-86AD-BEB3-BF4C-54F9FAF3F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6DA5A-5942-5391-17F4-CC5604FF4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894558-4C39-B51D-662D-EBC000912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Tip: Keep titles under 60 characters for readability</a:t>
            </a:r>
          </a:p>
          <a:p>
            <a:r>
              <a:rPr lang="en-US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D029-F3FF-09D9-212B-90FD668CE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9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F14DA4-6BD3-41D0-ED7B-F5CF63D8E0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7975" y="0"/>
            <a:ext cx="6804025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795D8-36C7-9AC6-7BB0-2FA187F49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7" y="2125014"/>
            <a:ext cx="6297984" cy="91903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6DAF6-7FAD-3329-1F2F-26D428433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6559241" cy="529861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06F63-AE6B-E540-C04D-8905B2EFD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6963" y="4244658"/>
            <a:ext cx="5999008" cy="529861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BCBF152-3CD9-3B8D-5C6A-83D9FE6F56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6963" y="4775200"/>
            <a:ext cx="5999162" cy="50165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460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AA5FB620-142D-2BE0-8116-9FAAA7F6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Eduard Pozdeyev, CEBAF Operations, CPP, AMP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85A35A3C-EFCE-E977-5D10-513BA05C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FD481F92-CD79-AD15-7CA5-87C78AC6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DFED70EE-44A4-D54B-A829-9E9BA8B65722}" type="datetime1">
              <a:rPr lang="en-US" smtClean="0"/>
              <a:t>6/17/25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B17564-960C-4BE2-AE3B-9E042530B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3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465704-2370-60F7-6005-D0288DFD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0A29258-15C1-6FB2-52AC-108985A07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5682288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E85E37D-8958-2DEE-18A0-03962A8346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10467" y="1322610"/>
            <a:ext cx="568228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6FBE509B-CE41-57EF-59C3-275E43C0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Eduard Pozdeyev, CEBAF Operations, CPP, AMP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44E86B8-08A1-6B0A-9E8F-1A2C0252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111C8-7DEA-F7D8-15DA-EC66E610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A06ED679-68E6-A545-A73D-6203BD5A72FB}" type="datetime1">
              <a:rPr lang="en-US" smtClean="0"/>
              <a:t>6/17/25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72F205-0884-4182-ADD8-D44EB4825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5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Slate Two Photo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9AD2392-E6B3-D73D-424E-42A0157E1C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F46FADE-5392-BCFC-BAD6-D700EFBD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Eduard Pozdeyev, CEBAF Operations, CPP, AMP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B37EFF6-260E-A1F5-FF79-F0ABEF7A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1D8BB-52A9-22B5-DB17-DA5C2307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530185DD-A96D-9B4C-81B5-CB60CCCB1AD7}" type="datetime1">
              <a:rPr lang="en-US" smtClean="0"/>
              <a:t>6/17/25</a:t>
            </a:fld>
            <a:endParaRPr lang="en-US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D19EE4BA-CD94-40C8-BA88-88F35B10B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3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Gre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03C67-DC6F-088A-9EA9-D734508F8D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7E5CE1A-809C-DEBF-5077-24C3A3D4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Eduard Pozdeyev, CEBAF Operations, CPP, AMP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A59512F-10DA-5515-E4C4-B98127B2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FEC5F-8621-2ECE-218F-2628960D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B7A6FE6-E687-2B49-9CB2-5C1BD1D196F4}" type="datetime1">
              <a:rPr lang="en-US" smtClean="0"/>
              <a:t>6/17/25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CFCA19-01CD-4B66-B389-82A12968C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6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7" y="2759119"/>
            <a:ext cx="10053033" cy="88097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30D66-7C16-31AC-766A-71753A606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7059" y="6170055"/>
            <a:ext cx="1728303" cy="4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0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737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ECE706-4B35-C75F-F853-8250E8C71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0" cy="60760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39094" y="6343229"/>
            <a:ext cx="2693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>
                <a:solidFill>
                  <a:srgbClr val="A91B1B"/>
                </a:solidFill>
              </a:rPr>
              <a:t>TJNAF is managed by Jefferson Science Associates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94" y="610558"/>
            <a:ext cx="11561038" cy="484748"/>
          </a:xfrm>
        </p:spPr>
        <p:txBody>
          <a:bodyPr/>
          <a:lstStyle>
            <a:lvl1pPr algn="l">
              <a:defRPr sz="3000" b="1" baseline="0">
                <a:solidFill>
                  <a:srgbClr val="A91B1B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39094" y="4070981"/>
            <a:ext cx="11154058" cy="12469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Presenter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 Science and Technology Review of Jefferson Lab July 19-21, 2022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E4473CD-026D-1725-068D-08E702E0F6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6358" y="6476356"/>
            <a:ext cx="1759328" cy="3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87600A-EF28-8598-7119-16CFCE73073A}"/>
              </a:ext>
            </a:extLst>
          </p:cNvPr>
          <p:cNvCxnSpPr/>
          <p:nvPr userDrawn="1"/>
        </p:nvCxnSpPr>
        <p:spPr>
          <a:xfrm>
            <a:off x="0" y="6076045"/>
            <a:ext cx="12165686" cy="0"/>
          </a:xfrm>
          <a:prstGeom prst="line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EDE0BA-7F27-4138-812D-2F936ACA9383}"/>
              </a:ext>
            </a:extLst>
          </p:cNvPr>
          <p:cNvCxnSpPr/>
          <p:nvPr userDrawn="1"/>
        </p:nvCxnSpPr>
        <p:spPr>
          <a:xfrm>
            <a:off x="1" y="6063449"/>
            <a:ext cx="12192000" cy="0"/>
          </a:xfrm>
          <a:prstGeom prst="line">
            <a:avLst/>
          </a:prstGeom>
          <a:ln w="76200">
            <a:solidFill>
              <a:srgbClr val="BE1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763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63" y="161927"/>
            <a:ext cx="11425236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63" y="990600"/>
            <a:ext cx="11372771" cy="5181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451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48" y="251239"/>
            <a:ext cx="11504904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72E877-54EF-3AC0-E7D3-14415E9DB3C2}"/>
              </a:ext>
            </a:extLst>
          </p:cNvPr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3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363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2 Pho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A6C8BEAD-C13B-93F9-6676-CE56FFBE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E135274E-7255-2841-B125-6A25F310E654}" type="datetime1">
              <a:rPr lang="en-US" smtClean="0"/>
              <a:t>6/17/25</a:t>
            </a:fld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9B986840-5762-4DAF-7AD9-5F837D06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Eduard Pozdeyev, CEBAF Operations, CPP, AMP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E2F678D-103F-49D4-B531-CA075474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371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721D4D-BA71-46BF-9E11-753BC33668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0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Top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8195"/>
            <a:ext cx="12192000" cy="34208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24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8A1B46-8C31-1942-9CDD-F244EA45E1A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03516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D036AA-9340-745D-7ECF-2C66965EE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1951"/>
            <a:ext cx="6094412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  Click to edit Master title style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2354D38-C6CF-E355-ADC2-9780C4F4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Eduard Pozdeyev, CEBAF Operations, CPP, AMP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DF5B5C-0FB6-281B-79D1-3AAEEBC7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E744EEC-877B-6658-1AF3-402C4637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24EE3F6-3FC5-C34E-962B-4B3DB0F32016}" type="datetime1">
              <a:rPr lang="en-US" smtClean="0"/>
              <a:t>6/17/25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A4AF7EA1-AC10-6B34-7D70-18A57ABF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Eduard Pozdeyev, CEBAF Operations, CPP, AMP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B83816E-8201-5044-F359-AFD3FCE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CE785-B03D-6A9D-B2E7-6E9D526B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9A8F0DC3-C6D9-4940-9817-D48F81AA8ACB}" type="datetime1">
              <a:rPr lang="en-US" smtClean="0"/>
              <a:t>6/17/25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869AEF-C002-4444-8791-56AEEFBFD8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8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ircular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0496" y="531951"/>
            <a:ext cx="5971504" cy="56786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EF6ADE35-BF0E-DF23-D913-1DAA8CCD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Eduard Pozdeyev, CEBAF Operations, CPP, AMP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B898288-99FE-E6BE-FBE5-A3D4DE28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36C01-DAC5-C8E5-E590-A408A6BB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2A518F03-3131-1144-8687-94484EF660EF}" type="datetime1">
              <a:rPr lang="en-US" smtClean="0"/>
              <a:t>6/17/25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F161EE-76CC-45E3-AC2B-F55638E717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9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5C33B-E0CB-3D46-9D0E-81845337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Eduard Pozdeyev, CEBAF Operations, CPP, AMP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E25E4-5B52-F70B-5E1A-F65D7D46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8F0D3-C01F-3256-0218-65AF71F759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F0606B-4EF8-C644-338C-2B63D06C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4" y="165035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3B0BD89-A704-0E29-46BD-5C54BB397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928067"/>
            <a:ext cx="11044706" cy="528256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31EC031-12D9-ECFF-D858-559CF081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BF2975D6-C3B6-B642-B6D6-2B630BA621C4}" type="datetime1">
              <a:rPr lang="en-US" smtClean="0"/>
              <a:t>6/17/25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176E9F-8359-4E77-8769-BF761EF6ED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0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912-9CBC-18CD-A6E2-D8584EE6F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062" y="1424693"/>
            <a:ext cx="5798137" cy="3804129"/>
          </a:xfrm>
        </p:spPr>
        <p:txBody>
          <a:bodyPr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8444A-CE1E-BF31-5D75-39569219C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406" y="1424694"/>
            <a:ext cx="5018982" cy="4422313"/>
          </a:xfrm>
        </p:spPr>
        <p:txBody>
          <a:bodyPr anchor="t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D9F4886-7D05-5680-AF1E-08F99859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475642F-9965-9846-0682-55C7C694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Eduard Pozdeyev, CEBAF Operations, CPP, AMP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914D833-6B3E-46B1-EDE5-A7FD64C9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EA70E93-BE46-91B7-C94B-CF452506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FAA7D343-BD9A-3E44-9480-A69B36DB5AFD}" type="datetime1">
              <a:rPr lang="en-US" smtClean="0"/>
              <a:t>6/17/25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C10AA7-5409-41F3-BC4E-22F426FB6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3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ody Slide - 1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584" y="674221"/>
            <a:ext cx="6057364" cy="716698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659082"/>
            <a:ext cx="5550795" cy="34492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9584" y="1560773"/>
            <a:ext cx="6057364" cy="465909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1BBB6AD-F5E7-2C7D-F208-959FE1C6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Eduard Pozdeyev, CEBAF Operations, CPP, AMP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6658A98-A780-C524-1137-D3BF53A5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1057C-FA10-F5DE-B4C8-C3931D75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BDBDF3AC-B51C-9D48-9FCE-33EFD12F5B44}" type="datetime1">
              <a:rPr lang="en-US" smtClean="0"/>
              <a:t>6/17/25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C835BB-5A9A-4887-AD28-9C7DC0F81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4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D8159-AD9B-885B-18F2-9B7C42B9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5885B-F131-1373-A6B2-E992A159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86D55-AA86-4418-BC5F-C51768C25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F9866-9D6A-4E48-8AAE-F0F10B438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4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50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6659" y="289937"/>
            <a:ext cx="11378099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563" y="1508761"/>
            <a:ext cx="1152352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5812406" y="6659562"/>
            <a:ext cx="280401" cy="10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366659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endParaRPr lang="en-US" sz="100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56"/>
          <p:cNvSpPr txBox="1">
            <a:spLocks noChangeArrowheads="1"/>
          </p:cNvSpPr>
          <p:nvPr userDrawn="1"/>
        </p:nvSpPr>
        <p:spPr>
          <a:xfrm>
            <a:off x="376310" y="6510173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endParaRPr lang="en-US" sz="100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7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rgbClr val="A91B1B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hyperlink" Target="https://doi.org/10.48550/arXiv.2106.0954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18706-BE92-5674-8ED0-33DF2CC72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Placeholder 34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F4A7F67A-F711-D40B-01C6-A6770706EF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2A7D87-594F-52B2-2EA3-D41B34B42A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09"/>
            <a:ext cx="8663937" cy="6860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C87CA-8223-4766-DC0C-EF69FC282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6" y="1690577"/>
            <a:ext cx="8155761" cy="1353469"/>
          </a:xfrm>
        </p:spPr>
        <p:txBody>
          <a:bodyPr>
            <a:noAutofit/>
          </a:bodyPr>
          <a:lstStyle/>
          <a:p>
            <a:r>
              <a:rPr lang="en-US" dirty="0"/>
              <a:t>Accelerator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C2221-BF13-0BB7-7CAB-FCDFA3F40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8155761" cy="529861"/>
          </a:xfrm>
        </p:spPr>
        <p:txBody>
          <a:bodyPr>
            <a:noAutofit/>
          </a:bodyPr>
          <a:lstStyle/>
          <a:p>
            <a:r>
              <a:rPr lang="en-US" dirty="0"/>
              <a:t>2025 Summer Hall A/C Collaboration Meeting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1FD6E6E-8348-06B4-85C7-15104B0D78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06/172025</a:t>
            </a:r>
            <a:endParaRPr lang="en-US" sz="2400" dirty="0"/>
          </a:p>
          <a:p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CEEBFA1-2D11-2C9E-5C4A-9C08BAE97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Eduard Pozdeyev</a:t>
            </a:r>
          </a:p>
          <a:p>
            <a:r>
              <a:rPr lang="en-US" sz="2000" dirty="0"/>
              <a:t>Director of Accelerator Operations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48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947A5A-C168-5048-0BE7-56CE8735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Eduard Pozdeyev, CEBAF Operations, CPP, AMP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A822E3-F3D4-3FC8-254E-3F759E6B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DFB24C-48BF-758F-1F56-969B6CFFB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Feedback Works As Designed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2C5D085-1EFB-FBAF-2B59-4FCACA66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75D6-C3B6-B642-B6D6-2B630BA621C4}" type="datetime1">
              <a:rPr lang="en-US" smtClean="0"/>
              <a:t>6/17/25</a:t>
            </a:fld>
            <a:endParaRPr lang="en-US"/>
          </a:p>
        </p:txBody>
      </p:sp>
      <p:pic>
        <p:nvPicPr>
          <p:cNvPr id="7" name="Picture 6" descr="Chart&#10;&#10;AI-generated content may be incorrect.">
            <a:extLst>
              <a:ext uri="{FF2B5EF4-FFF2-40B4-BE49-F238E27FC236}">
                <a16:creationId xmlns:a16="http://schemas.microsoft.com/office/drawing/2014/main" id="{80322BFA-70BF-C73C-2A85-48E70E025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184" y="1016333"/>
            <a:ext cx="6889632" cy="5314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2AC368-2BD4-DA5D-3DF3-0B6E1E7AAB62}"/>
              </a:ext>
            </a:extLst>
          </p:cNvPr>
          <p:cNvSpPr txBox="1"/>
          <p:nvPr/>
        </p:nvSpPr>
        <p:spPr>
          <a:xfrm>
            <a:off x="9773745" y="4869496"/>
            <a:ext cx="22354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Courtesy of</a:t>
            </a:r>
          </a:p>
          <a:p>
            <a:r>
              <a:rPr lang="en-US" dirty="0">
                <a:solidFill>
                  <a:srgbClr val="C00000"/>
                </a:solidFill>
              </a:rPr>
              <a:t>Nick Sereno</a:t>
            </a:r>
          </a:p>
        </p:txBody>
      </p:sp>
    </p:spTree>
    <p:extLst>
      <p:ext uri="{BB962C8B-B14F-4D97-AF65-F5344CB8AC3E}">
        <p14:creationId xmlns:p14="http://schemas.microsoft.com/office/powerpoint/2010/main" val="198106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7EBB5F-C69A-0A2B-C3B6-2B940B2EF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Eduard Pozdeyev, CEBAF Operations, CPP, AMP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22EC05-76E7-9064-CCFC-156293ED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89FA72-8962-C409-9EF7-5C7770DF9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 to Enhance CEBAF Performance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6AC986-8B69-62C5-3FF0-4A09FCD2A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928067"/>
            <a:ext cx="11578106" cy="22674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Additional IDX (ion chamber loss monitors) to improve tuning and reduce beam losses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Power of C100 klystrons was increased by up to 10%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QL of C100 CMs was optimized for high beam current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Fast acquisition DAQ (</a:t>
            </a:r>
            <a:r>
              <a:rPr lang="en-US" dirty="0" err="1"/>
              <a:t>LabJack</a:t>
            </a:r>
            <a:r>
              <a:rPr lang="en-US" dirty="0"/>
              <a:t>) for BPMs to measure spectrum of beam orbit oscillations at several locations around the machine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905586-89FD-49D1-6767-7C6DFA7B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75D6-C3B6-B642-B6D6-2B630BA621C4}" type="datetime1">
              <a:rPr lang="en-US" smtClean="0"/>
              <a:t>6/17/25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0BBC13-4BE4-DF72-C53E-EE8F133845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2164748" y="3430653"/>
            <a:ext cx="5988652" cy="29877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7BBFEA-E92F-740B-3101-879D2B0147D1}"/>
              </a:ext>
            </a:extLst>
          </p:cNvPr>
          <p:cNvSpPr txBox="1"/>
          <p:nvPr/>
        </p:nvSpPr>
        <p:spPr>
          <a:xfrm>
            <a:off x="0" y="4232043"/>
            <a:ext cx="2317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Number of fast MPS trips caused by BLMs.</a:t>
            </a:r>
          </a:p>
          <a:p>
            <a:r>
              <a:rPr lang="en-US" sz="1400" dirty="0"/>
              <a:t>Number of trips in 7S01 are decreased by an order of magnitude after installation of diagnostics IDXs. </a:t>
            </a:r>
          </a:p>
        </p:txBody>
      </p:sp>
      <p:pic>
        <p:nvPicPr>
          <p:cNvPr id="9" name="Picture 8" descr="Chart, histogram&#10;&#10;AI-generated content may be incorrect.">
            <a:extLst>
              <a:ext uri="{FF2B5EF4-FFF2-40B4-BE49-F238E27FC236}">
                <a16:creationId xmlns:a16="http://schemas.microsoft.com/office/drawing/2014/main" id="{E0B1300A-4DE5-296D-8A1F-5228C99BBA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765" y="3429000"/>
            <a:ext cx="2570126" cy="22674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C0FE71-1553-B1A3-9C35-C91413759688}"/>
              </a:ext>
            </a:extLst>
          </p:cNvPr>
          <p:cNvSpPr txBox="1"/>
          <p:nvPr/>
        </p:nvSpPr>
        <p:spPr>
          <a:xfrm>
            <a:off x="9019298" y="5696446"/>
            <a:ext cx="24190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Klystron voltage was increased</a:t>
            </a:r>
          </a:p>
          <a:p>
            <a:r>
              <a:rPr lang="en-US" sz="1400" dirty="0">
                <a:solidFill>
                  <a:srgbClr val="C00000"/>
                </a:solidFill>
              </a:rPr>
              <a:t>by 0.5-1 kV, increasing output </a:t>
            </a:r>
          </a:p>
          <a:p>
            <a:r>
              <a:rPr lang="en-US" sz="1400" dirty="0">
                <a:solidFill>
                  <a:srgbClr val="C00000"/>
                </a:solidFill>
              </a:rPr>
              <a:t>RF power by 1 kW/klystron </a:t>
            </a:r>
          </a:p>
          <a:p>
            <a:r>
              <a:rPr lang="en-US" sz="1400" dirty="0">
                <a:solidFill>
                  <a:srgbClr val="C00000"/>
                </a:solidFill>
              </a:rPr>
              <a:t>(in average).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8F632-D594-3625-9FD9-8F152B961DD8}"/>
              </a:ext>
            </a:extLst>
          </p:cNvPr>
          <p:cNvSpPr txBox="1"/>
          <p:nvPr/>
        </p:nvSpPr>
        <p:spPr>
          <a:xfrm>
            <a:off x="7104971" y="2964827"/>
            <a:ext cx="2751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Courtesy of Jay Benesch</a:t>
            </a:r>
          </a:p>
        </p:txBody>
      </p:sp>
    </p:spTree>
    <p:extLst>
      <p:ext uri="{BB962C8B-B14F-4D97-AF65-F5344CB8AC3E}">
        <p14:creationId xmlns:p14="http://schemas.microsoft.com/office/powerpoint/2010/main" val="450096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816FCF-F2CC-CE97-97B3-4BD863EE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Eduard Pozdeyev, CEBAF Operations, CPP, AMP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7EEE5-4CD4-D332-E6AD-2EFEAF81C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90E497-B77B-D43A-2BBD-7798B1713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F8525-1558-8CE7-C30B-C9B8E71CF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machine operates well after issues related to late start and technical problems were addressed. Average reliability is 82%, exceeding previous years.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Continuing CPP Energy Reach effort and other improvement pay off. Expected RF trip rates are below a few per hour with MOLLER beam parameters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No margin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It is to the lab to implement CPP Update that includes extension of CPP and additional vacuum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MOLLER systems and beam studies are making </a:t>
            </a:r>
            <a:r>
              <a:rPr lang="en-US" sz="2200"/>
              <a:t>significant progress</a:t>
            </a:r>
            <a:endParaRPr lang="en-US" sz="22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3C1CEA-A607-32E4-4336-E14E2ADA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75D6-C3B6-B642-B6D6-2B630BA621C4}" type="datetime1">
              <a:rPr lang="en-US" smtClean="0"/>
              <a:t>6/17/25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6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8304D-0AD8-38CC-8003-044839CF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Eduard Pozdeyev, CEBAF Operations, CPP, AMP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EA8B-4A3D-A33C-8004-D71E3F88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05881A-6838-B9BD-A9E8-8937C2542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578106" cy="479837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Present (FY25 Run)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Energy Reach projections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Moller-related activities and progress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65575-77F8-7957-C1BC-DA92BAAD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896A9-6705-7A44-88B6-F232560AAD32}" type="datetime1">
              <a:rPr lang="en-US" smtClean="0"/>
              <a:t>6/17/25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03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A8F977-2DF7-7E91-4C70-98B494E11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Eduard Pozdeyev, CEBAF Operations, CPP, AMP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4992BA-698C-8E79-4184-5832461A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C9C9E3-EC5E-A9B1-6EF2-B9F2914F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Run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47CCF2-27E2-376E-A992-25E3D12A0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22 weeks of Physics + 2 weeks of beam restore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 = 11.7 GeV (energy gain per linac 1060 MeV)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Beam power up to 900 kW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Operational requested power, so far, ~200 kW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Polarized beam to Halls A, B, C, D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Late start of the run due to LOTO pause in 2024 and technical delays in early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Issues with the halo to Hall B while running Hall A in May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Hall A laser amplifier and orbit adjustment in Hall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Good running after issues were resolved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Average reliability is 82% (March 19</a:t>
            </a:r>
            <a:r>
              <a:rPr lang="en-US" b="1" baseline="30000" dirty="0"/>
              <a:t>th</a:t>
            </a:r>
            <a:r>
              <a:rPr lang="en-US" b="1" dirty="0"/>
              <a:t> - June 8</a:t>
            </a:r>
            <a:r>
              <a:rPr lang="en-US" b="1" baseline="30000" dirty="0"/>
              <a:t>th</a:t>
            </a:r>
            <a:r>
              <a:rPr lang="en-US" b="1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Reliability was 76% in FY23-24 Run and 72.5% in FY22-23 Run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F66DAC6-8F58-EE4E-C5B6-4A6DC6A68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75D6-C3B6-B642-B6D6-2B630BA621C4}" type="datetime1">
              <a:rPr lang="en-US" smtClean="0"/>
              <a:t>6/17/25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16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4339B5-0CCF-3565-86E7-13312645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Eduard Pozdeyev, CEBAF Operations, CPP, AMP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BF4031-6236-0CD2-E3FD-B7D26D61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F9DDC7-2CCE-1DD9-A771-25D9FD03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Run: Trip Rate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0B13993-E7FD-512E-214D-87F6EB29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75D6-C3B6-B642-B6D6-2B630BA621C4}" type="datetime1">
              <a:rPr lang="en-US" smtClean="0"/>
              <a:t>6/17/25</a:t>
            </a:fld>
            <a:endParaRPr lang="en-US"/>
          </a:p>
        </p:txBody>
      </p:sp>
      <p:pic>
        <p:nvPicPr>
          <p:cNvPr id="10" name="Picture 9" descr="Chart, bar chart&#10;&#10;AI-generated content may be incorrect.">
            <a:extLst>
              <a:ext uri="{FF2B5EF4-FFF2-40B4-BE49-F238E27FC236}">
                <a16:creationId xmlns:a16="http://schemas.microsoft.com/office/drawing/2014/main" id="{6B6E42E2-84D6-CC6C-9ED0-F9375C1DD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247" y="1057714"/>
            <a:ext cx="7772400" cy="505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3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EFA823-5FDF-61BE-E332-D63954EE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Eduard Pozdeyev, CEBAF Operations, CPP, AMP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F62302-D542-8850-931B-68D6A25D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7B7480-A45D-6FF8-CE1D-F3D2E498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Run and 2026 SAM: Plans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58C83-8901-0A4F-112D-74A4A0AD3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Increased beam intensity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Hall A ~20-25 </a:t>
            </a:r>
            <a:r>
              <a:rPr lang="en-US" sz="1600" dirty="0" err="1"/>
              <a:t>uA</a:t>
            </a:r>
            <a:r>
              <a:rPr lang="en-US" sz="1600" dirty="0"/>
              <a:t> @ 5 pass, possibly higher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Hall C up to 80 </a:t>
            </a:r>
            <a:r>
              <a:rPr lang="en-US" sz="1600" dirty="0" err="1"/>
              <a:t>uA</a:t>
            </a:r>
            <a:r>
              <a:rPr lang="en-US" sz="1600" dirty="0"/>
              <a:t> @ 4 pass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High power test runs before increased intensity to the Halls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Concern: impact of hot summer weather on accelerator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End of run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Hall A 8/25/2025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Hall B,C,D 9/3/2025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2026 Physics Run (tentatively)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Beam Restore begins in January 2026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Physics beings in end of January – beginning of February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20 + 2 weeks of running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8FE96A-FC09-1207-0C06-1A2166E8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75D6-C3B6-B642-B6D6-2B630BA621C4}" type="datetime1">
              <a:rPr lang="en-US" smtClean="0"/>
              <a:t>6/17/25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0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DF4033-B3AC-841F-5E1E-FF7FD683A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Eduard Pozdeyev, CEBAF Operations, CPP, AMP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6519C-4B40-829A-C9B7-8F40AEFD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4CE30E-9B6D-5879-605B-68B22C1E1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CPP Energy Reach Plan and Impact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9E9636-686E-088A-F869-340A793A2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Cryomodule deliveries for SAM 2026 and beyond (per year)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One C75 -&gt; C20 CM swap (increase in energy margin by ~35-40 MeV)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One C100 CM refurbishment (20-30 restoration)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Plasma processing of C75 CMs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assumes funding on same level as FY24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Expected RF Trip Rate during FY26 run 2 - 3 trips/hour @ 1060 -1070 MeV, 100 </a:t>
            </a:r>
            <a:r>
              <a:rPr lang="en-US" dirty="0" err="1"/>
              <a:t>uA</a:t>
            </a:r>
            <a:r>
              <a:rPr lang="en-US" dirty="0"/>
              <a:t>, 5 pass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Trip rate will be somewhat higher due to losses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margin in case of CM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Possible increased trip rate towards the end of the run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RF trip rate will be reduced to 2 per hour in FY27 if all contributions add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4ACD8D-BCD4-C168-746B-89A486050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75D6-C3B6-B642-B6D6-2B630BA621C4}" type="datetime1">
              <a:rPr lang="en-US" smtClean="0"/>
              <a:t>6/17/25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5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FAC0DD-1843-3C7D-1D8A-087ADAA8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Eduard Pozdeyev, CEBAF Operations, CPP, AMP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F16740-8F17-6491-293A-AD6B73E0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DA6E6-775C-7333-E48D-A1A5E1943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Injector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D4788-BFBC-3F03-7C42-2AF3F5189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928067"/>
            <a:ext cx="11044706" cy="19072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injector, including 200 kV gun, was commissioned in FY24.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Significant improvements of the gun and transport solenoids were done over last SAM.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200 keV spin manipulation and feedback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Encouraging initial results for Parity Quality (MOLER) Beam. Work to quantify gains ongoing.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705D836-1EA2-523A-6097-3D2CE335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75D6-C3B6-B642-B6D6-2B630BA621C4}" type="datetime1">
              <a:rPr lang="en-US" smtClean="0"/>
              <a:t>6/17/25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CAA51D-74B2-20D9-C7FB-FBBB8EC8E4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27" y="3200400"/>
            <a:ext cx="5553106" cy="3130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CE5BE7-9D58-6198-B8F8-0A5A3F9F70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19582" y="3804007"/>
            <a:ext cx="3130192" cy="1922979"/>
          </a:xfrm>
          <a:prstGeom prst="rect">
            <a:avLst/>
          </a:prstGeom>
        </p:spPr>
      </p:pic>
      <p:pic>
        <p:nvPicPr>
          <p:cNvPr id="11" name="Picture 10" descr="Diagram&#10;&#10;AI-generated content may be incorrect.">
            <a:extLst>
              <a:ext uri="{FF2B5EF4-FFF2-40B4-BE49-F238E27FC236}">
                <a16:creationId xmlns:a16="http://schemas.microsoft.com/office/drawing/2014/main" id="{8290C372-C1FF-2205-08C3-8F5CB25F8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525" y="3200399"/>
            <a:ext cx="3175747" cy="31301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6756FD-5D82-B4E8-0596-507AD564250F}"/>
              </a:ext>
            </a:extLst>
          </p:cNvPr>
          <p:cNvSpPr txBox="1"/>
          <p:nvPr/>
        </p:nvSpPr>
        <p:spPr>
          <a:xfrm>
            <a:off x="8927726" y="2831067"/>
            <a:ext cx="3175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Courtesy of Riad Suleiman</a:t>
            </a:r>
          </a:p>
        </p:txBody>
      </p:sp>
    </p:spTree>
    <p:extLst>
      <p:ext uri="{BB962C8B-B14F-4D97-AF65-F5344CB8AC3E}">
        <p14:creationId xmlns:p14="http://schemas.microsoft.com/office/powerpoint/2010/main" val="2315556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3BC6AF-20B9-338D-CD79-484DDA5F4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Eduard Pozdeyev, CEBAF Operations, CPP, AMP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260A01-A53E-AFEC-2F05-7BA71B64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E0D934-9659-28EE-3EF9-6B8994855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Helicity Generation and Orbit Control System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F7AE9A-2829-0F0D-2E9A-317827577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928067"/>
            <a:ext cx="5421855" cy="52825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Helicitiy Generation Board,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13 built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JLab</a:t>
            </a:r>
            <a:r>
              <a:rPr lang="en-US" sz="1600" dirty="0"/>
              <a:t> Fast Electronic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Helicity Decoder Board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20 boards tested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Ohio U., </a:t>
            </a:r>
            <a:r>
              <a:rPr lang="en-US" sz="1600" dirty="0" err="1"/>
              <a:t>JLab</a:t>
            </a:r>
            <a:r>
              <a:rPr lang="en-US" sz="1600" dirty="0"/>
              <a:t> Fast Electronic Group, </a:t>
            </a:r>
            <a:r>
              <a:rPr lang="en-US" sz="1600" dirty="0" err="1"/>
              <a:t>JLab</a:t>
            </a:r>
            <a:r>
              <a:rPr lang="en-US" sz="1600" dirty="0"/>
              <a:t> 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UVA Prototype RTP HV Driver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https://doi.org/10.48550/arXiv.2106.09546</a:t>
            </a:r>
            <a:endParaRPr lang="en-US" sz="16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</a:t>
            </a:r>
            <a:r>
              <a:rPr lang="en-US" dirty="0" err="1"/>
              <a:t>JLab</a:t>
            </a:r>
            <a:r>
              <a:rPr lang="en-US" dirty="0"/>
              <a:t> RTP HV Driver</a:t>
            </a:r>
          </a:p>
          <a:p>
            <a:pPr marL="800100" lvl="1" indent="-342900"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Steven Covert and Jim </a:t>
            </a:r>
            <a:r>
              <a:rPr lang="en-US" sz="1600" dirty="0" err="1"/>
              <a:t>Kortze</a:t>
            </a:r>
            <a:endParaRPr lang="en-US" sz="1600" dirty="0"/>
          </a:p>
          <a:p>
            <a:pPr marL="800100" lvl="1" indent="-342900"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Prototype tested in November 2024</a:t>
            </a:r>
          </a:p>
          <a:p>
            <a:pPr marL="800100" lvl="1" indent="-342900"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Building two production units</a:t>
            </a:r>
          </a:p>
          <a:p>
            <a:pPr marL="342900" indent="-342900"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Intensity Attenuator HV Driver and Helicity Magnets Control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4FD602-E1BE-2837-27CE-FE3287B4E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75D6-C3B6-B642-B6D6-2B630BA621C4}" type="datetime1">
              <a:rPr lang="en-US" smtClean="0"/>
              <a:t>6/17/25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3D380B-4FCE-9100-96E4-F0D553BE2A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1757" y="924660"/>
            <a:ext cx="1842394" cy="14829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CE543EC-8208-2D1B-2539-6AD588F59138}"/>
              </a:ext>
            </a:extLst>
          </p:cNvPr>
          <p:cNvGrpSpPr/>
          <p:nvPr/>
        </p:nvGrpSpPr>
        <p:grpSpPr>
          <a:xfrm>
            <a:off x="9453094" y="681305"/>
            <a:ext cx="2738906" cy="1633727"/>
            <a:chOff x="4395850" y="1282544"/>
            <a:chExt cx="3589930" cy="285304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4C376C8-637C-D735-D53D-0D7F41872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5850" y="1453351"/>
              <a:ext cx="3576320" cy="268224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8FE634-6C5E-6648-3772-10E10B24C100}"/>
                </a:ext>
              </a:extLst>
            </p:cNvPr>
            <p:cNvSpPr txBox="1"/>
            <p:nvPr/>
          </p:nvSpPr>
          <p:spPr>
            <a:xfrm rot="5400000">
              <a:off x="6321497" y="2300496"/>
              <a:ext cx="268223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3600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C26EE96-ECC7-8B8D-6DA3-46428E8848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 t="3448" r="2697" b="4598"/>
          <a:stretch/>
        </p:blipFill>
        <p:spPr bwMode="auto">
          <a:xfrm>
            <a:off x="6821757" y="2630315"/>
            <a:ext cx="2504410" cy="1633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6A33DC-2710-6F05-1902-EE7700D8FB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2205" y="4433778"/>
            <a:ext cx="2602389" cy="17768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BA7744-3325-3200-403E-72E2C427A5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797529" y="4309277"/>
            <a:ext cx="1776857" cy="20258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263D32-6150-06C3-DA56-B0F4FCDFFBDB}"/>
              </a:ext>
            </a:extLst>
          </p:cNvPr>
          <p:cNvSpPr txBox="1"/>
          <p:nvPr/>
        </p:nvSpPr>
        <p:spPr>
          <a:xfrm>
            <a:off x="9709949" y="3263980"/>
            <a:ext cx="22354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Courtesy of</a:t>
            </a:r>
          </a:p>
          <a:p>
            <a:r>
              <a:rPr lang="en-US" dirty="0">
                <a:solidFill>
                  <a:srgbClr val="C00000"/>
                </a:solidFill>
              </a:rPr>
              <a:t>Riad Suleiman</a:t>
            </a:r>
          </a:p>
        </p:txBody>
      </p:sp>
    </p:spTree>
    <p:extLst>
      <p:ext uri="{BB962C8B-B14F-4D97-AF65-F5344CB8AC3E}">
        <p14:creationId xmlns:p14="http://schemas.microsoft.com/office/powerpoint/2010/main" val="2397826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C4DD82-9046-2DA2-592D-9FD540A96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Eduard Pozdeyev, CEBAF Operations, CPP, AMP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D2FB50-3D25-3B2A-EBE9-915AB90C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6B4F75-C13C-6281-AF9F-44DA1F07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MOLLER-Focused Beam Studies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FACFAE-2597-9D7B-D5D4-030AB2AD8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Completed initial studies in Injector with encouraging results: small helicity-correlated beam asymmetries, good transmission, Wiens slow helicity reversal, charge and position feedbacks, and longitudinal beam polarization feedback using Wien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Study Fast Feedback (FFB) System to reduce position and energy line-harmonics noise (system was routinely used in 6 GeV era but rarely after 12 GeV upgrade):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Start Hall A April 2025 physics run with FFB ON for routine operations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Measure beam noise using MOLLER parity data acquisition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Measure beam noise using special accelerator data acquisition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Measure adiabatic damping with accelerator tools (</a:t>
            </a:r>
            <a:r>
              <a:rPr lang="en-US" dirty="0" err="1"/>
              <a:t>raytrace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Test Beam Modulation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Test Polarization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Measure Compton Polarimeter background rates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AF9ACB8-13C5-DAA3-28C6-D0512783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75D6-C3B6-B642-B6D6-2B630BA621C4}" type="datetime1">
              <a:rPr lang="en-US" smtClean="0"/>
              <a:t>6/17/25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0DD08-BB6E-D9C4-3E5D-1A6D4224561F}"/>
              </a:ext>
            </a:extLst>
          </p:cNvPr>
          <p:cNvSpPr txBox="1"/>
          <p:nvPr/>
        </p:nvSpPr>
        <p:spPr>
          <a:xfrm>
            <a:off x="9784377" y="4858863"/>
            <a:ext cx="22354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Courtesy of</a:t>
            </a:r>
          </a:p>
          <a:p>
            <a:r>
              <a:rPr lang="en-US" dirty="0">
                <a:solidFill>
                  <a:srgbClr val="C00000"/>
                </a:solidFill>
              </a:rPr>
              <a:t>Riad Suleiman</a:t>
            </a:r>
          </a:p>
        </p:txBody>
      </p:sp>
    </p:spTree>
    <p:extLst>
      <p:ext uri="{BB962C8B-B14F-4D97-AF65-F5344CB8AC3E}">
        <p14:creationId xmlns:p14="http://schemas.microsoft.com/office/powerpoint/2010/main" val="3397684475"/>
      </p:ext>
    </p:extLst>
  </p:cSld>
  <p:clrMapOvr>
    <a:masterClrMapping/>
  </p:clrMapOvr>
</p:sld>
</file>

<file path=ppt/theme/theme1.xml><?xml version="1.0" encoding="utf-8"?>
<a:theme xmlns:a="http://schemas.openxmlformats.org/drawingml/2006/main" name="Jefferson Lab Theme 1">
  <a:themeElements>
    <a:clrScheme name="JLab Color Theme 1">
      <a:dk1>
        <a:srgbClr val="000000"/>
      </a:dk1>
      <a:lt1>
        <a:srgbClr val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ffersonLabTemplate_JG_2503" id="{3B269B79-482B-CB48-8F1B-DE1E93D1D15C}" vid="{F7CB5D91-9C74-4C48-B8C9-8E1FE7F854BC}"/>
    </a:ext>
  </a:extLst>
</a:theme>
</file>

<file path=ppt/theme/theme2.xml><?xml version="1.0" encoding="utf-8"?>
<a:theme xmlns:a="http://schemas.openxmlformats.org/drawingml/2006/main" name="Presentations (Wide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" id="{C0EB04B0-D86C-9243-8720-2D2052F85E0F}" vid="{A3F60B28-C595-C340-94C0-76EB0CED3D7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0407EBAA4744DB3E22E2D5259322A" ma:contentTypeVersion="14" ma:contentTypeDescription="Create a new document." ma:contentTypeScope="" ma:versionID="bd28b30c3dbfaa8682b75f1b25a70f13">
  <xsd:schema xmlns:xsd="http://www.w3.org/2001/XMLSchema" xmlns:xs="http://www.w3.org/2001/XMLSchema" xmlns:p="http://schemas.microsoft.com/office/2006/metadata/properties" xmlns:ns2="8d24de50-05d1-4ead-956f-39ed5306b4ae" xmlns:ns3="b3d45c07-3350-48b8-8699-306b33596a2c" targetNamespace="http://schemas.microsoft.com/office/2006/metadata/properties" ma:root="true" ma:fieldsID="ab6e2701ed48914029b246c140fed032" ns2:_="" ns3:_="">
    <xsd:import namespace="8d24de50-05d1-4ead-956f-39ed5306b4ae"/>
    <xsd:import namespace="b3d45c07-3350-48b8-8699-306b33596a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4de50-05d1-4ead-956f-39ed5306b4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4b97cb4-2f5e-48a1-816a-9019d04dc3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45c07-3350-48b8-8699-306b33596a2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d9a9a06-a251-4954-ba57-1f60e5fb816a}" ma:internalName="TaxCatchAll" ma:showField="CatchAllData" ma:web="b3d45c07-3350-48b8-8699-306b33596a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24de50-05d1-4ead-956f-39ed5306b4ae">
      <Terms xmlns="http://schemas.microsoft.com/office/infopath/2007/PartnerControls"/>
    </lcf76f155ced4ddcb4097134ff3c332f>
    <TaxCatchAll xmlns="b3d45c07-3350-48b8-8699-306b33596a2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670FA8-3D0D-42A0-8012-F3F43908FBC5}">
  <ds:schemaRefs>
    <ds:schemaRef ds:uri="8d24de50-05d1-4ead-956f-39ed5306b4ae"/>
    <ds:schemaRef ds:uri="b3d45c07-3350-48b8-8699-306b33596a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60AD4DA-BDF4-457B-B095-316F82131230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b3d45c07-3350-48b8-8699-306b33596a2c"/>
    <ds:schemaRef ds:uri="http://schemas.microsoft.com/office/2006/documentManagement/types"/>
    <ds:schemaRef ds:uri="8d24de50-05d1-4ead-956f-39ed5306b4a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BDE64EF-3D1E-4AB7-81A2-C34EC4F340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JeffersonLabTemplate_JG_2503(2)</Template>
  <TotalTime>5418</TotalTime>
  <Words>987</Words>
  <Application>Microsoft Macintosh PowerPoint</Application>
  <PresentationFormat>Widescreen</PresentationFormat>
  <Paragraphs>142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 Black</vt:lpstr>
      <vt:lpstr>Arial</vt:lpstr>
      <vt:lpstr>Jefferson Lab Theme 1</vt:lpstr>
      <vt:lpstr>Presentations (Wide Screen)</vt:lpstr>
      <vt:lpstr>Accelerator Update</vt:lpstr>
      <vt:lpstr>Outline</vt:lpstr>
      <vt:lpstr>2025 Run</vt:lpstr>
      <vt:lpstr>2025 Run: Trip Rate</vt:lpstr>
      <vt:lpstr>2025 Run and 2026 SAM: Plans</vt:lpstr>
      <vt:lpstr>CPP Energy Reach Plan and Impact</vt:lpstr>
      <vt:lpstr>New Injector</vt:lpstr>
      <vt:lpstr>Helicity Generation and Orbit Control System</vt:lpstr>
      <vt:lpstr>MOLLER-Focused Beam Studies</vt:lpstr>
      <vt:lpstr>Fast Feedback Works As Designed</vt:lpstr>
      <vt:lpstr>Improvements to Enhance CEBAF Performance</vt:lpstr>
      <vt:lpstr>Conclusions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Betty Jean-Pierre</dc:creator>
  <cp:lastModifiedBy>Eduard Pozdeyev</cp:lastModifiedBy>
  <cp:revision>577</cp:revision>
  <cp:lastPrinted>2024-11-21T18:51:38Z</cp:lastPrinted>
  <dcterms:created xsi:type="dcterms:W3CDTF">2025-04-08T17:33:36Z</dcterms:created>
  <dcterms:modified xsi:type="dcterms:W3CDTF">2025-06-17T04:13:10Z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0x010100E520407EBAA4744DB3E22E2D5259322A</vt:lpwstr>
  </property>
</Properties>
</file>