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4.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8" r:id="rId3"/>
    <p:sldMasterId id="2147483696" r:id="rId4"/>
    <p:sldMasterId id="2147483714" r:id="rId5"/>
  </p:sldMasterIdLst>
  <p:notesMasterIdLst>
    <p:notesMasterId r:id="rId27"/>
  </p:notesMasterIdLst>
  <p:sldIdLst>
    <p:sldId id="256" r:id="rId6"/>
    <p:sldId id="257" r:id="rId7"/>
    <p:sldId id="266" r:id="rId8"/>
    <p:sldId id="267" r:id="rId9"/>
    <p:sldId id="268" r:id="rId10"/>
    <p:sldId id="258" r:id="rId11"/>
    <p:sldId id="259" r:id="rId12"/>
    <p:sldId id="260" r:id="rId13"/>
    <p:sldId id="261" r:id="rId14"/>
    <p:sldId id="262" r:id="rId15"/>
    <p:sldId id="263" r:id="rId16"/>
    <p:sldId id="264" r:id="rId17"/>
    <p:sldId id="265" r:id="rId18"/>
    <p:sldId id="269" r:id="rId19"/>
    <p:sldId id="270" r:id="rId20"/>
    <p:sldId id="271" r:id="rId21"/>
    <p:sldId id="272" r:id="rId22"/>
    <p:sldId id="273" r:id="rId23"/>
    <p:sldId id="274" r:id="rId24"/>
    <p:sldId id="275" r:id="rId25"/>
    <p:sldId id="27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660"/>
  </p:normalViewPr>
  <p:slideViewPr>
    <p:cSldViewPr snapToGrid="0">
      <p:cViewPr varScale="1">
        <p:scale>
          <a:sx n="108" d="100"/>
          <a:sy n="108" d="100"/>
        </p:scale>
        <p:origin x="7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297130-3653-428C-9E88-4AE6A419BA08}" type="datetimeFigureOut">
              <a:rPr lang="en-GB" smtClean="0"/>
              <a:t>17/06/2025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31684-3322-4639-9D24-CB7096870644}" type="slidenum">
              <a:rPr lang="en-GB" smtClean="0"/>
              <a:t>‹#›</a:t>
            </a:fld>
            <a:endParaRPr lang="en-GB"/>
          </a:p>
        </p:txBody>
      </p:sp>
    </p:spTree>
    <p:extLst>
      <p:ext uri="{BB962C8B-B14F-4D97-AF65-F5344CB8AC3E}">
        <p14:creationId xmlns:p14="http://schemas.microsoft.com/office/powerpoint/2010/main" val="188446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731539-0174-4D7B-885E-40310642FFB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9275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CD01D-5437-BBA6-CABF-6EA7C619BC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1054F7-86B3-5C77-F772-2EC2A01091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3A19DF-D63B-5144-4A6A-013FF81E6F5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7E8AC2B-5D66-8664-BEFA-1061D6F4F8F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731539-0174-4D7B-885E-40310642FFB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67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4037-50A9-19C5-8EF3-B0A23E3FDE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2723F3-D6B9-B6AE-F543-11805E8803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4F5F79-1B0D-D906-368C-1733B5864563}"/>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EC212E0F-DE9A-A345-AD76-C184243C1E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736988-CAD0-A348-BF6B-6EBE57F6BE74}"/>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4116616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D78AA-00C9-E6A6-E57A-4E1A280ECB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2EDF5D-C09F-FF49-3AE5-493E3357DF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E1EC0C-217F-68BB-4E46-A9D6448E597B}"/>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1D86E4FA-B700-3C20-2130-4DC3C33C30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58685F-22EB-516B-8DDF-8196CA5B6EAC}"/>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304859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845B55-5E16-CF2E-56F0-B763108D9B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C1EA92-CBC7-D7E5-85EF-6794F83227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5ACC8F-3C0E-69D7-326A-2CAAF9E3A45F}"/>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4001FF77-587C-4FED-7563-8B388C1B2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50F8B1-591D-8CC5-2A2A-07BEDF338EB7}"/>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4082747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2539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9401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5242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2445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86141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0805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23613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713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92603-7305-482E-3D72-8F347E4E70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4EDC27-0518-D7A6-98EF-6925EEE8ED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C4E4A4-C520-09A7-D664-198C177A9776}"/>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3B190957-954A-46A3-146E-80CFA92466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EFBF96-F864-F560-B2DF-5D98875FFC2A}"/>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3756831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0009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2689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2216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8704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52659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16654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22591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8545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05194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1135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B8812-204B-40CB-419C-5D9C8B3F54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B31E2EE-8571-F0A3-72F0-0DF42B8F9F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53E47B-7155-3B29-083E-85F6FE528F42}"/>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64CE58DB-588D-93C7-9188-C1E357092C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9E199-E57D-072F-7535-84DF259348A3}"/>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13189190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510252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214712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267993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1789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053356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133050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91124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93508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33538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9282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3977-FD54-9839-C6D1-363B7C37CF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0F1F14-3501-2DF2-1024-1C3E027703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8D9720-880C-6640-44DF-57CEF3D5A6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962063-746F-B099-8978-564D25DC6F91}"/>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6" name="Footer Placeholder 5">
            <a:extLst>
              <a:ext uri="{FF2B5EF4-FFF2-40B4-BE49-F238E27FC236}">
                <a16:creationId xmlns:a16="http://schemas.microsoft.com/office/drawing/2014/main" id="{85CC3F2D-47C6-A601-D517-C2ECCF77BA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B1F281-DFD6-C6E9-AC8F-94FF38D42764}"/>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10654353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9666155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107191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22608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37891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53666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3786811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28904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52261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59833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3191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376C-B54C-E0EA-E6B4-BFA9CC0E2DE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03950F-5EBD-6C98-5356-21E38D03B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A356AB-CACD-12DA-2AD6-3AED4E7F94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B014F3B-BB00-4AC3-679D-56E8DD1D37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246C6F-0AE8-CD85-C824-675914382F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9DD976-81A9-860B-8DC4-E9D4EBCC75E1}"/>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8" name="Footer Placeholder 7">
            <a:extLst>
              <a:ext uri="{FF2B5EF4-FFF2-40B4-BE49-F238E27FC236}">
                <a16:creationId xmlns:a16="http://schemas.microsoft.com/office/drawing/2014/main" id="{ED3F1B14-E847-20EE-F5D7-718CB29AF90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7841AB5-4EC1-1B24-9415-3871FB6CBAA5}"/>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5578447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72246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505401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764109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54032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261199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9679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327405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692351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05557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453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8CA71-4941-5C4C-81FF-3D56B91D32A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B1409C1-EEDB-4A3E-0F34-7E8C6059E18E}"/>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4" name="Footer Placeholder 3">
            <a:extLst>
              <a:ext uri="{FF2B5EF4-FFF2-40B4-BE49-F238E27FC236}">
                <a16:creationId xmlns:a16="http://schemas.microsoft.com/office/drawing/2014/main" id="{71ED6F5A-46C6-E7DA-63C7-31F8A19F70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05368F-76EA-B9BE-5591-3853E1DD20C6}"/>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36327329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05521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31270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35252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63C23-72B0-4658-D31F-7CA2809FCF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950C3B-E11F-04A0-50F9-3256AE906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107E3D-752A-9445-F5A6-8CC7D485309D}"/>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0194F5F3-7150-EE27-E71D-AA63510EF3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C400D1-6C26-9600-E146-34914E58819B}"/>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402155294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3FA4-AAF6-E2D5-A43C-7D11422131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924206-83CF-8A01-AD33-07660C2694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53A11-4582-140A-7917-9F6647E6637D}"/>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6E3EC85D-882A-E71E-FCED-071844258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321924-2504-EDF4-E198-2899AE20A308}"/>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2903499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A6EFB-4167-7FFF-F93A-948F99EC79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38E5B7-3B16-00E0-1265-E53F811D01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2624A0-5FBE-B5EA-F3A0-66B4D7439086}"/>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F59B6150-633B-E1D6-55FA-BC8BFA1C62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E89E2-4CEB-DCBE-B154-3639E36F10F5}"/>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136708618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6D1C-4E00-37DA-8EB1-725A61FECD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D91E28-97F4-AC06-988E-BDD16512E0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C35C0E-312C-16BF-FF60-A9DC86655F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0336FC-CC26-B0A3-F824-2CA6F94F207A}"/>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6" name="Footer Placeholder 5">
            <a:extLst>
              <a:ext uri="{FF2B5EF4-FFF2-40B4-BE49-F238E27FC236}">
                <a16:creationId xmlns:a16="http://schemas.microsoft.com/office/drawing/2014/main" id="{C6E73BC5-4112-CD00-7448-366A13C7AA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4B6236-E4F9-D7DD-AB39-61F666570FCA}"/>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234986091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B568D-2C58-00AE-E014-35E3389BED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367F13-4D01-F3AA-C10C-FE346D355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AA2FE9-F9BD-E3F5-8E82-BABA6D6C79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6358FD-1C42-4CC5-797D-CB33135BB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937DD-966A-A618-7E86-6E3F0AFBB2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B3022F-CA50-BAA2-81FD-0A3F08EEAE93}"/>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8" name="Footer Placeholder 7">
            <a:extLst>
              <a:ext uri="{FF2B5EF4-FFF2-40B4-BE49-F238E27FC236}">
                <a16:creationId xmlns:a16="http://schemas.microsoft.com/office/drawing/2014/main" id="{1CECE5F3-736E-8234-57FD-A2EC61DD74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6FF841-299F-5EB7-4F4E-C8FCBAD0823B}"/>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116146731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8D38F-AF82-DB5D-9B63-5046558D68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E90934-E45B-8C56-3C7E-73DB86072E51}"/>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4" name="Footer Placeholder 3">
            <a:extLst>
              <a:ext uri="{FF2B5EF4-FFF2-40B4-BE49-F238E27FC236}">
                <a16:creationId xmlns:a16="http://schemas.microsoft.com/office/drawing/2014/main" id="{75A88E08-F5D7-CE60-BA59-B9C6FA4872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3488C6-AF1B-4B96-52E6-4D89BD4ECF29}"/>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29217243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C521EC-FC3E-41BD-57DC-141ABB3EF3CF}"/>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3" name="Footer Placeholder 2">
            <a:extLst>
              <a:ext uri="{FF2B5EF4-FFF2-40B4-BE49-F238E27FC236}">
                <a16:creationId xmlns:a16="http://schemas.microsoft.com/office/drawing/2014/main" id="{AA8327D2-20F7-BB14-D201-B631C26740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CB67B1-0F21-944A-6AC8-CBCCBEDA7695}"/>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312579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388BF-1275-E5D7-FEA5-74F8F81964A9}"/>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3" name="Footer Placeholder 2">
            <a:extLst>
              <a:ext uri="{FF2B5EF4-FFF2-40B4-BE49-F238E27FC236}">
                <a16:creationId xmlns:a16="http://schemas.microsoft.com/office/drawing/2014/main" id="{4F029215-3D1C-E7D8-F982-904DC973F7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AB171E-8A0F-A752-B18A-B3CFE4B7A339}"/>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23919835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64C2E-E6AE-809E-8506-A362698AD5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630DC1-ABFB-295A-8627-1E3DED2E3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114A2F-A30F-9440-E343-EA249525D3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267C56-DE33-FFE2-BF89-2CFA0C3C1C60}"/>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6" name="Footer Placeholder 5">
            <a:extLst>
              <a:ext uri="{FF2B5EF4-FFF2-40B4-BE49-F238E27FC236}">
                <a16:creationId xmlns:a16="http://schemas.microsoft.com/office/drawing/2014/main" id="{8DE2D423-1A8F-ADB3-7CEC-A92984933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3F25E-9515-EE7E-9E73-A2BF14A6EC91}"/>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260168802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19C5D-CCDD-E3DC-1A3F-1D76DB62A3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7F359E-4DE3-6F2E-F1AB-E7EDE2ED6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21F040-5DDD-300B-82D1-EEA37E37C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0ADBC8-FCBC-D6F4-3702-D8D532343497}"/>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6" name="Footer Placeholder 5">
            <a:extLst>
              <a:ext uri="{FF2B5EF4-FFF2-40B4-BE49-F238E27FC236}">
                <a16:creationId xmlns:a16="http://schemas.microsoft.com/office/drawing/2014/main" id="{A7A82D7C-4245-1BF3-DD06-5546DA8B77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68DEA-7AD8-63F6-C610-BFBAE216B93B}"/>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109956605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C8C59-1B9F-B9F5-4E29-E38DAACB56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487D17-0A98-6F3E-1DDA-0187493614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BF07CD-1E51-BA69-25D1-ECABCCE772B1}"/>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2BFD203E-BE68-9A45-B0E2-D3B370FFF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AD7D44-F939-E9E2-3999-8560DD47F290}"/>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121459791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E5D0CA-6D4B-CA23-E9B6-D0790866D6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E283C4-3CA6-D3F8-22F7-DAFB46C5E0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70B49-370B-6946-F0E3-D2D6B8601AEA}"/>
              </a:ext>
            </a:extLst>
          </p:cNvPr>
          <p:cNvSpPr>
            <a:spLocks noGrp="1"/>
          </p:cNvSpPr>
          <p:nvPr>
            <p:ph type="dt" sz="half" idx="10"/>
          </p:nvPr>
        </p:nvSpPr>
        <p:spPr/>
        <p:txBody>
          <a:body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AAABD002-3C13-2F4F-669C-DCA168968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68EFF2-1AD4-4443-9244-040B6B651F8A}"/>
              </a:ext>
            </a:extLst>
          </p:cNvPr>
          <p:cNvSpPr>
            <a:spLocks noGrp="1"/>
          </p:cNvSpPr>
          <p:nvPr>
            <p:ph type="sldNum" sz="quarter" idx="12"/>
          </p:nvPr>
        </p:nvSpPr>
        <p:spPr/>
        <p:txBody>
          <a:bodyPr/>
          <a:lstStyle/>
          <a:p>
            <a:fld id="{4539295F-56A0-49F0-904F-135A004DDBC4}" type="slidenum">
              <a:rPr lang="en-US" smtClean="0"/>
              <a:t>‹#›</a:t>
            </a:fld>
            <a:endParaRPr lang="en-US"/>
          </a:p>
        </p:txBody>
      </p:sp>
    </p:spTree>
    <p:extLst>
      <p:ext uri="{BB962C8B-B14F-4D97-AF65-F5344CB8AC3E}">
        <p14:creationId xmlns:p14="http://schemas.microsoft.com/office/powerpoint/2010/main" val="131064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3579E-88A0-785F-5125-F5D440515F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DC08FF4-E0B6-B70E-3C1A-2ACA52247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404AF9-993B-AC14-6D23-9CE52060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08C0C2-A110-021B-C82C-B31BB26199D5}"/>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6" name="Footer Placeholder 5">
            <a:extLst>
              <a:ext uri="{FF2B5EF4-FFF2-40B4-BE49-F238E27FC236}">
                <a16:creationId xmlns:a16="http://schemas.microsoft.com/office/drawing/2014/main" id="{B6ED2C76-98BA-027A-94FF-4A890353C7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91D0F-D65C-7279-50E9-2EA889569B55}"/>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896055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79E8-CBBF-B3B2-D9BD-DBE0CB8BD6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711A0B3-9835-A083-5033-812B2FB16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F1F384-0E3B-3A74-14CC-DAF1F7B02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E3090E-2376-B020-99A7-4D704147622F}"/>
              </a:ext>
            </a:extLst>
          </p:cNvPr>
          <p:cNvSpPr>
            <a:spLocks noGrp="1"/>
          </p:cNvSpPr>
          <p:nvPr>
            <p:ph type="dt" sz="half" idx="10"/>
          </p:nvPr>
        </p:nvSpPr>
        <p:spPr/>
        <p:txBody>
          <a:bodyPr/>
          <a:lstStyle/>
          <a:p>
            <a:fld id="{3952DB16-A78B-4110-99F8-878D70A641AF}" type="datetimeFigureOut">
              <a:rPr lang="en-GB" smtClean="0"/>
              <a:t>17/06/2025</a:t>
            </a:fld>
            <a:endParaRPr lang="en-GB"/>
          </a:p>
        </p:txBody>
      </p:sp>
      <p:sp>
        <p:nvSpPr>
          <p:cNvPr id="6" name="Footer Placeholder 5">
            <a:extLst>
              <a:ext uri="{FF2B5EF4-FFF2-40B4-BE49-F238E27FC236}">
                <a16:creationId xmlns:a16="http://schemas.microsoft.com/office/drawing/2014/main" id="{45FC3C66-7EAF-2698-D2A5-88E2AB4383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B576D0-8EA2-4753-4DE9-E68C9D1C3F06}"/>
              </a:ext>
            </a:extLst>
          </p:cNvPr>
          <p:cNvSpPr>
            <a:spLocks noGrp="1"/>
          </p:cNvSpPr>
          <p:nvPr>
            <p:ph type="sldNum" sz="quarter" idx="12"/>
          </p:nvPr>
        </p:nvSpPr>
        <p:spPr/>
        <p:txBody>
          <a:bodyPr/>
          <a:lstStyle/>
          <a:p>
            <a:fld id="{A1045380-8C3A-4692-983A-A71A5721E513}" type="slidenum">
              <a:rPr lang="en-GB" smtClean="0"/>
              <a:t>‹#›</a:t>
            </a:fld>
            <a:endParaRPr lang="en-GB"/>
          </a:p>
        </p:txBody>
      </p:sp>
    </p:spTree>
    <p:extLst>
      <p:ext uri="{BB962C8B-B14F-4D97-AF65-F5344CB8AC3E}">
        <p14:creationId xmlns:p14="http://schemas.microsoft.com/office/powerpoint/2010/main" val="421331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heme" Target="../theme/theme3.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theme" Target="../theme/theme4.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slideLayout" Target="../slideLayouts/slideLayout62.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12" Type="http://schemas.openxmlformats.org/officeDocument/2006/relationships/theme" Target="../theme/theme5.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slideLayout" Target="../slideLayouts/slideLayout73.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A87E30-CC3A-D2C9-09CC-13CB2578FD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57360B-6764-5A7B-C66C-18839C25F0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F6C047-7AB1-ABEA-CA7A-38AE87364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2DB16-A78B-4110-99F8-878D70A641AF}" type="datetimeFigureOut">
              <a:rPr lang="en-GB" smtClean="0"/>
              <a:t>17/06/2025</a:t>
            </a:fld>
            <a:endParaRPr lang="en-GB"/>
          </a:p>
        </p:txBody>
      </p:sp>
      <p:sp>
        <p:nvSpPr>
          <p:cNvPr id="5" name="Footer Placeholder 4">
            <a:extLst>
              <a:ext uri="{FF2B5EF4-FFF2-40B4-BE49-F238E27FC236}">
                <a16:creationId xmlns:a16="http://schemas.microsoft.com/office/drawing/2014/main" id="{8342338C-8055-03AC-6B52-99E0D30D6C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3755FE-2EDD-69FF-AF31-C225B0BBE8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45380-8C3A-4692-983A-A71A5721E513}" type="slidenum">
              <a:rPr lang="en-GB" smtClean="0"/>
              <a:t>‹#›</a:t>
            </a:fld>
            <a:endParaRPr lang="en-GB"/>
          </a:p>
        </p:txBody>
      </p:sp>
    </p:spTree>
    <p:extLst>
      <p:ext uri="{BB962C8B-B14F-4D97-AF65-F5344CB8AC3E}">
        <p14:creationId xmlns:p14="http://schemas.microsoft.com/office/powerpoint/2010/main" val="2972580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0077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6/17/2025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825533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6/17/2025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125807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A43A0A-AD78-37BD-F7C8-1073C45125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8F3FCC-1BF4-32AF-506A-45811DA1DA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9388E-0C61-0E00-B275-01087955AF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CC752C-8A27-440E-963E-8D5A478496B5}" type="datetimeFigureOut">
              <a:rPr lang="en-US" smtClean="0"/>
              <a:t>6/17/2025</a:t>
            </a:fld>
            <a:endParaRPr lang="en-US"/>
          </a:p>
        </p:txBody>
      </p:sp>
      <p:sp>
        <p:nvSpPr>
          <p:cNvPr id="5" name="Footer Placeholder 4">
            <a:extLst>
              <a:ext uri="{FF2B5EF4-FFF2-40B4-BE49-F238E27FC236}">
                <a16:creationId xmlns:a16="http://schemas.microsoft.com/office/drawing/2014/main" id="{E310867F-7DC7-1D29-F7D5-2D30F85420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9C3A351-94A4-C79B-7BE0-13B84AFAFC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39295F-56A0-49F0-904F-135A004DDBC4}" type="slidenum">
              <a:rPr lang="en-US" smtClean="0"/>
              <a:t>‹#›</a:t>
            </a:fld>
            <a:endParaRPr lang="en-US"/>
          </a:p>
        </p:txBody>
      </p:sp>
    </p:spTree>
    <p:extLst>
      <p:ext uri="{BB962C8B-B14F-4D97-AF65-F5344CB8AC3E}">
        <p14:creationId xmlns:p14="http://schemas.microsoft.com/office/powerpoint/2010/main" val="4286920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hyperlink" Target="https://hallcweb.jlab.org/doc-private/DisplayMeeting?conferenceid=45" TargetMode="External"/><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3" Type="http://schemas.openxmlformats.org/officeDocument/2006/relationships/hyperlink" Target="https://hallcweb.jlab.org/doc-private/DisplayMeeting?conferenceid=42" TargetMode="External"/><Relationship Id="rId2" Type="http://schemas.openxmlformats.org/officeDocument/2006/relationships/hyperlink" Target="https://hallcweb.jlab.org/doc-private/DisplayMeeting?conferenceid=41" TargetMode="External"/><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hyperlink" Target="https://hallcweb.jlab.org/doc-private/DisplayMeeting?conferenceid=43" TargetMode="External"/><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2" Type="http://schemas.openxmlformats.org/officeDocument/2006/relationships/hyperlink" Target="https://arxiv.org/abs/2503.08706" TargetMode="Externa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3" Type="http://schemas.openxmlformats.org/officeDocument/2006/relationships/hyperlink" Target="https://scicomp.jlab.org/docs/JupyterHub" TargetMode="External"/><Relationship Id="rId2" Type="http://schemas.openxmlformats.org/officeDocument/2006/relationships/hyperlink" Target="https://indico.jlab.org/event/831/" TargetMode="External"/><Relationship Id="rId1" Type="http://schemas.openxmlformats.org/officeDocument/2006/relationships/slideLayout" Target="../slideLayouts/slideLayout63.xml"/><Relationship Id="rId5" Type="http://schemas.openxmlformats.org/officeDocument/2006/relationships/hyperlink" Target="https://jeffersonlab.github.io/HydraUsersGuide/"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hyperlink" Target="https://hallcweb.jlab.org/DocDB/0012/001233/001/HallCByLawsCoC_final.pdf" TargetMode="Externa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F130-F540-01A2-E03E-DE82D9273A19}"/>
              </a:ext>
            </a:extLst>
          </p:cNvPr>
          <p:cNvSpPr>
            <a:spLocks noGrp="1"/>
          </p:cNvSpPr>
          <p:nvPr>
            <p:ph type="ctrTitle"/>
          </p:nvPr>
        </p:nvSpPr>
        <p:spPr>
          <a:xfrm>
            <a:off x="2281561" y="1380068"/>
            <a:ext cx="9221462" cy="2616199"/>
          </a:xfrm>
        </p:spPr>
        <p:txBody>
          <a:bodyPr/>
          <a:lstStyle/>
          <a:p>
            <a:r>
              <a:rPr lang="en-GB" dirty="0"/>
              <a:t>Hall C User Group:</a:t>
            </a:r>
            <a:br>
              <a:rPr lang="en-GB" dirty="0"/>
            </a:br>
            <a:r>
              <a:rPr lang="en-GB" dirty="0"/>
              <a:t>User Board Election Results</a:t>
            </a:r>
          </a:p>
        </p:txBody>
      </p:sp>
      <p:sp>
        <p:nvSpPr>
          <p:cNvPr id="3" name="Subtitle 2">
            <a:extLst>
              <a:ext uri="{FF2B5EF4-FFF2-40B4-BE49-F238E27FC236}">
                <a16:creationId xmlns:a16="http://schemas.microsoft.com/office/drawing/2014/main" id="{676C785E-D114-04B4-FF58-66309BCD8D17}"/>
              </a:ext>
            </a:extLst>
          </p:cNvPr>
          <p:cNvSpPr>
            <a:spLocks noGrp="1"/>
          </p:cNvSpPr>
          <p:nvPr>
            <p:ph type="subTitle" idx="1"/>
          </p:nvPr>
        </p:nvSpPr>
        <p:spPr/>
        <p:txBody>
          <a:bodyPr>
            <a:normAutofit/>
          </a:bodyPr>
          <a:lstStyle/>
          <a:p>
            <a:r>
              <a:rPr lang="en-GB" sz="3600" dirty="0"/>
              <a:t>17</a:t>
            </a:r>
            <a:r>
              <a:rPr lang="en-GB" sz="3600" baseline="30000" dirty="0"/>
              <a:t>th</a:t>
            </a:r>
            <a:r>
              <a:rPr lang="en-GB" sz="3600" dirty="0"/>
              <a:t> June 2025</a:t>
            </a:r>
          </a:p>
        </p:txBody>
      </p:sp>
    </p:spTree>
    <p:extLst>
      <p:ext uri="{BB962C8B-B14F-4D97-AF65-F5344CB8AC3E}">
        <p14:creationId xmlns:p14="http://schemas.microsoft.com/office/powerpoint/2010/main" val="926033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94E17-A7D1-0890-9FE1-08788E1D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9BE561-C4B6-0B3C-67F3-68BCA5EE6275}"/>
              </a:ext>
            </a:extLst>
          </p:cNvPr>
          <p:cNvSpPr>
            <a:spLocks noGrp="1"/>
          </p:cNvSpPr>
          <p:nvPr>
            <p:ph type="title"/>
          </p:nvPr>
        </p:nvSpPr>
        <p:spPr/>
        <p:txBody>
          <a:bodyPr/>
          <a:lstStyle/>
          <a:p>
            <a:r>
              <a:rPr lang="en-GB" dirty="0"/>
              <a:t>2. User Board Elections</a:t>
            </a:r>
          </a:p>
        </p:txBody>
      </p:sp>
      <p:sp>
        <p:nvSpPr>
          <p:cNvPr id="3" name="Content Placeholder 2">
            <a:extLst>
              <a:ext uri="{FF2B5EF4-FFF2-40B4-BE49-F238E27FC236}">
                <a16:creationId xmlns:a16="http://schemas.microsoft.com/office/drawing/2014/main" id="{CFF70C58-5C35-D9B8-F1CA-65C5459B067D}"/>
              </a:ext>
            </a:extLst>
          </p:cNvPr>
          <p:cNvSpPr>
            <a:spLocks noGrp="1"/>
          </p:cNvSpPr>
          <p:nvPr>
            <p:ph idx="1"/>
          </p:nvPr>
        </p:nvSpPr>
        <p:spPr>
          <a:xfrm>
            <a:off x="1484310" y="2005263"/>
            <a:ext cx="10018713" cy="4852737"/>
          </a:xfrm>
        </p:spPr>
        <p:txBody>
          <a:bodyPr>
            <a:normAutofit/>
          </a:bodyPr>
          <a:lstStyle/>
          <a:p>
            <a:r>
              <a:rPr lang="en-GB" dirty="0"/>
              <a:t>Statement is open to interpretation, no strict requirement on format of election for example</a:t>
            </a:r>
          </a:p>
          <a:p>
            <a:r>
              <a:rPr lang="en-GB" sz="2400" dirty="0"/>
              <a:t>During recent election, comment was received with regards to interpretation of this section as it relates to conducting the vote</a:t>
            </a:r>
          </a:p>
          <a:p>
            <a:r>
              <a:rPr lang="en-GB" b="1" dirty="0"/>
              <a:t>Namely, concern was raised that the vote </a:t>
            </a:r>
            <a:r>
              <a:rPr lang="en-GB" b="1" u="sng" dirty="0"/>
              <a:t>required</a:t>
            </a:r>
            <a:r>
              <a:rPr lang="en-GB" b="1" dirty="0"/>
              <a:t> the selection of two candidates from the available list</a:t>
            </a:r>
          </a:p>
          <a:p>
            <a:r>
              <a:rPr lang="en-GB" sz="2400" dirty="0"/>
              <a:t>Voting for one (or zero) candidates was not allowed</a:t>
            </a:r>
          </a:p>
          <a:p>
            <a:r>
              <a:rPr lang="en-GB" dirty="0"/>
              <a:t>This was chosen deliberately by the board member organising the election due to their interpretation that </a:t>
            </a:r>
            <a:r>
              <a:rPr lang="en-GB" b="1" dirty="0"/>
              <a:t>two candidates </a:t>
            </a:r>
            <a:r>
              <a:rPr lang="en-GB" dirty="0"/>
              <a:t>need to be replaced</a:t>
            </a:r>
            <a:endParaRPr lang="en-GB" sz="2400" dirty="0"/>
          </a:p>
        </p:txBody>
      </p:sp>
    </p:spTree>
    <p:extLst>
      <p:ext uri="{BB962C8B-B14F-4D97-AF65-F5344CB8AC3E}">
        <p14:creationId xmlns:p14="http://schemas.microsoft.com/office/powerpoint/2010/main" val="253044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1EFD0-2ED8-BCA9-222A-763042A597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649AB4-ACA6-D02B-318A-30051F3B2CE8}"/>
              </a:ext>
            </a:extLst>
          </p:cNvPr>
          <p:cNvSpPr>
            <a:spLocks noGrp="1"/>
          </p:cNvSpPr>
          <p:nvPr>
            <p:ph type="title"/>
          </p:nvPr>
        </p:nvSpPr>
        <p:spPr/>
        <p:txBody>
          <a:bodyPr/>
          <a:lstStyle/>
          <a:p>
            <a:r>
              <a:rPr lang="en-GB" dirty="0"/>
              <a:t>2. User Board Elections</a:t>
            </a:r>
          </a:p>
        </p:txBody>
      </p:sp>
      <p:sp>
        <p:nvSpPr>
          <p:cNvPr id="3" name="Content Placeholder 2">
            <a:extLst>
              <a:ext uri="{FF2B5EF4-FFF2-40B4-BE49-F238E27FC236}">
                <a16:creationId xmlns:a16="http://schemas.microsoft.com/office/drawing/2014/main" id="{F024599B-88AE-F988-C639-1322407F217E}"/>
              </a:ext>
            </a:extLst>
          </p:cNvPr>
          <p:cNvSpPr>
            <a:spLocks noGrp="1"/>
          </p:cNvSpPr>
          <p:nvPr>
            <p:ph idx="1"/>
          </p:nvPr>
        </p:nvSpPr>
        <p:spPr>
          <a:xfrm>
            <a:off x="1484310" y="2005263"/>
            <a:ext cx="10018713" cy="4852737"/>
          </a:xfrm>
        </p:spPr>
        <p:txBody>
          <a:bodyPr>
            <a:normAutofit/>
          </a:bodyPr>
          <a:lstStyle/>
          <a:p>
            <a:r>
              <a:rPr lang="en-GB" sz="2400" dirty="0"/>
              <a:t>Propose two potential changes:</a:t>
            </a:r>
          </a:p>
          <a:p>
            <a:pPr marL="457200" indent="-457200" algn="just">
              <a:buFont typeface="+mj-lt"/>
              <a:buAutoNum type="arabicPeriod"/>
            </a:pPr>
            <a:r>
              <a:rPr lang="en-GB" i="1" dirty="0"/>
              <a:t>The election will </a:t>
            </a:r>
            <a:r>
              <a:rPr lang="en-GB" i="1" dirty="0">
                <a:solidFill>
                  <a:schemeClr val="accent1"/>
                </a:solidFill>
              </a:rPr>
              <a:t>be run by the UB secretary </a:t>
            </a:r>
            <a:r>
              <a:rPr lang="en-GB" i="1" dirty="0"/>
              <a:t>and conducted by email: a reasonable number of candidates will be proposed by the UB, and members may vote for their </a:t>
            </a:r>
            <a:r>
              <a:rPr lang="en-GB" i="1" dirty="0" err="1"/>
              <a:t>favorite</a:t>
            </a:r>
            <a:r>
              <a:rPr lang="en-GB" i="1" dirty="0"/>
              <a:t> candidates. </a:t>
            </a:r>
            <a:r>
              <a:rPr lang="en-GB" i="1" dirty="0">
                <a:solidFill>
                  <a:schemeClr val="accent1"/>
                </a:solidFill>
              </a:rPr>
              <a:t>The final format and conduct of the election is at the discretion of the UB secretary</a:t>
            </a:r>
            <a:r>
              <a:rPr lang="en-GB" b="1" i="1" dirty="0">
                <a:solidFill>
                  <a:schemeClr val="accent1"/>
                </a:solidFill>
              </a:rPr>
              <a:t>.</a:t>
            </a:r>
          </a:p>
          <a:p>
            <a:pPr marL="457200" indent="-457200" algn="just">
              <a:buFont typeface="+mj-lt"/>
              <a:buAutoNum type="arabicPeriod"/>
            </a:pPr>
            <a:r>
              <a:rPr lang="en-GB" i="1" dirty="0"/>
              <a:t>The election will be conducted by email: a reasonable number of candidates will be proposed by the UB, and members may vote for their </a:t>
            </a:r>
            <a:r>
              <a:rPr lang="en-GB" i="1" dirty="0" err="1"/>
              <a:t>favorite</a:t>
            </a:r>
            <a:r>
              <a:rPr lang="en-GB" i="1" dirty="0"/>
              <a:t> candidates. </a:t>
            </a:r>
            <a:r>
              <a:rPr lang="en-GB" i="1" dirty="0">
                <a:solidFill>
                  <a:schemeClr val="accent1"/>
                </a:solidFill>
              </a:rPr>
              <a:t>The election will be held in such a format that users may vote for up to two candidates. Users may elect to only cast a vote in favour of one candidate or none at all should they choose to do so.</a:t>
            </a:r>
            <a:endParaRPr lang="en-GB" sz="2400" dirty="0">
              <a:solidFill>
                <a:schemeClr val="accent1"/>
              </a:solidFill>
            </a:endParaRPr>
          </a:p>
        </p:txBody>
      </p:sp>
    </p:spTree>
    <p:extLst>
      <p:ext uri="{BB962C8B-B14F-4D97-AF65-F5344CB8AC3E}">
        <p14:creationId xmlns:p14="http://schemas.microsoft.com/office/powerpoint/2010/main" val="421567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F71C0-CAED-59C5-2163-1D2DBA6FD6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A1A0CC-8EBE-4D63-9638-77C2ED3515DD}"/>
              </a:ext>
            </a:extLst>
          </p:cNvPr>
          <p:cNvSpPr>
            <a:spLocks noGrp="1"/>
          </p:cNvSpPr>
          <p:nvPr>
            <p:ph type="title"/>
          </p:nvPr>
        </p:nvSpPr>
        <p:spPr>
          <a:xfrm>
            <a:off x="1484312" y="1809750"/>
            <a:ext cx="10018711" cy="3048000"/>
          </a:xfrm>
        </p:spPr>
        <p:txBody>
          <a:bodyPr>
            <a:normAutofit/>
          </a:bodyPr>
          <a:lstStyle/>
          <a:p>
            <a:r>
              <a:rPr lang="en-GB" sz="4800" dirty="0"/>
              <a:t>Discussion on Proposed Change 2</a:t>
            </a:r>
          </a:p>
        </p:txBody>
      </p:sp>
    </p:spTree>
    <p:extLst>
      <p:ext uri="{BB962C8B-B14F-4D97-AF65-F5344CB8AC3E}">
        <p14:creationId xmlns:p14="http://schemas.microsoft.com/office/powerpoint/2010/main" val="322874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08A11-1ADB-CC7A-AE7D-C1CEDBE346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021644-F6B3-A538-4026-87FB462760BA}"/>
              </a:ext>
            </a:extLst>
          </p:cNvPr>
          <p:cNvSpPr>
            <a:spLocks noGrp="1"/>
          </p:cNvSpPr>
          <p:nvPr>
            <p:ph type="title"/>
          </p:nvPr>
        </p:nvSpPr>
        <p:spPr>
          <a:xfrm>
            <a:off x="1484312" y="1809750"/>
            <a:ext cx="10018711" cy="3048000"/>
          </a:xfrm>
        </p:spPr>
        <p:txBody>
          <a:bodyPr>
            <a:normAutofit fontScale="90000"/>
          </a:bodyPr>
          <a:lstStyle/>
          <a:p>
            <a:r>
              <a:rPr lang="en-GB" sz="4800" dirty="0"/>
              <a:t>As a reminder…</a:t>
            </a:r>
            <a:br>
              <a:rPr lang="en-GB" sz="4800" dirty="0"/>
            </a:br>
            <a:br>
              <a:rPr lang="en-GB" sz="4800" dirty="0"/>
            </a:br>
            <a:r>
              <a:rPr lang="en-GB" sz="3200" i="1" dirty="0"/>
              <a:t>The bylaws of the Organization may be repealed or amended from time to time by a bylaw or a new by-law, by a majority of the UB and sanctioned by an affirmative vote of at least 2/3 of the votes cast in </a:t>
            </a:r>
            <a:r>
              <a:rPr lang="en-GB" sz="3200" i="1" dirty="0" err="1"/>
              <a:t>favor</a:t>
            </a:r>
            <a:r>
              <a:rPr lang="en-GB" sz="3200" i="1" dirty="0"/>
              <a:t> of the by-law by the members by email</a:t>
            </a:r>
            <a:endParaRPr lang="en-GB" sz="4800" i="1" dirty="0"/>
          </a:p>
        </p:txBody>
      </p:sp>
    </p:spTree>
    <p:extLst>
      <p:ext uri="{BB962C8B-B14F-4D97-AF65-F5344CB8AC3E}">
        <p14:creationId xmlns:p14="http://schemas.microsoft.com/office/powerpoint/2010/main" val="3267960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F130-F540-01A2-E03E-DE82D9273A19}"/>
              </a:ext>
            </a:extLst>
          </p:cNvPr>
          <p:cNvSpPr>
            <a:spLocks noGrp="1"/>
          </p:cNvSpPr>
          <p:nvPr>
            <p:ph type="ctrTitle"/>
          </p:nvPr>
        </p:nvSpPr>
        <p:spPr/>
        <p:txBody>
          <a:bodyPr/>
          <a:lstStyle/>
          <a:p>
            <a:r>
              <a:rPr lang="en-GB" dirty="0"/>
              <a:t>Hall C User Group:</a:t>
            </a:r>
            <a:br>
              <a:rPr lang="en-GB" dirty="0"/>
            </a:br>
            <a:r>
              <a:rPr lang="en-GB" dirty="0"/>
              <a:t>Working Group Updates</a:t>
            </a:r>
          </a:p>
        </p:txBody>
      </p:sp>
      <p:sp>
        <p:nvSpPr>
          <p:cNvPr id="3" name="Subtitle 2">
            <a:extLst>
              <a:ext uri="{FF2B5EF4-FFF2-40B4-BE49-F238E27FC236}">
                <a16:creationId xmlns:a16="http://schemas.microsoft.com/office/drawing/2014/main" id="{676C785E-D114-04B4-FF58-66309BCD8D17}"/>
              </a:ext>
            </a:extLst>
          </p:cNvPr>
          <p:cNvSpPr>
            <a:spLocks noGrp="1"/>
          </p:cNvSpPr>
          <p:nvPr>
            <p:ph type="subTitle" idx="1"/>
          </p:nvPr>
        </p:nvSpPr>
        <p:spPr/>
        <p:txBody>
          <a:bodyPr>
            <a:normAutofit/>
          </a:bodyPr>
          <a:lstStyle/>
          <a:p>
            <a:r>
              <a:rPr lang="en-GB" sz="3600" dirty="0"/>
              <a:t>17</a:t>
            </a:r>
            <a:r>
              <a:rPr lang="en-GB" sz="3600" baseline="30000" dirty="0"/>
              <a:t>th</a:t>
            </a:r>
            <a:r>
              <a:rPr lang="en-GB" sz="3600" dirty="0"/>
              <a:t> June 2025</a:t>
            </a:r>
          </a:p>
        </p:txBody>
      </p:sp>
    </p:spTree>
    <p:extLst>
      <p:ext uri="{BB962C8B-B14F-4D97-AF65-F5344CB8AC3E}">
        <p14:creationId xmlns:p14="http://schemas.microsoft.com/office/powerpoint/2010/main" val="2134768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FEF91-AF26-A1A8-D314-A80FF0D371ED}"/>
              </a:ext>
            </a:extLst>
          </p:cNvPr>
          <p:cNvSpPr>
            <a:spLocks noGrp="1"/>
          </p:cNvSpPr>
          <p:nvPr>
            <p:ph type="title"/>
          </p:nvPr>
        </p:nvSpPr>
        <p:spPr/>
        <p:txBody>
          <a:bodyPr/>
          <a:lstStyle/>
          <a:p>
            <a:r>
              <a:rPr lang="en-GB" dirty="0"/>
              <a:t>Spectrometer Performance and Future Upgrades – Stephen Kay</a:t>
            </a:r>
          </a:p>
        </p:txBody>
      </p:sp>
      <p:sp>
        <p:nvSpPr>
          <p:cNvPr id="3" name="Content Placeholder 2">
            <a:extLst>
              <a:ext uri="{FF2B5EF4-FFF2-40B4-BE49-F238E27FC236}">
                <a16:creationId xmlns:a16="http://schemas.microsoft.com/office/drawing/2014/main" id="{01F0168E-FDE4-9822-D9A3-4973C60EF165}"/>
              </a:ext>
            </a:extLst>
          </p:cNvPr>
          <p:cNvSpPr>
            <a:spLocks noGrp="1"/>
          </p:cNvSpPr>
          <p:nvPr>
            <p:ph idx="1"/>
          </p:nvPr>
        </p:nvSpPr>
        <p:spPr>
          <a:xfrm>
            <a:off x="1484310" y="2005263"/>
            <a:ext cx="10018713" cy="4581967"/>
          </a:xfrm>
        </p:spPr>
        <p:txBody>
          <a:bodyPr>
            <a:normAutofit/>
          </a:bodyPr>
          <a:lstStyle/>
          <a:p>
            <a:r>
              <a:rPr lang="en-GB" dirty="0"/>
              <a:t>Main activity remains the Quarterly Analysis Meetings</a:t>
            </a:r>
          </a:p>
          <a:p>
            <a:r>
              <a:rPr lang="en-GB" b="1" dirty="0"/>
              <a:t>Next meeting – July 9</a:t>
            </a:r>
            <a:r>
              <a:rPr lang="en-GB" b="1" baseline="30000" dirty="0"/>
              <a:t>th</a:t>
            </a:r>
            <a:r>
              <a:rPr lang="en-GB" b="1" dirty="0"/>
              <a:t>!</a:t>
            </a:r>
            <a:endParaRPr lang="en-GB" sz="2200" b="1" dirty="0"/>
          </a:p>
          <a:p>
            <a:pPr lvl="1"/>
            <a:r>
              <a:rPr lang="en-GB" sz="2200" b="1" dirty="0" err="1">
                <a:hlinkClick r:id="rId2"/>
              </a:rPr>
              <a:t>DocDB</a:t>
            </a:r>
            <a:r>
              <a:rPr lang="en-GB" sz="2200" b="1" dirty="0">
                <a:hlinkClick r:id="rId2"/>
              </a:rPr>
              <a:t> Page here!</a:t>
            </a:r>
            <a:endParaRPr lang="en-GB" sz="2200" b="1" dirty="0"/>
          </a:p>
          <a:p>
            <a:r>
              <a:rPr lang="en-GB" dirty="0"/>
              <a:t>As a reminder, </a:t>
            </a:r>
            <a:r>
              <a:rPr lang="en-GB" b="1" u="sng" dirty="0"/>
              <a:t>you do not need to be on the User Board to run a working group!</a:t>
            </a:r>
            <a:endParaRPr lang="en-GB" dirty="0"/>
          </a:p>
          <a:p>
            <a:pPr lvl="1"/>
            <a:r>
              <a:rPr lang="en-GB" sz="2200" dirty="0"/>
              <a:t>I will keep running the QAM (for now) even though I’m rotating off the board this year</a:t>
            </a:r>
          </a:p>
          <a:p>
            <a:r>
              <a:rPr lang="en-GB" dirty="0"/>
              <a:t> A quick rundown of this year’s quarterly meetings</a:t>
            </a:r>
          </a:p>
        </p:txBody>
      </p:sp>
    </p:spTree>
    <p:extLst>
      <p:ext uri="{BB962C8B-B14F-4D97-AF65-F5344CB8AC3E}">
        <p14:creationId xmlns:p14="http://schemas.microsoft.com/office/powerpoint/2010/main" val="211856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EA6AF-0498-608E-893E-727FA5B721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B11923-595D-905F-F5F9-A5ED5C63CD55}"/>
              </a:ext>
            </a:extLst>
          </p:cNvPr>
          <p:cNvSpPr>
            <a:spLocks noGrp="1"/>
          </p:cNvSpPr>
          <p:nvPr>
            <p:ph type="title"/>
          </p:nvPr>
        </p:nvSpPr>
        <p:spPr/>
        <p:txBody>
          <a:bodyPr/>
          <a:lstStyle/>
          <a:p>
            <a:r>
              <a:rPr lang="en-GB" dirty="0"/>
              <a:t>Spectrometer Performance and Future Upgrades – Stephen Kay</a:t>
            </a:r>
          </a:p>
        </p:txBody>
      </p:sp>
      <p:sp>
        <p:nvSpPr>
          <p:cNvPr id="3" name="Content Placeholder 2">
            <a:extLst>
              <a:ext uri="{FF2B5EF4-FFF2-40B4-BE49-F238E27FC236}">
                <a16:creationId xmlns:a16="http://schemas.microsoft.com/office/drawing/2014/main" id="{90D00F30-F5E3-E1E1-71CB-E35D77CE296D}"/>
              </a:ext>
            </a:extLst>
          </p:cNvPr>
          <p:cNvSpPr>
            <a:spLocks noGrp="1"/>
          </p:cNvSpPr>
          <p:nvPr>
            <p:ph idx="1"/>
          </p:nvPr>
        </p:nvSpPr>
        <p:spPr>
          <a:xfrm>
            <a:off x="1484310" y="2005263"/>
            <a:ext cx="10018713" cy="4581967"/>
          </a:xfrm>
        </p:spPr>
        <p:txBody>
          <a:bodyPr>
            <a:normAutofit/>
          </a:bodyPr>
          <a:lstStyle/>
          <a:p>
            <a:r>
              <a:rPr lang="en-GB" dirty="0">
                <a:hlinkClick r:id="rId2"/>
              </a:rPr>
              <a:t>Quarterly Analysis Meeting VIII</a:t>
            </a:r>
            <a:endParaRPr lang="en-GB" dirty="0"/>
          </a:p>
          <a:p>
            <a:pPr lvl="1"/>
            <a:r>
              <a:rPr lang="en-GB" sz="2200" dirty="0"/>
              <a:t>Overview of the BCM calibration procedure from Nathan Heinrich</a:t>
            </a:r>
          </a:p>
          <a:p>
            <a:r>
              <a:rPr lang="en-GB" dirty="0">
                <a:hlinkClick r:id="rId3"/>
              </a:rPr>
              <a:t>Quarterly Analysis Meeting IX</a:t>
            </a:r>
            <a:endParaRPr lang="en-GB" dirty="0"/>
          </a:p>
          <a:p>
            <a:pPr lvl="1"/>
            <a:r>
              <a:rPr lang="en-GB" sz="2200" dirty="0"/>
              <a:t>DC and tracking updates from Mark Jones</a:t>
            </a:r>
          </a:p>
          <a:p>
            <a:pPr lvl="1"/>
            <a:r>
              <a:rPr lang="en-GB" sz="2200" dirty="0"/>
              <a:t>Hall C computers update from Hanjie Liu</a:t>
            </a:r>
          </a:p>
          <a:p>
            <a:pPr lvl="1"/>
            <a:r>
              <a:rPr lang="en-GB" sz="2200" dirty="0"/>
              <a:t>Analysis Pipeline k-Analysis Manager Proof of Concept from Casey Morean</a:t>
            </a:r>
          </a:p>
        </p:txBody>
      </p:sp>
    </p:spTree>
    <p:extLst>
      <p:ext uri="{BB962C8B-B14F-4D97-AF65-F5344CB8AC3E}">
        <p14:creationId xmlns:p14="http://schemas.microsoft.com/office/powerpoint/2010/main" val="225334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9F507-56FD-1E1D-AB57-2B44611EAE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DADE53-F5F0-B783-85AE-032AA9B2C539}"/>
              </a:ext>
            </a:extLst>
          </p:cNvPr>
          <p:cNvSpPr>
            <a:spLocks noGrp="1"/>
          </p:cNvSpPr>
          <p:nvPr>
            <p:ph type="title"/>
          </p:nvPr>
        </p:nvSpPr>
        <p:spPr/>
        <p:txBody>
          <a:bodyPr/>
          <a:lstStyle/>
          <a:p>
            <a:r>
              <a:rPr lang="en-GB" dirty="0"/>
              <a:t>Spectrometer Performance and Future Upgrades – Stephen Kay</a:t>
            </a:r>
          </a:p>
        </p:txBody>
      </p:sp>
      <p:sp>
        <p:nvSpPr>
          <p:cNvPr id="3" name="Content Placeholder 2">
            <a:extLst>
              <a:ext uri="{FF2B5EF4-FFF2-40B4-BE49-F238E27FC236}">
                <a16:creationId xmlns:a16="http://schemas.microsoft.com/office/drawing/2014/main" id="{2E53B233-183D-F301-077F-EDCF715AD94C}"/>
              </a:ext>
            </a:extLst>
          </p:cNvPr>
          <p:cNvSpPr>
            <a:spLocks noGrp="1"/>
          </p:cNvSpPr>
          <p:nvPr>
            <p:ph idx="1"/>
          </p:nvPr>
        </p:nvSpPr>
        <p:spPr>
          <a:xfrm>
            <a:off x="1484310" y="2005263"/>
            <a:ext cx="10018713" cy="4852737"/>
          </a:xfrm>
        </p:spPr>
        <p:txBody>
          <a:bodyPr>
            <a:normAutofit/>
          </a:bodyPr>
          <a:lstStyle/>
          <a:p>
            <a:r>
              <a:rPr lang="en-GB" dirty="0">
                <a:hlinkClick r:id="rId2"/>
              </a:rPr>
              <a:t>Quarterly Analysis Meeting X</a:t>
            </a:r>
            <a:endParaRPr lang="en-GB" dirty="0"/>
          </a:p>
          <a:p>
            <a:pPr lvl="1"/>
            <a:r>
              <a:rPr lang="en-GB" sz="2200" dirty="0"/>
              <a:t>SHMS Proton Absorption Geant4 from Alicia Postuma</a:t>
            </a:r>
          </a:p>
          <a:p>
            <a:pPr lvl="1"/>
            <a:r>
              <a:rPr lang="en-GB" sz="2200" dirty="0"/>
              <a:t>Beam Energy Calibration for NPS from Christine Ploen</a:t>
            </a:r>
          </a:p>
          <a:p>
            <a:pPr lvl="1"/>
            <a:r>
              <a:rPr lang="en-GB" sz="2200" dirty="0"/>
              <a:t>Deuteron-Electro-Disintegration Experiment Analysis – </a:t>
            </a:r>
            <a:r>
              <a:rPr lang="en-GB" sz="2200" dirty="0" err="1"/>
              <a:t>HeeP</a:t>
            </a:r>
            <a:r>
              <a:rPr lang="en-GB" sz="2200" dirty="0"/>
              <a:t> Elastics Update from Pramila Pokhrel</a:t>
            </a:r>
          </a:p>
          <a:p>
            <a:r>
              <a:rPr lang="en-GB" dirty="0"/>
              <a:t>As a reminder, all meetings are recorded and I take notes</a:t>
            </a:r>
          </a:p>
          <a:p>
            <a:pPr lvl="1"/>
            <a:r>
              <a:rPr lang="en-GB" sz="2200" dirty="0"/>
              <a:t>Available via the </a:t>
            </a:r>
            <a:r>
              <a:rPr lang="en-GB" sz="2200" dirty="0" err="1"/>
              <a:t>DocDB</a:t>
            </a:r>
            <a:endParaRPr lang="en-GB" sz="2200" dirty="0"/>
          </a:p>
          <a:p>
            <a:pPr lvl="1"/>
            <a:r>
              <a:rPr lang="en-GB" sz="2200" dirty="0"/>
              <a:t>Can click the link for each QAM heading if you download these slides!</a:t>
            </a:r>
          </a:p>
        </p:txBody>
      </p:sp>
    </p:spTree>
    <p:extLst>
      <p:ext uri="{BB962C8B-B14F-4D97-AF65-F5344CB8AC3E}">
        <p14:creationId xmlns:p14="http://schemas.microsoft.com/office/powerpoint/2010/main" val="22799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8C5FE-8098-C87D-F254-1DD22A78AA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7485E4-E050-815B-6624-262F3BF8E4EE}"/>
              </a:ext>
            </a:extLst>
          </p:cNvPr>
          <p:cNvSpPr>
            <a:spLocks noGrp="1"/>
          </p:cNvSpPr>
          <p:nvPr>
            <p:ph type="title"/>
          </p:nvPr>
        </p:nvSpPr>
        <p:spPr/>
        <p:txBody>
          <a:bodyPr/>
          <a:lstStyle/>
          <a:p>
            <a:r>
              <a:rPr lang="en-GB" dirty="0"/>
              <a:t>Spectrometer Performance and Future Upgrades – Stephen Kay</a:t>
            </a:r>
          </a:p>
        </p:txBody>
      </p:sp>
      <p:sp>
        <p:nvSpPr>
          <p:cNvPr id="3" name="Content Placeholder 2">
            <a:extLst>
              <a:ext uri="{FF2B5EF4-FFF2-40B4-BE49-F238E27FC236}">
                <a16:creationId xmlns:a16="http://schemas.microsoft.com/office/drawing/2014/main" id="{F8518CED-DADA-7F7C-78BE-00410578EF69}"/>
              </a:ext>
            </a:extLst>
          </p:cNvPr>
          <p:cNvSpPr>
            <a:spLocks noGrp="1"/>
          </p:cNvSpPr>
          <p:nvPr>
            <p:ph idx="1"/>
          </p:nvPr>
        </p:nvSpPr>
        <p:spPr>
          <a:xfrm>
            <a:off x="1484310" y="2005263"/>
            <a:ext cx="10018713" cy="4852737"/>
          </a:xfrm>
        </p:spPr>
        <p:txBody>
          <a:bodyPr>
            <a:normAutofit/>
          </a:bodyPr>
          <a:lstStyle/>
          <a:p>
            <a:r>
              <a:rPr lang="en-GB" dirty="0"/>
              <a:t>Last but not least, the SHMS NIM paper!</a:t>
            </a:r>
          </a:p>
          <a:p>
            <a:r>
              <a:rPr lang="en-GB" dirty="0"/>
              <a:t>Available on the </a:t>
            </a:r>
            <a:r>
              <a:rPr lang="en-GB" dirty="0">
                <a:hlinkClick r:id="rId2"/>
              </a:rPr>
              <a:t>arXiv</a:t>
            </a:r>
            <a:r>
              <a:rPr lang="en-GB" dirty="0"/>
              <a:t> now</a:t>
            </a:r>
          </a:p>
          <a:p>
            <a:r>
              <a:rPr lang="en-GB" dirty="0"/>
              <a:t>Prepping for submission to NIM:A</a:t>
            </a:r>
          </a:p>
        </p:txBody>
      </p:sp>
    </p:spTree>
    <p:extLst>
      <p:ext uri="{BB962C8B-B14F-4D97-AF65-F5344CB8AC3E}">
        <p14:creationId xmlns:p14="http://schemas.microsoft.com/office/powerpoint/2010/main" val="373817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491B98A-64F7-C977-9DE1-4D12119A6C8E}"/>
              </a:ext>
            </a:extLst>
          </p:cNvPr>
          <p:cNvSpPr/>
          <p:nvPr/>
        </p:nvSpPr>
        <p:spPr>
          <a:xfrm>
            <a:off x="799309" y="827662"/>
            <a:ext cx="10459241" cy="175432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 name="TextBox 3">
            <a:extLst>
              <a:ext uri="{FF2B5EF4-FFF2-40B4-BE49-F238E27FC236}">
                <a16:creationId xmlns:a16="http://schemas.microsoft.com/office/drawing/2014/main" id="{7CA8DAFC-AE3B-BCD8-2EA5-814C146CF8FC}"/>
              </a:ext>
            </a:extLst>
          </p:cNvPr>
          <p:cNvSpPr txBox="1"/>
          <p:nvPr/>
        </p:nvSpPr>
        <p:spPr>
          <a:xfrm>
            <a:off x="382559" y="222870"/>
            <a:ext cx="930965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t>AI4HallC Working Group</a:t>
            </a:r>
          </a:p>
        </p:txBody>
      </p:sp>
      <p:sp>
        <p:nvSpPr>
          <p:cNvPr id="5" name="TextBox 4">
            <a:extLst>
              <a:ext uri="{FF2B5EF4-FFF2-40B4-BE49-F238E27FC236}">
                <a16:creationId xmlns:a16="http://schemas.microsoft.com/office/drawing/2014/main" id="{59345FFA-1BFD-41EE-3430-1EB3BB94B041}"/>
              </a:ext>
            </a:extLst>
          </p:cNvPr>
          <p:cNvSpPr txBox="1"/>
          <p:nvPr/>
        </p:nvSpPr>
        <p:spPr>
          <a:xfrm>
            <a:off x="382559" y="3061166"/>
            <a:ext cx="6128541"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ptos" panose="02110004020202020204"/>
                <a:ea typeface="+mn-ea"/>
                <a:cs typeface="+mn-cs"/>
              </a:rPr>
              <a:t>Status</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Main discussion forum are the AI4HallC Meetings – three meetings so far where major needs were identified and discussed</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hlinkClick r:id="rId2"/>
              </a:rPr>
              <a:t>At the last meeting</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 several ongoing efforts from the community were presented, e.g., </a:t>
            </a:r>
          </a:p>
          <a:p>
            <a:pPr marL="1200150" marR="0" lvl="2"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srgbClr val="0000FF"/>
                </a:solidFill>
                <a:effectLst/>
                <a:uLnTx/>
                <a:uFillTx/>
                <a:latin typeface="Aptos" panose="02110004020202020204"/>
                <a:ea typeface="+mn-ea"/>
                <a:cs typeface="+mn-cs"/>
              </a:rPr>
              <a:t>Computer vision techniques, LLMs, and unsupervised learning  </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applied to HC data.  </a:t>
            </a:r>
          </a:p>
          <a:p>
            <a:pPr marL="1200150" marR="0" lvl="2"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Implementation of </a:t>
            </a:r>
            <a:r>
              <a:rPr kumimoji="0" lang="en-US" sz="2000" b="0" i="0" u="none" strike="noStrike" kern="1200" cap="none" spc="0" normalizeH="0" baseline="0" noProof="0" dirty="0">
                <a:ln>
                  <a:noFill/>
                </a:ln>
                <a:solidFill>
                  <a:srgbClr val="0000FF"/>
                </a:solidFill>
                <a:effectLst/>
                <a:uLnTx/>
                <a:uFillTx/>
                <a:latin typeface="Aptos" panose="02110004020202020204"/>
                <a:ea typeface="+mn-ea"/>
                <a:cs typeface="+mn-cs"/>
              </a:rPr>
              <a:t>Hydra in Hall C</a:t>
            </a:r>
          </a:p>
          <a:p>
            <a:pPr marL="1200150" marR="0" lvl="2"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000" b="0" i="0" u="none" strike="noStrike" kern="1200" cap="none" spc="0" normalizeH="0" baseline="0" noProof="0" dirty="0" err="1">
                <a:ln>
                  <a:noFill/>
                </a:ln>
                <a:solidFill>
                  <a:prstClr val="black"/>
                </a:solidFill>
                <a:effectLst/>
                <a:uLnTx/>
                <a:uFillTx/>
                <a:latin typeface="Aptos" panose="02110004020202020204"/>
                <a:ea typeface="+mn-ea"/>
                <a:cs typeface="+mn-cs"/>
                <a:hlinkClick r:id="rId3"/>
              </a:rPr>
              <a:t>Jupyter</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hlinkClick r:id="rId3"/>
              </a:rPr>
              <a:t> notebook </a:t>
            </a: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tutorial</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Next meeting: planned for later this year</a:t>
            </a:r>
          </a:p>
        </p:txBody>
      </p:sp>
      <p:sp>
        <p:nvSpPr>
          <p:cNvPr id="7" name="TextBox 6">
            <a:extLst>
              <a:ext uri="{FF2B5EF4-FFF2-40B4-BE49-F238E27FC236}">
                <a16:creationId xmlns:a16="http://schemas.microsoft.com/office/drawing/2014/main" id="{58F5B0B2-B20B-B705-97AF-AAE98E945C4B}"/>
              </a:ext>
            </a:extLst>
          </p:cNvPr>
          <p:cNvSpPr txBox="1"/>
          <p:nvPr/>
        </p:nvSpPr>
        <p:spPr>
          <a:xfrm>
            <a:off x="703268" y="764855"/>
            <a:ext cx="10652221" cy="175432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Overview</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AI/ML has become ubiquitous in nuclear physics in the last few years and new possibilities have been emerging. This is an opportune time for Hall C to take advantage of these developments in computing technologies and statistical methods and define its path forward. The main goal of the Hall C AI/ML Working Group will be to provide a forum for discussion for anyone interested in defining this path, exploring possible applications of AI/ML in Hall C, and connecting to data scientists.</a:t>
            </a:r>
          </a:p>
        </p:txBody>
      </p:sp>
      <p:pic>
        <p:nvPicPr>
          <p:cNvPr id="9" name="Picture 8">
            <a:extLst>
              <a:ext uri="{FF2B5EF4-FFF2-40B4-BE49-F238E27FC236}">
                <a16:creationId xmlns:a16="http://schemas.microsoft.com/office/drawing/2014/main" id="{B06CD22C-9F70-5DC4-B46B-C0254CCFF6C4}"/>
              </a:ext>
            </a:extLst>
          </p:cNvPr>
          <p:cNvPicPr>
            <a:picLocks noChangeAspect="1"/>
          </p:cNvPicPr>
          <p:nvPr/>
        </p:nvPicPr>
        <p:blipFill>
          <a:blip r:embed="rId4"/>
          <a:stretch>
            <a:fillRect/>
          </a:stretch>
        </p:blipFill>
        <p:spPr>
          <a:xfrm>
            <a:off x="6675315" y="3872419"/>
            <a:ext cx="5395701" cy="2684025"/>
          </a:xfrm>
          <a:prstGeom prst="rect">
            <a:avLst/>
          </a:prstGeom>
          <a:effectLst>
            <a:outerShdw blurRad="50800" dist="38100" dir="18900000" algn="bl" rotWithShape="0">
              <a:prstClr val="black">
                <a:alpha val="40000"/>
              </a:prstClr>
            </a:outerShdw>
          </a:effectLst>
        </p:spPr>
      </p:pic>
      <p:sp>
        <p:nvSpPr>
          <p:cNvPr id="3" name="TextBox 2">
            <a:extLst>
              <a:ext uri="{FF2B5EF4-FFF2-40B4-BE49-F238E27FC236}">
                <a16:creationId xmlns:a16="http://schemas.microsoft.com/office/drawing/2014/main" id="{505B1EA7-2E39-68CB-2F72-3C64EFD86E85}"/>
              </a:ext>
            </a:extLst>
          </p:cNvPr>
          <p:cNvSpPr txBox="1"/>
          <p:nvPr/>
        </p:nvSpPr>
        <p:spPr>
          <a:xfrm>
            <a:off x="6819331" y="3429000"/>
            <a:ext cx="210175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hlinkClick r:id="rId5"/>
              </a:rPr>
              <a:t>Hydra User Guide</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6" name="TextBox 5">
            <a:extLst>
              <a:ext uri="{FF2B5EF4-FFF2-40B4-BE49-F238E27FC236}">
                <a16:creationId xmlns:a16="http://schemas.microsoft.com/office/drawing/2014/main" id="{159B2F6B-5C39-0B6C-4DCB-D477170CD67A}"/>
              </a:ext>
            </a:extLst>
          </p:cNvPr>
          <p:cNvSpPr txBox="1"/>
          <p:nvPr/>
        </p:nvSpPr>
        <p:spPr>
          <a:xfrm>
            <a:off x="10229258" y="101011"/>
            <a:ext cx="19134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Tanja Horn, CUA</a:t>
            </a:r>
          </a:p>
        </p:txBody>
      </p:sp>
    </p:spTree>
    <p:extLst>
      <p:ext uri="{BB962C8B-B14F-4D97-AF65-F5344CB8AC3E}">
        <p14:creationId xmlns:p14="http://schemas.microsoft.com/office/powerpoint/2010/main" val="2033181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FEF91-AF26-A1A8-D314-A80FF0D371ED}"/>
              </a:ext>
            </a:extLst>
          </p:cNvPr>
          <p:cNvSpPr>
            <a:spLocks noGrp="1"/>
          </p:cNvSpPr>
          <p:nvPr>
            <p:ph type="title"/>
          </p:nvPr>
        </p:nvSpPr>
        <p:spPr/>
        <p:txBody>
          <a:bodyPr/>
          <a:lstStyle/>
          <a:p>
            <a:r>
              <a:rPr lang="en-GB" dirty="0"/>
              <a:t>Election Results</a:t>
            </a:r>
          </a:p>
        </p:txBody>
      </p:sp>
      <p:sp>
        <p:nvSpPr>
          <p:cNvPr id="3" name="Content Placeholder 2">
            <a:extLst>
              <a:ext uri="{FF2B5EF4-FFF2-40B4-BE49-F238E27FC236}">
                <a16:creationId xmlns:a16="http://schemas.microsoft.com/office/drawing/2014/main" id="{01F0168E-FDE4-9822-D9A3-4973C60EF165}"/>
              </a:ext>
            </a:extLst>
          </p:cNvPr>
          <p:cNvSpPr>
            <a:spLocks noGrp="1"/>
          </p:cNvSpPr>
          <p:nvPr>
            <p:ph idx="1"/>
          </p:nvPr>
        </p:nvSpPr>
        <p:spPr>
          <a:xfrm>
            <a:off x="1484310" y="2005264"/>
            <a:ext cx="10018713" cy="4724010"/>
          </a:xfrm>
        </p:spPr>
        <p:txBody>
          <a:bodyPr>
            <a:normAutofit/>
          </a:bodyPr>
          <a:lstStyle/>
          <a:p>
            <a:pPr lvl="1"/>
            <a:r>
              <a:rPr lang="en-GB" sz="2400" dirty="0"/>
              <a:t>69 votes out </a:t>
            </a:r>
            <a:r>
              <a:rPr lang="en-GB" sz="2400"/>
              <a:t>of 151 </a:t>
            </a:r>
            <a:r>
              <a:rPr lang="en-GB" sz="2400" dirty="0"/>
              <a:t>users</a:t>
            </a:r>
          </a:p>
          <a:p>
            <a:pPr lvl="1"/>
            <a:r>
              <a:rPr lang="en-GB" sz="2400" dirty="0"/>
              <a:t>Very close result, thank you to all of the nominated candidates</a:t>
            </a:r>
          </a:p>
          <a:p>
            <a:pPr lvl="2"/>
            <a:r>
              <a:rPr lang="en-GB" sz="2200" dirty="0"/>
              <a:t>And thank you to all of the voters!</a:t>
            </a:r>
          </a:p>
          <a:p>
            <a:pPr lvl="1"/>
            <a:r>
              <a:rPr lang="en-GB" sz="2400" dirty="0"/>
              <a:t>Of the 5 candidates, the following two received the most votes and have agreed to take up a position on the User Board:</a:t>
            </a:r>
          </a:p>
          <a:p>
            <a:pPr lvl="2"/>
            <a:r>
              <a:rPr lang="en-GB" sz="2200" dirty="0"/>
              <a:t>Debaditya Biswas (Virginia Tech)</a:t>
            </a:r>
          </a:p>
          <a:p>
            <a:pPr lvl="2"/>
            <a:r>
              <a:rPr lang="en-GB" sz="2200" dirty="0"/>
              <a:t>Dien Nguyen (University of Tennessee)</a:t>
            </a:r>
          </a:p>
          <a:p>
            <a:pPr lvl="1"/>
            <a:endParaRPr lang="en-GB" sz="2400" dirty="0"/>
          </a:p>
          <a:p>
            <a:pPr marL="914400" lvl="2" indent="0">
              <a:buNone/>
            </a:pPr>
            <a:endParaRPr lang="en-GB" sz="2200" dirty="0"/>
          </a:p>
        </p:txBody>
      </p:sp>
    </p:spTree>
    <p:extLst>
      <p:ext uri="{BB962C8B-B14F-4D97-AF65-F5344CB8AC3E}">
        <p14:creationId xmlns:p14="http://schemas.microsoft.com/office/powerpoint/2010/main" val="63844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335951-3E8A-BD63-5A7D-AB52015F8E5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B4C8E8C-AA6C-853B-26CD-F4987A801D4E}"/>
              </a:ext>
            </a:extLst>
          </p:cNvPr>
          <p:cNvSpPr txBox="1"/>
          <p:nvPr/>
        </p:nvSpPr>
        <p:spPr>
          <a:xfrm>
            <a:off x="382559" y="5155992"/>
            <a:ext cx="11012280" cy="150810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a:ln>
                  <a:noFill/>
                </a:ln>
                <a:solidFill>
                  <a:srgbClr val="0000FF"/>
                </a:solidFill>
                <a:effectLst/>
                <a:uLnTx/>
                <a:uFillTx/>
                <a:latin typeface="Aptos" panose="02110004020202020204"/>
                <a:ea typeface="+mn-ea"/>
                <a:cs typeface="+mn-cs"/>
              </a:rPr>
              <a:t>Femtoscale</a:t>
            </a:r>
            <a:r>
              <a:rPr kumimoji="0" lang="en-US" sz="2000" b="1" i="0" u="none" strike="noStrike" kern="1200" cap="none" spc="0" normalizeH="0" baseline="0" noProof="0" dirty="0">
                <a:ln>
                  <a:noFill/>
                </a:ln>
                <a:solidFill>
                  <a:srgbClr val="0000FF"/>
                </a:solidFill>
                <a:effectLst/>
                <a:uLnTx/>
                <a:uFillTx/>
                <a:latin typeface="Aptos" panose="02110004020202020204"/>
                <a:ea typeface="+mn-ea"/>
                <a:cs typeface="+mn-cs"/>
              </a:rPr>
              <a:t> imaging: anticipated opportunity in strategic areas of AI at JLab</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Femtoscale</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imaging of quarks, gluons, and their interactions at CEBAF and the upcoming EIC.</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Applying AI to the unique challenges of Nuclear Physics, including multidimensional correlations within vast datasets, will advance core AI methodologies and benefit other sciences and society.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Possibly new opportunities in hadron structure visualization/intuition building?</a:t>
            </a:r>
          </a:p>
        </p:txBody>
      </p:sp>
      <p:sp>
        <p:nvSpPr>
          <p:cNvPr id="3" name="TextBox 2">
            <a:extLst>
              <a:ext uri="{FF2B5EF4-FFF2-40B4-BE49-F238E27FC236}">
                <a16:creationId xmlns:a16="http://schemas.microsoft.com/office/drawing/2014/main" id="{9EF7BFCF-C452-9D16-EEBC-1588D63AAD34}"/>
              </a:ext>
            </a:extLst>
          </p:cNvPr>
          <p:cNvSpPr txBox="1"/>
          <p:nvPr/>
        </p:nvSpPr>
        <p:spPr>
          <a:xfrm>
            <a:off x="382559" y="222870"/>
            <a:ext cx="930965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ptos" panose="02110004020202020204"/>
                <a:ea typeface="+mn-ea"/>
                <a:cs typeface="+mn-cs"/>
              </a:rPr>
              <a:t>AI4HallC Working Group Broader View</a:t>
            </a:r>
          </a:p>
        </p:txBody>
      </p:sp>
      <p:sp>
        <p:nvSpPr>
          <p:cNvPr id="5" name="TextBox 4">
            <a:extLst>
              <a:ext uri="{FF2B5EF4-FFF2-40B4-BE49-F238E27FC236}">
                <a16:creationId xmlns:a16="http://schemas.microsoft.com/office/drawing/2014/main" id="{9679CC93-55C4-B678-5CFB-2F11D428D80C}"/>
              </a:ext>
            </a:extLst>
          </p:cNvPr>
          <p:cNvSpPr txBox="1"/>
          <p:nvPr/>
        </p:nvSpPr>
        <p:spPr>
          <a:xfrm>
            <a:off x="382559" y="770849"/>
            <a:ext cx="11012280" cy="433965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FF"/>
                </a:solidFill>
                <a:effectLst/>
                <a:uLnTx/>
                <a:uFillTx/>
                <a:latin typeface="Aptos" panose="02110004020202020204"/>
                <a:ea typeface="+mn-ea"/>
                <a:cs typeface="+mn-cs"/>
              </a:rPr>
              <a:t>Ongoing and Prospective Areas of AI that might be of interest to Hall C 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AI and Lattice QCD</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The Theory Center, a leader in Lattice QCD, is actively addressing the critical slowing-down of Lattice QCD simulations through AI. Supported by </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SciDAC</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and leveraging Exascale Computing, these efforts have the potential to substantially improve the accuracy of Lattice QCD simulations.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AI-Assisted Detector Design (AID2E)</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The </a:t>
            </a:r>
            <a:r>
              <a:rPr kumimoji="0" lang="en-US" sz="1800" b="0" i="0" u="none" strike="noStrike" kern="1200" cap="none" spc="0" normalizeH="0" baseline="0" noProof="0" dirty="0" err="1">
                <a:ln>
                  <a:noFill/>
                </a:ln>
                <a:solidFill>
                  <a:prstClr val="black"/>
                </a:solidFill>
                <a:effectLst/>
                <a:uLnTx/>
                <a:uFillTx/>
                <a:latin typeface="Aptos" panose="02110004020202020204"/>
                <a:ea typeface="+mn-ea"/>
                <a:cs typeface="+mn-cs"/>
              </a:rPr>
              <a:t>ePIC</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detector at the upcoming Electron-Ion Collider might be the first detector using AI for design, construction, and operation. The AID(2)E collaboration addresses currently the use of AI to aide to the detector design.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Quantum Chromodynamics Nuclear Tomography (</a:t>
            </a:r>
            <a:r>
              <a:rPr kumimoji="0" lang="en-US" sz="1800" b="1" i="0" u="none" strike="noStrike" kern="1200" cap="none" spc="0" normalizeH="0" baseline="0" noProof="0" dirty="0" err="1">
                <a:ln>
                  <a:noFill/>
                </a:ln>
                <a:solidFill>
                  <a:prstClr val="black"/>
                </a:solidFill>
                <a:effectLst/>
                <a:uLnTx/>
                <a:uFillTx/>
                <a:latin typeface="Aptos" panose="02110004020202020204"/>
                <a:ea typeface="+mn-ea"/>
                <a:cs typeface="+mn-cs"/>
              </a:rPr>
              <a:t>QuantOM</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aims to analyze data from Deep Inelastic Scattering (DIS) experiments conducted at Jefferson Lab and the upcoming Electron Ion Collider. The DIS data analysis is performed on an event-level by leveraging nuclear theory models and accounting for experimental conditions.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i="0" u="none" strike="noStrike" kern="1200" cap="none" spc="0" normalizeH="0" baseline="0" noProof="0" dirty="0" err="1">
                <a:ln>
                  <a:noFill/>
                </a:ln>
                <a:solidFill>
                  <a:prstClr val="black"/>
                </a:solidFill>
                <a:effectLst/>
                <a:uLnTx/>
                <a:uFillTx/>
                <a:latin typeface="Aptos" panose="02110004020202020204"/>
                <a:ea typeface="+mn-ea"/>
                <a:cs typeface="+mn-cs"/>
              </a:rPr>
              <a:t>EXCLusives</a:t>
            </a:r>
            <a:r>
              <a:rPr kumimoji="0" lang="en-US" sz="1800" b="1" i="0" u="none" strike="noStrike" kern="1200" cap="none" spc="0" normalizeH="0" baseline="0" noProof="0" dirty="0">
                <a:ln>
                  <a:noFill/>
                </a:ln>
                <a:solidFill>
                  <a:prstClr val="black"/>
                </a:solidFill>
                <a:effectLst/>
                <a:uLnTx/>
                <a:uFillTx/>
                <a:latin typeface="Aptos" panose="02110004020202020204"/>
                <a:ea typeface="+mn-ea"/>
                <a:cs typeface="+mn-cs"/>
              </a:rPr>
              <a:t> with AI and Machine learning (EXCLAIM</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the main goal is to develop a framework to implement AI/ML techniques emerging from the phenomenology of high energy exclusive scattering processes from nucleons and nuclei. </a:t>
            </a:r>
          </a:p>
        </p:txBody>
      </p:sp>
      <p:sp>
        <p:nvSpPr>
          <p:cNvPr id="4" name="TextBox 3">
            <a:extLst>
              <a:ext uri="{FF2B5EF4-FFF2-40B4-BE49-F238E27FC236}">
                <a16:creationId xmlns:a16="http://schemas.microsoft.com/office/drawing/2014/main" id="{3A0D29FB-F858-0460-2988-784F3DEA4B9B}"/>
              </a:ext>
            </a:extLst>
          </p:cNvPr>
          <p:cNvSpPr txBox="1"/>
          <p:nvPr/>
        </p:nvSpPr>
        <p:spPr>
          <a:xfrm>
            <a:off x="10229258" y="101011"/>
            <a:ext cx="191343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Tanja Horn, CUA</a:t>
            </a:r>
          </a:p>
        </p:txBody>
      </p:sp>
    </p:spTree>
    <p:extLst>
      <p:ext uri="{BB962C8B-B14F-4D97-AF65-F5344CB8AC3E}">
        <p14:creationId xmlns:p14="http://schemas.microsoft.com/office/powerpoint/2010/main" val="3183274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FC347-3B79-45C9-FF39-7338211A42B7}"/>
              </a:ext>
            </a:extLst>
          </p:cNvPr>
          <p:cNvSpPr>
            <a:spLocks noGrp="1"/>
          </p:cNvSpPr>
          <p:nvPr>
            <p:ph type="title"/>
          </p:nvPr>
        </p:nvSpPr>
        <p:spPr/>
        <p:txBody>
          <a:bodyPr/>
          <a:lstStyle/>
          <a:p>
            <a:r>
              <a:rPr lang="en-GB" sz="6000" dirty="0"/>
              <a:t>Discussion</a:t>
            </a:r>
            <a:endParaRPr lang="en-GB" dirty="0"/>
          </a:p>
        </p:txBody>
      </p:sp>
    </p:spTree>
    <p:extLst>
      <p:ext uri="{BB962C8B-B14F-4D97-AF65-F5344CB8AC3E}">
        <p14:creationId xmlns:p14="http://schemas.microsoft.com/office/powerpoint/2010/main" val="4080138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0977F-B4EC-1B19-5F54-D2911B7228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D7547C-8B0E-9E38-4EB3-28B5CA721206}"/>
              </a:ext>
            </a:extLst>
          </p:cNvPr>
          <p:cNvSpPr>
            <a:spLocks noGrp="1"/>
          </p:cNvSpPr>
          <p:nvPr>
            <p:ph type="title"/>
          </p:nvPr>
        </p:nvSpPr>
        <p:spPr/>
        <p:txBody>
          <a:bodyPr/>
          <a:lstStyle/>
          <a:p>
            <a:r>
              <a:rPr lang="en-GB" dirty="0"/>
              <a:t>Outgoing Members</a:t>
            </a:r>
          </a:p>
        </p:txBody>
      </p:sp>
      <p:sp>
        <p:nvSpPr>
          <p:cNvPr id="3" name="Content Placeholder 2">
            <a:extLst>
              <a:ext uri="{FF2B5EF4-FFF2-40B4-BE49-F238E27FC236}">
                <a16:creationId xmlns:a16="http://schemas.microsoft.com/office/drawing/2014/main" id="{616A5683-8DC7-3245-D332-71118B4C4037}"/>
              </a:ext>
            </a:extLst>
          </p:cNvPr>
          <p:cNvSpPr>
            <a:spLocks noGrp="1"/>
          </p:cNvSpPr>
          <p:nvPr>
            <p:ph idx="1"/>
          </p:nvPr>
        </p:nvSpPr>
        <p:spPr>
          <a:xfrm>
            <a:off x="1484310" y="2005264"/>
            <a:ext cx="10018713" cy="4724010"/>
          </a:xfrm>
        </p:spPr>
        <p:txBody>
          <a:bodyPr>
            <a:normAutofit/>
          </a:bodyPr>
          <a:lstStyle/>
          <a:p>
            <a:pPr lvl="1"/>
            <a:r>
              <a:rPr lang="en-GB" sz="2400" dirty="0"/>
              <a:t>The two newly elected members replace:</a:t>
            </a:r>
          </a:p>
          <a:p>
            <a:pPr lvl="2"/>
            <a:r>
              <a:rPr lang="en-GB" sz="2200" dirty="0"/>
              <a:t>Stephen Kay (University of York)</a:t>
            </a:r>
          </a:p>
          <a:p>
            <a:pPr lvl="2"/>
            <a:r>
              <a:rPr lang="en-GB" sz="2200" dirty="0"/>
              <a:t>Marie Boer (Virginia Tech)</a:t>
            </a:r>
          </a:p>
          <a:p>
            <a:pPr lvl="1"/>
            <a:r>
              <a:rPr lang="en-GB" sz="2400" dirty="0"/>
              <a:t>These members will rotate out at the next meeting of the User Board</a:t>
            </a:r>
          </a:p>
          <a:p>
            <a:pPr lvl="1"/>
            <a:endParaRPr lang="en-GB" sz="2400" dirty="0"/>
          </a:p>
          <a:p>
            <a:pPr lvl="1"/>
            <a:endParaRPr lang="en-GB" sz="2400" dirty="0"/>
          </a:p>
          <a:p>
            <a:pPr marL="914400" lvl="2" indent="0">
              <a:buNone/>
            </a:pPr>
            <a:endParaRPr lang="en-GB" sz="2200" dirty="0"/>
          </a:p>
        </p:txBody>
      </p:sp>
    </p:spTree>
    <p:extLst>
      <p:ext uri="{BB962C8B-B14F-4D97-AF65-F5344CB8AC3E}">
        <p14:creationId xmlns:p14="http://schemas.microsoft.com/office/powerpoint/2010/main" val="289358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7F130-F540-01A2-E03E-DE82D9273A19}"/>
              </a:ext>
            </a:extLst>
          </p:cNvPr>
          <p:cNvSpPr>
            <a:spLocks noGrp="1"/>
          </p:cNvSpPr>
          <p:nvPr>
            <p:ph type="ctrTitle"/>
          </p:nvPr>
        </p:nvSpPr>
        <p:spPr/>
        <p:txBody>
          <a:bodyPr/>
          <a:lstStyle/>
          <a:p>
            <a:r>
              <a:rPr lang="en-GB" dirty="0"/>
              <a:t>Hall C User Group:</a:t>
            </a:r>
            <a:br>
              <a:rPr lang="en-GB" dirty="0"/>
            </a:br>
            <a:r>
              <a:rPr lang="en-GB" dirty="0"/>
              <a:t>Proposed Bylaws Updates</a:t>
            </a:r>
          </a:p>
        </p:txBody>
      </p:sp>
      <p:sp>
        <p:nvSpPr>
          <p:cNvPr id="3" name="Subtitle 2">
            <a:extLst>
              <a:ext uri="{FF2B5EF4-FFF2-40B4-BE49-F238E27FC236}">
                <a16:creationId xmlns:a16="http://schemas.microsoft.com/office/drawing/2014/main" id="{676C785E-D114-04B4-FF58-66309BCD8D17}"/>
              </a:ext>
            </a:extLst>
          </p:cNvPr>
          <p:cNvSpPr>
            <a:spLocks noGrp="1"/>
          </p:cNvSpPr>
          <p:nvPr>
            <p:ph type="subTitle" idx="1"/>
          </p:nvPr>
        </p:nvSpPr>
        <p:spPr/>
        <p:txBody>
          <a:bodyPr>
            <a:normAutofit/>
          </a:bodyPr>
          <a:lstStyle/>
          <a:p>
            <a:r>
              <a:rPr lang="en-GB" sz="3600" dirty="0"/>
              <a:t>17</a:t>
            </a:r>
            <a:r>
              <a:rPr lang="en-GB" sz="3600" baseline="30000" dirty="0"/>
              <a:t>th</a:t>
            </a:r>
            <a:r>
              <a:rPr lang="en-GB" sz="3600" dirty="0"/>
              <a:t> June 2025</a:t>
            </a:r>
          </a:p>
        </p:txBody>
      </p:sp>
    </p:spTree>
    <p:extLst>
      <p:ext uri="{BB962C8B-B14F-4D97-AF65-F5344CB8AC3E}">
        <p14:creationId xmlns:p14="http://schemas.microsoft.com/office/powerpoint/2010/main" val="125310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FEF91-AF26-A1A8-D314-A80FF0D371ED}"/>
              </a:ext>
            </a:extLst>
          </p:cNvPr>
          <p:cNvSpPr>
            <a:spLocks noGrp="1"/>
          </p:cNvSpPr>
          <p:nvPr>
            <p:ph type="title"/>
          </p:nvPr>
        </p:nvSpPr>
        <p:spPr/>
        <p:txBody>
          <a:bodyPr/>
          <a:lstStyle/>
          <a:p>
            <a:r>
              <a:rPr lang="en-GB" dirty="0"/>
              <a:t>Proposed Updates</a:t>
            </a:r>
          </a:p>
        </p:txBody>
      </p:sp>
      <p:sp>
        <p:nvSpPr>
          <p:cNvPr id="3" name="Content Placeholder 2">
            <a:extLst>
              <a:ext uri="{FF2B5EF4-FFF2-40B4-BE49-F238E27FC236}">
                <a16:creationId xmlns:a16="http://schemas.microsoft.com/office/drawing/2014/main" id="{01F0168E-FDE4-9822-D9A3-4973C60EF165}"/>
              </a:ext>
            </a:extLst>
          </p:cNvPr>
          <p:cNvSpPr>
            <a:spLocks noGrp="1"/>
          </p:cNvSpPr>
          <p:nvPr>
            <p:ph idx="1"/>
          </p:nvPr>
        </p:nvSpPr>
        <p:spPr>
          <a:xfrm>
            <a:off x="1484310" y="2005264"/>
            <a:ext cx="10018713" cy="2868578"/>
          </a:xfrm>
        </p:spPr>
        <p:txBody>
          <a:bodyPr>
            <a:normAutofit/>
          </a:bodyPr>
          <a:lstStyle/>
          <a:p>
            <a:pPr marL="457200" indent="-457200">
              <a:buFont typeface="+mj-lt"/>
              <a:buAutoNum type="arabicPeriod"/>
            </a:pPr>
            <a:r>
              <a:rPr lang="en-GB" dirty="0"/>
              <a:t>Additional recommendation for “good standing” in the Hall C community</a:t>
            </a:r>
          </a:p>
          <a:p>
            <a:pPr lvl="1"/>
            <a:r>
              <a:rPr lang="en-GB" sz="2400" dirty="0"/>
              <a:t>Related to shift scheduling/taking</a:t>
            </a:r>
          </a:p>
          <a:p>
            <a:pPr marL="457200" indent="-457200">
              <a:buFont typeface="+mj-lt"/>
              <a:buAutoNum type="arabicPeriod"/>
            </a:pPr>
            <a:r>
              <a:rPr lang="en-GB" dirty="0"/>
              <a:t>Elections</a:t>
            </a:r>
          </a:p>
          <a:p>
            <a:pPr lvl="1"/>
            <a:r>
              <a:rPr lang="en-GB" sz="2400" dirty="0"/>
              <a:t>Codification of User Board election process</a:t>
            </a:r>
          </a:p>
          <a:p>
            <a:pPr lvl="1"/>
            <a:endParaRPr lang="en-GB" sz="2400" dirty="0"/>
          </a:p>
        </p:txBody>
      </p:sp>
      <p:sp>
        <p:nvSpPr>
          <p:cNvPr id="6" name="Content Placeholder 2">
            <a:extLst>
              <a:ext uri="{FF2B5EF4-FFF2-40B4-BE49-F238E27FC236}">
                <a16:creationId xmlns:a16="http://schemas.microsoft.com/office/drawing/2014/main" id="{48AA752D-484B-EFCC-EA0E-C5B8682E17F5}"/>
              </a:ext>
            </a:extLst>
          </p:cNvPr>
          <p:cNvSpPr txBox="1">
            <a:spLocks/>
          </p:cNvSpPr>
          <p:nvPr/>
        </p:nvSpPr>
        <p:spPr>
          <a:xfrm>
            <a:off x="1123951" y="4243524"/>
            <a:ext cx="10379072" cy="2043346"/>
          </a:xfrm>
          <a:prstGeom prst="rect">
            <a:avLst/>
          </a:prstGeom>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marR="0" lvl="1"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rPr>
              <a:t>As a reminder with proposed changes, we are </a:t>
            </a:r>
            <a:r>
              <a:rPr kumimoji="0" lang="en-GB" sz="2400" b="1" i="0" u="sng" strike="noStrike" kern="1200" cap="none" spc="0" normalizeH="0" baseline="0" noProof="0" dirty="0">
                <a:ln>
                  <a:noFill/>
                </a:ln>
                <a:solidFill>
                  <a:prstClr val="black"/>
                </a:solidFill>
                <a:effectLst/>
                <a:uLnTx/>
                <a:uFillTx/>
                <a:latin typeface="Corbel" panose="020B0503020204020204"/>
                <a:ea typeface="+mn-ea"/>
                <a:cs typeface="+mn-cs"/>
              </a:rPr>
              <a:t>not</a:t>
            </a:r>
            <a:r>
              <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rPr>
              <a:t> a collaboration. Generally, we cannot </a:t>
            </a:r>
            <a:r>
              <a:rPr kumimoji="0" lang="en-GB" sz="2400" b="1" i="0" u="sng" strike="noStrike" kern="1200" cap="none" spc="0" normalizeH="0" baseline="0" noProof="0" dirty="0">
                <a:ln>
                  <a:noFill/>
                </a:ln>
                <a:solidFill>
                  <a:prstClr val="black"/>
                </a:solidFill>
                <a:effectLst/>
                <a:uLnTx/>
                <a:uFillTx/>
                <a:latin typeface="Corbel" panose="020B0503020204020204"/>
                <a:ea typeface="+mn-ea"/>
                <a:cs typeface="+mn-cs"/>
              </a:rPr>
              <a:t>enforce</a:t>
            </a:r>
            <a:r>
              <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rPr>
              <a:t> rules. Rather, we comment upon expectations of the user group.</a:t>
            </a:r>
          </a:p>
          <a:p>
            <a:pPr marL="457200" marR="0" lvl="1" indent="0" algn="l" defTabSz="457200" rtl="0" eaLnBrk="1" fontAlgn="auto" latinLnBrk="0" hangingPunct="1">
              <a:lnSpc>
                <a:spcPct val="100000"/>
              </a:lnSpc>
              <a:spcBef>
                <a:spcPct val="20000"/>
              </a:spcBef>
              <a:spcAft>
                <a:spcPts val="600"/>
              </a:spcAft>
              <a:buClr>
                <a:srgbClr val="EB8F22">
                  <a:lumMod val="75000"/>
                </a:srgbClr>
              </a:buClr>
              <a:buSzPct val="145000"/>
              <a:buFont typeface="Arial"/>
              <a:buNone/>
              <a:tabLst/>
              <a:defRPr/>
            </a:pPr>
            <a:r>
              <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rPr>
              <a:t>Current bylaws - </a:t>
            </a:r>
            <a:r>
              <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hlinkClick r:id="rId2"/>
              </a:rPr>
              <a:t>https://hallcweb.jlab.org/DocDB/0012/001233/001/HallCByLawsCoC_final.pdf</a:t>
            </a:r>
            <a:endParaRPr kumimoji="0" lang="en-GB" sz="2400" b="1"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7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1EE96-0D23-313E-5027-7D5056916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D7A71A-563F-0D6F-D5E3-F47EB94EF4B1}"/>
              </a:ext>
            </a:extLst>
          </p:cNvPr>
          <p:cNvSpPr>
            <a:spLocks noGrp="1"/>
          </p:cNvSpPr>
          <p:nvPr>
            <p:ph type="title"/>
          </p:nvPr>
        </p:nvSpPr>
        <p:spPr/>
        <p:txBody>
          <a:bodyPr/>
          <a:lstStyle/>
          <a:p>
            <a:r>
              <a:rPr lang="en-GB" dirty="0"/>
              <a:t>1. Shift Scheduling</a:t>
            </a:r>
          </a:p>
        </p:txBody>
      </p:sp>
      <p:sp>
        <p:nvSpPr>
          <p:cNvPr id="3" name="Content Placeholder 2">
            <a:extLst>
              <a:ext uri="{FF2B5EF4-FFF2-40B4-BE49-F238E27FC236}">
                <a16:creationId xmlns:a16="http://schemas.microsoft.com/office/drawing/2014/main" id="{A594735B-A081-22DD-143D-95135131C1D5}"/>
              </a:ext>
            </a:extLst>
          </p:cNvPr>
          <p:cNvSpPr>
            <a:spLocks noGrp="1"/>
          </p:cNvSpPr>
          <p:nvPr>
            <p:ph idx="1"/>
          </p:nvPr>
        </p:nvSpPr>
        <p:spPr>
          <a:xfrm>
            <a:off x="1484310" y="2005263"/>
            <a:ext cx="10018713" cy="4852737"/>
          </a:xfrm>
        </p:spPr>
        <p:txBody>
          <a:bodyPr>
            <a:normAutofit/>
          </a:bodyPr>
          <a:lstStyle/>
          <a:p>
            <a:r>
              <a:rPr lang="en-GB" sz="2400" dirty="0"/>
              <a:t>During current run, shift takers noticed that cancelled shifts were no longer counting for shift credit</a:t>
            </a:r>
          </a:p>
          <a:p>
            <a:r>
              <a:rPr lang="en-GB" b="1" dirty="0"/>
              <a:t>This was </a:t>
            </a:r>
            <a:r>
              <a:rPr lang="en-GB" b="1" u="sng" dirty="0"/>
              <a:t>not</a:t>
            </a:r>
            <a:r>
              <a:rPr lang="en-GB" b="1" dirty="0"/>
              <a:t> the case previously</a:t>
            </a:r>
          </a:p>
          <a:p>
            <a:r>
              <a:rPr lang="en-GB" sz="2400" dirty="0"/>
              <a:t>Unclear if this </a:t>
            </a:r>
            <a:r>
              <a:rPr lang="en-GB" dirty="0"/>
              <a:t>was intentional, or something changed in shift scheduler</a:t>
            </a:r>
          </a:p>
          <a:p>
            <a:r>
              <a:rPr lang="en-GB" dirty="0"/>
              <a:t>In signing up for shifts, </a:t>
            </a:r>
            <a:r>
              <a:rPr lang="en-GB" b="1" dirty="0"/>
              <a:t>users have often already made significant contributions of their time and resources</a:t>
            </a:r>
          </a:p>
          <a:p>
            <a:pPr lvl="1"/>
            <a:r>
              <a:rPr lang="en-GB" dirty="0"/>
              <a:t>This is true whether people have travelled to the lab from afar or not</a:t>
            </a:r>
          </a:p>
          <a:p>
            <a:r>
              <a:rPr lang="en-GB" dirty="0"/>
              <a:t>As such, we propose an addition to the bylaws to reflect this contribution</a:t>
            </a:r>
          </a:p>
          <a:p>
            <a:endParaRPr lang="en-GB" sz="2400" dirty="0"/>
          </a:p>
        </p:txBody>
      </p:sp>
    </p:spTree>
    <p:extLst>
      <p:ext uri="{BB962C8B-B14F-4D97-AF65-F5344CB8AC3E}">
        <p14:creationId xmlns:p14="http://schemas.microsoft.com/office/powerpoint/2010/main" val="411456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57653-1974-0AA5-6C98-4D87D2B2EB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E83090-62E1-0E4E-B72B-8C6A20FA6DBF}"/>
              </a:ext>
            </a:extLst>
          </p:cNvPr>
          <p:cNvSpPr>
            <a:spLocks noGrp="1"/>
          </p:cNvSpPr>
          <p:nvPr>
            <p:ph type="title"/>
          </p:nvPr>
        </p:nvSpPr>
        <p:spPr/>
        <p:txBody>
          <a:bodyPr/>
          <a:lstStyle/>
          <a:p>
            <a:r>
              <a:rPr lang="en-GB" dirty="0"/>
              <a:t>1. Shift Scheduling</a:t>
            </a:r>
          </a:p>
        </p:txBody>
      </p:sp>
      <p:sp>
        <p:nvSpPr>
          <p:cNvPr id="3" name="Content Placeholder 2">
            <a:extLst>
              <a:ext uri="{FF2B5EF4-FFF2-40B4-BE49-F238E27FC236}">
                <a16:creationId xmlns:a16="http://schemas.microsoft.com/office/drawing/2014/main" id="{F756529D-D945-C7BD-38B1-6B137E3D48B7}"/>
              </a:ext>
            </a:extLst>
          </p:cNvPr>
          <p:cNvSpPr>
            <a:spLocks noGrp="1"/>
          </p:cNvSpPr>
          <p:nvPr>
            <p:ph idx="1"/>
          </p:nvPr>
        </p:nvSpPr>
        <p:spPr>
          <a:xfrm>
            <a:off x="1484310" y="2005263"/>
            <a:ext cx="10018713" cy="4852737"/>
          </a:xfrm>
        </p:spPr>
        <p:txBody>
          <a:bodyPr>
            <a:normAutofit/>
          </a:bodyPr>
          <a:lstStyle/>
          <a:p>
            <a:r>
              <a:rPr lang="en-GB" sz="2400" dirty="0"/>
              <a:t>Propose adding this to the existing bylaws under:</a:t>
            </a:r>
          </a:p>
          <a:p>
            <a:pPr lvl="1"/>
            <a:r>
              <a:rPr lang="en-GB" i="1" dirty="0"/>
              <a:t>I. Recommendations for “good standing” in our community</a:t>
            </a:r>
          </a:p>
          <a:p>
            <a:pPr marL="0" indent="0" algn="just">
              <a:buNone/>
            </a:pPr>
            <a:r>
              <a:rPr lang="en-GB" sz="2000" i="1" dirty="0"/>
              <a:t>5. When signing up for shifts, users are committing their time and resources to assist on an experiment. This contribution should be recognised by experimental spokespeople, even if unforeseen circumstances lead to shifts being cancelled. We strongly encourage that any shifts that are cancelled less than 8 weeks in advance still count for “full credit” when determining eligibility for authorship on experiments. We also encourage spokespeople to set out their stance on credit for cancelled shifts prominently on the shift signup page, especially if it deviates from this recommendation. </a:t>
            </a:r>
            <a:endParaRPr lang="en-GB" sz="1800" i="1" dirty="0"/>
          </a:p>
          <a:p>
            <a:r>
              <a:rPr lang="en-GB" dirty="0"/>
              <a:t>Note, this could also be inserted directly below recommendation 2 which discusses shifts (therefore shunting other recommendations down).</a:t>
            </a:r>
            <a:br>
              <a:rPr lang="en-GB" dirty="0"/>
            </a:br>
            <a:endParaRPr lang="en-GB" dirty="0"/>
          </a:p>
        </p:txBody>
      </p:sp>
    </p:spTree>
    <p:extLst>
      <p:ext uri="{BB962C8B-B14F-4D97-AF65-F5344CB8AC3E}">
        <p14:creationId xmlns:p14="http://schemas.microsoft.com/office/powerpoint/2010/main" val="103167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3EAD-4F6E-B483-ADF6-A518620C1D28}"/>
              </a:ext>
            </a:extLst>
          </p:cNvPr>
          <p:cNvSpPr>
            <a:spLocks noGrp="1"/>
          </p:cNvSpPr>
          <p:nvPr>
            <p:ph type="title"/>
          </p:nvPr>
        </p:nvSpPr>
        <p:spPr>
          <a:xfrm>
            <a:off x="1484312" y="1809750"/>
            <a:ext cx="10018711" cy="3048000"/>
          </a:xfrm>
        </p:spPr>
        <p:txBody>
          <a:bodyPr>
            <a:normAutofit/>
          </a:bodyPr>
          <a:lstStyle/>
          <a:p>
            <a:r>
              <a:rPr lang="en-GB" sz="4800" dirty="0"/>
              <a:t>Discussion on Proposed Change 1</a:t>
            </a:r>
          </a:p>
        </p:txBody>
      </p:sp>
    </p:spTree>
    <p:extLst>
      <p:ext uri="{BB962C8B-B14F-4D97-AF65-F5344CB8AC3E}">
        <p14:creationId xmlns:p14="http://schemas.microsoft.com/office/powerpoint/2010/main" val="2693670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28AFF-7F5C-B9E2-DC2B-DC94AB09AA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51AB59-B151-5BCB-6EBF-A8C798BFBC8E}"/>
              </a:ext>
            </a:extLst>
          </p:cNvPr>
          <p:cNvSpPr>
            <a:spLocks noGrp="1"/>
          </p:cNvSpPr>
          <p:nvPr>
            <p:ph type="title"/>
          </p:nvPr>
        </p:nvSpPr>
        <p:spPr/>
        <p:txBody>
          <a:bodyPr/>
          <a:lstStyle/>
          <a:p>
            <a:r>
              <a:rPr lang="en-GB" dirty="0"/>
              <a:t>2. User Board Elections</a:t>
            </a:r>
          </a:p>
        </p:txBody>
      </p:sp>
      <p:sp>
        <p:nvSpPr>
          <p:cNvPr id="3" name="Content Placeholder 2">
            <a:extLst>
              <a:ext uri="{FF2B5EF4-FFF2-40B4-BE49-F238E27FC236}">
                <a16:creationId xmlns:a16="http://schemas.microsoft.com/office/drawing/2014/main" id="{8D609BC3-CCAF-EE16-69AE-B4C08D23B0B8}"/>
              </a:ext>
            </a:extLst>
          </p:cNvPr>
          <p:cNvSpPr>
            <a:spLocks noGrp="1"/>
          </p:cNvSpPr>
          <p:nvPr>
            <p:ph idx="1"/>
          </p:nvPr>
        </p:nvSpPr>
        <p:spPr>
          <a:xfrm>
            <a:off x="1484310" y="2005263"/>
            <a:ext cx="10018713" cy="4852737"/>
          </a:xfrm>
        </p:spPr>
        <p:txBody>
          <a:bodyPr>
            <a:normAutofit/>
          </a:bodyPr>
          <a:lstStyle/>
          <a:p>
            <a:r>
              <a:rPr lang="en-GB" dirty="0"/>
              <a:t>Currently, the bylaws have the following to say on elections –</a:t>
            </a:r>
            <a:endParaRPr lang="en-GB" sz="2400" dirty="0"/>
          </a:p>
          <a:p>
            <a:pPr marL="0" indent="0" algn="just">
              <a:buNone/>
            </a:pPr>
            <a:r>
              <a:rPr lang="en-GB" i="1" dirty="0"/>
              <a:t>The UB consists of six members elected for a period of (3) three years in staggered terms. The UB shall have two new individuals elected annually by the members of the Organization as Board Members, to replace Board Members who retire from office at the time of such election. Any member of the user organization can nominate candidates. Members that agree to be nominated and run for election will be asked to provide a brief candidate statement. The election will be conducted by email: a reasonable number of candidates will be proposed by the UB, and members may vote for their </a:t>
            </a:r>
            <a:r>
              <a:rPr lang="en-GB" i="1" dirty="0" err="1"/>
              <a:t>favorite</a:t>
            </a:r>
            <a:r>
              <a:rPr lang="en-GB" i="1" dirty="0"/>
              <a:t> candidates.</a:t>
            </a:r>
            <a:endParaRPr lang="en-GB" sz="2400" dirty="0"/>
          </a:p>
        </p:txBody>
      </p:sp>
    </p:spTree>
    <p:extLst>
      <p:ext uri="{BB962C8B-B14F-4D97-AF65-F5344CB8AC3E}">
        <p14:creationId xmlns:p14="http://schemas.microsoft.com/office/powerpoint/2010/main" val="8429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1_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4.xml><?xml version="1.0" encoding="utf-8"?>
<a:theme xmlns:a="http://schemas.openxmlformats.org/drawingml/2006/main" name="2_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1547</Words>
  <Application>Microsoft Office PowerPoint</Application>
  <PresentationFormat>Widescreen</PresentationFormat>
  <Paragraphs>107</Paragraphs>
  <Slides>21</Slides>
  <Notes>2</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21</vt:i4>
      </vt:variant>
    </vt:vector>
  </HeadingPairs>
  <TitlesOfParts>
    <vt:vector size="34" baseType="lpstr">
      <vt:lpstr>Aptos</vt:lpstr>
      <vt:lpstr>Aptos Display</vt:lpstr>
      <vt:lpstr>Arial</vt:lpstr>
      <vt:lpstr>Calibri</vt:lpstr>
      <vt:lpstr>Calibri Light</vt:lpstr>
      <vt:lpstr>Corbel</vt:lpstr>
      <vt:lpstr>Courier New</vt:lpstr>
      <vt:lpstr>Wingdings</vt:lpstr>
      <vt:lpstr>Office Theme</vt:lpstr>
      <vt:lpstr>Parallax</vt:lpstr>
      <vt:lpstr>1_Parallax</vt:lpstr>
      <vt:lpstr>2_Parallax</vt:lpstr>
      <vt:lpstr>1_Office Theme</vt:lpstr>
      <vt:lpstr>Hall C User Group: User Board Election Results</vt:lpstr>
      <vt:lpstr>Election Results</vt:lpstr>
      <vt:lpstr>Outgoing Members</vt:lpstr>
      <vt:lpstr>Hall C User Group: Proposed Bylaws Updates</vt:lpstr>
      <vt:lpstr>Proposed Updates</vt:lpstr>
      <vt:lpstr>1. Shift Scheduling</vt:lpstr>
      <vt:lpstr>1. Shift Scheduling</vt:lpstr>
      <vt:lpstr>Discussion on Proposed Change 1</vt:lpstr>
      <vt:lpstr>2. User Board Elections</vt:lpstr>
      <vt:lpstr>2. User Board Elections</vt:lpstr>
      <vt:lpstr>2. User Board Elections</vt:lpstr>
      <vt:lpstr>Discussion on Proposed Change 2</vt:lpstr>
      <vt:lpstr>As a reminder…  The bylaws of the Organization may be repealed or amended from time to time by a bylaw or a new by-law, by a majority of the UB and sanctioned by an affirmative vote of at least 2/3 of the votes cast in favor of the by-law by the members by email</vt:lpstr>
      <vt:lpstr>Hall C User Group: Working Group Updates</vt:lpstr>
      <vt:lpstr>Spectrometer Performance and Future Upgrades – Stephen Kay</vt:lpstr>
      <vt:lpstr>Spectrometer Performance and Future Upgrades – Stephen Kay</vt:lpstr>
      <vt:lpstr>Spectrometer Performance and Future Upgrades – Stephen Kay</vt:lpstr>
      <vt:lpstr>Spectrometer Performance and Future Upgrades – Stephen Kay</vt:lpstr>
      <vt:lpstr>PowerPoint Presentation</vt:lpstr>
      <vt:lpstr>PowerPoint Presentation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Stephen Kay</dc:creator>
  <cp:lastModifiedBy>Stephen Kay</cp:lastModifiedBy>
  <cp:revision>1</cp:revision>
  <dcterms:created xsi:type="dcterms:W3CDTF">2025-06-17T12:48:54Z</dcterms:created>
  <dcterms:modified xsi:type="dcterms:W3CDTF">2025-06-17T12:50:14Z</dcterms:modified>
</cp:coreProperties>
</file>