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63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5875975" cy="324667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1B74398-39EA-0749-9F74-6FE982C11DA9}" type="datetime2">
              <a:rPr lang="en-US" smtClean="0"/>
              <a:pPr/>
              <a:t>Monday, March 17, 2025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5875975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3045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6986319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760743" y="6341667"/>
            <a:ext cx="3208124" cy="3651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1B74398-39EA-0749-9F74-6FE982C11DA9}" type="datetime2">
              <a:rPr lang="en-US" smtClean="0"/>
              <a:pPr/>
              <a:t>Monday, March 17, 2025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510538" y="145564"/>
            <a:ext cx="4360333" cy="6611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510539" y="847492"/>
            <a:ext cx="4360333" cy="27594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24849" y="1726357"/>
            <a:ext cx="5894308" cy="3834656"/>
          </a:xfrm>
        </p:spPr>
        <p:txBody>
          <a:bodyPr>
            <a:normAutofit/>
          </a:bodyPr>
          <a:lstStyle>
            <a:lvl1pPr marL="342900" indent="-3429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1pPr>
            <a:lvl2pPr marL="6858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2pPr>
            <a:lvl3pPr marL="11430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3pPr>
            <a:lvl4pPr marL="16002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4pPr>
            <a:lvl5pPr marL="20574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Agenda Topics Covered: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571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55643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04856" y="966055"/>
            <a:ext cx="5492873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9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4062939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966789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7134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966055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3371187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2222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666264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66264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4219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20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11892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9372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883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433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DC57488-3539-8349-95E7-E0E3D7B2EDB0}" type="datetime2">
              <a:rPr lang="en-US" smtClean="0"/>
              <a:pPr/>
              <a:t>Monday, March 17,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B74398-39EA-0749-9F74-6FE982C11DA9}" type="datetime2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Monday, March 17, 2025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M. Drury, et al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4" b="4444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SRF Commissioning Summary SAM ‘24</a:t>
            </a:r>
          </a:p>
        </p:txBody>
      </p:sp>
    </p:spTree>
    <p:extLst>
      <p:ext uri="{BB962C8B-B14F-4D97-AF65-F5344CB8AC3E}">
        <p14:creationId xmlns:p14="http://schemas.microsoft.com/office/powerpoint/2010/main" val="196929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1L22 (C100-8R) Summary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CA37E3-440B-4A39-B8AF-105BAEF79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109429"/>
              </p:ext>
            </p:extLst>
          </p:nvPr>
        </p:nvGraphicFramePr>
        <p:xfrm>
          <a:off x="495300" y="1209615"/>
          <a:ext cx="10515600" cy="1890174"/>
        </p:xfrm>
        <a:graphic>
          <a:graphicData uri="http://schemas.openxmlformats.org/drawingml/2006/table">
            <a:tbl>
              <a:tblPr/>
              <a:tblGrid>
                <a:gridCol w="595132">
                  <a:extLst>
                    <a:ext uri="{9D8B030D-6E8A-4147-A177-3AD203B41FA5}">
                      <a16:colId xmlns:a16="http://schemas.microsoft.com/office/drawing/2014/main" val="3278526669"/>
                    </a:ext>
                  </a:extLst>
                </a:gridCol>
                <a:gridCol w="460748">
                  <a:extLst>
                    <a:ext uri="{9D8B030D-6E8A-4147-A177-3AD203B41FA5}">
                      <a16:colId xmlns:a16="http://schemas.microsoft.com/office/drawing/2014/main" val="2528387899"/>
                    </a:ext>
                  </a:extLst>
                </a:gridCol>
                <a:gridCol w="460748">
                  <a:extLst>
                    <a:ext uri="{9D8B030D-6E8A-4147-A177-3AD203B41FA5}">
                      <a16:colId xmlns:a16="http://schemas.microsoft.com/office/drawing/2014/main" val="2720320489"/>
                    </a:ext>
                  </a:extLst>
                </a:gridCol>
                <a:gridCol w="700720">
                  <a:extLst>
                    <a:ext uri="{9D8B030D-6E8A-4147-A177-3AD203B41FA5}">
                      <a16:colId xmlns:a16="http://schemas.microsoft.com/office/drawing/2014/main" val="2931048677"/>
                    </a:ext>
                  </a:extLst>
                </a:gridCol>
                <a:gridCol w="921495">
                  <a:extLst>
                    <a:ext uri="{9D8B030D-6E8A-4147-A177-3AD203B41FA5}">
                      <a16:colId xmlns:a16="http://schemas.microsoft.com/office/drawing/2014/main" val="564316601"/>
                    </a:ext>
                  </a:extLst>
                </a:gridCol>
                <a:gridCol w="892698">
                  <a:extLst>
                    <a:ext uri="{9D8B030D-6E8A-4147-A177-3AD203B41FA5}">
                      <a16:colId xmlns:a16="http://schemas.microsoft.com/office/drawing/2014/main" val="1601825811"/>
                    </a:ext>
                  </a:extLst>
                </a:gridCol>
                <a:gridCol w="856702">
                  <a:extLst>
                    <a:ext uri="{9D8B030D-6E8A-4147-A177-3AD203B41FA5}">
                      <a16:colId xmlns:a16="http://schemas.microsoft.com/office/drawing/2014/main" val="1548364382"/>
                    </a:ext>
                  </a:extLst>
                </a:gridCol>
                <a:gridCol w="787110">
                  <a:extLst>
                    <a:ext uri="{9D8B030D-6E8A-4147-A177-3AD203B41FA5}">
                      <a16:colId xmlns:a16="http://schemas.microsoft.com/office/drawing/2014/main" val="477773113"/>
                    </a:ext>
                  </a:extLst>
                </a:gridCol>
                <a:gridCol w="787110">
                  <a:extLst>
                    <a:ext uri="{9D8B030D-6E8A-4147-A177-3AD203B41FA5}">
                      <a16:colId xmlns:a16="http://schemas.microsoft.com/office/drawing/2014/main" val="2862945853"/>
                    </a:ext>
                  </a:extLst>
                </a:gridCol>
                <a:gridCol w="758313">
                  <a:extLst>
                    <a:ext uri="{9D8B030D-6E8A-4147-A177-3AD203B41FA5}">
                      <a16:colId xmlns:a16="http://schemas.microsoft.com/office/drawing/2014/main" val="4118304784"/>
                    </a:ext>
                  </a:extLst>
                </a:gridCol>
                <a:gridCol w="943092">
                  <a:extLst>
                    <a:ext uri="{9D8B030D-6E8A-4147-A177-3AD203B41FA5}">
                      <a16:colId xmlns:a16="http://schemas.microsoft.com/office/drawing/2014/main" val="635794762"/>
                    </a:ext>
                  </a:extLst>
                </a:gridCol>
                <a:gridCol w="806308">
                  <a:extLst>
                    <a:ext uri="{9D8B030D-6E8A-4147-A177-3AD203B41FA5}">
                      <a16:colId xmlns:a16="http://schemas.microsoft.com/office/drawing/2014/main" val="2861650474"/>
                    </a:ext>
                  </a:extLst>
                </a:gridCol>
                <a:gridCol w="873501">
                  <a:extLst>
                    <a:ext uri="{9D8B030D-6E8A-4147-A177-3AD203B41FA5}">
                      <a16:colId xmlns:a16="http://schemas.microsoft.com/office/drawing/2014/main" val="2594329079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val="1734338167"/>
                    </a:ext>
                  </a:extLst>
                </a:gridCol>
              </a:tblGrid>
              <a:tr h="324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QextFPC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QextFP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Hour Run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 Onset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mR/hr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R/hr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W Gradient 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Original SRF DRVH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 (MV/m) (SRF DRVH)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Emaxop 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19.2 MV/m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266698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C100-RI-066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1.7E+10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1.4E+10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432564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C100-RI-072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327137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C100-RI-024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395210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C100-RI-069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649693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C100-RI-063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143000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C100-RI-065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824987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C100-RI-059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Warm window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1.4E+10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1.6E+10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672338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C100-RI-045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894512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130225"/>
                  </a:ext>
                </a:extLst>
              </a:tr>
              <a:tr h="1584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61048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8BBC47E-1E05-4634-A552-C9B6DF4684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801912"/>
              </p:ext>
            </p:extLst>
          </p:nvPr>
        </p:nvGraphicFramePr>
        <p:xfrm>
          <a:off x="495300" y="3419071"/>
          <a:ext cx="8369300" cy="2505075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371389168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81277231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469827952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9234584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851375844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35344169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Gradients 5/20/24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Original SRF DRVH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 (MV/m) (SRF DRVH)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Gradients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87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006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Bypassed KRRP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6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5097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554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2398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077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6119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959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905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800363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Cavity 2 bypassed - increase of 13.2 MV over final gradients from May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731020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Cavity 2 operational - increase of up to 26.5 MV over final gradients from May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902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66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2L05 (C75-03) Summary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9274209-0D05-4B7B-A6B8-7A8476215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738477"/>
              </p:ext>
            </p:extLst>
          </p:nvPr>
        </p:nvGraphicFramePr>
        <p:xfrm>
          <a:off x="483267" y="1244950"/>
          <a:ext cx="10515602" cy="2351950"/>
        </p:xfrm>
        <a:graphic>
          <a:graphicData uri="http://schemas.openxmlformats.org/drawingml/2006/table">
            <a:tbl>
              <a:tblPr/>
              <a:tblGrid>
                <a:gridCol w="568659">
                  <a:extLst>
                    <a:ext uri="{9D8B030D-6E8A-4147-A177-3AD203B41FA5}">
                      <a16:colId xmlns:a16="http://schemas.microsoft.com/office/drawing/2014/main" val="2972668264"/>
                    </a:ext>
                  </a:extLst>
                </a:gridCol>
                <a:gridCol w="440252">
                  <a:extLst>
                    <a:ext uri="{9D8B030D-6E8A-4147-A177-3AD203B41FA5}">
                      <a16:colId xmlns:a16="http://schemas.microsoft.com/office/drawing/2014/main" val="551803180"/>
                    </a:ext>
                  </a:extLst>
                </a:gridCol>
                <a:gridCol w="440252">
                  <a:extLst>
                    <a:ext uri="{9D8B030D-6E8A-4147-A177-3AD203B41FA5}">
                      <a16:colId xmlns:a16="http://schemas.microsoft.com/office/drawing/2014/main" val="3650472743"/>
                    </a:ext>
                  </a:extLst>
                </a:gridCol>
                <a:gridCol w="669550">
                  <a:extLst>
                    <a:ext uri="{9D8B030D-6E8A-4147-A177-3AD203B41FA5}">
                      <a16:colId xmlns:a16="http://schemas.microsoft.com/office/drawing/2014/main" val="396891565"/>
                    </a:ext>
                  </a:extLst>
                </a:gridCol>
                <a:gridCol w="880504">
                  <a:extLst>
                    <a:ext uri="{9D8B030D-6E8A-4147-A177-3AD203B41FA5}">
                      <a16:colId xmlns:a16="http://schemas.microsoft.com/office/drawing/2014/main" val="1886872579"/>
                    </a:ext>
                  </a:extLst>
                </a:gridCol>
                <a:gridCol w="852988">
                  <a:extLst>
                    <a:ext uri="{9D8B030D-6E8A-4147-A177-3AD203B41FA5}">
                      <a16:colId xmlns:a16="http://schemas.microsoft.com/office/drawing/2014/main" val="3650556668"/>
                    </a:ext>
                  </a:extLst>
                </a:gridCol>
                <a:gridCol w="818594">
                  <a:extLst>
                    <a:ext uri="{9D8B030D-6E8A-4147-A177-3AD203B41FA5}">
                      <a16:colId xmlns:a16="http://schemas.microsoft.com/office/drawing/2014/main" val="3278892650"/>
                    </a:ext>
                  </a:extLst>
                </a:gridCol>
                <a:gridCol w="752097">
                  <a:extLst>
                    <a:ext uri="{9D8B030D-6E8A-4147-A177-3AD203B41FA5}">
                      <a16:colId xmlns:a16="http://schemas.microsoft.com/office/drawing/2014/main" val="1927998833"/>
                    </a:ext>
                  </a:extLst>
                </a:gridCol>
                <a:gridCol w="752097">
                  <a:extLst>
                    <a:ext uri="{9D8B030D-6E8A-4147-A177-3AD203B41FA5}">
                      <a16:colId xmlns:a16="http://schemas.microsoft.com/office/drawing/2014/main" val="2620635503"/>
                    </a:ext>
                  </a:extLst>
                </a:gridCol>
                <a:gridCol w="724581">
                  <a:extLst>
                    <a:ext uri="{9D8B030D-6E8A-4147-A177-3AD203B41FA5}">
                      <a16:colId xmlns:a16="http://schemas.microsoft.com/office/drawing/2014/main" val="3217349986"/>
                    </a:ext>
                  </a:extLst>
                </a:gridCol>
                <a:gridCol w="901141">
                  <a:extLst>
                    <a:ext uri="{9D8B030D-6E8A-4147-A177-3AD203B41FA5}">
                      <a16:colId xmlns:a16="http://schemas.microsoft.com/office/drawing/2014/main" val="1360524692"/>
                    </a:ext>
                  </a:extLst>
                </a:gridCol>
                <a:gridCol w="770441">
                  <a:extLst>
                    <a:ext uri="{9D8B030D-6E8A-4147-A177-3AD203B41FA5}">
                      <a16:colId xmlns:a16="http://schemas.microsoft.com/office/drawing/2014/main" val="12768613"/>
                    </a:ext>
                  </a:extLst>
                </a:gridCol>
                <a:gridCol w="834644">
                  <a:extLst>
                    <a:ext uri="{9D8B030D-6E8A-4147-A177-3AD203B41FA5}">
                      <a16:colId xmlns:a16="http://schemas.microsoft.com/office/drawing/2014/main" val="2597861160"/>
                    </a:ext>
                  </a:extLst>
                </a:gridCol>
                <a:gridCol w="642034">
                  <a:extLst>
                    <a:ext uri="{9D8B030D-6E8A-4147-A177-3AD203B41FA5}">
                      <a16:colId xmlns:a16="http://schemas.microsoft.com/office/drawing/2014/main" val="3681596112"/>
                    </a:ext>
                  </a:extLst>
                </a:gridCol>
                <a:gridCol w="467768">
                  <a:extLst>
                    <a:ext uri="{9D8B030D-6E8A-4147-A177-3AD203B41FA5}">
                      <a16:colId xmlns:a16="http://schemas.microsoft.com/office/drawing/2014/main" val="683963750"/>
                    </a:ext>
                  </a:extLst>
                </a:gridCol>
              </a:tblGrid>
              <a:tr h="3096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QextFPC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QextFP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Hour Run Gradient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 Onset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mR/hr gradient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R/hr gradient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W Gradient 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Test Gradient (MV/m)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 (MV/m) (SRF DRVH)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Emaxop 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19.1 MV/m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15 MV/m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711409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5.4E+09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5.8E+09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6.5E+09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707848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4.7E+09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5.1E+09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5.8E+09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083164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4.2E+09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4.5E+09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391678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4.6E+09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4.6E+09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87229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9.6E+12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 / MP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5.5E+09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4.9E+09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717409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5.8E+09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5.9E+09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6.2E+09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040518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 / MP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5.8E+09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612927"/>
                  </a:ext>
                </a:extLst>
              </a:tr>
              <a:tr h="144521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2.1E+07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1.1E+13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BLVAC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11.1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7.4E+09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409747"/>
                  </a:ext>
                </a:extLst>
              </a:tr>
              <a:tr h="14452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994904"/>
                  </a:ext>
                </a:extLst>
              </a:tr>
              <a:tr h="1514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65.3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707502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32487"/>
                  </a:ext>
                </a:extLst>
              </a:tr>
              <a:tr h="13763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3 Emaxop derated to 17.2 MV/m ( 1 R/hr level)</a:t>
                      </a: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764178"/>
                  </a:ext>
                </a:extLst>
              </a:tr>
              <a:tr h="13763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5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derated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13.8 MV/m ( 1 R/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level)</a:t>
                      </a: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740538"/>
                  </a:ext>
                </a:extLst>
              </a:tr>
              <a:tr h="13763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7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derated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10.7 MV/m ( 1 R/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level)</a:t>
                      </a: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2" marR="6882" marT="6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1589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ED97103-1B17-4DC7-AAC5-CA7F1B2BE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80525"/>
              </p:ext>
            </p:extLst>
          </p:nvPr>
        </p:nvGraphicFramePr>
        <p:xfrm>
          <a:off x="3050673" y="3839980"/>
          <a:ext cx="6908800" cy="2505075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:a16="http://schemas.microsoft.com/office/drawing/2014/main" val="364281324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41354388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3686891032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54069424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72060444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Gradients 5/20/24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 (MV/m) (SRF DRVH)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Gradients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5728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96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86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262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517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bypassed - tuner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527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541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54277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2237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498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692089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Cavity 5 bypassed - increase of 27.7 MV over final gradients from May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35894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Cavity 5 operational - increase of up to 36.6 MV over final gradients from May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60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43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1C93C-5050-FC42-8F10-D22D4F119D1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5008" y="79881"/>
            <a:ext cx="1093634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cap="none" baseline="0">
                <a:solidFill>
                  <a:schemeClr val="tx1"/>
                </a:solidFill>
                <a:latin typeface="Arial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1L09 Summary (C75-04)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6D044F3-08A9-4060-93A1-0DDD7B8B9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8192"/>
              </p:ext>
            </p:extLst>
          </p:nvPr>
        </p:nvGraphicFramePr>
        <p:xfrm>
          <a:off x="451184" y="1373030"/>
          <a:ext cx="10505573" cy="3070438"/>
        </p:xfrm>
        <a:graphic>
          <a:graphicData uri="http://schemas.openxmlformats.org/drawingml/2006/table">
            <a:tbl>
              <a:tblPr/>
              <a:tblGrid>
                <a:gridCol w="585105">
                  <a:extLst>
                    <a:ext uri="{9D8B030D-6E8A-4147-A177-3AD203B41FA5}">
                      <a16:colId xmlns:a16="http://schemas.microsoft.com/office/drawing/2014/main" val="1924183409"/>
                    </a:ext>
                  </a:extLst>
                </a:gridCol>
                <a:gridCol w="460748">
                  <a:extLst>
                    <a:ext uri="{9D8B030D-6E8A-4147-A177-3AD203B41FA5}">
                      <a16:colId xmlns:a16="http://schemas.microsoft.com/office/drawing/2014/main" val="2057576964"/>
                    </a:ext>
                  </a:extLst>
                </a:gridCol>
                <a:gridCol w="460748">
                  <a:extLst>
                    <a:ext uri="{9D8B030D-6E8A-4147-A177-3AD203B41FA5}">
                      <a16:colId xmlns:a16="http://schemas.microsoft.com/office/drawing/2014/main" val="1215207268"/>
                    </a:ext>
                  </a:extLst>
                </a:gridCol>
                <a:gridCol w="700720">
                  <a:extLst>
                    <a:ext uri="{9D8B030D-6E8A-4147-A177-3AD203B41FA5}">
                      <a16:colId xmlns:a16="http://schemas.microsoft.com/office/drawing/2014/main" val="2940514098"/>
                    </a:ext>
                  </a:extLst>
                </a:gridCol>
                <a:gridCol w="921495">
                  <a:extLst>
                    <a:ext uri="{9D8B030D-6E8A-4147-A177-3AD203B41FA5}">
                      <a16:colId xmlns:a16="http://schemas.microsoft.com/office/drawing/2014/main" val="2583940910"/>
                    </a:ext>
                  </a:extLst>
                </a:gridCol>
                <a:gridCol w="892698">
                  <a:extLst>
                    <a:ext uri="{9D8B030D-6E8A-4147-A177-3AD203B41FA5}">
                      <a16:colId xmlns:a16="http://schemas.microsoft.com/office/drawing/2014/main" val="4225389225"/>
                    </a:ext>
                  </a:extLst>
                </a:gridCol>
                <a:gridCol w="856702">
                  <a:extLst>
                    <a:ext uri="{9D8B030D-6E8A-4147-A177-3AD203B41FA5}">
                      <a16:colId xmlns:a16="http://schemas.microsoft.com/office/drawing/2014/main" val="201693706"/>
                    </a:ext>
                  </a:extLst>
                </a:gridCol>
                <a:gridCol w="787110">
                  <a:extLst>
                    <a:ext uri="{9D8B030D-6E8A-4147-A177-3AD203B41FA5}">
                      <a16:colId xmlns:a16="http://schemas.microsoft.com/office/drawing/2014/main" val="1149736540"/>
                    </a:ext>
                  </a:extLst>
                </a:gridCol>
                <a:gridCol w="787110">
                  <a:extLst>
                    <a:ext uri="{9D8B030D-6E8A-4147-A177-3AD203B41FA5}">
                      <a16:colId xmlns:a16="http://schemas.microsoft.com/office/drawing/2014/main" val="3672999778"/>
                    </a:ext>
                  </a:extLst>
                </a:gridCol>
                <a:gridCol w="758313">
                  <a:extLst>
                    <a:ext uri="{9D8B030D-6E8A-4147-A177-3AD203B41FA5}">
                      <a16:colId xmlns:a16="http://schemas.microsoft.com/office/drawing/2014/main" val="3081340922"/>
                    </a:ext>
                  </a:extLst>
                </a:gridCol>
                <a:gridCol w="943092">
                  <a:extLst>
                    <a:ext uri="{9D8B030D-6E8A-4147-A177-3AD203B41FA5}">
                      <a16:colId xmlns:a16="http://schemas.microsoft.com/office/drawing/2014/main" val="386527629"/>
                    </a:ext>
                  </a:extLst>
                </a:gridCol>
                <a:gridCol w="806308">
                  <a:extLst>
                    <a:ext uri="{9D8B030D-6E8A-4147-A177-3AD203B41FA5}">
                      <a16:colId xmlns:a16="http://schemas.microsoft.com/office/drawing/2014/main" val="457633584"/>
                    </a:ext>
                  </a:extLst>
                </a:gridCol>
                <a:gridCol w="873501">
                  <a:extLst>
                    <a:ext uri="{9D8B030D-6E8A-4147-A177-3AD203B41FA5}">
                      <a16:colId xmlns:a16="http://schemas.microsoft.com/office/drawing/2014/main" val="2524969025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val="793843527"/>
                    </a:ext>
                  </a:extLst>
                </a:gridCol>
              </a:tblGrid>
              <a:tr h="324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QextFPC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QextFP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Hour Run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 Onset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mR/hr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R/hr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W Gradient 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Test Gradient (MV/m)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 (MV/m) (SRF DRVH)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Emaxop 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 at 19.1 MV/m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298866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4.2E+09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009838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1.5E+13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5.8E+09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938542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1.1E+13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5.0E+09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4.9E+09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024463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1.0E+13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UpDiag">
                      <a:fgClr>
                        <a:srgbClr val="FFFFFF"/>
                      </a:fgClr>
                      <a:bgClr>
                        <a:srgbClr val="FF807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4.2E+09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4.5E+09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056694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5.5E+09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817923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9.9E+12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17.5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5.6E+09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059667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1.3E+13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5.0E+09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166787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1.3E+07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1.1E+13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Quench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3.2E+09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834057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440781"/>
                  </a:ext>
                </a:extLst>
              </a:tr>
              <a:tr h="15845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66.3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2" marR="7202" marT="72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097455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29463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099050"/>
                  </a:ext>
                </a:extLst>
              </a:tr>
              <a:tr h="14404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2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derated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11.8 MV/m (1 R/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level)</a:t>
                      </a: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495214"/>
                  </a:ext>
                </a:extLst>
              </a:tr>
              <a:tr h="14404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3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derated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18.9 MV/m ( 1 R/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level)</a:t>
                      </a: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239248"/>
                  </a:ext>
                </a:extLst>
              </a:tr>
              <a:tr h="1440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Cavity 4 Emaxop GSET to zero until tuner fix</a:t>
                      </a: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256519"/>
                  </a:ext>
                </a:extLst>
              </a:tr>
              <a:tr h="144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5 still needs FE numbers</a:t>
                      </a: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2" marR="7202" marT="7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7857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226F6D7-3A15-4F93-813C-D60BD5358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803628"/>
              </p:ext>
            </p:extLst>
          </p:nvPr>
        </p:nvGraphicFramePr>
        <p:xfrm>
          <a:off x="3978441" y="3714459"/>
          <a:ext cx="6362700" cy="2672715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:a16="http://schemas.microsoft.com/office/drawing/2014/main" val="125772159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357304153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511480378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72795092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948327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Gradients 5/20/24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Emaxop (MV/m) (SRF DRVH)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Gradients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8272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7141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052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26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UpDiag">
                      <a:fgClr>
                        <a:srgbClr val="FFFFFF"/>
                      </a:fgClr>
                      <a:bgClr>
                        <a:srgbClr val="FF807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bypassed - tuner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168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918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171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6444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36883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5976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041058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Cavity 4 bypassed - increase of 55.9 MV over final gradients from May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307894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Cavity 4 operational - increase of up to 66.3 MV over final gradients from May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09872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Zone awaiting transformer replacement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822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1595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Lab Colors">
      <a:dk1>
        <a:srgbClr val="000000"/>
      </a:dk1>
      <a:lt1>
        <a:srgbClr val="FFFFFF"/>
      </a:lt1>
      <a:dk2>
        <a:srgbClr val="5E5E5E"/>
      </a:dk2>
      <a:lt2>
        <a:srgbClr val="EAEAEA"/>
      </a:lt2>
      <a:accent1>
        <a:srgbClr val="BE1D1D"/>
      </a:accent1>
      <a:accent2>
        <a:srgbClr val="D5D5D5"/>
      </a:accent2>
      <a:accent3>
        <a:srgbClr val="C0C0C0"/>
      </a:accent3>
      <a:accent4>
        <a:srgbClr val="A9A9A9"/>
      </a:accent4>
      <a:accent5>
        <a:srgbClr val="929292"/>
      </a:accent5>
      <a:accent6>
        <a:srgbClr val="919191"/>
      </a:accent6>
      <a:hlink>
        <a:srgbClr val="941100"/>
      </a:hlink>
      <a:folHlink>
        <a:srgbClr val="C81B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B28AA59-C18E-FC4D-BD87-1D7964E0E4F6}" vid="{969E4A27-902D-3340-850E-95490CE2F5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12589</TotalTime>
  <Words>1292</Words>
  <Application>Microsoft Office PowerPoint</Application>
  <PresentationFormat>Widescreen</PresentationFormat>
  <Paragraphs>612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.PingFangSC-Regular</vt:lpstr>
      <vt:lpstr>Arial</vt:lpstr>
      <vt:lpstr>Calibri</vt:lpstr>
      <vt:lpstr>PingFangSC-Regular</vt:lpstr>
      <vt:lpstr>1_Office Theme</vt:lpstr>
      <vt:lpstr>SRF Commissioning Summary SAM ‘24</vt:lpstr>
      <vt:lpstr>1L22 (C100-8R) Summary</vt:lpstr>
      <vt:lpstr>2L05 (C75-03) Summary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C100-6R at 1L25 Commissioning Summary</dc:title>
  <dc:creator>Michael Drury</dc:creator>
  <cp:lastModifiedBy>Michael Drury</cp:lastModifiedBy>
  <cp:revision>72</cp:revision>
  <dcterms:created xsi:type="dcterms:W3CDTF">2019-10-29T13:09:53Z</dcterms:created>
  <dcterms:modified xsi:type="dcterms:W3CDTF">2025-03-17T15:19:12Z</dcterms:modified>
</cp:coreProperties>
</file>