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17"/>
  </p:notesMasterIdLst>
  <p:sldIdLst>
    <p:sldId id="256" r:id="rId2"/>
    <p:sldId id="4317" r:id="rId3"/>
    <p:sldId id="4318" r:id="rId4"/>
    <p:sldId id="4324" r:id="rId5"/>
    <p:sldId id="388" r:id="rId6"/>
    <p:sldId id="4323" r:id="rId7"/>
    <p:sldId id="405" r:id="rId8"/>
    <p:sldId id="4274" r:id="rId9"/>
    <p:sldId id="4275" r:id="rId10"/>
    <p:sldId id="279" r:id="rId11"/>
    <p:sldId id="4276" r:id="rId12"/>
    <p:sldId id="4316" r:id="rId13"/>
    <p:sldId id="4321" r:id="rId14"/>
    <p:sldId id="4322" r:id="rId15"/>
    <p:sldId id="432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0D4"/>
    <a:srgbClr val="0432FF"/>
    <a:srgbClr val="AE0A24"/>
    <a:srgbClr val="8B1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9" autoAdjust="0"/>
    <p:restoredTop sz="93027" autoAdjust="0"/>
  </p:normalViewPr>
  <p:slideViewPr>
    <p:cSldViewPr snapToGrid="0" snapToObjects="1">
      <p:cViewPr>
        <p:scale>
          <a:sx n="130" d="100"/>
          <a:sy n="130" d="100"/>
        </p:scale>
        <p:origin x="135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0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c8305b16ea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c8305b16ea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01A9-DC5F-4E96-2135-0671ED850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FA6A-6779-3842-0B9A-86C97B698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A4F97-E786-8CE3-9505-0F8B11B3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Wednesday, March 26,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580AD-641E-3ABE-1602-DB164701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F0A4F-06F4-973C-7789-E3DD18CA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12388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DC3A-D762-9DB5-388A-2079D26D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72125-4895-4D32-A4A9-B818CBC30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AA43F-7167-9EB3-163B-08327FCA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Wednesday, March 26,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FC22-7022-0D96-A5F2-B437679C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CE44C-5CA5-AB9E-B788-7AEDE1D7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99787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0F5F3-154C-7AE9-0F7E-4FB5A66FB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32E71-1FC2-4669-21CB-0B98A6431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27946-565B-EB29-D44D-687276E2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Wednesday, March 26,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2E2A-95E1-D8A8-5CAC-464E48E9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54D1-0A3B-1D6A-3987-EE18FF49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3891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226" y="1745944"/>
            <a:ext cx="4060995" cy="3184812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AE0A24"/>
                </a:solidFill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226" y="700391"/>
            <a:ext cx="8482279" cy="4575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0D1843-69F8-DC4F-9FCA-A8F3A1B0D57A}" type="datetime2">
              <a:rPr lang="en-US" smtClean="0"/>
              <a:t>Wednesday, March 26,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6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91443"/>
            <a:ext cx="4148781" cy="495630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1391443"/>
            <a:ext cx="4086997" cy="495630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72767"/>
            <a:ext cx="4148781" cy="497498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1372767"/>
            <a:ext cx="4148781" cy="217580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632697"/>
            <a:ext cx="4148781" cy="271505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23744" y="1372768"/>
            <a:ext cx="4148781" cy="497498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20" y="1372768"/>
            <a:ext cx="4148781" cy="217580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308920" y="3632698"/>
            <a:ext cx="4148781" cy="271505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54447"/>
            <a:ext cx="4148781" cy="4993301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1354447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966497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1354449"/>
            <a:ext cx="4148781" cy="499330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1354449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966499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735421"/>
            <a:ext cx="4148781" cy="2612327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1263272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735421"/>
            <a:ext cx="4148781" cy="261232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1263272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82106"/>
            <a:ext cx="4148781" cy="2465321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1382106"/>
            <a:ext cx="4148781" cy="246532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BDB6-851D-6F95-15B5-CE96574EB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3AF26-9E63-5FDC-7787-F34CC0097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AA3C1-E557-A8C7-9469-D477D82D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2239-3535-BB43-90F9-D2AAAB1109D7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CF392-1E3E-1524-103D-0033DAB2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0CDCC-AE30-6872-F50A-ECD6BACA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5E5C-5932-0441-A66A-70A5B6B81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5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6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40863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354089"/>
            <a:ext cx="8464378" cy="4993659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7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340D-2783-87A5-DFF0-1CB2E702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C4234-E624-FA63-AC91-23D678AB1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6E412-16D0-29A2-33B2-841D1E3C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Wednesday, March 26,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0DCF4-64CD-BD36-FD05-AD1BE066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505F1-55DD-F934-49BF-CE4718E4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68449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3D18-9DE9-179E-1093-53CA103F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940EA-1A12-507C-1CDB-AF1D6EBA1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52850-E5ED-9710-08E0-83D8D033E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F552B-5C4B-477A-1B27-9F11AFAE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A1-E005-DD43-A36C-F172B6543130}" type="datetime1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4941C-6D74-C848-5625-A0AFB042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9A3A6-66A0-A723-8794-E985566B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8B-EB1C-354D-918A-7CE02C579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3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8088-2D44-DEC4-5313-3448F558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E8890-DCE8-703F-2EEC-B0CE8AE5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6DD23-4A0F-E393-7FB8-AA1CB9CBF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7FEF9-A9C8-18C7-F569-7DE02B4BB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3D6C7-2CB5-A76F-957A-86179E702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241EB4-1D19-3BB2-BFE8-CEF607E9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Wednesday, March 26,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838B4-9DD6-13E2-852B-D28C1A43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6C9155-128E-8AC2-C832-671258DA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0955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C1D6-AA4F-AD92-E5E0-B44BCCDB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6B8963-5E46-E970-1701-00E6A698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Wednesday, March 26,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8607A-EA7B-8D89-C1F6-8200F412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0427F-ED97-9DF5-6484-A70285FB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97431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E3CD4-F9BC-AB79-7A60-543B022C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2239-3535-BB43-90F9-D2AAAB1109D7}" type="datetimeFigureOut">
              <a:rPr lang="en-US" smtClean="0"/>
              <a:t>3/26/25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E4AB0-47B9-D489-17AC-2FC5B6ED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94C10-C353-40F3-B2FA-5551D805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5E5C-5932-0441-A66A-70A5B6B81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8778-7818-0F56-0802-5BBF7ADE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C72E0-3509-1077-FB7D-AC575502D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6E26F-23ED-855B-CD8F-B3E9CA872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D145F-17BB-5033-A8DF-62F7E002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Wednesday, March 26,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A1FFF-F765-10E3-9C30-51378C7A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F9F36-62F0-E132-1776-1BF8E45B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1681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2B83-C294-725B-814A-038DD8A7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C5C85-C9FF-0FCD-60E9-23663E297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F827F-5544-14DE-6CDE-2F70F77E5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7C0D8-485C-C1BB-BDD8-73F28192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Wednesday, March 26,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F096E-E53E-443C-5C38-4B84D9AC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388B-1565-48B6-EC53-CA18E6DC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803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17FE3-2E44-2769-C923-60F41AD6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34FED-FEB6-F18E-C959-652ED075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EDE0-69A4-5140-57DC-056767626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A7A6-70FF-5743-A43F-9003F5920BEF}" type="datetime2">
              <a:rPr lang="en-US" smtClean="0"/>
              <a:t>Wednesday, March 26,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92D12-8639-2279-C9CB-7B93B01A0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6968D-73D5-064F-316B-2B83A2F18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7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69" r:id="rId13"/>
    <p:sldLayoutId id="2147483672" r:id="rId14"/>
    <p:sldLayoutId id="2147483673" r:id="rId15"/>
    <p:sldLayoutId id="2147483671" r:id="rId16"/>
    <p:sldLayoutId id="2147483675" r:id="rId17"/>
    <p:sldLayoutId id="2147483674" r:id="rId18"/>
    <p:sldLayoutId id="2147483676" r:id="rId19"/>
    <p:sldLayoutId id="2147483678" r:id="rId20"/>
    <p:sldLayoutId id="2147483703" r:id="rId2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erweb.jlab.org/~avakian/upgrade/pac39/dihadron-tt.pdf" TargetMode="Externa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2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2415" y="364847"/>
            <a:ext cx="7260137" cy="2673419"/>
          </a:xfrm>
        </p:spPr>
        <p:txBody>
          <a:bodyPr/>
          <a:lstStyle/>
          <a:p>
            <a:r>
              <a:rPr lang="en-US" sz="6000" dirty="0"/>
              <a:t>RGH plans for di-hadrons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0045" y="4426103"/>
            <a:ext cx="4668700" cy="1444871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Anselm Vossen </a:t>
            </a:r>
          </a:p>
          <a:p>
            <a:endParaRPr lang="en-US" u="sng" dirty="0"/>
          </a:p>
          <a:p>
            <a:r>
              <a:rPr lang="en-US" u="sng" dirty="0"/>
              <a:t>Matthew McEneaney</a:t>
            </a:r>
            <a:br>
              <a:rPr lang="en-US" u="sng" dirty="0"/>
            </a:br>
            <a:endParaRPr lang="en-US" sz="2000" dirty="0"/>
          </a:p>
        </p:txBody>
      </p:sp>
      <p:pic>
        <p:nvPicPr>
          <p:cNvPr id="9" name="Picture 8" descr="Image result for jefferson lab logo">
            <a:extLst>
              <a:ext uri="{FF2B5EF4-FFF2-40B4-BE49-F238E27FC236}">
                <a16:creationId xmlns:a16="http://schemas.microsoft.com/office/drawing/2014/main" id="{8CFB2D4D-28F4-8240-8618-503B64E1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136" y="5973945"/>
            <a:ext cx="2164043" cy="81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473E8AD-EC5C-8349-98EE-2E0C7C26C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146" y="5870974"/>
            <a:ext cx="1905000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007D0A-480F-0A74-3DCF-4EFB85C86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803" y="2981033"/>
            <a:ext cx="2164042" cy="27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8"/>
          <p:cNvSpPr/>
          <p:nvPr/>
        </p:nvSpPr>
        <p:spPr>
          <a:xfrm>
            <a:off x="6175950" y="3658233"/>
            <a:ext cx="1721400" cy="5157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8"/>
          <p:cNvSpPr/>
          <p:nvPr/>
        </p:nvSpPr>
        <p:spPr>
          <a:xfrm>
            <a:off x="1741350" y="3643625"/>
            <a:ext cx="1908900" cy="51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8"/>
          <p:cNvSpPr/>
          <p:nvPr/>
        </p:nvSpPr>
        <p:spPr>
          <a:xfrm>
            <a:off x="3050500" y="2630770"/>
            <a:ext cx="5775600" cy="7635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8"/>
          <p:cNvSpPr/>
          <p:nvPr/>
        </p:nvSpPr>
        <p:spPr>
          <a:xfrm>
            <a:off x="3050500" y="1552734"/>
            <a:ext cx="5775600" cy="9744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8"/>
          <p:cNvSpPr txBox="1"/>
          <p:nvPr/>
        </p:nvSpPr>
        <p:spPr>
          <a:xfrm>
            <a:off x="3056625" y="983150"/>
            <a:ext cx="5964600" cy="29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★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Nearest-neighbor GBDT model to reduce 𝛾 background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★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 </a:t>
            </a: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sin(𝜙</a:t>
            </a:r>
            <a:r>
              <a:rPr lang="en" sz="18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asymmetry for 𝛑-𝛑0 → e(x) extraction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★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positive</a:t>
            </a: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sin(𝜙</a:t>
            </a:r>
            <a:r>
              <a:rPr lang="en" sz="18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asymmetry for 𝛑+𝛑0 → u quark dominated channels (seen in 1h SIDIS frequently)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★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Isospin symmetries of G</a:t>
            </a:r>
            <a:r>
              <a:rPr lang="en" sz="18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observed in </a:t>
            </a: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sin(𝜙</a:t>
            </a:r>
            <a:r>
              <a:rPr lang="en" sz="18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𝜙</a:t>
            </a:r>
            <a:r>
              <a:rPr lang="en" sz="18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★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enhancement near resonant region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9" name="Google Shape;5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00" y="1023175"/>
            <a:ext cx="2685125" cy="2580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Dihadron Production </a:t>
            </a:r>
            <a:r>
              <a:rPr lang="en" dirty="0" err="1">
                <a:latin typeface="Roboto Mono"/>
                <a:ea typeface="Roboto Mono"/>
                <a:cs typeface="Roboto Mono"/>
                <a:sym typeface="Roboto Mono"/>
              </a:rPr>
              <a:t>ep→e</a:t>
            </a: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𝜋</a:t>
            </a:r>
            <a:r>
              <a:rPr lang="en" baseline="30000" dirty="0">
                <a:latin typeface="Roboto Mono"/>
                <a:ea typeface="Roboto Mono"/>
                <a:cs typeface="Roboto Mono"/>
                <a:sym typeface="Roboto Mono"/>
              </a:rPr>
              <a:t>±</a:t>
            </a: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𝜋</a:t>
            </a:r>
            <a:r>
              <a:rPr lang="en" baseline="30000" dirty="0"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(X) 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30463-B0F6-6C7D-8B3B-20768EE4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1" name="Google Shape;521;p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522" name="Google Shape;52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613" y="4199457"/>
            <a:ext cx="8520599" cy="201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808" y="4382161"/>
            <a:ext cx="8520600" cy="1864813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8"/>
          <p:cNvSpPr txBox="1"/>
          <p:nvPr/>
        </p:nvSpPr>
        <p:spPr>
          <a:xfrm>
            <a:off x="6679580" y="6217625"/>
            <a:ext cx="246442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G. Matousek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8"/>
          <p:cNvSpPr txBox="1"/>
          <p:nvPr/>
        </p:nvSpPr>
        <p:spPr>
          <a:xfrm rot="-276">
            <a:off x="1080055" y="1702379"/>
            <a:ext cx="3730500" cy="12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" name="Google Shape;526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70317" y="3731640"/>
            <a:ext cx="1532676" cy="36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5538" y="3717038"/>
            <a:ext cx="1440537" cy="3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8A2F-7264-5491-0F91-6BB92716E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8C4FD6-AA70-F122-7AD0-724667D34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3388" y="5116681"/>
                <a:ext cx="8464378" cy="4993659"/>
              </a:xfrm>
            </p:spPr>
            <p:txBody>
              <a:bodyPr/>
              <a:lstStyle/>
              <a:p>
                <a:r>
                  <a:rPr lang="en-US" dirty="0"/>
                  <a:t>Kaon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dirty="0"/>
                  <a:t> Pions</a:t>
                </a:r>
              </a:p>
              <a:p>
                <a:pPr lvl="1"/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quark dominance </a:t>
                </a:r>
                <a:r>
                  <a:rPr lang="en-US" dirty="0">
                    <a:sym typeface="Wingdings" pitchFamily="2" charset="2"/>
                  </a:rPr>
                  <a:t>FF effect?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Twist3 FF relevant?</a:t>
                </a:r>
              </a:p>
              <a:p>
                <a:pPr lvl="1"/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strange quarks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8C4FD6-AA70-F122-7AD0-724667D34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3388" y="5116681"/>
                <a:ext cx="8464378" cy="4993659"/>
              </a:xfrm>
              <a:blipFill>
                <a:blip r:embed="rId2"/>
                <a:stretch>
                  <a:fillRect l="-749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367BB-3201-7A48-3DCF-039FD40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1551E941-523D-BE32-3882-F7FB5ABF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17" y="1325067"/>
            <a:ext cx="4554896" cy="3646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DEA90-9B36-2F3A-A51B-BC7667DA05C5}"/>
              </a:ext>
            </a:extLst>
          </p:cNvPr>
          <p:cNvSpPr txBox="1"/>
          <p:nvPr/>
        </p:nvSpPr>
        <p:spPr>
          <a:xfrm>
            <a:off x="7124806" y="4674866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Connor </a:t>
            </a:r>
            <a:r>
              <a:rPr lang="en-US" dirty="0" err="1"/>
              <a:t>Pecar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5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372610-42D2-079E-6111-A4FFAB9EA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895" y="1003343"/>
            <a:ext cx="2987138" cy="224035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807361-7233-FC39-05CC-DD0E775317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Asymmetries sensitive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807361-7233-FC39-05CC-DD0E77531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49" t="-38462" b="-5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C393A-3EF7-70BB-8589-9B4432F2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71BB1-D4F0-A288-FFAF-2DB9BEFA5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011" y="1003343"/>
            <a:ext cx="3200286" cy="2400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7DEB25-1632-FC15-A265-076ECC81E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95" y="3350917"/>
            <a:ext cx="2948724" cy="2211543"/>
          </a:xfrm>
          <a:prstGeom prst="rect">
            <a:avLst/>
          </a:prstGeom>
        </p:spPr>
      </p:pic>
      <p:pic>
        <p:nvPicPr>
          <p:cNvPr id="12" name="Picture 11" descr="A graph with red and blue dots&#10;&#10;Description automatically generated">
            <a:extLst>
              <a:ext uri="{FF2B5EF4-FFF2-40B4-BE49-F238E27FC236}">
                <a16:creationId xmlns:a16="http://schemas.microsoft.com/office/drawing/2014/main" id="{1A71B91C-4033-299D-725B-D902675AA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411" y="3555530"/>
            <a:ext cx="3888886" cy="2436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F159569-33DE-3F58-1E93-A11FF3EA65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811" y="5714433"/>
                <a:ext cx="8464378" cy="4993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57350" indent="-2857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interference term larger for kaons than for </a:t>
                </a:r>
                <a:r>
                  <a:rPr lang="en-US" dirty="0" err="1"/>
                  <a:t>pions</a:t>
                </a:r>
                <a:endParaRPr lang="en-US" dirty="0"/>
              </a:p>
              <a:p>
                <a:r>
                  <a:rPr lang="en-US" dirty="0"/>
                  <a:t>Not true for all interference terms (not shown)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dirty="0"/>
                  <a:t> can account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  dependence 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F159569-33DE-3F58-1E93-A11FF3EA6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11" y="5714433"/>
                <a:ext cx="8464378" cy="4993659"/>
              </a:xfrm>
              <a:prstGeom prst="rect">
                <a:avLst/>
              </a:prstGeom>
              <a:blipFill>
                <a:blip r:embed="rId7"/>
                <a:stretch>
                  <a:fillRect l="-749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63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38E4-B2E1-7331-1804-403CD89F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EB0F5-2B28-F04E-064A-AD7212CF3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Dihadron asymmetries seem to be ‘safer’ than 1h </a:t>
                </a:r>
              </a:p>
              <a:p>
                <a:pPr lvl="1"/>
                <a:r>
                  <a:rPr lang="en-US" dirty="0"/>
                  <a:t>Collinear framework</a:t>
                </a:r>
              </a:p>
              <a:p>
                <a:pPr lvl="1"/>
                <a:r>
                  <a:rPr lang="en-US" dirty="0"/>
                  <a:t>Exclusive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production can be excluded</a:t>
                </a:r>
              </a:p>
              <a:p>
                <a:endParaRPr lang="en-US" dirty="0"/>
              </a:p>
              <a:p>
                <a:r>
                  <a:rPr lang="en-US" dirty="0"/>
                  <a:t>Potential theory issue</a:t>
                </a:r>
              </a:p>
              <a:p>
                <a:pPr lvl="1"/>
                <a:r>
                  <a:rPr lang="en-US" dirty="0"/>
                  <a:t>Moderate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TMD factorization for </a:t>
                </a:r>
                <a:r>
                  <a:rPr lang="en-US"/>
                  <a:t>TMD asymmetries</a:t>
                </a:r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EB0F5-2B28-F04E-064A-AD7212CF3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0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21E0-A2D2-ACA2-BBAB-7B1385E4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5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4F9B-4E97-459D-7064-18CB2D47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D61F9-4F16-FFCC-DD7D-0135039E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033EC-8894-55E9-2D44-01CCEBE0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6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98DA0-1BC7-B546-E719-EF08E9A97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5A48-96CC-A392-2A67-0F22C524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AA799-C957-3A37-526C-FBD40400E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9C125-649F-D14A-1DBF-96BEFD84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5F17-845C-EA5F-44F5-5CC97C38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X-Q2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8B84C-FC32-D2AA-B6EF-C0DF6ADD7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A3EF1-37EB-94F9-2C9D-26B1003B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0B70C-F836-FF8E-DBE3-4602957FA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80302"/>
            <a:ext cx="7772400" cy="49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19622-E803-3D46-C333-F6E953098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59A3FD-70CC-A8C5-35A5-8619F492A4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Invariant Mass,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59A3FD-70CC-A8C5-35A5-8619F492A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49" t="-41026" b="-5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62DFDB-C836-8791-FD53-94B8D67FBF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44" y="4373697"/>
                <a:ext cx="8636153" cy="197405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⟩≈0.8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≈0.4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≈0.4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62DFDB-C836-8791-FD53-94B8D67FB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44" y="4373697"/>
                <a:ext cx="8636153" cy="1974051"/>
              </a:xfrm>
              <a:blipFill>
                <a:blip r:embed="rId3"/>
                <a:stretch>
                  <a:fillRect l="-734" t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78CB1-B494-255D-A283-A1E64487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043FAB49-FE6D-F141-4FA0-EE70FF883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44" y="1249017"/>
            <a:ext cx="8869712" cy="27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4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1096-E06B-204D-B401-ADA7ACF9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mass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3CD2F-F392-59EB-2401-C94E297C4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3CD2F-F392-59EB-2401-C94E297C4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0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C9FE9-0A2C-D822-5DB6-87DA398B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861CA-89D9-DA61-0287-C24CC1C6DA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000"/>
          <a:stretch/>
        </p:blipFill>
        <p:spPr>
          <a:xfrm>
            <a:off x="2348032" y="1198351"/>
            <a:ext cx="6487049" cy="2230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B3900-3BB2-D2DE-9831-A43E04AF8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595"/>
          <a:stretch/>
        </p:blipFill>
        <p:spPr>
          <a:xfrm>
            <a:off x="2491392" y="3731228"/>
            <a:ext cx="5454699" cy="24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1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FB225-C2F1-CCD2-A039-31EBA5A20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B82237-B48C-5008-D93A-5117CEA42B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26469"/>
                <a:ext cx="8144246" cy="3263504"/>
              </a:xfrm>
            </p:spPr>
            <p:txBody>
              <a:bodyPr>
                <a:normAutofit/>
              </a:bodyPr>
              <a:lstStyle/>
              <a:p>
                <a:endPara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Projected uncertainties are computed assuming target polarization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=0.85 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an asymmetry value of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=0.2</m:t>
                    </m:r>
                  </m:oMath>
                </a14:m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35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35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35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35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𝑅𝐺𝐻</m:t>
                                  </m:r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35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3/17</m:t>
                          </m:r>
                        </m:den>
                      </m:f>
                    </m:oMath>
                  </m:oMathPara>
                </a14:m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B82237-B48C-5008-D93A-5117CEA42B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26469"/>
                <a:ext cx="8144246" cy="3263504"/>
              </a:xfrm>
              <a:blipFill>
                <a:blip r:embed="rId2"/>
                <a:stretch>
                  <a:fillRect l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8367B35-A9BA-2781-F84E-B39E6A4D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RGH Simulation: Uncertainty Projections (100 days proton)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3E8BD2-2CC6-C2BB-714A-239605BD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624513"/>
            <a:ext cx="3086100" cy="27384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McEneaney, Duke University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7CC9049-B097-A9F1-55E0-753A7C88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D2A5BA23-BF12-0D43-A897-69449BA35745}" type="slidenum">
              <a:rPr lang="en-US" sz="13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A825DD36-EE01-A90F-40A2-CF324E73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624513"/>
            <a:ext cx="2057400" cy="273844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Nov. 2024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14017-95E7-3AE7-69D8-0DB34C0D62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1602" y="3899635"/>
            <a:ext cx="2827098" cy="1766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740257-6B4D-7E5F-B3C6-2322909742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18700" y="3899635"/>
            <a:ext cx="2827098" cy="1766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E9E8E9-6ACF-FAE1-394C-C87FACEDA6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45798" y="3899635"/>
            <a:ext cx="2827098" cy="17669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6D9C80-88EA-0C78-1C37-C3669FCB6365}"/>
                  </a:ext>
                </a:extLst>
              </p:cNvPr>
              <p:cNvSpPr txBox="1"/>
              <p:nvPr/>
            </p:nvSpPr>
            <p:spPr>
              <a:xfrm>
                <a:off x="6383650" y="3180853"/>
                <a:ext cx="182582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Dilution factor for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sSub>
                      <m:sSubPr>
                        <m:ctrlPr>
                          <a:rPr lang="en-US" sz="135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6D9C80-88EA-0C78-1C37-C3669FCB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650" y="3180853"/>
                <a:ext cx="1825821" cy="300082"/>
              </a:xfrm>
              <a:prstGeom prst="rect">
                <a:avLst/>
              </a:prstGeom>
              <a:blipFill>
                <a:blip r:embed="rId6"/>
                <a:stretch>
                  <a:fillRect l="-690"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798CDE-30BE-D161-A339-B74F444F49C2}"/>
              </a:ext>
            </a:extLst>
          </p:cNvPr>
          <p:cNvCxnSpPr>
            <a:cxnSpLocks/>
          </p:cNvCxnSpPr>
          <p:nvPr/>
        </p:nvCxnSpPr>
        <p:spPr>
          <a:xfrm flipH="1">
            <a:off x="5866054" y="2866666"/>
            <a:ext cx="591896" cy="246917"/>
          </a:xfrm>
          <a:prstGeom prst="straightConnector1">
            <a:avLst/>
          </a:prstGeom>
          <a:ln w="698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48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6D3D-D84E-1ECE-7971-2B1E08D9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Study using JAM by </a:t>
            </a:r>
            <a:r>
              <a:rPr lang="en-US" dirty="0" err="1"/>
              <a:t>Yorgo</a:t>
            </a:r>
            <a:r>
              <a:rPr lang="en-US" dirty="0"/>
              <a:t> Sawaya (Temple)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648C-659E-EF9B-33BD-3FC9F3439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67C85-9415-67DA-B5B5-01EF936E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3E83-CC3E-EE4F-A1D2-84854A6D5846}" type="datetime1">
              <a:rPr lang="en-US" smtClean="0"/>
              <a:t>3/26/25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833E4-6008-CEA1-DA8E-324A8786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5E5C-5932-0441-A66A-70A5B6B81F3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1C4E7-E683-8B54-35DB-3D3066B67722}"/>
              </a:ext>
            </a:extLst>
          </p:cNvPr>
          <p:cNvSpPr txBox="1"/>
          <p:nvPr/>
        </p:nvSpPr>
        <p:spPr>
          <a:xfrm>
            <a:off x="1508443" y="47385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kern="100" dirty="0">
                <a:latin typeface="Aptos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800" kern="100" dirty="0" err="1">
                <a:latin typeface="Aptos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Yorgo’s</a:t>
            </a:r>
            <a:r>
              <a:rPr lang="en-US" sz="1800" kern="100" dirty="0">
                <a:latin typeface="Aptos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poster at POETIC</a:t>
            </a:r>
          </a:p>
        </p:txBody>
      </p:sp>
      <p:pic>
        <p:nvPicPr>
          <p:cNvPr id="8" name="Picture 7" descr="A graph of a graph&#10;&#10;AI-generated content may be incorrect.">
            <a:extLst>
              <a:ext uri="{FF2B5EF4-FFF2-40B4-BE49-F238E27FC236}">
                <a16:creationId xmlns:a16="http://schemas.microsoft.com/office/drawing/2014/main" id="{3CA25838-BCCD-7139-2142-599C13EBC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9" y="1706337"/>
            <a:ext cx="3681791" cy="19128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B33FE8-548D-53C4-D968-3AC8825FA80F}"/>
                  </a:ext>
                </a:extLst>
              </p:cNvPr>
              <p:cNvSpPr txBox="1"/>
              <p:nvPr/>
            </p:nvSpPr>
            <p:spPr>
              <a:xfrm>
                <a:off x="628650" y="3742616"/>
                <a:ext cx="56863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kern="100" dirty="0">
                    <a:latin typeface="Aptos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Data vs. predictions for the SSA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𝑈𝑇</m:t>
                        </m:r>
                      </m:sub>
                    </m:sSub>
                    <m:r>
                      <a:rPr lang="en-US" sz="1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200" i="1" kern="100" dirty="0">
                    <a:latin typeface="Aptos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before and after including CLAS pseudo-data in the fit.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B33FE8-548D-53C4-D968-3AC8825FA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742616"/>
                <a:ext cx="5686306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C0ECD24A-A6AF-8996-0DEF-7FD744F66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69" y="1804609"/>
            <a:ext cx="3804855" cy="1585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12D2E1-D68B-68AD-BB3B-3E74F88F8EB5}"/>
              </a:ext>
            </a:extLst>
          </p:cNvPr>
          <p:cNvSpPr txBox="1"/>
          <p:nvPr/>
        </p:nvSpPr>
        <p:spPr>
          <a:xfrm>
            <a:off x="5327473" y="3590369"/>
            <a:ext cx="958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kern="100" dirty="0">
                <a:latin typeface="Aptos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tensor charges, before and after</a:t>
            </a:r>
          </a:p>
          <a:p>
            <a:r>
              <a:rPr lang="en-US" sz="1200" i="1" kern="100" dirty="0">
                <a:latin typeface="Aptos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including CLAS12 pseudo-data.</a:t>
            </a:r>
          </a:p>
        </p:txBody>
      </p:sp>
    </p:spTree>
    <p:extLst>
      <p:ext uri="{BB962C8B-B14F-4D97-AF65-F5344CB8AC3E}">
        <p14:creationId xmlns:p14="http://schemas.microsoft.com/office/powerpoint/2010/main" val="316826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6246F-06F9-FAA9-4AEC-7C4B69340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A42468-D507-0902-60E9-9B78FEC43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8144246" cy="3263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Projected uncertainties are computed assuming target polarization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=0.20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an asymmetry value of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=0.2</m:t>
                    </m:r>
                  </m:oMath>
                </a14:m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35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35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35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35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𝑅𝐺𝐻</m:t>
                                  </m:r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135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35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35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3/20</m:t>
                          </m:r>
                        </m:den>
                      </m:f>
                    </m:oMath>
                  </m:oMathPara>
                </a14:m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A42468-D507-0902-60E9-9B78FEC43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8144246" cy="3263504"/>
              </a:xfrm>
              <a:blipFill>
                <a:blip r:embed="rId2"/>
                <a:stretch>
                  <a:fillRect l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3DED935-1934-EC59-2F42-61B33DED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RGH Simulation: Uncertainty Projections, Deuterium, 25 days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07337B-5986-5BD8-9554-74414EC5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8701" y="4912135"/>
            <a:ext cx="3086100" cy="27384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McEneaney, Duke University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7F45CCE-DFE9-1B6D-1D06-1F8E803D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7701" y="4912135"/>
            <a:ext cx="2057400" cy="273844"/>
          </a:xfrm>
        </p:spPr>
        <p:txBody>
          <a:bodyPr/>
          <a:lstStyle/>
          <a:p>
            <a:fld id="{D2A5BA23-BF12-0D43-A897-69449BA35745}" type="slidenum">
              <a:rPr lang="en-US" sz="13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68AD0BEB-0E2B-711B-694F-2687ED6B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401" y="4912135"/>
            <a:ext cx="2057400" cy="273844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Nov. 2024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8CFB9-9493-8292-6C4A-3A24E77F06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1353" y="3187257"/>
            <a:ext cx="2827098" cy="1766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057662-B51D-49AD-46F9-51F87C3A9A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58451" y="3187257"/>
            <a:ext cx="2827098" cy="1766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A78243-FE4A-F980-BBCB-D031BFB3EC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85549" y="3187257"/>
            <a:ext cx="2827098" cy="17669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D1A363-1AF9-16ED-E0D4-23EF7757AC68}"/>
              </a:ext>
            </a:extLst>
          </p:cNvPr>
          <p:cNvSpPr txBox="1"/>
          <p:nvPr/>
        </p:nvSpPr>
        <p:spPr>
          <a:xfrm>
            <a:off x="5831504" y="4968094"/>
            <a:ext cx="228780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projection values from Harut Avakian shown </a:t>
            </a:r>
            <a:r>
              <a:rPr lang="en-US" sz="75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here</a:t>
            </a:r>
            <a:endParaRPr lang="en-US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47A36A-BF93-CB0F-541B-7E30799DA55A}"/>
                  </a:ext>
                </a:extLst>
              </p:cNvPr>
              <p:cNvSpPr txBox="1"/>
              <p:nvPr/>
            </p:nvSpPr>
            <p:spPr>
              <a:xfrm>
                <a:off x="6724021" y="2481931"/>
                <a:ext cx="181940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Dilution factor for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sSub>
                      <m:sSubPr>
                        <m:ctrlPr>
                          <a:rPr lang="en-US" sz="135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47A36A-BF93-CB0F-541B-7E30799DA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021" y="2481931"/>
                <a:ext cx="1819409" cy="300082"/>
              </a:xfrm>
              <a:prstGeom prst="rect">
                <a:avLst/>
              </a:prstGeom>
              <a:blipFill>
                <a:blip r:embed="rId7"/>
                <a:stretch>
                  <a:fillRect l="-694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0F8C1E-E306-0DFA-6912-DD208758A2DD}"/>
              </a:ext>
            </a:extLst>
          </p:cNvPr>
          <p:cNvCxnSpPr>
            <a:cxnSpLocks/>
          </p:cNvCxnSpPr>
          <p:nvPr/>
        </p:nvCxnSpPr>
        <p:spPr>
          <a:xfrm flipH="1">
            <a:off x="5890153" y="2420202"/>
            <a:ext cx="784431" cy="123458"/>
          </a:xfrm>
          <a:prstGeom prst="straightConnector1">
            <a:avLst/>
          </a:prstGeom>
          <a:ln w="698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C461057-7A9E-082C-9B95-D0724D25064A}"/>
              </a:ext>
            </a:extLst>
          </p:cNvPr>
          <p:cNvSpPr txBox="1">
            <a:spLocks/>
          </p:cNvSpPr>
          <p:nvPr/>
        </p:nvSpPr>
        <p:spPr>
          <a:xfrm>
            <a:off x="499877" y="5482402"/>
            <a:ext cx="814424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Deuterium is not promising 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7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9F6-90AB-E875-C9C6-404620F0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53" y="340073"/>
            <a:ext cx="8464378" cy="487490"/>
          </a:xfrm>
        </p:spPr>
        <p:txBody>
          <a:bodyPr/>
          <a:lstStyle/>
          <a:p>
            <a:r>
              <a:rPr lang="en-US" dirty="0"/>
              <a:t>Di-hadrons from existing CLAS data (BSA)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216007-60E4-4CAA-3797-3504DD18D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653" y="1520458"/>
                <a:ext cx="8464378" cy="4993659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First extraction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Further constrains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𝑈𝐿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First signal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Interesting resonance structure consistent</a:t>
                </a:r>
                <a:br>
                  <a:rPr lang="en-US" b="0" dirty="0"/>
                </a:br>
                <a:r>
                  <a:rPr lang="en-US" b="0" dirty="0"/>
                  <a:t>with models </a:t>
                </a:r>
                <a:br>
                  <a:rPr lang="en-US" b="0" dirty="0"/>
                </a:br>
                <a:r>
                  <a:rPr lang="en-US" sz="1200" b="0" dirty="0"/>
                  <a:t>(e.g. Luo, Sun, </a:t>
                </a:r>
                <a:r>
                  <a:rPr lang="en-US" sz="1200" b="0" dirty="0" err="1"/>
                  <a:t>Xie</a:t>
                </a:r>
                <a:r>
                  <a:rPr lang="en-US" sz="1200" b="0" dirty="0"/>
                  <a:t>, </a:t>
                </a:r>
                <a:r>
                  <a:rPr lang="en-US" sz="1200" i="1" dirty="0" err="1"/>
                  <a:t>Phys.Rev.D</a:t>
                </a:r>
                <a:r>
                  <a:rPr lang="en-US" sz="1200" dirty="0"/>
                  <a:t> 101 (2020) 5, 054020)</a:t>
                </a:r>
              </a:p>
              <a:p>
                <a:pPr marL="457200" lvl="1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216007-60E4-4CAA-3797-3504DD18D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653" y="1520458"/>
                <a:ext cx="8464378" cy="4993659"/>
              </a:xfrm>
              <a:blipFill>
                <a:blip r:embed="rId2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2AF3D-AA55-4399-724B-2C526D71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B017D-DC29-51BD-11DF-E9E773161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65"/>
          <a:stretch/>
        </p:blipFill>
        <p:spPr>
          <a:xfrm>
            <a:off x="21033" y="3654781"/>
            <a:ext cx="8559275" cy="727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4FFE2C-5DCA-9F67-41BE-7DD8457DD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7" y="1035714"/>
            <a:ext cx="3195480" cy="21800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E64C29-637F-9986-4C5E-C54AE3B62576}"/>
              </a:ext>
            </a:extLst>
          </p:cNvPr>
          <p:cNvSpPr txBox="1"/>
          <p:nvPr/>
        </p:nvSpPr>
        <p:spPr>
          <a:xfrm>
            <a:off x="384969" y="3014850"/>
            <a:ext cx="328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Phys.Rev.Lett</a:t>
            </a:r>
            <a:r>
              <a:rPr lang="en-US" i="1" dirty="0"/>
              <a:t>.</a:t>
            </a:r>
            <a:r>
              <a:rPr lang="en-US" dirty="0"/>
              <a:t> 126 (2021) 152501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E5C5691-4E2C-1477-6D76-B954E01E63A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67019" y="1253418"/>
            <a:ext cx="2904670" cy="18355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5065AF-07B0-C6C4-7001-0B70CC643CBD}"/>
                  </a:ext>
                </a:extLst>
              </p:cNvPr>
              <p:cNvSpPr txBox="1"/>
              <p:nvPr/>
            </p:nvSpPr>
            <p:spPr>
              <a:xfrm>
                <a:off x="7519105" y="4848497"/>
                <a:ext cx="1050224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5065AF-07B0-C6C4-7001-0B70CC643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105" y="4848497"/>
                <a:ext cx="1050224" cy="371961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51BD4A-44BB-BF3A-1545-811D33ED2659}"/>
                  </a:ext>
                </a:extLst>
              </p:cNvPr>
              <p:cNvSpPr txBox="1"/>
              <p:nvPr/>
            </p:nvSpPr>
            <p:spPr>
              <a:xfrm>
                <a:off x="1916568" y="2208707"/>
                <a:ext cx="1045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51BD4A-44BB-BF3A-1545-811D33ED2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68" y="2208707"/>
                <a:ext cx="10459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BE738B3-4E55-DFD9-E7CB-A8F1D1D544D6}"/>
              </a:ext>
            </a:extLst>
          </p:cNvPr>
          <p:cNvSpPr txBox="1"/>
          <p:nvPr/>
        </p:nvSpPr>
        <p:spPr>
          <a:xfrm>
            <a:off x="4226807" y="3345506"/>
            <a:ext cx="197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C. </a:t>
            </a:r>
            <a:r>
              <a:rPr lang="en-US" dirty="0" err="1"/>
              <a:t>Dilks</a:t>
            </a:r>
            <a:r>
              <a:rPr lang="en-US" dirty="0"/>
              <a:t>/T. Hayward</a:t>
            </a:r>
          </a:p>
        </p:txBody>
      </p:sp>
    </p:spTree>
    <p:extLst>
      <p:ext uri="{BB962C8B-B14F-4D97-AF65-F5344CB8AC3E}">
        <p14:creationId xmlns:p14="http://schemas.microsoft.com/office/powerpoint/2010/main" val="19256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95C5B-EBFB-4452-1A80-2EEAFD77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28597"/>
            <a:ext cx="8464378" cy="487490"/>
          </a:xfrm>
        </p:spPr>
        <p:txBody>
          <a:bodyPr/>
          <a:lstStyle/>
          <a:p>
            <a:r>
              <a:rPr lang="en-US" dirty="0"/>
              <a:t>Compare Partial Wave Decomposition in MC and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5F96873-FE40-C0CA-EAA8-A6AA42506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1215483"/>
                <a:ext cx="7538343" cy="5132265"/>
              </a:xfrm>
            </p:spPr>
            <p:txBody>
              <a:bodyPr/>
              <a:lstStyle/>
              <a:p>
                <a:r>
                  <a:rPr lang="en-US" dirty="0"/>
                  <a:t>Comparing to Polarized Lund model here (</a:t>
                </a:r>
                <a:r>
                  <a:rPr lang="en-US" sz="1700" dirty="0" err="1"/>
                  <a:t>StringSpinner</a:t>
                </a:r>
                <a:r>
                  <a:rPr lang="en-US" sz="1700" dirty="0"/>
                  <a:t>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𝑚𝑜𝑑𝑒𝑙</m:t>
                    </m:r>
                  </m:oMath>
                </a14:m>
                <a:r>
                  <a:rPr lang="en-US" sz="1700" dirty="0"/>
                  <a:t>, A. </a:t>
                </a:r>
                <a:r>
                  <a:rPr lang="en-US" sz="1700" dirty="0" err="1"/>
                  <a:t>Kerbizi</a:t>
                </a:r>
                <a:r>
                  <a:rPr lang="en-US" sz="1700" dirty="0"/>
                  <a:t> et al, </a:t>
                </a:r>
                <a:r>
                  <a:rPr lang="en-US" sz="1700" i="1" dirty="0" err="1"/>
                  <a:t>Comput.Phys.Commun</a:t>
                </a:r>
                <a:r>
                  <a:rPr lang="en-US" sz="1700" i="1" dirty="0"/>
                  <a:t>.</a:t>
                </a:r>
                <a:r>
                  <a:rPr lang="en-US" sz="1700" dirty="0"/>
                  <a:t> 272 (2022)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5F96873-FE40-C0CA-EAA8-A6AA42506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1215483"/>
                <a:ext cx="7538343" cy="5132265"/>
              </a:xfrm>
              <a:blipFill>
                <a:blip r:embed="rId2"/>
                <a:stretch>
                  <a:fillRect l="-1010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7E5DD-CD4C-1332-52E1-A317B2CC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5E5C-5932-0441-A66A-70A5B6B81F33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2" descr="The string fragmentation model of quark generation [58] | Download  Scientific Diagram">
            <a:extLst>
              <a:ext uri="{FF2B5EF4-FFF2-40B4-BE49-F238E27FC236}">
                <a16:creationId xmlns:a16="http://schemas.microsoft.com/office/drawing/2014/main" id="{F67F4D12-9D39-87FC-96F0-E2E59C07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4" y="1095895"/>
            <a:ext cx="1732411" cy="116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56852C-D45F-87AD-9516-6078D6A82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005" y="2618938"/>
            <a:ext cx="1795629" cy="123198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" name="Content Placeholder 12">
            <a:extLst>
              <a:ext uri="{FF2B5EF4-FFF2-40B4-BE49-F238E27FC236}">
                <a16:creationId xmlns:a16="http://schemas.microsoft.com/office/drawing/2014/main" id="{312AF5D6-D2A7-7E17-5623-C1B8101D8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738" y="2330605"/>
            <a:ext cx="4323604" cy="4440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3E6B5-98A3-1406-A23A-01C9F09E22D6}"/>
              </a:ext>
            </a:extLst>
          </p:cNvPr>
          <p:cNvSpPr txBox="1"/>
          <p:nvPr/>
        </p:nvSpPr>
        <p:spPr>
          <a:xfrm>
            <a:off x="6021659" y="6144322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Matousek</a:t>
            </a:r>
          </a:p>
        </p:txBody>
      </p:sp>
    </p:spTree>
    <p:extLst>
      <p:ext uri="{BB962C8B-B14F-4D97-AF65-F5344CB8AC3E}">
        <p14:creationId xmlns:p14="http://schemas.microsoft.com/office/powerpoint/2010/main" val="4152931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108955</TotalTime>
  <Words>507</Words>
  <Application>Microsoft Macintosh PowerPoint</Application>
  <PresentationFormat>On-screen Show (4:3)</PresentationFormat>
  <Paragraphs>98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.PingFangSC-Regular</vt:lpstr>
      <vt:lpstr>Aptos</vt:lpstr>
      <vt:lpstr>Arial</vt:lpstr>
      <vt:lpstr>Calibri</vt:lpstr>
      <vt:lpstr>Calibri Light</vt:lpstr>
      <vt:lpstr>Cambria Math</vt:lpstr>
      <vt:lpstr>PingFangSC-Regular</vt:lpstr>
      <vt:lpstr>Roboto Mono</vt:lpstr>
      <vt:lpstr>Times New Roman</vt:lpstr>
      <vt:lpstr>Wingdings</vt:lpstr>
      <vt:lpstr>Office Theme</vt:lpstr>
      <vt:lpstr>RGH plans for di-hadrons</vt:lpstr>
      <vt:lpstr>X-Q2</vt:lpstr>
      <vt:lpstr>Invariant Mass, p_⊥, z</vt:lpstr>
      <vt:lpstr>Missing mass</vt:lpstr>
      <vt:lpstr>RGH Simulation: Uncertainty Projections (100 days proton)</vt:lpstr>
      <vt:lpstr>Impact Study using JAM by Yorgo Sawaya (Temple)</vt:lpstr>
      <vt:lpstr>RGH Simulation: Uncertainty Projections, Deuterium, 25 days </vt:lpstr>
      <vt:lpstr>Di-hadrons from existing CLAS data (BSA)</vt:lpstr>
      <vt:lpstr>Compare Partial Wave Decomposition in MC and Data</vt:lpstr>
      <vt:lpstr>Dihadron Production ep→e𝜋±𝜋0(X) </vt:lpstr>
      <vt:lpstr>Kaons</vt:lpstr>
      <vt:lpstr>Asymmetries sensitive to G_1^⊥</vt:lpstr>
      <vt:lpstr>Talking points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Anselm Vossen, Ph.D.</cp:lastModifiedBy>
  <cp:revision>1113</cp:revision>
  <cp:lastPrinted>2018-10-15T14:48:16Z</cp:lastPrinted>
  <dcterms:created xsi:type="dcterms:W3CDTF">2017-10-25T13:41:42Z</dcterms:created>
  <dcterms:modified xsi:type="dcterms:W3CDTF">2025-03-27T12:28:30Z</dcterms:modified>
</cp:coreProperties>
</file>