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799" r:id="rId2"/>
    <p:sldId id="3197" r:id="rId3"/>
    <p:sldId id="3113" r:id="rId4"/>
    <p:sldId id="3270" r:id="rId5"/>
    <p:sldId id="3175" r:id="rId6"/>
    <p:sldId id="3173" r:id="rId7"/>
    <p:sldId id="3160" r:id="rId8"/>
    <p:sldId id="3163" r:id="rId9"/>
    <p:sldId id="3164" r:id="rId10"/>
    <p:sldId id="3176" r:id="rId11"/>
    <p:sldId id="3194" r:id="rId12"/>
    <p:sldId id="3159" r:id="rId13"/>
    <p:sldId id="3166" r:id="rId14"/>
    <p:sldId id="3206" r:id="rId15"/>
    <p:sldId id="3195" r:id="rId16"/>
    <p:sldId id="3198" r:id="rId17"/>
    <p:sldId id="3204" r:id="rId18"/>
    <p:sldId id="3271" r:id="rId19"/>
    <p:sldId id="3177" r:id="rId20"/>
    <p:sldId id="3186" r:id="rId21"/>
    <p:sldId id="3168" r:id="rId22"/>
    <p:sldId id="3170" r:id="rId23"/>
    <p:sldId id="3171" r:id="rId24"/>
    <p:sldId id="3272" r:id="rId25"/>
    <p:sldId id="3189" r:id="rId26"/>
    <p:sldId id="3196" r:id="rId27"/>
    <p:sldId id="3200" r:id="rId28"/>
    <p:sldId id="3203" r:id="rId29"/>
    <p:sldId id="3193" r:id="rId30"/>
    <p:sldId id="3190" r:id="rId31"/>
    <p:sldId id="3191" r:id="rId32"/>
    <p:sldId id="3192" r:id="rId33"/>
    <p:sldId id="3188" r:id="rId34"/>
    <p:sldId id="3185" r:id="rId35"/>
    <p:sldId id="3179" r:id="rId36"/>
    <p:sldId id="3162" r:id="rId37"/>
    <p:sldId id="3183" r:id="rId38"/>
    <p:sldId id="3184" r:id="rId39"/>
    <p:sldId id="3181" r:id="rId40"/>
    <p:sldId id="3182" r:id="rId41"/>
    <p:sldId id="3180" r:id="rId42"/>
    <p:sldId id="3154" r:id="rId43"/>
    <p:sldId id="3152" r:id="rId44"/>
    <p:sldId id="3157" r:id="rId45"/>
    <p:sldId id="3126" r:id="rId46"/>
    <p:sldId id="3077" r:id="rId47"/>
    <p:sldId id="3131" r:id="rId48"/>
  </p:sldIdLst>
  <p:sldSz cx="9144000" cy="6858000" type="screen4x3"/>
  <p:notesSz cx="7315200" cy="9601200"/>
  <p:custDataLst>
    <p:tags r:id="rId5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8"/>
  </p:normalViewPr>
  <p:slideViewPr>
    <p:cSldViewPr>
      <p:cViewPr varScale="1">
        <p:scale>
          <a:sx n="162" d="100"/>
          <a:sy n="162" d="100"/>
        </p:scale>
        <p:origin x="-20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tags" Target="tags/tag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xmlns="" id="{0158D578-62DA-EE40-8CEE-D804D0C9DE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xmlns="" id="{DA412BB0-5CF7-1A49-9FA0-DD64B6EF49E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0" name="Rectangle 4">
            <a:extLst>
              <a:ext uri="{FF2B5EF4-FFF2-40B4-BE49-F238E27FC236}">
                <a16:creationId xmlns:a16="http://schemas.microsoft.com/office/drawing/2014/main" xmlns="" id="{D7AACCD8-EFC1-384A-8421-817BC6ED8F2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7" tIns="45708" rIns="91417" bIns="4570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1" name="Rectangle 5">
            <a:extLst>
              <a:ext uri="{FF2B5EF4-FFF2-40B4-BE49-F238E27FC236}">
                <a16:creationId xmlns:a16="http://schemas.microsoft.com/office/drawing/2014/main" xmlns="" id="{D08B8602-E689-CB44-9C6C-171FCD9C376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7" tIns="45708" rIns="91417" bIns="457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48E4BD3-0146-AB40-B2C5-C1C35530DF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798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0AA6D28F-68F5-F743-B12D-CA25709FA3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9" rIns="96636" bIns="48319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B7D90E55-0419-F94D-9A09-90F543D223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9" rIns="96636" bIns="48319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xmlns="" id="{50B2895B-6A04-6A4E-BCC6-BBACB0FFD6B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9" rIns="96636" bIns="48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xmlns="" id="{1F2FB723-3467-FC47-8065-FAFFC55E77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9" rIns="96636" bIns="48319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xmlns="" id="{B31BCEF6-EFC4-3842-89ED-15EFC457B3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6" tIns="48319" rIns="96636" bIns="48319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D6093B0F-30BC-694B-84FD-89C76E9AE9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67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sz="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D61065-A6EA-C342-972A-031C9B9D1B55}" type="slidenum">
              <a:rPr lang="en-US" sz="1300"/>
              <a:pPr/>
              <a:t>2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Lorenz invariant amplitudes 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83B6D1-A7AE-CF43-8127-FC6E2C80A056}" type="slidenum">
              <a:rPr lang="en-US" sz="1300"/>
              <a:pPr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Lorenz invariant amplitudes 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5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5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5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5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83B6D1-A7AE-CF43-8127-FC6E2C80A056}" type="slidenum">
              <a:rPr lang="en-US" sz="1300"/>
              <a:pPr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MS PGothic" charset="0"/>
              </a:rPr>
              <a:t>Lorenz invariant amplitudes 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5B3F37B-BAD0-D544-9AC7-6624C0031EC2}" type="slidenum">
              <a:rPr lang="en-US" sz="1300"/>
              <a:pPr/>
              <a:t>8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51825-1E5E-6549-A8C1-7A465F1AAA9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10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B0F-30BC-694B-84FD-89C76E9AE94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5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1400" y="4789488"/>
            <a:ext cx="5719763" cy="4535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500" dirty="0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93B0F-30BC-694B-84FD-89C76E9AE94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51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49904-B219-5E47-B210-166B8E27F9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4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0AA735-BAD1-654B-899F-2780E84A27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41663-72D2-2641-B6D9-AA657FD2BD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12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6407150"/>
            <a:ext cx="13287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-12700" y="736600"/>
            <a:ext cx="91567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9563" y="6467475"/>
            <a:ext cx="3917950" cy="311150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27513" y="6467475"/>
            <a:ext cx="534987" cy="303213"/>
          </a:xfrm>
        </p:spPr>
        <p:txBody>
          <a:bodyPr/>
          <a:lstStyle>
            <a:lvl1pPr algn="ctr">
              <a:defRPr sz="1800">
                <a:cs typeface="Arial" charset="0"/>
              </a:defRPr>
            </a:lvl1pPr>
          </a:lstStyle>
          <a:p>
            <a:pPr>
              <a:defRPr/>
            </a:pPr>
            <a:fld id="{8A425D64-15CE-A040-B8C2-21D264659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5AF6CF-B642-094E-9AA1-003F274847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CF4CBD-13A5-AE47-A378-B8CC8D0BA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2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35B10-0DB0-F541-89D5-32393128A0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22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C7BF1-5945-A645-9BDE-B785FBEB8F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1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6A055-6B7F-214C-B9C2-1B0E113E5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94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331D40-5376-6041-8743-34E4665605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3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5F69A-A271-B946-94F4-19B6DEB5F6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1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9247A-4984-CE46-854A-90092A1CBE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5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xmlns="" id="{7F74D03C-4942-C544-A829-39974F8267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659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xmlns="" id="{AF425581-83A3-0E46-B2B9-29CBCD93EA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464300"/>
            <a:ext cx="685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E393E76-246E-7741-B507-0C65AA60D70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0" name="Picture 6" descr="JLab_logo_white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6497638"/>
            <a:ext cx="7620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4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Relationship Id="rId9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emf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49.emf"/><Relationship Id="rId17" Type="http://schemas.openxmlformats.org/officeDocument/2006/relationships/image" Target="../media/image50.emf"/><Relationship Id="rId18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38F1C5EF-DFEF-E044-9FA9-083B6DB4F0B1}" type="slidenum">
              <a:rPr lang="en-US" sz="1400"/>
              <a:pPr/>
              <a:t>1</a:t>
            </a:fld>
            <a:endParaRPr lang="en-US" sz="1400"/>
          </a:p>
        </p:txBody>
      </p:sp>
      <p:sp>
        <p:nvSpPr>
          <p:cNvPr id="15362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3124200" y="6565900"/>
            <a:ext cx="3276600" cy="32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/>
              <a:t>H. Avakian, RGH, March 26</a:t>
            </a: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52400" y="1981200"/>
            <a:ext cx="8305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800100" indent="-342900"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lvl="1">
              <a:buFont typeface="Arial" charset="0"/>
              <a:buChar char="•"/>
            </a:pPr>
            <a:r>
              <a:rPr lang="en-US" altLang="ja-JP" sz="2400" dirty="0">
                <a:ea typeface="ＭＳ Ｐゴシック" charset="0"/>
              </a:rPr>
              <a:t>Why measurements of exclusive </a:t>
            </a:r>
            <a:r>
              <a:rPr lang="en-US" altLang="ja-JP" sz="2400" dirty="0" smtClean="0">
                <a:ea typeface="ＭＳ Ｐゴシック" charset="0"/>
              </a:rPr>
              <a:t>hadrons</a:t>
            </a:r>
            <a:r>
              <a:rPr lang="en-US" altLang="ja-JP" sz="2400" dirty="0" smtClean="0">
                <a:ea typeface="ＭＳ Ｐゴシック" charset="0"/>
              </a:rPr>
              <a:t> </a:t>
            </a:r>
            <a:r>
              <a:rPr lang="en-US" altLang="ja-JP" sz="2400" dirty="0">
                <a:ea typeface="ＭＳ Ｐゴシック" charset="0"/>
              </a:rPr>
              <a:t>are critical?</a:t>
            </a:r>
          </a:p>
          <a:p>
            <a:pPr lvl="2">
              <a:buFont typeface="Arial" charset="0"/>
              <a:buChar char="•"/>
            </a:pPr>
            <a:r>
              <a:rPr lang="en-US" altLang="ja-JP" sz="2000" dirty="0">
                <a:ea typeface="ＭＳ Ｐゴシック" charset="0"/>
              </a:rPr>
              <a:t>Access to OAM and GPD </a:t>
            </a:r>
            <a:r>
              <a:rPr lang="en-US" altLang="ja-JP" sz="2000" dirty="0" smtClean="0">
                <a:ea typeface="ＭＳ Ｐゴシック" charset="0"/>
              </a:rPr>
              <a:t>E, GPD H,H</a:t>
            </a:r>
            <a:r>
              <a:rPr lang="en-US" altLang="ja-JP" sz="2000" baseline="-25000" dirty="0" smtClean="0">
                <a:ea typeface="ＭＳ Ｐゴシック" charset="0"/>
              </a:rPr>
              <a:t>T</a:t>
            </a:r>
            <a:endParaRPr lang="en-US" altLang="ja-JP" sz="2000" baseline="-25000" dirty="0">
              <a:ea typeface="ＭＳ Ｐゴシック" charset="0"/>
            </a:endParaRPr>
          </a:p>
          <a:p>
            <a:pPr lvl="2">
              <a:buFont typeface="Arial" charset="0"/>
              <a:buChar char="•"/>
            </a:pPr>
            <a:r>
              <a:rPr lang="en-US" altLang="ja-JP" sz="2000" dirty="0">
                <a:ea typeface="ＭＳ Ｐゴシック" charset="0"/>
              </a:rPr>
              <a:t>Understanding of the impact of diffractive VMs on studies of the 3D structure and PDF, </a:t>
            </a:r>
            <a:r>
              <a:rPr lang="en-US" altLang="ja-JP" sz="2000" dirty="0" err="1">
                <a:ea typeface="ＭＳ Ｐゴシック" charset="0"/>
              </a:rPr>
              <a:t>Sivers</a:t>
            </a:r>
            <a:r>
              <a:rPr lang="en-US" altLang="ja-JP" sz="2000" dirty="0">
                <a:ea typeface="ＭＳ Ｐゴシック" charset="0"/>
              </a:rPr>
              <a:t> in particular</a:t>
            </a:r>
          </a:p>
          <a:p>
            <a:pPr lvl="1">
              <a:buFont typeface="Arial" charset="0"/>
              <a:buChar char="•"/>
            </a:pPr>
            <a:r>
              <a:rPr lang="en-US" altLang="ja-JP" sz="2400" dirty="0">
                <a:ea typeface="ＭＳ Ｐゴシック" charset="0"/>
              </a:rPr>
              <a:t>Challenges in interpretation of exclusive </a:t>
            </a:r>
            <a:r>
              <a:rPr lang="en-US" altLang="ja-JP" sz="2400" dirty="0" err="1">
                <a:ea typeface="ＭＳ Ｐゴシック" charset="0"/>
              </a:rPr>
              <a:t>rhos</a:t>
            </a:r>
            <a:endParaRPr lang="en-US" altLang="ja-JP" sz="2400" dirty="0">
              <a:ea typeface="ＭＳ Ｐゴシック" charset="0"/>
            </a:endParaRPr>
          </a:p>
          <a:p>
            <a:pPr lvl="2">
              <a:buFont typeface="Arial" charset="0"/>
              <a:buChar char="•"/>
            </a:pPr>
            <a:r>
              <a:rPr lang="en-US" altLang="ja-JP" sz="2000" dirty="0">
                <a:ea typeface="ＭＳ Ｐゴシック" charset="0"/>
              </a:rPr>
              <a:t>separation of exclusive </a:t>
            </a:r>
            <a:r>
              <a:rPr lang="en-US" altLang="ja-JP" sz="2000" dirty="0" err="1">
                <a:ea typeface="ＭＳ Ｐゴシック" charset="0"/>
              </a:rPr>
              <a:t>rhos</a:t>
            </a:r>
            <a:r>
              <a:rPr lang="en-US" altLang="ja-JP" sz="2000" dirty="0">
                <a:ea typeface="ＭＳ Ｐゴシック" charset="0"/>
              </a:rPr>
              <a:t> from semi-exclusive </a:t>
            </a:r>
            <a:r>
              <a:rPr lang="en-US" altLang="ja-JP" sz="2000" dirty="0" err="1">
                <a:ea typeface="ＭＳ Ｐゴシック" charset="0"/>
              </a:rPr>
              <a:t>rhos</a:t>
            </a:r>
            <a:endParaRPr lang="en-US" altLang="ja-JP" sz="2000" dirty="0">
              <a:ea typeface="ＭＳ Ｐゴシック" charset="0"/>
            </a:endParaRPr>
          </a:p>
          <a:p>
            <a:pPr lvl="2">
              <a:buFont typeface="Arial" charset="0"/>
              <a:buChar char="•"/>
            </a:pPr>
            <a:r>
              <a:rPr lang="en-US" altLang="ja-JP" sz="2000" dirty="0">
                <a:ea typeface="ＭＳ Ｐゴシック" charset="0"/>
              </a:rPr>
              <a:t>separation of transverse rho from longitudinal </a:t>
            </a:r>
            <a:r>
              <a:rPr lang="en-US" altLang="ja-JP" sz="2000" dirty="0" err="1">
                <a:ea typeface="ＭＳ Ｐゴシック" charset="0"/>
              </a:rPr>
              <a:t>rhos</a:t>
            </a:r>
            <a:endParaRPr lang="en-US" altLang="ja-JP" sz="2000" dirty="0">
              <a:ea typeface="ＭＳ Ｐゴシック" charset="0"/>
            </a:endParaRPr>
          </a:p>
          <a:p>
            <a:pPr lvl="2">
              <a:buFont typeface="Arial" charset="0"/>
              <a:buChar char="•"/>
            </a:pPr>
            <a:r>
              <a:rPr lang="en-US" altLang="ja-JP" sz="2000" dirty="0">
                <a:ea typeface="ＭＳ Ｐゴシック" charset="0"/>
              </a:rPr>
              <a:t>separation of transverse photon contributions from longitudinal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ea typeface="ＭＳ Ｐゴシック" charset="0"/>
              </a:rPr>
              <a:t>Proposal to measure exclusive diffractive </a:t>
            </a:r>
            <a:r>
              <a:rPr lang="en-US" sz="2400" dirty="0" smtClean="0">
                <a:ea typeface="ＭＳ Ｐゴシック" charset="0"/>
              </a:rPr>
              <a:t>VMs and </a:t>
            </a:r>
            <a:r>
              <a:rPr lang="en-US" sz="2400" dirty="0" err="1" smtClean="0">
                <a:ea typeface="ＭＳ Ｐゴシック" charset="0"/>
              </a:rPr>
              <a:t>pions</a:t>
            </a:r>
            <a:r>
              <a:rPr lang="en-US" sz="2400" dirty="0" smtClean="0">
                <a:ea typeface="ＭＳ Ｐゴシック" charset="0"/>
              </a:rPr>
              <a:t> </a:t>
            </a:r>
            <a:r>
              <a:rPr lang="en-US" sz="2400" dirty="0">
                <a:ea typeface="ＭＳ Ｐゴシック" charset="0"/>
              </a:rPr>
              <a:t>with transversely polarized target</a:t>
            </a:r>
          </a:p>
          <a:p>
            <a:pPr lvl="1">
              <a:buFont typeface="Arial" charset="0"/>
              <a:buChar char="•"/>
            </a:pPr>
            <a:r>
              <a:rPr lang="en-US" sz="2400" dirty="0">
                <a:ea typeface="ＭＳ Ｐゴシック" charset="0"/>
              </a:rPr>
              <a:t>Summary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2667000" y="914400"/>
            <a:ext cx="24136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Harut </a:t>
            </a:r>
            <a:r>
              <a:rPr lang="en-US" sz="2800" dirty="0" err="1">
                <a:solidFill>
                  <a:srgbClr val="FF0000"/>
                </a:solidFill>
              </a:rPr>
              <a:t>Avakian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365" name="TextBox 3"/>
          <p:cNvSpPr txBox="1">
            <a:spLocks noChangeArrowheads="1"/>
          </p:cNvSpPr>
          <p:nvPr/>
        </p:nvSpPr>
        <p:spPr bwMode="auto">
          <a:xfrm>
            <a:off x="1752600" y="1447800"/>
            <a:ext cx="571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/>
              <a:t>Theory discussion on RGH , March26, 2025</a:t>
            </a:r>
          </a:p>
        </p:txBody>
      </p:sp>
      <p:sp>
        <p:nvSpPr>
          <p:cNvPr id="15367" name="Rectangle 1"/>
          <p:cNvSpPr>
            <a:spLocks noChangeArrowheads="1"/>
          </p:cNvSpPr>
          <p:nvPr/>
        </p:nvSpPr>
        <p:spPr bwMode="auto">
          <a:xfrm>
            <a:off x="95250" y="3505200"/>
            <a:ext cx="9067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7200" y="152400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Studies of exclusive hadron SSAs with Transversely polarized target*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6019800"/>
            <a:ext cx="285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*) RGH run group addition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25-02-13 at 5.42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199"/>
            <a:ext cx="3205461" cy="2438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x-section: DDIS </a:t>
            </a:r>
            <a:r>
              <a:rPr lang="en-US" dirty="0" err="1"/>
              <a:t>vs</a:t>
            </a:r>
            <a:r>
              <a:rPr lang="en-US" dirty="0"/>
              <a:t> DIS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1E7C6A-EC2A-5246-9AA7-18D884548B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 descr="Screen Shot 2024-09-11 at 11.41.2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78" y="914400"/>
            <a:ext cx="3740922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3886200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486400"/>
            <a:ext cx="5029200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No dependence of DDIS/DIS on W, decrease with Q</a:t>
            </a:r>
            <a:r>
              <a:rPr lang="en-US" sz="1600" baseline="30000" dirty="0"/>
              <a:t>2 </a:t>
            </a:r>
            <a:r>
              <a:rPr lang="en-US" sz="1600" dirty="0"/>
              <a:t>indicating the VMs can be the main contributor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At lowest M</a:t>
            </a:r>
            <a:r>
              <a:rPr lang="en-US" sz="1600" baseline="-25000" dirty="0">
                <a:solidFill>
                  <a:srgbClr val="FF0000"/>
                </a:solidFill>
              </a:rPr>
              <a:t>X</a:t>
            </a:r>
            <a:r>
              <a:rPr lang="en-US" sz="1600" dirty="0">
                <a:solidFill>
                  <a:srgbClr val="FF0000"/>
                </a:solidFill>
              </a:rPr>
              <a:t> seem to be ~1/Q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/>
              <a:t>, at higher M</a:t>
            </a:r>
            <a:r>
              <a:rPr lang="en-US" sz="1600" baseline="-25000" dirty="0"/>
              <a:t>X</a:t>
            </a:r>
            <a:r>
              <a:rPr lang="en-US" sz="1600" dirty="0"/>
              <a:t> there seem to be no Q</a:t>
            </a:r>
            <a:r>
              <a:rPr lang="en-US" sz="1600" baseline="30000" dirty="0"/>
              <a:t>2</a:t>
            </a:r>
            <a:r>
              <a:rPr lang="en-US" sz="1600" dirty="0"/>
              <a:t>-dependence </a:t>
            </a:r>
            <a:endParaRPr lang="en-US" sz="16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4038600"/>
            <a:ext cx="18618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Week increase with W in </a:t>
            </a:r>
            <a:r>
              <a:rPr lang="en-US" sz="1100" dirty="0" err="1"/>
              <a:t>photoproduction</a:t>
            </a:r>
            <a:endParaRPr lang="en-US" sz="1100" dirty="0"/>
          </a:p>
          <a:p>
            <a:r>
              <a:rPr lang="en-US" sz="1100" dirty="0"/>
              <a:t>Strong increase in </a:t>
            </a:r>
            <a:r>
              <a:rPr lang="en-US" sz="1100" dirty="0" err="1"/>
              <a:t>electroproduction</a:t>
            </a:r>
            <a:r>
              <a:rPr lang="en-US" sz="1100" dirty="0"/>
              <a:t> (longitudinal rho?)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286000" y="990605"/>
            <a:ext cx="2438400" cy="609598"/>
            <a:chOff x="152400" y="4442451"/>
            <a:chExt cx="5291138" cy="680728"/>
          </a:xfrm>
        </p:grpSpPr>
        <p:sp>
          <p:nvSpPr>
            <p:cNvPr id="9" name="TextBox 8"/>
            <p:cNvSpPr txBox="1"/>
            <p:nvPr/>
          </p:nvSpPr>
          <p:spPr>
            <a:xfrm>
              <a:off x="152400" y="4442451"/>
              <a:ext cx="4953000" cy="412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M</a:t>
              </a:r>
              <a:r>
                <a:rPr lang="en-US" sz="900" baseline="-25000" dirty="0"/>
                <a:t>X</a:t>
              </a:r>
              <a:r>
                <a:rPr lang="en-US" sz="900" dirty="0"/>
                <a:t> in DDIS </a:t>
              </a:r>
              <a:r>
                <a:rPr lang="en-US" sz="900" dirty="0">
                  <a:sym typeface="Wingdings"/>
                </a:rPr>
                <a:t></a:t>
              </a:r>
              <a:r>
                <a:rPr lang="en-US" sz="900" dirty="0"/>
                <a:t>mass of the particle[s] in the current fragmentation</a:t>
              </a:r>
            </a:p>
          </p:txBody>
        </p:sp>
        <p:pic>
          <p:nvPicPr>
            <p:cNvPr id="11" name="Picture 10" descr="Screen Shot 2025-02-13 at 5.36.1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900" y="4676697"/>
              <a:ext cx="2814638" cy="446482"/>
            </a:xfrm>
            <a:prstGeom prst="rect">
              <a:avLst/>
            </a:prstGeom>
          </p:spPr>
        </p:pic>
      </p:grpSp>
      <p:pic>
        <p:nvPicPr>
          <p:cNvPr id="12" name="Picture 11" descr="Screen Shot 2025-02-13 at 5.38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199"/>
            <a:ext cx="1828800" cy="1371601"/>
          </a:xfrm>
          <a:prstGeom prst="rect">
            <a:avLst/>
          </a:prstGeom>
        </p:spPr>
      </p:pic>
      <p:pic>
        <p:nvPicPr>
          <p:cNvPr id="14" name="Picture 13" descr="Screen Shot 2025-02-13 at 5.44.2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1506621" cy="262622"/>
          </a:xfrm>
          <a:prstGeom prst="rect">
            <a:avLst/>
          </a:prstGeom>
        </p:spPr>
      </p:pic>
      <p:pic>
        <p:nvPicPr>
          <p:cNvPr id="15" name="Picture 14" descr="Screen Shot 2025-02-13 at 5.47.4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352800"/>
            <a:ext cx="3429000" cy="19050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133600" y="2743200"/>
            <a:ext cx="2971800" cy="381000"/>
          </a:xfrm>
          <a:prstGeom prst="ellipse">
            <a:avLst/>
          </a:prstGeom>
          <a:solidFill>
            <a:srgbClr val="FFFF00">
              <a:alpha val="17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creen Shot 2025-02-13 at 5.54.46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09800"/>
            <a:ext cx="1778000" cy="330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2400" y="5181600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For </a:t>
            </a:r>
            <a:r>
              <a:rPr lang="en-US" sz="1400" b="1" dirty="0" err="1">
                <a:latin typeface="Symbol"/>
              </a:rPr>
              <a:t>h</a:t>
            </a:r>
            <a:r>
              <a:rPr lang="en-US" sz="1600" baseline="-25000" dirty="0" err="1"/>
              <a:t>max</a:t>
            </a:r>
            <a:r>
              <a:rPr lang="en-US" sz="1050" dirty="0"/>
              <a:t> </a:t>
            </a:r>
            <a:r>
              <a:rPr lang="en-US" sz="1050" b="1" dirty="0"/>
              <a:t>&lt; </a:t>
            </a:r>
            <a:r>
              <a:rPr lang="en-US" sz="1050" dirty="0"/>
              <a:t>1</a:t>
            </a:r>
            <a:r>
              <a:rPr lang="en-US" sz="1050" b="1" dirty="0"/>
              <a:t>.</a:t>
            </a:r>
            <a:r>
              <a:rPr lang="en-US" sz="1050" dirty="0"/>
              <a:t>5 the contribution from </a:t>
            </a:r>
            <a:r>
              <a:rPr lang="en-US" sz="1050" dirty="0" err="1"/>
              <a:t>nondiffractive</a:t>
            </a:r>
            <a:r>
              <a:rPr lang="en-US" sz="1050" dirty="0"/>
              <a:t> scattering is expected to be negligible</a:t>
            </a:r>
          </a:p>
        </p:txBody>
      </p:sp>
      <p:pic>
        <p:nvPicPr>
          <p:cNvPr id="20" name="Picture 19" descr="Screen Shot 2025-02-13 at 6.00.22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0"/>
            <a:ext cx="2012950" cy="266700"/>
          </a:xfrm>
          <a:prstGeom prst="rect">
            <a:avLst/>
          </a:prstGeom>
        </p:spPr>
      </p:pic>
      <p:pic>
        <p:nvPicPr>
          <p:cNvPr id="21" name="Picture 20" descr="Screen Shot 2025-02-14 at 9.20.45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0"/>
            <a:ext cx="762000" cy="1635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72200" y="4800600"/>
            <a:ext cx="22098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Electromagnetic </a:t>
            </a:r>
            <a:r>
              <a:rPr lang="en-US" sz="1050" dirty="0" err="1"/>
              <a:t>radiative</a:t>
            </a:r>
            <a:r>
              <a:rPr lang="en-US" sz="1050" dirty="0"/>
              <a:t> effects were corrected (less than 10% and independent of </a:t>
            </a:r>
            <a:r>
              <a:rPr lang="en-US" sz="1050" b="1" dirty="0"/>
              <a:t>W)</a:t>
            </a:r>
            <a:r>
              <a:rPr lang="en-US" sz="1050" dirty="0"/>
              <a:t>.</a:t>
            </a:r>
          </a:p>
        </p:txBody>
      </p:sp>
      <p:pic>
        <p:nvPicPr>
          <p:cNvPr id="23" name="Picture 22" descr="Screen Shot 2025-02-14 at 9.34.38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0800"/>
            <a:ext cx="1676400" cy="14319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248400" y="4114800"/>
            <a:ext cx="203343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50" dirty="0" err="1"/>
              <a:t>Eur</a:t>
            </a:r>
            <a:r>
              <a:rPr lang="pl-PL" sz="1050" dirty="0"/>
              <a:t>. </a:t>
            </a:r>
            <a:r>
              <a:rPr lang="pl-PL" sz="1050" dirty="0" err="1"/>
              <a:t>Phys</a:t>
            </a:r>
            <a:r>
              <a:rPr lang="pl-PL" sz="1050" dirty="0"/>
              <a:t>. J. C 6, 43{66 (1999)</a:t>
            </a:r>
            <a:endParaRPr lang="en-US" sz="1050" dirty="0"/>
          </a:p>
        </p:txBody>
      </p:sp>
      <p:sp>
        <p:nvSpPr>
          <p:cNvPr id="6" name="Rectangle 5"/>
          <p:cNvSpPr/>
          <p:nvPr/>
        </p:nvSpPr>
        <p:spPr>
          <a:xfrm>
            <a:off x="6096000" y="914400"/>
            <a:ext cx="838200" cy="228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010400" y="914400"/>
            <a:ext cx="8382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172200" y="2057400"/>
            <a:ext cx="2209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72200" y="1600200"/>
            <a:ext cx="2286000" cy="228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105400" y="914400"/>
            <a:ext cx="90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~1/Q</a:t>
            </a:r>
            <a:r>
              <a:rPr lang="en-US" baseline="30000" dirty="0"/>
              <a:t>2</a:t>
            </a:r>
            <a:r>
              <a:rPr lang="en-US" dirty="0"/>
              <a:t>?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97402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331D40-5376-6041-8743-34E46656054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62200" y="304800"/>
            <a:ext cx="246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plots from ZEUS</a:t>
            </a:r>
          </a:p>
        </p:txBody>
      </p:sp>
      <p:pic>
        <p:nvPicPr>
          <p:cNvPr id="5" name="Picture 4" descr="Screen Shot 2025-03-13 at 9.53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12" y="1371600"/>
            <a:ext cx="3654688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990600"/>
            <a:ext cx="250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ZEUS rho (0708.1478)</a:t>
            </a:r>
          </a:p>
        </p:txBody>
      </p:sp>
      <p:pic>
        <p:nvPicPr>
          <p:cNvPr id="7" name="Picture 6" descr="Screen Shot 2025-03-13 at 9.55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33800"/>
            <a:ext cx="3466424" cy="2362200"/>
          </a:xfrm>
          <a:prstGeom prst="rect">
            <a:avLst/>
          </a:prstGeom>
        </p:spPr>
      </p:pic>
      <p:pic>
        <p:nvPicPr>
          <p:cNvPr id="8" name="Picture 7" descr="Screen Shot 2025-03-13 at 9.59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00200"/>
            <a:ext cx="4822132" cy="4191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" y="1066800"/>
            <a:ext cx="3675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ZEUS diffraction 1/Q^2 </a:t>
            </a:r>
            <a:r>
              <a:rPr lang="en-US" dirty="0" err="1"/>
              <a:t>atlow</a:t>
            </a:r>
            <a:r>
              <a:rPr lang="en-US" dirty="0"/>
              <a:t> M_X  </a:t>
            </a:r>
          </a:p>
        </p:txBody>
      </p:sp>
    </p:spTree>
    <p:extLst>
      <p:ext uri="{BB962C8B-B14F-4D97-AF65-F5344CB8AC3E}">
        <p14:creationId xmlns:p14="http://schemas.microsoft.com/office/powerpoint/2010/main" val="3919965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 contributions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435B10-0DB0-F541-89D5-32393128A0D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9144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Yuri </a:t>
            </a:r>
            <a:r>
              <a:rPr lang="en-US" dirty="0" err="1"/>
              <a:t>Kovchegov</a:t>
            </a:r>
            <a:endParaRPr lang="en-US" dirty="0"/>
          </a:p>
        </p:txBody>
      </p:sp>
      <p:pic>
        <p:nvPicPr>
          <p:cNvPr id="8" name="Picture 7" descr="rho-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8991600" cy="807493"/>
          </a:xfrm>
          <a:prstGeom prst="rect">
            <a:avLst/>
          </a:prstGeom>
        </p:spPr>
      </p:pic>
      <p:pic>
        <p:nvPicPr>
          <p:cNvPr id="9" name="Picture 8" descr="Screen Shot 2025-03-03 at 5.35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4191000" cy="664280"/>
          </a:xfrm>
          <a:prstGeom prst="rect">
            <a:avLst/>
          </a:prstGeom>
        </p:spPr>
      </p:pic>
      <p:pic>
        <p:nvPicPr>
          <p:cNvPr id="10" name="Picture 9" descr="Screen Shot 2025-03-03 at 5.37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38200"/>
            <a:ext cx="2540000" cy="559266"/>
          </a:xfrm>
          <a:prstGeom prst="rect">
            <a:avLst/>
          </a:prstGeom>
        </p:spPr>
      </p:pic>
      <p:pic>
        <p:nvPicPr>
          <p:cNvPr id="11" name="Picture 10" descr="Screen Shot 2025-03-03 at 5.37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1549400" cy="584200"/>
          </a:xfrm>
          <a:prstGeom prst="rect">
            <a:avLst/>
          </a:prstGeom>
        </p:spPr>
      </p:pic>
      <p:pic>
        <p:nvPicPr>
          <p:cNvPr id="12" name="Picture 11" descr="Screen Shot 2025-03-03 at 5.46.0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1"/>
            <a:ext cx="4564605" cy="2743200"/>
          </a:xfrm>
          <a:prstGeom prst="rect">
            <a:avLst/>
          </a:prstGeom>
        </p:spPr>
      </p:pic>
      <p:pic>
        <p:nvPicPr>
          <p:cNvPr id="14" name="Picture 13" descr="Screen Shot 2025-03-03 at 5.47.5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895600"/>
            <a:ext cx="3810000" cy="29718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2590800" y="28194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153400" y="1905000"/>
            <a:ext cx="0" cy="16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800" y="5867400"/>
            <a:ext cx="7574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Asymmetric decays of </a:t>
            </a:r>
            <a:r>
              <a:rPr lang="en-US" dirty="0" err="1"/>
              <a:t>longitudinall</a:t>
            </a:r>
            <a:r>
              <a:rPr lang="en-US" dirty="0"/>
              <a:t> rho lead to much smaller acceptance</a:t>
            </a:r>
          </a:p>
          <a:p>
            <a:r>
              <a:rPr lang="en-US" dirty="0"/>
              <a:t>Similar but inverted distributions for </a:t>
            </a:r>
            <a:r>
              <a:rPr lang="en-US" dirty="0" err="1"/>
              <a:t>e+e</a:t>
            </a:r>
            <a:r>
              <a:rPr lang="en-US" dirty="0"/>
              <a:t>- decays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9800" y="3048000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in 80% cases one of the </a:t>
            </a:r>
            <a:r>
              <a:rPr lang="en-US" sz="1100" dirty="0" err="1"/>
              <a:t>pions</a:t>
            </a:r>
            <a:r>
              <a:rPr lang="en-US" sz="1100" dirty="0"/>
              <a:t> has &lt;20% of the total momentum</a:t>
            </a:r>
          </a:p>
        </p:txBody>
      </p:sp>
    </p:spTree>
    <p:extLst>
      <p:ext uri="{BB962C8B-B14F-4D97-AF65-F5344CB8AC3E}">
        <p14:creationId xmlns:p14="http://schemas.microsoft.com/office/powerpoint/2010/main" val="820745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" descr="Screen Shot 2023-11-08 at 4.56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421049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49" name="Title 1"/>
          <p:cNvSpPr>
            <a:spLocks noGrp="1" noChangeArrowheads="1"/>
          </p:cNvSpPr>
          <p:nvPr>
            <p:ph type="title"/>
          </p:nvPr>
        </p:nvSpPr>
        <p:spPr>
          <a:xfrm>
            <a:off x="-152400" y="27281"/>
            <a:ext cx="9144000" cy="563562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MS PGothic" charset="0"/>
              </a:rPr>
              <a:t>Studies of  </a:t>
            </a:r>
            <a:r>
              <a:rPr lang="en-US" sz="2400" dirty="0">
                <a:latin typeface="Symbol" charset="0"/>
                <a:ea typeface="MS PGothic" charset="0"/>
              </a:rPr>
              <a:t>r</a:t>
            </a:r>
            <a:r>
              <a:rPr lang="en-US" sz="2400" baseline="30000" dirty="0">
                <a:latin typeface="Arial" charset="0"/>
                <a:ea typeface="MS PGothic" charset="0"/>
              </a:rPr>
              <a:t>0</a:t>
            </a:r>
            <a:r>
              <a:rPr lang="en-US" sz="2400" dirty="0">
                <a:latin typeface="Arial" charset="0"/>
                <a:ea typeface="MS PGothic" charset="0"/>
              </a:rPr>
              <a:t> impact with longitudinally polarized NH</a:t>
            </a:r>
            <a:r>
              <a:rPr lang="en-US" sz="2400" baseline="-25000" dirty="0">
                <a:latin typeface="Arial" charset="0"/>
                <a:ea typeface="MS PGothic" charset="0"/>
              </a:rPr>
              <a:t>3</a:t>
            </a:r>
            <a:r>
              <a:rPr lang="en-US" sz="2400" dirty="0">
                <a:latin typeface="Arial" charset="0"/>
                <a:ea typeface="MS PGothic" charset="0"/>
              </a:rPr>
              <a:t> target</a:t>
            </a:r>
          </a:p>
        </p:txBody>
      </p:sp>
      <p:sp>
        <p:nvSpPr>
          <p:cNvPr id="5325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58200" y="7146925"/>
            <a:ext cx="685800" cy="32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7DBED031-2CD2-414B-AFD6-104DA72A6FDF}" type="slidenum">
              <a:rPr lang="en-US" sz="1400"/>
              <a:pPr/>
              <a:t>13</a:t>
            </a:fld>
            <a:endParaRPr lang="en-US" sz="1400"/>
          </a:p>
        </p:txBody>
      </p:sp>
      <p:sp>
        <p:nvSpPr>
          <p:cNvPr id="53251" name="TextBox 14"/>
          <p:cNvSpPr txBox="1">
            <a:spLocks noChangeArrowheads="1"/>
          </p:cNvSpPr>
          <p:nvPr/>
        </p:nvSpPr>
        <p:spPr bwMode="auto">
          <a:xfrm>
            <a:off x="0" y="3962400"/>
            <a:ext cx="4648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Font typeface="Arial"/>
              <a:buChar char="•"/>
            </a:pPr>
            <a:endParaRPr lang="en-US" sz="1600" dirty="0"/>
          </a:p>
          <a:p>
            <a:pPr>
              <a:buFont typeface="Arial"/>
              <a:buChar char="•"/>
            </a:pPr>
            <a:r>
              <a:rPr lang="en-US" sz="1600" dirty="0"/>
              <a:t>DSA is P-even,  SSA is P-odd</a:t>
            </a:r>
          </a:p>
          <a:p>
            <a:pPr>
              <a:buFont typeface="Arial"/>
              <a:buChar char="•"/>
            </a:pPr>
            <a:r>
              <a:rPr lang="en-US" sz="1600" dirty="0"/>
              <a:t>longitudinal photon cross section is P-odd</a:t>
            </a:r>
          </a:p>
          <a:p>
            <a:r>
              <a:rPr lang="en-US" sz="1600" dirty="0">
                <a:sym typeface="Wingdings"/>
              </a:rPr>
              <a:t> contribution </a:t>
            </a:r>
            <a:r>
              <a:rPr lang="en-US" sz="1600" dirty="0"/>
              <a:t>appears only in the SSA, a P-odd observable, and does not appear in DSA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3260" name="TextBox 5"/>
          <p:cNvSpPr txBox="1">
            <a:spLocks noChangeArrowheads="1"/>
          </p:cNvSpPr>
          <p:nvPr/>
        </p:nvSpPr>
        <p:spPr bwMode="auto">
          <a:xfrm>
            <a:off x="152400" y="3581400"/>
            <a:ext cx="43725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 dirty="0"/>
              <a:t>Need clear separation of hydrogen from NH</a:t>
            </a:r>
            <a:r>
              <a:rPr lang="en-US" sz="1400" baseline="-25000" dirty="0"/>
              <a:t>3</a:t>
            </a:r>
          </a:p>
          <a:p>
            <a:r>
              <a:rPr lang="en-US" sz="1400" dirty="0"/>
              <a:t>and diffractive exclusive </a:t>
            </a:r>
            <a:r>
              <a:rPr lang="en-US" sz="1400" dirty="0">
                <a:latin typeface="Symbol"/>
              </a:rPr>
              <a:t>r</a:t>
            </a:r>
            <a:r>
              <a:rPr lang="en-US" sz="1400" dirty="0"/>
              <a:t>0s from exclusive </a:t>
            </a:r>
            <a:r>
              <a:rPr lang="en-US" sz="1400" dirty="0" err="1">
                <a:latin typeface="Symbol"/>
              </a:rPr>
              <a:t>p+p</a:t>
            </a:r>
            <a:r>
              <a:rPr lang="en-US" sz="1400" dirty="0">
                <a:latin typeface="Symbol"/>
              </a:rPr>
              <a:t>-</a:t>
            </a:r>
            <a:endParaRPr lang="en-US" sz="1400" baseline="-25000" dirty="0"/>
          </a:p>
        </p:txBody>
      </p:sp>
      <p:pic>
        <p:nvPicPr>
          <p:cNvPr id="2" name="Picture 1" descr="Screen Shot 2024-08-15 at 12.0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207285" cy="260150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62000" y="2590800"/>
            <a:ext cx="3352800" cy="11628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54" name="TextBox 1"/>
          <p:cNvSpPr txBox="1">
            <a:spLocks noChangeArrowheads="1"/>
          </p:cNvSpPr>
          <p:nvPr/>
        </p:nvSpPr>
        <p:spPr bwMode="auto">
          <a:xfrm>
            <a:off x="1828800" y="990600"/>
            <a:ext cx="226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i="1" dirty="0"/>
              <a:t>CLAS12 Preliminary</a:t>
            </a:r>
          </a:p>
        </p:txBody>
      </p:sp>
      <p:sp>
        <p:nvSpPr>
          <p:cNvPr id="53258" name="TextBox 4"/>
          <p:cNvSpPr txBox="1">
            <a:spLocks noChangeArrowheads="1"/>
          </p:cNvSpPr>
          <p:nvPr/>
        </p:nvSpPr>
        <p:spPr bwMode="auto">
          <a:xfrm>
            <a:off x="838200" y="2590800"/>
            <a:ext cx="14199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 err="1"/>
              <a:t>ep</a:t>
            </a:r>
            <a:r>
              <a:rPr lang="en-US" sz="1800" dirty="0"/>
              <a:t>-&gt;</a:t>
            </a:r>
            <a:r>
              <a:rPr lang="en-US" sz="1800" dirty="0" err="1"/>
              <a:t>e’p’</a:t>
            </a:r>
            <a:r>
              <a:rPr lang="en-US" altLang="ja-JP" sz="1800" dirty="0" err="1">
                <a:latin typeface="Symbol" charset="0"/>
              </a:rPr>
              <a:t>p</a:t>
            </a:r>
            <a:r>
              <a:rPr lang="en-US" altLang="ja-JP" sz="1800" baseline="30000" dirty="0" err="1">
                <a:latin typeface="Symbol" charset="0"/>
              </a:rPr>
              <a:t>+</a:t>
            </a:r>
            <a:r>
              <a:rPr lang="en-US" altLang="ja-JP" sz="1800" dirty="0" err="1">
                <a:latin typeface="Symbol" charset="0"/>
              </a:rPr>
              <a:t>p</a:t>
            </a:r>
            <a:r>
              <a:rPr lang="en-US" altLang="ja-JP" sz="1800" baseline="30000" dirty="0">
                <a:latin typeface="Symbol" charset="0"/>
              </a:rPr>
              <a:t>-</a:t>
            </a:r>
            <a:endParaRPr lang="en-US" sz="1800" baseline="30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5000" y="2209800"/>
            <a:ext cx="10668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C70A89-5B0F-1966-DB84-C6DB372C85D8}"/>
              </a:ext>
            </a:extLst>
          </p:cNvPr>
          <p:cNvSpPr txBox="1"/>
          <p:nvPr/>
        </p:nvSpPr>
        <p:spPr>
          <a:xfrm>
            <a:off x="152400" y="5638800"/>
            <a:ext cx="4957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With x10 less statistics than RGC, RGH can provide a significant measurement of </a:t>
            </a:r>
            <a:r>
              <a:rPr lang="en-US" dirty="0">
                <a:solidFill>
                  <a:srgbClr val="0000FF"/>
                </a:solidFill>
                <a:latin typeface="Symbol"/>
              </a:rPr>
              <a:t>r</a:t>
            </a:r>
            <a:r>
              <a:rPr lang="en-US" dirty="0">
                <a:solidFill>
                  <a:srgbClr val="0000FF"/>
                </a:solidFill>
              </a:rPr>
              <a:t>0 SSAs </a:t>
            </a:r>
          </a:p>
        </p:txBody>
      </p:sp>
      <p:pic>
        <p:nvPicPr>
          <p:cNvPr id="33" name="Picture 2" descr="Screen Shot 2023-11-06 at 10.05.1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0989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25-03-06 at 7.16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729250"/>
            <a:ext cx="2895600" cy="20986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7400" y="6172200"/>
            <a:ext cx="2319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Beam SSA (RGC summer)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1800" y="4876800"/>
            <a:ext cx="1016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ep</a:t>
            </a:r>
            <a:r>
              <a:rPr lang="en-US" sz="1400" dirty="0"/>
              <a:t>-&gt;e’p’</a:t>
            </a:r>
            <a:r>
              <a:rPr lang="en-US" altLang="ja-JP" sz="1400" dirty="0">
                <a:latin typeface="Symbol" charset="0"/>
              </a:rPr>
              <a:t>r</a:t>
            </a:r>
            <a:r>
              <a:rPr lang="en-US" altLang="ja-JP" sz="1400" baseline="30000" dirty="0">
                <a:latin typeface="Symbol" charset="0"/>
              </a:rPr>
              <a:t>0</a:t>
            </a:r>
            <a:endParaRPr lang="en-US" sz="1400" baseline="30000" dirty="0"/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1498703" cy="1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6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</a:t>
            </a:r>
            <a:r>
              <a:rPr lang="en-US" dirty="0" err="1"/>
              <a:t>A</a:t>
            </a:r>
            <a:r>
              <a:rPr lang="en-US" baseline="-25000" dirty="0" err="1"/>
              <a:t>UL</a:t>
            </a:r>
            <a:r>
              <a:rPr lang="en-US" dirty="0" err="1"/>
              <a:t>:exclusive</a:t>
            </a:r>
            <a:r>
              <a:rPr lang="en-US" dirty="0"/>
              <a:t> rho0 and pi0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79253" y="5091981"/>
            <a:ext cx="4031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Sivers SSA  (GPD-E) or exclusive rho</a:t>
            </a:r>
          </a:p>
          <a:p>
            <a:r>
              <a:rPr lang="en-US" dirty="0"/>
              <a:t> predictions from </a:t>
            </a:r>
            <a:r>
              <a:rPr lang="en-US" dirty="0" err="1"/>
              <a:t>Goloskokov&amp;Kroll</a:t>
            </a:r>
            <a:r>
              <a:rPr lang="en-US" dirty="0"/>
              <a:t> 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066800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CLAS12 data with </a:t>
            </a:r>
            <a:r>
              <a:rPr lang="en-US" dirty="0" err="1"/>
              <a:t>Goloskokov</a:t>
            </a:r>
            <a:r>
              <a:rPr lang="en-US" dirty="0"/>
              <a:t>-Kroll</a:t>
            </a:r>
          </a:p>
        </p:txBody>
      </p:sp>
      <p:pic>
        <p:nvPicPr>
          <p:cNvPr id="7" name="Picture 6" descr="Screen Shot 2025-03-26 at 5.2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" y="1676400"/>
            <a:ext cx="4143188" cy="3962400"/>
          </a:xfrm>
          <a:prstGeom prst="rect">
            <a:avLst/>
          </a:prstGeom>
        </p:spPr>
      </p:pic>
      <p:pic>
        <p:nvPicPr>
          <p:cNvPr id="8" name="Picture 7" descr="Screen Shot 2025-03-26 at 5.53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53" y="1741039"/>
            <a:ext cx="3721847" cy="3276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242E76-4B6B-62A2-3ADB-27A26F2020BE}"/>
              </a:ext>
            </a:extLst>
          </p:cNvPr>
          <p:cNvSpPr txBox="1"/>
          <p:nvPr/>
        </p:nvSpPr>
        <p:spPr>
          <a:xfrm>
            <a:off x="1371600" y="1442853"/>
            <a:ext cx="459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GK:ArXiv:0906.0460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D1BD8C-B29A-5D5C-0E2B-F52247A37CB4}"/>
              </a:ext>
            </a:extLst>
          </p:cNvPr>
          <p:cNvSpPr txBox="1"/>
          <p:nvPr/>
        </p:nvSpPr>
        <p:spPr>
          <a:xfrm>
            <a:off x="5921020" y="1497311"/>
            <a:ext cx="459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GK:ArXiv:1310.1472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C83561-3461-46F5-5851-72D9934B2222}"/>
              </a:ext>
            </a:extLst>
          </p:cNvPr>
          <p:cNvSpPr txBox="1"/>
          <p:nvPr/>
        </p:nvSpPr>
        <p:spPr>
          <a:xfrm>
            <a:off x="381000" y="5782774"/>
            <a:ext cx="873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CLAS12, is currently the only place for measurements of exclusive processes, requiring combination of high statistics, good resolution and multiple observables</a:t>
            </a:r>
          </a:p>
        </p:txBody>
      </p:sp>
    </p:spTree>
    <p:extLst>
      <p:ext uri="{BB962C8B-B14F-4D97-AF65-F5344CB8AC3E}">
        <p14:creationId xmlns:p14="http://schemas.microsoft.com/office/powerpoint/2010/main" val="276058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HERMES </a:t>
            </a:r>
            <a:r>
              <a:rPr lang="en-US" dirty="0" err="1"/>
              <a:t>A</a:t>
            </a:r>
            <a:r>
              <a:rPr lang="en-US" baseline="-25000" dirty="0" err="1"/>
              <a:t>UL</a:t>
            </a:r>
            <a:r>
              <a:rPr lang="en-US" dirty="0" err="1"/>
              <a:t>:”exclusive</a:t>
            </a:r>
            <a:r>
              <a:rPr lang="en-US" dirty="0"/>
              <a:t>” </a:t>
            </a:r>
            <a:r>
              <a:rPr lang="en-US" dirty="0" err="1"/>
              <a:t>pions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Screen Shot 2025-03-14 at 8.51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66800"/>
            <a:ext cx="4087361" cy="510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81600" y="762000"/>
            <a:ext cx="3863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</a:t>
            </a:r>
            <a:r>
              <a:rPr lang="en-US" dirty="0" err="1"/>
              <a:t>pdf</a:t>
            </a:r>
            <a:r>
              <a:rPr lang="en-US" dirty="0"/>
              <a:t>/</a:t>
            </a:r>
            <a:r>
              <a:rPr lang="en-US" dirty="0" err="1"/>
              <a:t>hep</a:t>
            </a:r>
            <a:r>
              <a:rPr lang="en-US" dirty="0"/>
              <a:t>-ex/0212039</a:t>
            </a:r>
          </a:p>
        </p:txBody>
      </p:sp>
      <p:pic>
        <p:nvPicPr>
          <p:cNvPr id="8" name="Picture 7" descr="HERMES-AUL-pipl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191000" cy="266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914400"/>
            <a:ext cx="3846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</a:t>
            </a:r>
            <a:r>
              <a:rPr lang="en-US" dirty="0" err="1"/>
              <a:t>pdf</a:t>
            </a:r>
            <a:r>
              <a:rPr lang="en-US" dirty="0"/>
              <a:t>/</a:t>
            </a:r>
            <a:r>
              <a:rPr lang="en-US" dirty="0" err="1"/>
              <a:t>hep</a:t>
            </a:r>
            <a:r>
              <a:rPr lang="en-US" dirty="0"/>
              <a:t>-ex/0112022</a:t>
            </a:r>
          </a:p>
        </p:txBody>
      </p:sp>
      <p:pic>
        <p:nvPicPr>
          <p:cNvPr id="9" name="Picture 8" descr="Screen Shot 2025-03-24 at 11.00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86200"/>
            <a:ext cx="4191000" cy="19360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6019800"/>
            <a:ext cx="56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SSA significant at small x, low Q</a:t>
            </a:r>
            <a:r>
              <a:rPr lang="en-US" baseline="30000" dirty="0"/>
              <a:t>2 </a:t>
            </a:r>
            <a:r>
              <a:rPr lang="en-US" dirty="0"/>
              <a:t>and relatively large t 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160767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exclusive </a:t>
            </a:r>
            <a:r>
              <a:rPr lang="en-US" dirty="0" err="1"/>
              <a:t>pions</a:t>
            </a:r>
            <a:r>
              <a:rPr lang="en-US" dirty="0"/>
              <a:t> from RGC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2000" y="4572000"/>
            <a:ext cx="4060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Normalizing carbon and NH3 for MX below 0.8  and subtracting to get the dilution factor as a function of the variable of interest</a:t>
            </a:r>
            <a:endParaRPr lang="en-US" baseline="30000" dirty="0"/>
          </a:p>
        </p:txBody>
      </p:sp>
      <p:pic>
        <p:nvPicPr>
          <p:cNvPr id="14" name="Picture 13" descr="Screen Shot 2025-03-24 at 11.12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33800"/>
            <a:ext cx="2819400" cy="2667000"/>
          </a:xfrm>
          <a:prstGeom prst="rect">
            <a:avLst/>
          </a:prstGeom>
        </p:spPr>
      </p:pic>
      <p:pic>
        <p:nvPicPr>
          <p:cNvPr id="17" name="Picture 16" descr="Screen Shot 2025-03-25 at 7.57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038600" cy="2819400"/>
          </a:xfrm>
          <a:prstGeom prst="rect">
            <a:avLst/>
          </a:prstGeom>
        </p:spPr>
      </p:pic>
      <p:pic>
        <p:nvPicPr>
          <p:cNvPr id="18" name="Picture 17" descr="Screen Shot 2025-03-24 at 11.10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90599"/>
            <a:ext cx="3657600" cy="34139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6000" y="2514600"/>
            <a:ext cx="35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47800" y="1828800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NH3</a:t>
            </a:r>
          </a:p>
        </p:txBody>
      </p:sp>
    </p:spTree>
    <p:extLst>
      <p:ext uri="{BB962C8B-B14F-4D97-AF65-F5344CB8AC3E}">
        <p14:creationId xmlns:p14="http://schemas.microsoft.com/office/powerpoint/2010/main" val="373730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</a:t>
            </a:r>
            <a:r>
              <a:rPr lang="en-US" dirty="0" err="1"/>
              <a:t>A</a:t>
            </a:r>
            <a:r>
              <a:rPr lang="en-US" baseline="-25000" dirty="0" err="1"/>
              <a:t>UL</a:t>
            </a:r>
            <a:r>
              <a:rPr lang="en-US" dirty="0" err="1"/>
              <a:t>:exclusive</a:t>
            </a:r>
            <a:r>
              <a:rPr lang="en-US" dirty="0"/>
              <a:t> </a:t>
            </a:r>
            <a:r>
              <a:rPr lang="en-US" dirty="0" err="1"/>
              <a:t>pions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35" y="5562600"/>
            <a:ext cx="5255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Both SSA significant and positive confronting HERMES and GK, difference in pi0 and pi+ is expected to come from the pion pole (GPD E~), means from longitudinal photon</a:t>
            </a:r>
            <a:endParaRPr lang="en-US" sz="1400" baseline="30000" dirty="0"/>
          </a:p>
        </p:txBody>
      </p:sp>
      <p:pic>
        <p:nvPicPr>
          <p:cNvPr id="16" name="Picture 15" descr="Screen Shot 2025-03-25 at 7.5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45720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066800"/>
            <a:ext cx="85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pi+ (Harut) and pi0 (</a:t>
            </a:r>
            <a:r>
              <a:rPr lang="en-US" dirty="0" err="1"/>
              <a:t>Samy</a:t>
            </a:r>
            <a:r>
              <a:rPr lang="en-US" dirty="0"/>
              <a:t>) SSAs with each other and </a:t>
            </a:r>
            <a:r>
              <a:rPr lang="en-US" dirty="0" err="1"/>
              <a:t>Goloskokov</a:t>
            </a:r>
            <a:r>
              <a:rPr lang="en-US" dirty="0"/>
              <a:t>-Kroll</a:t>
            </a:r>
          </a:p>
        </p:txBody>
      </p:sp>
      <p:pic>
        <p:nvPicPr>
          <p:cNvPr id="12" name="Picture 11" descr="Screen Shot 2025-03-25 at 8.11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344894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5486400"/>
            <a:ext cx="381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Longitudinal photon produces very large SSAs for rho0s, serving a significant background for “exclusive” pi+</a:t>
            </a:r>
          </a:p>
        </p:txBody>
      </p:sp>
    </p:spTree>
    <p:extLst>
      <p:ext uri="{BB962C8B-B14F-4D97-AF65-F5344CB8AC3E}">
        <p14:creationId xmlns:p14="http://schemas.microsoft.com/office/powerpoint/2010/main" val="2563298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UT</a:t>
            </a:r>
            <a:r>
              <a:rPr lang="en-US" dirty="0" err="1" smtClean="0"/>
              <a:t>:exclusive</a:t>
            </a:r>
            <a:r>
              <a:rPr lang="en-US" dirty="0" smtClean="0"/>
              <a:t> </a:t>
            </a:r>
            <a:r>
              <a:rPr lang="en-US" dirty="0"/>
              <a:t>rho0 and </a:t>
            </a:r>
            <a:r>
              <a:rPr lang="en-US" dirty="0" smtClean="0"/>
              <a:t>pi+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29200" y="4876800"/>
            <a:ext cx="4031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Sivers SSA  (GPD-E) or exclusive rho</a:t>
            </a:r>
          </a:p>
          <a:p>
            <a:r>
              <a:rPr lang="en-US" dirty="0"/>
              <a:t> predictions from </a:t>
            </a:r>
            <a:r>
              <a:rPr lang="en-US" dirty="0" err="1"/>
              <a:t>Goloskokov&amp;Kroll</a:t>
            </a:r>
            <a:r>
              <a:rPr lang="en-US" dirty="0"/>
              <a:t> 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Significant transverse asymmetries predicted for exclusive pi+</a:t>
            </a:r>
            <a:endParaRPr lang="en-US" dirty="0"/>
          </a:p>
        </p:txBody>
      </p:sp>
      <p:pic>
        <p:nvPicPr>
          <p:cNvPr id="8" name="Picture 7" descr="Screen Shot 2025-03-26 at 5.53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76400"/>
            <a:ext cx="3721847" cy="3276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242E76-4B6B-62A2-3ADB-27A26F2020BE}"/>
              </a:ext>
            </a:extLst>
          </p:cNvPr>
          <p:cNvSpPr txBox="1"/>
          <p:nvPr/>
        </p:nvSpPr>
        <p:spPr>
          <a:xfrm>
            <a:off x="1905000" y="1447800"/>
            <a:ext cx="459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GK:ArXiv:0906.0460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D1BD8C-B29A-5D5C-0E2B-F52247A37CB4}"/>
              </a:ext>
            </a:extLst>
          </p:cNvPr>
          <p:cNvSpPr txBox="1"/>
          <p:nvPr/>
        </p:nvSpPr>
        <p:spPr>
          <a:xfrm>
            <a:off x="5943600" y="1295400"/>
            <a:ext cx="459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GK:ArXiv:1310.1472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C83561-3461-46F5-5851-72D9934B2222}"/>
              </a:ext>
            </a:extLst>
          </p:cNvPr>
          <p:cNvSpPr txBox="1"/>
          <p:nvPr/>
        </p:nvSpPr>
        <p:spPr>
          <a:xfrm>
            <a:off x="228600" y="5486400"/>
            <a:ext cx="8730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Exlusive</a:t>
            </a:r>
            <a:r>
              <a:rPr lang="en-US" dirty="0" smtClean="0"/>
              <a:t> processes help in understanding of longitudinal photon </a:t>
            </a:r>
            <a:r>
              <a:rPr lang="en-US" dirty="0" err="1" smtClean="0"/>
              <a:t>contriutions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CLAS12</a:t>
            </a:r>
            <a:r>
              <a:rPr lang="en-US" dirty="0"/>
              <a:t>, </a:t>
            </a:r>
            <a:r>
              <a:rPr lang="en-US" dirty="0" smtClean="0"/>
              <a:t>best positioned </a:t>
            </a:r>
            <a:r>
              <a:rPr lang="en-US" dirty="0" err="1" smtClean="0"/>
              <a:t>formeasurements</a:t>
            </a:r>
            <a:r>
              <a:rPr lang="en-US" dirty="0" smtClean="0"/>
              <a:t> </a:t>
            </a:r>
            <a:r>
              <a:rPr lang="en-US" dirty="0"/>
              <a:t>of exclusive processes, requiring combination of high statistics, good resolution and multiple observables</a:t>
            </a:r>
          </a:p>
        </p:txBody>
      </p:sp>
      <p:pic>
        <p:nvPicPr>
          <p:cNvPr id="14" name="Picture 13" descr="Screen Shot 2025-03-27 at 8.07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1098" y="896902"/>
            <a:ext cx="447604" cy="2311400"/>
          </a:xfrm>
          <a:prstGeom prst="rect">
            <a:avLst/>
          </a:prstGeom>
        </p:spPr>
      </p:pic>
      <p:pic>
        <p:nvPicPr>
          <p:cNvPr id="16" name="Picture 15" descr="Screen Shot 2025-03-27 at 8.33.2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0"/>
            <a:ext cx="40386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30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80F7150-455F-F646-952B-ABA5BF95E19E}" type="slidenum">
              <a:rPr lang="en-US" sz="1400"/>
              <a:pPr/>
              <a:t>19</a:t>
            </a:fld>
            <a:endParaRPr lang="en-US" sz="1400"/>
          </a:p>
        </p:txBody>
      </p:sp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10348" y="685800"/>
            <a:ext cx="9144000" cy="48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dirty="0"/>
              <a:t>Measurements of </a:t>
            </a:r>
            <a:r>
              <a:rPr lang="en-US" dirty="0" smtClean="0"/>
              <a:t>exclusive </a:t>
            </a:r>
            <a:r>
              <a:rPr lang="en-US" sz="2000" dirty="0" smtClean="0">
                <a:latin typeface="Symbol" charset="0"/>
              </a:rPr>
              <a:t>r,p+,p0</a:t>
            </a:r>
            <a:r>
              <a:rPr lang="en-US" dirty="0" smtClean="0"/>
              <a:t> </a:t>
            </a:r>
            <a:r>
              <a:rPr lang="en-US" dirty="0"/>
              <a:t>with transversely polarized target will be crucial for completeness of the measurements of 3D structure, including GPDs and TMDs</a:t>
            </a:r>
          </a:p>
          <a:p>
            <a:pPr eaLnBrk="1" hangingPunct="1"/>
            <a:endParaRPr lang="en-US" sz="1600" dirty="0"/>
          </a:p>
          <a:p>
            <a:pPr marL="800100" lvl="1" indent="-342900" eaLnBrk="1" hangingPunct="1">
              <a:buFontTx/>
              <a:buChar char="•"/>
            </a:pPr>
            <a:r>
              <a:rPr lang="en-US" sz="1600" dirty="0" smtClean="0"/>
              <a:t>Exclusive processes sensitive to longitudinal photon contributions</a:t>
            </a:r>
          </a:p>
          <a:p>
            <a:pPr marL="800100" lvl="1" indent="-342900" eaLnBrk="1" hangingPunct="1">
              <a:buFontTx/>
              <a:buChar char="•"/>
            </a:pPr>
            <a:endParaRPr lang="en-US" sz="1600" dirty="0"/>
          </a:p>
          <a:p>
            <a:pPr marL="800100" lvl="1" indent="-342900" eaLnBrk="1" hangingPunct="1">
              <a:buFontTx/>
              <a:buChar char="•"/>
            </a:pPr>
            <a:r>
              <a:rPr lang="en-US" sz="1600" dirty="0" smtClean="0"/>
              <a:t>Significant </a:t>
            </a:r>
            <a:r>
              <a:rPr lang="en-US" sz="1600" dirty="0"/>
              <a:t>transverse single-spin asymmetries were predicted for exclusive hadrons</a:t>
            </a:r>
          </a:p>
          <a:p>
            <a:pPr marL="800100" lvl="1" indent="-342900" eaLnBrk="1" hangingPunct="1">
              <a:buFontTx/>
              <a:buChar char="•"/>
            </a:pPr>
            <a:endParaRPr lang="en-US" sz="1600" dirty="0"/>
          </a:p>
          <a:p>
            <a:pPr marL="800100" lvl="1" indent="-342900" eaLnBrk="1" hangingPunct="1">
              <a:buFontTx/>
              <a:buChar char="•"/>
            </a:pPr>
            <a:r>
              <a:rPr lang="en-US" sz="1600" dirty="0"/>
              <a:t>CLAS12 has significant advantage compared to higher energy experiments in resolution and statistics, required for proper separation  of exclusive VMs from semi-exclusive VMs, and separation of transverse </a:t>
            </a:r>
            <a:r>
              <a:rPr lang="en-US" sz="1600" dirty="0" err="1"/>
              <a:t>rhos</a:t>
            </a:r>
            <a:r>
              <a:rPr lang="en-US" sz="1600" dirty="0"/>
              <a:t> from longitudinal</a:t>
            </a:r>
            <a:endParaRPr lang="en-US" sz="1600" u="sng" dirty="0"/>
          </a:p>
          <a:p>
            <a:pPr marL="800100" lvl="1" indent="-342900" eaLnBrk="1" hangingPunct="1">
              <a:buFontTx/>
              <a:buChar char="•"/>
            </a:pPr>
            <a:endParaRPr lang="en-US" sz="1600" dirty="0"/>
          </a:p>
          <a:p>
            <a:pPr marL="800100" lvl="1" indent="-342900" eaLnBrk="1" hangingPunct="1">
              <a:buFontTx/>
              <a:buChar char="•"/>
            </a:pPr>
            <a:r>
              <a:rPr lang="en-US" sz="1600" dirty="0"/>
              <a:t>Measurements of Target and beam SSAs and DSA is critical to ensure separation of diffractive rho from other exclusive and semi-exclusive processes</a:t>
            </a:r>
          </a:p>
          <a:p>
            <a:pPr lvl="1" eaLnBrk="1" hangingPunct="1"/>
            <a:endParaRPr lang="en-US" sz="1600" dirty="0"/>
          </a:p>
          <a:p>
            <a:pPr marL="800100" lvl="1" indent="-342900" eaLnBrk="1" hangingPunct="1">
              <a:buFontTx/>
              <a:buChar char="•"/>
            </a:pPr>
            <a:r>
              <a:rPr lang="en-US" sz="1600" dirty="0"/>
              <a:t>The diffractive VM contributions, violate the factorized picture of SIDIS based on the dominance of the leading twist contributions,  and detailed understanding of exclusive rho contributions in the multi-D space will be critical to address the challenges of phenomenology ( “rho-subtracted SIDIS”)</a:t>
            </a:r>
          </a:p>
          <a:p>
            <a:pPr marL="800100" lvl="1" indent="-342900" eaLnBrk="1" hangingPunct="1">
              <a:buFontTx/>
              <a:buChar char="•"/>
            </a:pPr>
            <a:endParaRPr lang="en-US" sz="1600" dirty="0"/>
          </a:p>
        </p:txBody>
      </p:sp>
      <p:sp>
        <p:nvSpPr>
          <p:cNvPr id="48131" name="TextBox 9"/>
          <p:cNvSpPr txBox="1">
            <a:spLocks noChangeArrowheads="1"/>
          </p:cNvSpPr>
          <p:nvPr/>
        </p:nvSpPr>
        <p:spPr bwMode="auto">
          <a:xfrm>
            <a:off x="2971800" y="0"/>
            <a:ext cx="2527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600" dirty="0"/>
              <a:t>SUMMARY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638800"/>
            <a:ext cx="8754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Submit a proposal to study SSAs for exclusive VMs with </a:t>
            </a:r>
            <a:r>
              <a:rPr lang="en-US" dirty="0" err="1"/>
              <a:t>tranversely</a:t>
            </a:r>
            <a:r>
              <a:rPr lang="en-US" dirty="0"/>
              <a:t> polarized target</a:t>
            </a:r>
          </a:p>
          <a:p>
            <a:r>
              <a:rPr lang="en-US" dirty="0"/>
              <a:t>	</a:t>
            </a:r>
            <a:r>
              <a:rPr lang="en-US" dirty="0">
                <a:sym typeface="Wingdings"/>
              </a:rPr>
              <a:t>run group extension to RGH (involved Duke, MSU, Argonne, Duquesne)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61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793750"/>
            <a:ext cx="490855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48"/>
          <p:cNvSpPr txBox="1">
            <a:spLocks noChangeArrowheads="1"/>
          </p:cNvSpPr>
          <p:nvPr/>
        </p:nvSpPr>
        <p:spPr bwMode="auto">
          <a:xfrm>
            <a:off x="0" y="4800600"/>
            <a:ext cx="29511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50" dirty="0">
                <a:latin typeface="Century Gothic" charset="0"/>
              </a:rPr>
              <a:t>x-section from </a:t>
            </a:r>
            <a:r>
              <a:rPr lang="en-US" sz="1050" dirty="0" err="1">
                <a:latin typeface="Century Gothic" charset="0"/>
              </a:rPr>
              <a:t>Bacchetta</a:t>
            </a:r>
            <a:r>
              <a:rPr lang="en-US" sz="1050" dirty="0">
                <a:latin typeface="Century Gothic" charset="0"/>
              </a:rPr>
              <a:t> et al, 1703.10157</a:t>
            </a:r>
          </a:p>
        </p:txBody>
      </p:sp>
      <p:sp>
        <p:nvSpPr>
          <p:cNvPr id="17411" name="TextBox 47"/>
          <p:cNvSpPr txBox="1">
            <a:spLocks noChangeArrowheads="1"/>
          </p:cNvSpPr>
          <p:nvPr/>
        </p:nvSpPr>
        <p:spPr bwMode="auto">
          <a:xfrm>
            <a:off x="-27792" y="838200"/>
            <a:ext cx="444976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400" b="1" dirty="0">
                <a:solidFill>
                  <a:srgbClr val="0D36B6"/>
                </a:solidFill>
                <a:latin typeface="Century Gothic" charset="0"/>
              </a:rPr>
              <a:t>At large x fixed target experiments are sensitive to ALL Structure Functions</a:t>
            </a:r>
          </a:p>
          <a:p>
            <a:pPr>
              <a:buFontTx/>
              <a:buChar char="•"/>
            </a:pPr>
            <a:endParaRPr lang="en-US" sz="1400" b="1" dirty="0">
              <a:solidFill>
                <a:srgbClr val="0D36B6"/>
              </a:solidFill>
              <a:latin typeface="Century Gothic" charset="0"/>
            </a:endParaRPr>
          </a:p>
          <a:p>
            <a:pPr>
              <a:buFontTx/>
              <a:buChar char="•"/>
            </a:pPr>
            <a:r>
              <a:rPr lang="en-US" sz="1400" b="1" dirty="0">
                <a:solidFill>
                  <a:srgbClr val="0D36B6"/>
                </a:solidFill>
                <a:latin typeface="Century Gothic" charset="0"/>
              </a:rPr>
              <a:t>At higher energies  (EIC), observables surviving the </a:t>
            </a:r>
            <a:r>
              <a:rPr lang="en-US" sz="1400" b="1" dirty="0">
                <a:solidFill>
                  <a:srgbClr val="0D36B6"/>
                </a:solidFill>
                <a:latin typeface="Symbol" charset="0"/>
              </a:rPr>
              <a:t>e</a:t>
            </a:r>
            <a:r>
              <a:rPr lang="en-US" sz="1400" b="1" dirty="0">
                <a:solidFill>
                  <a:srgbClr val="0D36B6"/>
                </a:solidFill>
                <a:latin typeface="Century Gothic" charset="0"/>
              </a:rPr>
              <a:t>→1 limit (F</a:t>
            </a:r>
            <a:r>
              <a:rPr lang="en-US" sz="1400" b="1" baseline="-25000" dirty="0">
                <a:solidFill>
                  <a:srgbClr val="0D36B6"/>
                </a:solidFill>
                <a:latin typeface="Century Gothic" charset="0"/>
              </a:rPr>
              <a:t>UU</a:t>
            </a:r>
            <a:r>
              <a:rPr lang="en-US" sz="1400" b="1" dirty="0">
                <a:solidFill>
                  <a:srgbClr val="0D36B6"/>
                </a:solidFill>
                <a:latin typeface="Century Gothic" charset="0"/>
              </a:rPr>
              <a:t>, 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</a:rPr>
              <a:t>F</a:t>
            </a:r>
            <a:r>
              <a:rPr lang="en-US" sz="1800" b="1" baseline="-25000" dirty="0">
                <a:solidFill>
                  <a:srgbClr val="FF0000"/>
                </a:solidFill>
                <a:latin typeface="Century Gothic" charset="0"/>
              </a:rPr>
              <a:t>UL</a:t>
            </a:r>
            <a:r>
              <a:rPr lang="en-US" sz="1800" b="1" dirty="0">
                <a:solidFill>
                  <a:srgbClr val="FF0000"/>
                </a:solidFill>
                <a:latin typeface="Century Gothic" charset="0"/>
              </a:rPr>
              <a:t>,</a:t>
            </a:r>
            <a:r>
              <a:rPr lang="en-US" sz="1400" b="1" dirty="0">
                <a:solidFill>
                  <a:srgbClr val="0D36B6"/>
                </a:solidFill>
                <a:latin typeface="Century Gothic" charset="0"/>
              </a:rPr>
              <a:t> Transversely pol. F</a:t>
            </a:r>
            <a:r>
              <a:rPr lang="en-US" sz="1400" b="1" baseline="-25000" dirty="0">
                <a:solidFill>
                  <a:srgbClr val="0D36B6"/>
                </a:solidFill>
                <a:latin typeface="Century Gothic" charset="0"/>
              </a:rPr>
              <a:t>UT</a:t>
            </a:r>
            <a:r>
              <a:rPr lang="en-US" sz="1400" b="1" dirty="0">
                <a:solidFill>
                  <a:srgbClr val="0D36B6"/>
                </a:solidFill>
                <a:latin typeface="Century Gothic" charset="0"/>
              </a:rPr>
              <a:t>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473200" y="3922713"/>
            <a:ext cx="101600" cy="354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TextBox 11"/>
          <p:cNvSpPr txBox="1">
            <a:spLocks noChangeArrowheads="1"/>
          </p:cNvSpPr>
          <p:nvPr/>
        </p:nvSpPr>
        <p:spPr bwMode="auto">
          <a:xfrm>
            <a:off x="0" y="5257800"/>
            <a:ext cx="2438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Combination of statistics and depolarization factors defines measurable SFs</a:t>
            </a:r>
          </a:p>
        </p:txBody>
      </p:sp>
      <p:sp>
        <p:nvSpPr>
          <p:cNvPr id="17414" name="TextBox 15"/>
          <p:cNvSpPr txBox="1">
            <a:spLocks noChangeArrowheads="1"/>
          </p:cNvSpPr>
          <p:nvPr/>
        </p:nvSpPr>
        <p:spPr bwMode="auto">
          <a:xfrm>
            <a:off x="914400" y="228600"/>
            <a:ext cx="812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/>
              <a:t>Structure functions and depolarization factors </a:t>
            </a:r>
          </a:p>
        </p:txBody>
      </p:sp>
      <p:pic>
        <p:nvPicPr>
          <p:cNvPr id="17415" name="Picture 16" descr="Screen Shot 2022-10-27 at 2.00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28956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32325" y="533400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371600" y="6546850"/>
            <a:ext cx="3917950" cy="311150"/>
          </a:xfrm>
        </p:spPr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  <a:endParaRPr lang="en-US" dirty="0"/>
          </a:p>
        </p:txBody>
      </p:sp>
      <p:sp>
        <p:nvSpPr>
          <p:cNvPr id="17418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686800" y="6477000"/>
            <a:ext cx="534988" cy="30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E51486-F280-9346-A11E-20885DB85214}" type="slidenum">
              <a:rPr lang="en-US" sz="1800">
                <a:cs typeface="Arial" charset="0"/>
              </a:rPr>
              <a:pPr/>
              <a:t>2</a:t>
            </a:fld>
            <a:endParaRPr lang="en-US" sz="1800">
              <a:cs typeface="Arial" charset="0"/>
            </a:endParaRPr>
          </a:p>
        </p:txBody>
      </p:sp>
      <p:grpSp>
        <p:nvGrpSpPr>
          <p:cNvPr id="17419" name="Group 13"/>
          <p:cNvGrpSpPr>
            <a:grpSpLocks/>
          </p:cNvGrpSpPr>
          <p:nvPr/>
        </p:nvGrpSpPr>
        <p:grpSpPr bwMode="auto">
          <a:xfrm>
            <a:off x="4876798" y="1142999"/>
            <a:ext cx="2209801" cy="1676400"/>
            <a:chOff x="4952999" y="1177048"/>
            <a:chExt cx="2209801" cy="1675704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5333999" y="1177048"/>
              <a:ext cx="1066801" cy="457010"/>
            </a:xfrm>
            <a:prstGeom prst="ellipse">
              <a:avLst/>
            </a:prstGeom>
            <a:noFill/>
            <a:ln w="22225">
              <a:solidFill>
                <a:srgbClr val="0070C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                                                                     </a:t>
              </a: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952999" y="2319574"/>
              <a:ext cx="2209801" cy="533178"/>
            </a:xfrm>
            <a:prstGeom prst="ellipse">
              <a:avLst/>
            </a:prstGeom>
            <a:noFill/>
            <a:ln w="22225">
              <a:solidFill>
                <a:srgbClr val="0070C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7426" name="Group 32"/>
          <p:cNvGrpSpPr>
            <a:grpSpLocks/>
          </p:cNvGrpSpPr>
          <p:nvPr/>
        </p:nvGrpSpPr>
        <p:grpSpPr bwMode="auto">
          <a:xfrm>
            <a:off x="6172200" y="3962400"/>
            <a:ext cx="2819400" cy="2422525"/>
            <a:chOff x="4038600" y="1309688"/>
            <a:chExt cx="4572000" cy="3856037"/>
          </a:xfrm>
        </p:grpSpPr>
        <p:pic>
          <p:nvPicPr>
            <p:cNvPr id="17427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309688"/>
              <a:ext cx="4572000" cy="385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8" name="TextBox 64"/>
            <p:cNvSpPr txBox="1">
              <a:spLocks noChangeArrowheads="1"/>
            </p:cNvSpPr>
            <p:nvPr/>
          </p:nvSpPr>
          <p:spPr bwMode="auto">
            <a:xfrm>
              <a:off x="7321062" y="4099377"/>
              <a:ext cx="692151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x=0.3</a:t>
              </a:r>
            </a:p>
          </p:txBody>
        </p:sp>
        <p:sp>
          <p:nvSpPr>
            <p:cNvPr id="17429" name="TextBox 29"/>
            <p:cNvSpPr txBox="1">
              <a:spLocks noChangeArrowheads="1"/>
            </p:cNvSpPr>
            <p:nvPr/>
          </p:nvSpPr>
          <p:spPr bwMode="auto">
            <a:xfrm>
              <a:off x="4572000" y="3168650"/>
              <a:ext cx="982746" cy="48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 </a:t>
              </a:r>
              <a:r>
                <a:rPr lang="en-US" sz="900"/>
                <a:t>JLAB12</a:t>
              </a:r>
            </a:p>
          </p:txBody>
        </p:sp>
        <p:sp>
          <p:nvSpPr>
            <p:cNvPr id="38" name="TextBox 30"/>
            <p:cNvSpPr txBox="1">
              <a:spLocks noChangeArrowheads="1"/>
            </p:cNvSpPr>
            <p:nvPr/>
          </p:nvSpPr>
          <p:spPr bwMode="auto">
            <a:xfrm>
              <a:off x="4876312" y="2469532"/>
              <a:ext cx="1975826" cy="41693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defRPr/>
              </a:pPr>
              <a:r>
                <a:rPr lang="en-US" sz="1050" dirty="0"/>
                <a:t>JLab24/HERMES</a:t>
              </a:r>
            </a:p>
          </p:txBody>
        </p:sp>
        <p:sp>
          <p:nvSpPr>
            <p:cNvPr id="17431" name="TextBox 31"/>
            <p:cNvSpPr txBox="1">
              <a:spLocks noChangeArrowheads="1"/>
            </p:cNvSpPr>
            <p:nvPr/>
          </p:nvSpPr>
          <p:spPr bwMode="auto">
            <a:xfrm>
              <a:off x="6383215" y="1309688"/>
              <a:ext cx="1455488" cy="440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EIC18x275</a:t>
              </a:r>
            </a:p>
          </p:txBody>
        </p:sp>
        <p:sp>
          <p:nvSpPr>
            <p:cNvPr id="17432" name="TextBox 32"/>
            <p:cNvSpPr txBox="1">
              <a:spLocks noChangeArrowheads="1"/>
            </p:cNvSpPr>
            <p:nvPr/>
          </p:nvSpPr>
          <p:spPr bwMode="auto">
            <a:xfrm>
              <a:off x="6852138" y="2037433"/>
              <a:ext cx="1192149" cy="440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EIC5x41</a:t>
              </a:r>
            </a:p>
          </p:txBody>
        </p:sp>
      </p:grpSp>
      <p:sp>
        <p:nvSpPr>
          <p:cNvPr id="17423" name="TextBox 2"/>
          <p:cNvSpPr txBox="1">
            <a:spLocks noChangeArrowheads="1"/>
          </p:cNvSpPr>
          <p:nvPr/>
        </p:nvSpPr>
        <p:spPr bwMode="auto">
          <a:xfrm flipH="1">
            <a:off x="6429375" y="787400"/>
            <a:ext cx="2562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x-section for eN</a:t>
            </a:r>
            <a:r>
              <a:rPr lang="en-US" sz="1800">
                <a:sym typeface="Wingdings" charset="0"/>
              </a:rPr>
              <a:t>e’hX</a:t>
            </a:r>
            <a:endParaRPr lang="en-US" sz="1800"/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4648200" y="1600200"/>
            <a:ext cx="1447800" cy="3048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6324600" y="1600200"/>
            <a:ext cx="2438400" cy="304800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5715000" y="1981200"/>
            <a:ext cx="1447800" cy="3048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267200" y="2590800"/>
            <a:ext cx="2286000" cy="182880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95800" y="4191000"/>
            <a:ext cx="167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GK:1310.1472</a:t>
            </a:r>
            <a:endParaRPr lang="en-US" dirty="0"/>
          </a:p>
        </p:txBody>
      </p:sp>
      <p:pic>
        <p:nvPicPr>
          <p:cNvPr id="7" name="Picture 6" descr="Screen Shot 2025-03-24 at 8.19.2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495800"/>
            <a:ext cx="3733800" cy="53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5181600"/>
            <a:ext cx="3810000" cy="1077218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Understanding of Longitudinal structure F</a:t>
            </a:r>
            <a:r>
              <a:rPr lang="en-US" sz="1600" baseline="-25000" dirty="0"/>
              <a:t>UU,L </a:t>
            </a:r>
            <a:r>
              <a:rPr lang="en-US" sz="1600" baseline="30000" dirty="0"/>
              <a:t>sin(</a:t>
            </a:r>
            <a:r>
              <a:rPr lang="en-US" sz="1600" baseline="30000" dirty="0">
                <a:latin typeface="Symbol"/>
              </a:rPr>
              <a:t>f-f </a:t>
            </a:r>
            <a:r>
              <a:rPr lang="en-US" sz="1600" baseline="-25000" dirty="0"/>
              <a:t>S</a:t>
            </a:r>
            <a:r>
              <a:rPr lang="en-US" sz="1600" baseline="30000" dirty="0"/>
              <a:t>)</a:t>
            </a:r>
            <a:r>
              <a:rPr lang="en-US" sz="1600" dirty="0"/>
              <a:t>  (likely dominated by rho) will be critical for interpretation of the </a:t>
            </a:r>
            <a:r>
              <a:rPr lang="en-US" sz="1600" dirty="0" err="1"/>
              <a:t>Sivers</a:t>
            </a:r>
            <a:r>
              <a:rPr lang="en-US" sz="1600" dirty="0"/>
              <a:t> effect of inclusive charged </a:t>
            </a:r>
            <a:r>
              <a:rPr lang="en-US" sz="1600" dirty="0" err="1"/>
              <a:t>pions</a:t>
            </a:r>
            <a:endParaRPr lang="en-US" sz="1600" baseline="30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B5BF93-B880-BF77-2C25-58E6BDD90887}"/>
              </a:ext>
            </a:extLst>
          </p:cNvPr>
          <p:cNvSpPr txBox="1"/>
          <p:nvPr/>
        </p:nvSpPr>
        <p:spPr>
          <a:xfrm>
            <a:off x="5099327" y="4857234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E*H</a:t>
            </a:r>
          </a:p>
        </p:txBody>
      </p:sp>
    </p:spTree>
    <p:extLst>
      <p:ext uri="{BB962C8B-B14F-4D97-AF65-F5344CB8AC3E}">
        <p14:creationId xmlns:p14="http://schemas.microsoft.com/office/powerpoint/2010/main" val="203173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slides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3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172200" y="914400"/>
            <a:ext cx="2971800" cy="3048000"/>
            <a:chOff x="3124200" y="2438400"/>
            <a:chExt cx="3124200" cy="3048000"/>
          </a:xfrm>
        </p:grpSpPr>
        <p:pic>
          <p:nvPicPr>
            <p:cNvPr id="17" name="Picture 3" descr="aul-z04-06.x008-0.58pt0.1-0.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438400"/>
              <a:ext cx="31242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3733800" y="4495800"/>
              <a:ext cx="14478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050" dirty="0"/>
                <a:t>0.1&lt;P</a:t>
              </a:r>
              <a:r>
                <a:rPr lang="en-US" sz="1050" baseline="-25000" dirty="0"/>
                <a:t>T</a:t>
              </a:r>
              <a:r>
                <a:rPr lang="en-US" sz="1050" dirty="0"/>
                <a:t>&lt;0.3, 0.4&lt;z&lt;0.6</a:t>
              </a:r>
            </a:p>
          </p:txBody>
        </p:sp>
        <p:cxnSp>
          <p:nvCxnSpPr>
            <p:cNvPr id="19" name="Straight Arrow Connector 18"/>
            <p:cNvCxnSpPr>
              <a:cxnSpLocks/>
            </p:cNvCxnSpPr>
            <p:nvPr/>
          </p:nvCxnSpPr>
          <p:spPr bwMode="auto">
            <a:xfrm>
              <a:off x="4800600" y="3124200"/>
              <a:ext cx="560144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Box 3"/>
            <p:cNvSpPr txBox="1">
              <a:spLocks noChangeArrowheads="1"/>
            </p:cNvSpPr>
            <p:nvPr/>
          </p:nvSpPr>
          <p:spPr bwMode="auto">
            <a:xfrm>
              <a:off x="4343400" y="2576118"/>
              <a:ext cx="16002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 dirty="0">
                  <a:latin typeface="Symbol" charset="0"/>
                  <a:sym typeface="Wingdings" charset="0"/>
                </a:rPr>
                <a:t>“r</a:t>
              </a:r>
              <a:r>
                <a:rPr lang="en-US" sz="1600" dirty="0"/>
                <a:t>-free</a:t>
              </a:r>
              <a:r>
                <a:rPr lang="en-US" sz="1600" dirty="0">
                  <a:latin typeface="Symbol" charset="0"/>
                  <a:sym typeface="Wingdings" charset="0"/>
                </a:rPr>
                <a:t>” </a:t>
              </a:r>
              <a:r>
                <a:rPr lang="en-US" sz="1600" dirty="0"/>
                <a:t>SIDIS</a:t>
              </a:r>
            </a:p>
          </p:txBody>
        </p:sp>
      </p:grpSp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9144000" cy="563563"/>
          </a:xfrm>
        </p:spPr>
        <p:txBody>
          <a:bodyPr/>
          <a:lstStyle/>
          <a:p>
            <a:r>
              <a:rPr lang="en-US" sz="3200" dirty="0">
                <a:latin typeface="Arial" charset="0"/>
                <a:ea typeface="MS PGothic" charset="0"/>
              </a:rPr>
              <a:t>Exclusive </a:t>
            </a:r>
            <a:r>
              <a:rPr lang="en-US" sz="3200" dirty="0">
                <a:latin typeface="Symbol" charset="0"/>
                <a:ea typeface="MS PGothic" charset="0"/>
              </a:rPr>
              <a:t>r</a:t>
            </a:r>
            <a:r>
              <a:rPr lang="en-US" sz="3200" dirty="0">
                <a:latin typeface="Arial" charset="0"/>
                <a:ea typeface="MS PGothic" charset="0"/>
              </a:rPr>
              <a:t> contributions to </a:t>
            </a:r>
            <a:r>
              <a:rPr lang="en-US" sz="3200" dirty="0">
                <a:latin typeface="Symbol" charset="0"/>
                <a:ea typeface="MS PGothic" charset="0"/>
              </a:rPr>
              <a:t>p</a:t>
            </a:r>
            <a:r>
              <a:rPr lang="en-US" sz="3200" dirty="0">
                <a:latin typeface="Arial" charset="0"/>
                <a:ea typeface="MS PGothic" charset="0"/>
              </a:rPr>
              <a:t>: P</a:t>
            </a:r>
            <a:r>
              <a:rPr lang="en-US" sz="3200" baseline="-25000" dirty="0">
                <a:latin typeface="Arial" charset="0"/>
                <a:ea typeface="MS PGothic" charset="0"/>
              </a:rPr>
              <a:t>T</a:t>
            </a:r>
            <a:r>
              <a:rPr lang="en-US" sz="3200" dirty="0">
                <a:latin typeface="Arial" charset="0"/>
                <a:ea typeface="MS PGothic" charset="0"/>
              </a:rPr>
              <a:t>-dependence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43012" name="Slide Number Placeholder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DA788B3-4014-A34B-A36E-E706B9B79473}" type="slidenum">
              <a:rPr lang="en-US" sz="1400"/>
              <a:pPr/>
              <a:t>21</a:t>
            </a:fld>
            <a:endParaRPr lang="en-US" sz="1400"/>
          </a:p>
        </p:txBody>
      </p:sp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18549" y="4800600"/>
            <a:ext cx="86868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FontTx/>
              <a:buChar char="•"/>
            </a:pPr>
            <a:r>
              <a:rPr lang="en-US" sz="1800" dirty="0"/>
              <a:t>The same sign and size of </a:t>
            </a:r>
            <a:r>
              <a:rPr lang="en-US" sz="1800" dirty="0">
                <a:latin typeface="Symbol" charset="0"/>
              </a:rPr>
              <a:t>p</a:t>
            </a:r>
            <a:r>
              <a:rPr lang="en-US" sz="1800" dirty="0"/>
              <a:t>+ and </a:t>
            </a:r>
            <a:r>
              <a:rPr lang="en-US" sz="1800" dirty="0">
                <a:latin typeface="Symbol" charset="0"/>
              </a:rPr>
              <a:t>p</a:t>
            </a:r>
            <a:r>
              <a:rPr lang="en-US" sz="1800" dirty="0"/>
              <a:t>- SSA indicates the rho0 </a:t>
            </a:r>
            <a:r>
              <a:rPr lang="en-US" sz="1800" dirty="0">
                <a:solidFill>
                  <a:srgbClr val="FF0000"/>
                </a:solidFill>
              </a:rPr>
              <a:t>may not be properly subtracted</a:t>
            </a:r>
            <a:r>
              <a:rPr lang="en-US" sz="1800" dirty="0"/>
              <a:t>(require detailed MC studies, which require proper SDMEs)</a:t>
            </a:r>
          </a:p>
          <a:p>
            <a:pPr>
              <a:buFontTx/>
              <a:buChar char="•"/>
            </a:pPr>
            <a:r>
              <a:rPr lang="en-US" sz="1800" dirty="0"/>
              <a:t>While VM contributions are ~20% in multiplicities </a:t>
            </a:r>
            <a:r>
              <a:rPr lang="en-US" sz="1800" dirty="0">
                <a:solidFill>
                  <a:srgbClr val="FF0000"/>
                </a:solidFill>
              </a:rPr>
              <a:t>in SSA they can be &gt;100%</a:t>
            </a:r>
          </a:p>
          <a:p>
            <a:pPr>
              <a:buFontTx/>
              <a:buChar char="•"/>
            </a:pPr>
            <a:r>
              <a:rPr lang="en-US" sz="1800" dirty="0"/>
              <a:t>Detection of the target proton introduces </a:t>
            </a:r>
            <a:r>
              <a:rPr lang="en-US" sz="1800" dirty="0">
                <a:solidFill>
                  <a:srgbClr val="FF0000"/>
                </a:solidFill>
              </a:rPr>
              <a:t>much smaller bias on the inclusive charged pion SSA, </a:t>
            </a:r>
            <a:r>
              <a:rPr lang="en-US" sz="1800" dirty="0">
                <a:solidFill>
                  <a:srgbClr val="000090"/>
                </a:solidFill>
              </a:rPr>
              <a:t>than the exclusive rho contributions</a:t>
            </a:r>
            <a:endParaRPr lang="en-US" sz="1800" baseline="-25000" dirty="0">
              <a:solidFill>
                <a:srgbClr val="000090"/>
              </a:solidFill>
            </a:endParaRPr>
          </a:p>
          <a:p>
            <a:pPr>
              <a:buFontTx/>
              <a:buChar char="•"/>
            </a:pPr>
            <a:endParaRPr lang="en-US" sz="1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2400" y="835223"/>
            <a:ext cx="3200400" cy="3340100"/>
            <a:chOff x="152400" y="1524000"/>
            <a:chExt cx="4114800" cy="3340100"/>
          </a:xfrm>
        </p:grpSpPr>
        <p:pic>
          <p:nvPicPr>
            <p:cNvPr id="43014" name="Picture 4" descr="Screen Shot 2024-02-02 at 9.00.12 A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0"/>
              <a:ext cx="4114800" cy="334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5" name="Picture 5" descr="Screen Shot 2024-02-02 at 9.01.39 A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752600"/>
              <a:ext cx="7366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676400" y="2209800"/>
              <a:ext cx="1295400" cy="12192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019" name="TextBox 11"/>
            <p:cNvSpPr txBox="1">
              <a:spLocks noChangeArrowheads="1"/>
            </p:cNvSpPr>
            <p:nvPr/>
          </p:nvSpPr>
          <p:spPr bwMode="auto">
            <a:xfrm>
              <a:off x="936171" y="3810000"/>
              <a:ext cx="24701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200" dirty="0">
                  <a:latin typeface="Symbol" charset="0"/>
                </a:rPr>
                <a:t>p-</a:t>
              </a:r>
              <a:r>
                <a:rPr lang="en-US" sz="1200" dirty="0"/>
                <a:t> and </a:t>
              </a:r>
              <a:r>
                <a:rPr lang="en-US" sz="1200" dirty="0">
                  <a:latin typeface="Symbol" charset="0"/>
                </a:rPr>
                <a:t>p</a:t>
              </a:r>
              <a:r>
                <a:rPr lang="en-US" sz="1200" dirty="0"/>
                <a:t>+ show similar behavior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63068D4-0E84-7E92-F516-81DDE82D063B}"/>
                </a:ext>
              </a:extLst>
            </p:cNvPr>
            <p:cNvSpPr txBox="1"/>
            <p:nvPr/>
          </p:nvSpPr>
          <p:spPr>
            <a:xfrm>
              <a:off x="1132114" y="1752600"/>
              <a:ext cx="2452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COMPASS</a:t>
              </a:r>
              <a:r>
                <a:rPr lang="en-US" sz="1400" dirty="0" err="1">
                  <a:sym typeface="Wingdings" panose="05000000000000000000" pitchFamily="2" charset="2"/>
                </a:rPr>
                <a:t></a:t>
              </a:r>
              <a:r>
                <a:rPr lang="en-US" sz="1400" dirty="0" err="1"/>
                <a:t>“Positive</a:t>
              </a:r>
              <a:r>
                <a:rPr lang="en-US" sz="1400" dirty="0"/>
                <a:t> trend”</a:t>
              </a: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6029D0F3-C386-31BA-30D5-786E1B8AB5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3429000" y="838200"/>
            <a:ext cx="2831276" cy="34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3068D4-0E84-7E92-F516-81DDE82D063B}"/>
              </a:ext>
            </a:extLst>
          </p:cNvPr>
          <p:cNvSpPr txBox="1"/>
          <p:nvPr/>
        </p:nvSpPr>
        <p:spPr>
          <a:xfrm>
            <a:off x="3276600" y="42672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COMPASS</a:t>
            </a:r>
            <a:r>
              <a:rPr lang="en-US" sz="1400" dirty="0" err="1">
                <a:sym typeface="Wingdings" panose="05000000000000000000" pitchFamily="2" charset="2"/>
              </a:rPr>
              <a:t></a:t>
            </a:r>
            <a:r>
              <a:rPr lang="en-US" sz="1400" dirty="0" err="1"/>
              <a:t>“Positive</a:t>
            </a:r>
            <a:r>
              <a:rPr lang="en-US" sz="1400" dirty="0"/>
              <a:t> trend” also reproduced when additional proton in TFR detected (red)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553200" y="1066800"/>
            <a:ext cx="1007533" cy="1219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010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M-sivers-cla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422"/>
            <a:ext cx="9144000" cy="5532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0150" y="199023"/>
            <a:ext cx="38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Sivers</a:t>
            </a:r>
            <a:r>
              <a:rPr lang="en-US" dirty="0"/>
              <a:t> predictions from JAM for CLAS12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50" y="6096000"/>
            <a:ext cx="848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large x, and z we should be able to measure significant SSAs for pi- for the first time!!!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09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0150" y="199023"/>
            <a:ext cx="280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Sivers</a:t>
            </a:r>
            <a:r>
              <a:rPr lang="en-US" dirty="0"/>
              <a:t> predictions from JAM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6096000"/>
            <a:ext cx="624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PT-dependence of </a:t>
            </a:r>
            <a:r>
              <a:rPr lang="en-US" dirty="0" err="1"/>
              <a:t>Sivers</a:t>
            </a:r>
            <a:r>
              <a:rPr lang="en-US" dirty="0"/>
              <a:t> SSA can be affected by rho0 production</a:t>
            </a:r>
          </a:p>
        </p:txBody>
      </p:sp>
      <p:pic>
        <p:nvPicPr>
          <p:cNvPr id="2" name="Picture 1" descr="JAM-siv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9" y="691842"/>
            <a:ext cx="7260985" cy="518641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7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UT</a:t>
            </a:r>
            <a:r>
              <a:rPr lang="en-US" dirty="0" err="1" smtClean="0"/>
              <a:t>:exclusive</a:t>
            </a:r>
            <a:r>
              <a:rPr lang="en-US" dirty="0" smtClean="0"/>
              <a:t> </a:t>
            </a:r>
            <a:r>
              <a:rPr lang="en-US" dirty="0"/>
              <a:t>rho0 and </a:t>
            </a:r>
            <a:r>
              <a:rPr lang="en-US" dirty="0" smtClean="0"/>
              <a:t>pi+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29200" y="4876800"/>
            <a:ext cx="4031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Sivers SSA  (GPD-E) or exclusive rho</a:t>
            </a:r>
          </a:p>
          <a:p>
            <a:r>
              <a:rPr lang="en-US" dirty="0"/>
              <a:t> predictions from </a:t>
            </a:r>
            <a:r>
              <a:rPr lang="en-US" dirty="0" err="1"/>
              <a:t>Goloskokov&amp;Kroll</a:t>
            </a:r>
            <a:r>
              <a:rPr lang="en-US" dirty="0"/>
              <a:t> 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9144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Significant transverse asymmetries predicted for exclusive pi+</a:t>
            </a:r>
            <a:endParaRPr lang="en-US" dirty="0"/>
          </a:p>
        </p:txBody>
      </p:sp>
      <p:pic>
        <p:nvPicPr>
          <p:cNvPr id="8" name="Picture 7" descr="Screen Shot 2025-03-26 at 5.53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76400"/>
            <a:ext cx="3112247" cy="3276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242E76-4B6B-62A2-3ADB-27A26F2020BE}"/>
              </a:ext>
            </a:extLst>
          </p:cNvPr>
          <p:cNvSpPr txBox="1"/>
          <p:nvPr/>
        </p:nvSpPr>
        <p:spPr>
          <a:xfrm>
            <a:off x="3124200" y="1219200"/>
            <a:ext cx="459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GK:ArXiv:0906.0460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4D1BD8C-B29A-5D5C-0E2B-F52247A37CB4}"/>
              </a:ext>
            </a:extLst>
          </p:cNvPr>
          <p:cNvSpPr txBox="1"/>
          <p:nvPr/>
        </p:nvSpPr>
        <p:spPr>
          <a:xfrm>
            <a:off x="5943600" y="1295400"/>
            <a:ext cx="459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GK:ArXiv:1310.1472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C83561-3461-46F5-5851-72D9934B2222}"/>
              </a:ext>
            </a:extLst>
          </p:cNvPr>
          <p:cNvSpPr txBox="1"/>
          <p:nvPr/>
        </p:nvSpPr>
        <p:spPr>
          <a:xfrm>
            <a:off x="228600" y="5486400"/>
            <a:ext cx="8730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Exlusive</a:t>
            </a:r>
            <a:r>
              <a:rPr lang="en-US" dirty="0" smtClean="0"/>
              <a:t> processes help in understanding of longitudinal photon </a:t>
            </a:r>
            <a:r>
              <a:rPr lang="en-US" dirty="0" err="1" smtClean="0"/>
              <a:t>contriutions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CLAS12</a:t>
            </a:r>
            <a:r>
              <a:rPr lang="en-US" dirty="0"/>
              <a:t>, </a:t>
            </a:r>
            <a:r>
              <a:rPr lang="en-US" dirty="0" smtClean="0"/>
              <a:t>best positioned </a:t>
            </a:r>
            <a:r>
              <a:rPr lang="en-US" dirty="0" err="1" smtClean="0"/>
              <a:t>formeasurements</a:t>
            </a:r>
            <a:r>
              <a:rPr lang="en-US" dirty="0" smtClean="0"/>
              <a:t> </a:t>
            </a:r>
            <a:r>
              <a:rPr lang="en-US" dirty="0"/>
              <a:t>of exclusive processes, requiring combination of high statistics, good resolution and multiple observables</a:t>
            </a:r>
          </a:p>
        </p:txBody>
      </p:sp>
      <p:pic>
        <p:nvPicPr>
          <p:cNvPr id="14" name="Picture 13" descr="Screen Shot 2025-03-27 at 8.07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4298" y="896902"/>
            <a:ext cx="447604" cy="2311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1524000"/>
            <a:ext cx="3124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large contribution in Pi production since</a:t>
            </a:r>
          </a:p>
          <a:p>
            <a:r>
              <a:rPr lang="en-US" sz="1200" dirty="0"/>
              <a:t>their contributions are enhanced by the chiral condensate which </a:t>
            </a:r>
            <a:r>
              <a:rPr lang="en-US" sz="1200" dirty="0" smtClean="0"/>
              <a:t>appears in the </a:t>
            </a:r>
            <a:r>
              <a:rPr lang="en-US" sz="1200" dirty="0"/>
              <a:t>wave function for a (ground state) </a:t>
            </a:r>
            <a:r>
              <a:rPr lang="en-US" sz="1200" dirty="0" err="1"/>
              <a:t>pseudoscalar</a:t>
            </a:r>
            <a:r>
              <a:rPr lang="en-US" sz="1200" dirty="0"/>
              <a:t> meson.</a:t>
            </a:r>
          </a:p>
        </p:txBody>
      </p:sp>
      <p:pic>
        <p:nvPicPr>
          <p:cNvPr id="7" name="Picture 6" descr="Screen Shot 2025-03-27 at 8.33.2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40386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51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Validating longitudinal rho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435B10-0DB0-F541-89D5-32393128A0D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1524000"/>
            <a:ext cx="7924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simple tests to make sure we deal with exclusive longitudinal rho0 coming from longitudinal photons:</a:t>
            </a:r>
          </a:p>
          <a:p>
            <a:r>
              <a:rPr lang="en-US" sz="2400" dirty="0"/>
              <a:t>1) 1/Q^6 dependence of the x-section</a:t>
            </a:r>
          </a:p>
          <a:p>
            <a:r>
              <a:rPr lang="en-US" sz="2400" dirty="0"/>
              <a:t>2) 0 A_LL</a:t>
            </a:r>
          </a:p>
          <a:p>
            <a:r>
              <a:rPr lang="en-US" sz="2400" dirty="0"/>
              <a:t>3) Significant SSAs, different from rho+ (and pi+/pi0/K^+ any final state dominated by u-quarks)</a:t>
            </a:r>
          </a:p>
          <a:p>
            <a:r>
              <a:rPr lang="is-IS" sz="2400" dirty="0"/>
              <a:t>…............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5436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rho0 ALU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Screen Shot 2025-03-20 at 5.51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4648200" cy="3601285"/>
          </a:xfrm>
          <a:prstGeom prst="rect">
            <a:avLst/>
          </a:prstGeom>
        </p:spPr>
      </p:pic>
      <p:pic>
        <p:nvPicPr>
          <p:cNvPr id="7" name="Picture 6" descr="Screen Shot 2025-03-20 at 5.53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8800"/>
            <a:ext cx="4267200" cy="351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1143000"/>
            <a:ext cx="186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LL</a:t>
            </a:r>
            <a:r>
              <a:rPr lang="en-US"/>
              <a:t>-interference?</a:t>
            </a:r>
          </a:p>
        </p:txBody>
      </p:sp>
    </p:spTree>
    <p:extLst>
      <p:ext uri="{BB962C8B-B14F-4D97-AF65-F5344CB8AC3E}">
        <p14:creationId xmlns:p14="http://schemas.microsoft.com/office/powerpoint/2010/main" val="1834498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asymmetric decays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Screen Shot 2025-03-24 at 11.18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990600"/>
            <a:ext cx="5562655" cy="406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3340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Longitudinal </a:t>
            </a:r>
            <a:r>
              <a:rPr lang="en-US" sz="2000" dirty="0" err="1"/>
              <a:t>rhos</a:t>
            </a:r>
            <a:r>
              <a:rPr lang="en-US" sz="2000" dirty="0"/>
              <a:t>, because of asymmetric decays are most sensitive to acceptance, PID,</a:t>
            </a:r>
            <a:r>
              <a:rPr lang="is-IS" sz="2000" dirty="0"/>
              <a:t>…. require maximum attention</a:t>
            </a:r>
            <a:endParaRPr lang="en-US" sz="2000" dirty="0"/>
          </a:p>
        </p:txBody>
      </p:sp>
      <p:pic>
        <p:nvPicPr>
          <p:cNvPr id="7" name="Picture 6" descr="Screen Shot 2025-03-03 at 5.4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320040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838200"/>
            <a:ext cx="421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rho decays asymmetrically</a:t>
            </a:r>
          </a:p>
        </p:txBody>
      </p:sp>
      <p:pic>
        <p:nvPicPr>
          <p:cNvPr id="9" name="Picture 8" descr="Screen Shot 2025-03-24 at 11.27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1968500" cy="55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1295400"/>
            <a:ext cx="4598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more than 10% of longitudinal </a:t>
            </a:r>
            <a:r>
              <a:rPr lang="en-US" sz="1600" dirty="0" err="1"/>
              <a:t>rhos</a:t>
            </a:r>
            <a:r>
              <a:rPr lang="en-US" sz="1600" dirty="0"/>
              <a:t>, lost to </a:t>
            </a:r>
            <a:r>
              <a:rPr lang="en-US" sz="1600" dirty="0" err="1"/>
              <a:t>misID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0811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</a:t>
            </a:r>
            <a:r>
              <a:rPr lang="en-US" dirty="0" err="1"/>
              <a:t>A</a:t>
            </a:r>
            <a:r>
              <a:rPr lang="en-US" baseline="-25000" dirty="0" err="1"/>
              <a:t>UL</a:t>
            </a:r>
            <a:r>
              <a:rPr lang="en-US" dirty="0" err="1"/>
              <a:t>:exclusive</a:t>
            </a:r>
            <a:r>
              <a:rPr lang="en-US" dirty="0"/>
              <a:t> </a:t>
            </a:r>
            <a:r>
              <a:rPr lang="en-US" dirty="0" err="1"/>
              <a:t>pions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3" name="Picture 12" descr="Screen Shot 2025-03-24 at 11.11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3" y="3962400"/>
            <a:ext cx="2445834" cy="1981200"/>
          </a:xfrm>
          <a:prstGeom prst="rect">
            <a:avLst/>
          </a:prstGeom>
        </p:spPr>
      </p:pic>
      <p:pic>
        <p:nvPicPr>
          <p:cNvPr id="15" name="Picture 14" descr="Screen Shot 2025-03-24 at 11.1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90600"/>
            <a:ext cx="4062329" cy="3505200"/>
          </a:xfrm>
          <a:prstGeom prst="rect">
            <a:avLst/>
          </a:prstGeom>
        </p:spPr>
      </p:pic>
      <p:pic>
        <p:nvPicPr>
          <p:cNvPr id="3" name="Picture 2" descr="Screen Shot 2025-03-25 at 8.02.1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" y="914400"/>
            <a:ext cx="4131909" cy="2941994"/>
          </a:xfrm>
          <a:prstGeom prst="rect">
            <a:avLst/>
          </a:prstGeom>
        </p:spPr>
      </p:pic>
      <p:pic>
        <p:nvPicPr>
          <p:cNvPr id="6" name="Picture 5" descr="Screen Shot 2025-03-25 at 8.03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962400"/>
            <a:ext cx="2514600" cy="198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4876800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Significant positive SSA</a:t>
            </a:r>
          </a:p>
          <a:p>
            <a:r>
              <a:rPr lang="en-US" dirty="0"/>
              <a:t>to be cross checked!!!</a:t>
            </a:r>
          </a:p>
        </p:txBody>
      </p:sp>
    </p:spTree>
    <p:extLst>
      <p:ext uri="{BB962C8B-B14F-4D97-AF65-F5344CB8AC3E}">
        <p14:creationId xmlns:p14="http://schemas.microsoft.com/office/powerpoint/2010/main" val="43663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-25000" dirty="0"/>
              <a:t>LL</a:t>
            </a:r>
            <a:r>
              <a:rPr lang="en-US" dirty="0"/>
              <a:t> for samples:Q</a:t>
            </a:r>
            <a:r>
              <a:rPr lang="en-US" baseline="30000" dirty="0"/>
              <a:t>2</a:t>
            </a:r>
            <a:r>
              <a:rPr lang="en-US" dirty="0"/>
              <a:t>-dependence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435B10-0DB0-F541-89D5-32393128A0D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Screen Shot 2025-03-11 at 10.20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5" y="1371600"/>
            <a:ext cx="4207308" cy="4138157"/>
          </a:xfrm>
          <a:prstGeom prst="rect">
            <a:avLst/>
          </a:prstGeom>
        </p:spPr>
      </p:pic>
      <p:pic>
        <p:nvPicPr>
          <p:cNvPr id="8" name="Picture 7" descr="Screen Shot 2025-03-11 at 10.2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1"/>
            <a:ext cx="4724400" cy="426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5715000"/>
            <a:ext cx="7827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Understanding evolution properties of g</a:t>
            </a:r>
            <a:r>
              <a:rPr lang="en-US" baseline="-25000" dirty="0"/>
              <a:t>1</a:t>
            </a:r>
            <a:r>
              <a:rPr lang="en-US" dirty="0"/>
              <a:t>(</a:t>
            </a:r>
            <a:r>
              <a:rPr lang="en-US" dirty="0" err="1"/>
              <a:t>x.kT</a:t>
            </a:r>
            <a:r>
              <a:rPr lang="en-US" dirty="0"/>
              <a:t>), and possible impact of </a:t>
            </a:r>
            <a:r>
              <a:rPr lang="en-US" dirty="0" err="1"/>
              <a:t>rhos</a:t>
            </a:r>
            <a:endParaRPr lang="en-US" dirty="0"/>
          </a:p>
          <a:p>
            <a:r>
              <a:rPr lang="en-US" dirty="0"/>
              <a:t>Where the Q</a:t>
            </a:r>
            <a:r>
              <a:rPr lang="en-US" baseline="30000" dirty="0"/>
              <a:t>2</a:t>
            </a:r>
            <a:r>
              <a:rPr lang="en-US" dirty="0"/>
              <a:t>-dependence at low Q</a:t>
            </a:r>
            <a:r>
              <a:rPr lang="en-US" baseline="30000" dirty="0"/>
              <a:t>2</a:t>
            </a:r>
            <a:r>
              <a:rPr lang="en-US" dirty="0"/>
              <a:t> comes?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17526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0.27&lt;x&lt;0.33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2438400"/>
            <a:ext cx="126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ep</a:t>
            </a:r>
            <a:r>
              <a:rPr lang="en-US" dirty="0" err="1">
                <a:sym typeface="Wingdings"/>
              </a:rPr>
              <a:t>e’</a:t>
            </a:r>
            <a:r>
              <a:rPr lang="en-US" dirty="0" err="1">
                <a:latin typeface="Symbol"/>
                <a:sym typeface="Wingdings"/>
              </a:rPr>
              <a:t>p</a:t>
            </a:r>
            <a:r>
              <a:rPr lang="en-US" dirty="0" err="1">
                <a:sym typeface="Wingdings"/>
              </a:rPr>
              <a:t>+X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67000" y="3886200"/>
            <a:ext cx="158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ep</a:t>
            </a:r>
            <a:r>
              <a:rPr lang="en-US" dirty="0" err="1">
                <a:sym typeface="Wingdings"/>
              </a:rPr>
              <a:t>e’</a:t>
            </a:r>
            <a:r>
              <a:rPr lang="en-US" dirty="0" err="1">
                <a:latin typeface="Symbol"/>
                <a:sym typeface="Wingdings"/>
              </a:rPr>
              <a:t>p-p</a:t>
            </a:r>
            <a:r>
              <a:rPr lang="en-US" dirty="0">
                <a:sym typeface="Wingdings"/>
              </a:rPr>
              <a:t>+-X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00200" y="4343400"/>
            <a:ext cx="132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</a:t>
            </a:r>
            <a:r>
              <a:rPr lang="en-US" dirty="0">
                <a:sym typeface="Wingdings"/>
              </a:rPr>
              <a:t>e’</a:t>
            </a:r>
            <a:r>
              <a:rPr lang="en-US" dirty="0">
                <a:latin typeface="Symbol"/>
                <a:sym typeface="Wingdings"/>
              </a:rPr>
              <a:t>p0</a:t>
            </a:r>
            <a:r>
              <a:rPr lang="en-US" dirty="0">
                <a:sym typeface="Wingdings"/>
              </a:rPr>
              <a:t>-X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048000" y="2819400"/>
            <a:ext cx="3810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352800" y="3429000"/>
            <a:ext cx="152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514600" y="4038600"/>
            <a:ext cx="76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772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563563"/>
          </a:xfrm>
        </p:spPr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Sivers effect:  P</a:t>
            </a:r>
            <a:r>
              <a:rPr lang="en-US" baseline="-25000">
                <a:latin typeface="Arial" charset="0"/>
                <a:ea typeface="MS PGothic" charset="0"/>
              </a:rPr>
              <a:t>T</a:t>
            </a:r>
            <a:r>
              <a:rPr lang="en-US">
                <a:latin typeface="Arial" charset="0"/>
                <a:ea typeface="MS PGothic" charset="0"/>
              </a:rPr>
              <a:t>-dependence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42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CCEA60F5-2E8A-934F-A760-FA1512DE1A9F}" type="slidenum">
              <a:rPr lang="en-US" sz="1400"/>
              <a:pPr/>
              <a:t>3</a:t>
            </a:fld>
            <a:endParaRPr lang="en-US" sz="1400"/>
          </a:p>
        </p:txBody>
      </p:sp>
      <p:sp>
        <p:nvSpPr>
          <p:cNvPr id="54276" name="TextBox 11"/>
          <p:cNvSpPr txBox="1">
            <a:spLocks noChangeArrowheads="1"/>
          </p:cNvSpPr>
          <p:nvPr/>
        </p:nvSpPr>
        <p:spPr bwMode="auto">
          <a:xfrm>
            <a:off x="44449" y="5080000"/>
            <a:ext cx="89392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FontTx/>
              <a:buChar char="•"/>
            </a:pPr>
            <a:r>
              <a:rPr lang="en-US" sz="1800" dirty="0"/>
              <a:t>Neutral pion measurements, with less impact from VMs and longitudinal photons, will be critical for validation of Sivers measurements</a:t>
            </a:r>
          </a:p>
          <a:p>
            <a:pPr>
              <a:buFontTx/>
              <a:buChar char="•"/>
            </a:pPr>
            <a:r>
              <a:rPr lang="en-US" sz="1800" dirty="0"/>
              <a:t> Higher statistics + neutral </a:t>
            </a:r>
            <a:r>
              <a:rPr lang="en-US" sz="1800" dirty="0" err="1"/>
              <a:t>pions</a:t>
            </a:r>
            <a:r>
              <a:rPr lang="en-US" sz="1800" dirty="0"/>
              <a:t> would allow extraction of  connecting asymmetries with TMDs with minimum dependence on TMD FF  (AUT~(4*f</a:t>
            </a:r>
            <a:r>
              <a:rPr lang="en-US" sz="1800" baseline="-25000" dirty="0"/>
              <a:t>1T</a:t>
            </a:r>
            <a:r>
              <a:rPr lang="en-US" sz="1800" baseline="30000" dirty="0"/>
              <a:t>u</a:t>
            </a:r>
            <a:r>
              <a:rPr lang="en-US" sz="1800" dirty="0"/>
              <a:t>+f</a:t>
            </a:r>
            <a:r>
              <a:rPr lang="en-US" sz="1800" baseline="-25000" dirty="0"/>
              <a:t>1T</a:t>
            </a:r>
            <a:r>
              <a:rPr lang="en-US" sz="1800" baseline="30000" dirty="0"/>
              <a:t>d</a:t>
            </a:r>
            <a:r>
              <a:rPr lang="en-US" sz="1800" dirty="0"/>
              <a:t>)/(4f</a:t>
            </a:r>
            <a:r>
              <a:rPr lang="en-US" sz="1800" baseline="-25000" dirty="0"/>
              <a:t>1</a:t>
            </a:r>
            <a:r>
              <a:rPr lang="en-US" sz="1800" baseline="30000" dirty="0"/>
              <a:t>u</a:t>
            </a:r>
            <a:r>
              <a:rPr lang="en-US" sz="1800" dirty="0"/>
              <a:t>+f</a:t>
            </a:r>
            <a:r>
              <a:rPr lang="en-US" sz="1800" baseline="-25000" dirty="0"/>
              <a:t>1</a:t>
            </a:r>
            <a:r>
              <a:rPr lang="en-US" sz="1800" baseline="30000" dirty="0"/>
              <a:t>d</a:t>
            </a:r>
            <a:r>
              <a:rPr lang="en-US" sz="1800" dirty="0"/>
              <a:t>) )</a:t>
            </a:r>
          </a:p>
        </p:txBody>
      </p:sp>
      <p:pic>
        <p:nvPicPr>
          <p:cNvPr id="54277" name="Picture 1" descr="Sivers-JLab12-P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066800"/>
            <a:ext cx="507682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Box 2"/>
          <p:cNvSpPr txBox="1">
            <a:spLocks noChangeArrowheads="1"/>
          </p:cNvSpPr>
          <p:nvPr/>
        </p:nvSpPr>
        <p:spPr bwMode="auto">
          <a:xfrm>
            <a:off x="152400" y="8382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/>
              <a:t>Significant Sivers effect measured so far for charged hadrons</a:t>
            </a:r>
          </a:p>
        </p:txBody>
      </p:sp>
      <p:pic>
        <p:nvPicPr>
          <p:cNvPr id="54279" name="Picture 4" descr="sivers-hermes-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227513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Rectangle 5"/>
          <p:cNvSpPr>
            <a:spLocks noChangeArrowheads="1"/>
          </p:cNvSpPr>
          <p:nvPr/>
        </p:nvSpPr>
        <p:spPr bwMode="auto">
          <a:xfrm>
            <a:off x="8229600" y="2209800"/>
            <a:ext cx="688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JAM3D</a:t>
            </a:r>
          </a:p>
        </p:txBody>
      </p:sp>
      <p:sp>
        <p:nvSpPr>
          <p:cNvPr id="54281" name="TextBox 6"/>
          <p:cNvSpPr txBox="1">
            <a:spLocks noChangeArrowheads="1"/>
          </p:cNvSpPr>
          <p:nvPr/>
        </p:nvSpPr>
        <p:spPr bwMode="auto">
          <a:xfrm>
            <a:off x="3962400" y="838200"/>
            <a:ext cx="4967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/>
              <a:t>CLAS12 RGH experiment with Transversely polarized target</a:t>
            </a:r>
          </a:p>
        </p:txBody>
      </p:sp>
      <p:sp>
        <p:nvSpPr>
          <p:cNvPr id="54282" name="Rectangle 7"/>
          <p:cNvSpPr>
            <a:spLocks noChangeArrowheads="1"/>
          </p:cNvSpPr>
          <p:nvPr/>
        </p:nvSpPr>
        <p:spPr bwMode="auto">
          <a:xfrm>
            <a:off x="0" y="4495800"/>
            <a:ext cx="906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Sivers effect, one of the most exciting and complicated measurements (with several overlapping azimuthal modulations, VM and longitudinal photon contributions will be critical to understand) </a:t>
            </a: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990600" y="1752600"/>
            <a:ext cx="685800" cy="838200"/>
          </a:xfrm>
          <a:prstGeom prst="ellips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874963" y="1928813"/>
            <a:ext cx="685800" cy="838200"/>
          </a:xfrm>
          <a:prstGeom prst="ellips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285" name="TextBox 5"/>
          <p:cNvSpPr txBox="1">
            <a:spLocks noChangeArrowheads="1"/>
          </p:cNvSpPr>
          <p:nvPr/>
        </p:nvSpPr>
        <p:spPr bwMode="auto">
          <a:xfrm>
            <a:off x="8288338" y="2917825"/>
            <a:ext cx="695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/>
              <a:t>Pavia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(EMC, NMC)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Screen Shot 2025-03-10 at 8.50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3467100" cy="3679943"/>
          </a:xfrm>
          <a:prstGeom prst="rect">
            <a:avLst/>
          </a:prstGeom>
        </p:spPr>
      </p:pic>
      <p:pic>
        <p:nvPicPr>
          <p:cNvPr id="7" name="Picture 6" descr="Screen Shot 2025-03-10 at 8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3581400" cy="1094623"/>
          </a:xfrm>
          <a:prstGeom prst="rect">
            <a:avLst/>
          </a:prstGeom>
        </p:spPr>
      </p:pic>
      <p:pic>
        <p:nvPicPr>
          <p:cNvPr id="8" name="Picture 7" descr="Screen Shot 2025-03-10 at 4.30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914400"/>
            <a:ext cx="2922973" cy="1147648"/>
          </a:xfrm>
          <a:prstGeom prst="rect">
            <a:avLst/>
          </a:prstGeom>
        </p:spPr>
      </p:pic>
      <p:pic>
        <p:nvPicPr>
          <p:cNvPr id="9" name="Picture 8" descr="Screen Shot 2025-03-10 at 4.32.0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33600"/>
            <a:ext cx="2441125" cy="3581400"/>
          </a:xfrm>
          <a:prstGeom prst="rect">
            <a:avLst/>
          </a:prstGeom>
        </p:spPr>
      </p:pic>
      <p:pic>
        <p:nvPicPr>
          <p:cNvPr id="10" name="Picture 9" descr="Screen Shot 2025-03-10 at 4.35.3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096000"/>
            <a:ext cx="2438400" cy="392056"/>
          </a:xfrm>
          <a:prstGeom prst="rect">
            <a:avLst/>
          </a:prstGeom>
        </p:spPr>
      </p:pic>
      <p:pic>
        <p:nvPicPr>
          <p:cNvPr id="11" name="Picture 10" descr="Screen Shot 2025-03-10 at 4.37.3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791200"/>
            <a:ext cx="1322962" cy="457200"/>
          </a:xfrm>
          <a:prstGeom prst="rect">
            <a:avLst/>
          </a:prstGeom>
        </p:spPr>
      </p:pic>
      <p:pic>
        <p:nvPicPr>
          <p:cNvPr id="12" name="Picture 11" descr="Screen Shot 2025-03-10 at 4.38.4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638800"/>
            <a:ext cx="1167493" cy="279400"/>
          </a:xfrm>
          <a:prstGeom prst="rect">
            <a:avLst/>
          </a:prstGeom>
        </p:spPr>
      </p:pic>
      <p:pic>
        <p:nvPicPr>
          <p:cNvPr id="13" name="Picture 12" descr="Screen Shot 2025-03-10 at 5.15.16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31" y="3185102"/>
            <a:ext cx="2971800" cy="291089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705600" y="4937702"/>
            <a:ext cx="2362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creen Shot 2025-03-10 at 5.16.43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66" y="838200"/>
            <a:ext cx="2663433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80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(ZEUS)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31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705600" y="4937702"/>
            <a:ext cx="2362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creen Shot 2025-03-10 at 5.23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5354333" cy="4419600"/>
          </a:xfrm>
          <a:prstGeom prst="rect">
            <a:avLst/>
          </a:prstGeom>
        </p:spPr>
      </p:pic>
      <p:pic>
        <p:nvPicPr>
          <p:cNvPr id="14" name="Picture 13" descr="Screen Shot 2025-03-10 at 5.25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" y="4953000"/>
            <a:ext cx="9144000" cy="141428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66800" y="3657600"/>
            <a:ext cx="3529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</a:t>
            </a:r>
            <a:r>
              <a:rPr lang="en-US" dirty="0" err="1"/>
              <a:t>pdf</a:t>
            </a:r>
            <a:r>
              <a:rPr lang="en-US" dirty="0"/>
              <a:t>/0708.1478v2</a:t>
            </a:r>
          </a:p>
        </p:txBody>
      </p:sp>
      <p:pic>
        <p:nvPicPr>
          <p:cNvPr id="18" name="Picture 17" descr="Screen Shot 2025-03-10 at 5.29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105400"/>
            <a:ext cx="5146766" cy="60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67400" y="5486400"/>
            <a:ext cx="218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about fixed x?</a:t>
            </a:r>
          </a:p>
        </p:txBody>
      </p:sp>
      <p:pic>
        <p:nvPicPr>
          <p:cNvPr id="20" name="Picture 19" descr="Screen Shot 2025-03-10 at 5.34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62000"/>
            <a:ext cx="368026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1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 (EMC, NMC)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Screen Shot 2025-03-10 at 8.50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3467100" cy="3679943"/>
          </a:xfrm>
          <a:prstGeom prst="rect">
            <a:avLst/>
          </a:prstGeom>
        </p:spPr>
      </p:pic>
      <p:pic>
        <p:nvPicPr>
          <p:cNvPr id="7" name="Picture 6" descr="Screen Shot 2025-03-10 at 8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3581400" cy="1094623"/>
          </a:xfrm>
          <a:prstGeom prst="rect">
            <a:avLst/>
          </a:prstGeom>
        </p:spPr>
      </p:pic>
      <p:pic>
        <p:nvPicPr>
          <p:cNvPr id="8" name="Picture 7" descr="Screen Shot 2025-03-10 at 4.30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914400"/>
            <a:ext cx="2922973" cy="1147648"/>
          </a:xfrm>
          <a:prstGeom prst="rect">
            <a:avLst/>
          </a:prstGeom>
        </p:spPr>
      </p:pic>
      <p:pic>
        <p:nvPicPr>
          <p:cNvPr id="9" name="Picture 8" descr="Screen Shot 2025-03-10 at 4.32.0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33600"/>
            <a:ext cx="2441125" cy="3581400"/>
          </a:xfrm>
          <a:prstGeom prst="rect">
            <a:avLst/>
          </a:prstGeom>
        </p:spPr>
      </p:pic>
      <p:pic>
        <p:nvPicPr>
          <p:cNvPr id="10" name="Picture 9" descr="Screen Shot 2025-03-10 at 4.35.3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096000"/>
            <a:ext cx="2438400" cy="392056"/>
          </a:xfrm>
          <a:prstGeom prst="rect">
            <a:avLst/>
          </a:prstGeom>
        </p:spPr>
      </p:pic>
      <p:pic>
        <p:nvPicPr>
          <p:cNvPr id="11" name="Picture 10" descr="Screen Shot 2025-03-10 at 4.37.3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791200"/>
            <a:ext cx="1322962" cy="457200"/>
          </a:xfrm>
          <a:prstGeom prst="rect">
            <a:avLst/>
          </a:prstGeom>
        </p:spPr>
      </p:pic>
      <p:pic>
        <p:nvPicPr>
          <p:cNvPr id="12" name="Picture 11" descr="Screen Shot 2025-03-10 at 4.38.4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638800"/>
            <a:ext cx="1167493" cy="279400"/>
          </a:xfrm>
          <a:prstGeom prst="rect">
            <a:avLst/>
          </a:prstGeom>
        </p:spPr>
      </p:pic>
      <p:pic>
        <p:nvPicPr>
          <p:cNvPr id="13" name="Picture 12" descr="Screen Shot 2025-03-10 at 5.15.16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31" y="3185102"/>
            <a:ext cx="2971800" cy="291089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705600" y="4937702"/>
            <a:ext cx="2362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creen Shot 2025-03-10 at 5.16.43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66" y="838200"/>
            <a:ext cx="2663433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38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from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5AF6CF-B642-094E-9AA1-003F274847D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 descr="Screen Shot 2025-03-10 at 8.34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217"/>
            <a:ext cx="9144000" cy="61137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3048000"/>
            <a:ext cx="8915400" cy="11430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37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43DB4A7-5CD0-704A-9A7C-9CAFFEAC5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914400"/>
            <a:ext cx="4276807" cy="2362200"/>
          </a:xfrm>
          <a:prstGeom prst="rect">
            <a:avLst/>
          </a:prstGeom>
        </p:spPr>
      </p:pic>
      <p:sp>
        <p:nvSpPr>
          <p:cNvPr id="53249" name="Title 1"/>
          <p:cNvSpPr>
            <a:spLocks noGrp="1" noChangeArrowheads="1"/>
          </p:cNvSpPr>
          <p:nvPr>
            <p:ph type="title"/>
          </p:nvPr>
        </p:nvSpPr>
        <p:spPr>
          <a:xfrm>
            <a:off x="0" y="23813"/>
            <a:ext cx="9144000" cy="563562"/>
          </a:xfrm>
        </p:spPr>
        <p:txBody>
          <a:bodyPr/>
          <a:lstStyle/>
          <a:p>
            <a:r>
              <a:rPr lang="en-US" dirty="0">
                <a:latin typeface="Arial" charset="0"/>
                <a:ea typeface="MS PGothic" charset="0"/>
              </a:rPr>
              <a:t>A</a:t>
            </a:r>
            <a:r>
              <a:rPr lang="en-US" baseline="-25000" dirty="0">
                <a:latin typeface="Arial" charset="0"/>
                <a:ea typeface="MS PGothic" charset="0"/>
              </a:rPr>
              <a:t>LL</a:t>
            </a:r>
            <a:r>
              <a:rPr lang="en-US" dirty="0">
                <a:latin typeface="Arial" charset="0"/>
                <a:ea typeface="MS PGothic" charset="0"/>
              </a:rPr>
              <a:t> studies of exclusive  </a:t>
            </a:r>
            <a:r>
              <a:rPr lang="en-US" dirty="0">
                <a:latin typeface="Symbol" charset="0"/>
                <a:ea typeface="MS PGothic" charset="0"/>
              </a:rPr>
              <a:t>r</a:t>
            </a:r>
            <a:r>
              <a:rPr lang="en-US" baseline="30000" dirty="0">
                <a:latin typeface="Arial" charset="0"/>
                <a:ea typeface="MS PGothic" charset="0"/>
              </a:rPr>
              <a:t>0</a:t>
            </a:r>
            <a:r>
              <a:rPr lang="en-US" dirty="0">
                <a:latin typeface="Arial" charset="0"/>
                <a:ea typeface="MS PGothic" charset="0"/>
              </a:rPr>
              <a:t> : HERMES</a:t>
            </a:r>
          </a:p>
        </p:txBody>
      </p:sp>
      <p:sp>
        <p:nvSpPr>
          <p:cNvPr id="5325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58200" y="7146925"/>
            <a:ext cx="685800" cy="32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7DBED031-2CD2-414B-AFD6-104DA72A6FDF}" type="slidenum">
              <a:rPr lang="en-US" sz="1400"/>
              <a:pPr/>
              <a:t>34</a:t>
            </a:fld>
            <a:endParaRPr lang="en-US" sz="14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53260" name="TextBox 5"/>
          <p:cNvSpPr txBox="1">
            <a:spLocks noChangeArrowheads="1"/>
          </p:cNvSpPr>
          <p:nvPr/>
        </p:nvSpPr>
        <p:spPr bwMode="auto">
          <a:xfrm>
            <a:off x="4648200" y="3429000"/>
            <a:ext cx="4495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dirty="0"/>
              <a:t>1D plots can be really misleading need multi-D</a:t>
            </a:r>
            <a:endParaRPr lang="en-US" sz="1600" baseline="-25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4A2C5D-3590-9844-A8BC-FC2652186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93" y="4038600"/>
            <a:ext cx="4800600" cy="1987550"/>
          </a:xfrm>
          <a:prstGeom prst="rect">
            <a:avLst/>
          </a:prstGeom>
        </p:spPr>
      </p:pic>
      <p:sp>
        <p:nvSpPr>
          <p:cNvPr id="33" name="TextBox 5">
            <a:extLst>
              <a:ext uri="{FF2B5EF4-FFF2-40B4-BE49-F238E27FC236}">
                <a16:creationId xmlns:a16="http://schemas.microsoft.com/office/drawing/2014/main" xmlns="" id="{D384C14E-C023-DC46-A786-97322B921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4" y="3886200"/>
            <a:ext cx="4267200" cy="126188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dirty="0"/>
              <a:t>For a proper extraction of multiplicities and spin-azimuthal modulations of  exclusive</a:t>
            </a:r>
            <a:r>
              <a:rPr lang="en-US" sz="2000" dirty="0"/>
              <a:t> </a:t>
            </a:r>
            <a:r>
              <a:rPr lang="en-US" sz="2000" b="1" dirty="0" err="1">
                <a:latin typeface="Symbol"/>
              </a:rPr>
              <a:t>r</a:t>
            </a:r>
            <a:r>
              <a:rPr lang="en-US" sz="1600" dirty="0" err="1"/>
              <a:t>s</a:t>
            </a:r>
            <a:r>
              <a:rPr lang="en-US" sz="1600" dirty="0"/>
              <a:t>, clean separation  is needed for </a:t>
            </a:r>
            <a:r>
              <a:rPr lang="en-US" sz="2000" b="1" dirty="0">
                <a:solidFill>
                  <a:srgbClr val="000000"/>
                </a:solidFill>
                <a:latin typeface="Symbol"/>
              </a:rPr>
              <a:t>r</a:t>
            </a:r>
            <a:r>
              <a:rPr lang="en-US" sz="2000" b="1" baseline="30000" dirty="0">
                <a:solidFill>
                  <a:srgbClr val="000000"/>
                </a:solidFill>
                <a:latin typeface="Symbol"/>
              </a:rPr>
              <a:t>0</a:t>
            </a:r>
            <a:r>
              <a:rPr lang="en-US" sz="1600" dirty="0"/>
              <a:t>, and longitudinally polarized </a:t>
            </a:r>
            <a:r>
              <a:rPr lang="en-US" sz="2000" b="1" dirty="0">
                <a:latin typeface="Symbol"/>
              </a:rPr>
              <a:t>r</a:t>
            </a:r>
            <a:r>
              <a:rPr lang="en-US" sz="2000" b="1" baseline="30000" dirty="0">
                <a:latin typeface="Symbol"/>
              </a:rPr>
              <a:t>0</a:t>
            </a:r>
            <a:r>
              <a:rPr lang="en-US" sz="1600" b="1" baseline="30000" dirty="0">
                <a:latin typeface="Symbol"/>
              </a:rPr>
              <a:t> </a:t>
            </a:r>
            <a:r>
              <a:rPr lang="en-US" sz="1600" dirty="0"/>
              <a:t>signal, in particular</a:t>
            </a:r>
            <a:endParaRPr lang="en-US" sz="1600" baseline="-2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8AAA61C-7D1A-C94F-B579-6EE0D0D8DF0B}"/>
              </a:ext>
            </a:extLst>
          </p:cNvPr>
          <p:cNvSpPr/>
          <p:nvPr/>
        </p:nvSpPr>
        <p:spPr>
          <a:xfrm>
            <a:off x="6934200" y="1066800"/>
            <a:ext cx="1781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</a:t>
            </a:r>
            <a:r>
              <a:rPr lang="en-US" sz="1200" baseline="-25000" dirty="0"/>
              <a:t>1</a:t>
            </a:r>
            <a:r>
              <a:rPr lang="el-GR" sz="1200" baseline="-25000" dirty="0"/>
              <a:t>ρ</a:t>
            </a:r>
            <a:r>
              <a:rPr lang="en-US" sz="1200" dirty="0"/>
              <a:t>=</a:t>
            </a:r>
            <a:r>
              <a:rPr lang="el-GR" sz="1200" dirty="0"/>
              <a:t>0.23 ± 0.14±0.02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44EF00A-3C5F-CB4F-928F-C535EDFCAA74}"/>
              </a:ext>
            </a:extLst>
          </p:cNvPr>
          <p:cNvSpPr txBox="1"/>
          <p:nvPr/>
        </p:nvSpPr>
        <p:spPr>
          <a:xfrm>
            <a:off x="381000" y="5410200"/>
            <a:ext cx="3726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 low P</a:t>
            </a:r>
            <a:r>
              <a:rPr lang="en-US" sz="1400" baseline="-25000" dirty="0"/>
              <a:t>T</a:t>
            </a:r>
            <a:r>
              <a:rPr lang="en-US" sz="1400" dirty="0"/>
              <a:t>, where the background is smaller, the asymmetry indeed tend to be negative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7E064E-7E41-BD42-A381-61DFDB6EF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5" y="961896"/>
            <a:ext cx="4249799" cy="2695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D0E265-2BFB-AD4F-9DB8-6AB7D2313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066800"/>
            <a:ext cx="1443441" cy="15240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5410200" y="1524000"/>
            <a:ext cx="9144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886200" y="5181600"/>
            <a:ext cx="8382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6096000"/>
            <a:ext cx="742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Accounting of </a:t>
            </a:r>
            <a:r>
              <a:rPr lang="en-US" b="1" dirty="0">
                <a:latin typeface="Symbol"/>
              </a:rPr>
              <a:t>r</a:t>
            </a:r>
            <a:r>
              <a:rPr lang="en-US" b="1" baseline="30000" dirty="0">
                <a:latin typeface="Symbol"/>
              </a:rPr>
              <a:t>0 </a:t>
            </a:r>
            <a:r>
              <a:rPr lang="en-US" dirty="0"/>
              <a:t>will change the phenomenology of </a:t>
            </a:r>
            <a:r>
              <a:rPr lang="en-US" dirty="0" err="1"/>
              <a:t>helicity</a:t>
            </a:r>
            <a:r>
              <a:rPr lang="en-US" dirty="0"/>
              <a:t> distributions </a:t>
            </a:r>
          </a:p>
        </p:txBody>
      </p:sp>
    </p:spTree>
    <p:extLst>
      <p:ext uri="{BB962C8B-B14F-4D97-AF65-F5344CB8AC3E}">
        <p14:creationId xmlns:p14="http://schemas.microsoft.com/office/powerpoint/2010/main" val="1442464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563563"/>
          </a:xfrm>
        </p:spPr>
        <p:txBody>
          <a:bodyPr/>
          <a:lstStyle/>
          <a:p>
            <a:r>
              <a:rPr lang="en-US" dirty="0"/>
              <a:t>Excluding the “diffractive” rho from SIDIS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1E7C6A-EC2A-5246-9AA7-18D884548B8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8382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Depending on how we exclude the exclusive rho we can have several versions of experimental samples of inclusive hadrons, each with their own bias: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524000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1) Standard SIDIS (</a:t>
            </a:r>
            <a:r>
              <a:rPr lang="en-US" sz="1600" dirty="0" err="1"/>
              <a:t>eN</a:t>
            </a:r>
            <a:r>
              <a:rPr lang="en-US" sz="1600" dirty="0" err="1">
                <a:sym typeface="Wingdings"/>
              </a:rPr>
              <a:t>ehX</a:t>
            </a:r>
            <a:r>
              <a:rPr lang="en-US" sz="1600" dirty="0">
                <a:sym typeface="Wingdings"/>
              </a:rPr>
              <a:t>, h=</a:t>
            </a:r>
            <a:r>
              <a:rPr lang="en-US" sz="1600" dirty="0" err="1">
                <a:latin typeface="Symbol"/>
                <a:sym typeface="Wingdings"/>
              </a:rPr>
              <a:t>p</a:t>
            </a:r>
            <a:r>
              <a:rPr lang="en-US" sz="1600" dirty="0" err="1">
                <a:sym typeface="Wingdings"/>
              </a:rPr>
              <a:t>,K</a:t>
            </a:r>
            <a:r>
              <a:rPr lang="en-US" sz="1600" dirty="0">
                <a:sym typeface="Wingdings"/>
              </a:rPr>
              <a:t>,..) within the full accessible kinematics, corrected for acceptance and RC, measured in the multidimensional space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600" dirty="0" err="1">
                <a:solidFill>
                  <a:srgbClr val="FF0000"/>
                </a:solidFill>
                <a:sym typeface="Wingdings"/>
              </a:rPr>
              <a:t>e</a:t>
            </a:r>
            <a:r>
              <a:rPr lang="en-US" sz="1600" dirty="0" err="1">
                <a:solidFill>
                  <a:srgbClr val="FF0000"/>
                </a:solidFill>
                <a:latin typeface="Symbol"/>
                <a:sym typeface="Wingdings"/>
              </a:rPr>
              <a:t>p</a:t>
            </a:r>
            <a:r>
              <a:rPr lang="en-US" sz="1600" dirty="0" err="1">
                <a:solidFill>
                  <a:srgbClr val="FF0000"/>
                </a:solidFill>
                <a:sym typeface="Wingdings"/>
              </a:rPr>
              <a:t>X</a:t>
            </a:r>
            <a:r>
              <a:rPr lang="en-US" sz="1600" dirty="0">
                <a:solidFill>
                  <a:srgbClr val="FF0000"/>
                </a:solidFill>
                <a:sym typeface="Wingdings"/>
              </a:rPr>
              <a:t> biased with respect to theory by presence of contributions from diffractive rho, contributing to ~20% of counts, in low P</a:t>
            </a:r>
            <a:r>
              <a:rPr lang="en-US" sz="1600" baseline="-25000" dirty="0">
                <a:solidFill>
                  <a:srgbClr val="FF0000"/>
                </a:solidFill>
                <a:sym typeface="Wingdings"/>
              </a:rPr>
              <a:t>T</a:t>
            </a:r>
            <a:r>
              <a:rPr lang="en-US" sz="1600" dirty="0">
                <a:solidFill>
                  <a:srgbClr val="FF0000"/>
                </a:solidFill>
                <a:sym typeface="Wingdings"/>
              </a:rPr>
              <a:t>, with contributions to SSA ~10 times higher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590800"/>
            <a:ext cx="9067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2) Standard SIDIS (</a:t>
            </a:r>
            <a:r>
              <a:rPr lang="en-US" sz="1600" dirty="0" err="1"/>
              <a:t>eN</a:t>
            </a:r>
            <a:r>
              <a:rPr lang="en-US" sz="1600" dirty="0" err="1">
                <a:sym typeface="Wingdings"/>
              </a:rPr>
              <a:t>e</a:t>
            </a:r>
            <a:r>
              <a:rPr lang="en-US" sz="1600" dirty="0" err="1">
                <a:latin typeface="Symbol"/>
                <a:sym typeface="Wingdings"/>
              </a:rPr>
              <a:t>p</a:t>
            </a:r>
            <a:r>
              <a:rPr lang="en-US" sz="1600" dirty="0" err="1">
                <a:sym typeface="Wingdings"/>
              </a:rPr>
              <a:t>X</a:t>
            </a:r>
            <a:r>
              <a:rPr lang="en-US" sz="1600" dirty="0">
                <a:sym typeface="Wingdings"/>
              </a:rPr>
              <a:t>) within the full accessible kinematics, corrected for acceptance and RC, measured in the multidimensional space, with subtracted in multi-D bins for rho0 contributions </a:t>
            </a:r>
            <a:r>
              <a:rPr lang="en-US" sz="1600" dirty="0">
                <a:solidFill>
                  <a:srgbClr val="3366FF"/>
                </a:solidFill>
                <a:sym typeface="Wingdings"/>
              </a:rPr>
              <a:t>(“rho-subtracted SIDIS”)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sym typeface="Wingdings"/>
              </a:rPr>
              <a:t>requires measurements of </a:t>
            </a:r>
            <a:r>
              <a:rPr lang="en-US" sz="1600" dirty="0" err="1">
                <a:solidFill>
                  <a:srgbClr val="FF0000"/>
                </a:solidFill>
                <a:sym typeface="Wingdings"/>
              </a:rPr>
              <a:t>pions</a:t>
            </a:r>
            <a:r>
              <a:rPr lang="en-US" sz="1600" dirty="0">
                <a:solidFill>
                  <a:srgbClr val="FF0000"/>
                </a:solidFill>
                <a:sym typeface="Wingdings"/>
              </a:rPr>
              <a:t> from diffractive rho in multidimensional space, means detailed studies of SDMEs of </a:t>
            </a:r>
            <a:r>
              <a:rPr lang="en-US" sz="1600" dirty="0" err="1">
                <a:solidFill>
                  <a:srgbClr val="FF0000"/>
                </a:solidFill>
                <a:sym typeface="Wingdings"/>
              </a:rPr>
              <a:t>rhos</a:t>
            </a:r>
            <a:r>
              <a:rPr lang="en-US" sz="1600" dirty="0">
                <a:solidFill>
                  <a:srgbClr val="FF0000"/>
                </a:solidFill>
                <a:sym typeface="Wingdings"/>
              </a:rPr>
              <a:t>, requiring good precisions and huge statistics, develop MC (ex. HEPGEN) also for all polarization observables, extensive validation needed, little known RC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343400"/>
            <a:ext cx="8839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 sz="1600" dirty="0"/>
              <a:t>SIDIS subsamples (</a:t>
            </a:r>
            <a:r>
              <a:rPr lang="en-US" sz="1600" dirty="0" err="1"/>
              <a:t>eN</a:t>
            </a:r>
            <a:r>
              <a:rPr lang="en-US" sz="1600" dirty="0" err="1">
                <a:sym typeface="Wingdings"/>
              </a:rPr>
              <a:t>ep</a:t>
            </a:r>
            <a:r>
              <a:rPr lang="en-US" sz="1600" dirty="0" err="1">
                <a:latin typeface="Symbol"/>
                <a:sym typeface="Wingdings"/>
              </a:rPr>
              <a:t>p</a:t>
            </a:r>
            <a:r>
              <a:rPr lang="en-US" sz="1600" dirty="0" err="1">
                <a:sym typeface="Wingdings"/>
              </a:rPr>
              <a:t>X</a:t>
            </a:r>
            <a:r>
              <a:rPr lang="en-US" sz="1600" dirty="0">
                <a:sym typeface="Wingdings"/>
              </a:rPr>
              <a:t>, </a:t>
            </a:r>
            <a:r>
              <a:rPr lang="en-US" sz="1600" dirty="0" err="1"/>
              <a:t>eN</a:t>
            </a:r>
            <a:r>
              <a:rPr lang="en-US" sz="1600" dirty="0" err="1">
                <a:sym typeface="Wingdings"/>
              </a:rPr>
              <a:t>e</a:t>
            </a:r>
            <a:r>
              <a:rPr lang="en-US" sz="1600" dirty="0" err="1">
                <a:latin typeface="Symbol"/>
                <a:sym typeface="Wingdings"/>
              </a:rPr>
              <a:t>pp</a:t>
            </a:r>
            <a:r>
              <a:rPr lang="en-US" sz="1600" dirty="0" err="1">
                <a:sym typeface="Wingdings"/>
              </a:rPr>
              <a:t>X</a:t>
            </a:r>
            <a:r>
              <a:rPr lang="en-US" sz="1600" dirty="0">
                <a:sym typeface="Wingdings"/>
              </a:rPr>
              <a:t>) within the full accessible kinematics, allowing clear </a:t>
            </a:r>
            <a:r>
              <a:rPr lang="en-US" sz="1600" dirty="0" err="1">
                <a:sym typeface="Wingdings"/>
              </a:rPr>
              <a:t>eliminiation</a:t>
            </a:r>
            <a:r>
              <a:rPr lang="en-US" sz="1600" dirty="0">
                <a:sym typeface="Wingdings"/>
              </a:rPr>
              <a:t> of rho0 contributions using cuts on missing masses of </a:t>
            </a:r>
            <a:r>
              <a:rPr lang="en-US" sz="1600" dirty="0" err="1">
                <a:sym typeface="Wingdings"/>
              </a:rPr>
              <a:t>epX</a:t>
            </a:r>
            <a:r>
              <a:rPr lang="en-US" sz="1600" dirty="0">
                <a:sym typeface="Wingdings"/>
              </a:rPr>
              <a:t> or </a:t>
            </a:r>
            <a:r>
              <a:rPr lang="en-US" sz="1600" dirty="0" err="1">
                <a:sym typeface="Wingdings"/>
              </a:rPr>
              <a:t>e</a:t>
            </a:r>
            <a:r>
              <a:rPr lang="en-US" sz="1600" dirty="0" err="1">
                <a:latin typeface="Symbol"/>
                <a:sym typeface="Wingdings"/>
              </a:rPr>
              <a:t>pp</a:t>
            </a:r>
            <a:r>
              <a:rPr lang="en-US" sz="1600" dirty="0" err="1">
                <a:sym typeface="Wingdings"/>
              </a:rPr>
              <a:t>X</a:t>
            </a:r>
            <a:endParaRPr lang="en-US" sz="1600" dirty="0">
              <a:sym typeface="Wingdings"/>
            </a:endParaRPr>
          </a:p>
          <a:p>
            <a:r>
              <a:rPr lang="en-US" sz="1600" dirty="0">
                <a:solidFill>
                  <a:srgbClr val="3366FF"/>
                </a:solidFill>
                <a:sym typeface="Wingdings"/>
              </a:rPr>
              <a:t>(“rho-free SIDIS”)</a:t>
            </a:r>
            <a:endParaRPr lang="en-US" sz="1600" dirty="0">
              <a:sym typeface="Wingdings"/>
            </a:endParaRPr>
          </a:p>
          <a:p>
            <a:pPr lvl="1"/>
            <a:r>
              <a:rPr lang="en-US" sz="1600" dirty="0">
                <a:solidFill>
                  <a:srgbClr val="FF0000"/>
                </a:solidFill>
                <a:sym typeface="Wingdings"/>
              </a:rPr>
              <a:t>biased by the presence of additional hadron in TFR (</a:t>
            </a:r>
            <a:r>
              <a:rPr lang="en-US" sz="1600" dirty="0" err="1">
                <a:solidFill>
                  <a:srgbClr val="FF0000"/>
                </a:solidFill>
                <a:sym typeface="Wingdings"/>
              </a:rPr>
              <a:t>epX</a:t>
            </a:r>
            <a:r>
              <a:rPr lang="en-US" sz="1600" dirty="0">
                <a:solidFill>
                  <a:srgbClr val="FF0000"/>
                </a:solidFill>
                <a:sym typeface="Wingdings"/>
              </a:rPr>
              <a:t>) or CFR (</a:t>
            </a:r>
            <a:r>
              <a:rPr lang="en-US" sz="1600" dirty="0" err="1">
                <a:solidFill>
                  <a:srgbClr val="FF0000"/>
                </a:solidFill>
                <a:sym typeface="Wingdings"/>
              </a:rPr>
              <a:t>eppX</a:t>
            </a:r>
            <a:r>
              <a:rPr lang="en-US" sz="1600" dirty="0">
                <a:solidFill>
                  <a:srgbClr val="FF0000"/>
                </a:solidFill>
                <a:sym typeface="Wingdings"/>
              </a:rPr>
              <a:t>), may need a new phenomenology</a:t>
            </a:r>
          </a:p>
          <a:p>
            <a:pPr lvl="1"/>
            <a:r>
              <a:rPr lang="en-US" sz="1600" dirty="0">
                <a:sym typeface="Wingdings"/>
              </a:rPr>
              <a:t>requires measurements of dependence on </a:t>
            </a:r>
            <a:r>
              <a:rPr lang="en-US" sz="2000" dirty="0">
                <a:sym typeface="Wingdings"/>
              </a:rPr>
              <a:t>M</a:t>
            </a:r>
            <a:r>
              <a:rPr lang="en-US" sz="2000" baseline="-25000" dirty="0">
                <a:sym typeface="Wingdings"/>
              </a:rPr>
              <a:t>X</a:t>
            </a:r>
            <a:r>
              <a:rPr lang="en-US" sz="1600" dirty="0">
                <a:sym typeface="Wingdings"/>
              </a:rPr>
              <a:t> to understand the bias,</a:t>
            </a:r>
          </a:p>
          <a:p>
            <a:pPr lvl="1"/>
            <a:r>
              <a:rPr lang="en-US" sz="1600" dirty="0">
                <a:sym typeface="Wingdings"/>
              </a:rPr>
              <a:t>Theory should be able to evaluate the bias from the presence of an additional hadron</a:t>
            </a:r>
          </a:p>
        </p:txBody>
      </p:sp>
    </p:spTree>
    <p:extLst>
      <p:ext uri="{BB962C8B-B14F-4D97-AF65-F5344CB8AC3E}">
        <p14:creationId xmlns:p14="http://schemas.microsoft.com/office/powerpoint/2010/main" val="185024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05C046-74D3-4F45-AF27-F452DBD77A7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76200"/>
            <a:ext cx="55675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SDMEs from </a:t>
            </a:r>
            <a:r>
              <a:rPr lang="en-US" sz="3200" dirty="0" err="1"/>
              <a:t>photoproduction</a:t>
            </a:r>
            <a:r>
              <a:rPr lang="en-US" sz="32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5486400"/>
            <a:ext cx="5867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While at small t (dominant part of the statistics) the transverse </a:t>
            </a:r>
            <a:r>
              <a:rPr lang="en-US" sz="1600" dirty="0" err="1"/>
              <a:t>rhos</a:t>
            </a:r>
            <a:r>
              <a:rPr lang="en-US" sz="1600" dirty="0"/>
              <a:t> dominate, at large t the contribution from transverse photons going to longitudinal rho becomes more significant</a:t>
            </a:r>
          </a:p>
        </p:txBody>
      </p:sp>
      <p:pic>
        <p:nvPicPr>
          <p:cNvPr id="6" name="Picture 5" descr="Screen Shot 2025-01-30 at 10.47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90800"/>
            <a:ext cx="5867400" cy="2857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" y="838200"/>
            <a:ext cx="52164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JLab/</a:t>
            </a:r>
            <a:r>
              <a:rPr lang="de-DE" sz="1100" dirty="0" err="1"/>
              <a:t>GlueX</a:t>
            </a:r>
            <a:r>
              <a:rPr lang="de-DE" sz="1100" dirty="0"/>
              <a:t>, S. </a:t>
            </a:r>
            <a:r>
              <a:rPr lang="de-DE" sz="1100" dirty="0" err="1"/>
              <a:t>Adhikari</a:t>
            </a:r>
            <a:r>
              <a:rPr lang="de-DE" sz="1100" dirty="0"/>
              <a:t> et al,</a:t>
            </a:r>
            <a:r>
              <a:rPr lang="is-IS" sz="1100" dirty="0"/>
              <a:t> Phys.Rev.C 108 (2023), 055204</a:t>
            </a:r>
            <a:r>
              <a:rPr lang="de-DE" sz="1100" dirty="0"/>
              <a:t>: ArXiv:2305.09047</a:t>
            </a:r>
            <a:endParaRPr lang="en-US" sz="1100" dirty="0"/>
          </a:p>
        </p:txBody>
      </p:sp>
      <p:pic>
        <p:nvPicPr>
          <p:cNvPr id="11" name="Picture 10" descr="Screen Shot 2025-01-30 at 10.49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5410200" cy="1003300"/>
          </a:xfrm>
          <a:prstGeom prst="rect">
            <a:avLst/>
          </a:prstGeom>
        </p:spPr>
      </p:pic>
      <p:pic>
        <p:nvPicPr>
          <p:cNvPr id="12" name="Picture 11" descr="Screen Shot 2025-01-30 at 10.53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743200"/>
            <a:ext cx="2971800" cy="1676399"/>
          </a:xfrm>
          <a:prstGeom prst="rect">
            <a:avLst/>
          </a:prstGeom>
        </p:spPr>
      </p:pic>
      <p:pic>
        <p:nvPicPr>
          <p:cNvPr id="13" name="Picture 12" descr="Screen Shot 2025-01-30 at 11.08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838200"/>
            <a:ext cx="3652301" cy="20593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01000" y="2895600"/>
            <a:ext cx="69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-t~0.2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019800" y="4419600"/>
            <a:ext cx="2824025" cy="1859241"/>
            <a:chOff x="5791200" y="3733800"/>
            <a:chExt cx="3129325" cy="1935441"/>
          </a:xfrm>
        </p:grpSpPr>
        <p:grpSp>
          <p:nvGrpSpPr>
            <p:cNvPr id="16" name="Group 15"/>
            <p:cNvGrpSpPr/>
            <p:nvPr/>
          </p:nvGrpSpPr>
          <p:grpSpPr>
            <a:xfrm>
              <a:off x="5791200" y="3733800"/>
              <a:ext cx="3124200" cy="1935441"/>
              <a:chOff x="5791200" y="3733800"/>
              <a:chExt cx="3124200" cy="1935441"/>
            </a:xfrm>
          </p:grpSpPr>
          <p:pic>
            <p:nvPicPr>
              <p:cNvPr id="18" name="Picture 17" descr="costheta_bin16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1200" y="3733800"/>
                <a:ext cx="3124200" cy="1935441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172200" y="3810000"/>
                <a:ext cx="14457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err="1"/>
                  <a:t>GlueX</a:t>
                </a:r>
                <a:r>
                  <a:rPr lang="en-US" sz="1200" i="1" dirty="0"/>
                  <a:t> preliminary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8153399" y="3886200"/>
              <a:ext cx="767126" cy="320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-t~0.8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4066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05C046-74D3-4F45-AF27-F452DBD77A7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76200"/>
            <a:ext cx="55675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SDMEs from </a:t>
            </a:r>
            <a:r>
              <a:rPr lang="en-US" sz="3200" dirty="0" err="1"/>
              <a:t>photoproduction</a:t>
            </a:r>
            <a:r>
              <a:rPr lang="en-US" sz="32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838200"/>
            <a:ext cx="508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JLab/</a:t>
            </a:r>
            <a:r>
              <a:rPr lang="de-DE" sz="1400" dirty="0" err="1"/>
              <a:t>GlueX</a:t>
            </a:r>
            <a:r>
              <a:rPr lang="de-DE" sz="1400" dirty="0"/>
              <a:t>, S. </a:t>
            </a:r>
            <a:r>
              <a:rPr lang="de-DE" sz="1400" dirty="0" err="1"/>
              <a:t>Adhikari</a:t>
            </a:r>
            <a:r>
              <a:rPr lang="de-DE" sz="1400" dirty="0"/>
              <a:t> et al: https://</a:t>
            </a:r>
            <a:r>
              <a:rPr lang="de-DE" sz="1400" dirty="0" err="1"/>
              <a:t>arxiv.org</a:t>
            </a:r>
            <a:r>
              <a:rPr lang="de-DE" sz="1400" dirty="0"/>
              <a:t>/</a:t>
            </a:r>
            <a:r>
              <a:rPr lang="de-DE" sz="1400" dirty="0" err="1"/>
              <a:t>pdf</a:t>
            </a:r>
            <a:r>
              <a:rPr lang="de-DE" sz="1400" dirty="0"/>
              <a:t>/2305.09047</a:t>
            </a:r>
            <a:endParaRPr lang="en-US" sz="1400" dirty="0"/>
          </a:p>
        </p:txBody>
      </p:sp>
      <p:pic>
        <p:nvPicPr>
          <p:cNvPr id="5" name="Picture 4" descr="Screen Shot 2025-01-30 at 11.12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" y="1066800"/>
            <a:ext cx="5095337" cy="4876800"/>
          </a:xfrm>
          <a:prstGeom prst="rect">
            <a:avLst/>
          </a:prstGeom>
        </p:spPr>
      </p:pic>
      <p:pic>
        <p:nvPicPr>
          <p:cNvPr id="8" name="Picture 7" descr="Screen Shot 2025-01-30 at 11.21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71600"/>
            <a:ext cx="4038600" cy="936000"/>
          </a:xfrm>
          <a:prstGeom prst="rect">
            <a:avLst/>
          </a:prstGeom>
        </p:spPr>
      </p:pic>
      <p:pic>
        <p:nvPicPr>
          <p:cNvPr id="14" name="Picture 13" descr="Screen Shot 2025-01-30 at 11.21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91" y="2362200"/>
            <a:ext cx="4044384" cy="1600200"/>
          </a:xfrm>
          <a:prstGeom prst="rect">
            <a:avLst/>
          </a:prstGeom>
        </p:spPr>
      </p:pic>
      <p:pic>
        <p:nvPicPr>
          <p:cNvPr id="15" name="Picture 14" descr="Screen Shot 2025-01-30 at 11.22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4114800" cy="1447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09800" y="1143000"/>
            <a:ext cx="381000" cy="1371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629400" y="4000805"/>
            <a:ext cx="4572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77000" y="4343400"/>
            <a:ext cx="457200" cy="304800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67000" y="1143000"/>
            <a:ext cx="457200" cy="1447800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72000" y="1143000"/>
            <a:ext cx="457200" cy="1447800"/>
          </a:xfrm>
          <a:prstGeom prst="rect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867400" y="2057400"/>
            <a:ext cx="457200" cy="304800"/>
          </a:xfrm>
          <a:prstGeom prst="rect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67600" y="1905000"/>
            <a:ext cx="457200" cy="304800"/>
          </a:xfrm>
          <a:prstGeom prst="rect">
            <a:avLst/>
          </a:prstGeom>
          <a:noFill/>
          <a:ln w="25400">
            <a:solidFill>
              <a:srgbClr val="FFC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33800" y="1143000"/>
            <a:ext cx="457200" cy="1447800"/>
          </a:xfrm>
          <a:prstGeom prst="rect">
            <a:avLst/>
          </a:prstGeom>
          <a:noFill/>
          <a:ln w="25400">
            <a:solidFill>
              <a:srgbClr val="FFC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creen Shot 2025-01-30 at 11.45.1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43400"/>
            <a:ext cx="2362200" cy="2203500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5029200" y="5562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SDMEs for transverse photons with sin</a:t>
            </a:r>
            <a:r>
              <a:rPr lang="en-US" sz="1600" baseline="30000" dirty="0"/>
              <a:t>2</a:t>
            </a:r>
            <a:r>
              <a:rPr lang="en-US" sz="1600" dirty="0">
                <a:latin typeface="Symbol"/>
              </a:rPr>
              <a:t>q</a:t>
            </a:r>
            <a:r>
              <a:rPr lang="en-US" sz="1600" dirty="0"/>
              <a:t> (to transverse rho?) at Q</a:t>
            </a:r>
            <a:r>
              <a:rPr lang="en-US" sz="1600" baseline="30000" dirty="0"/>
              <a:t>2</a:t>
            </a:r>
            <a:r>
              <a:rPr lang="en-US" sz="1600" dirty="0"/>
              <a:t>&gt;0 seem to be smaller (detailed comparison </a:t>
            </a:r>
            <a:r>
              <a:rPr lang="en-US" sz="1600" dirty="0" err="1"/>
              <a:t>vs</a:t>
            </a:r>
            <a:r>
              <a:rPr lang="en-US" sz="1600" dirty="0"/>
              <a:t> Q</a:t>
            </a:r>
            <a:r>
              <a:rPr lang="en-US" sz="1600" baseline="30000" dirty="0"/>
              <a:t>2</a:t>
            </a:r>
            <a:r>
              <a:rPr lang="en-US" sz="1600" dirty="0"/>
              <a:t>). </a:t>
            </a:r>
          </a:p>
        </p:txBody>
      </p:sp>
      <p:pic>
        <p:nvPicPr>
          <p:cNvPr id="6" name="Picture 5" descr="Screen Shot 2025-01-31 at 7.24.2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2388521" cy="2258238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26" name="Picture 25" descr="Screen Shot 2025-01-30 at 11.40.04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67000"/>
            <a:ext cx="2425700" cy="2311100"/>
          </a:xfrm>
          <a:prstGeom prst="rect">
            <a:avLst/>
          </a:prstGeom>
          <a:ln w="38100">
            <a:solidFill>
              <a:srgbClr val="FFC04D"/>
            </a:solidFill>
          </a:ln>
        </p:spPr>
      </p:pic>
      <p:pic>
        <p:nvPicPr>
          <p:cNvPr id="27" name="Picture 26" descr="Screen Shot 2025-01-30 at 11.42.47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191000"/>
            <a:ext cx="2238214" cy="2085073"/>
          </a:xfrm>
          <a:prstGeom prst="rect">
            <a:avLst/>
          </a:prstGeom>
          <a:ln w="28575">
            <a:solidFill>
              <a:srgbClr val="660066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3810000"/>
            <a:ext cx="19003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vanish after </a:t>
            </a:r>
            <a:r>
              <a:rPr lang="en-US" sz="1100" b="1" i="1" dirty="0">
                <a:latin typeface="Symbol"/>
              </a:rPr>
              <a:t>f</a:t>
            </a:r>
            <a:r>
              <a:rPr lang="en-US" sz="1100" b="1" i="1" dirty="0"/>
              <a:t>-integration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62200" y="2971800"/>
            <a:ext cx="19003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vanish after </a:t>
            </a:r>
            <a:r>
              <a:rPr lang="en-US" sz="1100" b="1" i="1" dirty="0">
                <a:latin typeface="Symbol"/>
              </a:rPr>
              <a:t>f</a:t>
            </a:r>
            <a:r>
              <a:rPr lang="en-US" sz="1100" b="1" i="1" dirty="0"/>
              <a:t>-integration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00400" y="5486400"/>
            <a:ext cx="19003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vanish after </a:t>
            </a:r>
            <a:r>
              <a:rPr lang="en-US" sz="1100" b="1" i="1" dirty="0">
                <a:latin typeface="Symbol"/>
              </a:rPr>
              <a:t>f</a:t>
            </a:r>
            <a:r>
              <a:rPr lang="en-US" sz="1100" b="1" i="1" dirty="0"/>
              <a:t>-integration</a:t>
            </a:r>
          </a:p>
        </p:txBody>
      </p:sp>
    </p:spTree>
    <p:extLst>
      <p:ext uri="{BB962C8B-B14F-4D97-AF65-F5344CB8AC3E}">
        <p14:creationId xmlns:p14="http://schemas.microsoft.com/office/powerpoint/2010/main" val="2007498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05C046-74D3-4F45-AF27-F452DBD77A7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76200"/>
            <a:ext cx="55675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SDMEs from </a:t>
            </a:r>
            <a:r>
              <a:rPr lang="en-US" sz="3200" dirty="0" err="1"/>
              <a:t>photoproduction</a:t>
            </a:r>
            <a:r>
              <a:rPr lang="en-US" sz="3200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838200"/>
            <a:ext cx="508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JLab/</a:t>
            </a:r>
            <a:r>
              <a:rPr lang="de-DE" sz="1400" dirty="0" err="1"/>
              <a:t>GlueX</a:t>
            </a:r>
            <a:r>
              <a:rPr lang="de-DE" sz="1400" dirty="0"/>
              <a:t>, S. </a:t>
            </a:r>
            <a:r>
              <a:rPr lang="de-DE" sz="1400" dirty="0" err="1"/>
              <a:t>Adhikari</a:t>
            </a:r>
            <a:r>
              <a:rPr lang="de-DE" sz="1400" dirty="0"/>
              <a:t> et al: https://</a:t>
            </a:r>
            <a:r>
              <a:rPr lang="de-DE" sz="1400" dirty="0" err="1"/>
              <a:t>arxiv.org</a:t>
            </a:r>
            <a:r>
              <a:rPr lang="de-DE" sz="1400" dirty="0"/>
              <a:t>/</a:t>
            </a:r>
            <a:r>
              <a:rPr lang="de-DE" sz="1400" dirty="0" err="1"/>
              <a:t>pdf</a:t>
            </a:r>
            <a:r>
              <a:rPr lang="de-DE" sz="1400" dirty="0"/>
              <a:t>/2305.09047</a:t>
            </a:r>
            <a:endParaRPr lang="en-US" sz="1400" dirty="0"/>
          </a:p>
        </p:txBody>
      </p:sp>
      <p:pic>
        <p:nvPicPr>
          <p:cNvPr id="5" name="Picture 4" descr="Screen Shot 2025-01-30 at 11.12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" y="1066800"/>
            <a:ext cx="5095337" cy="4876800"/>
          </a:xfrm>
          <a:prstGeom prst="rect">
            <a:avLst/>
          </a:prstGeom>
        </p:spPr>
      </p:pic>
      <p:pic>
        <p:nvPicPr>
          <p:cNvPr id="8" name="Picture 7" descr="Screen Shot 2025-01-30 at 11.21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71600"/>
            <a:ext cx="4038600" cy="936000"/>
          </a:xfrm>
          <a:prstGeom prst="rect">
            <a:avLst/>
          </a:prstGeom>
        </p:spPr>
      </p:pic>
      <p:pic>
        <p:nvPicPr>
          <p:cNvPr id="14" name="Picture 13" descr="Screen Shot 2025-01-30 at 11.21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71" y="2362200"/>
            <a:ext cx="4044384" cy="1600200"/>
          </a:xfrm>
          <a:prstGeom prst="rect">
            <a:avLst/>
          </a:prstGeom>
        </p:spPr>
      </p:pic>
      <p:pic>
        <p:nvPicPr>
          <p:cNvPr id="15" name="Picture 14" descr="Screen Shot 2025-01-30 at 11.22.0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4114800" cy="1447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71600" y="1143000"/>
            <a:ext cx="381000" cy="13716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153400" y="1752600"/>
            <a:ext cx="4572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53200" y="3246364"/>
            <a:ext cx="609600" cy="304800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19400" y="1143000"/>
            <a:ext cx="457200" cy="1447800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25-01-30 at 11.51.3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667000"/>
            <a:ext cx="2388777" cy="2133600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7" name="Picture 6" descr="Screen Shot 2025-01-30 at 11.53.5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" y="2971800"/>
            <a:ext cx="2667000" cy="2616200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5029200" y="55626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SDMEs for transverse photons with cos</a:t>
            </a:r>
            <a:r>
              <a:rPr lang="en-US" sz="1600" baseline="30000" dirty="0"/>
              <a:t>2</a:t>
            </a:r>
            <a:r>
              <a:rPr lang="en-US" sz="1600" dirty="0">
                <a:latin typeface="Symbol"/>
              </a:rPr>
              <a:t>q</a:t>
            </a:r>
            <a:r>
              <a:rPr lang="en-US" sz="1600" dirty="0"/>
              <a:t> (to longitudinal rho?) at Q</a:t>
            </a:r>
            <a:r>
              <a:rPr lang="en-US" sz="1600" baseline="30000" dirty="0"/>
              <a:t>2</a:t>
            </a:r>
            <a:r>
              <a:rPr lang="en-US" sz="1600" dirty="0"/>
              <a:t>&gt;0 different, in particular r</a:t>
            </a:r>
            <a:r>
              <a:rPr lang="en-US" sz="1600" baseline="-25000" dirty="0"/>
              <a:t>00</a:t>
            </a:r>
            <a:r>
              <a:rPr lang="en-US" sz="1600" baseline="30000" dirty="0"/>
              <a:t>1</a:t>
            </a:r>
            <a:r>
              <a:rPr lang="en-US" sz="1600" dirty="0"/>
              <a:t> (relevant for BM).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0" y="3200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COMPASS more consistent with JLab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6934200" y="3429001"/>
            <a:ext cx="381000" cy="2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955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69A985D-C60B-FD4E-837B-3E98BDC21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CC80FC2-75E2-804D-B37E-FCC866A51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05C046-74D3-4F45-AF27-F452DBD77A7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67057C-30E6-4944-B754-F1F565043922}"/>
              </a:ext>
            </a:extLst>
          </p:cNvPr>
          <p:cNvSpPr txBox="1"/>
          <p:nvPr/>
        </p:nvSpPr>
        <p:spPr>
          <a:xfrm>
            <a:off x="685800" y="152400"/>
            <a:ext cx="7343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Understanding exclusive </a:t>
            </a:r>
            <a:r>
              <a:rPr lang="en-US" sz="2400" dirty="0" err="1"/>
              <a:t>rhos</a:t>
            </a:r>
            <a:r>
              <a:rPr lang="en-US" sz="2400" dirty="0"/>
              <a:t> and SDME validations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816681-D970-1946-8576-462186CCA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842"/>
            <a:ext cx="9144000" cy="54882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0F28F65D-092D-D44F-8CA6-0AA9043E8A60}"/>
              </a:ext>
            </a:extLst>
          </p:cNvPr>
          <p:cNvSpPr/>
          <p:nvPr/>
        </p:nvSpPr>
        <p:spPr>
          <a:xfrm>
            <a:off x="1143000" y="3810000"/>
            <a:ext cx="304800" cy="8382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3200400"/>
            <a:ext cx="33936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corr. with r</a:t>
            </a:r>
            <a:r>
              <a:rPr lang="en-US" sz="1400" baseline="-25000" dirty="0"/>
              <a:t>1-1</a:t>
            </a:r>
            <a:r>
              <a:rPr lang="en-US" sz="1400" baseline="30000" dirty="0"/>
              <a:t>8</a:t>
            </a:r>
            <a:r>
              <a:rPr lang="en-US" sz="1400" dirty="0"/>
              <a:t> ,r</a:t>
            </a:r>
            <a:r>
              <a:rPr lang="en-US" sz="1400" baseline="-25000" dirty="0"/>
              <a:t>00</a:t>
            </a:r>
            <a:r>
              <a:rPr lang="en-US" sz="1400" baseline="30000" dirty="0"/>
              <a:t>8</a:t>
            </a:r>
            <a:r>
              <a:rPr lang="en-US" sz="1400" dirty="0"/>
              <a:t> (Hermes, COMPASS) </a:t>
            </a:r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1676400"/>
            <a:ext cx="3842659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corr. with r</a:t>
            </a:r>
            <a:r>
              <a:rPr lang="en-US" sz="1400" baseline="-25000" dirty="0"/>
              <a:t>1-1</a:t>
            </a:r>
            <a:r>
              <a:rPr lang="en-US" sz="1400" baseline="30000" dirty="0"/>
              <a:t>5</a:t>
            </a:r>
            <a:r>
              <a:rPr lang="en-US" sz="1400" dirty="0"/>
              <a:t> , r</a:t>
            </a:r>
            <a:r>
              <a:rPr lang="en-US" sz="1400" baseline="-25000" dirty="0"/>
              <a:t>1-1</a:t>
            </a:r>
            <a:r>
              <a:rPr lang="en-US" sz="1400" baseline="30000" dirty="0"/>
              <a:t>6</a:t>
            </a:r>
            <a:r>
              <a:rPr lang="en-US" sz="1400" dirty="0"/>
              <a:t> ,r</a:t>
            </a:r>
            <a:r>
              <a:rPr lang="en-US" sz="1400" baseline="-25000" dirty="0"/>
              <a:t>00</a:t>
            </a:r>
            <a:r>
              <a:rPr lang="en-US" sz="1400" baseline="30000" dirty="0"/>
              <a:t>5</a:t>
            </a:r>
            <a:r>
              <a:rPr lang="en-US" sz="1400" dirty="0"/>
              <a:t> (Hermes, COMPASS) </a:t>
            </a:r>
            <a:r>
              <a:rPr lang="en-US" dirty="0"/>
              <a:t>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57400" y="1524000"/>
            <a:ext cx="762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676400" y="2667000"/>
            <a:ext cx="152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53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 noChangeArrowheads="1"/>
          </p:cNvSpPr>
          <p:nvPr>
            <p:ph type="title"/>
          </p:nvPr>
        </p:nvSpPr>
        <p:spPr>
          <a:xfrm>
            <a:off x="-152400" y="152400"/>
            <a:ext cx="9296400" cy="563563"/>
          </a:xfrm>
        </p:spPr>
        <p:txBody>
          <a:bodyPr/>
          <a:lstStyle/>
          <a:p>
            <a:r>
              <a:rPr lang="en-US">
                <a:latin typeface="Arial" charset="0"/>
              </a:rPr>
              <a:t>From JLa12 to JLab24 Larger Q</a:t>
            </a:r>
            <a:r>
              <a:rPr lang="en-US" baseline="30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 at large P</a:t>
            </a:r>
            <a:r>
              <a:rPr lang="en-US" baseline="-25000">
                <a:latin typeface="Arial" charset="0"/>
              </a:rPr>
              <a:t>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114692" name="Slide Number Placeholder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CF987CD-78A7-9D4C-B0C2-C032D0494709}" type="slidenum">
              <a:rPr lang="en-US" sz="1400"/>
              <a:pPr/>
              <a:t>4</a:t>
            </a:fld>
            <a:endParaRPr lang="en-US" sz="1400"/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143000"/>
            <a:ext cx="2976562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TextBox 12"/>
          <p:cNvSpPr txBox="1">
            <a:spLocks noChangeArrowheads="1"/>
          </p:cNvSpPr>
          <p:nvPr/>
        </p:nvSpPr>
        <p:spPr bwMode="auto">
          <a:xfrm>
            <a:off x="2006600" y="1143000"/>
            <a:ext cx="1068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/>
              <a:t>P</a:t>
            </a:r>
            <a:r>
              <a:rPr lang="en-US" sz="1600" baseline="-25000"/>
              <a:t>T</a:t>
            </a:r>
            <a:r>
              <a:rPr lang="en-US" sz="1600"/>
              <a:t>/(zQ)&lt;</a:t>
            </a:r>
            <a:r>
              <a:rPr lang="en-US" sz="1200"/>
              <a:t>1</a:t>
            </a:r>
          </a:p>
        </p:txBody>
      </p:sp>
      <p:sp>
        <p:nvSpPr>
          <p:cNvPr id="114695" name="Rectangle 13"/>
          <p:cNvSpPr>
            <a:spLocks noChangeArrowheads="1"/>
          </p:cNvSpPr>
          <p:nvPr/>
        </p:nvSpPr>
        <p:spPr bwMode="auto">
          <a:xfrm>
            <a:off x="863600" y="1631950"/>
            <a:ext cx="1128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P</a:t>
            </a:r>
            <a:r>
              <a:rPr lang="en-US" sz="1400" baseline="-25000"/>
              <a:t>T</a:t>
            </a:r>
            <a:r>
              <a:rPr lang="en-US" sz="1400"/>
              <a:t>/(zQ)&lt;0.5</a:t>
            </a:r>
          </a:p>
        </p:txBody>
      </p:sp>
      <p:sp>
        <p:nvSpPr>
          <p:cNvPr id="114696" name="Rectangle 15"/>
          <p:cNvSpPr>
            <a:spLocks noChangeArrowheads="1"/>
          </p:cNvSpPr>
          <p:nvPr/>
        </p:nvSpPr>
        <p:spPr bwMode="auto">
          <a:xfrm>
            <a:off x="620713" y="3128963"/>
            <a:ext cx="1228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P</a:t>
            </a:r>
            <a:r>
              <a:rPr lang="en-US" sz="1400" baseline="-25000"/>
              <a:t>T</a:t>
            </a:r>
            <a:r>
              <a:rPr lang="en-US" sz="1400"/>
              <a:t>/(zQ)&lt;0.25</a:t>
            </a:r>
          </a:p>
        </p:txBody>
      </p:sp>
      <p:sp>
        <p:nvSpPr>
          <p:cNvPr id="114697" name="TextBox 9"/>
          <p:cNvSpPr txBox="1">
            <a:spLocks noChangeArrowheads="1"/>
          </p:cNvSpPr>
          <p:nvPr/>
        </p:nvSpPr>
        <p:spPr bwMode="auto">
          <a:xfrm>
            <a:off x="1479550" y="887413"/>
            <a:ext cx="94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JLab12</a:t>
            </a:r>
          </a:p>
        </p:txBody>
      </p:sp>
      <p:pic>
        <p:nvPicPr>
          <p:cNvPr id="114698" name="Picture 1" descr="Screen Shot 2019-09-13 at 3.16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4113213"/>
            <a:ext cx="2463800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9" name="TextBox 11"/>
          <p:cNvSpPr txBox="1">
            <a:spLocks noChangeArrowheads="1"/>
          </p:cNvSpPr>
          <p:nvPr/>
        </p:nvSpPr>
        <p:spPr bwMode="auto">
          <a:xfrm>
            <a:off x="641350" y="4192588"/>
            <a:ext cx="1949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 dirty="0"/>
              <a:t>Cleaner pion sample at large P</a:t>
            </a:r>
            <a:r>
              <a:rPr lang="en-US" sz="1400" baseline="-25000" dirty="0"/>
              <a:t>T</a:t>
            </a:r>
          </a:p>
        </p:txBody>
      </p:sp>
      <p:pic>
        <p:nvPicPr>
          <p:cNvPr id="114700" name="Picture 13" descr="Screen shot 2012-06-15 at 10.16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887413"/>
            <a:ext cx="2576513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1" name="Picture 3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155700"/>
            <a:ext cx="29718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702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1905000"/>
            <a:ext cx="5100638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3" name="TextBox 16"/>
          <p:cNvSpPr txBox="1">
            <a:spLocks noChangeArrowheads="1"/>
          </p:cNvSpPr>
          <p:nvPr/>
        </p:nvSpPr>
        <p:spPr bwMode="auto">
          <a:xfrm>
            <a:off x="5903913" y="2239963"/>
            <a:ext cx="27749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/>
              <a:t>Events in the same time interval in CLAS12 acceptance</a:t>
            </a:r>
          </a:p>
        </p:txBody>
      </p:sp>
      <p:sp>
        <p:nvSpPr>
          <p:cNvPr id="114704" name="TextBox 17"/>
          <p:cNvSpPr txBox="1">
            <a:spLocks noChangeArrowheads="1"/>
          </p:cNvSpPr>
          <p:nvPr/>
        </p:nvSpPr>
        <p:spPr bwMode="auto">
          <a:xfrm>
            <a:off x="4572000" y="3478213"/>
            <a:ext cx="1195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JLab12</a:t>
            </a:r>
          </a:p>
        </p:txBody>
      </p:sp>
      <p:sp>
        <p:nvSpPr>
          <p:cNvPr id="114705" name="TextBox 18"/>
          <p:cNvSpPr txBox="1">
            <a:spLocks noChangeArrowheads="1"/>
          </p:cNvSpPr>
          <p:nvPr/>
        </p:nvSpPr>
        <p:spPr bwMode="auto">
          <a:xfrm>
            <a:off x="7010400" y="3716338"/>
            <a:ext cx="1195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JLab24</a:t>
            </a:r>
          </a:p>
        </p:txBody>
      </p:sp>
      <p:sp>
        <p:nvSpPr>
          <p:cNvPr id="114706" name="TextBox 20"/>
          <p:cNvSpPr txBox="1">
            <a:spLocks noChangeArrowheads="1"/>
          </p:cNvSpPr>
          <p:nvPr/>
        </p:nvSpPr>
        <p:spPr bwMode="auto">
          <a:xfrm>
            <a:off x="2590800" y="5109971"/>
            <a:ext cx="6477000" cy="132343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000" dirty="0"/>
              <a:t>JLab12 data within applicability of “theory” limited, need 22 GeV to increase the </a:t>
            </a:r>
            <a:r>
              <a:rPr lang="en-US" sz="2000" dirty="0" err="1"/>
              <a:t>the</a:t>
            </a:r>
            <a:r>
              <a:rPr lang="en-US" sz="2000" dirty="0"/>
              <a:t> Q</a:t>
            </a:r>
            <a:r>
              <a:rPr lang="en-US" sz="2000" baseline="30000" dirty="0"/>
              <a:t>2</a:t>
            </a:r>
            <a:r>
              <a:rPr lang="en-US" sz="2000" dirty="0"/>
              <a:t> range, allowing detailed separation of higher twist SFs, needed for understanding the QCD within existing phenomenology</a:t>
            </a:r>
          </a:p>
        </p:txBody>
      </p:sp>
      <p:sp>
        <p:nvSpPr>
          <p:cNvPr id="114707" name="TextBox 2"/>
          <p:cNvSpPr txBox="1">
            <a:spLocks noChangeArrowheads="1"/>
          </p:cNvSpPr>
          <p:nvPr/>
        </p:nvSpPr>
        <p:spPr bwMode="auto">
          <a:xfrm>
            <a:off x="1828800" y="4827588"/>
            <a:ext cx="522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Symbol" charset="0"/>
              </a:rPr>
              <a:t>p+</a:t>
            </a:r>
          </a:p>
        </p:txBody>
      </p:sp>
      <p:sp>
        <p:nvSpPr>
          <p:cNvPr id="114708" name="TextBox 19"/>
          <p:cNvSpPr txBox="1">
            <a:spLocks noChangeArrowheads="1"/>
          </p:cNvSpPr>
          <p:nvPr/>
        </p:nvSpPr>
        <p:spPr bwMode="auto">
          <a:xfrm>
            <a:off x="1828800" y="5473700"/>
            <a:ext cx="52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>
                <a:solidFill>
                  <a:srgbClr val="002060"/>
                </a:solidFill>
                <a:latin typeface="Symbol" charset="0"/>
              </a:rPr>
              <a:t>p-</a:t>
            </a:r>
          </a:p>
        </p:txBody>
      </p:sp>
    </p:spTree>
    <p:extLst>
      <p:ext uri="{BB962C8B-B14F-4D97-AF65-F5344CB8AC3E}">
        <p14:creationId xmlns:p14="http://schemas.microsoft.com/office/powerpoint/2010/main" val="3991509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69A985D-C60B-FD4E-837B-3E98BDC21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CC80FC2-75E2-804D-B37E-FCC866A51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05C046-74D3-4F45-AF27-F452DBD77A7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67057C-30E6-4944-B754-F1F565043922}"/>
              </a:ext>
            </a:extLst>
          </p:cNvPr>
          <p:cNvSpPr txBox="1"/>
          <p:nvPr/>
        </p:nvSpPr>
        <p:spPr>
          <a:xfrm>
            <a:off x="685800" y="152400"/>
            <a:ext cx="7343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Understanding exclusive </a:t>
            </a:r>
            <a:r>
              <a:rPr lang="en-US" sz="2400" dirty="0" err="1"/>
              <a:t>rhos</a:t>
            </a:r>
            <a:r>
              <a:rPr lang="en-US" sz="2400" dirty="0"/>
              <a:t> and SDME validations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F358C3-00BC-DA4D-9A99-276BA37A8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898"/>
            <a:ext cx="9144000" cy="55634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D06EF347-EB65-D64E-9CB8-CB013C16329D}"/>
              </a:ext>
            </a:extLst>
          </p:cNvPr>
          <p:cNvSpPr/>
          <p:nvPr/>
        </p:nvSpPr>
        <p:spPr>
          <a:xfrm>
            <a:off x="1143000" y="3657600"/>
            <a:ext cx="304800" cy="8382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3124200"/>
            <a:ext cx="37127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corr. with r</a:t>
            </a:r>
            <a:r>
              <a:rPr lang="en-US" sz="1400" baseline="-25000" dirty="0"/>
              <a:t>1-1</a:t>
            </a:r>
            <a:r>
              <a:rPr lang="en-US" sz="1400" baseline="30000" dirty="0"/>
              <a:t>8</a:t>
            </a:r>
            <a:r>
              <a:rPr lang="en-US" sz="1400" dirty="0"/>
              <a:t> (Hermes) no </a:t>
            </a:r>
            <a:r>
              <a:rPr lang="en-US" sz="1400" dirty="0" err="1"/>
              <a:t>corr</a:t>
            </a:r>
            <a:r>
              <a:rPr lang="en-US" sz="1400" dirty="0"/>
              <a:t> (COMPASS) </a:t>
            </a:r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1828800"/>
            <a:ext cx="37793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corr. with r</a:t>
            </a:r>
            <a:r>
              <a:rPr lang="en-US" sz="1400" baseline="-25000" dirty="0"/>
              <a:t>10</a:t>
            </a:r>
            <a:r>
              <a:rPr lang="en-US" sz="1400" baseline="30000" dirty="0"/>
              <a:t>5</a:t>
            </a:r>
            <a:r>
              <a:rPr lang="en-US" sz="1400" dirty="0"/>
              <a:t> (Hermes) no </a:t>
            </a:r>
            <a:r>
              <a:rPr lang="en-US" sz="1400" dirty="0" err="1"/>
              <a:t>corr</a:t>
            </a:r>
            <a:r>
              <a:rPr lang="en-US" sz="1400" dirty="0"/>
              <a:t> (COMPASS) </a:t>
            </a:r>
            <a:r>
              <a:rPr lang="en-US" dirty="0"/>
              <a:t>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19400" y="1752600"/>
            <a:ext cx="76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24200" y="2971800"/>
            <a:ext cx="76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352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Using e+e- to estimate vector mesons</a:t>
            </a:r>
          </a:p>
        </p:txBody>
      </p:sp>
      <p:sp>
        <p:nvSpPr>
          <p:cNvPr id="3072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48000" y="6565900"/>
            <a:ext cx="2895600" cy="244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H. Avakian, RGH, March 26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382000" y="6464300"/>
            <a:ext cx="685800" cy="32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F1D2497-80BF-0A4F-85D6-9E75ECBAC799}" type="slidenum">
              <a:rPr lang="en-US" sz="1400"/>
              <a:pPr/>
              <a:t>41</a:t>
            </a:fld>
            <a:endParaRPr lang="en-US" sz="1400"/>
          </a:p>
        </p:txBody>
      </p:sp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0" y="822325"/>
            <a:ext cx="4953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400" u="sng"/>
              <a:t>The invariant mass of dihadrons is contaminated by other vector mesons, with shape not changing significantly with hadronization fraction to spin-1 vs spin-0 mesons</a:t>
            </a:r>
          </a:p>
        </p:txBody>
      </p:sp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5638800" y="9906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decays of </a:t>
            </a:r>
            <a:r>
              <a:rPr lang="en-US" sz="1600">
                <a:latin typeface="Symbol" charset="0"/>
              </a:rPr>
              <a:t>p </a:t>
            </a:r>
            <a:r>
              <a:rPr lang="en-US" sz="1600"/>
              <a:t>and </a:t>
            </a:r>
            <a:r>
              <a:rPr lang="en-US" sz="1600">
                <a:latin typeface="Symbol" charset="0"/>
              </a:rPr>
              <a:t>h</a:t>
            </a:r>
            <a:r>
              <a:rPr lang="en-US" sz="1600"/>
              <a:t> are kinematically separeated from  </a:t>
            </a:r>
            <a:r>
              <a:rPr lang="en-US" sz="1600">
                <a:latin typeface="Symbol" charset="0"/>
              </a:rPr>
              <a:t>w </a:t>
            </a:r>
            <a:r>
              <a:rPr lang="en-US" sz="1600"/>
              <a:t>and </a:t>
            </a:r>
            <a:r>
              <a:rPr lang="en-US" sz="1600">
                <a:latin typeface="Symbol" charset="0"/>
              </a:rPr>
              <a:t> r</a:t>
            </a:r>
            <a:r>
              <a:rPr lang="en-US" sz="1600" baseline="30000">
                <a:latin typeface="Symbol" charset="0"/>
              </a:rPr>
              <a:t>0</a:t>
            </a:r>
            <a:r>
              <a:rPr lang="en-US" sz="1600">
                <a:sym typeface="Wingdings" charset="0"/>
              </a:rPr>
              <a:t> </a:t>
            </a:r>
            <a:endParaRPr lang="en-US" sz="1600"/>
          </a:p>
        </p:txBody>
      </p:sp>
      <p:sp>
        <p:nvSpPr>
          <p:cNvPr id="30726" name="TextBox 4"/>
          <p:cNvSpPr txBox="1">
            <a:spLocks noChangeArrowheads="1"/>
          </p:cNvSpPr>
          <p:nvPr/>
        </p:nvSpPr>
        <p:spPr bwMode="auto">
          <a:xfrm>
            <a:off x="665163" y="5527675"/>
            <a:ext cx="8072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Vector meson per electron can be independently estimated from ep</a:t>
            </a:r>
            <a:r>
              <a:rPr lang="en-US" sz="1800">
                <a:sym typeface="Wingdings" charset="0"/>
              </a:rPr>
              <a:t>e’e+e-X</a:t>
            </a:r>
          </a:p>
          <a:p>
            <a:pPr eaLnBrk="1" hangingPunct="1"/>
            <a:r>
              <a:rPr lang="en-US" sz="1800">
                <a:sym typeface="Wingdings" charset="0"/>
              </a:rPr>
              <a:t>Significant fraction of VM may affect DY studies.</a:t>
            </a:r>
            <a:endParaRPr lang="en-US" sz="1800"/>
          </a:p>
        </p:txBody>
      </p:sp>
      <p:grpSp>
        <p:nvGrpSpPr>
          <p:cNvPr id="30727" name="Group 16"/>
          <p:cNvGrpSpPr>
            <a:grpSpLocks/>
          </p:cNvGrpSpPr>
          <p:nvPr/>
        </p:nvGrpSpPr>
        <p:grpSpPr bwMode="auto">
          <a:xfrm>
            <a:off x="1295400" y="1817688"/>
            <a:ext cx="6553200" cy="3408362"/>
            <a:chOff x="381000" y="2057400"/>
            <a:chExt cx="3810000" cy="3408432"/>
          </a:xfrm>
        </p:grpSpPr>
        <p:pic>
          <p:nvPicPr>
            <p:cNvPr id="30728" name="Picture 2" descr="Screen Shot 2019-05-03 at 10.58.42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057400"/>
              <a:ext cx="3810000" cy="340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9" name="TextBox 7"/>
            <p:cNvSpPr txBox="1">
              <a:spLocks noChangeArrowheads="1"/>
            </p:cNvSpPr>
            <p:nvPr/>
          </p:nvSpPr>
          <p:spPr bwMode="auto">
            <a:xfrm>
              <a:off x="1219200" y="3200400"/>
              <a:ext cx="3263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Symbol" charset="0"/>
                </a:rPr>
                <a:t>h</a:t>
              </a:r>
            </a:p>
          </p:txBody>
        </p:sp>
        <p:sp>
          <p:nvSpPr>
            <p:cNvPr id="30730" name="TextBox 8"/>
            <p:cNvSpPr txBox="1">
              <a:spLocks noChangeArrowheads="1"/>
            </p:cNvSpPr>
            <p:nvPr/>
          </p:nvSpPr>
          <p:spPr bwMode="auto">
            <a:xfrm>
              <a:off x="2057400" y="3886200"/>
              <a:ext cx="3084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Symbol" charset="0"/>
                </a:rPr>
                <a:t>r</a:t>
              </a:r>
            </a:p>
          </p:txBody>
        </p:sp>
        <p:sp>
          <p:nvSpPr>
            <p:cNvPr id="30731" name="Rectangle 9"/>
            <p:cNvSpPr>
              <a:spLocks noChangeArrowheads="1"/>
            </p:cNvSpPr>
            <p:nvPr/>
          </p:nvSpPr>
          <p:spPr bwMode="auto">
            <a:xfrm>
              <a:off x="1741894" y="2286001"/>
              <a:ext cx="214430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>
                  <a:latin typeface="Symbol" charset="0"/>
                </a:rPr>
                <a:t>p</a:t>
              </a:r>
              <a:r>
                <a:rPr lang="en-US" sz="1200" baseline="30000">
                  <a:latin typeface="Symbol" charset="0"/>
                </a:rPr>
                <a:t>0</a:t>
              </a:r>
              <a:r>
                <a:rPr lang="en-US" sz="1200">
                  <a:sym typeface="Wingdings" charset="0"/>
                </a:rPr>
                <a:t> </a:t>
              </a:r>
              <a:r>
                <a:rPr lang="en-US" sz="1200">
                  <a:latin typeface="Symbol" charset="0"/>
                </a:rPr>
                <a:t>g</a:t>
              </a:r>
              <a:r>
                <a:rPr lang="en-US" sz="1200"/>
                <a:t>e+e- </a:t>
              </a:r>
              <a:r>
                <a:rPr lang="en-US" sz="1200">
                  <a:sym typeface="Wingdings" charset="0"/>
                </a:rPr>
                <a:t></a:t>
              </a:r>
              <a:r>
                <a:rPr lang="en-US" sz="1200">
                  <a:latin typeface="Symbol" charset="0"/>
                  <a:sym typeface="Wingdings" charset="0"/>
                </a:rPr>
                <a:t>1</a:t>
              </a:r>
              <a:r>
                <a:rPr lang="en-US" sz="1200">
                  <a:latin typeface="Symbol" charset="0"/>
                </a:rPr>
                <a:t>.10</a:t>
              </a:r>
              <a:r>
                <a:rPr lang="en-US" sz="1200" baseline="30000">
                  <a:latin typeface="Symbol" charset="0"/>
                </a:rPr>
                <a:t>-2</a:t>
              </a:r>
            </a:p>
            <a:p>
              <a:r>
                <a:rPr lang="en-US" sz="1200">
                  <a:latin typeface="Symbol" charset="0"/>
                </a:rPr>
                <a:t>h</a:t>
              </a:r>
              <a:r>
                <a:rPr lang="en-US" sz="1200">
                  <a:sym typeface="Wingdings" charset="0"/>
                </a:rPr>
                <a:t> </a:t>
              </a:r>
              <a:r>
                <a:rPr lang="en-US" sz="1200">
                  <a:latin typeface="Symbol" charset="0"/>
                </a:rPr>
                <a:t>g</a:t>
              </a:r>
              <a:r>
                <a:rPr lang="en-US" sz="1200"/>
                <a:t>e+e-  </a:t>
              </a:r>
              <a:r>
                <a:rPr lang="en-US" sz="1200">
                  <a:sym typeface="Wingdings" charset="0"/>
                </a:rPr>
                <a:t></a:t>
              </a:r>
              <a:r>
                <a:rPr lang="en-US" sz="1200">
                  <a:latin typeface="Symbol" charset="0"/>
                  <a:sym typeface="Wingdings" charset="0"/>
                </a:rPr>
                <a:t>7</a:t>
              </a:r>
              <a:r>
                <a:rPr lang="en-US" sz="1200">
                  <a:latin typeface="Symbol" charset="0"/>
                </a:rPr>
                <a:t>.10</a:t>
              </a:r>
              <a:r>
                <a:rPr lang="en-US" sz="1200" baseline="30000">
                  <a:latin typeface="Symbol" charset="0"/>
                </a:rPr>
                <a:t>-3</a:t>
              </a:r>
            </a:p>
            <a:p>
              <a:r>
                <a:rPr lang="en-US" sz="1200">
                  <a:latin typeface="Symbol" charset="0"/>
                </a:rPr>
                <a:t>r</a:t>
              </a:r>
              <a:r>
                <a:rPr lang="en-US" sz="1200">
                  <a:sym typeface="Wingdings" charset="0"/>
                </a:rPr>
                <a:t> </a:t>
              </a:r>
              <a:r>
                <a:rPr lang="en-US" sz="1200"/>
                <a:t>e+e-    </a:t>
              </a:r>
              <a:r>
                <a:rPr lang="en-US" sz="1200">
                  <a:sym typeface="Wingdings" charset="0"/>
                </a:rPr>
                <a:t></a:t>
              </a:r>
              <a:r>
                <a:rPr lang="en-US" sz="1200">
                  <a:latin typeface="Symbol" charset="0"/>
                  <a:sym typeface="Wingdings" charset="0"/>
                </a:rPr>
                <a:t>4.72</a:t>
              </a:r>
              <a:r>
                <a:rPr lang="en-US" sz="1000">
                  <a:latin typeface="Symbol" charset="0"/>
                  <a:sym typeface="Wingdings" charset="0"/>
                </a:rPr>
                <a:t>+/-</a:t>
              </a:r>
              <a:r>
                <a:rPr lang="en-US" sz="1200">
                  <a:latin typeface="Symbol" charset="0"/>
                </a:rPr>
                <a:t>0.05 10</a:t>
              </a:r>
              <a:r>
                <a:rPr lang="en-US" sz="1200" baseline="30000">
                  <a:latin typeface="Symbol" charset="0"/>
                </a:rPr>
                <a:t>-5</a:t>
              </a:r>
            </a:p>
            <a:p>
              <a:r>
                <a:rPr lang="en-US" sz="1200">
                  <a:latin typeface="Symbol" charset="0"/>
                </a:rPr>
                <a:t>w</a:t>
              </a:r>
              <a:r>
                <a:rPr lang="en-US" sz="1200">
                  <a:sym typeface="Wingdings" charset="0"/>
                </a:rPr>
                <a:t> </a:t>
              </a:r>
              <a:r>
                <a:rPr lang="en-US" sz="1200"/>
                <a:t>e+e-   </a:t>
              </a:r>
              <a:r>
                <a:rPr lang="en-US" sz="1200">
                  <a:sym typeface="Wingdings" charset="0"/>
                </a:rPr>
                <a:t></a:t>
              </a:r>
              <a:r>
                <a:rPr lang="en-US" sz="1200">
                  <a:latin typeface="Symbol" charset="0"/>
                  <a:sym typeface="Wingdings" charset="0"/>
                </a:rPr>
                <a:t>7</a:t>
              </a:r>
              <a:r>
                <a:rPr lang="en-US" sz="1200">
                  <a:latin typeface="Symbol" charset="0"/>
                </a:rPr>
                <a:t>.36</a:t>
              </a:r>
              <a:r>
                <a:rPr lang="en-US" sz="1000">
                  <a:latin typeface="Symbol" charset="0"/>
                  <a:sym typeface="Wingdings" charset="0"/>
                </a:rPr>
                <a:t>+/-</a:t>
              </a:r>
              <a:r>
                <a:rPr lang="en-US" sz="1200">
                  <a:latin typeface="Symbol" charset="0"/>
                </a:rPr>
                <a:t>0.15 10</a:t>
              </a:r>
              <a:r>
                <a:rPr lang="en-US" sz="1200" baseline="30000">
                  <a:latin typeface="Symbol" charset="0"/>
                </a:rPr>
                <a:t>-5</a:t>
              </a:r>
            </a:p>
            <a:p>
              <a:r>
                <a:rPr lang="en-US" sz="1200">
                  <a:latin typeface="Symbol" charset="0"/>
                </a:rPr>
                <a:t>f</a:t>
              </a:r>
              <a:r>
                <a:rPr lang="en-US" sz="1200">
                  <a:sym typeface="Wingdings" charset="0"/>
                </a:rPr>
                <a:t> </a:t>
              </a:r>
              <a:r>
                <a:rPr lang="en-US" sz="1200"/>
                <a:t>e+e-   </a:t>
              </a:r>
              <a:r>
                <a:rPr lang="en-US" sz="1200">
                  <a:sym typeface="Wingdings" charset="0"/>
                </a:rPr>
                <a:t></a:t>
              </a:r>
              <a:r>
                <a:rPr lang="en-US" sz="1200">
                  <a:latin typeface="Symbol" charset="0"/>
                  <a:sym typeface="Wingdings" charset="0"/>
                </a:rPr>
                <a:t>2</a:t>
              </a:r>
              <a:r>
                <a:rPr lang="en-US" sz="1200">
                  <a:latin typeface="Symbol" charset="0"/>
                </a:rPr>
                <a:t>.97</a:t>
              </a:r>
              <a:r>
                <a:rPr lang="en-US" sz="1000">
                  <a:latin typeface="Symbol" charset="0"/>
                  <a:sym typeface="Wingdings" charset="0"/>
                </a:rPr>
                <a:t>+/-</a:t>
              </a:r>
              <a:r>
                <a:rPr lang="en-US" sz="1200">
                  <a:latin typeface="Symbol" charset="0"/>
                </a:rPr>
                <a:t>0.15 10</a:t>
              </a:r>
              <a:r>
                <a:rPr lang="en-US" sz="1200" baseline="30000">
                  <a:latin typeface="Symbol" charset="0"/>
                </a:rPr>
                <a:t>-4</a:t>
              </a:r>
              <a:endParaRPr lang="en-US" sz="1200" baseline="30000"/>
            </a:p>
          </p:txBody>
        </p:sp>
        <p:sp>
          <p:nvSpPr>
            <p:cNvPr id="30732" name="TextBox 12"/>
            <p:cNvSpPr txBox="1">
              <a:spLocks noChangeArrowheads="1"/>
            </p:cNvSpPr>
            <p:nvPr/>
          </p:nvSpPr>
          <p:spPr bwMode="auto">
            <a:xfrm>
              <a:off x="914400" y="2514600"/>
              <a:ext cx="41910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Symbol" charset="0"/>
                </a:rPr>
                <a:t>p</a:t>
              </a:r>
              <a:r>
                <a:rPr lang="en-US" sz="2000" baseline="30000">
                  <a:latin typeface="Symbol" charset="0"/>
                </a:rPr>
                <a:t>0</a:t>
              </a:r>
            </a:p>
          </p:txBody>
        </p:sp>
        <p:sp>
          <p:nvSpPr>
            <p:cNvPr id="30733" name="TextBox 13"/>
            <p:cNvSpPr txBox="1">
              <a:spLocks noChangeArrowheads="1"/>
            </p:cNvSpPr>
            <p:nvPr/>
          </p:nvSpPr>
          <p:spPr bwMode="auto">
            <a:xfrm>
              <a:off x="2971800" y="3581400"/>
              <a:ext cx="3531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Symbol" charset="0"/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031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Single pions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867227-9A48-3043-B9EF-799F1D41BB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75779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C05B3EEF-96DA-7E4F-BE5A-BE017E7939E0}" type="slidenum">
              <a:rPr lang="en-US"/>
              <a:pPr/>
              <a:t>42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7800" y="838200"/>
            <a:ext cx="22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B</a:t>
            </a:r>
            <a:r>
              <a:rPr lang="en-US" dirty="0"/>
              <a:t>P</a:t>
            </a:r>
            <a:r>
              <a:rPr lang="en-US" baseline="-25000" dirty="0"/>
              <a:t>T </a:t>
            </a:r>
            <a:r>
              <a:rPr lang="en-US" dirty="0"/>
              <a:t>+=0.75+/-0.03</a:t>
            </a:r>
          </a:p>
          <a:p>
            <a:r>
              <a:rPr lang="en-US" dirty="0"/>
              <a:t>P</a:t>
            </a:r>
            <a:r>
              <a:rPr lang="en-US" baseline="-25000" dirty="0"/>
              <a:t>B</a:t>
            </a:r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-=0.66+/-0.03</a:t>
            </a:r>
          </a:p>
          <a:p>
            <a:endParaRPr lang="en-US" dirty="0"/>
          </a:p>
        </p:txBody>
      </p:sp>
      <p:pic>
        <p:nvPicPr>
          <p:cNvPr id="10" name="Picture 9" descr="Screen Shot 2024-05-29 at 5.11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3429000" cy="2032256"/>
          </a:xfrm>
          <a:prstGeom prst="rect">
            <a:avLst/>
          </a:prstGeom>
        </p:spPr>
      </p:pic>
      <p:pic>
        <p:nvPicPr>
          <p:cNvPr id="11" name="Picture 10" descr="Screen Shot 2024-05-29 at 5.12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71800"/>
            <a:ext cx="3458623" cy="1828800"/>
          </a:xfrm>
          <a:prstGeom prst="rect">
            <a:avLst/>
          </a:prstGeom>
        </p:spPr>
      </p:pic>
      <p:pic>
        <p:nvPicPr>
          <p:cNvPr id="12" name="Picture 11" descr="Screen Shot 2024-05-29 at 5.12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76800"/>
            <a:ext cx="3352800" cy="1828800"/>
          </a:xfrm>
          <a:prstGeom prst="rect">
            <a:avLst/>
          </a:prstGeom>
        </p:spPr>
      </p:pic>
      <p:pic>
        <p:nvPicPr>
          <p:cNvPr id="13" name="Picture 12" descr="Screen Shot 2024-05-29 at 5.13.4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752600"/>
            <a:ext cx="5359400" cy="37471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38600" y="548640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Double spin asymmetries consistent for 2 target polarizations, and with world data</a:t>
            </a:r>
          </a:p>
          <a:p>
            <a:r>
              <a:rPr lang="en-US" dirty="0"/>
              <a:t>25% of total RGC</a:t>
            </a:r>
          </a:p>
        </p:txBody>
      </p:sp>
    </p:spTree>
    <p:extLst>
      <p:ext uri="{BB962C8B-B14F-4D97-AF65-F5344CB8AC3E}">
        <p14:creationId xmlns:p14="http://schemas.microsoft.com/office/powerpoint/2010/main" val="938856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161925"/>
            <a:ext cx="8229600" cy="5635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DSA from  NH3: understanding dilution</a:t>
            </a:r>
          </a:p>
        </p:txBody>
      </p: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381000" y="6096000"/>
            <a:ext cx="50768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average kinematics identical in data/mc (black circles)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28680" name="Slide Number Placeholder 1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0ADC79-6059-CB46-8D18-391EBD317AFB}" type="slidenum">
              <a:rPr lang="en-US" sz="1400"/>
              <a:pPr/>
              <a:t>43</a:t>
            </a:fld>
            <a:endParaRPr lang="en-US" sz="1400"/>
          </a:p>
        </p:txBody>
      </p:sp>
      <p:pic>
        <p:nvPicPr>
          <p:cNvPr id="28682" name="Picture 3" descr="Screen Shot 2023-06-09 at 7.42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38862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Screen Shot 2023-06-02 at 8.52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38200"/>
            <a:ext cx="33480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Screen Shot 2024-05-28 at 8.1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05200"/>
            <a:ext cx="3475055" cy="25908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467600" y="31242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1"/>
            <a:ext cx="4191000" cy="2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594360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comparable with RGA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838200" y="2286000"/>
            <a:ext cx="320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dirty="0"/>
              <a:t>Solid line</a:t>
            </a:r>
            <a:r>
              <a:rPr lang="en-US" sz="1200" dirty="0">
                <a:sym typeface="Wingdings"/>
              </a:rPr>
              <a:t></a:t>
            </a:r>
            <a:r>
              <a:rPr lang="en-US" sz="1200" dirty="0"/>
              <a:t> </a:t>
            </a:r>
            <a:r>
              <a:rPr lang="en-US" sz="1200" dirty="0" err="1"/>
              <a:t>ep</a:t>
            </a:r>
            <a:r>
              <a:rPr lang="en-US" sz="1200" dirty="0" err="1">
                <a:latin typeface="Symbol" charset="0"/>
              </a:rPr>
              <a:t>p</a:t>
            </a:r>
            <a:r>
              <a:rPr lang="en-US" sz="1200" dirty="0" err="1"/>
              <a:t>x</a:t>
            </a:r>
            <a:r>
              <a:rPr lang="en-US" sz="1200" dirty="0"/>
              <a:t>, </a:t>
            </a:r>
          </a:p>
          <a:p>
            <a:r>
              <a:rPr lang="en-US" sz="1200" dirty="0"/>
              <a:t>dashed</a:t>
            </a:r>
            <a:r>
              <a:rPr lang="en-US" sz="1200" dirty="0">
                <a:sym typeface="Wingdings"/>
              </a:rPr>
              <a:t></a:t>
            </a:r>
            <a:r>
              <a:rPr lang="en-US" sz="1200" dirty="0"/>
              <a:t> old extraction from SIDIS </a:t>
            </a:r>
            <a:r>
              <a:rPr lang="en-US" sz="1200" dirty="0" err="1"/>
              <a:t>e</a:t>
            </a:r>
            <a:r>
              <a:rPr lang="en-US" sz="1200" dirty="0" err="1">
                <a:latin typeface="Symbol" charset="0"/>
              </a:rPr>
              <a:t>p</a:t>
            </a:r>
            <a:r>
              <a:rPr lang="en-US" sz="1200" dirty="0" err="1"/>
              <a:t>x</a:t>
            </a:r>
            <a:r>
              <a:rPr lang="en-US" sz="1200" dirty="0"/>
              <a:t>, </a:t>
            </a:r>
          </a:p>
          <a:p>
            <a:r>
              <a:rPr lang="en-US" sz="1200"/>
              <a:t>circles </a:t>
            </a:r>
            <a:r>
              <a:rPr lang="en-US" sz="1200">
                <a:sym typeface="Wingdings"/>
              </a:rPr>
              <a:t> </a:t>
            </a:r>
            <a:r>
              <a:rPr lang="en-US" sz="1200"/>
              <a:t>averaged </a:t>
            </a:r>
            <a:r>
              <a:rPr lang="en-US" sz="1200" dirty="0"/>
              <a:t>over all </a:t>
            </a:r>
            <a:r>
              <a:rPr lang="en-US" sz="1200" dirty="0" err="1"/>
              <a:t>helicities</a:t>
            </a:r>
            <a:r>
              <a:rPr lang="en-US" sz="1200" dirty="0"/>
              <a:t> of lepton/proton </a:t>
            </a:r>
            <a:r>
              <a:rPr lang="en-US" sz="1200" dirty="0" err="1"/>
              <a:t>e</a:t>
            </a:r>
            <a:r>
              <a:rPr lang="en-US" sz="1200" dirty="0" err="1">
                <a:latin typeface="Symbol" charset="0"/>
              </a:rPr>
              <a:t>p</a:t>
            </a:r>
            <a:r>
              <a:rPr lang="en-US" sz="1200" dirty="0" err="1"/>
              <a:t>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202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Plots suggested for release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435B10-0DB0-F541-89D5-32393128A0D1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tim-alu-aul-eppi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962400"/>
            <a:ext cx="3966369" cy="2362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38200"/>
            <a:ext cx="3475804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24-05-29 at 5.13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3615627" cy="25279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6800" y="1524000"/>
            <a:ext cx="644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e’</a:t>
            </a:r>
            <a:r>
              <a:rPr lang="en-US" dirty="0" err="1">
                <a:latin typeface="Symbol" charset="0"/>
              </a:rPr>
              <a:t>p</a:t>
            </a:r>
            <a:r>
              <a:rPr lang="en-US" dirty="0" err="1"/>
              <a:t>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29400" y="1143000"/>
            <a:ext cx="74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e’p</a:t>
            </a:r>
            <a:r>
              <a:rPr lang="en-US" sz="1400" dirty="0" err="1">
                <a:latin typeface="Symbol" charset="0"/>
              </a:rPr>
              <a:t>p</a:t>
            </a:r>
            <a:r>
              <a:rPr lang="en-US" sz="1400" dirty="0" err="1"/>
              <a:t>+X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86600" y="1905000"/>
            <a:ext cx="607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</a:t>
            </a:r>
            <a:r>
              <a:rPr lang="en-US" sz="1400" dirty="0" err="1">
                <a:latin typeface="Symbol" charset="0"/>
              </a:rPr>
              <a:t>p</a:t>
            </a:r>
            <a:r>
              <a:rPr lang="en-US" sz="1400" dirty="0" err="1"/>
              <a:t>+X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315200" y="4191000"/>
            <a:ext cx="70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ep</a:t>
            </a:r>
            <a:r>
              <a:rPr lang="en-US" sz="1400" dirty="0" err="1">
                <a:latin typeface="Symbol" charset="0"/>
              </a:rPr>
              <a:t>p</a:t>
            </a:r>
            <a:r>
              <a:rPr lang="en-US" sz="1400" dirty="0" err="1"/>
              <a:t>+X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4038600"/>
            <a:ext cx="3667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SIDIS A</a:t>
            </a:r>
            <a:r>
              <a:rPr lang="en-US" sz="1600" baseline="-25000" dirty="0"/>
              <a:t>LL</a:t>
            </a:r>
            <a:r>
              <a:rPr lang="en-US" sz="1600" dirty="0"/>
              <a:t> consistent with expectations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8200" y="32004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b2b A</a:t>
            </a:r>
            <a:r>
              <a:rPr lang="en-US" sz="1400" baseline="-25000" dirty="0"/>
              <a:t>LL </a:t>
            </a:r>
            <a:r>
              <a:rPr lang="en-US" sz="1400" dirty="0"/>
              <a:t>more significant than SIDIS A</a:t>
            </a:r>
            <a:r>
              <a:rPr lang="en-US" sz="1400" baseline="-25000" dirty="0"/>
              <a:t>LL</a:t>
            </a:r>
            <a:r>
              <a:rPr lang="en-US" sz="1400" dirty="0"/>
              <a:t>, indicating different weight  for different PDFs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7800" y="5181600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b2b A</a:t>
            </a:r>
            <a:r>
              <a:rPr lang="en-US" sz="1400" baseline="-25000" dirty="0"/>
              <a:t>LU </a:t>
            </a:r>
            <a:r>
              <a:rPr lang="en-US" sz="1400" dirty="0"/>
              <a:t> can be measured with RGC, with preliminary results indicating ~ the same size as A</a:t>
            </a:r>
            <a:r>
              <a:rPr lang="en-US" sz="1400" baseline="-25000" dirty="0"/>
              <a:t>LU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3010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RGC:  target SSA in exclusive rho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B33536-8B79-7B4E-AE7C-27EFE60639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3481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104E7D6-E602-C64F-8AAB-795EE55B9A35}" type="slidenum">
              <a:rPr lang="en-US" sz="1400"/>
              <a:pPr/>
              <a:t>45</a:t>
            </a:fld>
            <a:endParaRPr lang="en-US" sz="1400"/>
          </a:p>
        </p:txBody>
      </p:sp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-17463" y="838200"/>
            <a:ext cx="348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Using the sample ep</a:t>
            </a:r>
            <a:r>
              <a:rPr lang="en-US" sz="1800">
                <a:sym typeface="Wingdings" charset="0"/>
              </a:rPr>
              <a:t>e’p</a:t>
            </a:r>
            <a:r>
              <a:rPr lang="en-US" sz="1800">
                <a:latin typeface="Symbol" charset="0"/>
                <a:sym typeface="Wingdings" charset="0"/>
              </a:rPr>
              <a:t>p+p-</a:t>
            </a:r>
            <a:r>
              <a:rPr lang="en-US" sz="1800">
                <a:sym typeface="Wingdings" charset="0"/>
              </a:rPr>
              <a:t>X</a:t>
            </a:r>
          </a:p>
        </p:txBody>
      </p:sp>
      <p:sp>
        <p:nvSpPr>
          <p:cNvPr id="34821" name="TextBox 10"/>
          <p:cNvSpPr txBox="1">
            <a:spLocks noChangeArrowheads="1"/>
          </p:cNvSpPr>
          <p:nvPr/>
        </p:nvSpPr>
        <p:spPr bwMode="auto">
          <a:xfrm>
            <a:off x="4648200" y="4979988"/>
            <a:ext cx="4495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/>
              <a:t>First look at  exclusive  ep</a:t>
            </a:r>
            <a:r>
              <a:rPr lang="en-US">
                <a:sym typeface="Wingdings" charset="0"/>
              </a:rPr>
              <a:t>e’p</a:t>
            </a:r>
            <a:r>
              <a:rPr lang="en-US">
                <a:latin typeface="Symbol" charset="0"/>
                <a:sym typeface="Wingdings" charset="0"/>
              </a:rPr>
              <a:t>p+p- </a:t>
            </a:r>
            <a:r>
              <a:rPr lang="en-US"/>
              <a:t>A</a:t>
            </a:r>
            <a:r>
              <a:rPr lang="en-US" baseline="-25000"/>
              <a:t>UL</a:t>
            </a:r>
            <a:r>
              <a:rPr lang="en-US"/>
              <a:t> in rho region</a:t>
            </a:r>
          </a:p>
          <a:p>
            <a:pPr>
              <a:buFont typeface="Arial" charset="0"/>
              <a:buChar char="•"/>
            </a:pPr>
            <a:r>
              <a:rPr lang="en-US"/>
              <a:t>Work in progress to remove bck</a:t>
            </a:r>
          </a:p>
        </p:txBody>
      </p:sp>
      <p:pic>
        <p:nvPicPr>
          <p:cNvPr id="3482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1287463"/>
            <a:ext cx="42481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92225"/>
            <a:ext cx="35560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895725"/>
            <a:ext cx="337185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/>
          </p:cNvCxnSpPr>
          <p:nvPr/>
        </p:nvCxnSpPr>
        <p:spPr bwMode="auto">
          <a:xfrm flipV="1">
            <a:off x="1452563" y="1447800"/>
            <a:ext cx="0" cy="2057400"/>
          </a:xfrm>
          <a:prstGeom prst="line">
            <a:avLst/>
          </a:prstGeom>
          <a:noFill/>
          <a:ln w="25400">
            <a:solidFill>
              <a:srgbClr val="0070C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/>
          </p:cNvCxnSpPr>
          <p:nvPr/>
        </p:nvCxnSpPr>
        <p:spPr bwMode="auto">
          <a:xfrm flipV="1">
            <a:off x="1905000" y="3925888"/>
            <a:ext cx="0" cy="2057400"/>
          </a:xfrm>
          <a:prstGeom prst="line">
            <a:avLst/>
          </a:prstGeom>
          <a:noFill/>
          <a:ln w="25400">
            <a:solidFill>
              <a:srgbClr val="0070C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/>
          </p:cNvCxnSpPr>
          <p:nvPr/>
        </p:nvCxnSpPr>
        <p:spPr bwMode="auto">
          <a:xfrm flipV="1">
            <a:off x="1604963" y="1600200"/>
            <a:ext cx="0" cy="2057400"/>
          </a:xfrm>
          <a:prstGeom prst="line">
            <a:avLst/>
          </a:prstGeom>
          <a:noFill/>
          <a:ln w="25400">
            <a:solidFill>
              <a:srgbClr val="0070C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/>
          </p:cNvCxnSpPr>
          <p:nvPr/>
        </p:nvCxnSpPr>
        <p:spPr bwMode="auto">
          <a:xfrm flipV="1">
            <a:off x="2590800" y="3951288"/>
            <a:ext cx="0" cy="2057400"/>
          </a:xfrm>
          <a:prstGeom prst="line">
            <a:avLst/>
          </a:prstGeom>
          <a:noFill/>
          <a:ln w="25400">
            <a:solidFill>
              <a:srgbClr val="0070C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8" descr="Screen Shot 2023-11-09 at 9.39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341813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9"/>
          <p:cNvSpPr txBox="1">
            <a:spLocks noChangeArrowheads="1"/>
          </p:cNvSpPr>
          <p:nvPr/>
        </p:nvSpPr>
        <p:spPr bwMode="auto">
          <a:xfrm>
            <a:off x="1600200" y="11113"/>
            <a:ext cx="731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/>
              <a:t>Exclusive rho: impact on </a:t>
            </a:r>
            <a:r>
              <a:rPr lang="en-US">
                <a:latin typeface="Symbol" charset="0"/>
              </a:rPr>
              <a:t>p</a:t>
            </a:r>
            <a:r>
              <a:rPr lang="en-US"/>
              <a:t>+ A</a:t>
            </a:r>
            <a:r>
              <a:rPr lang="en-US" baseline="-25000"/>
              <a:t>UL</a:t>
            </a:r>
            <a:r>
              <a:rPr lang="en-US"/>
              <a:t> SSAs</a:t>
            </a:r>
          </a:p>
        </p:txBody>
      </p:sp>
      <p:sp>
        <p:nvSpPr>
          <p:cNvPr id="73732" name="TextBox 1"/>
          <p:cNvSpPr txBox="1">
            <a:spLocks noChangeArrowheads="1"/>
          </p:cNvSpPr>
          <p:nvPr/>
        </p:nvSpPr>
        <p:spPr bwMode="auto">
          <a:xfrm>
            <a:off x="4038600" y="32766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All pions</a:t>
            </a:r>
          </a:p>
        </p:txBody>
      </p:sp>
      <p:sp>
        <p:nvSpPr>
          <p:cNvPr id="73733" name="TextBox 11"/>
          <p:cNvSpPr txBox="1">
            <a:spLocks noChangeArrowheads="1"/>
          </p:cNvSpPr>
          <p:nvPr/>
        </p:nvSpPr>
        <p:spPr bwMode="auto">
          <a:xfrm>
            <a:off x="3733800" y="1676400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pions  from rho0 decays</a:t>
            </a:r>
          </a:p>
        </p:txBody>
      </p:sp>
      <p:sp>
        <p:nvSpPr>
          <p:cNvPr id="73734" name="TextBox 2"/>
          <p:cNvSpPr txBox="1">
            <a:spLocks noChangeArrowheads="1"/>
          </p:cNvSpPr>
          <p:nvPr/>
        </p:nvSpPr>
        <p:spPr bwMode="auto">
          <a:xfrm>
            <a:off x="5486400" y="5410200"/>
            <a:ext cx="1044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/>
              <a:t>significant&gt;0</a:t>
            </a:r>
          </a:p>
        </p:txBody>
      </p:sp>
      <p:sp>
        <p:nvSpPr>
          <p:cNvPr id="73735" name="TextBox 14"/>
          <p:cNvSpPr txBox="1">
            <a:spLocks noChangeArrowheads="1"/>
          </p:cNvSpPr>
          <p:nvPr/>
        </p:nvSpPr>
        <p:spPr bwMode="auto">
          <a:xfrm>
            <a:off x="5715000" y="990600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/>
              <a:t>significant</a:t>
            </a:r>
          </a:p>
          <a:p>
            <a:r>
              <a:rPr lang="en-US" sz="1200"/>
              <a:t>mixed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1B95DC0-98CB-D24E-B90B-D11ED4A10F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7373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CF3795B8-9837-7F4D-9D7F-EB8984C97343}" type="slidenum">
              <a:rPr lang="en-US" sz="1400"/>
              <a:pPr/>
              <a:t>46</a:t>
            </a:fld>
            <a:endParaRPr lang="en-US" sz="1400"/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5867400" y="1295400"/>
            <a:ext cx="868363" cy="1295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3739" name="TextBox 5"/>
          <p:cNvSpPr txBox="1">
            <a:spLocks noChangeArrowheads="1"/>
          </p:cNvSpPr>
          <p:nvPr/>
        </p:nvSpPr>
        <p:spPr bwMode="auto">
          <a:xfrm>
            <a:off x="228600" y="5334000"/>
            <a:ext cx="4635500" cy="58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/>
              <a:t>At large  z the impact of rho may be significant, even if rho itself may not have significant SSA!!!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6172200" y="2667000"/>
            <a:ext cx="152400" cy="1600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5638800" y="1981200"/>
            <a:ext cx="2514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374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676400"/>
            <a:ext cx="343217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>
            <a:off x="457200" y="3124200"/>
            <a:ext cx="2667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44" name="Rectangle 10"/>
          <p:cNvSpPr>
            <a:spLocks noChangeArrowheads="1"/>
          </p:cNvSpPr>
          <p:nvPr/>
        </p:nvSpPr>
        <p:spPr bwMode="auto">
          <a:xfrm>
            <a:off x="381000" y="1143000"/>
            <a:ext cx="2633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Exclusive rho: A</a:t>
            </a:r>
            <a:r>
              <a:rPr lang="en-US" baseline="-25000"/>
              <a:t>UL</a:t>
            </a:r>
            <a:r>
              <a:rPr lang="en-US"/>
              <a:t> SSA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08DADD-BCF0-AC40-A1C1-1A53E41AD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80898" name="Slide Number Placeholder 5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E28ECA6-3A7B-A34D-B398-A470747F7824}" type="slidenum">
              <a:rPr lang="en-US"/>
              <a:pPr/>
              <a:t>47</a:t>
            </a:fld>
            <a:endParaRPr lang="en-US"/>
          </a:p>
        </p:txBody>
      </p:sp>
      <p:pic>
        <p:nvPicPr>
          <p:cNvPr id="808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782955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33600" y="4343400"/>
            <a:ext cx="2743200" cy="533400"/>
          </a:xfrm>
          <a:prstGeom prst="rect">
            <a:avLst/>
          </a:prstGeom>
          <a:solidFill>
            <a:schemeClr val="bg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363538" y="169863"/>
            <a:ext cx="7568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/>
              <a:t>Theory predictions for transverse SSAs for rho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39945" name="Slide Number Placeholder 1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94D0E0-A34E-574E-B33F-09977E440FBE}" type="slidenum">
              <a:rPr lang="en-US" sz="1400"/>
              <a:pPr/>
              <a:t>5</a:t>
            </a:fld>
            <a:endParaRPr lang="en-US" sz="1400"/>
          </a:p>
        </p:txBody>
      </p:sp>
      <p:sp>
        <p:nvSpPr>
          <p:cNvPr id="15" name="Rectangle 14"/>
          <p:cNvSpPr/>
          <p:nvPr/>
        </p:nvSpPr>
        <p:spPr>
          <a:xfrm>
            <a:off x="0" y="1295400"/>
            <a:ext cx="3175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Goeke</a:t>
            </a:r>
            <a:r>
              <a:rPr lang="en-US" dirty="0"/>
              <a:t> et al: </a:t>
            </a:r>
            <a:r>
              <a:rPr lang="en-US" dirty="0" err="1"/>
              <a:t>hep-ph</a:t>
            </a:r>
            <a:r>
              <a:rPr lang="en-US" dirty="0"/>
              <a:t>/0106012</a:t>
            </a:r>
          </a:p>
        </p:txBody>
      </p:sp>
      <p:pic>
        <p:nvPicPr>
          <p:cNvPr id="10" name="Picture 9" descr="Screen Shot 2025-03-05 at 9.33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14400"/>
            <a:ext cx="4267200" cy="795680"/>
          </a:xfrm>
          <a:prstGeom prst="rect">
            <a:avLst/>
          </a:prstGeom>
        </p:spPr>
      </p:pic>
      <p:pic>
        <p:nvPicPr>
          <p:cNvPr id="20" name="Picture 19" descr="Screen Shot 2025-03-05 at 9.33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05000"/>
            <a:ext cx="4114800" cy="855929"/>
          </a:xfrm>
          <a:prstGeom prst="rect">
            <a:avLst/>
          </a:prstGeom>
        </p:spPr>
      </p:pic>
      <p:pic>
        <p:nvPicPr>
          <p:cNvPr id="21" name="Picture 20" descr="Screen Shot 2025-03-05 at 9.36.4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19400"/>
            <a:ext cx="5943600" cy="688881"/>
          </a:xfrm>
          <a:prstGeom prst="rect">
            <a:avLst/>
          </a:prstGeom>
        </p:spPr>
      </p:pic>
      <p:pic>
        <p:nvPicPr>
          <p:cNvPr id="24" name="Picture 23" descr="Screen Shot 2025-03-05 at 9.28.0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82256"/>
            <a:ext cx="4495800" cy="533943"/>
          </a:xfrm>
          <a:prstGeom prst="rect">
            <a:avLst/>
          </a:prstGeom>
        </p:spPr>
      </p:pic>
      <p:pic>
        <p:nvPicPr>
          <p:cNvPr id="22" name="Picture 21" descr="Screen Shot 2025-03-05 at 9.41.4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81400"/>
            <a:ext cx="3813493" cy="2590800"/>
          </a:xfrm>
          <a:prstGeom prst="rect">
            <a:avLst/>
          </a:prstGeom>
        </p:spPr>
      </p:pic>
      <p:pic>
        <p:nvPicPr>
          <p:cNvPr id="23" name="Picture 22" descr="Screen Shot 2025-03-05 at 9.42.52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1400"/>
            <a:ext cx="3276600" cy="2565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28800" y="3886200"/>
            <a:ext cx="205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ρ</a:t>
            </a:r>
            <a:r>
              <a:rPr lang="en-US" sz="1400" baseline="-25000" dirty="0"/>
              <a:t>0L</a:t>
            </a:r>
            <a:r>
              <a:rPr lang="en-US" sz="1400" dirty="0"/>
              <a:t>(sensitive to 2J</a:t>
            </a:r>
            <a:r>
              <a:rPr lang="en-US" sz="1400" baseline="-25000" dirty="0"/>
              <a:t>u</a:t>
            </a:r>
            <a:r>
              <a:rPr lang="en-US" sz="1400" dirty="0"/>
              <a:t>+J</a:t>
            </a:r>
            <a:r>
              <a:rPr lang="en-US" sz="1400" baseline="-25000" dirty="0"/>
              <a:t>d</a:t>
            </a:r>
            <a:r>
              <a:rPr lang="en-US" sz="1400" dirty="0"/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53200" y="3276600"/>
            <a:ext cx="2342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ρ</a:t>
            </a:r>
            <a:r>
              <a:rPr lang="en-US" baseline="-25000" dirty="0" err="1"/>
              <a:t>+L</a:t>
            </a:r>
            <a:r>
              <a:rPr lang="en-US" dirty="0"/>
              <a:t>(sensitive to </a:t>
            </a:r>
            <a:r>
              <a:rPr lang="en-US" dirty="0" err="1"/>
              <a:t>J</a:t>
            </a:r>
            <a:r>
              <a:rPr lang="en-US" baseline="-25000" dirty="0" err="1"/>
              <a:t>u</a:t>
            </a:r>
            <a:r>
              <a:rPr lang="en-US" dirty="0" err="1"/>
              <a:t>-J</a:t>
            </a:r>
            <a:r>
              <a:rPr lang="en-US" baseline="-25000" dirty="0" err="1"/>
              <a:t>d</a:t>
            </a:r>
            <a:r>
              <a:rPr lang="en-US" dirty="0"/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19200" y="6172200"/>
            <a:ext cx="615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Significant SSAs predicted, sensitive to OAM contributions</a:t>
            </a:r>
          </a:p>
        </p:txBody>
      </p:sp>
      <p:pic>
        <p:nvPicPr>
          <p:cNvPr id="30" name="Picture 1" descr="Screen Shot 2019-06-18 at 3.13.29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838200"/>
            <a:ext cx="990600" cy="114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852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363538" y="169863"/>
            <a:ext cx="7568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/>
              <a:t>Theory predictions for transverse SSAs for rho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H. Avakian, RGH, March 26</a:t>
            </a:r>
          </a:p>
        </p:txBody>
      </p:sp>
      <p:sp>
        <p:nvSpPr>
          <p:cNvPr id="39945" name="Slide Number Placeholder 1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94D0E0-A34E-574E-B33F-09977E440FBE}" type="slidenum">
              <a:rPr lang="en-US" sz="1400"/>
              <a:pPr/>
              <a:t>6</a:t>
            </a:fld>
            <a:endParaRPr lang="en-US" sz="1400"/>
          </a:p>
        </p:txBody>
      </p:sp>
      <p:pic>
        <p:nvPicPr>
          <p:cNvPr id="2" name="Picture 1" descr="Screen Shot 2025-03-05 at 8.11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7035800" cy="838200"/>
          </a:xfrm>
          <a:prstGeom prst="rect">
            <a:avLst/>
          </a:prstGeom>
        </p:spPr>
      </p:pic>
      <p:pic>
        <p:nvPicPr>
          <p:cNvPr id="3" name="Picture 2" descr="Screen Shot 2025-03-05 at 8.10.3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6477000" cy="876300"/>
          </a:xfrm>
          <a:prstGeom prst="rect">
            <a:avLst/>
          </a:prstGeom>
        </p:spPr>
      </p:pic>
      <p:pic>
        <p:nvPicPr>
          <p:cNvPr id="4" name="Picture 3" descr="Screen Shot 2025-03-05 at 8.13.0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371600"/>
            <a:ext cx="1511300" cy="381169"/>
          </a:xfrm>
          <a:prstGeom prst="rect">
            <a:avLst/>
          </a:prstGeom>
        </p:spPr>
      </p:pic>
      <p:pic>
        <p:nvPicPr>
          <p:cNvPr id="6" name="Picture 5" descr="Screen Shot 2025-03-05 at 8.12.4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22" y="838200"/>
            <a:ext cx="2696882" cy="381000"/>
          </a:xfrm>
          <a:prstGeom prst="rect">
            <a:avLst/>
          </a:prstGeom>
        </p:spPr>
      </p:pic>
      <p:pic>
        <p:nvPicPr>
          <p:cNvPr id="7" name="Picture 6" descr="Screen Shot 2025-03-05 at 8.19.0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95800"/>
            <a:ext cx="2654300" cy="368300"/>
          </a:xfrm>
          <a:prstGeom prst="rect">
            <a:avLst/>
          </a:prstGeom>
        </p:spPr>
      </p:pic>
      <p:pic>
        <p:nvPicPr>
          <p:cNvPr id="8" name="Picture 7" descr="Screen Shot 2025-03-05 at 8.19.35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76800"/>
            <a:ext cx="2730500" cy="3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822" y="4114800"/>
            <a:ext cx="3481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Opposite signs from HERMES!!</a:t>
            </a:r>
          </a:p>
        </p:txBody>
      </p:sp>
      <p:pic>
        <p:nvPicPr>
          <p:cNvPr id="11" name="Picture 10" descr="Screen Shot 2025-03-05 at 8.22.22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24200"/>
            <a:ext cx="3048000" cy="584200"/>
          </a:xfrm>
          <a:prstGeom prst="rect">
            <a:avLst/>
          </a:prstGeom>
        </p:spPr>
      </p:pic>
      <p:pic>
        <p:nvPicPr>
          <p:cNvPr id="12" name="Picture 11" descr="Screen Shot 2025-03-05 at 8.24.00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64" y="3124200"/>
            <a:ext cx="3033836" cy="2590800"/>
          </a:xfrm>
          <a:prstGeom prst="rect">
            <a:avLst/>
          </a:prstGeom>
        </p:spPr>
      </p:pic>
      <p:pic>
        <p:nvPicPr>
          <p:cNvPr id="13" name="Picture 12" descr="Screen Shot 2025-03-05 at 8.25.44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419600"/>
            <a:ext cx="1206500" cy="419100"/>
          </a:xfrm>
          <a:prstGeom prst="rect">
            <a:avLst/>
          </a:prstGeom>
        </p:spPr>
      </p:pic>
      <p:pic>
        <p:nvPicPr>
          <p:cNvPr id="14" name="Picture 13" descr="Screen Shot 2025-03-05 at 8.27.23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124200"/>
            <a:ext cx="3098800" cy="263070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519" y="762000"/>
            <a:ext cx="3161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Goloskokov&amp;Kroll</a:t>
            </a:r>
            <a:r>
              <a:rPr lang="en-US" dirty="0"/>
              <a:t> 0809.4126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6800" y="5867400"/>
            <a:ext cx="275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Significant SSAs for VMs</a:t>
            </a:r>
          </a:p>
        </p:txBody>
      </p:sp>
      <p:pic>
        <p:nvPicPr>
          <p:cNvPr id="19" name="Picture 18" descr="Screen Shot 2025-03-05 at 9.30.30 A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981200"/>
            <a:ext cx="2120900" cy="3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98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MS PGothic" charset="0"/>
              </a:rPr>
              <a:t>“diffractive” VMs: rapidity gap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F727F91-1D5A-5648-B155-BA59E0BA0155}" type="slidenum">
              <a:rPr lang="en-US" sz="1400"/>
              <a:pPr/>
              <a:t>7</a:t>
            </a:fld>
            <a:endParaRPr lang="en-US" sz="1400"/>
          </a:p>
        </p:txBody>
      </p:sp>
      <p:sp>
        <p:nvSpPr>
          <p:cNvPr id="29700" name="TextBox 2"/>
          <p:cNvSpPr txBox="1">
            <a:spLocks noChangeArrowheads="1"/>
          </p:cNvSpPr>
          <p:nvPr/>
        </p:nvSpPr>
        <p:spPr bwMode="auto">
          <a:xfrm>
            <a:off x="228600" y="5257800"/>
            <a:ext cx="365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Diffractive VMs (</a:t>
            </a:r>
            <a:r>
              <a:rPr lang="en-US" dirty="0">
                <a:solidFill>
                  <a:srgbClr val="FF0000"/>
                </a:solidFill>
                <a:latin typeface="Symbol"/>
              </a:rPr>
              <a:t>r</a:t>
            </a: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4648200" y="4343400"/>
            <a:ext cx="4495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/>
              <a:t>Significant rapidity gap between protons (backward) and rho (forward)</a:t>
            </a:r>
          </a:p>
          <a:p>
            <a:r>
              <a:rPr lang="en-US" sz="1800" dirty="0"/>
              <a:t>What is the fraction of VMs in DDIS?</a:t>
            </a:r>
          </a:p>
          <a:p>
            <a:r>
              <a:rPr lang="en-US" sz="1800" dirty="0"/>
              <a:t>What is the relative fraction of VMs as a function of  W and Q</a:t>
            </a:r>
            <a:r>
              <a:rPr lang="en-US" sz="1800" baseline="30000" dirty="0"/>
              <a:t>2</a:t>
            </a:r>
            <a:r>
              <a:rPr lang="en-US" sz="1800" dirty="0"/>
              <a:t>?</a:t>
            </a:r>
          </a:p>
          <a:p>
            <a:r>
              <a:rPr lang="en-US" sz="1800" dirty="0">
                <a:solidFill>
                  <a:srgbClr val="FF0000"/>
                </a:solidFill>
              </a:rPr>
              <a:t>Identify kinematics of “diffractive” </a:t>
            </a:r>
            <a:r>
              <a:rPr lang="en-US" sz="1800" dirty="0">
                <a:solidFill>
                  <a:srgbClr val="FF0000"/>
                </a:solidFill>
                <a:latin typeface="Symbol"/>
              </a:rPr>
              <a:t>r</a:t>
            </a:r>
            <a:r>
              <a:rPr lang="en-US" sz="1800" baseline="30000" dirty="0">
                <a:solidFill>
                  <a:srgbClr val="FF0000"/>
                </a:solidFill>
              </a:rPr>
              <a:t>0</a:t>
            </a:r>
            <a:r>
              <a:rPr lang="en-US" sz="1800" dirty="0">
                <a:solidFill>
                  <a:srgbClr val="FF0000"/>
                </a:solidFill>
              </a:rPr>
              <a:t> by comparison with </a:t>
            </a:r>
            <a:r>
              <a:rPr lang="en-US" sz="1800" dirty="0">
                <a:solidFill>
                  <a:srgbClr val="FF0000"/>
                </a:solidFill>
                <a:latin typeface="Symbol"/>
              </a:rPr>
              <a:t>r</a:t>
            </a:r>
            <a:r>
              <a:rPr lang="en-US" sz="1800" baseline="30000" dirty="0">
                <a:solidFill>
                  <a:srgbClr val="FF0000"/>
                </a:solidFill>
              </a:rPr>
              <a:t>+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/>
          </a:p>
        </p:txBody>
      </p:sp>
      <p:pic>
        <p:nvPicPr>
          <p:cNvPr id="29703" name="Picture 1" descr="Screen Shot 2019-06-18 at 3.13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53000"/>
            <a:ext cx="9847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6200" y="914400"/>
            <a:ext cx="3409560" cy="3531116"/>
            <a:chOff x="23519" y="990600"/>
            <a:chExt cx="4559755" cy="4064516"/>
          </a:xfrm>
        </p:grpSpPr>
        <p:pic>
          <p:nvPicPr>
            <p:cNvPr id="3" name="Picture 2" descr="flu2fuu-rho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2" y="990600"/>
              <a:ext cx="4540817" cy="4038600"/>
            </a:xfrm>
            <a:prstGeom prst="rect">
              <a:avLst/>
            </a:prstGeom>
          </p:spPr>
        </p:pic>
        <p:pic>
          <p:nvPicPr>
            <p:cNvPr id="4" name="Picture 3" descr="fl2fuu-all-par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9" y="1066800"/>
              <a:ext cx="4554300" cy="398831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6800" y="1143000"/>
              <a:ext cx="3516474" cy="354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Beam SSA for exclusive states</a:t>
              </a:r>
            </a:p>
          </p:txBody>
        </p:sp>
        <p:sp>
          <p:nvSpPr>
            <p:cNvPr id="16" name="Left Brace 15"/>
            <p:cNvSpPr/>
            <p:nvPr/>
          </p:nvSpPr>
          <p:spPr>
            <a:xfrm rot="5400000" flipH="1">
              <a:off x="3848100" y="3771900"/>
              <a:ext cx="304800" cy="990600"/>
            </a:xfrm>
            <a:prstGeom prst="leftBrace">
              <a:avLst/>
            </a:prstGeom>
            <a:ln>
              <a:solidFill>
                <a:srgbClr val="FF0000"/>
              </a:solidFill>
            </a:ln>
            <a:effectLst>
              <a:outerShdw blurRad="40000" dist="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Screen Shot 2025-01-27 at 10.05.0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85" y="990600"/>
            <a:ext cx="5263415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17526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96200" y="1447800"/>
            <a:ext cx="45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ymbol"/>
              </a:rPr>
              <a:t>r</a:t>
            </a:r>
            <a:r>
              <a:rPr lang="en-US" baseline="30000" dirty="0"/>
              <a:t>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57800" y="2209800"/>
            <a:ext cx="439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t&lt;1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24400" y="3276600"/>
            <a:ext cx="588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t&lt;0.5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0" y="114300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ymbol"/>
              </a:rPr>
              <a:t> </a:t>
            </a:r>
            <a:r>
              <a:rPr lang="en-US" dirty="0"/>
              <a:t>ep</a:t>
            </a:r>
            <a:r>
              <a:rPr lang="en-US" dirty="0">
                <a:sym typeface="Wingdings"/>
              </a:rPr>
              <a:t>e’p</a:t>
            </a:r>
            <a:r>
              <a:rPr lang="en-US" dirty="0">
                <a:latin typeface="Symbol"/>
              </a:rPr>
              <a:t>r</a:t>
            </a:r>
            <a:r>
              <a:rPr lang="en-US" baseline="30000" dirty="0"/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185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58200" y="6588125"/>
            <a:ext cx="685800" cy="32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ABEFEF5-79F9-924F-9139-A6DEE757101C}" type="slidenum">
              <a:rPr lang="en-US" sz="1400"/>
              <a:pPr/>
              <a:t>8</a:t>
            </a:fld>
            <a:endParaRPr lang="en-US" sz="1400"/>
          </a:p>
        </p:txBody>
      </p:sp>
      <p:sp>
        <p:nvSpPr>
          <p:cNvPr id="32781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98438"/>
            <a:ext cx="8229600" cy="563562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MS PGothic" charset="0"/>
              </a:rPr>
              <a:t>Exclusive dihadrons from CLAS12</a:t>
            </a:r>
          </a:p>
        </p:txBody>
      </p:sp>
      <p:sp>
        <p:nvSpPr>
          <p:cNvPr id="32782" name="Footer Placeholder 9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/>
              <a:t>H. Avakian, RGH, March 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5638800"/>
            <a:ext cx="73914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exclusive rho contributions in SIDIS drop with Q</a:t>
            </a:r>
            <a:r>
              <a:rPr lang="en-US" baseline="30000" dirty="0"/>
              <a:t>2 </a:t>
            </a:r>
            <a:r>
              <a:rPr lang="en-US" dirty="0"/>
              <a:t>(~1/Q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At large z=z</a:t>
            </a:r>
            <a:r>
              <a:rPr lang="en-US" baseline="-25000" dirty="0"/>
              <a:t>1</a:t>
            </a:r>
            <a:r>
              <a:rPr lang="en-US" dirty="0"/>
              <a:t>+z</a:t>
            </a:r>
            <a:r>
              <a:rPr lang="en-US" baseline="-25000" dirty="0"/>
              <a:t>2</a:t>
            </a:r>
            <a:r>
              <a:rPr lang="en-US" dirty="0"/>
              <a:t> the transverse photon contributions to </a:t>
            </a:r>
            <a:r>
              <a:rPr lang="en-US" dirty="0" err="1">
                <a:latin typeface="Symbol"/>
              </a:rPr>
              <a:t>r</a:t>
            </a:r>
            <a:r>
              <a:rPr lang="en-US" baseline="-25000" dirty="0" err="1"/>
              <a:t>L</a:t>
            </a:r>
            <a:r>
              <a:rPr lang="en-US" dirty="0"/>
              <a:t> suppressed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281" y="914400"/>
            <a:ext cx="7211719" cy="4666820"/>
            <a:chOff x="-76199" y="524249"/>
            <a:chExt cx="9067800" cy="5590371"/>
          </a:xfrm>
        </p:grpSpPr>
        <p:grpSp>
          <p:nvGrpSpPr>
            <p:cNvPr id="2" name="Group 1"/>
            <p:cNvGrpSpPr/>
            <p:nvPr/>
          </p:nvGrpSpPr>
          <p:grpSpPr>
            <a:xfrm>
              <a:off x="-76199" y="524249"/>
              <a:ext cx="9067800" cy="5363358"/>
              <a:chOff x="0" y="181831"/>
              <a:chExt cx="9144000" cy="6149119"/>
            </a:xfrm>
          </p:grpSpPr>
          <p:pic>
            <p:nvPicPr>
              <p:cNvPr id="32769" name="Picture 6" descr="Screen Shot 2024-07-09 at 8.31.12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4200" y="2819400"/>
                <a:ext cx="2197100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0" name="Picture 10" descr="Screen Shot 2024-07-09 at 9.14.16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400" y="4572000"/>
                <a:ext cx="2133600" cy="1758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1" name="Picture 14" descr="Screen Shot 2024-07-09 at 8.48.47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5800" y="914400"/>
                <a:ext cx="2667000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2" name="Picture 7" descr="Screen Shot 2024-07-09 at 8.32.47 A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9600" y="2667000"/>
                <a:ext cx="2667000" cy="198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4" name="Picture 13" descr="Screen Shot 2024-07-09 at 8.47.38 AM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4863" y="914400"/>
                <a:ext cx="2573337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5" name="Picture 11" descr="Screen Shot 2024-07-09 at 8.43.25 AM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14400"/>
                <a:ext cx="2286000" cy="198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6" name="Picture 2" descr="Screen Shot 2024-07-09 at 8.27.32 AM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400" y="2667000"/>
                <a:ext cx="2590800" cy="1971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7" name="Picture 5" descr="Screen Shot 2024-07-09 at 8.29.43 A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" y="2667000"/>
                <a:ext cx="2260600" cy="198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79" name="Picture 1" descr="Screen Shot 2024-07-09 at 9.11.22 AM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6" y="4469011"/>
                <a:ext cx="2344738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83" name="Picture 9" descr="latex-image-1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1963" y="181831"/>
                <a:ext cx="1371600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84" name="TextBox 3"/>
              <p:cNvSpPr txBox="1">
                <a:spLocks noChangeArrowheads="1"/>
              </p:cNvSpPr>
              <p:nvPr/>
            </p:nvSpPr>
            <p:spPr bwMode="auto">
              <a:xfrm>
                <a:off x="2574061" y="2693497"/>
                <a:ext cx="1197712" cy="380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200" dirty="0"/>
                  <a:t>Q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=3 GeV</a:t>
                </a:r>
                <a:r>
                  <a:rPr lang="en-US" sz="1200" baseline="30000" dirty="0"/>
                  <a:t>2</a:t>
                </a:r>
              </a:p>
            </p:txBody>
          </p:sp>
          <p:sp>
            <p:nvSpPr>
              <p:cNvPr id="32785" name="TextBox 24"/>
              <p:cNvSpPr txBox="1">
                <a:spLocks noChangeArrowheads="1"/>
              </p:cNvSpPr>
              <p:nvPr/>
            </p:nvSpPr>
            <p:spPr bwMode="auto">
              <a:xfrm>
                <a:off x="5762414" y="2798150"/>
                <a:ext cx="1197712" cy="380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200" dirty="0"/>
                  <a:t>Q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=4 GeV</a:t>
                </a:r>
                <a:r>
                  <a:rPr lang="en-US" sz="1200" baseline="30000" dirty="0"/>
                  <a:t>2</a:t>
                </a:r>
              </a:p>
            </p:txBody>
          </p:sp>
          <p:sp>
            <p:nvSpPr>
              <p:cNvPr id="32786" name="TextBox 25"/>
              <p:cNvSpPr txBox="1">
                <a:spLocks noChangeArrowheads="1"/>
              </p:cNvSpPr>
              <p:nvPr/>
            </p:nvSpPr>
            <p:spPr bwMode="auto">
              <a:xfrm>
                <a:off x="7887982" y="2902803"/>
                <a:ext cx="1197712" cy="380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200" dirty="0"/>
                  <a:t>Q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=5 GeV</a:t>
                </a:r>
                <a:r>
                  <a:rPr lang="en-US" sz="1200" baseline="30000" dirty="0"/>
                  <a:t>2</a:t>
                </a:r>
              </a:p>
            </p:txBody>
          </p:sp>
          <p:sp>
            <p:nvSpPr>
              <p:cNvPr id="32787" name="Rectangle 32"/>
              <p:cNvSpPr>
                <a:spLocks noChangeArrowheads="1"/>
              </p:cNvSpPr>
              <p:nvPr/>
            </p:nvSpPr>
            <p:spPr bwMode="auto">
              <a:xfrm>
                <a:off x="381000" y="1219200"/>
                <a:ext cx="62865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x=0.2</a:t>
                </a:r>
              </a:p>
            </p:txBody>
          </p:sp>
          <p:sp>
            <p:nvSpPr>
              <p:cNvPr id="32788" name="TextBox 33"/>
              <p:cNvSpPr txBox="1">
                <a:spLocks noChangeArrowheads="1"/>
              </p:cNvSpPr>
              <p:nvPr/>
            </p:nvSpPr>
            <p:spPr bwMode="auto">
              <a:xfrm>
                <a:off x="457200" y="990600"/>
                <a:ext cx="107156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400"/>
                  <a:t>Q</a:t>
                </a:r>
                <a:r>
                  <a:rPr lang="en-US" sz="1400" baseline="30000"/>
                  <a:t>2</a:t>
                </a:r>
                <a:r>
                  <a:rPr lang="en-US" sz="1400"/>
                  <a:t>=2 GeV</a:t>
                </a:r>
                <a:r>
                  <a:rPr lang="en-US" sz="1400" baseline="30000"/>
                  <a:t>2</a:t>
                </a:r>
              </a:p>
            </p:txBody>
          </p:sp>
          <p:sp>
            <p:nvSpPr>
              <p:cNvPr id="32789" name="TextBox 34"/>
              <p:cNvSpPr txBox="1">
                <a:spLocks noChangeArrowheads="1"/>
              </p:cNvSpPr>
              <p:nvPr/>
            </p:nvSpPr>
            <p:spPr bwMode="auto">
              <a:xfrm>
                <a:off x="3346995" y="1019053"/>
                <a:ext cx="1071563" cy="307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400" dirty="0"/>
                  <a:t>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=3 GeV</a:t>
                </a:r>
                <a:r>
                  <a:rPr lang="en-US" sz="1400" baseline="30000" dirty="0"/>
                  <a:t>2</a:t>
                </a:r>
              </a:p>
            </p:txBody>
          </p:sp>
          <p:sp>
            <p:nvSpPr>
              <p:cNvPr id="32790" name="TextBox 35"/>
              <p:cNvSpPr txBox="1">
                <a:spLocks noChangeArrowheads="1"/>
              </p:cNvSpPr>
              <p:nvPr/>
            </p:nvSpPr>
            <p:spPr bwMode="auto">
              <a:xfrm>
                <a:off x="5762414" y="914400"/>
                <a:ext cx="1071563" cy="307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400" dirty="0"/>
                  <a:t>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=4 GeV</a:t>
                </a:r>
                <a:r>
                  <a:rPr lang="en-US" sz="1400" baseline="30000" dirty="0"/>
                  <a:t>2</a:t>
                </a:r>
              </a:p>
            </p:txBody>
          </p:sp>
          <p:sp>
            <p:nvSpPr>
              <p:cNvPr id="32793" name="TextBox 30"/>
              <p:cNvSpPr txBox="1">
                <a:spLocks noChangeArrowheads="1"/>
              </p:cNvSpPr>
              <p:nvPr/>
            </p:nvSpPr>
            <p:spPr bwMode="auto">
              <a:xfrm>
                <a:off x="7884767" y="4577247"/>
                <a:ext cx="1071563" cy="307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400" dirty="0"/>
                  <a:t>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=5 GeV</a:t>
                </a:r>
                <a:r>
                  <a:rPr lang="en-US" sz="1400" baseline="30000" dirty="0"/>
                  <a:t>2</a:t>
                </a:r>
              </a:p>
            </p:txBody>
          </p:sp>
          <p:sp>
            <p:nvSpPr>
              <p:cNvPr id="32794" name="Rectangle 4"/>
              <p:cNvSpPr>
                <a:spLocks noChangeArrowheads="1"/>
              </p:cNvSpPr>
              <p:nvPr/>
            </p:nvSpPr>
            <p:spPr bwMode="auto">
              <a:xfrm>
                <a:off x="381000" y="3352800"/>
                <a:ext cx="62865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x=0.3</a:t>
                </a:r>
              </a:p>
            </p:txBody>
          </p:sp>
          <p:sp>
            <p:nvSpPr>
              <p:cNvPr id="32795" name="TextBox 21"/>
              <p:cNvSpPr txBox="1">
                <a:spLocks noChangeArrowheads="1"/>
              </p:cNvSpPr>
              <p:nvPr/>
            </p:nvSpPr>
            <p:spPr bwMode="auto">
              <a:xfrm>
                <a:off x="351876" y="2798150"/>
                <a:ext cx="1071563" cy="307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400" dirty="0"/>
                  <a:t>Q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=2 GeV</a:t>
                </a:r>
                <a:r>
                  <a:rPr lang="en-US" sz="1400" baseline="30000" dirty="0"/>
                  <a:t>2</a:t>
                </a:r>
              </a:p>
            </p:txBody>
          </p:sp>
          <p:sp>
            <p:nvSpPr>
              <p:cNvPr id="32796" name="Rectangle 26"/>
              <p:cNvSpPr>
                <a:spLocks noChangeArrowheads="1"/>
              </p:cNvSpPr>
              <p:nvPr/>
            </p:nvSpPr>
            <p:spPr bwMode="auto">
              <a:xfrm>
                <a:off x="381000" y="4876800"/>
                <a:ext cx="62865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x=0.4</a:t>
                </a:r>
              </a:p>
            </p:txBody>
          </p:sp>
          <p:sp>
            <p:nvSpPr>
              <p:cNvPr id="32797" name="TextBox 27"/>
              <p:cNvSpPr txBox="1">
                <a:spLocks noChangeArrowheads="1"/>
              </p:cNvSpPr>
              <p:nvPr/>
            </p:nvSpPr>
            <p:spPr bwMode="auto">
              <a:xfrm>
                <a:off x="304800" y="4648200"/>
                <a:ext cx="107156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r>
                  <a:rPr lang="en-US" sz="1400"/>
                  <a:t>Q</a:t>
                </a:r>
                <a:r>
                  <a:rPr lang="en-US" sz="1400" baseline="30000"/>
                  <a:t>2</a:t>
                </a:r>
                <a:r>
                  <a:rPr lang="en-US" sz="1400"/>
                  <a:t>=2 GeV</a:t>
                </a:r>
                <a:r>
                  <a:rPr lang="en-US" sz="1400" baseline="30000"/>
                  <a:t>2</a:t>
                </a:r>
              </a:p>
            </p:txBody>
          </p:sp>
        </p:grpSp>
        <p:pic>
          <p:nvPicPr>
            <p:cNvPr id="32778" name="Picture 8" descr="Screen Shot 2024-07-09 at 9.12.32 AM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191000"/>
              <a:ext cx="2289813" cy="192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3" name="Picture 9" descr="Screen Shot 2024-07-09 at 9.13.33 AM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1" y="4267201"/>
              <a:ext cx="2133600" cy="1772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28"/>
            <p:cNvSpPr txBox="1">
              <a:spLocks noChangeArrowheads="1"/>
            </p:cNvSpPr>
            <p:nvPr/>
          </p:nvSpPr>
          <p:spPr bwMode="auto">
            <a:xfrm>
              <a:off x="2572225" y="4259202"/>
              <a:ext cx="1309810" cy="33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200" dirty="0"/>
                <a:t>Q</a:t>
              </a:r>
              <a:r>
                <a:rPr lang="en-US" sz="1200" baseline="30000" dirty="0"/>
                <a:t>2</a:t>
              </a:r>
              <a:r>
                <a:rPr lang="en-US" sz="1200" dirty="0"/>
                <a:t>=3 GeV</a:t>
              </a:r>
              <a:r>
                <a:rPr lang="en-US" sz="1200" baseline="30000" dirty="0"/>
                <a:t>2</a:t>
              </a:r>
            </a:p>
          </p:txBody>
        </p:sp>
        <p:sp>
          <p:nvSpPr>
            <p:cNvPr id="36" name="TextBox 29"/>
            <p:cNvSpPr txBox="1">
              <a:spLocks noChangeArrowheads="1"/>
            </p:cNvSpPr>
            <p:nvPr/>
          </p:nvSpPr>
          <p:spPr bwMode="auto">
            <a:xfrm>
              <a:off x="5063325" y="4266720"/>
              <a:ext cx="1503073" cy="368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400" dirty="0"/>
                <a:t>Q</a:t>
              </a:r>
              <a:r>
                <a:rPr lang="en-US" sz="1400" baseline="30000" dirty="0"/>
                <a:t>2</a:t>
              </a:r>
              <a:r>
                <a:rPr lang="en-US" sz="1400" dirty="0"/>
                <a:t>=4 GeV</a:t>
              </a:r>
              <a:r>
                <a:rPr lang="en-US" sz="1400" baseline="30000" dirty="0"/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24600" y="1066800"/>
            <a:ext cx="2819400" cy="1905000"/>
            <a:chOff x="7069864" y="1143000"/>
            <a:chExt cx="2074136" cy="1460548"/>
          </a:xfrm>
        </p:grpSpPr>
        <p:pic>
          <p:nvPicPr>
            <p:cNvPr id="6" name="Picture 5" descr="Screen Shot 2025-02-14 at 8.48.48 AM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864" y="1143000"/>
              <a:ext cx="2074136" cy="14605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848600" y="1295400"/>
              <a:ext cx="10464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all exclusive </a:t>
              </a:r>
              <a:r>
                <a:rPr lang="en-US" sz="1000" b="1" dirty="0">
                  <a:latin typeface="Symbol"/>
                </a:rPr>
                <a:t>r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34961" y="1981200"/>
              <a:ext cx="807066" cy="188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</a:rPr>
                <a:t>longitudinal </a:t>
              </a:r>
              <a:r>
                <a:rPr lang="en-US" sz="1000" b="1" dirty="0">
                  <a:solidFill>
                    <a:srgbClr val="FF0000"/>
                  </a:solidFill>
                  <a:latin typeface="Symbol"/>
                </a:rPr>
                <a:t>r</a:t>
              </a:r>
            </a:p>
          </p:txBody>
        </p:sp>
      </p:grpSp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773269"/>
            <a:ext cx="1498703" cy="38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5729" y="4724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lower x need higher z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06669"/>
            <a:ext cx="1775269" cy="304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392269"/>
            <a:ext cx="1214731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62800" y="2971800"/>
            <a:ext cx="18514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GK: arXiv:0708.3569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529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24-11-22 at 6.29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2819400" cy="2819400"/>
          </a:xfrm>
          <a:prstGeom prst="rect">
            <a:avLst/>
          </a:prstGeom>
        </p:spPr>
      </p:pic>
      <p:pic>
        <p:nvPicPr>
          <p:cNvPr id="12" name="Picture 11" descr="hermes-rho-t0.06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09800"/>
            <a:ext cx="3195442" cy="3009900"/>
          </a:xfrm>
          <a:prstGeom prst="rect">
            <a:avLst/>
          </a:prstGeom>
        </p:spPr>
      </p:pic>
      <p:pic>
        <p:nvPicPr>
          <p:cNvPr id="7" name="Picture 6" descr="Screen Shot 2024-09-18 at 10.59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838200"/>
            <a:ext cx="2697655" cy="106197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69A985D-C60B-FD4E-837B-3E98BDC216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H. Avakian, RGH, March 26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CC80FC2-75E2-804D-B37E-FCC866A51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05C046-74D3-4F45-AF27-F452DBD77A7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67057C-30E6-4944-B754-F1F565043922}"/>
              </a:ext>
            </a:extLst>
          </p:cNvPr>
          <p:cNvSpPr txBox="1"/>
          <p:nvPr/>
        </p:nvSpPr>
        <p:spPr>
          <a:xfrm>
            <a:off x="685800" y="152400"/>
            <a:ext cx="649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CLAS12 Experiments involved: Exclusive </a:t>
            </a:r>
            <a:r>
              <a:rPr lang="en-US" sz="2400" dirty="0" err="1"/>
              <a:t>rhos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14400"/>
            <a:ext cx="553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Exclusivity condition  defined by the missing Energy: </a:t>
            </a:r>
          </a:p>
        </p:txBody>
      </p:sp>
      <p:pic>
        <p:nvPicPr>
          <p:cNvPr id="9" name="Picture 8" descr="Screen Shot 2024-09-18 at 11.01.2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3187700" cy="482600"/>
          </a:xfrm>
          <a:prstGeom prst="rect">
            <a:avLst/>
          </a:prstGeom>
        </p:spPr>
      </p:pic>
      <p:pic>
        <p:nvPicPr>
          <p:cNvPr id="13" name="Picture 12" descr="compass-rh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09800"/>
            <a:ext cx="3124200" cy="2971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" y="1981200"/>
            <a:ext cx="2782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CLAS12 (width &lt;0.1GeV)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6600" y="1905000"/>
            <a:ext cx="2846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HERMES(width ~0.6GeV)</a:t>
            </a:r>
          </a:p>
          <a:p>
            <a:r>
              <a:rPr lang="en-US" dirty="0"/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72200" y="1905000"/>
            <a:ext cx="2803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COMPASS(width ~2GeV)</a:t>
            </a:r>
          </a:p>
          <a:p>
            <a:r>
              <a:rPr lang="en-US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257800"/>
            <a:ext cx="9161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Guarantying the “exclusivity” requires </a:t>
            </a:r>
            <a:r>
              <a:rPr lang="en-US" dirty="0">
                <a:solidFill>
                  <a:srgbClr val="FF0000"/>
                </a:solidFill>
              </a:rPr>
              <a:t>good resolutions </a:t>
            </a:r>
            <a:r>
              <a:rPr lang="en-US" dirty="0"/>
              <a:t>(get worse at higher energies)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Subtraction procedure relays on normalization, based on exclusive limit of LUND-MC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All distributions have  tails, indicating the RC may not be negligible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Extraction of SDMEs, will require validation in the multi-D space (significant samples)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2362200"/>
            <a:ext cx="1247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~20% of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8600" y="2743200"/>
            <a:ext cx="185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hep-ex/0004023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2895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c:\gs\gs8.14\bin\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2"/>
  <p:tag name="DEFAULTFONTSIZE" val="10"/>
  <p:tag name="DEFAULTWIDTH" val="722"/>
  <p:tag name="DEFAULTHEIGHT" val="302"/>
</p:tagLst>
</file>

<file path=ppt/theme/theme1.xml><?xml version="1.0" encoding="utf-8"?>
<a:theme xmlns:a="http://schemas.openxmlformats.org/drawingml/2006/main" name="harut">
  <a:themeElements>
    <a:clrScheme name="har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r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har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r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r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r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r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r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r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harut</Template>
  <TotalTime>235897</TotalTime>
  <Words>3403</Words>
  <Application>Microsoft Macintosh PowerPoint</Application>
  <PresentationFormat>On-screen Show (4:3)</PresentationFormat>
  <Paragraphs>419</Paragraphs>
  <Slides>47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harut</vt:lpstr>
      <vt:lpstr>PowerPoint Presentation</vt:lpstr>
      <vt:lpstr>PowerPoint Presentation</vt:lpstr>
      <vt:lpstr>Sivers effect:  PT-dependence</vt:lpstr>
      <vt:lpstr>From JLa12 to JLab24 Larger Q2 at large PT</vt:lpstr>
      <vt:lpstr>PowerPoint Presentation</vt:lpstr>
      <vt:lpstr>PowerPoint Presentation</vt:lpstr>
      <vt:lpstr>“diffractive” VMs: rapidity gap</vt:lpstr>
      <vt:lpstr>Exclusive dihadrons from CLAS12</vt:lpstr>
      <vt:lpstr>PowerPoint Presentation</vt:lpstr>
      <vt:lpstr>Measured x-section: DDIS vs DIS</vt:lpstr>
      <vt:lpstr>PowerPoint Presentation</vt:lpstr>
      <vt:lpstr>VM contributions</vt:lpstr>
      <vt:lpstr>Studies of  r0 impact with longitudinally polarized NH3 target</vt:lpstr>
      <vt:lpstr>CLAS12 AUL:exclusive rho0 and pi0</vt:lpstr>
      <vt:lpstr>HERMES AUL:”exclusive” pions</vt:lpstr>
      <vt:lpstr>CLAS12 exclusive pions from RGC</vt:lpstr>
      <vt:lpstr>CLAS12 AUL:exclusive pions</vt:lpstr>
      <vt:lpstr>CLAS12 AUT:exclusive rho0 and pi+</vt:lpstr>
      <vt:lpstr>PowerPoint Presentation</vt:lpstr>
      <vt:lpstr>PowerPoint Presentation</vt:lpstr>
      <vt:lpstr>Exclusive r contributions to p: PT-dependence</vt:lpstr>
      <vt:lpstr>PowerPoint Presentation</vt:lpstr>
      <vt:lpstr>PowerPoint Presentation</vt:lpstr>
      <vt:lpstr>CLAS12 AUT:exclusive rho0 and pi+</vt:lpstr>
      <vt:lpstr>Validating longitudinal rho</vt:lpstr>
      <vt:lpstr>rho0 ALU</vt:lpstr>
      <vt:lpstr>asymmetric decays</vt:lpstr>
      <vt:lpstr>CLAS12 AUL:exclusive pions</vt:lpstr>
      <vt:lpstr>ALL for samples:Q2-dependence</vt:lpstr>
      <vt:lpstr>Experiments (EMC, NMC)</vt:lpstr>
      <vt:lpstr>Experiments (ZEUS)</vt:lpstr>
      <vt:lpstr>Experiments (EMC, NMC)</vt:lpstr>
      <vt:lpstr>Response from theory</vt:lpstr>
      <vt:lpstr>ALL studies of exclusive  r0 : HERMES</vt:lpstr>
      <vt:lpstr>Excluding the “diffractive” rho from SIDIS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e+e- to estimate vector mesons</vt:lpstr>
      <vt:lpstr>Single pions</vt:lpstr>
      <vt:lpstr>DSA from  NH3: understanding dilution</vt:lpstr>
      <vt:lpstr>Plots suggested for release</vt:lpstr>
      <vt:lpstr>RGC:  target SSA in exclusive rho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avakian</dc:creator>
  <cp:lastModifiedBy>Harut Avagyan</cp:lastModifiedBy>
  <cp:revision>1412</cp:revision>
  <cp:lastPrinted>2025-03-25T21:51:18Z</cp:lastPrinted>
  <dcterms:created xsi:type="dcterms:W3CDTF">2012-06-15T14:14:56Z</dcterms:created>
  <dcterms:modified xsi:type="dcterms:W3CDTF">2025-03-27T12:34:41Z</dcterms:modified>
</cp:coreProperties>
</file>