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96" r:id="rId2"/>
    <p:sldId id="297" r:id="rId3"/>
    <p:sldId id="309" r:id="rId4"/>
    <p:sldId id="298" r:id="rId5"/>
    <p:sldId id="305" r:id="rId6"/>
    <p:sldId id="321" r:id="rId7"/>
    <p:sldId id="320" r:id="rId8"/>
    <p:sldId id="300" r:id="rId9"/>
    <p:sldId id="301" r:id="rId10"/>
    <p:sldId id="302" r:id="rId11"/>
    <p:sldId id="304" r:id="rId12"/>
    <p:sldId id="306" r:id="rId13"/>
    <p:sldId id="303" r:id="rId14"/>
    <p:sldId id="307" r:id="rId15"/>
    <p:sldId id="322" r:id="rId16"/>
    <p:sldId id="308" r:id="rId17"/>
    <p:sldId id="310" r:id="rId18"/>
    <p:sldId id="311" r:id="rId19"/>
    <p:sldId id="312" r:id="rId20"/>
    <p:sldId id="313" r:id="rId21"/>
    <p:sldId id="314" r:id="rId22"/>
    <p:sldId id="315" r:id="rId23"/>
    <p:sldId id="319" r:id="rId24"/>
    <p:sldId id="316" r:id="rId25"/>
    <p:sldId id="318" r:id="rId26"/>
    <p:sldId id="317" r:id="rId27"/>
    <p:sldId id="323" r:id="rId28"/>
    <p:sldId id="324" r:id="rId29"/>
    <p:sldId id="325" r:id="rId30"/>
    <p:sldId id="299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86"/>
  </p:normalViewPr>
  <p:slideViewPr>
    <p:cSldViewPr snapToGrid="0" snapToObjects="1">
      <p:cViewPr varScale="1">
        <p:scale>
          <a:sx n="137" d="100"/>
          <a:sy n="137" d="100"/>
        </p:scale>
        <p:origin x="208" y="6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9:43:58.133"/>
    </inkml:context>
    <inkml:brush xml:id="br0">
      <inkml:brushProperty name="width" value="0.2" units="cm"/>
      <inkml:brushProperty name="height" value="0.2" units="cm"/>
      <inkml:brushProperty name="color" value="#FFCE39"/>
    </inkml:brush>
  </inkml:definitions>
  <inkml:trace contextRef="#ctx0" brushRef="#br0">1 3006 24575,'17'-55'0,"8"-39"0,-4 26 0,-4 18 0,-1 0 0,-4-7 0,19-15 0,-7-2 0,5 1 0,5-13 0,-7 18 0,7-11 0,-1 15 0,-5-8 0,3 5 0,4-13 0,0 6 0,12-10 0,-5 2 0,-19 37 0,2 0 0,5 1 0,0 1 0,20-40 0,-18 37 0,2 2 0,18-24 0,-16 29 0,0 1 0,18-18 0,14-3 0,-26 24 0,2-1 0,35-21-848,-29 24 1,1 0 847,25-19 0,-14 6 59,12-6-59,-10 7 0,-21 21 0,2 0 0,33-23 0,10 10 0,1-3 0,-7 11 0,-1-6 0,4-5 0,5 9 0,-39 11 0,2-1 0,7 5 0,-1 0 0,-2-3 0,0 1 0,2 1 0,1 1 0,-4-2 0,0 0 0,3 4 0,1 2 0,-4-1 0,1 1-278,6-1 1,0 2 277,-2 3 0,-1 1 0,0-2 0,1 0 0,-2 2 0,0 1 0,1 3 0,-1 0 0,5-3 0,0 0 0,-4 3 0,2-1 0,26-2 0,0-1 0,-23 4 0,1-1 0,5 2 0,7 0 0,-6 1 0,-1 1 0,-2 0 0,20 0 0,-1 0 0,-23 0 0,-2 0 0,1 2 0,-1 2 0,-3-2 0,1 3 0,27 9 0,0 1 0,-25-10 0,0 1 0,19 6 0,-2-2-3277,16-10 496,-16 5-496,-15-4 2864,-9 8 579,-25-6-166,-4 2 113,-19-3 0,-4-2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8:12:25.69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24575,'12'4'0,"1"4"0,31 15 0,-7 4 0,30 9 0,-24 0 0,15 0 0,-20-1 0,7-6 0,-16-1 0,-9-12 0,-3 4 0,-7-8 0,-1-1 0,-5-5 0,0-4 0,-4 0 0,2-2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9:14:41.623"/>
    </inkml:context>
    <inkml:brush xml:id="br0">
      <inkml:brushProperty name="width" value="0.1" units="cm"/>
      <inkml:brushProperty name="height" value="0.1" units="cm"/>
      <inkml:brushProperty name="color" value="#FFCE39"/>
    </inkml:brush>
  </inkml:definitions>
  <inkml:trace contextRef="#ctx0" brushRef="#br0">0 506 24575,'32'-85'0,"-18"58"0,29-57 0,-28 78 0,1-4 0,5 0 0,4-9 0,10 2 0,3-9 0,4 8 0,-3-8 0,-10 10 0,-6 1 0,-7 7 0,-4 1 0,2 2 0,-5-2 0,2 2 0,1 1 0,-3-3 0,5 2 0,-5-2 0,2 3 0,-2-1 0,-3 1 0,5-1 0,-6 1 0,9-4 0,-4 3 0,2-5 0,7 3 0,-6-1 0,6 1 0,-7 2 0,-1 0 0,0 1 0,2 1 0,2 1 0,0-1 0,7 3 0,0-3 0,19 3 0,2 0 0,19 0 0,25 0 0,-18 0 0,16 0 0,-29 0 0,-1 0 0,25 0 0,-13 0 0,9 0 0,-17 0 0,-15 0 0,4 0 0,-6 0 0,0 0 0,0 0 0,0 4 0,6-3 0,7 3 0,2-4 0,10 5 0,-4-4 0,-1 3 0,0-4 0,-7 0 0,-6 0 0,-1 0 0,-6 4 0,0-3 0,49 12 0,-37-11 0,8 2 0,-1 0 0,-11-4 0,23 0 0,-31 0 0,37 0 0,-27 0 0,33 0 0,-42 0 0,5 0 0,13 0 0,-14 0 0,13 4 0,-18-3 0,6 3 0,-4-4 0,4 0 0,-1 0 0,-3 0 0,10 0 0,-11 4 0,11-3 0,1 3 0,2 0 0,4 1 0,0 5 0,-16-11 0,14 4 0,-16-10 0,12 12 0,1 0 0,-7 0 0,-1 0 0,-12-2 0,-7-2 0,-8 4 0,-6-4 0,-3 5 0,9-2 0,-2 8 0,10-1 0,0 5 0,5-4 0,-3 2 0,4-6 0,-15 1 0,-2-4 0,-10-1 0,0 0 0,0 1 0,4 1 0,-3-2 0,6 5 0,-3 0 0,4 2 0,-1-2 0,5 6 0,-7-6 0,7 10 0,-12-9 0,3 2 0,-7-6 0,0 1 0,0-3 0,4 6 0,-3-5 0,9 19 0,-8-18 0,8 15 0,-14-22 0,2 4 0,-8-5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9:14:43.384"/>
    </inkml:context>
    <inkml:brush xml:id="br0">
      <inkml:brushProperty name="width" value="0.1" units="cm"/>
      <inkml:brushProperty name="height" value="0.1" units="cm"/>
      <inkml:brushProperty name="color" value="#FFCE39"/>
    </inkml:brush>
  </inkml:definitions>
  <inkml:trace contextRef="#ctx0" brushRef="#br0">0 258 24575,'20'0'0,"7"8"0,9-6 0,12 10 0,-4-7 0,15 9 0,-8-3 0,-1 2 0,-10-4 0,-17-2 0,-2-1 0,-5-3 0,-1 3 0,-3-3 0,3 3 0,-6-3 0,6 2 0,-6-5 0,2 3 0,-5-3 0,0-2 0,-2 1 0,0-1 0,-2 0 0,2-2 0,-4-2 0,2-3 0,-2 0 0,2-3 0,-1 0 0,1-5 0,-4 1 0,-2-6 0,-1 7 0,-3-25 0,2 17 0,-5-20 0,3 13 0,-2 0 0,6 11 0,0-8 0,4 17 0,0-6 0,0 10 0,-1 6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1T11:23:06.7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607 1861 24575,'0'-74'0,"0"-8"0,0 13 0,0-4 0,0 6 0,0 0 0,-1-3 0,-1 0 0,-2 6 0,-1 2 0,-1 5 0,-3 2 0,-2 2 0,-1 2 0,-13-44 0,0 10 0,-2 8 0,-1 8 0,-4 2 0,-3 3 0,-3 0 0,-1 0 0,-4 2 0,-2 1 0,-2 3 0,0 6 0,5 8 0,7 11 0,11 10 0,9 9 0,8 6 0,4 3 0,5 3 0,2 8 0,-1-3 0,1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1T11:23:14.8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29 505 24575,'0'-15'0,"0"-15"0,0-13 0,0-3 0,0 2 0,0 2 0,0-2 0,-1 1 0,-1 5 0,-2 11 0,-1 3 0,1 3 0,1 3 0,0 2 0,1 2 0,0 2 0,1 4 0,0 2 0,1 2 0,-1 0 0,1 0 0,0 3 0,2 3 0,1 3 0,5 2 0,7 2 0,10 1 0,10 2 0,9 4 0,2 1 0,0 1 0,-3 0 0,-1 1 0,1 2 0,0 0 0,-3 1 0,-5-3 0,-6-4 0,-7-2 0,-6-6 0,-4-2 0,-4-2 0,-4-2 0,-3 1 0,-1-1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9:43:59.670"/>
    </inkml:context>
    <inkml:brush xml:id="br0">
      <inkml:brushProperty name="width" value="0.2" units="cm"/>
      <inkml:brushProperty name="height" value="0.2" units="cm"/>
      <inkml:brushProperty name="color" value="#FFCE39"/>
    </inkml:brush>
  </inkml:definitions>
  <inkml:trace contextRef="#ctx0" brushRef="#br0">390 1 15685,'27'0'0,"-2"3"3276,0-3-2736,-6 3 994,6-3-1534,-7 0 823,0 5-823,0-1 2717,0 8-2717,7-1 0,-5 2 0,5 1 0,-3-1 0,-3 0 0,3 0 0,10 3 0,14 4 0,-9-5 0,10 6 0,-28-16 0,3 7 0,-8-7 0,-2 0 0,-3 1 0,-2-3 0,0 2 0,2-1 0,-1 1 0,-1 0 0,0-3 0,-3 2 0,1-1 0,-2 2 0,1-1 0,-2 3 0,1-2 0,1 0 0,-3 1 0,3-1 0,-1 3 0,1-1 0,-1-3 0,3 1 0,-5 0 0,3-1 0,-2 3 0,-1-2 0,1 2 0,-4 0 0,-3-2 0,-2 4 0,-7-6 0,4 5 0,-7-4 0,-4 9 0,-13 0 0,-8 5 0,-1-3 0,-11 4 0,3-3 0,-14 0 0,-6 10 0,-3-12 0,1 7 0,1-5 0,14-4 0,2 7 0,21-7 0,-18 3 0,16 0 0,-5-3 0,10 4 0,14-4 0,0 0 0,0-3 0,3 1 0,4-6 0,6 0 0,3-4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9:44:01.966"/>
    </inkml:context>
    <inkml:brush xml:id="br0">
      <inkml:brushProperty name="width" value="0.2" units="cm"/>
      <inkml:brushProperty name="height" value="0.2" units="cm"/>
      <inkml:brushProperty name="color" value="#FFCE39"/>
    </inkml:brush>
  </inkml:definitions>
  <inkml:trace contextRef="#ctx0" brushRef="#br0">1 16 24575,'21'-5'0,"17"0"0,-8 2 0,28 1 0,0 2 0,16 0 0,-1 0 0,6 0 0,-6 0 0,14 5-619,3-4 619,6 10 0,0 1 0,0 2 0,-44-9 0,-1 2 0,47 9 0,-46-13 0,-1 2 0,45 17 0,1-3 0,-1 5 0,0 0 0,-45-9 0,1 0 0,-3-2 0,0 0 0,2 1 0,1 1 0,0 1 0,-1-2 0,1-1 0,1 0 0,3 2 0,0 1 0,-3-1 0,-1-1 0,37 11 0,-3-1 0,-20-4 0,6 2 0,-15-5 0,-8 6 0,-6-4 0,-8 0 0,15 10 619,-13-11-619,21 24 0,-15-15 0,5 15 0,26 13 0,-23-19 0,23 19 0,-29-21 0,-11-2 0,11 15 0,-18-4 0,15 5 0,-7 2 0,-8-4 0,7 5 0,-9-6 0,-1-4 0,-2-5 0,-7-10 0,-2-4 0,-5-9 0,0 0 0,-3-5 0,0 5 0,0-8 0,-1 4 0,6 9 0,2 5 0,10 17 0,-4-4 0,20 36 0,-18-31 0,10 17 0,-18-33 0,-4-13 0,-3 0 0,-2-6 0,1 0 0,-2-1 0,1 0 0,1 0 0,-1-1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9:44:02.998"/>
    </inkml:context>
    <inkml:brush xml:id="br0">
      <inkml:brushProperty name="width" value="0.2" units="cm"/>
      <inkml:brushProperty name="height" value="0.2" units="cm"/>
      <inkml:brushProperty name="color" value="#FFCE39"/>
    </inkml:brush>
  </inkml:definitions>
  <inkml:trace contextRef="#ctx0" brushRef="#br0">0 366 24575,'33'32'0,"-8"-6"0,19 9 0,-9 4 0,16-6 0,-3 8 0,17-3 0,-12-1 0,6 1 0,-1-1 0,-12-3 0,5-2 0,7 9 0,-20-11 0,10-4 0,-31-12 0,-6-7 0,-4-4 0,-2 1 0,-3-2 0,0-23 0,-2 10 0,4-28 0,-3 5 0,3-15 0,-4-2 0,0-5 0,4 0 0,-7 29 0,7-30 0,-8 23 0,4-38 0,0 13 0,0-11 0,0 19 0,0-5 0,0 6 0,0 15 0,0 3 0,3 14 0,-3 4 0,5 3 0,-5 4 0,3 4 0,-3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8:11:45.29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1460 24575,'4'-4'0,"0"-1"0,23-50 0,13-40 0,-8 10 0,-18 36 0,-2-1 0,21-40 0,6-15 0,-14 18 0,-25 13 0,0-11 0,-3 36 0,-1-7 0,-4 25 0,0 1 0,2 6 0,-2-5 0,5 15 0,-4-14 0,5 17 0,-2-10 0,2 11 0,-1-5 0,0 2 0,-2-3 0,0 0 0,2 0 0,-3-7 0,5 5 0,-6-1 0,6 4 0,-5 2 0,5-9 0,-4 4 0,2-5 0,-2 7 0,-1 0 0,3 3 0,-1 1 0,-1 0 0,1 5 0,-2-3 0,3 6 0,-1 0 0,0 1 0,1-1 0,-2 4 0,4-4 0,-7 2 0,7-2 0,-4-3 0,2 3 0,-1-3 0,0 1 0,-1 2 0,3-1 0,0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8:11:46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13 1 24575,'4'6'0,"-2"-1"0,3 12 0,-4 2 0,2 11 0,-3 6 0,0 9 0,-3 0 0,2 12 0,-7-18 0,4 4 0,0-7 0,0-14 0,4 6 0,0-21 0,-1-3 0,0-5 0,-1-7 0,2 5 0,0-1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8:11:46.94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24575,'12'4'0,"1"4"0,31 15 0,-7 4 0,30 9 0,-24 0 0,15 0 0,-20-1 0,7-6 0,-16-1 0,-9-12 0,-3 4 0,-7-8 0,-1-1 0,-5-5 0,0-4 0,-4 0 0,2-2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8:12:25.69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1460 24575,'4'-4'0,"0"-1"0,23-50 0,13-40 0,-8 10 0,-18 36 0,-2-1 0,21-40 0,6-15 0,-14 18 0,-25 13 0,0-11 0,-3 36 0,-1-7 0,-4 25 0,0 1 0,2 6 0,-2-5 0,5 15 0,-4-14 0,5 17 0,-2-10 0,2 11 0,-1-5 0,0 2 0,-2-3 0,0 0 0,2 0 0,-3-7 0,5 5 0,-6-1 0,6 4 0,-5 2 0,5-9 0,-4 4 0,2-5 0,-2 7 0,-1 0 0,3 3 0,-1 1 0,-1 0 0,1 5 0,-2-3 0,3 6 0,-1 0 0,0 1 0,1-1 0,-2 4 0,4-4 0,-7 2 0,7-2 0,-4-3 0,2 3 0,-1-3 0,0 1 0,-1 2 0,3-1 0,0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9T18:12:25.69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13 1 24575,'4'6'0,"-2"-1"0,3 12 0,-4 2 0,2 11 0,-3 6 0,0 9 0,-3 0 0,2 12 0,-7-18 0,4 4 0,0-7 0,0-14 0,4 6 0,0-21 0,-1-3 0,0-5 0,-1-7 0,2 5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-1"/>
            <a:ext cx="6024562" cy="636693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940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err="1"/>
              <a:t>home.cern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10441" y="6424993"/>
            <a:ext cx="1265909" cy="365125"/>
          </a:xfrm>
        </p:spPr>
        <p:txBody>
          <a:bodyPr/>
          <a:lstStyle>
            <a:lvl1pPr>
              <a:defRPr sz="1050" b="1"/>
            </a:lvl1pPr>
          </a:lstStyle>
          <a:p>
            <a:r>
              <a:rPr lang="sk-SK"/>
              <a:t>14 October 2025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1965" y="6424993"/>
            <a:ext cx="8527280" cy="365125"/>
          </a:xfrm>
        </p:spPr>
        <p:txBody>
          <a:bodyPr/>
          <a:lstStyle>
            <a:lvl1pPr>
              <a:defRPr sz="1050" b="1"/>
            </a:lvl1pPr>
          </a:lstStyle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00"/>
            <a:ext cx="12192000" cy="637332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18162"/>
            <a:ext cx="4116387" cy="639468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14 October 2025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sk-SK"/>
              <a:t>14 October 2025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/>
              <a:t>Slide </a:t>
            </a:r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/>
              <a:t>D. Valuch et al. | The development of the very low noise receiver technology for the LHC transverse feedback and diagnostics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 userDrawn="1"/>
        </p:nvCxnSpPr>
        <p:spPr>
          <a:xfrm>
            <a:off x="404070" y="6370802"/>
            <a:ext cx="1137994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04070" y="6439074"/>
            <a:ext cx="352448" cy="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tiff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23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0.png"/><Relationship Id="rId11" Type="http://schemas.openxmlformats.org/officeDocument/2006/relationships/customXml" Target="../ink/ink10.xml"/><Relationship Id="rId5" Type="http://schemas.openxmlformats.org/officeDocument/2006/relationships/customXml" Target="../ink/ink6.xml"/><Relationship Id="rId10" Type="http://schemas.openxmlformats.org/officeDocument/2006/relationships/customXml" Target="../ink/ink9.xml"/><Relationship Id="rId4" Type="http://schemas.openxmlformats.org/officeDocument/2006/relationships/image" Target="../media/image200.png"/><Relationship Id="rId9" Type="http://schemas.openxmlformats.org/officeDocument/2006/relationships/customXml" Target="../ink/ink8.xml"/><Relationship Id="rId1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g"/><Relationship Id="rId7" Type="http://schemas.openxmlformats.org/officeDocument/2006/relationships/customXml" Target="../ink/ink1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customXml" Target="../ink/ink1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y.cern/records/3d13v-7jm17" TargetMode="External"/><Relationship Id="rId2" Type="http://schemas.openxmlformats.org/officeDocument/2006/relationships/hyperlink" Target="https://indico.cern.ch/event/932857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051/epjconf/202024501036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4.xml"/><Relationship Id="rId5" Type="http://schemas.openxmlformats.org/officeDocument/2006/relationships/image" Target="../media/image43.png"/><Relationship Id="rId4" Type="http://schemas.openxmlformats.org/officeDocument/2006/relationships/customXml" Target="../ink/ink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szv9-nfd5" TargetMode="External"/><Relationship Id="rId2" Type="http://schemas.openxmlformats.org/officeDocument/2006/relationships/hyperlink" Target="https://doi.org/10.17181/18yah-3wd51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12" Type="http://schemas.openxmlformats.org/officeDocument/2006/relationships/customXml" Target="../ink/ink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customXml" Target="../ink/ink3.xml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item/EDA-04231-V3-0/0" TargetMode="External"/><Relationship Id="rId2" Type="http://schemas.openxmlformats.org/officeDocument/2006/relationships/hyperlink" Target="https://edms.cern.ch/item/EDA-04230-V3-1/0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si.ch/event/12911/contributions/38423/" TargetMode="External"/><Relationship Id="rId2" Type="http://schemas.openxmlformats.org/officeDocument/2006/relationships/hyperlink" Target="https://jacow.org/ipac2022/papers/tupost007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067261"/>
            <a:ext cx="11376025" cy="2153265"/>
          </a:xfrm>
        </p:spPr>
        <p:txBody>
          <a:bodyPr/>
          <a:lstStyle/>
          <a:p>
            <a:r>
              <a:rPr lang="en-US" sz="4500" noProof="0" dirty="0"/>
              <a:t>The development of the very low noise receiver technology for the LHC transverse feedback and diagnostics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DD35-25FE-650C-D3E7-DA9E47CB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439809"/>
            <a:ext cx="11376026" cy="768486"/>
          </a:xfrm>
        </p:spPr>
        <p:txBody>
          <a:bodyPr/>
          <a:lstStyle/>
          <a:p>
            <a:r>
              <a:rPr lang="en-US" sz="1800" noProof="0" dirty="0"/>
              <a:t>Xavier </a:t>
            </a:r>
            <a:r>
              <a:rPr lang="en-US" sz="1800" noProof="0" dirty="0" err="1"/>
              <a:t>Buffat</a:t>
            </a:r>
            <a:r>
              <a:rPr lang="en-US" sz="1800" noProof="0" dirty="0"/>
              <a:t>, Gerd Kotzian, Martin </a:t>
            </a:r>
            <a:r>
              <a:rPr lang="en-US" sz="1800" noProof="0" dirty="0" err="1"/>
              <a:t>Söderén</a:t>
            </a:r>
            <a:r>
              <a:rPr lang="en-US" sz="1800" noProof="0" dirty="0"/>
              <a:t>, Viera </a:t>
            </a:r>
            <a:r>
              <a:rPr lang="en-US" sz="1800" noProof="0" dirty="0" err="1"/>
              <a:t>Stopjaková</a:t>
            </a:r>
            <a:r>
              <a:rPr lang="en-US" sz="1800" noProof="0" dirty="0"/>
              <a:t> and </a:t>
            </a:r>
            <a:r>
              <a:rPr lang="en-US" sz="1800" i="1" noProof="0" dirty="0"/>
              <a:t>Daniel </a:t>
            </a:r>
            <a:r>
              <a:rPr lang="en-US" sz="1800" i="1" noProof="0" dirty="0" err="1"/>
              <a:t>Valúch</a:t>
            </a:r>
            <a:r>
              <a:rPr lang="en-US" sz="1800" noProof="0" dirty="0"/>
              <a:t>*</a:t>
            </a:r>
          </a:p>
          <a:p>
            <a:r>
              <a:rPr lang="en-US" sz="1800" b="0" noProof="0" dirty="0"/>
              <a:t>IQ award ceremony, 2025 LLRF workshop, Newport News, USA 14.10.2025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17CDCF-EC0F-99E6-BB36-1BAEA89C1072}"/>
              </a:ext>
            </a:extLst>
          </p:cNvPr>
          <p:cNvSpPr txBox="1"/>
          <p:nvPr/>
        </p:nvSpPr>
        <p:spPr>
          <a:xfrm>
            <a:off x="308148" y="6386118"/>
            <a:ext cx="3049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rgbClr val="000000"/>
                </a:solidFill>
              </a:rPr>
              <a:t>* </a:t>
            </a:r>
            <a:r>
              <a:rPr lang="en-US" noProof="0" dirty="0" err="1">
                <a:solidFill>
                  <a:srgbClr val="000000"/>
                </a:solidFill>
              </a:rPr>
              <a:t>daniel.valuch@cern.ch</a:t>
            </a:r>
            <a:endParaRPr lang="en-US" noProof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4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20C1889-B257-C874-B6D2-4D6DB536E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Engineers and accelerator physicists discussing: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633286-CE4C-0D43-58E7-5980B5C6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noProof="0" dirty="0"/>
              <a:t>The innovation – inspiration – progress cycle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247E5-F851-66F9-1B80-2DA48644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9640E-184F-F74B-6A35-88F91F3D7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2898D-E27A-3268-A9EC-5D051B9F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5F51A-31C5-C1AA-D7AE-5E35D860F74B}"/>
              </a:ext>
            </a:extLst>
          </p:cNvPr>
          <p:cNvSpPr txBox="1"/>
          <p:nvPr/>
        </p:nvSpPr>
        <p:spPr>
          <a:xfrm>
            <a:off x="2702380" y="2281074"/>
            <a:ext cx="282933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noProof="0" dirty="0"/>
              <a:t>We need A to be able to do B</a:t>
            </a:r>
            <a:endParaRPr lang="en-US" sz="2600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7B811-EDBF-4AEF-C36C-610BBDA13625}"/>
              </a:ext>
            </a:extLst>
          </p:cNvPr>
          <p:cNvSpPr txBox="1"/>
          <p:nvPr/>
        </p:nvSpPr>
        <p:spPr>
          <a:xfrm>
            <a:off x="6853262" y="2296026"/>
            <a:ext cx="342873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noProof="0" dirty="0"/>
              <a:t>Imagine we would have A, then we could try to do B</a:t>
            </a:r>
            <a:endParaRPr lang="en-US" sz="2600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C4DFC3-24BA-523D-3A75-2752A8CD6D3C}"/>
              </a:ext>
            </a:extLst>
          </p:cNvPr>
          <p:cNvSpPr txBox="1"/>
          <p:nvPr/>
        </p:nvSpPr>
        <p:spPr>
          <a:xfrm>
            <a:off x="2588548" y="4790732"/>
            <a:ext cx="317895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noProof="0" dirty="0"/>
              <a:t>We have A, can we do something interesting with it?</a:t>
            </a:r>
            <a:endParaRPr lang="en-US" sz="26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4380A0-7159-2AAC-1FF8-67B9A0A027DC}"/>
              </a:ext>
            </a:extLst>
          </p:cNvPr>
          <p:cNvSpPr txBox="1"/>
          <p:nvPr/>
        </p:nvSpPr>
        <p:spPr>
          <a:xfrm>
            <a:off x="6853262" y="4807474"/>
            <a:ext cx="323350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noProof="0" dirty="0"/>
              <a:t>Imagine we could have A, what can we do with it?</a:t>
            </a:r>
            <a:endParaRPr lang="en-US" sz="2600" noProof="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B3AC9D-2C72-9432-F799-19EF11156F04}"/>
              </a:ext>
            </a:extLst>
          </p:cNvPr>
          <p:cNvCxnSpPr/>
          <p:nvPr/>
        </p:nvCxnSpPr>
        <p:spPr>
          <a:xfrm flipH="1">
            <a:off x="6129221" y="2391594"/>
            <a:ext cx="228775" cy="64633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53F96F-FFC6-2FEC-012F-6C6F2156A937}"/>
              </a:ext>
            </a:extLst>
          </p:cNvPr>
          <p:cNvCxnSpPr/>
          <p:nvPr/>
        </p:nvCxnSpPr>
        <p:spPr>
          <a:xfrm flipH="1">
            <a:off x="6129221" y="4986266"/>
            <a:ext cx="228775" cy="64633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75B43418-3352-B3FD-52BA-CF46D3377B1C}"/>
              </a:ext>
            </a:extLst>
          </p:cNvPr>
          <p:cNvSpPr/>
          <p:nvPr/>
        </p:nvSpPr>
        <p:spPr>
          <a:xfrm>
            <a:off x="10282000" y="2734571"/>
            <a:ext cx="676594" cy="2702491"/>
          </a:xfrm>
          <a:custGeom>
            <a:avLst/>
            <a:gdLst>
              <a:gd name="connsiteX0" fmla="*/ 795130 w 822707"/>
              <a:gd name="connsiteY0" fmla="*/ 0 h 3190460"/>
              <a:gd name="connsiteX1" fmla="*/ 725557 w 822707"/>
              <a:gd name="connsiteY1" fmla="*/ 2594113 h 3190460"/>
              <a:gd name="connsiteX2" fmla="*/ 0 w 822707"/>
              <a:gd name="connsiteY2" fmla="*/ 3190460 h 3190460"/>
              <a:gd name="connsiteX0" fmla="*/ 119269 w 742077"/>
              <a:gd name="connsiteY0" fmla="*/ 0 h 2763078"/>
              <a:gd name="connsiteX1" fmla="*/ 725557 w 742077"/>
              <a:gd name="connsiteY1" fmla="*/ 2166731 h 2763078"/>
              <a:gd name="connsiteX2" fmla="*/ 0 w 742077"/>
              <a:gd name="connsiteY2" fmla="*/ 2763078 h 2763078"/>
              <a:gd name="connsiteX0" fmla="*/ 119269 w 800165"/>
              <a:gd name="connsiteY0" fmla="*/ 0 h 2763078"/>
              <a:gd name="connsiteX1" fmla="*/ 725557 w 800165"/>
              <a:gd name="connsiteY1" fmla="*/ 2166731 h 2763078"/>
              <a:gd name="connsiteX2" fmla="*/ 0 w 800165"/>
              <a:gd name="connsiteY2" fmla="*/ 2763078 h 2763078"/>
              <a:gd name="connsiteX0" fmla="*/ 109330 w 790226"/>
              <a:gd name="connsiteY0" fmla="*/ 0 h 2613991"/>
              <a:gd name="connsiteX1" fmla="*/ 715618 w 790226"/>
              <a:gd name="connsiteY1" fmla="*/ 2166731 h 2613991"/>
              <a:gd name="connsiteX2" fmla="*/ 0 w 790226"/>
              <a:gd name="connsiteY2" fmla="*/ 2613991 h 2613991"/>
              <a:gd name="connsiteX0" fmla="*/ 109330 w 790226"/>
              <a:gd name="connsiteY0" fmla="*/ 0 h 2613991"/>
              <a:gd name="connsiteX1" fmla="*/ 715618 w 790226"/>
              <a:gd name="connsiteY1" fmla="*/ 2166731 h 2613991"/>
              <a:gd name="connsiteX2" fmla="*/ 0 w 790226"/>
              <a:gd name="connsiteY2" fmla="*/ 2613991 h 2613991"/>
              <a:gd name="connsiteX0" fmla="*/ 109330 w 829122"/>
              <a:gd name="connsiteY0" fmla="*/ 0 h 2613991"/>
              <a:gd name="connsiteX1" fmla="*/ 765314 w 829122"/>
              <a:gd name="connsiteY1" fmla="*/ 1480931 h 2613991"/>
              <a:gd name="connsiteX2" fmla="*/ 0 w 829122"/>
              <a:gd name="connsiteY2" fmla="*/ 2613991 h 2613991"/>
              <a:gd name="connsiteX0" fmla="*/ 109330 w 781859"/>
              <a:gd name="connsiteY0" fmla="*/ 0 h 2613991"/>
              <a:gd name="connsiteX1" fmla="*/ 765314 w 781859"/>
              <a:gd name="connsiteY1" fmla="*/ 1480931 h 2613991"/>
              <a:gd name="connsiteX2" fmla="*/ 0 w 781859"/>
              <a:gd name="connsiteY2" fmla="*/ 2613991 h 2613991"/>
              <a:gd name="connsiteX0" fmla="*/ 109330 w 781859"/>
              <a:gd name="connsiteY0" fmla="*/ 0 h 2613991"/>
              <a:gd name="connsiteX1" fmla="*/ 765314 w 781859"/>
              <a:gd name="connsiteY1" fmla="*/ 1480931 h 2613991"/>
              <a:gd name="connsiteX2" fmla="*/ 0 w 781859"/>
              <a:gd name="connsiteY2" fmla="*/ 2613991 h 2613991"/>
              <a:gd name="connsiteX0" fmla="*/ 9939 w 682468"/>
              <a:gd name="connsiteY0" fmla="*/ 0 h 2623930"/>
              <a:gd name="connsiteX1" fmla="*/ 665923 w 682468"/>
              <a:gd name="connsiteY1" fmla="*/ 1480931 h 2623930"/>
              <a:gd name="connsiteX2" fmla="*/ 0 w 682468"/>
              <a:gd name="connsiteY2" fmla="*/ 2623930 h 2623930"/>
              <a:gd name="connsiteX0" fmla="*/ 9939 w 690878"/>
              <a:gd name="connsiteY0" fmla="*/ 0 h 2623930"/>
              <a:gd name="connsiteX1" fmla="*/ 675862 w 690878"/>
              <a:gd name="connsiteY1" fmla="*/ 1311966 h 2623930"/>
              <a:gd name="connsiteX2" fmla="*/ 0 w 690878"/>
              <a:gd name="connsiteY2" fmla="*/ 2623930 h 2623930"/>
              <a:gd name="connsiteX0" fmla="*/ 9939 w 682683"/>
              <a:gd name="connsiteY0" fmla="*/ 0 h 2623930"/>
              <a:gd name="connsiteX1" fmla="*/ 675862 w 682683"/>
              <a:gd name="connsiteY1" fmla="*/ 1311966 h 2623930"/>
              <a:gd name="connsiteX2" fmla="*/ 0 w 682683"/>
              <a:gd name="connsiteY2" fmla="*/ 2623930 h 2623930"/>
              <a:gd name="connsiteX0" fmla="*/ 9939 w 682683"/>
              <a:gd name="connsiteY0" fmla="*/ 0 h 2623930"/>
              <a:gd name="connsiteX1" fmla="*/ 675862 w 682683"/>
              <a:gd name="connsiteY1" fmla="*/ 1311966 h 2623930"/>
              <a:gd name="connsiteX2" fmla="*/ 0 w 682683"/>
              <a:gd name="connsiteY2" fmla="*/ 2623930 h 2623930"/>
              <a:gd name="connsiteX0" fmla="*/ 9939 w 682683"/>
              <a:gd name="connsiteY0" fmla="*/ 0 h 2623930"/>
              <a:gd name="connsiteX1" fmla="*/ 675862 w 682683"/>
              <a:gd name="connsiteY1" fmla="*/ 1411358 h 2623930"/>
              <a:gd name="connsiteX2" fmla="*/ 0 w 682683"/>
              <a:gd name="connsiteY2" fmla="*/ 2623930 h 2623930"/>
              <a:gd name="connsiteX0" fmla="*/ 9939 w 682683"/>
              <a:gd name="connsiteY0" fmla="*/ 0 h 2623930"/>
              <a:gd name="connsiteX1" fmla="*/ 675862 w 682683"/>
              <a:gd name="connsiteY1" fmla="*/ 1411358 h 2623930"/>
              <a:gd name="connsiteX2" fmla="*/ 0 w 682683"/>
              <a:gd name="connsiteY2" fmla="*/ 2623930 h 2623930"/>
              <a:gd name="connsiteX0" fmla="*/ 9939 w 676594"/>
              <a:gd name="connsiteY0" fmla="*/ 0 h 2623930"/>
              <a:gd name="connsiteX1" fmla="*/ 675862 w 676594"/>
              <a:gd name="connsiteY1" fmla="*/ 1411358 h 2623930"/>
              <a:gd name="connsiteX2" fmla="*/ 0 w 676594"/>
              <a:gd name="connsiteY2" fmla="*/ 2623930 h 262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594" h="2623930">
                <a:moveTo>
                  <a:pt x="9939" y="0"/>
                </a:moveTo>
                <a:cubicBezTo>
                  <a:pt x="697396" y="17394"/>
                  <a:pt x="679176" y="1008824"/>
                  <a:pt x="675862" y="1411358"/>
                </a:cubicBezTo>
                <a:cubicBezTo>
                  <a:pt x="672549" y="1813892"/>
                  <a:pt x="649356" y="2594113"/>
                  <a:pt x="0" y="262393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A1D306F-FE38-3125-E885-74D2C9C04BC5}"/>
              </a:ext>
            </a:extLst>
          </p:cNvPr>
          <p:cNvSpPr/>
          <p:nvPr/>
        </p:nvSpPr>
        <p:spPr>
          <a:xfrm rot="10800000">
            <a:off x="1528492" y="2776203"/>
            <a:ext cx="676594" cy="2702490"/>
          </a:xfrm>
          <a:custGeom>
            <a:avLst/>
            <a:gdLst>
              <a:gd name="connsiteX0" fmla="*/ 795130 w 822707"/>
              <a:gd name="connsiteY0" fmla="*/ 0 h 3190460"/>
              <a:gd name="connsiteX1" fmla="*/ 725557 w 822707"/>
              <a:gd name="connsiteY1" fmla="*/ 2594113 h 3190460"/>
              <a:gd name="connsiteX2" fmla="*/ 0 w 822707"/>
              <a:gd name="connsiteY2" fmla="*/ 3190460 h 3190460"/>
              <a:gd name="connsiteX0" fmla="*/ 119269 w 742077"/>
              <a:gd name="connsiteY0" fmla="*/ 0 h 2763078"/>
              <a:gd name="connsiteX1" fmla="*/ 725557 w 742077"/>
              <a:gd name="connsiteY1" fmla="*/ 2166731 h 2763078"/>
              <a:gd name="connsiteX2" fmla="*/ 0 w 742077"/>
              <a:gd name="connsiteY2" fmla="*/ 2763078 h 2763078"/>
              <a:gd name="connsiteX0" fmla="*/ 119269 w 800165"/>
              <a:gd name="connsiteY0" fmla="*/ 0 h 2763078"/>
              <a:gd name="connsiteX1" fmla="*/ 725557 w 800165"/>
              <a:gd name="connsiteY1" fmla="*/ 2166731 h 2763078"/>
              <a:gd name="connsiteX2" fmla="*/ 0 w 800165"/>
              <a:gd name="connsiteY2" fmla="*/ 2763078 h 2763078"/>
              <a:gd name="connsiteX0" fmla="*/ 109330 w 790226"/>
              <a:gd name="connsiteY0" fmla="*/ 0 h 2613991"/>
              <a:gd name="connsiteX1" fmla="*/ 715618 w 790226"/>
              <a:gd name="connsiteY1" fmla="*/ 2166731 h 2613991"/>
              <a:gd name="connsiteX2" fmla="*/ 0 w 790226"/>
              <a:gd name="connsiteY2" fmla="*/ 2613991 h 2613991"/>
              <a:gd name="connsiteX0" fmla="*/ 109330 w 790226"/>
              <a:gd name="connsiteY0" fmla="*/ 0 h 2613991"/>
              <a:gd name="connsiteX1" fmla="*/ 715618 w 790226"/>
              <a:gd name="connsiteY1" fmla="*/ 2166731 h 2613991"/>
              <a:gd name="connsiteX2" fmla="*/ 0 w 790226"/>
              <a:gd name="connsiteY2" fmla="*/ 2613991 h 2613991"/>
              <a:gd name="connsiteX0" fmla="*/ 109330 w 829122"/>
              <a:gd name="connsiteY0" fmla="*/ 0 h 2613991"/>
              <a:gd name="connsiteX1" fmla="*/ 765314 w 829122"/>
              <a:gd name="connsiteY1" fmla="*/ 1480931 h 2613991"/>
              <a:gd name="connsiteX2" fmla="*/ 0 w 829122"/>
              <a:gd name="connsiteY2" fmla="*/ 2613991 h 2613991"/>
              <a:gd name="connsiteX0" fmla="*/ 109330 w 781859"/>
              <a:gd name="connsiteY0" fmla="*/ 0 h 2613991"/>
              <a:gd name="connsiteX1" fmla="*/ 765314 w 781859"/>
              <a:gd name="connsiteY1" fmla="*/ 1480931 h 2613991"/>
              <a:gd name="connsiteX2" fmla="*/ 0 w 781859"/>
              <a:gd name="connsiteY2" fmla="*/ 2613991 h 2613991"/>
              <a:gd name="connsiteX0" fmla="*/ 109330 w 781859"/>
              <a:gd name="connsiteY0" fmla="*/ 0 h 2613991"/>
              <a:gd name="connsiteX1" fmla="*/ 765314 w 781859"/>
              <a:gd name="connsiteY1" fmla="*/ 1480931 h 2613991"/>
              <a:gd name="connsiteX2" fmla="*/ 0 w 781859"/>
              <a:gd name="connsiteY2" fmla="*/ 2613991 h 2613991"/>
              <a:gd name="connsiteX0" fmla="*/ 9939 w 682468"/>
              <a:gd name="connsiteY0" fmla="*/ 0 h 2623930"/>
              <a:gd name="connsiteX1" fmla="*/ 665923 w 682468"/>
              <a:gd name="connsiteY1" fmla="*/ 1480931 h 2623930"/>
              <a:gd name="connsiteX2" fmla="*/ 0 w 682468"/>
              <a:gd name="connsiteY2" fmla="*/ 2623930 h 2623930"/>
              <a:gd name="connsiteX0" fmla="*/ 9939 w 690878"/>
              <a:gd name="connsiteY0" fmla="*/ 0 h 2623930"/>
              <a:gd name="connsiteX1" fmla="*/ 675862 w 690878"/>
              <a:gd name="connsiteY1" fmla="*/ 1311966 h 2623930"/>
              <a:gd name="connsiteX2" fmla="*/ 0 w 690878"/>
              <a:gd name="connsiteY2" fmla="*/ 2623930 h 2623930"/>
              <a:gd name="connsiteX0" fmla="*/ 9939 w 682683"/>
              <a:gd name="connsiteY0" fmla="*/ 0 h 2623930"/>
              <a:gd name="connsiteX1" fmla="*/ 675862 w 682683"/>
              <a:gd name="connsiteY1" fmla="*/ 1311966 h 2623930"/>
              <a:gd name="connsiteX2" fmla="*/ 0 w 682683"/>
              <a:gd name="connsiteY2" fmla="*/ 2623930 h 2623930"/>
              <a:gd name="connsiteX0" fmla="*/ 9939 w 682683"/>
              <a:gd name="connsiteY0" fmla="*/ 0 h 2623930"/>
              <a:gd name="connsiteX1" fmla="*/ 675862 w 682683"/>
              <a:gd name="connsiteY1" fmla="*/ 1311966 h 2623930"/>
              <a:gd name="connsiteX2" fmla="*/ 0 w 682683"/>
              <a:gd name="connsiteY2" fmla="*/ 2623930 h 2623930"/>
              <a:gd name="connsiteX0" fmla="*/ 9939 w 682683"/>
              <a:gd name="connsiteY0" fmla="*/ 0 h 2623930"/>
              <a:gd name="connsiteX1" fmla="*/ 675862 w 682683"/>
              <a:gd name="connsiteY1" fmla="*/ 1411358 h 2623930"/>
              <a:gd name="connsiteX2" fmla="*/ 0 w 682683"/>
              <a:gd name="connsiteY2" fmla="*/ 2623930 h 2623930"/>
              <a:gd name="connsiteX0" fmla="*/ 9939 w 682683"/>
              <a:gd name="connsiteY0" fmla="*/ 0 h 2623930"/>
              <a:gd name="connsiteX1" fmla="*/ 675862 w 682683"/>
              <a:gd name="connsiteY1" fmla="*/ 1411358 h 2623930"/>
              <a:gd name="connsiteX2" fmla="*/ 0 w 682683"/>
              <a:gd name="connsiteY2" fmla="*/ 2623930 h 2623930"/>
              <a:gd name="connsiteX0" fmla="*/ 9939 w 676594"/>
              <a:gd name="connsiteY0" fmla="*/ 0 h 2623930"/>
              <a:gd name="connsiteX1" fmla="*/ 675862 w 676594"/>
              <a:gd name="connsiteY1" fmla="*/ 1411358 h 2623930"/>
              <a:gd name="connsiteX2" fmla="*/ 0 w 676594"/>
              <a:gd name="connsiteY2" fmla="*/ 2623930 h 262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594" h="2623930">
                <a:moveTo>
                  <a:pt x="9939" y="0"/>
                </a:moveTo>
                <a:cubicBezTo>
                  <a:pt x="697396" y="17394"/>
                  <a:pt x="679176" y="1008824"/>
                  <a:pt x="675862" y="1411358"/>
                </a:cubicBezTo>
                <a:cubicBezTo>
                  <a:pt x="672549" y="1813892"/>
                  <a:pt x="649356" y="2594113"/>
                  <a:pt x="0" y="262393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387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E8874E-02F8-D326-F215-93E09D880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592263"/>
            <a:ext cx="7532854" cy="1684114"/>
          </a:xfrm>
        </p:spPr>
        <p:txBody>
          <a:bodyPr>
            <a:normAutofit/>
          </a:bodyPr>
          <a:lstStyle/>
          <a:p>
            <a:r>
              <a:rPr lang="en-US" noProof="0" dirty="0"/>
              <a:t>We have a very precious information in our FPGAs. </a:t>
            </a:r>
          </a:p>
          <a:p>
            <a:r>
              <a:rPr lang="en-US" noProof="0" dirty="0"/>
              <a:t>Can we use it? </a:t>
            </a:r>
          </a:p>
          <a:p>
            <a:r>
              <a:rPr lang="en-US" noProof="0" dirty="0"/>
              <a:t>How do we make it (easily) available?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4310CD-964E-EC54-CF36-EC746305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noProof="0" dirty="0"/>
              <a:t>Beam position measurement → digital</a:t>
            </a:r>
            <a:br>
              <a:rPr lang="en-US" noProof="0" dirty="0"/>
            </a:br>
            <a:r>
              <a:rPr lang="en-US" noProof="0" dirty="0"/>
              <a:t>Signal processing units → digital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69A88-7D61-02D7-7DB9-79BCA2B6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10441" y="6424993"/>
            <a:ext cx="1265909" cy="365125"/>
          </a:xfrm>
        </p:spPr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77A1B-E154-B702-E6C2-FDBC7222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1965" y="6424993"/>
            <a:ext cx="8527280" cy="365125"/>
          </a:xfrm>
        </p:spPr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CA3D9-C8F0-5FBA-FC7E-D0E5CC8F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C6DA7-1AA2-492A-4084-15EEB2A1EC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15" r="28960" b="19314"/>
          <a:stretch/>
        </p:blipFill>
        <p:spPr>
          <a:xfrm>
            <a:off x="164367" y="4098961"/>
            <a:ext cx="5371233" cy="22546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DB15A32-0C7A-4BA8-C25D-18562F59061B}"/>
              </a:ext>
            </a:extLst>
          </p:cNvPr>
          <p:cNvGrpSpPr/>
          <p:nvPr/>
        </p:nvGrpSpPr>
        <p:grpSpPr>
          <a:xfrm>
            <a:off x="1502632" y="3489669"/>
            <a:ext cx="3473607" cy="977486"/>
            <a:chOff x="1475936" y="3362857"/>
            <a:chExt cx="3473607" cy="9774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92868A-EE22-023B-8657-63A2E896FC2D}"/>
                </a:ext>
              </a:extLst>
            </p:cNvPr>
            <p:cNvSpPr txBox="1"/>
            <p:nvPr/>
          </p:nvSpPr>
          <p:spPr>
            <a:xfrm>
              <a:off x="1475936" y="3362857"/>
              <a:ext cx="1002459" cy="3960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noProof="0" dirty="0">
                  <a:solidFill>
                    <a:srgbClr val="FFC000"/>
                  </a:solidFill>
                </a:rPr>
                <a:t>Memory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C245DD-FBEA-C664-CFE6-4F8DB5F4FCD1}"/>
                </a:ext>
              </a:extLst>
            </p:cNvPr>
            <p:cNvGrpSpPr/>
            <p:nvPr/>
          </p:nvGrpSpPr>
          <p:grpSpPr>
            <a:xfrm>
              <a:off x="2189260" y="3770780"/>
              <a:ext cx="186840" cy="534600"/>
              <a:chOff x="5026470" y="3602573"/>
              <a:chExt cx="186840" cy="53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0CE90770-99F6-F3DB-5E86-9F0D5FB69C78}"/>
                      </a:ext>
                    </a:extLst>
                  </p14:cNvPr>
                  <p14:cNvContentPartPr/>
                  <p14:nvPr/>
                </p14:nvContentPartPr>
                <p14:xfrm>
                  <a:off x="5026470" y="3611573"/>
                  <a:ext cx="83160" cy="5256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0CE90770-99F6-F3DB-5E86-9F0D5FB69C78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017830" y="3602573"/>
                    <a:ext cx="100800" cy="54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BFF8C75-043D-7432-8BDA-FA7982896855}"/>
                      </a:ext>
                    </a:extLst>
                  </p14:cNvPr>
                  <p14:cNvContentPartPr/>
                  <p14:nvPr/>
                </p14:nvContentPartPr>
                <p14:xfrm>
                  <a:off x="5038350" y="3602573"/>
                  <a:ext cx="10440" cy="15840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BFF8C75-043D-7432-8BDA-FA7982896855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029350" y="3593933"/>
                    <a:ext cx="28080" cy="17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76978E8E-C390-75B3-CF61-FE49612F06AA}"/>
                      </a:ext>
                    </a:extLst>
                  </p14:cNvPr>
                  <p14:cNvContentPartPr/>
                  <p14:nvPr/>
                </p14:nvContentPartPr>
                <p14:xfrm>
                  <a:off x="5050230" y="3625613"/>
                  <a:ext cx="163080" cy="1195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76978E8E-C390-75B3-CF61-FE49612F06A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041230" y="3616973"/>
                    <a:ext cx="180720" cy="137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1ACE84-15FD-77E8-DFAF-1901747A6286}"/>
                </a:ext>
              </a:extLst>
            </p:cNvPr>
            <p:cNvSpPr txBox="1"/>
            <p:nvPr/>
          </p:nvSpPr>
          <p:spPr>
            <a:xfrm>
              <a:off x="3947084" y="3397820"/>
              <a:ext cx="1002459" cy="3960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noProof="0" dirty="0">
                  <a:solidFill>
                    <a:srgbClr val="FFC000"/>
                  </a:solidFill>
                </a:rPr>
                <a:t>Memory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A8C56A7-F197-1B3C-FD0D-64E225FD9246}"/>
                </a:ext>
              </a:extLst>
            </p:cNvPr>
            <p:cNvGrpSpPr/>
            <p:nvPr/>
          </p:nvGrpSpPr>
          <p:grpSpPr>
            <a:xfrm>
              <a:off x="4660408" y="3805743"/>
              <a:ext cx="186840" cy="534600"/>
              <a:chOff x="5026470" y="3602573"/>
              <a:chExt cx="186840" cy="53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1AF71CE7-EA5B-F012-C110-2C241ED2C047}"/>
                      </a:ext>
                    </a:extLst>
                  </p14:cNvPr>
                  <p14:cNvContentPartPr/>
                  <p14:nvPr/>
                </p14:nvContentPartPr>
                <p14:xfrm>
                  <a:off x="5026470" y="3611573"/>
                  <a:ext cx="83160" cy="5256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1AF71CE7-EA5B-F012-C110-2C241ED2C047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017830" y="3602573"/>
                    <a:ext cx="100800" cy="54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DD9934C9-4B6B-707D-8D35-9C41CD1D429E}"/>
                      </a:ext>
                    </a:extLst>
                  </p14:cNvPr>
                  <p14:cNvContentPartPr/>
                  <p14:nvPr/>
                </p14:nvContentPartPr>
                <p14:xfrm>
                  <a:off x="5038350" y="3602573"/>
                  <a:ext cx="10440" cy="1584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DD9934C9-4B6B-707D-8D35-9C41CD1D429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029350" y="3593933"/>
                    <a:ext cx="28080" cy="17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37F0717E-92AA-8289-4923-282396E623A0}"/>
                      </a:ext>
                    </a:extLst>
                  </p14:cNvPr>
                  <p14:cNvContentPartPr/>
                  <p14:nvPr/>
                </p14:nvContentPartPr>
                <p14:xfrm>
                  <a:off x="5050230" y="3625613"/>
                  <a:ext cx="163080" cy="11952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37F0717E-92AA-8289-4923-282396E623A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041230" y="3616973"/>
                    <a:ext cx="180720" cy="137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CA50CD-AF61-71DA-7FF0-3412632404B6}"/>
              </a:ext>
            </a:extLst>
          </p:cNvPr>
          <p:cNvGrpSpPr/>
          <p:nvPr/>
        </p:nvGrpSpPr>
        <p:grpSpPr>
          <a:xfrm>
            <a:off x="6131081" y="2437855"/>
            <a:ext cx="2781325" cy="2173554"/>
            <a:chOff x="5643501" y="1439335"/>
            <a:chExt cx="2781325" cy="217355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E51AD1C-B8F9-94B6-6FCF-8FBC9C471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43501" y="1800694"/>
              <a:ext cx="2781325" cy="181219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70BF94-C9B2-2BFE-1EC1-C4390EB8D7B8}"/>
                </a:ext>
              </a:extLst>
            </p:cNvPr>
            <p:cNvSpPr txBox="1"/>
            <p:nvPr/>
          </p:nvSpPr>
          <p:spPr>
            <a:xfrm>
              <a:off x="5948407" y="1439335"/>
              <a:ext cx="2092007" cy="369332"/>
            </a:xfrm>
            <a:prstGeom prst="rect">
              <a:avLst/>
            </a:prstGeom>
            <a:solidFill>
              <a:schemeClr val="bg1">
                <a:alpha val="67614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b="1" noProof="0" dirty="0">
                  <a:solidFill>
                    <a:srgbClr val="FF0000"/>
                  </a:solidFill>
                </a:rPr>
                <a:t>1 bunch, 4k turns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612A07-ECC9-984B-4329-1AF4C7CFC125}"/>
              </a:ext>
            </a:extLst>
          </p:cNvPr>
          <p:cNvGrpSpPr/>
          <p:nvPr/>
        </p:nvGrpSpPr>
        <p:grpSpPr>
          <a:xfrm>
            <a:off x="9197979" y="1443378"/>
            <a:ext cx="2638559" cy="2252201"/>
            <a:chOff x="9197979" y="1443378"/>
            <a:chExt cx="2638559" cy="22522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F610605-D0EA-A78E-1334-E6B039E6C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97979" y="1808666"/>
              <a:ext cx="2534078" cy="188691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D0E6EE-9624-585B-E6DA-A4297774C7F5}"/>
                </a:ext>
              </a:extLst>
            </p:cNvPr>
            <p:cNvSpPr txBox="1"/>
            <p:nvPr/>
          </p:nvSpPr>
          <p:spPr>
            <a:xfrm>
              <a:off x="9230597" y="1443378"/>
              <a:ext cx="2605941" cy="369332"/>
            </a:xfrm>
            <a:prstGeom prst="rect">
              <a:avLst/>
            </a:prstGeom>
            <a:solidFill>
              <a:schemeClr val="bg1">
                <a:alpha val="67614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b="1" noProof="0" dirty="0">
                  <a:solidFill>
                    <a:srgbClr val="FF0000"/>
                  </a:solidFill>
                </a:rPr>
                <a:t>8 bunches, 32k turns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48AB80-92CA-E4D7-7B34-92C77D11E59E}"/>
              </a:ext>
            </a:extLst>
          </p:cNvPr>
          <p:cNvGrpSpPr/>
          <p:nvPr/>
        </p:nvGrpSpPr>
        <p:grpSpPr>
          <a:xfrm>
            <a:off x="9146217" y="3767465"/>
            <a:ext cx="2871686" cy="2571279"/>
            <a:chOff x="9146217" y="3767465"/>
            <a:chExt cx="2871686" cy="25712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6E669D-2F81-E1C7-0541-710D65F39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46217" y="4131596"/>
              <a:ext cx="2774700" cy="22071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0B0034-03C6-9B58-774C-9C6D08350EFA}"/>
                </a:ext>
              </a:extLst>
            </p:cNvPr>
            <p:cNvSpPr txBox="1"/>
            <p:nvPr/>
          </p:nvSpPr>
          <p:spPr>
            <a:xfrm>
              <a:off x="9230597" y="3767465"/>
              <a:ext cx="2787306" cy="369332"/>
            </a:xfrm>
            <a:prstGeom prst="rect">
              <a:avLst/>
            </a:prstGeom>
            <a:solidFill>
              <a:schemeClr val="bg1">
                <a:alpha val="67614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b="1" noProof="0" dirty="0">
                  <a:solidFill>
                    <a:srgbClr val="FF0000"/>
                  </a:solidFill>
                </a:rPr>
                <a:t>3564 bunches, 73 turns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32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B958C-A52A-71A0-5F73-595DEF1CE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57E563-3032-949E-8C83-F56A4B2B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376024" cy="4608512"/>
          </a:xfrm>
        </p:spPr>
        <p:txBody>
          <a:bodyPr>
            <a:normAutofit/>
          </a:bodyPr>
          <a:lstStyle/>
          <a:p>
            <a:r>
              <a:rPr lang="en-US" noProof="0" dirty="0"/>
              <a:t>Onboard memory is extremely limited in size. We need to change the strategy...</a:t>
            </a:r>
          </a:p>
          <a:p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1B9DBE-1FA2-F506-B269-1D9F58C2F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noProof="0" dirty="0"/>
              <a:t>Beam position measurement → digital</a:t>
            </a:r>
            <a:br>
              <a:rPr lang="en-US" noProof="0" dirty="0"/>
            </a:br>
            <a:r>
              <a:rPr lang="en-US" noProof="0" dirty="0"/>
              <a:t>Signal processing units → digital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B5A9-43A5-1AC2-14D9-E715C2E4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10441" y="6424993"/>
            <a:ext cx="1265909" cy="365125"/>
          </a:xfrm>
        </p:spPr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2A3A1-79D1-DBFE-2FE8-940184C9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1965" y="6424993"/>
            <a:ext cx="8527280" cy="365125"/>
          </a:xfrm>
        </p:spPr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1CB71-F9A5-3A8D-731B-F1105187B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34" name="Picture 33" descr="A close-up of a machine&#10;&#10;AI-generated content may be incorrect.">
            <a:extLst>
              <a:ext uri="{FF2B5EF4-FFF2-40B4-BE49-F238E27FC236}">
                <a16:creationId xmlns:a16="http://schemas.microsoft.com/office/drawing/2014/main" id="{BBD07822-EBEA-8190-7C23-FE0C57E2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51" t="4526" r="7871" b="6238"/>
          <a:stretch/>
        </p:blipFill>
        <p:spPr>
          <a:xfrm>
            <a:off x="407987" y="2084452"/>
            <a:ext cx="3026961" cy="42282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1762D64-0490-70CA-BA4F-2C162FC53395}"/>
              </a:ext>
            </a:extLst>
          </p:cNvPr>
          <p:cNvGrpSpPr/>
          <p:nvPr/>
        </p:nvGrpSpPr>
        <p:grpSpPr>
          <a:xfrm>
            <a:off x="2833767" y="2084451"/>
            <a:ext cx="8492899" cy="4228242"/>
            <a:chOff x="2833767" y="2084451"/>
            <a:chExt cx="8492899" cy="4228242"/>
          </a:xfrm>
        </p:grpSpPr>
        <p:pic>
          <p:nvPicPr>
            <p:cNvPr id="36" name="Picture 35" descr="A close up of a computer&#10;&#10;AI-generated content may be incorrect.">
              <a:extLst>
                <a:ext uri="{FF2B5EF4-FFF2-40B4-BE49-F238E27FC236}">
                  <a16:creationId xmlns:a16="http://schemas.microsoft.com/office/drawing/2014/main" id="{CA843BF3-EAC1-2E78-B960-CB72DEF63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027" r="5277"/>
            <a:stretch/>
          </p:blipFill>
          <p:spPr>
            <a:xfrm>
              <a:off x="8290281" y="2084451"/>
              <a:ext cx="3036385" cy="4228242"/>
            </a:xfrm>
            <a:prstGeom prst="rect">
              <a:avLst/>
            </a:prstGeom>
          </p:spPr>
        </p:pic>
        <p:pic>
          <p:nvPicPr>
            <p:cNvPr id="38" name="Picture 37" descr="A close-up of a computer&#10;&#10;AI-generated content may be incorrect.">
              <a:extLst>
                <a:ext uri="{FF2B5EF4-FFF2-40B4-BE49-F238E27FC236}">
                  <a16:creationId xmlns:a16="http://schemas.microsoft.com/office/drawing/2014/main" id="{0F25D043-4588-28CA-1329-518D5057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1674" y="2084451"/>
              <a:ext cx="3171181" cy="4228241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21EED5F-B3BD-03DA-1105-4DCB3D47995F}"/>
                </a:ext>
              </a:extLst>
            </p:cNvPr>
            <p:cNvGrpSpPr/>
            <p:nvPr/>
          </p:nvGrpSpPr>
          <p:grpSpPr>
            <a:xfrm>
              <a:off x="2833767" y="2148776"/>
              <a:ext cx="1817838" cy="182520"/>
              <a:chOff x="2991390" y="1903013"/>
              <a:chExt cx="1909080" cy="18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5943787-429C-4C85-3913-6E7407BEAB21}"/>
                      </a:ext>
                    </a:extLst>
                  </p14:cNvPr>
                  <p14:cNvContentPartPr/>
                  <p14:nvPr/>
                </p14:nvContentPartPr>
                <p14:xfrm>
                  <a:off x="2991390" y="1903013"/>
                  <a:ext cx="1861920" cy="1825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5943787-429C-4C85-3913-6E7407BEAB2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972487" y="1885013"/>
                    <a:ext cx="1899347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4277BC9-0740-3BA5-4887-E6D8433A18DD}"/>
                      </a:ext>
                    </a:extLst>
                  </p14:cNvPr>
                  <p14:cNvContentPartPr/>
                  <p14:nvPr/>
                </p14:nvContentPartPr>
                <p14:xfrm>
                  <a:off x="4690590" y="1949813"/>
                  <a:ext cx="209880" cy="134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24277BC9-0740-3BA5-4887-E6D8433A18D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671682" y="1932173"/>
                    <a:ext cx="247318" cy="170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6814D81-2CFB-1647-1847-5E6CA4E3DC3D}"/>
                </a:ext>
              </a:extLst>
            </p:cNvPr>
            <p:cNvSpPr txBox="1"/>
            <p:nvPr/>
          </p:nvSpPr>
          <p:spPr>
            <a:xfrm>
              <a:off x="3470856" y="2185802"/>
              <a:ext cx="11743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noProof="0" dirty="0">
                  <a:solidFill>
                    <a:srgbClr val="FFC000"/>
                  </a:solidFill>
                </a:rPr>
                <a:t>20x</a:t>
              </a:r>
              <a:endParaRPr lang="en-US" b="1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244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0BFC99-3502-F727-AA01-332AE6C97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9554158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noProof="0" dirty="0"/>
              <a:t>Three very powerful servers:</a:t>
            </a:r>
          </a:p>
          <a:p>
            <a:pPr marL="457200" indent="-457200">
              <a:spcBef>
                <a:spcPts val="2200"/>
              </a:spcBef>
              <a:buFont typeface="+mj-lt"/>
              <a:buAutoNum type="arabicParenR"/>
            </a:pPr>
            <a:r>
              <a:rPr lang="en-US" noProof="0" dirty="0"/>
              <a:t>Real time processing (</a:t>
            </a:r>
            <a:r>
              <a:rPr lang="en-US" noProof="0" dirty="0" err="1"/>
              <a:t>Spongebob</a:t>
            </a:r>
            <a:r>
              <a:rPr lang="en-US" noProof="0" dirty="0"/>
              <a:t>) 48 cores, 768 GB RAM</a:t>
            </a:r>
          </a:p>
          <a:p>
            <a:pPr lvl="2"/>
            <a:r>
              <a:rPr lang="en-US" sz="1800" noProof="0" dirty="0"/>
              <a:t>On demand buffers (4k – 128k turns) available for subscription or auto-saving</a:t>
            </a:r>
          </a:p>
          <a:p>
            <a:pPr lvl="2"/>
            <a:r>
              <a:rPr lang="en-US" sz="1800" noProof="0" dirty="0"/>
              <a:t>Real time transverse activity analysis, real time transverse instability detection</a:t>
            </a:r>
          </a:p>
          <a:p>
            <a:pPr lvl="2"/>
            <a:r>
              <a:rPr lang="en-US" sz="1800" noProof="0" dirty="0"/>
              <a:t>Injection analysis, damper performance analysis</a:t>
            </a:r>
          </a:p>
          <a:p>
            <a:pPr lvl="2"/>
            <a:r>
              <a:rPr lang="en-US" sz="1800" noProof="0" dirty="0"/>
              <a:t>All beam measurements (chromaticity, tune, external vibrations, ground motion etc.)</a:t>
            </a:r>
          </a:p>
          <a:p>
            <a:pPr marL="457200" indent="-457200">
              <a:spcBef>
                <a:spcPts val="2200"/>
              </a:spcBef>
              <a:buFont typeface="+mj-lt"/>
              <a:buAutoNum type="arabicParenR"/>
            </a:pPr>
            <a:r>
              <a:rPr lang="en-US" noProof="0" dirty="0"/>
              <a:t>Storage (Patrick) 48 cores, 144 TB ultra high throughput solid state drives</a:t>
            </a:r>
          </a:p>
          <a:p>
            <a:pPr marL="742950" lvl="1" indent="-457200"/>
            <a:r>
              <a:rPr lang="en-US" noProof="0" dirty="0"/>
              <a:t>24 - 48 hour circular buffer at full rate (20 Gbps) and full resolution for all 16 pickups and 8 signal processing units</a:t>
            </a:r>
          </a:p>
          <a:p>
            <a:pPr marL="742950" lvl="1" indent="-457200"/>
            <a:r>
              <a:rPr lang="en-US" noProof="0" dirty="0"/>
              <a:t>Dedicated post mortem buffers</a:t>
            </a:r>
          </a:p>
          <a:p>
            <a:pPr marL="457200" indent="-457200">
              <a:spcBef>
                <a:spcPts val="2200"/>
              </a:spcBef>
              <a:buFont typeface="+mj-lt"/>
              <a:buAutoNum type="arabicParenR"/>
            </a:pPr>
            <a:r>
              <a:rPr lang="en-US" noProof="0" dirty="0"/>
              <a:t>Development (Squidward) 48 cores, 384 GB ram, 48 TB SSD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130A33-F77D-E0A7-DD44-B87F3D9BE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Observation system (</a:t>
            </a:r>
            <a:r>
              <a:rPr lang="en-US" noProof="0" dirty="0" err="1"/>
              <a:t>ADTObsBox</a:t>
            </a:r>
            <a:r>
              <a:rPr lang="en-US" noProof="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A7295-B820-D594-CB09-FD77DCCA6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C5E7E-F39F-CA24-7E5E-7997ADF9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06A34-4FC1-D923-A7A0-B3085D1D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D58F13-1C95-605C-3F5F-2040A4FA67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04" r="42203" b="5448"/>
          <a:stretch>
            <a:fillRect/>
          </a:stretch>
        </p:blipFill>
        <p:spPr>
          <a:xfrm>
            <a:off x="10139973" y="577516"/>
            <a:ext cx="1924032" cy="573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10519-F2E6-C0FD-D530-187FD7087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DCCFA0-42AC-2232-0EEF-40A022BE1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Some further reading on the technology: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>
                <a:solidFill>
                  <a:schemeClr val="tx1"/>
                </a:solidFill>
              </a:rPr>
              <a:t>Martin </a:t>
            </a:r>
            <a:r>
              <a:rPr lang="en-US" noProof="0" dirty="0" err="1">
                <a:solidFill>
                  <a:schemeClr val="tx1"/>
                </a:solidFill>
              </a:rPr>
              <a:t>Söderén</a:t>
            </a:r>
            <a:r>
              <a:rPr lang="en-US" noProof="0" dirty="0"/>
              <a:t>: </a:t>
            </a:r>
            <a:r>
              <a:rPr lang="en-US" i="1" noProof="0" dirty="0" err="1"/>
              <a:t>ADTObsBox</a:t>
            </a:r>
            <a:r>
              <a:rPr lang="en-US" i="1" noProof="0" dirty="0"/>
              <a:t> - Experiment-scale data analysis of the transverse positional data in the LHC </a:t>
            </a:r>
            <a:r>
              <a:rPr lang="en-US" noProof="0" dirty="0">
                <a:hlinkClick r:id="rId2"/>
              </a:rPr>
              <a:t>https://indico.cern.ch/event/932857/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600" noProof="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>
                <a:solidFill>
                  <a:schemeClr val="tx1"/>
                </a:solidFill>
              </a:rPr>
              <a:t>Martin </a:t>
            </a:r>
            <a:r>
              <a:rPr lang="en-US" noProof="0" dirty="0" err="1">
                <a:solidFill>
                  <a:schemeClr val="tx1"/>
                </a:solidFill>
              </a:rPr>
              <a:t>Söderén</a:t>
            </a:r>
            <a:r>
              <a:rPr lang="en-US" noProof="0" dirty="0"/>
              <a:t>: </a:t>
            </a:r>
            <a:r>
              <a:rPr lang="en-US" i="1" noProof="0" dirty="0"/>
              <a:t>Online Transverse Beam Instability Detection in the LHC. High Throughput Real-Time Parallel Data Analysis</a:t>
            </a:r>
            <a:r>
              <a:rPr lang="en-US" noProof="0" dirty="0"/>
              <a:t>, master thesis </a:t>
            </a:r>
            <a:r>
              <a:rPr lang="en-US" noProof="0" dirty="0">
                <a:hlinkClick r:id="rId3"/>
              </a:rPr>
              <a:t>https://repository.cern/records/3d13v-7jm17</a:t>
            </a:r>
            <a:endParaRPr lang="en-US" noProof="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noProof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noProof="0" dirty="0">
                <a:solidFill>
                  <a:schemeClr val="tx1"/>
                </a:solidFill>
              </a:rPr>
              <a:t>Martin </a:t>
            </a:r>
            <a:r>
              <a:rPr lang="en-US" noProof="0" dirty="0" err="1">
                <a:solidFill>
                  <a:schemeClr val="tx1"/>
                </a:solidFill>
              </a:rPr>
              <a:t>Söderén</a:t>
            </a:r>
            <a:r>
              <a:rPr lang="en-US" noProof="0" dirty="0">
                <a:solidFill>
                  <a:schemeClr val="tx1"/>
                </a:solidFill>
              </a:rPr>
              <a:t> </a:t>
            </a:r>
            <a:r>
              <a:rPr lang="en-US" noProof="0" dirty="0"/>
              <a:t>and Daniel Valuch: </a:t>
            </a:r>
            <a:r>
              <a:rPr lang="en-US" i="1" noProof="0" dirty="0"/>
              <a:t>Low Latency, Online Processing of the High-Bandwidth Bunch-By-Bunch Observation Data From the Transverse Feedback System in the LHC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EPJ Web Conf., 245 (2020) 01036 DOI: </a:t>
            </a:r>
            <a:r>
              <a:rPr lang="en-US" noProof="0" dirty="0">
                <a:hlinkClick r:id="rId4"/>
              </a:rPr>
              <a:t>https://doi.org/10.1051/epjconf/202024501036</a:t>
            </a:r>
            <a:endParaRPr lang="en-US" noProof="0" dirty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81D44F-D8E9-6017-35A1-266BEE31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Observation system (</a:t>
            </a:r>
            <a:r>
              <a:rPr lang="en-US" noProof="0" dirty="0" err="1"/>
              <a:t>ADTObsBox</a:t>
            </a:r>
            <a:r>
              <a:rPr lang="en-US" noProof="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3C9C3-1C2B-0DC4-2981-7604763EC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21661-79FD-FC46-A327-CBEEF50B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75B1A-7D70-EA86-47BE-338EB4E61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602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C6676-6441-3376-05E7-2D4E27BD7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082E8E-9E25-9768-3099-260C2B9E9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Now we have all the (high quality) data. What can we do with it?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17115-5907-866C-C215-428F2359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F11C2-5A46-1C44-9DAA-08D5E44B4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F92E8-478B-9199-ACDE-FFAA59641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CFD9D2-268F-C782-2869-028AFA4A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645" y="1318661"/>
            <a:ext cx="4369686" cy="4950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83C944-A1FD-0715-1A89-FE21481F09A0}"/>
              </a:ext>
            </a:extLst>
          </p:cNvPr>
          <p:cNvSpPr txBox="1"/>
          <p:nvPr/>
        </p:nvSpPr>
        <p:spPr>
          <a:xfrm>
            <a:off x="3245719" y="5899879"/>
            <a:ext cx="570056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noProof="0" dirty="0">
                <a:solidFill>
                  <a:srgbClr val="000000"/>
                </a:solidFill>
              </a:rPr>
              <a:t>I think you should be more explicit here in step two.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4905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955A77-6F0C-F375-5290-63CD7E16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Now we have all the data, what can we do with it?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4AA0E-0CD9-8ED0-07FD-82FB6278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BB884-ED2C-5AEF-9263-18072ADD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8379B-AEEC-7713-504A-687470C9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16</a:t>
            </a:fld>
            <a:endParaRPr lang="en-US" noProof="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A22939-D0CE-AABC-5B9D-654AD86FBB67}"/>
              </a:ext>
            </a:extLst>
          </p:cNvPr>
          <p:cNvGrpSpPr/>
          <p:nvPr/>
        </p:nvGrpSpPr>
        <p:grpSpPr>
          <a:xfrm>
            <a:off x="134983" y="846663"/>
            <a:ext cx="4690685" cy="2772674"/>
            <a:chOff x="134983" y="846663"/>
            <a:chExt cx="4690685" cy="27726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FA77B5-A079-F364-1C87-CD98556CD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146" r="2000" b="4208"/>
            <a:stretch>
              <a:fillRect/>
            </a:stretch>
          </p:blipFill>
          <p:spPr>
            <a:xfrm>
              <a:off x="134983" y="1229048"/>
              <a:ext cx="4213983" cy="23902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C74377-6503-5835-C524-366128FCA602}"/>
                </a:ext>
              </a:extLst>
            </p:cNvPr>
            <p:cNvSpPr txBox="1"/>
            <p:nvPr/>
          </p:nvSpPr>
          <p:spPr>
            <a:xfrm>
              <a:off x="514921" y="846663"/>
              <a:ext cx="43107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noProof="0" dirty="0">
                  <a:solidFill>
                    <a:srgbClr val="000000"/>
                  </a:solidFill>
                </a:rPr>
                <a:t>1. Record as little as 0.05 </a:t>
              </a:r>
              <a:r>
                <a:rPr lang="en-US" sz="1800" noProof="0" dirty="0">
                  <a:solidFill>
                    <a:srgbClr val="000000"/>
                  </a:solidFill>
                  <a:latin typeface="Symbol" pitchFamily="2" charset="2"/>
                </a:rPr>
                <a:t>s</a:t>
              </a:r>
              <a:r>
                <a:rPr lang="en-US" sz="1800" noProof="0" dirty="0">
                  <a:solidFill>
                    <a:srgbClr val="000000"/>
                  </a:solidFill>
                </a:rPr>
                <a:t> movement</a:t>
              </a:r>
              <a:endParaRPr lang="en-US" noProof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86CFAA-7426-B0DB-B858-6104F96272E7}"/>
              </a:ext>
            </a:extLst>
          </p:cNvPr>
          <p:cNvGrpSpPr/>
          <p:nvPr/>
        </p:nvGrpSpPr>
        <p:grpSpPr>
          <a:xfrm>
            <a:off x="134983" y="3554480"/>
            <a:ext cx="4466302" cy="2745957"/>
            <a:chOff x="134983" y="3554480"/>
            <a:chExt cx="4466302" cy="27459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0998E5-083E-B099-81A5-D2E913CE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997" r="3077" b="4977"/>
            <a:stretch>
              <a:fillRect/>
            </a:stretch>
          </p:blipFill>
          <p:spPr>
            <a:xfrm>
              <a:off x="134983" y="3910148"/>
              <a:ext cx="4241920" cy="23902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1E271F-7079-7F8F-FBFF-5D5FE1E9D88B}"/>
                </a:ext>
              </a:extLst>
            </p:cNvPr>
            <p:cNvSpPr txBox="1"/>
            <p:nvPr/>
          </p:nvSpPr>
          <p:spPr>
            <a:xfrm>
              <a:off x="290538" y="3554480"/>
              <a:ext cx="43107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 dirty="0">
                  <a:solidFill>
                    <a:srgbClr val="000000"/>
                  </a:solidFill>
                </a:rPr>
                <a:t>2</a:t>
              </a:r>
              <a:r>
                <a:rPr lang="en-US" sz="1800" noProof="0" dirty="0">
                  <a:solidFill>
                    <a:srgbClr val="000000"/>
                  </a:solidFill>
                </a:rPr>
                <a:t>. Split data for individual bunches</a:t>
              </a:r>
              <a:endParaRPr lang="en-US" noProof="0" dirty="0">
                <a:solidFill>
                  <a:srgbClr val="000000"/>
                </a:solidFill>
                <a:latin typeface="Symbol" pitchFamily="2" charset="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7DF617-8F7E-CE4C-14F1-386B1B927FE4}"/>
              </a:ext>
            </a:extLst>
          </p:cNvPr>
          <p:cNvGrpSpPr/>
          <p:nvPr/>
        </p:nvGrpSpPr>
        <p:grpSpPr>
          <a:xfrm>
            <a:off x="4825668" y="2563377"/>
            <a:ext cx="2982024" cy="3423032"/>
            <a:chOff x="4825668" y="2563377"/>
            <a:chExt cx="2982024" cy="34230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59F39D-6FCD-E47E-26A3-596B51577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5668" y="3429000"/>
              <a:ext cx="2982024" cy="25574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C0D3A9-011C-5807-42BD-18735D8E347D}"/>
                </a:ext>
              </a:extLst>
            </p:cNvPr>
            <p:cNvSpPr txBox="1"/>
            <p:nvPr/>
          </p:nvSpPr>
          <p:spPr>
            <a:xfrm>
              <a:off x="4825668" y="2563377"/>
              <a:ext cx="29820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 dirty="0">
                  <a:solidFill>
                    <a:srgbClr val="000000"/>
                  </a:solidFill>
                </a:rPr>
                <a:t>3</a:t>
              </a:r>
              <a:r>
                <a:rPr lang="en-US" sz="1800" noProof="0" dirty="0">
                  <a:solidFill>
                    <a:srgbClr val="000000"/>
                  </a:solidFill>
                </a:rPr>
                <a:t>. Reconstruct the transverse phase space</a:t>
              </a:r>
              <a:endParaRPr lang="en-US" noProof="0" dirty="0">
                <a:solidFill>
                  <a:srgbClr val="000000"/>
                </a:solidFill>
                <a:latin typeface="Symbol" pitchFamily="2" charset="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FB7333-92A1-A45F-8645-8C9EC7510DD2}"/>
              </a:ext>
            </a:extLst>
          </p:cNvPr>
          <p:cNvGrpSpPr/>
          <p:nvPr/>
        </p:nvGrpSpPr>
        <p:grpSpPr>
          <a:xfrm>
            <a:off x="8164286" y="2194045"/>
            <a:ext cx="3744686" cy="4011656"/>
            <a:chOff x="8164286" y="2194045"/>
            <a:chExt cx="3744686" cy="40116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042467-2F35-9FFB-2563-F0BAC1C1B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572" t="3026" r="11524"/>
            <a:stretch>
              <a:fillRect/>
            </a:stretch>
          </p:blipFill>
          <p:spPr>
            <a:xfrm>
              <a:off x="8164286" y="2658769"/>
              <a:ext cx="3744686" cy="35469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1C570A-B123-275C-D923-BE4180A16C66}"/>
                </a:ext>
              </a:extLst>
            </p:cNvPr>
            <p:cNvSpPr txBox="1"/>
            <p:nvPr/>
          </p:nvSpPr>
          <p:spPr>
            <a:xfrm>
              <a:off x="8801989" y="2194045"/>
              <a:ext cx="2982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 dirty="0">
                  <a:solidFill>
                    <a:srgbClr val="000000"/>
                  </a:solidFill>
                </a:rPr>
                <a:t>4</a:t>
              </a:r>
              <a:r>
                <a:rPr lang="en-US" sz="1800" noProof="0" dirty="0">
                  <a:solidFill>
                    <a:srgbClr val="000000"/>
                  </a:solidFill>
                </a:rPr>
                <a:t>. Do all the magic…</a:t>
              </a:r>
              <a:endParaRPr lang="en-US" noProof="0" dirty="0">
                <a:solidFill>
                  <a:srgbClr val="000000"/>
                </a:solidFill>
                <a:latin typeface="Symbol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6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4BB64-0931-5EAD-5B47-83BB0B3C1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6EB84F-5166-42AC-1BC1-3E4966AC4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Now we have all the data, what can we do with it?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391E3-8762-7975-1489-DC63E8CC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1D8E5-0495-CEB8-1E7D-E7EB8161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F1CFF-ED9A-0CE7-121F-7C66C873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1E495-07FB-A017-FA39-D084FBC5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72" t="3026" r="11524"/>
          <a:stretch>
            <a:fillRect/>
          </a:stretch>
        </p:blipFill>
        <p:spPr>
          <a:xfrm>
            <a:off x="169817" y="2006740"/>
            <a:ext cx="4445725" cy="4210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1B5A2F-6195-5A7D-95E0-FA4D255DC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532708"/>
            <a:ext cx="6308634" cy="473147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BFD37A-4AA9-0FD9-3B60-0A5651E78AB3}"/>
              </a:ext>
            </a:extLst>
          </p:cNvPr>
          <p:cNvCxnSpPr>
            <a:cxnSpLocks/>
          </p:cNvCxnSpPr>
          <p:nvPr/>
        </p:nvCxnSpPr>
        <p:spPr>
          <a:xfrm flipV="1">
            <a:off x="4615542" y="2672024"/>
            <a:ext cx="1243316" cy="8810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27CE6A5-13BD-D89D-3848-DBE6E2837AB3}"/>
              </a:ext>
            </a:extLst>
          </p:cNvPr>
          <p:cNvCxnSpPr>
            <a:cxnSpLocks/>
          </p:cNvCxnSpPr>
          <p:nvPr/>
        </p:nvCxnSpPr>
        <p:spPr>
          <a:xfrm>
            <a:off x="4615542" y="3713906"/>
            <a:ext cx="1243316" cy="9785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7C409D3-52A1-3716-340B-AD2D4B700AEC}"/>
              </a:ext>
            </a:extLst>
          </p:cNvPr>
          <p:cNvSpPr txBox="1"/>
          <p:nvPr/>
        </p:nvSpPr>
        <p:spPr>
          <a:xfrm rot="19419839">
            <a:off x="4561209" y="2711579"/>
            <a:ext cx="899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>
                <a:solidFill>
                  <a:srgbClr val="000000"/>
                </a:solidFill>
              </a:rPr>
              <a:t>Mag{ }</a:t>
            </a:r>
            <a:endParaRPr lang="en-US" noProof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FEBC14-CA7D-E41D-B8F3-9E70A302DE1D}"/>
              </a:ext>
            </a:extLst>
          </p:cNvPr>
          <p:cNvSpPr txBox="1"/>
          <p:nvPr/>
        </p:nvSpPr>
        <p:spPr>
          <a:xfrm rot="2357717">
            <a:off x="4770218" y="3740328"/>
            <a:ext cx="899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rgbClr val="000000"/>
                </a:solidFill>
              </a:rPr>
              <a:t>Arg</a:t>
            </a:r>
            <a:r>
              <a:rPr lang="en-US" sz="1800" noProof="0" dirty="0">
                <a:solidFill>
                  <a:srgbClr val="000000"/>
                </a:solidFill>
              </a:rPr>
              <a:t>{ }</a:t>
            </a:r>
            <a:endParaRPr lang="en-US" noProof="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BD7030-0249-9396-2CBE-02DCD289DE92}"/>
              </a:ext>
            </a:extLst>
          </p:cNvPr>
          <p:cNvSpPr txBox="1"/>
          <p:nvPr/>
        </p:nvSpPr>
        <p:spPr>
          <a:xfrm>
            <a:off x="309189" y="1439335"/>
            <a:ext cx="4445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>
                <a:solidFill>
                  <a:srgbClr val="000000"/>
                </a:solidFill>
              </a:rPr>
              <a:t>Reconstructed transverse phase space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6075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0B903-9242-EE24-75E0-EDC82523B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8CCC0A-90CB-5C30-DE1C-8E77D273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Accelerator parameter extraction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2785D-F8F8-7F4A-633B-028B5D5D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09F8B-A1A1-4FC9-37A4-00DAFE82B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110D6-A9AF-66A5-2E71-238A00524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44FBD0-2B84-B599-2BD6-E5BFE18CD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8" y="1859205"/>
            <a:ext cx="6349652" cy="4182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446D5D-D314-6EF5-C672-DCCE8E4F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579" y="1890206"/>
            <a:ext cx="5372061" cy="40290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2D1FCC-5D54-E2D0-EE7D-BBC3D2015CC9}"/>
              </a:ext>
            </a:extLst>
          </p:cNvPr>
          <p:cNvSpPr txBox="1"/>
          <p:nvPr/>
        </p:nvSpPr>
        <p:spPr>
          <a:xfrm>
            <a:off x="1305053" y="1237003"/>
            <a:ext cx="3980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>
                <a:solidFill>
                  <a:srgbClr val="000000"/>
                </a:solidFill>
              </a:rPr>
              <a:t>Bunch by bunch damping time</a:t>
            </a:r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4C7C54-D690-76D7-E340-647F0EDEA828}"/>
              </a:ext>
            </a:extLst>
          </p:cNvPr>
          <p:cNvSpPr txBox="1"/>
          <p:nvPr/>
        </p:nvSpPr>
        <p:spPr>
          <a:xfrm>
            <a:off x="7467548" y="1237003"/>
            <a:ext cx="3980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>
                <a:solidFill>
                  <a:srgbClr val="000000"/>
                </a:solidFill>
              </a:rPr>
              <a:t>Bunch by bunch tune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4988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3FA2D-B37B-F029-4E0E-F0F225F7D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BC329E-7F04-3C44-AA76-925501A1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Transverse feedback parameter extraction and setting 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52C02-0AE7-CD23-603A-B907E3CF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9BABE-38BC-ACB2-8EEF-C528C4BAF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BEEA9-0299-D178-AA5A-3DD28E9F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EF008-CFB3-6012-2A38-F7A5A4145512}"/>
              </a:ext>
            </a:extLst>
          </p:cNvPr>
          <p:cNvSpPr txBox="1"/>
          <p:nvPr/>
        </p:nvSpPr>
        <p:spPr>
          <a:xfrm>
            <a:off x="898227" y="1634767"/>
            <a:ext cx="3980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>
                <a:solidFill>
                  <a:srgbClr val="000000"/>
                </a:solidFill>
              </a:rPr>
              <a:t>Single turn, quadrature excitation by TFB itself </a:t>
            </a:r>
            <a:r>
              <a:rPr lang="en-US" noProof="0" dirty="0">
                <a:solidFill>
                  <a:srgbClr val="000000"/>
                </a:solidFill>
              </a:rPr>
              <a:t>(sin, then cos)</a:t>
            </a:r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E17EEA-BA5E-3E84-BC0D-178064839617}"/>
              </a:ext>
            </a:extLst>
          </p:cNvPr>
          <p:cNvSpPr txBox="1"/>
          <p:nvPr/>
        </p:nvSpPr>
        <p:spPr>
          <a:xfrm>
            <a:off x="6666187" y="1668107"/>
            <a:ext cx="4518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>
                <a:solidFill>
                  <a:srgbClr val="000000"/>
                </a:solidFill>
              </a:rPr>
              <a:t>Beam response recorded by TFB itself</a:t>
            </a:r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6A3BC-9F03-B8BA-3A50-75F98AC45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7" y="2324682"/>
            <a:ext cx="5332925" cy="3999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5CD376-FF92-7632-230B-9C8EB1C80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413" y="2162392"/>
            <a:ext cx="5499760" cy="41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859849-05AE-93F6-E981-AB0D7D75A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84150"/>
            <a:ext cx="11376024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4 pickups in the tunnel per beam per plane (16 total)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Digital signal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4 E-field kickers per beam per plane (2 </a:t>
            </a:r>
            <a:r>
              <a:rPr lang="en-US" noProof="0" dirty="0" err="1">
                <a:latin typeface="Symbol" panose="05050102010706020507" pitchFamily="18" charset="2"/>
              </a:rPr>
              <a:t>m</a:t>
            </a:r>
            <a:r>
              <a:rPr lang="en-US" noProof="0" dirty="0" err="1"/>
              <a:t>rad</a:t>
            </a:r>
            <a:r>
              <a:rPr lang="en-US" noProof="0" dirty="0"/>
              <a:t>, 10kV peak, 6 meters total)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Fully remote and automatic operation and setting 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956B72-B821-CA8D-9717-1462CDE64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LHC transverse feedback system (ADT)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48FD2-BC75-13E9-9D15-BA0859825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8A44A-920D-0756-8085-6CD1F0E1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3ED0B-33C4-C5A1-800F-191AF5E4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6AF04C-2A2E-EE4D-2582-D0E148A12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3195"/>
            <a:ext cx="12069960" cy="30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011DD-4295-FF38-49AE-583F63FBD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ECEA5-EB4F-8200-42D8-3DD0C11E7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Transverse feedback parameter extraction and setting 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9FBF4-4EB1-C6FF-3EF7-D9ADDFA2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8D60B-15BA-F049-0F00-3CA779DB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C0D39-0F83-2A8E-A656-1FDA0C68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84442D-F524-FF30-984D-A230D8A85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2" y="2346380"/>
            <a:ext cx="5258512" cy="3943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9F5B2A-004E-3D6B-73AF-6D35D5BE21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49" r="4116"/>
          <a:stretch>
            <a:fillRect/>
          </a:stretch>
        </p:blipFill>
        <p:spPr>
          <a:xfrm>
            <a:off x="6641528" y="2256187"/>
            <a:ext cx="4661560" cy="3900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736CBB-3D9E-E041-DCC4-FB70CE35F94D}"/>
              </a:ext>
            </a:extLst>
          </p:cNvPr>
          <p:cNvSpPr txBox="1"/>
          <p:nvPr/>
        </p:nvSpPr>
        <p:spPr>
          <a:xfrm rot="5400000">
            <a:off x="10180900" y="4011231"/>
            <a:ext cx="1454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 err="1">
                <a:solidFill>
                  <a:srgbClr val="000000"/>
                </a:solidFill>
              </a:rPr>
              <a:t>clk</a:t>
            </a:r>
            <a:r>
              <a:rPr lang="en-US" sz="1800" noProof="0" dirty="0">
                <a:solidFill>
                  <a:srgbClr val="000000"/>
                </a:solidFill>
              </a:rPr>
              <a:t> ticks</a:t>
            </a:r>
            <a:endParaRPr lang="en-US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51280EA-1E5B-4B32-F77F-0E0C9A4F77A8}"/>
                  </a:ext>
                </a:extLst>
              </p14:cNvPr>
              <p14:cNvContentPartPr/>
              <p14:nvPr/>
            </p14:nvContentPartPr>
            <p14:xfrm>
              <a:off x="10412835" y="3324501"/>
              <a:ext cx="218880" cy="670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51280EA-1E5B-4B32-F77F-0E0C9A4F77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06715" y="3318381"/>
                <a:ext cx="231120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AD0D2DD-70CC-D05B-91FC-2342E36929A4}"/>
                  </a:ext>
                </a:extLst>
              </p14:cNvPr>
              <p14:cNvContentPartPr/>
              <p14:nvPr/>
            </p14:nvContentPartPr>
            <p14:xfrm>
              <a:off x="10423635" y="3317661"/>
              <a:ext cx="202680" cy="181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AD0D2DD-70CC-D05B-91FC-2342E36929A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17515" y="3311541"/>
                <a:ext cx="214920" cy="1940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18D5E19-723A-5B12-39F4-E71BFAB1C9F2}"/>
              </a:ext>
            </a:extLst>
          </p:cNvPr>
          <p:cNvSpPr txBox="1"/>
          <p:nvPr/>
        </p:nvSpPr>
        <p:spPr>
          <a:xfrm>
            <a:off x="407987" y="1526842"/>
            <a:ext cx="112258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>
                <a:solidFill>
                  <a:srgbClr val="000000"/>
                </a:solidFill>
              </a:rPr>
              <a:t>Using only the TFB itself doing negligible excitation (e.g. 0.05</a:t>
            </a:r>
            <a:r>
              <a:rPr lang="en-US" sz="1800" noProof="0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sz="1800" noProof="0" dirty="0">
                <a:solidFill>
                  <a:srgbClr val="000000"/>
                </a:solidFill>
              </a:rPr>
              <a:t>), </a:t>
            </a:r>
            <a:r>
              <a:rPr lang="en-US" sz="1800" b="1" noProof="0" dirty="0">
                <a:solidFill>
                  <a:srgbClr val="000000"/>
                </a:solidFill>
              </a:rPr>
              <a:t>without any external instruments</a:t>
            </a:r>
            <a:r>
              <a:rPr lang="en-US" sz="1800" noProof="0" dirty="0">
                <a:solidFill>
                  <a:srgbClr val="000000"/>
                </a:solidFill>
              </a:rPr>
              <a:t>, we can do a full TFB setting up, or a routine TFB performance check. Recommended feedback phase (left) or loop delay (right).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3886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30F35-7638-9CE0-25BA-A0A587E4F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4D0A18-8A69-95F2-F8F4-28F4A7F0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Transverse feedback parameter extraction and setting 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7994D-E65C-82D8-1E52-3B220DDB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AD5B5-03EF-03B7-2EB8-7F3104A4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7F660-ACDB-B15F-734E-745AC018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21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F5039-35D4-16B5-5236-3B046808C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66" y="2545582"/>
            <a:ext cx="4880351" cy="3660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D76BD0-289A-846C-3B5E-C85850B6C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45582"/>
            <a:ext cx="4880350" cy="36602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7A87F4-114D-6192-DE13-73FD707050A0}"/>
              </a:ext>
            </a:extLst>
          </p:cNvPr>
          <p:cNvSpPr txBox="1"/>
          <p:nvPr/>
        </p:nvSpPr>
        <p:spPr>
          <a:xfrm>
            <a:off x="407987" y="1517216"/>
            <a:ext cx="11225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>
                <a:solidFill>
                  <a:srgbClr val="000000"/>
                </a:solidFill>
              </a:rPr>
              <a:t>Using only the TFB itself doing negligible excitation (e.g. 0.05</a:t>
            </a:r>
            <a:r>
              <a:rPr lang="en-US" sz="1800" noProof="0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sz="1800" noProof="0" dirty="0">
                <a:solidFill>
                  <a:srgbClr val="000000"/>
                </a:solidFill>
              </a:rPr>
              <a:t>), </a:t>
            </a:r>
            <a:r>
              <a:rPr lang="en-US" sz="1800" b="1" noProof="0" dirty="0">
                <a:solidFill>
                  <a:srgbClr val="000000"/>
                </a:solidFill>
              </a:rPr>
              <a:t>without any external instruments</a:t>
            </a:r>
            <a:r>
              <a:rPr lang="en-US" sz="1800" noProof="0" dirty="0">
                <a:solidFill>
                  <a:srgbClr val="000000"/>
                </a:solidFill>
              </a:rPr>
              <a:t>, we can do a full TFB setting up, or a routine TFB performance check. Measured real gain (left) or loop phase (right).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8813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64284-E85A-BE89-372D-4A84A051F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914FC3-F08D-9082-3A68-8A79C1C3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Transverse feedback parameter extraction and setting 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DC3D5-523A-73E1-F728-B1B2FF77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76807-0661-DCC8-220E-07BC869C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23662-0208-A6E4-258B-67953662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CDDE14-BCA2-0F1B-4E8E-DECCCFD2A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6" y="2544353"/>
            <a:ext cx="4972536" cy="3729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92DA8-8AF0-107C-E269-33C83A213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26" y="3301513"/>
            <a:ext cx="3271554" cy="26094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19E36B-C58D-09DA-1578-DBD225B2E264}"/>
              </a:ext>
            </a:extLst>
          </p:cNvPr>
          <p:cNvSpPr txBox="1"/>
          <p:nvPr/>
        </p:nvSpPr>
        <p:spPr>
          <a:xfrm>
            <a:off x="7823949" y="2917633"/>
            <a:ext cx="2784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>
                <a:solidFill>
                  <a:srgbClr val="000000"/>
                </a:solidFill>
              </a:rPr>
              <a:t>Not that long time ago…</a:t>
            </a:r>
            <a:endParaRPr lang="en-US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0FA29-53E7-E0EB-AB3F-2C5F7ADF2A28}"/>
              </a:ext>
            </a:extLst>
          </p:cNvPr>
          <p:cNvSpPr txBox="1"/>
          <p:nvPr/>
        </p:nvSpPr>
        <p:spPr>
          <a:xfrm>
            <a:off x="407987" y="1517216"/>
            <a:ext cx="11225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>
                <a:solidFill>
                  <a:srgbClr val="000000"/>
                </a:solidFill>
              </a:rPr>
              <a:t>Using only the TFB itself doing negligible excitation (e.g. 0.05</a:t>
            </a:r>
            <a:r>
              <a:rPr lang="en-US" sz="1800" noProof="0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sz="1800" noProof="0" dirty="0">
                <a:solidFill>
                  <a:srgbClr val="000000"/>
                </a:solidFill>
              </a:rPr>
              <a:t>), </a:t>
            </a:r>
            <a:r>
              <a:rPr lang="en-US" sz="1800" b="1" noProof="0" dirty="0">
                <a:solidFill>
                  <a:srgbClr val="000000"/>
                </a:solidFill>
              </a:rPr>
              <a:t>without any external instruments</a:t>
            </a:r>
            <a:r>
              <a:rPr lang="en-US" sz="1800" noProof="0" dirty="0">
                <a:solidFill>
                  <a:srgbClr val="000000"/>
                </a:solidFill>
              </a:rPr>
              <a:t>, we can do a full TFB setting up, or a routine TFB performance check. Measured real loop delay error.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8095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2834FE-4377-2CCD-89BE-B7C631134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150 pages of really excellent reading in a PhD. thesis to be published in ~1 week</a:t>
            </a:r>
          </a:p>
          <a:p>
            <a:r>
              <a:rPr lang="en-US" noProof="0" dirty="0">
                <a:solidFill>
                  <a:schemeClr val="tx1"/>
                </a:solidFill>
              </a:rPr>
              <a:t>Gerd Kotzian</a:t>
            </a:r>
            <a:r>
              <a:rPr lang="en-US" noProof="0" dirty="0"/>
              <a:t>: </a:t>
            </a:r>
            <a:r>
              <a:rPr lang="en-US" i="1" noProof="0" dirty="0"/>
              <a:t>Signal Processing Techniques For Transverse Feedback Systems In Hadron Accelerators</a:t>
            </a:r>
          </a:p>
          <a:p>
            <a:r>
              <a:rPr lang="en-US" dirty="0">
                <a:hlinkClick r:id="rId2"/>
              </a:rPr>
              <a:t>https://doi.org/10.17181/18yah-3wd51</a:t>
            </a:r>
            <a:endParaRPr lang="en-US" dirty="0"/>
          </a:p>
          <a:p>
            <a:endParaRPr lang="en-US" noProof="0" dirty="0"/>
          </a:p>
          <a:p>
            <a:r>
              <a:rPr lang="en-US" noProof="0" dirty="0"/>
              <a:t>Being published in PRAB these days:</a:t>
            </a:r>
          </a:p>
          <a:p>
            <a:r>
              <a:rPr lang="en-US" noProof="0" dirty="0">
                <a:solidFill>
                  <a:schemeClr val="tx1"/>
                </a:solidFill>
              </a:rPr>
              <a:t>G. Kotzian</a:t>
            </a:r>
            <a:r>
              <a:rPr lang="en-US" noProof="0" dirty="0"/>
              <a:t>, X. </a:t>
            </a:r>
            <a:r>
              <a:rPr lang="en-US" noProof="0" dirty="0" err="1"/>
              <a:t>Buffat</a:t>
            </a:r>
            <a:r>
              <a:rPr lang="en-US" noProof="0" dirty="0"/>
              <a:t>, J. </a:t>
            </a:r>
            <a:r>
              <a:rPr lang="en-US" noProof="0" dirty="0" err="1"/>
              <a:t>Komppula</a:t>
            </a:r>
            <a:r>
              <a:rPr lang="en-US" noProof="0" dirty="0"/>
              <a:t>, V. </a:t>
            </a:r>
            <a:r>
              <a:rPr lang="en-US" noProof="0" dirty="0" err="1"/>
              <a:t>Stopjakova</a:t>
            </a:r>
            <a:r>
              <a:rPr lang="en-US" noProof="0" dirty="0"/>
              <a:t>, and D. Valuch, </a:t>
            </a:r>
            <a:r>
              <a:rPr lang="en-US" i="1" noProof="0" dirty="0"/>
              <a:t>“Modern signal</a:t>
            </a:r>
          </a:p>
          <a:p>
            <a:r>
              <a:rPr lang="en-US" i="1" noProof="0" dirty="0"/>
              <a:t>processing techniques for efficient transverse feedback systems operation in hadron</a:t>
            </a:r>
          </a:p>
          <a:p>
            <a:r>
              <a:rPr lang="en-US" i="1" noProof="0" dirty="0"/>
              <a:t>accelerators,”</a:t>
            </a:r>
            <a:r>
              <a:rPr lang="en-US" noProof="0" dirty="0"/>
              <a:t> Phys. Rev. Accel. Beams, pp. –, Sep 2025.</a:t>
            </a:r>
          </a:p>
          <a:p>
            <a:r>
              <a:rPr lang="en-US" noProof="0" dirty="0">
                <a:hlinkClick r:id="rId3"/>
              </a:rPr>
              <a:t>https://doi.org/10.1103/szv9-nfd5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797214-E0D1-8A3A-1053-4F4AF459C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Signal processing techniques with transverse feedback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2085A-7131-DCDA-CD63-EE03CB94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81426-B5DF-CB46-260F-A9F54CB1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514E7-FF32-A1EB-669C-844EDF86C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0118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B9CBEA-D3CB-4FF4-46BE-7DCF2F52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Low noise BPMs with high-performance computing allow for much more than a transverse 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94061-6340-F3E4-17CB-1A06BC65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131D-40F1-EEF0-8A2B-CCF16B795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A6ACF-C31D-CF0A-64FF-CBDB0427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5F1B692-5584-2D93-5B26-168DEC576773}"/>
              </a:ext>
            </a:extLst>
          </p:cNvPr>
          <p:cNvSpPr txBox="1">
            <a:spLocks/>
          </p:cNvSpPr>
          <p:nvPr/>
        </p:nvSpPr>
        <p:spPr>
          <a:xfrm>
            <a:off x="407989" y="1592263"/>
            <a:ext cx="11004081" cy="11906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Very high resolution tune measurement (&lt;1e-4) using ADT-AC dipole and ADT observation systems to calculate impedance of new, very low impedance collimators. </a:t>
            </a:r>
          </a:p>
        </p:txBody>
      </p:sp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009D0DB1-D427-52F0-8D0A-6D93565A7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65" y="2330929"/>
            <a:ext cx="9537665" cy="3046754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273840B-0A41-A5FF-B7B2-D8C97C724ADD}"/>
              </a:ext>
            </a:extLst>
          </p:cNvPr>
          <p:cNvSpPr txBox="1">
            <a:spLocks/>
          </p:cNvSpPr>
          <p:nvPr/>
        </p:nvSpPr>
        <p:spPr>
          <a:xfrm>
            <a:off x="407989" y="5727027"/>
            <a:ext cx="11230733" cy="6373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0" noProof="0" dirty="0">
                <a:solidFill>
                  <a:srgbClr val="303030"/>
                </a:solidFill>
              </a:rPr>
              <a:t>David Amorim et al.: Transverse beam stability with low-impedance collimators in the High-Luminosity Large Hadron Collider: Status and challenges DOI 10.1103/PhysRevAccelBeams.23.034403</a:t>
            </a:r>
          </a:p>
        </p:txBody>
      </p:sp>
    </p:spTree>
    <p:extLst>
      <p:ext uri="{BB962C8B-B14F-4D97-AF65-F5344CB8AC3E}">
        <p14:creationId xmlns:p14="http://schemas.microsoft.com/office/powerpoint/2010/main" val="2098381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CBE8B4-FE3C-D902-3B20-334ACCAB9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Real time transverse activity monitoring and a very early detection onset of instability detection</a:t>
            </a:r>
          </a:p>
          <a:p>
            <a:r>
              <a:rPr lang="en-US" noProof="0" dirty="0"/>
              <a:t>Activity data is also permanently stored in accelerator logging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9B014-9EE8-537C-052B-65617BEF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Low noise BPMs with high-performance computing allow for much more than a transverse 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D53A0-BCAD-E683-4C29-10261C37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AE87D-3B49-5FA5-7093-B222C0B0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675F7-675D-E1BA-E5C2-64260CA5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25</a:t>
            </a:fld>
            <a:endParaRPr lang="en-US" noProof="0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0504A13-905C-1468-3A14-4E9C2E847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90" t="54537" b="2667"/>
          <a:stretch>
            <a:fillRect/>
          </a:stretch>
        </p:blipFill>
        <p:spPr>
          <a:xfrm>
            <a:off x="2714324" y="2754447"/>
            <a:ext cx="6371925" cy="3494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DCEE69-4127-87CC-29F3-908E44C4C2EA}"/>
              </a:ext>
            </a:extLst>
          </p:cNvPr>
          <p:cNvSpPr txBox="1"/>
          <p:nvPr/>
        </p:nvSpPr>
        <p:spPr>
          <a:xfrm>
            <a:off x="5024387" y="4410777"/>
            <a:ext cx="367685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noProof="0" dirty="0"/>
              <a:t>Quiz:</a:t>
            </a:r>
          </a:p>
          <a:p>
            <a:r>
              <a:rPr lang="en-US" b="1" noProof="0" dirty="0"/>
              <a:t>Which bunch became unstable?</a:t>
            </a:r>
          </a:p>
        </p:txBody>
      </p:sp>
    </p:spTree>
    <p:extLst>
      <p:ext uri="{BB962C8B-B14F-4D97-AF65-F5344CB8AC3E}">
        <p14:creationId xmlns:p14="http://schemas.microsoft.com/office/powerpoint/2010/main" val="721857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4DD5DD-30AC-91C1-A84D-57FB18F6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Low noise BPMs with high-performance computing allow for much more than a transverse 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80E46-C82F-8D0F-7FF4-C62ED4308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79E84-F451-0BFF-11DB-C480E8469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9379B-2C68-C790-F43C-916C1E11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BCD869F-DE1A-6D66-AFC6-8F384FAC439A}"/>
              </a:ext>
            </a:extLst>
          </p:cNvPr>
          <p:cNvSpPr txBox="1">
            <a:spLocks/>
          </p:cNvSpPr>
          <p:nvPr/>
        </p:nvSpPr>
        <p:spPr>
          <a:xfrm>
            <a:off x="407989" y="1592263"/>
            <a:ext cx="11004081" cy="11906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Transverse feedback can be made a source of controlled machine impedance – Proof-of-Principle Direct Measurement of Landau Damping Strength at the Large Hadron Collider with an </a:t>
            </a:r>
            <a:r>
              <a:rPr lang="en-US" noProof="0" dirty="0" err="1"/>
              <a:t>Antidamper</a:t>
            </a:r>
            <a:endParaRPr lang="en-US" noProof="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6AF43CC-0B73-DBBA-7234-FE5C091DF959}"/>
              </a:ext>
            </a:extLst>
          </p:cNvPr>
          <p:cNvSpPr txBox="1">
            <a:spLocks/>
          </p:cNvSpPr>
          <p:nvPr/>
        </p:nvSpPr>
        <p:spPr>
          <a:xfrm>
            <a:off x="407989" y="5823286"/>
            <a:ext cx="11230733" cy="5122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0" noProof="0" dirty="0">
                <a:solidFill>
                  <a:srgbClr val="303030"/>
                </a:solidFill>
              </a:rPr>
              <a:t>Sergey Antipov et al.: Proof-of-Principle Direct Measurement of Landau Damping Strength at the Large Hadron Collider with an </a:t>
            </a:r>
            <a:r>
              <a:rPr lang="en-US" sz="1800" b="0" noProof="0" dirty="0" err="1">
                <a:solidFill>
                  <a:srgbClr val="303030"/>
                </a:solidFill>
              </a:rPr>
              <a:t>Antidamper</a:t>
            </a:r>
            <a:r>
              <a:rPr lang="en-US" sz="1800" b="0" noProof="0" dirty="0">
                <a:solidFill>
                  <a:srgbClr val="303030"/>
                </a:solidFill>
              </a:rPr>
              <a:t> DOI 10.1103/PhysRevLett.126.164801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75A199-F925-F38B-9A45-23307923D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967" y="2959815"/>
            <a:ext cx="5633720" cy="2686542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AA6BF3C-6548-9172-6DB4-F9B1FBBA5374}"/>
              </a:ext>
            </a:extLst>
          </p:cNvPr>
          <p:cNvSpPr txBox="1">
            <a:spLocks/>
          </p:cNvSpPr>
          <p:nvPr/>
        </p:nvSpPr>
        <p:spPr>
          <a:xfrm>
            <a:off x="407989" y="2784072"/>
            <a:ext cx="5852978" cy="26865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TFB makes beam unstable by adding impedance (1000’s turns time constant)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Real time transverse activity monitor in </a:t>
            </a:r>
            <a:r>
              <a:rPr lang="en-US" noProof="0" dirty="0" err="1"/>
              <a:t>ObsBox</a:t>
            </a:r>
            <a:r>
              <a:rPr lang="en-US" noProof="0" dirty="0"/>
              <a:t> measures instantaneous </a:t>
            </a:r>
            <a:r>
              <a:rPr lang="en-US" noProof="0" dirty="0" err="1"/>
              <a:t>osc</a:t>
            </a:r>
            <a:r>
              <a:rPr lang="en-US" noProof="0" dirty="0"/>
              <a:t>. amplitude (0.0x </a:t>
            </a:r>
            <a:r>
              <a:rPr lang="en-US" noProof="0" dirty="0">
                <a:latin typeface="Symbol" pitchFamily="2" charset="2"/>
              </a:rPr>
              <a:t>s</a:t>
            </a:r>
            <a:r>
              <a:rPr lang="en-US" noProof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When target reached, </a:t>
            </a:r>
            <a:r>
              <a:rPr lang="en-US" noProof="0" dirty="0" err="1"/>
              <a:t>ObsBox</a:t>
            </a:r>
            <a:r>
              <a:rPr lang="en-US" noProof="0" dirty="0"/>
              <a:t> lowers the gain automatically to sustain constant oscillation amplitude</a:t>
            </a:r>
          </a:p>
        </p:txBody>
      </p:sp>
    </p:spTree>
    <p:extLst>
      <p:ext uri="{BB962C8B-B14F-4D97-AF65-F5344CB8AC3E}">
        <p14:creationId xmlns:p14="http://schemas.microsoft.com/office/powerpoint/2010/main" val="3409301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E2CF76-6717-77D1-43F3-F05F92FEA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noProof="0" dirty="0"/>
              <a:t>State of the art electronics allows us to measure RF signals with great precision and accuracy.</a:t>
            </a:r>
          </a:p>
          <a:p>
            <a:pPr>
              <a:spcAft>
                <a:spcPts val="1200"/>
              </a:spcAft>
            </a:pPr>
            <a:r>
              <a:rPr lang="en-US" noProof="0" dirty="0"/>
              <a:t>With very low noise BPM electronics we can see useful things with motion already below &lt;10</a:t>
            </a:r>
            <a:r>
              <a:rPr lang="en-US" baseline="30000" noProof="0" dirty="0"/>
              <a:t>-3</a:t>
            </a:r>
            <a:r>
              <a:rPr lang="en-US" noProof="0" dirty="0"/>
              <a:t> beam </a:t>
            </a:r>
            <a:r>
              <a:rPr lang="en-US" noProof="0" dirty="0">
                <a:latin typeface="Symbol" pitchFamily="2" charset="2"/>
              </a:rPr>
              <a:t>s</a:t>
            </a:r>
          </a:p>
          <a:p>
            <a:pPr>
              <a:spcAft>
                <a:spcPts val="1200"/>
              </a:spcAft>
            </a:pPr>
            <a:r>
              <a:rPr lang="en-US" noProof="0" dirty="0"/>
              <a:t>Transverse feedback signal processing can generate sophisticated excitation signals.</a:t>
            </a:r>
          </a:p>
          <a:p>
            <a:pPr>
              <a:spcAft>
                <a:spcPts val="1200"/>
              </a:spcAft>
            </a:pPr>
            <a:r>
              <a:rPr lang="en-US" noProof="0" dirty="0"/>
              <a:t>Together with very powerful digital processing hardware (FPGA, or microprocessors) and signal processing techniques we gain an access to extremely valuable data – beam parameters, accelerator parameters, TFB parameters and many more.</a:t>
            </a:r>
          </a:p>
          <a:p>
            <a:pPr>
              <a:spcAft>
                <a:spcPts val="1200"/>
              </a:spcAft>
            </a:pPr>
            <a:r>
              <a:rPr lang="en-US" noProof="0" dirty="0"/>
              <a:t>Such tools are gamechanger for accelerator operation – accelerator and beam physics, TFB system operation and diagnostics and many more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BC6BC8-55C2-7C5E-EEF6-159C44FAE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61F9D-F3AE-C272-339D-2F4EDFD8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4BA31-EBA9-7FDD-866D-F73A3B068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8B782-0152-813F-FA58-80CF6966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83191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D8352-E579-B408-6837-11A4B90FC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E9BA0-7CF5-BBA3-0D6D-626750E0E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noProof="0" dirty="0"/>
              <a:t>We thank very much the IQ award committee for acknowledgement of our work and receiving the prize.</a:t>
            </a:r>
          </a:p>
          <a:p>
            <a:pPr>
              <a:spcAft>
                <a:spcPts val="1200"/>
              </a:spcAft>
            </a:pPr>
            <a:r>
              <a:rPr lang="en-US" noProof="0" dirty="0"/>
              <a:t>Maybe we have inspired someone to try out things at other accelerators</a:t>
            </a:r>
            <a:r>
              <a:rPr lang="en-US" dirty="0"/>
              <a:t>. P</a:t>
            </a:r>
            <a:r>
              <a:rPr lang="en-US" noProof="0" dirty="0"/>
              <a:t>lease let us know if you explore some of the techniques in your machine.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E96FCE-DD6A-508E-2D6A-9A5BE97A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380E9-182C-9162-76DC-9C5DC117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A8540-AD75-ACD3-2215-E43E2580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72416-775F-9EFE-A549-B2C61AC7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7872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483D2-094D-34B4-A053-632433F88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1A1AFE-6DB7-8487-7684-09060BEF7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We thank very much the IQ award committee for acknowledgement of our work and receiving the prize.</a:t>
            </a:r>
          </a:p>
          <a:p>
            <a:pPr>
              <a:spcAft>
                <a:spcPts val="1200"/>
              </a:spcAft>
            </a:pPr>
            <a:r>
              <a:rPr lang="en-US" dirty="0"/>
              <a:t>Maybe we have inspired someone to try out things at other accelerators. Please let us know if you explore some of the techniques in your machine.</a:t>
            </a:r>
          </a:p>
          <a:p>
            <a:pPr>
              <a:spcAft>
                <a:spcPts val="1200"/>
              </a:spcAft>
            </a:pPr>
            <a:endParaRPr lang="en-US" noProof="0" dirty="0"/>
          </a:p>
          <a:p>
            <a:pPr>
              <a:spcAft>
                <a:spcPts val="1200"/>
              </a:spcAft>
            </a:pPr>
            <a:endParaRPr lang="en-US" noProof="0" dirty="0"/>
          </a:p>
          <a:p>
            <a:pPr>
              <a:spcAft>
                <a:spcPts val="1200"/>
              </a:spcAft>
            </a:pPr>
            <a:r>
              <a:rPr lang="en-US" noProof="0" dirty="0"/>
              <a:t>And finally, a personal note...</a:t>
            </a:r>
          </a:p>
          <a:p>
            <a:pPr>
              <a:spcAft>
                <a:spcPts val="1200"/>
              </a:spcAft>
            </a:pPr>
            <a:r>
              <a:rPr lang="en-US" noProof="0" dirty="0"/>
              <a:t>It was a great privilege and pleasure to work on these things with you – </a:t>
            </a:r>
            <a:r>
              <a:rPr lang="en-US" noProof="0" dirty="0">
                <a:solidFill>
                  <a:schemeClr val="tx1"/>
                </a:solidFill>
              </a:rPr>
              <a:t>Gerd, Martin, Viera, Xavier</a:t>
            </a:r>
            <a:r>
              <a:rPr lang="en-US" noProof="0" dirty="0"/>
              <a:t>. Without you, this would have never been possible. Thank you!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D3D1F5-03C5-D5F6-22BC-27B318B47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11924-10DC-B235-DF33-040E18FC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BA30-2E87-D703-F147-619ED3EC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ADB06-4C2E-3E7C-6A5B-00FC481B6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884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4E129-9035-91F3-7CEE-8979F1738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chine in a factory&#10;&#10;Description automatically generated">
            <a:extLst>
              <a:ext uri="{FF2B5EF4-FFF2-40B4-BE49-F238E27FC236}">
                <a16:creationId xmlns:a16="http://schemas.microsoft.com/office/drawing/2014/main" id="{D32CA874-CE98-F5A5-3F0E-303B97D32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8" r="6826"/>
          <a:stretch/>
        </p:blipFill>
        <p:spPr>
          <a:xfrm>
            <a:off x="7480976" y="2697058"/>
            <a:ext cx="4602454" cy="35550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945011-7531-D2FF-FB42-4B89D27E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LHC transverse feedback system (ADT)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93B98-09D2-BBB5-1896-4A9EA7EC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1DF9E-A387-2C15-9BED-1BA760EE6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B4E00-0314-9AC9-74BD-04492C9D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9" name="Picture 8" descr="A room with several computers&#10;&#10;AI-generated content may be incorrect.">
            <a:extLst>
              <a:ext uri="{FF2B5EF4-FFF2-40B4-BE49-F238E27FC236}">
                <a16:creationId xmlns:a16="http://schemas.microsoft.com/office/drawing/2014/main" id="{FA401109-0434-7E4E-17CB-266ED4CC76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" t="21139" r="-96" b="3746"/>
          <a:stretch/>
        </p:blipFill>
        <p:spPr>
          <a:xfrm>
            <a:off x="2531012" y="906464"/>
            <a:ext cx="5304579" cy="2988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717AB4-7290-6548-E59C-6ECD919AC4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89" y="3229902"/>
            <a:ext cx="4029621" cy="302221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3C04388-91A3-E5D2-75D1-7382BDA5BA5A}"/>
              </a:ext>
            </a:extLst>
          </p:cNvPr>
          <p:cNvGrpSpPr/>
          <p:nvPr/>
        </p:nvGrpSpPr>
        <p:grpSpPr>
          <a:xfrm>
            <a:off x="615056" y="2307992"/>
            <a:ext cx="2139120" cy="1164960"/>
            <a:chOff x="615056" y="2307992"/>
            <a:chExt cx="2139120" cy="11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B455175-96DD-3855-6FAF-16D8CE6B9FA1}"/>
                    </a:ext>
                  </a:extLst>
                </p14:cNvPr>
                <p14:cNvContentPartPr/>
                <p14:nvPr/>
              </p14:nvContentPartPr>
              <p14:xfrm>
                <a:off x="615056" y="2390792"/>
                <a:ext cx="2139120" cy="1082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B455175-96DD-3855-6FAF-16D8CE6B9FA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416" y="2355152"/>
                  <a:ext cx="2210760" cy="11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6418ECD-97CB-CAF9-F887-EA55B5258B76}"/>
                    </a:ext>
                  </a:extLst>
                </p14:cNvPr>
                <p14:cNvContentPartPr/>
                <p14:nvPr/>
              </p14:nvContentPartPr>
              <p14:xfrm>
                <a:off x="2355656" y="2307992"/>
                <a:ext cx="380160" cy="253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6418ECD-97CB-CAF9-F887-EA55B5258B7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19656" y="2272352"/>
                  <a:ext cx="451800" cy="3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5D221-0F83-475E-0D6A-DEF35C9C2982}"/>
              </a:ext>
            </a:extLst>
          </p:cNvPr>
          <p:cNvGrpSpPr/>
          <p:nvPr/>
        </p:nvGrpSpPr>
        <p:grpSpPr>
          <a:xfrm>
            <a:off x="7480976" y="2483672"/>
            <a:ext cx="1521360" cy="777600"/>
            <a:chOff x="7480976" y="2483672"/>
            <a:chExt cx="1521360" cy="77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5F2FC35-D25F-7F25-3F37-37FE7290C70B}"/>
                    </a:ext>
                  </a:extLst>
                </p14:cNvPr>
                <p14:cNvContentPartPr/>
                <p14:nvPr/>
              </p14:nvContentPartPr>
              <p14:xfrm>
                <a:off x="7480976" y="2483672"/>
                <a:ext cx="1417320" cy="645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5F2FC35-D25F-7F25-3F37-37FE7290C70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445336" y="2448032"/>
                  <a:ext cx="1488960" cy="71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5C4F3D2-0D26-211F-E604-5C4875A41410}"/>
                    </a:ext>
                  </a:extLst>
                </p14:cNvPr>
                <p14:cNvContentPartPr/>
                <p14:nvPr/>
              </p14:nvContentPartPr>
              <p14:xfrm>
                <a:off x="8722616" y="2931512"/>
                <a:ext cx="279720" cy="329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5C4F3D2-0D26-211F-E604-5C4875A4141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86616" y="2895512"/>
                  <a:ext cx="351360" cy="401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69545C1-AEE4-7935-5211-1BA82AEF28A7}"/>
              </a:ext>
            </a:extLst>
          </p:cNvPr>
          <p:cNvSpPr txBox="1"/>
          <p:nvPr/>
        </p:nvSpPr>
        <p:spPr>
          <a:xfrm rot="19842667">
            <a:off x="706957" y="2093779"/>
            <a:ext cx="117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noProof="0" dirty="0">
                <a:solidFill>
                  <a:srgbClr val="FFC000"/>
                </a:solidFill>
              </a:rPr>
              <a:t>800 m</a:t>
            </a:r>
            <a:endParaRPr lang="en-US" b="1" noProof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EEF10A-997A-6329-8313-8E9E2B24BB02}"/>
              </a:ext>
            </a:extLst>
          </p:cNvPr>
          <p:cNvSpPr txBox="1"/>
          <p:nvPr/>
        </p:nvSpPr>
        <p:spPr>
          <a:xfrm rot="1096395">
            <a:off x="8039238" y="2299006"/>
            <a:ext cx="117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noProof="0" dirty="0">
                <a:solidFill>
                  <a:srgbClr val="FFC000"/>
                </a:solidFill>
              </a:rPr>
              <a:t>400 m</a:t>
            </a:r>
            <a:endParaRPr lang="en-US" b="1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4D3CDB-CBD4-9A70-1585-3883DAD5218F}"/>
              </a:ext>
            </a:extLst>
          </p:cNvPr>
          <p:cNvSpPr txBox="1"/>
          <p:nvPr/>
        </p:nvSpPr>
        <p:spPr>
          <a:xfrm>
            <a:off x="193288" y="5592855"/>
            <a:ext cx="3315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noProof="0" dirty="0">
                <a:solidFill>
                  <a:schemeClr val="bg1"/>
                </a:solidFill>
              </a:rPr>
              <a:t>Pickups underground in the arcs</a:t>
            </a:r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374905-ADB7-BA99-C042-FC61F1355D3E}"/>
              </a:ext>
            </a:extLst>
          </p:cNvPr>
          <p:cNvSpPr txBox="1"/>
          <p:nvPr/>
        </p:nvSpPr>
        <p:spPr>
          <a:xfrm>
            <a:off x="3854606" y="906464"/>
            <a:ext cx="2323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noProof="0" dirty="0">
                <a:solidFill>
                  <a:schemeClr val="bg1"/>
                </a:solidFill>
              </a:rPr>
              <a:t>LLRF surface</a:t>
            </a:r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50328D-D814-0794-31B5-8BB321BC2E58}"/>
              </a:ext>
            </a:extLst>
          </p:cNvPr>
          <p:cNvSpPr txBox="1"/>
          <p:nvPr/>
        </p:nvSpPr>
        <p:spPr>
          <a:xfrm>
            <a:off x="7571882" y="5592856"/>
            <a:ext cx="4426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</a:rPr>
              <a:t>Tetrode a</a:t>
            </a:r>
            <a:r>
              <a:rPr lang="en-US" sz="1800" b="1" noProof="0" dirty="0">
                <a:solidFill>
                  <a:schemeClr val="bg1"/>
                </a:solidFill>
              </a:rPr>
              <a:t>mplifiers and kickers underground in the RF zone</a:t>
            </a:r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34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97FA84-70C2-0F1F-0325-A9CFDA5B3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noProof="0" dirty="0"/>
              <a:t>[1] D. Valuch and V. </a:t>
            </a:r>
            <a:r>
              <a:rPr lang="en-US" noProof="0" dirty="0" err="1"/>
              <a:t>Stopjakova</a:t>
            </a:r>
            <a:r>
              <a:rPr lang="en-US" noProof="0" dirty="0"/>
              <a:t>, “New Generation of Very Low Noise Beam Position Measurement System for the LHC Transverse Feedback”, in Proc. 13th Int. Particle Accelerator Conf. (IPAC'22), Bangkok, Thailand, Jun. 2022, pp. 849-852. doi:10.18429/JACoW-IPAC2022-TUPOST007</a:t>
            </a:r>
          </a:p>
          <a:p>
            <a:pPr marL="0" lvl="1" indent="0">
              <a:buNone/>
            </a:pPr>
            <a:r>
              <a:rPr lang="en-US" noProof="0" dirty="0"/>
              <a:t>[2] </a:t>
            </a:r>
            <a:r>
              <a:rPr lang="en-US" noProof="0" dirty="0" err="1"/>
              <a:t>Buffat</a:t>
            </a:r>
            <a:r>
              <a:rPr lang="en-US" noProof="0" dirty="0"/>
              <a:t>, X. and Herr, W. and </a:t>
            </a:r>
            <a:r>
              <a:rPr lang="en-US" noProof="0" dirty="0" err="1"/>
              <a:t>Pieloni</a:t>
            </a:r>
            <a:r>
              <a:rPr lang="en-US" noProof="0" dirty="0"/>
              <a:t>, T. and Valuch, D., “Modeling of the emittance growth due to decoherence in collision at the Large Hadron Collider, in Phys. Rev. Accel. Beams 23, 021002 (2020)</a:t>
            </a:r>
          </a:p>
          <a:p>
            <a:pPr marL="0" lvl="1" indent="0">
              <a:buNone/>
            </a:pPr>
            <a:r>
              <a:rPr lang="en-US" noProof="0" dirty="0"/>
              <a:t>[3] S.V. Furuseth and X. </a:t>
            </a:r>
            <a:r>
              <a:rPr lang="en-US" noProof="0" dirty="0" err="1"/>
              <a:t>Buffat</a:t>
            </a:r>
            <a:r>
              <a:rPr lang="en-US" noProof="0" dirty="0"/>
              <a:t>, “Loss of transverse Landau damping by noise and </a:t>
            </a:r>
            <a:r>
              <a:rPr lang="en-US" noProof="0" dirty="0" err="1"/>
              <a:t>wakefield</a:t>
            </a:r>
            <a:r>
              <a:rPr lang="en-US" noProof="0" dirty="0"/>
              <a:t> driven diffusion, in Phys. Rev. Accel. Beams 23, 114401 (2020)</a:t>
            </a:r>
          </a:p>
          <a:p>
            <a:pPr marL="0" lvl="1" indent="0">
              <a:buNone/>
            </a:pPr>
            <a:r>
              <a:rPr lang="en-US" noProof="0" dirty="0"/>
              <a:t>[4] P. </a:t>
            </a:r>
            <a:r>
              <a:rPr lang="en-US" noProof="0" dirty="0" err="1"/>
              <a:t>Baudrenghien</a:t>
            </a:r>
            <a:r>
              <a:rPr lang="en-US" noProof="0" dirty="0"/>
              <a:t> and T. </a:t>
            </a:r>
            <a:r>
              <a:rPr lang="en-US" noProof="0" dirty="0" err="1"/>
              <a:t>Mastoridis</a:t>
            </a:r>
            <a:r>
              <a:rPr lang="en-US" noProof="0" dirty="0"/>
              <a:t>, “Transverse emittance growth due to RF noise in the high-luminosity LHC crab cavities, in Phys. Rev. ST Accel. Beams 18, 101001 (2015)</a:t>
            </a:r>
          </a:p>
          <a:p>
            <a:pPr marL="0" lvl="1" indent="0">
              <a:buNone/>
            </a:pPr>
            <a:r>
              <a:rPr lang="en-US" noProof="0" dirty="0"/>
              <a:t>[8] LHC Beam Position Module, digital board </a:t>
            </a:r>
            <a:r>
              <a:rPr lang="en-US" noProof="0" dirty="0">
                <a:hlinkClick r:id="rId2"/>
              </a:rPr>
              <a:t>https://edms.cern.ch/item/EDA-04230-V3-1/0</a:t>
            </a:r>
            <a:endParaRPr lang="en-US" noProof="0" dirty="0"/>
          </a:p>
          <a:p>
            <a:pPr marL="0" lvl="1" indent="0">
              <a:buNone/>
            </a:pPr>
            <a:r>
              <a:rPr lang="en-US" noProof="0" dirty="0"/>
              <a:t>[9] LHC Beam Position Module RF front end </a:t>
            </a:r>
            <a:r>
              <a:rPr lang="en-US" noProof="0" dirty="0">
                <a:hlinkClick r:id="rId3"/>
              </a:rPr>
              <a:t>https://edms.cern.ch/item/EDA-04231-V3-0/0</a:t>
            </a:r>
            <a:endParaRPr lang="en-US" noProof="0" dirty="0"/>
          </a:p>
          <a:p>
            <a:endParaRPr lang="en-US" sz="18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FC5D76-2A0B-7119-CE0E-FF4DE8D05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More references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5CE5F-F330-2B2D-ADD3-489C10216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C93FA-B145-CA12-1A28-527F10B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1ABD-AC68-D2E9-C04F-9B94ADD3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5239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BB4742-6958-F580-7BF9-595E548E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Past performance and motivation for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D14D1-BE9D-8E8A-151C-92C26386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82B03-37DD-AD40-A8D5-2C4928E3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B4C03-5182-F59E-DDA3-F1AC0166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D632A30-7D38-BAC3-8AD0-52F7F791464E}"/>
              </a:ext>
            </a:extLst>
          </p:cNvPr>
          <p:cNvSpPr txBox="1">
            <a:spLocks/>
          </p:cNvSpPr>
          <p:nvPr/>
        </p:nvSpPr>
        <p:spPr>
          <a:xfrm>
            <a:off x="407989" y="1592263"/>
            <a:ext cx="6270717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charset="0"/>
              <a:buNone/>
            </a:pPr>
            <a:r>
              <a:rPr lang="en-US" b="1" noProof="0" dirty="0"/>
              <a:t>The TFB performance during the LHC Runs I and II* was greatly sufficient for the LHC operation. Nevertheless:</a:t>
            </a:r>
          </a:p>
          <a:p>
            <a:pPr lvl="1"/>
            <a:r>
              <a:rPr lang="en-US" b="1" noProof="0" dirty="0"/>
              <a:t>Recent studies showed that the TFB noise floor in the LHC </a:t>
            </a:r>
            <a:r>
              <a:rPr lang="en-US" b="1" noProof="0" dirty="0">
                <a:solidFill>
                  <a:schemeClr val="tx1"/>
                </a:solidFill>
              </a:rPr>
              <a:t>must be reduced by at least factor of two </a:t>
            </a:r>
            <a:r>
              <a:rPr lang="en-US" b="1" noProof="0" dirty="0"/>
              <a:t>in order to operate the machine with large beam-beam tune shift as foreseen in the High Luminosity LHC [2] and suppress the risk of loss of Landau damping by noise [3]. </a:t>
            </a:r>
          </a:p>
          <a:p>
            <a:pPr lvl="1"/>
            <a:r>
              <a:rPr lang="en-US" b="1" noProof="0" dirty="0">
                <a:solidFill>
                  <a:schemeClr val="tx1"/>
                </a:solidFill>
              </a:rPr>
              <a:t>Improvement by factor of 4 </a:t>
            </a:r>
            <a:r>
              <a:rPr lang="en-US" b="1" noProof="0" dirty="0"/>
              <a:t>is required to recover an emittance growth rate in the order of 2% per hour as in the present LHC. </a:t>
            </a:r>
          </a:p>
          <a:p>
            <a:pPr lvl="1"/>
            <a:r>
              <a:rPr lang="en-US" b="1" noProof="0" dirty="0"/>
              <a:t>Also, the future feedback system foreseen to suppress the LHC Crab Cavity noise in HL-LHC [4] relies on improved noise performance of the upgraded TFB.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55527A-E963-F58A-93F9-F1F18ACD2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458" y="1592263"/>
            <a:ext cx="5057217" cy="423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48D46A-4E32-34DA-C58A-8326CED75E3E}"/>
              </a:ext>
            </a:extLst>
          </p:cNvPr>
          <p:cNvSpPr txBox="1"/>
          <p:nvPr/>
        </p:nvSpPr>
        <p:spPr>
          <a:xfrm>
            <a:off x="6911910" y="5843316"/>
            <a:ext cx="52662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1000" b="1" noProof="0" dirty="0">
                <a:solidFill>
                  <a:srgbClr val="000000"/>
                </a:solidFill>
              </a:rPr>
              <a:t>[2] </a:t>
            </a:r>
            <a:r>
              <a:rPr lang="en-US" sz="1000" b="1" noProof="0" dirty="0" err="1">
                <a:solidFill>
                  <a:srgbClr val="000000"/>
                </a:solidFill>
              </a:rPr>
              <a:t>Buffat</a:t>
            </a:r>
            <a:r>
              <a:rPr lang="en-US" sz="1000" b="1" noProof="0" dirty="0">
                <a:solidFill>
                  <a:srgbClr val="000000"/>
                </a:solidFill>
              </a:rPr>
              <a:t>, X. et al: “Modeling of the emittance growth due to decoherence in collision at the Large Hadron Collider, in Phys. Rev. Accel. Beams 23, 021002 (2020)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7DEC5C-E9ED-77E7-0F38-F2449A02A4B5}"/>
              </a:ext>
            </a:extLst>
          </p:cNvPr>
          <p:cNvSpPr txBox="1"/>
          <p:nvPr/>
        </p:nvSpPr>
        <p:spPr>
          <a:xfrm>
            <a:off x="306475" y="6046253"/>
            <a:ext cx="60993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1400" b="1" noProof="0" dirty="0">
                <a:solidFill>
                  <a:srgbClr val="000000"/>
                </a:solidFill>
              </a:rPr>
              <a:t>* LHC Run I (2009-2013), LHC Run II (2013-2018)</a:t>
            </a:r>
          </a:p>
        </p:txBody>
      </p:sp>
    </p:spTree>
    <p:extLst>
      <p:ext uri="{BB962C8B-B14F-4D97-AF65-F5344CB8AC3E}">
        <p14:creationId xmlns:p14="http://schemas.microsoft.com/office/powerpoint/2010/main" val="392746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A0D8F-8D48-B090-33AD-8E76B1DFD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493F0D4-628C-E6DC-92E2-3E3E4579A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We need to use as much energy from the sensor as possible</a:t>
            </a:r>
          </a:p>
          <a:p>
            <a:r>
              <a:rPr lang="en-US" noProof="0" dirty="0"/>
              <a:t>We must eliminate any additional noise sources (hardware but also digital signal processing...)</a:t>
            </a:r>
          </a:p>
          <a:p>
            <a:r>
              <a:rPr lang="en-US" noProof="0" dirty="0"/>
              <a:t>We must be clever and (super-)optimize everything...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BBE640-E95D-43D7-C4C0-56232F8F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noProof="0" dirty="0"/>
              <a:t>New receiver architecture for ultra low noise BPMs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DC1F9-B3C6-0E6E-98C8-648EC3F08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10441" y="6424993"/>
            <a:ext cx="1265909" cy="365125"/>
          </a:xfrm>
        </p:spPr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6F826-A329-425D-34EE-D260FC36F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1965" y="6424993"/>
            <a:ext cx="8527280" cy="365125"/>
          </a:xfrm>
        </p:spPr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06150-B144-DFED-EF27-537A758B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9F48BB-8878-0D8A-8136-774066309183}"/>
              </a:ext>
            </a:extLst>
          </p:cNvPr>
          <p:cNvSpPr txBox="1"/>
          <p:nvPr/>
        </p:nvSpPr>
        <p:spPr>
          <a:xfrm>
            <a:off x="4738789" y="3181769"/>
            <a:ext cx="2209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/>
              <a:t>Signals</a:t>
            </a:r>
            <a:endParaRPr lang="en-US" noProof="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7499BDAA-836A-309A-3E8D-C6FE1FAEC075}"/>
              </a:ext>
            </a:extLst>
          </p:cNvPr>
          <p:cNvSpPr/>
          <p:nvPr/>
        </p:nvSpPr>
        <p:spPr>
          <a:xfrm rot="16200000">
            <a:off x="5813186" y="365020"/>
            <a:ext cx="272375" cy="66780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D933A-B59E-575F-DF82-28BBA6B1F263}"/>
              </a:ext>
            </a:extLst>
          </p:cNvPr>
          <p:cNvSpPr txBox="1"/>
          <p:nvPr/>
        </p:nvSpPr>
        <p:spPr>
          <a:xfrm>
            <a:off x="1091865" y="3191084"/>
            <a:ext cx="1487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/>
              <a:t>Sensor</a:t>
            </a:r>
            <a:endParaRPr lang="en-US" noProof="0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ACE5B00-035F-B4DA-3DDC-82B0E127E116}"/>
              </a:ext>
            </a:extLst>
          </p:cNvPr>
          <p:cNvSpPr/>
          <p:nvPr/>
        </p:nvSpPr>
        <p:spPr>
          <a:xfrm rot="16200000">
            <a:off x="1684807" y="3133974"/>
            <a:ext cx="272375" cy="113254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D744951C-ED6E-0E48-2A12-2C29F779E7F1}"/>
              </a:ext>
            </a:extLst>
          </p:cNvPr>
          <p:cNvSpPr/>
          <p:nvPr/>
        </p:nvSpPr>
        <p:spPr>
          <a:xfrm rot="16200000">
            <a:off x="10986218" y="3137755"/>
            <a:ext cx="272375" cy="113254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07812C-4E99-96F9-58B5-EC4E58C8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94" y="4190233"/>
            <a:ext cx="11589826" cy="2103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F87BE2-2FA6-C2E1-FA06-2DC4C60F5B20}"/>
              </a:ext>
            </a:extLst>
          </p:cNvPr>
          <p:cNvSpPr txBox="1"/>
          <p:nvPr/>
        </p:nvSpPr>
        <p:spPr>
          <a:xfrm>
            <a:off x="9995485" y="3181769"/>
            <a:ext cx="2209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noProof="0" dirty="0"/>
              <a:t>Information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433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0F36F-4206-7CBD-4394-40B454304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2563DA0-10E8-88AF-73BB-C590192BB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An example of one possible way to convert almost 50% of available signal power from sensor 800m away to information...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994C2B-5C81-7224-9430-82915A76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noProof="0" dirty="0"/>
              <a:t>New receiver architecture for ultra low noise BPMs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8F8FE-3ECB-A0AD-F696-17DC7869A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10441" y="6424993"/>
            <a:ext cx="1265909" cy="365125"/>
          </a:xfrm>
        </p:spPr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44C5-67AE-E138-3F58-E2C591685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1965" y="6424993"/>
            <a:ext cx="8527280" cy="365125"/>
          </a:xfrm>
        </p:spPr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B2438-3D95-0965-889D-2054B26D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39099-DDE7-D4CF-C395-D652D7352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62" y="2346245"/>
            <a:ext cx="10274490" cy="39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0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75425-1679-6BDE-B855-590E57D69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96DE48E-8ED1-330C-B16A-5BDDF1BAF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592263"/>
            <a:ext cx="7580979" cy="4608512"/>
          </a:xfrm>
        </p:spPr>
        <p:txBody>
          <a:bodyPr>
            <a:normAutofit/>
          </a:bodyPr>
          <a:lstStyle/>
          <a:p>
            <a:r>
              <a:rPr lang="en-US" noProof="0" dirty="0">
                <a:solidFill>
                  <a:srgbClr val="303030"/>
                </a:solidFill>
              </a:rPr>
              <a:t>Daniel Valuch, Viera </a:t>
            </a:r>
            <a:r>
              <a:rPr lang="en-US" noProof="0" dirty="0" err="1">
                <a:solidFill>
                  <a:srgbClr val="303030"/>
                </a:solidFill>
              </a:rPr>
              <a:t>Stopjakova</a:t>
            </a:r>
            <a:r>
              <a:rPr lang="en-US" noProof="0" dirty="0">
                <a:solidFill>
                  <a:srgbClr val="303030"/>
                </a:solidFill>
              </a:rPr>
              <a:t>: </a:t>
            </a:r>
            <a:r>
              <a:rPr lang="en-US" i="1" noProof="0" dirty="0">
                <a:solidFill>
                  <a:srgbClr val="303030"/>
                </a:solidFill>
              </a:rPr>
              <a:t>New Generation of Very Low Noise Beam Position Measurement System for the LHC Transverse Feedback </a:t>
            </a:r>
          </a:p>
          <a:p>
            <a:r>
              <a:rPr lang="en-US" noProof="0" dirty="0">
                <a:solidFill>
                  <a:srgbClr val="303030"/>
                </a:solidFill>
              </a:rPr>
              <a:t>DOI </a:t>
            </a:r>
            <a:r>
              <a:rPr lang="en-US" i="1" noProof="0" dirty="0">
                <a:solidFill>
                  <a:srgbClr val="303030"/>
                </a:solidFill>
                <a:hlinkClick r:id="rId2"/>
              </a:rPr>
              <a:t>10.18429/JACoW-IPAC2022-TUPOST007</a:t>
            </a:r>
            <a:endParaRPr lang="en-US" i="1" noProof="0" dirty="0">
              <a:solidFill>
                <a:srgbClr val="303030"/>
              </a:solidFill>
            </a:endParaRPr>
          </a:p>
          <a:p>
            <a:endParaRPr lang="en-US" noProof="0" dirty="0">
              <a:solidFill>
                <a:srgbClr val="303030"/>
              </a:solidFill>
            </a:endParaRPr>
          </a:p>
          <a:p>
            <a:r>
              <a:rPr lang="en-US" noProof="0" dirty="0">
                <a:solidFill>
                  <a:srgbClr val="303030"/>
                </a:solidFill>
              </a:rPr>
              <a:t>Detailed presentation at the last LLRF workshop 2022</a:t>
            </a:r>
          </a:p>
          <a:p>
            <a:r>
              <a:rPr lang="en-US" noProof="0" dirty="0">
                <a:solidFill>
                  <a:srgbClr val="303030"/>
                </a:solidFill>
              </a:rPr>
              <a:t>Gerd Kotzian, Martin </a:t>
            </a:r>
            <a:r>
              <a:rPr lang="en-US" noProof="0" dirty="0" err="1">
                <a:solidFill>
                  <a:srgbClr val="303030"/>
                </a:solidFill>
              </a:rPr>
              <a:t>Söderén</a:t>
            </a:r>
            <a:r>
              <a:rPr lang="en-US" noProof="0" dirty="0">
                <a:solidFill>
                  <a:srgbClr val="303030"/>
                </a:solidFill>
              </a:rPr>
              <a:t>, Viera </a:t>
            </a:r>
            <a:r>
              <a:rPr lang="en-US" noProof="0" dirty="0" err="1">
                <a:solidFill>
                  <a:srgbClr val="303030"/>
                </a:solidFill>
              </a:rPr>
              <a:t>Stopjaková</a:t>
            </a:r>
            <a:r>
              <a:rPr lang="en-US" noProof="0" dirty="0">
                <a:solidFill>
                  <a:srgbClr val="303030"/>
                </a:solidFill>
              </a:rPr>
              <a:t>, Daniel </a:t>
            </a:r>
            <a:r>
              <a:rPr lang="en-US" noProof="0" dirty="0" err="1">
                <a:solidFill>
                  <a:srgbClr val="303030"/>
                </a:solidFill>
              </a:rPr>
              <a:t>Valúch</a:t>
            </a:r>
            <a:r>
              <a:rPr lang="en-US" noProof="0" dirty="0">
                <a:solidFill>
                  <a:srgbClr val="303030"/>
                </a:solidFill>
              </a:rPr>
              <a:t>: </a:t>
            </a:r>
            <a:r>
              <a:rPr lang="en-US" i="1" noProof="0" dirty="0">
                <a:solidFill>
                  <a:srgbClr val="303030"/>
                </a:solidFill>
              </a:rPr>
              <a:t>Very Low Noise Receiver Technology for Digital Beam Position and Phase Measurement</a:t>
            </a:r>
          </a:p>
          <a:p>
            <a:r>
              <a:rPr lang="en-US" i="1" dirty="0">
                <a:solidFill>
                  <a:srgbClr val="303030"/>
                </a:solidFill>
                <a:hlinkClick r:id="rId3"/>
              </a:rPr>
              <a:t>https://indico.psi.ch/event/12911/contributions/38423/</a:t>
            </a:r>
            <a:endParaRPr lang="en-US" i="1" dirty="0">
              <a:solidFill>
                <a:srgbClr val="303030"/>
              </a:solidFill>
            </a:endParaRPr>
          </a:p>
          <a:p>
            <a:endParaRPr lang="en-US" i="1" noProof="0" dirty="0">
              <a:solidFill>
                <a:srgbClr val="303030"/>
              </a:solidFill>
            </a:endParaRPr>
          </a:p>
          <a:p>
            <a:endParaRPr lang="en-US" noProof="0" dirty="0">
              <a:solidFill>
                <a:srgbClr val="303030"/>
              </a:solidFill>
            </a:endParaRPr>
          </a:p>
          <a:p>
            <a:endParaRPr lang="en-US" noProof="0" dirty="0">
              <a:solidFill>
                <a:srgbClr val="30303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C4E824-E48A-C7CA-9076-D645C1BE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noProof="0" dirty="0"/>
              <a:t>New receiver architecture for ultra low noise BPMs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5A7BB-CBEC-4B2F-5B6A-60E2C7ED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10441" y="6424993"/>
            <a:ext cx="1265909" cy="365125"/>
          </a:xfrm>
        </p:spPr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05B31-4477-B002-DAA5-5CE21435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1965" y="6424993"/>
            <a:ext cx="8527280" cy="365125"/>
          </a:xfrm>
        </p:spPr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E7F98-ECF0-CC66-29EB-A129CA12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4B128E-A07D-F2CC-9B5E-3D9995983C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41" t="6878" r="15069" b="13684"/>
          <a:stretch>
            <a:fillRect/>
          </a:stretch>
        </p:blipFill>
        <p:spPr>
          <a:xfrm>
            <a:off x="8261164" y="1097280"/>
            <a:ext cx="3372635" cy="52156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CF2292-E7CC-0BAD-246B-F48FD6956101}"/>
              </a:ext>
            </a:extLst>
          </p:cNvPr>
          <p:cNvSpPr txBox="1"/>
          <p:nvPr/>
        </p:nvSpPr>
        <p:spPr>
          <a:xfrm>
            <a:off x="8340062" y="5731845"/>
            <a:ext cx="32225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noProof="0" dirty="0">
                <a:solidFill>
                  <a:schemeClr val="bg1"/>
                </a:solidFill>
              </a:rPr>
              <a:t>LLRF system for one beam and one plane of LHC transverse feedback</a:t>
            </a:r>
          </a:p>
        </p:txBody>
      </p:sp>
    </p:spTree>
    <p:extLst>
      <p:ext uri="{BB962C8B-B14F-4D97-AF65-F5344CB8AC3E}">
        <p14:creationId xmlns:p14="http://schemas.microsoft.com/office/powerpoint/2010/main" val="224885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6B40AE-E9D8-CCF3-2E86-CE4B295E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First injection with the new, very low noise BPMs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B89D2-C5C6-A376-C91F-3CD3BF9FC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D1EF1-C68E-F586-6430-133BB99F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80C30-D119-21FD-DB5D-64674C84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7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AAF3CD0E-26D0-13A8-3630-CDE1BD4D9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07"/>
          <a:stretch/>
        </p:blipFill>
        <p:spPr>
          <a:xfrm>
            <a:off x="732357" y="920239"/>
            <a:ext cx="10385758" cy="524403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9F2694-BD5E-C76D-8343-D5BC076650CF}"/>
              </a:ext>
            </a:extLst>
          </p:cNvPr>
          <p:cNvSpPr txBox="1"/>
          <p:nvPr/>
        </p:nvSpPr>
        <p:spPr>
          <a:xfrm>
            <a:off x="8194815" y="2253168"/>
            <a:ext cx="25190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>
                <a:solidFill>
                  <a:srgbClr val="2CA02C"/>
                </a:solidFill>
              </a:rPr>
              <a:t>New front end (Q8)</a:t>
            </a:r>
          </a:p>
          <a:p>
            <a:r>
              <a:rPr lang="en-US" b="1" noProof="0" dirty="0">
                <a:solidFill>
                  <a:srgbClr val="1873B2"/>
                </a:solidFill>
              </a:rPr>
              <a:t>Old front end (Q7)</a:t>
            </a:r>
          </a:p>
          <a:p>
            <a:r>
              <a:rPr lang="en-US" b="1" noProof="0" dirty="0">
                <a:solidFill>
                  <a:srgbClr val="FF7F0E"/>
                </a:solidFill>
              </a:rPr>
              <a:t>Old front end (Q9)</a:t>
            </a:r>
            <a:endParaRPr lang="en-US" noProof="0" dirty="0">
              <a:solidFill>
                <a:srgbClr val="FF7F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4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656CA6-745E-D77D-1928-55C5B414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 is the significance of this plot for what can we do with LHC transverse feedback?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80DD4-E65E-EDDA-8F64-8191D05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14 October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D6168-DC11-C650-A62B-2EA95D47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D. Valuch et al. | The development of the very low noise receiver technology for the LHC transverse feedback and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585B8-0F5F-9DAA-DF00-7A57DB77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7" name="Content Placeholder 8" descr="Chart, histogram&#10;&#10;Description automatically generated">
            <a:extLst>
              <a:ext uri="{FF2B5EF4-FFF2-40B4-BE49-F238E27FC236}">
                <a16:creationId xmlns:a16="http://schemas.microsoft.com/office/drawing/2014/main" id="{E2CB6BBA-217C-78D7-3547-AF25E7A6D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6577"/>
          <a:stretch/>
        </p:blipFill>
        <p:spPr>
          <a:xfrm>
            <a:off x="-2102" y="1778400"/>
            <a:ext cx="5207148" cy="4180272"/>
          </a:xfr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B4D55DE7-7AA4-1343-64A2-E688A0E2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39"/>
          <a:stretch/>
        </p:blipFill>
        <p:spPr>
          <a:xfrm>
            <a:off x="5498341" y="1789033"/>
            <a:ext cx="5207148" cy="416963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7BD883-A8C4-CEF8-FC2C-69F75CF0718C}"/>
              </a:ext>
            </a:extLst>
          </p:cNvPr>
          <p:cNvCxnSpPr/>
          <p:nvPr/>
        </p:nvCxnSpPr>
        <p:spPr>
          <a:xfrm>
            <a:off x="7867859" y="3760595"/>
            <a:ext cx="41198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3416DC-5CA1-CC47-1042-041B5A31A8D6}"/>
              </a:ext>
            </a:extLst>
          </p:cNvPr>
          <p:cNvCxnSpPr>
            <a:cxnSpLocks/>
          </p:cNvCxnSpPr>
          <p:nvPr/>
        </p:nvCxnSpPr>
        <p:spPr>
          <a:xfrm flipH="1">
            <a:off x="8482485" y="3760595"/>
            <a:ext cx="41198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7D582CA-3196-EA55-F4D1-2621C08E3B86}"/>
              </a:ext>
            </a:extLst>
          </p:cNvPr>
          <p:cNvSpPr txBox="1"/>
          <p:nvPr/>
        </p:nvSpPr>
        <p:spPr>
          <a:xfrm>
            <a:off x="8983047" y="3160430"/>
            <a:ext cx="333262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noProof="0" dirty="0">
                <a:solidFill>
                  <a:srgbClr val="FF0000"/>
                </a:solidFill>
              </a:rPr>
              <a:t>0.219 </a:t>
            </a:r>
            <a:r>
              <a:rPr lang="en-US" b="1" noProof="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b="1" noProof="0" dirty="0">
                <a:solidFill>
                  <a:srgbClr val="FF0000"/>
                </a:solidFill>
              </a:rPr>
              <a:t>m measurement noise corresponds to:</a:t>
            </a:r>
          </a:p>
          <a:p>
            <a:r>
              <a:rPr lang="en-US" b="1" noProof="0" dirty="0">
                <a:solidFill>
                  <a:srgbClr val="FF0000"/>
                </a:solidFill>
              </a:rPr>
              <a:t>0.00025 beam </a:t>
            </a:r>
            <a:r>
              <a:rPr lang="en-US" b="1" noProof="0" dirty="0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b="1" noProof="0" dirty="0">
                <a:solidFill>
                  <a:srgbClr val="FF0000"/>
                </a:solidFill>
              </a:rPr>
              <a:t> at injection</a:t>
            </a:r>
          </a:p>
          <a:p>
            <a:r>
              <a:rPr lang="en-US" b="1" noProof="0" dirty="0">
                <a:solidFill>
                  <a:srgbClr val="FF0000"/>
                </a:solidFill>
              </a:rPr>
              <a:t>0.001 beam </a:t>
            </a:r>
            <a:r>
              <a:rPr lang="en-US" b="1" noProof="0" dirty="0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b="1" noProof="0" dirty="0">
                <a:solidFill>
                  <a:srgbClr val="FF0000"/>
                </a:solidFill>
              </a:rPr>
              <a:t> at flat top</a:t>
            </a:r>
          </a:p>
        </p:txBody>
      </p:sp>
    </p:spTree>
    <p:extLst>
      <p:ext uri="{BB962C8B-B14F-4D97-AF65-F5344CB8AC3E}">
        <p14:creationId xmlns:p14="http://schemas.microsoft.com/office/powerpoint/2010/main" val="2842620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_16x9 PPT_v2024.pptx" id="{CF085BE9-E13D-8249-B4F3-B15893DF5078}" vid="{8DC4A9CA-60BF-5142-B3E7-A933F0F95F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626</TotalTime>
  <Words>2840</Words>
  <Application>Microsoft Macintosh PowerPoint</Application>
  <PresentationFormat>Widescreen</PresentationFormat>
  <Paragraphs>244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Symbol</vt:lpstr>
      <vt:lpstr>Office Theme</vt:lpstr>
      <vt:lpstr>The development of the very low noise receiver technology for the LHC transverse feedback and diagnostics</vt:lpstr>
      <vt:lpstr>LHC transverse feedback system (ADT)</vt:lpstr>
      <vt:lpstr>LHC transverse feedback system (ADT)</vt:lpstr>
      <vt:lpstr>Past performance and motivation for upgrade</vt:lpstr>
      <vt:lpstr>New receiver architecture for ultra low noise BPMs</vt:lpstr>
      <vt:lpstr>New receiver architecture for ultra low noise BPMs</vt:lpstr>
      <vt:lpstr>New receiver architecture for ultra low noise BPMs</vt:lpstr>
      <vt:lpstr>First injection with the new, very low noise BPMs</vt:lpstr>
      <vt:lpstr>What is the significance of this plot for what can we do with LHC transverse feedback?</vt:lpstr>
      <vt:lpstr>The innovation – inspiration – progress cycle</vt:lpstr>
      <vt:lpstr>Beam position measurement → digital Signal processing units → digital</vt:lpstr>
      <vt:lpstr>Beam position measurement → digital Signal processing units → digital</vt:lpstr>
      <vt:lpstr>Observation system (ADTObsBox)</vt:lpstr>
      <vt:lpstr>Observation system (ADTObsBox)</vt:lpstr>
      <vt:lpstr>Now we have all the (high quality) data. What can we do with it?</vt:lpstr>
      <vt:lpstr>Now we have all the data, what can we do with it?</vt:lpstr>
      <vt:lpstr>Now we have all the data, what can we do with it?</vt:lpstr>
      <vt:lpstr>Accelerator parameter extraction</vt:lpstr>
      <vt:lpstr>Transverse feedback parameter extraction and setting up</vt:lpstr>
      <vt:lpstr>Transverse feedback parameter extraction and setting up</vt:lpstr>
      <vt:lpstr>Transverse feedback parameter extraction and setting up</vt:lpstr>
      <vt:lpstr>Transverse feedback parameter extraction and setting up</vt:lpstr>
      <vt:lpstr>Signal processing techniques with transverse feedback data</vt:lpstr>
      <vt:lpstr>Low noise BPMs with high-performance computing allow for much more than a transverse feedback</vt:lpstr>
      <vt:lpstr>Low noise BPMs with high-performance computing allow for much more than a transverse feedback</vt:lpstr>
      <vt:lpstr>Low noise BPMs with high-performance computing allow for much more than a transverse feedback</vt:lpstr>
      <vt:lpstr>Conclusions</vt:lpstr>
      <vt:lpstr>Thank you!</vt:lpstr>
      <vt:lpstr>Thank you!</vt:lpstr>
      <vt:lpstr>More 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Valuch</dc:creator>
  <cp:lastModifiedBy>Daniel Valuch</cp:lastModifiedBy>
  <cp:revision>44</cp:revision>
  <dcterms:created xsi:type="dcterms:W3CDTF">2025-10-09T06:53:55Z</dcterms:created>
  <dcterms:modified xsi:type="dcterms:W3CDTF">2025-10-13T22:19:06Z</dcterms:modified>
</cp:coreProperties>
</file>