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256" r:id="rId2"/>
    <p:sldId id="265" r:id="rId3"/>
    <p:sldId id="269" r:id="rId4"/>
    <p:sldId id="270" r:id="rId5"/>
    <p:sldId id="286" r:id="rId6"/>
    <p:sldId id="287" r:id="rId7"/>
    <p:sldId id="288" r:id="rId8"/>
    <p:sldId id="289" r:id="rId9"/>
    <p:sldId id="290" r:id="rId10"/>
    <p:sldId id="293" r:id="rId11"/>
    <p:sldId id="292" r:id="rId12"/>
    <p:sldId id="294" r:id="rId13"/>
    <p:sldId id="295" r:id="rId14"/>
    <p:sldId id="296" r:id="rId15"/>
    <p:sldId id="297" r:id="rId16"/>
    <p:sldId id="298" r:id="rId17"/>
    <p:sldId id="264" r:id="rId18"/>
    <p:sldId id="259" r:id="rId19"/>
  </p:sldIdLst>
  <p:sldSz cx="12192000" cy="6858000"/>
  <p:notesSz cx="6858000" cy="9144000"/>
  <p:embeddedFontLst>
    <p:embeddedFont>
      <p:font typeface="Avenir Next LT Pro Demi" panose="020B0604020202020204" charset="0"/>
      <p:bold r:id="rId21"/>
      <p:boldItalic r:id="rId22"/>
    </p:embeddedFont>
    <p:embeddedFont>
      <p:font typeface="Avenir Next LT Pro Light" panose="020B0304020202020204" pitchFamily="34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005E87-5EBE-475C-ACB5-49C177B10E2D}" v="82" dt="2025-10-16T13:52:41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4" autoAdjust="0"/>
    <p:restoredTop sz="86390" autoAdjust="0"/>
  </p:normalViewPr>
  <p:slideViewPr>
    <p:cSldViewPr snapToGrid="0">
      <p:cViewPr varScale="1">
        <p:scale>
          <a:sx n="74" d="100"/>
          <a:sy n="74" d="100"/>
        </p:scale>
        <p:origin x="1200" y="77"/>
      </p:cViewPr>
      <p:guideLst/>
    </p:cSldViewPr>
  </p:slideViewPr>
  <p:outlineViewPr>
    <p:cViewPr>
      <p:scale>
        <a:sx n="33" d="100"/>
        <a:sy n="33" d="100"/>
      </p:scale>
      <p:origin x="0" y="-13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rouse\Downloads\registrations%20by%20organization%20and%20count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rouse\Downloads\registrations%20by%20organization%20and%20countr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rouse\Downloads\registrations%20by%20organization%20and%20countr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rouse\Downloads\registrations%20by%20organization%20and%20countr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Region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6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98B-4E51-84EE-5A434905A489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98B-4E51-84EE-5A434905A489}"/>
              </c:ext>
            </c:extLst>
          </c:dPt>
          <c:dPt>
            <c:idx val="2"/>
            <c:bubble3D val="0"/>
            <c:spPr>
              <a:solidFill>
                <a:schemeClr val="accent4">
                  <a:tint val="6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98B-4E51-84EE-5A434905A48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America</c:v>
                </c:pt>
                <c:pt idx="1">
                  <c:v>Asia</c:v>
                </c:pt>
                <c:pt idx="2">
                  <c:v>Europe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64</c:v>
                </c:pt>
                <c:pt idx="1">
                  <c:v>14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9B-4287-80AC-ACDE7EA5D21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Americas!$C$67:$C$85</c:f>
              <c:strCache>
                <c:ptCount val="19"/>
                <c:pt idx="0">
                  <c:v>Argonne</c:v>
                </c:pt>
                <c:pt idx="1">
                  <c:v>Brookhaven</c:v>
                </c:pt>
                <c:pt idx="2">
                  <c:v>California Polytechnic State University</c:v>
                </c:pt>
                <c:pt idx="3">
                  <c:v>Central Development Laboratory</c:v>
                </c:pt>
                <c:pt idx="4">
                  <c:v>Cornell University</c:v>
                </c:pt>
                <c:pt idx="5">
                  <c:v>Dimtel, Inc.</c:v>
                </c:pt>
                <c:pt idx="6">
                  <c:v>Euclid Techlabs</c:v>
                </c:pt>
                <c:pt idx="7">
                  <c:v>Fermilab</c:v>
                </c:pt>
                <c:pt idx="8">
                  <c:v>FRIB</c:v>
                </c:pt>
                <c:pt idx="9">
                  <c:v>Jefferson Lab</c:v>
                </c:pt>
                <c:pt idx="10">
                  <c:v>Lawrence Berkeley</c:v>
                </c:pt>
                <c:pt idx="11">
                  <c:v>Lumitron Technologies, Inc.</c:v>
                </c:pt>
                <c:pt idx="12">
                  <c:v>Mathworks</c:v>
                </c:pt>
                <c:pt idx="13">
                  <c:v>Mini-Circuits</c:v>
                </c:pt>
                <c:pt idx="14">
                  <c:v>Old Dominion University</c:v>
                </c:pt>
                <c:pt idx="15">
                  <c:v>RadiaSoft</c:v>
                </c:pt>
                <c:pt idx="16">
                  <c:v>SLAC</c:v>
                </c:pt>
                <c:pt idx="17">
                  <c:v>University of California Irvine</c:v>
                </c:pt>
                <c:pt idx="18">
                  <c:v>Xlight</c:v>
                </c:pt>
              </c:strCache>
            </c:strRef>
          </c:cat>
          <c:val>
            <c:numRef>
              <c:f>Americas!$D$67:$D$85</c:f>
            </c:numRef>
          </c:val>
          <c:extLst>
            <c:ext xmlns:c16="http://schemas.microsoft.com/office/drawing/2014/chart" uri="{C3380CC4-5D6E-409C-BE32-E72D297353CC}">
              <c16:uniqueId val="{00000000-D02C-4228-A482-D10905E530C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Americas!$C$67:$C$85</c:f>
              <c:strCache>
                <c:ptCount val="19"/>
                <c:pt idx="0">
                  <c:v>Argonne</c:v>
                </c:pt>
                <c:pt idx="1">
                  <c:v>Brookhaven</c:v>
                </c:pt>
                <c:pt idx="2">
                  <c:v>California Polytechnic State University</c:v>
                </c:pt>
                <c:pt idx="3">
                  <c:v>Central Development Laboratory</c:v>
                </c:pt>
                <c:pt idx="4">
                  <c:v>Cornell University</c:v>
                </c:pt>
                <c:pt idx="5">
                  <c:v>Dimtel, Inc.</c:v>
                </c:pt>
                <c:pt idx="6">
                  <c:v>Euclid Techlabs</c:v>
                </c:pt>
                <c:pt idx="7">
                  <c:v>Fermilab</c:v>
                </c:pt>
                <c:pt idx="8">
                  <c:v>FRIB</c:v>
                </c:pt>
                <c:pt idx="9">
                  <c:v>Jefferson Lab</c:v>
                </c:pt>
                <c:pt idx="10">
                  <c:v>Lawrence Berkeley</c:v>
                </c:pt>
                <c:pt idx="11">
                  <c:v>Lumitron Technologies, Inc.</c:v>
                </c:pt>
                <c:pt idx="12">
                  <c:v>Mathworks</c:v>
                </c:pt>
                <c:pt idx="13">
                  <c:v>Mini-Circuits</c:v>
                </c:pt>
                <c:pt idx="14">
                  <c:v>Old Dominion University</c:v>
                </c:pt>
                <c:pt idx="15">
                  <c:v>RadiaSoft</c:v>
                </c:pt>
                <c:pt idx="16">
                  <c:v>SLAC</c:v>
                </c:pt>
                <c:pt idx="17">
                  <c:v>University of California Irvine</c:v>
                </c:pt>
                <c:pt idx="18">
                  <c:v>Xlight</c:v>
                </c:pt>
              </c:strCache>
            </c:strRef>
          </c:cat>
          <c:val>
            <c:numRef>
              <c:f>Americas!$E$67:$E$85</c:f>
            </c:numRef>
          </c:val>
          <c:extLst>
            <c:ext xmlns:c16="http://schemas.microsoft.com/office/drawing/2014/chart" uri="{C3380CC4-5D6E-409C-BE32-E72D297353CC}">
              <c16:uniqueId val="{00000001-D02C-4228-A482-D10905E530C5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Americas!$C$67:$C$85</c:f>
              <c:strCache>
                <c:ptCount val="19"/>
                <c:pt idx="0">
                  <c:v>Argonne</c:v>
                </c:pt>
                <c:pt idx="1">
                  <c:v>Brookhaven</c:v>
                </c:pt>
                <c:pt idx="2">
                  <c:v>California Polytechnic State University</c:v>
                </c:pt>
                <c:pt idx="3">
                  <c:v>Central Development Laboratory</c:v>
                </c:pt>
                <c:pt idx="4">
                  <c:v>Cornell University</c:v>
                </c:pt>
                <c:pt idx="5">
                  <c:v>Dimtel, Inc.</c:v>
                </c:pt>
                <c:pt idx="6">
                  <c:v>Euclid Techlabs</c:v>
                </c:pt>
                <c:pt idx="7">
                  <c:v>Fermilab</c:v>
                </c:pt>
                <c:pt idx="8">
                  <c:v>FRIB</c:v>
                </c:pt>
                <c:pt idx="9">
                  <c:v>Jefferson Lab</c:v>
                </c:pt>
                <c:pt idx="10">
                  <c:v>Lawrence Berkeley</c:v>
                </c:pt>
                <c:pt idx="11">
                  <c:v>Lumitron Technologies, Inc.</c:v>
                </c:pt>
                <c:pt idx="12">
                  <c:v>Mathworks</c:v>
                </c:pt>
                <c:pt idx="13">
                  <c:v>Mini-Circuits</c:v>
                </c:pt>
                <c:pt idx="14">
                  <c:v>Old Dominion University</c:v>
                </c:pt>
                <c:pt idx="15">
                  <c:v>RadiaSoft</c:v>
                </c:pt>
                <c:pt idx="16">
                  <c:v>SLAC</c:v>
                </c:pt>
                <c:pt idx="17">
                  <c:v>University of California Irvine</c:v>
                </c:pt>
                <c:pt idx="18">
                  <c:v>Xlight</c:v>
                </c:pt>
              </c:strCache>
            </c:strRef>
          </c:cat>
          <c:val>
            <c:numRef>
              <c:f>Americas!$F$67:$F$85</c:f>
            </c:numRef>
          </c:val>
          <c:extLst>
            <c:ext xmlns:c16="http://schemas.microsoft.com/office/drawing/2014/chart" uri="{C3380CC4-5D6E-409C-BE32-E72D297353CC}">
              <c16:uniqueId val="{00000002-D02C-4228-A482-D10905E530C5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Americas!$C$67:$C$85</c:f>
              <c:strCache>
                <c:ptCount val="19"/>
                <c:pt idx="0">
                  <c:v>Argonne</c:v>
                </c:pt>
                <c:pt idx="1">
                  <c:v>Brookhaven</c:v>
                </c:pt>
                <c:pt idx="2">
                  <c:v>California Polytechnic State University</c:v>
                </c:pt>
                <c:pt idx="3">
                  <c:v>Central Development Laboratory</c:v>
                </c:pt>
                <c:pt idx="4">
                  <c:v>Cornell University</c:v>
                </c:pt>
                <c:pt idx="5">
                  <c:v>Dimtel, Inc.</c:v>
                </c:pt>
                <c:pt idx="6">
                  <c:v>Euclid Techlabs</c:v>
                </c:pt>
                <c:pt idx="7">
                  <c:v>Fermilab</c:v>
                </c:pt>
                <c:pt idx="8">
                  <c:v>FRIB</c:v>
                </c:pt>
                <c:pt idx="9">
                  <c:v>Jefferson Lab</c:v>
                </c:pt>
                <c:pt idx="10">
                  <c:v>Lawrence Berkeley</c:v>
                </c:pt>
                <c:pt idx="11">
                  <c:v>Lumitron Technologies, Inc.</c:v>
                </c:pt>
                <c:pt idx="12">
                  <c:v>Mathworks</c:v>
                </c:pt>
                <c:pt idx="13">
                  <c:v>Mini-Circuits</c:v>
                </c:pt>
                <c:pt idx="14">
                  <c:v>Old Dominion University</c:v>
                </c:pt>
                <c:pt idx="15">
                  <c:v>RadiaSoft</c:v>
                </c:pt>
                <c:pt idx="16">
                  <c:v>SLAC</c:v>
                </c:pt>
                <c:pt idx="17">
                  <c:v>University of California Irvine</c:v>
                </c:pt>
                <c:pt idx="18">
                  <c:v>Xlight</c:v>
                </c:pt>
              </c:strCache>
            </c:strRef>
          </c:cat>
          <c:val>
            <c:numRef>
              <c:f>Americas!$G$67:$G$85</c:f>
              <c:numCache>
                <c:formatCode>General</c:formatCode>
                <c:ptCount val="19"/>
                <c:pt idx="0">
                  <c:v>4</c:v>
                </c:pt>
                <c:pt idx="1">
                  <c:v>7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6</c:v>
                </c:pt>
                <c:pt idx="8">
                  <c:v>1</c:v>
                </c:pt>
                <c:pt idx="9">
                  <c:v>22</c:v>
                </c:pt>
                <c:pt idx="10">
                  <c:v>5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5</c:v>
                </c:pt>
                <c:pt idx="17">
                  <c:v>1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2C-4228-A482-D10905E530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610176831"/>
        <c:axId val="860602495"/>
      </c:barChart>
      <c:catAx>
        <c:axId val="6101768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602495"/>
        <c:crosses val="autoZero"/>
        <c:auto val="1"/>
        <c:lblAlgn val="ctr"/>
        <c:lblOffset val="100"/>
        <c:noMultiLvlLbl val="0"/>
      </c:catAx>
      <c:valAx>
        <c:axId val="860602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0176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'UK &amp; Europe'!$C$26:$C$36</c:f>
              <c:strCache>
                <c:ptCount val="11"/>
                <c:pt idx="0">
                  <c:v>UKRI</c:v>
                </c:pt>
                <c:pt idx="1">
                  <c:v>CERN</c:v>
                </c:pt>
                <c:pt idx="2">
                  <c:v>ESS</c:v>
                </c:pt>
                <c:pt idx="3">
                  <c:v>ALBA Synchrotron</c:v>
                </c:pt>
                <c:pt idx="4">
                  <c:v>Instrumentation Technologies</c:v>
                </c:pt>
                <c:pt idx="5">
                  <c:v>Warsaw University of Technology</c:v>
                </c:pt>
                <c:pt idx="6">
                  <c:v>Lodz University of Technology - DMCS</c:v>
                </c:pt>
                <c:pt idx="7">
                  <c:v>INFN-LNF</c:v>
                </c:pt>
                <c:pt idx="8">
                  <c:v>ELETTRA SINCROTRONE TRIESTE</c:v>
                </c:pt>
                <c:pt idx="9">
                  <c:v>DESY</c:v>
                </c:pt>
                <c:pt idx="10">
                  <c:v>Synchrotron SOLEIL</c:v>
                </c:pt>
              </c:strCache>
            </c:strRef>
          </c:cat>
          <c:val>
            <c:numRef>
              <c:f>'UK &amp; Europe'!$D$26:$D$36</c:f>
            </c:numRef>
          </c:val>
          <c:extLst>
            <c:ext xmlns:c16="http://schemas.microsoft.com/office/drawing/2014/chart" uri="{C3380CC4-5D6E-409C-BE32-E72D297353CC}">
              <c16:uniqueId val="{00000000-AF1F-4B92-97F9-54E8EC09F3CA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'UK &amp; Europe'!$C$26:$C$36</c:f>
              <c:strCache>
                <c:ptCount val="11"/>
                <c:pt idx="0">
                  <c:v>UKRI</c:v>
                </c:pt>
                <c:pt idx="1">
                  <c:v>CERN</c:v>
                </c:pt>
                <c:pt idx="2">
                  <c:v>ESS</c:v>
                </c:pt>
                <c:pt idx="3">
                  <c:v>ALBA Synchrotron</c:v>
                </c:pt>
                <c:pt idx="4">
                  <c:v>Instrumentation Technologies</c:v>
                </c:pt>
                <c:pt idx="5">
                  <c:v>Warsaw University of Technology</c:v>
                </c:pt>
                <c:pt idx="6">
                  <c:v>Lodz University of Technology - DMCS</c:v>
                </c:pt>
                <c:pt idx="7">
                  <c:v>INFN-LNF</c:v>
                </c:pt>
                <c:pt idx="8">
                  <c:v>ELETTRA SINCROTRONE TRIESTE</c:v>
                </c:pt>
                <c:pt idx="9">
                  <c:v>DESY</c:v>
                </c:pt>
                <c:pt idx="10">
                  <c:v>Synchrotron SOLEIL</c:v>
                </c:pt>
              </c:strCache>
            </c:strRef>
          </c:cat>
          <c:val>
            <c:numRef>
              <c:f>'UK &amp; Europe'!$E$26:$E$36</c:f>
            </c:numRef>
          </c:val>
          <c:extLst>
            <c:ext xmlns:c16="http://schemas.microsoft.com/office/drawing/2014/chart" uri="{C3380CC4-5D6E-409C-BE32-E72D297353CC}">
              <c16:uniqueId val="{00000001-AF1F-4B92-97F9-54E8EC09F3CA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'UK &amp; Europe'!$C$26:$C$36</c:f>
              <c:strCache>
                <c:ptCount val="11"/>
                <c:pt idx="0">
                  <c:v>UKRI</c:v>
                </c:pt>
                <c:pt idx="1">
                  <c:v>CERN</c:v>
                </c:pt>
                <c:pt idx="2">
                  <c:v>ESS</c:v>
                </c:pt>
                <c:pt idx="3">
                  <c:v>ALBA Synchrotron</c:v>
                </c:pt>
                <c:pt idx="4">
                  <c:v>Instrumentation Technologies</c:v>
                </c:pt>
                <c:pt idx="5">
                  <c:v>Warsaw University of Technology</c:v>
                </c:pt>
                <c:pt idx="6">
                  <c:v>Lodz University of Technology - DMCS</c:v>
                </c:pt>
                <c:pt idx="7">
                  <c:v>INFN-LNF</c:v>
                </c:pt>
                <c:pt idx="8">
                  <c:v>ELETTRA SINCROTRONE TRIESTE</c:v>
                </c:pt>
                <c:pt idx="9">
                  <c:v>DESY</c:v>
                </c:pt>
                <c:pt idx="10">
                  <c:v>Synchrotron SOLEIL</c:v>
                </c:pt>
              </c:strCache>
            </c:strRef>
          </c:cat>
          <c:val>
            <c:numRef>
              <c:f>'UK &amp; Europe'!$F$26:$F$36</c:f>
            </c:numRef>
          </c:val>
          <c:extLst>
            <c:ext xmlns:c16="http://schemas.microsoft.com/office/drawing/2014/chart" uri="{C3380CC4-5D6E-409C-BE32-E72D297353CC}">
              <c16:uniqueId val="{00000002-AF1F-4B92-97F9-54E8EC09F3CA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'UK &amp; Europe'!$C$26:$C$36</c:f>
              <c:strCache>
                <c:ptCount val="11"/>
                <c:pt idx="0">
                  <c:v>UKRI</c:v>
                </c:pt>
                <c:pt idx="1">
                  <c:v>CERN</c:v>
                </c:pt>
                <c:pt idx="2">
                  <c:v>ESS</c:v>
                </c:pt>
                <c:pt idx="3">
                  <c:v>ALBA Synchrotron</c:v>
                </c:pt>
                <c:pt idx="4">
                  <c:v>Instrumentation Technologies</c:v>
                </c:pt>
                <c:pt idx="5">
                  <c:v>Warsaw University of Technology</c:v>
                </c:pt>
                <c:pt idx="6">
                  <c:v>Lodz University of Technology - DMCS</c:v>
                </c:pt>
                <c:pt idx="7">
                  <c:v>INFN-LNF</c:v>
                </c:pt>
                <c:pt idx="8">
                  <c:v>ELETTRA SINCROTRONE TRIESTE</c:v>
                </c:pt>
                <c:pt idx="9">
                  <c:v>DESY</c:v>
                </c:pt>
                <c:pt idx="10">
                  <c:v>Synchrotron SOLEIL</c:v>
                </c:pt>
              </c:strCache>
            </c:strRef>
          </c:cat>
          <c:val>
            <c:numRef>
              <c:f>'UK &amp; Europe'!$G$26:$G$36</c:f>
              <c:numCache>
                <c:formatCode>General</c:formatCode>
                <c:ptCount val="11"/>
                <c:pt idx="0">
                  <c:v>1</c:v>
                </c:pt>
                <c:pt idx="1">
                  <c:v>7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1F-4B92-97F9-54E8EC09F3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74317519"/>
        <c:axId val="599153535"/>
      </c:barChart>
      <c:catAx>
        <c:axId val="8743175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9153535"/>
        <c:crosses val="autoZero"/>
        <c:auto val="1"/>
        <c:lblAlgn val="ctr"/>
        <c:lblOffset val="100"/>
        <c:noMultiLvlLbl val="0"/>
      </c:catAx>
      <c:valAx>
        <c:axId val="5991535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4317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Asia!$C$19:$C$23</c:f>
              <c:strCache>
                <c:ptCount val="5"/>
                <c:pt idx="0">
                  <c:v>Pohang Acc Lab</c:v>
                </c:pt>
                <c:pt idx="1">
                  <c:v>J-PARC</c:v>
                </c:pt>
                <c:pt idx="2">
                  <c:v>Shanghai Advanced Research Institute</c:v>
                </c:pt>
                <c:pt idx="3">
                  <c:v>Institute of Modern Physics</c:v>
                </c:pt>
                <c:pt idx="4">
                  <c:v>IHEP</c:v>
                </c:pt>
              </c:strCache>
            </c:strRef>
          </c:cat>
          <c:val>
            <c:numRef>
              <c:f>Asia!$D$19:$D$23</c:f>
            </c:numRef>
          </c:val>
          <c:extLst>
            <c:ext xmlns:c16="http://schemas.microsoft.com/office/drawing/2014/chart" uri="{C3380CC4-5D6E-409C-BE32-E72D297353CC}">
              <c16:uniqueId val="{00000000-9F4F-431F-AE9C-B3063C78D49C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Asia!$C$19:$C$23</c:f>
              <c:strCache>
                <c:ptCount val="5"/>
                <c:pt idx="0">
                  <c:v>Pohang Acc Lab</c:v>
                </c:pt>
                <c:pt idx="1">
                  <c:v>J-PARC</c:v>
                </c:pt>
                <c:pt idx="2">
                  <c:v>Shanghai Advanced Research Institute</c:v>
                </c:pt>
                <c:pt idx="3">
                  <c:v>Institute of Modern Physics</c:v>
                </c:pt>
                <c:pt idx="4">
                  <c:v>IHEP</c:v>
                </c:pt>
              </c:strCache>
            </c:strRef>
          </c:cat>
          <c:val>
            <c:numRef>
              <c:f>Asia!$E$19:$E$23</c:f>
            </c:numRef>
          </c:val>
          <c:extLst>
            <c:ext xmlns:c16="http://schemas.microsoft.com/office/drawing/2014/chart" uri="{C3380CC4-5D6E-409C-BE32-E72D297353CC}">
              <c16:uniqueId val="{00000001-9F4F-431F-AE9C-B3063C78D49C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Asia!$C$19:$C$23</c:f>
              <c:strCache>
                <c:ptCount val="5"/>
                <c:pt idx="0">
                  <c:v>Pohang Acc Lab</c:v>
                </c:pt>
                <c:pt idx="1">
                  <c:v>J-PARC</c:v>
                </c:pt>
                <c:pt idx="2">
                  <c:v>Shanghai Advanced Research Institute</c:v>
                </c:pt>
                <c:pt idx="3">
                  <c:v>Institute of Modern Physics</c:v>
                </c:pt>
                <c:pt idx="4">
                  <c:v>IHEP</c:v>
                </c:pt>
              </c:strCache>
            </c:strRef>
          </c:cat>
          <c:val>
            <c:numRef>
              <c:f>Asia!$F$19:$F$23</c:f>
            </c:numRef>
          </c:val>
          <c:extLst>
            <c:ext xmlns:c16="http://schemas.microsoft.com/office/drawing/2014/chart" uri="{C3380CC4-5D6E-409C-BE32-E72D297353CC}">
              <c16:uniqueId val="{00000002-9F4F-431F-AE9C-B3063C78D49C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Asia!$C$19:$C$23</c:f>
              <c:strCache>
                <c:ptCount val="5"/>
                <c:pt idx="0">
                  <c:v>Pohang Acc Lab</c:v>
                </c:pt>
                <c:pt idx="1">
                  <c:v>J-PARC</c:v>
                </c:pt>
                <c:pt idx="2">
                  <c:v>Shanghai Advanced Research Institute</c:v>
                </c:pt>
                <c:pt idx="3">
                  <c:v>Institute of Modern Physics</c:v>
                </c:pt>
                <c:pt idx="4">
                  <c:v>IHEP</c:v>
                </c:pt>
              </c:strCache>
            </c:strRef>
          </c:cat>
          <c:val>
            <c:numRef>
              <c:f>Asia!$G$19:$G$23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7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4F-431F-AE9C-B3063C78D49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12118079"/>
        <c:axId val="650189647"/>
      </c:barChart>
      <c:catAx>
        <c:axId val="3121180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0189647"/>
        <c:crosses val="autoZero"/>
        <c:auto val="1"/>
        <c:lblAlgn val="ctr"/>
        <c:lblOffset val="100"/>
        <c:noMultiLvlLbl val="0"/>
      </c:catAx>
      <c:valAx>
        <c:axId val="6501896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118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All!$A$116:$A$128</c:f>
              <c:strCache>
                <c:ptCount val="13"/>
                <c:pt idx="0">
                  <c:v>United States</c:v>
                </c:pt>
                <c:pt idx="1">
                  <c:v>United Kingdom</c:v>
                </c:pt>
                <c:pt idx="2">
                  <c:v>Switzerland</c:v>
                </c:pt>
                <c:pt idx="3">
                  <c:v>Sweden</c:v>
                </c:pt>
                <c:pt idx="4">
                  <c:v>Spain</c:v>
                </c:pt>
                <c:pt idx="5">
                  <c:v>South Korea</c:v>
                </c:pt>
                <c:pt idx="6">
                  <c:v>Slovenia</c:v>
                </c:pt>
                <c:pt idx="7">
                  <c:v>Poland</c:v>
                </c:pt>
                <c:pt idx="8">
                  <c:v>Japan</c:v>
                </c:pt>
                <c:pt idx="9">
                  <c:v>Italy</c:v>
                </c:pt>
                <c:pt idx="10">
                  <c:v>Germany</c:v>
                </c:pt>
                <c:pt idx="11">
                  <c:v>France</c:v>
                </c:pt>
                <c:pt idx="12">
                  <c:v>China</c:v>
                </c:pt>
              </c:strCache>
            </c:strRef>
          </c:cat>
          <c:val>
            <c:numRef>
              <c:f>All!$B$116:$B$128</c:f>
              <c:numCache>
                <c:formatCode>General</c:formatCode>
                <c:ptCount val="13"/>
                <c:pt idx="0">
                  <c:v>63</c:v>
                </c:pt>
                <c:pt idx="1">
                  <c:v>1</c:v>
                </c:pt>
                <c:pt idx="2">
                  <c:v>7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5</c:v>
                </c:pt>
                <c:pt idx="8">
                  <c:v>2</c:v>
                </c:pt>
                <c:pt idx="9">
                  <c:v>3</c:v>
                </c:pt>
                <c:pt idx="10">
                  <c:v>2</c:v>
                </c:pt>
                <c:pt idx="11">
                  <c:v>1</c:v>
                </c:pt>
                <c:pt idx="1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55-4575-97D9-3A7364023D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19872671"/>
        <c:axId val="594144575"/>
      </c:barChart>
      <c:catAx>
        <c:axId val="319872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4144575"/>
        <c:crosses val="autoZero"/>
        <c:auto val="1"/>
        <c:lblAlgn val="ctr"/>
        <c:lblOffset val="100"/>
        <c:noMultiLvlLbl val="0"/>
      </c:catAx>
      <c:valAx>
        <c:axId val="5941445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872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00C03-2150-4DC0-88C1-1C8940F76002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B59B0-C2C5-4C21-A253-34ED95C97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87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B59B0-C2C5-4C21-A253-34ED95C977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68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B59B0-C2C5-4C21-A253-34ED95C977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96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49D7D-7FE7-AD36-64CF-49F5B38C2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B394-37E9-B1DC-9298-158889381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DECFF-15CC-6A7F-9639-A92792BF5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20BC-74DD-4BAE-9524-AEB924B7AA26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01873-AC68-5727-1AD5-6B4FE2155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2A948-433E-7E77-E343-6D6CFBDE1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0BEE-92CC-46A5-8DB3-1222A184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E7742-596B-16A4-B817-E978D7BE3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3D9A9F-4319-A810-CC73-569CB4B07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75A95-D9CB-5AE9-27A5-119A3CC8E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20BC-74DD-4BAE-9524-AEB924B7AA26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378F7-14F8-6B2C-305E-7939CDDD1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F61C2-88DD-79CF-FCB3-ABD6EA88B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0BEE-92CC-46A5-8DB3-1222A184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6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E66232-5B5A-FBC3-6341-707F8C67F8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EEC149-67DD-8C89-FF5C-D62A49E7A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8F9A0-DE41-7B4B-1833-F64CFBEE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20BC-74DD-4BAE-9524-AEB924B7AA26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E1E60-BC10-A82E-210C-B2A03120A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69B2B-D626-3726-70B2-2BDCC82F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0BEE-92CC-46A5-8DB3-1222A184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0769-FC71-1786-7F01-272C1B563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6BD3B-9EFE-1478-6D67-BA56C6B21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71147-A8D9-8A04-7600-079121B30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20BC-74DD-4BAE-9524-AEB924B7AA26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9B9F3-D68C-C5A1-A0D4-1928D9A54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B6F3D-5CCB-3156-0D40-AF8533B79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0BEE-92CC-46A5-8DB3-1222A184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4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03958-2EC5-80E2-A342-2A555422C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39548-53EE-FA63-E91C-759C34FF9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3533C-4312-5D41-B612-932712250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20BC-74DD-4BAE-9524-AEB924B7AA26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70C57-1828-7411-F8F3-BDBB6E07A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73A16-0AD6-F989-8CF5-E63399FE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0BEE-92CC-46A5-8DB3-1222A184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6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56592-F96E-9BE6-6C3A-D2020597F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87AF6-B8BD-AFFF-BF75-C6C68DA41F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73F6A4-9F8F-2218-D70E-9B6719CCC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7656A-73CB-45F0-5B2B-9E20CFC3A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20BC-74DD-4BAE-9524-AEB924B7AA26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0817B6-F16A-66ED-A729-76468FBD1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44707-24FA-A50F-8722-ABA827C5E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0BEE-92CC-46A5-8DB3-1222A184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6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FBB8B-BB83-C9FF-DB12-E63D7F7D1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C1152-1062-202C-8C0C-5E2AE563D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83063-6C0F-B307-1ECB-D780AFB94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2DAA83-79B8-7AA1-DDF8-949405B0A7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E28F56-3EE9-E190-9338-8D320A7765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049619-19AE-BC3F-846D-AECBCAF21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20BC-74DD-4BAE-9524-AEB924B7AA26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75E3EB-FA65-0BE0-865D-38C3909B2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68FBE9-8E0F-73A0-6A78-41BC7C6AA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0BEE-92CC-46A5-8DB3-1222A184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7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49DC9-4E13-779C-380D-076821811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2D20A2-B9A3-A604-1716-5E1E4322B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20BC-74DD-4BAE-9524-AEB924B7AA26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70D1F1-B797-D2AE-B0CE-8AEBDF6AD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6EEE1-EB3E-8382-42A1-A94016D34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0BEE-92CC-46A5-8DB3-1222A184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6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A00317-8F03-E74C-33FB-13A5BA8F8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20BC-74DD-4BAE-9524-AEB924B7AA26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10D9F-C38A-72EC-B4EB-9BF9FEA16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32DF4-7C4D-A25D-CF65-4A86B5326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0BEE-92CC-46A5-8DB3-1222A184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7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2DCF1-8EBD-1238-AB9E-3E8AF9A08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EA0D8-3891-B9D1-3B03-A4B1B9017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B235B8-E5AF-FA6C-3FA7-AC414E042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377CA-B846-F328-7010-FF1E8AC3D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20BC-74DD-4BAE-9524-AEB924B7AA26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B33913-AB1B-485D-5765-990E68B4E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4A31D-3504-B5FC-5C99-FF1A2682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0BEE-92CC-46A5-8DB3-1222A184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3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23CC8-2EC4-C1D3-901F-377E9D82B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9B7CE1-ED74-A4E4-6C7C-00695FB4A0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BE107-A7F3-9095-0BCF-6467B99D6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D22BE-A18B-C87D-F18C-32B8826B8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20BC-74DD-4BAE-9524-AEB924B7AA26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D9316-2A80-CC3D-127E-169446CA5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720EF-8991-FEDC-6AAB-A8878D7CB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D0BEE-92CC-46A5-8DB3-1222A184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37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63BB0-C52D-8A5C-501E-768C25A14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D67A9-D204-83ED-CCCA-543E22F01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B43A8-EA05-F514-FF6E-2A28C522E9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F520BC-74DD-4BAE-9524-AEB924B7AA26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6DC71-798B-FB73-DDEA-815D42020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EDF6C-06B9-FA76-D824-670C6D688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7D0BEE-92CC-46A5-8DB3-1222A184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1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11" Type="http://schemas.openxmlformats.org/officeDocument/2006/relationships/image" Target="../media/image19.jpg"/><Relationship Id="rId5" Type="http://schemas.openxmlformats.org/officeDocument/2006/relationships/image" Target="../media/image13.pn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png"/><Relationship Id="rId1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Text&#10;&#10;AI-generated content may be incorrect.">
            <a:extLst>
              <a:ext uri="{FF2B5EF4-FFF2-40B4-BE49-F238E27FC236}">
                <a16:creationId xmlns:a16="http://schemas.microsoft.com/office/drawing/2014/main" id="{B8FB2046-8607-BE2C-3A0C-C34805647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3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1B9E4E-4D0E-00C2-08B5-177905204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B81BB24-924B-616A-310A-FDDB5AA58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day&#10;&#10;AI-generated content may be incorrect.">
            <a:extLst>
              <a:ext uri="{FF2B5EF4-FFF2-40B4-BE49-F238E27FC236}">
                <a16:creationId xmlns:a16="http://schemas.microsoft.com/office/drawing/2014/main" id="{F8A15500-717C-E9B7-13ED-9B91BC9ED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0D0CB8-67A6-5D58-68EF-ABE5DCCD6878}"/>
              </a:ext>
            </a:extLst>
          </p:cNvPr>
          <p:cNvSpPr txBox="1"/>
          <p:nvPr/>
        </p:nvSpPr>
        <p:spPr>
          <a:xfrm>
            <a:off x="1" y="112610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venir LT Std 65 Medium" panose="020B0803020203020204" pitchFamily="34" charset="0"/>
              </a:rPr>
              <a:t>Participants by Country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E461A6-834F-7E44-FD30-827B576C1F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769"/>
          <a:stretch>
            <a:fillRect/>
          </a:stretch>
        </p:blipFill>
        <p:spPr>
          <a:xfrm>
            <a:off x="1003778" y="1239601"/>
            <a:ext cx="10184443" cy="533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31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8EB9E3-9EF4-0BE7-AB0E-A2CD84F1F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5B35313-5A18-F33C-78C7-BC9A047E0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day&#10;&#10;AI-generated content may be incorrect.">
            <a:extLst>
              <a:ext uri="{FF2B5EF4-FFF2-40B4-BE49-F238E27FC236}">
                <a16:creationId xmlns:a16="http://schemas.microsoft.com/office/drawing/2014/main" id="{B0EE032C-8D18-4C43-8112-7A82C3AFF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C9CEC5-608F-078F-4BBE-0FE1AF526060}"/>
              </a:ext>
            </a:extLst>
          </p:cNvPr>
          <p:cNvSpPr txBox="1"/>
          <p:nvPr/>
        </p:nvSpPr>
        <p:spPr>
          <a:xfrm>
            <a:off x="1" y="112610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venir LT Std 65 Medium" panose="020B0803020203020204" pitchFamily="34" charset="0"/>
              </a:rPr>
              <a:t>Participants by Region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29C921-1413-F4C0-14CC-41494F3B15A8}"/>
              </a:ext>
            </a:extLst>
          </p:cNvPr>
          <p:cNvSpPr txBox="1"/>
          <p:nvPr/>
        </p:nvSpPr>
        <p:spPr>
          <a:xfrm>
            <a:off x="8289535" y="2367171"/>
            <a:ext cx="38476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44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America: 64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Asia: 14</a:t>
            </a:r>
          </a:p>
          <a:p>
            <a:pPr lvl="1" algn="ctr"/>
            <a:r>
              <a:rPr lang="en-US" sz="44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Europe: 21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21E0388-D61D-C137-6621-10ADCC3C8A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9553941"/>
              </p:ext>
            </p:extLst>
          </p:nvPr>
        </p:nvGraphicFramePr>
        <p:xfrm>
          <a:off x="108198" y="1113078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737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1A9325-F114-A872-7DB4-388A3CCE9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D25EA7-6E06-C87B-03D5-A997583CDBFD}"/>
              </a:ext>
            </a:extLst>
          </p:cNvPr>
          <p:cNvSpPr txBox="1"/>
          <p:nvPr/>
        </p:nvSpPr>
        <p:spPr>
          <a:xfrm>
            <a:off x="0" y="184805"/>
            <a:ext cx="12192000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kern="1200" dirty="0">
                <a:solidFill>
                  <a:schemeClr val="tx1"/>
                </a:solidFill>
                <a:latin typeface="Avenir Next LT Pro Demi" panose="020B0704020202020204" pitchFamily="34" charset="0"/>
                <a:ea typeface="+mj-ea"/>
                <a:cs typeface="+mj-cs"/>
              </a:rPr>
              <a:t>Participants by Organization - USA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8D35BC2-1C55-48AD-BE5C-8CBF8D7F42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9569664"/>
              </p:ext>
            </p:extLst>
          </p:nvPr>
        </p:nvGraphicFramePr>
        <p:xfrm>
          <a:off x="273132" y="1484416"/>
          <a:ext cx="11077615" cy="4811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10" descr="Text&#10;&#10;AI-generated content may be incorrect.">
            <a:extLst>
              <a:ext uri="{FF2B5EF4-FFF2-40B4-BE49-F238E27FC236}">
                <a16:creationId xmlns:a16="http://schemas.microsoft.com/office/drawing/2014/main" id="{D7C0B0DE-2BB0-5CE3-2206-7BEEE904D3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6353"/>
            <a:ext cx="2687615" cy="80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07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0A68F35-0106-4700-9191-ED3B89217E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0501035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CE2236F-66AF-7DA0-A7D2-C745DD368590}"/>
              </a:ext>
            </a:extLst>
          </p:cNvPr>
          <p:cNvSpPr txBox="1"/>
          <p:nvPr/>
        </p:nvSpPr>
        <p:spPr>
          <a:xfrm>
            <a:off x="1" y="112610"/>
            <a:ext cx="121919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Avenir LT Std 65 Medium" panose="020B0803020203020204" pitchFamily="34" charset="0"/>
              </a:rPr>
              <a:t>Participants by Organization – UK &amp; Europe</a:t>
            </a:r>
          </a:p>
        </p:txBody>
      </p:sp>
      <p:pic>
        <p:nvPicPr>
          <p:cNvPr id="4" name="Picture 3" descr="Text&#10;&#10;AI-generated content may be incorrect.">
            <a:extLst>
              <a:ext uri="{FF2B5EF4-FFF2-40B4-BE49-F238E27FC236}">
                <a16:creationId xmlns:a16="http://schemas.microsoft.com/office/drawing/2014/main" id="{DFBFEAFF-5128-A91E-D9B5-DFE9AB052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6353"/>
            <a:ext cx="2687615" cy="80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5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BD2BCE7-F3E8-4270-A661-DF03A46166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204951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2340421-3277-92AE-B888-3E0E86F3196F}"/>
              </a:ext>
            </a:extLst>
          </p:cNvPr>
          <p:cNvSpPr txBox="1"/>
          <p:nvPr/>
        </p:nvSpPr>
        <p:spPr>
          <a:xfrm>
            <a:off x="128649" y="-313959"/>
            <a:ext cx="11934701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kern="1200" dirty="0">
                <a:solidFill>
                  <a:schemeClr val="tx1"/>
                </a:solidFill>
                <a:latin typeface="Avenir Next LT Pro Demi" panose="020B0704020202020204" pitchFamily="34" charset="0"/>
                <a:ea typeface="+mj-ea"/>
                <a:cs typeface="+mj-cs"/>
              </a:rPr>
              <a:t>Participants by Organization- Asia</a:t>
            </a:r>
          </a:p>
        </p:txBody>
      </p:sp>
      <p:pic>
        <p:nvPicPr>
          <p:cNvPr id="4" name="Picture 3" descr="Text&#10;&#10;AI-generated content may be incorrect.">
            <a:extLst>
              <a:ext uri="{FF2B5EF4-FFF2-40B4-BE49-F238E27FC236}">
                <a16:creationId xmlns:a16="http://schemas.microsoft.com/office/drawing/2014/main" id="{6BD33729-E05D-79B2-3CC7-782C266CA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6353"/>
            <a:ext cx="2687615" cy="80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13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54DD7A-FB4E-401E-72C3-5549E7E0F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F01B79-9A22-9DA2-0838-FA8705AD6737}"/>
              </a:ext>
            </a:extLst>
          </p:cNvPr>
          <p:cNvSpPr txBox="1"/>
          <p:nvPr/>
        </p:nvSpPr>
        <p:spPr>
          <a:xfrm>
            <a:off x="128649" y="-313959"/>
            <a:ext cx="11934701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kern="1200" dirty="0">
                <a:solidFill>
                  <a:schemeClr val="tx1"/>
                </a:solidFill>
                <a:latin typeface="Avenir Next LT Pro Demi" panose="020B0704020202020204" pitchFamily="34" charset="0"/>
                <a:ea typeface="+mj-ea"/>
                <a:cs typeface="+mj-cs"/>
              </a:rPr>
              <a:t>Participants by Country</a:t>
            </a:r>
          </a:p>
        </p:txBody>
      </p:sp>
      <p:pic>
        <p:nvPicPr>
          <p:cNvPr id="4" name="Picture 3" descr="Text&#10;&#10;AI-generated content may be incorrect.">
            <a:extLst>
              <a:ext uri="{FF2B5EF4-FFF2-40B4-BE49-F238E27FC236}">
                <a16:creationId xmlns:a16="http://schemas.microsoft.com/office/drawing/2014/main" id="{00361292-CD20-1DC4-2AE6-79953C8F5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6353"/>
            <a:ext cx="2687615" cy="801647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EB8151A-44F8-40EC-BC96-2D37092A5F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4005225"/>
              </p:ext>
            </p:extLst>
          </p:nvPr>
        </p:nvGraphicFramePr>
        <p:xfrm>
          <a:off x="451262" y="843148"/>
          <a:ext cx="11186555" cy="5213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7183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EB9E3-9EF4-0BE7-AB0E-A2CD84F1F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ay&#10;&#10;AI-generated content may be incorrect.">
            <a:extLst>
              <a:ext uri="{FF2B5EF4-FFF2-40B4-BE49-F238E27FC236}">
                <a16:creationId xmlns:a16="http://schemas.microsoft.com/office/drawing/2014/main" id="{B0EE032C-8D18-4C43-8112-7A82C3AFF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C9CEC5-608F-078F-4BBE-0FE1AF526060}"/>
              </a:ext>
            </a:extLst>
          </p:cNvPr>
          <p:cNvSpPr txBox="1"/>
          <p:nvPr/>
        </p:nvSpPr>
        <p:spPr>
          <a:xfrm>
            <a:off x="1" y="112610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venir LT Std 65 Medium" panose="020B0803020203020204" pitchFamily="34" charset="0"/>
              </a:rPr>
              <a:t>IQ Award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0677084-522A-4624-BE20-C1B0AA2E843B}"/>
              </a:ext>
            </a:extLst>
          </p:cNvPr>
          <p:cNvGrpSpPr/>
          <p:nvPr/>
        </p:nvGrpSpPr>
        <p:grpSpPr>
          <a:xfrm>
            <a:off x="3451245" y="1078594"/>
            <a:ext cx="5289530" cy="5327246"/>
            <a:chOff x="247082" y="1078594"/>
            <a:chExt cx="5289530" cy="532724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829C921-1413-F4C0-14CC-41494F3B15A8}"/>
                </a:ext>
              </a:extLst>
            </p:cNvPr>
            <p:cNvSpPr txBox="1"/>
            <p:nvPr/>
          </p:nvSpPr>
          <p:spPr>
            <a:xfrm>
              <a:off x="247082" y="1078594"/>
              <a:ext cx="52895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/>
              <a:r>
                <a:rPr lang="en-US" sz="3600" b="1" dirty="0">
                  <a:solidFill>
                    <a:schemeClr val="bg1"/>
                  </a:solidFill>
                  <a:latin typeface="Avenir Next LT Pro Light" panose="020B0304020202020204" pitchFamily="34" charset="0"/>
                </a:rPr>
                <a:t>Dr. Daniel </a:t>
              </a:r>
              <a:r>
                <a:rPr lang="en-US" sz="3600" b="1" dirty="0" err="1">
                  <a:solidFill>
                    <a:schemeClr val="bg1"/>
                  </a:solidFill>
                  <a:latin typeface="Avenir Next LT Pro Light" panose="020B0304020202020204" pitchFamily="34" charset="0"/>
                </a:rPr>
                <a:t>Valuch</a:t>
              </a:r>
              <a:endParaRPr lang="en-US" sz="3600" b="1" dirty="0">
                <a:solidFill>
                  <a:schemeClr val="bg1"/>
                </a:solidFill>
                <a:latin typeface="Avenir Next LT Pro Light" panose="020B030402020202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3398B4D-0033-4D53-87A4-C1450311A4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68"/>
            <a:stretch/>
          </p:blipFill>
          <p:spPr>
            <a:xfrm>
              <a:off x="561691" y="1724925"/>
              <a:ext cx="4660312" cy="46809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225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clipart&#10;&#10;AI-generated content may be incorrect.">
            <a:extLst>
              <a:ext uri="{FF2B5EF4-FFF2-40B4-BE49-F238E27FC236}">
                <a16:creationId xmlns:a16="http://schemas.microsoft.com/office/drawing/2014/main" id="{50F0DE81-B344-ECA8-6421-6031902A6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51" y="3169425"/>
            <a:ext cx="2835522" cy="972398"/>
          </a:xfrm>
          <a:prstGeom prst="rect">
            <a:avLst/>
          </a:prstGeom>
        </p:spPr>
      </p:pic>
      <p:pic>
        <p:nvPicPr>
          <p:cNvPr id="8" name="Picture 7" descr="Logo, company name&#10;&#10;AI-generated content may be incorrect.">
            <a:extLst>
              <a:ext uri="{FF2B5EF4-FFF2-40B4-BE49-F238E27FC236}">
                <a16:creationId xmlns:a16="http://schemas.microsoft.com/office/drawing/2014/main" id="{AA68E07C-20F1-96EE-08F3-6DD53D1EE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r="10873"/>
          <a:stretch>
            <a:fillRect/>
          </a:stretch>
        </p:blipFill>
        <p:spPr>
          <a:xfrm>
            <a:off x="3594531" y="3169425"/>
            <a:ext cx="1628798" cy="1428995"/>
          </a:xfrm>
          <a:prstGeom prst="rect">
            <a:avLst/>
          </a:prstGeom>
        </p:spPr>
      </p:pic>
      <p:pic>
        <p:nvPicPr>
          <p:cNvPr id="13" name="Picture 12" descr="A picture containing text, clipart&#10;&#10;AI-generated content may be incorrect.">
            <a:extLst>
              <a:ext uri="{FF2B5EF4-FFF2-40B4-BE49-F238E27FC236}">
                <a16:creationId xmlns:a16="http://schemas.microsoft.com/office/drawing/2014/main" id="{0360E7CE-1855-C373-D28E-505771EF2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574" y="3645310"/>
            <a:ext cx="3139639" cy="457960"/>
          </a:xfrm>
          <a:prstGeom prst="rect">
            <a:avLst/>
          </a:prstGeom>
        </p:spPr>
      </p:pic>
      <p:pic>
        <p:nvPicPr>
          <p:cNvPr id="15" name="Picture 14" descr="Text, logo&#10;&#10;AI-generated content may be incorrect.">
            <a:extLst>
              <a:ext uri="{FF2B5EF4-FFF2-40B4-BE49-F238E27FC236}">
                <a16:creationId xmlns:a16="http://schemas.microsoft.com/office/drawing/2014/main" id="{F02AD440-D1DF-D965-2163-906DCE61EC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75" y="1655936"/>
            <a:ext cx="4073708" cy="13970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656178-BC29-B334-5908-B7A2735988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701" y="3562766"/>
            <a:ext cx="3052726" cy="5790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3F2D4C6-FA48-54B8-7BEC-383EB69B8E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975" y="1661283"/>
            <a:ext cx="1722476" cy="172547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B432D7E-CD17-D3D6-60A0-9E136BA311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18" y="4352660"/>
            <a:ext cx="1481488" cy="13945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F727A39-8AD7-145C-73E9-0ECF28329C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931" y="4717113"/>
            <a:ext cx="1925092" cy="108286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C4F4D33-A38F-5BAD-DBA7-136E137746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70" y="4683642"/>
            <a:ext cx="3666660" cy="94925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49743A2-0026-3DAF-FA25-F81E1819AC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202" y="4573744"/>
            <a:ext cx="1638557" cy="128267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CA24C84-A488-AAC9-00F4-589A1DDC5CFC}"/>
              </a:ext>
            </a:extLst>
          </p:cNvPr>
          <p:cNvSpPr txBox="1"/>
          <p:nvPr/>
        </p:nvSpPr>
        <p:spPr>
          <a:xfrm>
            <a:off x="0" y="923453"/>
            <a:ext cx="12188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venir LT Std 65 Medium" panose="020B0803020203020204" pitchFamily="34" charset="0"/>
              </a:rPr>
              <a:t>SPECIAL THANKS TO OUR SPONSORS</a:t>
            </a:r>
          </a:p>
        </p:txBody>
      </p:sp>
      <p:pic>
        <p:nvPicPr>
          <p:cNvPr id="42" name="Picture 41" descr="Logo, company name&#10;&#10;AI-generated content may be incorrect.">
            <a:extLst>
              <a:ext uri="{FF2B5EF4-FFF2-40B4-BE49-F238E27FC236}">
                <a16:creationId xmlns:a16="http://schemas.microsoft.com/office/drawing/2014/main" id="{F40F1987-02D6-CDAA-424A-CCF8332751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1898"/>
            <a:ext cx="2835522" cy="886101"/>
          </a:xfrm>
          <a:prstGeom prst="rect">
            <a:avLst/>
          </a:prstGeom>
        </p:spPr>
      </p:pic>
      <p:pic>
        <p:nvPicPr>
          <p:cNvPr id="44" name="Picture 43" descr="Text&#10;&#10;AI-generated content may be incorrect.">
            <a:extLst>
              <a:ext uri="{FF2B5EF4-FFF2-40B4-BE49-F238E27FC236}">
                <a16:creationId xmlns:a16="http://schemas.microsoft.com/office/drawing/2014/main" id="{15090B29-DB10-F97A-FECB-6DD60B0FB0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701" y="5971898"/>
            <a:ext cx="3087572" cy="886102"/>
          </a:xfrm>
          <a:prstGeom prst="rect">
            <a:avLst/>
          </a:prstGeom>
        </p:spPr>
      </p:pic>
      <p:pic>
        <p:nvPicPr>
          <p:cNvPr id="45" name="Picture 44" descr="Text&#10;&#10;AI-generated content may be incorrect.">
            <a:extLst>
              <a:ext uri="{FF2B5EF4-FFF2-40B4-BE49-F238E27FC236}">
                <a16:creationId xmlns:a16="http://schemas.microsoft.com/office/drawing/2014/main" id="{07E710F9-2102-5605-C68B-558B79C89C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561" y="-11284"/>
            <a:ext cx="3251830" cy="96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81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AI-generated content may be incorrect.">
            <a:extLst>
              <a:ext uri="{FF2B5EF4-FFF2-40B4-BE49-F238E27FC236}">
                <a16:creationId xmlns:a16="http://schemas.microsoft.com/office/drawing/2014/main" id="{2EBFBE71-7794-CB92-9708-FCEC9D450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64" y="1769360"/>
            <a:ext cx="11128271" cy="331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14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D6ED95-CE4E-2973-7D51-F65E17FAC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4708C1-7E7A-42FC-E4EF-EA3D4D103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day&#10;&#10;AI-generated content may be incorrect.">
            <a:extLst>
              <a:ext uri="{FF2B5EF4-FFF2-40B4-BE49-F238E27FC236}">
                <a16:creationId xmlns:a16="http://schemas.microsoft.com/office/drawing/2014/main" id="{A23CD3C7-BFC4-96B5-65D1-A133D5346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550F02-3D4E-ADAB-6380-FA804D66BA06}"/>
              </a:ext>
            </a:extLst>
          </p:cNvPr>
          <p:cNvSpPr txBox="1"/>
          <p:nvPr/>
        </p:nvSpPr>
        <p:spPr>
          <a:xfrm>
            <a:off x="-3048" y="220432"/>
            <a:ext cx="1219199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dirty="0">
                <a:solidFill>
                  <a:schemeClr val="bg1"/>
                </a:solidFill>
                <a:latin typeface="Avenir LT Std 65 Medium" panose="020B0803020203020204" pitchFamily="34" charset="0"/>
              </a:rPr>
              <a:t>Local Organizing Committee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CE9A38-45A4-EB7A-D51C-365E58A3B6B7}"/>
              </a:ext>
            </a:extLst>
          </p:cNvPr>
          <p:cNvSpPr txBox="1"/>
          <p:nvPr/>
        </p:nvSpPr>
        <p:spPr>
          <a:xfrm>
            <a:off x="3048" y="1536174"/>
            <a:ext cx="121889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Kathy Azevedo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Jennifer Carter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Sarah Crouse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Curt Hovater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James Latshaw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Tomasz Plawski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Josh Settle </a:t>
            </a:r>
          </a:p>
        </p:txBody>
      </p:sp>
    </p:spTree>
    <p:extLst>
      <p:ext uri="{BB962C8B-B14F-4D97-AF65-F5344CB8AC3E}">
        <p14:creationId xmlns:p14="http://schemas.microsoft.com/office/powerpoint/2010/main" val="3954270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157994-42B0-BD1C-7668-89D12E5B5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3714E9-505A-9FCC-DF21-00217928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day&#10;&#10;AI-generated content may be incorrect.">
            <a:extLst>
              <a:ext uri="{FF2B5EF4-FFF2-40B4-BE49-F238E27FC236}">
                <a16:creationId xmlns:a16="http://schemas.microsoft.com/office/drawing/2014/main" id="{48EA1078-67C7-EB00-DB7D-089CE7C4F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A35B23-EF3A-DDC3-D9EC-B093CB25034D}"/>
              </a:ext>
            </a:extLst>
          </p:cNvPr>
          <p:cNvSpPr txBox="1"/>
          <p:nvPr/>
        </p:nvSpPr>
        <p:spPr>
          <a:xfrm>
            <a:off x="-1523" y="72882"/>
            <a:ext cx="121919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chemeClr val="bg1"/>
                </a:solidFill>
                <a:latin typeface="Avenir LT Std 65 Medium" panose="020B0803020203020204" pitchFamily="34" charset="0"/>
              </a:rPr>
              <a:t>Scientific Program Committee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919609-C48B-E0D1-84D2-71A95AB61838}"/>
              </a:ext>
            </a:extLst>
          </p:cNvPr>
          <p:cNvSpPr txBox="1"/>
          <p:nvPr/>
        </p:nvSpPr>
        <p:spPr>
          <a:xfrm>
            <a:off x="0" y="857712"/>
            <a:ext cx="1219199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Alessandro Ratti (Chair), Lawrence Berkeley National Laboratory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Tim </a:t>
            </a:r>
            <a:r>
              <a:rPr lang="en-US" sz="2000" b="1" dirty="0" err="1">
                <a:solidFill>
                  <a:schemeClr val="bg1"/>
                </a:solidFill>
                <a:latin typeface="Avenir Next LT Pro Light" panose="020B0304020202020204" pitchFamily="34" charset="0"/>
              </a:rPr>
              <a:t>Berenc</a:t>
            </a:r>
            <a:r>
              <a:rPr lang="en-US" sz="20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, Argonne National Laboratory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Brian E. Chase, Fermi National Accelerator Laboratory-ret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Mark Crofford, Oak Ridge National Laboratory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Larry Doolittle, Lawrence Berkeley National Laboratory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Zheng Gao, Institute of Modern Physics (IMP)</a:t>
            </a:r>
          </a:p>
          <a:p>
            <a:pPr algn="ctr"/>
            <a:r>
              <a:rPr lang="en-US" sz="2000" b="1" dirty="0" err="1">
                <a:solidFill>
                  <a:schemeClr val="bg1"/>
                </a:solidFill>
                <a:latin typeface="Avenir Next LT Pro Light" panose="020B0304020202020204" pitchFamily="34" charset="0"/>
              </a:rPr>
              <a:t>Zheqiao</a:t>
            </a:r>
            <a:r>
              <a:rPr lang="en-US" sz="20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 Geng, Paul Scherrer Institute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Mariusz Grecki, </a:t>
            </a:r>
            <a:r>
              <a:rPr lang="en-US" sz="2000" b="1" dirty="0" err="1">
                <a:solidFill>
                  <a:schemeClr val="bg1"/>
                </a:solidFill>
                <a:latin typeface="Avenir Next LT Pro Light" panose="020B0304020202020204" pitchFamily="34" charset="0"/>
              </a:rPr>
              <a:t>Deutsches</a:t>
            </a:r>
            <a:r>
              <a:rPr lang="en-US" sz="20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venir Next LT Pro Light" panose="020B0304020202020204" pitchFamily="34" charset="0"/>
              </a:rPr>
              <a:t>Elektronen</a:t>
            </a:r>
            <a:r>
              <a:rPr lang="en-US" sz="20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-Synchrotron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Wolfgang </a:t>
            </a:r>
            <a:r>
              <a:rPr lang="en-US" sz="2000" b="1" dirty="0" err="1">
                <a:solidFill>
                  <a:schemeClr val="bg1"/>
                </a:solidFill>
                <a:latin typeface="Avenir Next LT Pro Light" panose="020B0304020202020204" pitchFamily="34" charset="0"/>
              </a:rPr>
              <a:t>Hofle</a:t>
            </a:r>
            <a:r>
              <a:rPr lang="en-US" sz="20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, European Organization for European Research (CERN)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Curt Hovater, Thomas Jefferson National Accelerator Facility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Xiao Li, Institute of High Energy Physics (IHEP)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Toshihiro Matsumoto, The High Energy Accelerator Research Organization (KEK)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Chang-Ki Min, Pohang Accelerator Laboratory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Luca Piersanti (INFN-LNF)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Tomasz Plawski, Thomas Jefferson National Accelerator Facility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Kevin Smith, Brookhaven National Laboratory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Dmitry Teytelman, Dimtel, Inc.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Yubin Zhao, Shanghai Institute of Applied Physics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Zeran Zhou, University of Science and Technology of China (USTC)</a:t>
            </a:r>
          </a:p>
        </p:txBody>
      </p:sp>
    </p:spTree>
    <p:extLst>
      <p:ext uri="{BB962C8B-B14F-4D97-AF65-F5344CB8AC3E}">
        <p14:creationId xmlns:p14="http://schemas.microsoft.com/office/powerpoint/2010/main" val="2924117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C8B282-E1D2-0C9B-386F-4DB1CEB71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AF3931-6A29-32ED-E5AA-CAA67D59E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day&#10;&#10;AI-generated content may be incorrect.">
            <a:extLst>
              <a:ext uri="{FF2B5EF4-FFF2-40B4-BE49-F238E27FC236}">
                <a16:creationId xmlns:a16="http://schemas.microsoft.com/office/drawing/2014/main" id="{EBA68471-1059-AB3A-ADCB-EA1BD3A7C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B8C29E-4ED6-C752-4480-9067DC312225}"/>
              </a:ext>
            </a:extLst>
          </p:cNvPr>
          <p:cNvSpPr txBox="1"/>
          <p:nvPr/>
        </p:nvSpPr>
        <p:spPr>
          <a:xfrm>
            <a:off x="1" y="112610"/>
            <a:ext cx="1219199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dirty="0">
                <a:solidFill>
                  <a:schemeClr val="bg1"/>
                </a:solidFill>
                <a:latin typeface="Avenir LT Std 65 Medium" panose="020B0803020203020204" pitchFamily="34" charset="0"/>
              </a:rPr>
              <a:t>By The Numbers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0E37E9-56ED-FA45-BFB0-72458B5D87D4}"/>
              </a:ext>
            </a:extLst>
          </p:cNvPr>
          <p:cNvSpPr txBox="1"/>
          <p:nvPr/>
        </p:nvSpPr>
        <p:spPr>
          <a:xfrm>
            <a:off x="1" y="1799674"/>
            <a:ext cx="121919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Registered Participants:112</a:t>
            </a:r>
          </a:p>
          <a:p>
            <a:pPr lvl="1" algn="ctr"/>
            <a:r>
              <a:rPr lang="en-US" sz="48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Early Registrations: 36</a:t>
            </a:r>
          </a:p>
          <a:p>
            <a:pPr lvl="1" algn="ctr"/>
            <a:r>
              <a:rPr lang="en-US" sz="48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Late Registrations: 58</a:t>
            </a:r>
          </a:p>
          <a:p>
            <a:pPr lvl="1" algn="ctr"/>
            <a:r>
              <a:rPr lang="en-US" sz="48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Students: 5</a:t>
            </a:r>
          </a:p>
          <a:p>
            <a:pPr lvl="1" algn="ctr"/>
            <a:r>
              <a:rPr lang="en-US" sz="48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Exhibitors: 13</a:t>
            </a:r>
          </a:p>
        </p:txBody>
      </p:sp>
    </p:spTree>
    <p:extLst>
      <p:ext uri="{BB962C8B-B14F-4D97-AF65-F5344CB8AC3E}">
        <p14:creationId xmlns:p14="http://schemas.microsoft.com/office/powerpoint/2010/main" val="2854720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79D42E-52EA-A510-A146-A7482C068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8542060-6301-06FE-836A-36DF32612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day&#10;&#10;AI-generated content may be incorrect.">
            <a:extLst>
              <a:ext uri="{FF2B5EF4-FFF2-40B4-BE49-F238E27FC236}">
                <a16:creationId xmlns:a16="http://schemas.microsoft.com/office/drawing/2014/main" id="{2DCB668B-996C-3145-16EE-99812E0FA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99350F-DD8D-EFA6-1AB1-E2A96F9EAC47}"/>
              </a:ext>
            </a:extLst>
          </p:cNvPr>
          <p:cNvSpPr txBox="1"/>
          <p:nvPr/>
        </p:nvSpPr>
        <p:spPr>
          <a:xfrm>
            <a:off x="1" y="112610"/>
            <a:ext cx="1219199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dirty="0">
                <a:solidFill>
                  <a:schemeClr val="bg1"/>
                </a:solidFill>
                <a:latin typeface="Avenir LT Std 65 Medium" panose="020B0803020203020204" pitchFamily="34" charset="0"/>
              </a:rPr>
              <a:t>Submitted Abstracts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166D94-6E26-B654-2B55-EE98454E6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948" y="1316545"/>
            <a:ext cx="9694366" cy="542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1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410B30-0C05-244B-D7E5-4D83F535A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030E0A-27A8-F8D8-4A98-3F672162B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day&#10;&#10;AI-generated content may be incorrect.">
            <a:extLst>
              <a:ext uri="{FF2B5EF4-FFF2-40B4-BE49-F238E27FC236}">
                <a16:creationId xmlns:a16="http://schemas.microsoft.com/office/drawing/2014/main" id="{9986CEEA-8AAF-909A-B0A1-83D2060DF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76B347-23CD-85B2-D92E-32E356860E43}"/>
              </a:ext>
            </a:extLst>
          </p:cNvPr>
          <p:cNvSpPr txBox="1"/>
          <p:nvPr/>
        </p:nvSpPr>
        <p:spPr>
          <a:xfrm>
            <a:off x="1" y="112610"/>
            <a:ext cx="1219199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dirty="0">
                <a:solidFill>
                  <a:schemeClr val="bg1"/>
                </a:solidFill>
                <a:latin typeface="Avenir LT Std 65 Medium" panose="020B0803020203020204" pitchFamily="34" charset="0"/>
              </a:rPr>
              <a:t>Abstracts by Category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949455-F9CB-96BC-640A-7FB0E4126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66" y="1316545"/>
            <a:ext cx="11501067" cy="534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58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DE75E4-6BD1-0FAC-1957-5B66B7101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5455B6-4F2B-3376-4C1B-CBB8ADF5C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day&#10;&#10;AI-generated content may be incorrect.">
            <a:extLst>
              <a:ext uri="{FF2B5EF4-FFF2-40B4-BE49-F238E27FC236}">
                <a16:creationId xmlns:a16="http://schemas.microsoft.com/office/drawing/2014/main" id="{B287DEA7-8C40-9F8D-987C-D45F2B395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B7054-571A-1694-9C85-03978F983938}"/>
              </a:ext>
            </a:extLst>
          </p:cNvPr>
          <p:cNvSpPr txBox="1"/>
          <p:nvPr/>
        </p:nvSpPr>
        <p:spPr>
          <a:xfrm>
            <a:off x="1" y="112610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venir LT Std 65 Medium" panose="020B0803020203020204" pitchFamily="34" charset="0"/>
              </a:rPr>
              <a:t>Oral Presentations by Category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FF03FB-1632-8568-79A0-8F4C778122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33" r="10449"/>
          <a:stretch>
            <a:fillRect/>
          </a:stretch>
        </p:blipFill>
        <p:spPr>
          <a:xfrm>
            <a:off x="762000" y="1128273"/>
            <a:ext cx="10668000" cy="544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69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95B73E-54DF-19C9-7133-2808593C8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F14A80-8337-7E6D-AD7E-1B0094320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day&#10;&#10;AI-generated content may be incorrect.">
            <a:extLst>
              <a:ext uri="{FF2B5EF4-FFF2-40B4-BE49-F238E27FC236}">
                <a16:creationId xmlns:a16="http://schemas.microsoft.com/office/drawing/2014/main" id="{356DEBD8-0D72-7573-255E-A63209EE9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0D5686-5DB2-2CBC-36BA-1CEC74D48C8A}"/>
              </a:ext>
            </a:extLst>
          </p:cNvPr>
          <p:cNvSpPr txBox="1"/>
          <p:nvPr/>
        </p:nvSpPr>
        <p:spPr>
          <a:xfrm>
            <a:off x="1" y="112610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venir LT Std 65 Medium" panose="020B0803020203020204" pitchFamily="34" charset="0"/>
              </a:rPr>
              <a:t>Posters by Category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35702C-7A05-3C25-B492-D5A7485E8C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140"/>
          <a:stretch>
            <a:fillRect/>
          </a:stretch>
        </p:blipFill>
        <p:spPr>
          <a:xfrm>
            <a:off x="540619" y="1128273"/>
            <a:ext cx="11110762" cy="546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2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41C85C-8DF1-6E10-0449-681D541B8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3032C2C-8D87-A325-4BB0-02E35A25F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day&#10;&#10;AI-generated content may be incorrect.">
            <a:extLst>
              <a:ext uri="{FF2B5EF4-FFF2-40B4-BE49-F238E27FC236}">
                <a16:creationId xmlns:a16="http://schemas.microsoft.com/office/drawing/2014/main" id="{E8127AD5-7017-8034-6986-79734BC30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47DEEA-A0A7-0262-48D6-97DCF0337549}"/>
              </a:ext>
            </a:extLst>
          </p:cNvPr>
          <p:cNvSpPr txBox="1"/>
          <p:nvPr/>
        </p:nvSpPr>
        <p:spPr>
          <a:xfrm>
            <a:off x="1" y="112610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venir LT Std 65 Medium" panose="020B0803020203020204" pitchFamily="34" charset="0"/>
              </a:rPr>
              <a:t>Participants by Country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9AD85-4D93-00C5-34F5-FA94BBFD6FBD}"/>
              </a:ext>
            </a:extLst>
          </p:cNvPr>
          <p:cNvSpPr txBox="1"/>
          <p:nvPr/>
        </p:nvSpPr>
        <p:spPr>
          <a:xfrm>
            <a:off x="1" y="1113079"/>
            <a:ext cx="12191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Germany:2</a:t>
            </a:r>
          </a:p>
          <a:p>
            <a:pPr lvl="1" algn="ctr"/>
            <a:r>
              <a:rPr lang="en-US" sz="30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South Korea: 1</a:t>
            </a:r>
          </a:p>
          <a:p>
            <a:pPr lvl="1" algn="ctr"/>
            <a:r>
              <a:rPr lang="en-US" sz="30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France: 1</a:t>
            </a:r>
          </a:p>
          <a:p>
            <a:pPr lvl="1" algn="ctr"/>
            <a:r>
              <a:rPr lang="en-US" sz="30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China: 11</a:t>
            </a:r>
          </a:p>
          <a:p>
            <a:pPr lvl="1" algn="ctr"/>
            <a:r>
              <a:rPr lang="en-US" sz="30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Italy: 6</a:t>
            </a:r>
          </a:p>
          <a:p>
            <a:pPr lvl="1" algn="ctr"/>
            <a:r>
              <a:rPr lang="en-US" sz="30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Spain: 1</a:t>
            </a:r>
          </a:p>
          <a:p>
            <a:pPr lvl="1" algn="ctr"/>
            <a:r>
              <a:rPr lang="en-US" sz="30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Japan: 2</a:t>
            </a:r>
          </a:p>
          <a:p>
            <a:pPr lvl="1" algn="ctr"/>
            <a:r>
              <a:rPr lang="en-US" sz="30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Slovenia: 1</a:t>
            </a:r>
          </a:p>
          <a:p>
            <a:pPr lvl="1" algn="ctr"/>
            <a:r>
              <a:rPr lang="en-US" sz="30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Poland: 5</a:t>
            </a:r>
          </a:p>
          <a:p>
            <a:pPr lvl="1" algn="ctr"/>
            <a:r>
              <a:rPr lang="en-US" sz="30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Sweden: 1</a:t>
            </a:r>
          </a:p>
          <a:p>
            <a:pPr lvl="1" algn="ctr"/>
            <a:r>
              <a:rPr lang="en-US" sz="30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Switzerland: 4</a:t>
            </a:r>
          </a:p>
          <a:p>
            <a:pPr lvl="1" algn="ctr"/>
            <a:r>
              <a:rPr lang="en-US" sz="3000" b="1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USA: 64</a:t>
            </a:r>
          </a:p>
        </p:txBody>
      </p:sp>
    </p:spTree>
    <p:extLst>
      <p:ext uri="{BB962C8B-B14F-4D97-AF65-F5344CB8AC3E}">
        <p14:creationId xmlns:p14="http://schemas.microsoft.com/office/powerpoint/2010/main" val="2970850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b4d7ee1f-4fb3-4f06-9037-2b5b522042ab}" enabled="0" method="" siteId="{b4d7ee1f-4fb3-4f06-9037-2b5b522042a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295</Words>
  <Application>Microsoft Office PowerPoint</Application>
  <PresentationFormat>Widescreen</PresentationFormat>
  <Paragraphs>66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Avenir LT Std 65 Medium</vt:lpstr>
      <vt:lpstr>Aptos Display</vt:lpstr>
      <vt:lpstr>Avenir Next LT Pro Light</vt:lpstr>
      <vt:lpstr>Aptos</vt:lpstr>
      <vt:lpstr>Avenir Next LT Pro Demi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Crouse</dc:creator>
  <cp:lastModifiedBy>Joshua Settle</cp:lastModifiedBy>
  <cp:revision>3</cp:revision>
  <dcterms:created xsi:type="dcterms:W3CDTF">2025-10-11T22:00:57Z</dcterms:created>
  <dcterms:modified xsi:type="dcterms:W3CDTF">2025-10-16T15:44:21Z</dcterms:modified>
</cp:coreProperties>
</file>