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39"/>
  </p:notesMasterIdLst>
  <p:sldIdLst>
    <p:sldId id="309" r:id="rId2"/>
    <p:sldId id="464" r:id="rId3"/>
    <p:sldId id="401" r:id="rId4"/>
    <p:sldId id="376" r:id="rId5"/>
    <p:sldId id="405" r:id="rId6"/>
    <p:sldId id="406" r:id="rId7"/>
    <p:sldId id="377" r:id="rId8"/>
    <p:sldId id="442" r:id="rId9"/>
    <p:sldId id="407" r:id="rId10"/>
    <p:sldId id="409" r:id="rId11"/>
    <p:sldId id="416" r:id="rId12"/>
    <p:sldId id="419" r:id="rId13"/>
    <p:sldId id="411" r:id="rId14"/>
    <p:sldId id="410" r:id="rId15"/>
    <p:sldId id="412" r:id="rId16"/>
    <p:sldId id="415" r:id="rId17"/>
    <p:sldId id="417" r:id="rId18"/>
    <p:sldId id="413" r:id="rId19"/>
    <p:sldId id="408" r:id="rId20"/>
    <p:sldId id="422" r:id="rId21"/>
    <p:sldId id="424" r:id="rId22"/>
    <p:sldId id="434" r:id="rId23"/>
    <p:sldId id="435" r:id="rId24"/>
    <p:sldId id="436" r:id="rId25"/>
    <p:sldId id="379" r:id="rId26"/>
    <p:sldId id="437" r:id="rId27"/>
    <p:sldId id="282" r:id="rId28"/>
    <p:sldId id="445" r:id="rId29"/>
    <p:sldId id="446" r:id="rId30"/>
    <p:sldId id="447" r:id="rId31"/>
    <p:sldId id="448" r:id="rId32"/>
    <p:sldId id="449" r:id="rId33"/>
    <p:sldId id="450" r:id="rId34"/>
    <p:sldId id="453" r:id="rId35"/>
    <p:sldId id="463" r:id="rId36"/>
    <p:sldId id="441" r:id="rId37"/>
    <p:sldId id="2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CA0000"/>
    <a:srgbClr val="D6D6D4"/>
    <a:srgbClr val="D8D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5" autoAdjust="0"/>
    <p:restoredTop sz="96408" autoAdjust="0"/>
  </p:normalViewPr>
  <p:slideViewPr>
    <p:cSldViewPr snapToGrid="0" snapToObjects="1">
      <p:cViewPr varScale="1">
        <p:scale>
          <a:sx n="111" d="100"/>
          <a:sy n="111" d="100"/>
        </p:scale>
        <p:origin x="656" y="20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ctr"/>
            <a:r>
              <a:rPr lang="en-US" sz="1800" dirty="0"/>
              <a:t>LLRF Workshop</a:t>
            </a:r>
          </a:p>
          <a:p>
            <a:pPr algn="ctr"/>
            <a:r>
              <a:rPr lang="en-US" sz="1800" dirty="0"/>
              <a:t>October 13, 2025</a:t>
            </a:r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310208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942A95D3-7850-144D-A468-FB70B0AC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43411B02-ACB3-204B-8F57-EA8386D5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AAF61762-354F-424E-848D-87552E2B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ACE62-D33C-884D-804C-12AC2F0CF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2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October 13,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p03/PAPERS/TOAC006.PDF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/>
              <a:t>CEBAF – unique accelerator, present and future</a:t>
            </a:r>
            <a:br>
              <a:rPr lang="en-US" sz="3600" dirty="0"/>
            </a:br>
            <a:r>
              <a:rPr lang="en-US" sz="3600" dirty="0"/>
              <a:t>    </a:t>
            </a:r>
            <a:r>
              <a:rPr lang="en-US" sz="2800" b="0" i="1" dirty="0"/>
              <a:t>Continuous Electron Beam Accelerator Facility </a:t>
            </a:r>
            <a:endParaRPr lang="en-US" sz="3600" b="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9037" y="4846342"/>
            <a:ext cx="8054046" cy="762721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Andrei Seryi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Jefferson Lab Associate Director for Accelerator Operations and R&amp;D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372516" y="5742878"/>
            <a:ext cx="7326352" cy="1115122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Low-Level Radio Frequency (LLRF) Workshop 2025</a:t>
            </a:r>
          </a:p>
          <a:p>
            <a:pPr algn="ctr"/>
            <a:r>
              <a:rPr lang="en-US" sz="1800" dirty="0"/>
              <a:t>13-16 October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F678945-5BD5-7C4E-82C5-F673F7287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86" y="1341987"/>
            <a:ext cx="9855612" cy="337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576E-FC1C-C549-BDF3-73456122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Construction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45770-D388-0F4B-B21F-D01FBD68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37B31-5DB8-4E4D-B27A-4E27BF46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8D317-167B-7A4C-836A-FE9F72C2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44647-7B9F-CD48-97CA-63B517D1E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71"/>
          <a:stretch/>
        </p:blipFill>
        <p:spPr>
          <a:xfrm>
            <a:off x="0" y="1054580"/>
            <a:ext cx="5609063" cy="4063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0D6AF-E751-BD44-B95F-DC14E7F1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592" y="1054578"/>
            <a:ext cx="6525149" cy="4063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1F10B6-0F63-D84A-8246-F3380E35CFA3}"/>
              </a:ext>
            </a:extLst>
          </p:cNvPr>
          <p:cNvSpPr txBox="1"/>
          <p:nvPr/>
        </p:nvSpPr>
        <p:spPr>
          <a:xfrm>
            <a:off x="156118" y="5185319"/>
            <a:ext cx="370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Tunnels before hardware installations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7DEAE-378D-144D-BD7A-55934E0FC11B}"/>
              </a:ext>
            </a:extLst>
          </p:cNvPr>
          <p:cNvSpPr txBox="1"/>
          <p:nvPr/>
        </p:nvSpPr>
        <p:spPr>
          <a:xfrm>
            <a:off x="6029085" y="5192756"/>
            <a:ext cx="338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Arcs in 6 GeV era (four beamlines)</a:t>
            </a:r>
          </a:p>
        </p:txBody>
      </p:sp>
    </p:spTree>
    <p:extLst>
      <p:ext uri="{BB962C8B-B14F-4D97-AF65-F5344CB8AC3E}">
        <p14:creationId xmlns:p14="http://schemas.microsoft.com/office/powerpoint/2010/main" val="178720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085B3-8614-C747-8225-E160D5C8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014A6-6D3F-0540-AA50-1541993B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CF54B-7C71-B149-AD1A-318013F4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44A69-D6C2-0743-A845-82EDF689F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80" y="778354"/>
            <a:ext cx="10727473" cy="5622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441041-A08E-424A-82BD-B7021DC2B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three halls era – 6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E274BD-D704-DC46-A44F-56C3E3108A0D}"/>
              </a:ext>
            </a:extLst>
          </p:cNvPr>
          <p:cNvSpPr txBox="1"/>
          <p:nvPr/>
        </p:nvSpPr>
        <p:spPr>
          <a:xfrm>
            <a:off x="411892" y="1059365"/>
            <a:ext cx="240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GeV era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988133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1890336-DD43-864F-8180-8F93C45B659F}"/>
              </a:ext>
            </a:extLst>
          </p:cNvPr>
          <p:cNvSpPr/>
          <p:nvPr/>
        </p:nvSpPr>
        <p:spPr>
          <a:xfrm>
            <a:off x="7404408" y="2871679"/>
            <a:ext cx="4787592" cy="3573743"/>
          </a:xfrm>
          <a:prstGeom prst="rect">
            <a:avLst/>
          </a:prstGeom>
          <a:solidFill>
            <a:srgbClr val="92D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EAA97-1A01-9E40-96FB-3A1F0265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7AA85-198F-354A-801B-F2197872F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DA814-BC74-4F4E-A849-A2CE78A1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F2DC8A-A49B-3648-8ECA-E6C8722EA2F4}"/>
              </a:ext>
            </a:extLst>
          </p:cNvPr>
          <p:cNvGrpSpPr/>
          <p:nvPr/>
        </p:nvGrpSpPr>
        <p:grpSpPr>
          <a:xfrm>
            <a:off x="0" y="-6661"/>
            <a:ext cx="12192000" cy="2833736"/>
            <a:chOff x="0" y="2006556"/>
            <a:chExt cx="12192000" cy="28337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5F90AB-7D38-FC43-BE01-1EC33C146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17707"/>
              <a:ext cx="12192000" cy="28225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2686FD-39E3-4249-B440-2C8800D01A50}"/>
                </a:ext>
              </a:extLst>
            </p:cNvPr>
            <p:cNvSpPr txBox="1"/>
            <p:nvPr/>
          </p:nvSpPr>
          <p:spPr>
            <a:xfrm>
              <a:off x="7404408" y="2006556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Dump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62FF74-8536-494F-AA7A-7BBD60E54409}"/>
              </a:ext>
            </a:extLst>
          </p:cNvPr>
          <p:cNvSpPr txBox="1"/>
          <p:nvPr/>
        </p:nvSpPr>
        <p:spPr>
          <a:xfrm>
            <a:off x="3800699" y="240539"/>
            <a:ext cx="2648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6 GeV era configuration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35184-9DD0-4E49-9E5B-FD1E67AA0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883"/>
          <a:stretch/>
        </p:blipFill>
        <p:spPr>
          <a:xfrm>
            <a:off x="16954" y="2465682"/>
            <a:ext cx="5346616" cy="4095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C75A3D-3349-754E-B93F-2582090A4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200"/>
          <a:stretch/>
        </p:blipFill>
        <p:spPr>
          <a:xfrm>
            <a:off x="4151935" y="2558174"/>
            <a:ext cx="2782647" cy="1805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21EFC-D2CE-E844-A571-A8BDD8585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40180"/>
            <a:ext cx="11285837" cy="487490"/>
          </a:xfrm>
        </p:spPr>
        <p:txBody>
          <a:bodyPr/>
          <a:lstStyle/>
          <a:p>
            <a:r>
              <a:rPr lang="en-US" dirty="0"/>
              <a:t>CEBAF Injector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7779C-88AF-A845-B2A6-EB082DF5E127}"/>
              </a:ext>
            </a:extLst>
          </p:cNvPr>
          <p:cNvSpPr txBox="1"/>
          <p:nvPr/>
        </p:nvSpPr>
        <p:spPr>
          <a:xfrm>
            <a:off x="4706170" y="5706986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RF cavity</a:t>
            </a:r>
          </a:p>
          <a:p>
            <a:pPr algn="ctr"/>
            <a:r>
              <a:rPr lang="en-US" sz="1200" dirty="0"/>
              <a:t>(499 MHz)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3679EB-8E17-794C-93C6-263071B6D656}"/>
              </a:ext>
            </a:extLst>
          </p:cNvPr>
          <p:cNvSpPr txBox="1"/>
          <p:nvPr/>
        </p:nvSpPr>
        <p:spPr>
          <a:xfrm>
            <a:off x="460599" y="4014007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RF cavity</a:t>
            </a:r>
          </a:p>
          <a:p>
            <a:pPr algn="ctr"/>
            <a:r>
              <a:rPr lang="en-US" sz="1200" dirty="0"/>
              <a:t>(499 MHz)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8EF4DC-E38E-4340-B76B-693E93E0F03A}"/>
              </a:ext>
            </a:extLst>
          </p:cNvPr>
          <p:cNvSpPr txBox="1"/>
          <p:nvPr/>
        </p:nvSpPr>
        <p:spPr>
          <a:xfrm>
            <a:off x="6396746" y="2261145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MeV Dump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8190DF-71CC-D440-9F2A-D8DB366BB620}"/>
              </a:ext>
            </a:extLst>
          </p:cNvPr>
          <p:cNvCxnSpPr/>
          <p:nvPr/>
        </p:nvCxnSpPr>
        <p:spPr>
          <a:xfrm flipH="1">
            <a:off x="3043451" y="2101755"/>
            <a:ext cx="204716" cy="600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C5A080-6397-8A46-B065-E7E3E0B06D66}"/>
              </a:ext>
            </a:extLst>
          </p:cNvPr>
          <p:cNvCxnSpPr>
            <a:cxnSpLocks/>
          </p:cNvCxnSpPr>
          <p:nvPr/>
        </p:nvCxnSpPr>
        <p:spPr>
          <a:xfrm>
            <a:off x="3265121" y="2101755"/>
            <a:ext cx="707125" cy="725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DFA933-2174-EC48-B576-496F795E621A}"/>
              </a:ext>
            </a:extLst>
          </p:cNvPr>
          <p:cNvSpPr txBox="1"/>
          <p:nvPr/>
        </p:nvSpPr>
        <p:spPr>
          <a:xfrm>
            <a:off x="9472635" y="3092959"/>
            <a:ext cx="2155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DC light, most beam thrown away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76EB2A-967E-5A4C-9951-96C793B6B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727" y="3006233"/>
            <a:ext cx="1934908" cy="13302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BBC06C-69E9-7247-81E9-E185D4AE8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092" y="4036591"/>
            <a:ext cx="1934908" cy="13302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AA09B3-E680-B747-980B-F11E3F656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727" y="5070569"/>
            <a:ext cx="1934908" cy="13302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40BC920-4B75-304B-9405-85B2CCF29A6C}"/>
              </a:ext>
            </a:extLst>
          </p:cNvPr>
          <p:cNvSpPr txBox="1"/>
          <p:nvPr/>
        </p:nvSpPr>
        <p:spPr>
          <a:xfrm>
            <a:off x="8686688" y="4353294"/>
            <a:ext cx="162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Three RF-pulsed lasers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9F4591-7A2D-674B-A6F1-7D47F83F4422}"/>
              </a:ext>
            </a:extLst>
          </p:cNvPr>
          <p:cNvSpPr txBox="1"/>
          <p:nvPr/>
        </p:nvSpPr>
        <p:spPr>
          <a:xfrm>
            <a:off x="9498550" y="5722038"/>
            <a:ext cx="142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Pre-</a:t>
            </a:r>
            <a:r>
              <a:rPr lang="en-US" dirty="0" err="1">
                <a:solidFill>
                  <a:srgbClr val="C00000"/>
                </a:solidFill>
              </a:rPr>
              <a:t>buncher</a:t>
            </a:r>
            <a:r>
              <a:rPr lang="en-US" dirty="0">
                <a:solidFill>
                  <a:srgbClr val="C00000"/>
                </a:solidFill>
              </a:rPr>
              <a:t> added</a:t>
            </a:r>
          </a:p>
        </p:txBody>
      </p:sp>
    </p:spTree>
    <p:extLst>
      <p:ext uri="{BB962C8B-B14F-4D97-AF65-F5344CB8AC3E}">
        <p14:creationId xmlns:p14="http://schemas.microsoft.com/office/powerpoint/2010/main" val="2080972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477DF-A3DD-AB44-BBDC-6A4A2A40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load-lock polarized gun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BFBE0-AE53-C547-9EFE-3146C390E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E5DE9-0356-884C-90D7-7B845E152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B8645-5BAA-8745-9DA4-9682DABB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22D851-F4C7-324D-BD13-F7C9E9DF1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54" y="915080"/>
            <a:ext cx="6342252" cy="50456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53EDDF-2FDB-394E-A89D-FC45F9780E23}"/>
              </a:ext>
            </a:extLst>
          </p:cNvPr>
          <p:cNvSpPr/>
          <p:nvPr/>
        </p:nvSpPr>
        <p:spPr>
          <a:xfrm>
            <a:off x="411892" y="5992683"/>
            <a:ext cx="10941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</a:rPr>
              <a:t>100kV gun (circa 2007). Lifetime limited to 30C.  Path to higher lifetime and beam quality – higher voltage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99E1AE-DFEC-D145-966D-58DF59ED07F2}"/>
              </a:ext>
            </a:extLst>
          </p:cNvPr>
          <p:cNvSpPr/>
          <p:nvPr/>
        </p:nvSpPr>
        <p:spPr>
          <a:xfrm>
            <a:off x="6891454" y="1020609"/>
            <a:ext cx="49178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Laser light that shines on the Gallium Arsenide photocathode is RF pulsed at 499 MHz and creates an RF microstructure on the electron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499 MHz is a sub-harmonic of the fundamental accelerator operating frequency 1497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During three-hall operations, three separate 499 MHz lasers—one for each hall—are used to generate three interlaced electron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Continuous Wave Beam for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Pulsed beam for optics tuning</a:t>
            </a:r>
          </a:p>
        </p:txBody>
      </p:sp>
    </p:spTree>
    <p:extLst>
      <p:ext uri="{BB962C8B-B14F-4D97-AF65-F5344CB8AC3E}">
        <p14:creationId xmlns:p14="http://schemas.microsoft.com/office/powerpoint/2010/main" val="3701073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F3CC-7282-2740-B8AC-76E818FD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polarized source and performance evolution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0BFB0-D09C-A944-A96E-133F905A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1C801-D46D-2548-BFEB-09F0D3CA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B7F3-5247-F34B-8696-A85B999A3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97EA90F-1C42-A546-8327-8D6838F22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743" y="974658"/>
            <a:ext cx="5542156" cy="5381694"/>
          </a:xfrm>
        </p:spPr>
        <p:txBody>
          <a:bodyPr/>
          <a:lstStyle/>
          <a:p>
            <a:r>
              <a:rPr lang="en-US" sz="2000" dirty="0"/>
              <a:t>Technology advances for e-beam polarization improvements</a:t>
            </a:r>
          </a:p>
          <a:p>
            <a:pPr lvl="1"/>
            <a:r>
              <a:rPr lang="en-US" sz="1800" dirty="0"/>
              <a:t>Bulk GaAs</a:t>
            </a:r>
          </a:p>
          <a:p>
            <a:pPr lvl="1"/>
            <a:r>
              <a:rPr lang="en-US" sz="1800" dirty="0"/>
              <a:t>Strained GaAs</a:t>
            </a:r>
          </a:p>
          <a:p>
            <a:pPr lvl="1"/>
            <a:r>
              <a:rPr lang="en-US" sz="1800" dirty="0"/>
              <a:t>Strained Superlattice GaAs/</a:t>
            </a:r>
            <a:r>
              <a:rPr lang="en-US" sz="1800" dirty="0" err="1"/>
              <a:t>GaAsP</a:t>
            </a:r>
            <a:endParaRPr lang="en-US" sz="1800" dirty="0"/>
          </a:p>
          <a:p>
            <a:pPr lvl="1"/>
            <a:r>
              <a:rPr lang="en-US" sz="1800" dirty="0"/>
              <a:t>Strained Superlattice – Distributed Bragg Reflectors</a:t>
            </a:r>
          </a:p>
          <a:p>
            <a:r>
              <a:rPr lang="en-US" sz="2000" dirty="0"/>
              <a:t>Polarization above 85%</a:t>
            </a:r>
          </a:p>
          <a:p>
            <a:endParaRPr lang="en-US" sz="2000" dirty="0"/>
          </a:p>
          <a:p>
            <a:r>
              <a:rPr lang="en-US" sz="2000" dirty="0"/>
              <a:t>Electron gun design also advanced</a:t>
            </a:r>
          </a:p>
          <a:p>
            <a:r>
              <a:rPr lang="en-US" sz="2000" dirty="0"/>
              <a:t>New experiments demanded longer lifetime of cathodes and new design of guns </a:t>
            </a:r>
          </a:p>
          <a:p>
            <a:pPr lvl="1"/>
            <a:r>
              <a:rPr lang="en-US" sz="1800" dirty="0"/>
              <a:t>ILC played a stimulating role for development of new ILC/CEBAF “Inverted gun”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40F90B-DB17-D34A-9E38-0F5662E3B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55" y="876258"/>
            <a:ext cx="5137987" cy="2725937"/>
          </a:xfrm>
          <a:prstGeom prst="rect">
            <a:avLst/>
          </a:prstGeom>
        </p:spPr>
      </p:pic>
      <p:pic>
        <p:nvPicPr>
          <p:cNvPr id="9" name="Content Placeholder 69">
            <a:extLst>
              <a:ext uri="{FF2B5EF4-FFF2-40B4-BE49-F238E27FC236}">
                <a16:creationId xmlns:a16="http://schemas.microsoft.com/office/drawing/2014/main" id="{AE677F19-2218-0D49-95A6-680EA0B1A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87" y="3728232"/>
            <a:ext cx="5393800" cy="277487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CCE948-5366-2F4C-8A44-7E486F7A2B9F}"/>
              </a:ext>
            </a:extLst>
          </p:cNvPr>
          <p:cNvCxnSpPr>
            <a:cxnSpLocks/>
          </p:cNvCxnSpPr>
          <p:nvPr/>
        </p:nvCxnSpPr>
        <p:spPr>
          <a:xfrm flipV="1">
            <a:off x="1564364" y="2686489"/>
            <a:ext cx="170713" cy="104174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2FD601-E59A-C84A-9C5C-DCE2CEF6A16C}"/>
              </a:ext>
            </a:extLst>
          </p:cNvPr>
          <p:cNvCxnSpPr>
            <a:cxnSpLocks/>
          </p:cNvCxnSpPr>
          <p:nvPr/>
        </p:nvCxnSpPr>
        <p:spPr>
          <a:xfrm flipH="1" flipV="1">
            <a:off x="2333791" y="1884256"/>
            <a:ext cx="370115" cy="1843976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FB38BA-44F7-9D44-985F-CA2F9C816164}"/>
              </a:ext>
            </a:extLst>
          </p:cNvPr>
          <p:cNvCxnSpPr>
            <a:cxnSpLocks/>
          </p:cNvCxnSpPr>
          <p:nvPr/>
        </p:nvCxnSpPr>
        <p:spPr>
          <a:xfrm flipH="1" flipV="1">
            <a:off x="3609306" y="1579846"/>
            <a:ext cx="496210" cy="2068227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9096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CD3E-E9E4-0D45-86F5-BACDE252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Inverted Gun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6BB63-30D1-D342-9701-83F58E99D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DF7B9-47B4-024E-985E-75FAAD1D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22FD5-BF40-B843-B41F-DD8956B1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B64FB9-81D7-8D49-8468-42B7A21D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564"/>
            <a:ext cx="6595293" cy="507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M:\inj_group\INV_GUN_2009\photos in tunnel\inv_gun1.JPG">
            <a:extLst>
              <a:ext uri="{FF2B5EF4-FFF2-40B4-BE49-F238E27FC236}">
                <a16:creationId xmlns:a16="http://schemas.microsoft.com/office/drawing/2014/main" id="{E44EDB6B-7547-2F48-867F-BFFDC864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2686" y="893564"/>
            <a:ext cx="5094514" cy="382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568860-0127-7246-936D-FADECC086E38}"/>
              </a:ext>
            </a:extLst>
          </p:cNvPr>
          <p:cNvSpPr/>
          <p:nvPr/>
        </p:nvSpPr>
        <p:spPr>
          <a:xfrm>
            <a:off x="6792686" y="4836954"/>
            <a:ext cx="5399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Inverted CEBAF/ILC Gun#1 installed at CEBAF, July 2009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Higher voltage, higher lifetime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200 kV for CEBAF, 350 kV for ILC</a:t>
            </a:r>
          </a:p>
        </p:txBody>
      </p:sp>
    </p:spTree>
    <p:extLst>
      <p:ext uri="{BB962C8B-B14F-4D97-AF65-F5344CB8AC3E}">
        <p14:creationId xmlns:p14="http://schemas.microsoft.com/office/powerpoint/2010/main" val="330884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104C-C21D-2140-AD03-F5925BC1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Diagnostics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C84B-AC8D-E847-808A-C12F0F836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4382429"/>
            <a:ext cx="11285837" cy="19653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Synchrotron Light monitors</a:t>
            </a:r>
          </a:p>
          <a:p>
            <a:r>
              <a:rPr lang="en-US" dirty="0"/>
              <a:t>BPMs</a:t>
            </a:r>
          </a:p>
          <a:p>
            <a:r>
              <a:rPr lang="en-US" dirty="0"/>
              <a:t>Beam size wire monitors</a:t>
            </a:r>
          </a:p>
          <a:p>
            <a:r>
              <a:rPr lang="en-US" dirty="0"/>
              <a:t>Pathlength monitors</a:t>
            </a:r>
          </a:p>
          <a:p>
            <a:r>
              <a:rPr lang="en-US" dirty="0"/>
              <a:t>Beam Loss monitors</a:t>
            </a:r>
          </a:p>
          <a:p>
            <a:r>
              <a:rPr lang="en-US" dirty="0"/>
              <a:t>Etc.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B4D9-1449-DD4F-B29D-F2D632F4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26EEC-970F-0846-83F3-D40D4FCF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2C477-B2CF-BC41-8AB8-02B8E662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FF059-D4F1-B34A-8AB4-D4257D5FB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8" y="887424"/>
            <a:ext cx="4497563" cy="3335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79F596-E388-7F4F-87D2-1ED3F794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32" y="887423"/>
            <a:ext cx="4557564" cy="3335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7D27F8-6C95-33C4-8FAD-34E5A280F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513" y="2864385"/>
            <a:ext cx="5016200" cy="34321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5184F-87C2-26F0-8EDC-0410BC1D9CE7}"/>
              </a:ext>
            </a:extLst>
          </p:cNvPr>
          <p:cNvSpPr txBox="1"/>
          <p:nvPr/>
        </p:nvSpPr>
        <p:spPr>
          <a:xfrm>
            <a:off x="8939223" y="286369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viewer</a:t>
            </a:r>
          </a:p>
        </p:txBody>
      </p:sp>
    </p:spTree>
    <p:extLst>
      <p:ext uri="{BB962C8B-B14F-4D97-AF65-F5344CB8AC3E}">
        <p14:creationId xmlns:p14="http://schemas.microsoft.com/office/powerpoint/2010/main" val="1212317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F8ACD-B2C4-2843-8768-DC203125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Tune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45F6C-2444-2C42-BED0-97240E277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52" y="978083"/>
            <a:ext cx="4696804" cy="5378269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400" dirty="0"/>
              <a:t>Continuous Wave Beam for Physics</a:t>
            </a:r>
          </a:p>
          <a:p>
            <a:pPr marL="285750" indent="-285750"/>
            <a:r>
              <a:rPr lang="en-US" sz="2400" dirty="0"/>
              <a:t>Pulsed low power beam for accelerator optics tuning</a:t>
            </a:r>
          </a:p>
          <a:p>
            <a:pPr marL="285750" indent="-285750"/>
            <a:r>
              <a:rPr lang="en-US" sz="2400" dirty="0"/>
              <a:t>The 250 </a:t>
            </a:r>
            <a:r>
              <a:rPr lang="en-US" sz="2400" dirty="0" err="1">
                <a:latin typeface="Symbol" pitchFamily="2" charset="2"/>
              </a:rPr>
              <a:t>m</a:t>
            </a:r>
            <a:r>
              <a:rPr lang="en-US" sz="2400" dirty="0" err="1"/>
              <a:t>s</a:t>
            </a:r>
            <a:r>
              <a:rPr lang="en-US" sz="2400" dirty="0"/>
              <a:t> pulse width at 60 Hz provides a 1.5% duty cycle</a:t>
            </a:r>
          </a:p>
          <a:p>
            <a:pPr marL="285750" indent="-285750"/>
            <a:r>
              <a:rPr lang="en-US" sz="2400" dirty="0"/>
              <a:t>Nominal pulse height is 4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A</a:t>
            </a:r>
          </a:p>
          <a:p>
            <a:pPr marL="285750" indent="-285750"/>
            <a:r>
              <a:rPr lang="en-US" sz="2400" dirty="0"/>
              <a:t>Beam power is 720 W for a 12 GeV beam at this duty factor</a:t>
            </a:r>
          </a:p>
          <a:p>
            <a:pPr marL="285750" indent="-285750"/>
            <a:r>
              <a:rPr lang="en-US" sz="2400" dirty="0"/>
              <a:t>The 4 </a:t>
            </a:r>
            <a:r>
              <a:rPr lang="en-US" sz="2400" dirty="0" err="1">
                <a:latin typeface="Symbol" pitchFamily="2" charset="2"/>
              </a:rPr>
              <a:t>m</a:t>
            </a:r>
            <a:r>
              <a:rPr lang="en-US" sz="2400" dirty="0" err="1"/>
              <a:t>s</a:t>
            </a:r>
            <a:r>
              <a:rPr lang="en-US" sz="2400" dirty="0"/>
              <a:t> trailing pulse is for measuring linac BPM orbits and linac arrival time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50C4A-3F05-B84A-94DE-8149A04CC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F2DA-BC10-D645-825A-F15FF522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1EE41-BA03-8D4A-A804-1ABB048C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AFBD4-4713-3148-B5FF-482B2FFA5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241" y="3815597"/>
            <a:ext cx="7202759" cy="2392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E5E7BF-B470-8947-99F9-3F5263AC9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20" y="864720"/>
            <a:ext cx="6860991" cy="28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04B45-EF71-3042-B046-D6B9B739B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SRF cavities and cryomodules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5ECBC-E9E7-5541-A750-F3D31CF2C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7722"/>
            <a:ext cx="11586820" cy="21803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Cryomodule types</a:t>
            </a:r>
          </a:p>
          <a:p>
            <a:pPr lvl="1"/>
            <a:r>
              <a:rPr lang="en-US" dirty="0"/>
              <a:t>C20 – has four pairs of C20 5-cell cavities</a:t>
            </a:r>
          </a:p>
          <a:p>
            <a:pPr lvl="1"/>
            <a:r>
              <a:rPr lang="en-US" dirty="0"/>
              <a:t>C50 – improved performance C20</a:t>
            </a:r>
          </a:p>
          <a:p>
            <a:pPr lvl="1"/>
            <a:r>
              <a:rPr lang="en-US" dirty="0"/>
              <a:t>C100 – eight 7-cell cavities assembled in string</a:t>
            </a:r>
          </a:p>
          <a:p>
            <a:pPr lvl="2"/>
            <a:r>
              <a:rPr lang="en-US" dirty="0"/>
              <a:t>Installed during 12 GeV upgrade, use higher power klystrons</a:t>
            </a:r>
          </a:p>
          <a:p>
            <a:pPr lvl="1"/>
            <a:r>
              <a:rPr lang="en-US" dirty="0"/>
              <a:t>C75 – upgraded C20 with new cell shape, ingot </a:t>
            </a:r>
            <a:r>
              <a:rPr lang="en-US" dirty="0" err="1"/>
              <a:t>Nb</a:t>
            </a:r>
            <a:r>
              <a:rPr lang="en-US" dirty="0"/>
              <a:t>, enhanced cleanness &amp; magnetic hygiene</a:t>
            </a:r>
          </a:p>
          <a:p>
            <a:pPr lvl="2"/>
            <a:r>
              <a:rPr lang="en-US" dirty="0"/>
              <a:t>Being implemented now, to increase and maintain the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8CB96-66C3-3A46-A042-9D733D7B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C28F8-DD66-EA4A-A050-E3FCACFF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5D5A0-C4BE-0F4C-8073-2886931F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BB31B-33AC-3C4E-92D4-401341325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10" y="799637"/>
            <a:ext cx="9855200" cy="316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9A76F8-79A4-644E-B39E-1387F32ADFB0}"/>
              </a:ext>
            </a:extLst>
          </p:cNvPr>
          <p:cNvSpPr txBox="1"/>
          <p:nvPr/>
        </p:nvSpPr>
        <p:spPr>
          <a:xfrm>
            <a:off x="1326997" y="3557241"/>
            <a:ext cx="19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C20 SRF cavity pair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70B74F-B0C7-D74D-8E04-7231857EE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503" y="3769112"/>
            <a:ext cx="6010077" cy="1717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E23A94-3908-6E4E-B5B5-3EFE61FB58F1}"/>
              </a:ext>
            </a:extLst>
          </p:cNvPr>
          <p:cNvSpPr txBox="1"/>
          <p:nvPr/>
        </p:nvSpPr>
        <p:spPr>
          <a:xfrm>
            <a:off x="6274415" y="5136999"/>
            <a:ext cx="252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7-cell SRF cavity for C100</a:t>
            </a:r>
          </a:p>
        </p:txBody>
      </p:sp>
    </p:spTree>
    <p:extLst>
      <p:ext uri="{BB962C8B-B14F-4D97-AF65-F5344CB8AC3E}">
        <p14:creationId xmlns:p14="http://schemas.microsoft.com/office/powerpoint/2010/main" val="188746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AEB4-8D63-0642-AC20-45C1B5F0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12 GeV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D729-253B-8C4B-946E-D8A77E89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498" y="1572321"/>
            <a:ext cx="6235502" cy="4775427"/>
          </a:xfrm>
        </p:spPr>
        <p:txBody>
          <a:bodyPr/>
          <a:lstStyle/>
          <a:p>
            <a:r>
              <a:rPr lang="en-US" dirty="0"/>
              <a:t>Double maximum accelerator energy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Ten new high gradient cryomodules</a:t>
            </a:r>
          </a:p>
          <a:p>
            <a:pPr lvl="1"/>
            <a:r>
              <a:rPr lang="en-US" dirty="0"/>
              <a:t>Double Helium refrigeration plant capacity</a:t>
            </a:r>
          </a:p>
          <a:p>
            <a:pPr lvl="1"/>
            <a:r>
              <a:rPr lang="en-US" dirty="0"/>
              <a:t>Civil construction and upgraded utilities</a:t>
            </a:r>
          </a:p>
          <a:p>
            <a:r>
              <a:rPr lang="en-US" dirty="0"/>
              <a:t>Add 10</a:t>
            </a:r>
            <a:r>
              <a:rPr lang="en-US" baseline="30000" dirty="0"/>
              <a:t>th</a:t>
            </a:r>
            <a:r>
              <a:rPr lang="en-US" dirty="0"/>
              <a:t> arc of magnets for 5.5 paths machine</a:t>
            </a:r>
          </a:p>
          <a:p>
            <a:r>
              <a:rPr lang="en-US" dirty="0"/>
              <a:t>Add 4</a:t>
            </a:r>
            <a:r>
              <a:rPr lang="en-US" baseline="30000" dirty="0"/>
              <a:t>th</a:t>
            </a:r>
            <a:r>
              <a:rPr lang="en-US" dirty="0"/>
              <a:t> experimental hall D</a:t>
            </a:r>
          </a:p>
          <a:p>
            <a:r>
              <a:rPr lang="en-US" dirty="0"/>
              <a:t>New experimental equipment in halls B, C, D</a:t>
            </a:r>
          </a:p>
          <a:p>
            <a:r>
              <a:rPr lang="en-US" dirty="0"/>
              <a:t>Project completed in September 2017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56EA8-AB51-5941-A767-FC12975A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3BCC4-9740-D14D-976E-4A91DA36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C831C-0569-A345-8474-714FAAD7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999AD-08D0-304B-B32D-61F99DDA8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5" y="966055"/>
            <a:ext cx="5890290" cy="426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4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EBFD-8BA0-6845-B579-DB5A4074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1A1E8-61C4-CB40-9D4F-FECC42E2D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Jefferson Lab and CEBAF – mission and history</a:t>
            </a:r>
          </a:p>
          <a:p>
            <a:endParaRPr lang="en-US" dirty="0"/>
          </a:p>
          <a:p>
            <a:r>
              <a:rPr lang="en-US" dirty="0"/>
              <a:t>Recent run highlights</a:t>
            </a:r>
          </a:p>
          <a:p>
            <a:endParaRPr lang="en-US" dirty="0"/>
          </a:p>
          <a:p>
            <a:r>
              <a:rPr lang="en-US" dirty="0"/>
              <a:t>CEBAF overview</a:t>
            </a:r>
          </a:p>
          <a:p>
            <a:pPr lvl="1"/>
            <a:r>
              <a:rPr lang="en-US" dirty="0"/>
              <a:t>6 GeV era</a:t>
            </a:r>
          </a:p>
          <a:p>
            <a:pPr lvl="1"/>
            <a:r>
              <a:rPr lang="en-US" dirty="0"/>
              <a:t>12 GeV era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Future CEBAF upgrades</a:t>
            </a:r>
          </a:p>
          <a:p>
            <a:pPr lvl="1"/>
            <a:r>
              <a:rPr lang="en-US" dirty="0"/>
              <a:t>Polarized positrons</a:t>
            </a:r>
          </a:p>
          <a:p>
            <a:pPr lvl="1"/>
            <a:r>
              <a:rPr lang="en-US" dirty="0"/>
              <a:t>22 GeV upgrade</a:t>
            </a:r>
          </a:p>
          <a:p>
            <a:endParaRPr lang="en-US" dirty="0"/>
          </a:p>
          <a:p>
            <a:r>
              <a:rPr lang="en-US" dirty="0"/>
              <a:t>Coffee break LLRF challenge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21865-6079-624B-8206-C982F492E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42C18-02DC-324D-88A5-B80CC95D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A660F-0CEE-4745-8970-7CB8AE3A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79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27D6B-ED56-CC41-94A8-ED80F2A2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8FC63-0B95-074A-91AD-5691B099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EA1AA-AC12-974B-BE20-D83A4495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72112-C4DD-2654-6F18-941AD4F8BD4D}"/>
              </a:ext>
            </a:extLst>
          </p:cNvPr>
          <p:cNvSpPr txBox="1"/>
          <p:nvPr/>
        </p:nvSpPr>
        <p:spPr>
          <a:xfrm>
            <a:off x="115353" y="852656"/>
            <a:ext cx="6450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With addition of the new Hall D and new Arc 10, there was a need to re-configure the separation system to allow sending the beam to hall D too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46448-3797-C88F-4782-142DE48AB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309" y="995838"/>
            <a:ext cx="4965261" cy="3886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62515D-8464-2D43-B6C4-35D170C0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simultaneous four hall availability in 12 GeV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D337D8-8A36-1647-BB2C-7DA4A4E61981}"/>
              </a:ext>
            </a:extLst>
          </p:cNvPr>
          <p:cNvSpPr txBox="1"/>
          <p:nvPr/>
        </p:nvSpPr>
        <p:spPr>
          <a:xfrm>
            <a:off x="411892" y="5531316"/>
            <a:ext cx="7741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Instead of 500MHz system, use 750 MHz (half of fundamental frequency) separator for 5</a:t>
            </a:r>
            <a:r>
              <a:rPr lang="en-US" sz="2000" baseline="30000" dirty="0">
                <a:solidFill>
                  <a:srgbClr val="0432FF"/>
                </a:solidFill>
              </a:rPr>
              <a:t>th</a:t>
            </a:r>
            <a:r>
              <a:rPr lang="en-US" sz="2000" dirty="0">
                <a:solidFill>
                  <a:srgbClr val="0432FF"/>
                </a:solidFill>
              </a:rPr>
              <a:t> pass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D0927C-59B4-524C-8578-6BCFEB20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2165924"/>
            <a:ext cx="6196988" cy="287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4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9FF8-7B20-A986-B35A-097E501F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4303327" cy="487490"/>
          </a:xfrm>
        </p:spPr>
        <p:txBody>
          <a:bodyPr>
            <a:normAutofit/>
          </a:bodyPr>
          <a:lstStyle/>
          <a:p>
            <a:r>
              <a:rPr lang="en-US" dirty="0"/>
              <a:t>750MHz separator hardware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5E0AA-FCFD-82B4-7A62-BC352D23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03F07-E271-894E-25EA-62437972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298B0-D879-EC5F-426D-6FEE3DB2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126E52-4563-C8A6-D341-9DBE9645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928" y="136523"/>
            <a:ext cx="6400800" cy="3589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E5C194-E24D-7559-2255-BA9F3A02DFC5}"/>
              </a:ext>
            </a:extLst>
          </p:cNvPr>
          <p:cNvSpPr txBox="1"/>
          <p:nvPr/>
        </p:nvSpPr>
        <p:spPr>
          <a:xfrm>
            <a:off x="6959758" y="3726455"/>
            <a:ext cx="4874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500MHz RF separator cavities (two higher beamlines) and the new 750 MHz separator cavity (lowest beamline)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4A5021-37FE-A16B-E115-AC7DB6A27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35" y="785616"/>
            <a:ext cx="3972644" cy="3266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1D7BD-73DD-6DE5-8ECD-23120D044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68" y="3780553"/>
            <a:ext cx="3223350" cy="24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71696-BE40-A7E1-849F-77D3D500C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Spreaders and recombiners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DF4D5-78B5-254B-BA75-EFD7F2CF3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7233814" cy="2129685"/>
          </a:xfrm>
        </p:spPr>
        <p:txBody>
          <a:bodyPr>
            <a:normAutofit/>
          </a:bodyPr>
          <a:lstStyle/>
          <a:p>
            <a:r>
              <a:rPr lang="en-US" dirty="0"/>
              <a:t>Vertically achromatic system designed to accept broad range of multi-pass input parameters for recirculation transport</a:t>
            </a:r>
          </a:p>
          <a:p>
            <a:r>
              <a:rPr lang="en-US" dirty="0"/>
              <a:t>Recombiner is mirror-symmetric to the Spreader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1903-614C-860B-77B9-A493107B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EE8B-B712-3262-FD34-2207D0B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AC92A-5A38-1FC4-9339-ECC9ABE5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C2E4B-AD5B-6FE5-1812-84475591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2" y="4873363"/>
            <a:ext cx="11826019" cy="1451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B2A454-E157-20A0-7DAF-8EB85A593B76}"/>
              </a:ext>
            </a:extLst>
          </p:cNvPr>
          <p:cNvSpPr txBox="1"/>
          <p:nvPr/>
        </p:nvSpPr>
        <p:spPr>
          <a:xfrm>
            <a:off x="9553242" y="4967856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recombiner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ECA60B-5B5A-8383-9E1D-109FFF96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87" y="3333766"/>
            <a:ext cx="11826025" cy="1396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24F4EC-76CE-F421-66BD-0756AEAFDA96}"/>
              </a:ext>
            </a:extLst>
          </p:cNvPr>
          <p:cNvSpPr txBox="1"/>
          <p:nvPr/>
        </p:nvSpPr>
        <p:spPr>
          <a:xfrm>
            <a:off x="562078" y="3442771"/>
            <a:ext cx="1546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spreader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6FDFCA-3B5B-5300-871B-331C2A809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187" y="81706"/>
            <a:ext cx="4191114" cy="31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5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D39F-942D-9556-88E3-4EEAF609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Recirculation arcs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3C8C3-9D2A-FB9E-FAD2-2294FD193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15347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Sixteen dipoles for Arc 1 and Arc 2 and thirty-two dipoles for Arc 3-10</a:t>
            </a:r>
          </a:p>
          <a:p>
            <a:r>
              <a:rPr lang="en-US" dirty="0"/>
              <a:t>The arcs radius is 80 m</a:t>
            </a:r>
          </a:p>
          <a:p>
            <a:r>
              <a:rPr lang="en-US" dirty="0"/>
              <a:t>Each Arc has 32 quadrupole girders grouped in 4 families to control achromaticity, momentum compaction and the </a:t>
            </a:r>
            <a:r>
              <a:rPr lang="en-US" dirty="0" err="1"/>
              <a:t>betatron</a:t>
            </a:r>
            <a:r>
              <a:rPr lang="en-US" dirty="0"/>
              <a:t> tune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A286-6D19-A8BB-3F88-51E7A113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DD0C0-C35D-2239-C567-9BC55B84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902E8-5E4A-48C1-040A-45ABC5DB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58F0F-21E6-D7B7-FFD8-32586CBBE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89" y="2782466"/>
            <a:ext cx="5827772" cy="3292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03BBCF-068C-D60F-AE32-31DDA8D60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972" y="2782466"/>
            <a:ext cx="4402769" cy="3292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25DDC4-F61D-03AD-BD52-A0A5CB5647C9}"/>
              </a:ext>
            </a:extLst>
          </p:cNvPr>
          <p:cNvSpPr txBox="1"/>
          <p:nvPr/>
        </p:nvSpPr>
        <p:spPr>
          <a:xfrm>
            <a:off x="4732943" y="5707279"/>
            <a:ext cx="122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 dipoles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DD16C-4A6E-63E7-BC38-06BB958C44DE}"/>
              </a:ext>
            </a:extLst>
          </p:cNvPr>
          <p:cNvSpPr txBox="1"/>
          <p:nvPr/>
        </p:nvSpPr>
        <p:spPr>
          <a:xfrm>
            <a:off x="9192938" y="5707279"/>
            <a:ext cx="172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Arc quadrupoles</a:t>
            </a:r>
          </a:p>
        </p:txBody>
      </p:sp>
    </p:spTree>
    <p:extLst>
      <p:ext uri="{BB962C8B-B14F-4D97-AF65-F5344CB8AC3E}">
        <p14:creationId xmlns:p14="http://schemas.microsoft.com/office/powerpoint/2010/main" val="1577109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1D93-F97D-2F4C-5A80-F0414320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2D20-35CC-605F-F543-937DBCD3B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224" y="4031190"/>
            <a:ext cx="8954529" cy="1642497"/>
          </a:xfrm>
        </p:spPr>
        <p:txBody>
          <a:bodyPr>
            <a:normAutofit/>
          </a:bodyPr>
          <a:lstStyle/>
          <a:p>
            <a:r>
              <a:rPr lang="en-US" dirty="0"/>
              <a:t>Horizontal extraction systems at 500 MHz for 1st through 4th pass</a:t>
            </a:r>
          </a:p>
          <a:p>
            <a:r>
              <a:rPr lang="en-US" dirty="0"/>
              <a:t>Vertical extraction system at 500 MHz for 5th pass</a:t>
            </a:r>
          </a:p>
          <a:p>
            <a:r>
              <a:rPr lang="en-US" dirty="0"/>
              <a:t>Horizontal extraction system at 750 MHz for 5th pass to enable simultaneous four hall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66925-454A-E97E-142F-58AD8EBB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D8CAB-E5C3-2E91-82B6-F16ECDC0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D45B9-BB4F-167D-EA31-5CE938DB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D6C37-DA46-03FD-60E6-DDA809C4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837"/>
            <a:ext cx="12192000" cy="2569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28EE83-1F41-5D85-03A8-6C8B7B3FA784}"/>
              </a:ext>
            </a:extLst>
          </p:cNvPr>
          <p:cNvSpPr txBox="1"/>
          <p:nvPr/>
        </p:nvSpPr>
        <p:spPr>
          <a:xfrm>
            <a:off x="2209800" y="2761583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750MHz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468019-115D-55CF-652F-132A8659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6" y="2896648"/>
            <a:ext cx="1933735" cy="35139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06D79F-F05C-0482-29CB-C39412A3307D}"/>
              </a:ext>
            </a:extLst>
          </p:cNvPr>
          <p:cNvSpPr/>
          <p:nvPr/>
        </p:nvSpPr>
        <p:spPr>
          <a:xfrm>
            <a:off x="1676400" y="1650749"/>
            <a:ext cx="342623" cy="11943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855071-DBAD-C76A-668F-DE0BE9FF7628}"/>
              </a:ext>
            </a:extLst>
          </p:cNvPr>
          <p:cNvCxnSpPr/>
          <p:nvPr/>
        </p:nvCxnSpPr>
        <p:spPr>
          <a:xfrm flipH="1">
            <a:off x="1348509" y="2568077"/>
            <a:ext cx="314036" cy="328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B42D499-9C94-4642-A204-17D5C9F735F8}"/>
              </a:ext>
            </a:extLst>
          </p:cNvPr>
          <p:cNvSpPr txBox="1"/>
          <p:nvPr/>
        </p:nvSpPr>
        <p:spPr>
          <a:xfrm>
            <a:off x="2339898" y="1999583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500MHz</a:t>
            </a:r>
          </a:p>
        </p:txBody>
      </p:sp>
    </p:spTree>
    <p:extLst>
      <p:ext uri="{BB962C8B-B14F-4D97-AF65-F5344CB8AC3E}">
        <p14:creationId xmlns:p14="http://schemas.microsoft.com/office/powerpoint/2010/main" val="462292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four hall operations – since April 2018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691876" cy="137609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Four-Hall and Full Power Operations</a:t>
            </a:r>
          </a:p>
          <a:p>
            <a:r>
              <a:rPr lang="en-US" dirty="0"/>
              <a:t>Stable Full Power Operation demonstrated on April 23</a:t>
            </a:r>
            <a:r>
              <a:rPr lang="en-US" baseline="30000" dirty="0"/>
              <a:t>rd</a:t>
            </a:r>
            <a:r>
              <a:rPr lang="en-US" dirty="0"/>
              <a:t> 2018</a:t>
            </a:r>
          </a:p>
          <a:p>
            <a:r>
              <a:rPr lang="en-US" dirty="0"/>
              <a:t>Routine 4-Hall Operations from Spring 2018 Run and beyond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63186" y="2507305"/>
            <a:ext cx="3906067" cy="3357493"/>
            <a:chOff x="341944" y="1769176"/>
            <a:chExt cx="4954171" cy="4258400"/>
          </a:xfrm>
        </p:grpSpPr>
        <p:grpSp>
          <p:nvGrpSpPr>
            <p:cNvPr id="8" name="Group 7"/>
            <p:cNvGrpSpPr/>
            <p:nvPr/>
          </p:nvGrpSpPr>
          <p:grpSpPr>
            <a:xfrm>
              <a:off x="341944" y="1803926"/>
              <a:ext cx="4954171" cy="4223650"/>
              <a:chOff x="341944" y="1719947"/>
              <a:chExt cx="5293799" cy="451319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1944" y="1719947"/>
                <a:ext cx="5293799" cy="45131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351314" y="1746646"/>
                <a:ext cx="1035698" cy="1706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407183" y="1769176"/>
              <a:ext cx="627095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Injector</a:t>
              </a:r>
            </a:p>
            <a:p>
              <a:pPr algn="ctr"/>
              <a:r>
                <a:rPr lang="en-US" sz="1100" dirty="0"/>
                <a:t>65 </a:t>
              </a:r>
              <a:r>
                <a:rPr lang="en-US" sz="1100" dirty="0">
                  <a:latin typeface="Symbol" panose="05050102010706020507" pitchFamily="18" charset="2"/>
                </a:rPr>
                <a:t>m</a:t>
              </a:r>
              <a:r>
                <a:rPr lang="en-US" sz="1100" dirty="0"/>
                <a:t>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58478" y="2552669"/>
              <a:ext cx="5245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Hall A</a:t>
              </a:r>
            </a:p>
            <a:p>
              <a:pPr algn="ctr"/>
              <a:r>
                <a:rPr lang="en-US" sz="1100" dirty="0"/>
                <a:t>22 </a:t>
              </a:r>
              <a:r>
                <a:rPr lang="en-US" sz="1100" dirty="0">
                  <a:latin typeface="Symbol" panose="05050102010706020507" pitchFamily="18" charset="2"/>
                </a:rPr>
                <a:t>m</a:t>
              </a:r>
              <a:r>
                <a:rPr lang="en-US" sz="1100" dirty="0"/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45655" y="3583247"/>
              <a:ext cx="5886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Hall B</a:t>
              </a:r>
            </a:p>
            <a:p>
              <a:pPr algn="ctr"/>
              <a:r>
                <a:rPr lang="en-US" sz="1100" dirty="0"/>
                <a:t>150 nA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8478" y="4085852"/>
              <a:ext cx="5245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Hall C</a:t>
              </a:r>
            </a:p>
            <a:p>
              <a:pPr algn="ctr"/>
              <a:r>
                <a:rPr lang="en-US" sz="1100" dirty="0"/>
                <a:t>40 </a:t>
              </a:r>
              <a:r>
                <a:rPr lang="en-US" sz="1100" dirty="0">
                  <a:latin typeface="Symbol" panose="05050102010706020507" pitchFamily="18" charset="2"/>
                </a:rPr>
                <a:t>m</a:t>
              </a:r>
              <a:r>
                <a:rPr lang="en-US" sz="1100" dirty="0"/>
                <a:t>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6419" y="4889101"/>
              <a:ext cx="588623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Hall D</a:t>
              </a:r>
            </a:p>
            <a:p>
              <a:pPr algn="ctr"/>
              <a:r>
                <a:rPr lang="en-US" sz="1100" dirty="0"/>
                <a:t>150 nA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19628" y="2498340"/>
            <a:ext cx="4907911" cy="3366458"/>
            <a:chOff x="5592124" y="2041155"/>
            <a:chExt cx="6260660" cy="4294344"/>
          </a:xfrm>
        </p:grpSpPr>
        <p:sp>
          <p:nvSpPr>
            <p:cNvPr id="17" name="Rectangle 16"/>
            <p:cNvSpPr/>
            <p:nvPr/>
          </p:nvSpPr>
          <p:spPr>
            <a:xfrm>
              <a:off x="8376042" y="2111847"/>
              <a:ext cx="1234275" cy="1706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592124" y="2111847"/>
              <a:ext cx="6260660" cy="4223652"/>
              <a:chOff x="5477744" y="1803924"/>
              <a:chExt cx="6260660" cy="422365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7744" y="1803924"/>
                <a:ext cx="6260660" cy="42236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7996335" y="1803924"/>
                <a:ext cx="961053" cy="808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065490" y="2155107"/>
              <a:ext cx="6270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Injector</a:t>
              </a:r>
            </a:p>
            <a:p>
              <a:pPr algn="ctr"/>
              <a:r>
                <a:rPr lang="en-US" sz="1100" dirty="0"/>
                <a:t>85 </a:t>
              </a:r>
              <a:r>
                <a:rPr lang="en-US" sz="1100" dirty="0">
                  <a:latin typeface="Symbol" panose="05050102010706020507" pitchFamily="18" charset="2"/>
                </a:rPr>
                <a:t>m</a:t>
              </a:r>
              <a:r>
                <a:rPr lang="en-US" sz="1100" dirty="0"/>
                <a:t>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71880" y="2041155"/>
              <a:ext cx="627095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Injector</a:t>
              </a:r>
            </a:p>
            <a:p>
              <a:pPr algn="ctr"/>
              <a:r>
                <a:rPr lang="en-US" sz="1100" dirty="0"/>
                <a:t>98 </a:t>
              </a:r>
              <a:r>
                <a:rPr lang="en-US" sz="1100" dirty="0">
                  <a:latin typeface="Symbol" panose="05050102010706020507" pitchFamily="18" charset="2"/>
                </a:rPr>
                <a:t>m</a:t>
              </a:r>
              <a:r>
                <a:rPr lang="en-US" sz="1100" dirty="0"/>
                <a:t>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50083" y="3972034"/>
              <a:ext cx="904225" cy="765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Hall C</a:t>
              </a:r>
            </a:p>
            <a:p>
              <a:pPr algn="ctr"/>
              <a:r>
                <a:rPr lang="en-US" sz="1100" dirty="0"/>
                <a:t>10.6 GeV</a:t>
              </a:r>
            </a:p>
            <a:p>
              <a:pPr algn="ctr"/>
              <a:r>
                <a:rPr lang="en-US" sz="1100" dirty="0"/>
                <a:t>85 </a:t>
              </a:r>
              <a:r>
                <a:rPr lang="en-US" sz="1100" dirty="0">
                  <a:latin typeface="Symbol" panose="05050102010706020507" pitchFamily="18" charset="2"/>
                </a:rPr>
                <a:t>m</a:t>
              </a:r>
              <a:r>
                <a:rPr lang="en-US" sz="1100" dirty="0"/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79324" y="3029313"/>
              <a:ext cx="812209" cy="765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Hall A</a:t>
              </a:r>
            </a:p>
            <a:p>
              <a:pPr algn="ctr"/>
              <a:r>
                <a:rPr lang="en-US" sz="1100" dirty="0"/>
                <a:t>4.6 GeV</a:t>
              </a:r>
            </a:p>
            <a:p>
              <a:pPr algn="ctr"/>
              <a:r>
                <a:rPr lang="en-US" sz="1100" dirty="0"/>
                <a:t>23 </a:t>
              </a:r>
              <a:r>
                <a:rPr lang="en-US" sz="1100" dirty="0">
                  <a:latin typeface="Symbol" panose="05050102010706020507" pitchFamily="18" charset="2"/>
                </a:rPr>
                <a:t>m</a:t>
              </a:r>
              <a:r>
                <a:rPr lang="en-US" sz="1100" dirty="0"/>
                <a:t>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3314" y="4082627"/>
              <a:ext cx="904225" cy="765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Hall C</a:t>
              </a:r>
            </a:p>
            <a:p>
              <a:pPr algn="ctr"/>
              <a:r>
                <a:rPr lang="en-US" sz="1100" dirty="0"/>
                <a:t>10.6 GeV</a:t>
              </a:r>
            </a:p>
            <a:p>
              <a:pPr algn="ctr"/>
              <a:r>
                <a:rPr lang="en-US" sz="1100" dirty="0"/>
                <a:t>75 </a:t>
              </a:r>
              <a:r>
                <a:rPr lang="en-US" sz="1100" dirty="0">
                  <a:latin typeface="Symbol" panose="05050102010706020507" pitchFamily="18" charset="2"/>
                </a:rPr>
                <a:t>mA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16787" y="4970120"/>
              <a:ext cx="1790915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Beam Power 900 kW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089362" y="5232767"/>
              <a:ext cx="1247758" cy="549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Fast Recovery</a:t>
              </a:r>
              <a:br>
                <a:rPr lang="en-US" sz="1100" dirty="0"/>
              </a:br>
              <a:r>
                <a:rPr lang="en-US" sz="1100" dirty="0"/>
                <a:t>to Full Power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10270932" y="5482519"/>
              <a:ext cx="3712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8625550" y="5482518"/>
              <a:ext cx="480526" cy="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537030" y="6015694"/>
            <a:ext cx="40895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Simultaneous 4-Hall Beam Delivery (~90 minute time slice)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79768" y="6015694"/>
            <a:ext cx="34547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Full Power Beam Delivery (~45 minute time slice)</a:t>
            </a:r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D01CD29C-EDA8-0445-BB7C-C9DF6D1E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8B1FA227-B003-1341-870E-9653AB8AB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D7EC3ECD-128F-4244-86DC-90ABB75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21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12 GeV Science is Exciting and Impactful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 descr="Timeline&#10;&#10;AI-generated content may be incorrect.">
            <a:extLst>
              <a:ext uri="{FF2B5EF4-FFF2-40B4-BE49-F238E27FC236}">
                <a16:creationId xmlns:a16="http://schemas.microsoft.com/office/drawing/2014/main" id="{6110D1AA-54DA-6A19-4E7B-61CCD8F123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8"/>
          <a:stretch>
            <a:fillRect/>
          </a:stretch>
        </p:blipFill>
        <p:spPr>
          <a:xfrm>
            <a:off x="1134979" y="814254"/>
            <a:ext cx="9436768" cy="51622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33D0E6-34DF-EB5E-A8A8-19361A05D0A2}"/>
              </a:ext>
            </a:extLst>
          </p:cNvPr>
          <p:cNvSpPr txBox="1"/>
          <p:nvPr/>
        </p:nvSpPr>
        <p:spPr>
          <a:xfrm>
            <a:off x="511666" y="5993380"/>
            <a:ext cx="115491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CEBAF experimental schedule extends ~10 years into the future. Every year new experiments are approved</a:t>
            </a:r>
          </a:p>
        </p:txBody>
      </p:sp>
    </p:spTree>
    <p:extLst>
      <p:ext uri="{BB962C8B-B14F-4D97-AF65-F5344CB8AC3E}">
        <p14:creationId xmlns:p14="http://schemas.microsoft.com/office/powerpoint/2010/main" val="451233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95F0-5613-FFD5-CAE5-12E13394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18" y="236839"/>
            <a:ext cx="11422261" cy="484748"/>
          </a:xfrm>
        </p:spPr>
        <p:txBody>
          <a:bodyPr>
            <a:noAutofit/>
          </a:bodyPr>
          <a:lstStyle/>
          <a:p>
            <a:r>
              <a:rPr lang="en-US" sz="3200" dirty="0"/>
              <a:t>Electron-Ion Collider &amp; CEBAF upgrade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3C988F-537E-0ABF-7DF6-DCE01C42A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038" y="891399"/>
            <a:ext cx="7702036" cy="945131"/>
          </a:xfrm>
        </p:spPr>
        <p:txBody>
          <a:bodyPr>
            <a:normAutofit/>
          </a:bodyPr>
          <a:lstStyle/>
          <a:p>
            <a:r>
              <a:rPr lang="en-US" dirty="0"/>
              <a:t>JLAB is strongly engaged in EIC project</a:t>
            </a:r>
          </a:p>
          <a:p>
            <a:pPr lvl="1"/>
            <a:r>
              <a:rPr lang="en-US" dirty="0"/>
              <a:t>Lead and co-lead several technical areas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B3B6908-4D00-8641-8189-68002B3D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FA6F5E4-874E-0B48-B018-61AEB4F9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BAF17F-372F-4A4D-9669-D7ACD682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0B6A3-901E-607C-A2A5-91174FF3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154" y="96664"/>
            <a:ext cx="3722051" cy="3618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2DDD36-EE8B-E441-B090-E5C7FAA95F74}"/>
              </a:ext>
            </a:extLst>
          </p:cNvPr>
          <p:cNvSpPr txBox="1"/>
          <p:nvPr/>
        </p:nvSpPr>
        <p:spPr>
          <a:xfrm>
            <a:off x="5128929" y="5374496"/>
            <a:ext cx="695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 CEBAF upgrade is not yet an approved project or program.</a:t>
            </a:r>
            <a:br>
              <a:rPr lang="en-US" dirty="0"/>
            </a:br>
            <a:r>
              <a:rPr lang="en-US" dirty="0"/>
              <a:t>It represents JLAB and community efforts on defining our future. </a:t>
            </a:r>
            <a:br>
              <a:rPr lang="en-US" dirty="0"/>
            </a:br>
            <a:r>
              <a:rPr lang="en-US" dirty="0"/>
              <a:t>CEBAF upgrade is positively described in the recent NP Long Range Plan.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AD2074-7466-D043-A20F-0E0C7DDA5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64" r="43802" b="17235"/>
          <a:stretch/>
        </p:blipFill>
        <p:spPr>
          <a:xfrm>
            <a:off x="129718" y="1908810"/>
            <a:ext cx="4782493" cy="416440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AF9D5C-5F3E-A54E-BCB0-DC86C12DABA2}"/>
              </a:ext>
            </a:extLst>
          </p:cNvPr>
          <p:cNvSpPr txBox="1">
            <a:spLocks/>
          </p:cNvSpPr>
          <p:nvPr/>
        </p:nvSpPr>
        <p:spPr>
          <a:xfrm>
            <a:off x="5044549" y="3884562"/>
            <a:ext cx="7036656" cy="1647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CEBAF upgrade* </a:t>
            </a:r>
          </a:p>
          <a:p>
            <a:pPr lvl="1"/>
            <a:r>
              <a:rPr lang="en-US" sz="2000" dirty="0"/>
              <a:t>Will create complementary to EIC experimental program, boosting NP science portfolio</a:t>
            </a:r>
          </a:p>
          <a:p>
            <a:pPr lvl="2"/>
            <a:r>
              <a:rPr lang="en-US" sz="1600" dirty="0"/>
              <a:t>22 GeV and polarized positrons</a:t>
            </a:r>
          </a:p>
        </p:txBody>
      </p:sp>
    </p:spTree>
    <p:extLst>
      <p:ext uri="{BB962C8B-B14F-4D97-AF65-F5344CB8AC3E}">
        <p14:creationId xmlns:p14="http://schemas.microsoft.com/office/powerpoint/2010/main" val="1791261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AAD66-4C2E-4A07-C361-A46CDF08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12 GeV Upgrade – </a:t>
            </a:r>
            <a:r>
              <a:rPr lang="en-US" dirty="0">
                <a:solidFill>
                  <a:srgbClr val="FF0000"/>
                </a:solidFill>
              </a:rPr>
              <a:t>was done with added SRF cryomodules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C618B-61E3-4963-1DE3-4B30950F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27E6B-BBA9-3AD0-0DE7-01C86663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4955E-C1FF-BE66-A797-A9F237C8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04892-7463-DA08-1D45-6F7620569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8" y="942473"/>
            <a:ext cx="6088808" cy="44075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B94121-5819-2699-C752-8A868B40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930" y="1026695"/>
            <a:ext cx="5658437" cy="4323347"/>
          </a:xfrm>
        </p:spPr>
        <p:txBody>
          <a:bodyPr>
            <a:normAutofit/>
          </a:bodyPr>
          <a:lstStyle/>
          <a:p>
            <a:r>
              <a:rPr lang="en-US" dirty="0"/>
              <a:t>Double maximum accelerator energy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Ten new high gradient cryomodules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Double Helium refrigeration plant capacity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Civil construction and upgraded utilities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Add 10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arc of magnets for 5.5 paths machine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Add 4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experimental hall 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New experimental equipment in halls B, C, 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Project completed in September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7ED92-A748-4E43-B620-5219624CC59A}"/>
              </a:ext>
            </a:extLst>
          </p:cNvPr>
          <p:cNvSpPr txBox="1"/>
          <p:nvPr/>
        </p:nvSpPr>
        <p:spPr>
          <a:xfrm>
            <a:off x="2378666" y="5669644"/>
            <a:ext cx="7867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CEBAF 22 GeV upgrade will be done without adding more RF</a:t>
            </a:r>
          </a:p>
        </p:txBody>
      </p:sp>
    </p:spTree>
    <p:extLst>
      <p:ext uri="{BB962C8B-B14F-4D97-AF65-F5344CB8AC3E}">
        <p14:creationId xmlns:p14="http://schemas.microsoft.com/office/powerpoint/2010/main" val="3520077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B0C4-BED5-CFEA-B728-47E332A0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upgrade foundation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E56DB-1D12-A8ED-ECF8-E5A46A59B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3C58F-C981-75A1-444F-D7A9EB98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EED14-C326-0ED6-4840-9AF4E49E3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50734-CC0A-1A9F-E0A2-F75B601B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1" y="893311"/>
            <a:ext cx="4158243" cy="4384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970DA-4180-BD11-CF63-00D355B20037}"/>
              </a:ext>
            </a:extLst>
          </p:cNvPr>
          <p:cNvSpPr txBox="1"/>
          <p:nvPr/>
        </p:nvSpPr>
        <p:spPr>
          <a:xfrm>
            <a:off x="331682" y="5373758"/>
            <a:ext cx="3184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CEBAF – separate arc for each different 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2751B7-981C-1118-540E-7E7DED17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167" y="893311"/>
            <a:ext cx="6649152" cy="3951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C41DB0-42F1-E098-0545-A53AC37E0365}"/>
              </a:ext>
            </a:extLst>
          </p:cNvPr>
          <p:cNvSpPr txBox="1"/>
          <p:nvPr/>
        </p:nvSpPr>
        <p:spPr>
          <a:xfrm>
            <a:off x="5212167" y="4953643"/>
            <a:ext cx="627255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EMMA (Electron Model for Multiple Applications) –demonstrated that orbits can be compacted to within 10 mm in radius over an electron momentum range of 12–18 MeV/c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B281D6-A5EA-D341-0E41-10D2ACA28286}"/>
              </a:ext>
            </a:extLst>
          </p:cNvPr>
          <p:cNvSpPr/>
          <p:nvPr/>
        </p:nvSpPr>
        <p:spPr>
          <a:xfrm>
            <a:off x="5212167" y="5771577"/>
            <a:ext cx="6796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Acceleration in the linear non-scaling fixed-field alternating-gradient accelerator EMMA, S. Machida, et al., Nature Physics volume 8, pages 243–247 (2012)</a:t>
            </a:r>
          </a:p>
        </p:txBody>
      </p:sp>
    </p:spTree>
    <p:extLst>
      <p:ext uri="{BB962C8B-B14F-4D97-AF65-F5344CB8AC3E}">
        <p14:creationId xmlns:p14="http://schemas.microsoft.com/office/powerpoint/2010/main" val="6612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8624-E850-ED45-B457-29EA4248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170EC-1D57-7D47-B083-3A0BC2EF7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28030"/>
            <a:ext cx="6688410" cy="2550430"/>
          </a:xfrm>
        </p:spPr>
        <p:txBody>
          <a:bodyPr/>
          <a:lstStyle/>
          <a:p>
            <a:r>
              <a:rPr lang="en-US" dirty="0"/>
              <a:t>Thomas Jefferson National Accelerator Facility, or JLab, is located in Newport News, Virginia, next to many historical landmarks</a:t>
            </a:r>
          </a:p>
          <a:p>
            <a:r>
              <a:rPr lang="en-US" sz="1800" dirty="0"/>
              <a:t>1984-1987 – funding, selection of SC RF, start of construction</a:t>
            </a:r>
          </a:p>
          <a:p>
            <a:r>
              <a:rPr lang="en-US" sz="1800" dirty="0"/>
              <a:t>1995 – start of CEBAF operation at 4 GeV</a:t>
            </a:r>
          </a:p>
          <a:p>
            <a:r>
              <a:rPr lang="en-US" sz="1800" dirty="0"/>
              <a:t>2000 – CEBAF reached 6 GeV</a:t>
            </a:r>
          </a:p>
          <a:p>
            <a:r>
              <a:rPr lang="en-US" sz="1800" dirty="0"/>
              <a:t>2017 – completion of 12 GeV upgrade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E547-116E-5546-A912-77862A8D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4F371-4201-DC47-A156-96821138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E271D-13B2-7B41-971B-3D94BF35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B06AC-1AFB-3447-A563-3081D55D9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411" y="11154"/>
            <a:ext cx="5280334" cy="2960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FC7952-36F8-1049-A4D9-D6352D37AB89}"/>
              </a:ext>
            </a:extLst>
          </p:cNvPr>
          <p:cNvSpPr txBox="1"/>
          <p:nvPr/>
        </p:nvSpPr>
        <p:spPr>
          <a:xfrm>
            <a:off x="7147932" y="2910474"/>
            <a:ext cx="356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Fort Monroe. 20min drive from JLab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AB68AA-1EC5-704B-9ADE-07D0AD85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959" y="3222706"/>
            <a:ext cx="5261796" cy="3200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47AF4-0651-AB40-BEC4-E437AD394B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162762" y="3215221"/>
            <a:ext cx="6383006" cy="318188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621ABCE-96E3-E045-8E51-DBA451978946}"/>
              </a:ext>
            </a:extLst>
          </p:cNvPr>
          <p:cNvSpPr txBox="1">
            <a:spLocks/>
          </p:cNvSpPr>
          <p:nvPr/>
        </p:nvSpPr>
        <p:spPr>
          <a:xfrm>
            <a:off x="2740358" y="3861675"/>
            <a:ext cx="3557572" cy="1308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Jefferson Lab by the numbers: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~ 960 employees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    ~ 1,600 Active Users worldwide</a:t>
            </a:r>
          </a:p>
        </p:txBody>
      </p:sp>
    </p:spTree>
    <p:extLst>
      <p:ext uri="{BB962C8B-B14F-4D97-AF65-F5344CB8AC3E}">
        <p14:creationId xmlns:p14="http://schemas.microsoft.com/office/powerpoint/2010/main" val="2556678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C29DF-5AB5-0EF8-086A-A8DE9BDEF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upgrade foundation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A3C38-F891-774A-0412-6DF7E84A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5AC7B-446E-FBA6-16C2-C4F799AE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6ADFF-42A6-4F73-F806-FAFCB3BD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AB5F03-EEF2-0533-01CE-15B6719B67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6585" b="4721"/>
          <a:stretch/>
        </p:blipFill>
        <p:spPr>
          <a:xfrm>
            <a:off x="4283242" y="798042"/>
            <a:ext cx="6911964" cy="3540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E6D64-AD59-D68E-B7F4-7B70E4A2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97385"/>
            <a:ext cx="2789821" cy="2941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0FA2AE-2E1C-D06A-B1D5-26E56CB4D780}"/>
              </a:ext>
            </a:extLst>
          </p:cNvPr>
          <p:cNvSpPr txBox="1"/>
          <p:nvPr/>
        </p:nvSpPr>
        <p:spPr>
          <a:xfrm>
            <a:off x="258662" y="4417459"/>
            <a:ext cx="2803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CEBAF – separate arc for each different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05526-CBAA-B3C4-4EA7-74BBC415269F}"/>
              </a:ext>
            </a:extLst>
          </p:cNvPr>
          <p:cNvSpPr txBox="1"/>
          <p:nvPr/>
        </p:nvSpPr>
        <p:spPr>
          <a:xfrm>
            <a:off x="3480247" y="4478578"/>
            <a:ext cx="857353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CBETA (Cornell-Brookhaven energy recovery </a:t>
            </a:r>
            <a:r>
              <a:rPr lang="en-US" sz="1800" dirty="0" err="1"/>
              <a:t>linac</a:t>
            </a:r>
            <a:r>
              <a:rPr lang="en-US" sz="1800" dirty="0"/>
              <a:t> Test Accelerator) – the fixed-field alternating-gradient optical system used for the return loop successfully transported electron bunches of 42, 78, 114, and 150 MeV in a common vacuum chamber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B13013-25F1-6255-4D66-84A5C12CAB5C}"/>
              </a:ext>
            </a:extLst>
          </p:cNvPr>
          <p:cNvSpPr/>
          <p:nvPr/>
        </p:nvSpPr>
        <p:spPr>
          <a:xfrm>
            <a:off x="3269009" y="5529183"/>
            <a:ext cx="85971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CBETA: First </a:t>
            </a:r>
            <a:r>
              <a:rPr lang="en-US" sz="1200" i="1" dirty="0" err="1"/>
              <a:t>Multipass</a:t>
            </a:r>
            <a:r>
              <a:rPr lang="en-US" sz="1200" i="1" dirty="0"/>
              <a:t> Superconducting Linear Accelerator with Energy Recovery, A. </a:t>
            </a:r>
            <a:r>
              <a:rPr lang="en-US" sz="1200" i="1" dirty="0" err="1"/>
              <a:t>Bartnik</a:t>
            </a:r>
            <a:r>
              <a:rPr lang="en-US" sz="1200" i="1" dirty="0"/>
              <a:t>, et al., </a:t>
            </a:r>
            <a:r>
              <a:rPr lang="en-US" sz="1200" i="1" dirty="0" err="1"/>
              <a:t>Phys.Rev.Lett</a:t>
            </a:r>
            <a:r>
              <a:rPr lang="en-US" sz="1200" i="1" dirty="0"/>
              <a:t>. 125 (2020) 4, 044803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23B97-CC2A-BF57-F28F-1C56CCDFDA40}"/>
              </a:ext>
            </a:extLst>
          </p:cNvPr>
          <p:cNvSpPr txBox="1"/>
          <p:nvPr/>
        </p:nvSpPr>
        <p:spPr>
          <a:xfrm>
            <a:off x="258662" y="5838288"/>
            <a:ext cx="1119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i="1" dirty="0">
                <a:solidFill>
                  <a:srgbClr val="0432FF"/>
                </a:solidFill>
              </a:rPr>
              <a:t>EMMA &amp; CBETA FFA approach: we can increase number of passes through CEBAF </a:t>
            </a:r>
            <a:r>
              <a:rPr lang="en-US" sz="2000" b="1" i="1" dirty="0" err="1">
                <a:solidFill>
                  <a:srgbClr val="0432FF"/>
                </a:solidFill>
              </a:rPr>
              <a:t>linac</a:t>
            </a:r>
            <a:r>
              <a:rPr lang="en-US" sz="2000" b="1" i="1" dirty="0">
                <a:solidFill>
                  <a:srgbClr val="0432FF"/>
                </a:solidFill>
              </a:rPr>
              <a:t> without the need to increase the number of arcs</a:t>
            </a:r>
          </a:p>
        </p:txBody>
      </p:sp>
    </p:spTree>
    <p:extLst>
      <p:ext uri="{BB962C8B-B14F-4D97-AF65-F5344CB8AC3E}">
        <p14:creationId xmlns:p14="http://schemas.microsoft.com/office/powerpoint/2010/main" val="4082756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FD089-EB8B-3879-1EA0-22EB781D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FFA FODO Cell – How Does it Work?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D54B4-1706-E926-656E-7D430F87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AAC0E-7915-C430-A483-1E862321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96892-C859-6356-20E2-92D5CB31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749BF-6229-2118-925A-702F1CB5D6DF}"/>
              </a:ext>
            </a:extLst>
          </p:cNvPr>
          <p:cNvSpPr txBox="1">
            <a:spLocks/>
          </p:cNvSpPr>
          <p:nvPr/>
        </p:nvSpPr>
        <p:spPr>
          <a:xfrm>
            <a:off x="520258" y="840423"/>
            <a:ext cx="11350900" cy="1326695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87" indent="-172687" defTabSz="685983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Large momentum acceptance FFA cell, configured with combined function magnets capable of transporting multiple energy beams through the same string of permanent magnets </a:t>
            </a:r>
            <a:r>
              <a:rPr lang="en-US" sz="1800" dirty="0">
                <a:solidFill>
                  <a:srgbClr val="002060"/>
                </a:solidFill>
                <a:latin typeface="Symbol" panose="05050102010706020507" pitchFamily="18" charset="2"/>
              </a:rPr>
              <a:t>(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six beams with energies spanning a factor of two)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793F6-0836-5B29-58EE-8048D3148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949" y="1925358"/>
            <a:ext cx="3390954" cy="25985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1FE6C9-459C-D3AD-376A-AA03DF841539}"/>
              </a:ext>
            </a:extLst>
          </p:cNvPr>
          <p:cNvGrpSpPr/>
          <p:nvPr/>
        </p:nvGrpSpPr>
        <p:grpSpPr>
          <a:xfrm>
            <a:off x="4426012" y="1943876"/>
            <a:ext cx="3316755" cy="2610570"/>
            <a:chOff x="5331964" y="2754091"/>
            <a:chExt cx="3315200" cy="26280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E15970-851A-1F71-A1D5-F51A483CC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1964" y="2754091"/>
              <a:ext cx="3315200" cy="25972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2A8F91-5867-6073-3D2A-D5025ED7B0DF}"/>
                </a:ext>
              </a:extLst>
            </p:cNvPr>
            <p:cNvSpPr txBox="1"/>
            <p:nvPr/>
          </p:nvSpPr>
          <p:spPr>
            <a:xfrm>
              <a:off x="7760992" y="4828168"/>
              <a:ext cx="88373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983" eaLnBrk="1" hangingPunct="1">
                <a:defRPr/>
              </a:pPr>
              <a:r>
                <a:rPr lang="en-US" sz="1050" dirty="0">
                  <a:solidFill>
                    <a:prstClr val="white"/>
                  </a:solidFill>
                  <a:latin typeface="Arial" charset="0"/>
                  <a:ea typeface="+mn-ea"/>
                  <a:cs typeface="Arial" charset="0"/>
                </a:rPr>
                <a:t>1 T</a:t>
              </a:r>
            </a:p>
            <a:p>
              <a:pPr algn="r" defTabSz="685983" eaLnBrk="1" hangingPunct="1">
                <a:defRPr/>
              </a:pPr>
              <a:r>
                <a:rPr lang="en-US" sz="1050" dirty="0">
                  <a:solidFill>
                    <a:prstClr val="white"/>
                  </a:solidFill>
                  <a:latin typeface="Arial" charset="0"/>
                  <a:ea typeface="+mn-ea"/>
                  <a:cs typeface="Arial" charset="0"/>
                </a:rPr>
                <a:t>50 T/m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E9627B-3CED-22C9-7155-C679B1A0E219}"/>
              </a:ext>
            </a:extLst>
          </p:cNvPr>
          <p:cNvGrpSpPr/>
          <p:nvPr/>
        </p:nvGrpSpPr>
        <p:grpSpPr>
          <a:xfrm>
            <a:off x="5899412" y="1656376"/>
            <a:ext cx="3666980" cy="276999"/>
            <a:chOff x="6699567" y="5595462"/>
            <a:chExt cx="4425490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D2CC85-70CB-F9CE-4AC5-8338D688138E}"/>
                </a:ext>
              </a:extLst>
            </p:cNvPr>
            <p:cNvSpPr txBox="1"/>
            <p:nvPr/>
          </p:nvSpPr>
          <p:spPr>
            <a:xfrm>
              <a:off x="7336897" y="5595462"/>
              <a:ext cx="37881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983" eaLnBrk="1" hangingPunct="1">
                <a:defRPr/>
              </a:pPr>
              <a:r>
                <a:rPr lang="en-GB" sz="1200" dirty="0">
                  <a:solidFill>
                    <a:srgbClr val="002060"/>
                  </a:solidFill>
                  <a:latin typeface="Arial" charset="0"/>
                  <a:ea typeface="+mn-ea"/>
                  <a:cs typeface="Arial" charset="0"/>
                </a:rPr>
                <a:t>magnets: from 38cm</a:t>
              </a:r>
              <a:r>
                <a:rPr lang="en-GB" sz="1200" baseline="30000" dirty="0">
                  <a:solidFill>
                    <a:srgbClr val="002060"/>
                  </a:solidFill>
                  <a:latin typeface="Arial" charset="0"/>
                  <a:ea typeface="+mn-ea"/>
                  <a:cs typeface="Arial" charset="0"/>
                </a:rPr>
                <a:t>2</a:t>
              </a:r>
              <a:r>
                <a:rPr lang="en-GB" sz="1200" dirty="0">
                  <a:solidFill>
                    <a:srgbClr val="002060"/>
                  </a:solidFill>
                  <a:latin typeface="Arial" charset="0"/>
                  <a:ea typeface="+mn-ea"/>
                  <a:cs typeface="Arial" charset="0"/>
                </a:rPr>
                <a:t> to 78cm</a:t>
              </a:r>
              <a:r>
                <a:rPr lang="en-GB" sz="1200" baseline="30000" dirty="0">
                  <a:solidFill>
                    <a:srgbClr val="002060"/>
                  </a:solidFill>
                  <a:latin typeface="Arial" charset="0"/>
                  <a:ea typeface="+mn-ea"/>
                  <a:cs typeface="Arial" charset="0"/>
                </a:rPr>
                <a:t>2</a:t>
              </a:r>
            </a:p>
          </p:txBody>
        </p:sp>
        <p:pic>
          <p:nvPicPr>
            <p:cNvPr id="14" name="Picture 13" descr="Logo_RR6.jpeg">
              <a:extLst>
                <a:ext uri="{FF2B5EF4-FFF2-40B4-BE49-F238E27FC236}">
                  <a16:creationId xmlns:a16="http://schemas.microsoft.com/office/drawing/2014/main" id="{B361C860-8053-CE1C-CC7F-F744E7980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9567" y="5668859"/>
              <a:ext cx="700881" cy="17498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1DB788-05EC-C414-27EC-6A6CAA2CFD94}"/>
              </a:ext>
            </a:extLst>
          </p:cNvPr>
          <p:cNvGrpSpPr/>
          <p:nvPr/>
        </p:nvGrpSpPr>
        <p:grpSpPr>
          <a:xfrm>
            <a:off x="64737" y="1777042"/>
            <a:ext cx="4619591" cy="4490100"/>
            <a:chOff x="323617" y="2130201"/>
            <a:chExt cx="4521272" cy="46657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FAE141-6443-E0DA-1214-3CBE1EED2B4D}"/>
                </a:ext>
              </a:extLst>
            </p:cNvPr>
            <p:cNvGrpSpPr/>
            <p:nvPr/>
          </p:nvGrpSpPr>
          <p:grpSpPr>
            <a:xfrm>
              <a:off x="323617" y="2130201"/>
              <a:ext cx="4521272" cy="4665757"/>
              <a:chOff x="4683355" y="2156098"/>
              <a:chExt cx="4039081" cy="420032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9066D8A-9A94-677A-3E7A-5E661E79A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3355" y="2156098"/>
                <a:ext cx="4039081" cy="4177589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FE7E0D-8E14-20EB-3780-C73435F2591F}"/>
                  </a:ext>
                </a:extLst>
              </p:cNvPr>
              <p:cNvSpPr txBox="1"/>
              <p:nvPr/>
            </p:nvSpPr>
            <p:spPr>
              <a:xfrm>
                <a:off x="5325239" y="2864939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83" eaLnBrk="1" hangingPunct="1">
                  <a:defRPr/>
                </a:pPr>
                <a:r>
                  <a:rPr lang="en-GB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098832-0A3A-33EE-7A45-B32258894E69}"/>
                  </a:ext>
                </a:extLst>
              </p:cNvPr>
              <p:cNvSpPr/>
              <p:nvPr/>
            </p:nvSpPr>
            <p:spPr>
              <a:xfrm>
                <a:off x="7585353" y="2391287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83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935880B-CD23-3C9E-77A3-457001F153D4}"/>
                  </a:ext>
                </a:extLst>
              </p:cNvPr>
              <p:cNvSpPr/>
              <p:nvPr/>
            </p:nvSpPr>
            <p:spPr>
              <a:xfrm>
                <a:off x="5206873" y="2378459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83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1E98E1-D12A-720B-8E35-7106763AEA7C}"/>
                  </a:ext>
                </a:extLst>
              </p:cNvPr>
              <p:cNvSpPr/>
              <p:nvPr/>
            </p:nvSpPr>
            <p:spPr>
              <a:xfrm>
                <a:off x="5964496" y="2269208"/>
                <a:ext cx="1518045" cy="163940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83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A67CDE-0029-46E5-D26E-BB22FB92031C}"/>
                  </a:ext>
                </a:extLst>
              </p:cNvPr>
              <p:cNvSpPr txBox="1"/>
              <p:nvPr/>
            </p:nvSpPr>
            <p:spPr>
              <a:xfrm>
                <a:off x="6606380" y="2878839"/>
                <a:ext cx="395626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83" eaLnBrk="1" hangingPunct="1">
                  <a:defRPr/>
                </a:pPr>
                <a:r>
                  <a:rPr lang="en-GB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BF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B22809-73EA-3566-661C-6D754232A31A}"/>
                  </a:ext>
                </a:extLst>
              </p:cNvPr>
              <p:cNvSpPr txBox="1"/>
              <p:nvPr/>
            </p:nvSpPr>
            <p:spPr>
              <a:xfrm>
                <a:off x="7781569" y="2875072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83" eaLnBrk="1" hangingPunct="1">
                  <a:defRPr/>
                </a:pPr>
                <a:r>
                  <a:rPr lang="en-GB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D37CF3-B6B7-32DD-1FD7-7043144404BF}"/>
                  </a:ext>
                </a:extLst>
              </p:cNvPr>
              <p:cNvSpPr txBox="1"/>
              <p:nvPr/>
            </p:nvSpPr>
            <p:spPr>
              <a:xfrm>
                <a:off x="6532600" y="6079351"/>
                <a:ext cx="395626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83" eaLnBrk="1" hangingPunct="1">
                  <a:defRPr/>
                </a:pPr>
                <a:r>
                  <a:rPr lang="en-GB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BF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8FFA907-ACF1-A1AC-D928-1874C0EB2F0D}"/>
                  </a:ext>
                </a:extLst>
              </p:cNvPr>
              <p:cNvSpPr txBox="1"/>
              <p:nvPr/>
            </p:nvSpPr>
            <p:spPr>
              <a:xfrm>
                <a:off x="7754372" y="6068019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83" eaLnBrk="1" hangingPunct="1">
                  <a:defRPr/>
                </a:pPr>
                <a:r>
                  <a:rPr lang="en-GB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7533DEE-59CF-5282-EC3F-5DB44714ADE8}"/>
                  </a:ext>
                </a:extLst>
              </p:cNvPr>
              <p:cNvSpPr txBox="1"/>
              <p:nvPr/>
            </p:nvSpPr>
            <p:spPr>
              <a:xfrm>
                <a:off x="5339819" y="6079350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983" eaLnBrk="1" hangingPunct="1">
                  <a:defRPr/>
                </a:pPr>
                <a:r>
                  <a:rPr lang="en-GB" sz="9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lang="en-US" sz="9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636B810-1C67-C90A-32C0-CB6BB2005DE1}"/>
                  </a:ext>
                </a:extLst>
              </p:cNvPr>
              <p:cNvSpPr/>
              <p:nvPr/>
            </p:nvSpPr>
            <p:spPr>
              <a:xfrm>
                <a:off x="5192292" y="6018791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83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EFB65AA-E507-473B-797F-557D1B7900F9}"/>
                  </a:ext>
                </a:extLst>
              </p:cNvPr>
              <p:cNvSpPr/>
              <p:nvPr/>
            </p:nvSpPr>
            <p:spPr>
              <a:xfrm>
                <a:off x="5967235" y="6018791"/>
                <a:ext cx="1515306" cy="760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83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EE2DB9-112B-0ACB-1D6B-62BE908A8CE3}"/>
                  </a:ext>
                </a:extLst>
              </p:cNvPr>
              <p:cNvSpPr/>
              <p:nvPr/>
            </p:nvSpPr>
            <p:spPr>
              <a:xfrm>
                <a:off x="7585353" y="6019917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983" eaLnBrk="1" hangingPunct="1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7659523-40C2-ABB0-CAC7-D0EFEE7AE94D}"/>
                </a:ext>
              </a:extLst>
            </p:cNvPr>
            <p:cNvSpPr/>
            <p:nvPr/>
          </p:nvSpPr>
          <p:spPr>
            <a:xfrm>
              <a:off x="4315058" y="2130201"/>
              <a:ext cx="512320" cy="4480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983" eaLnBrk="1" hangingPunct="1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1FEBDBF-82A3-1B3A-FA49-B853F5E13624}"/>
              </a:ext>
            </a:extLst>
          </p:cNvPr>
          <p:cNvSpPr txBox="1">
            <a:spLocks/>
          </p:cNvSpPr>
          <p:nvPr/>
        </p:nvSpPr>
        <p:spPr>
          <a:xfrm>
            <a:off x="4553098" y="5012434"/>
            <a:ext cx="6887701" cy="1403025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87" indent="-172687" defTabSz="685983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Closely spaced orbits for all six beams (~ 1 cm)</a:t>
            </a:r>
          </a:p>
          <a:p>
            <a:pPr marL="172687" indent="-172687" defTabSz="685983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Extremally low dispersion (a few mm) in a combined function lattice</a:t>
            </a:r>
          </a:p>
          <a:p>
            <a:pPr marL="172687" indent="-172687" defTabSz="685983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</a:rPr>
              <a:t>Self similar beta functions for different energy beams </a:t>
            </a:r>
          </a:p>
        </p:txBody>
      </p:sp>
    </p:spTree>
    <p:extLst>
      <p:ext uri="{BB962C8B-B14F-4D97-AF65-F5344CB8AC3E}">
        <p14:creationId xmlns:p14="http://schemas.microsoft.com/office/powerpoint/2010/main" val="1488635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72DC-CF76-02BB-6EBD-2CA11B04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Energy: </a:t>
            </a:r>
            <a:r>
              <a:rPr lang="en-US" dirty="0">
                <a:solidFill>
                  <a:srgbClr val="0070C0"/>
                </a:solidFill>
              </a:rPr>
              <a:t>Four Different Energy Beams Bending in One FFA Line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5EC65-B411-70BD-2AB6-CC7D81D2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BA826-00AA-96B5-2198-B6B8062B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55253-F1F4-2712-D460-6A26829E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83A484B-2CB4-7BA0-D010-4265E3550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33" y="876926"/>
            <a:ext cx="7296738" cy="5472554"/>
          </a:xfr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0CBAEA86-A685-F1BD-82BC-0218437B07CE}"/>
              </a:ext>
            </a:extLst>
          </p:cNvPr>
          <p:cNvSpPr/>
          <p:nvPr/>
        </p:nvSpPr>
        <p:spPr>
          <a:xfrm rot="10350655">
            <a:off x="729818" y="2926900"/>
            <a:ext cx="1381616" cy="821119"/>
          </a:xfrm>
          <a:prstGeom prst="arc">
            <a:avLst>
              <a:gd name="adj1" fmla="val 16464433"/>
              <a:gd name="adj2" fmla="val 2637663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BBA8C3-B7BB-1B13-AFF9-B7EB363BCF8B}"/>
              </a:ext>
            </a:extLst>
          </p:cNvPr>
          <p:cNvSpPr txBox="1"/>
          <p:nvPr/>
        </p:nvSpPr>
        <p:spPr>
          <a:xfrm>
            <a:off x="51070" y="2162619"/>
            <a:ext cx="2419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Four beams from different passes Bending in the Arc through one FFA beamline.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5A171-B35C-9EA5-0161-928F7DBE7AC1}"/>
              </a:ext>
            </a:extLst>
          </p:cNvPr>
          <p:cNvSpPr txBox="1"/>
          <p:nvPr/>
        </p:nvSpPr>
        <p:spPr>
          <a:xfrm>
            <a:off x="520050" y="3819872"/>
            <a:ext cx="769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FFA Arc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AFF72-ADE6-6C70-7CE7-0A959428C64F}"/>
              </a:ext>
            </a:extLst>
          </p:cNvPr>
          <p:cNvSpPr txBox="1"/>
          <p:nvPr/>
        </p:nvSpPr>
        <p:spPr>
          <a:xfrm>
            <a:off x="893129" y="3172803"/>
            <a:ext cx="142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Passes 4,5,6, and 7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in one pipe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7C4D369-0045-7F01-08B3-9E4CD15ECE97}"/>
              </a:ext>
            </a:extLst>
          </p:cNvPr>
          <p:cNvSpPr txBox="1">
            <a:spLocks noChangeArrowheads="1"/>
          </p:cNvSpPr>
          <p:nvPr/>
        </p:nvSpPr>
        <p:spPr>
          <a:xfrm>
            <a:off x="7523351" y="5728269"/>
            <a:ext cx="1427351" cy="505610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91">
              <a:lnSpc>
                <a:spcPct val="110000"/>
              </a:lnSpc>
              <a:buNone/>
              <a:defRPr/>
            </a:pPr>
            <a:r>
              <a:rPr lang="en-US" sz="1200" dirty="0">
                <a:solidFill>
                  <a:srgbClr val="7030A0"/>
                </a:solidFill>
                <a:latin typeface="Arial"/>
                <a:cs typeface="Arial"/>
              </a:rPr>
              <a:t>Stephen Brooks</a:t>
            </a:r>
          </a:p>
          <a:p>
            <a:pPr marL="0" indent="0" algn="ctr" defTabSz="342991">
              <a:lnSpc>
                <a:spcPct val="110000"/>
              </a:lnSpc>
              <a:buNone/>
              <a:defRPr/>
            </a:pPr>
            <a:r>
              <a:rPr lang="en-US" sz="1200" dirty="0">
                <a:solidFill>
                  <a:srgbClr val="7030A0"/>
                </a:solidFill>
                <a:latin typeface="Arial"/>
                <a:cs typeface="Arial"/>
              </a:rPr>
              <a:t>BNL</a:t>
            </a:r>
          </a:p>
        </p:txBody>
      </p:sp>
    </p:spTree>
    <p:extLst>
      <p:ext uri="{BB962C8B-B14F-4D97-AF65-F5344CB8AC3E}">
        <p14:creationId xmlns:p14="http://schemas.microsoft.com/office/powerpoint/2010/main" val="1758172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7896-61C2-47FF-E3AA-BC8371A86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capability foundation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79D9D-A321-AC0C-CD40-565CACAF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2985A-8CDC-AA5B-CA48-A34CE8F5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21151-3E13-F26F-3B56-52375EDE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C1FA6-9970-2813-238C-F254F2C6C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" t="2350" r="5455" b="3645"/>
          <a:stretch/>
        </p:blipFill>
        <p:spPr>
          <a:xfrm>
            <a:off x="258766" y="1029031"/>
            <a:ext cx="5151564" cy="4040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F07B9-C1E8-CE83-5775-E2F69163B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10648"/>
            <a:ext cx="5191432" cy="487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D3A5CE-2E3D-4C74-1CEA-F0CBE1A98FFD}"/>
              </a:ext>
            </a:extLst>
          </p:cNvPr>
          <p:cNvSpPr txBox="1"/>
          <p:nvPr/>
        </p:nvSpPr>
        <p:spPr>
          <a:xfrm>
            <a:off x="152400" y="5258698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 </a:t>
            </a:r>
            <a:r>
              <a:rPr lang="en-US" dirty="0" err="1"/>
              <a:t>Grames</a:t>
            </a:r>
            <a:r>
              <a:rPr lang="en-US" dirty="0"/>
              <a:t> et al.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801925-D6B4-3823-F2E5-7DCF69B54DF9}"/>
              </a:ext>
            </a:extLst>
          </p:cNvPr>
          <p:cNvSpPr/>
          <p:nvPr/>
        </p:nvSpPr>
        <p:spPr>
          <a:xfrm>
            <a:off x="152400" y="5787448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Production of Highly Polarized Positrons Using Polarized Electrons at MeV Energies</a:t>
            </a:r>
          </a:p>
          <a:p>
            <a:r>
              <a:rPr lang="en-US" sz="1600" dirty="0"/>
              <a:t>D. Abbott et al. (</a:t>
            </a:r>
            <a:r>
              <a:rPr lang="en-US" sz="1600" dirty="0" err="1"/>
              <a:t>PEPPo</a:t>
            </a:r>
            <a:r>
              <a:rPr lang="en-US" sz="1600" dirty="0"/>
              <a:t> Collaboration),  Phys. Rev. Lett. 116, 214801 – Published 27 May 2016</a:t>
            </a:r>
          </a:p>
        </p:txBody>
      </p:sp>
    </p:spTree>
    <p:extLst>
      <p:ext uri="{BB962C8B-B14F-4D97-AF65-F5344CB8AC3E}">
        <p14:creationId xmlns:p14="http://schemas.microsoft.com/office/powerpoint/2010/main" val="922854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F5FAB-6787-3454-A451-84924AF72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AB84D-0928-A989-D78B-562FFA68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C9B8E-04B5-D6B0-D089-7356EFC9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828F-61EF-C8E7-DE0A-414F118D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27E31-D771-0118-DED0-9D5B90AA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>
            <a:normAutofit fontScale="90000"/>
          </a:bodyPr>
          <a:lstStyle/>
          <a:p>
            <a:r>
              <a:rPr lang="en-US" dirty="0"/>
              <a:t>CEBAF polarized e+ design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91AE986-50FC-1ABC-D63B-0C75B55791B2}"/>
              </a:ext>
            </a:extLst>
          </p:cNvPr>
          <p:cNvSpPr txBox="1">
            <a:spLocks/>
          </p:cNvSpPr>
          <p:nvPr/>
        </p:nvSpPr>
        <p:spPr>
          <a:xfrm>
            <a:off x="73326" y="922270"/>
            <a:ext cx="8305603" cy="297698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Design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Ce</a:t>
            </a:r>
            <a:r>
              <a:rPr kumimoji="0" lang="en-US" sz="2000" b="0" i="0" u="none" strike="noStrike" kern="1200" cap="none" spc="0" normalizeH="0" baseline="30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+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BAF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injector and critical risk areas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Plan to test two prototype targets at LERF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Rotating solid tungsten (JLab/ODU) and liquid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GaInSn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Xelera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SBIR Phase 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LDRD for high current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photogun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at GTS &amp; Beam Degrader 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Aim for 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0 mA @ 10 MeV, up to 90% polarization, long lifetime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Degrade e- beam to mimic larger emittance e+ beam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Positron generation and capture simulations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Integrated optimized design is emerging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85F761E-667A-72FE-9589-CCDBDC690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84" y="4154247"/>
            <a:ext cx="6030780" cy="239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C20A81-A841-BFB1-7134-07A6BBDEF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1" y="4144718"/>
            <a:ext cx="5292716" cy="240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3EBA62-4590-52FE-BC02-316E1088C41B}"/>
              </a:ext>
            </a:extLst>
          </p:cNvPr>
          <p:cNvGrpSpPr/>
          <p:nvPr/>
        </p:nvGrpSpPr>
        <p:grpSpPr>
          <a:xfrm>
            <a:off x="8528705" y="466569"/>
            <a:ext cx="3158224" cy="1668257"/>
            <a:chOff x="8528705" y="361887"/>
            <a:chExt cx="3158224" cy="16682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6A7430-009A-0D6C-6A38-498E5B45F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705" y="361887"/>
              <a:ext cx="1136463" cy="13796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5298AB-3FD2-4D52-B753-B38862CA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129" y="519415"/>
              <a:ext cx="1967800" cy="1222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9366C4-A3BF-0474-E400-2239F144B630}"/>
                </a:ext>
              </a:extLst>
            </p:cNvPr>
            <p:cNvSpPr txBox="1"/>
            <p:nvPr/>
          </p:nvSpPr>
          <p:spPr>
            <a:xfrm>
              <a:off x="8852223" y="1743912"/>
              <a:ext cx="2724347" cy="2862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rtl="0">
                <a:lnSpc>
                  <a:spcPct val="90000"/>
                </a:lnSpc>
                <a:defRPr/>
              </a:pPr>
              <a:r>
                <a:rPr lang="en-US" sz="1400" err="1">
                  <a:solidFill>
                    <a:prstClr val="black"/>
                  </a:solidFill>
                  <a:latin typeface="Arial"/>
                </a:rPr>
                <a:t>GaInSn</a:t>
              </a:r>
              <a:r>
                <a:rPr lang="en-US" sz="1400">
                  <a:solidFill>
                    <a:prstClr val="black"/>
                  </a:solidFill>
                  <a:latin typeface="Arial"/>
                </a:rPr>
                <a:t> and Tungsten Targets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DF4D11D-4B61-165F-1689-67F371509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12" y="2238137"/>
            <a:ext cx="1563519" cy="166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157512-8501-05D1-6149-0A7EB07DF201}"/>
              </a:ext>
            </a:extLst>
          </p:cNvPr>
          <p:cNvSpPr txBox="1"/>
          <p:nvPr/>
        </p:nvSpPr>
        <p:spPr>
          <a:xfrm>
            <a:off x="6264614" y="3454145"/>
            <a:ext cx="944192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rtl="0">
              <a:lnSpc>
                <a:spcPct val="90000"/>
              </a:lnSpc>
              <a:defRPr/>
            </a:pPr>
            <a:r>
              <a:rPr lang="en-US" sz="1400">
                <a:solidFill>
                  <a:prstClr val="black"/>
                </a:solidFill>
                <a:latin typeface="Arial"/>
              </a:rPr>
              <a:t>Polarized e</a:t>
            </a:r>
            <a:r>
              <a:rPr lang="en-US" sz="1400" baseline="30000">
                <a:solidFill>
                  <a:prstClr val="black"/>
                </a:solidFill>
                <a:latin typeface="Arial"/>
              </a:rPr>
              <a:t>-</a:t>
            </a:r>
            <a:r>
              <a:rPr lang="en-US" sz="1400">
                <a:solidFill>
                  <a:prstClr val="black"/>
                </a:solidFill>
                <a:latin typeface="Arial"/>
              </a:rPr>
              <a:t> Source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BC2BA7-9288-D8FA-62D7-B2EA4092A7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3"/>
          <a:stretch/>
        </p:blipFill>
        <p:spPr>
          <a:xfrm>
            <a:off x="8854890" y="2242039"/>
            <a:ext cx="3173532" cy="166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DA1E31-21FD-C24F-888B-A3B262A5A4D5}"/>
              </a:ext>
            </a:extLst>
          </p:cNvPr>
          <p:cNvSpPr txBox="1"/>
          <p:nvPr/>
        </p:nvSpPr>
        <p:spPr>
          <a:xfrm>
            <a:off x="6074640" y="691420"/>
            <a:ext cx="23791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 Narrow" panose="020B0606020202030204" pitchFamily="34" charset="0"/>
              </a:rPr>
              <a:t>Joe </a:t>
            </a:r>
            <a:r>
              <a:rPr lang="en-US" dirty="0" err="1">
                <a:latin typeface="Arial Narrow" panose="020B0606020202030204" pitchFamily="34" charset="0"/>
              </a:rPr>
              <a:t>Grames</a:t>
            </a:r>
            <a:r>
              <a:rPr lang="en-US" dirty="0">
                <a:latin typeface="Arial Narrow" panose="020B0606020202030204" pitchFamily="34" charset="0"/>
              </a:rPr>
              <a:t> and the team</a:t>
            </a:r>
          </a:p>
        </p:txBody>
      </p:sp>
    </p:spTree>
    <p:extLst>
      <p:ext uri="{BB962C8B-B14F-4D97-AF65-F5344CB8AC3E}">
        <p14:creationId xmlns:p14="http://schemas.microsoft.com/office/powerpoint/2010/main" val="315303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33FB5-94CB-53CA-7193-39313444D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2CBB1-D4D1-7556-C857-D3A44A21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8604C-822B-0EB1-2142-F0C38ECD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B20AC-1E99-BB1B-9E2F-438D567DF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628FB5-1AC7-55CF-6E18-150BAB3CB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3" y="2864644"/>
            <a:ext cx="8202803" cy="327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8B503D8-7F6A-B35C-0E2D-9286E983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>
            <a:normAutofit fontScale="90000"/>
          </a:bodyPr>
          <a:lstStyle/>
          <a:p>
            <a:r>
              <a:rPr lang="en-US" dirty="0"/>
              <a:t>CEBAF 22 GeV upgrade design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FA3C307-8918-0D53-805D-77180A71AE0A}"/>
              </a:ext>
            </a:extLst>
          </p:cNvPr>
          <p:cNvSpPr txBox="1">
            <a:spLocks/>
          </p:cNvSpPr>
          <p:nvPr/>
        </p:nvSpPr>
        <p:spPr>
          <a:xfrm>
            <a:off x="140224" y="718238"/>
            <a:ext cx="8728342" cy="48914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Increase the energy without additional RF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Increase the number of recirculation passes with Fixed Field Accelerator (FFA) technology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Remove the highest recirculation pass (Arc 9 &amp; A) and replace them with two compact FFA arcs 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Include time-of-flight (TOF) Splitter bend systems.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New 650 MeV recirculating injector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ysClr val="windowText" lastClr="000000"/>
                </a:solidFill>
                <a:latin typeface="Arial"/>
              </a:rPr>
              <a:t>LDRD on permanent magnets; Fruitful collaboration with BNL and ORNL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A16A05-C663-E107-9E1A-1B3E67C92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4206" y="3911138"/>
            <a:ext cx="3035011" cy="2680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28B0A-77A3-06C0-C902-D253FDBED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4206" y="1235687"/>
            <a:ext cx="3043671" cy="2680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3ADB4-B737-5914-4497-8A8E4D88BC17}"/>
              </a:ext>
            </a:extLst>
          </p:cNvPr>
          <p:cNvSpPr txBox="1"/>
          <p:nvPr/>
        </p:nvSpPr>
        <p:spPr>
          <a:xfrm>
            <a:off x="8984205" y="1190817"/>
            <a:ext cx="2632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kern="1200">
                <a:solidFill>
                  <a:srgbClr val="FF0000"/>
                </a:solidFill>
                <a:latin typeface="Arial"/>
              </a:rPr>
              <a:t>Focusing Magnet BF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30D5F-C27B-2902-6230-81FB6869ABF1}"/>
              </a:ext>
            </a:extLst>
          </p:cNvPr>
          <p:cNvSpPr txBox="1"/>
          <p:nvPr/>
        </p:nvSpPr>
        <p:spPr>
          <a:xfrm>
            <a:off x="8984207" y="3827208"/>
            <a:ext cx="2833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kern="1200">
                <a:solidFill>
                  <a:srgbClr val="FF0000"/>
                </a:solidFill>
                <a:latin typeface="Arial"/>
              </a:rPr>
              <a:t>Defocusing Magnet BD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674A24-FE7D-BC25-15E4-82A9B4330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46" y="5032135"/>
            <a:ext cx="5608704" cy="15497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406FF8-5EE1-2344-EF8E-CEB080BC2B28}"/>
              </a:ext>
            </a:extLst>
          </p:cNvPr>
          <p:cNvSpPr/>
          <p:nvPr/>
        </p:nvSpPr>
        <p:spPr>
          <a:xfrm>
            <a:off x="8897750" y="707375"/>
            <a:ext cx="3294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kern="1200">
                <a:solidFill>
                  <a:prstClr val="black"/>
                </a:solidFill>
                <a:latin typeface="Arial"/>
              </a:rPr>
              <a:t>Permanent Magnets for FFA arcs – BNL fruitful collaboration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43D6FE-24C9-459E-E1A8-CC159019A146}"/>
              </a:ext>
            </a:extLst>
          </p:cNvPr>
          <p:cNvSpPr txBox="1"/>
          <p:nvPr/>
        </p:nvSpPr>
        <p:spPr>
          <a:xfrm>
            <a:off x="1446799" y="4662803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kern="1200">
                <a:solidFill>
                  <a:srgbClr val="FF00FF"/>
                </a:solidFill>
                <a:latin typeface="Arial"/>
              </a:rPr>
              <a:t>FFA arc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DA23D-7615-C0AD-F355-825314878AD5}"/>
              </a:ext>
            </a:extLst>
          </p:cNvPr>
          <p:cNvSpPr txBox="1"/>
          <p:nvPr/>
        </p:nvSpPr>
        <p:spPr>
          <a:xfrm>
            <a:off x="7414655" y="4394651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kern="1200">
                <a:solidFill>
                  <a:srgbClr val="FF00FF"/>
                </a:solidFill>
                <a:latin typeface="Arial"/>
              </a:rPr>
              <a:t>FFA arc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DD3542-3751-A645-96F3-B7AA31A2F38F}"/>
              </a:ext>
            </a:extLst>
          </p:cNvPr>
          <p:cNvSpPr/>
          <p:nvPr/>
        </p:nvSpPr>
        <p:spPr>
          <a:xfrm>
            <a:off x="5954745" y="675226"/>
            <a:ext cx="2655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Alex </a:t>
            </a:r>
            <a:r>
              <a:rPr lang="en-US" dirty="0" err="1"/>
              <a:t>Bogacz</a:t>
            </a:r>
            <a:r>
              <a:rPr lang="en-US" dirty="0"/>
              <a:t> and the team</a:t>
            </a:r>
          </a:p>
        </p:txBody>
      </p:sp>
    </p:spTree>
    <p:extLst>
      <p:ext uri="{BB962C8B-B14F-4D97-AF65-F5344CB8AC3E}">
        <p14:creationId xmlns:p14="http://schemas.microsoft.com/office/powerpoint/2010/main" val="2572313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C3CCC-89B2-67BB-4EE4-D95B3248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LLRF Workshop Coffee Breaks Challenge – 100mA multi-pass ERL LLRF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0158E-5FA0-44D5-FF18-43D857B2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5069D-EDE7-BDED-D736-7E8B4F5C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153D7-4FC8-9E39-DDA9-8E78B8A8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71B78-E97E-79CB-4988-7CF9408C5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0" y="1951408"/>
            <a:ext cx="7452320" cy="269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1FFC9F-8539-5BAF-AD30-062FFF60B142}"/>
              </a:ext>
            </a:extLst>
          </p:cNvPr>
          <p:cNvSpPr/>
          <p:nvPr/>
        </p:nvSpPr>
        <p:spPr>
          <a:xfrm>
            <a:off x="251520" y="763876"/>
            <a:ext cx="11755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Future high energy (multi-GeV), high current (hundreds of mA) beams would require GW RF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Energy recovery alleviates extreme RF power demands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Successful GeV scale ELR demo at CEBAF: ratio of accelerated : recovered energies (50:1)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32DA4C-8583-B43A-EAC4-9F27F7021B98}"/>
              </a:ext>
            </a:extLst>
          </p:cNvPr>
          <p:cNvSpPr/>
          <p:nvPr/>
        </p:nvSpPr>
        <p:spPr>
          <a:xfrm>
            <a:off x="7474687" y="4367620"/>
            <a:ext cx="48077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https://accelconf.web.cern.ch/p03/PAPERS/TOAC006.PDF</a:t>
            </a:r>
            <a:r>
              <a:rPr lang="en-US" sz="14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AA518F-84C8-69AA-BF24-290859F247F4}"/>
              </a:ext>
            </a:extLst>
          </p:cNvPr>
          <p:cNvSpPr/>
          <p:nvPr/>
        </p:nvSpPr>
        <p:spPr>
          <a:xfrm>
            <a:off x="7432384" y="2055706"/>
            <a:ext cx="47596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+mn-lt"/>
              </a:rPr>
              <a:t>Beam is injected into the North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Linac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at 56 MeV where it is accelerated to 556 MeV. The beam traverses Arc1 and then begins acceleration through the South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Linac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where it reaches a maximum energy of 1056 MeV. Following the South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Linac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, the beam passes through a newly installed phase delay chicane. The chicane was designed to create a path length differential of exactly ½-RF wavelength so that upon re-entry into the North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Linac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, the beam is 180</a:t>
            </a:r>
            <a:r>
              <a:rPr lang="en-US" sz="1200" baseline="30000" dirty="0">
                <a:solidFill>
                  <a:srgbClr val="0000FF"/>
                </a:solidFill>
                <a:latin typeface="+mn-lt"/>
              </a:rPr>
              <a:t>0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out of phase with the cavities and will subsequently be decelerated to 556 MeV. After traversing Arc1 the beam enters the South </a:t>
            </a:r>
            <a:r>
              <a:rPr lang="en-US" sz="1200" dirty="0" err="1">
                <a:solidFill>
                  <a:srgbClr val="0000FF"/>
                </a:solidFill>
                <a:latin typeface="+mn-lt"/>
              </a:rPr>
              <a:t>Linac</a:t>
            </a:r>
            <a:r>
              <a:rPr lang="en-US" sz="1200" dirty="0">
                <a:solidFill>
                  <a:srgbClr val="0000FF"/>
                </a:solidFill>
                <a:latin typeface="+mn-lt"/>
              </a:rPr>
              <a:t> - still out of phase with the cavities - and is decelerated to 56 MeV at which point the spent electron beam is sent to a dump. In this way the beam gives energy back to the RF system, which may be used to accelerate subsequent beam.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617CD-4A64-9B49-896F-C4F7C5A23C67}"/>
              </a:ext>
            </a:extLst>
          </p:cNvPr>
          <p:cNvSpPr txBox="1"/>
          <p:nvPr/>
        </p:nvSpPr>
        <p:spPr>
          <a:xfrm>
            <a:off x="68997" y="5289424"/>
            <a:ext cx="12054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What are LLRF features and challenges for CEBAF-like, 5-pass ERL with 100 mA injected current?</a:t>
            </a:r>
          </a:p>
        </p:txBody>
      </p:sp>
    </p:spTree>
    <p:extLst>
      <p:ext uri="{BB962C8B-B14F-4D97-AF65-F5344CB8AC3E}">
        <p14:creationId xmlns:p14="http://schemas.microsoft.com/office/powerpoint/2010/main" val="1994808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A09E7-BC84-9BED-2E21-449B1B84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61" y="310208"/>
            <a:ext cx="11422261" cy="484748"/>
          </a:xfrm>
        </p:spPr>
        <p:txBody>
          <a:bodyPr>
            <a:no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E4D-4E2B-2101-7F6A-02348CF87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13" y="1048214"/>
            <a:ext cx="11089509" cy="5040351"/>
          </a:xfrm>
        </p:spPr>
        <p:txBody>
          <a:bodyPr>
            <a:normAutofit/>
          </a:bodyPr>
          <a:lstStyle/>
          <a:p>
            <a:r>
              <a:rPr lang="en-US" dirty="0"/>
              <a:t>CEBAF provides unique opportunities for nuclear physics studies  </a:t>
            </a:r>
          </a:p>
          <a:p>
            <a:pPr lvl="1"/>
            <a:r>
              <a:rPr lang="en-US" dirty="0"/>
              <a:t>12 GeV upgrade completed in 2017</a:t>
            </a:r>
          </a:p>
          <a:p>
            <a:pPr lvl="1"/>
            <a:r>
              <a:rPr lang="en-US" dirty="0"/>
              <a:t>Four halls running simultaneously since January 2018</a:t>
            </a:r>
          </a:p>
          <a:p>
            <a:pPr lvl="1"/>
            <a:r>
              <a:rPr lang="en-US" dirty="0"/>
              <a:t>Recent run exceeded DOE requirements in delivered hours and reliability</a:t>
            </a:r>
          </a:p>
          <a:p>
            <a:pPr lvl="1"/>
            <a:r>
              <a:rPr lang="en-US" dirty="0"/>
              <a:t>Large numbed of planned and approved experiments for decade into the future</a:t>
            </a:r>
          </a:p>
          <a:p>
            <a:r>
              <a:rPr lang="en-US" dirty="0"/>
              <a:t>CEBAF 22 GeV staged approach via e+ : modern, energy efficient and affordable, complementary to EIC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DDC27E5-3134-7F43-9735-054030FF1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57D08DB-04A9-774C-9C01-72A168717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BFF013D-4848-AA41-9C77-90A0C34A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579EC-8A8E-3249-B1D9-25E2EC9AE0BA}"/>
              </a:ext>
            </a:extLst>
          </p:cNvPr>
          <p:cNvSpPr txBox="1"/>
          <p:nvPr/>
        </p:nvSpPr>
        <p:spPr>
          <a:xfrm>
            <a:off x="4845820" y="4895385"/>
            <a:ext cx="2428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638199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/>
          <a:stretch/>
        </p:blipFill>
        <p:spPr bwMode="auto">
          <a:xfrm>
            <a:off x="2396532" y="618567"/>
            <a:ext cx="7535863" cy="360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3976810"/>
            <a:ext cx="6263923" cy="14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4086" tIns="117043" rIns="234086" bIns="117043">
            <a:spAutoFit/>
          </a:bodyPr>
          <a:lstStyle/>
          <a:p>
            <a:pPr marL="293688" indent="-293688">
              <a:buClr>
                <a:srgbClr val="BE1D1D"/>
              </a:buClr>
              <a:buFont typeface="Wingdings" charset="0"/>
              <a:buChar char="§"/>
            </a:pPr>
            <a:r>
              <a:rPr lang="en-US" dirty="0">
                <a:solidFill>
                  <a:srgbClr val="BE1D1D"/>
                </a:solidFill>
                <a:latin typeface="Avenir Black"/>
                <a:cs typeface="Avenir Black"/>
              </a:rPr>
              <a:t>CEBAF Upgrade completed in September 2017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CW electron beam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err="1">
                <a:solidFill>
                  <a:srgbClr val="BE1D1D"/>
                </a:solidFill>
                <a:latin typeface="Avenir Book"/>
                <a:cs typeface="Avenir Book"/>
              </a:rPr>
              <a:t>E</a:t>
            </a:r>
            <a:r>
              <a:rPr lang="en-US" sz="1600" baseline="-25000" dirty="0" err="1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= 12 </a:t>
            </a:r>
            <a:r>
              <a:rPr lang="en-US" sz="1600" dirty="0" err="1">
                <a:solidFill>
                  <a:srgbClr val="BE1D1D"/>
                </a:solidFill>
                <a:latin typeface="Avenir Book"/>
                <a:cs typeface="Avenir Book"/>
              </a:rPr>
              <a:t>GeV</a:t>
            </a:r>
            <a:endParaRPr lang="en-US" sz="1600" dirty="0">
              <a:solidFill>
                <a:srgbClr val="BE1D1D"/>
              </a:solidFill>
              <a:latin typeface="Avenir Book"/>
              <a:cs typeface="Avenir Book"/>
            </a:endParaRP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I</a:t>
            </a:r>
            <a:r>
              <a:rPr lang="en-US" sz="1600" baseline="-25000" dirty="0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= 90 </a:t>
            </a:r>
            <a:r>
              <a:rPr lang="en-US" sz="1600" dirty="0">
                <a:solidFill>
                  <a:srgbClr val="BE1D1D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A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err="1">
                <a:solidFill>
                  <a:srgbClr val="BE1D1D"/>
                </a:solidFill>
                <a:latin typeface="Avenir Book"/>
                <a:cs typeface="Avenir Book"/>
              </a:rPr>
              <a:t>Pol</a:t>
            </a:r>
            <a:r>
              <a:rPr lang="en-US" sz="1600" baseline="-25000" dirty="0" err="1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~ 90%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5032" y="2389255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venir Black"/>
                <a:cs typeface="Avenir Black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3695" y="1900518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venir Black"/>
                <a:cs typeface="Avenir Black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42534" y="1120908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venir Black"/>
                <a:cs typeface="Avenir Black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7524" y="279735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venir Black"/>
                <a:cs typeface="Avenir Black"/>
              </a:rPr>
              <a:t>C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" y="5635587"/>
            <a:ext cx="575655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/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dirty="0">
                <a:solidFill>
                  <a:srgbClr val="BE1D1D"/>
                </a:solidFill>
                <a:latin typeface="Avenir Black"/>
                <a:cs typeface="Avenir Black"/>
              </a:rPr>
              <a:t>Physics Operation</a:t>
            </a:r>
          </a:p>
          <a:p>
            <a:pPr marL="742950" lvl="1" indent="-285750">
              <a:spcBef>
                <a:spcPct val="20000"/>
              </a:spcBef>
              <a:buFont typeface="Courier New"/>
              <a:buChar char="o"/>
            </a:pP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4 halls running simultaneously since January 2018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56551" y="3653279"/>
            <a:ext cx="6330297" cy="27699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endParaRPr lang="en-US" sz="1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457200">
              <a:buFont typeface="Symbol"/>
              <a:buChar char=""/>
            </a:pPr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Nuclear experiments at ultra-high luminosities, up to 10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39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electrons-nucleons /cm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/ s </a:t>
            </a:r>
          </a:p>
          <a:p>
            <a:pPr defTabSz="457200"/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World-record polarized electron beams </a:t>
            </a:r>
          </a:p>
          <a:p>
            <a:pPr marL="342900" indent="-342900" defTabSz="457200">
              <a:buFont typeface="Wingdings" charset="2"/>
              <a:buChar char="§"/>
            </a:pPr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Highest intensity tagged photon beam at 9 </a:t>
            </a:r>
            <a:r>
              <a:rPr lang="en-US" sz="1600" dirty="0" err="1">
                <a:solidFill>
                  <a:srgbClr val="000000"/>
                </a:solidFill>
                <a:latin typeface="Avenir Book"/>
                <a:cs typeface="Avenir Book"/>
              </a:rPr>
              <a:t>GeV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defTabSz="457200"/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Unprecedented stability and control of beam properties </a:t>
            </a:r>
            <a:r>
              <a:rPr lang="en-US" sz="16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Excellent for low energy Standard Model tests</a:t>
            </a:r>
          </a:p>
          <a:p>
            <a:pPr marL="342900" indent="-342900" defTabSz="457200">
              <a:buFont typeface="Wingdings" charset="2"/>
              <a:buChar char="§"/>
            </a:pPr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Ability to deliver a range of beam energies and currents to multiple experimental halls simultaneously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93181" y="3700042"/>
            <a:ext cx="4463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lack"/>
                <a:cs typeface="Avenir Black"/>
              </a:rPr>
              <a:t>CEBAF World-leading Capabilities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83762" y="939320"/>
            <a:ext cx="7846545" cy="2322513"/>
            <a:chOff x="1" y="939316"/>
            <a:chExt cx="7846545" cy="2322513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1" y="2303654"/>
              <a:ext cx="1875864" cy="91348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txBody>
            <a:bodyPr wrap="square" lIns="234086" tIns="117043" rIns="234086" bIns="117043">
              <a:spAutoFit/>
            </a:bodyPr>
            <a:lstStyle/>
            <a:p>
              <a:pPr marL="173038" indent="-173038">
                <a:buFontTx/>
                <a:buAutoNum type="arabicPeriod"/>
              </a:pPr>
              <a:r>
                <a:rPr lang="en-US" sz="11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INJECTOR</a:t>
              </a:r>
            </a:p>
            <a:p>
              <a:pPr marL="173038" indent="-173038">
                <a:buFontTx/>
                <a:buAutoNum type="arabicPeriod"/>
              </a:pPr>
              <a:r>
                <a:rPr lang="en-US" sz="11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LINACS</a:t>
              </a:r>
            </a:p>
            <a:p>
              <a:pPr marL="173038" indent="-173038">
                <a:buFontTx/>
                <a:buAutoNum type="arabicPeriod"/>
              </a:pPr>
              <a:r>
                <a:rPr lang="en-US" sz="11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RECIRCULATION ARCS</a:t>
              </a:r>
              <a:r>
                <a:rPr lang="en-US" sz="1100" b="1" dirty="0">
                  <a:solidFill>
                    <a:srgbClr val="660066"/>
                  </a:solidFill>
                  <a:latin typeface="Avenir Book"/>
                  <a:cs typeface="Avenir Book"/>
                </a:rPr>
                <a:t> 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396" y="939316"/>
              <a:ext cx="6280150" cy="2322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853337" y="1563964"/>
              <a:ext cx="3064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75190" y="1422820"/>
              <a:ext cx="3064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2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15796" y="2131351"/>
              <a:ext cx="3064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2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60374" y="1611004"/>
              <a:ext cx="3064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404" y="2050701"/>
              <a:ext cx="3064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3</a:t>
              </a:r>
            </a:p>
          </p:txBody>
        </p: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57835"/>
              </p:ext>
            </p:extLst>
          </p:nvPr>
        </p:nvGraphicFramePr>
        <p:xfrm>
          <a:off x="3661006" y="625290"/>
          <a:ext cx="7242936" cy="504083"/>
        </p:xfrm>
        <a:graphic>
          <a:graphicData uri="http://schemas.openxmlformats.org/drawingml/2006/table">
            <a:tbl>
              <a:tblPr firstRow="1" bandRow="1"/>
              <a:tblGrid>
                <a:gridCol w="7242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venir Book"/>
                          <a:ea typeface="+mn-ea"/>
                          <a:cs typeface="Avenir Book"/>
                        </a:rPr>
                        <a:t>Located in Newport News (VA) – In operation since 1995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itle 5"/>
          <p:cNvSpPr>
            <a:spLocks noGrp="1"/>
          </p:cNvSpPr>
          <p:nvPr>
            <p:ph type="title"/>
          </p:nvPr>
        </p:nvSpPr>
        <p:spPr>
          <a:xfrm>
            <a:off x="411892" y="165589"/>
            <a:ext cx="11285837" cy="487490"/>
          </a:xfrm>
        </p:spPr>
        <p:txBody>
          <a:bodyPr/>
          <a:lstStyle/>
          <a:p>
            <a:r>
              <a:rPr lang="en-US" dirty="0"/>
              <a:t>Jefferson Lab’s Scientific Mission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6226741-5E94-C449-8D4C-CCD62CC8586F}"/>
              </a:ext>
            </a:extLst>
          </p:cNvPr>
          <p:cNvSpPr txBox="1">
            <a:spLocks/>
          </p:cNvSpPr>
          <p:nvPr/>
        </p:nvSpPr>
        <p:spPr>
          <a:xfrm>
            <a:off x="121414" y="996109"/>
            <a:ext cx="2025625" cy="2786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432FF"/>
                </a:solidFill>
                <a:cs typeface="Arial" charset="0"/>
              </a:rPr>
              <a:t>Our mission is to understand the subatomic constituents of protons and neutrons and the force that holds them together – the strongest force in the Universe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4019860-31F3-864A-BFC0-BED1BA6DC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8205" y="1049712"/>
            <a:ext cx="2082678" cy="18649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Our primary research tool is CEBAF - a superconducting high-energy electron particle accelerator</a:t>
            </a: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47289ECC-0DAB-2942-86D6-57E20EB8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9767822F-95C0-844C-9DBC-5A5E12E6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80FA8F60-91D1-BE4C-A523-A1DF4E6C8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5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51946-60BE-1EC9-C6D5-6E5586D7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C5603-6424-8973-5254-714FD3ECD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63D74-3E5B-9BC1-3EE4-A9C0100D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F6191-DFFE-2CFD-93A8-8ACC49BA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7772400" cy="2961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349AD7-D113-FE7E-5210-D4553661F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32" y="25310"/>
            <a:ext cx="3654922" cy="18846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221981-A7ED-DCC5-AB29-A19702788893}"/>
              </a:ext>
            </a:extLst>
          </p:cNvPr>
          <p:cNvGrpSpPr/>
          <p:nvPr/>
        </p:nvGrpSpPr>
        <p:grpSpPr>
          <a:xfrm>
            <a:off x="274731" y="1942499"/>
            <a:ext cx="3621971" cy="1038742"/>
            <a:chOff x="274731" y="2950244"/>
            <a:chExt cx="3621971" cy="103874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8BED64-7F54-5DFC-B364-FE7575B6B0CD}"/>
                </a:ext>
              </a:extLst>
            </p:cNvPr>
            <p:cNvSpPr/>
            <p:nvPr/>
          </p:nvSpPr>
          <p:spPr>
            <a:xfrm>
              <a:off x="274732" y="2960679"/>
              <a:ext cx="274320" cy="2743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E8C7A7-B7C2-AA41-A68C-8C5F4CE8AA31}"/>
                </a:ext>
              </a:extLst>
            </p:cNvPr>
            <p:cNvSpPr txBox="1"/>
            <p:nvPr/>
          </p:nvSpPr>
          <p:spPr>
            <a:xfrm>
              <a:off x="694981" y="2950244"/>
              <a:ext cx="1852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Polarized injector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CCD72D-0663-0DF1-F26B-8A8AEFF3F726}"/>
                </a:ext>
              </a:extLst>
            </p:cNvPr>
            <p:cNvCxnSpPr>
              <a:cxnSpLocks/>
            </p:cNvCxnSpPr>
            <p:nvPr/>
          </p:nvCxnSpPr>
          <p:spPr>
            <a:xfrm>
              <a:off x="274732" y="3337590"/>
              <a:ext cx="362197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1DD438-7951-1580-A5AB-95AF72A2F117}"/>
                </a:ext>
              </a:extLst>
            </p:cNvPr>
            <p:cNvSpPr txBox="1"/>
            <p:nvPr/>
          </p:nvSpPr>
          <p:spPr>
            <a:xfrm>
              <a:off x="274731" y="3404211"/>
              <a:ext cx="3621971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The injector produces polarized electron beams for the experiments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607FCE4-B90E-0D6D-0DEF-3D493541F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81" y="3033909"/>
            <a:ext cx="3654922" cy="2074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A6920-BDAD-0C35-D7A9-B89E26DF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263" y="2172092"/>
            <a:ext cx="5210432" cy="48749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CEBAF at Jefferson Lab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71E011-1318-B71D-972F-C6855F17EF92}"/>
              </a:ext>
            </a:extLst>
          </p:cNvPr>
          <p:cNvGrpSpPr/>
          <p:nvPr/>
        </p:nvGrpSpPr>
        <p:grpSpPr>
          <a:xfrm>
            <a:off x="315919" y="5147030"/>
            <a:ext cx="3580784" cy="1284964"/>
            <a:chOff x="274732" y="2950244"/>
            <a:chExt cx="3580784" cy="128496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A8CB257-FDF7-766A-A70F-7C6865B87DD1}"/>
                </a:ext>
              </a:extLst>
            </p:cNvPr>
            <p:cNvSpPr/>
            <p:nvPr/>
          </p:nvSpPr>
          <p:spPr>
            <a:xfrm>
              <a:off x="274732" y="2960679"/>
              <a:ext cx="274320" cy="2743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828441-15E6-3431-955B-67EF8C38D0B1}"/>
                </a:ext>
              </a:extLst>
            </p:cNvPr>
            <p:cNvSpPr txBox="1"/>
            <p:nvPr/>
          </p:nvSpPr>
          <p:spPr>
            <a:xfrm>
              <a:off x="694981" y="2950244"/>
              <a:ext cx="2992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Linear accelerators 1497 MHz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F257FA3-0AAF-A2D3-759D-607EE0FB5B8E}"/>
                </a:ext>
              </a:extLst>
            </p:cNvPr>
            <p:cNvCxnSpPr>
              <a:cxnSpLocks/>
            </p:cNvCxnSpPr>
            <p:nvPr/>
          </p:nvCxnSpPr>
          <p:spPr>
            <a:xfrm>
              <a:off x="274732" y="3337590"/>
              <a:ext cx="35807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7C6F73-2D79-DD4D-D101-C5191BF5F9D2}"/>
                </a:ext>
              </a:extLst>
            </p:cNvPr>
            <p:cNvSpPr txBox="1"/>
            <p:nvPr/>
          </p:nvSpPr>
          <p:spPr>
            <a:xfrm>
              <a:off x="274732" y="3404211"/>
              <a:ext cx="3580784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Straight sections have 25 cryomodules each. Beam travels up to 5.5 passes through linacs to get to 12 GeV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0551063-37D6-C73A-CF2D-E2BF18F1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098" y="3225992"/>
            <a:ext cx="3639270" cy="186221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36C41CF-61F3-DB84-887C-7CD106CF85D6}"/>
              </a:ext>
            </a:extLst>
          </p:cNvPr>
          <p:cNvGrpSpPr/>
          <p:nvPr/>
        </p:nvGrpSpPr>
        <p:grpSpPr>
          <a:xfrm>
            <a:off x="4121814" y="5159385"/>
            <a:ext cx="3621971" cy="792521"/>
            <a:chOff x="274731" y="2950244"/>
            <a:chExt cx="3621971" cy="79252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E3D0DD-CAF0-0AA6-3F51-FE5AE8AD5B74}"/>
                </a:ext>
              </a:extLst>
            </p:cNvPr>
            <p:cNvSpPr/>
            <p:nvPr/>
          </p:nvSpPr>
          <p:spPr>
            <a:xfrm>
              <a:off x="274732" y="2960679"/>
              <a:ext cx="274320" cy="2743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893776-EE54-0094-F142-B7DF3371FC93}"/>
                </a:ext>
              </a:extLst>
            </p:cNvPr>
            <p:cNvSpPr txBox="1"/>
            <p:nvPr/>
          </p:nvSpPr>
          <p:spPr>
            <a:xfrm>
              <a:off x="694981" y="2950244"/>
              <a:ext cx="2501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Central Helium Liquefier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92048DF-49D6-D016-A3A0-73FBF57887AE}"/>
                </a:ext>
              </a:extLst>
            </p:cNvPr>
            <p:cNvCxnSpPr>
              <a:cxnSpLocks/>
            </p:cNvCxnSpPr>
            <p:nvPr/>
          </p:nvCxnSpPr>
          <p:spPr>
            <a:xfrm>
              <a:off x="274732" y="3337590"/>
              <a:ext cx="362197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AA5E77-1C19-E469-8DCF-56D10CFAAEB3}"/>
                </a:ext>
              </a:extLst>
            </p:cNvPr>
            <p:cNvSpPr txBox="1"/>
            <p:nvPr/>
          </p:nvSpPr>
          <p:spPr>
            <a:xfrm>
              <a:off x="274731" y="3404211"/>
              <a:ext cx="3621971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CHL keeps SRF cavities at 2K temperature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8E6F423-9AA1-2DE2-77AC-27E3FCE43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537" y="3225992"/>
            <a:ext cx="3654922" cy="18702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7E47C-6FEF-D34A-A94C-830BEB5565DF}"/>
              </a:ext>
            </a:extLst>
          </p:cNvPr>
          <p:cNvGrpSpPr/>
          <p:nvPr/>
        </p:nvGrpSpPr>
        <p:grpSpPr>
          <a:xfrm>
            <a:off x="7998716" y="5155671"/>
            <a:ext cx="3621971" cy="1038742"/>
            <a:chOff x="274731" y="2950244"/>
            <a:chExt cx="3621971" cy="103874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304D729-D0F4-BE4C-8E8D-24827953F887}"/>
                </a:ext>
              </a:extLst>
            </p:cNvPr>
            <p:cNvSpPr/>
            <p:nvPr/>
          </p:nvSpPr>
          <p:spPr>
            <a:xfrm>
              <a:off x="274732" y="2960679"/>
              <a:ext cx="274320" cy="2743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77179B-5C1D-3C4B-B1DE-EAB966BB0247}"/>
                </a:ext>
              </a:extLst>
            </p:cNvPr>
            <p:cNvSpPr txBox="1"/>
            <p:nvPr/>
          </p:nvSpPr>
          <p:spPr>
            <a:xfrm>
              <a:off x="694981" y="2950244"/>
              <a:ext cx="2299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Recirculation magnets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A749F6B-1DB4-9142-9916-D4434025D766}"/>
                </a:ext>
              </a:extLst>
            </p:cNvPr>
            <p:cNvCxnSpPr>
              <a:cxnSpLocks/>
            </p:cNvCxnSpPr>
            <p:nvPr/>
          </p:nvCxnSpPr>
          <p:spPr>
            <a:xfrm>
              <a:off x="274732" y="3337590"/>
              <a:ext cx="362197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952929-CD21-EF41-BB66-30D565794C8C}"/>
                </a:ext>
              </a:extLst>
            </p:cNvPr>
            <p:cNvSpPr txBox="1"/>
            <p:nvPr/>
          </p:nvSpPr>
          <p:spPr>
            <a:xfrm>
              <a:off x="274731" y="3404211"/>
              <a:ext cx="3621971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Dipoles and quadrupole magnets to focus and steer beam as it pass along each arc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74D047E-0AC3-374D-83C7-917797211E85}"/>
              </a:ext>
            </a:extLst>
          </p:cNvPr>
          <p:cNvSpPr txBox="1"/>
          <p:nvPr/>
        </p:nvSpPr>
        <p:spPr>
          <a:xfrm>
            <a:off x="8777408" y="2634036"/>
            <a:ext cx="2843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Circumference of the tunnel is 1.4km</a:t>
            </a:r>
          </a:p>
        </p:txBody>
      </p:sp>
    </p:spTree>
    <p:extLst>
      <p:ext uri="{BB962C8B-B14F-4D97-AF65-F5344CB8AC3E}">
        <p14:creationId xmlns:p14="http://schemas.microsoft.com/office/powerpoint/2010/main" val="204468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51946-60BE-1EC9-C6D5-6E5586D7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C5603-6424-8973-5254-714FD3ECD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63D74-3E5B-9BC1-3EE4-A9C0100D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F6191-DFFE-2CFD-93A8-8ACC49BA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7772400" cy="29617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221981-A7ED-DCC5-AB29-A19702788893}"/>
              </a:ext>
            </a:extLst>
          </p:cNvPr>
          <p:cNvGrpSpPr/>
          <p:nvPr/>
        </p:nvGrpSpPr>
        <p:grpSpPr>
          <a:xfrm>
            <a:off x="274731" y="1942499"/>
            <a:ext cx="3621971" cy="1284964"/>
            <a:chOff x="274731" y="2950244"/>
            <a:chExt cx="3621971" cy="128496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8BED64-7F54-5DFC-B364-FE7575B6B0CD}"/>
                </a:ext>
              </a:extLst>
            </p:cNvPr>
            <p:cNvSpPr/>
            <p:nvPr/>
          </p:nvSpPr>
          <p:spPr>
            <a:xfrm>
              <a:off x="274732" y="2960679"/>
              <a:ext cx="274320" cy="2743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E8C7A7-B7C2-AA41-A68C-8C5F4CE8AA31}"/>
                </a:ext>
              </a:extLst>
            </p:cNvPr>
            <p:cNvSpPr txBox="1"/>
            <p:nvPr/>
          </p:nvSpPr>
          <p:spPr>
            <a:xfrm>
              <a:off x="694981" y="2950244"/>
              <a:ext cx="2068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Experimental Hall A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CCD72D-0663-0DF1-F26B-8A8AEFF3F726}"/>
                </a:ext>
              </a:extLst>
            </p:cNvPr>
            <p:cNvCxnSpPr>
              <a:cxnSpLocks/>
            </p:cNvCxnSpPr>
            <p:nvPr/>
          </p:nvCxnSpPr>
          <p:spPr>
            <a:xfrm>
              <a:off x="274732" y="3337590"/>
              <a:ext cx="362197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1DD438-7951-1580-A5AB-95AF72A2F117}"/>
                </a:ext>
              </a:extLst>
            </p:cNvPr>
            <p:cNvSpPr txBox="1"/>
            <p:nvPr/>
          </p:nvSpPr>
          <p:spPr>
            <a:xfrm>
              <a:off x="274731" y="3404211"/>
              <a:ext cx="3621971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Two High Resolution Spectrometers for precise measurements of nuclei inner structure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4A6920-BDAD-0C35-D7A9-B89E26DF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263" y="2172092"/>
            <a:ext cx="5210432" cy="48749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CEBAF at Jefferson Lab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71E011-1318-B71D-972F-C6855F17EF92}"/>
              </a:ext>
            </a:extLst>
          </p:cNvPr>
          <p:cNvGrpSpPr/>
          <p:nvPr/>
        </p:nvGrpSpPr>
        <p:grpSpPr>
          <a:xfrm>
            <a:off x="315919" y="5147030"/>
            <a:ext cx="3580784" cy="1284964"/>
            <a:chOff x="274732" y="2950244"/>
            <a:chExt cx="3580784" cy="128496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A8CB257-FDF7-766A-A70F-7C6865B87DD1}"/>
                </a:ext>
              </a:extLst>
            </p:cNvPr>
            <p:cNvSpPr/>
            <p:nvPr/>
          </p:nvSpPr>
          <p:spPr>
            <a:xfrm>
              <a:off x="274732" y="2960679"/>
              <a:ext cx="274320" cy="2743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828441-15E6-3431-955B-67EF8C38D0B1}"/>
                </a:ext>
              </a:extLst>
            </p:cNvPr>
            <p:cNvSpPr txBox="1"/>
            <p:nvPr/>
          </p:nvSpPr>
          <p:spPr>
            <a:xfrm>
              <a:off x="694981" y="2950244"/>
              <a:ext cx="2059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Experimental Hall B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F257FA3-0AAF-A2D3-759D-607EE0FB5B8E}"/>
                </a:ext>
              </a:extLst>
            </p:cNvPr>
            <p:cNvCxnSpPr>
              <a:cxnSpLocks/>
            </p:cNvCxnSpPr>
            <p:nvPr/>
          </p:nvCxnSpPr>
          <p:spPr>
            <a:xfrm>
              <a:off x="274732" y="3337590"/>
              <a:ext cx="35807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7C6F73-2D79-DD4D-D101-C5191BF5F9D2}"/>
                </a:ext>
              </a:extLst>
            </p:cNvPr>
            <p:cNvSpPr txBox="1"/>
            <p:nvPr/>
          </p:nvSpPr>
          <p:spPr>
            <a:xfrm>
              <a:off x="274732" y="3404211"/>
              <a:ext cx="3580784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CEBAF Larch Acceptance Spectrometer (CLAS12) surrounds the target to measure many angles simultaneously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6C41CF-61F3-DB84-887C-7CD106CF85D6}"/>
              </a:ext>
            </a:extLst>
          </p:cNvPr>
          <p:cNvGrpSpPr/>
          <p:nvPr/>
        </p:nvGrpSpPr>
        <p:grpSpPr>
          <a:xfrm>
            <a:off x="4121814" y="5159385"/>
            <a:ext cx="3621971" cy="1284964"/>
            <a:chOff x="274731" y="2950244"/>
            <a:chExt cx="3621971" cy="128496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E3D0DD-CAF0-0AA6-3F51-FE5AE8AD5B74}"/>
                </a:ext>
              </a:extLst>
            </p:cNvPr>
            <p:cNvSpPr/>
            <p:nvPr/>
          </p:nvSpPr>
          <p:spPr>
            <a:xfrm>
              <a:off x="274732" y="2960679"/>
              <a:ext cx="274320" cy="2743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893776-EE54-0094-F142-B7DF3371FC93}"/>
                </a:ext>
              </a:extLst>
            </p:cNvPr>
            <p:cNvSpPr txBox="1"/>
            <p:nvPr/>
          </p:nvSpPr>
          <p:spPr>
            <a:xfrm>
              <a:off x="694981" y="2950244"/>
              <a:ext cx="2051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Experimental Hall C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92048DF-49D6-D016-A3A0-73FBF57887AE}"/>
                </a:ext>
              </a:extLst>
            </p:cNvPr>
            <p:cNvCxnSpPr>
              <a:cxnSpLocks/>
            </p:cNvCxnSpPr>
            <p:nvPr/>
          </p:nvCxnSpPr>
          <p:spPr>
            <a:xfrm>
              <a:off x="274732" y="3337590"/>
              <a:ext cx="362197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AA5E77-1C19-E469-8DCF-56D10CFAAEB3}"/>
                </a:ext>
              </a:extLst>
            </p:cNvPr>
            <p:cNvSpPr txBox="1"/>
            <p:nvPr/>
          </p:nvSpPr>
          <p:spPr>
            <a:xfrm>
              <a:off x="274731" y="3404211"/>
              <a:ext cx="3621971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High Momentum Spectrometer measures nuclei structure at high energy and high beam current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7E47C-6FEF-D34A-A94C-830BEB5565DF}"/>
              </a:ext>
            </a:extLst>
          </p:cNvPr>
          <p:cNvGrpSpPr/>
          <p:nvPr/>
        </p:nvGrpSpPr>
        <p:grpSpPr>
          <a:xfrm>
            <a:off x="7998716" y="5155671"/>
            <a:ext cx="3621971" cy="1284964"/>
            <a:chOff x="274731" y="2950244"/>
            <a:chExt cx="3621971" cy="128496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304D729-D0F4-BE4C-8E8D-24827953F887}"/>
                </a:ext>
              </a:extLst>
            </p:cNvPr>
            <p:cNvSpPr/>
            <p:nvPr/>
          </p:nvSpPr>
          <p:spPr>
            <a:xfrm>
              <a:off x="274732" y="2960679"/>
              <a:ext cx="274320" cy="2743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77179B-5C1D-3C4B-B1DE-EAB966BB0247}"/>
                </a:ext>
              </a:extLst>
            </p:cNvPr>
            <p:cNvSpPr txBox="1"/>
            <p:nvPr/>
          </p:nvSpPr>
          <p:spPr>
            <a:xfrm>
              <a:off x="694981" y="2950244"/>
              <a:ext cx="207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Experimental Hall D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A749F6B-1DB4-9142-9916-D4434025D766}"/>
                </a:ext>
              </a:extLst>
            </p:cNvPr>
            <p:cNvCxnSpPr>
              <a:cxnSpLocks/>
            </p:cNvCxnSpPr>
            <p:nvPr/>
          </p:nvCxnSpPr>
          <p:spPr>
            <a:xfrm>
              <a:off x="274732" y="3337590"/>
              <a:ext cx="362197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952929-CD21-EF41-BB66-30D565794C8C}"/>
                </a:ext>
              </a:extLst>
            </p:cNvPr>
            <p:cNvSpPr txBox="1"/>
            <p:nvPr/>
          </p:nvSpPr>
          <p:spPr>
            <a:xfrm>
              <a:off x="274731" y="3404211"/>
              <a:ext cx="3621971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Equipped with SC magnet and detector to study strong force that binds quarks together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600EF40-4357-A148-9D8C-6B0FC72ED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53" y="6714"/>
            <a:ext cx="3693573" cy="1895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0DA03D-5FD6-D94B-810F-402DED4A5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78" y="3242007"/>
            <a:ext cx="3651024" cy="18739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BC0936-F080-B04D-A8D7-CA7F4445C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814" y="3229620"/>
            <a:ext cx="3642554" cy="1869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E7B22F-3642-FE4B-9D19-E0AE0719E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551" y="3247328"/>
            <a:ext cx="3645136" cy="18709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2AC0219-9558-094A-A975-DD84A95FCA15}"/>
              </a:ext>
            </a:extLst>
          </p:cNvPr>
          <p:cNvSpPr txBox="1"/>
          <p:nvPr/>
        </p:nvSpPr>
        <p:spPr>
          <a:xfrm>
            <a:off x="8777408" y="2634036"/>
            <a:ext cx="2843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Circumference of the tunnel is 1.4km</a:t>
            </a:r>
          </a:p>
        </p:txBody>
      </p:sp>
    </p:spTree>
    <p:extLst>
      <p:ext uri="{BB962C8B-B14F-4D97-AF65-F5344CB8AC3E}">
        <p14:creationId xmlns:p14="http://schemas.microsoft.com/office/powerpoint/2010/main" val="250442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 Accelerator – Technical Scope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4" y="811609"/>
            <a:ext cx="5470819" cy="187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11" y="811609"/>
            <a:ext cx="3325428" cy="187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393" y="802479"/>
            <a:ext cx="2564115" cy="192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283" y="3051110"/>
            <a:ext cx="2347626" cy="210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6932463" y="5279153"/>
            <a:ext cx="202972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Arial" charset="0"/>
              </a:rPr>
              <a:t>&gt;800 Beam Position Monitors</a:t>
            </a: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415675" y="2719126"/>
            <a:ext cx="506901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Arial" charset="0"/>
              </a:rPr>
              <a:t>52-1/4 Cryomodules with 418 SRF Cavities to Accelerate Electrons in CEBAF </a:t>
            </a:r>
          </a:p>
        </p:txBody>
      </p:sp>
      <p:sp>
        <p:nvSpPr>
          <p:cNvPr id="14" name="Text Box 46"/>
          <p:cNvSpPr txBox="1">
            <a:spLocks noChangeArrowheads="1"/>
          </p:cNvSpPr>
          <p:nvPr/>
        </p:nvSpPr>
        <p:spPr bwMode="auto">
          <a:xfrm>
            <a:off x="6022965" y="2719126"/>
            <a:ext cx="2882520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Arial" charset="0"/>
              </a:rPr>
              <a:t>~500 Large Dipoles powered by &gt;40 HVPS</a:t>
            </a:r>
          </a:p>
        </p:txBody>
      </p:sp>
      <p:sp>
        <p:nvSpPr>
          <p:cNvPr id="15" name="Text Box 46"/>
          <p:cNvSpPr txBox="1">
            <a:spLocks noChangeArrowheads="1"/>
          </p:cNvSpPr>
          <p:nvPr/>
        </p:nvSpPr>
        <p:spPr bwMode="auto">
          <a:xfrm>
            <a:off x="9174909" y="2793382"/>
            <a:ext cx="2794355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Arial" charset="0"/>
              </a:rPr>
              <a:t>&gt;2800 Magnets to Focus and Steer Beam</a:t>
            </a:r>
          </a:p>
        </p:txBody>
      </p:sp>
      <p:sp>
        <p:nvSpPr>
          <p:cNvPr id="16" name="Text Box 46"/>
          <p:cNvSpPr txBox="1">
            <a:spLocks noChangeArrowheads="1"/>
          </p:cNvSpPr>
          <p:nvPr/>
        </p:nvSpPr>
        <p:spPr bwMode="auto">
          <a:xfrm>
            <a:off x="542722" y="5279153"/>
            <a:ext cx="258756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Arial" charset="0"/>
              </a:rPr>
              <a:t>16 RF Deflectors for Extracting Beams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74" y="3032481"/>
            <a:ext cx="3286302" cy="218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420347" y="5573120"/>
            <a:ext cx="9415476" cy="792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Capable of delivering 4 independent CW polarized electron beams simultaneously to experiment Halls.</a:t>
            </a:r>
          </a:p>
          <a:p>
            <a:r>
              <a:rPr lang="en-US" sz="1400" dirty="0"/>
              <a:t>Over 7 km of beamline ~800 BPMs, 60 harps, 150 viewers, and 7 synchrotron light monitors.</a:t>
            </a:r>
          </a:p>
          <a:p>
            <a:r>
              <a:rPr lang="en-US" sz="1400" dirty="0"/>
              <a:t>&gt;580,000 data channels on a distributed network of over 600 local computers with 200 kHz data rate.</a:t>
            </a: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3777528" y="5242366"/>
            <a:ext cx="2502608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Arial" charset="0"/>
              </a:rPr>
              <a:t>418 Klystrons for 52.25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Cryomodules</a:t>
            </a:r>
            <a:endParaRPr lang="en-US" sz="11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32" y="3035744"/>
            <a:ext cx="2853239" cy="213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6"/>
          <p:cNvSpPr txBox="1">
            <a:spLocks noChangeArrowheads="1"/>
          </p:cNvSpPr>
          <p:nvPr/>
        </p:nvSpPr>
        <p:spPr bwMode="auto">
          <a:xfrm>
            <a:off x="9391000" y="5308884"/>
            <a:ext cx="2303836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1100" dirty="0">
                <a:solidFill>
                  <a:schemeClr val="tx1"/>
                </a:solidFill>
                <a:latin typeface="Arial" charset="0"/>
              </a:rPr>
              <a:t>High Power </a:t>
            </a:r>
            <a:r>
              <a:rPr lang="en-US" sz="1100" dirty="0" err="1">
                <a:solidFill>
                  <a:schemeClr val="tx1"/>
                </a:solidFill>
                <a:latin typeface="Arial" charset="0"/>
              </a:rPr>
              <a:t>Exp</a:t>
            </a:r>
            <a:r>
              <a:rPr lang="en-US" sz="1100" dirty="0">
                <a:solidFill>
                  <a:schemeClr val="tx1"/>
                </a:solidFill>
                <a:latin typeface="Arial" charset="0"/>
              </a:rPr>
              <a:t> Hall Beam Dump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458" y="3055940"/>
            <a:ext cx="2173136" cy="210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E508931F-11A3-7447-B86C-6B31C00D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E5C47E05-04F4-B645-BAEB-DB74224B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453A6AE-2BCB-EA4C-85F5-57F99601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9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EB09-6D00-AE99-F11A-CBD58F98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FY25 Run – excellent run, best in 12 GeV era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21DFE-5F8B-4B13-0CB1-A0D78263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B29BF-7F5B-1E0B-1D69-C56A384C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LLRF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C99AD-0081-6070-3D92-1768EAC5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C3075-3859-BC72-BCF9-6909AB4EB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0" r="2882"/>
          <a:stretch>
            <a:fillRect/>
          </a:stretch>
        </p:blipFill>
        <p:spPr>
          <a:xfrm>
            <a:off x="3785937" y="805273"/>
            <a:ext cx="8406064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A6F047-5282-92D4-32D2-A680D0CC5824}"/>
              </a:ext>
            </a:extLst>
          </p:cNvPr>
          <p:cNvSpPr txBox="1"/>
          <p:nvPr/>
        </p:nvSpPr>
        <p:spPr>
          <a:xfrm>
            <a:off x="4170947" y="4249305"/>
            <a:ext cx="7944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CEBAF reliability, weekly and average since 03/19 (beginning of the run) until 09/03. </a:t>
            </a:r>
          </a:p>
          <a:p>
            <a:pPr algn="ctr"/>
            <a:r>
              <a:rPr lang="en-US" sz="1400" i="1" dirty="0"/>
              <a:t>The figure also shows the CEBAF average FY24 run reliability (09/23 – 05/24), 75.2%, for reference.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C569B3-95F4-5512-1511-7E4EA43F31EC}"/>
              </a:ext>
            </a:extLst>
          </p:cNvPr>
          <p:cNvSpPr txBox="1">
            <a:spLocks/>
          </p:cNvSpPr>
          <p:nvPr/>
        </p:nvSpPr>
        <p:spPr>
          <a:xfrm>
            <a:off x="0" y="928068"/>
            <a:ext cx="3785937" cy="23766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600" dirty="0"/>
              <a:t>22 weeks of Physics + 2 weeks of beam restore </a:t>
            </a:r>
          </a:p>
          <a:p>
            <a:pPr marL="342900" indent="-342900"/>
            <a:r>
              <a:rPr lang="en-US" sz="1600" dirty="0"/>
              <a:t>Energy gain 1060 MeV/linac (E</a:t>
            </a:r>
            <a:r>
              <a:rPr lang="en-US" sz="1600" baseline="-25000" dirty="0"/>
              <a:t>5.5</a:t>
            </a:r>
            <a:r>
              <a:rPr lang="en-US" sz="1600" dirty="0"/>
              <a:t> = 11.7 GeV)</a:t>
            </a:r>
          </a:p>
          <a:p>
            <a:pPr marL="342900" indent="-342900"/>
            <a:r>
              <a:rPr lang="en-US" sz="1600" dirty="0"/>
              <a:t>Beam power up to 830 kW</a:t>
            </a:r>
          </a:p>
          <a:p>
            <a:pPr marL="342900" indent="-342900"/>
            <a:r>
              <a:rPr lang="en-US" sz="1600" dirty="0"/>
              <a:t>Polarized beams to Halls A, B, C, D</a:t>
            </a:r>
          </a:p>
          <a:p>
            <a:pPr marL="342900" indent="-342900"/>
            <a:r>
              <a:rPr lang="en-US" sz="1600" dirty="0"/>
              <a:t>FY25 Delivered Beam Statistics (hours):</a:t>
            </a:r>
          </a:p>
          <a:p>
            <a:pPr marL="342900" indent="-342900"/>
            <a:endParaRPr lang="en-US" sz="1600" dirty="0"/>
          </a:p>
          <a:p>
            <a:pPr marL="342900" indent="-342900"/>
            <a:endParaRPr lang="en-US" sz="16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376434-D252-21A8-00A8-D79805F6B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255227"/>
              </p:ext>
            </p:extLst>
          </p:nvPr>
        </p:nvGraphicFramePr>
        <p:xfrm>
          <a:off x="247342" y="3516860"/>
          <a:ext cx="3461937" cy="2694767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2491380">
                  <a:extLst>
                    <a:ext uri="{9D8B030D-6E8A-4147-A177-3AD203B41FA5}">
                      <a16:colId xmlns:a16="http://schemas.microsoft.com/office/drawing/2014/main" val="2242155883"/>
                    </a:ext>
                  </a:extLst>
                </a:gridCol>
                <a:gridCol w="970557">
                  <a:extLst>
                    <a:ext uri="{9D8B030D-6E8A-4147-A177-3AD203B41FA5}">
                      <a16:colId xmlns:a16="http://schemas.microsoft.com/office/drawing/2014/main" val="25256880"/>
                    </a:ext>
                  </a:extLst>
                </a:gridCol>
              </a:tblGrid>
              <a:tr h="359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Total delivered beam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273879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Delivered research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2767.4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613582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Delivered beam study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142.9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30757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pPr lvl="1"/>
                      <a:r>
                        <a:rPr lang="en-US" sz="1400" dirty="0"/>
                        <a:t>Delivered tuning, setup, restore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325.7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83835"/>
                  </a:ext>
                </a:extLst>
              </a:tr>
              <a:tr h="380307">
                <a:tc>
                  <a:txBody>
                    <a:bodyPr/>
                    <a:lstStyle/>
                    <a:p>
                      <a:r>
                        <a:rPr lang="en-US" sz="1600" dirty="0"/>
                        <a:t>Unscheduled failure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70582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r>
                        <a:rPr lang="en-US" sz="1600" dirty="0"/>
                        <a:t>Total scheduled 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3736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195527"/>
                  </a:ext>
                </a:extLst>
              </a:tr>
              <a:tr h="359260">
                <a:tc>
                  <a:txBody>
                    <a:bodyPr/>
                    <a:lstStyle/>
                    <a:p>
                      <a:r>
                        <a:rPr lang="en-US" sz="1600" dirty="0"/>
                        <a:t>Reliability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86.6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98976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04CB02B2-F472-0668-727E-1E5D94AD7758}"/>
              </a:ext>
            </a:extLst>
          </p:cNvPr>
          <p:cNvSpPr/>
          <p:nvPr/>
        </p:nvSpPr>
        <p:spPr>
          <a:xfrm rot="20379627">
            <a:off x="3295855" y="5612357"/>
            <a:ext cx="30912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DOE Requirement for FY25, 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total delivered 3000 h,</a:t>
            </a:r>
          </a:p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exceeded by 8%.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DE880E-B972-D04B-A61A-390D9A9C1F14}"/>
              </a:ext>
            </a:extLst>
          </p:cNvPr>
          <p:cNvSpPr/>
          <p:nvPr/>
        </p:nvSpPr>
        <p:spPr>
          <a:xfrm rot="20379627">
            <a:off x="7580957" y="2387582"/>
            <a:ext cx="32302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Exceeded DOE Requirements of 85% reliability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DBB306F-909B-4F4F-87B0-EF6CE197F072}"/>
              </a:ext>
            </a:extLst>
          </p:cNvPr>
          <p:cNvSpPr/>
          <p:nvPr/>
        </p:nvSpPr>
        <p:spPr>
          <a:xfrm>
            <a:off x="2633183" y="5839477"/>
            <a:ext cx="742950" cy="3497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3EAC5A-DEC2-5845-B941-C3B09485A8DD}"/>
              </a:ext>
            </a:extLst>
          </p:cNvPr>
          <p:cNvSpPr/>
          <p:nvPr/>
        </p:nvSpPr>
        <p:spPr>
          <a:xfrm>
            <a:off x="2690333" y="3504713"/>
            <a:ext cx="742950" cy="3497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0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576E-FC1C-C549-BDF3-73456122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Construction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45770-D388-0F4B-B21F-D01FBD68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13,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37B31-5DB8-4E4D-B27A-4E27BF46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LLRF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8D317-167B-7A4C-836A-FE9F72C2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6C5D4-99CD-F440-88AD-D40BF58D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" y="3278454"/>
            <a:ext cx="4846924" cy="3170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4709B9-AB59-8446-8F45-FE21B43DC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491" y="0"/>
            <a:ext cx="5392088" cy="4348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8CF37-A920-964D-B663-E84F56753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32" y="3311914"/>
            <a:ext cx="3922768" cy="3044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23D748-8E60-A142-8B7B-410F59A864E5}"/>
              </a:ext>
            </a:extLst>
          </p:cNvPr>
          <p:cNvSpPr txBox="1"/>
          <p:nvPr/>
        </p:nvSpPr>
        <p:spPr>
          <a:xfrm>
            <a:off x="201926" y="1338173"/>
            <a:ext cx="4013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Construction started ~1987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Cut and cover tunnel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Tunnel is below water table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Good ground water protection</a:t>
            </a:r>
          </a:p>
        </p:txBody>
      </p:sp>
    </p:spTree>
    <p:extLst>
      <p:ext uri="{BB962C8B-B14F-4D97-AF65-F5344CB8AC3E}">
        <p14:creationId xmlns:p14="http://schemas.microsoft.com/office/powerpoint/2010/main" val="62920048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1650</TotalTime>
  <Words>2790</Words>
  <Application>Microsoft Macintosh PowerPoint</Application>
  <PresentationFormat>Widescreen</PresentationFormat>
  <Paragraphs>459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ＭＳ Ｐゴシック</vt:lpstr>
      <vt:lpstr>PingFangSC-Regular</vt:lpstr>
      <vt:lpstr>Arial</vt:lpstr>
      <vt:lpstr>Arial Narrow</vt:lpstr>
      <vt:lpstr>Avenir Black</vt:lpstr>
      <vt:lpstr>Avenir Book</vt:lpstr>
      <vt:lpstr>Calibri</vt:lpstr>
      <vt:lpstr>Courier New</vt:lpstr>
      <vt:lpstr>Symbol</vt:lpstr>
      <vt:lpstr>Times New Roman</vt:lpstr>
      <vt:lpstr>Wingdings</vt:lpstr>
      <vt:lpstr>Theme1</vt:lpstr>
      <vt:lpstr>CEBAF – unique accelerator, present and future     Continuous Electron Beam Accelerator Facility </vt:lpstr>
      <vt:lpstr>Outline</vt:lpstr>
      <vt:lpstr>Location and History</vt:lpstr>
      <vt:lpstr>Jefferson Lab’s Scientific Mission</vt:lpstr>
      <vt:lpstr>CEBAF at Jefferson Lab</vt:lpstr>
      <vt:lpstr>CEBAF at Jefferson Lab</vt:lpstr>
      <vt:lpstr>CEBAF Accelerator – Technical Scope</vt:lpstr>
      <vt:lpstr>CEBAF FY25 Run – excellent run, best in 12 GeV era</vt:lpstr>
      <vt:lpstr>CEBAF Construction</vt:lpstr>
      <vt:lpstr>CEBAF Construction</vt:lpstr>
      <vt:lpstr>CEBAF three halls era – 6 GeV</vt:lpstr>
      <vt:lpstr>CEBAF Injector</vt:lpstr>
      <vt:lpstr>CEBAF load-lock polarized gun</vt:lpstr>
      <vt:lpstr>CEBAF polarized source and performance evolution</vt:lpstr>
      <vt:lpstr>CEBAF Inverted Gun</vt:lpstr>
      <vt:lpstr>CEBAF Diagnostics</vt:lpstr>
      <vt:lpstr>CEBAF Tune Beam</vt:lpstr>
      <vt:lpstr>CEBAF SRF cavities and cryomodules</vt:lpstr>
      <vt:lpstr>CEBAF 12 GeV Upgrade</vt:lpstr>
      <vt:lpstr>Enabling simultaneous four hall availability in 12 GeV </vt:lpstr>
      <vt:lpstr>750MHz separator hardware</vt:lpstr>
      <vt:lpstr>Spreaders and recombiners</vt:lpstr>
      <vt:lpstr>Recirculation arcs</vt:lpstr>
      <vt:lpstr>Extraction system</vt:lpstr>
      <vt:lpstr>CEBAF four hall operations – since April 2018</vt:lpstr>
      <vt:lpstr>CEBAF 12 GeV Science is Exciting and Impactful</vt:lpstr>
      <vt:lpstr>Electron-Ion Collider &amp; CEBAF upgrade</vt:lpstr>
      <vt:lpstr>CEBAF 12 GeV Upgrade – was done with added SRF cryomodules</vt:lpstr>
      <vt:lpstr>Energy upgrade foundation</vt:lpstr>
      <vt:lpstr>Energy upgrade foundation</vt:lpstr>
      <vt:lpstr>Compact FFA FODO Cell – How Does it Work?</vt:lpstr>
      <vt:lpstr>Energy: Four Different Energy Beams Bending in One FFA Line</vt:lpstr>
      <vt:lpstr>Polarized positrons capability foundation</vt:lpstr>
      <vt:lpstr>CEBAF polarized e+ design</vt:lpstr>
      <vt:lpstr>CEBAF 22 GeV upgrade design</vt:lpstr>
      <vt:lpstr>LLRF Workshop Coffee Breaks Challenge – 100mA multi-pass ERL LLRF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Andrei Seryi</cp:lastModifiedBy>
  <cp:revision>205</cp:revision>
  <dcterms:created xsi:type="dcterms:W3CDTF">2018-09-06T13:32:58Z</dcterms:created>
  <dcterms:modified xsi:type="dcterms:W3CDTF">2025-10-12T16:14:18Z</dcterms:modified>
</cp:coreProperties>
</file>