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39"/>
  </p:notesMasterIdLst>
  <p:sldIdLst>
    <p:sldId id="289" r:id="rId2"/>
    <p:sldId id="268" r:id="rId3"/>
    <p:sldId id="291" r:id="rId4"/>
    <p:sldId id="281" r:id="rId5"/>
    <p:sldId id="282" r:id="rId6"/>
    <p:sldId id="293" r:id="rId7"/>
    <p:sldId id="292" r:id="rId8"/>
    <p:sldId id="294" r:id="rId9"/>
    <p:sldId id="326" r:id="rId10"/>
    <p:sldId id="305" r:id="rId11"/>
    <p:sldId id="297" r:id="rId12"/>
    <p:sldId id="298" r:id="rId13"/>
    <p:sldId id="327" r:id="rId14"/>
    <p:sldId id="299" r:id="rId15"/>
    <p:sldId id="307" r:id="rId16"/>
    <p:sldId id="300" r:id="rId17"/>
    <p:sldId id="301" r:id="rId18"/>
    <p:sldId id="306" r:id="rId19"/>
    <p:sldId id="328" r:id="rId20"/>
    <p:sldId id="302" r:id="rId21"/>
    <p:sldId id="303" r:id="rId22"/>
    <p:sldId id="329" r:id="rId23"/>
    <p:sldId id="330" r:id="rId24"/>
    <p:sldId id="304" r:id="rId25"/>
    <p:sldId id="332" r:id="rId26"/>
    <p:sldId id="334" r:id="rId27"/>
    <p:sldId id="331" r:id="rId28"/>
    <p:sldId id="272" r:id="rId29"/>
    <p:sldId id="333" r:id="rId30"/>
    <p:sldId id="311" r:id="rId31"/>
    <p:sldId id="310" r:id="rId32"/>
    <p:sldId id="312" r:id="rId33"/>
    <p:sldId id="313" r:id="rId34"/>
    <p:sldId id="315" r:id="rId35"/>
    <p:sldId id="317" r:id="rId36"/>
    <p:sldId id="318" r:id="rId37"/>
    <p:sldId id="316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STCaiyun" panose="02010800040101010101" pitchFamily="2" charset="-12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76575"/>
  </p:normalViewPr>
  <p:slideViewPr>
    <p:cSldViewPr snapToGrid="0">
      <p:cViewPr varScale="1">
        <p:scale>
          <a:sx n="93" d="100"/>
          <a:sy n="93" d="100"/>
        </p:scale>
        <p:origin x="8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7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27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3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9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1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7303" y="6248622"/>
            <a:ext cx="1724183" cy="4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8663938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2125014"/>
            <a:ext cx="8155761" cy="919032"/>
          </a:xfrm>
        </p:spPr>
        <p:txBody>
          <a:bodyPr>
            <a:noAutofit/>
          </a:bodyPr>
          <a:lstStyle/>
          <a:p>
            <a:r>
              <a:rPr lang="en-US" dirty="0"/>
              <a:t>Exception Handling in SELAP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LLRF Workshop 2025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October 16</a:t>
            </a:r>
            <a:r>
              <a:rPr lang="en-US" sz="2400" baseline="30000" dirty="0"/>
              <a:t>th</a:t>
            </a:r>
            <a:r>
              <a:rPr lang="en-US" sz="2400" dirty="0"/>
              <a:t>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Rama Bachimanchi</a:t>
            </a:r>
          </a:p>
          <a:p>
            <a:r>
              <a:rPr lang="en-US" dirty="0"/>
              <a:t>Jefferson Lab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Operational aspects</a:t>
            </a:r>
          </a:p>
        </p:txBody>
      </p:sp>
    </p:spTree>
    <p:extLst>
      <p:ext uri="{BB962C8B-B14F-4D97-AF65-F5344CB8AC3E}">
        <p14:creationId xmlns:p14="http://schemas.microsoft.com/office/powerpoint/2010/main" val="428632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540660-3563-4387-B255-21BA5BF7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812A51-B16B-49F4-A1F0-45ECBB7C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6DED3-83F1-4104-975B-FCE43D25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POFF (SEL loop phase) variations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29B3B0-179D-4F3A-A409-EBF192E0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2106-EA9D-4751-B868-461F777F9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564" y="1319213"/>
            <a:ext cx="6354848" cy="48910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Chassis were installed between 2011 and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POFF fluctuations over time was a regular thing before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SELAP is more sensitive to POFF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One of the RF technicians removed all the chassis in C100 zones and tightened all the connectors with a torque wrench in summer of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Found lot of loose connections inside the chassis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Couldn’t make the energy in one of the </a:t>
            </a:r>
            <a:r>
              <a:rPr lang="en-US" sz="1600" dirty="0" err="1"/>
              <a:t>linacs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Recalibrate all the gradients with in-situ cavity 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Brought the fudge closer to 1 in NL after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Crate based designs have access to all the connectors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Pizza box designs have some connectors inside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How often should these be done??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2EA51D70-F08A-4AE0-8A53-A78F1A9C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691" y="531951"/>
            <a:ext cx="3834716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7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B62085-3790-4E33-A44A-FB19F186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4B7B7-464F-4142-BB58-042F978E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340461-BE1F-4653-A869-5F31C7D6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 to SELAP transition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68B19F-6E39-4F76-8060-8B864421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0B7CBD-5C6D-4FDA-8345-B5EA096E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95" y="622623"/>
            <a:ext cx="5898010" cy="34074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FBB447D-66D8-4208-8C91-862AE2423AB6}"/>
              </a:ext>
            </a:extLst>
          </p:cNvPr>
          <p:cNvGrpSpPr/>
          <p:nvPr/>
        </p:nvGrpSpPr>
        <p:grpSpPr>
          <a:xfrm>
            <a:off x="6096001" y="4338688"/>
            <a:ext cx="5469902" cy="1658458"/>
            <a:chOff x="838200" y="914400"/>
            <a:chExt cx="7620000" cy="19028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650F0D-03F5-4F21-9FAD-33F08DA83CB4}"/>
                </a:ext>
              </a:extLst>
            </p:cNvPr>
            <p:cNvGrpSpPr/>
            <p:nvPr/>
          </p:nvGrpSpPr>
          <p:grpSpPr>
            <a:xfrm>
              <a:off x="838200" y="914400"/>
              <a:ext cx="7620000" cy="1902883"/>
              <a:chOff x="838200" y="914400"/>
              <a:chExt cx="7620000" cy="1902883"/>
            </a:xfrm>
          </p:grpSpPr>
          <p:pic>
            <p:nvPicPr>
              <p:cNvPr id="25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76EC1080-0932-4F5C-B4BC-9238BD8DFF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37569"/>
              <a:stretch>
                <a:fillRect/>
              </a:stretch>
            </p:blipFill>
            <p:spPr bwMode="auto">
              <a:xfrm>
                <a:off x="838200" y="914400"/>
                <a:ext cx="7620000" cy="1902883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FC6E766D-49F8-4875-813E-105614DCB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0000" t="25000" r="16000" b="62500"/>
              <a:stretch>
                <a:fillRect/>
              </a:stretch>
            </p:blipFill>
            <p:spPr bwMode="auto">
              <a:xfrm>
                <a:off x="7239000" y="1676400"/>
                <a:ext cx="304800" cy="381000"/>
              </a:xfrm>
              <a:prstGeom prst="rect">
                <a:avLst/>
              </a:prstGeom>
              <a:noFill/>
            </p:spPr>
          </p:pic>
          <p:pic>
            <p:nvPicPr>
              <p:cNvPr id="27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27AED151-3B09-4301-A7DC-5B545E4E69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000" t="25000" r="60000" b="65000"/>
              <a:stretch>
                <a:fillRect/>
              </a:stretch>
            </p:blipFill>
            <p:spPr bwMode="auto">
              <a:xfrm>
                <a:off x="3505200" y="1676400"/>
                <a:ext cx="228600" cy="304800"/>
              </a:xfrm>
              <a:prstGeom prst="rect">
                <a:avLst/>
              </a:prstGeom>
              <a:noFill/>
            </p:spPr>
          </p:pic>
          <p:pic>
            <p:nvPicPr>
              <p:cNvPr id="28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67EE337B-65BF-4472-AA9C-B1D5DF3A4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000" t="47500" r="65000" b="40000"/>
              <a:stretch>
                <a:fillRect/>
              </a:stretch>
            </p:blipFill>
            <p:spPr bwMode="auto">
              <a:xfrm>
                <a:off x="3505200" y="2362200"/>
                <a:ext cx="228600" cy="381000"/>
              </a:xfrm>
              <a:prstGeom prst="rect">
                <a:avLst/>
              </a:prstGeom>
              <a:noFill/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A35E0C-EBA0-44EC-93A9-7F130424DE0C}"/>
                </a:ext>
              </a:extLst>
            </p:cNvPr>
            <p:cNvSpPr txBox="1"/>
            <p:nvPr/>
          </p:nvSpPr>
          <p:spPr>
            <a:xfrm>
              <a:off x="1066800" y="990600"/>
              <a:ext cx="564578" cy="21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1C01E1"/>
                  </a:solidFill>
                  <a:latin typeface="Arial" charset="0"/>
                </a:rPr>
                <a:t>G</a:t>
              </a:r>
              <a:r>
                <a:rPr lang="en-US" sz="1400" b="1" baseline="-25000" dirty="0">
                  <a:solidFill>
                    <a:srgbClr val="1C01E1"/>
                  </a:solidFill>
                  <a:latin typeface="Arial" charset="0"/>
                </a:rPr>
                <a:t>mes</a:t>
              </a:r>
            </a:p>
          </p:txBody>
        </p:sp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EC22E264-6DA7-4683-8EEB-C8C54CA529C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819400" y="2286000"/>
              <a:ext cx="1371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FF3399"/>
                  </a:solidFill>
                  <a:latin typeface="Arial"/>
                </a:rPr>
                <a:t>Q</a:t>
              </a:r>
              <a:r>
                <a:rPr lang="en-US" sz="1400" b="1" kern="0" baseline="-25000" dirty="0">
                  <a:solidFill>
                    <a:srgbClr val="FF3399"/>
                  </a:solidFill>
                  <a:latin typeface="Arial"/>
                </a:rPr>
                <a:t>mes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4C5E2AA5-AB23-47F8-BCCF-A9F53058C12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3201" y="1637506"/>
              <a:ext cx="76200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ACA800"/>
                  </a:solidFill>
                  <a:latin typeface="Arial"/>
                </a:rPr>
                <a:t>I</a:t>
              </a:r>
              <a:r>
                <a:rPr lang="en-US" sz="1400" b="1" kern="0" baseline="-25000" dirty="0">
                  <a:solidFill>
                    <a:srgbClr val="ACA800"/>
                  </a:solidFill>
                  <a:latin typeface="Arial"/>
                </a:rPr>
                <a:t>mes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FBEFC4-1378-4DEA-9AA8-32C9991D1568}"/>
                </a:ext>
              </a:extLst>
            </p:cNvPr>
            <p:cNvSpPr txBox="1"/>
            <p:nvPr/>
          </p:nvSpPr>
          <p:spPr>
            <a:xfrm>
              <a:off x="6868950" y="2197872"/>
              <a:ext cx="1479892" cy="21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0DA60"/>
                  </a:solidFill>
                  <a:latin typeface="Arial" charset="0"/>
                </a:rPr>
                <a:t>Forward Power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57D455F-BF2A-4288-9EF3-39CAFC278AE9}"/>
              </a:ext>
            </a:extLst>
          </p:cNvPr>
          <p:cNvSpPr/>
          <p:nvPr/>
        </p:nvSpPr>
        <p:spPr>
          <a:xfrm>
            <a:off x="576649" y="14375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SELA to SELAP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detune allowance of 35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Forward power spike and gradient droop</a:t>
            </a:r>
          </a:p>
        </p:txBody>
      </p:sp>
    </p:spTree>
    <p:extLst>
      <p:ext uri="{BB962C8B-B14F-4D97-AF65-F5344CB8AC3E}">
        <p14:creationId xmlns:p14="http://schemas.microsoft.com/office/powerpoint/2010/main" val="297896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B62085-3790-4E33-A44A-FB19F186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4B7B7-464F-4142-BB58-042F978E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340461-BE1F-4653-A869-5F31C7D6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 to SELAP transition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68B19F-6E39-4F76-8060-8B864421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6FABD6-23AF-46E8-B99A-824B6C212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6212"/>
            <a:ext cx="5786907" cy="4717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5D59BF-0985-49A8-99F9-19B327C4B42E}"/>
              </a:ext>
            </a:extLst>
          </p:cNvPr>
          <p:cNvSpPr/>
          <p:nvPr/>
        </p:nvSpPr>
        <p:spPr>
          <a:xfrm>
            <a:off x="309093" y="128732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SELA to SELAP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detune allowance of 30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Forward power spike and gradient droop are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SELA/SEL =&gt; PMES +/-180, PSET – static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=&gt; DFQE (cavity detune frequency), not PSET-PMES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PSET-PMES may cause the power spike regardless of the detuning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saturate the amplifier without the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for transition are lower than operational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SELA to SELAP transition is 99% reliable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5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5151A7-3477-4951-9F80-B475497A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3FF3F-9E73-4651-9F93-786CF50B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D4280C-E4A5-4F7E-95F3-6901641C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Detection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41F0A-5CDE-4C26-A4FB-31058DBF2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5" y="1319201"/>
            <a:ext cx="443590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dV</a:t>
            </a:r>
            <a:r>
              <a:rPr lang="en-US" sz="1600" dirty="0"/>
              <a:t>/dt using cavity time constant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Cavity time constant is for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For voltage (GMES) it should be twice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E = E</a:t>
            </a:r>
            <a:r>
              <a:rPr lang="en-US" sz="1600" baseline="-25000" dirty="0"/>
              <a:t>0</a:t>
            </a:r>
            <a:r>
              <a:rPr lang="en-US" sz="1600" dirty="0"/>
              <a:t>*e</a:t>
            </a:r>
            <a:r>
              <a:rPr lang="en-US" sz="1600" baseline="30000" dirty="0"/>
              <a:t>-t/2</a:t>
            </a:r>
            <a:r>
              <a:rPr lang="el-GR" sz="1600" baseline="30000" dirty="0"/>
              <a:t>τ</a:t>
            </a:r>
            <a:endParaRPr lang="en-US" sz="1600" baseline="30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l-GR" sz="1600" dirty="0"/>
              <a:t>τ</a:t>
            </a:r>
            <a:r>
              <a:rPr lang="en-US" sz="1600" dirty="0"/>
              <a:t> = cavity time constant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There was an extra filter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dV</a:t>
            </a:r>
            <a:r>
              <a:rPr lang="en-US" sz="1600" dirty="0"/>
              <a:t> and dt are adjustable in EPICS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Slightly modified the signal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~40% false quenches in the past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&lt;5% now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70505B-1ABF-416E-AECD-40CB7822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59BE7-64EA-4EDD-ACD1-4D33E6C5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95" y="471636"/>
            <a:ext cx="6608805" cy="2667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A7F86-F171-45E5-9515-834A12223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21" y="3613289"/>
            <a:ext cx="3647440" cy="1846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A62ED-7241-406A-9868-A230EA8E6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5" y="3594425"/>
            <a:ext cx="3651326" cy="1884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F62593-AA0F-46C2-AC6D-5EEF6695B30B}"/>
              </a:ext>
            </a:extLst>
          </p:cNvPr>
          <p:cNvSpPr txBox="1"/>
          <p:nvPr/>
        </p:nvSpPr>
        <p:spPr>
          <a:xfrm>
            <a:off x="6570658" y="559897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: </a:t>
            </a:r>
            <a:r>
              <a:rPr lang="en-US" dirty="0" err="1"/>
              <a:t>Oleksander</a:t>
            </a:r>
            <a:r>
              <a:rPr lang="en-US" dirty="0"/>
              <a:t> </a:t>
            </a:r>
            <a:r>
              <a:rPr lang="en-US" dirty="0" err="1"/>
              <a:t>Hryhorenko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7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14EAD4-48CA-4BB9-9276-595526BE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8F238-8446-4348-97A6-8282485C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72B7E5-FFA8-45C8-8DEB-E19F2AFC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6" y="270268"/>
            <a:ext cx="11044707" cy="678664"/>
          </a:xfrm>
        </p:spPr>
        <p:txBody>
          <a:bodyPr/>
          <a:lstStyle/>
          <a:p>
            <a:r>
              <a:rPr lang="en-US" dirty="0"/>
              <a:t>Beam FSD (MPS) and loss of Gradient/Phase regulation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EF190B-0C00-40A6-8FB6-F44997B9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B1AC32-D5D6-4D52-82C4-27ACBF18EB4F}"/>
              </a:ext>
            </a:extLst>
          </p:cNvPr>
          <p:cNvSpPr txBox="1">
            <a:spLocks/>
          </p:cNvSpPr>
          <p:nvPr/>
        </p:nvSpPr>
        <p:spPr>
          <a:xfrm>
            <a:off x="685800" y="1148992"/>
            <a:ext cx="5118652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F5111-0D26-4C38-B33E-82BE9A030E09}"/>
              </a:ext>
            </a:extLst>
          </p:cNvPr>
          <p:cNvSpPr/>
          <p:nvPr/>
        </p:nvSpPr>
        <p:spPr>
          <a:xfrm>
            <a:off x="403654" y="1418215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Tom pointed this looking at the fault waveforms (from fall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Control system wasn’t pulling fast shut down for MPS at the right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 used in GDR(IQ) firmware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 used in Analog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Acquired waveforms on every beam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Looked at the machine tolerance to energy variation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~ 1 MeV for 5 pass (0.2 MeV)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GLDE and PLDE are set up accordingly (fall of 2023)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Gradient and phase loop detector errors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Adjustable in EPICS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039B6-53B6-4883-8336-F6451AC0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654" y="3420169"/>
            <a:ext cx="4990993" cy="2710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3988A-6438-4A49-A584-07D81B26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654" y="948932"/>
            <a:ext cx="4467225" cy="24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4F630B-BD47-48C9-A3D5-9830CB7A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DC17A-43ED-4AD0-B756-88001E3E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B8AA7F-AF11-45D9-A0FC-1D424C44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Drift/discrepancy in POFF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040827-4541-4CEA-BAD9-EBD4C385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0BE54-0033-4286-9BEE-FF3A8A066AE0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309563" y="1319213"/>
            <a:ext cx="6585507" cy="441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Cavities were faulting with 5 deg (or 10 deg) detuning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Reactive/detune allocated power was for 40 deg detuning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Discrepancy of </a:t>
            </a:r>
            <a:r>
              <a:rPr lang="en-US" dirty="0" err="1"/>
              <a:t>poff</a:t>
            </a:r>
            <a:r>
              <a:rPr lang="en-US" dirty="0"/>
              <a:t> between SEL and GDR/SELAP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 was in SEL/GDR(IQ) too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Don’t know the cause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Manually checking these based on the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Centering algorithm is being used at LCLS-II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Presented at 2023 LLRF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Drift Observations and Mitigation in LCLS-II RF, </a:t>
            </a:r>
            <a:r>
              <a:rPr lang="en-US" dirty="0" err="1"/>
              <a:t>Shreeharshini</a:t>
            </a:r>
            <a:r>
              <a:rPr lang="en-US" dirty="0"/>
              <a:t> Murthy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Trips with 5, 10 deg DETA2 limit were minimized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POFF shift was minimizing the detuning allowance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7C7D125-A274-46D1-AB1F-FF87A810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9" y="415549"/>
            <a:ext cx="3023317" cy="2541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17E2CF-DBE5-4A85-82F3-B9B222B98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9" y="3168380"/>
            <a:ext cx="3023318" cy="2598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84140-305F-46DB-B161-AB172201DA8F}"/>
              </a:ext>
            </a:extLst>
          </p:cNvPr>
          <p:cNvSpPr txBox="1"/>
          <p:nvPr/>
        </p:nvSpPr>
        <p:spPr>
          <a:xfrm>
            <a:off x="9572367" y="5863922"/>
            <a:ext cx="83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drive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60A0E-1581-43EF-9E3F-57389EDF0316}"/>
              </a:ext>
            </a:extLst>
          </p:cNvPr>
          <p:cNvSpPr txBox="1"/>
          <p:nvPr/>
        </p:nvSpPr>
        <p:spPr>
          <a:xfrm rot="16200000">
            <a:off x="7927056" y="4353698"/>
            <a:ext cx="8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drive</a:t>
            </a:r>
          </a:p>
        </p:txBody>
      </p:sp>
    </p:spTree>
    <p:extLst>
      <p:ext uri="{BB962C8B-B14F-4D97-AF65-F5344CB8AC3E}">
        <p14:creationId xmlns:p14="http://schemas.microsoft.com/office/powerpoint/2010/main" val="219974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7CC42-20B6-4CB4-A33C-DE671E63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CC82F-62B5-431E-ABB0-B123BE1E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B3E45A-736A-4D0E-AC22-9EDC0A6D1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Transitioning between modes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E004D3-9877-4C7F-B9B9-879FE6E5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4F61C2-6ED8-4B11-B4C5-84DFB96FB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564" y="1319213"/>
            <a:ext cx="6330134" cy="48910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Cavity bring up / recovery from a fault condition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SEL/SELA, detune &lt; 5 Hz, lower reactive power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Transition to SELAP and install operational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Normal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SELAP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Loss of phase regulation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Pull the beam </a:t>
            </a:r>
            <a:r>
              <a:rPr lang="en-US" sz="1800" dirty="0" err="1"/>
              <a:t>fsd</a:t>
            </a:r>
            <a:r>
              <a:rPr lang="en-US" sz="1800" dirty="0"/>
              <a:t>, stay in SELAP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Loss of amplitude regulation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Pull the beam </a:t>
            </a:r>
            <a:r>
              <a:rPr lang="en-US" sz="1800" dirty="0" err="1"/>
              <a:t>fsd</a:t>
            </a:r>
            <a:r>
              <a:rPr lang="en-US" sz="1800" dirty="0"/>
              <a:t>, transition to SELA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SELA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Loss of amplitude regulation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Transition to SEL (safe state)</a:t>
            </a:r>
          </a:p>
          <a:p>
            <a:pPr lvl="3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F2156-A731-46B9-A75B-F6652D75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767" y="572608"/>
            <a:ext cx="5270041" cy="2856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209F6-6866-45C7-8F71-661D17A7B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33" y="3429000"/>
            <a:ext cx="4435933" cy="2408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5499C-B5D8-45F5-99C4-73CA6719CA2F}"/>
              </a:ext>
            </a:extLst>
          </p:cNvPr>
          <p:cNvSpPr txBox="1"/>
          <p:nvPr/>
        </p:nvSpPr>
        <p:spPr>
          <a:xfrm>
            <a:off x="9881286" y="3355105"/>
            <a:ext cx="63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SELAP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F6FA0-EBC0-4CD5-BC58-B965981B4533}"/>
              </a:ext>
            </a:extLst>
          </p:cNvPr>
          <p:cNvSpPr txBox="1"/>
          <p:nvPr/>
        </p:nvSpPr>
        <p:spPr>
          <a:xfrm>
            <a:off x="10165504" y="3623930"/>
            <a:ext cx="63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SELA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D37A0-4AA7-4EC1-9CAE-E55772418E06}"/>
              </a:ext>
            </a:extLst>
          </p:cNvPr>
          <p:cNvSpPr txBox="1"/>
          <p:nvPr/>
        </p:nvSpPr>
        <p:spPr>
          <a:xfrm>
            <a:off x="10359177" y="3811383"/>
            <a:ext cx="63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SEL</a:t>
            </a:r>
          </a:p>
        </p:txBody>
      </p:sp>
    </p:spTree>
    <p:extLst>
      <p:ext uri="{BB962C8B-B14F-4D97-AF65-F5344CB8AC3E}">
        <p14:creationId xmlns:p14="http://schemas.microsoft.com/office/powerpoint/2010/main" val="290903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6CE687-6B34-4C83-9972-29ABECC5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01258-DD1F-413C-9B81-B47C15CC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4FBE1E-FA24-4CC3-819D-72D7AB8B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time comparison (2L25)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4F4E2D-3C5C-4444-8CAB-1E84C35E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FDF29-ADF1-4D1A-A015-02CA115C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38" y="1507143"/>
            <a:ext cx="5114684" cy="3449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F7E88-63F7-44B1-AF20-A6F69B07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16" y="1413744"/>
            <a:ext cx="5114684" cy="3442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27A62-0926-4171-8AE2-D0E435067CA4}"/>
              </a:ext>
            </a:extLst>
          </p:cNvPr>
          <p:cNvSpPr txBox="1"/>
          <p:nvPr/>
        </p:nvSpPr>
        <p:spPr>
          <a:xfrm>
            <a:off x="1032872" y="4956286"/>
            <a:ext cx="3279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GDR (IQ)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scale 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first C100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microphonics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7B39B-98EF-46ED-9508-5E6256A094E3}"/>
              </a:ext>
            </a:extLst>
          </p:cNvPr>
          <p:cNvSpPr txBox="1"/>
          <p:nvPr/>
        </p:nvSpPr>
        <p:spPr>
          <a:xfrm>
            <a:off x="7203480" y="5059528"/>
            <a:ext cx="2434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SELAP (GDRMP)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scale 5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gradients</a:t>
            </a:r>
          </a:p>
        </p:txBody>
      </p:sp>
    </p:spTree>
    <p:extLst>
      <p:ext uri="{BB962C8B-B14F-4D97-AF65-F5344CB8AC3E}">
        <p14:creationId xmlns:p14="http://schemas.microsoft.com/office/powerpoint/2010/main" val="1087143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6CE687-6B34-4C83-9972-29ABECC5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01258-DD1F-413C-9B81-B47C15CC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4FBE1E-FA24-4CC3-819D-72D7AB8B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time comparison (1L23)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4F4E2D-3C5C-4444-8CAB-1E84C35E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27A62-0926-4171-8AE2-D0E435067CA4}"/>
              </a:ext>
            </a:extLst>
          </p:cNvPr>
          <p:cNvSpPr txBox="1"/>
          <p:nvPr/>
        </p:nvSpPr>
        <p:spPr>
          <a:xfrm>
            <a:off x="1032872" y="4956286"/>
            <a:ext cx="33237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GDR (IQ)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scale 30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prototype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Quiet module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7B39B-98EF-46ED-9508-5E6256A094E3}"/>
              </a:ext>
            </a:extLst>
          </p:cNvPr>
          <p:cNvSpPr txBox="1"/>
          <p:nvPr/>
        </p:nvSpPr>
        <p:spPr>
          <a:xfrm>
            <a:off x="7203480" y="5059528"/>
            <a:ext cx="2434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SELAP (GDRMP)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scale 5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gradients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19FC3-4546-47EB-A2C0-1E432757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6" y="1336767"/>
            <a:ext cx="5387191" cy="3619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369DE-090F-4E8F-9269-44640664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32" y="1336766"/>
            <a:ext cx="5441092" cy="36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2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1062718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timeline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GDR(IQ)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SELAP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Operational Aspects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Future work and conclusion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9CB3-9FCD-49FF-8FB4-E81C3135B8AD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7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99F03C-7860-4C9F-8CA2-BF3BBA605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1F16C-2955-4585-9FB7-C92A25CB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525633-2F28-4289-9405-3435C7EF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5" y="433097"/>
            <a:ext cx="11044707" cy="678664"/>
          </a:xfrm>
        </p:spPr>
        <p:txBody>
          <a:bodyPr/>
          <a:lstStyle/>
          <a:p>
            <a:r>
              <a:rPr lang="en-US" dirty="0"/>
              <a:t>Unexplained Drive/Forward power noise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86ADB-3F80-4428-BA00-0A6743CF4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5" y="1584259"/>
            <a:ext cx="5655100" cy="40586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Been there since at least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Plenty of instances from the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Independent of 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band increases with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 power 2.3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 DAC drive 1.87 (normalized to 0 – 10V)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GDR/SELAP 1.7 kW to 3.32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GDR/SELAP DAC drive 1.46 to 2.779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2D7D9A-58D1-495F-BB94-42221629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66B02-0E00-40DE-9373-C19B83B5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975" y="989698"/>
            <a:ext cx="4825333" cy="2623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56419-2AB5-4144-85A4-FFB20C73E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650" y="3706701"/>
            <a:ext cx="4802658" cy="2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4C5F86-9653-45F9-8318-09DF58E1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7E17C-4BE2-4075-BC71-C9C01C91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84503D-B24F-48AC-B782-53EF967C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on the bench with cavity emulator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571501-2BA8-4C64-8E6D-5938F452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333233-83DA-486C-9481-E0BB77E15047}"/>
              </a:ext>
            </a:extLst>
          </p:cNvPr>
          <p:cNvSpPr/>
          <p:nvPr/>
        </p:nvSpPr>
        <p:spPr>
          <a:xfrm>
            <a:off x="304800" y="1210615"/>
            <a:ext cx="56346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 was set up at </a:t>
            </a:r>
            <a:r>
              <a:rPr lang="en-US" dirty="0" err="1"/>
              <a:t>DACdrv</a:t>
            </a:r>
            <a:r>
              <a:rPr lang="en-US" dirty="0"/>
              <a:t> =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drive goes below 6?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Gets worse with more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 filter causing this?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dB BW is ~360 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Spectrum got better when lowered the bandwidth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to do more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Different filtering scheme, if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 – 360 kHz (56 tap)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Added late 2013/early 2014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For suppressing 6/7 pi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IIRK 7/8 – 36/18 kHz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C100-1 and C100-2 were operated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Beam loading – 465uA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IIRK 8 – 18 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IIRK 9 – 8.5 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IIRK 10 – 4.4 kHz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5C212-4F5C-492C-8F40-8CD820739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46" y="1210077"/>
            <a:ext cx="6040137" cy="3084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8FD42-22D6-4A94-8953-2AC397325CF3}"/>
              </a:ext>
            </a:extLst>
          </p:cNvPr>
          <p:cNvSpPr txBox="1"/>
          <p:nvPr/>
        </p:nvSpPr>
        <p:spPr>
          <a:xfrm>
            <a:off x="9230918" y="3486743"/>
            <a:ext cx="82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IIRK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BE7E3-3B77-4420-A86B-7A41464E71C2}"/>
              </a:ext>
            </a:extLst>
          </p:cNvPr>
          <p:cNvSpPr txBox="1"/>
          <p:nvPr/>
        </p:nvSpPr>
        <p:spPr>
          <a:xfrm>
            <a:off x="9750922" y="3209744"/>
            <a:ext cx="82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IIRK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FECEC-2CCD-4E29-9FBF-58286CF9EC5E}"/>
              </a:ext>
            </a:extLst>
          </p:cNvPr>
          <p:cNvSpPr txBox="1"/>
          <p:nvPr/>
        </p:nvSpPr>
        <p:spPr>
          <a:xfrm>
            <a:off x="9981560" y="2917208"/>
            <a:ext cx="82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IIRK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239E4-648C-45EB-8379-39DACF6B2C8B}"/>
              </a:ext>
            </a:extLst>
          </p:cNvPr>
          <p:cNvSpPr txBox="1"/>
          <p:nvPr/>
        </p:nvSpPr>
        <p:spPr>
          <a:xfrm>
            <a:off x="10284254" y="2650226"/>
            <a:ext cx="82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IIRK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24480-05B1-4733-BF76-7DA7F562C42D}"/>
              </a:ext>
            </a:extLst>
          </p:cNvPr>
          <p:cNvSpPr txBox="1"/>
          <p:nvPr/>
        </p:nvSpPr>
        <p:spPr>
          <a:xfrm>
            <a:off x="8731066" y="2752365"/>
            <a:ext cx="82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</a:t>
            </a:r>
          </a:p>
        </p:txBody>
      </p:sp>
    </p:spTree>
    <p:extLst>
      <p:ext uri="{BB962C8B-B14F-4D97-AF65-F5344CB8AC3E}">
        <p14:creationId xmlns:p14="http://schemas.microsoft.com/office/powerpoint/2010/main" val="229110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35746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998D5-58DC-476F-992C-E60F2ED5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B3BC5-5361-41ED-9ADB-3A74A915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31833-C5F1-40BA-8DEC-2469DE62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970D7-67BF-4E6F-8AAE-566AAAD05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Opening limits all the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Automate centering </a:t>
            </a:r>
            <a:r>
              <a:rPr lang="en-US" dirty="0" err="1"/>
              <a:t>poff</a:t>
            </a:r>
            <a:r>
              <a:rPr lang="en-US" dirty="0"/>
              <a:t> to track drifts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filtering scheme to reduce noise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2E6AB3-8972-4679-862A-362AF3C3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00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4CDC24-06F8-4212-B7BE-16895096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07D9A-4F70-49FB-A1D0-5335F938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69C2E6-22DD-48CA-A586-C17D86F29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3DC1C3-4019-46B9-939A-161F071F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531813"/>
            <a:ext cx="11044237" cy="679450"/>
          </a:xfrm>
        </p:spPr>
        <p:txBody>
          <a:bodyPr/>
          <a:lstStyle/>
          <a:p>
            <a:r>
              <a:rPr lang="en-US" dirty="0"/>
              <a:t>Opening the limits all the way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8E15C-02BA-4433-8716-C994E623CBDC}"/>
              </a:ext>
            </a:extLst>
          </p:cNvPr>
          <p:cNvSpPr/>
          <p:nvPr/>
        </p:nvSpPr>
        <p:spPr>
          <a:xfrm>
            <a:off x="80209" y="1366107"/>
            <a:ext cx="5753498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allocated in two separate loops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not used by one loop is not available for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Maximize the klystron power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limit for the gradient loop (</a:t>
            </a:r>
            <a:r>
              <a:rPr lang="en-US" dirty="0" err="1"/>
              <a:t>Xdrv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YLIM = √</a:t>
            </a:r>
            <a:r>
              <a:rPr lang="en-US" dirty="0">
                <a:ea typeface="STCaiyun" panose="020B0503020204020204" pitchFamily="2" charset="-122"/>
              </a:rPr>
              <a:t>(</a:t>
            </a:r>
            <a:r>
              <a:rPr lang="en-US" dirty="0"/>
              <a:t>DACdrvmax</a:t>
            </a:r>
            <a:r>
              <a:rPr lang="en-US" baseline="30000" dirty="0"/>
              <a:t>^2</a:t>
            </a:r>
            <a:r>
              <a:rPr lang="en-US" dirty="0"/>
              <a:t> – Xdrv</a:t>
            </a:r>
            <a:r>
              <a:rPr lang="en-US" baseline="30000" dirty="0"/>
              <a:t>^2</a:t>
            </a:r>
            <a:r>
              <a:rPr lang="en-US" dirty="0"/>
              <a:t>) – </a:t>
            </a:r>
            <a:r>
              <a:rPr lang="en-US"/>
              <a:t>for phase loop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limits for transition to SELAP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the limits once gradient and phase are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the limits with gradient or phase regulation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should Maximize the klystron power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Exception handling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Klystron Phase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03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2E2225-4FAB-45E0-8EB1-71237D94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296F5-1687-4C63-9470-68676D7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AA7796-C15F-43B7-8222-3B64F0F2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pass and Notch filter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51598-A836-40E8-A09C-AC3FB170A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4740701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pole IIR won’t suppress 6/7 pi mode enough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Implemented in VHDL based on Larry’s </a:t>
            </a:r>
            <a:r>
              <a:rPr lang="en-US" dirty="0" err="1"/>
              <a:t>matlab</a:t>
            </a:r>
            <a:r>
              <a:rPr lang="en-US" dirty="0"/>
              <a:t>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40 – 50 dB suppression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to test it on a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Adjustable in EPICS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FF794D-9FF1-48B3-AF6A-E4538399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4DE1-A2C5-410D-893D-D1B5E2D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964" y="1041117"/>
            <a:ext cx="5091357" cy="38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51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2E2225-4FAB-45E0-8EB1-71237D94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296F5-1687-4C63-9470-68676D7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AA7796-C15F-43B7-8222-3B64F0F2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51598-A836-40E8-A09C-AC3FB170A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SELAP gives you a well calibrated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Fast 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amplifier power as the limit with exception handling in progress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FF794D-9FF1-48B3-AF6A-E4538399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46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4CDC24-06F8-4212-B7BE-16895096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07D9A-4F70-49FB-A1D0-5335F938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69C2E6-22DD-48CA-A586-C17D86F29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8E15C-02BA-4433-8716-C994E623CBDC}"/>
              </a:ext>
            </a:extLst>
          </p:cNvPr>
          <p:cNvSpPr/>
          <p:nvPr/>
        </p:nvSpPr>
        <p:spPr>
          <a:xfrm>
            <a:off x="3149888" y="1916659"/>
            <a:ext cx="58922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Thanks to Larry Doolittle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Digitizer 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Based on Zest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FPGA board 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Dual LPC FMC with Cyclone 10GX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Notch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 – IQ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 much more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57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277239"/>
            <a:ext cx="5785319" cy="678664"/>
          </a:xfrm>
        </p:spPr>
        <p:txBody>
          <a:bodyPr/>
          <a:lstStyle/>
          <a:p>
            <a:r>
              <a:rPr lang="en-US" dirty="0"/>
              <a:t>Implementation Timeline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9CB3-9FCD-49FF-8FB4-E81C3135B8AD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76D0DC-CD1F-4817-A201-9350FEE251C3}"/>
              </a:ext>
            </a:extLst>
          </p:cNvPr>
          <p:cNvSpPr/>
          <p:nvPr/>
        </p:nvSpPr>
        <p:spPr>
          <a:xfrm>
            <a:off x="-111393" y="553884"/>
            <a:ext cx="5315153" cy="374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1978   J. </a:t>
            </a:r>
            <a:r>
              <a:rPr lang="en-US" sz="1600" dirty="0" err="1"/>
              <a:t>Delayen</a:t>
            </a:r>
            <a:r>
              <a:rPr lang="en-US" sz="1600" dirty="0"/>
              <a:t>, PhD thesis -  locked analog SEL concept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2007 - Digital SEL and GDR(IQ) at JLAB</a:t>
            </a:r>
            <a:endParaRPr lang="en-US" sz="1600" b="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2014    L. Doolittle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2021/22 SELAP at JLAB</a:t>
            </a:r>
            <a:endParaRPr lang="en-US" sz="1600" b="0" dirty="0"/>
          </a:p>
          <a:p>
            <a:pPr lvl="1">
              <a:lnSpc>
                <a:spcPct val="150000"/>
              </a:lnSpc>
            </a:pPr>
            <a:r>
              <a:rPr lang="en-US" sz="16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endParaRPr lang="en-US" sz="1600" b="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endParaRPr lang="en-US" sz="1600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5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895437-AA5F-4320-927A-35ABB026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663011-95A9-4B5C-9DF1-CEDBF22A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453DA8-B854-46EC-B8E8-393B01CF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SELAP 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83B45-3E42-4B70-B44D-F1D58B9EC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requirements for the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baseline="-25000" dirty="0"/>
              <a:t>power</a:t>
            </a:r>
            <a:r>
              <a:rPr lang="en-US" dirty="0"/>
              <a:t> – power required for gradient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000000"/>
                </a:solidFill>
              </a:rPr>
              <a:t>P</a:t>
            </a:r>
            <a:r>
              <a:rPr lang="en-US" sz="2200" kern="0" baseline="-25000" dirty="0">
                <a:solidFill>
                  <a:srgbClr val="000000"/>
                </a:solidFill>
              </a:rPr>
              <a:t>kly</a:t>
            </a:r>
            <a:r>
              <a:rPr lang="en-US" sz="2200" kern="0" dirty="0">
                <a:solidFill>
                  <a:srgbClr val="000000"/>
                </a:solidFill>
              </a:rPr>
              <a:t> = (L * E</a:t>
            </a:r>
            <a:r>
              <a:rPr lang="en-US" sz="2200" kern="0" baseline="30000" dirty="0">
                <a:solidFill>
                  <a:srgbClr val="000000"/>
                </a:solidFill>
              </a:rPr>
              <a:t>2</a:t>
            </a:r>
            <a:r>
              <a:rPr lang="en-US" sz="2200" kern="0" dirty="0">
                <a:solidFill>
                  <a:srgbClr val="000000"/>
                </a:solidFill>
              </a:rPr>
              <a:t>/(4*</a:t>
            </a:r>
            <a:r>
              <a:rPr lang="en-US" sz="2200" kern="0" dirty="0" err="1">
                <a:solidFill>
                  <a:srgbClr val="000000"/>
                </a:solidFill>
              </a:rPr>
              <a:t>Q</a:t>
            </a:r>
            <a:r>
              <a:rPr lang="en-US" sz="2200" kern="0" baseline="-25000" dirty="0" err="1">
                <a:solidFill>
                  <a:srgbClr val="000000"/>
                </a:solidFill>
              </a:rPr>
              <a:t>ext</a:t>
            </a:r>
            <a:r>
              <a:rPr lang="en-US" sz="2200" kern="0" dirty="0">
                <a:solidFill>
                  <a:srgbClr val="000000"/>
                </a:solidFill>
              </a:rPr>
              <a:t>*r/Q))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baseline="-25000" dirty="0"/>
              <a:t>powerbeam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baseline="-25000" dirty="0"/>
              <a:t>klybeam</a:t>
            </a:r>
            <a:r>
              <a:rPr lang="en-US" dirty="0"/>
              <a:t> = K</a:t>
            </a:r>
            <a:r>
              <a:rPr lang="en-US" baseline="-25000" dirty="0"/>
              <a:t>powscale</a:t>
            </a:r>
            <a:r>
              <a:rPr lang="en-US" dirty="0"/>
              <a:t> * (L*(E+(I</a:t>
            </a:r>
            <a:r>
              <a:rPr lang="en-US" baseline="-25000" dirty="0"/>
              <a:t>0</a:t>
            </a:r>
            <a:r>
              <a:rPr lang="en-US" dirty="0"/>
              <a:t>*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*r/Q)) </a:t>
            </a:r>
            <a:r>
              <a:rPr lang="en-US" baseline="30000" dirty="0"/>
              <a:t>2</a:t>
            </a:r>
            <a:r>
              <a:rPr lang="en-US" dirty="0"/>
              <a:t>/(4*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*r/Q))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</a:t>
            </a:r>
            <a:r>
              <a:rPr lang="en-US" baseline="-25000" dirty="0"/>
              <a:t>power</a:t>
            </a:r>
            <a:r>
              <a:rPr lang="en-US" dirty="0"/>
              <a:t> – reactive power available for detuning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baseline="-25000" dirty="0"/>
              <a:t>klydf</a:t>
            </a:r>
            <a:r>
              <a:rPr lang="en-US" dirty="0"/>
              <a:t> = P</a:t>
            </a:r>
            <a:r>
              <a:rPr lang="en-US" baseline="-25000" dirty="0"/>
              <a:t>kly</a:t>
            </a:r>
            <a:r>
              <a:rPr lang="en-US" dirty="0"/>
              <a:t> * tan(</a:t>
            </a:r>
            <a:r>
              <a:rPr lang="en-US" dirty="0" err="1"/>
              <a:t>dA</a:t>
            </a:r>
            <a:r>
              <a:rPr lang="en-US" dirty="0"/>
              <a:t>) * tan(</a:t>
            </a:r>
            <a:r>
              <a:rPr lang="en-US" dirty="0" err="1"/>
              <a:t>dA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 power no beam = X</a:t>
            </a:r>
            <a:r>
              <a:rPr lang="en-US" baseline="-25000" dirty="0"/>
              <a:t>powerbeam</a:t>
            </a:r>
            <a:r>
              <a:rPr lang="en-US" dirty="0"/>
              <a:t> + Y</a:t>
            </a:r>
            <a:r>
              <a:rPr lang="en-US" baseline="-25000" dirty="0"/>
              <a:t>power</a:t>
            </a:r>
            <a:r>
              <a:rPr lang="en-US" dirty="0"/>
              <a:t> (I</a:t>
            </a:r>
            <a:r>
              <a:rPr lang="en-US" baseline="-25000" dirty="0"/>
              <a:t>0</a:t>
            </a:r>
            <a:r>
              <a:rPr lang="en-US" dirty="0"/>
              <a:t> = 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 power with beam = X</a:t>
            </a:r>
            <a:r>
              <a:rPr lang="en-US" baseline="-25000" dirty="0"/>
              <a:t>powerbeam</a:t>
            </a:r>
            <a:r>
              <a:rPr lang="en-US" dirty="0"/>
              <a:t> + Y</a:t>
            </a:r>
            <a:r>
              <a:rPr lang="en-US" baseline="-25000" dirty="0"/>
              <a:t>power</a:t>
            </a:r>
            <a:r>
              <a:rPr lang="en-US" dirty="0"/>
              <a:t> (I</a:t>
            </a:r>
            <a:r>
              <a:rPr lang="en-US" baseline="-25000" dirty="0"/>
              <a:t>0</a:t>
            </a:r>
            <a:r>
              <a:rPr lang="en-US" dirty="0"/>
              <a:t> = beam current)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Resultant voltage vector for the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Gradient Drive, Phase Drive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200" kern="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8D35B-83B1-4CC0-B8B8-B16BA543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97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D04C7-63AC-49B8-ACE9-DBEBB51C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65E7D-F6D0-4874-8B6D-F1954057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4F9C82-9B22-4B3A-9D48-C8997E69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6" y="237430"/>
            <a:ext cx="11044707" cy="678664"/>
          </a:xfrm>
        </p:spPr>
        <p:txBody>
          <a:bodyPr/>
          <a:lstStyle/>
          <a:p>
            <a:r>
              <a:rPr lang="en-US" dirty="0"/>
              <a:t>Klystron Characterization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A57D69-DB9C-461A-895B-BB10D521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04D7EE-E73A-488E-B8D4-A371A419F958}"/>
              </a:ext>
            </a:extLst>
          </p:cNvPr>
          <p:cNvSpPr txBox="1"/>
          <p:nvPr/>
        </p:nvSpPr>
        <p:spPr>
          <a:xfrm>
            <a:off x="227215" y="1915183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Ramps the klystron input to max drive in 200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Cavity sees little to no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Measures the klystron response to input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power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80C09CD-2E21-47B0-9062-916FAC554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8489" y="871283"/>
            <a:ext cx="7229952" cy="618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93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E0DD74-2692-41D1-B24C-43FB79D9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312503-E36D-41FF-9298-ABFC45FE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851923-75DC-413D-AC31-259094C7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Characterization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E606D8-CB00-4B10-9EF7-099CD987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B0A80-EF94-49C0-84D0-638B88D3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46" y="101612"/>
            <a:ext cx="4849101" cy="640636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BC6362-9DD4-4958-A521-9352C6919970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309563" y="1319213"/>
            <a:ext cx="5786437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Cavity in pulse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Stored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Gradient (MV/m)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(field probe 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calculated on every turn off event for CW or cavity decay for pulsed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56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E0DD74-2692-41D1-B24C-43FB79D9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312503-E36D-41FF-9298-ABFC45FE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851923-75DC-413D-AC31-259094C7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21" y="430783"/>
            <a:ext cx="11044707" cy="678664"/>
          </a:xfrm>
        </p:spPr>
        <p:txBody>
          <a:bodyPr/>
          <a:lstStyle/>
          <a:p>
            <a:r>
              <a:rPr lang="en-US" dirty="0"/>
              <a:t>GDR VS SELAP with a cavity quench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E606D8-CB00-4B10-9EF7-099CD987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BC6362-9DD4-4958-A521-9352C6919970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309563" y="1319213"/>
            <a:ext cx="3805237" cy="368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GDR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 case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Cavity 8 quenched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Cavity fratricide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cavities went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Klystron Power is the limit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07B75-611E-41E0-996B-3E607C87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535" y="1109447"/>
            <a:ext cx="8134596" cy="3466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D962C-E543-4F21-BD74-D67D9F38D0C7}"/>
              </a:ext>
            </a:extLst>
          </p:cNvPr>
          <p:cNvSpPr txBox="1"/>
          <p:nvPr/>
        </p:nvSpPr>
        <p:spPr>
          <a:xfrm>
            <a:off x="8806070" y="4853264"/>
            <a:ext cx="2772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  <a:p>
            <a:r>
              <a:rPr lang="en-US" dirty="0"/>
              <a:t>GASK – Gradient Drive</a:t>
            </a:r>
          </a:p>
          <a:p>
            <a:r>
              <a:rPr lang="en-US" dirty="0"/>
              <a:t>GMES – Gradient measured</a:t>
            </a:r>
          </a:p>
          <a:p>
            <a:r>
              <a:rPr lang="en-US" dirty="0"/>
              <a:t>CRFP – Forward Power</a:t>
            </a:r>
          </a:p>
          <a:p>
            <a:r>
              <a:rPr lang="en-US" dirty="0"/>
              <a:t>DETA2 – Detune Angle</a:t>
            </a:r>
          </a:p>
        </p:txBody>
      </p:sp>
    </p:spTree>
    <p:extLst>
      <p:ext uri="{BB962C8B-B14F-4D97-AF65-F5344CB8AC3E}">
        <p14:creationId xmlns:p14="http://schemas.microsoft.com/office/powerpoint/2010/main" val="2450789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ECDE2-B357-46B3-9784-DD0DB51A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CA5B4-FC4B-4C5F-BA13-4F558125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61A447-1CBD-4493-8590-1CBF2FE3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GDR VS SELAP with a cavity quench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D8F4D-9211-4ED2-9176-26AF543C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900" y="1319213"/>
            <a:ext cx="7936999" cy="344756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FD87BE-3E90-48B0-BEF3-F5AEB893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43E6D94-8668-41F2-B222-80A391CC18E9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309564" y="1319213"/>
            <a:ext cx="321882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SELAP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Cavity 8 quenched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cavities stayed in SELA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Power limited in software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C71BC-CEEF-4D1C-B0C5-F8F10FF7EA5F}"/>
              </a:ext>
            </a:extLst>
          </p:cNvPr>
          <p:cNvSpPr txBox="1"/>
          <p:nvPr/>
        </p:nvSpPr>
        <p:spPr>
          <a:xfrm>
            <a:off x="8806070" y="4853264"/>
            <a:ext cx="2772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  <a:p>
            <a:r>
              <a:rPr lang="en-US" dirty="0"/>
              <a:t>GASK – Gradient Drive</a:t>
            </a:r>
          </a:p>
          <a:p>
            <a:r>
              <a:rPr lang="en-US" dirty="0"/>
              <a:t>GMES – Gradient measured</a:t>
            </a:r>
          </a:p>
          <a:p>
            <a:r>
              <a:rPr lang="en-US" dirty="0"/>
              <a:t>CRFP – Forward Power</a:t>
            </a:r>
          </a:p>
          <a:p>
            <a:r>
              <a:rPr lang="en-US" dirty="0"/>
              <a:t>DETA2 – Detune Angle</a:t>
            </a:r>
          </a:p>
        </p:txBody>
      </p:sp>
    </p:spTree>
    <p:extLst>
      <p:ext uri="{BB962C8B-B14F-4D97-AF65-F5344CB8AC3E}">
        <p14:creationId xmlns:p14="http://schemas.microsoft.com/office/powerpoint/2010/main" val="3592945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B731F7-D332-4294-87CF-CE34A3D2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4F465-C63E-4D49-915E-7ACC1CC7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8EA5BA-7959-4BAF-8AD7-3F681D75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GDR VS SELAP with heavy detuning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1E019-6A51-4C65-93DD-70487996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274320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GDR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Heavy detuning from microphonics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cavities lost regulation and switched to SEL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D9461A-975E-4F9C-BD28-DFAE451F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544A0-5512-49E0-BAF0-08612A2B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37" y="1954272"/>
            <a:ext cx="6387730" cy="3632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FE489-DA81-48B2-81DA-E924C48C33A8}"/>
              </a:ext>
            </a:extLst>
          </p:cNvPr>
          <p:cNvSpPr txBox="1"/>
          <p:nvPr/>
        </p:nvSpPr>
        <p:spPr>
          <a:xfrm>
            <a:off x="309093" y="4469555"/>
            <a:ext cx="27726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  <a:p>
            <a:r>
              <a:rPr lang="en-US" dirty="0"/>
              <a:t>GASK – Gradient Drive</a:t>
            </a:r>
          </a:p>
          <a:p>
            <a:r>
              <a:rPr lang="en-US" dirty="0"/>
              <a:t>GMES – Gradient measured</a:t>
            </a:r>
          </a:p>
          <a:p>
            <a:r>
              <a:rPr lang="en-US" dirty="0"/>
              <a:t>CRFP – Forward Power</a:t>
            </a:r>
          </a:p>
          <a:p>
            <a:r>
              <a:rPr lang="en-US" dirty="0"/>
              <a:t>DETA2 – Detune Angle</a:t>
            </a:r>
          </a:p>
          <a:p>
            <a:r>
              <a:rPr lang="en-US" dirty="0"/>
              <a:t>PMES – cavity phase</a:t>
            </a:r>
          </a:p>
        </p:txBody>
      </p:sp>
    </p:spTree>
    <p:extLst>
      <p:ext uri="{BB962C8B-B14F-4D97-AF65-F5344CB8AC3E}">
        <p14:creationId xmlns:p14="http://schemas.microsoft.com/office/powerpoint/2010/main" val="1859058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C7F242-AF08-430C-B5FF-02A16FA8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8D283-3F13-4E31-A618-A96EB68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E6FD1E-68C7-44F6-8295-4D59161B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4" y="161159"/>
            <a:ext cx="11044707" cy="678664"/>
          </a:xfrm>
        </p:spPr>
        <p:txBody>
          <a:bodyPr/>
          <a:lstStyle/>
          <a:p>
            <a:r>
              <a:rPr lang="en-US" dirty="0"/>
              <a:t>GDR VS SELAP with heavy detuning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48928A-5473-4238-90B6-842A2784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F6C356B-D6AB-4795-B1B9-819167B8E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001149"/>
            <a:ext cx="2743200" cy="32570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SELAP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Heavy detuning from microphonics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cavities stayed in SELAP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Two cavities lost phase regulation for few </a:t>
            </a:r>
            <a:r>
              <a:rPr lang="en-US" sz="1800" dirty="0" err="1"/>
              <a:t>ms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Phase regulated after the transient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3F146-6E73-4B8E-8F6A-E3A46004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10" y="871283"/>
            <a:ext cx="9131798" cy="508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B154F0-39B0-4862-870D-348510B634BA}"/>
              </a:ext>
            </a:extLst>
          </p:cNvPr>
          <p:cNvSpPr txBox="1"/>
          <p:nvPr/>
        </p:nvSpPr>
        <p:spPr>
          <a:xfrm>
            <a:off x="416792" y="4589229"/>
            <a:ext cx="27726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  <a:p>
            <a:r>
              <a:rPr lang="en-US" dirty="0"/>
              <a:t>GASK – Gradient Drive</a:t>
            </a:r>
          </a:p>
          <a:p>
            <a:r>
              <a:rPr lang="en-US" dirty="0"/>
              <a:t>GMES – Gradient measured</a:t>
            </a:r>
          </a:p>
          <a:p>
            <a:r>
              <a:rPr lang="en-US" dirty="0"/>
              <a:t>CRFP – Forward Power</a:t>
            </a:r>
          </a:p>
          <a:p>
            <a:r>
              <a:rPr lang="en-US" dirty="0"/>
              <a:t>DETA2 – Detune Angle</a:t>
            </a:r>
          </a:p>
          <a:p>
            <a:r>
              <a:rPr lang="en-US" dirty="0"/>
              <a:t>PMES – cavity phase</a:t>
            </a:r>
          </a:p>
        </p:txBody>
      </p:sp>
    </p:spTree>
    <p:extLst>
      <p:ext uri="{BB962C8B-B14F-4D97-AF65-F5344CB8AC3E}">
        <p14:creationId xmlns:p14="http://schemas.microsoft.com/office/powerpoint/2010/main" val="751351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4C51FD-0F34-4D13-A60C-5F73D841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DF58D-3E25-43BB-BFB1-7221736F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C1DE3F-8C45-43E3-9C20-D5817F03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SELAP 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5B1D9-F65A-47C7-A306-4148245EA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494455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Cavities lose phase regulation when detuning exceeds the applied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regulates once the detuning subsides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Faster recovery as cavity always maintains gradient and stays in SELAP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Trips beam when loses phase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SELAP is GDR alike when both amplitude and phase are locked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EBEF8B-424E-47AB-8116-FC30732C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7D298-3C92-4ED6-80D2-EFC96B9C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29" y="1401476"/>
            <a:ext cx="5980630" cy="441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1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949B31-4DF0-BB52-EA16-BB412225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SEL and GDR (IQ) at JLAB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6CC69-2AA2-054A-C089-0845817C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81A80-160F-A9C6-B9E9-5F0676EE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677A7343-100B-D4C2-6CBA-A591166C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CD9885F1-A334-452B-808E-E29BA6B97F99}" type="datetime1">
              <a:rPr lang="en-US" sz="1000" smtClean="0"/>
              <a:pPr/>
              <a:t>10/16/2025</a:t>
            </a:fld>
            <a:endParaRPr lang="en-US" sz="10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7EC8895-CD0B-4383-A578-9A2A75CEAF0A}"/>
              </a:ext>
            </a:extLst>
          </p:cNvPr>
          <p:cNvGrpSpPr/>
          <p:nvPr/>
        </p:nvGrpSpPr>
        <p:grpSpPr>
          <a:xfrm>
            <a:off x="6094413" y="975803"/>
            <a:ext cx="5963696" cy="3357300"/>
            <a:chOff x="838200" y="914400"/>
            <a:chExt cx="7622725" cy="190288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371A82-D43C-41AF-8F65-AB4DCC09B0CC}"/>
                </a:ext>
              </a:extLst>
            </p:cNvPr>
            <p:cNvGrpSpPr/>
            <p:nvPr/>
          </p:nvGrpSpPr>
          <p:grpSpPr>
            <a:xfrm>
              <a:off x="838200" y="914400"/>
              <a:ext cx="7620000" cy="1902883"/>
              <a:chOff x="838200" y="914400"/>
              <a:chExt cx="7620000" cy="1902883"/>
            </a:xfrm>
          </p:grpSpPr>
          <p:pic>
            <p:nvPicPr>
              <p:cNvPr id="55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2B3BF72A-9B21-49EA-A8DB-95FA3C9E50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37569"/>
              <a:stretch>
                <a:fillRect/>
              </a:stretch>
            </p:blipFill>
            <p:spPr bwMode="auto">
              <a:xfrm>
                <a:off x="838200" y="914400"/>
                <a:ext cx="7620000" cy="1902883"/>
              </a:xfrm>
              <a:prstGeom prst="rect">
                <a:avLst/>
              </a:prstGeom>
              <a:noFill/>
            </p:spPr>
          </p:pic>
          <p:pic>
            <p:nvPicPr>
              <p:cNvPr id="60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2F92E09E-BBDC-458C-AAED-C9983A570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0000" t="25000" r="16000" b="62500"/>
              <a:stretch>
                <a:fillRect/>
              </a:stretch>
            </p:blipFill>
            <p:spPr bwMode="auto">
              <a:xfrm>
                <a:off x="7239000" y="1676400"/>
                <a:ext cx="304800" cy="381000"/>
              </a:xfrm>
              <a:prstGeom prst="rect">
                <a:avLst/>
              </a:prstGeom>
              <a:noFill/>
            </p:spPr>
          </p:pic>
          <p:pic>
            <p:nvPicPr>
              <p:cNvPr id="63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B46F43DF-9951-4343-933D-9784055E97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000" t="25000" r="60000" b="65000"/>
              <a:stretch>
                <a:fillRect/>
              </a:stretch>
            </p:blipFill>
            <p:spPr bwMode="auto">
              <a:xfrm>
                <a:off x="3505200" y="1676400"/>
                <a:ext cx="228600" cy="304800"/>
              </a:xfrm>
              <a:prstGeom prst="rect">
                <a:avLst/>
              </a:prstGeom>
              <a:noFill/>
            </p:spPr>
          </p:pic>
          <p:pic>
            <p:nvPicPr>
              <p:cNvPr id="65" name="Picture 2" descr="C:\Documents and Settings\allison\Desktop\dsel\vac3.jpg">
                <a:extLst>
                  <a:ext uri="{FF2B5EF4-FFF2-40B4-BE49-F238E27FC236}">
                    <a16:creationId xmlns:a16="http://schemas.microsoft.com/office/drawing/2014/main" id="{53EBB51A-BD8B-4A1F-A14D-8A2537FAD1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000" t="47500" r="65000" b="40000"/>
              <a:stretch>
                <a:fillRect/>
              </a:stretch>
            </p:blipFill>
            <p:spPr bwMode="auto">
              <a:xfrm>
                <a:off x="3505200" y="2362200"/>
                <a:ext cx="228600" cy="38100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38E4A33-0047-4CF8-A8DE-250BFE8DBD0F}"/>
                </a:ext>
              </a:extLst>
            </p:cNvPr>
            <p:cNvSpPr txBox="1"/>
            <p:nvPr/>
          </p:nvSpPr>
          <p:spPr>
            <a:xfrm>
              <a:off x="1066800" y="990600"/>
              <a:ext cx="564578" cy="21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1C01E1"/>
                  </a:solidFill>
                  <a:latin typeface="Arial" charset="0"/>
                </a:rPr>
                <a:t>G</a:t>
              </a:r>
              <a:r>
                <a:rPr lang="en-US" sz="1400" b="1" baseline="-25000" dirty="0">
                  <a:solidFill>
                    <a:srgbClr val="1C01E1"/>
                  </a:solidFill>
                  <a:latin typeface="Arial" charset="0"/>
                </a:rPr>
                <a:t>mes</a:t>
              </a:r>
            </a:p>
          </p:txBody>
        </p:sp>
        <p:sp>
          <p:nvSpPr>
            <p:cNvPr id="51" name="Content Placeholder 5">
              <a:extLst>
                <a:ext uri="{FF2B5EF4-FFF2-40B4-BE49-F238E27FC236}">
                  <a16:creationId xmlns:a16="http://schemas.microsoft.com/office/drawing/2014/main" id="{6B8704B3-2EAC-429D-B50C-043E2C05B3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819400" y="2286000"/>
              <a:ext cx="1371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FF3399"/>
                  </a:solidFill>
                  <a:latin typeface="Arial"/>
                </a:rPr>
                <a:t>Q</a:t>
              </a:r>
              <a:r>
                <a:rPr lang="en-US" sz="1400" b="1" kern="0" baseline="-25000" dirty="0">
                  <a:solidFill>
                    <a:srgbClr val="FF3399"/>
                  </a:solidFill>
                  <a:latin typeface="Arial"/>
                </a:rPr>
                <a:t>mes</a:t>
              </a:r>
            </a:p>
          </p:txBody>
        </p:sp>
        <p:sp>
          <p:nvSpPr>
            <p:cNvPr id="52" name="Content Placeholder 5">
              <a:extLst>
                <a:ext uri="{FF2B5EF4-FFF2-40B4-BE49-F238E27FC236}">
                  <a16:creationId xmlns:a16="http://schemas.microsoft.com/office/drawing/2014/main" id="{3CB938B9-CE0C-4691-B8EF-6C695CA8AB9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3200" y="1712383"/>
              <a:ext cx="60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ACA800"/>
                  </a:solidFill>
                  <a:latin typeface="Arial"/>
                </a:rPr>
                <a:t>I</a:t>
              </a:r>
              <a:r>
                <a:rPr lang="en-US" sz="1400" b="1" kern="0" baseline="-25000" dirty="0">
                  <a:solidFill>
                    <a:srgbClr val="ACA800"/>
                  </a:solidFill>
                  <a:latin typeface="Arial"/>
                </a:rPr>
                <a:t>mes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9C57C58-ED56-49A1-B571-8A117624205A}"/>
                </a:ext>
              </a:extLst>
            </p:cNvPr>
            <p:cNvSpPr txBox="1"/>
            <p:nvPr/>
          </p:nvSpPr>
          <p:spPr>
            <a:xfrm>
              <a:off x="6858000" y="1773767"/>
              <a:ext cx="1479892" cy="21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0DA60"/>
                  </a:solidFill>
                  <a:latin typeface="Arial" charset="0"/>
                </a:rPr>
                <a:t>Forward Power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F8B2CF-68D9-4ABF-B8DD-DA58EFBBC612}"/>
                </a:ext>
              </a:extLst>
            </p:cNvPr>
            <p:cNvSpPr txBox="1"/>
            <p:nvPr/>
          </p:nvSpPr>
          <p:spPr>
            <a:xfrm>
              <a:off x="6894713" y="2567022"/>
              <a:ext cx="1566212" cy="25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1 ms/div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496AA1A2-D0D6-48AB-81C8-CCED6CE10991}"/>
              </a:ext>
            </a:extLst>
          </p:cNvPr>
          <p:cNvSpPr txBox="1">
            <a:spLocks/>
          </p:cNvSpPr>
          <p:nvPr/>
        </p:nvSpPr>
        <p:spPr>
          <a:xfrm>
            <a:off x="-39186" y="1473751"/>
            <a:ext cx="5785319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Spinning phase (sinusoidal I&amp;Q) while in SEL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Forward power spikes and </a:t>
            </a:r>
            <a:r>
              <a:rPr lang="en-US" sz="1600" dirty="0" err="1"/>
              <a:t>G</a:t>
            </a:r>
            <a:r>
              <a:rPr lang="en-US" sz="1600" baseline="-25000" dirty="0" err="1"/>
              <a:t>mes</a:t>
            </a:r>
            <a:r>
              <a:rPr lang="en-US" sz="1600" dirty="0"/>
              <a:t> droops as I&amp;Q lock pulls the arbitrary </a:t>
            </a:r>
            <a:r>
              <a:rPr lang="en-US" sz="1600" dirty="0" err="1"/>
              <a:t>I</a:t>
            </a:r>
            <a:r>
              <a:rPr lang="en-US" sz="1600" baseline="-25000" dirty="0" err="1"/>
              <a:t>mes</a:t>
            </a:r>
            <a:r>
              <a:rPr lang="en-US" sz="1600" dirty="0"/>
              <a:t> &amp; </a:t>
            </a:r>
            <a:r>
              <a:rPr lang="en-US" sz="1600" dirty="0" err="1"/>
              <a:t>Q</a:t>
            </a:r>
            <a:r>
              <a:rPr lang="en-US" sz="1600" baseline="-25000" dirty="0" err="1"/>
              <a:t>mes</a:t>
            </a:r>
            <a:r>
              <a:rPr lang="en-US" sz="1600" dirty="0"/>
              <a:t> to the set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Power spiked 5 times (3/1.3)^2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Data taken from CMTF (2009)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LLRF 2.0 for C100 cryomodules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Qext</a:t>
            </a:r>
            <a:r>
              <a:rPr lang="en-US" sz="1600" dirty="0"/>
              <a:t> – 7.5e6, Gradient 9 MV/m</a:t>
            </a:r>
          </a:p>
        </p:txBody>
      </p:sp>
    </p:spTree>
    <p:extLst>
      <p:ext uri="{BB962C8B-B14F-4D97-AF65-F5344CB8AC3E}">
        <p14:creationId xmlns:p14="http://schemas.microsoft.com/office/powerpoint/2010/main" val="125052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99A4C-FD9E-85E9-7BD5-8D77FE25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0E56D9-7DBF-1761-0F9B-0FDF7F3D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 to GDR(IQ)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F3126-8763-F52B-F9E7-A74EFFE8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7322"/>
            <a:ext cx="4114800" cy="36512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75C33-6B28-0B88-9B34-005B0D3D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27322"/>
            <a:ext cx="2743200" cy="365125"/>
          </a:xfrm>
        </p:spPr>
        <p:txBody>
          <a:bodyPr>
            <a:noAutofit/>
          </a:bodyPr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DD7466F-712E-E6B4-96FE-A138B8FD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/>
            </a:lvl1pPr>
          </a:lstStyle>
          <a:p>
            <a:fld id="{A852270E-0A78-4553-A860-F05CD04D7274}" type="datetime1">
              <a:rPr lang="en-US" sz="1000" smtClean="0"/>
              <a:t>10/16/2025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4E37B-252A-4778-AEE5-6DFFE83BBBBE}"/>
              </a:ext>
            </a:extLst>
          </p:cNvPr>
          <p:cNvSpPr txBox="1"/>
          <p:nvPr/>
        </p:nvSpPr>
        <p:spPr>
          <a:xfrm>
            <a:off x="427383" y="1480930"/>
            <a:ext cx="3432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few firmware iterations in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Firmware SELs until the spinning phase aligns with desired I&amp;Q set points then switches to I&amp;Q 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Eliminates forward power spike and GMES droop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Smooth transition, no change in GMES or PMES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D3C4B9-D27A-4EE6-9002-50455B70E694}"/>
              </a:ext>
            </a:extLst>
          </p:cNvPr>
          <p:cNvGrpSpPr/>
          <p:nvPr/>
        </p:nvGrpSpPr>
        <p:grpSpPr>
          <a:xfrm>
            <a:off x="4563761" y="1316613"/>
            <a:ext cx="6994233" cy="2678739"/>
            <a:chOff x="1584960" y="830580"/>
            <a:chExt cx="8983980" cy="3680461"/>
          </a:xfrm>
        </p:grpSpPr>
        <p:pic>
          <p:nvPicPr>
            <p:cNvPr id="40" name="Picture 2" descr="C:\Users\allison\Desktop\12GeV_LLRF\elogs\sel2gdr10.jpg">
              <a:extLst>
                <a:ext uri="{FF2B5EF4-FFF2-40B4-BE49-F238E27FC236}">
                  <a16:creationId xmlns:a16="http://schemas.microsoft.com/office/drawing/2014/main" id="{04DB5835-300E-4CB1-9202-A52AF75AC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7" b="18389"/>
            <a:stretch/>
          </p:blipFill>
          <p:spPr bwMode="auto">
            <a:xfrm>
              <a:off x="1584960" y="830580"/>
              <a:ext cx="8983980" cy="368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635468-5CF2-4A06-A505-23B83BC873D7}"/>
                </a:ext>
              </a:extLst>
            </p:cNvPr>
            <p:cNvSpPr txBox="1"/>
            <p:nvPr/>
          </p:nvSpPr>
          <p:spPr>
            <a:xfrm>
              <a:off x="9272018" y="4009092"/>
              <a:ext cx="1136641" cy="4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 ms/div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2B8148-C6F4-42B6-940B-3AFBF4645F59}"/>
                </a:ext>
              </a:extLst>
            </p:cNvPr>
            <p:cNvSpPr txBox="1"/>
            <p:nvPr/>
          </p:nvSpPr>
          <p:spPr>
            <a:xfrm>
              <a:off x="6120619" y="3701316"/>
              <a:ext cx="2723153" cy="4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C01E1"/>
                  </a:solidFill>
                </a:rPr>
                <a:t>CRFP (Forward Power)</a:t>
              </a:r>
              <a:endParaRPr lang="en-US" sz="1400" b="1" baseline="-25000" dirty="0">
                <a:solidFill>
                  <a:srgbClr val="1C01E1"/>
                </a:solidFill>
              </a:endParaRPr>
            </a:p>
          </p:txBody>
        </p:sp>
        <p:sp>
          <p:nvSpPr>
            <p:cNvPr id="43" name="Content Placeholder 5">
              <a:extLst>
                <a:ext uri="{FF2B5EF4-FFF2-40B4-BE49-F238E27FC236}">
                  <a16:creationId xmlns:a16="http://schemas.microsoft.com/office/drawing/2014/main" id="{3E23F637-2840-42F1-B000-F870971F3ED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73268" y="999170"/>
              <a:ext cx="1632204" cy="74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endParaRPr lang="en-US" sz="1400" b="1" kern="0" dirty="0">
                <a:solidFill>
                  <a:srgbClr val="FF3399"/>
                </a:solidFill>
              </a:endParaRPr>
            </a:p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sz="1400" b="1" kern="0" dirty="0">
                  <a:solidFill>
                    <a:srgbClr val="FF3399"/>
                  </a:solidFill>
                </a:rPr>
                <a:t>PMES</a:t>
              </a:r>
              <a:endParaRPr lang="en-US" sz="1400" b="1" kern="0" baseline="-25000" dirty="0">
                <a:solidFill>
                  <a:srgbClr val="FF3399"/>
                </a:solidFill>
              </a:endParaRPr>
            </a:p>
          </p:txBody>
        </p:sp>
        <p:sp>
          <p:nvSpPr>
            <p:cNvPr id="44" name="Content Placeholder 5">
              <a:extLst>
                <a:ext uri="{FF2B5EF4-FFF2-40B4-BE49-F238E27FC236}">
                  <a16:creationId xmlns:a16="http://schemas.microsoft.com/office/drawing/2014/main" id="{8B664D6B-CE1D-401F-9C4D-76D0B48435D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26658" y="2020038"/>
              <a:ext cx="933639" cy="59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sz="1400" b="1" kern="0" dirty="0">
                  <a:solidFill>
                    <a:srgbClr val="ACA800"/>
                  </a:solidFill>
                </a:rPr>
                <a:t>GMES</a:t>
              </a:r>
              <a:endParaRPr lang="en-US" sz="1400" b="1" kern="0" baseline="-25000" dirty="0">
                <a:solidFill>
                  <a:srgbClr val="ACA8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3FFA57-63E2-4047-8813-0185D149935B}"/>
                </a:ext>
              </a:extLst>
            </p:cNvPr>
            <p:cNvSpPr txBox="1"/>
            <p:nvPr/>
          </p:nvSpPr>
          <p:spPr>
            <a:xfrm>
              <a:off x="6118858" y="2768578"/>
              <a:ext cx="3153147" cy="4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60DA60"/>
                  </a:solidFill>
                </a:rPr>
                <a:t>CRFPP (Forward Power Phase)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3E08C3-A5DD-4F48-B2C6-3575AD91B013}"/>
                </a:ext>
              </a:extLst>
            </p:cNvPr>
            <p:cNvSpPr txBox="1"/>
            <p:nvPr/>
          </p:nvSpPr>
          <p:spPr>
            <a:xfrm>
              <a:off x="1783080" y="1447800"/>
              <a:ext cx="379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SEL Mode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B284FF-56E0-4772-B095-4255E4D5ABCA}"/>
                </a:ext>
              </a:extLst>
            </p:cNvPr>
            <p:cNvSpPr txBox="1"/>
            <p:nvPr/>
          </p:nvSpPr>
          <p:spPr>
            <a:xfrm>
              <a:off x="5573268" y="1447800"/>
              <a:ext cx="4805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GDR Mode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743D1F-4158-4E2A-8292-4B82CBB37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7548" y="830580"/>
              <a:ext cx="0" cy="35994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740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13DBE8-1312-4ABE-A668-4880426E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F2777-576F-4EF2-876A-5479D3EC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888AF3-28F6-4900-837D-B8F7ECCF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GDR(IQ) 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179E-7E56-41EF-909A-8D51B986F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034243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operated well for the most part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Used it for operations on all C100 zones from 2011-2023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Still being used on one of the zones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Uses the full power and </a:t>
            </a:r>
            <a:r>
              <a:rPr lang="en-US" dirty="0" err="1"/>
              <a:t>dac</a:t>
            </a:r>
            <a:r>
              <a:rPr lang="en-US" dirty="0"/>
              <a:t> drive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~40 % of the quenches were false quenches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From Tom Power’s data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Couldn’t transition to GDR at higher gradients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Transition at lower gradients and ramp to the final set points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Recovery time was too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SELA mode to keep the gradient when cavity </a:t>
            </a:r>
            <a:r>
              <a:rPr lang="en-US"/>
              <a:t>loses phase lock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AHDL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documentation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3B3A91-5679-4486-B9CE-4FF216F2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652A8-1718-4599-90FA-6F0F65A003F5}"/>
              </a:ext>
            </a:extLst>
          </p:cNvPr>
          <p:cNvSpPr txBox="1"/>
          <p:nvPr/>
        </p:nvSpPr>
        <p:spPr>
          <a:xfrm>
            <a:off x="6492241" y="5148847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25945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7564D6-900E-44BF-BB34-2FEA60AE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0D896-E00F-456E-91E0-C0A31A5E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D08B75-7F71-44AD-809A-16D4FF47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SELAP implementation from 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3A8FDD-1236-451E-A2EA-F39E5F4E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3AAA7-2032-45DA-A23E-09081595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77" y="1139074"/>
            <a:ext cx="6651107" cy="40178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B9F07A-A2E5-4616-AA39-6423F38FE8D6}"/>
              </a:ext>
            </a:extLst>
          </p:cNvPr>
          <p:cNvSpPr/>
          <p:nvPr/>
        </p:nvSpPr>
        <p:spPr>
          <a:xfrm>
            <a:off x="247135" y="1419298"/>
            <a:ext cx="51962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LCLS-II  implementation and discussions with Larry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VHDL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GDR magnitude and phase (once locked)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fine on one cavity in UITF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Booster Cryomodule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Tested with both 2.0 and 3.0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the new 3.0 hardware and SELAP on a C75 cryomodule in summer of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fine for the most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loading ~410 </a:t>
            </a:r>
            <a:r>
              <a:rPr lang="en-US" dirty="0" err="1"/>
              <a:t>uA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Klystrons – 8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auto recovery and trip waveforms at this point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9BEC0-A1D8-44F4-BAB3-841B23D50BFE}"/>
              </a:ext>
            </a:extLst>
          </p:cNvPr>
          <p:cNvSpPr txBox="1"/>
          <p:nvPr/>
        </p:nvSpPr>
        <p:spPr>
          <a:xfrm>
            <a:off x="6096000" y="5254036"/>
            <a:ext cx="449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Operational Experience with SELAP, LLRF 2022</a:t>
            </a:r>
          </a:p>
        </p:txBody>
      </p:sp>
    </p:spTree>
    <p:extLst>
      <p:ext uri="{BB962C8B-B14F-4D97-AF65-F5344CB8AC3E}">
        <p14:creationId xmlns:p14="http://schemas.microsoft.com/office/powerpoint/2010/main" val="292449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64CD1-EBC8-42E6-87E5-19CF1268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E2E885-190C-4433-A964-784D011D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266861-0273-4A3A-9774-830A521D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SELAP implementation from 2022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FD85A5-2336-47E6-985D-F75ACE33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D82404-7856-433F-8B78-4B61DC456694}"/>
              </a:ext>
            </a:extLst>
          </p:cNvPr>
          <p:cNvSpPr/>
          <p:nvPr/>
        </p:nvSpPr>
        <p:spPr>
          <a:xfrm>
            <a:off x="247135" y="14192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in 1L22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C100 cryomodule and LLRF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Looked fine while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SEL </a:t>
            </a:r>
            <a:r>
              <a:rPr lang="en-US" dirty="0" err="1"/>
              <a:t>poff</a:t>
            </a:r>
            <a:r>
              <a:rPr lang="en-US" dirty="0"/>
              <a:t> drifts / variations frequently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 into similar issues as GDR (IQ) when locking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Transitioning from SELA from SELAP was not 100% reliable</a:t>
            </a:r>
          </a:p>
        </p:txBody>
      </p:sp>
    </p:spTree>
    <p:extLst>
      <p:ext uri="{BB962C8B-B14F-4D97-AF65-F5344CB8AC3E}">
        <p14:creationId xmlns:p14="http://schemas.microsoft.com/office/powerpoint/2010/main" val="108614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13DBE8-1312-4ABE-A668-4880426E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F2777-576F-4EF2-876A-5479D3EC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888AF3-28F6-4900-837D-B8F7ECCF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the SELAP 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179E-7E56-41EF-909A-8D51B986F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034243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Lot of unknown issues at this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Worked well on a C75 cryomodule with LLRF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100% reliable and unexplained faults on C100 cryomodule with LLRF 2.0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Where to set the limits?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3B3A91-5679-4486-B9CE-4FF216F2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652A8-1718-4599-90FA-6F0F65A003F5}"/>
              </a:ext>
            </a:extLst>
          </p:cNvPr>
          <p:cNvSpPr txBox="1"/>
          <p:nvPr/>
        </p:nvSpPr>
        <p:spPr>
          <a:xfrm>
            <a:off x="6492241" y="5148847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DB8EB-A2DE-4C79-9F6C-B9FC37B1A604}"/>
              </a:ext>
            </a:extLst>
          </p:cNvPr>
          <p:cNvSpPr txBox="1"/>
          <p:nvPr/>
        </p:nvSpPr>
        <p:spPr>
          <a:xfrm>
            <a:off x="6259484" y="386449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RF TX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D8B5B-BD56-470B-B030-8F6F0C640DCD}"/>
              </a:ext>
            </a:extLst>
          </p:cNvPr>
          <p:cNvSpPr txBox="1"/>
          <p:nvPr/>
        </p:nvSpPr>
        <p:spPr>
          <a:xfrm>
            <a:off x="4849091" y="440275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RF RX</a:t>
            </a:r>
          </a:p>
        </p:txBody>
      </p:sp>
    </p:spTree>
    <p:extLst>
      <p:ext uri="{BB962C8B-B14F-4D97-AF65-F5344CB8AC3E}">
        <p14:creationId xmlns:p14="http://schemas.microsoft.com/office/powerpoint/2010/main" val="2119165492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2" id="{4D6FAADA-1D6A-2342-8AD4-634F40DEB6C9}" vid="{A7D0D775-8475-364C-82CC-419FF2D56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TTC_Korea_2025_new_template</Template>
  <TotalTime>4594</TotalTime>
  <Words>2173</Words>
  <Application>Microsoft Office PowerPoint</Application>
  <PresentationFormat>Widescreen</PresentationFormat>
  <Paragraphs>437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STCaiyun</vt:lpstr>
      <vt:lpstr>Jefferson Lab Theme 1</vt:lpstr>
      <vt:lpstr>Exception Handling in SELAP </vt:lpstr>
      <vt:lpstr>Outline</vt:lpstr>
      <vt:lpstr>Implementation Timeline</vt:lpstr>
      <vt:lpstr>SEL and GDR (IQ) at JLAB</vt:lpstr>
      <vt:lpstr>SEL to GDR(IQ) transition</vt:lpstr>
      <vt:lpstr>Limitations of the GDR(IQ) implementation</vt:lpstr>
      <vt:lpstr>SELAP implementation from 2021</vt:lpstr>
      <vt:lpstr>SELAP implementation from 2022</vt:lpstr>
      <vt:lpstr>Challenges of the SELAP implementation</vt:lpstr>
      <vt:lpstr>Operational aspects</vt:lpstr>
      <vt:lpstr>POFF (SEL loop phase) variations</vt:lpstr>
      <vt:lpstr>SELA to SELAP transition</vt:lpstr>
      <vt:lpstr>SELA to SELAP transition</vt:lpstr>
      <vt:lpstr>Quench Detection</vt:lpstr>
      <vt:lpstr>Beam FSD (MPS) and loss of Gradient/Phase regulation</vt:lpstr>
      <vt:lpstr>Drift/discrepancy in POFF</vt:lpstr>
      <vt:lpstr>Transitioning between modes</vt:lpstr>
      <vt:lpstr>Recovery time comparison (2L25)</vt:lpstr>
      <vt:lpstr>Recovery time comparison (1L23)</vt:lpstr>
      <vt:lpstr>Unexplained Drive/Forward power noise</vt:lpstr>
      <vt:lpstr>Test on the bench with cavity emulator</vt:lpstr>
      <vt:lpstr>Future Work</vt:lpstr>
      <vt:lpstr>Future work</vt:lpstr>
      <vt:lpstr>Opening the limits all the way</vt:lpstr>
      <vt:lpstr>Low pass and Notch filter</vt:lpstr>
      <vt:lpstr>Conclusion</vt:lpstr>
      <vt:lpstr>PowerPoint Presentation</vt:lpstr>
      <vt:lpstr>THANK YOU</vt:lpstr>
      <vt:lpstr>QUESTIONS?</vt:lpstr>
      <vt:lpstr>SELAP implementation</vt:lpstr>
      <vt:lpstr>Klystron Characterization</vt:lpstr>
      <vt:lpstr>Cavity Characterization</vt:lpstr>
      <vt:lpstr>GDR VS SELAP with a cavity quench</vt:lpstr>
      <vt:lpstr>GDR VS SELAP with a cavity quench</vt:lpstr>
      <vt:lpstr>GDR VS SELAP with heavy detuning</vt:lpstr>
      <vt:lpstr>GDR VS SELAP with heavy detuning</vt:lpstr>
      <vt:lpstr>SELAP implementation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Ramakrishna Bachimanchi</dc:creator>
  <cp:lastModifiedBy>Ramakrishna Bachimanchi</cp:lastModifiedBy>
  <cp:revision>397</cp:revision>
  <cp:lastPrinted>2024-11-21T18:51:38Z</cp:lastPrinted>
  <dcterms:created xsi:type="dcterms:W3CDTF">2025-03-31T13:58:16Z</dcterms:created>
  <dcterms:modified xsi:type="dcterms:W3CDTF">2025-10-16T13:37:05Z</dcterms:modified>
</cp:coreProperties>
</file>