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336" r:id="rId6"/>
    <p:sldId id="258" r:id="rId7"/>
    <p:sldId id="271" r:id="rId8"/>
    <p:sldId id="257" r:id="rId9"/>
    <p:sldId id="272" r:id="rId10"/>
    <p:sldId id="270" r:id="rId11"/>
    <p:sldId id="262" r:id="rId12"/>
    <p:sldId id="335" r:id="rId13"/>
    <p:sldId id="333" r:id="rId14"/>
    <p:sldId id="276" r:id="rId15"/>
    <p:sldId id="347" r:id="rId16"/>
    <p:sldId id="277" r:id="rId17"/>
    <p:sldId id="340" r:id="rId18"/>
    <p:sldId id="260" r:id="rId19"/>
    <p:sldId id="259" r:id="rId20"/>
    <p:sldId id="273" r:id="rId21"/>
    <p:sldId id="261" r:id="rId22"/>
    <p:sldId id="263" r:id="rId23"/>
    <p:sldId id="274" r:id="rId24"/>
    <p:sldId id="268" r:id="rId25"/>
    <p:sldId id="337" r:id="rId26"/>
    <p:sldId id="334" r:id="rId27"/>
    <p:sldId id="275" r:id="rId28"/>
    <p:sldId id="353" r:id="rId29"/>
    <p:sldId id="354" r:id="rId30"/>
    <p:sldId id="265" r:id="rId31"/>
    <p:sldId id="264" r:id="rId32"/>
    <p:sldId id="331" r:id="rId33"/>
    <p:sldId id="338" r:id="rId34"/>
    <p:sldId id="342" r:id="rId35"/>
    <p:sldId id="343" r:id="rId36"/>
    <p:sldId id="278" r:id="rId37"/>
    <p:sldId id="346" r:id="rId38"/>
    <p:sldId id="344" r:id="rId39"/>
    <p:sldId id="307" r:id="rId40"/>
    <p:sldId id="317" r:id="rId41"/>
    <p:sldId id="348" r:id="rId42"/>
    <p:sldId id="297" r:id="rId43"/>
    <p:sldId id="330" r:id="rId44"/>
    <p:sldId id="322" r:id="rId45"/>
    <p:sldId id="298" r:id="rId46"/>
    <p:sldId id="318" r:id="rId47"/>
    <p:sldId id="332" r:id="rId48"/>
    <p:sldId id="312" r:id="rId49"/>
    <p:sldId id="349" r:id="rId50"/>
    <p:sldId id="267" r:id="rId51"/>
    <p:sldId id="33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05" autoAdjust="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C339C-FCEB-436D-A911-ACC37262BE4E}"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28EA4-A741-471D-99D7-DD1A0F5EB43D}" type="slidenum">
              <a:rPr lang="en-US" smtClean="0"/>
              <a:t>‹#›</a:t>
            </a:fld>
            <a:endParaRPr lang="en-US"/>
          </a:p>
        </p:txBody>
      </p:sp>
    </p:spTree>
    <p:extLst>
      <p:ext uri="{BB962C8B-B14F-4D97-AF65-F5344CB8AC3E}">
        <p14:creationId xmlns:p14="http://schemas.microsoft.com/office/powerpoint/2010/main" val="17860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28EA4-A741-471D-99D7-DD1A0F5EB43D}" type="slidenum">
              <a:rPr lang="en-US" smtClean="0"/>
              <a:t>1</a:t>
            </a:fld>
            <a:endParaRPr lang="en-US"/>
          </a:p>
        </p:txBody>
      </p:sp>
    </p:spTree>
    <p:extLst>
      <p:ext uri="{BB962C8B-B14F-4D97-AF65-F5344CB8AC3E}">
        <p14:creationId xmlns:p14="http://schemas.microsoft.com/office/powerpoint/2010/main" val="419853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28EA4-A741-471D-99D7-DD1A0F5EB43D}" type="slidenum">
              <a:rPr lang="en-US" smtClean="0"/>
              <a:t>45</a:t>
            </a:fld>
            <a:endParaRPr lang="en-US"/>
          </a:p>
        </p:txBody>
      </p:sp>
    </p:spTree>
    <p:extLst>
      <p:ext uri="{BB962C8B-B14F-4D97-AF65-F5344CB8AC3E}">
        <p14:creationId xmlns:p14="http://schemas.microsoft.com/office/powerpoint/2010/main" val="101253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2E5B3-860B-D337-4DD4-AD52D50A7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63305-D367-D0FA-D2F1-B09EF8131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FB743-AF47-EE86-67AB-612C838D0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E0F806-68B4-689F-78D8-F9562AF8AF56}"/>
              </a:ext>
            </a:extLst>
          </p:cNvPr>
          <p:cNvSpPr>
            <a:spLocks noGrp="1"/>
          </p:cNvSpPr>
          <p:nvPr>
            <p:ph type="sldNum" sz="quarter" idx="5"/>
          </p:nvPr>
        </p:nvSpPr>
        <p:spPr/>
        <p:txBody>
          <a:bodyPr/>
          <a:lstStyle/>
          <a:p>
            <a:fld id="{99128EA4-A741-471D-99D7-DD1A0F5EB43D}" type="slidenum">
              <a:rPr lang="en-US" smtClean="0"/>
              <a:t>46</a:t>
            </a:fld>
            <a:endParaRPr lang="en-US"/>
          </a:p>
        </p:txBody>
      </p:sp>
    </p:spTree>
    <p:extLst>
      <p:ext uri="{BB962C8B-B14F-4D97-AF65-F5344CB8AC3E}">
        <p14:creationId xmlns:p14="http://schemas.microsoft.com/office/powerpoint/2010/main" val="268496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28EA4-A741-471D-99D7-DD1A0F5EB43D}" type="slidenum">
              <a:rPr lang="en-US" smtClean="0"/>
              <a:t>2</a:t>
            </a:fld>
            <a:endParaRPr lang="en-US"/>
          </a:p>
        </p:txBody>
      </p:sp>
    </p:spTree>
    <p:extLst>
      <p:ext uri="{BB962C8B-B14F-4D97-AF65-F5344CB8AC3E}">
        <p14:creationId xmlns:p14="http://schemas.microsoft.com/office/powerpoint/2010/main" val="273999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28EA4-A741-471D-99D7-DD1A0F5EB43D}" type="slidenum">
              <a:rPr lang="en-US" smtClean="0"/>
              <a:t>25</a:t>
            </a:fld>
            <a:endParaRPr lang="en-US"/>
          </a:p>
        </p:txBody>
      </p:sp>
    </p:spTree>
    <p:extLst>
      <p:ext uri="{BB962C8B-B14F-4D97-AF65-F5344CB8AC3E}">
        <p14:creationId xmlns:p14="http://schemas.microsoft.com/office/powerpoint/2010/main" val="413355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420FE-7BE2-467D-541A-1B4CE8956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D84FB-467A-4296-7BBE-F2835A63C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DC199-B436-1770-CAAB-0737770DB4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8AD388-F0D7-001C-E62D-C264E7B6BC63}"/>
              </a:ext>
            </a:extLst>
          </p:cNvPr>
          <p:cNvSpPr>
            <a:spLocks noGrp="1"/>
          </p:cNvSpPr>
          <p:nvPr>
            <p:ph type="sldNum" sz="quarter" idx="5"/>
          </p:nvPr>
        </p:nvSpPr>
        <p:spPr/>
        <p:txBody>
          <a:bodyPr/>
          <a:lstStyle/>
          <a:p>
            <a:fld id="{99128EA4-A741-471D-99D7-DD1A0F5EB43D}" type="slidenum">
              <a:rPr lang="en-US" smtClean="0"/>
              <a:t>26</a:t>
            </a:fld>
            <a:endParaRPr lang="en-US"/>
          </a:p>
        </p:txBody>
      </p:sp>
    </p:spTree>
    <p:extLst>
      <p:ext uri="{BB962C8B-B14F-4D97-AF65-F5344CB8AC3E}">
        <p14:creationId xmlns:p14="http://schemas.microsoft.com/office/powerpoint/2010/main" val="634480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28EA4-A741-471D-99D7-DD1A0F5EB43D}" type="slidenum">
              <a:rPr lang="en-US" smtClean="0"/>
              <a:t>32</a:t>
            </a:fld>
            <a:endParaRPr lang="en-US"/>
          </a:p>
        </p:txBody>
      </p:sp>
    </p:spTree>
    <p:extLst>
      <p:ext uri="{BB962C8B-B14F-4D97-AF65-F5344CB8AC3E}">
        <p14:creationId xmlns:p14="http://schemas.microsoft.com/office/powerpoint/2010/main" val="392708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E467-6D72-23E7-E55B-AEEF22AC8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96EF8-CD96-0874-3333-99E7BCE49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72BBD-42E0-08B4-C6C2-0A3DC89FA7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1EB1D2-3199-E767-B6EA-D8F838E6741A}"/>
              </a:ext>
            </a:extLst>
          </p:cNvPr>
          <p:cNvSpPr>
            <a:spLocks noGrp="1"/>
          </p:cNvSpPr>
          <p:nvPr>
            <p:ph type="sldNum" sz="quarter" idx="5"/>
          </p:nvPr>
        </p:nvSpPr>
        <p:spPr/>
        <p:txBody>
          <a:bodyPr/>
          <a:lstStyle/>
          <a:p>
            <a:fld id="{99128EA4-A741-471D-99D7-DD1A0F5EB43D}" type="slidenum">
              <a:rPr lang="en-US" smtClean="0"/>
              <a:t>33</a:t>
            </a:fld>
            <a:endParaRPr lang="en-US"/>
          </a:p>
        </p:txBody>
      </p:sp>
    </p:spTree>
    <p:extLst>
      <p:ext uri="{BB962C8B-B14F-4D97-AF65-F5344CB8AC3E}">
        <p14:creationId xmlns:p14="http://schemas.microsoft.com/office/powerpoint/2010/main" val="643925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28EA4-A741-471D-99D7-DD1A0F5EB43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852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28EA4-A741-471D-99D7-DD1A0F5EB43D}" type="slidenum">
              <a:rPr lang="en-US" smtClean="0"/>
              <a:t>40</a:t>
            </a:fld>
            <a:endParaRPr lang="en-US"/>
          </a:p>
        </p:txBody>
      </p:sp>
    </p:spTree>
    <p:extLst>
      <p:ext uri="{BB962C8B-B14F-4D97-AF65-F5344CB8AC3E}">
        <p14:creationId xmlns:p14="http://schemas.microsoft.com/office/powerpoint/2010/main" val="22816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81961-167D-2431-3D6A-FBB21B8F7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EB13A-068D-BB86-7569-ACBF864E3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1F93A-661C-6F81-27FE-66A2736ADB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D07251-9586-BF82-24B7-9DAD6FAA83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28EA4-A741-471D-99D7-DD1A0F5EB43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804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F271-0BD8-0FED-B2DB-92C7979C39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1A905-24F5-4FB9-FD11-43E57786B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D21039-0175-C2CC-6033-3BE6FD7624F7}"/>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5" name="Footer Placeholder 4">
            <a:extLst>
              <a:ext uri="{FF2B5EF4-FFF2-40B4-BE49-F238E27FC236}">
                <a16:creationId xmlns:a16="http://schemas.microsoft.com/office/drawing/2014/main" id="{794D3320-3676-8163-14E0-A656CE22F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196D2-2BC9-FEC2-9E6C-770AB7E43006}"/>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136616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CA72-4423-743F-4C26-95FF9306A7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F8DAB-9E3E-55B8-2BF8-8686D2052E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439E8-BD07-DAE2-C5A1-DE8EE456A2CF}"/>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5" name="Footer Placeholder 4">
            <a:extLst>
              <a:ext uri="{FF2B5EF4-FFF2-40B4-BE49-F238E27FC236}">
                <a16:creationId xmlns:a16="http://schemas.microsoft.com/office/drawing/2014/main" id="{814E1986-B64A-0ABF-9EF0-68C4D7FC9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75435-7E46-D1D7-BD4D-50A8598E1D2F}"/>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327814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3E9700-194F-728D-C2C8-E813104DA1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55011-3C1A-AD92-7D0D-5E5F91511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52F55-338C-CF40-0B40-80C743283AC8}"/>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5" name="Footer Placeholder 4">
            <a:extLst>
              <a:ext uri="{FF2B5EF4-FFF2-40B4-BE49-F238E27FC236}">
                <a16:creationId xmlns:a16="http://schemas.microsoft.com/office/drawing/2014/main" id="{68F06C94-7C98-039B-C938-3B15A1951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8D101-B3A3-0B0E-A30B-0DF7FF1D79AD}"/>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223069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0E41-E5E2-8C01-A338-8536655B3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28317D-6BB4-C0B4-2B6E-2A09205CDE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AC38A-D4AC-FFCF-C210-CCED8C5FC65D}"/>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5" name="Footer Placeholder 4">
            <a:extLst>
              <a:ext uri="{FF2B5EF4-FFF2-40B4-BE49-F238E27FC236}">
                <a16:creationId xmlns:a16="http://schemas.microsoft.com/office/drawing/2014/main" id="{A94B786D-3CF4-39B3-B863-D7436718E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CD19B-58EA-DF7D-1EA8-809706376FC1}"/>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281613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3AA9-8DBA-A706-75CC-AE6731847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2E650A-09AA-D175-88E8-03C2054DB0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AD97CF-E860-60F8-E8B9-7D60341BA825}"/>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5" name="Footer Placeholder 4">
            <a:extLst>
              <a:ext uri="{FF2B5EF4-FFF2-40B4-BE49-F238E27FC236}">
                <a16:creationId xmlns:a16="http://schemas.microsoft.com/office/drawing/2014/main" id="{08C96585-9636-EF0D-BE16-3DD6B8D60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F4828-B5A3-D087-75A3-47ABDD17180D}"/>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179382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2F28-5DDA-9259-B19A-6A8989869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A5725-3FAE-5CCB-25C4-471AA83DC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076F8-215B-230D-7804-7903D7AA0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8079A9-A68F-2A16-CA44-77087D96FCDC}"/>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6" name="Footer Placeholder 5">
            <a:extLst>
              <a:ext uri="{FF2B5EF4-FFF2-40B4-BE49-F238E27FC236}">
                <a16:creationId xmlns:a16="http://schemas.microsoft.com/office/drawing/2014/main" id="{8F764BCB-FC66-5929-12BA-9554BC401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AFCDC-895E-5C31-55B1-4B807BC43177}"/>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197809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7C35-2D86-CAEC-C638-FC5841FCF4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9EA9A5-03DF-0FF3-69D2-83A6C6911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29D41A-5F97-D4F5-4E20-10475EDD86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1EE63F-F0B1-58D6-A42E-79FA258DA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DDA26-3314-8FDA-2A69-5D97F95A97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E9DDD0-2A01-E406-DAEB-62AB1D3B1F3F}"/>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8" name="Footer Placeholder 7">
            <a:extLst>
              <a:ext uri="{FF2B5EF4-FFF2-40B4-BE49-F238E27FC236}">
                <a16:creationId xmlns:a16="http://schemas.microsoft.com/office/drawing/2014/main" id="{B47D308A-B8E2-B9C2-A5A1-2A7088480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582FD4-3451-A935-2576-D4366AE2E77E}"/>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79384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6997-624E-2516-CAAF-01CD2CC3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8A0C0-334F-F310-020A-9ABFF697AFED}"/>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4" name="Footer Placeholder 3">
            <a:extLst>
              <a:ext uri="{FF2B5EF4-FFF2-40B4-BE49-F238E27FC236}">
                <a16:creationId xmlns:a16="http://schemas.microsoft.com/office/drawing/2014/main" id="{CC55E71C-9DD4-0582-F1CC-B531C4A54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8F46C5-12F3-D398-720C-B4AFB8A632CE}"/>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83664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913243-DF28-8C5F-E5D3-9D9358E963FA}"/>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3" name="Footer Placeholder 2">
            <a:extLst>
              <a:ext uri="{FF2B5EF4-FFF2-40B4-BE49-F238E27FC236}">
                <a16:creationId xmlns:a16="http://schemas.microsoft.com/office/drawing/2014/main" id="{6AE920E3-4EAE-DAFC-EB32-B22DAF00C3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7EF23D-C9BF-3833-E41E-A316240000E9}"/>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168577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D4F1-EDB3-2DFD-BF0A-3B3BAC04D5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CE8F5D-D564-FCB1-805E-6C5741A1D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2E476-B184-33CC-2C08-1991300E1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4EA35-5554-A546-7DF2-5E737B6B9663}"/>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6" name="Footer Placeholder 5">
            <a:extLst>
              <a:ext uri="{FF2B5EF4-FFF2-40B4-BE49-F238E27FC236}">
                <a16:creationId xmlns:a16="http://schemas.microsoft.com/office/drawing/2014/main" id="{06E5D692-D5FE-3599-D33E-7C7B7F98A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2B3B8-758E-00CA-E5C6-135CF0AB52C5}"/>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138398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B373-768B-0051-371C-05259AF4E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41E591-EBFF-5250-4EA8-694078E2C9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D8719F-127E-9EB5-BE94-A962A1899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64BE0-A4FC-5B9D-AD55-2C49048C90E9}"/>
              </a:ext>
            </a:extLst>
          </p:cNvPr>
          <p:cNvSpPr>
            <a:spLocks noGrp="1"/>
          </p:cNvSpPr>
          <p:nvPr>
            <p:ph type="dt" sz="half" idx="10"/>
          </p:nvPr>
        </p:nvSpPr>
        <p:spPr/>
        <p:txBody>
          <a:bodyPr/>
          <a:lstStyle/>
          <a:p>
            <a:fld id="{A0714BA1-923A-4D69-AE2C-7B9ADFD81D27}" type="datetimeFigureOut">
              <a:rPr lang="en-US" smtClean="0"/>
              <a:t>10/13/2025</a:t>
            </a:fld>
            <a:endParaRPr lang="en-US"/>
          </a:p>
        </p:txBody>
      </p:sp>
      <p:sp>
        <p:nvSpPr>
          <p:cNvPr id="6" name="Footer Placeholder 5">
            <a:extLst>
              <a:ext uri="{FF2B5EF4-FFF2-40B4-BE49-F238E27FC236}">
                <a16:creationId xmlns:a16="http://schemas.microsoft.com/office/drawing/2014/main" id="{2EF6929A-B0F3-33BB-CF59-2FA43F2C6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2DD13-F48C-B364-3F3A-D00DA6AA0CA3}"/>
              </a:ext>
            </a:extLst>
          </p:cNvPr>
          <p:cNvSpPr>
            <a:spLocks noGrp="1"/>
          </p:cNvSpPr>
          <p:nvPr>
            <p:ph type="sldNum" sz="quarter" idx="12"/>
          </p:nvPr>
        </p:nvSpPr>
        <p:spPr/>
        <p:txBody>
          <a:bodyPr/>
          <a:lstStyle/>
          <a:p>
            <a:fld id="{280E9898-5478-47CC-AC95-5AF998456225}" type="slidenum">
              <a:rPr lang="en-US" smtClean="0"/>
              <a:t>‹#›</a:t>
            </a:fld>
            <a:endParaRPr lang="en-US"/>
          </a:p>
        </p:txBody>
      </p:sp>
    </p:spTree>
    <p:extLst>
      <p:ext uri="{BB962C8B-B14F-4D97-AF65-F5344CB8AC3E}">
        <p14:creationId xmlns:p14="http://schemas.microsoft.com/office/powerpoint/2010/main" val="173100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70C22-409D-EA0F-43EA-B503AB4DAA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7FABCA-6AAA-648E-C580-434D970EEB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974E4-FCAF-9A64-73DF-6512836F9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714BA1-923A-4D69-AE2C-7B9ADFD81D27}" type="datetimeFigureOut">
              <a:rPr lang="en-US" smtClean="0"/>
              <a:t>10/13/2025</a:t>
            </a:fld>
            <a:endParaRPr lang="en-US"/>
          </a:p>
        </p:txBody>
      </p:sp>
      <p:sp>
        <p:nvSpPr>
          <p:cNvPr id="5" name="Footer Placeholder 4">
            <a:extLst>
              <a:ext uri="{FF2B5EF4-FFF2-40B4-BE49-F238E27FC236}">
                <a16:creationId xmlns:a16="http://schemas.microsoft.com/office/drawing/2014/main" id="{593F3FB4-4035-9B00-382F-E19E78595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70D86D-4E87-4E83-AC95-EA0ADD16C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0E9898-5478-47CC-AC95-5AF998456225}" type="slidenum">
              <a:rPr lang="en-US" smtClean="0"/>
              <a:t>‹#›</a:t>
            </a:fld>
            <a:endParaRPr lang="en-US"/>
          </a:p>
        </p:txBody>
      </p:sp>
    </p:spTree>
    <p:extLst>
      <p:ext uri="{BB962C8B-B14F-4D97-AF65-F5344CB8AC3E}">
        <p14:creationId xmlns:p14="http://schemas.microsoft.com/office/powerpoint/2010/main" val="390575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4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emf"/></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emf"/></Relationships>
</file>

<file path=ppt/slides/_rels/slide3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84.jpe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PNG"/><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emf"/><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00.jpe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9.emf"/><Relationship Id="rId4" Type="http://schemas.openxmlformats.org/officeDocument/2006/relationships/image" Target="../media/image98.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1.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2.emf"/><Relationship Id="rId5" Type="http://schemas.openxmlformats.org/officeDocument/2006/relationships/image" Target="../media/image100.jpe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105.emf"/><Relationship Id="rId4" Type="http://schemas.openxmlformats.org/officeDocument/2006/relationships/image" Target="../media/image99.emf"/></Relationships>
</file>

<file path=ppt/slides/_rels/slide45.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87.PNG"/><Relationship Id="rId7" Type="http://schemas.openxmlformats.org/officeDocument/2006/relationships/image" Target="../media/image10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88.PNG"/><Relationship Id="rId7" Type="http://schemas.openxmlformats.org/officeDocument/2006/relationships/image" Target="../media/image10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6.PNG"/><Relationship Id="rId4" Type="http://schemas.openxmlformats.org/officeDocument/2006/relationships/image" Target="../media/image106.PNG"/></Relationships>
</file>

<file path=ppt/slides/_rels/slide47.xml.rels><?xml version="1.0" encoding="UTF-8" standalone="yes"?>
<Relationships xmlns="http://schemas.openxmlformats.org/package/2006/relationships"><Relationship Id="rId3" Type="http://schemas.openxmlformats.org/officeDocument/2006/relationships/hyperlink" Target="mailto:ngarmendia@essbilbao.org" TargetMode="External"/><Relationship Id="rId2" Type="http://schemas.openxmlformats.org/officeDocument/2006/relationships/hyperlink" Target="mailto:jauregui@ehu.es"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hyperlink" Target="https://nam10.safelinks.protection.outlook.com/?url=https%3A%2F%2Fm.youtube.com%2Fwatch%3Fv%3Ds09qfKjMLqo&amp;data=05%7C02%7CJoeM%40minicircuits.com%7C08cd2c1e9f55449eb41708dddc2a02c2%7C5f97064a5a964310ba9e2936c181c738%7C0%7C0%7C638908795169965562%7CUnknown%7CTWFpbGZsb3d8eyJFbXB0eU1hcGkiOnRydWUsIlYiOiIwLjAuMDAwMCIsIlAiOiJXaW4zMiIsIkFOIjoiTWFpbCIsIldUIjoyfQ%3D%3D%7C0%7C%7C%7C&amp;sdata=SDX9GvKD0URDKqaWqjpd95AAy6ONVVIP0qSz2fTTzvA%3D&amp;reserved=0"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nam10.safelinks.protection.outlook.com/?url=https%3A%2F%2Fwww.youtube.com%2Fwatch%3Fv%3DMK6iualRipM&amp;data=05%7C02%7CJoeM%40minicircuits.com%7C08cd2c1e9f55449eb41708dddc2a02c2%7C5f97064a5a964310ba9e2936c181c738%7C0%7C0%7C638908795170027154%7CUnknown%7CTWFpbGZsb3d8eyJFbXB0eU1hcGkiOnRydWUsIlYiOiIwLjAuMDAwMCIsIlAiOiJXaW4zMiIsIkFOIjoiTWFpbCIsIldUIjoyfQ%3D%3D%7C0%7C%7C%7C&amp;sdata=KYHuk2g9wWZj5bllZkN1McRRjineKgQiGutkricxvOE%3D&amp;reserved=0" TargetMode="External"/><Relationship Id="rId4" Type="http://schemas.openxmlformats.org/officeDocument/2006/relationships/hyperlink" Target="https://nam10.safelinks.protection.outlook.com/?url=https%3A%2F%2Fm.youtube.com%2Fwatch%3Fv%3DZWP0-BcWarc%26feature%3Dyoutu.be&amp;data=05%7C02%7CJoeM%40minicircuits.com%7C08cd2c1e9f55449eb41708dddc2a02c2%7C5f97064a5a964310ba9e2936c181c738%7C0%7C0%7C638908795170012444%7CUnknown%7CTWFpbGZsb3d8eyJFbXB0eU1hcGkiOnRydWUsIlYiOiIwLjAuMDAwMCIsIlAiOiJXaW4zMiIsIkFOIjoiTWFpbCIsIldUIjoyfQ%3D%3D%7C0%7C%7C%7C&amp;sdata=yXNGo4Qg%2BSKVqv1jnbK21hUsXN2jVbggbzFTMlMLcfs%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D574C-6F3A-14C4-1B67-09D0AD86902B}"/>
              </a:ext>
            </a:extLst>
          </p:cNvPr>
          <p:cNvSpPr>
            <a:spLocks noGrp="1"/>
          </p:cNvSpPr>
          <p:nvPr>
            <p:ph type="ctrTitle"/>
          </p:nvPr>
        </p:nvSpPr>
        <p:spPr>
          <a:xfrm>
            <a:off x="103075" y="957765"/>
            <a:ext cx="3808780" cy="4700677"/>
          </a:xfrm>
        </p:spPr>
        <p:txBody>
          <a:bodyPr vert="horz" lIns="91440" tIns="45720" rIns="91440" bIns="45720" rtlCol="0" anchor="b">
            <a:noAutofit/>
          </a:bodyPr>
          <a:lstStyle/>
          <a:p>
            <a:pPr algn="r"/>
            <a:r>
              <a:rPr lang="en-US" sz="2800" kern="1200" dirty="0">
                <a:solidFill>
                  <a:srgbClr val="FFFFFF"/>
                </a:solidFill>
                <a:latin typeface="+mj-lt"/>
                <a:ea typeface="+mj-ea"/>
                <a:cs typeface="+mj-cs"/>
              </a:rPr>
              <a:t>Amplifier Additive</a:t>
            </a:r>
            <a:r>
              <a:rPr lang="en-US" sz="2800" kern="1200" baseline="30000" dirty="0">
                <a:solidFill>
                  <a:srgbClr val="FFFFFF"/>
                </a:solidFill>
                <a:latin typeface="+mj-lt"/>
                <a:ea typeface="+mj-ea"/>
                <a:cs typeface="+mj-cs"/>
              </a:rPr>
              <a:t>1</a:t>
            </a:r>
            <a:r>
              <a:rPr lang="en-US" sz="2800" kern="1200" dirty="0">
                <a:solidFill>
                  <a:srgbClr val="FFFFFF"/>
                </a:solidFill>
                <a:latin typeface="+mj-lt"/>
                <a:ea typeface="+mj-ea"/>
                <a:cs typeface="+mj-cs"/>
              </a:rPr>
              <a:t> Phase Modulation Noise Characterization and Testing and Theoretical Discussion of White and Flicker Noise Processes in both Small and Large Signal Regions of Operation* </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Mini-Circuits </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4" name="Title 1">
            <a:extLst>
              <a:ext uri="{FF2B5EF4-FFF2-40B4-BE49-F238E27FC236}">
                <a16:creationId xmlns:a16="http://schemas.microsoft.com/office/drawing/2014/main" id="{301CF08A-C8ED-42D6-F59C-4DC8F9DB469A}"/>
              </a:ext>
            </a:extLst>
          </p:cNvPr>
          <p:cNvSpPr txBox="1">
            <a:spLocks/>
          </p:cNvSpPr>
          <p:nvPr/>
        </p:nvSpPr>
        <p:spPr>
          <a:xfrm>
            <a:off x="4443236" y="2195183"/>
            <a:ext cx="6105453" cy="4449681"/>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endParaRPr lang="en-US" sz="2000" dirty="0">
              <a:latin typeface="+mn-lt"/>
              <a:ea typeface="+mn-ea"/>
              <a:cs typeface="+mn-cs"/>
            </a:endParaRPr>
          </a:p>
          <a:p>
            <a:pPr marL="628650" algn="l">
              <a:spcAft>
                <a:spcPts val="600"/>
              </a:spcAft>
            </a:pPr>
            <a:r>
              <a:rPr lang="en-US" sz="2400" dirty="0">
                <a:latin typeface="+mn-lt"/>
                <a:ea typeface="+mn-ea"/>
                <a:cs typeface="+mn-cs"/>
              </a:rPr>
              <a:t>Let’s address these common questions:</a:t>
            </a:r>
          </a:p>
          <a:p>
            <a:pPr marL="628650" algn="l">
              <a:spcAft>
                <a:spcPts val="600"/>
              </a:spcAft>
            </a:pPr>
            <a:r>
              <a:rPr lang="en-US" sz="2400" dirty="0">
                <a:latin typeface="+mn-lt"/>
                <a:ea typeface="+mn-ea"/>
                <a:cs typeface="+mn-cs"/>
              </a:rPr>
              <a:t>What is it? </a:t>
            </a:r>
          </a:p>
          <a:p>
            <a:pPr marL="628650" algn="l">
              <a:spcAft>
                <a:spcPts val="600"/>
              </a:spcAft>
            </a:pPr>
            <a:r>
              <a:rPr lang="en-US" sz="2400" dirty="0">
                <a:latin typeface="+mn-lt"/>
                <a:ea typeface="+mn-ea"/>
                <a:cs typeface="+mn-cs"/>
              </a:rPr>
              <a:t>How is it measured? </a:t>
            </a:r>
          </a:p>
          <a:p>
            <a:pPr marL="628650" algn="l">
              <a:spcAft>
                <a:spcPts val="600"/>
              </a:spcAft>
            </a:pPr>
            <a:r>
              <a:rPr lang="en-US" sz="2400" dirty="0">
                <a:latin typeface="+mn-lt"/>
                <a:ea typeface="+mn-ea"/>
                <a:cs typeface="+mn-cs"/>
              </a:rPr>
              <a:t>How is it specified?</a:t>
            </a:r>
          </a:p>
          <a:p>
            <a:pPr marL="857250" indent="-228600" algn="l">
              <a:spcAft>
                <a:spcPts val="600"/>
              </a:spcAft>
              <a:buFont typeface="Arial" panose="020B0604020202020204" pitchFamily="34" charset="0"/>
              <a:buChar char="•"/>
            </a:pPr>
            <a:endParaRPr lang="en-US" sz="2400" dirty="0">
              <a:latin typeface="+mn-lt"/>
              <a:ea typeface="+mn-ea"/>
              <a:cs typeface="+mn-cs"/>
            </a:endParaRPr>
          </a:p>
          <a:p>
            <a:pPr marL="857250" indent="-228600" algn="l">
              <a:spcAft>
                <a:spcPts val="600"/>
              </a:spcAft>
              <a:buFont typeface="Arial" panose="020B0604020202020204" pitchFamily="34" charset="0"/>
              <a:buChar char="•"/>
            </a:pPr>
            <a:r>
              <a:rPr lang="en-US" sz="2400" dirty="0">
                <a:latin typeface="+mn-lt"/>
                <a:ea typeface="+mn-ea"/>
                <a:cs typeface="+mn-cs"/>
              </a:rPr>
              <a:t>Test Set Description</a:t>
            </a:r>
          </a:p>
          <a:p>
            <a:pPr marL="857250" indent="-228600" algn="l">
              <a:spcAft>
                <a:spcPts val="600"/>
              </a:spcAft>
              <a:buFont typeface="Arial" panose="020B0604020202020204" pitchFamily="34" charset="0"/>
              <a:buChar char="•"/>
            </a:pPr>
            <a:r>
              <a:rPr lang="en-US" sz="2400" dirty="0">
                <a:latin typeface="+mn-lt"/>
                <a:ea typeface="+mn-ea"/>
                <a:cs typeface="+mn-cs"/>
              </a:rPr>
              <a:t>Additive Phase Noise Theory</a:t>
            </a:r>
          </a:p>
          <a:p>
            <a:pPr marL="857250" indent="-228600" algn="l">
              <a:spcAft>
                <a:spcPts val="600"/>
              </a:spcAft>
              <a:buFont typeface="Arial" panose="020B0604020202020204" pitchFamily="34" charset="0"/>
              <a:buChar char="•"/>
            </a:pPr>
            <a:r>
              <a:rPr lang="en-US" sz="2400" dirty="0">
                <a:latin typeface="+mn-lt"/>
                <a:ea typeface="+mn-ea"/>
                <a:cs typeface="+mn-cs"/>
              </a:rPr>
              <a:t>Small Signal Behavior</a:t>
            </a:r>
          </a:p>
          <a:p>
            <a:pPr marL="857250" indent="-228600" algn="l">
              <a:spcAft>
                <a:spcPts val="600"/>
              </a:spcAft>
              <a:buFont typeface="Arial" panose="020B0604020202020204" pitchFamily="34" charset="0"/>
              <a:buChar char="•"/>
            </a:pPr>
            <a:r>
              <a:rPr lang="en-US" sz="2400" dirty="0">
                <a:latin typeface="+mn-lt"/>
                <a:ea typeface="+mn-ea"/>
                <a:cs typeface="+mn-cs"/>
              </a:rPr>
              <a:t>Large Signal Behavior</a:t>
            </a:r>
          </a:p>
          <a:p>
            <a:pPr marL="857250" indent="-228600" algn="l">
              <a:spcAft>
                <a:spcPts val="600"/>
              </a:spcAft>
              <a:buFont typeface="Arial" panose="020B0604020202020204" pitchFamily="34" charset="0"/>
              <a:buChar char="•"/>
            </a:pPr>
            <a:r>
              <a:rPr lang="en-US" sz="2400" dirty="0"/>
              <a:t>AM-to-PM Distortion Influence</a:t>
            </a:r>
          </a:p>
          <a:p>
            <a:pPr marL="857250" indent="-228600" algn="l">
              <a:spcAft>
                <a:spcPts val="600"/>
              </a:spcAft>
              <a:buFont typeface="Arial" panose="020B0604020202020204" pitchFamily="34" charset="0"/>
              <a:buChar char="•"/>
            </a:pPr>
            <a:r>
              <a:rPr lang="en-US" sz="2400" dirty="0"/>
              <a:t>Broadband and Cascade Design Tradeoffs</a:t>
            </a:r>
            <a:br>
              <a:rPr lang="en-US" sz="2400" dirty="0">
                <a:latin typeface="+mn-lt"/>
                <a:ea typeface="+mn-ea"/>
                <a:cs typeface="+mn-cs"/>
              </a:rPr>
            </a:br>
            <a:endParaRPr lang="en-US" sz="2400" dirty="0">
              <a:latin typeface="+mn-lt"/>
              <a:ea typeface="+mn-ea"/>
              <a:cs typeface="+mn-cs"/>
            </a:endParaRPr>
          </a:p>
        </p:txBody>
      </p:sp>
      <p:pic>
        <p:nvPicPr>
          <p:cNvPr id="3" name="Picture 2">
            <a:extLst>
              <a:ext uri="{FF2B5EF4-FFF2-40B4-BE49-F238E27FC236}">
                <a16:creationId xmlns:a16="http://schemas.microsoft.com/office/drawing/2014/main" id="{21907984-63B8-7A5A-7FA9-D5D360FD35CC}"/>
              </a:ext>
            </a:extLst>
          </p:cNvPr>
          <p:cNvPicPr>
            <a:picLocks noChangeAspect="1"/>
          </p:cNvPicPr>
          <p:nvPr/>
        </p:nvPicPr>
        <p:blipFill>
          <a:blip r:embed="rId3"/>
          <a:stretch>
            <a:fillRect/>
          </a:stretch>
        </p:blipFill>
        <p:spPr>
          <a:xfrm>
            <a:off x="8635960" y="6274484"/>
            <a:ext cx="3534268" cy="562053"/>
          </a:xfrm>
          <a:prstGeom prst="rect">
            <a:avLst/>
          </a:prstGeom>
        </p:spPr>
      </p:pic>
      <p:sp>
        <p:nvSpPr>
          <p:cNvPr id="9" name="TextBox 8">
            <a:extLst>
              <a:ext uri="{FF2B5EF4-FFF2-40B4-BE49-F238E27FC236}">
                <a16:creationId xmlns:a16="http://schemas.microsoft.com/office/drawing/2014/main" id="{411171E7-730A-39F2-C9A2-0FA795C071FA}"/>
              </a:ext>
            </a:extLst>
          </p:cNvPr>
          <p:cNvSpPr txBox="1"/>
          <p:nvPr/>
        </p:nvSpPr>
        <p:spPr>
          <a:xfrm>
            <a:off x="21772" y="5812819"/>
            <a:ext cx="3201366" cy="923330"/>
          </a:xfrm>
          <a:prstGeom prst="rect">
            <a:avLst/>
          </a:prstGeom>
          <a:noFill/>
        </p:spPr>
        <p:txBody>
          <a:bodyPr wrap="square" rtlCol="0">
            <a:spAutoFit/>
          </a:bodyPr>
          <a:lstStyle/>
          <a:p>
            <a:r>
              <a:rPr lang="en-US" dirty="0">
                <a:solidFill>
                  <a:schemeClr val="bg2"/>
                </a:solidFill>
              </a:rPr>
              <a:t>Joseph L. Merenda</a:t>
            </a:r>
          </a:p>
          <a:p>
            <a:r>
              <a:rPr lang="en-US" dirty="0">
                <a:solidFill>
                  <a:schemeClr val="bg2"/>
                </a:solidFill>
              </a:rPr>
              <a:t>V.P. of Engineering</a:t>
            </a:r>
          </a:p>
          <a:p>
            <a:r>
              <a:rPr lang="en-US" dirty="0">
                <a:solidFill>
                  <a:schemeClr val="bg2"/>
                </a:solidFill>
              </a:rPr>
              <a:t>JoeM@minicircuits.com</a:t>
            </a:r>
          </a:p>
        </p:txBody>
      </p:sp>
      <p:sp>
        <p:nvSpPr>
          <p:cNvPr id="5" name="TextBox 4">
            <a:extLst>
              <a:ext uri="{FF2B5EF4-FFF2-40B4-BE49-F238E27FC236}">
                <a16:creationId xmlns:a16="http://schemas.microsoft.com/office/drawing/2014/main" id="{8A94409B-19BA-A40D-0A41-A966D856FD4F}"/>
              </a:ext>
            </a:extLst>
          </p:cNvPr>
          <p:cNvSpPr txBox="1"/>
          <p:nvPr/>
        </p:nvSpPr>
        <p:spPr>
          <a:xfrm>
            <a:off x="4059597" y="6478530"/>
            <a:ext cx="3893777" cy="369332"/>
          </a:xfrm>
          <a:prstGeom prst="rect">
            <a:avLst/>
          </a:prstGeom>
          <a:noFill/>
        </p:spPr>
        <p:txBody>
          <a:bodyPr wrap="square" rtlCol="0">
            <a:spAutoFit/>
          </a:bodyPr>
          <a:lstStyle/>
          <a:p>
            <a:r>
              <a:rPr lang="en-US" dirty="0"/>
              <a:t>*Class A, AB Only. </a:t>
            </a:r>
            <a:r>
              <a:rPr lang="en-US" baseline="30000" dirty="0"/>
              <a:t>1</a:t>
            </a:r>
            <a:r>
              <a:rPr lang="en-US" dirty="0"/>
              <a:t>:flicker and white</a:t>
            </a:r>
          </a:p>
        </p:txBody>
      </p:sp>
      <p:sp>
        <p:nvSpPr>
          <p:cNvPr id="11" name="TextBox 10">
            <a:extLst>
              <a:ext uri="{FF2B5EF4-FFF2-40B4-BE49-F238E27FC236}">
                <a16:creationId xmlns:a16="http://schemas.microsoft.com/office/drawing/2014/main" id="{A7939579-67D3-93B9-F531-20E3668F00C8}"/>
              </a:ext>
            </a:extLst>
          </p:cNvPr>
          <p:cNvSpPr txBox="1"/>
          <p:nvPr/>
        </p:nvSpPr>
        <p:spPr>
          <a:xfrm>
            <a:off x="1184684" y="105621"/>
            <a:ext cx="10729947" cy="646331"/>
          </a:xfrm>
          <a:prstGeom prst="rect">
            <a:avLst/>
          </a:prstGeom>
          <a:noFill/>
        </p:spPr>
        <p:txBody>
          <a:bodyPr wrap="square" rtlCol="0">
            <a:spAutoFit/>
          </a:bodyPr>
          <a:lstStyle/>
          <a:p>
            <a:r>
              <a:rPr lang="en-US" sz="3600" b="1" dirty="0">
                <a:solidFill>
                  <a:srgbClr val="0070C0"/>
                </a:solidFill>
              </a:rPr>
              <a:t>Low-Level Radio Frequency (LLRF) Workshop 2025</a:t>
            </a:r>
          </a:p>
        </p:txBody>
      </p:sp>
      <p:pic>
        <p:nvPicPr>
          <p:cNvPr id="15" name="Picture 14">
            <a:extLst>
              <a:ext uri="{FF2B5EF4-FFF2-40B4-BE49-F238E27FC236}">
                <a16:creationId xmlns:a16="http://schemas.microsoft.com/office/drawing/2014/main" id="{37EF0C9E-2DCB-E9C4-9646-7FC3692B1F85}"/>
              </a:ext>
            </a:extLst>
          </p:cNvPr>
          <p:cNvPicPr>
            <a:picLocks noChangeAspect="1"/>
          </p:cNvPicPr>
          <p:nvPr/>
        </p:nvPicPr>
        <p:blipFill>
          <a:blip r:embed="rId4">
            <a:alphaModFix amt="60000"/>
          </a:blip>
          <a:stretch>
            <a:fillRect/>
          </a:stretch>
        </p:blipFill>
        <p:spPr>
          <a:xfrm>
            <a:off x="5096539" y="706973"/>
            <a:ext cx="5758657" cy="1659171"/>
          </a:xfrm>
          <a:prstGeom prst="rect">
            <a:avLst/>
          </a:prstGeom>
          <a:effectLst>
            <a:outerShdw blurRad="50800" dist="50800" dir="5400000" algn="ctr" rotWithShape="0">
              <a:srgbClr val="000000"/>
            </a:outerShdw>
          </a:effectLst>
        </p:spPr>
      </p:pic>
      <p:sp>
        <p:nvSpPr>
          <p:cNvPr id="13" name="TextBox 12">
            <a:extLst>
              <a:ext uri="{FF2B5EF4-FFF2-40B4-BE49-F238E27FC236}">
                <a16:creationId xmlns:a16="http://schemas.microsoft.com/office/drawing/2014/main" id="{C7C51193-9A46-500D-20E2-A22B8A08D09C}"/>
              </a:ext>
            </a:extLst>
          </p:cNvPr>
          <p:cNvSpPr txBox="1"/>
          <p:nvPr/>
        </p:nvSpPr>
        <p:spPr>
          <a:xfrm>
            <a:off x="3223138" y="6524524"/>
            <a:ext cx="913591" cy="369332"/>
          </a:xfrm>
          <a:prstGeom prst="rect">
            <a:avLst/>
          </a:prstGeom>
          <a:noFill/>
        </p:spPr>
        <p:txBody>
          <a:bodyPr wrap="square" rtlCol="0">
            <a:spAutoFit/>
          </a:bodyPr>
          <a:lstStyle/>
          <a:p>
            <a:r>
              <a:rPr lang="en-US" dirty="0">
                <a:solidFill>
                  <a:schemeClr val="bg2">
                    <a:lumMod val="90000"/>
                  </a:schemeClr>
                </a:solidFill>
              </a:rPr>
              <a:t>Id#107</a:t>
            </a:r>
          </a:p>
        </p:txBody>
      </p:sp>
    </p:spTree>
    <p:extLst>
      <p:ext uri="{BB962C8B-B14F-4D97-AF65-F5344CB8AC3E}">
        <p14:creationId xmlns:p14="http://schemas.microsoft.com/office/powerpoint/2010/main" val="66009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B19B3E-C0B1-B239-4CA8-CA87E8A7E4F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3C6843-795D-4A59-D238-87D5D5D0E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24D00D1-B54F-297F-6FD0-FF5933F1F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 name="Rectangle 9">
              <a:extLst>
                <a:ext uri="{FF2B5EF4-FFF2-40B4-BE49-F238E27FC236}">
                  <a16:creationId xmlns:a16="http://schemas.microsoft.com/office/drawing/2014/main" id="{DF12C5CD-B3A2-EEB3-A659-DBB5FB19D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08FF92-88C0-57E6-29A7-5E37668C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174DDE5-020E-4B1E-8A2D-01663390A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E84CDC3-F2E6-4E98-8ED2-DC68520CE9C1}"/>
              </a:ext>
            </a:extLst>
          </p:cNvPr>
          <p:cNvPicPr>
            <a:picLocks noChangeAspect="1"/>
          </p:cNvPicPr>
          <p:nvPr/>
        </p:nvPicPr>
        <p:blipFill>
          <a:blip r:embed="rId2"/>
          <a:stretch>
            <a:fillRect/>
          </a:stretch>
        </p:blipFill>
        <p:spPr>
          <a:xfrm>
            <a:off x="8635960" y="6274484"/>
            <a:ext cx="3534268" cy="562053"/>
          </a:xfrm>
          <a:prstGeom prst="rect">
            <a:avLst/>
          </a:prstGeom>
        </p:spPr>
      </p:pic>
      <p:pic>
        <p:nvPicPr>
          <p:cNvPr id="2" name="Picture 1">
            <a:extLst>
              <a:ext uri="{FF2B5EF4-FFF2-40B4-BE49-F238E27FC236}">
                <a16:creationId xmlns:a16="http://schemas.microsoft.com/office/drawing/2014/main" id="{95C57528-B9FB-37BA-5F00-C5BE19BF478E}"/>
              </a:ext>
            </a:extLst>
          </p:cNvPr>
          <p:cNvPicPr>
            <a:picLocks noChangeAspect="1"/>
          </p:cNvPicPr>
          <p:nvPr/>
        </p:nvPicPr>
        <p:blipFill>
          <a:blip r:embed="rId3">
            <a:extLst>
              <a:ext uri="{28A0092B-C50C-407E-A947-70E740481C1C}">
                <a14:useLocalDpi xmlns:a14="http://schemas.microsoft.com/office/drawing/2010/main" val="0"/>
              </a:ext>
            </a:extLst>
          </a:blip>
          <a:srcRect l="49677"/>
          <a:stretch>
            <a:fillRect/>
          </a:stretch>
        </p:blipFill>
        <p:spPr bwMode="auto">
          <a:xfrm>
            <a:off x="221673" y="1724141"/>
            <a:ext cx="5065020" cy="3346623"/>
          </a:xfrm>
          <a:prstGeom prst="rect">
            <a:avLst/>
          </a:prstGeom>
          <a:noFill/>
        </p:spPr>
      </p:pic>
      <p:sp>
        <p:nvSpPr>
          <p:cNvPr id="7" name="TextBox 6">
            <a:extLst>
              <a:ext uri="{FF2B5EF4-FFF2-40B4-BE49-F238E27FC236}">
                <a16:creationId xmlns:a16="http://schemas.microsoft.com/office/drawing/2014/main" id="{1F6FD2D8-58B0-6C23-3C18-B2C9C363C6A5}"/>
              </a:ext>
            </a:extLst>
          </p:cNvPr>
          <p:cNvSpPr txBox="1"/>
          <p:nvPr/>
        </p:nvSpPr>
        <p:spPr>
          <a:xfrm>
            <a:off x="6096000" y="1754360"/>
            <a:ext cx="5955792" cy="1200329"/>
          </a:xfrm>
          <a:prstGeom prst="rect">
            <a:avLst/>
          </a:prstGeom>
          <a:noFill/>
        </p:spPr>
        <p:txBody>
          <a:bodyPr wrap="square" rtlCol="0">
            <a:spAutoFit/>
          </a:bodyPr>
          <a:lstStyle/>
          <a:p>
            <a:r>
              <a:rPr lang="en-US" dirty="0"/>
              <a:t>MDS: Minimum Discernable Signal at Input</a:t>
            </a:r>
          </a:p>
          <a:p>
            <a:r>
              <a:rPr lang="en-US" dirty="0"/>
              <a:t>MDS = FkT</a:t>
            </a:r>
            <a:r>
              <a:rPr lang="en-US" baseline="-25000" dirty="0"/>
              <a:t>0</a:t>
            </a:r>
            <a:r>
              <a:rPr lang="en-US" dirty="0"/>
              <a:t>B. B=1Hz, T</a:t>
            </a:r>
            <a:r>
              <a:rPr lang="en-US" baseline="-25000" dirty="0"/>
              <a:t>0</a:t>
            </a:r>
            <a:r>
              <a:rPr lang="en-US" dirty="0"/>
              <a:t>=290K, k=1.38x10-23W*S/K</a:t>
            </a:r>
          </a:p>
          <a:p>
            <a:endParaRPr lang="en-US" dirty="0"/>
          </a:p>
          <a:p>
            <a:r>
              <a:rPr lang="en-US" dirty="0"/>
              <a:t>b</a:t>
            </a:r>
            <a:r>
              <a:rPr lang="en-US" baseline="-25000" dirty="0"/>
              <a:t>0</a:t>
            </a:r>
            <a:r>
              <a:rPr lang="en-US" dirty="0"/>
              <a:t> = FkT</a:t>
            </a:r>
            <a:r>
              <a:rPr lang="en-US" baseline="-25000" dirty="0"/>
              <a:t>0</a:t>
            </a:r>
            <a:r>
              <a:rPr lang="en-US" dirty="0"/>
              <a:t>/P</a:t>
            </a:r>
            <a:r>
              <a:rPr lang="en-US" baseline="-25000" dirty="0"/>
              <a:t>0</a:t>
            </a:r>
            <a:r>
              <a:rPr lang="en-US" dirty="0"/>
              <a:t>=MDS/P</a:t>
            </a:r>
            <a:r>
              <a:rPr lang="en-US" baseline="-25000" dirty="0"/>
              <a:t>0  </a:t>
            </a:r>
            <a:r>
              <a:rPr lang="en-US" dirty="0"/>
              <a:t>[rad^2/Hz] </a:t>
            </a:r>
          </a:p>
        </p:txBody>
      </p:sp>
      <p:sp>
        <p:nvSpPr>
          <p:cNvPr id="11" name="TextBox 10">
            <a:extLst>
              <a:ext uri="{FF2B5EF4-FFF2-40B4-BE49-F238E27FC236}">
                <a16:creationId xmlns:a16="http://schemas.microsoft.com/office/drawing/2014/main" id="{54AB7AC1-43DF-E1B6-CE57-AB748483D5E6}"/>
              </a:ext>
            </a:extLst>
          </p:cNvPr>
          <p:cNvSpPr txBox="1"/>
          <p:nvPr/>
        </p:nvSpPr>
        <p:spPr>
          <a:xfrm>
            <a:off x="4199111" y="1746158"/>
            <a:ext cx="746961" cy="400110"/>
          </a:xfrm>
          <a:prstGeom prst="rect">
            <a:avLst/>
          </a:prstGeom>
          <a:noFill/>
        </p:spPr>
        <p:txBody>
          <a:bodyPr wrap="square" rtlCol="0">
            <a:spAutoFit/>
          </a:bodyPr>
          <a:lstStyle/>
          <a:p>
            <a:r>
              <a:rPr lang="en-US" sz="2000" dirty="0"/>
              <a:t>P</a:t>
            </a:r>
            <a:r>
              <a:rPr lang="en-US" sz="2000" baseline="-25000" dirty="0"/>
              <a:t>out</a:t>
            </a:r>
          </a:p>
        </p:txBody>
      </p:sp>
      <p:sp>
        <p:nvSpPr>
          <p:cNvPr id="13" name="TextBox 12">
            <a:extLst>
              <a:ext uri="{FF2B5EF4-FFF2-40B4-BE49-F238E27FC236}">
                <a16:creationId xmlns:a16="http://schemas.microsoft.com/office/drawing/2014/main" id="{0EDFDF37-95A7-488A-2101-D07EF9C304E5}"/>
              </a:ext>
            </a:extLst>
          </p:cNvPr>
          <p:cNvSpPr txBox="1"/>
          <p:nvPr/>
        </p:nvSpPr>
        <p:spPr>
          <a:xfrm>
            <a:off x="6110285" y="2959019"/>
            <a:ext cx="5486400" cy="2677656"/>
          </a:xfrm>
          <a:prstGeom prst="rect">
            <a:avLst/>
          </a:prstGeom>
          <a:noFill/>
        </p:spPr>
        <p:txBody>
          <a:bodyPr wrap="square" rtlCol="0">
            <a:spAutoFit/>
          </a:bodyPr>
          <a:lstStyle/>
          <a:p>
            <a:r>
              <a:rPr lang="en-US" dirty="0"/>
              <a:t>MDS</a:t>
            </a:r>
            <a:r>
              <a:rPr lang="en-US" baseline="-25000" dirty="0"/>
              <a:t>out</a:t>
            </a:r>
            <a:r>
              <a:rPr lang="en-US" dirty="0"/>
              <a:t>: Minimum Discernable Signal at Output</a:t>
            </a:r>
          </a:p>
          <a:p>
            <a:r>
              <a:rPr lang="en-US" dirty="0"/>
              <a:t>MDS</a:t>
            </a:r>
            <a:r>
              <a:rPr lang="en-US" baseline="-25000" dirty="0"/>
              <a:t>out</a:t>
            </a:r>
            <a:r>
              <a:rPr lang="en-US" dirty="0"/>
              <a:t> = MDS*G = FkT</a:t>
            </a:r>
            <a:r>
              <a:rPr lang="en-US" baseline="-25000" dirty="0"/>
              <a:t>0</a:t>
            </a:r>
            <a:r>
              <a:rPr lang="en-US" dirty="0"/>
              <a:t>G, B=1 Hz</a:t>
            </a:r>
          </a:p>
          <a:p>
            <a:endParaRPr lang="en-US" dirty="0"/>
          </a:p>
          <a:p>
            <a:r>
              <a:rPr lang="en-US" dirty="0"/>
              <a:t>b</a:t>
            </a:r>
            <a:r>
              <a:rPr lang="en-US" baseline="-25000" dirty="0"/>
              <a:t>0_out</a:t>
            </a:r>
            <a:r>
              <a:rPr lang="en-US" dirty="0"/>
              <a:t> = MDS</a:t>
            </a:r>
            <a:r>
              <a:rPr lang="en-US" baseline="-25000" dirty="0"/>
              <a:t>out</a:t>
            </a:r>
            <a:r>
              <a:rPr lang="en-US" dirty="0"/>
              <a:t> /P</a:t>
            </a:r>
            <a:r>
              <a:rPr lang="en-US" baseline="-25000" dirty="0"/>
              <a:t>out</a:t>
            </a:r>
            <a:r>
              <a:rPr lang="en-US" dirty="0"/>
              <a:t>  = </a:t>
            </a:r>
            <a:r>
              <a:rPr lang="en-US" b="1" dirty="0"/>
              <a:t>FkT</a:t>
            </a:r>
            <a:r>
              <a:rPr lang="en-US" b="1" baseline="-25000" dirty="0"/>
              <a:t>0</a:t>
            </a:r>
            <a:r>
              <a:rPr lang="en-US" b="1" dirty="0"/>
              <a:t>G/P</a:t>
            </a:r>
            <a:r>
              <a:rPr lang="en-US" b="1" baseline="-25000" dirty="0"/>
              <a:t>out </a:t>
            </a:r>
            <a:r>
              <a:rPr lang="en-US" dirty="0"/>
              <a:t>=&gt; </a:t>
            </a:r>
            <a:r>
              <a:rPr lang="en-US" b="1" dirty="0"/>
              <a:t>FkT</a:t>
            </a:r>
            <a:r>
              <a:rPr lang="en-US" b="1" baseline="-25000" dirty="0"/>
              <a:t>0</a:t>
            </a:r>
            <a:r>
              <a:rPr lang="en-US" b="1" dirty="0">
                <a:solidFill>
                  <a:srgbClr val="FF0000"/>
                </a:solidFill>
              </a:rPr>
              <a:t>G</a:t>
            </a:r>
            <a:r>
              <a:rPr lang="en-US" b="1" dirty="0"/>
              <a:t>/P</a:t>
            </a:r>
            <a:r>
              <a:rPr lang="en-US" b="1" baseline="-25000" dirty="0"/>
              <a:t>sat</a:t>
            </a:r>
          </a:p>
          <a:p>
            <a:endParaRPr lang="en-US" baseline="-25000" dirty="0"/>
          </a:p>
          <a:p>
            <a:r>
              <a:rPr lang="en-US" dirty="0"/>
              <a:t>b</a:t>
            </a:r>
            <a:r>
              <a:rPr lang="en-US" baseline="-25000" dirty="0"/>
              <a:t>0_out</a:t>
            </a:r>
            <a:r>
              <a:rPr lang="en-US" dirty="0"/>
              <a:t> = b</a:t>
            </a:r>
            <a:r>
              <a:rPr lang="en-US" baseline="-25000" dirty="0"/>
              <a:t>0</a:t>
            </a:r>
            <a:r>
              <a:rPr lang="en-US" dirty="0"/>
              <a:t> ,  P</a:t>
            </a:r>
            <a:r>
              <a:rPr lang="en-US" baseline="-25000" dirty="0"/>
              <a:t>out</a:t>
            </a:r>
            <a:r>
              <a:rPr lang="en-US" dirty="0"/>
              <a:t> = G P</a:t>
            </a:r>
            <a:r>
              <a:rPr lang="en-US" baseline="-25000" dirty="0"/>
              <a:t>0</a:t>
            </a:r>
            <a:r>
              <a:rPr lang="en-US" dirty="0"/>
              <a:t> </a:t>
            </a:r>
          </a:p>
          <a:p>
            <a:endParaRPr lang="en-US" dirty="0"/>
          </a:p>
          <a:p>
            <a:r>
              <a:rPr lang="en-US" sz="1400" dirty="0"/>
              <a:t>Cascade: Ftot=F1+(F2-1)/G1+(F3-1)/G1G2+--- =&gt; maximize G1</a:t>
            </a:r>
          </a:p>
          <a:p>
            <a:r>
              <a:rPr lang="en-US" dirty="0"/>
              <a:t> </a:t>
            </a:r>
            <a:endParaRPr lang="en-US" baseline="-25000" dirty="0"/>
          </a:p>
          <a:p>
            <a:endParaRPr lang="en-US" baseline="-25000" dirty="0"/>
          </a:p>
        </p:txBody>
      </p:sp>
      <p:sp>
        <p:nvSpPr>
          <p:cNvPr id="14" name="TextBox 13">
            <a:extLst>
              <a:ext uri="{FF2B5EF4-FFF2-40B4-BE49-F238E27FC236}">
                <a16:creationId xmlns:a16="http://schemas.microsoft.com/office/drawing/2014/main" id="{AE277871-9259-C7C6-E1D1-E7CC391F72A7}"/>
              </a:ext>
            </a:extLst>
          </p:cNvPr>
          <p:cNvSpPr txBox="1"/>
          <p:nvPr/>
        </p:nvSpPr>
        <p:spPr>
          <a:xfrm>
            <a:off x="3578257" y="2354524"/>
            <a:ext cx="746961" cy="400110"/>
          </a:xfrm>
          <a:prstGeom prst="rect">
            <a:avLst/>
          </a:prstGeom>
          <a:noFill/>
        </p:spPr>
        <p:txBody>
          <a:bodyPr wrap="square" rtlCol="0">
            <a:spAutoFit/>
          </a:bodyPr>
          <a:lstStyle/>
          <a:p>
            <a:r>
              <a:rPr lang="en-US" sz="2000" dirty="0"/>
              <a:t>G, F</a:t>
            </a:r>
          </a:p>
        </p:txBody>
      </p:sp>
      <p:sp>
        <p:nvSpPr>
          <p:cNvPr id="15" name="TextBox 14">
            <a:extLst>
              <a:ext uri="{FF2B5EF4-FFF2-40B4-BE49-F238E27FC236}">
                <a16:creationId xmlns:a16="http://schemas.microsoft.com/office/drawing/2014/main" id="{2BB92556-44C5-38C7-0295-15A5BABBC0AA}"/>
              </a:ext>
            </a:extLst>
          </p:cNvPr>
          <p:cNvSpPr txBox="1"/>
          <p:nvPr/>
        </p:nvSpPr>
        <p:spPr>
          <a:xfrm>
            <a:off x="3578257" y="5279020"/>
            <a:ext cx="6509084" cy="1384995"/>
          </a:xfrm>
          <a:prstGeom prst="rect">
            <a:avLst/>
          </a:prstGeom>
          <a:noFill/>
        </p:spPr>
        <p:txBody>
          <a:bodyPr wrap="square" rtlCol="0">
            <a:spAutoFit/>
          </a:bodyPr>
          <a:lstStyle/>
          <a:p>
            <a:r>
              <a:rPr lang="en-US" sz="2800" dirty="0"/>
              <a:t>Optimum APM:</a:t>
            </a:r>
          </a:p>
          <a:p>
            <a:pPr lvl="1"/>
            <a:r>
              <a:rPr lang="en-US" sz="2800" dirty="0"/>
              <a:t>Minimize Gain and Noise Figure</a:t>
            </a:r>
          </a:p>
          <a:p>
            <a:pPr lvl="1"/>
            <a:r>
              <a:rPr lang="en-US" sz="2800" dirty="0"/>
              <a:t>Maximize Pout (Psat)</a:t>
            </a:r>
          </a:p>
        </p:txBody>
      </p:sp>
      <p:sp>
        <p:nvSpPr>
          <p:cNvPr id="16" name="TextBox 15">
            <a:extLst>
              <a:ext uri="{FF2B5EF4-FFF2-40B4-BE49-F238E27FC236}">
                <a16:creationId xmlns:a16="http://schemas.microsoft.com/office/drawing/2014/main" id="{B7F6202D-92CB-29C7-F93A-1213FC48E4B5}"/>
              </a:ext>
            </a:extLst>
          </p:cNvPr>
          <p:cNvSpPr txBox="1"/>
          <p:nvPr/>
        </p:nvSpPr>
        <p:spPr>
          <a:xfrm>
            <a:off x="654732" y="5735875"/>
            <a:ext cx="1898073" cy="1077218"/>
          </a:xfrm>
          <a:prstGeom prst="rect">
            <a:avLst/>
          </a:prstGeom>
          <a:noFill/>
        </p:spPr>
        <p:txBody>
          <a:bodyPr wrap="square" rtlCol="0">
            <a:spAutoFit/>
          </a:bodyPr>
          <a:lstStyle/>
          <a:p>
            <a:r>
              <a:rPr lang="en-US" sz="3200" dirty="0">
                <a:solidFill>
                  <a:srgbClr val="FF0000"/>
                </a:solidFill>
              </a:rPr>
              <a:t>Good Luck!!</a:t>
            </a:r>
          </a:p>
        </p:txBody>
      </p:sp>
      <p:cxnSp>
        <p:nvCxnSpPr>
          <p:cNvPr id="20" name="Straight Arrow Connector 19">
            <a:extLst>
              <a:ext uri="{FF2B5EF4-FFF2-40B4-BE49-F238E27FC236}">
                <a16:creationId xmlns:a16="http://schemas.microsoft.com/office/drawing/2014/main" id="{FEF35BED-CC49-BDA8-EA39-7706BE77F881}"/>
              </a:ext>
            </a:extLst>
          </p:cNvPr>
          <p:cNvCxnSpPr>
            <a:stCxn id="15" idx="1"/>
          </p:cNvCxnSpPr>
          <p:nvPr/>
        </p:nvCxnSpPr>
        <p:spPr>
          <a:xfrm flipH="1">
            <a:off x="1925782" y="5971518"/>
            <a:ext cx="1652475" cy="302966"/>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2C0BFFA8-36D5-053F-BAD0-FD9BF2BDD14A}"/>
              </a:ext>
            </a:extLst>
          </p:cNvPr>
          <p:cNvSpPr txBox="1"/>
          <p:nvPr/>
        </p:nvSpPr>
        <p:spPr>
          <a:xfrm>
            <a:off x="9346535" y="5087848"/>
            <a:ext cx="2235865" cy="584775"/>
          </a:xfrm>
          <a:prstGeom prst="rect">
            <a:avLst/>
          </a:prstGeom>
          <a:noFill/>
        </p:spPr>
        <p:txBody>
          <a:bodyPr wrap="square" rtlCol="0">
            <a:spAutoFit/>
          </a:bodyPr>
          <a:lstStyle/>
          <a:p>
            <a:r>
              <a:rPr lang="en-US" sz="3200" b="1" dirty="0">
                <a:solidFill>
                  <a:srgbClr val="00B050"/>
                </a:solidFill>
              </a:rPr>
              <a:t>Cascade!!</a:t>
            </a:r>
          </a:p>
        </p:txBody>
      </p:sp>
      <p:cxnSp>
        <p:nvCxnSpPr>
          <p:cNvPr id="22" name="Straight Arrow Connector 21">
            <a:extLst>
              <a:ext uri="{FF2B5EF4-FFF2-40B4-BE49-F238E27FC236}">
                <a16:creationId xmlns:a16="http://schemas.microsoft.com/office/drawing/2014/main" id="{DF6F9EF0-46BB-CFDB-320A-4A4D10699833}"/>
              </a:ext>
            </a:extLst>
          </p:cNvPr>
          <p:cNvCxnSpPr>
            <a:cxnSpLocks/>
            <a:endCxn id="21" idx="1"/>
          </p:cNvCxnSpPr>
          <p:nvPr/>
        </p:nvCxnSpPr>
        <p:spPr>
          <a:xfrm flipV="1">
            <a:off x="7781544" y="5380236"/>
            <a:ext cx="1564991" cy="270756"/>
          </a:xfrm>
          <a:prstGeom prst="straightConnector1">
            <a:avLst/>
          </a:prstGeom>
          <a:ln w="317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F4D2E9E-21E9-33CD-E258-376E151D80AD}"/>
              </a:ext>
            </a:extLst>
          </p:cNvPr>
          <p:cNvSpPr txBox="1"/>
          <p:nvPr/>
        </p:nvSpPr>
        <p:spPr>
          <a:xfrm>
            <a:off x="4325218" y="969530"/>
            <a:ext cx="3634326" cy="523220"/>
          </a:xfrm>
          <a:prstGeom prst="rect">
            <a:avLst/>
          </a:prstGeom>
          <a:noFill/>
        </p:spPr>
        <p:txBody>
          <a:bodyPr wrap="square" rtlCol="0">
            <a:spAutoFit/>
          </a:bodyPr>
          <a:lstStyle/>
          <a:p>
            <a:r>
              <a:rPr lang="en-US" sz="2800" b="1" dirty="0">
                <a:solidFill>
                  <a:schemeClr val="bg2">
                    <a:lumMod val="90000"/>
                  </a:schemeClr>
                </a:solidFill>
              </a:rPr>
              <a:t>What is White Noise?</a:t>
            </a:r>
          </a:p>
        </p:txBody>
      </p:sp>
      <p:sp>
        <p:nvSpPr>
          <p:cNvPr id="5" name="TextBox 4">
            <a:extLst>
              <a:ext uri="{FF2B5EF4-FFF2-40B4-BE49-F238E27FC236}">
                <a16:creationId xmlns:a16="http://schemas.microsoft.com/office/drawing/2014/main" id="{AF15DF3B-1D4B-5CFE-514D-3F12564A5399}"/>
              </a:ext>
            </a:extLst>
          </p:cNvPr>
          <p:cNvSpPr txBox="1"/>
          <p:nvPr/>
        </p:nvSpPr>
        <p:spPr>
          <a:xfrm>
            <a:off x="1510442" y="1920481"/>
            <a:ext cx="532518" cy="461665"/>
          </a:xfrm>
          <a:prstGeom prst="rect">
            <a:avLst/>
          </a:prstGeom>
          <a:noFill/>
        </p:spPr>
        <p:txBody>
          <a:bodyPr wrap="none" rtlCol="0">
            <a:spAutoFit/>
          </a:bodyPr>
          <a:lstStyle/>
          <a:p>
            <a:r>
              <a:rPr lang="en-US" sz="2400" dirty="0"/>
              <a:t>[2]</a:t>
            </a:r>
          </a:p>
        </p:txBody>
      </p:sp>
      <p:sp>
        <p:nvSpPr>
          <p:cNvPr id="19" name="TextBox 18">
            <a:extLst>
              <a:ext uri="{FF2B5EF4-FFF2-40B4-BE49-F238E27FC236}">
                <a16:creationId xmlns:a16="http://schemas.microsoft.com/office/drawing/2014/main" id="{2F3E93EC-E278-D49B-5CA4-C3AD9D661D28}"/>
              </a:ext>
            </a:extLst>
          </p:cNvPr>
          <p:cNvSpPr txBox="1"/>
          <p:nvPr/>
        </p:nvSpPr>
        <p:spPr>
          <a:xfrm>
            <a:off x="9368015" y="4117991"/>
            <a:ext cx="1942980" cy="523220"/>
          </a:xfrm>
          <a:prstGeom prst="rect">
            <a:avLst/>
          </a:prstGeom>
          <a:noFill/>
        </p:spPr>
        <p:txBody>
          <a:bodyPr wrap="square">
            <a:spAutoFit/>
          </a:bodyPr>
          <a:lstStyle/>
          <a:p>
            <a:pPr algn="ctr"/>
            <a:r>
              <a:rPr lang="en-US" sz="1400" dirty="0"/>
              <a:t>Typ. Rule of Thumb</a:t>
            </a:r>
          </a:p>
          <a:p>
            <a:pPr algn="ctr"/>
            <a:r>
              <a:rPr lang="en-US" sz="1400" dirty="0"/>
              <a:t>(does it hold?)</a:t>
            </a:r>
          </a:p>
        </p:txBody>
      </p:sp>
      <p:cxnSp>
        <p:nvCxnSpPr>
          <p:cNvPr id="18" name="Straight Connector 17">
            <a:extLst>
              <a:ext uri="{FF2B5EF4-FFF2-40B4-BE49-F238E27FC236}">
                <a16:creationId xmlns:a16="http://schemas.microsoft.com/office/drawing/2014/main" id="{A6034558-D0CC-C625-E10E-BFAFD36E21E3}"/>
              </a:ext>
            </a:extLst>
          </p:cNvPr>
          <p:cNvCxnSpPr/>
          <p:nvPr/>
        </p:nvCxnSpPr>
        <p:spPr>
          <a:xfrm>
            <a:off x="5486400" y="1754360"/>
            <a:ext cx="0" cy="31414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1B4EFF6-D794-BADB-8E90-3588E3096A06}"/>
              </a:ext>
            </a:extLst>
          </p:cNvPr>
          <p:cNvCxnSpPr/>
          <p:nvPr/>
        </p:nvCxnSpPr>
        <p:spPr>
          <a:xfrm>
            <a:off x="5638800" y="1754360"/>
            <a:ext cx="0" cy="314149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57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769A6A-8191-A017-FBA3-06CB8570760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C8D513-1620-A780-1242-4BDA9FB1A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FBB8D48-CA56-7F5E-0671-C1428E22DF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 name="Rectangle 9">
              <a:extLst>
                <a:ext uri="{FF2B5EF4-FFF2-40B4-BE49-F238E27FC236}">
                  <a16:creationId xmlns:a16="http://schemas.microsoft.com/office/drawing/2014/main" id="{423C4EF9-56A9-DCDC-5D92-ED3AF9469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DAA5A-43FB-9F98-20BA-51EB7F3432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55AE1F5-CF0B-2352-CA74-118E068A4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E4AD6C18-8942-4F75-E2E3-B0A3DB8F4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11447" y="2297325"/>
            <a:ext cx="5740622" cy="1908757"/>
          </a:xfrm>
          <a:prstGeom prst="rect">
            <a:avLst/>
          </a:prstGeom>
          <a:noFill/>
        </p:spPr>
      </p:pic>
      <p:pic>
        <p:nvPicPr>
          <p:cNvPr id="4" name="Picture 3">
            <a:extLst>
              <a:ext uri="{FF2B5EF4-FFF2-40B4-BE49-F238E27FC236}">
                <a16:creationId xmlns:a16="http://schemas.microsoft.com/office/drawing/2014/main" id="{30A5A5D1-D590-2371-8873-C2C19CF52A97}"/>
              </a:ext>
            </a:extLst>
          </p:cNvPr>
          <p:cNvPicPr>
            <a:picLocks noChangeAspect="1"/>
          </p:cNvPicPr>
          <p:nvPr/>
        </p:nvPicPr>
        <p:blipFill>
          <a:blip r:embed="rId3"/>
          <a:stretch>
            <a:fillRect/>
          </a:stretch>
        </p:blipFill>
        <p:spPr>
          <a:xfrm>
            <a:off x="8635960" y="6274484"/>
            <a:ext cx="3534268" cy="562053"/>
          </a:xfrm>
          <a:prstGeom prst="rect">
            <a:avLst/>
          </a:prstGeom>
        </p:spPr>
      </p:pic>
      <p:sp>
        <p:nvSpPr>
          <p:cNvPr id="5" name="TextBox 4">
            <a:extLst>
              <a:ext uri="{FF2B5EF4-FFF2-40B4-BE49-F238E27FC236}">
                <a16:creationId xmlns:a16="http://schemas.microsoft.com/office/drawing/2014/main" id="{3C60ABE1-A9D4-AB24-5251-5DBA9D72B1EF}"/>
              </a:ext>
            </a:extLst>
          </p:cNvPr>
          <p:cNvSpPr txBox="1"/>
          <p:nvPr/>
        </p:nvSpPr>
        <p:spPr>
          <a:xfrm>
            <a:off x="3623029" y="955060"/>
            <a:ext cx="4945942" cy="523220"/>
          </a:xfrm>
          <a:prstGeom prst="rect">
            <a:avLst/>
          </a:prstGeom>
          <a:noFill/>
        </p:spPr>
        <p:txBody>
          <a:bodyPr wrap="square" rtlCol="0">
            <a:spAutoFit/>
          </a:bodyPr>
          <a:lstStyle/>
          <a:p>
            <a:r>
              <a:rPr lang="en-US" sz="2800" b="1" dirty="0">
                <a:solidFill>
                  <a:schemeClr val="bg2">
                    <a:lumMod val="90000"/>
                  </a:schemeClr>
                </a:solidFill>
              </a:rPr>
              <a:t>What is Flicker or 1/f Noise?</a:t>
            </a:r>
          </a:p>
        </p:txBody>
      </p:sp>
      <p:sp>
        <p:nvSpPr>
          <p:cNvPr id="7" name="TextBox 6">
            <a:extLst>
              <a:ext uri="{FF2B5EF4-FFF2-40B4-BE49-F238E27FC236}">
                <a16:creationId xmlns:a16="http://schemas.microsoft.com/office/drawing/2014/main" id="{716F6284-E59D-E146-A775-97A06A1ED6E8}"/>
              </a:ext>
            </a:extLst>
          </p:cNvPr>
          <p:cNvSpPr txBox="1"/>
          <p:nvPr/>
        </p:nvSpPr>
        <p:spPr>
          <a:xfrm>
            <a:off x="667538" y="4541987"/>
            <a:ext cx="11063097" cy="2308324"/>
          </a:xfrm>
          <a:prstGeom prst="rect">
            <a:avLst/>
          </a:prstGeom>
          <a:noFill/>
        </p:spPr>
        <p:txBody>
          <a:bodyPr wrap="square" rtlCol="0">
            <a:spAutoFit/>
          </a:bodyPr>
          <a:lstStyle/>
          <a:p>
            <a:r>
              <a:rPr lang="en-US" dirty="0"/>
              <a:t>Flicker noise with 1/f power law (~Size of Event/Number of Events) observed in almost all electronic materials</a:t>
            </a:r>
          </a:p>
          <a:p>
            <a:r>
              <a:rPr lang="en-US" dirty="0"/>
              <a:t>Also observed in mechanical, biological, geological, economic and musical systems</a:t>
            </a:r>
          </a:p>
          <a:p>
            <a:r>
              <a:rPr lang="en-US" dirty="0"/>
              <a:t>How is it generated?  Several theories exist.</a:t>
            </a:r>
          </a:p>
          <a:p>
            <a:r>
              <a:rPr lang="en-US" dirty="0"/>
              <a:t>	Fluctuations of charge carriers due to trapping in surface states</a:t>
            </a:r>
          </a:p>
          <a:p>
            <a:r>
              <a:rPr lang="en-US" dirty="0"/>
              <a:t>	Fluctuations in conductivity due to fluctuations in bulk mobility*</a:t>
            </a:r>
          </a:p>
          <a:p>
            <a:r>
              <a:rPr lang="en-US" dirty="0"/>
              <a:t>Amplifiers: Dependent upon DC current and voltage, device type, process node size, power density,</a:t>
            </a:r>
          </a:p>
          <a:p>
            <a:r>
              <a:rPr lang="en-US" dirty="0"/>
              <a:t>	    fluctuations in I/O impedance and insertion gain and phase,</a:t>
            </a:r>
          </a:p>
          <a:p>
            <a:r>
              <a:rPr lang="en-US" dirty="0"/>
              <a:t>	    I/O Impedance matching criteria, input power and </a:t>
            </a:r>
            <a:r>
              <a:rPr lang="en-US" b="1" dirty="0"/>
              <a:t>carrier frequency</a:t>
            </a:r>
            <a:r>
              <a:rPr lang="en-US" dirty="0"/>
              <a:t>.</a:t>
            </a:r>
          </a:p>
        </p:txBody>
      </p:sp>
      <p:sp>
        <p:nvSpPr>
          <p:cNvPr id="3" name="TextBox 2">
            <a:extLst>
              <a:ext uri="{FF2B5EF4-FFF2-40B4-BE49-F238E27FC236}">
                <a16:creationId xmlns:a16="http://schemas.microsoft.com/office/drawing/2014/main" id="{9B416E47-43B2-6263-54F9-4E60FFFABFDD}"/>
              </a:ext>
            </a:extLst>
          </p:cNvPr>
          <p:cNvSpPr txBox="1"/>
          <p:nvPr/>
        </p:nvSpPr>
        <p:spPr>
          <a:xfrm>
            <a:off x="14285" y="4165607"/>
            <a:ext cx="3094675" cy="369332"/>
          </a:xfrm>
          <a:prstGeom prst="rect">
            <a:avLst/>
          </a:prstGeom>
          <a:noFill/>
        </p:spPr>
        <p:txBody>
          <a:bodyPr wrap="square" rtlCol="0">
            <a:spAutoFit/>
          </a:bodyPr>
          <a:lstStyle/>
          <a:p>
            <a:r>
              <a:rPr lang="en-US" dirty="0"/>
              <a:t>Also see Dr. Ali </a:t>
            </a:r>
            <a:r>
              <a:rPr lang="en-US" dirty="0" err="1"/>
              <a:t>Hajimiri</a:t>
            </a:r>
            <a:endParaRPr lang="en-US" dirty="0"/>
          </a:p>
        </p:txBody>
      </p:sp>
      <p:pic>
        <p:nvPicPr>
          <p:cNvPr id="11" name="Picture 10">
            <a:extLst>
              <a:ext uri="{FF2B5EF4-FFF2-40B4-BE49-F238E27FC236}">
                <a16:creationId xmlns:a16="http://schemas.microsoft.com/office/drawing/2014/main" id="{CB49F1EC-633A-B964-7F17-6B99A9D88643}"/>
              </a:ext>
            </a:extLst>
          </p:cNvPr>
          <p:cNvPicPr>
            <a:picLocks noChangeAspect="1"/>
          </p:cNvPicPr>
          <p:nvPr/>
        </p:nvPicPr>
        <p:blipFill>
          <a:blip r:embed="rId4"/>
          <a:stretch>
            <a:fillRect/>
          </a:stretch>
        </p:blipFill>
        <p:spPr>
          <a:xfrm>
            <a:off x="67807" y="1971710"/>
            <a:ext cx="1810003" cy="685896"/>
          </a:xfrm>
          <a:prstGeom prst="rect">
            <a:avLst/>
          </a:prstGeom>
        </p:spPr>
      </p:pic>
      <p:pic>
        <p:nvPicPr>
          <p:cNvPr id="14" name="Picture 13">
            <a:extLst>
              <a:ext uri="{FF2B5EF4-FFF2-40B4-BE49-F238E27FC236}">
                <a16:creationId xmlns:a16="http://schemas.microsoft.com/office/drawing/2014/main" id="{9146F3B8-394A-157F-FFD7-00C75AB0FC10}"/>
              </a:ext>
            </a:extLst>
          </p:cNvPr>
          <p:cNvPicPr>
            <a:picLocks noChangeAspect="1"/>
          </p:cNvPicPr>
          <p:nvPr/>
        </p:nvPicPr>
        <p:blipFill>
          <a:blip r:embed="rId5"/>
          <a:stretch>
            <a:fillRect/>
          </a:stretch>
        </p:blipFill>
        <p:spPr>
          <a:xfrm>
            <a:off x="-9857" y="2677815"/>
            <a:ext cx="2667372" cy="666843"/>
          </a:xfrm>
          <a:prstGeom prst="rect">
            <a:avLst/>
          </a:prstGeom>
        </p:spPr>
      </p:pic>
      <p:sp>
        <p:nvSpPr>
          <p:cNvPr id="15" name="TextBox 14">
            <a:extLst>
              <a:ext uri="{FF2B5EF4-FFF2-40B4-BE49-F238E27FC236}">
                <a16:creationId xmlns:a16="http://schemas.microsoft.com/office/drawing/2014/main" id="{2238CC1A-4DF9-F783-FF98-6DC31860D03B}"/>
              </a:ext>
            </a:extLst>
          </p:cNvPr>
          <p:cNvSpPr txBox="1"/>
          <p:nvPr/>
        </p:nvSpPr>
        <p:spPr>
          <a:xfrm>
            <a:off x="170243" y="1582324"/>
            <a:ext cx="2151551" cy="369332"/>
          </a:xfrm>
          <a:prstGeom prst="rect">
            <a:avLst/>
          </a:prstGeom>
          <a:noFill/>
        </p:spPr>
        <p:txBody>
          <a:bodyPr wrap="none" rtlCol="0">
            <a:spAutoFit/>
          </a:bodyPr>
          <a:lstStyle/>
          <a:p>
            <a:r>
              <a:rPr lang="en-US" dirty="0"/>
              <a:t>For HEMT Devices*:</a:t>
            </a:r>
          </a:p>
        </p:txBody>
      </p:sp>
      <p:sp>
        <p:nvSpPr>
          <p:cNvPr id="19" name="TextBox 18">
            <a:extLst>
              <a:ext uri="{FF2B5EF4-FFF2-40B4-BE49-F238E27FC236}">
                <a16:creationId xmlns:a16="http://schemas.microsoft.com/office/drawing/2014/main" id="{16E2350C-2B9D-4D58-104D-597BAC97F8DB}"/>
              </a:ext>
            </a:extLst>
          </p:cNvPr>
          <p:cNvSpPr txBox="1"/>
          <p:nvPr/>
        </p:nvSpPr>
        <p:spPr>
          <a:xfrm>
            <a:off x="-9857" y="3328677"/>
            <a:ext cx="2735044" cy="923330"/>
          </a:xfrm>
          <a:prstGeom prst="rect">
            <a:avLst/>
          </a:prstGeom>
          <a:noFill/>
        </p:spPr>
        <p:txBody>
          <a:bodyPr wrap="none" rtlCol="0">
            <a:spAutoFit/>
          </a:bodyPr>
          <a:lstStyle/>
          <a:p>
            <a:r>
              <a:rPr lang="en-US" dirty="0"/>
              <a:t>n</a:t>
            </a:r>
            <a:r>
              <a:rPr lang="en-US" baseline="-25000" dirty="0"/>
              <a:t>s</a:t>
            </a:r>
            <a:r>
              <a:rPr lang="en-US" dirty="0"/>
              <a:t>(T): electron gas density</a:t>
            </a:r>
          </a:p>
          <a:p>
            <a:r>
              <a:rPr lang="en-US" dirty="0"/>
              <a:t>N: number of electrons</a:t>
            </a:r>
          </a:p>
          <a:p>
            <a:r>
              <a:rPr lang="en-US" dirty="0"/>
              <a:t>(by Hooge)</a:t>
            </a:r>
          </a:p>
        </p:txBody>
      </p:sp>
      <p:sp>
        <p:nvSpPr>
          <p:cNvPr id="6" name="TextBox 5">
            <a:extLst>
              <a:ext uri="{FF2B5EF4-FFF2-40B4-BE49-F238E27FC236}">
                <a16:creationId xmlns:a16="http://schemas.microsoft.com/office/drawing/2014/main" id="{79C0C19B-B309-BD7F-D2C1-223C55B4EC80}"/>
              </a:ext>
            </a:extLst>
          </p:cNvPr>
          <p:cNvSpPr txBox="1"/>
          <p:nvPr/>
        </p:nvSpPr>
        <p:spPr>
          <a:xfrm>
            <a:off x="9539795" y="1584952"/>
            <a:ext cx="1970539" cy="2585323"/>
          </a:xfrm>
          <a:prstGeom prst="rect">
            <a:avLst/>
          </a:prstGeom>
          <a:noFill/>
        </p:spPr>
        <p:txBody>
          <a:bodyPr wrap="none" rtlCol="0">
            <a:spAutoFit/>
          </a:bodyPr>
          <a:lstStyle/>
          <a:p>
            <a:r>
              <a:rPr lang="en-US" dirty="0"/>
              <a:t>For HBT Devices:</a:t>
            </a:r>
          </a:p>
          <a:p>
            <a:r>
              <a:rPr lang="en-US" dirty="0"/>
              <a:t>High N</a:t>
            </a:r>
            <a:r>
              <a:rPr lang="en-US" baseline="30000" dirty="0"/>
              <a:t>+</a:t>
            </a:r>
            <a:r>
              <a:rPr lang="en-US" dirty="0"/>
              <a:t>*W*L</a:t>
            </a:r>
            <a:r>
              <a:rPr lang="en-US" baseline="30000" dirty="0"/>
              <a:t>-</a:t>
            </a:r>
            <a:r>
              <a:rPr lang="en-US" dirty="0"/>
              <a:t> and</a:t>
            </a:r>
          </a:p>
          <a:p>
            <a:r>
              <a:rPr lang="en-US" dirty="0"/>
              <a:t>Low I</a:t>
            </a:r>
            <a:r>
              <a:rPr lang="en-US" baseline="-25000" dirty="0"/>
              <a:t>_EQ</a:t>
            </a:r>
          </a:p>
          <a:p>
            <a:r>
              <a:rPr lang="en-US" dirty="0"/>
              <a:t>High R</a:t>
            </a:r>
            <a:r>
              <a:rPr lang="en-US" baseline="-25000" dirty="0"/>
              <a:t>_E (un-bypassed)</a:t>
            </a:r>
          </a:p>
          <a:p>
            <a:r>
              <a:rPr lang="en-US" dirty="0"/>
              <a:t>High </a:t>
            </a:r>
            <a:r>
              <a:rPr lang="en-US" dirty="0" err="1"/>
              <a:t>Vcb</a:t>
            </a:r>
            <a:endParaRPr lang="en-US" dirty="0"/>
          </a:p>
          <a:p>
            <a:r>
              <a:rPr lang="en-US" dirty="0"/>
              <a:t>Low </a:t>
            </a:r>
            <a:r>
              <a:rPr lang="en-US" dirty="0" err="1"/>
              <a:t>Cbe</a:t>
            </a:r>
            <a:r>
              <a:rPr lang="en-US" dirty="0"/>
              <a:t>, </a:t>
            </a:r>
            <a:r>
              <a:rPr lang="en-US" dirty="0" err="1"/>
              <a:t>Cce</a:t>
            </a:r>
            <a:endParaRPr lang="en-US" dirty="0"/>
          </a:p>
          <a:p>
            <a:r>
              <a:rPr lang="en-US" dirty="0"/>
              <a:t>Low </a:t>
            </a:r>
            <a:r>
              <a:rPr lang="en-US" dirty="0" err="1"/>
              <a:t>G_dc</a:t>
            </a:r>
            <a:endParaRPr lang="en-US" dirty="0"/>
          </a:p>
          <a:p>
            <a:r>
              <a:rPr lang="en-US" dirty="0"/>
              <a:t>DC Filtering</a:t>
            </a:r>
          </a:p>
          <a:p>
            <a:r>
              <a:rPr lang="en-US" dirty="0"/>
              <a:t>Passives</a:t>
            </a:r>
          </a:p>
        </p:txBody>
      </p:sp>
      <p:sp>
        <p:nvSpPr>
          <p:cNvPr id="13" name="TextBox 12">
            <a:extLst>
              <a:ext uri="{FF2B5EF4-FFF2-40B4-BE49-F238E27FC236}">
                <a16:creationId xmlns:a16="http://schemas.microsoft.com/office/drawing/2014/main" id="{501632D9-B417-6465-1D80-E823477D4893}"/>
              </a:ext>
            </a:extLst>
          </p:cNvPr>
          <p:cNvSpPr txBox="1"/>
          <p:nvPr/>
        </p:nvSpPr>
        <p:spPr>
          <a:xfrm>
            <a:off x="3994532" y="1766990"/>
            <a:ext cx="3534267" cy="369332"/>
          </a:xfrm>
          <a:prstGeom prst="rect">
            <a:avLst/>
          </a:prstGeom>
          <a:noFill/>
          <a:ln>
            <a:solidFill>
              <a:schemeClr val="tx1"/>
            </a:solidFill>
          </a:ln>
        </p:spPr>
        <p:txBody>
          <a:bodyPr wrap="square" rtlCol="0">
            <a:spAutoFit/>
          </a:bodyPr>
          <a:lstStyle/>
          <a:p>
            <a:r>
              <a:rPr lang="en-US" dirty="0"/>
              <a:t>HBT “always” better than HEMT?</a:t>
            </a:r>
          </a:p>
        </p:txBody>
      </p:sp>
      <p:sp>
        <p:nvSpPr>
          <p:cNvPr id="18" name="TextBox 17">
            <a:extLst>
              <a:ext uri="{FF2B5EF4-FFF2-40B4-BE49-F238E27FC236}">
                <a16:creationId xmlns:a16="http://schemas.microsoft.com/office/drawing/2014/main" id="{3FF3A7D2-7DFD-B59B-4F79-E3F3CFC003D8}"/>
              </a:ext>
            </a:extLst>
          </p:cNvPr>
          <p:cNvSpPr txBox="1"/>
          <p:nvPr/>
        </p:nvSpPr>
        <p:spPr>
          <a:xfrm>
            <a:off x="-41961" y="963118"/>
            <a:ext cx="3754425" cy="646331"/>
          </a:xfrm>
          <a:prstGeom prst="rect">
            <a:avLst/>
          </a:prstGeom>
          <a:noFill/>
        </p:spPr>
        <p:txBody>
          <a:bodyPr wrap="square">
            <a:spAutoFit/>
          </a:bodyPr>
          <a:lstStyle/>
          <a:p>
            <a:r>
              <a:rPr lang="en-US" sz="1200" dirty="0">
                <a:solidFill>
                  <a:schemeClr val="bg2">
                    <a:lumMod val="75000"/>
                  </a:schemeClr>
                </a:solidFill>
              </a:rPr>
              <a:t>“Flicker noise in AlGaAs/GaAs of high electron</a:t>
            </a:r>
          </a:p>
          <a:p>
            <a:r>
              <a:rPr lang="en-US" sz="1200" dirty="0">
                <a:solidFill>
                  <a:schemeClr val="bg2">
                    <a:lumMod val="75000"/>
                  </a:schemeClr>
                </a:solidFill>
              </a:rPr>
              <a:t>mobility heterostructure field-effect transistor at</a:t>
            </a:r>
          </a:p>
          <a:p>
            <a:r>
              <a:rPr lang="en-US" sz="1200" dirty="0">
                <a:solidFill>
                  <a:schemeClr val="bg2">
                    <a:lumMod val="75000"/>
                  </a:schemeClr>
                </a:solidFill>
              </a:rPr>
              <a:t>cryogenic temperature” [11]</a:t>
            </a:r>
          </a:p>
        </p:txBody>
      </p:sp>
      <p:sp>
        <p:nvSpPr>
          <p:cNvPr id="16" name="Oval 15">
            <a:extLst>
              <a:ext uri="{FF2B5EF4-FFF2-40B4-BE49-F238E27FC236}">
                <a16:creationId xmlns:a16="http://schemas.microsoft.com/office/drawing/2014/main" id="{C366AFE6-0841-27FA-359E-DBAD5F862C74}"/>
              </a:ext>
            </a:extLst>
          </p:cNvPr>
          <p:cNvSpPr/>
          <p:nvPr/>
        </p:nvSpPr>
        <p:spPr>
          <a:xfrm>
            <a:off x="3302211" y="2657606"/>
            <a:ext cx="516192" cy="124937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C0D39CDE-086B-536A-6FB9-8EF4D2814618}"/>
              </a:ext>
            </a:extLst>
          </p:cNvPr>
          <p:cNvCxnSpPr>
            <a:endCxn id="16" idx="3"/>
          </p:cNvCxnSpPr>
          <p:nvPr/>
        </p:nvCxnSpPr>
        <p:spPr>
          <a:xfrm flipV="1">
            <a:off x="2725187" y="3724015"/>
            <a:ext cx="652619" cy="9119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4706CE2-E0CD-BA2E-4E0D-EFBCA5CF0B1C}"/>
              </a:ext>
            </a:extLst>
          </p:cNvPr>
          <p:cNvCxnSpPr>
            <a:cxnSpLocks/>
            <a:stCxn id="13" idx="1"/>
            <a:endCxn id="15" idx="3"/>
          </p:cNvCxnSpPr>
          <p:nvPr/>
        </p:nvCxnSpPr>
        <p:spPr>
          <a:xfrm flipH="1" flipV="1">
            <a:off x="2321794" y="1766990"/>
            <a:ext cx="1672738" cy="1846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FC62241-E7B4-A7A7-F432-291605EC2E74}"/>
              </a:ext>
            </a:extLst>
          </p:cNvPr>
          <p:cNvCxnSpPr>
            <a:cxnSpLocks/>
            <a:stCxn id="13" idx="3"/>
          </p:cNvCxnSpPr>
          <p:nvPr/>
        </p:nvCxnSpPr>
        <p:spPr>
          <a:xfrm flipV="1">
            <a:off x="7528799" y="1766004"/>
            <a:ext cx="2010996" cy="18565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12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6B8CF2-B90F-AD17-3E36-D7C110004BA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655D63-E813-8AFA-F3D1-B6DF4E781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40EBA5-16DC-BF2A-2E60-A59AD38A94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 name="Rectangle 9">
              <a:extLst>
                <a:ext uri="{FF2B5EF4-FFF2-40B4-BE49-F238E27FC236}">
                  <a16:creationId xmlns:a16="http://schemas.microsoft.com/office/drawing/2014/main" id="{372E1D5D-CE57-44CE-685C-79A41838A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58FCF-0CEC-6253-E505-F3BE2E1242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55F5CC7-0843-E7FC-7109-E7BBDF02D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BE7F7A6B-23DE-E16D-242B-5C3004C83753}"/>
              </a:ext>
            </a:extLst>
          </p:cNvPr>
          <p:cNvPicPr>
            <a:picLocks noChangeAspect="1"/>
          </p:cNvPicPr>
          <p:nvPr/>
        </p:nvPicPr>
        <p:blipFill>
          <a:blip r:embed="rId2"/>
          <a:stretch>
            <a:fillRect/>
          </a:stretch>
        </p:blipFill>
        <p:spPr>
          <a:xfrm>
            <a:off x="8635960" y="6274484"/>
            <a:ext cx="3534268" cy="562053"/>
          </a:xfrm>
          <a:prstGeom prst="rect">
            <a:avLst/>
          </a:prstGeom>
        </p:spPr>
      </p:pic>
      <p:sp>
        <p:nvSpPr>
          <p:cNvPr id="5" name="TextBox 4">
            <a:extLst>
              <a:ext uri="{FF2B5EF4-FFF2-40B4-BE49-F238E27FC236}">
                <a16:creationId xmlns:a16="http://schemas.microsoft.com/office/drawing/2014/main" id="{D5DA5136-A77E-4728-3E3E-60AFAE5E9CDA}"/>
              </a:ext>
            </a:extLst>
          </p:cNvPr>
          <p:cNvSpPr txBox="1"/>
          <p:nvPr/>
        </p:nvSpPr>
        <p:spPr>
          <a:xfrm>
            <a:off x="3699162" y="908587"/>
            <a:ext cx="5774022" cy="523220"/>
          </a:xfrm>
          <a:prstGeom prst="rect">
            <a:avLst/>
          </a:prstGeom>
          <a:noFill/>
        </p:spPr>
        <p:txBody>
          <a:bodyPr wrap="square" rtlCol="0">
            <a:spAutoFit/>
          </a:bodyPr>
          <a:lstStyle/>
          <a:p>
            <a:r>
              <a:rPr lang="en-US" sz="2800" b="1" dirty="0">
                <a:solidFill>
                  <a:schemeClr val="bg2">
                    <a:lumMod val="90000"/>
                  </a:schemeClr>
                </a:solidFill>
              </a:rPr>
              <a:t>What is Flicker or 1/f Noise?</a:t>
            </a:r>
          </a:p>
        </p:txBody>
      </p:sp>
      <p:pic>
        <p:nvPicPr>
          <p:cNvPr id="20" name="Picture 19">
            <a:extLst>
              <a:ext uri="{FF2B5EF4-FFF2-40B4-BE49-F238E27FC236}">
                <a16:creationId xmlns:a16="http://schemas.microsoft.com/office/drawing/2014/main" id="{A1A87A79-3C31-41B8-5646-AD2C28911244}"/>
              </a:ext>
            </a:extLst>
          </p:cNvPr>
          <p:cNvPicPr>
            <a:picLocks noChangeAspect="1"/>
          </p:cNvPicPr>
          <p:nvPr/>
        </p:nvPicPr>
        <p:blipFill>
          <a:blip r:embed="rId3"/>
          <a:srcRect b="12528"/>
          <a:stretch>
            <a:fillRect/>
          </a:stretch>
        </p:blipFill>
        <p:spPr>
          <a:xfrm>
            <a:off x="1688483" y="1571620"/>
            <a:ext cx="9096270" cy="4627236"/>
          </a:xfrm>
          <a:prstGeom prst="rect">
            <a:avLst/>
          </a:prstGeom>
        </p:spPr>
      </p:pic>
      <p:pic>
        <p:nvPicPr>
          <p:cNvPr id="22" name="Picture 21">
            <a:extLst>
              <a:ext uri="{FF2B5EF4-FFF2-40B4-BE49-F238E27FC236}">
                <a16:creationId xmlns:a16="http://schemas.microsoft.com/office/drawing/2014/main" id="{5F5CE3E7-D279-C879-3A5B-7CAC458ECB63}"/>
              </a:ext>
            </a:extLst>
          </p:cNvPr>
          <p:cNvPicPr>
            <a:picLocks noChangeAspect="1"/>
          </p:cNvPicPr>
          <p:nvPr/>
        </p:nvPicPr>
        <p:blipFill>
          <a:blip r:embed="rId4"/>
          <a:stretch>
            <a:fillRect/>
          </a:stretch>
        </p:blipFill>
        <p:spPr>
          <a:xfrm>
            <a:off x="12247" y="5969352"/>
            <a:ext cx="3261033" cy="876710"/>
          </a:xfrm>
          <a:prstGeom prst="rect">
            <a:avLst/>
          </a:prstGeom>
        </p:spPr>
      </p:pic>
      <p:sp>
        <p:nvSpPr>
          <p:cNvPr id="23" name="TextBox 22">
            <a:extLst>
              <a:ext uri="{FF2B5EF4-FFF2-40B4-BE49-F238E27FC236}">
                <a16:creationId xmlns:a16="http://schemas.microsoft.com/office/drawing/2014/main" id="{EF0B0DAE-98B5-EDC3-80E2-DFE7E90C6E1D}"/>
              </a:ext>
            </a:extLst>
          </p:cNvPr>
          <p:cNvSpPr txBox="1"/>
          <p:nvPr/>
        </p:nvSpPr>
        <p:spPr>
          <a:xfrm>
            <a:off x="8504195" y="3175008"/>
            <a:ext cx="3534267" cy="369332"/>
          </a:xfrm>
          <a:prstGeom prst="rect">
            <a:avLst/>
          </a:prstGeom>
          <a:noFill/>
          <a:ln>
            <a:solidFill>
              <a:schemeClr val="tx1"/>
            </a:solidFill>
          </a:ln>
        </p:spPr>
        <p:txBody>
          <a:bodyPr wrap="square" rtlCol="0">
            <a:spAutoFit/>
          </a:bodyPr>
          <a:lstStyle/>
          <a:p>
            <a:r>
              <a:rPr lang="en-US" dirty="0"/>
              <a:t>HBT “always” better than HEMT?</a:t>
            </a:r>
          </a:p>
        </p:txBody>
      </p:sp>
      <p:sp>
        <p:nvSpPr>
          <p:cNvPr id="2" name="TextBox 1">
            <a:extLst>
              <a:ext uri="{FF2B5EF4-FFF2-40B4-BE49-F238E27FC236}">
                <a16:creationId xmlns:a16="http://schemas.microsoft.com/office/drawing/2014/main" id="{1EEF5B67-7BA6-44CF-8AD1-AF6A06971664}"/>
              </a:ext>
            </a:extLst>
          </p:cNvPr>
          <p:cNvSpPr txBox="1"/>
          <p:nvPr/>
        </p:nvSpPr>
        <p:spPr>
          <a:xfrm>
            <a:off x="9606469" y="4377296"/>
            <a:ext cx="2204636" cy="738664"/>
          </a:xfrm>
          <a:prstGeom prst="rect">
            <a:avLst/>
          </a:prstGeom>
          <a:noFill/>
        </p:spPr>
        <p:txBody>
          <a:bodyPr wrap="square" rtlCol="0">
            <a:spAutoFit/>
          </a:bodyPr>
          <a:lstStyle/>
          <a:p>
            <a:r>
              <a:rPr lang="en-US" sz="1400" dirty="0"/>
              <a:t>Trap density increases as Lg decreases which increases 1/f noise</a:t>
            </a:r>
          </a:p>
        </p:txBody>
      </p:sp>
      <p:pic>
        <p:nvPicPr>
          <p:cNvPr id="6" name="Picture 5">
            <a:extLst>
              <a:ext uri="{FF2B5EF4-FFF2-40B4-BE49-F238E27FC236}">
                <a16:creationId xmlns:a16="http://schemas.microsoft.com/office/drawing/2014/main" id="{7D489D74-1C39-067A-08B1-307F531E6B0B}"/>
              </a:ext>
            </a:extLst>
          </p:cNvPr>
          <p:cNvPicPr>
            <a:picLocks noChangeAspect="1"/>
          </p:cNvPicPr>
          <p:nvPr/>
        </p:nvPicPr>
        <p:blipFill>
          <a:blip r:embed="rId5"/>
          <a:stretch>
            <a:fillRect/>
          </a:stretch>
        </p:blipFill>
        <p:spPr>
          <a:xfrm>
            <a:off x="1538630" y="6274484"/>
            <a:ext cx="3505357" cy="487665"/>
          </a:xfrm>
          <a:prstGeom prst="rect">
            <a:avLst/>
          </a:prstGeom>
        </p:spPr>
      </p:pic>
    </p:spTree>
    <p:extLst>
      <p:ext uri="{BB962C8B-B14F-4D97-AF65-F5344CB8AC3E}">
        <p14:creationId xmlns:p14="http://schemas.microsoft.com/office/powerpoint/2010/main" val="404694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43D96B-A74D-A207-4717-176C833EEC2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565505-BF59-902B-8F16-25311BD02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9D06225-E722-F7D8-10D8-9EBC698F4B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 name="Rectangle 9">
              <a:extLst>
                <a:ext uri="{FF2B5EF4-FFF2-40B4-BE49-F238E27FC236}">
                  <a16:creationId xmlns:a16="http://schemas.microsoft.com/office/drawing/2014/main" id="{224563D7-03DB-852F-2E7A-5D3355496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A32A6B-E39C-4CD5-DBED-5F01E9AC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995B770-936E-F05E-5837-56807CD34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F4E8F22-83BF-8044-C03B-1E13AD4D3A53}"/>
              </a:ext>
            </a:extLst>
          </p:cNvPr>
          <p:cNvPicPr>
            <a:picLocks noChangeAspect="1"/>
          </p:cNvPicPr>
          <p:nvPr/>
        </p:nvPicPr>
        <p:blipFill>
          <a:blip r:embed="rId2"/>
          <a:stretch>
            <a:fillRect/>
          </a:stretch>
        </p:blipFill>
        <p:spPr>
          <a:xfrm>
            <a:off x="8664760" y="1026171"/>
            <a:ext cx="3534268" cy="562053"/>
          </a:xfrm>
          <a:prstGeom prst="rect">
            <a:avLst/>
          </a:prstGeom>
        </p:spPr>
      </p:pic>
      <p:sp>
        <p:nvSpPr>
          <p:cNvPr id="5" name="TextBox 4">
            <a:extLst>
              <a:ext uri="{FF2B5EF4-FFF2-40B4-BE49-F238E27FC236}">
                <a16:creationId xmlns:a16="http://schemas.microsoft.com/office/drawing/2014/main" id="{B4602518-32E2-64E3-D3E1-3D3BF8D56C32}"/>
              </a:ext>
            </a:extLst>
          </p:cNvPr>
          <p:cNvSpPr txBox="1"/>
          <p:nvPr/>
        </p:nvSpPr>
        <p:spPr>
          <a:xfrm>
            <a:off x="3612257" y="959605"/>
            <a:ext cx="4967485" cy="523220"/>
          </a:xfrm>
          <a:prstGeom prst="rect">
            <a:avLst/>
          </a:prstGeom>
          <a:noFill/>
        </p:spPr>
        <p:txBody>
          <a:bodyPr wrap="square" rtlCol="0">
            <a:spAutoFit/>
          </a:bodyPr>
          <a:lstStyle/>
          <a:p>
            <a:r>
              <a:rPr lang="en-US" sz="2800" b="1" dirty="0">
                <a:solidFill>
                  <a:schemeClr val="bg2">
                    <a:lumMod val="90000"/>
                  </a:schemeClr>
                </a:solidFill>
              </a:rPr>
              <a:t>What is Flicker or 1/f Noise?</a:t>
            </a:r>
          </a:p>
        </p:txBody>
      </p:sp>
      <p:sp>
        <p:nvSpPr>
          <p:cNvPr id="7" name="TextBox 6">
            <a:extLst>
              <a:ext uri="{FF2B5EF4-FFF2-40B4-BE49-F238E27FC236}">
                <a16:creationId xmlns:a16="http://schemas.microsoft.com/office/drawing/2014/main" id="{E853CED2-62B2-2B42-88A9-F29C100E341E}"/>
              </a:ext>
            </a:extLst>
          </p:cNvPr>
          <p:cNvSpPr txBox="1"/>
          <p:nvPr/>
        </p:nvSpPr>
        <p:spPr>
          <a:xfrm>
            <a:off x="476250" y="6090549"/>
            <a:ext cx="11453241" cy="646331"/>
          </a:xfrm>
          <a:prstGeom prst="rect">
            <a:avLst/>
          </a:prstGeom>
          <a:noFill/>
        </p:spPr>
        <p:txBody>
          <a:bodyPr wrap="square" rtlCol="0">
            <a:spAutoFit/>
          </a:bodyPr>
          <a:lstStyle/>
          <a:p>
            <a:r>
              <a:rPr lang="en-US" dirty="0"/>
              <a:t>Amplifiers: Dependent upon DC current and voltage, device type, process node size and power density</a:t>
            </a:r>
          </a:p>
          <a:p>
            <a:r>
              <a:rPr lang="en-US" dirty="0"/>
              <a:t>	    Fluctuations in impedance and insertion gain and phase. “1/f Noise in Proton Irradiated </a:t>
            </a:r>
            <a:r>
              <a:rPr lang="en-US" dirty="0" err="1"/>
              <a:t>SiGe</a:t>
            </a:r>
            <a:r>
              <a:rPr lang="en-US" dirty="0"/>
              <a:t> HBTs” [10]</a:t>
            </a:r>
          </a:p>
        </p:txBody>
      </p:sp>
      <p:pic>
        <p:nvPicPr>
          <p:cNvPr id="11" name="Picture 10">
            <a:extLst>
              <a:ext uri="{FF2B5EF4-FFF2-40B4-BE49-F238E27FC236}">
                <a16:creationId xmlns:a16="http://schemas.microsoft.com/office/drawing/2014/main" id="{21427D06-FE18-B527-572C-699DD044EDC6}"/>
              </a:ext>
            </a:extLst>
          </p:cNvPr>
          <p:cNvPicPr>
            <a:picLocks noChangeAspect="1"/>
          </p:cNvPicPr>
          <p:nvPr/>
        </p:nvPicPr>
        <p:blipFill>
          <a:blip r:embed="rId3"/>
          <a:stretch>
            <a:fillRect/>
          </a:stretch>
        </p:blipFill>
        <p:spPr>
          <a:xfrm>
            <a:off x="355094" y="2118966"/>
            <a:ext cx="5371526" cy="3850463"/>
          </a:xfrm>
          <a:prstGeom prst="rect">
            <a:avLst/>
          </a:prstGeom>
        </p:spPr>
      </p:pic>
      <p:pic>
        <p:nvPicPr>
          <p:cNvPr id="14" name="Picture 13">
            <a:extLst>
              <a:ext uri="{FF2B5EF4-FFF2-40B4-BE49-F238E27FC236}">
                <a16:creationId xmlns:a16="http://schemas.microsoft.com/office/drawing/2014/main" id="{58CB0E5F-6A56-1BE3-3E62-94884941EEEE}"/>
              </a:ext>
            </a:extLst>
          </p:cNvPr>
          <p:cNvPicPr>
            <a:picLocks noChangeAspect="1"/>
          </p:cNvPicPr>
          <p:nvPr/>
        </p:nvPicPr>
        <p:blipFill>
          <a:blip r:embed="rId4"/>
          <a:stretch>
            <a:fillRect/>
          </a:stretch>
        </p:blipFill>
        <p:spPr>
          <a:xfrm>
            <a:off x="6015040" y="2100820"/>
            <a:ext cx="5371526" cy="3633168"/>
          </a:xfrm>
          <a:prstGeom prst="rect">
            <a:avLst/>
          </a:prstGeom>
        </p:spPr>
      </p:pic>
      <p:sp>
        <p:nvSpPr>
          <p:cNvPr id="2" name="TextBox 1">
            <a:extLst>
              <a:ext uri="{FF2B5EF4-FFF2-40B4-BE49-F238E27FC236}">
                <a16:creationId xmlns:a16="http://schemas.microsoft.com/office/drawing/2014/main" id="{B8E59508-E201-6D2F-BDD2-D90382F047F7}"/>
              </a:ext>
            </a:extLst>
          </p:cNvPr>
          <p:cNvSpPr txBox="1"/>
          <p:nvPr/>
        </p:nvSpPr>
        <p:spPr>
          <a:xfrm>
            <a:off x="5226178" y="2831737"/>
            <a:ext cx="1289304" cy="954107"/>
          </a:xfrm>
          <a:prstGeom prst="rect">
            <a:avLst/>
          </a:prstGeom>
          <a:noFill/>
        </p:spPr>
        <p:txBody>
          <a:bodyPr wrap="square" rtlCol="0">
            <a:spAutoFit/>
          </a:bodyPr>
          <a:lstStyle/>
          <a:p>
            <a:r>
              <a:rPr lang="en-US" sz="1400" dirty="0"/>
              <a:t>Ae=We*Le*N</a:t>
            </a:r>
          </a:p>
          <a:p>
            <a:r>
              <a:rPr lang="en-US" sz="1400" dirty="0"/>
              <a:t>0.5x(0.50x2)</a:t>
            </a:r>
          </a:p>
          <a:p>
            <a:r>
              <a:rPr lang="en-US" sz="1400" dirty="0"/>
              <a:t>0.5x(1.25x2)</a:t>
            </a:r>
          </a:p>
          <a:p>
            <a:r>
              <a:rPr lang="en-US" sz="1400" dirty="0"/>
              <a:t>0.5x(5.00x2)</a:t>
            </a:r>
          </a:p>
        </p:txBody>
      </p:sp>
    </p:spTree>
    <p:extLst>
      <p:ext uri="{BB962C8B-B14F-4D97-AF65-F5344CB8AC3E}">
        <p14:creationId xmlns:p14="http://schemas.microsoft.com/office/powerpoint/2010/main" val="57356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0EE9ED-2D5E-44B6-CE5F-7E9BC31943F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E0A3FC-932E-72BE-93BF-84BE908F3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4927037-6E51-699D-A041-5F05E1DE3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 name="Rectangle 9">
              <a:extLst>
                <a:ext uri="{FF2B5EF4-FFF2-40B4-BE49-F238E27FC236}">
                  <a16:creationId xmlns:a16="http://schemas.microsoft.com/office/drawing/2014/main" id="{4B7EFA29-BAB1-99C1-0FC1-1D99717BF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63F3F1-B021-58F7-2AD1-17033FBCC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2205430-E113-BF72-74B9-AA6B20BBC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CF8DC321-931B-9DEC-72FE-BD8D24A32110}"/>
              </a:ext>
            </a:extLst>
          </p:cNvPr>
          <p:cNvSpPr txBox="1"/>
          <p:nvPr/>
        </p:nvSpPr>
        <p:spPr>
          <a:xfrm>
            <a:off x="3118654" y="138495"/>
            <a:ext cx="5723869" cy="523220"/>
          </a:xfrm>
          <a:prstGeom prst="rect">
            <a:avLst/>
          </a:prstGeom>
          <a:noFill/>
        </p:spPr>
        <p:txBody>
          <a:bodyPr wrap="square" rtlCol="0">
            <a:spAutoFit/>
          </a:bodyPr>
          <a:lstStyle/>
          <a:p>
            <a:r>
              <a:rPr lang="en-US" sz="2800" b="1" dirty="0">
                <a:solidFill>
                  <a:schemeClr val="bg2">
                    <a:lumMod val="90000"/>
                  </a:schemeClr>
                </a:solidFill>
              </a:rPr>
              <a:t>HBT “always” better than HEMT</a:t>
            </a:r>
          </a:p>
        </p:txBody>
      </p:sp>
      <p:pic>
        <p:nvPicPr>
          <p:cNvPr id="16" name="Picture 15">
            <a:extLst>
              <a:ext uri="{FF2B5EF4-FFF2-40B4-BE49-F238E27FC236}">
                <a16:creationId xmlns:a16="http://schemas.microsoft.com/office/drawing/2014/main" id="{8C607AC0-360C-E20B-7C4A-0C1351D7CC34}"/>
              </a:ext>
            </a:extLst>
          </p:cNvPr>
          <p:cNvPicPr>
            <a:picLocks noChangeAspect="1"/>
          </p:cNvPicPr>
          <p:nvPr/>
        </p:nvPicPr>
        <p:blipFill>
          <a:blip r:embed="rId2"/>
          <a:stretch>
            <a:fillRect/>
          </a:stretch>
        </p:blipFill>
        <p:spPr>
          <a:xfrm>
            <a:off x="557727" y="703802"/>
            <a:ext cx="10845724" cy="6145301"/>
          </a:xfrm>
          <a:prstGeom prst="rect">
            <a:avLst/>
          </a:prstGeom>
        </p:spPr>
      </p:pic>
      <p:pic>
        <p:nvPicPr>
          <p:cNvPr id="4" name="Picture 3">
            <a:extLst>
              <a:ext uri="{FF2B5EF4-FFF2-40B4-BE49-F238E27FC236}">
                <a16:creationId xmlns:a16="http://schemas.microsoft.com/office/drawing/2014/main" id="{0B4F2C03-B911-97A8-092C-A9AEF388FDBE}"/>
              </a:ext>
            </a:extLst>
          </p:cNvPr>
          <p:cNvPicPr>
            <a:picLocks noChangeAspect="1"/>
          </p:cNvPicPr>
          <p:nvPr/>
        </p:nvPicPr>
        <p:blipFill>
          <a:blip r:embed="rId3"/>
          <a:stretch>
            <a:fillRect/>
          </a:stretch>
        </p:blipFill>
        <p:spPr>
          <a:xfrm>
            <a:off x="8652591" y="9494"/>
            <a:ext cx="3534268" cy="562053"/>
          </a:xfrm>
          <a:prstGeom prst="rect">
            <a:avLst/>
          </a:prstGeom>
        </p:spPr>
      </p:pic>
      <p:sp>
        <p:nvSpPr>
          <p:cNvPr id="20" name="TextBox 19">
            <a:extLst>
              <a:ext uri="{FF2B5EF4-FFF2-40B4-BE49-F238E27FC236}">
                <a16:creationId xmlns:a16="http://schemas.microsoft.com/office/drawing/2014/main" id="{4952F26D-F383-DD09-580D-E3036A513A5E}"/>
              </a:ext>
            </a:extLst>
          </p:cNvPr>
          <p:cNvSpPr txBox="1"/>
          <p:nvPr/>
        </p:nvSpPr>
        <p:spPr>
          <a:xfrm>
            <a:off x="9167768" y="3565952"/>
            <a:ext cx="1755648" cy="646331"/>
          </a:xfrm>
          <a:prstGeom prst="rect">
            <a:avLst/>
          </a:prstGeom>
          <a:noFill/>
        </p:spPr>
        <p:txBody>
          <a:bodyPr wrap="square" rtlCol="0">
            <a:spAutoFit/>
          </a:bodyPr>
          <a:lstStyle/>
          <a:p>
            <a:r>
              <a:rPr lang="en-US" dirty="0"/>
              <a:t>dashed: pHEMT</a:t>
            </a:r>
          </a:p>
          <a:p>
            <a:r>
              <a:rPr lang="en-US" dirty="0"/>
              <a:t>Solid: HBT</a:t>
            </a:r>
          </a:p>
        </p:txBody>
      </p:sp>
      <p:cxnSp>
        <p:nvCxnSpPr>
          <p:cNvPr id="21" name="Straight Arrow Connector 20">
            <a:extLst>
              <a:ext uri="{FF2B5EF4-FFF2-40B4-BE49-F238E27FC236}">
                <a16:creationId xmlns:a16="http://schemas.microsoft.com/office/drawing/2014/main" id="{1F9F506F-3F59-8FFF-C922-90F6796F1262}"/>
              </a:ext>
            </a:extLst>
          </p:cNvPr>
          <p:cNvCxnSpPr>
            <a:cxnSpLocks/>
          </p:cNvCxnSpPr>
          <p:nvPr/>
        </p:nvCxnSpPr>
        <p:spPr>
          <a:xfrm>
            <a:off x="6181344" y="3355848"/>
            <a:ext cx="0" cy="137615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D1C491F-769A-1559-C2AB-DFCBD865B264}"/>
              </a:ext>
            </a:extLst>
          </p:cNvPr>
          <p:cNvSpPr txBox="1"/>
          <p:nvPr/>
        </p:nvSpPr>
        <p:spPr>
          <a:xfrm>
            <a:off x="6157200" y="2640519"/>
            <a:ext cx="2207705" cy="1200329"/>
          </a:xfrm>
          <a:prstGeom prst="rect">
            <a:avLst/>
          </a:prstGeom>
          <a:noFill/>
        </p:spPr>
        <p:txBody>
          <a:bodyPr wrap="square" rtlCol="0">
            <a:spAutoFit/>
          </a:bodyPr>
          <a:lstStyle/>
          <a:p>
            <a:r>
              <a:rPr lang="en-US" dirty="0"/>
              <a:t>For pHEMTs:</a:t>
            </a:r>
          </a:p>
          <a:p>
            <a:r>
              <a:rPr lang="en-US" dirty="0"/>
              <a:t>~Increasing Lg</a:t>
            </a:r>
          </a:p>
          <a:p>
            <a:pPr algn="ctr"/>
            <a:r>
              <a:rPr lang="en-US" dirty="0"/>
              <a:t>0.15um&lt;Lg&lt;0.5um</a:t>
            </a:r>
          </a:p>
          <a:p>
            <a:pPr algn="ctr"/>
            <a:r>
              <a:rPr lang="en-US" dirty="0"/>
              <a:t>(45GHz&gt;Fo&gt;50MHz)</a:t>
            </a:r>
          </a:p>
        </p:txBody>
      </p:sp>
      <p:sp>
        <p:nvSpPr>
          <p:cNvPr id="24" name="TextBox 23">
            <a:extLst>
              <a:ext uri="{FF2B5EF4-FFF2-40B4-BE49-F238E27FC236}">
                <a16:creationId xmlns:a16="http://schemas.microsoft.com/office/drawing/2014/main" id="{A7A9AC87-3E3E-EF7D-2D8E-42EF54F9789D}"/>
              </a:ext>
            </a:extLst>
          </p:cNvPr>
          <p:cNvSpPr txBox="1"/>
          <p:nvPr/>
        </p:nvSpPr>
        <p:spPr>
          <a:xfrm>
            <a:off x="4196647" y="2671172"/>
            <a:ext cx="1318370" cy="369332"/>
          </a:xfrm>
          <a:prstGeom prst="rect">
            <a:avLst/>
          </a:prstGeom>
          <a:noFill/>
        </p:spPr>
        <p:txBody>
          <a:bodyPr wrap="square" rtlCol="0">
            <a:spAutoFit/>
          </a:bodyPr>
          <a:lstStyle/>
          <a:p>
            <a:r>
              <a:rPr lang="en-US" dirty="0"/>
              <a:t>Lg=0.25um</a:t>
            </a:r>
          </a:p>
        </p:txBody>
      </p:sp>
      <p:sp>
        <p:nvSpPr>
          <p:cNvPr id="25" name="TextBox 24">
            <a:extLst>
              <a:ext uri="{FF2B5EF4-FFF2-40B4-BE49-F238E27FC236}">
                <a16:creationId xmlns:a16="http://schemas.microsoft.com/office/drawing/2014/main" id="{E0B80650-3DC3-CD23-516D-FFBB55A6AF5E}"/>
              </a:ext>
            </a:extLst>
          </p:cNvPr>
          <p:cNvSpPr txBox="1"/>
          <p:nvPr/>
        </p:nvSpPr>
        <p:spPr>
          <a:xfrm>
            <a:off x="1800284" y="2386042"/>
            <a:ext cx="1318370" cy="369332"/>
          </a:xfrm>
          <a:prstGeom prst="rect">
            <a:avLst/>
          </a:prstGeom>
          <a:noFill/>
        </p:spPr>
        <p:txBody>
          <a:bodyPr wrap="square" rtlCol="0">
            <a:spAutoFit/>
          </a:bodyPr>
          <a:lstStyle/>
          <a:p>
            <a:r>
              <a:rPr lang="en-US" dirty="0"/>
              <a:t>Lg=0.15um</a:t>
            </a:r>
          </a:p>
        </p:txBody>
      </p:sp>
      <p:sp>
        <p:nvSpPr>
          <p:cNvPr id="26" name="TextBox 25">
            <a:extLst>
              <a:ext uri="{FF2B5EF4-FFF2-40B4-BE49-F238E27FC236}">
                <a16:creationId xmlns:a16="http://schemas.microsoft.com/office/drawing/2014/main" id="{672E8A1C-7A85-0D9E-9C0D-C755B3C958DA}"/>
              </a:ext>
            </a:extLst>
          </p:cNvPr>
          <p:cNvSpPr txBox="1"/>
          <p:nvPr/>
        </p:nvSpPr>
        <p:spPr>
          <a:xfrm>
            <a:off x="4961060" y="4420906"/>
            <a:ext cx="1318370" cy="369332"/>
          </a:xfrm>
          <a:prstGeom prst="rect">
            <a:avLst/>
          </a:prstGeom>
          <a:noFill/>
        </p:spPr>
        <p:txBody>
          <a:bodyPr wrap="square" rtlCol="0">
            <a:spAutoFit/>
          </a:bodyPr>
          <a:lstStyle/>
          <a:p>
            <a:r>
              <a:rPr lang="en-US" dirty="0"/>
              <a:t>Lg=0.5um</a:t>
            </a:r>
          </a:p>
        </p:txBody>
      </p:sp>
      <p:sp>
        <p:nvSpPr>
          <p:cNvPr id="27" name="TextBox 26">
            <a:extLst>
              <a:ext uri="{FF2B5EF4-FFF2-40B4-BE49-F238E27FC236}">
                <a16:creationId xmlns:a16="http://schemas.microsoft.com/office/drawing/2014/main" id="{91B17B45-852B-D0E6-ACA8-37FAFA878043}"/>
              </a:ext>
            </a:extLst>
          </p:cNvPr>
          <p:cNvSpPr txBox="1"/>
          <p:nvPr/>
        </p:nvSpPr>
        <p:spPr>
          <a:xfrm>
            <a:off x="2038244" y="4556366"/>
            <a:ext cx="2127237" cy="923330"/>
          </a:xfrm>
          <a:prstGeom prst="rect">
            <a:avLst/>
          </a:prstGeom>
          <a:noFill/>
        </p:spPr>
        <p:txBody>
          <a:bodyPr wrap="square" rtlCol="0">
            <a:spAutoFit/>
          </a:bodyPr>
          <a:lstStyle/>
          <a:p>
            <a:r>
              <a:rPr lang="en-US" dirty="0"/>
              <a:t>For HBTs:</a:t>
            </a:r>
          </a:p>
          <a:p>
            <a:r>
              <a:rPr lang="en-US" dirty="0"/>
              <a:t>We=2um</a:t>
            </a:r>
          </a:p>
          <a:p>
            <a:r>
              <a:rPr lang="en-US" dirty="0"/>
              <a:t>(27GHz&gt;Fo&gt;DC)</a:t>
            </a:r>
          </a:p>
        </p:txBody>
      </p:sp>
      <p:sp>
        <p:nvSpPr>
          <p:cNvPr id="2" name="TextBox 1">
            <a:extLst>
              <a:ext uri="{FF2B5EF4-FFF2-40B4-BE49-F238E27FC236}">
                <a16:creationId xmlns:a16="http://schemas.microsoft.com/office/drawing/2014/main" id="{AF67BABB-1B36-4CBA-00AE-BA4E4E5358BA}"/>
              </a:ext>
            </a:extLst>
          </p:cNvPr>
          <p:cNvSpPr txBox="1"/>
          <p:nvPr/>
        </p:nvSpPr>
        <p:spPr>
          <a:xfrm>
            <a:off x="7075389" y="1839969"/>
            <a:ext cx="3534267" cy="369332"/>
          </a:xfrm>
          <a:prstGeom prst="rect">
            <a:avLst/>
          </a:prstGeom>
          <a:noFill/>
          <a:ln>
            <a:solidFill>
              <a:schemeClr val="tx1"/>
            </a:solidFill>
          </a:ln>
        </p:spPr>
        <p:txBody>
          <a:bodyPr wrap="square" rtlCol="0">
            <a:spAutoFit/>
          </a:bodyPr>
          <a:lstStyle/>
          <a:p>
            <a:r>
              <a:rPr lang="en-US" dirty="0"/>
              <a:t>HBT “always” better than HEMT?</a:t>
            </a:r>
          </a:p>
        </p:txBody>
      </p:sp>
      <p:sp>
        <p:nvSpPr>
          <p:cNvPr id="3" name="TextBox 2">
            <a:extLst>
              <a:ext uri="{FF2B5EF4-FFF2-40B4-BE49-F238E27FC236}">
                <a16:creationId xmlns:a16="http://schemas.microsoft.com/office/drawing/2014/main" id="{BD7E2EC4-7333-7A98-3BFC-3F58050DB75A}"/>
              </a:ext>
            </a:extLst>
          </p:cNvPr>
          <p:cNvSpPr txBox="1"/>
          <p:nvPr/>
        </p:nvSpPr>
        <p:spPr>
          <a:xfrm>
            <a:off x="3499810" y="1693854"/>
            <a:ext cx="2610475" cy="923330"/>
          </a:xfrm>
          <a:prstGeom prst="rect">
            <a:avLst/>
          </a:prstGeom>
          <a:noFill/>
        </p:spPr>
        <p:txBody>
          <a:bodyPr wrap="square" rtlCol="0">
            <a:spAutoFit/>
          </a:bodyPr>
          <a:lstStyle/>
          <a:p>
            <a:r>
              <a:rPr lang="en-US" dirty="0"/>
              <a:t>Trap density increases as Lg decreases which increases 1/f noise</a:t>
            </a:r>
          </a:p>
        </p:txBody>
      </p:sp>
    </p:spTree>
    <p:extLst>
      <p:ext uri="{BB962C8B-B14F-4D97-AF65-F5344CB8AC3E}">
        <p14:creationId xmlns:p14="http://schemas.microsoft.com/office/powerpoint/2010/main" val="211467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E98A30-B869-D8C9-B376-18FA2CEFB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73" y="77"/>
            <a:ext cx="10113066" cy="6857923"/>
          </a:xfrm>
          <a:prstGeom prst="rect">
            <a:avLst/>
          </a:prstGeom>
        </p:spPr>
      </p:pic>
      <p:sp>
        <p:nvSpPr>
          <p:cNvPr id="4" name="TextBox 3">
            <a:extLst>
              <a:ext uri="{FF2B5EF4-FFF2-40B4-BE49-F238E27FC236}">
                <a16:creationId xmlns:a16="http://schemas.microsoft.com/office/drawing/2014/main" id="{EA18AE74-7214-53F0-48CC-B7DFA44CC3C5}"/>
              </a:ext>
            </a:extLst>
          </p:cNvPr>
          <p:cNvSpPr txBox="1"/>
          <p:nvPr/>
        </p:nvSpPr>
        <p:spPr>
          <a:xfrm>
            <a:off x="73042" y="5018388"/>
            <a:ext cx="12269787" cy="875240"/>
          </a:xfrm>
          <a:prstGeom prst="rect">
            <a:avLst/>
          </a:prstGeom>
          <a:noFill/>
        </p:spPr>
        <p:txBody>
          <a:bodyPr wrap="square">
            <a:spAutoFit/>
          </a:bodyPr>
          <a:lstStyle/>
          <a:p>
            <a:pPr marL="0" marR="0" algn="ctr">
              <a:spcAft>
                <a:spcPts val="1000"/>
              </a:spcAft>
            </a:pP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LVA-273PN+ APM Performance at 2, 3, 4, 5, 6, and 7 GHz Carrier Frequencies. Pin=-7dBm.</a:t>
            </a:r>
          </a:p>
          <a:p>
            <a:pPr marL="0" marR="0" algn="ctr">
              <a:lnSpc>
                <a:spcPct val="107000"/>
              </a:lnSpc>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(BLK:2GHz, RED:3GHz, GRAY:4GHz, ORANGE:5GHz, GREEN:6GHz, BLUE:7GHz)</a:t>
            </a:r>
          </a:p>
        </p:txBody>
      </p:sp>
      <p:sp>
        <p:nvSpPr>
          <p:cNvPr id="5" name="TextBox 4">
            <a:extLst>
              <a:ext uri="{FF2B5EF4-FFF2-40B4-BE49-F238E27FC236}">
                <a16:creationId xmlns:a16="http://schemas.microsoft.com/office/drawing/2014/main" id="{BD21664E-0CBE-2467-45E6-DA40DFCE4A87}"/>
              </a:ext>
            </a:extLst>
          </p:cNvPr>
          <p:cNvSpPr txBox="1"/>
          <p:nvPr/>
        </p:nvSpPr>
        <p:spPr>
          <a:xfrm>
            <a:off x="5762625" y="4006436"/>
            <a:ext cx="5543550" cy="923330"/>
          </a:xfrm>
          <a:prstGeom prst="rect">
            <a:avLst/>
          </a:prstGeom>
          <a:noFill/>
        </p:spPr>
        <p:txBody>
          <a:bodyPr wrap="square">
            <a:spAutoFit/>
          </a:bodyPr>
          <a:lstStyle/>
          <a:p>
            <a:pPr algn="ctr"/>
            <a:r>
              <a:rPr lang="en-US" b="1" dirty="0"/>
              <a:t>L(f) [dBc/Hz] = -177 [dBm/Hz] +NF [dB] – Pin [dBm]</a:t>
            </a:r>
          </a:p>
          <a:p>
            <a:pPr algn="ctr"/>
            <a:r>
              <a:rPr lang="en-US" dirty="0"/>
              <a:t>(valid for small signal operation)</a:t>
            </a:r>
          </a:p>
          <a:p>
            <a:pPr algn="ctr"/>
            <a:r>
              <a:rPr lang="en-US" dirty="0"/>
              <a:t>Noise is Additive</a:t>
            </a:r>
          </a:p>
        </p:txBody>
      </p:sp>
      <p:sp>
        <p:nvSpPr>
          <p:cNvPr id="8" name="TextBox 7">
            <a:extLst>
              <a:ext uri="{FF2B5EF4-FFF2-40B4-BE49-F238E27FC236}">
                <a16:creationId xmlns:a16="http://schemas.microsoft.com/office/drawing/2014/main" id="{EE69104E-4B69-DB27-8E95-DA85E1FE5082}"/>
              </a:ext>
            </a:extLst>
          </p:cNvPr>
          <p:cNvSpPr txBox="1"/>
          <p:nvPr/>
        </p:nvSpPr>
        <p:spPr>
          <a:xfrm>
            <a:off x="3803904" y="1483172"/>
            <a:ext cx="3749040" cy="369332"/>
          </a:xfrm>
          <a:prstGeom prst="rect">
            <a:avLst/>
          </a:prstGeom>
          <a:noFill/>
        </p:spPr>
        <p:txBody>
          <a:bodyPr wrap="square">
            <a:spAutoFit/>
          </a:bodyPr>
          <a:lstStyle/>
          <a:p>
            <a:r>
              <a:rPr lang="en-US" dirty="0"/>
              <a:t>Non-DUT related, will discuss next.</a:t>
            </a:r>
          </a:p>
        </p:txBody>
      </p:sp>
      <p:pic>
        <p:nvPicPr>
          <p:cNvPr id="3" name="Picture 2">
            <a:extLst>
              <a:ext uri="{FF2B5EF4-FFF2-40B4-BE49-F238E27FC236}">
                <a16:creationId xmlns:a16="http://schemas.microsoft.com/office/drawing/2014/main" id="{35106B3D-5B46-BEB4-88C1-928D1BB3A914}"/>
              </a:ext>
            </a:extLst>
          </p:cNvPr>
          <p:cNvPicPr>
            <a:picLocks noChangeAspect="1"/>
          </p:cNvPicPr>
          <p:nvPr/>
        </p:nvPicPr>
        <p:blipFill>
          <a:blip r:embed="rId3"/>
          <a:stretch>
            <a:fillRect/>
          </a:stretch>
        </p:blipFill>
        <p:spPr>
          <a:xfrm>
            <a:off x="7816484" y="6204430"/>
            <a:ext cx="3534268" cy="562053"/>
          </a:xfrm>
          <a:prstGeom prst="rect">
            <a:avLst/>
          </a:prstGeom>
        </p:spPr>
      </p:pic>
      <p:sp>
        <p:nvSpPr>
          <p:cNvPr id="6" name="TextBox 5">
            <a:extLst>
              <a:ext uri="{FF2B5EF4-FFF2-40B4-BE49-F238E27FC236}">
                <a16:creationId xmlns:a16="http://schemas.microsoft.com/office/drawing/2014/main" id="{57A9A101-603A-974A-360C-06D3D49AC356}"/>
              </a:ext>
            </a:extLst>
          </p:cNvPr>
          <p:cNvSpPr txBox="1"/>
          <p:nvPr/>
        </p:nvSpPr>
        <p:spPr>
          <a:xfrm>
            <a:off x="5474573" y="2526087"/>
            <a:ext cx="4156742" cy="523220"/>
          </a:xfrm>
          <a:prstGeom prst="rect">
            <a:avLst/>
          </a:prstGeom>
          <a:noFill/>
        </p:spPr>
        <p:txBody>
          <a:bodyPr wrap="square" rtlCol="0">
            <a:spAutoFit/>
          </a:bodyPr>
          <a:lstStyle/>
          <a:p>
            <a:r>
              <a:rPr lang="en-US" sz="2800" dirty="0"/>
              <a:t>How “Low” is Low Power?</a:t>
            </a:r>
          </a:p>
        </p:txBody>
      </p:sp>
      <p:pic>
        <p:nvPicPr>
          <p:cNvPr id="9" name="Picture 8">
            <a:extLst>
              <a:ext uri="{FF2B5EF4-FFF2-40B4-BE49-F238E27FC236}">
                <a16:creationId xmlns:a16="http://schemas.microsoft.com/office/drawing/2014/main" id="{12FBB509-14C6-C17E-435E-ADC5F17BCC64}"/>
              </a:ext>
            </a:extLst>
          </p:cNvPr>
          <p:cNvPicPr>
            <a:picLocks noChangeAspect="1"/>
          </p:cNvPicPr>
          <p:nvPr/>
        </p:nvPicPr>
        <p:blipFill>
          <a:blip r:embed="rId4">
            <a:extLst>
              <a:ext uri="{28A0092B-C50C-407E-A947-70E740481C1C}">
                <a14:useLocalDpi xmlns:a14="http://schemas.microsoft.com/office/drawing/2010/main" val="0"/>
              </a:ext>
            </a:extLst>
          </a:blip>
          <a:srcRect l="50949"/>
          <a:stretch>
            <a:fillRect/>
          </a:stretch>
        </p:blipFill>
        <p:spPr bwMode="auto">
          <a:xfrm>
            <a:off x="1360332" y="3575304"/>
            <a:ext cx="2059525" cy="1396067"/>
          </a:xfrm>
          <a:prstGeom prst="rect">
            <a:avLst/>
          </a:prstGeom>
          <a:noFill/>
        </p:spPr>
      </p:pic>
      <p:sp>
        <p:nvSpPr>
          <p:cNvPr id="7" name="Oval 6">
            <a:extLst>
              <a:ext uri="{FF2B5EF4-FFF2-40B4-BE49-F238E27FC236}">
                <a16:creationId xmlns:a16="http://schemas.microsoft.com/office/drawing/2014/main" id="{D9601D13-F721-4AA4-DA38-52ABFBEB5C66}"/>
              </a:ext>
            </a:extLst>
          </p:cNvPr>
          <p:cNvSpPr/>
          <p:nvPr/>
        </p:nvSpPr>
        <p:spPr>
          <a:xfrm>
            <a:off x="1856232" y="1664208"/>
            <a:ext cx="2916936" cy="20116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D91FD7-964B-89A0-852D-0883402D8BF9}"/>
              </a:ext>
            </a:extLst>
          </p:cNvPr>
          <p:cNvSpPr txBox="1"/>
          <p:nvPr/>
        </p:nvSpPr>
        <p:spPr>
          <a:xfrm>
            <a:off x="2292477" y="5212842"/>
            <a:ext cx="774573" cy="338554"/>
          </a:xfrm>
          <a:prstGeom prst="rect">
            <a:avLst/>
          </a:prstGeom>
          <a:noFill/>
        </p:spPr>
        <p:txBody>
          <a:bodyPr wrap="square" rtlCol="0">
            <a:spAutoFit/>
          </a:bodyPr>
          <a:lstStyle/>
          <a:p>
            <a:r>
              <a:rPr lang="en-US" sz="1600" dirty="0">
                <a:solidFill>
                  <a:schemeClr val="accent1">
                    <a:lumMod val="75000"/>
                  </a:schemeClr>
                </a:solidFill>
              </a:rPr>
              <a:t>(HBT)</a:t>
            </a:r>
          </a:p>
        </p:txBody>
      </p:sp>
      <p:sp>
        <p:nvSpPr>
          <p:cNvPr id="11" name="TextBox 10">
            <a:extLst>
              <a:ext uri="{FF2B5EF4-FFF2-40B4-BE49-F238E27FC236}">
                <a16:creationId xmlns:a16="http://schemas.microsoft.com/office/drawing/2014/main" id="{265CB365-F854-DE92-6051-13605B9F8AEE}"/>
              </a:ext>
            </a:extLst>
          </p:cNvPr>
          <p:cNvSpPr txBox="1"/>
          <p:nvPr/>
        </p:nvSpPr>
        <p:spPr>
          <a:xfrm>
            <a:off x="3567189" y="-62493"/>
            <a:ext cx="5281491" cy="523220"/>
          </a:xfrm>
          <a:prstGeom prst="rect">
            <a:avLst/>
          </a:prstGeom>
          <a:noFill/>
          <a:ln>
            <a:noFill/>
          </a:ln>
        </p:spPr>
        <p:txBody>
          <a:bodyPr wrap="square" rtlCol="0">
            <a:spAutoFit/>
          </a:bodyPr>
          <a:lstStyle/>
          <a:p>
            <a:r>
              <a:rPr lang="en-US" sz="2800" dirty="0"/>
              <a:t>Let’s make some measurements!</a:t>
            </a:r>
          </a:p>
        </p:txBody>
      </p:sp>
      <p:cxnSp>
        <p:nvCxnSpPr>
          <p:cNvPr id="12" name="Straight Arrow Connector 11">
            <a:extLst>
              <a:ext uri="{FF2B5EF4-FFF2-40B4-BE49-F238E27FC236}">
                <a16:creationId xmlns:a16="http://schemas.microsoft.com/office/drawing/2014/main" id="{385A4AC4-C220-6FBC-8F5D-1CB33AE55F0A}"/>
              </a:ext>
            </a:extLst>
          </p:cNvPr>
          <p:cNvCxnSpPr>
            <a:cxnSpLocks/>
          </p:cNvCxnSpPr>
          <p:nvPr/>
        </p:nvCxnSpPr>
        <p:spPr>
          <a:xfrm>
            <a:off x="9436608" y="3049307"/>
            <a:ext cx="0" cy="53470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11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C7EAD4-1324-1D03-634A-80EC4086A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233" y="0"/>
            <a:ext cx="8721455" cy="6309706"/>
          </a:xfrm>
          <a:prstGeom prst="rect">
            <a:avLst/>
          </a:prstGeom>
        </p:spPr>
      </p:pic>
      <p:sp>
        <p:nvSpPr>
          <p:cNvPr id="4" name="TextBox 3">
            <a:extLst>
              <a:ext uri="{FF2B5EF4-FFF2-40B4-BE49-F238E27FC236}">
                <a16:creationId xmlns:a16="http://schemas.microsoft.com/office/drawing/2014/main" id="{D41E02DE-E6A0-C43C-3654-084A8EA4954F}"/>
              </a:ext>
            </a:extLst>
          </p:cNvPr>
          <p:cNvSpPr txBox="1"/>
          <p:nvPr/>
        </p:nvSpPr>
        <p:spPr>
          <a:xfrm>
            <a:off x="-136636" y="6084518"/>
            <a:ext cx="9815688" cy="780791"/>
          </a:xfrm>
          <a:prstGeom prst="rect">
            <a:avLst/>
          </a:prstGeom>
          <a:noFill/>
        </p:spPr>
        <p:txBody>
          <a:bodyPr wrap="square">
            <a:spAutoFit/>
          </a:bodyPr>
          <a:lstStyle/>
          <a:p>
            <a:pPr marL="0" marR="0" algn="ctr">
              <a:spcAft>
                <a:spcPts val="1000"/>
              </a:spcAft>
            </a:pPr>
            <a:r>
              <a:rPr lang="en-US" sz="1800" b="1"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Test Set through path </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APM performance at 2, 3, 4, 5, 6, and 7 GHz carrier frequencies</a:t>
            </a:r>
          </a:p>
          <a:p>
            <a:pPr marL="0" marR="0" algn="ctr">
              <a:lnSpc>
                <a:spcPct val="107000"/>
              </a:lnSpc>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(BLK:2GHz, RED:3GHz, GRAY:4GHz, ORANGE:5GHz, GREEN:6GHz, BLUE:7GHz)</a:t>
            </a:r>
          </a:p>
        </p:txBody>
      </p:sp>
      <p:sp>
        <p:nvSpPr>
          <p:cNvPr id="6" name="TextBox 5">
            <a:extLst>
              <a:ext uri="{FF2B5EF4-FFF2-40B4-BE49-F238E27FC236}">
                <a16:creationId xmlns:a16="http://schemas.microsoft.com/office/drawing/2014/main" id="{6953E017-3AAA-CEF3-7898-305FCB5819E4}"/>
              </a:ext>
            </a:extLst>
          </p:cNvPr>
          <p:cNvSpPr txBox="1"/>
          <p:nvPr/>
        </p:nvSpPr>
        <p:spPr>
          <a:xfrm>
            <a:off x="4261104" y="5065134"/>
            <a:ext cx="3118104" cy="369332"/>
          </a:xfrm>
          <a:prstGeom prst="rect">
            <a:avLst/>
          </a:prstGeom>
          <a:noFill/>
        </p:spPr>
        <p:txBody>
          <a:bodyPr wrap="square">
            <a:spAutoFit/>
          </a:bodyPr>
          <a:lstStyle/>
          <a:p>
            <a:r>
              <a:rPr lang="en-US" sz="1800" dirty="0"/>
              <a:t>Cross-Spectral Collapse?</a:t>
            </a:r>
          </a:p>
        </p:txBody>
      </p:sp>
      <p:sp>
        <p:nvSpPr>
          <p:cNvPr id="9" name="TextBox 8">
            <a:extLst>
              <a:ext uri="{FF2B5EF4-FFF2-40B4-BE49-F238E27FC236}">
                <a16:creationId xmlns:a16="http://schemas.microsoft.com/office/drawing/2014/main" id="{B9CC79C8-D009-F8F0-F5F5-250B958C9678}"/>
              </a:ext>
            </a:extLst>
          </p:cNvPr>
          <p:cNvSpPr txBox="1"/>
          <p:nvPr/>
        </p:nvSpPr>
        <p:spPr>
          <a:xfrm>
            <a:off x="7823087" y="3340459"/>
            <a:ext cx="1975104" cy="646331"/>
          </a:xfrm>
          <a:prstGeom prst="rect">
            <a:avLst/>
          </a:prstGeom>
          <a:noFill/>
        </p:spPr>
        <p:txBody>
          <a:bodyPr wrap="square">
            <a:spAutoFit/>
          </a:bodyPr>
          <a:lstStyle/>
          <a:p>
            <a:pPr algn="ctr"/>
            <a:r>
              <a:rPr lang="en-US" sz="1800" dirty="0"/>
              <a:t>Phase Length</a:t>
            </a:r>
          </a:p>
          <a:p>
            <a:pPr algn="ctr"/>
            <a:r>
              <a:rPr lang="en-US" dirty="0"/>
              <a:t>(de-correlation)</a:t>
            </a:r>
            <a:endParaRPr lang="en-US" sz="1800" dirty="0"/>
          </a:p>
        </p:txBody>
      </p:sp>
      <p:sp>
        <p:nvSpPr>
          <p:cNvPr id="3" name="TextBox 2">
            <a:extLst>
              <a:ext uri="{FF2B5EF4-FFF2-40B4-BE49-F238E27FC236}">
                <a16:creationId xmlns:a16="http://schemas.microsoft.com/office/drawing/2014/main" id="{E36472BF-1AC5-D59A-D53B-18AE589D4C8D}"/>
              </a:ext>
            </a:extLst>
          </p:cNvPr>
          <p:cNvSpPr txBox="1"/>
          <p:nvPr/>
        </p:nvSpPr>
        <p:spPr>
          <a:xfrm>
            <a:off x="4160519" y="1704422"/>
            <a:ext cx="4471852" cy="369332"/>
          </a:xfrm>
          <a:prstGeom prst="rect">
            <a:avLst/>
          </a:prstGeom>
          <a:noFill/>
        </p:spPr>
        <p:txBody>
          <a:bodyPr wrap="square">
            <a:spAutoFit/>
          </a:bodyPr>
          <a:lstStyle/>
          <a:p>
            <a:r>
              <a:rPr lang="en-US" dirty="0"/>
              <a:t>Non-DUT related. Adjust source power.</a:t>
            </a:r>
          </a:p>
        </p:txBody>
      </p:sp>
      <p:cxnSp>
        <p:nvCxnSpPr>
          <p:cNvPr id="5" name="Straight Arrow Connector 4">
            <a:extLst>
              <a:ext uri="{FF2B5EF4-FFF2-40B4-BE49-F238E27FC236}">
                <a16:creationId xmlns:a16="http://schemas.microsoft.com/office/drawing/2014/main" id="{6FEA98E1-F7A3-B7AF-0461-512491B09F7D}"/>
              </a:ext>
            </a:extLst>
          </p:cNvPr>
          <p:cNvCxnSpPr>
            <a:cxnSpLocks/>
          </p:cNvCxnSpPr>
          <p:nvPr/>
        </p:nvCxnSpPr>
        <p:spPr>
          <a:xfrm rot="10800000">
            <a:off x="7248709" y="3583632"/>
            <a:ext cx="0" cy="191109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615C64B-60B3-3BDA-2975-B5A9E9F0BD12}"/>
              </a:ext>
            </a:extLst>
          </p:cNvPr>
          <p:cNvSpPr txBox="1"/>
          <p:nvPr/>
        </p:nvSpPr>
        <p:spPr>
          <a:xfrm>
            <a:off x="5793965" y="3260718"/>
            <a:ext cx="2233620" cy="369332"/>
          </a:xfrm>
          <a:prstGeom prst="rect">
            <a:avLst/>
          </a:prstGeom>
          <a:noFill/>
        </p:spPr>
        <p:txBody>
          <a:bodyPr wrap="square" rtlCol="0">
            <a:spAutoFit/>
          </a:bodyPr>
          <a:lstStyle/>
          <a:p>
            <a:r>
              <a:rPr lang="en-US" dirty="0"/>
              <a:t>Increasing </a:t>
            </a:r>
            <a:r>
              <a:rPr lang="en-US" dirty="0" err="1"/>
              <a:t>F_Carrier</a:t>
            </a:r>
            <a:endParaRPr lang="en-US" dirty="0"/>
          </a:p>
        </p:txBody>
      </p:sp>
      <p:sp>
        <p:nvSpPr>
          <p:cNvPr id="10" name="TextBox 9">
            <a:extLst>
              <a:ext uri="{FF2B5EF4-FFF2-40B4-BE49-F238E27FC236}">
                <a16:creationId xmlns:a16="http://schemas.microsoft.com/office/drawing/2014/main" id="{82E46A18-3798-3F97-4034-D6C8E6DB744E}"/>
              </a:ext>
            </a:extLst>
          </p:cNvPr>
          <p:cNvSpPr txBox="1"/>
          <p:nvPr/>
        </p:nvSpPr>
        <p:spPr>
          <a:xfrm>
            <a:off x="8439912" y="4196163"/>
            <a:ext cx="1975104" cy="369332"/>
          </a:xfrm>
          <a:prstGeom prst="rect">
            <a:avLst/>
          </a:prstGeom>
          <a:noFill/>
        </p:spPr>
        <p:txBody>
          <a:bodyPr wrap="square">
            <a:spAutoFit/>
          </a:bodyPr>
          <a:lstStyle/>
          <a:p>
            <a:r>
              <a:rPr lang="en-US" dirty="0"/>
              <a:t>Non-DUT related.</a:t>
            </a:r>
          </a:p>
        </p:txBody>
      </p:sp>
      <p:pic>
        <p:nvPicPr>
          <p:cNvPr id="12" name="Picture 11">
            <a:extLst>
              <a:ext uri="{FF2B5EF4-FFF2-40B4-BE49-F238E27FC236}">
                <a16:creationId xmlns:a16="http://schemas.microsoft.com/office/drawing/2014/main" id="{355541B4-6C9F-8D11-76DF-58DC12DE33EE}"/>
              </a:ext>
            </a:extLst>
          </p:cNvPr>
          <p:cNvPicPr>
            <a:picLocks noChangeAspect="1"/>
          </p:cNvPicPr>
          <p:nvPr/>
        </p:nvPicPr>
        <p:blipFill>
          <a:blip r:embed="rId3"/>
          <a:stretch>
            <a:fillRect/>
          </a:stretch>
        </p:blipFill>
        <p:spPr>
          <a:xfrm>
            <a:off x="9590314" y="6426254"/>
            <a:ext cx="2579914" cy="410283"/>
          </a:xfrm>
          <a:prstGeom prst="rect">
            <a:avLst/>
          </a:prstGeom>
        </p:spPr>
      </p:pic>
      <p:sp>
        <p:nvSpPr>
          <p:cNvPr id="8" name="TextBox 7">
            <a:extLst>
              <a:ext uri="{FF2B5EF4-FFF2-40B4-BE49-F238E27FC236}">
                <a16:creationId xmlns:a16="http://schemas.microsoft.com/office/drawing/2014/main" id="{DD5CC74D-C569-BE99-CE6B-13949D191811}"/>
              </a:ext>
            </a:extLst>
          </p:cNvPr>
          <p:cNvSpPr txBox="1"/>
          <p:nvPr/>
        </p:nvSpPr>
        <p:spPr>
          <a:xfrm>
            <a:off x="5262232" y="2570692"/>
            <a:ext cx="4328082" cy="523220"/>
          </a:xfrm>
          <a:prstGeom prst="rect">
            <a:avLst/>
          </a:prstGeom>
          <a:noFill/>
        </p:spPr>
        <p:txBody>
          <a:bodyPr wrap="square" rtlCol="0">
            <a:spAutoFit/>
          </a:bodyPr>
          <a:lstStyle/>
          <a:p>
            <a:r>
              <a:rPr lang="en-US" sz="2800" dirty="0"/>
              <a:t>How “High” is High Power?</a:t>
            </a:r>
          </a:p>
        </p:txBody>
      </p:sp>
      <p:pic>
        <p:nvPicPr>
          <p:cNvPr id="14" name="Picture 13">
            <a:extLst>
              <a:ext uri="{FF2B5EF4-FFF2-40B4-BE49-F238E27FC236}">
                <a16:creationId xmlns:a16="http://schemas.microsoft.com/office/drawing/2014/main" id="{084C9345-17E3-4C63-72EB-8DD3943CFE17}"/>
              </a:ext>
            </a:extLst>
          </p:cNvPr>
          <p:cNvPicPr>
            <a:picLocks noChangeAspect="1"/>
          </p:cNvPicPr>
          <p:nvPr/>
        </p:nvPicPr>
        <p:blipFill>
          <a:blip r:embed="rId4">
            <a:extLst>
              <a:ext uri="{28A0092B-C50C-407E-A947-70E740481C1C}">
                <a14:useLocalDpi xmlns:a14="http://schemas.microsoft.com/office/drawing/2010/main" val="0"/>
              </a:ext>
            </a:extLst>
          </a:blip>
          <a:srcRect l="50949"/>
          <a:stretch>
            <a:fillRect/>
          </a:stretch>
        </p:blipFill>
        <p:spPr bwMode="auto">
          <a:xfrm>
            <a:off x="1413911" y="3707324"/>
            <a:ext cx="2454364" cy="1663712"/>
          </a:xfrm>
          <a:prstGeom prst="rect">
            <a:avLst/>
          </a:prstGeom>
          <a:noFill/>
        </p:spPr>
      </p:pic>
      <p:sp>
        <p:nvSpPr>
          <p:cNvPr id="11" name="Oval 10">
            <a:extLst>
              <a:ext uri="{FF2B5EF4-FFF2-40B4-BE49-F238E27FC236}">
                <a16:creationId xmlns:a16="http://schemas.microsoft.com/office/drawing/2014/main" id="{168E9AE6-AE9F-8605-C72F-4D4378D32FAB}"/>
              </a:ext>
            </a:extLst>
          </p:cNvPr>
          <p:cNvSpPr/>
          <p:nvPr/>
        </p:nvSpPr>
        <p:spPr>
          <a:xfrm>
            <a:off x="1673352" y="1554480"/>
            <a:ext cx="2916936" cy="20853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AAFB569-6E14-3232-8900-68258788D8C8}"/>
              </a:ext>
            </a:extLst>
          </p:cNvPr>
          <p:cNvSpPr/>
          <p:nvPr/>
        </p:nvSpPr>
        <p:spPr>
          <a:xfrm>
            <a:off x="6857999" y="4060085"/>
            <a:ext cx="1390651" cy="14346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35D14D-CFA2-CA67-7A0E-00E11DC2826A}"/>
              </a:ext>
            </a:extLst>
          </p:cNvPr>
          <p:cNvSpPr/>
          <p:nvPr/>
        </p:nvSpPr>
        <p:spPr>
          <a:xfrm>
            <a:off x="8948378" y="3607526"/>
            <a:ext cx="802188" cy="17635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974E7BF-C1DF-8B67-69C5-F9C6B8856795}"/>
              </a:ext>
            </a:extLst>
          </p:cNvPr>
          <p:cNvSpPr txBox="1"/>
          <p:nvPr/>
        </p:nvSpPr>
        <p:spPr>
          <a:xfrm>
            <a:off x="3567189" y="-62493"/>
            <a:ext cx="5281491" cy="523220"/>
          </a:xfrm>
          <a:prstGeom prst="rect">
            <a:avLst/>
          </a:prstGeom>
          <a:noFill/>
          <a:ln>
            <a:noFill/>
          </a:ln>
        </p:spPr>
        <p:txBody>
          <a:bodyPr wrap="square" rtlCol="0">
            <a:spAutoFit/>
          </a:bodyPr>
          <a:lstStyle/>
          <a:p>
            <a:r>
              <a:rPr lang="en-US" sz="2800" dirty="0"/>
              <a:t>Let’s make some measurements!</a:t>
            </a:r>
          </a:p>
        </p:txBody>
      </p:sp>
      <p:sp>
        <p:nvSpPr>
          <p:cNvPr id="17" name="TextBox 16">
            <a:extLst>
              <a:ext uri="{FF2B5EF4-FFF2-40B4-BE49-F238E27FC236}">
                <a16:creationId xmlns:a16="http://schemas.microsoft.com/office/drawing/2014/main" id="{EB37C54D-EABF-2383-FA9E-D21DEE520F2E}"/>
              </a:ext>
            </a:extLst>
          </p:cNvPr>
          <p:cNvSpPr txBox="1"/>
          <p:nvPr/>
        </p:nvSpPr>
        <p:spPr>
          <a:xfrm>
            <a:off x="8849001" y="5973311"/>
            <a:ext cx="3197323" cy="350781"/>
          </a:xfrm>
          <a:prstGeom prst="rect">
            <a:avLst/>
          </a:prstGeom>
          <a:noFill/>
          <a:ln>
            <a:noFill/>
          </a:ln>
        </p:spPr>
        <p:txBody>
          <a:bodyPr wrap="square" rtlCol="0">
            <a:spAutoFit/>
          </a:bodyPr>
          <a:lstStyle/>
          <a:p>
            <a:r>
              <a:rPr lang="en-US" sz="1600" dirty="0"/>
              <a:t>-177dBm/Hz-13dBm=-190dBc/Hz</a:t>
            </a:r>
          </a:p>
        </p:txBody>
      </p:sp>
      <p:sp>
        <p:nvSpPr>
          <p:cNvPr id="18" name="TextBox 17">
            <a:extLst>
              <a:ext uri="{FF2B5EF4-FFF2-40B4-BE49-F238E27FC236}">
                <a16:creationId xmlns:a16="http://schemas.microsoft.com/office/drawing/2014/main" id="{A49DCDE8-351E-56ED-AAFB-5D9656226BBC}"/>
              </a:ext>
            </a:extLst>
          </p:cNvPr>
          <p:cNvSpPr txBox="1"/>
          <p:nvPr/>
        </p:nvSpPr>
        <p:spPr>
          <a:xfrm>
            <a:off x="10238182" y="4196163"/>
            <a:ext cx="1808142" cy="646331"/>
          </a:xfrm>
          <a:prstGeom prst="rect">
            <a:avLst/>
          </a:prstGeom>
          <a:noFill/>
        </p:spPr>
        <p:txBody>
          <a:bodyPr wrap="square">
            <a:spAutoFit/>
          </a:bodyPr>
          <a:lstStyle/>
          <a:p>
            <a:r>
              <a:rPr lang="en-US" dirty="0"/>
              <a:t>Use short RF cables.</a:t>
            </a:r>
          </a:p>
        </p:txBody>
      </p:sp>
      <p:sp>
        <p:nvSpPr>
          <p:cNvPr id="19" name="Oval 18">
            <a:extLst>
              <a:ext uri="{FF2B5EF4-FFF2-40B4-BE49-F238E27FC236}">
                <a16:creationId xmlns:a16="http://schemas.microsoft.com/office/drawing/2014/main" id="{87238F59-F5D9-3CDE-43D5-B0FE216BF48F}"/>
              </a:ext>
            </a:extLst>
          </p:cNvPr>
          <p:cNvSpPr/>
          <p:nvPr/>
        </p:nvSpPr>
        <p:spPr>
          <a:xfrm>
            <a:off x="612648" y="6121094"/>
            <a:ext cx="2359152" cy="3417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33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21" name="Rectangle 20">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1D13534-3F51-5D32-E48B-FB3FE39DE6C9}"/>
              </a:ext>
            </a:extLst>
          </p:cNvPr>
          <p:cNvSpPr txBox="1"/>
          <p:nvPr/>
        </p:nvSpPr>
        <p:spPr>
          <a:xfrm>
            <a:off x="2294719" y="5257517"/>
            <a:ext cx="6498142" cy="46874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dirty="0"/>
              <a:t>Examples of Cross-Spectral Collapse</a:t>
            </a:r>
          </a:p>
        </p:txBody>
      </p:sp>
      <p:pic>
        <p:nvPicPr>
          <p:cNvPr id="31" name="Picture 30">
            <a:extLst>
              <a:ext uri="{FF2B5EF4-FFF2-40B4-BE49-F238E27FC236}">
                <a16:creationId xmlns:a16="http://schemas.microsoft.com/office/drawing/2014/main" id="{B6D46E55-188D-609F-85F2-6E774D611038}"/>
              </a:ext>
            </a:extLst>
          </p:cNvPr>
          <p:cNvPicPr>
            <a:picLocks noChangeAspect="1"/>
          </p:cNvPicPr>
          <p:nvPr/>
        </p:nvPicPr>
        <p:blipFill>
          <a:blip r:embed="rId2"/>
          <a:stretch>
            <a:fillRect/>
          </a:stretch>
        </p:blipFill>
        <p:spPr>
          <a:xfrm>
            <a:off x="8037416" y="1689225"/>
            <a:ext cx="3996290" cy="2790204"/>
          </a:xfrm>
          <a:prstGeom prst="rect">
            <a:avLst/>
          </a:prstGeom>
        </p:spPr>
      </p:pic>
      <p:pic>
        <p:nvPicPr>
          <p:cNvPr id="36" name="Picture 35">
            <a:extLst>
              <a:ext uri="{FF2B5EF4-FFF2-40B4-BE49-F238E27FC236}">
                <a16:creationId xmlns:a16="http://schemas.microsoft.com/office/drawing/2014/main" id="{0D4C936F-A7B0-C632-44C3-30498F5E9784}"/>
              </a:ext>
            </a:extLst>
          </p:cNvPr>
          <p:cNvPicPr>
            <a:picLocks noChangeAspect="1"/>
          </p:cNvPicPr>
          <p:nvPr/>
        </p:nvPicPr>
        <p:blipFill>
          <a:blip r:embed="rId3"/>
          <a:stretch>
            <a:fillRect/>
          </a:stretch>
        </p:blipFill>
        <p:spPr>
          <a:xfrm>
            <a:off x="158294" y="1627915"/>
            <a:ext cx="3904849" cy="2886192"/>
          </a:xfrm>
          <a:prstGeom prst="rect">
            <a:avLst/>
          </a:prstGeom>
        </p:spPr>
      </p:pic>
      <p:pic>
        <p:nvPicPr>
          <p:cNvPr id="40" name="Picture 39">
            <a:extLst>
              <a:ext uri="{FF2B5EF4-FFF2-40B4-BE49-F238E27FC236}">
                <a16:creationId xmlns:a16="http://schemas.microsoft.com/office/drawing/2014/main" id="{36632047-C891-A639-2312-9B4FA2AA4F2F}"/>
              </a:ext>
            </a:extLst>
          </p:cNvPr>
          <p:cNvPicPr>
            <a:picLocks noChangeAspect="1"/>
          </p:cNvPicPr>
          <p:nvPr/>
        </p:nvPicPr>
        <p:blipFill>
          <a:blip r:embed="rId4"/>
          <a:stretch>
            <a:fillRect/>
          </a:stretch>
        </p:blipFill>
        <p:spPr>
          <a:xfrm>
            <a:off x="4332443" y="1677226"/>
            <a:ext cx="3435673" cy="2698716"/>
          </a:xfrm>
          <a:prstGeom prst="rect">
            <a:avLst/>
          </a:prstGeom>
        </p:spPr>
      </p:pic>
      <p:pic>
        <p:nvPicPr>
          <p:cNvPr id="42" name="Picture 41">
            <a:extLst>
              <a:ext uri="{FF2B5EF4-FFF2-40B4-BE49-F238E27FC236}">
                <a16:creationId xmlns:a16="http://schemas.microsoft.com/office/drawing/2014/main" id="{B373FCD3-738D-19C8-977C-F6CE988476BD}"/>
              </a:ext>
            </a:extLst>
          </p:cNvPr>
          <p:cNvPicPr>
            <a:picLocks noChangeAspect="1"/>
          </p:cNvPicPr>
          <p:nvPr/>
        </p:nvPicPr>
        <p:blipFill>
          <a:blip r:embed="rId5"/>
          <a:stretch>
            <a:fillRect/>
          </a:stretch>
        </p:blipFill>
        <p:spPr>
          <a:xfrm>
            <a:off x="96171" y="4516390"/>
            <a:ext cx="5999829" cy="657722"/>
          </a:xfrm>
          <a:prstGeom prst="rect">
            <a:avLst/>
          </a:prstGeom>
        </p:spPr>
      </p:pic>
      <p:pic>
        <p:nvPicPr>
          <p:cNvPr id="2" name="Picture 1">
            <a:extLst>
              <a:ext uri="{FF2B5EF4-FFF2-40B4-BE49-F238E27FC236}">
                <a16:creationId xmlns:a16="http://schemas.microsoft.com/office/drawing/2014/main" id="{187B75D9-99F8-79AF-D123-2247FA5447C4}"/>
              </a:ext>
            </a:extLst>
          </p:cNvPr>
          <p:cNvPicPr>
            <a:picLocks noChangeAspect="1"/>
          </p:cNvPicPr>
          <p:nvPr/>
        </p:nvPicPr>
        <p:blipFill>
          <a:blip r:embed="rId6"/>
          <a:stretch>
            <a:fillRect/>
          </a:stretch>
        </p:blipFill>
        <p:spPr>
          <a:xfrm>
            <a:off x="-2" y="6295947"/>
            <a:ext cx="3534268" cy="562053"/>
          </a:xfrm>
          <a:prstGeom prst="rect">
            <a:avLst/>
          </a:prstGeom>
        </p:spPr>
      </p:pic>
      <p:sp>
        <p:nvSpPr>
          <p:cNvPr id="3" name="TextBox 2">
            <a:extLst>
              <a:ext uri="{FF2B5EF4-FFF2-40B4-BE49-F238E27FC236}">
                <a16:creationId xmlns:a16="http://schemas.microsoft.com/office/drawing/2014/main" id="{052C5EB2-AB2F-B152-96DF-BBC308F2BE41}"/>
              </a:ext>
            </a:extLst>
          </p:cNvPr>
          <p:cNvSpPr txBox="1"/>
          <p:nvPr/>
        </p:nvSpPr>
        <p:spPr>
          <a:xfrm>
            <a:off x="2433038" y="5894265"/>
            <a:ext cx="6359823" cy="307777"/>
          </a:xfrm>
          <a:prstGeom prst="rect">
            <a:avLst/>
          </a:prstGeom>
          <a:noFill/>
        </p:spPr>
        <p:txBody>
          <a:bodyPr wrap="square" rtlCol="0">
            <a:spAutoFit/>
          </a:bodyPr>
          <a:lstStyle/>
          <a:p>
            <a:r>
              <a:rPr lang="en-US" sz="1400" dirty="0"/>
              <a:t>Cross Correlation: Cancel un-correlated noise not common to Channels 1 and 2.</a:t>
            </a:r>
          </a:p>
        </p:txBody>
      </p:sp>
      <p:pic>
        <p:nvPicPr>
          <p:cNvPr id="4" name="Picture 3">
            <a:extLst>
              <a:ext uri="{FF2B5EF4-FFF2-40B4-BE49-F238E27FC236}">
                <a16:creationId xmlns:a16="http://schemas.microsoft.com/office/drawing/2014/main" id="{A8C54346-252C-63DA-0E51-FAEDCF59CF11}"/>
              </a:ext>
            </a:extLst>
          </p:cNvPr>
          <p:cNvPicPr>
            <a:picLocks noChangeAspect="1"/>
          </p:cNvPicPr>
          <p:nvPr/>
        </p:nvPicPr>
        <p:blipFill>
          <a:blip r:embed="rId7"/>
          <a:stretch>
            <a:fillRect/>
          </a:stretch>
        </p:blipFill>
        <p:spPr>
          <a:xfrm>
            <a:off x="8735193" y="4726875"/>
            <a:ext cx="3435673" cy="1547890"/>
          </a:xfrm>
          <a:prstGeom prst="rect">
            <a:avLst/>
          </a:prstGeom>
        </p:spPr>
      </p:pic>
      <p:sp>
        <p:nvSpPr>
          <p:cNvPr id="5" name="TextBox 4">
            <a:extLst>
              <a:ext uri="{FF2B5EF4-FFF2-40B4-BE49-F238E27FC236}">
                <a16:creationId xmlns:a16="http://schemas.microsoft.com/office/drawing/2014/main" id="{42B52811-1FBF-3145-75C5-DA6020FB58FC}"/>
              </a:ext>
            </a:extLst>
          </p:cNvPr>
          <p:cNvSpPr txBox="1"/>
          <p:nvPr/>
        </p:nvSpPr>
        <p:spPr>
          <a:xfrm>
            <a:off x="9018909" y="3934887"/>
            <a:ext cx="2142744" cy="307777"/>
          </a:xfrm>
          <a:prstGeom prst="rect">
            <a:avLst/>
          </a:prstGeom>
          <a:noFill/>
        </p:spPr>
        <p:txBody>
          <a:bodyPr wrap="square" rtlCol="0">
            <a:spAutoFit/>
          </a:bodyPr>
          <a:lstStyle/>
          <a:p>
            <a:r>
              <a:rPr lang="en-US" sz="1400" dirty="0"/>
              <a:t>Anti-Correlated AM noise</a:t>
            </a:r>
          </a:p>
        </p:txBody>
      </p:sp>
      <p:sp>
        <p:nvSpPr>
          <p:cNvPr id="6" name="TextBox 5">
            <a:extLst>
              <a:ext uri="{FF2B5EF4-FFF2-40B4-BE49-F238E27FC236}">
                <a16:creationId xmlns:a16="http://schemas.microsoft.com/office/drawing/2014/main" id="{8A7B5AEC-8522-334B-16A1-57C710FD3C74}"/>
              </a:ext>
            </a:extLst>
          </p:cNvPr>
          <p:cNvSpPr txBox="1"/>
          <p:nvPr/>
        </p:nvSpPr>
        <p:spPr>
          <a:xfrm>
            <a:off x="1032220" y="3835862"/>
            <a:ext cx="2296195" cy="307777"/>
          </a:xfrm>
          <a:prstGeom prst="rect">
            <a:avLst/>
          </a:prstGeom>
          <a:noFill/>
        </p:spPr>
        <p:txBody>
          <a:bodyPr wrap="square" rtlCol="0">
            <a:spAutoFit/>
          </a:bodyPr>
          <a:lstStyle/>
          <a:p>
            <a:r>
              <a:rPr lang="en-US" sz="1400" dirty="0"/>
              <a:t>AM/PM Noise Cancellation</a:t>
            </a:r>
          </a:p>
        </p:txBody>
      </p:sp>
      <p:sp>
        <p:nvSpPr>
          <p:cNvPr id="7" name="TextBox 6">
            <a:extLst>
              <a:ext uri="{FF2B5EF4-FFF2-40B4-BE49-F238E27FC236}">
                <a16:creationId xmlns:a16="http://schemas.microsoft.com/office/drawing/2014/main" id="{8A1E2461-4420-776E-2CA8-68D696A22B32}"/>
              </a:ext>
            </a:extLst>
          </p:cNvPr>
          <p:cNvSpPr txBox="1"/>
          <p:nvPr/>
        </p:nvSpPr>
        <p:spPr>
          <a:xfrm>
            <a:off x="5093090" y="3749532"/>
            <a:ext cx="2441566" cy="307777"/>
          </a:xfrm>
          <a:prstGeom prst="rect">
            <a:avLst/>
          </a:prstGeom>
          <a:noFill/>
        </p:spPr>
        <p:txBody>
          <a:bodyPr wrap="square" rtlCol="0">
            <a:spAutoFit/>
          </a:bodyPr>
          <a:lstStyle/>
          <a:p>
            <a:r>
              <a:rPr lang="en-US" sz="1400" dirty="0"/>
              <a:t>Anti-Correlated Supply noise</a:t>
            </a:r>
          </a:p>
        </p:txBody>
      </p:sp>
      <p:pic>
        <p:nvPicPr>
          <p:cNvPr id="10" name="Picture 9">
            <a:extLst>
              <a:ext uri="{FF2B5EF4-FFF2-40B4-BE49-F238E27FC236}">
                <a16:creationId xmlns:a16="http://schemas.microsoft.com/office/drawing/2014/main" id="{EE9AD9F0-B045-1981-1C60-569A255D7959}"/>
              </a:ext>
            </a:extLst>
          </p:cNvPr>
          <p:cNvPicPr>
            <a:picLocks noChangeAspect="1"/>
          </p:cNvPicPr>
          <p:nvPr/>
        </p:nvPicPr>
        <p:blipFill>
          <a:blip r:embed="rId8"/>
          <a:stretch>
            <a:fillRect/>
          </a:stretch>
        </p:blipFill>
        <p:spPr>
          <a:xfrm>
            <a:off x="6822021" y="6307075"/>
            <a:ext cx="5348207" cy="518614"/>
          </a:xfrm>
          <a:prstGeom prst="rect">
            <a:avLst/>
          </a:prstGeom>
        </p:spPr>
      </p:pic>
      <p:sp>
        <p:nvSpPr>
          <p:cNvPr id="8" name="Oval 7">
            <a:extLst>
              <a:ext uri="{FF2B5EF4-FFF2-40B4-BE49-F238E27FC236}">
                <a16:creationId xmlns:a16="http://schemas.microsoft.com/office/drawing/2014/main" id="{939F913D-E0F1-DBE6-92D6-58350045C57C}"/>
              </a:ext>
            </a:extLst>
          </p:cNvPr>
          <p:cNvSpPr/>
          <p:nvPr/>
        </p:nvSpPr>
        <p:spPr>
          <a:xfrm>
            <a:off x="6355080" y="3799102"/>
            <a:ext cx="1088136" cy="2214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190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F845E1-FDAF-EDFC-F360-CCD01E9B443C}"/>
              </a:ext>
            </a:extLst>
          </p:cNvPr>
          <p:cNvPicPr>
            <a:picLocks noChangeAspect="1"/>
          </p:cNvPicPr>
          <p:nvPr/>
        </p:nvPicPr>
        <p:blipFill>
          <a:blip r:embed="rId2"/>
          <a:stretch>
            <a:fillRect/>
          </a:stretch>
        </p:blipFill>
        <p:spPr>
          <a:xfrm>
            <a:off x="990361" y="0"/>
            <a:ext cx="10334863" cy="5930215"/>
          </a:xfrm>
          <a:prstGeom prst="rect">
            <a:avLst/>
          </a:prstGeom>
        </p:spPr>
      </p:pic>
      <p:sp>
        <p:nvSpPr>
          <p:cNvPr id="5" name="TextBox 4">
            <a:extLst>
              <a:ext uri="{FF2B5EF4-FFF2-40B4-BE49-F238E27FC236}">
                <a16:creationId xmlns:a16="http://schemas.microsoft.com/office/drawing/2014/main" id="{F4931E21-5080-ED3F-9100-4CE14CDB6D2F}"/>
              </a:ext>
            </a:extLst>
          </p:cNvPr>
          <p:cNvSpPr txBox="1"/>
          <p:nvPr/>
        </p:nvSpPr>
        <p:spPr>
          <a:xfrm>
            <a:off x="638768" y="5939793"/>
            <a:ext cx="9246487" cy="774571"/>
          </a:xfrm>
          <a:prstGeom prst="rect">
            <a:avLst/>
          </a:prstGeom>
          <a:noFill/>
        </p:spPr>
        <p:txBody>
          <a:bodyPr wrap="square">
            <a:spAutoFit/>
          </a:bodyPr>
          <a:lstStyle/>
          <a:p>
            <a:pPr marL="0" marR="0" algn="ctr">
              <a:spcAft>
                <a:spcPts val="1000"/>
              </a:spcAft>
            </a:pP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LVA-273PN+ small signal APM vs. offset frequency at various input powers from: </a:t>
            </a:r>
          </a:p>
          <a:p>
            <a:pPr marL="0" marR="0" algn="ctr">
              <a:spcAft>
                <a:spcPts val="1000"/>
              </a:spcAft>
            </a:pPr>
            <a:r>
              <a:rPr lang="en-US" sz="1800" i="1" kern="100"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P_Opt</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 4 dB (gray-top trace) to </a:t>
            </a:r>
            <a:r>
              <a:rPr lang="en-US" sz="1800" i="1" kern="100"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P_Opt</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(blue-bottom trace), 1dB steps.</a:t>
            </a:r>
          </a:p>
        </p:txBody>
      </p:sp>
      <p:cxnSp>
        <p:nvCxnSpPr>
          <p:cNvPr id="7" name="Straight Arrow Connector 6">
            <a:extLst>
              <a:ext uri="{FF2B5EF4-FFF2-40B4-BE49-F238E27FC236}">
                <a16:creationId xmlns:a16="http://schemas.microsoft.com/office/drawing/2014/main" id="{AC08B53A-5C29-C6E0-ED78-0A93FBCA6FBA}"/>
              </a:ext>
            </a:extLst>
          </p:cNvPr>
          <p:cNvCxnSpPr/>
          <p:nvPr/>
        </p:nvCxnSpPr>
        <p:spPr>
          <a:xfrm>
            <a:off x="7260336" y="2862072"/>
            <a:ext cx="0" cy="191109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756F845-B6C3-875B-1FE7-51D67E175DF5}"/>
              </a:ext>
            </a:extLst>
          </p:cNvPr>
          <p:cNvSpPr txBox="1"/>
          <p:nvPr/>
        </p:nvSpPr>
        <p:spPr>
          <a:xfrm>
            <a:off x="6236211" y="2498791"/>
            <a:ext cx="2048249" cy="369332"/>
          </a:xfrm>
          <a:prstGeom prst="rect">
            <a:avLst/>
          </a:prstGeom>
          <a:noFill/>
        </p:spPr>
        <p:txBody>
          <a:bodyPr wrap="square" rtlCol="0">
            <a:spAutoFit/>
          </a:bodyPr>
          <a:lstStyle/>
          <a:p>
            <a:r>
              <a:rPr lang="en-US" dirty="0"/>
              <a:t>Increasing Pin (SS)</a:t>
            </a:r>
          </a:p>
        </p:txBody>
      </p:sp>
      <p:cxnSp>
        <p:nvCxnSpPr>
          <p:cNvPr id="11" name="Straight Arrow Connector 10">
            <a:extLst>
              <a:ext uri="{FF2B5EF4-FFF2-40B4-BE49-F238E27FC236}">
                <a16:creationId xmlns:a16="http://schemas.microsoft.com/office/drawing/2014/main" id="{16410845-3FA6-2242-B1F5-173347BCB4E8}"/>
              </a:ext>
            </a:extLst>
          </p:cNvPr>
          <p:cNvCxnSpPr/>
          <p:nvPr/>
        </p:nvCxnSpPr>
        <p:spPr>
          <a:xfrm>
            <a:off x="3207640" y="1917192"/>
            <a:ext cx="0" cy="191109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0E1EC95-E4AE-7791-573D-76819AD09CF5}"/>
              </a:ext>
            </a:extLst>
          </p:cNvPr>
          <p:cNvSpPr txBox="1"/>
          <p:nvPr/>
        </p:nvSpPr>
        <p:spPr>
          <a:xfrm>
            <a:off x="2284095" y="1623463"/>
            <a:ext cx="2626227" cy="369332"/>
          </a:xfrm>
          <a:prstGeom prst="rect">
            <a:avLst/>
          </a:prstGeom>
          <a:noFill/>
        </p:spPr>
        <p:txBody>
          <a:bodyPr wrap="square" rtlCol="0">
            <a:spAutoFit/>
          </a:bodyPr>
          <a:lstStyle/>
          <a:p>
            <a:r>
              <a:rPr lang="en-US" dirty="0"/>
              <a:t>1/f Insensitive to Pin (SS)</a:t>
            </a:r>
          </a:p>
        </p:txBody>
      </p:sp>
      <p:pic>
        <p:nvPicPr>
          <p:cNvPr id="2" name="Picture 1">
            <a:extLst>
              <a:ext uri="{FF2B5EF4-FFF2-40B4-BE49-F238E27FC236}">
                <a16:creationId xmlns:a16="http://schemas.microsoft.com/office/drawing/2014/main" id="{BEEB2048-C0F1-C495-698D-EF1519C8201A}"/>
              </a:ext>
            </a:extLst>
          </p:cNvPr>
          <p:cNvPicPr>
            <a:picLocks noChangeAspect="1"/>
          </p:cNvPicPr>
          <p:nvPr/>
        </p:nvPicPr>
        <p:blipFill>
          <a:blip r:embed="rId3"/>
          <a:stretch>
            <a:fillRect/>
          </a:stretch>
        </p:blipFill>
        <p:spPr>
          <a:xfrm>
            <a:off x="8635960" y="6274484"/>
            <a:ext cx="3534268" cy="562053"/>
          </a:xfrm>
          <a:prstGeom prst="rect">
            <a:avLst/>
          </a:prstGeom>
        </p:spPr>
      </p:pic>
      <p:sp>
        <p:nvSpPr>
          <p:cNvPr id="4" name="TextBox 3">
            <a:extLst>
              <a:ext uri="{FF2B5EF4-FFF2-40B4-BE49-F238E27FC236}">
                <a16:creationId xmlns:a16="http://schemas.microsoft.com/office/drawing/2014/main" id="{BF5FC363-B94B-CF02-D6A2-A5F88FB6E9FA}"/>
              </a:ext>
            </a:extLst>
          </p:cNvPr>
          <p:cNvSpPr txBox="1"/>
          <p:nvPr/>
        </p:nvSpPr>
        <p:spPr>
          <a:xfrm>
            <a:off x="4783597" y="1030829"/>
            <a:ext cx="3735801" cy="523220"/>
          </a:xfrm>
          <a:prstGeom prst="rect">
            <a:avLst/>
          </a:prstGeom>
          <a:noFill/>
        </p:spPr>
        <p:txBody>
          <a:bodyPr wrap="square" rtlCol="0">
            <a:spAutoFit/>
          </a:bodyPr>
          <a:lstStyle/>
          <a:p>
            <a:r>
              <a:rPr lang="en-US" sz="2800" dirty="0"/>
              <a:t>Small Signal Operation</a:t>
            </a:r>
          </a:p>
        </p:txBody>
      </p:sp>
      <p:sp>
        <p:nvSpPr>
          <p:cNvPr id="6" name="TextBox 5">
            <a:extLst>
              <a:ext uri="{FF2B5EF4-FFF2-40B4-BE49-F238E27FC236}">
                <a16:creationId xmlns:a16="http://schemas.microsoft.com/office/drawing/2014/main" id="{B8481869-375D-B0F9-DEF6-022992337EE7}"/>
              </a:ext>
            </a:extLst>
          </p:cNvPr>
          <p:cNvSpPr txBox="1"/>
          <p:nvPr/>
        </p:nvSpPr>
        <p:spPr>
          <a:xfrm>
            <a:off x="7410449" y="3243513"/>
            <a:ext cx="4550139" cy="830997"/>
          </a:xfrm>
          <a:prstGeom prst="rect">
            <a:avLst/>
          </a:prstGeom>
          <a:noFill/>
        </p:spPr>
        <p:txBody>
          <a:bodyPr wrap="square">
            <a:spAutoFit/>
          </a:bodyPr>
          <a:lstStyle/>
          <a:p>
            <a:pPr algn="ctr"/>
            <a:r>
              <a:rPr lang="en-US" sz="1600" dirty="0"/>
              <a:t>L(f) [dBc/Hz] = -177 [dBm/Hz] +NF [dB] – Pin [dBm]</a:t>
            </a:r>
          </a:p>
          <a:p>
            <a:pPr algn="ctr"/>
            <a:r>
              <a:rPr lang="en-US" sz="1600" dirty="0"/>
              <a:t>(valid for small signal operation)</a:t>
            </a:r>
          </a:p>
          <a:p>
            <a:pPr algn="ctr"/>
            <a:r>
              <a:rPr lang="en-US" sz="1600" dirty="0"/>
              <a:t>Noise is Additive</a:t>
            </a:r>
          </a:p>
        </p:txBody>
      </p:sp>
      <p:pic>
        <p:nvPicPr>
          <p:cNvPr id="9" name="Picture 8">
            <a:extLst>
              <a:ext uri="{FF2B5EF4-FFF2-40B4-BE49-F238E27FC236}">
                <a16:creationId xmlns:a16="http://schemas.microsoft.com/office/drawing/2014/main" id="{47818DB9-812D-0110-5BB7-B036D59A83E9}"/>
              </a:ext>
            </a:extLst>
          </p:cNvPr>
          <p:cNvPicPr>
            <a:picLocks noChangeAspect="1"/>
          </p:cNvPicPr>
          <p:nvPr/>
        </p:nvPicPr>
        <p:blipFill>
          <a:blip r:embed="rId4">
            <a:extLst>
              <a:ext uri="{28A0092B-C50C-407E-A947-70E740481C1C}">
                <a14:useLocalDpi xmlns:a14="http://schemas.microsoft.com/office/drawing/2010/main" val="0"/>
              </a:ext>
            </a:extLst>
          </a:blip>
          <a:srcRect l="50949"/>
          <a:stretch>
            <a:fillRect/>
          </a:stretch>
        </p:blipFill>
        <p:spPr bwMode="auto">
          <a:xfrm>
            <a:off x="2243895" y="3837867"/>
            <a:ext cx="1772502" cy="1201506"/>
          </a:xfrm>
          <a:prstGeom prst="rect">
            <a:avLst/>
          </a:prstGeom>
          <a:noFill/>
        </p:spPr>
      </p:pic>
      <p:sp>
        <p:nvSpPr>
          <p:cNvPr id="10" name="TextBox 9">
            <a:extLst>
              <a:ext uri="{FF2B5EF4-FFF2-40B4-BE49-F238E27FC236}">
                <a16:creationId xmlns:a16="http://schemas.microsoft.com/office/drawing/2014/main" id="{4C1A0F6D-5C0B-4D67-CD88-17DF104927FA}"/>
              </a:ext>
            </a:extLst>
          </p:cNvPr>
          <p:cNvSpPr txBox="1"/>
          <p:nvPr/>
        </p:nvSpPr>
        <p:spPr>
          <a:xfrm>
            <a:off x="1787652" y="6157801"/>
            <a:ext cx="774573" cy="338554"/>
          </a:xfrm>
          <a:prstGeom prst="rect">
            <a:avLst/>
          </a:prstGeom>
          <a:noFill/>
        </p:spPr>
        <p:txBody>
          <a:bodyPr wrap="square" rtlCol="0">
            <a:spAutoFit/>
          </a:bodyPr>
          <a:lstStyle/>
          <a:p>
            <a:r>
              <a:rPr lang="en-US" sz="1600" dirty="0">
                <a:solidFill>
                  <a:schemeClr val="accent1">
                    <a:lumMod val="75000"/>
                  </a:schemeClr>
                </a:solidFill>
              </a:rPr>
              <a:t>(HBT)</a:t>
            </a:r>
          </a:p>
        </p:txBody>
      </p:sp>
    </p:spTree>
    <p:extLst>
      <p:ext uri="{BB962C8B-B14F-4D97-AF65-F5344CB8AC3E}">
        <p14:creationId xmlns:p14="http://schemas.microsoft.com/office/powerpoint/2010/main" val="113593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screen shot of a graph&#10;&#10;Description automatically generated">
            <a:extLst>
              <a:ext uri="{FF2B5EF4-FFF2-40B4-BE49-F238E27FC236}">
                <a16:creationId xmlns:a16="http://schemas.microsoft.com/office/drawing/2014/main" id="{17F6FDF7-2051-C4FB-CE7B-CFB027922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52" y="0"/>
            <a:ext cx="10597896" cy="5873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C74EF5-1DE4-772D-E734-D4C4C843B8EF}"/>
              </a:ext>
            </a:extLst>
          </p:cNvPr>
          <p:cNvSpPr txBox="1"/>
          <p:nvPr/>
        </p:nvSpPr>
        <p:spPr>
          <a:xfrm>
            <a:off x="271272" y="5909179"/>
            <a:ext cx="9486900" cy="646331"/>
          </a:xfrm>
          <a:prstGeom prst="rect">
            <a:avLst/>
          </a:prstGeom>
          <a:noFill/>
        </p:spPr>
        <p:txBody>
          <a:bodyPr wrap="square">
            <a:spAutoFit/>
          </a:bodyPr>
          <a:lstStyle/>
          <a:p>
            <a:pPr marL="0" marR="0" algn="ctr">
              <a:spcAft>
                <a:spcPts val="1000"/>
              </a:spcAft>
            </a:pP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GVA-84+ Flicker-to-white noise cutoff offset frequency shift with increasing input powers. From: </a:t>
            </a:r>
            <a:r>
              <a:rPr lang="en-US" i="1" kern="100"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Pin_Opt</a:t>
            </a: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 (Trace SN4-bottom) to </a:t>
            </a:r>
            <a:r>
              <a:rPr lang="en-US" i="1" kern="100"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Pin_Opt</a:t>
            </a: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 + 4 dB (Trace M1-top), 1 dB steps. </a:t>
            </a:r>
          </a:p>
        </p:txBody>
      </p:sp>
      <p:cxnSp>
        <p:nvCxnSpPr>
          <p:cNvPr id="5" name="Straight Arrow Connector 4">
            <a:extLst>
              <a:ext uri="{FF2B5EF4-FFF2-40B4-BE49-F238E27FC236}">
                <a16:creationId xmlns:a16="http://schemas.microsoft.com/office/drawing/2014/main" id="{ED6C1A12-F395-12A6-29B8-C4C3D709552E}"/>
              </a:ext>
            </a:extLst>
          </p:cNvPr>
          <p:cNvCxnSpPr>
            <a:cxnSpLocks/>
          </p:cNvCxnSpPr>
          <p:nvPr/>
        </p:nvCxnSpPr>
        <p:spPr>
          <a:xfrm rot="10800000">
            <a:off x="7324344" y="2907792"/>
            <a:ext cx="0" cy="191109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2D5D9EB-8AB0-90FE-648F-03C022DF85AC}"/>
              </a:ext>
            </a:extLst>
          </p:cNvPr>
          <p:cNvSpPr txBox="1"/>
          <p:nvPr/>
        </p:nvSpPr>
        <p:spPr>
          <a:xfrm>
            <a:off x="6281927" y="2584878"/>
            <a:ext cx="2084832" cy="369332"/>
          </a:xfrm>
          <a:prstGeom prst="rect">
            <a:avLst/>
          </a:prstGeom>
          <a:noFill/>
        </p:spPr>
        <p:txBody>
          <a:bodyPr wrap="square" rtlCol="0">
            <a:spAutoFit/>
          </a:bodyPr>
          <a:lstStyle/>
          <a:p>
            <a:r>
              <a:rPr lang="en-US" dirty="0"/>
              <a:t>Increasing Pin (LS)</a:t>
            </a:r>
          </a:p>
        </p:txBody>
      </p:sp>
      <p:cxnSp>
        <p:nvCxnSpPr>
          <p:cNvPr id="8" name="Straight Arrow Connector 7">
            <a:extLst>
              <a:ext uri="{FF2B5EF4-FFF2-40B4-BE49-F238E27FC236}">
                <a16:creationId xmlns:a16="http://schemas.microsoft.com/office/drawing/2014/main" id="{BE93744D-E2FA-FC3D-0B50-9121E5EE9881}"/>
              </a:ext>
            </a:extLst>
          </p:cNvPr>
          <p:cNvCxnSpPr>
            <a:cxnSpLocks/>
          </p:cNvCxnSpPr>
          <p:nvPr/>
        </p:nvCxnSpPr>
        <p:spPr>
          <a:xfrm rot="10800000">
            <a:off x="3207640" y="1917192"/>
            <a:ext cx="0" cy="191109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9A47148-5968-CE22-E665-F80F8AC786AF}"/>
              </a:ext>
            </a:extLst>
          </p:cNvPr>
          <p:cNvSpPr txBox="1"/>
          <p:nvPr/>
        </p:nvSpPr>
        <p:spPr>
          <a:xfrm>
            <a:off x="2183511" y="1608974"/>
            <a:ext cx="2470779" cy="369332"/>
          </a:xfrm>
          <a:prstGeom prst="rect">
            <a:avLst/>
          </a:prstGeom>
          <a:noFill/>
        </p:spPr>
        <p:txBody>
          <a:bodyPr wrap="square" rtlCol="0">
            <a:spAutoFit/>
          </a:bodyPr>
          <a:lstStyle/>
          <a:p>
            <a:r>
              <a:rPr lang="en-US" dirty="0"/>
              <a:t>1/f Sensitive to Pin (LS)</a:t>
            </a:r>
          </a:p>
        </p:txBody>
      </p:sp>
      <p:pic>
        <p:nvPicPr>
          <p:cNvPr id="2" name="Picture 1">
            <a:extLst>
              <a:ext uri="{FF2B5EF4-FFF2-40B4-BE49-F238E27FC236}">
                <a16:creationId xmlns:a16="http://schemas.microsoft.com/office/drawing/2014/main" id="{876507BC-529B-3E34-9A2A-6551BDF4015D}"/>
              </a:ext>
            </a:extLst>
          </p:cNvPr>
          <p:cNvPicPr>
            <a:picLocks noChangeAspect="1"/>
          </p:cNvPicPr>
          <p:nvPr/>
        </p:nvPicPr>
        <p:blipFill>
          <a:blip r:embed="rId3"/>
          <a:stretch>
            <a:fillRect/>
          </a:stretch>
        </p:blipFill>
        <p:spPr>
          <a:xfrm>
            <a:off x="8635960" y="6274484"/>
            <a:ext cx="3534268" cy="562053"/>
          </a:xfrm>
          <a:prstGeom prst="rect">
            <a:avLst/>
          </a:prstGeom>
        </p:spPr>
      </p:pic>
      <p:sp>
        <p:nvSpPr>
          <p:cNvPr id="3" name="TextBox 2">
            <a:extLst>
              <a:ext uri="{FF2B5EF4-FFF2-40B4-BE49-F238E27FC236}">
                <a16:creationId xmlns:a16="http://schemas.microsoft.com/office/drawing/2014/main" id="{37CA547D-DB2E-88B1-B8B4-8D7CD545B6AB}"/>
              </a:ext>
            </a:extLst>
          </p:cNvPr>
          <p:cNvSpPr txBox="1"/>
          <p:nvPr/>
        </p:nvSpPr>
        <p:spPr>
          <a:xfrm>
            <a:off x="4783597" y="1030829"/>
            <a:ext cx="3735801" cy="523220"/>
          </a:xfrm>
          <a:prstGeom prst="rect">
            <a:avLst/>
          </a:prstGeom>
          <a:noFill/>
        </p:spPr>
        <p:txBody>
          <a:bodyPr wrap="square" rtlCol="0">
            <a:spAutoFit/>
          </a:bodyPr>
          <a:lstStyle/>
          <a:p>
            <a:r>
              <a:rPr lang="en-US" sz="2800" dirty="0"/>
              <a:t>Large Signal Operation</a:t>
            </a:r>
          </a:p>
        </p:txBody>
      </p:sp>
      <p:sp>
        <p:nvSpPr>
          <p:cNvPr id="7" name="TextBox 6">
            <a:extLst>
              <a:ext uri="{FF2B5EF4-FFF2-40B4-BE49-F238E27FC236}">
                <a16:creationId xmlns:a16="http://schemas.microsoft.com/office/drawing/2014/main" id="{8F692C3F-7B55-A9B3-13D8-8BF852D8A19D}"/>
              </a:ext>
            </a:extLst>
          </p:cNvPr>
          <p:cNvSpPr txBox="1"/>
          <p:nvPr/>
        </p:nvSpPr>
        <p:spPr>
          <a:xfrm>
            <a:off x="6242424" y="4724593"/>
            <a:ext cx="5084300" cy="830997"/>
          </a:xfrm>
          <a:prstGeom prst="rect">
            <a:avLst/>
          </a:prstGeom>
          <a:noFill/>
        </p:spPr>
        <p:txBody>
          <a:bodyPr wrap="square">
            <a:spAutoFit/>
          </a:bodyPr>
          <a:lstStyle/>
          <a:p>
            <a:pPr algn="ctr"/>
            <a:r>
              <a:rPr lang="en-US" sz="1600" dirty="0"/>
              <a:t>L(f) [dBc/Hz] = -177 [dBm/Hz] +NF(Pin) [dB] – Pin [dBm]</a:t>
            </a:r>
          </a:p>
          <a:p>
            <a:pPr algn="ctr"/>
            <a:r>
              <a:rPr lang="en-US" sz="1600" dirty="0"/>
              <a:t>(approximate for large signal. Need AM and PM)</a:t>
            </a:r>
          </a:p>
          <a:p>
            <a:pPr algn="ctr"/>
            <a:r>
              <a:rPr lang="en-US" sz="1600" dirty="0"/>
              <a:t>Noise is Parametric</a:t>
            </a:r>
          </a:p>
        </p:txBody>
      </p:sp>
      <p:sp>
        <p:nvSpPr>
          <p:cNvPr id="10" name="TextBox 9">
            <a:extLst>
              <a:ext uri="{FF2B5EF4-FFF2-40B4-BE49-F238E27FC236}">
                <a16:creationId xmlns:a16="http://schemas.microsoft.com/office/drawing/2014/main" id="{ABD9A9C0-550B-6744-A689-748C881D0D0E}"/>
              </a:ext>
            </a:extLst>
          </p:cNvPr>
          <p:cNvSpPr txBox="1"/>
          <p:nvPr/>
        </p:nvSpPr>
        <p:spPr>
          <a:xfrm>
            <a:off x="692277" y="6105207"/>
            <a:ext cx="774573" cy="338554"/>
          </a:xfrm>
          <a:prstGeom prst="rect">
            <a:avLst/>
          </a:prstGeom>
          <a:noFill/>
        </p:spPr>
        <p:txBody>
          <a:bodyPr wrap="square" rtlCol="0">
            <a:spAutoFit/>
          </a:bodyPr>
          <a:lstStyle/>
          <a:p>
            <a:r>
              <a:rPr lang="en-US" sz="1600" dirty="0">
                <a:solidFill>
                  <a:schemeClr val="accent1">
                    <a:lumMod val="75000"/>
                  </a:schemeClr>
                </a:solidFill>
              </a:rPr>
              <a:t>(HBT)</a:t>
            </a:r>
          </a:p>
        </p:txBody>
      </p:sp>
      <p:pic>
        <p:nvPicPr>
          <p:cNvPr id="11" name="Picture 10">
            <a:extLst>
              <a:ext uri="{FF2B5EF4-FFF2-40B4-BE49-F238E27FC236}">
                <a16:creationId xmlns:a16="http://schemas.microsoft.com/office/drawing/2014/main" id="{BEAC72DA-FC41-F152-BF00-A50D4AAC21C3}"/>
              </a:ext>
            </a:extLst>
          </p:cNvPr>
          <p:cNvPicPr>
            <a:picLocks noChangeAspect="1"/>
          </p:cNvPicPr>
          <p:nvPr/>
        </p:nvPicPr>
        <p:blipFill>
          <a:blip r:embed="rId4">
            <a:extLst>
              <a:ext uri="{28A0092B-C50C-407E-A947-70E740481C1C}">
                <a14:useLocalDpi xmlns:a14="http://schemas.microsoft.com/office/drawing/2010/main" val="0"/>
              </a:ext>
            </a:extLst>
          </a:blip>
          <a:srcRect l="50949"/>
          <a:stretch>
            <a:fillRect/>
          </a:stretch>
        </p:blipFill>
        <p:spPr bwMode="auto">
          <a:xfrm>
            <a:off x="2092528" y="4123840"/>
            <a:ext cx="1772502" cy="1201506"/>
          </a:xfrm>
          <a:prstGeom prst="rect">
            <a:avLst/>
          </a:prstGeom>
          <a:noFill/>
        </p:spPr>
      </p:pic>
      <p:sp>
        <p:nvSpPr>
          <p:cNvPr id="12" name="TextBox 11">
            <a:extLst>
              <a:ext uri="{FF2B5EF4-FFF2-40B4-BE49-F238E27FC236}">
                <a16:creationId xmlns:a16="http://schemas.microsoft.com/office/drawing/2014/main" id="{4192AFFB-5E71-AFB2-96D9-BCEB318AEF3F}"/>
              </a:ext>
            </a:extLst>
          </p:cNvPr>
          <p:cNvSpPr txBox="1"/>
          <p:nvPr/>
        </p:nvSpPr>
        <p:spPr>
          <a:xfrm>
            <a:off x="3865031" y="4443566"/>
            <a:ext cx="608998" cy="523220"/>
          </a:xfrm>
          <a:prstGeom prst="rect">
            <a:avLst/>
          </a:prstGeom>
          <a:noFill/>
        </p:spPr>
        <p:txBody>
          <a:bodyPr wrap="square" rtlCol="0">
            <a:spAutoFit/>
          </a:bodyPr>
          <a:lstStyle/>
          <a:p>
            <a:r>
              <a:rPr lang="en-US" sz="2800" dirty="0"/>
              <a:t>??</a:t>
            </a:r>
          </a:p>
        </p:txBody>
      </p:sp>
    </p:spTree>
    <p:extLst>
      <p:ext uri="{BB962C8B-B14F-4D97-AF65-F5344CB8AC3E}">
        <p14:creationId xmlns:p14="http://schemas.microsoft.com/office/powerpoint/2010/main" val="20392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BF9D6E-45B1-4834-49B6-2D43BC30726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25CB5E-AE9C-B6BE-B423-45A4AE295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CA347D-7AB7-3F69-FD38-9FF5FC3B4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1EA28D-9B0B-5D96-E35D-E6BB1AF09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D1C177E-B70A-10E5-1BDA-A43F1D304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5642909-2CC0-5F2E-7DD7-4E6086C05085}"/>
              </a:ext>
            </a:extLst>
          </p:cNvPr>
          <p:cNvPicPr>
            <a:picLocks noChangeAspect="1"/>
          </p:cNvPicPr>
          <p:nvPr/>
        </p:nvPicPr>
        <p:blipFill>
          <a:blip r:embed="rId3"/>
          <a:stretch>
            <a:fillRect/>
          </a:stretch>
        </p:blipFill>
        <p:spPr>
          <a:xfrm>
            <a:off x="8654622" y="6285370"/>
            <a:ext cx="3534268" cy="562053"/>
          </a:xfrm>
          <a:prstGeom prst="rect">
            <a:avLst/>
          </a:prstGeom>
        </p:spPr>
      </p:pic>
      <p:pic>
        <p:nvPicPr>
          <p:cNvPr id="5" name="Picture 4">
            <a:extLst>
              <a:ext uri="{FF2B5EF4-FFF2-40B4-BE49-F238E27FC236}">
                <a16:creationId xmlns:a16="http://schemas.microsoft.com/office/drawing/2014/main" id="{9F039E1B-6DC5-7449-7DBA-F4C0C3EE25EA}"/>
              </a:ext>
            </a:extLst>
          </p:cNvPr>
          <p:cNvPicPr>
            <a:picLocks noChangeAspect="1"/>
          </p:cNvPicPr>
          <p:nvPr/>
        </p:nvPicPr>
        <p:blipFill>
          <a:blip r:embed="rId4"/>
          <a:stretch>
            <a:fillRect/>
          </a:stretch>
        </p:blipFill>
        <p:spPr>
          <a:xfrm>
            <a:off x="28600" y="11791"/>
            <a:ext cx="5854190" cy="2806295"/>
          </a:xfrm>
          <a:prstGeom prst="rect">
            <a:avLst/>
          </a:prstGeom>
        </p:spPr>
      </p:pic>
      <p:pic>
        <p:nvPicPr>
          <p:cNvPr id="7" name="Picture 6">
            <a:extLst>
              <a:ext uri="{FF2B5EF4-FFF2-40B4-BE49-F238E27FC236}">
                <a16:creationId xmlns:a16="http://schemas.microsoft.com/office/drawing/2014/main" id="{811E0966-E560-71BD-BA95-2C8156BC383F}"/>
              </a:ext>
            </a:extLst>
          </p:cNvPr>
          <p:cNvPicPr>
            <a:picLocks noChangeAspect="1"/>
          </p:cNvPicPr>
          <p:nvPr/>
        </p:nvPicPr>
        <p:blipFill>
          <a:blip r:embed="rId5"/>
          <a:stretch>
            <a:fillRect/>
          </a:stretch>
        </p:blipFill>
        <p:spPr>
          <a:xfrm>
            <a:off x="7519706" y="12959"/>
            <a:ext cx="4650963" cy="2837785"/>
          </a:xfrm>
          <a:prstGeom prst="rect">
            <a:avLst/>
          </a:prstGeom>
        </p:spPr>
      </p:pic>
      <p:pic>
        <p:nvPicPr>
          <p:cNvPr id="9" name="Picture 8">
            <a:extLst>
              <a:ext uri="{FF2B5EF4-FFF2-40B4-BE49-F238E27FC236}">
                <a16:creationId xmlns:a16="http://schemas.microsoft.com/office/drawing/2014/main" id="{1F03459E-CB15-13E8-ED43-BB107A6DF45D}"/>
              </a:ext>
            </a:extLst>
          </p:cNvPr>
          <p:cNvPicPr>
            <a:picLocks noChangeAspect="1"/>
          </p:cNvPicPr>
          <p:nvPr/>
        </p:nvPicPr>
        <p:blipFill>
          <a:blip r:embed="rId6"/>
          <a:stretch>
            <a:fillRect/>
          </a:stretch>
        </p:blipFill>
        <p:spPr>
          <a:xfrm>
            <a:off x="21772" y="3123768"/>
            <a:ext cx="5395932" cy="2786090"/>
          </a:xfrm>
          <a:prstGeom prst="rect">
            <a:avLst/>
          </a:prstGeom>
        </p:spPr>
      </p:pic>
      <p:pic>
        <p:nvPicPr>
          <p:cNvPr id="12" name="Picture 11">
            <a:extLst>
              <a:ext uri="{FF2B5EF4-FFF2-40B4-BE49-F238E27FC236}">
                <a16:creationId xmlns:a16="http://schemas.microsoft.com/office/drawing/2014/main" id="{BF6AAAC7-FA3B-33E5-2C2C-D71FC5E2C397}"/>
              </a:ext>
            </a:extLst>
          </p:cNvPr>
          <p:cNvPicPr>
            <a:picLocks noChangeAspect="1"/>
          </p:cNvPicPr>
          <p:nvPr/>
        </p:nvPicPr>
        <p:blipFill>
          <a:blip r:embed="rId7"/>
          <a:stretch>
            <a:fillRect/>
          </a:stretch>
        </p:blipFill>
        <p:spPr>
          <a:xfrm>
            <a:off x="5758543" y="3120580"/>
            <a:ext cx="6411685" cy="2888687"/>
          </a:xfrm>
          <a:prstGeom prst="rect">
            <a:avLst/>
          </a:prstGeom>
        </p:spPr>
      </p:pic>
      <p:sp>
        <p:nvSpPr>
          <p:cNvPr id="14" name="TextBox 13">
            <a:extLst>
              <a:ext uri="{FF2B5EF4-FFF2-40B4-BE49-F238E27FC236}">
                <a16:creationId xmlns:a16="http://schemas.microsoft.com/office/drawing/2014/main" id="{A56BDD21-BEBC-3169-6EA4-6004C8CBFD07}"/>
              </a:ext>
            </a:extLst>
          </p:cNvPr>
          <p:cNvSpPr txBox="1"/>
          <p:nvPr/>
        </p:nvSpPr>
        <p:spPr>
          <a:xfrm>
            <a:off x="243692" y="5759735"/>
            <a:ext cx="3445946" cy="1200329"/>
          </a:xfrm>
          <a:prstGeom prst="rect">
            <a:avLst/>
          </a:prstGeom>
          <a:noFill/>
        </p:spPr>
        <p:txBody>
          <a:bodyPr wrap="square" rtlCol="0">
            <a:spAutoFit/>
          </a:bodyPr>
          <a:lstStyle/>
          <a:p>
            <a:r>
              <a:rPr lang="en-US" sz="3600" b="1" dirty="0"/>
              <a:t>R&amp;S FSWP:</a:t>
            </a:r>
          </a:p>
          <a:p>
            <a:r>
              <a:rPr lang="en-US" sz="3600" b="1" dirty="0"/>
              <a:t>What’s Inside?</a:t>
            </a:r>
          </a:p>
        </p:txBody>
      </p:sp>
      <p:sp>
        <p:nvSpPr>
          <p:cNvPr id="17" name="TextBox 16">
            <a:extLst>
              <a:ext uri="{FF2B5EF4-FFF2-40B4-BE49-F238E27FC236}">
                <a16:creationId xmlns:a16="http://schemas.microsoft.com/office/drawing/2014/main" id="{B6566AE1-2284-C481-3ACB-CB53CD4C6F55}"/>
              </a:ext>
            </a:extLst>
          </p:cNvPr>
          <p:cNvSpPr txBox="1"/>
          <p:nvPr/>
        </p:nvSpPr>
        <p:spPr>
          <a:xfrm>
            <a:off x="4121602" y="6500173"/>
            <a:ext cx="4880388" cy="307777"/>
          </a:xfrm>
          <a:prstGeom prst="rect">
            <a:avLst/>
          </a:prstGeom>
          <a:noFill/>
        </p:spPr>
        <p:txBody>
          <a:bodyPr wrap="square" rtlCol="0">
            <a:spAutoFit/>
          </a:bodyPr>
          <a:lstStyle/>
          <a:p>
            <a:r>
              <a:rPr lang="en-US" sz="1400" dirty="0"/>
              <a:t>All images courtesy of </a:t>
            </a:r>
            <a:r>
              <a:rPr lang="de-DE" sz="1400" dirty="0"/>
              <a:t>Rohde &amp; Schwarz GmbH &amp; Co. KG</a:t>
            </a:r>
            <a:endParaRPr lang="en-US" sz="1400" dirty="0"/>
          </a:p>
        </p:txBody>
      </p:sp>
      <p:sp>
        <p:nvSpPr>
          <p:cNvPr id="3" name="TextBox 2">
            <a:extLst>
              <a:ext uri="{FF2B5EF4-FFF2-40B4-BE49-F238E27FC236}">
                <a16:creationId xmlns:a16="http://schemas.microsoft.com/office/drawing/2014/main" id="{EA633FA7-2457-0FC2-B84C-721D932F35E4}"/>
              </a:ext>
            </a:extLst>
          </p:cNvPr>
          <p:cNvSpPr txBox="1"/>
          <p:nvPr/>
        </p:nvSpPr>
        <p:spPr>
          <a:xfrm>
            <a:off x="7311176" y="2815445"/>
            <a:ext cx="5204182" cy="307777"/>
          </a:xfrm>
          <a:prstGeom prst="rect">
            <a:avLst/>
          </a:prstGeom>
          <a:noFill/>
        </p:spPr>
        <p:txBody>
          <a:bodyPr wrap="square" rtlCol="0">
            <a:spAutoFit/>
          </a:bodyPr>
          <a:lstStyle/>
          <a:p>
            <a:r>
              <a:rPr lang="en-US" sz="1400" dirty="0">
                <a:solidFill>
                  <a:schemeClr val="bg1"/>
                </a:solidFill>
              </a:rPr>
              <a:t>Cancel un-correlated noise not common to Channels 1 and 2.</a:t>
            </a:r>
          </a:p>
        </p:txBody>
      </p:sp>
      <p:sp>
        <p:nvSpPr>
          <p:cNvPr id="4" name="TextBox 3">
            <a:extLst>
              <a:ext uri="{FF2B5EF4-FFF2-40B4-BE49-F238E27FC236}">
                <a16:creationId xmlns:a16="http://schemas.microsoft.com/office/drawing/2014/main" id="{99A9274C-EDAF-7555-678C-16F8DDE158B9}"/>
              </a:ext>
            </a:extLst>
          </p:cNvPr>
          <p:cNvSpPr txBox="1"/>
          <p:nvPr/>
        </p:nvSpPr>
        <p:spPr>
          <a:xfrm>
            <a:off x="1330359" y="2959355"/>
            <a:ext cx="2475994" cy="307777"/>
          </a:xfrm>
          <a:prstGeom prst="rect">
            <a:avLst/>
          </a:prstGeom>
          <a:noFill/>
        </p:spPr>
        <p:txBody>
          <a:bodyPr wrap="square" rtlCol="0">
            <a:spAutoFit/>
          </a:bodyPr>
          <a:lstStyle/>
          <a:p>
            <a:r>
              <a:rPr lang="en-US" sz="1400" dirty="0"/>
              <a:t>RE: AM Noise, IM: PM Noise</a:t>
            </a:r>
          </a:p>
        </p:txBody>
      </p:sp>
      <p:sp>
        <p:nvSpPr>
          <p:cNvPr id="6" name="Arrow: Right 5">
            <a:extLst>
              <a:ext uri="{FF2B5EF4-FFF2-40B4-BE49-F238E27FC236}">
                <a16:creationId xmlns:a16="http://schemas.microsoft.com/office/drawing/2014/main" id="{C011A9A1-73CE-32D4-BFA1-8DDDFADF1E19}"/>
              </a:ext>
            </a:extLst>
          </p:cNvPr>
          <p:cNvSpPr/>
          <p:nvPr/>
        </p:nvSpPr>
        <p:spPr>
          <a:xfrm flipV="1">
            <a:off x="5758543" y="932687"/>
            <a:ext cx="1913273" cy="2148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D5F2814-02D4-45FF-D676-29CAE20F8B6D}"/>
              </a:ext>
            </a:extLst>
          </p:cNvPr>
          <p:cNvSpPr/>
          <p:nvPr/>
        </p:nvSpPr>
        <p:spPr>
          <a:xfrm flipV="1">
            <a:off x="5221224" y="5605271"/>
            <a:ext cx="726583" cy="1971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82246F8-2B4E-6AAC-51E5-D586FB9201F4}"/>
              </a:ext>
            </a:extLst>
          </p:cNvPr>
          <p:cNvSpPr/>
          <p:nvPr/>
        </p:nvSpPr>
        <p:spPr>
          <a:xfrm rot="9837254" flipV="1">
            <a:off x="5312959" y="2708814"/>
            <a:ext cx="2305559" cy="210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66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29B57C-516B-D43C-0CFA-B150E7C57D63}"/>
            </a:ext>
          </a:extLst>
        </p:cNvPr>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79884460-7F09-E31C-BB00-4AB5638D0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EF9497FA-9F2B-DFD5-7CD4-8DB4C5B11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6C9AB5EE-46F4-3C4E-4A1E-97BB80BD4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65DFE123-8AEA-B487-9B24-8B33B5648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300EF9-09F8-CC27-9243-BD26811FA2F7}"/>
              </a:ext>
            </a:extLst>
          </p:cNvPr>
          <p:cNvPicPr>
            <a:picLocks noChangeAspect="1"/>
          </p:cNvPicPr>
          <p:nvPr/>
        </p:nvPicPr>
        <p:blipFill>
          <a:blip r:embed="rId2"/>
          <a:stretch>
            <a:fillRect/>
          </a:stretch>
        </p:blipFill>
        <p:spPr>
          <a:xfrm>
            <a:off x="0" y="-859"/>
            <a:ext cx="4926314" cy="643896"/>
          </a:xfrm>
          <a:prstGeom prst="rect">
            <a:avLst/>
          </a:prstGeom>
        </p:spPr>
      </p:pic>
      <p:pic>
        <p:nvPicPr>
          <p:cNvPr id="3" name="Picture 2" descr="A graph with lines and points&#10;&#10;Description automatically generated">
            <a:extLst>
              <a:ext uri="{FF2B5EF4-FFF2-40B4-BE49-F238E27FC236}">
                <a16:creationId xmlns:a16="http://schemas.microsoft.com/office/drawing/2014/main" id="{F83F677A-9311-DC71-03BF-5C8279E54E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0590" y="643037"/>
            <a:ext cx="7902220" cy="55710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9DDCAFA-5F33-3B93-4A6A-D62E7FBD7AD5}"/>
              </a:ext>
            </a:extLst>
          </p:cNvPr>
          <p:cNvPicPr>
            <a:picLocks noChangeAspect="1"/>
          </p:cNvPicPr>
          <p:nvPr/>
        </p:nvPicPr>
        <p:blipFill>
          <a:blip r:embed="rId4"/>
          <a:stretch>
            <a:fillRect/>
          </a:stretch>
        </p:blipFill>
        <p:spPr>
          <a:xfrm>
            <a:off x="8635960" y="6274484"/>
            <a:ext cx="3534268" cy="562053"/>
          </a:xfrm>
          <a:prstGeom prst="rect">
            <a:avLst/>
          </a:prstGeom>
        </p:spPr>
      </p:pic>
      <p:sp>
        <p:nvSpPr>
          <p:cNvPr id="7" name="TextBox 6">
            <a:extLst>
              <a:ext uri="{FF2B5EF4-FFF2-40B4-BE49-F238E27FC236}">
                <a16:creationId xmlns:a16="http://schemas.microsoft.com/office/drawing/2014/main" id="{CC7DCE0D-4C9C-24D7-B669-E10E1F9E1DC6}"/>
              </a:ext>
            </a:extLst>
          </p:cNvPr>
          <p:cNvSpPr txBox="1"/>
          <p:nvPr/>
        </p:nvSpPr>
        <p:spPr>
          <a:xfrm>
            <a:off x="4925881" y="947520"/>
            <a:ext cx="2111638" cy="338554"/>
          </a:xfrm>
          <a:prstGeom prst="rect">
            <a:avLst/>
          </a:prstGeom>
          <a:noFill/>
        </p:spPr>
        <p:txBody>
          <a:bodyPr wrap="square" rtlCol="0">
            <a:spAutoFit/>
          </a:bodyPr>
          <a:lstStyle/>
          <a:p>
            <a:r>
              <a:rPr lang="en-US" sz="1600" dirty="0">
                <a:solidFill>
                  <a:schemeClr val="bg2">
                    <a:lumMod val="50000"/>
                  </a:schemeClr>
                </a:solidFill>
              </a:rPr>
              <a:t>At 2 GHz Carrier</a:t>
            </a:r>
          </a:p>
        </p:txBody>
      </p:sp>
      <p:sp>
        <p:nvSpPr>
          <p:cNvPr id="2" name="TextBox 1">
            <a:extLst>
              <a:ext uri="{FF2B5EF4-FFF2-40B4-BE49-F238E27FC236}">
                <a16:creationId xmlns:a16="http://schemas.microsoft.com/office/drawing/2014/main" id="{F96C826F-BF02-AB86-F1EE-BC2EFFE59AEB}"/>
              </a:ext>
            </a:extLst>
          </p:cNvPr>
          <p:cNvSpPr txBox="1"/>
          <p:nvPr/>
        </p:nvSpPr>
        <p:spPr>
          <a:xfrm>
            <a:off x="2788299" y="1413921"/>
            <a:ext cx="6117957" cy="646331"/>
          </a:xfrm>
          <a:prstGeom prst="rect">
            <a:avLst/>
          </a:prstGeom>
          <a:noFill/>
        </p:spPr>
        <p:txBody>
          <a:bodyPr wrap="square">
            <a:spAutoFit/>
          </a:bodyPr>
          <a:lstStyle/>
          <a:p>
            <a:pPr algn="ctr"/>
            <a:r>
              <a:rPr lang="en-US" dirty="0"/>
              <a:t>L(f) [dBc/Hz]* = -177 [dBm/Hz] +NF(Pin) [dB] – Pin [dBm] [4]</a:t>
            </a:r>
          </a:p>
          <a:p>
            <a:pPr algn="ctr"/>
            <a:r>
              <a:rPr lang="en-US" dirty="0"/>
              <a:t>(approximate for large signal.)</a:t>
            </a:r>
          </a:p>
        </p:txBody>
      </p:sp>
      <p:sp>
        <p:nvSpPr>
          <p:cNvPr id="4" name="TextBox 3">
            <a:extLst>
              <a:ext uri="{FF2B5EF4-FFF2-40B4-BE49-F238E27FC236}">
                <a16:creationId xmlns:a16="http://schemas.microsoft.com/office/drawing/2014/main" id="{59D7BBF9-C277-610E-2153-A03AD401A630}"/>
              </a:ext>
            </a:extLst>
          </p:cNvPr>
          <p:cNvSpPr txBox="1"/>
          <p:nvPr/>
        </p:nvSpPr>
        <p:spPr>
          <a:xfrm>
            <a:off x="2992893" y="4486656"/>
            <a:ext cx="1024128" cy="369332"/>
          </a:xfrm>
          <a:prstGeom prst="rect">
            <a:avLst/>
          </a:prstGeom>
          <a:noFill/>
        </p:spPr>
        <p:txBody>
          <a:bodyPr wrap="square" rtlCol="0">
            <a:spAutoFit/>
          </a:bodyPr>
          <a:lstStyle/>
          <a:p>
            <a:r>
              <a:rPr lang="en-US" dirty="0">
                <a:solidFill>
                  <a:srgbClr val="0070C0"/>
                </a:solidFill>
              </a:rPr>
              <a:t>Additive</a:t>
            </a:r>
          </a:p>
        </p:txBody>
      </p:sp>
      <p:sp>
        <p:nvSpPr>
          <p:cNvPr id="8" name="TextBox 7">
            <a:extLst>
              <a:ext uri="{FF2B5EF4-FFF2-40B4-BE49-F238E27FC236}">
                <a16:creationId xmlns:a16="http://schemas.microsoft.com/office/drawing/2014/main" id="{9A267E4B-3158-1D30-A73C-E8F7DEDB2459}"/>
              </a:ext>
            </a:extLst>
          </p:cNvPr>
          <p:cNvSpPr txBox="1"/>
          <p:nvPr/>
        </p:nvSpPr>
        <p:spPr>
          <a:xfrm>
            <a:off x="5757489" y="2518623"/>
            <a:ext cx="1397759" cy="369332"/>
          </a:xfrm>
          <a:prstGeom prst="rect">
            <a:avLst/>
          </a:prstGeom>
          <a:noFill/>
        </p:spPr>
        <p:txBody>
          <a:bodyPr wrap="square" rtlCol="0">
            <a:spAutoFit/>
          </a:bodyPr>
          <a:lstStyle/>
          <a:p>
            <a:r>
              <a:rPr lang="en-US" dirty="0">
                <a:solidFill>
                  <a:srgbClr val="0070C0"/>
                </a:solidFill>
              </a:rPr>
              <a:t>Parametric</a:t>
            </a:r>
          </a:p>
        </p:txBody>
      </p:sp>
      <p:sp>
        <p:nvSpPr>
          <p:cNvPr id="9" name="TextBox 8">
            <a:extLst>
              <a:ext uri="{FF2B5EF4-FFF2-40B4-BE49-F238E27FC236}">
                <a16:creationId xmlns:a16="http://schemas.microsoft.com/office/drawing/2014/main" id="{29B08C8E-17A0-2649-80F3-8A21AB219DB9}"/>
              </a:ext>
            </a:extLst>
          </p:cNvPr>
          <p:cNvSpPr txBox="1"/>
          <p:nvPr/>
        </p:nvSpPr>
        <p:spPr>
          <a:xfrm>
            <a:off x="4843159" y="4005848"/>
            <a:ext cx="1024128" cy="369332"/>
          </a:xfrm>
          <a:prstGeom prst="rect">
            <a:avLst/>
          </a:prstGeom>
          <a:noFill/>
        </p:spPr>
        <p:txBody>
          <a:bodyPr wrap="square" rtlCol="0">
            <a:spAutoFit/>
          </a:bodyPr>
          <a:lstStyle/>
          <a:p>
            <a:r>
              <a:rPr lang="en-US" dirty="0">
                <a:solidFill>
                  <a:schemeClr val="accent2"/>
                </a:solidFill>
              </a:rPr>
              <a:t>Additive</a:t>
            </a:r>
          </a:p>
        </p:txBody>
      </p:sp>
      <p:sp>
        <p:nvSpPr>
          <p:cNvPr id="10" name="TextBox 9">
            <a:extLst>
              <a:ext uri="{FF2B5EF4-FFF2-40B4-BE49-F238E27FC236}">
                <a16:creationId xmlns:a16="http://schemas.microsoft.com/office/drawing/2014/main" id="{1F7EA73C-2870-B2EC-2CA1-9323A5104031}"/>
              </a:ext>
            </a:extLst>
          </p:cNvPr>
          <p:cNvSpPr txBox="1"/>
          <p:nvPr/>
        </p:nvSpPr>
        <p:spPr>
          <a:xfrm>
            <a:off x="8279697" y="2486215"/>
            <a:ext cx="1397759" cy="369332"/>
          </a:xfrm>
          <a:prstGeom prst="rect">
            <a:avLst/>
          </a:prstGeom>
          <a:noFill/>
        </p:spPr>
        <p:txBody>
          <a:bodyPr wrap="square" rtlCol="0">
            <a:spAutoFit/>
          </a:bodyPr>
          <a:lstStyle/>
          <a:p>
            <a:r>
              <a:rPr lang="en-US" dirty="0">
                <a:solidFill>
                  <a:schemeClr val="accent2"/>
                </a:solidFill>
              </a:rPr>
              <a:t>Parametric</a:t>
            </a:r>
          </a:p>
        </p:txBody>
      </p:sp>
      <p:sp>
        <p:nvSpPr>
          <p:cNvPr id="11" name="TextBox 10">
            <a:extLst>
              <a:ext uri="{FF2B5EF4-FFF2-40B4-BE49-F238E27FC236}">
                <a16:creationId xmlns:a16="http://schemas.microsoft.com/office/drawing/2014/main" id="{430FE845-947F-4359-4E9E-1BE0883CBCD2}"/>
              </a:ext>
            </a:extLst>
          </p:cNvPr>
          <p:cNvSpPr txBox="1"/>
          <p:nvPr/>
        </p:nvSpPr>
        <p:spPr>
          <a:xfrm>
            <a:off x="224506" y="1260032"/>
            <a:ext cx="2123255" cy="954107"/>
          </a:xfrm>
          <a:prstGeom prst="rect">
            <a:avLst/>
          </a:prstGeom>
          <a:noFill/>
        </p:spPr>
        <p:txBody>
          <a:bodyPr wrap="square" rtlCol="0">
            <a:spAutoFit/>
          </a:bodyPr>
          <a:lstStyle/>
          <a:p>
            <a:r>
              <a:rPr lang="en-US" sz="2800" dirty="0"/>
              <a:t>Key Equation!</a:t>
            </a:r>
          </a:p>
        </p:txBody>
      </p:sp>
      <p:sp>
        <p:nvSpPr>
          <p:cNvPr id="13" name="TextBox 12">
            <a:extLst>
              <a:ext uri="{FF2B5EF4-FFF2-40B4-BE49-F238E27FC236}">
                <a16:creationId xmlns:a16="http://schemas.microsoft.com/office/drawing/2014/main" id="{16C1F625-546A-AE59-2F93-CE963DE72EF2}"/>
              </a:ext>
            </a:extLst>
          </p:cNvPr>
          <p:cNvSpPr txBox="1"/>
          <p:nvPr/>
        </p:nvSpPr>
        <p:spPr>
          <a:xfrm>
            <a:off x="201152" y="2241624"/>
            <a:ext cx="1574083" cy="646331"/>
          </a:xfrm>
          <a:prstGeom prst="rect">
            <a:avLst/>
          </a:prstGeom>
          <a:noFill/>
        </p:spPr>
        <p:txBody>
          <a:bodyPr wrap="square">
            <a:spAutoFit/>
          </a:bodyPr>
          <a:lstStyle/>
          <a:p>
            <a:r>
              <a:rPr lang="en-US" dirty="0"/>
              <a:t>*White noise region</a:t>
            </a:r>
          </a:p>
        </p:txBody>
      </p:sp>
    </p:spTree>
    <p:extLst>
      <p:ext uri="{BB962C8B-B14F-4D97-AF65-F5344CB8AC3E}">
        <p14:creationId xmlns:p14="http://schemas.microsoft.com/office/powerpoint/2010/main" val="4236796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C0848B-048F-E7CE-7E5F-8910329728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0089" y="128016"/>
            <a:ext cx="7880548" cy="2258568"/>
          </a:xfrm>
          <a:prstGeom prst="rect">
            <a:avLst/>
          </a:prstGeom>
          <a:noFill/>
        </p:spPr>
      </p:pic>
      <p:pic>
        <p:nvPicPr>
          <p:cNvPr id="3" name="Picture 2">
            <a:extLst>
              <a:ext uri="{FF2B5EF4-FFF2-40B4-BE49-F238E27FC236}">
                <a16:creationId xmlns:a16="http://schemas.microsoft.com/office/drawing/2014/main" id="{C7C11A4F-55C4-BB09-2A66-859D1B1175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6664" y="3523532"/>
            <a:ext cx="7893351" cy="2191468"/>
          </a:xfrm>
          <a:prstGeom prst="rect">
            <a:avLst/>
          </a:prstGeom>
          <a:noFill/>
        </p:spPr>
      </p:pic>
      <p:sp>
        <p:nvSpPr>
          <p:cNvPr id="5" name="TextBox 4">
            <a:extLst>
              <a:ext uri="{FF2B5EF4-FFF2-40B4-BE49-F238E27FC236}">
                <a16:creationId xmlns:a16="http://schemas.microsoft.com/office/drawing/2014/main" id="{E8533CDF-B7FE-FF63-5B66-9020F55A5316}"/>
              </a:ext>
            </a:extLst>
          </p:cNvPr>
          <p:cNvSpPr txBox="1"/>
          <p:nvPr/>
        </p:nvSpPr>
        <p:spPr>
          <a:xfrm>
            <a:off x="851154" y="2671018"/>
            <a:ext cx="10890504" cy="646331"/>
          </a:xfrm>
          <a:prstGeom prst="rect">
            <a:avLst/>
          </a:prstGeom>
          <a:noFill/>
        </p:spPr>
        <p:txBody>
          <a:bodyPr wrap="square">
            <a:spAutoFit/>
          </a:bodyPr>
          <a:lstStyle/>
          <a:p>
            <a:pPr marL="0" marR="0" algn="ctr">
              <a:spcAft>
                <a:spcPts val="1000"/>
              </a:spcAft>
            </a:pP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LVA-273PN+:  2 GHz Additive Phase Noise (APM) [dBc/Hz] at 10 kHz and 1 MHz offsets, versus Input Power [dBm].  (</a:t>
            </a:r>
            <a:r>
              <a:rPr lang="en-US" sz="1800" i="1" kern="100"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Pin_Opt</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 ~+11 dBm, Pin_1dB = ~+1 dBm).</a:t>
            </a:r>
          </a:p>
        </p:txBody>
      </p:sp>
      <p:sp>
        <p:nvSpPr>
          <p:cNvPr id="7" name="TextBox 6">
            <a:extLst>
              <a:ext uri="{FF2B5EF4-FFF2-40B4-BE49-F238E27FC236}">
                <a16:creationId xmlns:a16="http://schemas.microsoft.com/office/drawing/2014/main" id="{0FB7EA9D-CAF0-BDE3-384D-22236AB3A16B}"/>
              </a:ext>
            </a:extLst>
          </p:cNvPr>
          <p:cNvSpPr txBox="1"/>
          <p:nvPr/>
        </p:nvSpPr>
        <p:spPr>
          <a:xfrm>
            <a:off x="571690" y="5953720"/>
            <a:ext cx="11027664" cy="923330"/>
          </a:xfrm>
          <a:prstGeom prst="rect">
            <a:avLst/>
          </a:prstGeom>
          <a:noFill/>
        </p:spPr>
        <p:txBody>
          <a:bodyPr wrap="square">
            <a:spAutoFit/>
          </a:bodyPr>
          <a:lstStyle/>
          <a:p>
            <a:pPr marL="0" marR="0" algn="ctr">
              <a:spcAft>
                <a:spcPts val="1000"/>
              </a:spcAft>
            </a:pP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GVA-84+:  2 GHz Additive Phase Noise (APM) [dBc/Hz] at 10 kHz and 1 MHz offsets, versus Input Power [dBm].  (</a:t>
            </a:r>
            <a:r>
              <a:rPr lang="en-US" sz="1800" i="1" kern="100"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Pin_Opt</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 ~+1 dBm, Pin_1dB = ~+3 dBm).</a:t>
            </a:r>
            <a:b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EFFC7E4-9128-3C4C-B9A8-D7F8D06B823F}"/>
              </a:ext>
            </a:extLst>
          </p:cNvPr>
          <p:cNvPicPr>
            <a:picLocks noChangeAspect="1"/>
          </p:cNvPicPr>
          <p:nvPr/>
        </p:nvPicPr>
        <p:blipFill>
          <a:blip r:embed="rId4"/>
          <a:stretch>
            <a:fillRect/>
          </a:stretch>
        </p:blipFill>
        <p:spPr>
          <a:xfrm>
            <a:off x="8635960" y="6274484"/>
            <a:ext cx="3534268" cy="562053"/>
          </a:xfrm>
          <a:prstGeom prst="rect">
            <a:avLst/>
          </a:prstGeom>
        </p:spPr>
      </p:pic>
      <p:pic>
        <p:nvPicPr>
          <p:cNvPr id="12" name="Picture 11">
            <a:extLst>
              <a:ext uri="{FF2B5EF4-FFF2-40B4-BE49-F238E27FC236}">
                <a16:creationId xmlns:a16="http://schemas.microsoft.com/office/drawing/2014/main" id="{CE101EE3-3628-9B4B-71BD-4B3C92EB690D}"/>
              </a:ext>
            </a:extLst>
          </p:cNvPr>
          <p:cNvPicPr>
            <a:picLocks noChangeAspect="1"/>
          </p:cNvPicPr>
          <p:nvPr/>
        </p:nvPicPr>
        <p:blipFill>
          <a:blip r:embed="rId5"/>
          <a:stretch>
            <a:fillRect/>
          </a:stretch>
        </p:blipFill>
        <p:spPr>
          <a:xfrm>
            <a:off x="212731" y="3863276"/>
            <a:ext cx="1879318" cy="1515887"/>
          </a:xfrm>
          <a:prstGeom prst="rect">
            <a:avLst/>
          </a:prstGeom>
        </p:spPr>
      </p:pic>
      <p:pic>
        <p:nvPicPr>
          <p:cNvPr id="14" name="Picture 13">
            <a:extLst>
              <a:ext uri="{FF2B5EF4-FFF2-40B4-BE49-F238E27FC236}">
                <a16:creationId xmlns:a16="http://schemas.microsoft.com/office/drawing/2014/main" id="{EE239D7E-C838-EE0A-5DF2-FAE76AC8CC4C}"/>
              </a:ext>
            </a:extLst>
          </p:cNvPr>
          <p:cNvPicPr>
            <a:picLocks noChangeAspect="1"/>
          </p:cNvPicPr>
          <p:nvPr/>
        </p:nvPicPr>
        <p:blipFill>
          <a:blip r:embed="rId6"/>
          <a:stretch>
            <a:fillRect/>
          </a:stretch>
        </p:blipFill>
        <p:spPr>
          <a:xfrm>
            <a:off x="172761" y="106781"/>
            <a:ext cx="1875303" cy="2106182"/>
          </a:xfrm>
          <a:prstGeom prst="rect">
            <a:avLst/>
          </a:prstGeom>
        </p:spPr>
      </p:pic>
      <p:sp>
        <p:nvSpPr>
          <p:cNvPr id="6" name="TextBox 5">
            <a:extLst>
              <a:ext uri="{FF2B5EF4-FFF2-40B4-BE49-F238E27FC236}">
                <a16:creationId xmlns:a16="http://schemas.microsoft.com/office/drawing/2014/main" id="{04C8A9C7-8BC0-210D-EDA8-A75EAA2FC455}"/>
              </a:ext>
            </a:extLst>
          </p:cNvPr>
          <p:cNvSpPr txBox="1"/>
          <p:nvPr/>
        </p:nvSpPr>
        <p:spPr>
          <a:xfrm>
            <a:off x="104668" y="5392841"/>
            <a:ext cx="2240089" cy="307777"/>
          </a:xfrm>
          <a:prstGeom prst="rect">
            <a:avLst/>
          </a:prstGeom>
          <a:noFill/>
        </p:spPr>
        <p:txBody>
          <a:bodyPr wrap="square" rtlCol="0">
            <a:spAutoFit/>
          </a:bodyPr>
          <a:lstStyle/>
          <a:p>
            <a:r>
              <a:rPr lang="en-US" sz="1400" dirty="0"/>
              <a:t>Mini-Circuits Proprietary</a:t>
            </a:r>
          </a:p>
        </p:txBody>
      </p:sp>
      <p:sp>
        <p:nvSpPr>
          <p:cNvPr id="11" name="TextBox 10">
            <a:extLst>
              <a:ext uri="{FF2B5EF4-FFF2-40B4-BE49-F238E27FC236}">
                <a16:creationId xmlns:a16="http://schemas.microsoft.com/office/drawing/2014/main" id="{1E94F914-D095-412C-5A36-AAB652D9AE05}"/>
              </a:ext>
            </a:extLst>
          </p:cNvPr>
          <p:cNvSpPr txBox="1"/>
          <p:nvPr/>
        </p:nvSpPr>
        <p:spPr>
          <a:xfrm>
            <a:off x="12954" y="2224205"/>
            <a:ext cx="2240089" cy="307777"/>
          </a:xfrm>
          <a:prstGeom prst="rect">
            <a:avLst/>
          </a:prstGeom>
          <a:noFill/>
        </p:spPr>
        <p:txBody>
          <a:bodyPr wrap="square" rtlCol="0">
            <a:spAutoFit/>
          </a:bodyPr>
          <a:lstStyle/>
          <a:p>
            <a:r>
              <a:rPr lang="en-US" sz="1400" dirty="0"/>
              <a:t>Mini-Circuits Proprietary</a:t>
            </a:r>
          </a:p>
        </p:txBody>
      </p:sp>
      <p:sp>
        <p:nvSpPr>
          <p:cNvPr id="15" name="TextBox 14">
            <a:extLst>
              <a:ext uri="{FF2B5EF4-FFF2-40B4-BE49-F238E27FC236}">
                <a16:creationId xmlns:a16="http://schemas.microsoft.com/office/drawing/2014/main" id="{4E8A94A4-9293-4DAC-C5DF-C6D0A913FB8B}"/>
              </a:ext>
            </a:extLst>
          </p:cNvPr>
          <p:cNvSpPr txBox="1"/>
          <p:nvPr/>
        </p:nvSpPr>
        <p:spPr>
          <a:xfrm>
            <a:off x="10166986" y="3648704"/>
            <a:ext cx="1930526" cy="1169551"/>
          </a:xfrm>
          <a:prstGeom prst="rect">
            <a:avLst/>
          </a:prstGeom>
          <a:noFill/>
        </p:spPr>
        <p:txBody>
          <a:bodyPr wrap="square" rtlCol="0">
            <a:spAutoFit/>
          </a:bodyPr>
          <a:lstStyle/>
          <a:p>
            <a:r>
              <a:rPr lang="en-US" sz="1400" dirty="0"/>
              <a:t>G = 18dB</a:t>
            </a:r>
          </a:p>
          <a:p>
            <a:r>
              <a:rPr lang="en-US" sz="1400" dirty="0"/>
              <a:t>NF = 6 dB</a:t>
            </a:r>
          </a:p>
          <a:p>
            <a:r>
              <a:rPr lang="en-US" sz="1400" dirty="0"/>
              <a:t>P1dB = +21 dBm</a:t>
            </a:r>
          </a:p>
          <a:p>
            <a:r>
              <a:rPr lang="en-US" sz="1400" dirty="0"/>
              <a:t>OIP3 = +37 dBm</a:t>
            </a:r>
          </a:p>
          <a:p>
            <a:r>
              <a:rPr lang="en-US" sz="1400" dirty="0"/>
              <a:t>Darlington-Cascode</a:t>
            </a:r>
          </a:p>
        </p:txBody>
      </p:sp>
      <p:sp>
        <p:nvSpPr>
          <p:cNvPr id="16" name="TextBox 15">
            <a:extLst>
              <a:ext uri="{FF2B5EF4-FFF2-40B4-BE49-F238E27FC236}">
                <a16:creationId xmlns:a16="http://schemas.microsoft.com/office/drawing/2014/main" id="{32B4759F-11D9-BC22-39DF-4CCBE5ED622D}"/>
              </a:ext>
            </a:extLst>
          </p:cNvPr>
          <p:cNvSpPr txBox="1"/>
          <p:nvPr/>
        </p:nvSpPr>
        <p:spPr>
          <a:xfrm>
            <a:off x="10166985" y="672283"/>
            <a:ext cx="1812283" cy="1169551"/>
          </a:xfrm>
          <a:prstGeom prst="rect">
            <a:avLst/>
          </a:prstGeom>
          <a:noFill/>
        </p:spPr>
        <p:txBody>
          <a:bodyPr wrap="square" rtlCol="0">
            <a:spAutoFit/>
          </a:bodyPr>
          <a:lstStyle/>
          <a:p>
            <a:r>
              <a:rPr lang="en-US" sz="1400" dirty="0"/>
              <a:t>G = 17dB</a:t>
            </a:r>
          </a:p>
          <a:p>
            <a:r>
              <a:rPr lang="en-US" sz="1400" dirty="0"/>
              <a:t>NF = 8 dB</a:t>
            </a:r>
          </a:p>
          <a:p>
            <a:r>
              <a:rPr lang="en-US" sz="1400" dirty="0"/>
              <a:t>P1dB = +17 dBm</a:t>
            </a:r>
          </a:p>
          <a:p>
            <a:r>
              <a:rPr lang="en-US" sz="1400" dirty="0"/>
              <a:t>OIP3 = +27 dBm</a:t>
            </a:r>
          </a:p>
          <a:p>
            <a:r>
              <a:rPr lang="en-US" sz="1400" dirty="0"/>
              <a:t>Distributed*</a:t>
            </a:r>
          </a:p>
        </p:txBody>
      </p:sp>
      <p:sp>
        <p:nvSpPr>
          <p:cNvPr id="17" name="TextBox 16">
            <a:extLst>
              <a:ext uri="{FF2B5EF4-FFF2-40B4-BE49-F238E27FC236}">
                <a16:creationId xmlns:a16="http://schemas.microsoft.com/office/drawing/2014/main" id="{57CA40DE-813D-C301-65E0-47C5578DFA8C}"/>
              </a:ext>
            </a:extLst>
          </p:cNvPr>
          <p:cNvSpPr txBox="1"/>
          <p:nvPr/>
        </p:nvSpPr>
        <p:spPr>
          <a:xfrm>
            <a:off x="212731" y="2413159"/>
            <a:ext cx="1711090" cy="276999"/>
          </a:xfrm>
          <a:prstGeom prst="rect">
            <a:avLst/>
          </a:prstGeom>
          <a:noFill/>
        </p:spPr>
        <p:txBody>
          <a:bodyPr wrap="square" rtlCol="0">
            <a:spAutoFit/>
          </a:bodyPr>
          <a:lstStyle/>
          <a:p>
            <a:r>
              <a:rPr lang="en-US" sz="1200" dirty="0"/>
              <a:t>2 um </a:t>
            </a:r>
            <a:r>
              <a:rPr lang="en-US" sz="1200" dirty="0" err="1"/>
              <a:t>InGaP</a:t>
            </a:r>
            <a:r>
              <a:rPr lang="en-US" sz="1200" dirty="0"/>
              <a:t>/GaAs HBT</a:t>
            </a:r>
          </a:p>
        </p:txBody>
      </p:sp>
      <p:sp>
        <p:nvSpPr>
          <p:cNvPr id="18" name="TextBox 17">
            <a:extLst>
              <a:ext uri="{FF2B5EF4-FFF2-40B4-BE49-F238E27FC236}">
                <a16:creationId xmlns:a16="http://schemas.microsoft.com/office/drawing/2014/main" id="{51793546-811C-0892-95B4-8064F61AB124}"/>
              </a:ext>
            </a:extLst>
          </p:cNvPr>
          <p:cNvSpPr txBox="1"/>
          <p:nvPr/>
        </p:nvSpPr>
        <p:spPr>
          <a:xfrm>
            <a:off x="310895" y="5569310"/>
            <a:ext cx="1711090" cy="276999"/>
          </a:xfrm>
          <a:prstGeom prst="rect">
            <a:avLst/>
          </a:prstGeom>
          <a:noFill/>
        </p:spPr>
        <p:txBody>
          <a:bodyPr wrap="square" rtlCol="0">
            <a:spAutoFit/>
          </a:bodyPr>
          <a:lstStyle/>
          <a:p>
            <a:r>
              <a:rPr lang="en-US" sz="1200" dirty="0"/>
              <a:t>2 um </a:t>
            </a:r>
            <a:r>
              <a:rPr lang="en-US" sz="1200" dirty="0" err="1"/>
              <a:t>InGaP</a:t>
            </a:r>
            <a:r>
              <a:rPr lang="en-US" sz="1200" dirty="0"/>
              <a:t>/GaAs HBT</a:t>
            </a:r>
          </a:p>
        </p:txBody>
      </p:sp>
      <p:sp>
        <p:nvSpPr>
          <p:cNvPr id="8" name="TextBox 7">
            <a:extLst>
              <a:ext uri="{FF2B5EF4-FFF2-40B4-BE49-F238E27FC236}">
                <a16:creationId xmlns:a16="http://schemas.microsoft.com/office/drawing/2014/main" id="{AD4377CC-0774-4AD1-D390-E83DA5857109}"/>
              </a:ext>
            </a:extLst>
          </p:cNvPr>
          <p:cNvSpPr txBox="1"/>
          <p:nvPr/>
        </p:nvSpPr>
        <p:spPr>
          <a:xfrm>
            <a:off x="10241280" y="1810898"/>
            <a:ext cx="1711090" cy="584775"/>
          </a:xfrm>
          <a:prstGeom prst="rect">
            <a:avLst/>
          </a:prstGeom>
          <a:noFill/>
        </p:spPr>
        <p:txBody>
          <a:bodyPr wrap="square" rtlCol="0">
            <a:spAutoFit/>
          </a:bodyPr>
          <a:lstStyle/>
          <a:p>
            <a:r>
              <a:rPr lang="en-US" dirty="0"/>
              <a:t>*</a:t>
            </a:r>
            <a:r>
              <a:rPr lang="en-US" sz="1400" dirty="0"/>
              <a:t>Hint</a:t>
            </a:r>
            <a:r>
              <a:rPr lang="en-US" dirty="0"/>
              <a:t>: </a:t>
            </a:r>
            <a:r>
              <a:rPr lang="en-US" sz="1400" dirty="0"/>
              <a:t>think parallel combining!</a:t>
            </a:r>
          </a:p>
        </p:txBody>
      </p:sp>
    </p:spTree>
    <p:extLst>
      <p:ext uri="{BB962C8B-B14F-4D97-AF65-F5344CB8AC3E}">
        <p14:creationId xmlns:p14="http://schemas.microsoft.com/office/powerpoint/2010/main" val="401777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1CD24-6B96-0606-DA0C-4A6A4FB3AB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EF95DA-906D-C99C-79C8-53D7837A6C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664" y="3541820"/>
            <a:ext cx="7893351" cy="2191468"/>
          </a:xfrm>
          <a:prstGeom prst="rect">
            <a:avLst/>
          </a:prstGeom>
          <a:noFill/>
        </p:spPr>
      </p:pic>
      <p:sp>
        <p:nvSpPr>
          <p:cNvPr id="5" name="TextBox 4">
            <a:extLst>
              <a:ext uri="{FF2B5EF4-FFF2-40B4-BE49-F238E27FC236}">
                <a16:creationId xmlns:a16="http://schemas.microsoft.com/office/drawing/2014/main" id="{C7BBAAA8-309B-B202-D8A7-169B9BE57DCE}"/>
              </a:ext>
            </a:extLst>
          </p:cNvPr>
          <p:cNvSpPr txBox="1"/>
          <p:nvPr/>
        </p:nvSpPr>
        <p:spPr>
          <a:xfrm>
            <a:off x="778087" y="2761519"/>
            <a:ext cx="10890504" cy="646331"/>
          </a:xfrm>
          <a:prstGeom prst="rect">
            <a:avLst/>
          </a:prstGeom>
          <a:noFill/>
        </p:spPr>
        <p:txBody>
          <a:bodyPr wrap="square">
            <a:spAutoFit/>
          </a:bodyPr>
          <a:lstStyle/>
          <a:p>
            <a:pPr marL="0" marR="0" algn="ctr">
              <a:spcAft>
                <a:spcPts val="1000"/>
              </a:spcAft>
            </a:pP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GVA-62</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2 GHz Additive Phase Noise (APM) [dBc/Hz] at 10 kHz and 1 MHz offsets, versus Input Power [dBm].  (</a:t>
            </a:r>
            <a:r>
              <a:rPr lang="en-US" sz="1800" i="1" kern="100"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Pin_Opt</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 ~+</a:t>
            </a: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5</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dBm, Pin_1dB = ~+6 dBm).</a:t>
            </a:r>
          </a:p>
        </p:txBody>
      </p:sp>
      <p:sp>
        <p:nvSpPr>
          <p:cNvPr id="7" name="TextBox 6">
            <a:extLst>
              <a:ext uri="{FF2B5EF4-FFF2-40B4-BE49-F238E27FC236}">
                <a16:creationId xmlns:a16="http://schemas.microsoft.com/office/drawing/2014/main" id="{FEDD3211-BA27-F675-B254-5A5166033810}"/>
              </a:ext>
            </a:extLst>
          </p:cNvPr>
          <p:cNvSpPr txBox="1"/>
          <p:nvPr/>
        </p:nvSpPr>
        <p:spPr>
          <a:xfrm>
            <a:off x="571690" y="5934670"/>
            <a:ext cx="11027664" cy="923330"/>
          </a:xfrm>
          <a:prstGeom prst="rect">
            <a:avLst/>
          </a:prstGeom>
          <a:noFill/>
        </p:spPr>
        <p:txBody>
          <a:bodyPr wrap="square">
            <a:spAutoFit/>
          </a:bodyPr>
          <a:lstStyle/>
          <a:p>
            <a:pPr marL="0" marR="0" algn="ctr">
              <a:spcAft>
                <a:spcPts val="1000"/>
              </a:spcAft>
            </a:pP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GVA-84+:  2 GHz Additive Phase Noise (APM) [dBc/Hz] at 10 kHz and 1 MHz offsets, versus Input Power [dBm].  (</a:t>
            </a:r>
            <a:r>
              <a:rPr lang="en-US" sz="1800" i="1" kern="100"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Pin_Opt</a:t>
            </a:r>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 ~+1 dBm, Pin_1dB = ~+4 dBm).</a:t>
            </a:r>
            <a:b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BDA73DF-CA7C-8DEF-F2FE-C6E97D85514C}"/>
              </a:ext>
            </a:extLst>
          </p:cNvPr>
          <p:cNvPicPr>
            <a:picLocks noChangeAspect="1"/>
          </p:cNvPicPr>
          <p:nvPr/>
        </p:nvPicPr>
        <p:blipFill>
          <a:blip r:embed="rId3"/>
          <a:stretch>
            <a:fillRect/>
          </a:stretch>
        </p:blipFill>
        <p:spPr>
          <a:xfrm>
            <a:off x="8635960" y="6274484"/>
            <a:ext cx="3534268" cy="562053"/>
          </a:xfrm>
          <a:prstGeom prst="rect">
            <a:avLst/>
          </a:prstGeom>
        </p:spPr>
      </p:pic>
      <p:pic>
        <p:nvPicPr>
          <p:cNvPr id="12" name="Picture 11">
            <a:extLst>
              <a:ext uri="{FF2B5EF4-FFF2-40B4-BE49-F238E27FC236}">
                <a16:creationId xmlns:a16="http://schemas.microsoft.com/office/drawing/2014/main" id="{2E220D91-4800-2AB3-3937-FFC8AD405EAC}"/>
              </a:ext>
            </a:extLst>
          </p:cNvPr>
          <p:cNvPicPr>
            <a:picLocks noChangeAspect="1"/>
          </p:cNvPicPr>
          <p:nvPr/>
        </p:nvPicPr>
        <p:blipFill>
          <a:blip r:embed="rId4"/>
          <a:stretch>
            <a:fillRect/>
          </a:stretch>
        </p:blipFill>
        <p:spPr>
          <a:xfrm>
            <a:off x="172761" y="3866313"/>
            <a:ext cx="1879318" cy="1515887"/>
          </a:xfrm>
          <a:prstGeom prst="rect">
            <a:avLst/>
          </a:prstGeom>
        </p:spPr>
      </p:pic>
      <p:sp>
        <p:nvSpPr>
          <p:cNvPr id="6" name="TextBox 5">
            <a:extLst>
              <a:ext uri="{FF2B5EF4-FFF2-40B4-BE49-F238E27FC236}">
                <a16:creationId xmlns:a16="http://schemas.microsoft.com/office/drawing/2014/main" id="{E07DF31F-85F7-9A88-642A-37218AC0CB7C}"/>
              </a:ext>
            </a:extLst>
          </p:cNvPr>
          <p:cNvSpPr txBox="1"/>
          <p:nvPr/>
        </p:nvSpPr>
        <p:spPr>
          <a:xfrm>
            <a:off x="58852" y="5449991"/>
            <a:ext cx="2240089" cy="307777"/>
          </a:xfrm>
          <a:prstGeom prst="rect">
            <a:avLst/>
          </a:prstGeom>
          <a:noFill/>
        </p:spPr>
        <p:txBody>
          <a:bodyPr wrap="square" rtlCol="0">
            <a:spAutoFit/>
          </a:bodyPr>
          <a:lstStyle/>
          <a:p>
            <a:r>
              <a:rPr lang="en-US" sz="1400" dirty="0"/>
              <a:t>Mini-Circuits Proprietary</a:t>
            </a:r>
          </a:p>
        </p:txBody>
      </p:sp>
      <p:sp>
        <p:nvSpPr>
          <p:cNvPr id="11" name="TextBox 10">
            <a:extLst>
              <a:ext uri="{FF2B5EF4-FFF2-40B4-BE49-F238E27FC236}">
                <a16:creationId xmlns:a16="http://schemas.microsoft.com/office/drawing/2014/main" id="{A1DA1FB8-7231-7D04-724A-3841EDC5301A}"/>
              </a:ext>
            </a:extLst>
          </p:cNvPr>
          <p:cNvSpPr txBox="1"/>
          <p:nvPr/>
        </p:nvSpPr>
        <p:spPr>
          <a:xfrm>
            <a:off x="0" y="2193147"/>
            <a:ext cx="2240089" cy="307777"/>
          </a:xfrm>
          <a:prstGeom prst="rect">
            <a:avLst/>
          </a:prstGeom>
          <a:noFill/>
        </p:spPr>
        <p:txBody>
          <a:bodyPr wrap="square" rtlCol="0">
            <a:spAutoFit/>
          </a:bodyPr>
          <a:lstStyle/>
          <a:p>
            <a:r>
              <a:rPr lang="en-US" sz="1400" dirty="0"/>
              <a:t>Mini-Circuits Proprietary</a:t>
            </a:r>
          </a:p>
        </p:txBody>
      </p:sp>
      <p:sp>
        <p:nvSpPr>
          <p:cNvPr id="13" name="TextBox 12">
            <a:extLst>
              <a:ext uri="{FF2B5EF4-FFF2-40B4-BE49-F238E27FC236}">
                <a16:creationId xmlns:a16="http://schemas.microsoft.com/office/drawing/2014/main" id="{80A46D0C-4D59-9D1E-C72F-429ED2AB6A0A}"/>
              </a:ext>
            </a:extLst>
          </p:cNvPr>
          <p:cNvSpPr txBox="1"/>
          <p:nvPr/>
        </p:nvSpPr>
        <p:spPr>
          <a:xfrm>
            <a:off x="10120637" y="394080"/>
            <a:ext cx="1812283" cy="1384995"/>
          </a:xfrm>
          <a:prstGeom prst="rect">
            <a:avLst/>
          </a:prstGeom>
          <a:noFill/>
        </p:spPr>
        <p:txBody>
          <a:bodyPr wrap="square" rtlCol="0">
            <a:spAutoFit/>
          </a:bodyPr>
          <a:lstStyle/>
          <a:p>
            <a:r>
              <a:rPr lang="en-US" sz="1400" dirty="0"/>
              <a:t>G = 15 dB</a:t>
            </a:r>
          </a:p>
          <a:p>
            <a:r>
              <a:rPr lang="en-US" sz="1400" dirty="0"/>
              <a:t>NF = 5 dB</a:t>
            </a:r>
          </a:p>
          <a:p>
            <a:r>
              <a:rPr lang="en-US" sz="1400" dirty="0"/>
              <a:t>P1dB = +20 dBm</a:t>
            </a:r>
          </a:p>
          <a:p>
            <a:r>
              <a:rPr lang="en-US" sz="1400" dirty="0"/>
              <a:t>OIP3 = +35 dBm</a:t>
            </a:r>
          </a:p>
          <a:p>
            <a:r>
              <a:rPr lang="en-US" sz="1400" dirty="0"/>
              <a:t>Darlington w/ Re feedback</a:t>
            </a:r>
          </a:p>
        </p:txBody>
      </p:sp>
      <p:sp>
        <p:nvSpPr>
          <p:cNvPr id="15" name="TextBox 14">
            <a:extLst>
              <a:ext uri="{FF2B5EF4-FFF2-40B4-BE49-F238E27FC236}">
                <a16:creationId xmlns:a16="http://schemas.microsoft.com/office/drawing/2014/main" id="{D422F350-87FD-7C43-9234-95A759E7C0B9}"/>
              </a:ext>
            </a:extLst>
          </p:cNvPr>
          <p:cNvSpPr txBox="1"/>
          <p:nvPr/>
        </p:nvSpPr>
        <p:spPr>
          <a:xfrm>
            <a:off x="10166986" y="3648704"/>
            <a:ext cx="1812283" cy="1169551"/>
          </a:xfrm>
          <a:prstGeom prst="rect">
            <a:avLst/>
          </a:prstGeom>
          <a:noFill/>
        </p:spPr>
        <p:txBody>
          <a:bodyPr wrap="square" rtlCol="0">
            <a:spAutoFit/>
          </a:bodyPr>
          <a:lstStyle/>
          <a:p>
            <a:r>
              <a:rPr lang="en-US" sz="1400" dirty="0"/>
              <a:t>G = 18dB</a:t>
            </a:r>
          </a:p>
          <a:p>
            <a:r>
              <a:rPr lang="en-US" sz="1400" dirty="0"/>
              <a:t>NF = 6 dB</a:t>
            </a:r>
          </a:p>
          <a:p>
            <a:r>
              <a:rPr lang="en-US" sz="1400" dirty="0"/>
              <a:t>P1dB = +21 dBm</a:t>
            </a:r>
          </a:p>
          <a:p>
            <a:r>
              <a:rPr lang="en-US" sz="1400" dirty="0"/>
              <a:t>OIP3 = +37 dBm</a:t>
            </a:r>
          </a:p>
          <a:p>
            <a:r>
              <a:rPr lang="en-US" sz="1400" dirty="0"/>
              <a:t>Darlington Cascode</a:t>
            </a:r>
          </a:p>
        </p:txBody>
      </p:sp>
      <p:pic>
        <p:nvPicPr>
          <p:cNvPr id="9" name="Picture 8">
            <a:extLst>
              <a:ext uri="{FF2B5EF4-FFF2-40B4-BE49-F238E27FC236}">
                <a16:creationId xmlns:a16="http://schemas.microsoft.com/office/drawing/2014/main" id="{B7185130-85ED-245A-A7A2-3181B5BF9E2D}"/>
              </a:ext>
            </a:extLst>
          </p:cNvPr>
          <p:cNvPicPr>
            <a:picLocks noChangeAspect="1"/>
          </p:cNvPicPr>
          <p:nvPr/>
        </p:nvPicPr>
        <p:blipFill>
          <a:blip r:embed="rId5"/>
          <a:stretch>
            <a:fillRect/>
          </a:stretch>
        </p:blipFill>
        <p:spPr>
          <a:xfrm>
            <a:off x="135052" y="191039"/>
            <a:ext cx="1970893" cy="1941694"/>
          </a:xfrm>
          <a:prstGeom prst="rect">
            <a:avLst/>
          </a:prstGeom>
        </p:spPr>
      </p:pic>
      <p:pic>
        <p:nvPicPr>
          <p:cNvPr id="18" name="Picture 17">
            <a:extLst>
              <a:ext uri="{FF2B5EF4-FFF2-40B4-BE49-F238E27FC236}">
                <a16:creationId xmlns:a16="http://schemas.microsoft.com/office/drawing/2014/main" id="{AE775797-7EB4-C28F-422F-28AEC842C3AA}"/>
              </a:ext>
            </a:extLst>
          </p:cNvPr>
          <p:cNvPicPr>
            <a:picLocks noChangeAspect="1"/>
          </p:cNvPicPr>
          <p:nvPr/>
        </p:nvPicPr>
        <p:blipFill>
          <a:blip r:embed="rId6"/>
          <a:stretch>
            <a:fillRect/>
          </a:stretch>
        </p:blipFill>
        <p:spPr>
          <a:xfrm>
            <a:off x="2630961" y="16552"/>
            <a:ext cx="7536025" cy="2695615"/>
          </a:xfrm>
          <a:prstGeom prst="rect">
            <a:avLst/>
          </a:prstGeom>
        </p:spPr>
      </p:pic>
      <p:sp>
        <p:nvSpPr>
          <p:cNvPr id="19" name="TextBox 18">
            <a:extLst>
              <a:ext uri="{FF2B5EF4-FFF2-40B4-BE49-F238E27FC236}">
                <a16:creationId xmlns:a16="http://schemas.microsoft.com/office/drawing/2014/main" id="{D21EBF4F-69FC-0AE4-4450-D9524B1FC86B}"/>
              </a:ext>
            </a:extLst>
          </p:cNvPr>
          <p:cNvSpPr txBox="1"/>
          <p:nvPr/>
        </p:nvSpPr>
        <p:spPr>
          <a:xfrm>
            <a:off x="212731" y="2413159"/>
            <a:ext cx="1711090" cy="276999"/>
          </a:xfrm>
          <a:prstGeom prst="rect">
            <a:avLst/>
          </a:prstGeom>
          <a:noFill/>
        </p:spPr>
        <p:txBody>
          <a:bodyPr wrap="square" rtlCol="0">
            <a:spAutoFit/>
          </a:bodyPr>
          <a:lstStyle/>
          <a:p>
            <a:r>
              <a:rPr lang="en-US" sz="1200" dirty="0"/>
              <a:t>2 um </a:t>
            </a:r>
            <a:r>
              <a:rPr lang="en-US" sz="1200" dirty="0" err="1"/>
              <a:t>InGaP</a:t>
            </a:r>
            <a:r>
              <a:rPr lang="en-US" sz="1200" dirty="0"/>
              <a:t>/GaAs HBT</a:t>
            </a:r>
          </a:p>
        </p:txBody>
      </p:sp>
      <p:sp>
        <p:nvSpPr>
          <p:cNvPr id="20" name="TextBox 19">
            <a:extLst>
              <a:ext uri="{FF2B5EF4-FFF2-40B4-BE49-F238E27FC236}">
                <a16:creationId xmlns:a16="http://schemas.microsoft.com/office/drawing/2014/main" id="{FE176EC9-D6D7-0ACB-3E45-57958373C2A5}"/>
              </a:ext>
            </a:extLst>
          </p:cNvPr>
          <p:cNvSpPr txBox="1"/>
          <p:nvPr/>
        </p:nvSpPr>
        <p:spPr>
          <a:xfrm>
            <a:off x="310895" y="5619268"/>
            <a:ext cx="1711090" cy="276999"/>
          </a:xfrm>
          <a:prstGeom prst="rect">
            <a:avLst/>
          </a:prstGeom>
          <a:noFill/>
        </p:spPr>
        <p:txBody>
          <a:bodyPr wrap="square" rtlCol="0">
            <a:spAutoFit/>
          </a:bodyPr>
          <a:lstStyle/>
          <a:p>
            <a:r>
              <a:rPr lang="en-US" sz="1200" dirty="0"/>
              <a:t>2 um </a:t>
            </a:r>
            <a:r>
              <a:rPr lang="en-US" sz="1200" dirty="0" err="1"/>
              <a:t>InGaP</a:t>
            </a:r>
            <a:r>
              <a:rPr lang="en-US" sz="1200" dirty="0"/>
              <a:t>/GaAs HBT</a:t>
            </a:r>
          </a:p>
        </p:txBody>
      </p:sp>
    </p:spTree>
    <p:extLst>
      <p:ext uri="{BB962C8B-B14F-4D97-AF65-F5344CB8AC3E}">
        <p14:creationId xmlns:p14="http://schemas.microsoft.com/office/powerpoint/2010/main" val="3368030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17C9DB-84C7-5644-F2A2-8EFE1C6498A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1CF2FA-CF51-0C79-E41D-77B695A61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CDA6838-02AC-ED39-2FDD-2E2BB85E1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 name="Rectangle 9">
              <a:extLst>
                <a:ext uri="{FF2B5EF4-FFF2-40B4-BE49-F238E27FC236}">
                  <a16:creationId xmlns:a16="http://schemas.microsoft.com/office/drawing/2014/main" id="{BD3510AB-920C-45BE-B958-799A96AC1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1DB435-5213-E1EC-5D7C-3A20D7B0E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A122290-EB46-5704-C2A5-7FFCBC6CD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43C0CBB-005B-EDEE-2858-4C0A14184D92}"/>
              </a:ext>
            </a:extLst>
          </p:cNvPr>
          <p:cNvPicPr>
            <a:picLocks noChangeAspect="1"/>
          </p:cNvPicPr>
          <p:nvPr/>
        </p:nvPicPr>
        <p:blipFill>
          <a:blip r:embed="rId2"/>
          <a:stretch>
            <a:fillRect/>
          </a:stretch>
        </p:blipFill>
        <p:spPr>
          <a:xfrm>
            <a:off x="8672018" y="0"/>
            <a:ext cx="3534268" cy="562053"/>
          </a:xfrm>
          <a:prstGeom prst="rect">
            <a:avLst/>
          </a:prstGeom>
        </p:spPr>
      </p:pic>
      <p:sp>
        <p:nvSpPr>
          <p:cNvPr id="5" name="TextBox 4">
            <a:extLst>
              <a:ext uri="{FF2B5EF4-FFF2-40B4-BE49-F238E27FC236}">
                <a16:creationId xmlns:a16="http://schemas.microsoft.com/office/drawing/2014/main" id="{F7070745-0040-8269-EFE4-A78BE924A393}"/>
              </a:ext>
            </a:extLst>
          </p:cNvPr>
          <p:cNvSpPr txBox="1"/>
          <p:nvPr/>
        </p:nvSpPr>
        <p:spPr>
          <a:xfrm>
            <a:off x="3998842" y="862874"/>
            <a:ext cx="3674163" cy="523220"/>
          </a:xfrm>
          <a:prstGeom prst="rect">
            <a:avLst/>
          </a:prstGeom>
          <a:noFill/>
        </p:spPr>
        <p:txBody>
          <a:bodyPr wrap="square" rtlCol="0">
            <a:spAutoFit/>
          </a:bodyPr>
          <a:lstStyle/>
          <a:p>
            <a:r>
              <a:rPr lang="en-US" sz="2800" b="1" dirty="0">
                <a:solidFill>
                  <a:schemeClr val="bg2">
                    <a:lumMod val="90000"/>
                  </a:schemeClr>
                </a:solidFill>
              </a:rPr>
              <a:t>Effect of R</a:t>
            </a:r>
            <a:r>
              <a:rPr lang="en-US" sz="2800" b="1" baseline="-25000" dirty="0">
                <a:solidFill>
                  <a:schemeClr val="bg2">
                    <a:lumMod val="90000"/>
                  </a:schemeClr>
                </a:solidFill>
              </a:rPr>
              <a:t>_E</a:t>
            </a:r>
            <a:r>
              <a:rPr lang="en-US" sz="2800" b="1" dirty="0">
                <a:solidFill>
                  <a:schemeClr val="bg2">
                    <a:lumMod val="90000"/>
                  </a:schemeClr>
                </a:solidFill>
              </a:rPr>
              <a:t> on APM</a:t>
            </a:r>
          </a:p>
        </p:txBody>
      </p:sp>
      <p:pic>
        <p:nvPicPr>
          <p:cNvPr id="2" name="Picture 1">
            <a:extLst>
              <a:ext uri="{FF2B5EF4-FFF2-40B4-BE49-F238E27FC236}">
                <a16:creationId xmlns:a16="http://schemas.microsoft.com/office/drawing/2014/main" id="{7F30BDCC-2669-AA4F-6A42-F8A3092C32FE}"/>
              </a:ext>
            </a:extLst>
          </p:cNvPr>
          <p:cNvPicPr>
            <a:picLocks noChangeAspect="1"/>
          </p:cNvPicPr>
          <p:nvPr/>
        </p:nvPicPr>
        <p:blipFill>
          <a:blip r:embed="rId3"/>
          <a:stretch>
            <a:fillRect/>
          </a:stretch>
        </p:blipFill>
        <p:spPr>
          <a:xfrm>
            <a:off x="122367" y="3847407"/>
            <a:ext cx="3556254" cy="2884417"/>
          </a:xfrm>
          <a:prstGeom prst="rect">
            <a:avLst/>
          </a:prstGeom>
        </p:spPr>
      </p:pic>
      <p:pic>
        <p:nvPicPr>
          <p:cNvPr id="3" name="Picture 2">
            <a:extLst>
              <a:ext uri="{FF2B5EF4-FFF2-40B4-BE49-F238E27FC236}">
                <a16:creationId xmlns:a16="http://schemas.microsoft.com/office/drawing/2014/main" id="{F9B26163-34A8-565D-0049-34744F854BC3}"/>
              </a:ext>
            </a:extLst>
          </p:cNvPr>
          <p:cNvPicPr>
            <a:picLocks noChangeAspect="1"/>
          </p:cNvPicPr>
          <p:nvPr/>
        </p:nvPicPr>
        <p:blipFill>
          <a:blip r:embed="rId4"/>
          <a:stretch>
            <a:fillRect/>
          </a:stretch>
        </p:blipFill>
        <p:spPr>
          <a:xfrm>
            <a:off x="8587467" y="3699518"/>
            <a:ext cx="3207846" cy="3160322"/>
          </a:xfrm>
          <a:prstGeom prst="rect">
            <a:avLst/>
          </a:prstGeom>
        </p:spPr>
      </p:pic>
      <p:sp>
        <p:nvSpPr>
          <p:cNvPr id="6" name="TextBox 5">
            <a:extLst>
              <a:ext uri="{FF2B5EF4-FFF2-40B4-BE49-F238E27FC236}">
                <a16:creationId xmlns:a16="http://schemas.microsoft.com/office/drawing/2014/main" id="{6B7632A8-D635-C3A2-901F-EAF435AA137F}"/>
              </a:ext>
            </a:extLst>
          </p:cNvPr>
          <p:cNvSpPr txBox="1"/>
          <p:nvPr/>
        </p:nvSpPr>
        <p:spPr>
          <a:xfrm>
            <a:off x="170243" y="1490884"/>
            <a:ext cx="2905091" cy="2308324"/>
          </a:xfrm>
          <a:prstGeom prst="rect">
            <a:avLst/>
          </a:prstGeom>
          <a:noFill/>
        </p:spPr>
        <p:txBody>
          <a:bodyPr wrap="none" rtlCol="0">
            <a:spAutoFit/>
          </a:bodyPr>
          <a:lstStyle/>
          <a:p>
            <a:r>
              <a:rPr lang="en-US" dirty="0"/>
              <a:t>GVA-84+:</a:t>
            </a:r>
          </a:p>
          <a:p>
            <a:r>
              <a:rPr lang="en-US" dirty="0" err="1"/>
              <a:t>Idq</a:t>
            </a:r>
            <a:r>
              <a:rPr lang="en-US" dirty="0"/>
              <a:t>=110 mA</a:t>
            </a:r>
          </a:p>
          <a:p>
            <a:r>
              <a:rPr lang="en-US" b="1" dirty="0" err="1"/>
              <a:t>Gdc</a:t>
            </a:r>
            <a:r>
              <a:rPr lang="en-US" b="1" dirty="0"/>
              <a:t>=24 dB</a:t>
            </a:r>
          </a:p>
          <a:p>
            <a:r>
              <a:rPr lang="en-US" dirty="0"/>
              <a:t>P1dB=+21 dBm</a:t>
            </a:r>
          </a:p>
          <a:p>
            <a:r>
              <a:rPr lang="en-US" dirty="0"/>
              <a:t>NF=6 dB</a:t>
            </a:r>
          </a:p>
          <a:p>
            <a:r>
              <a:rPr lang="en-US" dirty="0"/>
              <a:t>2 um PWR </a:t>
            </a:r>
            <a:r>
              <a:rPr lang="en-US" dirty="0" err="1"/>
              <a:t>InGaP</a:t>
            </a:r>
            <a:r>
              <a:rPr lang="en-US" dirty="0"/>
              <a:t>/GaAs HBT</a:t>
            </a:r>
          </a:p>
          <a:p>
            <a:r>
              <a:rPr lang="en-US" dirty="0"/>
              <a:t>Darlington Cascode</a:t>
            </a:r>
          </a:p>
          <a:p>
            <a:r>
              <a:rPr lang="en-US" b="1" dirty="0"/>
              <a:t>R</a:t>
            </a:r>
            <a:r>
              <a:rPr lang="en-US" b="1" baseline="-25000" dirty="0"/>
              <a:t>_E84</a:t>
            </a:r>
            <a:r>
              <a:rPr lang="en-US" dirty="0"/>
              <a:t>= ???</a:t>
            </a:r>
          </a:p>
        </p:txBody>
      </p:sp>
      <p:sp>
        <p:nvSpPr>
          <p:cNvPr id="13" name="TextBox 12">
            <a:extLst>
              <a:ext uri="{FF2B5EF4-FFF2-40B4-BE49-F238E27FC236}">
                <a16:creationId xmlns:a16="http://schemas.microsoft.com/office/drawing/2014/main" id="{765CB035-AEB3-4BB5-F564-07DBD2795197}"/>
              </a:ext>
            </a:extLst>
          </p:cNvPr>
          <p:cNvSpPr txBox="1"/>
          <p:nvPr/>
        </p:nvSpPr>
        <p:spPr>
          <a:xfrm>
            <a:off x="8417870" y="1490884"/>
            <a:ext cx="2905091" cy="2585323"/>
          </a:xfrm>
          <a:prstGeom prst="rect">
            <a:avLst/>
          </a:prstGeom>
          <a:noFill/>
        </p:spPr>
        <p:txBody>
          <a:bodyPr wrap="none" rtlCol="0">
            <a:spAutoFit/>
          </a:bodyPr>
          <a:lstStyle/>
          <a:p>
            <a:r>
              <a:rPr lang="en-US" dirty="0"/>
              <a:t>GVA-62+:</a:t>
            </a:r>
          </a:p>
          <a:p>
            <a:r>
              <a:rPr lang="en-US" dirty="0" err="1"/>
              <a:t>Idq</a:t>
            </a:r>
            <a:r>
              <a:rPr lang="en-US" dirty="0"/>
              <a:t>=82 mA</a:t>
            </a:r>
          </a:p>
          <a:p>
            <a:r>
              <a:rPr lang="en-US" b="1" dirty="0" err="1"/>
              <a:t>Gdc</a:t>
            </a:r>
            <a:r>
              <a:rPr lang="en-US" b="1" dirty="0"/>
              <a:t>=15 dB</a:t>
            </a:r>
          </a:p>
          <a:p>
            <a:r>
              <a:rPr lang="en-US" dirty="0"/>
              <a:t>P1dB=+20 dBm</a:t>
            </a:r>
          </a:p>
          <a:p>
            <a:r>
              <a:rPr lang="en-US" dirty="0"/>
              <a:t>NF=5 dB</a:t>
            </a:r>
          </a:p>
          <a:p>
            <a:r>
              <a:rPr lang="en-US" dirty="0"/>
              <a:t>2 um PWR </a:t>
            </a:r>
            <a:r>
              <a:rPr lang="en-US" dirty="0" err="1"/>
              <a:t>InGaP</a:t>
            </a:r>
            <a:r>
              <a:rPr lang="en-US" dirty="0"/>
              <a:t>/GaAs HBT</a:t>
            </a:r>
          </a:p>
          <a:p>
            <a:r>
              <a:rPr lang="en-US" dirty="0"/>
              <a:t>Darlington w/Re feedback</a:t>
            </a:r>
          </a:p>
          <a:p>
            <a:r>
              <a:rPr lang="en-US" b="1" dirty="0"/>
              <a:t>R</a:t>
            </a:r>
            <a:r>
              <a:rPr lang="en-US" b="1" baseline="-25000" dirty="0"/>
              <a:t>_E62</a:t>
            </a:r>
            <a:r>
              <a:rPr lang="en-US" dirty="0"/>
              <a:t>= ???(&gt; R</a:t>
            </a:r>
            <a:r>
              <a:rPr lang="en-US" baseline="-25000" dirty="0"/>
              <a:t>_E84</a:t>
            </a:r>
            <a:r>
              <a:rPr lang="en-US" dirty="0"/>
              <a:t>)</a:t>
            </a:r>
          </a:p>
          <a:p>
            <a:endParaRPr lang="en-US" dirty="0"/>
          </a:p>
        </p:txBody>
      </p:sp>
      <p:pic>
        <p:nvPicPr>
          <p:cNvPr id="16" name="Picture 15">
            <a:extLst>
              <a:ext uri="{FF2B5EF4-FFF2-40B4-BE49-F238E27FC236}">
                <a16:creationId xmlns:a16="http://schemas.microsoft.com/office/drawing/2014/main" id="{C00A91D3-5D4C-99B6-5F68-61254CFA536D}"/>
              </a:ext>
            </a:extLst>
          </p:cNvPr>
          <p:cNvPicPr>
            <a:picLocks noChangeAspect="1"/>
          </p:cNvPicPr>
          <p:nvPr/>
        </p:nvPicPr>
        <p:blipFill>
          <a:blip r:embed="rId5"/>
          <a:stretch>
            <a:fillRect/>
          </a:stretch>
        </p:blipFill>
        <p:spPr>
          <a:xfrm>
            <a:off x="3626878" y="2054868"/>
            <a:ext cx="4046127" cy="2232708"/>
          </a:xfrm>
          <a:prstGeom prst="rect">
            <a:avLst/>
          </a:prstGeom>
        </p:spPr>
      </p:pic>
      <p:sp>
        <p:nvSpPr>
          <p:cNvPr id="20" name="Oval 19">
            <a:extLst>
              <a:ext uri="{FF2B5EF4-FFF2-40B4-BE49-F238E27FC236}">
                <a16:creationId xmlns:a16="http://schemas.microsoft.com/office/drawing/2014/main" id="{3F2756D1-8123-8CAE-3275-67B33DD91FFB}"/>
              </a:ext>
            </a:extLst>
          </p:cNvPr>
          <p:cNvSpPr/>
          <p:nvPr/>
        </p:nvSpPr>
        <p:spPr>
          <a:xfrm>
            <a:off x="812124" y="4977661"/>
            <a:ext cx="283464" cy="11338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431BB9D-2A29-054F-B183-0495AFF80534}"/>
              </a:ext>
            </a:extLst>
          </p:cNvPr>
          <p:cNvSpPr/>
          <p:nvPr/>
        </p:nvSpPr>
        <p:spPr>
          <a:xfrm>
            <a:off x="2677594" y="4977661"/>
            <a:ext cx="283464" cy="11338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9D39BDF-A8BD-D968-C3D3-18DAD767A987}"/>
              </a:ext>
            </a:extLst>
          </p:cNvPr>
          <p:cNvSpPr/>
          <p:nvPr/>
        </p:nvSpPr>
        <p:spPr>
          <a:xfrm>
            <a:off x="9130116" y="5341718"/>
            <a:ext cx="283464" cy="11338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5DE12AC-97CB-8E25-0465-EC21DFF762D5}"/>
              </a:ext>
            </a:extLst>
          </p:cNvPr>
          <p:cNvSpPr/>
          <p:nvPr/>
        </p:nvSpPr>
        <p:spPr>
          <a:xfrm>
            <a:off x="9814497" y="5341718"/>
            <a:ext cx="283464" cy="11338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041F9E-7B3B-7824-F851-B0E0BBDA9560}"/>
              </a:ext>
            </a:extLst>
          </p:cNvPr>
          <p:cNvSpPr/>
          <p:nvPr/>
        </p:nvSpPr>
        <p:spPr>
          <a:xfrm>
            <a:off x="10296082" y="5341718"/>
            <a:ext cx="283464" cy="11338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C5753CF-F55B-05A7-5170-0E94F4FC0EFF}"/>
              </a:ext>
            </a:extLst>
          </p:cNvPr>
          <p:cNvSpPr/>
          <p:nvPr/>
        </p:nvSpPr>
        <p:spPr>
          <a:xfrm>
            <a:off x="10980463" y="5341718"/>
            <a:ext cx="283464" cy="11338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D11059D-B3C6-2120-3FE5-3C486048AFF4}"/>
              </a:ext>
            </a:extLst>
          </p:cNvPr>
          <p:cNvSpPr txBox="1"/>
          <p:nvPr/>
        </p:nvSpPr>
        <p:spPr>
          <a:xfrm>
            <a:off x="975817" y="3815634"/>
            <a:ext cx="2240089" cy="307777"/>
          </a:xfrm>
          <a:prstGeom prst="rect">
            <a:avLst/>
          </a:prstGeom>
          <a:noFill/>
        </p:spPr>
        <p:txBody>
          <a:bodyPr wrap="square" rtlCol="0">
            <a:spAutoFit/>
          </a:bodyPr>
          <a:lstStyle/>
          <a:p>
            <a:r>
              <a:rPr lang="en-US" sz="1400" dirty="0"/>
              <a:t>Mini-Circuits Proprietary</a:t>
            </a:r>
          </a:p>
        </p:txBody>
      </p:sp>
      <p:sp>
        <p:nvSpPr>
          <p:cNvPr id="27" name="TextBox 26">
            <a:extLst>
              <a:ext uri="{FF2B5EF4-FFF2-40B4-BE49-F238E27FC236}">
                <a16:creationId xmlns:a16="http://schemas.microsoft.com/office/drawing/2014/main" id="{DF4D08A8-DD4B-8E0F-5346-EFBDB030C2FD}"/>
              </a:ext>
            </a:extLst>
          </p:cNvPr>
          <p:cNvSpPr txBox="1"/>
          <p:nvPr/>
        </p:nvSpPr>
        <p:spPr>
          <a:xfrm>
            <a:off x="9210108" y="3651784"/>
            <a:ext cx="2240089" cy="307777"/>
          </a:xfrm>
          <a:prstGeom prst="rect">
            <a:avLst/>
          </a:prstGeom>
          <a:noFill/>
        </p:spPr>
        <p:txBody>
          <a:bodyPr wrap="square" rtlCol="0">
            <a:spAutoFit/>
          </a:bodyPr>
          <a:lstStyle/>
          <a:p>
            <a:r>
              <a:rPr lang="en-US" sz="1400" dirty="0"/>
              <a:t>Mini-Circuits Proprietary</a:t>
            </a:r>
          </a:p>
        </p:txBody>
      </p:sp>
      <p:sp>
        <p:nvSpPr>
          <p:cNvPr id="11" name="TextBox 10">
            <a:extLst>
              <a:ext uri="{FF2B5EF4-FFF2-40B4-BE49-F238E27FC236}">
                <a16:creationId xmlns:a16="http://schemas.microsoft.com/office/drawing/2014/main" id="{1857FDC2-A505-3174-7C99-FF328130339D}"/>
              </a:ext>
            </a:extLst>
          </p:cNvPr>
          <p:cNvSpPr txBox="1"/>
          <p:nvPr/>
        </p:nvSpPr>
        <p:spPr>
          <a:xfrm>
            <a:off x="4334996" y="3479844"/>
            <a:ext cx="1141385" cy="369332"/>
          </a:xfrm>
          <a:prstGeom prst="rect">
            <a:avLst/>
          </a:prstGeom>
          <a:noFill/>
        </p:spPr>
        <p:txBody>
          <a:bodyPr wrap="square">
            <a:spAutoFit/>
          </a:bodyPr>
          <a:lstStyle/>
          <a:p>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Fc=2 GHz </a:t>
            </a:r>
            <a:endParaRPr lang="en-US" dirty="0"/>
          </a:p>
        </p:txBody>
      </p:sp>
      <p:pic>
        <p:nvPicPr>
          <p:cNvPr id="15" name="Picture 14">
            <a:extLst>
              <a:ext uri="{FF2B5EF4-FFF2-40B4-BE49-F238E27FC236}">
                <a16:creationId xmlns:a16="http://schemas.microsoft.com/office/drawing/2014/main" id="{584B54C6-03DD-88B9-7653-30422B750B32}"/>
              </a:ext>
            </a:extLst>
          </p:cNvPr>
          <p:cNvPicPr>
            <a:picLocks noChangeAspect="1"/>
          </p:cNvPicPr>
          <p:nvPr/>
        </p:nvPicPr>
        <p:blipFill>
          <a:blip r:embed="rId6"/>
          <a:stretch>
            <a:fillRect/>
          </a:stretch>
        </p:blipFill>
        <p:spPr>
          <a:xfrm>
            <a:off x="4809013" y="4266341"/>
            <a:ext cx="3804348" cy="2486719"/>
          </a:xfrm>
          <a:prstGeom prst="rect">
            <a:avLst/>
          </a:prstGeom>
        </p:spPr>
      </p:pic>
      <p:sp>
        <p:nvSpPr>
          <p:cNvPr id="14" name="TextBox 13">
            <a:extLst>
              <a:ext uri="{FF2B5EF4-FFF2-40B4-BE49-F238E27FC236}">
                <a16:creationId xmlns:a16="http://schemas.microsoft.com/office/drawing/2014/main" id="{EB165AF3-DA7E-5244-B1C6-5C2611FF12E3}"/>
              </a:ext>
            </a:extLst>
          </p:cNvPr>
          <p:cNvSpPr txBox="1"/>
          <p:nvPr/>
        </p:nvSpPr>
        <p:spPr>
          <a:xfrm>
            <a:off x="5135756" y="6254336"/>
            <a:ext cx="1413506" cy="367463"/>
          </a:xfrm>
          <a:prstGeom prst="rect">
            <a:avLst/>
          </a:prstGeom>
          <a:noFill/>
        </p:spPr>
        <p:txBody>
          <a:bodyPr wrap="square">
            <a:spAutoFit/>
          </a:bodyPr>
          <a:lstStyle/>
          <a:p>
            <a:r>
              <a:rPr lang="en-US" sz="18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Fc=2 GHz </a:t>
            </a:r>
            <a:endParaRPr lang="en-US" dirty="0"/>
          </a:p>
        </p:txBody>
      </p:sp>
    </p:spTree>
    <p:extLst>
      <p:ext uri="{BB962C8B-B14F-4D97-AF65-F5344CB8AC3E}">
        <p14:creationId xmlns:p14="http://schemas.microsoft.com/office/powerpoint/2010/main" val="1602295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8028D4-74BE-3A98-A7A1-A3F3FA5E9FC4}"/>
            </a:ext>
          </a:extLst>
        </p:cNvPr>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E881A1D-35C0-0FF0-5C7C-E6C95C57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0085EA4C-6EF7-7F54-4C66-73E2317CE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37EA6D09-7923-280E-2ABD-6A40CEE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DC97B4E3-9C39-FEBE-F657-F8D5C5930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E0CBCDF-5155-5BF9-6CAC-EBD7BBEBC1A5}"/>
              </a:ext>
            </a:extLst>
          </p:cNvPr>
          <p:cNvPicPr>
            <a:picLocks noChangeAspect="1"/>
          </p:cNvPicPr>
          <p:nvPr/>
        </p:nvPicPr>
        <p:blipFill>
          <a:blip r:embed="rId2"/>
          <a:stretch>
            <a:fillRect/>
          </a:stretch>
        </p:blipFill>
        <p:spPr>
          <a:xfrm>
            <a:off x="8665850" y="6295947"/>
            <a:ext cx="3534268" cy="562053"/>
          </a:xfrm>
          <a:prstGeom prst="rect">
            <a:avLst/>
          </a:prstGeom>
        </p:spPr>
      </p:pic>
      <p:pic>
        <p:nvPicPr>
          <p:cNvPr id="3" name="Picture 2">
            <a:extLst>
              <a:ext uri="{FF2B5EF4-FFF2-40B4-BE49-F238E27FC236}">
                <a16:creationId xmlns:a16="http://schemas.microsoft.com/office/drawing/2014/main" id="{2CA2944F-95BA-E795-C553-0A8E324A38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6" y="3429000"/>
            <a:ext cx="7437120" cy="3106746"/>
          </a:xfrm>
          <a:prstGeom prst="rect">
            <a:avLst/>
          </a:prstGeom>
          <a:noFill/>
          <a:ln>
            <a:noFill/>
          </a:ln>
        </p:spPr>
      </p:pic>
      <p:pic>
        <p:nvPicPr>
          <p:cNvPr id="4" name="Picture 3">
            <a:extLst>
              <a:ext uri="{FF2B5EF4-FFF2-40B4-BE49-F238E27FC236}">
                <a16:creationId xmlns:a16="http://schemas.microsoft.com/office/drawing/2014/main" id="{791C0A51-B6CC-42C1-B203-890DF108B4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9" y="284128"/>
            <a:ext cx="7437120" cy="3111513"/>
          </a:xfrm>
          <a:prstGeom prst="rect">
            <a:avLst/>
          </a:prstGeom>
          <a:noFill/>
          <a:ln>
            <a:noFill/>
          </a:ln>
        </p:spPr>
      </p:pic>
      <p:sp>
        <p:nvSpPr>
          <p:cNvPr id="6" name="TextBox 5">
            <a:extLst>
              <a:ext uri="{FF2B5EF4-FFF2-40B4-BE49-F238E27FC236}">
                <a16:creationId xmlns:a16="http://schemas.microsoft.com/office/drawing/2014/main" id="{4C2B5DC6-0309-D0C8-53C3-F7CB645E606C}"/>
              </a:ext>
            </a:extLst>
          </p:cNvPr>
          <p:cNvSpPr txBox="1"/>
          <p:nvPr/>
        </p:nvSpPr>
        <p:spPr>
          <a:xfrm>
            <a:off x="8773615" y="886400"/>
            <a:ext cx="2188388" cy="1569660"/>
          </a:xfrm>
          <a:prstGeom prst="rect">
            <a:avLst/>
          </a:prstGeom>
          <a:noFill/>
        </p:spPr>
        <p:txBody>
          <a:bodyPr wrap="square" rtlCol="0">
            <a:spAutoFit/>
          </a:bodyPr>
          <a:lstStyle/>
          <a:p>
            <a:pPr algn="ctr"/>
            <a:r>
              <a:rPr lang="en-US" sz="3200" dirty="0">
                <a:solidFill>
                  <a:schemeClr val="bg1">
                    <a:lumMod val="95000"/>
                  </a:schemeClr>
                </a:solidFill>
              </a:rPr>
              <a:t>AM-to-PM Distortion</a:t>
            </a:r>
          </a:p>
          <a:p>
            <a:pPr algn="ctr"/>
            <a:r>
              <a:rPr lang="en-US" sz="3200" dirty="0">
                <a:solidFill>
                  <a:schemeClr val="bg1">
                    <a:lumMod val="95000"/>
                  </a:schemeClr>
                </a:solidFill>
              </a:rPr>
              <a:t>(</a:t>
            </a:r>
            <a:r>
              <a:rPr lang="en-US" sz="3200" b="1" dirty="0">
                <a:solidFill>
                  <a:schemeClr val="bg1">
                    <a:lumMod val="95000"/>
                  </a:schemeClr>
                </a:solidFill>
              </a:rPr>
              <a:t>Fc=2GHz</a:t>
            </a:r>
            <a:r>
              <a:rPr lang="en-US" sz="3200" dirty="0">
                <a:solidFill>
                  <a:schemeClr val="bg1">
                    <a:lumMod val="95000"/>
                  </a:schemeClr>
                </a:solidFill>
              </a:rPr>
              <a:t>)</a:t>
            </a:r>
          </a:p>
        </p:txBody>
      </p:sp>
      <p:pic>
        <p:nvPicPr>
          <p:cNvPr id="7" name="Picture 6">
            <a:extLst>
              <a:ext uri="{FF2B5EF4-FFF2-40B4-BE49-F238E27FC236}">
                <a16:creationId xmlns:a16="http://schemas.microsoft.com/office/drawing/2014/main" id="{497BCB7F-8602-A9D8-C98D-844C2A019C04}"/>
              </a:ext>
            </a:extLst>
          </p:cNvPr>
          <p:cNvPicPr>
            <a:picLocks noChangeAspect="1"/>
          </p:cNvPicPr>
          <p:nvPr/>
        </p:nvPicPr>
        <p:blipFill>
          <a:blip r:embed="rId5"/>
          <a:stretch>
            <a:fillRect/>
          </a:stretch>
        </p:blipFill>
        <p:spPr>
          <a:xfrm>
            <a:off x="8561659" y="2775853"/>
            <a:ext cx="3467821" cy="1508245"/>
          </a:xfrm>
          <a:prstGeom prst="rect">
            <a:avLst/>
          </a:prstGeom>
        </p:spPr>
      </p:pic>
      <p:pic>
        <p:nvPicPr>
          <p:cNvPr id="9" name="Picture 8">
            <a:extLst>
              <a:ext uri="{FF2B5EF4-FFF2-40B4-BE49-F238E27FC236}">
                <a16:creationId xmlns:a16="http://schemas.microsoft.com/office/drawing/2014/main" id="{35F76C05-326F-3E6D-C556-AAD5F6A589BB}"/>
              </a:ext>
            </a:extLst>
          </p:cNvPr>
          <p:cNvPicPr>
            <a:picLocks noChangeAspect="1"/>
          </p:cNvPicPr>
          <p:nvPr/>
        </p:nvPicPr>
        <p:blipFill>
          <a:blip r:embed="rId6"/>
          <a:stretch>
            <a:fillRect/>
          </a:stretch>
        </p:blipFill>
        <p:spPr>
          <a:xfrm>
            <a:off x="8565722" y="4292797"/>
            <a:ext cx="3467821" cy="202594"/>
          </a:xfrm>
          <a:prstGeom prst="rect">
            <a:avLst/>
          </a:prstGeom>
        </p:spPr>
      </p:pic>
      <p:pic>
        <p:nvPicPr>
          <p:cNvPr id="11" name="Picture 10">
            <a:extLst>
              <a:ext uri="{FF2B5EF4-FFF2-40B4-BE49-F238E27FC236}">
                <a16:creationId xmlns:a16="http://schemas.microsoft.com/office/drawing/2014/main" id="{12858E96-2FD6-53E9-642E-8C34DE15017F}"/>
              </a:ext>
            </a:extLst>
          </p:cNvPr>
          <p:cNvPicPr>
            <a:picLocks noChangeAspect="1"/>
          </p:cNvPicPr>
          <p:nvPr/>
        </p:nvPicPr>
        <p:blipFill>
          <a:blip r:embed="rId7"/>
          <a:stretch>
            <a:fillRect/>
          </a:stretch>
        </p:blipFill>
        <p:spPr>
          <a:xfrm>
            <a:off x="7590887" y="4672584"/>
            <a:ext cx="4601118" cy="723084"/>
          </a:xfrm>
          <a:prstGeom prst="rect">
            <a:avLst/>
          </a:prstGeom>
        </p:spPr>
      </p:pic>
      <p:pic>
        <p:nvPicPr>
          <p:cNvPr id="13" name="Picture 12">
            <a:extLst>
              <a:ext uri="{FF2B5EF4-FFF2-40B4-BE49-F238E27FC236}">
                <a16:creationId xmlns:a16="http://schemas.microsoft.com/office/drawing/2014/main" id="{1E643EB2-3A56-B640-3DC1-E91221B3A11C}"/>
              </a:ext>
            </a:extLst>
          </p:cNvPr>
          <p:cNvPicPr>
            <a:picLocks noChangeAspect="1"/>
          </p:cNvPicPr>
          <p:nvPr/>
        </p:nvPicPr>
        <p:blipFill>
          <a:blip r:embed="rId8"/>
          <a:stretch>
            <a:fillRect/>
          </a:stretch>
        </p:blipFill>
        <p:spPr>
          <a:xfrm>
            <a:off x="7594946" y="5395668"/>
            <a:ext cx="4597054" cy="385291"/>
          </a:xfrm>
          <a:prstGeom prst="rect">
            <a:avLst/>
          </a:prstGeom>
        </p:spPr>
      </p:pic>
    </p:spTree>
    <p:extLst>
      <p:ext uri="{BB962C8B-B14F-4D97-AF65-F5344CB8AC3E}">
        <p14:creationId xmlns:p14="http://schemas.microsoft.com/office/powerpoint/2010/main" val="2821611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6440DF-C2CA-2838-289B-4D1307A4E8BA}"/>
            </a:ext>
          </a:extLst>
        </p:cNvPr>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7F550D82-6FB8-12D3-9D1B-D71D84EC5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8EE41C66-A062-AEC4-7C1F-0C3604569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1BE7D670-FD88-8698-4492-56457B44F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19397099-8D43-C61C-EF67-6E5B8B1EC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BBB6488-4277-5CDB-A65F-CBBEA2045F96}"/>
              </a:ext>
            </a:extLst>
          </p:cNvPr>
          <p:cNvPicPr>
            <a:picLocks noChangeAspect="1"/>
          </p:cNvPicPr>
          <p:nvPr/>
        </p:nvPicPr>
        <p:blipFill>
          <a:blip r:embed="rId3"/>
          <a:stretch>
            <a:fillRect/>
          </a:stretch>
        </p:blipFill>
        <p:spPr>
          <a:xfrm>
            <a:off x="8665850" y="6295947"/>
            <a:ext cx="3534268" cy="562053"/>
          </a:xfrm>
          <a:prstGeom prst="rect">
            <a:avLst/>
          </a:prstGeom>
        </p:spPr>
      </p:pic>
      <p:pic>
        <p:nvPicPr>
          <p:cNvPr id="5" name="Picture 4">
            <a:extLst>
              <a:ext uri="{FF2B5EF4-FFF2-40B4-BE49-F238E27FC236}">
                <a16:creationId xmlns:a16="http://schemas.microsoft.com/office/drawing/2014/main" id="{C2511AC4-DAA9-F255-A4DF-08E55283F8CC}"/>
              </a:ext>
            </a:extLst>
          </p:cNvPr>
          <p:cNvPicPr>
            <a:picLocks noChangeAspect="1"/>
          </p:cNvPicPr>
          <p:nvPr/>
        </p:nvPicPr>
        <p:blipFill>
          <a:blip r:embed="rId3"/>
          <a:stretch>
            <a:fillRect/>
          </a:stretch>
        </p:blipFill>
        <p:spPr>
          <a:xfrm>
            <a:off x="8646800" y="6295947"/>
            <a:ext cx="3534268" cy="562053"/>
          </a:xfrm>
          <a:prstGeom prst="rect">
            <a:avLst/>
          </a:prstGeom>
        </p:spPr>
      </p:pic>
      <p:pic>
        <p:nvPicPr>
          <p:cNvPr id="10" name="Picture 9">
            <a:extLst>
              <a:ext uri="{FF2B5EF4-FFF2-40B4-BE49-F238E27FC236}">
                <a16:creationId xmlns:a16="http://schemas.microsoft.com/office/drawing/2014/main" id="{3FD16B6F-B258-9E36-BB18-F58CE3AA6F0B}"/>
              </a:ext>
            </a:extLst>
          </p:cNvPr>
          <p:cNvPicPr>
            <a:picLocks noChangeAspect="1"/>
          </p:cNvPicPr>
          <p:nvPr/>
        </p:nvPicPr>
        <p:blipFill>
          <a:blip r:embed="rId4" cstate="print">
            <a:extLst>
              <a:ext uri="{28A0092B-C50C-407E-A947-70E740481C1C}">
                <a14:useLocalDpi xmlns:a14="http://schemas.microsoft.com/office/drawing/2010/main" val="0"/>
              </a:ext>
            </a:extLst>
          </a:blip>
          <a:srcRect l="-1" r="50345"/>
          <a:stretch>
            <a:fillRect/>
          </a:stretch>
        </p:blipFill>
        <p:spPr bwMode="auto">
          <a:xfrm>
            <a:off x="1860368" y="8280"/>
            <a:ext cx="2821405" cy="2308032"/>
          </a:xfrm>
          <a:prstGeom prst="rect">
            <a:avLst/>
          </a:prstGeom>
          <a:noFill/>
          <a:ln>
            <a:noFill/>
          </a:ln>
        </p:spPr>
      </p:pic>
      <p:cxnSp>
        <p:nvCxnSpPr>
          <p:cNvPr id="12" name="Straight Arrow Connector 11">
            <a:extLst>
              <a:ext uri="{FF2B5EF4-FFF2-40B4-BE49-F238E27FC236}">
                <a16:creationId xmlns:a16="http://schemas.microsoft.com/office/drawing/2014/main" id="{98732E7C-E6D9-1CBE-B27F-761C375A9C8E}"/>
              </a:ext>
            </a:extLst>
          </p:cNvPr>
          <p:cNvCxnSpPr/>
          <p:nvPr/>
        </p:nvCxnSpPr>
        <p:spPr>
          <a:xfrm>
            <a:off x="3419856" y="743426"/>
            <a:ext cx="0" cy="1169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43C2748D-C3CB-677A-3271-EB6C740F9002}"/>
              </a:ext>
            </a:extLst>
          </p:cNvPr>
          <p:cNvPicPr>
            <a:picLocks noChangeAspect="1"/>
          </p:cNvPicPr>
          <p:nvPr/>
        </p:nvPicPr>
        <p:blipFill>
          <a:blip r:embed="rId5" cstate="print">
            <a:extLst>
              <a:ext uri="{28A0092B-C50C-407E-A947-70E740481C1C}">
                <a14:useLocalDpi xmlns:a14="http://schemas.microsoft.com/office/drawing/2010/main" val="0"/>
              </a:ext>
            </a:extLst>
          </a:blip>
          <a:srcRect r="49816"/>
          <a:stretch>
            <a:fillRect/>
          </a:stretch>
        </p:blipFill>
        <p:spPr bwMode="auto">
          <a:xfrm>
            <a:off x="4602514" y="-2358"/>
            <a:ext cx="4036987" cy="2303127"/>
          </a:xfrm>
          <a:prstGeom prst="rect">
            <a:avLst/>
          </a:prstGeom>
          <a:noFill/>
        </p:spPr>
      </p:pic>
      <p:sp>
        <p:nvSpPr>
          <p:cNvPr id="18" name="TextBox 17">
            <a:extLst>
              <a:ext uri="{FF2B5EF4-FFF2-40B4-BE49-F238E27FC236}">
                <a16:creationId xmlns:a16="http://schemas.microsoft.com/office/drawing/2014/main" id="{A413A89D-64FB-9092-FD1E-C175CCD2B325}"/>
              </a:ext>
            </a:extLst>
          </p:cNvPr>
          <p:cNvSpPr txBox="1"/>
          <p:nvPr/>
        </p:nvSpPr>
        <p:spPr>
          <a:xfrm>
            <a:off x="139815" y="581911"/>
            <a:ext cx="1812283" cy="1600438"/>
          </a:xfrm>
          <a:prstGeom prst="rect">
            <a:avLst/>
          </a:prstGeom>
          <a:noFill/>
        </p:spPr>
        <p:txBody>
          <a:bodyPr wrap="square" rtlCol="0">
            <a:spAutoFit/>
          </a:bodyPr>
          <a:lstStyle/>
          <a:p>
            <a:r>
              <a:rPr lang="en-US" sz="1400" dirty="0"/>
              <a:t>GVA-84+:</a:t>
            </a:r>
          </a:p>
          <a:p>
            <a:r>
              <a:rPr lang="en-US" sz="1400" dirty="0"/>
              <a:t>G = 18dB</a:t>
            </a:r>
          </a:p>
          <a:p>
            <a:r>
              <a:rPr lang="en-US" sz="1400" dirty="0"/>
              <a:t>NF = 6 dB</a:t>
            </a:r>
          </a:p>
          <a:p>
            <a:r>
              <a:rPr lang="en-US" sz="1400" dirty="0"/>
              <a:t>P1dB = +21 dBm</a:t>
            </a:r>
          </a:p>
          <a:p>
            <a:r>
              <a:rPr lang="en-US" sz="1400" dirty="0"/>
              <a:t>OIP3 = +37 dBm</a:t>
            </a:r>
          </a:p>
          <a:p>
            <a:r>
              <a:rPr lang="en-US" sz="1400" dirty="0"/>
              <a:t>Po_+1dBm=+19dBm</a:t>
            </a:r>
          </a:p>
          <a:p>
            <a:r>
              <a:rPr lang="en-US" sz="1400" dirty="0"/>
              <a:t>Darlington-Cascode</a:t>
            </a:r>
          </a:p>
        </p:txBody>
      </p:sp>
      <p:pic>
        <p:nvPicPr>
          <p:cNvPr id="19" name="Picture 18">
            <a:extLst>
              <a:ext uri="{FF2B5EF4-FFF2-40B4-BE49-F238E27FC236}">
                <a16:creationId xmlns:a16="http://schemas.microsoft.com/office/drawing/2014/main" id="{AF94B65C-1189-43EA-CD67-3B501567AE7F}"/>
              </a:ext>
            </a:extLst>
          </p:cNvPr>
          <p:cNvPicPr>
            <a:picLocks noChangeAspect="1"/>
          </p:cNvPicPr>
          <p:nvPr/>
        </p:nvPicPr>
        <p:blipFill>
          <a:blip r:embed="rId6" cstate="print">
            <a:extLst>
              <a:ext uri="{28A0092B-C50C-407E-A947-70E740481C1C}">
                <a14:useLocalDpi xmlns:a14="http://schemas.microsoft.com/office/drawing/2010/main" val="0"/>
              </a:ext>
            </a:extLst>
          </a:blip>
          <a:srcRect r="49779"/>
          <a:stretch>
            <a:fillRect/>
          </a:stretch>
        </p:blipFill>
        <p:spPr bwMode="auto">
          <a:xfrm>
            <a:off x="4594391" y="2288566"/>
            <a:ext cx="4035810" cy="2303127"/>
          </a:xfrm>
          <a:prstGeom prst="rect">
            <a:avLst/>
          </a:prstGeom>
          <a:noFill/>
        </p:spPr>
      </p:pic>
      <p:pic>
        <p:nvPicPr>
          <p:cNvPr id="20" name="Picture 19">
            <a:extLst>
              <a:ext uri="{FF2B5EF4-FFF2-40B4-BE49-F238E27FC236}">
                <a16:creationId xmlns:a16="http://schemas.microsoft.com/office/drawing/2014/main" id="{7D8D292F-3277-87FC-AF0E-EE6F00E1B123}"/>
              </a:ext>
            </a:extLst>
          </p:cNvPr>
          <p:cNvPicPr>
            <a:picLocks noChangeAspect="1"/>
          </p:cNvPicPr>
          <p:nvPr/>
        </p:nvPicPr>
        <p:blipFill>
          <a:blip r:embed="rId7" cstate="print">
            <a:extLst>
              <a:ext uri="{28A0092B-C50C-407E-A947-70E740481C1C}">
                <a14:useLocalDpi xmlns:a14="http://schemas.microsoft.com/office/drawing/2010/main" val="0"/>
              </a:ext>
            </a:extLst>
          </a:blip>
          <a:srcRect r="49886"/>
          <a:stretch>
            <a:fillRect/>
          </a:stretch>
        </p:blipFill>
        <p:spPr bwMode="auto">
          <a:xfrm>
            <a:off x="1860368" y="2304049"/>
            <a:ext cx="2739356" cy="2283438"/>
          </a:xfrm>
          <a:prstGeom prst="rect">
            <a:avLst/>
          </a:prstGeom>
          <a:noFill/>
          <a:ln>
            <a:noFill/>
          </a:ln>
        </p:spPr>
      </p:pic>
      <p:sp>
        <p:nvSpPr>
          <p:cNvPr id="21" name="TextBox 20">
            <a:extLst>
              <a:ext uri="{FF2B5EF4-FFF2-40B4-BE49-F238E27FC236}">
                <a16:creationId xmlns:a16="http://schemas.microsoft.com/office/drawing/2014/main" id="{CDF9064F-DC78-9582-22FD-B4C8DBFF63D8}"/>
              </a:ext>
            </a:extLst>
          </p:cNvPr>
          <p:cNvSpPr txBox="1"/>
          <p:nvPr/>
        </p:nvSpPr>
        <p:spPr>
          <a:xfrm>
            <a:off x="54178" y="2868899"/>
            <a:ext cx="1880199" cy="1600438"/>
          </a:xfrm>
          <a:prstGeom prst="rect">
            <a:avLst/>
          </a:prstGeom>
          <a:noFill/>
        </p:spPr>
        <p:txBody>
          <a:bodyPr wrap="square" rtlCol="0">
            <a:spAutoFit/>
          </a:bodyPr>
          <a:lstStyle/>
          <a:p>
            <a:r>
              <a:rPr lang="en-US" sz="1400" dirty="0"/>
              <a:t>LVA-273PN+:</a:t>
            </a:r>
          </a:p>
          <a:p>
            <a:r>
              <a:rPr lang="en-US" sz="1400" dirty="0"/>
              <a:t>G = 17dB</a:t>
            </a:r>
          </a:p>
          <a:p>
            <a:r>
              <a:rPr lang="en-US" sz="1400" dirty="0"/>
              <a:t>NF = 8 dB</a:t>
            </a:r>
          </a:p>
          <a:p>
            <a:r>
              <a:rPr lang="en-US" sz="1400" dirty="0"/>
              <a:t>P1dB = +17 dBm</a:t>
            </a:r>
          </a:p>
          <a:p>
            <a:r>
              <a:rPr lang="en-US" sz="1400" dirty="0"/>
              <a:t>OIP3 = +27 dBm</a:t>
            </a:r>
          </a:p>
          <a:p>
            <a:r>
              <a:rPr lang="en-US" sz="1400" dirty="0"/>
              <a:t>Po_+10dBm=+22dBm</a:t>
            </a:r>
          </a:p>
          <a:p>
            <a:r>
              <a:rPr lang="en-US" sz="1400" dirty="0"/>
              <a:t>Distributed</a:t>
            </a:r>
          </a:p>
        </p:txBody>
      </p:sp>
      <p:sp>
        <p:nvSpPr>
          <p:cNvPr id="22" name="TextBox 21">
            <a:extLst>
              <a:ext uri="{FF2B5EF4-FFF2-40B4-BE49-F238E27FC236}">
                <a16:creationId xmlns:a16="http://schemas.microsoft.com/office/drawing/2014/main" id="{178349F6-8213-BC57-EA29-C783B5124673}"/>
              </a:ext>
            </a:extLst>
          </p:cNvPr>
          <p:cNvSpPr txBox="1"/>
          <p:nvPr/>
        </p:nvSpPr>
        <p:spPr>
          <a:xfrm>
            <a:off x="9267391" y="886400"/>
            <a:ext cx="2188388" cy="2554545"/>
          </a:xfrm>
          <a:prstGeom prst="rect">
            <a:avLst/>
          </a:prstGeom>
          <a:noFill/>
        </p:spPr>
        <p:txBody>
          <a:bodyPr wrap="square" rtlCol="0">
            <a:spAutoFit/>
          </a:bodyPr>
          <a:lstStyle/>
          <a:p>
            <a:pPr algn="ctr"/>
            <a:r>
              <a:rPr lang="en-US" sz="3200" dirty="0">
                <a:solidFill>
                  <a:schemeClr val="bg1">
                    <a:lumMod val="95000"/>
                  </a:schemeClr>
                </a:solidFill>
              </a:rPr>
              <a:t>AM-to-PM Distortion</a:t>
            </a:r>
          </a:p>
          <a:p>
            <a:pPr algn="ctr"/>
            <a:r>
              <a:rPr lang="en-US" sz="3200" dirty="0">
                <a:solidFill>
                  <a:schemeClr val="bg1">
                    <a:lumMod val="95000"/>
                  </a:schemeClr>
                </a:solidFill>
              </a:rPr>
              <a:t>and</a:t>
            </a:r>
          </a:p>
          <a:p>
            <a:pPr algn="ctr"/>
            <a:r>
              <a:rPr lang="en-US" sz="3200" dirty="0">
                <a:solidFill>
                  <a:schemeClr val="bg1">
                    <a:lumMod val="95000"/>
                  </a:schemeClr>
                </a:solidFill>
              </a:rPr>
              <a:t>APM</a:t>
            </a:r>
          </a:p>
          <a:p>
            <a:pPr algn="ctr"/>
            <a:r>
              <a:rPr lang="en-US" sz="3200" dirty="0">
                <a:solidFill>
                  <a:schemeClr val="bg1">
                    <a:lumMod val="95000"/>
                  </a:schemeClr>
                </a:solidFill>
              </a:rPr>
              <a:t>(</a:t>
            </a:r>
            <a:r>
              <a:rPr lang="en-US" sz="3200" b="1" dirty="0">
                <a:solidFill>
                  <a:schemeClr val="bg1">
                    <a:lumMod val="95000"/>
                  </a:schemeClr>
                </a:solidFill>
              </a:rPr>
              <a:t>Fc=2GHz</a:t>
            </a:r>
            <a:r>
              <a:rPr lang="en-US" sz="3200" dirty="0">
                <a:solidFill>
                  <a:schemeClr val="bg1">
                    <a:lumMod val="95000"/>
                  </a:schemeClr>
                </a:solidFill>
              </a:rPr>
              <a:t>)</a:t>
            </a:r>
          </a:p>
        </p:txBody>
      </p:sp>
      <p:cxnSp>
        <p:nvCxnSpPr>
          <p:cNvPr id="23" name="Straight Arrow Connector 22">
            <a:extLst>
              <a:ext uri="{FF2B5EF4-FFF2-40B4-BE49-F238E27FC236}">
                <a16:creationId xmlns:a16="http://schemas.microsoft.com/office/drawing/2014/main" id="{7BC5D1B7-8335-4190-F075-F7DF55610D7A}"/>
              </a:ext>
            </a:extLst>
          </p:cNvPr>
          <p:cNvCxnSpPr>
            <a:cxnSpLocks/>
          </p:cNvCxnSpPr>
          <p:nvPr/>
        </p:nvCxnSpPr>
        <p:spPr>
          <a:xfrm>
            <a:off x="4258056" y="2638425"/>
            <a:ext cx="0" cy="15485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22B9E66-CE9B-1252-3753-842003435F9F}"/>
              </a:ext>
            </a:extLst>
          </p:cNvPr>
          <p:cNvCxnSpPr/>
          <p:nvPr/>
        </p:nvCxnSpPr>
        <p:spPr>
          <a:xfrm>
            <a:off x="7147560" y="667226"/>
            <a:ext cx="0" cy="1169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C8D0436-ADEC-CC5C-333E-67F3EBDDBA2D}"/>
              </a:ext>
            </a:extLst>
          </p:cNvPr>
          <p:cNvCxnSpPr>
            <a:cxnSpLocks/>
          </p:cNvCxnSpPr>
          <p:nvPr/>
        </p:nvCxnSpPr>
        <p:spPr>
          <a:xfrm>
            <a:off x="7254240" y="5595602"/>
            <a:ext cx="0" cy="10906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BC8EE18-F082-2C04-4832-E8A6960D6963}"/>
              </a:ext>
            </a:extLst>
          </p:cNvPr>
          <p:cNvCxnSpPr/>
          <p:nvPr/>
        </p:nvCxnSpPr>
        <p:spPr>
          <a:xfrm>
            <a:off x="7657338" y="2959322"/>
            <a:ext cx="0" cy="1169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A00B753-D20E-16FE-0893-A47C06738B2A}"/>
              </a:ext>
            </a:extLst>
          </p:cNvPr>
          <p:cNvSpPr txBox="1"/>
          <p:nvPr/>
        </p:nvSpPr>
        <p:spPr>
          <a:xfrm>
            <a:off x="4202333" y="1911493"/>
            <a:ext cx="1021107" cy="369332"/>
          </a:xfrm>
          <a:prstGeom prst="rect">
            <a:avLst/>
          </a:prstGeom>
          <a:noFill/>
        </p:spPr>
        <p:txBody>
          <a:bodyPr wrap="square" rtlCol="0">
            <a:spAutoFit/>
          </a:bodyPr>
          <a:lstStyle/>
          <a:p>
            <a:r>
              <a:rPr lang="en-US" dirty="0"/>
              <a:t>GOOD</a:t>
            </a:r>
          </a:p>
        </p:txBody>
      </p:sp>
      <p:sp>
        <p:nvSpPr>
          <p:cNvPr id="28" name="TextBox 27">
            <a:extLst>
              <a:ext uri="{FF2B5EF4-FFF2-40B4-BE49-F238E27FC236}">
                <a16:creationId xmlns:a16="http://schemas.microsoft.com/office/drawing/2014/main" id="{BFA546E1-6A01-BAB4-135D-0E68D1692E00}"/>
              </a:ext>
            </a:extLst>
          </p:cNvPr>
          <p:cNvSpPr txBox="1"/>
          <p:nvPr/>
        </p:nvSpPr>
        <p:spPr>
          <a:xfrm>
            <a:off x="4258056" y="4202487"/>
            <a:ext cx="1021107" cy="369332"/>
          </a:xfrm>
          <a:prstGeom prst="rect">
            <a:avLst/>
          </a:prstGeom>
          <a:noFill/>
        </p:spPr>
        <p:txBody>
          <a:bodyPr wrap="square" rtlCol="0">
            <a:spAutoFit/>
          </a:bodyPr>
          <a:lstStyle/>
          <a:p>
            <a:r>
              <a:rPr lang="en-US" dirty="0"/>
              <a:t>BEST</a:t>
            </a:r>
          </a:p>
        </p:txBody>
      </p:sp>
      <p:pic>
        <p:nvPicPr>
          <p:cNvPr id="31" name="Picture 30">
            <a:extLst>
              <a:ext uri="{FF2B5EF4-FFF2-40B4-BE49-F238E27FC236}">
                <a16:creationId xmlns:a16="http://schemas.microsoft.com/office/drawing/2014/main" id="{8A2C3B7D-6592-C1E2-16C8-1A76C7DD337D}"/>
              </a:ext>
            </a:extLst>
          </p:cNvPr>
          <p:cNvPicPr>
            <a:picLocks noChangeAspect="1"/>
          </p:cNvPicPr>
          <p:nvPr/>
        </p:nvPicPr>
        <p:blipFill>
          <a:blip r:embed="rId3"/>
          <a:stretch>
            <a:fillRect/>
          </a:stretch>
        </p:blipFill>
        <p:spPr>
          <a:xfrm>
            <a:off x="8655980" y="-2358"/>
            <a:ext cx="3534268" cy="562053"/>
          </a:xfrm>
          <a:prstGeom prst="rect">
            <a:avLst/>
          </a:prstGeom>
        </p:spPr>
      </p:pic>
      <p:pic>
        <p:nvPicPr>
          <p:cNvPr id="33" name="Picture 32">
            <a:extLst>
              <a:ext uri="{FF2B5EF4-FFF2-40B4-BE49-F238E27FC236}">
                <a16:creationId xmlns:a16="http://schemas.microsoft.com/office/drawing/2014/main" id="{EBA4C78E-57E4-68F4-83DA-B524ECF6E76B}"/>
              </a:ext>
            </a:extLst>
          </p:cNvPr>
          <p:cNvPicPr>
            <a:picLocks noChangeAspect="1"/>
          </p:cNvPicPr>
          <p:nvPr/>
        </p:nvPicPr>
        <p:blipFill>
          <a:blip r:embed="rId8"/>
          <a:srcRect r="50219"/>
          <a:stretch>
            <a:fillRect/>
          </a:stretch>
        </p:blipFill>
        <p:spPr>
          <a:xfrm>
            <a:off x="4686715" y="4596827"/>
            <a:ext cx="4002088" cy="2252029"/>
          </a:xfrm>
          <a:prstGeom prst="rect">
            <a:avLst/>
          </a:prstGeom>
        </p:spPr>
      </p:pic>
      <p:cxnSp>
        <p:nvCxnSpPr>
          <p:cNvPr id="34" name="Straight Arrow Connector 33">
            <a:extLst>
              <a:ext uri="{FF2B5EF4-FFF2-40B4-BE49-F238E27FC236}">
                <a16:creationId xmlns:a16="http://schemas.microsoft.com/office/drawing/2014/main" id="{7D027DF3-A140-6788-C607-D538158AF38F}"/>
              </a:ext>
            </a:extLst>
          </p:cNvPr>
          <p:cNvCxnSpPr>
            <a:cxnSpLocks/>
          </p:cNvCxnSpPr>
          <p:nvPr/>
        </p:nvCxnSpPr>
        <p:spPr>
          <a:xfrm>
            <a:off x="7245096" y="5595602"/>
            <a:ext cx="0" cy="10906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B41AE2EF-16DD-967A-72A5-2EC8995BE903}"/>
              </a:ext>
            </a:extLst>
          </p:cNvPr>
          <p:cNvPicPr>
            <a:picLocks noChangeAspect="1"/>
          </p:cNvPicPr>
          <p:nvPr/>
        </p:nvPicPr>
        <p:blipFill>
          <a:blip r:embed="rId9"/>
          <a:stretch>
            <a:fillRect/>
          </a:stretch>
        </p:blipFill>
        <p:spPr>
          <a:xfrm>
            <a:off x="877818" y="4577937"/>
            <a:ext cx="3813981" cy="2287374"/>
          </a:xfrm>
          <a:prstGeom prst="rect">
            <a:avLst/>
          </a:prstGeom>
        </p:spPr>
      </p:pic>
      <p:cxnSp>
        <p:nvCxnSpPr>
          <p:cNvPr id="36" name="Straight Arrow Connector 35">
            <a:extLst>
              <a:ext uri="{FF2B5EF4-FFF2-40B4-BE49-F238E27FC236}">
                <a16:creationId xmlns:a16="http://schemas.microsoft.com/office/drawing/2014/main" id="{271241A6-98E5-D8E4-9579-E29CE6D57441}"/>
              </a:ext>
            </a:extLst>
          </p:cNvPr>
          <p:cNvCxnSpPr>
            <a:cxnSpLocks/>
          </p:cNvCxnSpPr>
          <p:nvPr/>
        </p:nvCxnSpPr>
        <p:spPr>
          <a:xfrm>
            <a:off x="3548253" y="5093208"/>
            <a:ext cx="0" cy="10906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0AF1E5C-6537-5179-48A6-406DA640CDC0}"/>
              </a:ext>
            </a:extLst>
          </p:cNvPr>
          <p:cNvSpPr txBox="1"/>
          <p:nvPr/>
        </p:nvSpPr>
        <p:spPr>
          <a:xfrm>
            <a:off x="3932227" y="6392307"/>
            <a:ext cx="1021107" cy="369332"/>
          </a:xfrm>
          <a:prstGeom prst="rect">
            <a:avLst/>
          </a:prstGeom>
          <a:noFill/>
        </p:spPr>
        <p:txBody>
          <a:bodyPr wrap="square" rtlCol="0">
            <a:spAutoFit/>
          </a:bodyPr>
          <a:lstStyle/>
          <a:p>
            <a:r>
              <a:rPr lang="en-US" dirty="0"/>
              <a:t>BETTER</a:t>
            </a:r>
          </a:p>
        </p:txBody>
      </p:sp>
      <p:sp>
        <p:nvSpPr>
          <p:cNvPr id="17" name="TextBox 16">
            <a:extLst>
              <a:ext uri="{FF2B5EF4-FFF2-40B4-BE49-F238E27FC236}">
                <a16:creationId xmlns:a16="http://schemas.microsoft.com/office/drawing/2014/main" id="{B5E2149A-9C26-B83C-ED51-162A74897D85}"/>
              </a:ext>
            </a:extLst>
          </p:cNvPr>
          <p:cNvSpPr txBox="1"/>
          <p:nvPr/>
        </p:nvSpPr>
        <p:spPr>
          <a:xfrm>
            <a:off x="-45017" y="5340712"/>
            <a:ext cx="2362412" cy="1600438"/>
          </a:xfrm>
          <a:prstGeom prst="rect">
            <a:avLst/>
          </a:prstGeom>
          <a:noFill/>
        </p:spPr>
        <p:txBody>
          <a:bodyPr wrap="square" rtlCol="0">
            <a:spAutoFit/>
          </a:bodyPr>
          <a:lstStyle/>
          <a:p>
            <a:r>
              <a:rPr lang="en-US" sz="1400" dirty="0"/>
              <a:t>GVA-62+:</a:t>
            </a:r>
          </a:p>
          <a:p>
            <a:r>
              <a:rPr lang="en-US" sz="1400" dirty="0"/>
              <a:t>G = 15 dB</a:t>
            </a:r>
          </a:p>
          <a:p>
            <a:r>
              <a:rPr lang="en-US" sz="1400" dirty="0"/>
              <a:t>NF = 5 dB</a:t>
            </a:r>
          </a:p>
          <a:p>
            <a:r>
              <a:rPr lang="en-US" sz="1400" dirty="0"/>
              <a:t>P1dB = +20 dBm</a:t>
            </a:r>
          </a:p>
          <a:p>
            <a:r>
              <a:rPr lang="en-US" sz="1400" dirty="0"/>
              <a:t>OIP3 = +35 dBm</a:t>
            </a:r>
          </a:p>
          <a:p>
            <a:r>
              <a:rPr lang="en-US" sz="1400" dirty="0"/>
              <a:t>Po_+5dBm=+19.5dBm</a:t>
            </a:r>
          </a:p>
          <a:p>
            <a:r>
              <a:rPr lang="en-US" sz="1400" dirty="0"/>
              <a:t>Darlington w/Re feedback</a:t>
            </a:r>
          </a:p>
        </p:txBody>
      </p:sp>
      <p:cxnSp>
        <p:nvCxnSpPr>
          <p:cNvPr id="38" name="Straight Arrow Connector 37">
            <a:extLst>
              <a:ext uri="{FF2B5EF4-FFF2-40B4-BE49-F238E27FC236}">
                <a16:creationId xmlns:a16="http://schemas.microsoft.com/office/drawing/2014/main" id="{5C03FCBF-EE0D-1AAB-30DC-9585B1708F58}"/>
              </a:ext>
            </a:extLst>
          </p:cNvPr>
          <p:cNvCxnSpPr>
            <a:cxnSpLocks/>
          </p:cNvCxnSpPr>
          <p:nvPr/>
        </p:nvCxnSpPr>
        <p:spPr>
          <a:xfrm flipH="1">
            <a:off x="3410331" y="1809945"/>
            <a:ext cx="10981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3151993-E392-4410-E853-6DF678CFF7BA}"/>
              </a:ext>
            </a:extLst>
          </p:cNvPr>
          <p:cNvCxnSpPr>
            <a:cxnSpLocks/>
          </p:cNvCxnSpPr>
          <p:nvPr/>
        </p:nvCxnSpPr>
        <p:spPr>
          <a:xfrm flipH="1">
            <a:off x="4258056" y="2864903"/>
            <a:ext cx="2599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1CB1F8EC-6896-0750-F3DF-F85B99C9D9BB}"/>
              </a:ext>
            </a:extLst>
          </p:cNvPr>
          <p:cNvCxnSpPr>
            <a:cxnSpLocks/>
          </p:cNvCxnSpPr>
          <p:nvPr/>
        </p:nvCxnSpPr>
        <p:spPr>
          <a:xfrm flipH="1">
            <a:off x="3538728" y="5966274"/>
            <a:ext cx="7863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3" name="Picture 42">
            <a:extLst>
              <a:ext uri="{FF2B5EF4-FFF2-40B4-BE49-F238E27FC236}">
                <a16:creationId xmlns:a16="http://schemas.microsoft.com/office/drawing/2014/main" id="{11B260D8-ABA0-C384-972E-B9B6C0B0F28B}"/>
              </a:ext>
            </a:extLst>
          </p:cNvPr>
          <p:cNvPicPr>
            <a:picLocks noChangeAspect="1"/>
          </p:cNvPicPr>
          <p:nvPr/>
        </p:nvPicPr>
        <p:blipFill>
          <a:blip r:embed="rId10"/>
          <a:stretch>
            <a:fillRect/>
          </a:stretch>
        </p:blipFill>
        <p:spPr>
          <a:xfrm>
            <a:off x="8844234" y="3450904"/>
            <a:ext cx="3006218" cy="2036866"/>
          </a:xfrm>
          <a:prstGeom prst="rect">
            <a:avLst/>
          </a:prstGeom>
        </p:spPr>
      </p:pic>
      <p:sp>
        <p:nvSpPr>
          <p:cNvPr id="46" name="TextBox 45">
            <a:extLst>
              <a:ext uri="{FF2B5EF4-FFF2-40B4-BE49-F238E27FC236}">
                <a16:creationId xmlns:a16="http://schemas.microsoft.com/office/drawing/2014/main" id="{684C27C4-05E7-6068-8FB5-6D73B25BC062}"/>
              </a:ext>
            </a:extLst>
          </p:cNvPr>
          <p:cNvSpPr txBox="1"/>
          <p:nvPr/>
        </p:nvSpPr>
        <p:spPr>
          <a:xfrm>
            <a:off x="8932132" y="5491748"/>
            <a:ext cx="2858905" cy="400110"/>
          </a:xfrm>
          <a:prstGeom prst="rect">
            <a:avLst/>
          </a:prstGeom>
          <a:noFill/>
        </p:spPr>
        <p:txBody>
          <a:bodyPr wrap="square" rtlCol="0">
            <a:spAutoFit/>
          </a:bodyPr>
          <a:lstStyle/>
          <a:p>
            <a:pPr algn="ctr"/>
            <a:r>
              <a:rPr lang="en-US" sz="1000" dirty="0">
                <a:solidFill>
                  <a:schemeClr val="bg2">
                    <a:lumMod val="90000"/>
                  </a:schemeClr>
                </a:solidFill>
              </a:rPr>
              <a:t>Studies on small and large signal noise in Solid-State Amplifiers [7]</a:t>
            </a:r>
          </a:p>
        </p:txBody>
      </p:sp>
    </p:spTree>
    <p:extLst>
      <p:ext uri="{BB962C8B-B14F-4D97-AF65-F5344CB8AC3E}">
        <p14:creationId xmlns:p14="http://schemas.microsoft.com/office/powerpoint/2010/main" val="3847310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3B98E7-BEC2-A76E-5B4B-6F9155B7A605}"/>
            </a:ext>
          </a:extLst>
        </p:cNvPr>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EC33C4DC-26FF-F7E8-0E2F-6EC4FD172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537CBEEE-D0C9-6DA6-4903-F1ED12FA4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808E41D1-E30E-18B5-A154-F66B4DFC7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4D51B371-62EE-ECB7-5016-872C9F60C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0B4C6D-6E9D-E783-70B1-AB6B7B627DE4}"/>
              </a:ext>
            </a:extLst>
          </p:cNvPr>
          <p:cNvPicPr>
            <a:picLocks noChangeAspect="1"/>
          </p:cNvPicPr>
          <p:nvPr/>
        </p:nvPicPr>
        <p:blipFill>
          <a:blip r:embed="rId3"/>
          <a:stretch>
            <a:fillRect/>
          </a:stretch>
        </p:blipFill>
        <p:spPr>
          <a:xfrm>
            <a:off x="0" y="0"/>
            <a:ext cx="3534268" cy="562053"/>
          </a:xfrm>
          <a:prstGeom prst="rect">
            <a:avLst/>
          </a:prstGeom>
        </p:spPr>
      </p:pic>
      <p:sp>
        <p:nvSpPr>
          <p:cNvPr id="18" name="TextBox 17">
            <a:extLst>
              <a:ext uri="{FF2B5EF4-FFF2-40B4-BE49-F238E27FC236}">
                <a16:creationId xmlns:a16="http://schemas.microsoft.com/office/drawing/2014/main" id="{65E4B54E-8D08-4F9C-E760-1131030285BA}"/>
              </a:ext>
            </a:extLst>
          </p:cNvPr>
          <p:cNvSpPr txBox="1"/>
          <p:nvPr/>
        </p:nvSpPr>
        <p:spPr>
          <a:xfrm>
            <a:off x="139815" y="740529"/>
            <a:ext cx="1812283" cy="1600438"/>
          </a:xfrm>
          <a:prstGeom prst="rect">
            <a:avLst/>
          </a:prstGeom>
          <a:noFill/>
        </p:spPr>
        <p:txBody>
          <a:bodyPr wrap="square" rtlCol="0">
            <a:spAutoFit/>
          </a:bodyPr>
          <a:lstStyle/>
          <a:p>
            <a:r>
              <a:rPr lang="en-US" sz="1400" dirty="0"/>
              <a:t>GVA-84+:</a:t>
            </a:r>
          </a:p>
          <a:p>
            <a:r>
              <a:rPr lang="en-US" sz="1400" dirty="0"/>
              <a:t>G = 18dB</a:t>
            </a:r>
          </a:p>
          <a:p>
            <a:r>
              <a:rPr lang="en-US" sz="1400" dirty="0"/>
              <a:t>NF = 6 dB</a:t>
            </a:r>
          </a:p>
          <a:p>
            <a:r>
              <a:rPr lang="en-US" sz="1400" dirty="0"/>
              <a:t>P1dB = +21 dBm</a:t>
            </a:r>
          </a:p>
          <a:p>
            <a:r>
              <a:rPr lang="en-US" sz="1400" dirty="0"/>
              <a:t>OIP3 = +37 dBm</a:t>
            </a:r>
          </a:p>
          <a:p>
            <a:r>
              <a:rPr lang="en-US" sz="1400" dirty="0"/>
              <a:t>Po_+1dBm=+19dBm</a:t>
            </a:r>
          </a:p>
          <a:p>
            <a:r>
              <a:rPr lang="en-US" sz="1400" dirty="0"/>
              <a:t>Darlington-Cascode</a:t>
            </a:r>
          </a:p>
        </p:txBody>
      </p:sp>
      <p:sp>
        <p:nvSpPr>
          <p:cNvPr id="21" name="TextBox 20">
            <a:extLst>
              <a:ext uri="{FF2B5EF4-FFF2-40B4-BE49-F238E27FC236}">
                <a16:creationId xmlns:a16="http://schemas.microsoft.com/office/drawing/2014/main" id="{C2474543-2967-BB4C-8322-16F67E17036D}"/>
              </a:ext>
            </a:extLst>
          </p:cNvPr>
          <p:cNvSpPr txBox="1"/>
          <p:nvPr/>
        </p:nvSpPr>
        <p:spPr>
          <a:xfrm>
            <a:off x="54178" y="2868899"/>
            <a:ext cx="1880199" cy="1600438"/>
          </a:xfrm>
          <a:prstGeom prst="rect">
            <a:avLst/>
          </a:prstGeom>
          <a:noFill/>
        </p:spPr>
        <p:txBody>
          <a:bodyPr wrap="square" rtlCol="0">
            <a:spAutoFit/>
          </a:bodyPr>
          <a:lstStyle/>
          <a:p>
            <a:r>
              <a:rPr lang="en-US" sz="1400" dirty="0"/>
              <a:t>LVA-273PN+:</a:t>
            </a:r>
          </a:p>
          <a:p>
            <a:r>
              <a:rPr lang="en-US" sz="1400" dirty="0"/>
              <a:t>G = 17dB</a:t>
            </a:r>
          </a:p>
          <a:p>
            <a:r>
              <a:rPr lang="en-US" sz="1400" dirty="0"/>
              <a:t>NF = 8 dB</a:t>
            </a:r>
          </a:p>
          <a:p>
            <a:r>
              <a:rPr lang="en-US" sz="1400" dirty="0"/>
              <a:t>P1dB = +17 dBm</a:t>
            </a:r>
          </a:p>
          <a:p>
            <a:r>
              <a:rPr lang="en-US" sz="1400" dirty="0"/>
              <a:t>OIP3 = +27 dBm</a:t>
            </a:r>
          </a:p>
          <a:p>
            <a:r>
              <a:rPr lang="en-US" sz="1400" dirty="0"/>
              <a:t>Po_+10dBm=+22dBm</a:t>
            </a:r>
          </a:p>
          <a:p>
            <a:r>
              <a:rPr lang="en-US" sz="1400" dirty="0"/>
              <a:t>Distributed</a:t>
            </a:r>
          </a:p>
        </p:txBody>
      </p:sp>
      <p:cxnSp>
        <p:nvCxnSpPr>
          <p:cNvPr id="26" name="Straight Arrow Connector 25">
            <a:extLst>
              <a:ext uri="{FF2B5EF4-FFF2-40B4-BE49-F238E27FC236}">
                <a16:creationId xmlns:a16="http://schemas.microsoft.com/office/drawing/2014/main" id="{D992798B-F776-BECF-E5FF-BC992237E15F}"/>
              </a:ext>
            </a:extLst>
          </p:cNvPr>
          <p:cNvCxnSpPr/>
          <p:nvPr/>
        </p:nvCxnSpPr>
        <p:spPr>
          <a:xfrm>
            <a:off x="7657338" y="2959322"/>
            <a:ext cx="0" cy="1169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2B77825-D462-D484-41B9-598847A7F535}"/>
              </a:ext>
            </a:extLst>
          </p:cNvPr>
          <p:cNvPicPr>
            <a:picLocks noChangeAspect="1"/>
          </p:cNvPicPr>
          <p:nvPr/>
        </p:nvPicPr>
        <p:blipFill>
          <a:blip r:embed="rId4"/>
          <a:stretch>
            <a:fillRect/>
          </a:stretch>
        </p:blipFill>
        <p:spPr>
          <a:xfrm>
            <a:off x="8653628" y="707188"/>
            <a:ext cx="3331786" cy="1958797"/>
          </a:xfrm>
          <a:prstGeom prst="rect">
            <a:avLst/>
          </a:prstGeom>
        </p:spPr>
      </p:pic>
      <p:pic>
        <p:nvPicPr>
          <p:cNvPr id="4" name="Picture 3">
            <a:extLst>
              <a:ext uri="{FF2B5EF4-FFF2-40B4-BE49-F238E27FC236}">
                <a16:creationId xmlns:a16="http://schemas.microsoft.com/office/drawing/2014/main" id="{2ADCFB4C-E2B8-6C64-0534-6BE748913172}"/>
              </a:ext>
            </a:extLst>
          </p:cNvPr>
          <p:cNvPicPr>
            <a:picLocks noChangeAspect="1"/>
          </p:cNvPicPr>
          <p:nvPr/>
        </p:nvPicPr>
        <p:blipFill>
          <a:blip r:embed="rId5"/>
          <a:stretch>
            <a:fillRect/>
          </a:stretch>
        </p:blipFill>
        <p:spPr>
          <a:xfrm>
            <a:off x="1964863" y="707189"/>
            <a:ext cx="3350436" cy="1958797"/>
          </a:xfrm>
          <a:prstGeom prst="rect">
            <a:avLst/>
          </a:prstGeom>
        </p:spPr>
      </p:pic>
      <p:pic>
        <p:nvPicPr>
          <p:cNvPr id="6" name="Picture 5">
            <a:extLst>
              <a:ext uri="{FF2B5EF4-FFF2-40B4-BE49-F238E27FC236}">
                <a16:creationId xmlns:a16="http://schemas.microsoft.com/office/drawing/2014/main" id="{381BC0A5-2647-D4A6-B53A-E483111616A0}"/>
              </a:ext>
            </a:extLst>
          </p:cNvPr>
          <p:cNvPicPr>
            <a:picLocks noChangeAspect="1"/>
          </p:cNvPicPr>
          <p:nvPr/>
        </p:nvPicPr>
        <p:blipFill>
          <a:blip r:embed="rId6"/>
          <a:stretch>
            <a:fillRect/>
          </a:stretch>
        </p:blipFill>
        <p:spPr>
          <a:xfrm>
            <a:off x="5303191" y="707189"/>
            <a:ext cx="3350437" cy="1977178"/>
          </a:xfrm>
          <a:prstGeom prst="rect">
            <a:avLst/>
          </a:prstGeom>
        </p:spPr>
      </p:pic>
      <p:pic>
        <p:nvPicPr>
          <p:cNvPr id="7" name="Picture 6">
            <a:extLst>
              <a:ext uri="{FF2B5EF4-FFF2-40B4-BE49-F238E27FC236}">
                <a16:creationId xmlns:a16="http://schemas.microsoft.com/office/drawing/2014/main" id="{D1BFFCF4-8C4F-72B3-C04A-ABD1B85D7720}"/>
              </a:ext>
            </a:extLst>
          </p:cNvPr>
          <p:cNvPicPr>
            <a:picLocks noChangeAspect="1"/>
          </p:cNvPicPr>
          <p:nvPr/>
        </p:nvPicPr>
        <p:blipFill>
          <a:blip r:embed="rId7"/>
          <a:stretch>
            <a:fillRect/>
          </a:stretch>
        </p:blipFill>
        <p:spPr>
          <a:xfrm>
            <a:off x="1964863" y="2678328"/>
            <a:ext cx="3338859" cy="1958797"/>
          </a:xfrm>
          <a:prstGeom prst="rect">
            <a:avLst/>
          </a:prstGeom>
        </p:spPr>
      </p:pic>
      <p:pic>
        <p:nvPicPr>
          <p:cNvPr id="8" name="Picture 7">
            <a:extLst>
              <a:ext uri="{FF2B5EF4-FFF2-40B4-BE49-F238E27FC236}">
                <a16:creationId xmlns:a16="http://schemas.microsoft.com/office/drawing/2014/main" id="{66911455-629A-E34D-538F-026A5363BA15}"/>
              </a:ext>
            </a:extLst>
          </p:cNvPr>
          <p:cNvPicPr>
            <a:picLocks noChangeAspect="1"/>
          </p:cNvPicPr>
          <p:nvPr/>
        </p:nvPicPr>
        <p:blipFill>
          <a:blip r:embed="rId8"/>
          <a:stretch>
            <a:fillRect/>
          </a:stretch>
        </p:blipFill>
        <p:spPr>
          <a:xfrm>
            <a:off x="5303722" y="2678327"/>
            <a:ext cx="3325521" cy="1958797"/>
          </a:xfrm>
          <a:prstGeom prst="rect">
            <a:avLst/>
          </a:prstGeom>
        </p:spPr>
      </p:pic>
      <p:pic>
        <p:nvPicPr>
          <p:cNvPr id="9" name="Picture 8">
            <a:extLst>
              <a:ext uri="{FF2B5EF4-FFF2-40B4-BE49-F238E27FC236}">
                <a16:creationId xmlns:a16="http://schemas.microsoft.com/office/drawing/2014/main" id="{A86B4440-6192-5AA6-D4A7-56B63568400A}"/>
              </a:ext>
            </a:extLst>
          </p:cNvPr>
          <p:cNvPicPr>
            <a:picLocks noChangeAspect="1"/>
          </p:cNvPicPr>
          <p:nvPr/>
        </p:nvPicPr>
        <p:blipFill>
          <a:blip r:embed="rId9"/>
          <a:stretch>
            <a:fillRect/>
          </a:stretch>
        </p:blipFill>
        <p:spPr>
          <a:xfrm>
            <a:off x="8634636" y="2678327"/>
            <a:ext cx="3338859" cy="1967120"/>
          </a:xfrm>
          <a:prstGeom prst="rect">
            <a:avLst/>
          </a:prstGeom>
        </p:spPr>
      </p:pic>
      <p:pic>
        <p:nvPicPr>
          <p:cNvPr id="11" name="Picture 10">
            <a:extLst>
              <a:ext uri="{FF2B5EF4-FFF2-40B4-BE49-F238E27FC236}">
                <a16:creationId xmlns:a16="http://schemas.microsoft.com/office/drawing/2014/main" id="{26225EA4-F70C-C3FE-B55E-17DEC5481345}"/>
              </a:ext>
            </a:extLst>
          </p:cNvPr>
          <p:cNvPicPr>
            <a:picLocks noChangeAspect="1"/>
          </p:cNvPicPr>
          <p:nvPr/>
        </p:nvPicPr>
        <p:blipFill>
          <a:blip r:embed="rId10"/>
          <a:stretch>
            <a:fillRect/>
          </a:stretch>
        </p:blipFill>
        <p:spPr>
          <a:xfrm>
            <a:off x="1964863" y="4639329"/>
            <a:ext cx="3350436" cy="2009370"/>
          </a:xfrm>
          <a:prstGeom prst="rect">
            <a:avLst/>
          </a:prstGeom>
        </p:spPr>
      </p:pic>
      <p:pic>
        <p:nvPicPr>
          <p:cNvPr id="13" name="Picture 12">
            <a:extLst>
              <a:ext uri="{FF2B5EF4-FFF2-40B4-BE49-F238E27FC236}">
                <a16:creationId xmlns:a16="http://schemas.microsoft.com/office/drawing/2014/main" id="{CCBAFD6F-A5AE-0037-52DC-B8413A1FEC26}"/>
              </a:ext>
            </a:extLst>
          </p:cNvPr>
          <p:cNvPicPr>
            <a:picLocks noChangeAspect="1"/>
          </p:cNvPicPr>
          <p:nvPr/>
        </p:nvPicPr>
        <p:blipFill>
          <a:blip r:embed="rId11"/>
          <a:stretch>
            <a:fillRect/>
          </a:stretch>
        </p:blipFill>
        <p:spPr>
          <a:xfrm>
            <a:off x="5315298" y="4638898"/>
            <a:ext cx="3350433" cy="2009369"/>
          </a:xfrm>
          <a:prstGeom prst="rect">
            <a:avLst/>
          </a:prstGeom>
        </p:spPr>
      </p:pic>
      <p:pic>
        <p:nvPicPr>
          <p:cNvPr id="14" name="Picture 13">
            <a:extLst>
              <a:ext uri="{FF2B5EF4-FFF2-40B4-BE49-F238E27FC236}">
                <a16:creationId xmlns:a16="http://schemas.microsoft.com/office/drawing/2014/main" id="{39D530AA-44F0-D908-7ED8-DAC82CEE2F5A}"/>
              </a:ext>
            </a:extLst>
          </p:cNvPr>
          <p:cNvPicPr>
            <a:picLocks noChangeAspect="1"/>
          </p:cNvPicPr>
          <p:nvPr/>
        </p:nvPicPr>
        <p:blipFill>
          <a:blip r:embed="rId12"/>
          <a:stretch>
            <a:fillRect/>
          </a:stretch>
        </p:blipFill>
        <p:spPr>
          <a:xfrm>
            <a:off x="8636000" y="4638466"/>
            <a:ext cx="3343019" cy="2009368"/>
          </a:xfrm>
          <a:prstGeom prst="rect">
            <a:avLst/>
          </a:prstGeom>
        </p:spPr>
      </p:pic>
      <p:sp>
        <p:nvSpPr>
          <p:cNvPr id="16" name="TextBox 15">
            <a:extLst>
              <a:ext uri="{FF2B5EF4-FFF2-40B4-BE49-F238E27FC236}">
                <a16:creationId xmlns:a16="http://schemas.microsoft.com/office/drawing/2014/main" id="{613A7342-7E10-98F7-D388-C14DD3C68DAA}"/>
              </a:ext>
            </a:extLst>
          </p:cNvPr>
          <p:cNvSpPr txBox="1"/>
          <p:nvPr/>
        </p:nvSpPr>
        <p:spPr>
          <a:xfrm>
            <a:off x="3602926" y="2354923"/>
            <a:ext cx="863216" cy="276999"/>
          </a:xfrm>
          <a:prstGeom prst="rect">
            <a:avLst/>
          </a:prstGeom>
          <a:noFill/>
        </p:spPr>
        <p:txBody>
          <a:bodyPr wrap="square" rtlCol="0">
            <a:spAutoFit/>
          </a:bodyPr>
          <a:lstStyle/>
          <a:p>
            <a:r>
              <a:rPr lang="en-US" sz="1200" dirty="0"/>
              <a:t>-5deg/dB</a:t>
            </a:r>
          </a:p>
        </p:txBody>
      </p:sp>
      <p:sp>
        <p:nvSpPr>
          <p:cNvPr id="29" name="TextBox 28">
            <a:extLst>
              <a:ext uri="{FF2B5EF4-FFF2-40B4-BE49-F238E27FC236}">
                <a16:creationId xmlns:a16="http://schemas.microsoft.com/office/drawing/2014/main" id="{1C491677-9840-C922-6388-91B0607484CB}"/>
              </a:ext>
            </a:extLst>
          </p:cNvPr>
          <p:cNvSpPr txBox="1"/>
          <p:nvPr/>
        </p:nvSpPr>
        <p:spPr>
          <a:xfrm>
            <a:off x="6498202" y="2354922"/>
            <a:ext cx="991344" cy="276999"/>
          </a:xfrm>
          <a:prstGeom prst="rect">
            <a:avLst/>
          </a:prstGeom>
          <a:noFill/>
        </p:spPr>
        <p:txBody>
          <a:bodyPr wrap="square" rtlCol="0">
            <a:spAutoFit/>
          </a:bodyPr>
          <a:lstStyle/>
          <a:p>
            <a:r>
              <a:rPr lang="en-US" sz="1200" dirty="0"/>
              <a:t>-3.6deg/dB</a:t>
            </a:r>
          </a:p>
        </p:txBody>
      </p:sp>
      <p:sp>
        <p:nvSpPr>
          <p:cNvPr id="30" name="TextBox 29">
            <a:extLst>
              <a:ext uri="{FF2B5EF4-FFF2-40B4-BE49-F238E27FC236}">
                <a16:creationId xmlns:a16="http://schemas.microsoft.com/office/drawing/2014/main" id="{571EE563-F094-8848-2ABE-17BFEBB644BD}"/>
              </a:ext>
            </a:extLst>
          </p:cNvPr>
          <p:cNvSpPr txBox="1"/>
          <p:nvPr/>
        </p:nvSpPr>
        <p:spPr>
          <a:xfrm>
            <a:off x="9817709" y="2350236"/>
            <a:ext cx="1300075" cy="276999"/>
          </a:xfrm>
          <a:prstGeom prst="rect">
            <a:avLst/>
          </a:prstGeom>
          <a:noFill/>
        </p:spPr>
        <p:txBody>
          <a:bodyPr wrap="square" rtlCol="0">
            <a:spAutoFit/>
          </a:bodyPr>
          <a:lstStyle/>
          <a:p>
            <a:r>
              <a:rPr lang="en-US" sz="1200" dirty="0"/>
              <a:t>-1.1deg/dB</a:t>
            </a:r>
          </a:p>
        </p:txBody>
      </p:sp>
      <p:sp>
        <p:nvSpPr>
          <p:cNvPr id="32" name="TextBox 31">
            <a:extLst>
              <a:ext uri="{FF2B5EF4-FFF2-40B4-BE49-F238E27FC236}">
                <a16:creationId xmlns:a16="http://schemas.microsoft.com/office/drawing/2014/main" id="{0114B914-8263-1B01-2797-756BE20C8764}"/>
              </a:ext>
            </a:extLst>
          </p:cNvPr>
          <p:cNvSpPr txBox="1"/>
          <p:nvPr/>
        </p:nvSpPr>
        <p:spPr>
          <a:xfrm>
            <a:off x="2720242" y="1269622"/>
            <a:ext cx="582474" cy="276999"/>
          </a:xfrm>
          <a:prstGeom prst="rect">
            <a:avLst/>
          </a:prstGeom>
          <a:noFill/>
        </p:spPr>
        <p:txBody>
          <a:bodyPr wrap="square" rtlCol="0">
            <a:spAutoFit/>
          </a:bodyPr>
          <a:lstStyle/>
          <a:p>
            <a:r>
              <a:rPr lang="en-US" sz="1200" dirty="0"/>
              <a:t>2GHz</a:t>
            </a:r>
          </a:p>
        </p:txBody>
      </p:sp>
      <p:sp>
        <p:nvSpPr>
          <p:cNvPr id="41" name="TextBox 40">
            <a:extLst>
              <a:ext uri="{FF2B5EF4-FFF2-40B4-BE49-F238E27FC236}">
                <a16:creationId xmlns:a16="http://schemas.microsoft.com/office/drawing/2014/main" id="{712E2DE0-9AFF-41E2-5B4F-58978BB7F39A}"/>
              </a:ext>
            </a:extLst>
          </p:cNvPr>
          <p:cNvSpPr txBox="1"/>
          <p:nvPr/>
        </p:nvSpPr>
        <p:spPr>
          <a:xfrm>
            <a:off x="6043060" y="1269621"/>
            <a:ext cx="582474" cy="276999"/>
          </a:xfrm>
          <a:prstGeom prst="rect">
            <a:avLst/>
          </a:prstGeom>
          <a:noFill/>
        </p:spPr>
        <p:txBody>
          <a:bodyPr wrap="square" rtlCol="0">
            <a:spAutoFit/>
          </a:bodyPr>
          <a:lstStyle/>
          <a:p>
            <a:r>
              <a:rPr lang="en-US" sz="1200" dirty="0"/>
              <a:t>4GHz</a:t>
            </a:r>
          </a:p>
        </p:txBody>
      </p:sp>
      <p:sp>
        <p:nvSpPr>
          <p:cNvPr id="42" name="TextBox 41">
            <a:extLst>
              <a:ext uri="{FF2B5EF4-FFF2-40B4-BE49-F238E27FC236}">
                <a16:creationId xmlns:a16="http://schemas.microsoft.com/office/drawing/2014/main" id="{20A284B9-2B7F-7036-7111-D569E78040B8}"/>
              </a:ext>
            </a:extLst>
          </p:cNvPr>
          <p:cNvSpPr txBox="1"/>
          <p:nvPr/>
        </p:nvSpPr>
        <p:spPr>
          <a:xfrm>
            <a:off x="9389631" y="1312250"/>
            <a:ext cx="582474" cy="276999"/>
          </a:xfrm>
          <a:prstGeom prst="rect">
            <a:avLst/>
          </a:prstGeom>
          <a:noFill/>
        </p:spPr>
        <p:txBody>
          <a:bodyPr wrap="square" rtlCol="0">
            <a:spAutoFit/>
          </a:bodyPr>
          <a:lstStyle/>
          <a:p>
            <a:r>
              <a:rPr lang="en-US" sz="1200" dirty="0"/>
              <a:t>6GHz</a:t>
            </a:r>
          </a:p>
        </p:txBody>
      </p:sp>
      <p:sp>
        <p:nvSpPr>
          <p:cNvPr id="43" name="TextBox 42">
            <a:extLst>
              <a:ext uri="{FF2B5EF4-FFF2-40B4-BE49-F238E27FC236}">
                <a16:creationId xmlns:a16="http://schemas.microsoft.com/office/drawing/2014/main" id="{4C8576E7-A7B5-BAFA-AE51-4495A291262A}"/>
              </a:ext>
            </a:extLst>
          </p:cNvPr>
          <p:cNvSpPr txBox="1"/>
          <p:nvPr/>
        </p:nvSpPr>
        <p:spPr>
          <a:xfrm>
            <a:off x="3335222" y="4318992"/>
            <a:ext cx="977545" cy="276999"/>
          </a:xfrm>
          <a:prstGeom prst="rect">
            <a:avLst/>
          </a:prstGeom>
          <a:noFill/>
        </p:spPr>
        <p:txBody>
          <a:bodyPr wrap="square" rtlCol="0">
            <a:spAutoFit/>
          </a:bodyPr>
          <a:lstStyle/>
          <a:p>
            <a:r>
              <a:rPr lang="en-US" sz="1200" dirty="0"/>
              <a:t>-0.5deg/dB</a:t>
            </a:r>
          </a:p>
        </p:txBody>
      </p:sp>
      <p:sp>
        <p:nvSpPr>
          <p:cNvPr id="44" name="TextBox 43">
            <a:extLst>
              <a:ext uri="{FF2B5EF4-FFF2-40B4-BE49-F238E27FC236}">
                <a16:creationId xmlns:a16="http://schemas.microsoft.com/office/drawing/2014/main" id="{CAC2FA82-C672-1CE3-80A5-C886F0F5157B}"/>
              </a:ext>
            </a:extLst>
          </p:cNvPr>
          <p:cNvSpPr txBox="1"/>
          <p:nvPr/>
        </p:nvSpPr>
        <p:spPr>
          <a:xfrm>
            <a:off x="6459662" y="4341016"/>
            <a:ext cx="991344" cy="276999"/>
          </a:xfrm>
          <a:prstGeom prst="rect">
            <a:avLst/>
          </a:prstGeom>
          <a:noFill/>
        </p:spPr>
        <p:txBody>
          <a:bodyPr wrap="square" rtlCol="0">
            <a:spAutoFit/>
          </a:bodyPr>
          <a:lstStyle/>
          <a:p>
            <a:r>
              <a:rPr lang="en-US" sz="1200" dirty="0"/>
              <a:t>-1deg/dB</a:t>
            </a:r>
          </a:p>
        </p:txBody>
      </p:sp>
      <p:sp>
        <p:nvSpPr>
          <p:cNvPr id="45" name="TextBox 44">
            <a:extLst>
              <a:ext uri="{FF2B5EF4-FFF2-40B4-BE49-F238E27FC236}">
                <a16:creationId xmlns:a16="http://schemas.microsoft.com/office/drawing/2014/main" id="{366F9559-2EAF-91C4-586F-0229FCC788C4}"/>
              </a:ext>
            </a:extLst>
          </p:cNvPr>
          <p:cNvSpPr txBox="1"/>
          <p:nvPr/>
        </p:nvSpPr>
        <p:spPr>
          <a:xfrm>
            <a:off x="9779169" y="4336330"/>
            <a:ext cx="915687" cy="276999"/>
          </a:xfrm>
          <a:prstGeom prst="rect">
            <a:avLst/>
          </a:prstGeom>
          <a:noFill/>
        </p:spPr>
        <p:txBody>
          <a:bodyPr wrap="square" rtlCol="0">
            <a:spAutoFit/>
          </a:bodyPr>
          <a:lstStyle/>
          <a:p>
            <a:r>
              <a:rPr lang="en-US" sz="1200" dirty="0"/>
              <a:t>-1.6deg/dB</a:t>
            </a:r>
          </a:p>
        </p:txBody>
      </p:sp>
      <p:sp>
        <p:nvSpPr>
          <p:cNvPr id="46" name="TextBox 45">
            <a:extLst>
              <a:ext uri="{FF2B5EF4-FFF2-40B4-BE49-F238E27FC236}">
                <a16:creationId xmlns:a16="http://schemas.microsoft.com/office/drawing/2014/main" id="{E6F041CA-7E82-7813-5BCF-B3586615D419}"/>
              </a:ext>
            </a:extLst>
          </p:cNvPr>
          <p:cNvSpPr txBox="1"/>
          <p:nvPr/>
        </p:nvSpPr>
        <p:spPr>
          <a:xfrm>
            <a:off x="2681702" y="3255716"/>
            <a:ext cx="582474" cy="276999"/>
          </a:xfrm>
          <a:prstGeom prst="rect">
            <a:avLst/>
          </a:prstGeom>
          <a:noFill/>
        </p:spPr>
        <p:txBody>
          <a:bodyPr wrap="square" rtlCol="0">
            <a:spAutoFit/>
          </a:bodyPr>
          <a:lstStyle/>
          <a:p>
            <a:r>
              <a:rPr lang="en-US" sz="1200" dirty="0"/>
              <a:t>2GHz</a:t>
            </a:r>
          </a:p>
        </p:txBody>
      </p:sp>
      <p:sp>
        <p:nvSpPr>
          <p:cNvPr id="47" name="TextBox 46">
            <a:extLst>
              <a:ext uri="{FF2B5EF4-FFF2-40B4-BE49-F238E27FC236}">
                <a16:creationId xmlns:a16="http://schemas.microsoft.com/office/drawing/2014/main" id="{87B2FE96-466B-23CE-0D26-810B554FFD11}"/>
              </a:ext>
            </a:extLst>
          </p:cNvPr>
          <p:cNvSpPr txBox="1"/>
          <p:nvPr/>
        </p:nvSpPr>
        <p:spPr>
          <a:xfrm>
            <a:off x="6004520" y="3255715"/>
            <a:ext cx="582474" cy="276999"/>
          </a:xfrm>
          <a:prstGeom prst="rect">
            <a:avLst/>
          </a:prstGeom>
          <a:noFill/>
        </p:spPr>
        <p:txBody>
          <a:bodyPr wrap="square" rtlCol="0">
            <a:spAutoFit/>
          </a:bodyPr>
          <a:lstStyle/>
          <a:p>
            <a:r>
              <a:rPr lang="en-US" sz="1200" dirty="0"/>
              <a:t>4GHz</a:t>
            </a:r>
          </a:p>
        </p:txBody>
      </p:sp>
      <p:sp>
        <p:nvSpPr>
          <p:cNvPr id="48" name="TextBox 47">
            <a:extLst>
              <a:ext uri="{FF2B5EF4-FFF2-40B4-BE49-F238E27FC236}">
                <a16:creationId xmlns:a16="http://schemas.microsoft.com/office/drawing/2014/main" id="{240B0959-E3DC-66BC-4C6D-D25E14FB40DA}"/>
              </a:ext>
            </a:extLst>
          </p:cNvPr>
          <p:cNvSpPr txBox="1"/>
          <p:nvPr/>
        </p:nvSpPr>
        <p:spPr>
          <a:xfrm>
            <a:off x="9351091" y="3298344"/>
            <a:ext cx="582474" cy="276999"/>
          </a:xfrm>
          <a:prstGeom prst="rect">
            <a:avLst/>
          </a:prstGeom>
          <a:noFill/>
        </p:spPr>
        <p:txBody>
          <a:bodyPr wrap="square" rtlCol="0">
            <a:spAutoFit/>
          </a:bodyPr>
          <a:lstStyle/>
          <a:p>
            <a:r>
              <a:rPr lang="en-US" sz="1200" dirty="0"/>
              <a:t>6GHz</a:t>
            </a:r>
          </a:p>
        </p:txBody>
      </p:sp>
      <p:sp>
        <p:nvSpPr>
          <p:cNvPr id="49" name="TextBox 48">
            <a:extLst>
              <a:ext uri="{FF2B5EF4-FFF2-40B4-BE49-F238E27FC236}">
                <a16:creationId xmlns:a16="http://schemas.microsoft.com/office/drawing/2014/main" id="{5C4325C4-8C33-598F-1F0C-9E02EE16F252}"/>
              </a:ext>
            </a:extLst>
          </p:cNvPr>
          <p:cNvSpPr txBox="1"/>
          <p:nvPr/>
        </p:nvSpPr>
        <p:spPr>
          <a:xfrm>
            <a:off x="3766831" y="5767742"/>
            <a:ext cx="863216" cy="276999"/>
          </a:xfrm>
          <a:prstGeom prst="rect">
            <a:avLst/>
          </a:prstGeom>
          <a:noFill/>
        </p:spPr>
        <p:txBody>
          <a:bodyPr wrap="square" rtlCol="0">
            <a:spAutoFit/>
          </a:bodyPr>
          <a:lstStyle/>
          <a:p>
            <a:r>
              <a:rPr lang="en-US" sz="1200" dirty="0"/>
              <a:t>-5deg/dB</a:t>
            </a:r>
          </a:p>
        </p:txBody>
      </p:sp>
      <p:sp>
        <p:nvSpPr>
          <p:cNvPr id="50" name="TextBox 49">
            <a:extLst>
              <a:ext uri="{FF2B5EF4-FFF2-40B4-BE49-F238E27FC236}">
                <a16:creationId xmlns:a16="http://schemas.microsoft.com/office/drawing/2014/main" id="{6991C05E-9106-CBA7-1A87-02F9F568F94A}"/>
              </a:ext>
            </a:extLst>
          </p:cNvPr>
          <p:cNvSpPr txBox="1"/>
          <p:nvPr/>
        </p:nvSpPr>
        <p:spPr>
          <a:xfrm>
            <a:off x="6334297" y="5780782"/>
            <a:ext cx="991344" cy="276999"/>
          </a:xfrm>
          <a:prstGeom prst="rect">
            <a:avLst/>
          </a:prstGeom>
          <a:noFill/>
        </p:spPr>
        <p:txBody>
          <a:bodyPr wrap="square" rtlCol="0">
            <a:spAutoFit/>
          </a:bodyPr>
          <a:lstStyle/>
          <a:p>
            <a:r>
              <a:rPr lang="en-US" sz="1200" dirty="0"/>
              <a:t>-3.4deg/dB</a:t>
            </a:r>
          </a:p>
        </p:txBody>
      </p:sp>
      <p:sp>
        <p:nvSpPr>
          <p:cNvPr id="51" name="TextBox 50">
            <a:extLst>
              <a:ext uri="{FF2B5EF4-FFF2-40B4-BE49-F238E27FC236}">
                <a16:creationId xmlns:a16="http://schemas.microsoft.com/office/drawing/2014/main" id="{8D040370-2DEE-8884-E993-B2EAD852D5B9}"/>
              </a:ext>
            </a:extLst>
          </p:cNvPr>
          <p:cNvSpPr txBox="1"/>
          <p:nvPr/>
        </p:nvSpPr>
        <p:spPr>
          <a:xfrm>
            <a:off x="9220684" y="5767742"/>
            <a:ext cx="977877" cy="276999"/>
          </a:xfrm>
          <a:prstGeom prst="rect">
            <a:avLst/>
          </a:prstGeom>
          <a:noFill/>
        </p:spPr>
        <p:txBody>
          <a:bodyPr wrap="square" rtlCol="0">
            <a:spAutoFit/>
          </a:bodyPr>
          <a:lstStyle/>
          <a:p>
            <a:r>
              <a:rPr lang="en-US" sz="1200" dirty="0"/>
              <a:t>-1.3deg/dB</a:t>
            </a:r>
          </a:p>
        </p:txBody>
      </p:sp>
      <p:sp>
        <p:nvSpPr>
          <p:cNvPr id="52" name="TextBox 51">
            <a:extLst>
              <a:ext uri="{FF2B5EF4-FFF2-40B4-BE49-F238E27FC236}">
                <a16:creationId xmlns:a16="http://schemas.microsoft.com/office/drawing/2014/main" id="{9E7A7168-7F54-DC87-4347-05369438DE81}"/>
              </a:ext>
            </a:extLst>
          </p:cNvPr>
          <p:cNvSpPr txBox="1"/>
          <p:nvPr/>
        </p:nvSpPr>
        <p:spPr>
          <a:xfrm>
            <a:off x="4152959" y="93402"/>
            <a:ext cx="7496176" cy="523220"/>
          </a:xfrm>
          <a:prstGeom prst="rect">
            <a:avLst/>
          </a:prstGeom>
          <a:noFill/>
        </p:spPr>
        <p:txBody>
          <a:bodyPr wrap="square" rtlCol="0">
            <a:spAutoFit/>
          </a:bodyPr>
          <a:lstStyle/>
          <a:p>
            <a:pPr algn="ctr"/>
            <a:r>
              <a:rPr lang="en-US" sz="2800" dirty="0">
                <a:solidFill>
                  <a:schemeClr val="bg1">
                    <a:lumMod val="95000"/>
                  </a:schemeClr>
                </a:solidFill>
              </a:rPr>
              <a:t>What happens with carrier frequency?</a:t>
            </a:r>
          </a:p>
        </p:txBody>
      </p:sp>
      <p:sp>
        <p:nvSpPr>
          <p:cNvPr id="17" name="TextBox 16">
            <a:extLst>
              <a:ext uri="{FF2B5EF4-FFF2-40B4-BE49-F238E27FC236}">
                <a16:creationId xmlns:a16="http://schemas.microsoft.com/office/drawing/2014/main" id="{5B8BFFD1-1C3B-EF87-43D0-FF3032FB6E1D}"/>
              </a:ext>
            </a:extLst>
          </p:cNvPr>
          <p:cNvSpPr txBox="1"/>
          <p:nvPr/>
        </p:nvSpPr>
        <p:spPr>
          <a:xfrm>
            <a:off x="9438" y="4674973"/>
            <a:ext cx="2362412" cy="1600438"/>
          </a:xfrm>
          <a:prstGeom prst="rect">
            <a:avLst/>
          </a:prstGeom>
          <a:noFill/>
        </p:spPr>
        <p:txBody>
          <a:bodyPr wrap="square" rtlCol="0">
            <a:spAutoFit/>
          </a:bodyPr>
          <a:lstStyle/>
          <a:p>
            <a:r>
              <a:rPr lang="en-US" sz="1400" dirty="0"/>
              <a:t>GVA-62+:</a:t>
            </a:r>
          </a:p>
          <a:p>
            <a:r>
              <a:rPr lang="en-US" sz="1400" dirty="0"/>
              <a:t>G = 15 dB</a:t>
            </a:r>
          </a:p>
          <a:p>
            <a:r>
              <a:rPr lang="en-US" sz="1400" dirty="0"/>
              <a:t>NF = 5 dB</a:t>
            </a:r>
          </a:p>
          <a:p>
            <a:r>
              <a:rPr lang="en-US" sz="1400" dirty="0"/>
              <a:t>P1dB = +20 dBm</a:t>
            </a:r>
          </a:p>
          <a:p>
            <a:r>
              <a:rPr lang="en-US" sz="1400" dirty="0"/>
              <a:t>OIP3 = +35 dBm</a:t>
            </a:r>
          </a:p>
          <a:p>
            <a:r>
              <a:rPr lang="en-US" sz="1400" dirty="0"/>
              <a:t>Po_+5dBm=+19.5dBm</a:t>
            </a:r>
          </a:p>
          <a:p>
            <a:r>
              <a:rPr lang="en-US" sz="1400" dirty="0"/>
              <a:t>Darlington w/Re feedback</a:t>
            </a:r>
          </a:p>
        </p:txBody>
      </p:sp>
    </p:spTree>
    <p:extLst>
      <p:ext uri="{BB962C8B-B14F-4D97-AF65-F5344CB8AC3E}">
        <p14:creationId xmlns:p14="http://schemas.microsoft.com/office/powerpoint/2010/main" val="697165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3F08737-A07A-BB9A-638F-6435BFC62E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1545" y="348234"/>
            <a:ext cx="9234914"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434126-D8DF-F6D8-3719-2901BC1DE107}"/>
              </a:ext>
            </a:extLst>
          </p:cNvPr>
          <p:cNvSpPr txBox="1"/>
          <p:nvPr/>
        </p:nvSpPr>
        <p:spPr>
          <a:xfrm>
            <a:off x="3720087" y="3729631"/>
            <a:ext cx="1609964" cy="830997"/>
          </a:xfrm>
          <a:prstGeom prst="rect">
            <a:avLst/>
          </a:prstGeom>
          <a:noFill/>
        </p:spPr>
        <p:txBody>
          <a:bodyPr wrap="square" rtlCol="0">
            <a:spAutoFit/>
          </a:bodyPr>
          <a:lstStyle/>
          <a:p>
            <a:r>
              <a:rPr lang="en-US" sz="2400" dirty="0"/>
              <a:t>AM-to-PM Distortion</a:t>
            </a:r>
          </a:p>
        </p:txBody>
      </p:sp>
      <p:sp>
        <p:nvSpPr>
          <p:cNvPr id="4" name="TextBox 3">
            <a:extLst>
              <a:ext uri="{FF2B5EF4-FFF2-40B4-BE49-F238E27FC236}">
                <a16:creationId xmlns:a16="http://schemas.microsoft.com/office/drawing/2014/main" id="{FB454D38-BE62-2BE4-F154-D824E1E28909}"/>
              </a:ext>
            </a:extLst>
          </p:cNvPr>
          <p:cNvSpPr txBox="1"/>
          <p:nvPr/>
        </p:nvSpPr>
        <p:spPr>
          <a:xfrm>
            <a:off x="5184648" y="1380452"/>
            <a:ext cx="2400923" cy="461665"/>
          </a:xfrm>
          <a:prstGeom prst="rect">
            <a:avLst/>
          </a:prstGeom>
          <a:noFill/>
        </p:spPr>
        <p:txBody>
          <a:bodyPr wrap="square" rtlCol="0">
            <a:spAutoFit/>
          </a:bodyPr>
          <a:lstStyle/>
          <a:p>
            <a:r>
              <a:rPr lang="en-US" sz="2400" dirty="0" err="1"/>
              <a:t>G_Compression</a:t>
            </a:r>
            <a:endParaRPr lang="en-US" sz="2400" dirty="0"/>
          </a:p>
        </p:txBody>
      </p:sp>
      <p:pic>
        <p:nvPicPr>
          <p:cNvPr id="5" name="Picture 4">
            <a:extLst>
              <a:ext uri="{FF2B5EF4-FFF2-40B4-BE49-F238E27FC236}">
                <a16:creationId xmlns:a16="http://schemas.microsoft.com/office/drawing/2014/main" id="{B5C8CE16-66A3-2E0B-2644-6D10A97B0249}"/>
              </a:ext>
            </a:extLst>
          </p:cNvPr>
          <p:cNvPicPr>
            <a:picLocks noChangeAspect="1"/>
          </p:cNvPicPr>
          <p:nvPr/>
        </p:nvPicPr>
        <p:blipFill>
          <a:blip r:embed="rId3"/>
          <a:stretch>
            <a:fillRect/>
          </a:stretch>
        </p:blipFill>
        <p:spPr>
          <a:xfrm>
            <a:off x="8663392" y="6292772"/>
            <a:ext cx="3534268" cy="562053"/>
          </a:xfrm>
          <a:prstGeom prst="rect">
            <a:avLst/>
          </a:prstGeom>
        </p:spPr>
      </p:pic>
      <p:sp>
        <p:nvSpPr>
          <p:cNvPr id="2" name="TextBox 1">
            <a:extLst>
              <a:ext uri="{FF2B5EF4-FFF2-40B4-BE49-F238E27FC236}">
                <a16:creationId xmlns:a16="http://schemas.microsoft.com/office/drawing/2014/main" id="{459B3DA9-3C6A-994A-54C0-F489B5FA2F42}"/>
              </a:ext>
            </a:extLst>
          </p:cNvPr>
          <p:cNvSpPr txBox="1"/>
          <p:nvPr/>
        </p:nvSpPr>
        <p:spPr>
          <a:xfrm>
            <a:off x="4034537" y="516264"/>
            <a:ext cx="4188573" cy="338554"/>
          </a:xfrm>
          <a:prstGeom prst="rect">
            <a:avLst/>
          </a:prstGeom>
          <a:noFill/>
        </p:spPr>
        <p:txBody>
          <a:bodyPr wrap="square" rtlCol="0">
            <a:spAutoFit/>
          </a:bodyPr>
          <a:lstStyle/>
          <a:p>
            <a:r>
              <a:rPr lang="en-US" sz="1600" dirty="0">
                <a:solidFill>
                  <a:schemeClr val="bg2">
                    <a:lumMod val="50000"/>
                  </a:schemeClr>
                </a:solidFill>
              </a:rPr>
              <a:t>At different carrier frequencies</a:t>
            </a:r>
          </a:p>
        </p:txBody>
      </p:sp>
      <p:sp>
        <p:nvSpPr>
          <p:cNvPr id="6" name="TextBox 5">
            <a:extLst>
              <a:ext uri="{FF2B5EF4-FFF2-40B4-BE49-F238E27FC236}">
                <a16:creationId xmlns:a16="http://schemas.microsoft.com/office/drawing/2014/main" id="{2BB47545-C228-44EA-2AD3-725F8AAA08DA}"/>
              </a:ext>
            </a:extLst>
          </p:cNvPr>
          <p:cNvSpPr txBox="1"/>
          <p:nvPr/>
        </p:nvSpPr>
        <p:spPr>
          <a:xfrm>
            <a:off x="10099586" y="1839455"/>
            <a:ext cx="2188388" cy="2246769"/>
          </a:xfrm>
          <a:prstGeom prst="rect">
            <a:avLst/>
          </a:prstGeom>
          <a:noFill/>
        </p:spPr>
        <p:txBody>
          <a:bodyPr wrap="square" rtlCol="0">
            <a:spAutoFit/>
          </a:bodyPr>
          <a:lstStyle/>
          <a:p>
            <a:pPr algn="ctr"/>
            <a:r>
              <a:rPr lang="en-US" sz="2800" u="sng" dirty="0">
                <a:solidFill>
                  <a:schemeClr val="bg1">
                    <a:lumMod val="95000"/>
                  </a:schemeClr>
                </a:solidFill>
              </a:rPr>
              <a:t>LVA-273PN+</a:t>
            </a:r>
            <a:r>
              <a:rPr lang="en-US" sz="2800" dirty="0">
                <a:solidFill>
                  <a:schemeClr val="bg1">
                    <a:lumMod val="95000"/>
                  </a:schemeClr>
                </a:solidFill>
              </a:rPr>
              <a:t>:</a:t>
            </a:r>
          </a:p>
          <a:p>
            <a:pPr algn="ctr"/>
            <a:r>
              <a:rPr lang="en-US" sz="2800" dirty="0">
                <a:solidFill>
                  <a:schemeClr val="bg1">
                    <a:lumMod val="95000"/>
                  </a:schemeClr>
                </a:solidFill>
              </a:rPr>
              <a:t>What happens with carrier frequency?</a:t>
            </a:r>
          </a:p>
        </p:txBody>
      </p:sp>
    </p:spTree>
    <p:extLst>
      <p:ext uri="{BB962C8B-B14F-4D97-AF65-F5344CB8AC3E}">
        <p14:creationId xmlns:p14="http://schemas.microsoft.com/office/powerpoint/2010/main" val="3855592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377E727-AA53-7968-E75F-E0F4BB68E8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0632" y="457200"/>
            <a:ext cx="9250736"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371404-E778-6AA6-CBEE-CF19586F5834}"/>
              </a:ext>
            </a:extLst>
          </p:cNvPr>
          <p:cNvSpPr txBox="1"/>
          <p:nvPr/>
        </p:nvSpPr>
        <p:spPr>
          <a:xfrm>
            <a:off x="5449824" y="3243904"/>
            <a:ext cx="5184648" cy="369332"/>
          </a:xfrm>
          <a:prstGeom prst="rect">
            <a:avLst/>
          </a:prstGeom>
          <a:noFill/>
        </p:spPr>
        <p:txBody>
          <a:bodyPr wrap="square">
            <a:spAutoFit/>
          </a:bodyPr>
          <a:lstStyle/>
          <a:p>
            <a:r>
              <a:rPr lang="en-US" dirty="0"/>
              <a:t>L(f) [dBc/Hz] = -177 [dBm/Hz] +NF [dB] – Pin [dBm]</a:t>
            </a:r>
          </a:p>
        </p:txBody>
      </p:sp>
      <p:pic>
        <p:nvPicPr>
          <p:cNvPr id="4" name="Picture 3">
            <a:extLst>
              <a:ext uri="{FF2B5EF4-FFF2-40B4-BE49-F238E27FC236}">
                <a16:creationId xmlns:a16="http://schemas.microsoft.com/office/drawing/2014/main" id="{5842990B-C7DB-2CE2-0758-09B07588F2A9}"/>
              </a:ext>
            </a:extLst>
          </p:cNvPr>
          <p:cNvPicPr>
            <a:picLocks noChangeAspect="1"/>
          </p:cNvPicPr>
          <p:nvPr/>
        </p:nvPicPr>
        <p:blipFill>
          <a:blip r:embed="rId3"/>
          <a:stretch>
            <a:fillRect/>
          </a:stretch>
        </p:blipFill>
        <p:spPr>
          <a:xfrm>
            <a:off x="8654248" y="6292772"/>
            <a:ext cx="3534268" cy="562053"/>
          </a:xfrm>
          <a:prstGeom prst="rect">
            <a:avLst/>
          </a:prstGeom>
        </p:spPr>
      </p:pic>
      <p:sp>
        <p:nvSpPr>
          <p:cNvPr id="2" name="TextBox 1">
            <a:extLst>
              <a:ext uri="{FF2B5EF4-FFF2-40B4-BE49-F238E27FC236}">
                <a16:creationId xmlns:a16="http://schemas.microsoft.com/office/drawing/2014/main" id="{3B2F25BD-5E2D-EDA3-DD7E-5657EFC6D83C}"/>
              </a:ext>
            </a:extLst>
          </p:cNvPr>
          <p:cNvSpPr txBox="1"/>
          <p:nvPr/>
        </p:nvSpPr>
        <p:spPr>
          <a:xfrm>
            <a:off x="8635960" y="502211"/>
            <a:ext cx="1449872" cy="646331"/>
          </a:xfrm>
          <a:prstGeom prst="rect">
            <a:avLst/>
          </a:prstGeom>
          <a:noFill/>
        </p:spPr>
        <p:txBody>
          <a:bodyPr wrap="square" rtlCol="0">
            <a:spAutoFit/>
          </a:bodyPr>
          <a:lstStyle/>
          <a:p>
            <a:r>
              <a:rPr lang="en-US" dirty="0"/>
              <a:t>=&gt;AM-to-PM Distortion</a:t>
            </a:r>
          </a:p>
        </p:txBody>
      </p:sp>
      <p:sp>
        <p:nvSpPr>
          <p:cNvPr id="5" name="TextBox 4">
            <a:extLst>
              <a:ext uri="{FF2B5EF4-FFF2-40B4-BE49-F238E27FC236}">
                <a16:creationId xmlns:a16="http://schemas.microsoft.com/office/drawing/2014/main" id="{2EEE0BCC-D3A7-E2D1-AC1B-7AA5757BE5FF}"/>
              </a:ext>
            </a:extLst>
          </p:cNvPr>
          <p:cNvSpPr txBox="1"/>
          <p:nvPr/>
        </p:nvSpPr>
        <p:spPr>
          <a:xfrm>
            <a:off x="2044022" y="1772715"/>
            <a:ext cx="1540213" cy="369332"/>
          </a:xfrm>
          <a:prstGeom prst="rect">
            <a:avLst/>
          </a:prstGeom>
          <a:noFill/>
        </p:spPr>
        <p:txBody>
          <a:bodyPr wrap="square" rtlCol="0">
            <a:spAutoFit/>
          </a:bodyPr>
          <a:lstStyle/>
          <a:p>
            <a:r>
              <a:rPr lang="en-US" dirty="0"/>
              <a:t>10 kHz Offset</a:t>
            </a:r>
          </a:p>
        </p:txBody>
      </p:sp>
      <p:sp>
        <p:nvSpPr>
          <p:cNvPr id="6" name="TextBox 5">
            <a:extLst>
              <a:ext uri="{FF2B5EF4-FFF2-40B4-BE49-F238E27FC236}">
                <a16:creationId xmlns:a16="http://schemas.microsoft.com/office/drawing/2014/main" id="{10D3FC15-2379-89CF-AB7C-5BE7E5A8C0C7}"/>
              </a:ext>
            </a:extLst>
          </p:cNvPr>
          <p:cNvSpPr txBox="1"/>
          <p:nvPr/>
        </p:nvSpPr>
        <p:spPr>
          <a:xfrm>
            <a:off x="2053681" y="4164061"/>
            <a:ext cx="1753675" cy="369332"/>
          </a:xfrm>
          <a:prstGeom prst="rect">
            <a:avLst/>
          </a:prstGeom>
          <a:noFill/>
        </p:spPr>
        <p:txBody>
          <a:bodyPr wrap="square" rtlCol="0">
            <a:spAutoFit/>
          </a:bodyPr>
          <a:lstStyle/>
          <a:p>
            <a:r>
              <a:rPr lang="en-US" dirty="0"/>
              <a:t>100 kHz Offset</a:t>
            </a:r>
          </a:p>
        </p:txBody>
      </p:sp>
    </p:spTree>
    <p:extLst>
      <p:ext uri="{BB962C8B-B14F-4D97-AF65-F5344CB8AC3E}">
        <p14:creationId xmlns:p14="http://schemas.microsoft.com/office/powerpoint/2010/main" val="1962518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39ECC0-9555-69A9-C681-0898FD484B30}"/>
            </a:ext>
          </a:extLst>
        </p:cNvPr>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36EEAEA1-2FDF-2A1E-444A-703CBBE8C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3D27DF69-5C1F-05B6-F804-632B4081C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D4E7072E-53E8-3C8C-FF03-82061E57B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5148F830-47B6-81A9-3B76-BDE43F61C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CCCDF0-7E0F-E3D4-037E-731A051F4A8A}"/>
              </a:ext>
            </a:extLst>
          </p:cNvPr>
          <p:cNvPicPr>
            <a:picLocks noChangeAspect="1"/>
          </p:cNvPicPr>
          <p:nvPr/>
        </p:nvPicPr>
        <p:blipFill>
          <a:blip r:embed="rId2"/>
          <a:stretch>
            <a:fillRect/>
          </a:stretch>
        </p:blipFill>
        <p:spPr>
          <a:xfrm>
            <a:off x="8654248" y="6283628"/>
            <a:ext cx="3534268" cy="562053"/>
          </a:xfrm>
          <a:prstGeom prst="rect">
            <a:avLst/>
          </a:prstGeom>
        </p:spPr>
      </p:pic>
      <p:pic>
        <p:nvPicPr>
          <p:cNvPr id="2" name="Picture 1">
            <a:extLst>
              <a:ext uri="{FF2B5EF4-FFF2-40B4-BE49-F238E27FC236}">
                <a16:creationId xmlns:a16="http://schemas.microsoft.com/office/drawing/2014/main" id="{88020ABC-4C69-C489-79E1-E25F4B72D3E6}"/>
              </a:ext>
            </a:extLst>
          </p:cNvPr>
          <p:cNvPicPr>
            <a:picLocks noChangeAspect="1"/>
          </p:cNvPicPr>
          <p:nvPr/>
        </p:nvPicPr>
        <p:blipFill>
          <a:blip r:embed="rId3"/>
          <a:stretch>
            <a:fillRect/>
          </a:stretch>
        </p:blipFill>
        <p:spPr>
          <a:xfrm>
            <a:off x="962460" y="0"/>
            <a:ext cx="6380880" cy="6858000"/>
          </a:xfrm>
          <a:prstGeom prst="rect">
            <a:avLst/>
          </a:prstGeom>
        </p:spPr>
      </p:pic>
      <p:sp>
        <p:nvSpPr>
          <p:cNvPr id="3" name="TextBox 2">
            <a:extLst>
              <a:ext uri="{FF2B5EF4-FFF2-40B4-BE49-F238E27FC236}">
                <a16:creationId xmlns:a16="http://schemas.microsoft.com/office/drawing/2014/main" id="{A441C422-E1A1-EF8F-A1F5-2DCE28F1ABCA}"/>
              </a:ext>
            </a:extLst>
          </p:cNvPr>
          <p:cNvSpPr txBox="1"/>
          <p:nvPr/>
        </p:nvSpPr>
        <p:spPr>
          <a:xfrm>
            <a:off x="3098295" y="492655"/>
            <a:ext cx="1609964" cy="830997"/>
          </a:xfrm>
          <a:prstGeom prst="rect">
            <a:avLst/>
          </a:prstGeom>
          <a:noFill/>
        </p:spPr>
        <p:txBody>
          <a:bodyPr wrap="square" rtlCol="0">
            <a:spAutoFit/>
          </a:bodyPr>
          <a:lstStyle/>
          <a:p>
            <a:r>
              <a:rPr lang="en-US" sz="2400" dirty="0"/>
              <a:t>AM-to-PM Distortion</a:t>
            </a:r>
          </a:p>
        </p:txBody>
      </p:sp>
      <p:sp>
        <p:nvSpPr>
          <p:cNvPr id="6" name="TextBox 5">
            <a:extLst>
              <a:ext uri="{FF2B5EF4-FFF2-40B4-BE49-F238E27FC236}">
                <a16:creationId xmlns:a16="http://schemas.microsoft.com/office/drawing/2014/main" id="{E98D70D6-ED1C-78BB-2961-603727A4145F}"/>
              </a:ext>
            </a:extLst>
          </p:cNvPr>
          <p:cNvSpPr txBox="1"/>
          <p:nvPr/>
        </p:nvSpPr>
        <p:spPr>
          <a:xfrm>
            <a:off x="3098295" y="3680863"/>
            <a:ext cx="1609964" cy="830997"/>
          </a:xfrm>
          <a:prstGeom prst="rect">
            <a:avLst/>
          </a:prstGeom>
          <a:noFill/>
        </p:spPr>
        <p:txBody>
          <a:bodyPr wrap="square" rtlCol="0">
            <a:spAutoFit/>
          </a:bodyPr>
          <a:lstStyle/>
          <a:p>
            <a:r>
              <a:rPr lang="en-US" sz="2400" dirty="0"/>
              <a:t>AM-to-PM Distortion</a:t>
            </a:r>
          </a:p>
        </p:txBody>
      </p:sp>
      <p:pic>
        <p:nvPicPr>
          <p:cNvPr id="7" name="Picture 6">
            <a:extLst>
              <a:ext uri="{FF2B5EF4-FFF2-40B4-BE49-F238E27FC236}">
                <a16:creationId xmlns:a16="http://schemas.microsoft.com/office/drawing/2014/main" id="{FA5F1558-E6B8-72C8-BB00-5CDAFA2EA1DA}"/>
              </a:ext>
            </a:extLst>
          </p:cNvPr>
          <p:cNvPicPr>
            <a:picLocks noChangeAspect="1"/>
          </p:cNvPicPr>
          <p:nvPr/>
        </p:nvPicPr>
        <p:blipFill>
          <a:blip r:embed="rId4"/>
          <a:stretch>
            <a:fillRect/>
          </a:stretch>
        </p:blipFill>
        <p:spPr>
          <a:xfrm rot="16200000">
            <a:off x="8270661" y="-86930"/>
            <a:ext cx="3021076" cy="3193219"/>
          </a:xfrm>
          <a:prstGeom prst="rect">
            <a:avLst/>
          </a:prstGeom>
        </p:spPr>
      </p:pic>
      <p:pic>
        <p:nvPicPr>
          <p:cNvPr id="8" name="Picture 7">
            <a:extLst>
              <a:ext uri="{FF2B5EF4-FFF2-40B4-BE49-F238E27FC236}">
                <a16:creationId xmlns:a16="http://schemas.microsoft.com/office/drawing/2014/main" id="{7AF36453-B461-15BD-5FA1-B058D3154555}"/>
              </a:ext>
            </a:extLst>
          </p:cNvPr>
          <p:cNvPicPr>
            <a:picLocks noChangeAspect="1"/>
          </p:cNvPicPr>
          <p:nvPr/>
        </p:nvPicPr>
        <p:blipFill>
          <a:blip r:embed="rId5"/>
          <a:stretch>
            <a:fillRect/>
          </a:stretch>
        </p:blipFill>
        <p:spPr>
          <a:xfrm rot="16200000">
            <a:off x="8169107" y="3065352"/>
            <a:ext cx="3224185" cy="3193221"/>
          </a:xfrm>
          <a:prstGeom prst="rect">
            <a:avLst/>
          </a:prstGeom>
        </p:spPr>
      </p:pic>
      <p:sp>
        <p:nvSpPr>
          <p:cNvPr id="9" name="TextBox 8">
            <a:extLst>
              <a:ext uri="{FF2B5EF4-FFF2-40B4-BE49-F238E27FC236}">
                <a16:creationId xmlns:a16="http://schemas.microsoft.com/office/drawing/2014/main" id="{F063B585-56FA-BF75-F7D0-7C5A996742BD}"/>
              </a:ext>
            </a:extLst>
          </p:cNvPr>
          <p:cNvSpPr txBox="1"/>
          <p:nvPr/>
        </p:nvSpPr>
        <p:spPr>
          <a:xfrm>
            <a:off x="1370079" y="1319770"/>
            <a:ext cx="3346704" cy="707886"/>
          </a:xfrm>
          <a:prstGeom prst="rect">
            <a:avLst/>
          </a:prstGeom>
          <a:noFill/>
        </p:spPr>
        <p:txBody>
          <a:bodyPr wrap="square" rtlCol="0">
            <a:spAutoFit/>
          </a:bodyPr>
          <a:lstStyle/>
          <a:p>
            <a:r>
              <a:rPr lang="en-US" sz="2000" dirty="0"/>
              <a:t>Device Characterization Required</a:t>
            </a:r>
          </a:p>
        </p:txBody>
      </p:sp>
      <p:sp>
        <p:nvSpPr>
          <p:cNvPr id="10" name="TextBox 9">
            <a:extLst>
              <a:ext uri="{FF2B5EF4-FFF2-40B4-BE49-F238E27FC236}">
                <a16:creationId xmlns:a16="http://schemas.microsoft.com/office/drawing/2014/main" id="{20C04502-EB54-252E-3252-63834FB3CCF0}"/>
              </a:ext>
            </a:extLst>
          </p:cNvPr>
          <p:cNvSpPr txBox="1"/>
          <p:nvPr/>
        </p:nvSpPr>
        <p:spPr>
          <a:xfrm>
            <a:off x="1360935" y="4431023"/>
            <a:ext cx="3346704" cy="707886"/>
          </a:xfrm>
          <a:prstGeom prst="rect">
            <a:avLst/>
          </a:prstGeom>
          <a:noFill/>
        </p:spPr>
        <p:txBody>
          <a:bodyPr wrap="square" rtlCol="0">
            <a:spAutoFit/>
          </a:bodyPr>
          <a:lstStyle/>
          <a:p>
            <a:r>
              <a:rPr lang="en-US" sz="2000" dirty="0"/>
              <a:t>Device Characterization Required</a:t>
            </a:r>
          </a:p>
        </p:txBody>
      </p:sp>
      <p:sp>
        <p:nvSpPr>
          <p:cNvPr id="4" name="TextBox 3">
            <a:extLst>
              <a:ext uri="{FF2B5EF4-FFF2-40B4-BE49-F238E27FC236}">
                <a16:creationId xmlns:a16="http://schemas.microsoft.com/office/drawing/2014/main" id="{16681184-A54D-ED34-089D-5281920BEE99}"/>
              </a:ext>
            </a:extLst>
          </p:cNvPr>
          <p:cNvSpPr txBox="1"/>
          <p:nvPr/>
        </p:nvSpPr>
        <p:spPr>
          <a:xfrm>
            <a:off x="9141783" y="54291"/>
            <a:ext cx="2240089" cy="307777"/>
          </a:xfrm>
          <a:prstGeom prst="rect">
            <a:avLst/>
          </a:prstGeom>
          <a:noFill/>
        </p:spPr>
        <p:txBody>
          <a:bodyPr wrap="square" rtlCol="0">
            <a:spAutoFit/>
          </a:bodyPr>
          <a:lstStyle/>
          <a:p>
            <a:r>
              <a:rPr lang="en-US" sz="1400" dirty="0"/>
              <a:t>Mini-Circuits Proprietary</a:t>
            </a:r>
          </a:p>
        </p:txBody>
      </p:sp>
      <p:sp>
        <p:nvSpPr>
          <p:cNvPr id="11" name="TextBox 10">
            <a:extLst>
              <a:ext uri="{FF2B5EF4-FFF2-40B4-BE49-F238E27FC236}">
                <a16:creationId xmlns:a16="http://schemas.microsoft.com/office/drawing/2014/main" id="{34A1EC8A-4043-8932-4617-4569EFFCD54A}"/>
              </a:ext>
            </a:extLst>
          </p:cNvPr>
          <p:cNvSpPr txBox="1"/>
          <p:nvPr/>
        </p:nvSpPr>
        <p:spPr>
          <a:xfrm>
            <a:off x="9331109" y="3074509"/>
            <a:ext cx="2240089" cy="307777"/>
          </a:xfrm>
          <a:prstGeom prst="rect">
            <a:avLst/>
          </a:prstGeom>
          <a:noFill/>
        </p:spPr>
        <p:txBody>
          <a:bodyPr wrap="square" rtlCol="0">
            <a:spAutoFit/>
          </a:bodyPr>
          <a:lstStyle/>
          <a:p>
            <a:r>
              <a:rPr lang="en-US" sz="1400" dirty="0"/>
              <a:t>Mini-Circuits Proprietary</a:t>
            </a:r>
          </a:p>
        </p:txBody>
      </p:sp>
      <p:sp>
        <p:nvSpPr>
          <p:cNvPr id="12" name="TextBox 11">
            <a:extLst>
              <a:ext uri="{FF2B5EF4-FFF2-40B4-BE49-F238E27FC236}">
                <a16:creationId xmlns:a16="http://schemas.microsoft.com/office/drawing/2014/main" id="{24BCAC9C-639E-6261-B035-6129695BE6DD}"/>
              </a:ext>
            </a:extLst>
          </p:cNvPr>
          <p:cNvSpPr txBox="1"/>
          <p:nvPr/>
        </p:nvSpPr>
        <p:spPr>
          <a:xfrm>
            <a:off x="-86220" y="54291"/>
            <a:ext cx="1812283" cy="954107"/>
          </a:xfrm>
          <a:prstGeom prst="rect">
            <a:avLst/>
          </a:prstGeom>
          <a:noFill/>
        </p:spPr>
        <p:txBody>
          <a:bodyPr wrap="square" rtlCol="0">
            <a:spAutoFit/>
          </a:bodyPr>
          <a:lstStyle/>
          <a:p>
            <a:r>
              <a:rPr lang="en-US" sz="1400" dirty="0"/>
              <a:t>G = 17 dB</a:t>
            </a:r>
          </a:p>
          <a:p>
            <a:r>
              <a:rPr lang="en-US" sz="1400" dirty="0"/>
              <a:t>NF = 5 dB</a:t>
            </a:r>
          </a:p>
          <a:p>
            <a:r>
              <a:rPr lang="en-US" sz="1400" dirty="0"/>
              <a:t>P1dB = +17 dBm</a:t>
            </a:r>
          </a:p>
          <a:p>
            <a:r>
              <a:rPr lang="en-US" sz="1400" dirty="0"/>
              <a:t>OIP3 = +27 dBm</a:t>
            </a:r>
          </a:p>
        </p:txBody>
      </p:sp>
      <p:sp>
        <p:nvSpPr>
          <p:cNvPr id="13" name="TextBox 12">
            <a:extLst>
              <a:ext uri="{FF2B5EF4-FFF2-40B4-BE49-F238E27FC236}">
                <a16:creationId xmlns:a16="http://schemas.microsoft.com/office/drawing/2014/main" id="{EC30F19F-0AD4-0126-903A-62A99B33D37D}"/>
              </a:ext>
            </a:extLst>
          </p:cNvPr>
          <p:cNvSpPr txBox="1"/>
          <p:nvPr/>
        </p:nvSpPr>
        <p:spPr>
          <a:xfrm>
            <a:off x="-86220" y="3476486"/>
            <a:ext cx="1812283" cy="954107"/>
          </a:xfrm>
          <a:prstGeom prst="rect">
            <a:avLst/>
          </a:prstGeom>
          <a:noFill/>
        </p:spPr>
        <p:txBody>
          <a:bodyPr wrap="square" rtlCol="0">
            <a:spAutoFit/>
          </a:bodyPr>
          <a:lstStyle/>
          <a:p>
            <a:r>
              <a:rPr lang="en-US" sz="1400" dirty="0"/>
              <a:t>G = 19 dB</a:t>
            </a:r>
          </a:p>
          <a:p>
            <a:r>
              <a:rPr lang="en-US" sz="1400" dirty="0"/>
              <a:t>NF = 5 dB</a:t>
            </a:r>
          </a:p>
          <a:p>
            <a:r>
              <a:rPr lang="en-US" sz="1400" dirty="0"/>
              <a:t>P1dB = +20 dBm</a:t>
            </a:r>
          </a:p>
          <a:p>
            <a:r>
              <a:rPr lang="en-US" sz="1400" dirty="0"/>
              <a:t>OIP3 = +30 dBm</a:t>
            </a:r>
          </a:p>
        </p:txBody>
      </p:sp>
      <p:sp>
        <p:nvSpPr>
          <p:cNvPr id="14" name="TextBox 13">
            <a:extLst>
              <a:ext uri="{FF2B5EF4-FFF2-40B4-BE49-F238E27FC236}">
                <a16:creationId xmlns:a16="http://schemas.microsoft.com/office/drawing/2014/main" id="{92739433-96F3-B941-4E14-BAEB550E6709}"/>
              </a:ext>
            </a:extLst>
          </p:cNvPr>
          <p:cNvSpPr txBox="1"/>
          <p:nvPr/>
        </p:nvSpPr>
        <p:spPr>
          <a:xfrm>
            <a:off x="9331109" y="277859"/>
            <a:ext cx="1711090" cy="276999"/>
          </a:xfrm>
          <a:prstGeom prst="rect">
            <a:avLst/>
          </a:prstGeom>
          <a:noFill/>
        </p:spPr>
        <p:txBody>
          <a:bodyPr wrap="square" rtlCol="0">
            <a:spAutoFit/>
          </a:bodyPr>
          <a:lstStyle/>
          <a:p>
            <a:r>
              <a:rPr lang="en-US" sz="1200" dirty="0"/>
              <a:t>2 um </a:t>
            </a:r>
            <a:r>
              <a:rPr lang="en-US" sz="1200" dirty="0" err="1"/>
              <a:t>InGaP</a:t>
            </a:r>
            <a:r>
              <a:rPr lang="en-US" sz="1200" dirty="0"/>
              <a:t>/GaAs HBT</a:t>
            </a:r>
          </a:p>
        </p:txBody>
      </p:sp>
      <p:sp>
        <p:nvSpPr>
          <p:cNvPr id="15" name="TextBox 14">
            <a:extLst>
              <a:ext uri="{FF2B5EF4-FFF2-40B4-BE49-F238E27FC236}">
                <a16:creationId xmlns:a16="http://schemas.microsoft.com/office/drawing/2014/main" id="{75BA94EF-3BFE-8123-7F0E-A1E8B441C29F}"/>
              </a:ext>
            </a:extLst>
          </p:cNvPr>
          <p:cNvSpPr txBox="1"/>
          <p:nvPr/>
        </p:nvSpPr>
        <p:spPr>
          <a:xfrm>
            <a:off x="9454755" y="3228397"/>
            <a:ext cx="1711090" cy="276999"/>
          </a:xfrm>
          <a:prstGeom prst="rect">
            <a:avLst/>
          </a:prstGeom>
          <a:noFill/>
        </p:spPr>
        <p:txBody>
          <a:bodyPr wrap="square" rtlCol="0">
            <a:spAutoFit/>
          </a:bodyPr>
          <a:lstStyle/>
          <a:p>
            <a:r>
              <a:rPr lang="en-US" sz="1200" dirty="0"/>
              <a:t>2 um </a:t>
            </a:r>
            <a:r>
              <a:rPr lang="en-US" sz="1200" dirty="0" err="1"/>
              <a:t>InGaP</a:t>
            </a:r>
            <a:r>
              <a:rPr lang="en-US" sz="1200" dirty="0"/>
              <a:t>/GaAs HBT</a:t>
            </a:r>
          </a:p>
        </p:txBody>
      </p:sp>
      <p:cxnSp>
        <p:nvCxnSpPr>
          <p:cNvPr id="16" name="Straight Arrow Connector 15">
            <a:extLst>
              <a:ext uri="{FF2B5EF4-FFF2-40B4-BE49-F238E27FC236}">
                <a16:creationId xmlns:a16="http://schemas.microsoft.com/office/drawing/2014/main" id="{9C6CA562-C2EE-89AF-AEC8-28002CC512A9}"/>
              </a:ext>
            </a:extLst>
          </p:cNvPr>
          <p:cNvCxnSpPr>
            <a:cxnSpLocks/>
          </p:cNvCxnSpPr>
          <p:nvPr/>
        </p:nvCxnSpPr>
        <p:spPr>
          <a:xfrm flipV="1">
            <a:off x="4526280" y="1956816"/>
            <a:ext cx="0" cy="4732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C516626-4B69-FBFB-2148-46AB70C7FC8C}"/>
              </a:ext>
            </a:extLst>
          </p:cNvPr>
          <p:cNvCxnSpPr>
            <a:cxnSpLocks/>
          </p:cNvCxnSpPr>
          <p:nvPr/>
        </p:nvCxnSpPr>
        <p:spPr>
          <a:xfrm flipV="1">
            <a:off x="4716783" y="4334256"/>
            <a:ext cx="0" cy="1512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0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chine with a screen and wires&#10;&#10;AI-generated content may be incorrect.">
            <a:extLst>
              <a:ext uri="{FF2B5EF4-FFF2-40B4-BE49-F238E27FC236}">
                <a16:creationId xmlns:a16="http://schemas.microsoft.com/office/drawing/2014/main" id="{1BA7D5FD-1A3F-4A90-A1C6-2774BBA9B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225" y="457200"/>
            <a:ext cx="7924800" cy="5943600"/>
          </a:xfrm>
          <a:prstGeom prst="rect">
            <a:avLst/>
          </a:prstGeom>
        </p:spPr>
      </p:pic>
      <p:pic>
        <p:nvPicPr>
          <p:cNvPr id="2" name="Picture 1">
            <a:extLst>
              <a:ext uri="{FF2B5EF4-FFF2-40B4-BE49-F238E27FC236}">
                <a16:creationId xmlns:a16="http://schemas.microsoft.com/office/drawing/2014/main" id="{8D08FF13-DFFE-6D58-463B-1E2E9B5EAF1E}"/>
              </a:ext>
            </a:extLst>
          </p:cNvPr>
          <p:cNvPicPr>
            <a:picLocks noChangeAspect="1"/>
          </p:cNvPicPr>
          <p:nvPr/>
        </p:nvPicPr>
        <p:blipFill>
          <a:blip r:embed="rId3"/>
          <a:stretch>
            <a:fillRect/>
          </a:stretch>
        </p:blipFill>
        <p:spPr>
          <a:xfrm>
            <a:off x="8635960" y="6285370"/>
            <a:ext cx="3534268" cy="562053"/>
          </a:xfrm>
          <a:prstGeom prst="rect">
            <a:avLst/>
          </a:prstGeom>
        </p:spPr>
      </p:pic>
      <p:sp>
        <p:nvSpPr>
          <p:cNvPr id="4" name="TextBox 3">
            <a:extLst>
              <a:ext uri="{FF2B5EF4-FFF2-40B4-BE49-F238E27FC236}">
                <a16:creationId xmlns:a16="http://schemas.microsoft.com/office/drawing/2014/main" id="{239A6F69-5D6D-8C0B-E867-7762C1CFB7DB}"/>
              </a:ext>
            </a:extLst>
          </p:cNvPr>
          <p:cNvSpPr txBox="1"/>
          <p:nvPr/>
        </p:nvSpPr>
        <p:spPr>
          <a:xfrm>
            <a:off x="85659" y="4289941"/>
            <a:ext cx="2571815" cy="369332"/>
          </a:xfrm>
          <a:prstGeom prst="rect">
            <a:avLst/>
          </a:prstGeom>
          <a:noFill/>
        </p:spPr>
        <p:txBody>
          <a:bodyPr wrap="square" rtlCol="0">
            <a:spAutoFit/>
          </a:bodyPr>
          <a:lstStyle/>
          <a:p>
            <a:r>
              <a:rPr lang="en-US" dirty="0"/>
              <a:t>Shielded DC Cables (3)</a:t>
            </a:r>
          </a:p>
        </p:txBody>
      </p:sp>
      <p:sp>
        <p:nvSpPr>
          <p:cNvPr id="5" name="TextBox 4">
            <a:extLst>
              <a:ext uri="{FF2B5EF4-FFF2-40B4-BE49-F238E27FC236}">
                <a16:creationId xmlns:a16="http://schemas.microsoft.com/office/drawing/2014/main" id="{5E45BE25-6DA4-4EB5-890A-462D93152437}"/>
              </a:ext>
            </a:extLst>
          </p:cNvPr>
          <p:cNvSpPr txBox="1"/>
          <p:nvPr/>
        </p:nvSpPr>
        <p:spPr>
          <a:xfrm>
            <a:off x="85659" y="3504129"/>
            <a:ext cx="2324100" cy="369332"/>
          </a:xfrm>
          <a:prstGeom prst="rect">
            <a:avLst/>
          </a:prstGeom>
          <a:noFill/>
        </p:spPr>
        <p:txBody>
          <a:bodyPr wrap="square" rtlCol="0">
            <a:spAutoFit/>
          </a:bodyPr>
          <a:lstStyle/>
          <a:p>
            <a:r>
              <a:rPr lang="en-US" dirty="0"/>
              <a:t>EMI Enclosure</a:t>
            </a:r>
          </a:p>
        </p:txBody>
      </p:sp>
      <p:sp>
        <p:nvSpPr>
          <p:cNvPr id="6" name="TextBox 5">
            <a:extLst>
              <a:ext uri="{FF2B5EF4-FFF2-40B4-BE49-F238E27FC236}">
                <a16:creationId xmlns:a16="http://schemas.microsoft.com/office/drawing/2014/main" id="{0CCD26BC-EAA6-4435-4F34-C2A3C92AA95A}"/>
              </a:ext>
            </a:extLst>
          </p:cNvPr>
          <p:cNvSpPr txBox="1"/>
          <p:nvPr/>
        </p:nvSpPr>
        <p:spPr>
          <a:xfrm>
            <a:off x="85659" y="1971675"/>
            <a:ext cx="2324100" cy="369332"/>
          </a:xfrm>
          <a:prstGeom prst="rect">
            <a:avLst/>
          </a:prstGeom>
          <a:noFill/>
        </p:spPr>
        <p:txBody>
          <a:bodyPr wrap="square" rtlCol="0">
            <a:spAutoFit/>
          </a:bodyPr>
          <a:lstStyle/>
          <a:p>
            <a:r>
              <a:rPr lang="en-US" dirty="0"/>
              <a:t>FSWP Analyzer</a:t>
            </a:r>
          </a:p>
        </p:txBody>
      </p:sp>
      <p:sp>
        <p:nvSpPr>
          <p:cNvPr id="7" name="TextBox 6">
            <a:extLst>
              <a:ext uri="{FF2B5EF4-FFF2-40B4-BE49-F238E27FC236}">
                <a16:creationId xmlns:a16="http://schemas.microsoft.com/office/drawing/2014/main" id="{79B20479-3291-2016-3DDF-DA41F68EA450}"/>
              </a:ext>
            </a:extLst>
          </p:cNvPr>
          <p:cNvSpPr txBox="1"/>
          <p:nvPr/>
        </p:nvSpPr>
        <p:spPr>
          <a:xfrm>
            <a:off x="75499" y="2741996"/>
            <a:ext cx="2324100" cy="369332"/>
          </a:xfrm>
          <a:prstGeom prst="rect">
            <a:avLst/>
          </a:prstGeom>
          <a:noFill/>
        </p:spPr>
        <p:txBody>
          <a:bodyPr wrap="square" rtlCol="0">
            <a:spAutoFit/>
          </a:bodyPr>
          <a:lstStyle/>
          <a:p>
            <a:r>
              <a:rPr lang="en-US" dirty="0"/>
              <a:t>Short RF I/O Cables</a:t>
            </a:r>
          </a:p>
        </p:txBody>
      </p:sp>
      <p:sp>
        <p:nvSpPr>
          <p:cNvPr id="8" name="TextBox 7">
            <a:extLst>
              <a:ext uri="{FF2B5EF4-FFF2-40B4-BE49-F238E27FC236}">
                <a16:creationId xmlns:a16="http://schemas.microsoft.com/office/drawing/2014/main" id="{F63C7638-0CEA-7DAD-12B7-A33A11D1BB3F}"/>
              </a:ext>
            </a:extLst>
          </p:cNvPr>
          <p:cNvSpPr txBox="1"/>
          <p:nvPr/>
        </p:nvSpPr>
        <p:spPr>
          <a:xfrm>
            <a:off x="85660" y="5136118"/>
            <a:ext cx="2476630" cy="369332"/>
          </a:xfrm>
          <a:prstGeom prst="rect">
            <a:avLst/>
          </a:prstGeom>
          <a:noFill/>
        </p:spPr>
        <p:txBody>
          <a:bodyPr wrap="square" rtlCol="0">
            <a:spAutoFit/>
          </a:bodyPr>
          <a:lstStyle/>
          <a:p>
            <a:r>
              <a:rPr lang="en-US" dirty="0"/>
              <a:t>Vibration isolated table</a:t>
            </a:r>
          </a:p>
        </p:txBody>
      </p:sp>
      <p:sp>
        <p:nvSpPr>
          <p:cNvPr id="9" name="TextBox 8">
            <a:extLst>
              <a:ext uri="{FF2B5EF4-FFF2-40B4-BE49-F238E27FC236}">
                <a16:creationId xmlns:a16="http://schemas.microsoft.com/office/drawing/2014/main" id="{429771E8-FF1E-6899-C248-5CAE5839ABA2}"/>
              </a:ext>
            </a:extLst>
          </p:cNvPr>
          <p:cNvSpPr txBox="1"/>
          <p:nvPr/>
        </p:nvSpPr>
        <p:spPr>
          <a:xfrm>
            <a:off x="0" y="321707"/>
            <a:ext cx="2476630" cy="369332"/>
          </a:xfrm>
          <a:prstGeom prst="rect">
            <a:avLst/>
          </a:prstGeom>
          <a:noFill/>
        </p:spPr>
        <p:txBody>
          <a:bodyPr wrap="square" rtlCol="0">
            <a:spAutoFit/>
          </a:bodyPr>
          <a:lstStyle/>
          <a:p>
            <a:r>
              <a:rPr lang="en-US" dirty="0"/>
              <a:t>Class 100k clean room</a:t>
            </a:r>
          </a:p>
        </p:txBody>
      </p:sp>
      <p:sp>
        <p:nvSpPr>
          <p:cNvPr id="10" name="TextBox 9">
            <a:extLst>
              <a:ext uri="{FF2B5EF4-FFF2-40B4-BE49-F238E27FC236}">
                <a16:creationId xmlns:a16="http://schemas.microsoft.com/office/drawing/2014/main" id="{92FAB77B-147D-9A72-9453-7DEB42A875BF}"/>
              </a:ext>
            </a:extLst>
          </p:cNvPr>
          <p:cNvSpPr txBox="1"/>
          <p:nvPr/>
        </p:nvSpPr>
        <p:spPr>
          <a:xfrm>
            <a:off x="47593" y="1135306"/>
            <a:ext cx="2324100" cy="369332"/>
          </a:xfrm>
          <a:prstGeom prst="rect">
            <a:avLst/>
          </a:prstGeom>
          <a:noFill/>
        </p:spPr>
        <p:txBody>
          <a:bodyPr wrap="square" rtlCol="0">
            <a:spAutoFit/>
          </a:bodyPr>
          <a:lstStyle/>
          <a:p>
            <a:r>
              <a:rPr lang="en-US" dirty="0"/>
              <a:t>Filtered AC power</a:t>
            </a:r>
          </a:p>
        </p:txBody>
      </p:sp>
      <p:cxnSp>
        <p:nvCxnSpPr>
          <p:cNvPr id="14" name="Straight Arrow Connector 13">
            <a:extLst>
              <a:ext uri="{FF2B5EF4-FFF2-40B4-BE49-F238E27FC236}">
                <a16:creationId xmlns:a16="http://schemas.microsoft.com/office/drawing/2014/main" id="{E4D6F51B-2C33-DF2C-3D71-E322FFC40E53}"/>
              </a:ext>
            </a:extLst>
          </p:cNvPr>
          <p:cNvCxnSpPr>
            <a:stCxn id="8" idx="3"/>
          </p:cNvCxnSpPr>
          <p:nvPr/>
        </p:nvCxnSpPr>
        <p:spPr>
          <a:xfrm>
            <a:off x="2562290" y="5320784"/>
            <a:ext cx="1838260" cy="49899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02898FD-31EE-CE7F-4D93-D79545564C55}"/>
              </a:ext>
            </a:extLst>
          </p:cNvPr>
          <p:cNvCxnSpPr>
            <a:cxnSpLocks/>
            <a:stCxn id="4" idx="3"/>
          </p:cNvCxnSpPr>
          <p:nvPr/>
        </p:nvCxnSpPr>
        <p:spPr>
          <a:xfrm>
            <a:off x="2657474" y="4474607"/>
            <a:ext cx="2133601" cy="34397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3B37A1E-F381-836E-F9F3-444C5F7B5B8F}"/>
              </a:ext>
            </a:extLst>
          </p:cNvPr>
          <p:cNvCxnSpPr>
            <a:cxnSpLocks/>
          </p:cNvCxnSpPr>
          <p:nvPr/>
        </p:nvCxnSpPr>
        <p:spPr>
          <a:xfrm>
            <a:off x="1790569" y="3688795"/>
            <a:ext cx="5324606" cy="96922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928BD70-F869-3A5E-6D7F-E9F37A3820D0}"/>
              </a:ext>
            </a:extLst>
          </p:cNvPr>
          <p:cNvCxnSpPr>
            <a:cxnSpLocks/>
          </p:cNvCxnSpPr>
          <p:nvPr/>
        </p:nvCxnSpPr>
        <p:spPr>
          <a:xfrm>
            <a:off x="2228850" y="2951717"/>
            <a:ext cx="4962525" cy="94924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45135FE-D22B-CA07-C126-342BC2B24E02}"/>
              </a:ext>
            </a:extLst>
          </p:cNvPr>
          <p:cNvCxnSpPr>
            <a:cxnSpLocks/>
          </p:cNvCxnSpPr>
          <p:nvPr/>
        </p:nvCxnSpPr>
        <p:spPr>
          <a:xfrm flipV="1">
            <a:off x="1790569" y="1811074"/>
            <a:ext cx="3362456" cy="36777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C4474F2-EED7-C78F-EDC4-47476944F822}"/>
              </a:ext>
            </a:extLst>
          </p:cNvPr>
          <p:cNvCxnSpPr>
            <a:cxnSpLocks/>
          </p:cNvCxnSpPr>
          <p:nvPr/>
        </p:nvCxnSpPr>
        <p:spPr>
          <a:xfrm>
            <a:off x="2371693" y="538609"/>
            <a:ext cx="1819307" cy="10302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86E7BFB-30CE-1DBF-5C54-70D05FBFA5FD}"/>
              </a:ext>
            </a:extLst>
          </p:cNvPr>
          <p:cNvCxnSpPr>
            <a:cxnSpLocks/>
          </p:cNvCxnSpPr>
          <p:nvPr/>
        </p:nvCxnSpPr>
        <p:spPr>
          <a:xfrm>
            <a:off x="2070214" y="1310164"/>
            <a:ext cx="2720861" cy="25000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59D6E0B-50DC-7108-167E-7DA1192586C1}"/>
              </a:ext>
            </a:extLst>
          </p:cNvPr>
          <p:cNvSpPr txBox="1"/>
          <p:nvPr/>
        </p:nvSpPr>
        <p:spPr>
          <a:xfrm>
            <a:off x="309626" y="6060548"/>
            <a:ext cx="2062067" cy="646331"/>
          </a:xfrm>
          <a:prstGeom prst="rect">
            <a:avLst/>
          </a:prstGeom>
          <a:noFill/>
        </p:spPr>
        <p:txBody>
          <a:bodyPr wrap="square" rtlCol="0">
            <a:spAutoFit/>
          </a:bodyPr>
          <a:lstStyle/>
          <a:p>
            <a:r>
              <a:rPr lang="en-US" sz="3600" b="1" dirty="0"/>
              <a:t>Test Lab</a:t>
            </a:r>
          </a:p>
        </p:txBody>
      </p:sp>
    </p:spTree>
    <p:extLst>
      <p:ext uri="{BB962C8B-B14F-4D97-AF65-F5344CB8AC3E}">
        <p14:creationId xmlns:p14="http://schemas.microsoft.com/office/powerpoint/2010/main" val="1273967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F80CAA-656A-D8A0-0AA8-FDA2CC81CEEF}"/>
            </a:ext>
          </a:extLst>
        </p:cNvPr>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ABF08001-B0EB-7969-4049-EF273020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3492866F-C7B5-50B1-75D2-79C171DD8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9A321612-B7FC-CEDF-614F-CD76C01D6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7F0A44C1-4CA3-3792-42FF-7D460A783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CB65C7-FA46-73A4-C4D7-097F04A2D5C9}"/>
              </a:ext>
            </a:extLst>
          </p:cNvPr>
          <p:cNvPicPr>
            <a:picLocks noChangeAspect="1"/>
          </p:cNvPicPr>
          <p:nvPr/>
        </p:nvPicPr>
        <p:blipFill>
          <a:blip r:embed="rId2"/>
          <a:stretch>
            <a:fillRect/>
          </a:stretch>
        </p:blipFill>
        <p:spPr>
          <a:xfrm>
            <a:off x="8654248" y="6283628"/>
            <a:ext cx="3534268" cy="562053"/>
          </a:xfrm>
          <a:prstGeom prst="rect">
            <a:avLst/>
          </a:prstGeom>
        </p:spPr>
      </p:pic>
      <p:pic>
        <p:nvPicPr>
          <p:cNvPr id="7" name="Picture 6">
            <a:extLst>
              <a:ext uri="{FF2B5EF4-FFF2-40B4-BE49-F238E27FC236}">
                <a16:creationId xmlns:a16="http://schemas.microsoft.com/office/drawing/2014/main" id="{350CD270-F9A9-D4FA-70AF-C8E3BF31A9CC}"/>
              </a:ext>
            </a:extLst>
          </p:cNvPr>
          <p:cNvPicPr>
            <a:picLocks noChangeAspect="1"/>
          </p:cNvPicPr>
          <p:nvPr/>
        </p:nvPicPr>
        <p:blipFill>
          <a:blip r:embed="rId3"/>
          <a:stretch>
            <a:fillRect/>
          </a:stretch>
        </p:blipFill>
        <p:spPr>
          <a:xfrm rot="16200000">
            <a:off x="8270661" y="-68642"/>
            <a:ext cx="3021076" cy="3193219"/>
          </a:xfrm>
          <a:prstGeom prst="rect">
            <a:avLst/>
          </a:prstGeom>
        </p:spPr>
      </p:pic>
      <p:sp>
        <p:nvSpPr>
          <p:cNvPr id="4" name="TextBox 3">
            <a:extLst>
              <a:ext uri="{FF2B5EF4-FFF2-40B4-BE49-F238E27FC236}">
                <a16:creationId xmlns:a16="http://schemas.microsoft.com/office/drawing/2014/main" id="{59DBE97D-0CA0-0874-55FE-E893FDC02553}"/>
              </a:ext>
            </a:extLst>
          </p:cNvPr>
          <p:cNvSpPr txBox="1"/>
          <p:nvPr/>
        </p:nvSpPr>
        <p:spPr>
          <a:xfrm>
            <a:off x="9141783" y="54291"/>
            <a:ext cx="2240089" cy="307777"/>
          </a:xfrm>
          <a:prstGeom prst="rect">
            <a:avLst/>
          </a:prstGeom>
          <a:noFill/>
        </p:spPr>
        <p:txBody>
          <a:bodyPr wrap="square" rtlCol="0">
            <a:spAutoFit/>
          </a:bodyPr>
          <a:lstStyle/>
          <a:p>
            <a:r>
              <a:rPr lang="en-US" sz="1400" dirty="0"/>
              <a:t>Mini-Circuits Proprietary</a:t>
            </a:r>
          </a:p>
        </p:txBody>
      </p:sp>
      <p:pic>
        <p:nvPicPr>
          <p:cNvPr id="13" name="Picture 12">
            <a:extLst>
              <a:ext uri="{FF2B5EF4-FFF2-40B4-BE49-F238E27FC236}">
                <a16:creationId xmlns:a16="http://schemas.microsoft.com/office/drawing/2014/main" id="{22A5BD8C-F0C3-2915-69E1-186FBA83AECB}"/>
              </a:ext>
            </a:extLst>
          </p:cNvPr>
          <p:cNvPicPr>
            <a:picLocks noChangeAspect="1"/>
          </p:cNvPicPr>
          <p:nvPr/>
        </p:nvPicPr>
        <p:blipFill>
          <a:blip r:embed="rId4"/>
          <a:stretch>
            <a:fillRect/>
          </a:stretch>
        </p:blipFill>
        <p:spPr>
          <a:xfrm>
            <a:off x="858653" y="198952"/>
            <a:ext cx="6297518" cy="3229618"/>
          </a:xfrm>
          <a:prstGeom prst="rect">
            <a:avLst/>
          </a:prstGeom>
        </p:spPr>
      </p:pic>
      <p:sp>
        <p:nvSpPr>
          <p:cNvPr id="3" name="TextBox 2">
            <a:extLst>
              <a:ext uri="{FF2B5EF4-FFF2-40B4-BE49-F238E27FC236}">
                <a16:creationId xmlns:a16="http://schemas.microsoft.com/office/drawing/2014/main" id="{553DF2F6-7D18-E4C7-F90E-75EE6BC9B170}"/>
              </a:ext>
            </a:extLst>
          </p:cNvPr>
          <p:cNvSpPr txBox="1"/>
          <p:nvPr/>
        </p:nvSpPr>
        <p:spPr>
          <a:xfrm>
            <a:off x="3098295" y="492655"/>
            <a:ext cx="1609964" cy="707886"/>
          </a:xfrm>
          <a:prstGeom prst="rect">
            <a:avLst/>
          </a:prstGeom>
          <a:noFill/>
        </p:spPr>
        <p:txBody>
          <a:bodyPr wrap="square" rtlCol="0">
            <a:spAutoFit/>
          </a:bodyPr>
          <a:lstStyle/>
          <a:p>
            <a:r>
              <a:rPr lang="en-US" sz="2000" dirty="0"/>
              <a:t>AM-to-PM Distortion</a:t>
            </a:r>
          </a:p>
        </p:txBody>
      </p:sp>
      <p:pic>
        <p:nvPicPr>
          <p:cNvPr id="14" name="Picture 13">
            <a:extLst>
              <a:ext uri="{FF2B5EF4-FFF2-40B4-BE49-F238E27FC236}">
                <a16:creationId xmlns:a16="http://schemas.microsoft.com/office/drawing/2014/main" id="{E331D133-C703-2EA7-F43C-A5E05604A60B}"/>
              </a:ext>
            </a:extLst>
          </p:cNvPr>
          <p:cNvPicPr>
            <a:picLocks noChangeAspect="1"/>
          </p:cNvPicPr>
          <p:nvPr/>
        </p:nvPicPr>
        <p:blipFill>
          <a:blip r:embed="rId5"/>
          <a:stretch>
            <a:fillRect/>
          </a:stretch>
        </p:blipFill>
        <p:spPr>
          <a:xfrm>
            <a:off x="858652" y="3499433"/>
            <a:ext cx="6299119" cy="3213289"/>
          </a:xfrm>
          <a:prstGeom prst="rect">
            <a:avLst/>
          </a:prstGeom>
        </p:spPr>
      </p:pic>
      <p:sp>
        <p:nvSpPr>
          <p:cNvPr id="9" name="TextBox 8">
            <a:extLst>
              <a:ext uri="{FF2B5EF4-FFF2-40B4-BE49-F238E27FC236}">
                <a16:creationId xmlns:a16="http://schemas.microsoft.com/office/drawing/2014/main" id="{794BAF1C-14AE-78C8-3B3B-99046FA5B7E2}"/>
              </a:ext>
            </a:extLst>
          </p:cNvPr>
          <p:cNvSpPr txBox="1"/>
          <p:nvPr/>
        </p:nvSpPr>
        <p:spPr>
          <a:xfrm>
            <a:off x="1278638" y="3838193"/>
            <a:ext cx="4720017" cy="369332"/>
          </a:xfrm>
          <a:prstGeom prst="rect">
            <a:avLst/>
          </a:prstGeom>
          <a:noFill/>
        </p:spPr>
        <p:txBody>
          <a:bodyPr wrap="square" rtlCol="0">
            <a:spAutoFit/>
          </a:bodyPr>
          <a:lstStyle/>
          <a:p>
            <a:r>
              <a:rPr lang="en-US" dirty="0"/>
              <a:t>Temperature  Characterization Required</a:t>
            </a:r>
          </a:p>
        </p:txBody>
      </p:sp>
      <p:pic>
        <p:nvPicPr>
          <p:cNvPr id="15" name="Picture 14">
            <a:extLst>
              <a:ext uri="{FF2B5EF4-FFF2-40B4-BE49-F238E27FC236}">
                <a16:creationId xmlns:a16="http://schemas.microsoft.com/office/drawing/2014/main" id="{5A706D44-9C70-A3DE-04A7-0D07754D0323}"/>
              </a:ext>
            </a:extLst>
          </p:cNvPr>
          <p:cNvPicPr>
            <a:picLocks noChangeAspect="1"/>
          </p:cNvPicPr>
          <p:nvPr/>
        </p:nvPicPr>
        <p:blipFill>
          <a:blip r:embed="rId6"/>
          <a:stretch>
            <a:fillRect/>
          </a:stretch>
        </p:blipFill>
        <p:spPr>
          <a:xfrm>
            <a:off x="7290340" y="3297271"/>
            <a:ext cx="4808920" cy="2884073"/>
          </a:xfrm>
          <a:prstGeom prst="rect">
            <a:avLst/>
          </a:prstGeom>
        </p:spPr>
      </p:pic>
      <p:sp>
        <p:nvSpPr>
          <p:cNvPr id="16" name="TextBox 15">
            <a:extLst>
              <a:ext uri="{FF2B5EF4-FFF2-40B4-BE49-F238E27FC236}">
                <a16:creationId xmlns:a16="http://schemas.microsoft.com/office/drawing/2014/main" id="{4014D8AA-019A-690F-F09C-57D96B41B927}"/>
              </a:ext>
            </a:extLst>
          </p:cNvPr>
          <p:cNvSpPr txBox="1"/>
          <p:nvPr/>
        </p:nvSpPr>
        <p:spPr>
          <a:xfrm>
            <a:off x="3098295" y="4188641"/>
            <a:ext cx="1609964" cy="707886"/>
          </a:xfrm>
          <a:prstGeom prst="rect">
            <a:avLst/>
          </a:prstGeom>
          <a:noFill/>
        </p:spPr>
        <p:txBody>
          <a:bodyPr wrap="square" rtlCol="0">
            <a:spAutoFit/>
          </a:bodyPr>
          <a:lstStyle/>
          <a:p>
            <a:r>
              <a:rPr lang="en-US" sz="2000" dirty="0"/>
              <a:t>AM-to-PM Distortion</a:t>
            </a:r>
          </a:p>
        </p:txBody>
      </p:sp>
      <p:cxnSp>
        <p:nvCxnSpPr>
          <p:cNvPr id="2" name="Straight Arrow Connector 1">
            <a:extLst>
              <a:ext uri="{FF2B5EF4-FFF2-40B4-BE49-F238E27FC236}">
                <a16:creationId xmlns:a16="http://schemas.microsoft.com/office/drawing/2014/main" id="{2393D43B-CC7A-F147-65EB-DC755DB0F558}"/>
              </a:ext>
            </a:extLst>
          </p:cNvPr>
          <p:cNvCxnSpPr>
            <a:cxnSpLocks/>
          </p:cNvCxnSpPr>
          <p:nvPr/>
        </p:nvCxnSpPr>
        <p:spPr>
          <a:xfrm flipV="1">
            <a:off x="4370832" y="2029968"/>
            <a:ext cx="0" cy="37284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484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9BACD-1A57-233C-B47A-884A9FA66C9D}"/>
            </a:ext>
          </a:extLst>
        </p:cNvPr>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9C3EB69A-C985-B680-95A6-3B391BFCE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2EAE18E9-A215-7C70-FBDB-E0B74D488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781DB2C5-7F5C-00F8-4341-32AD1FFEF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54099D6E-0889-1D45-E083-8B30C4098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98E414-668F-EDCA-4FEB-5DEF5B705C2A}"/>
              </a:ext>
            </a:extLst>
          </p:cNvPr>
          <p:cNvPicPr>
            <a:picLocks noChangeAspect="1"/>
          </p:cNvPicPr>
          <p:nvPr/>
        </p:nvPicPr>
        <p:blipFill>
          <a:blip r:embed="rId2"/>
          <a:stretch>
            <a:fillRect/>
          </a:stretch>
        </p:blipFill>
        <p:spPr>
          <a:xfrm>
            <a:off x="8657729" y="-859"/>
            <a:ext cx="3534268" cy="562053"/>
          </a:xfrm>
          <a:prstGeom prst="rect">
            <a:avLst/>
          </a:prstGeom>
        </p:spPr>
      </p:pic>
      <p:pic>
        <p:nvPicPr>
          <p:cNvPr id="2" name="Picture 1">
            <a:extLst>
              <a:ext uri="{FF2B5EF4-FFF2-40B4-BE49-F238E27FC236}">
                <a16:creationId xmlns:a16="http://schemas.microsoft.com/office/drawing/2014/main" id="{6AB87D4C-1863-429F-BD07-7478DD152E01}"/>
              </a:ext>
            </a:extLst>
          </p:cNvPr>
          <p:cNvPicPr>
            <a:picLocks noChangeAspect="1"/>
          </p:cNvPicPr>
          <p:nvPr/>
        </p:nvPicPr>
        <p:blipFill>
          <a:blip r:embed="rId3"/>
          <a:stretch>
            <a:fillRect/>
          </a:stretch>
        </p:blipFill>
        <p:spPr>
          <a:xfrm>
            <a:off x="7766977" y="4224358"/>
            <a:ext cx="4584375" cy="2633212"/>
          </a:xfrm>
          <a:prstGeom prst="rect">
            <a:avLst/>
          </a:prstGeom>
        </p:spPr>
      </p:pic>
      <p:pic>
        <p:nvPicPr>
          <p:cNvPr id="6" name="Picture 5">
            <a:extLst>
              <a:ext uri="{FF2B5EF4-FFF2-40B4-BE49-F238E27FC236}">
                <a16:creationId xmlns:a16="http://schemas.microsoft.com/office/drawing/2014/main" id="{444C7FCD-AABD-C05D-F912-16FFEB268CE4}"/>
              </a:ext>
            </a:extLst>
          </p:cNvPr>
          <p:cNvPicPr>
            <a:picLocks noChangeAspect="1"/>
          </p:cNvPicPr>
          <p:nvPr/>
        </p:nvPicPr>
        <p:blipFill>
          <a:blip r:embed="rId4"/>
          <a:stretch>
            <a:fillRect/>
          </a:stretch>
        </p:blipFill>
        <p:spPr>
          <a:xfrm>
            <a:off x="0" y="0"/>
            <a:ext cx="7766977" cy="5462489"/>
          </a:xfrm>
          <a:prstGeom prst="rect">
            <a:avLst/>
          </a:prstGeom>
        </p:spPr>
      </p:pic>
      <p:sp>
        <p:nvSpPr>
          <p:cNvPr id="10" name="TextBox 9">
            <a:extLst>
              <a:ext uri="{FF2B5EF4-FFF2-40B4-BE49-F238E27FC236}">
                <a16:creationId xmlns:a16="http://schemas.microsoft.com/office/drawing/2014/main" id="{22FAACF3-7B42-8AE2-D9FE-79F61891F344}"/>
              </a:ext>
            </a:extLst>
          </p:cNvPr>
          <p:cNvSpPr txBox="1"/>
          <p:nvPr/>
        </p:nvSpPr>
        <p:spPr>
          <a:xfrm>
            <a:off x="71630" y="5615005"/>
            <a:ext cx="3909069" cy="923330"/>
          </a:xfrm>
          <a:prstGeom prst="rect">
            <a:avLst/>
          </a:prstGeom>
          <a:noFill/>
        </p:spPr>
        <p:txBody>
          <a:bodyPr wrap="square" rtlCol="0">
            <a:spAutoFit/>
          </a:bodyPr>
          <a:lstStyle/>
          <a:p>
            <a:r>
              <a:rPr lang="en-US" dirty="0"/>
              <a:t>Characterization over Operating Voltage Range may offer improvement in AM-to-PM and APN performance</a:t>
            </a:r>
          </a:p>
        </p:txBody>
      </p:sp>
      <p:graphicFrame>
        <p:nvGraphicFramePr>
          <p:cNvPr id="12" name="Table 11">
            <a:extLst>
              <a:ext uri="{FF2B5EF4-FFF2-40B4-BE49-F238E27FC236}">
                <a16:creationId xmlns:a16="http://schemas.microsoft.com/office/drawing/2014/main" id="{9A2C12E6-DAA9-3C29-2D10-0E3379D05502}"/>
              </a:ext>
            </a:extLst>
          </p:cNvPr>
          <p:cNvGraphicFramePr>
            <a:graphicFrameLocks noGrp="1"/>
          </p:cNvGraphicFramePr>
          <p:nvPr>
            <p:extLst>
              <p:ext uri="{D42A27DB-BD31-4B8C-83A1-F6EECF244321}">
                <p14:modId xmlns:p14="http://schemas.microsoft.com/office/powerpoint/2010/main" val="2834265592"/>
              </p:ext>
            </p:extLst>
          </p:nvPr>
        </p:nvGraphicFramePr>
        <p:xfrm>
          <a:off x="7816755" y="2659891"/>
          <a:ext cx="2082800" cy="1289050"/>
        </p:xfrm>
        <a:graphic>
          <a:graphicData uri="http://schemas.openxmlformats.org/drawingml/2006/table">
            <a:tbl>
              <a:tblPr/>
              <a:tblGrid>
                <a:gridCol w="1473200">
                  <a:extLst>
                    <a:ext uri="{9D8B030D-6E8A-4147-A177-3AD203B41FA5}">
                      <a16:colId xmlns:a16="http://schemas.microsoft.com/office/drawing/2014/main" val="2724798225"/>
                    </a:ext>
                  </a:extLst>
                </a:gridCol>
                <a:gridCol w="609600">
                  <a:extLst>
                    <a:ext uri="{9D8B030D-6E8A-4147-A177-3AD203B41FA5}">
                      <a16:colId xmlns:a16="http://schemas.microsoft.com/office/drawing/2014/main" val="304154405"/>
                    </a:ext>
                  </a:extLst>
                </a:gridCol>
              </a:tblGrid>
              <a:tr h="184150">
                <a:tc>
                  <a:txBody>
                    <a:bodyPr/>
                    <a:lstStyle/>
                    <a:p>
                      <a:pPr algn="l" fontAlgn="b"/>
                      <a:r>
                        <a:rPr lang="en-US" sz="1100" b="1" i="0" u="none" strike="noStrike">
                          <a:solidFill>
                            <a:srgbClr val="000000"/>
                          </a:solidFill>
                          <a:effectLst/>
                          <a:latin typeface="Aptos Narrow" panose="020B0004020202020204" pitchFamily="34" charset="0"/>
                        </a:rPr>
                        <a:t>Additive Phase Noise</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219870782"/>
                  </a:ext>
                </a:extLst>
              </a:tr>
              <a:tr h="184150">
                <a:tc>
                  <a:txBody>
                    <a:bodyPr/>
                    <a:lstStyle/>
                    <a:p>
                      <a:pPr algn="l" fontAlgn="b"/>
                      <a:r>
                        <a:rPr lang="en-US" sz="1100" b="1" i="0" u="none" strike="noStrike">
                          <a:solidFill>
                            <a:srgbClr val="000000"/>
                          </a:solidFill>
                          <a:effectLst/>
                          <a:latin typeface="Aptos Narrow" panose="020B0004020202020204" pitchFamily="34" charset="0"/>
                        </a:rPr>
                        <a:t>YELLOW: +6V</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71778882"/>
                  </a:ext>
                </a:extLst>
              </a:tr>
              <a:tr h="184150">
                <a:tc>
                  <a:txBody>
                    <a:bodyPr/>
                    <a:lstStyle/>
                    <a:p>
                      <a:pPr algn="l" fontAlgn="b"/>
                      <a:r>
                        <a:rPr lang="en-US" sz="1100" b="1" i="0" u="none" strike="noStrike">
                          <a:solidFill>
                            <a:srgbClr val="000000"/>
                          </a:solidFill>
                          <a:effectLst/>
                          <a:latin typeface="Aptos Narrow" panose="020B0004020202020204" pitchFamily="34" charset="0"/>
                        </a:rPr>
                        <a:t>BLUE: +7V</a:t>
                      </a:r>
                    </a:p>
                  </a:txBody>
                  <a:tcPr marL="9525" marR="9525" marT="9525" marB="0" anchor="b">
                    <a:lnL>
                      <a:noFill/>
                    </a:lnL>
                    <a:lnR>
                      <a:noFill/>
                    </a:lnR>
                    <a:lnT>
                      <a:noFill/>
                    </a:lnT>
                    <a:lnB>
                      <a:noFill/>
                    </a:lnB>
                    <a:solidFill>
                      <a:srgbClr val="227ACB"/>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227ACB"/>
                    </a:solidFill>
                  </a:tcPr>
                </a:tc>
                <a:extLst>
                  <a:ext uri="{0D108BD9-81ED-4DB2-BD59-A6C34878D82A}">
                    <a16:rowId xmlns:a16="http://schemas.microsoft.com/office/drawing/2014/main" val="2734788650"/>
                  </a:ext>
                </a:extLst>
              </a:tr>
              <a:tr h="184150">
                <a:tc>
                  <a:txBody>
                    <a:bodyPr/>
                    <a:lstStyle/>
                    <a:p>
                      <a:pPr algn="l" fontAlgn="b"/>
                      <a:r>
                        <a:rPr lang="en-US" sz="1100" b="1" i="0" u="none" strike="noStrike">
                          <a:solidFill>
                            <a:srgbClr val="000000"/>
                          </a:solidFill>
                          <a:effectLst/>
                          <a:latin typeface="Aptos Narrow" panose="020B0004020202020204" pitchFamily="34" charset="0"/>
                        </a:rPr>
                        <a:t>GREEN: +8V</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665385410"/>
                  </a:ext>
                </a:extLst>
              </a:tr>
              <a:tr h="184150">
                <a:tc>
                  <a:txBody>
                    <a:bodyPr/>
                    <a:lstStyle/>
                    <a:p>
                      <a:pPr algn="l" fontAlgn="b"/>
                      <a:r>
                        <a:rPr lang="en-US" sz="1100" b="1" i="0" u="none" strike="noStrike">
                          <a:solidFill>
                            <a:srgbClr val="000000"/>
                          </a:solidFill>
                          <a:effectLst/>
                          <a:latin typeface="Aptos Narrow" panose="020B0004020202020204" pitchFamily="34" charset="0"/>
                        </a:rPr>
                        <a:t>ORANGE: +9V</a:t>
                      </a:r>
                    </a:p>
                  </a:txBody>
                  <a:tcPr marL="9525" marR="9525" marT="9525" marB="0" anchor="b">
                    <a:lnL>
                      <a:noFill/>
                    </a:lnL>
                    <a:lnR>
                      <a:noFill/>
                    </a:lnR>
                    <a:lnT>
                      <a:noFill/>
                    </a:lnT>
                    <a:lnB>
                      <a:noFill/>
                    </a:lnB>
                    <a:solidFill>
                      <a:srgbClr val="FFC000"/>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C000"/>
                    </a:solidFill>
                  </a:tcPr>
                </a:tc>
                <a:extLst>
                  <a:ext uri="{0D108BD9-81ED-4DB2-BD59-A6C34878D82A}">
                    <a16:rowId xmlns:a16="http://schemas.microsoft.com/office/drawing/2014/main" val="2360909985"/>
                  </a:ext>
                </a:extLst>
              </a:tr>
              <a:tr h="184150">
                <a:tc>
                  <a:txBody>
                    <a:bodyPr/>
                    <a:lstStyle/>
                    <a:p>
                      <a:pPr algn="l" fontAlgn="b"/>
                      <a:r>
                        <a:rPr lang="en-US" sz="1100" b="1" i="0" u="none" strike="noStrike">
                          <a:solidFill>
                            <a:srgbClr val="000000"/>
                          </a:solidFill>
                          <a:effectLst/>
                          <a:latin typeface="Aptos Narrow" panose="020B0004020202020204" pitchFamily="34" charset="0"/>
                        </a:rPr>
                        <a:t>ALL Icc = 150mA@+5dBm</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620440885"/>
                  </a:ext>
                </a:extLst>
              </a:tr>
              <a:tr h="184150">
                <a:tc>
                  <a:txBody>
                    <a:bodyPr/>
                    <a:lstStyle/>
                    <a:p>
                      <a:pPr algn="l" fontAlgn="b"/>
                      <a:r>
                        <a:rPr lang="en-US" sz="1100" b="1" i="0" u="none" strike="noStrike">
                          <a:solidFill>
                            <a:srgbClr val="000000"/>
                          </a:solidFill>
                          <a:effectLst/>
                          <a:latin typeface="Aptos Narrow" panose="020B0004020202020204" pitchFamily="34" charset="0"/>
                        </a:rPr>
                        <a:t>Pin = +5 dBm</a:t>
                      </a:r>
                    </a:p>
                  </a:txBody>
                  <a:tcPr marL="9525" marR="9525" marT="9525" marB="0" anchor="b">
                    <a:lnL>
                      <a:noFill/>
                    </a:lnL>
                    <a:lnR>
                      <a:noFill/>
                    </a:lnR>
                    <a:lnT>
                      <a:noFill/>
                    </a:lnT>
                    <a:lnB>
                      <a:noFill/>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624045709"/>
                  </a:ext>
                </a:extLst>
              </a:tr>
            </a:tbl>
          </a:graphicData>
        </a:graphic>
      </p:graphicFrame>
      <p:sp>
        <p:nvSpPr>
          <p:cNvPr id="17" name="Oval 16">
            <a:extLst>
              <a:ext uri="{FF2B5EF4-FFF2-40B4-BE49-F238E27FC236}">
                <a16:creationId xmlns:a16="http://schemas.microsoft.com/office/drawing/2014/main" id="{BE6C4426-6381-3C8B-3DE9-4F52622D8EF2}"/>
              </a:ext>
            </a:extLst>
          </p:cNvPr>
          <p:cNvSpPr/>
          <p:nvPr/>
        </p:nvSpPr>
        <p:spPr>
          <a:xfrm>
            <a:off x="10093323" y="5966942"/>
            <a:ext cx="310896" cy="3383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A67344-3C09-F308-D64D-2653AA0FA076}"/>
              </a:ext>
            </a:extLst>
          </p:cNvPr>
          <p:cNvSpPr txBox="1"/>
          <p:nvPr/>
        </p:nvSpPr>
        <p:spPr>
          <a:xfrm>
            <a:off x="9384551" y="999479"/>
            <a:ext cx="2188388" cy="1384995"/>
          </a:xfrm>
          <a:prstGeom prst="rect">
            <a:avLst/>
          </a:prstGeom>
          <a:noFill/>
        </p:spPr>
        <p:txBody>
          <a:bodyPr wrap="square" rtlCol="0">
            <a:spAutoFit/>
          </a:bodyPr>
          <a:lstStyle/>
          <a:p>
            <a:pPr algn="ctr"/>
            <a:r>
              <a:rPr lang="en-US" sz="2800" dirty="0">
                <a:solidFill>
                  <a:schemeClr val="bg1">
                    <a:lumMod val="95000"/>
                  </a:schemeClr>
                </a:solidFill>
              </a:rPr>
              <a:t>Is there anything we can do?</a:t>
            </a:r>
          </a:p>
        </p:txBody>
      </p:sp>
      <p:cxnSp>
        <p:nvCxnSpPr>
          <p:cNvPr id="4" name="Straight Arrow Connector 3">
            <a:extLst>
              <a:ext uri="{FF2B5EF4-FFF2-40B4-BE49-F238E27FC236}">
                <a16:creationId xmlns:a16="http://schemas.microsoft.com/office/drawing/2014/main" id="{C2EA729D-6595-8189-C9F1-79CB6A85B86A}"/>
              </a:ext>
            </a:extLst>
          </p:cNvPr>
          <p:cNvCxnSpPr>
            <a:cxnSpLocks/>
          </p:cNvCxnSpPr>
          <p:nvPr/>
        </p:nvCxnSpPr>
        <p:spPr>
          <a:xfrm flipH="1">
            <a:off x="7816755" y="1861656"/>
            <a:ext cx="1023257"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921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C76D12-D9C3-5211-8539-204E85E323AC}"/>
            </a:ext>
          </a:extLst>
        </p:cNvPr>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BD4B6642-67BA-040A-8B9B-E36AF45AC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A7DD15E9-5F10-D7F8-DB3C-C9D9997B0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0D4F2716-DFD1-0681-6753-4DCE74C47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8B823642-73CE-1F62-1652-E3BEE7211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456E94-A488-6C81-53FD-ED2F46DD0490}"/>
              </a:ext>
            </a:extLst>
          </p:cNvPr>
          <p:cNvPicPr>
            <a:picLocks noChangeAspect="1"/>
          </p:cNvPicPr>
          <p:nvPr/>
        </p:nvPicPr>
        <p:blipFill>
          <a:blip r:embed="rId3"/>
          <a:stretch>
            <a:fillRect/>
          </a:stretch>
        </p:blipFill>
        <p:spPr>
          <a:xfrm>
            <a:off x="8657729" y="-859"/>
            <a:ext cx="3534268" cy="562053"/>
          </a:xfrm>
          <a:prstGeom prst="rect">
            <a:avLst/>
          </a:prstGeom>
        </p:spPr>
      </p:pic>
      <p:sp>
        <p:nvSpPr>
          <p:cNvPr id="10" name="TextBox 9">
            <a:extLst>
              <a:ext uri="{FF2B5EF4-FFF2-40B4-BE49-F238E27FC236}">
                <a16:creationId xmlns:a16="http://schemas.microsoft.com/office/drawing/2014/main" id="{C7760C04-EC34-86D6-37A0-F8ABE29C1B25}"/>
              </a:ext>
            </a:extLst>
          </p:cNvPr>
          <p:cNvSpPr txBox="1"/>
          <p:nvPr/>
        </p:nvSpPr>
        <p:spPr>
          <a:xfrm>
            <a:off x="71630" y="5615005"/>
            <a:ext cx="3909069" cy="923330"/>
          </a:xfrm>
          <a:prstGeom prst="rect">
            <a:avLst/>
          </a:prstGeom>
          <a:noFill/>
        </p:spPr>
        <p:txBody>
          <a:bodyPr wrap="square" rtlCol="0">
            <a:spAutoFit/>
          </a:bodyPr>
          <a:lstStyle/>
          <a:p>
            <a:r>
              <a:rPr lang="en-US" dirty="0"/>
              <a:t>Characterization over Operating Voltage Range may offer improvement in AM-to-PM and APN performance</a:t>
            </a:r>
          </a:p>
        </p:txBody>
      </p:sp>
      <p:graphicFrame>
        <p:nvGraphicFramePr>
          <p:cNvPr id="12" name="Table 11">
            <a:extLst>
              <a:ext uri="{FF2B5EF4-FFF2-40B4-BE49-F238E27FC236}">
                <a16:creationId xmlns:a16="http://schemas.microsoft.com/office/drawing/2014/main" id="{E7BF27C8-A865-0A86-83D7-CAAB180DE913}"/>
              </a:ext>
            </a:extLst>
          </p:cNvPr>
          <p:cNvGraphicFramePr>
            <a:graphicFrameLocks noGrp="1"/>
          </p:cNvGraphicFramePr>
          <p:nvPr>
            <p:extLst>
              <p:ext uri="{D42A27DB-BD31-4B8C-83A1-F6EECF244321}">
                <p14:modId xmlns:p14="http://schemas.microsoft.com/office/powerpoint/2010/main" val="1483728499"/>
              </p:ext>
            </p:extLst>
          </p:nvPr>
        </p:nvGraphicFramePr>
        <p:xfrm>
          <a:off x="7816755" y="2659891"/>
          <a:ext cx="2259934" cy="1289050"/>
        </p:xfrm>
        <a:graphic>
          <a:graphicData uri="http://schemas.openxmlformats.org/drawingml/2006/table">
            <a:tbl>
              <a:tblPr/>
              <a:tblGrid>
                <a:gridCol w="1598489">
                  <a:extLst>
                    <a:ext uri="{9D8B030D-6E8A-4147-A177-3AD203B41FA5}">
                      <a16:colId xmlns:a16="http://schemas.microsoft.com/office/drawing/2014/main" val="2724798225"/>
                    </a:ext>
                  </a:extLst>
                </a:gridCol>
                <a:gridCol w="661445">
                  <a:extLst>
                    <a:ext uri="{9D8B030D-6E8A-4147-A177-3AD203B41FA5}">
                      <a16:colId xmlns:a16="http://schemas.microsoft.com/office/drawing/2014/main" val="304154405"/>
                    </a:ext>
                  </a:extLst>
                </a:gridCol>
              </a:tblGrid>
              <a:tr h="184150">
                <a:tc>
                  <a:txBody>
                    <a:bodyPr/>
                    <a:lstStyle/>
                    <a:p>
                      <a:pPr algn="l" fontAlgn="b"/>
                      <a:r>
                        <a:rPr lang="en-US" sz="1100" b="1" i="0" u="none" strike="noStrike">
                          <a:solidFill>
                            <a:srgbClr val="000000"/>
                          </a:solidFill>
                          <a:effectLst/>
                          <a:latin typeface="Aptos Narrow" panose="020B0004020202020204" pitchFamily="34" charset="0"/>
                        </a:rPr>
                        <a:t>Additive Phase Noise</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219870782"/>
                  </a:ext>
                </a:extLst>
              </a:tr>
              <a:tr h="184150">
                <a:tc>
                  <a:txBody>
                    <a:bodyPr/>
                    <a:lstStyle/>
                    <a:p>
                      <a:pPr algn="l" fontAlgn="b"/>
                      <a:r>
                        <a:rPr lang="en-US" sz="1100" b="1" i="0" u="none" strike="noStrike">
                          <a:solidFill>
                            <a:srgbClr val="000000"/>
                          </a:solidFill>
                          <a:effectLst/>
                          <a:latin typeface="Aptos Narrow" panose="020B0004020202020204" pitchFamily="34" charset="0"/>
                        </a:rPr>
                        <a:t>YELLOW: +6V</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71778882"/>
                  </a:ext>
                </a:extLst>
              </a:tr>
              <a:tr h="184150">
                <a:tc>
                  <a:txBody>
                    <a:bodyPr/>
                    <a:lstStyle/>
                    <a:p>
                      <a:pPr algn="l" fontAlgn="b"/>
                      <a:r>
                        <a:rPr lang="en-US" sz="1100" b="1" i="0" u="none" strike="noStrike">
                          <a:solidFill>
                            <a:srgbClr val="000000"/>
                          </a:solidFill>
                          <a:effectLst/>
                          <a:latin typeface="Aptos Narrow" panose="020B0004020202020204" pitchFamily="34" charset="0"/>
                        </a:rPr>
                        <a:t>BLUE: +7V</a:t>
                      </a:r>
                    </a:p>
                  </a:txBody>
                  <a:tcPr marL="9525" marR="9525" marT="9525" marB="0" anchor="b">
                    <a:lnL>
                      <a:noFill/>
                    </a:lnL>
                    <a:lnR>
                      <a:noFill/>
                    </a:lnR>
                    <a:lnT>
                      <a:noFill/>
                    </a:lnT>
                    <a:lnB>
                      <a:noFill/>
                    </a:lnB>
                    <a:solidFill>
                      <a:srgbClr val="227ACB"/>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227ACB"/>
                    </a:solidFill>
                  </a:tcPr>
                </a:tc>
                <a:extLst>
                  <a:ext uri="{0D108BD9-81ED-4DB2-BD59-A6C34878D82A}">
                    <a16:rowId xmlns:a16="http://schemas.microsoft.com/office/drawing/2014/main" val="2734788650"/>
                  </a:ext>
                </a:extLst>
              </a:tr>
              <a:tr h="184150">
                <a:tc>
                  <a:txBody>
                    <a:bodyPr/>
                    <a:lstStyle/>
                    <a:p>
                      <a:pPr algn="l" fontAlgn="b"/>
                      <a:r>
                        <a:rPr lang="en-US" sz="1100" b="1" i="0" u="none" strike="noStrike">
                          <a:solidFill>
                            <a:srgbClr val="000000"/>
                          </a:solidFill>
                          <a:effectLst/>
                          <a:latin typeface="Aptos Narrow" panose="020B0004020202020204" pitchFamily="34" charset="0"/>
                        </a:rPr>
                        <a:t>GREEN: +8V</a:t>
                      </a:r>
                    </a:p>
                  </a:txBody>
                  <a:tcPr marL="9525" marR="9525" marT="9525" marB="0" anchor="b">
                    <a:lnL>
                      <a:noFill/>
                    </a:lnL>
                    <a:lnR>
                      <a:noFill/>
                    </a:lnR>
                    <a:lnT>
                      <a:noFill/>
                    </a:lnT>
                    <a:lnB>
                      <a:noFill/>
                    </a:lnB>
                    <a:solidFill>
                      <a:srgbClr val="92D050"/>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665385410"/>
                  </a:ext>
                </a:extLst>
              </a:tr>
              <a:tr h="184150">
                <a:tc>
                  <a:txBody>
                    <a:bodyPr/>
                    <a:lstStyle/>
                    <a:p>
                      <a:pPr algn="l" fontAlgn="b"/>
                      <a:r>
                        <a:rPr lang="en-US" sz="1100" b="1" i="0" u="none" strike="noStrike">
                          <a:solidFill>
                            <a:srgbClr val="000000"/>
                          </a:solidFill>
                          <a:effectLst/>
                          <a:latin typeface="Aptos Narrow" panose="020B0004020202020204" pitchFamily="34" charset="0"/>
                        </a:rPr>
                        <a:t>ORANGE: +9V</a:t>
                      </a:r>
                    </a:p>
                  </a:txBody>
                  <a:tcPr marL="9525" marR="9525" marT="9525" marB="0" anchor="b">
                    <a:lnL>
                      <a:noFill/>
                    </a:lnL>
                    <a:lnR>
                      <a:noFill/>
                    </a:lnR>
                    <a:lnT>
                      <a:noFill/>
                    </a:lnT>
                    <a:lnB>
                      <a:noFill/>
                    </a:lnB>
                    <a:solidFill>
                      <a:srgbClr val="FFC000"/>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C000"/>
                    </a:solidFill>
                  </a:tcPr>
                </a:tc>
                <a:extLst>
                  <a:ext uri="{0D108BD9-81ED-4DB2-BD59-A6C34878D82A}">
                    <a16:rowId xmlns:a16="http://schemas.microsoft.com/office/drawing/2014/main" val="2360909985"/>
                  </a:ext>
                </a:extLst>
              </a:tr>
              <a:tr h="184150">
                <a:tc>
                  <a:txBody>
                    <a:bodyPr/>
                    <a:lstStyle/>
                    <a:p>
                      <a:pPr algn="l" fontAlgn="b"/>
                      <a:r>
                        <a:rPr lang="en-US" sz="1100" b="1" i="0" u="none" strike="noStrike" dirty="0">
                          <a:solidFill>
                            <a:srgbClr val="000000"/>
                          </a:solidFill>
                          <a:effectLst/>
                          <a:latin typeface="Aptos Narrow" panose="020B0004020202020204" pitchFamily="34" charset="0"/>
                        </a:rPr>
                        <a:t>ALL </a:t>
                      </a:r>
                      <a:r>
                        <a:rPr lang="en-US" sz="1100" b="1" i="0" u="none" strike="noStrike" dirty="0" err="1">
                          <a:solidFill>
                            <a:srgbClr val="000000"/>
                          </a:solidFill>
                          <a:effectLst/>
                          <a:latin typeface="Aptos Narrow" panose="020B0004020202020204" pitchFamily="34" charset="0"/>
                        </a:rPr>
                        <a:t>Icc</a:t>
                      </a:r>
                      <a:r>
                        <a:rPr lang="en-US" sz="1100" b="1" i="0" u="none" strike="noStrike" dirty="0">
                          <a:solidFill>
                            <a:srgbClr val="000000"/>
                          </a:solidFill>
                          <a:effectLst/>
                          <a:latin typeface="Aptos Narrow" panose="020B0004020202020204" pitchFamily="34" charset="0"/>
                        </a:rPr>
                        <a:t> = 150mA@+10dBm</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620440885"/>
                  </a:ext>
                </a:extLst>
              </a:tr>
              <a:tr h="184150">
                <a:tc>
                  <a:txBody>
                    <a:bodyPr/>
                    <a:lstStyle/>
                    <a:p>
                      <a:pPr algn="l" fontAlgn="b"/>
                      <a:r>
                        <a:rPr lang="en-US" sz="1100" b="1" i="0" u="none" strike="noStrike" dirty="0">
                          <a:solidFill>
                            <a:srgbClr val="000000"/>
                          </a:solidFill>
                          <a:effectLst/>
                          <a:latin typeface="Aptos Narrow" panose="020B0004020202020204" pitchFamily="34" charset="0"/>
                        </a:rPr>
                        <a:t>Pin = +10 dBm</a:t>
                      </a:r>
                    </a:p>
                  </a:txBody>
                  <a:tcPr marL="9525" marR="9525" marT="9525" marB="0" anchor="b">
                    <a:lnL>
                      <a:noFill/>
                    </a:lnL>
                    <a:lnR>
                      <a:noFill/>
                    </a:lnR>
                    <a:lnT>
                      <a:noFill/>
                    </a:lnT>
                    <a:lnB>
                      <a:noFill/>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624045709"/>
                  </a:ext>
                </a:extLst>
              </a:tr>
            </a:tbl>
          </a:graphicData>
        </a:graphic>
      </p:graphicFrame>
      <p:pic>
        <p:nvPicPr>
          <p:cNvPr id="3" name="Picture 2">
            <a:extLst>
              <a:ext uri="{FF2B5EF4-FFF2-40B4-BE49-F238E27FC236}">
                <a16:creationId xmlns:a16="http://schemas.microsoft.com/office/drawing/2014/main" id="{5ACECFDD-0208-7675-516D-8F5F26BA9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 y="3183"/>
            <a:ext cx="7772400" cy="5464969"/>
          </a:xfrm>
          <a:prstGeom prst="rect">
            <a:avLst/>
          </a:prstGeom>
        </p:spPr>
      </p:pic>
      <p:pic>
        <p:nvPicPr>
          <p:cNvPr id="4" name="Picture 3">
            <a:extLst>
              <a:ext uri="{FF2B5EF4-FFF2-40B4-BE49-F238E27FC236}">
                <a16:creationId xmlns:a16="http://schemas.microsoft.com/office/drawing/2014/main" id="{325DC1A3-C67B-6400-78FE-525D7E98178A}"/>
              </a:ext>
            </a:extLst>
          </p:cNvPr>
          <p:cNvPicPr>
            <a:picLocks noChangeAspect="1"/>
          </p:cNvPicPr>
          <p:nvPr/>
        </p:nvPicPr>
        <p:blipFill>
          <a:blip r:embed="rId5"/>
          <a:stretch>
            <a:fillRect/>
          </a:stretch>
        </p:blipFill>
        <p:spPr>
          <a:xfrm>
            <a:off x="7758443" y="4306824"/>
            <a:ext cx="4441677" cy="2550746"/>
          </a:xfrm>
          <a:prstGeom prst="rect">
            <a:avLst/>
          </a:prstGeom>
        </p:spPr>
      </p:pic>
      <p:sp>
        <p:nvSpPr>
          <p:cNvPr id="7" name="Oval 6">
            <a:extLst>
              <a:ext uri="{FF2B5EF4-FFF2-40B4-BE49-F238E27FC236}">
                <a16:creationId xmlns:a16="http://schemas.microsoft.com/office/drawing/2014/main" id="{B4619119-EF29-FCB0-1652-41E23BEA24A1}"/>
              </a:ext>
            </a:extLst>
          </p:cNvPr>
          <p:cNvSpPr/>
          <p:nvPr/>
        </p:nvSpPr>
        <p:spPr>
          <a:xfrm>
            <a:off x="10935592" y="5994374"/>
            <a:ext cx="310896" cy="3383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6CCFD3F-F93A-6726-F649-E6FF960DC3D2}"/>
              </a:ext>
            </a:extLst>
          </p:cNvPr>
          <p:cNvSpPr txBox="1"/>
          <p:nvPr/>
        </p:nvSpPr>
        <p:spPr>
          <a:xfrm>
            <a:off x="9384551" y="999479"/>
            <a:ext cx="2188388" cy="1384995"/>
          </a:xfrm>
          <a:prstGeom prst="rect">
            <a:avLst/>
          </a:prstGeom>
          <a:noFill/>
        </p:spPr>
        <p:txBody>
          <a:bodyPr wrap="square" rtlCol="0">
            <a:spAutoFit/>
          </a:bodyPr>
          <a:lstStyle/>
          <a:p>
            <a:pPr algn="ctr"/>
            <a:r>
              <a:rPr lang="en-US" sz="2800" dirty="0">
                <a:solidFill>
                  <a:schemeClr val="bg1">
                    <a:lumMod val="95000"/>
                  </a:schemeClr>
                </a:solidFill>
              </a:rPr>
              <a:t>Is there anything we can do?</a:t>
            </a:r>
          </a:p>
        </p:txBody>
      </p:sp>
      <p:cxnSp>
        <p:nvCxnSpPr>
          <p:cNvPr id="6" name="Straight Arrow Connector 5">
            <a:extLst>
              <a:ext uri="{FF2B5EF4-FFF2-40B4-BE49-F238E27FC236}">
                <a16:creationId xmlns:a16="http://schemas.microsoft.com/office/drawing/2014/main" id="{72829CE2-CBC9-DB50-B43B-FA10106F4D9D}"/>
              </a:ext>
            </a:extLst>
          </p:cNvPr>
          <p:cNvCxnSpPr>
            <a:cxnSpLocks/>
          </p:cNvCxnSpPr>
          <p:nvPr/>
        </p:nvCxnSpPr>
        <p:spPr>
          <a:xfrm flipH="1">
            <a:off x="7816755" y="1861656"/>
            <a:ext cx="1023257" cy="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232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D7AC09-CA9D-0EC8-9BEE-4B846042CF5C}"/>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48ADA4B8-C0BA-0499-21E2-68B7D58DC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3AE0ACD2-50E9-34CC-3B5F-A7B3C8A94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70DD00-3A9E-6278-4269-B33D19198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E60F45-8D6A-F024-71B6-3094A42A3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5DA24B-F525-DFBE-DEAA-5B7685AE9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22A31EA6-FE65-3223-889E-9D8A57AF1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E05821A3-2E7F-0C04-B8E6-711372B58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4C6434-4E0B-7D2D-8321-43B417160D98}"/>
              </a:ext>
            </a:extLst>
          </p:cNvPr>
          <p:cNvPicPr>
            <a:picLocks noChangeAspect="1"/>
          </p:cNvPicPr>
          <p:nvPr/>
        </p:nvPicPr>
        <p:blipFill>
          <a:blip r:embed="rId3"/>
          <a:stretch>
            <a:fillRect/>
          </a:stretch>
        </p:blipFill>
        <p:spPr>
          <a:xfrm>
            <a:off x="8635960" y="6274484"/>
            <a:ext cx="3534268" cy="562053"/>
          </a:xfrm>
          <a:prstGeom prst="rect">
            <a:avLst/>
          </a:prstGeom>
        </p:spPr>
      </p:pic>
      <p:sp>
        <p:nvSpPr>
          <p:cNvPr id="5" name="Title 1">
            <a:extLst>
              <a:ext uri="{FF2B5EF4-FFF2-40B4-BE49-F238E27FC236}">
                <a16:creationId xmlns:a16="http://schemas.microsoft.com/office/drawing/2014/main" id="{6EF4CECB-926E-0B22-31A0-DFAE592050EC}"/>
              </a:ext>
            </a:extLst>
          </p:cNvPr>
          <p:cNvSpPr txBox="1">
            <a:spLocks/>
          </p:cNvSpPr>
          <p:nvPr/>
        </p:nvSpPr>
        <p:spPr>
          <a:xfrm>
            <a:off x="4178808" y="645836"/>
            <a:ext cx="7461504" cy="5546047"/>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endParaRPr lang="en-US" sz="2000" dirty="0">
              <a:latin typeface="+mn-lt"/>
              <a:ea typeface="+mn-ea"/>
              <a:cs typeface="+mn-cs"/>
            </a:endParaRPr>
          </a:p>
          <a:p>
            <a:pPr marL="628650" algn="l">
              <a:spcAft>
                <a:spcPts val="600"/>
              </a:spcAft>
            </a:pPr>
            <a:r>
              <a:rPr lang="en-US" sz="3500" dirty="0">
                <a:latin typeface="+mn-lt"/>
                <a:ea typeface="+mn-ea"/>
                <a:cs typeface="+mn-cs"/>
              </a:rPr>
              <a:t>	Part 1: What is it? How is it measured? 		  How is it specified?</a:t>
            </a:r>
          </a:p>
          <a:p>
            <a:pPr marL="628650" algn="l">
              <a:spcAft>
                <a:spcPts val="600"/>
              </a:spcAft>
            </a:pPr>
            <a:endParaRPr lang="en-US" sz="3500" dirty="0">
              <a:latin typeface="+mn-lt"/>
              <a:ea typeface="+mn-ea"/>
              <a:cs typeface="+mn-cs"/>
            </a:endParaRPr>
          </a:p>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3500" dirty="0">
                <a:latin typeface="+mn-lt"/>
                <a:ea typeface="+mn-ea"/>
                <a:cs typeface="+mn-cs"/>
              </a:rPr>
              <a:t>	</a:t>
            </a:r>
            <a:r>
              <a:rPr lang="en-US" sz="3800" b="1" dirty="0">
                <a:latin typeface="+mn-lt"/>
                <a:ea typeface="+mn-ea"/>
                <a:cs typeface="+mn-cs"/>
              </a:rPr>
              <a:t>Part 2: Cascaded LO Drive Amplifiers</a:t>
            </a:r>
          </a:p>
          <a:p>
            <a:pPr marL="628650" algn="l">
              <a:spcAft>
                <a:spcPts val="600"/>
              </a:spcAft>
            </a:pPr>
            <a:r>
              <a:rPr lang="en-US" sz="3800" b="1" dirty="0">
                <a:latin typeface="+mn-lt"/>
                <a:ea typeface="+mn-ea"/>
                <a:cs typeface="+mn-cs"/>
              </a:rPr>
              <a:t>		2-Series</a:t>
            </a:r>
          </a:p>
          <a:p>
            <a:pPr marL="628650" algn="l">
              <a:spcAft>
                <a:spcPts val="600"/>
              </a:spcAft>
            </a:pPr>
            <a:r>
              <a:rPr lang="en-US" sz="3800" b="1" dirty="0">
                <a:latin typeface="+mn-lt"/>
                <a:ea typeface="+mn-ea"/>
                <a:cs typeface="+mn-cs"/>
              </a:rPr>
              <a:t>		4-Parallel</a:t>
            </a:r>
          </a:p>
          <a:p>
            <a:pPr marL="628650" algn="l">
              <a:spcAft>
                <a:spcPts val="600"/>
              </a:spcAft>
            </a:pPr>
            <a:endParaRPr lang="en-US" sz="3500" dirty="0">
              <a:latin typeface="+mn-lt"/>
              <a:ea typeface="+mn-ea"/>
              <a:cs typeface="+mn-cs"/>
            </a:endParaRPr>
          </a:p>
          <a:p>
            <a:pPr marL="628650" algn="l">
              <a:spcAft>
                <a:spcPts val="600"/>
              </a:spcAft>
            </a:pPr>
            <a:r>
              <a:rPr lang="en-US" sz="3500" dirty="0">
                <a:latin typeface="+mn-lt"/>
                <a:ea typeface="+mn-ea"/>
                <a:cs typeface="+mn-cs"/>
              </a:rPr>
              <a:t>	Part 3: Cascaded LO Drive Amplifiers </a:t>
            </a:r>
          </a:p>
          <a:p>
            <a:pPr marL="628650" algn="l">
              <a:spcAft>
                <a:spcPts val="600"/>
              </a:spcAft>
            </a:pPr>
            <a:r>
              <a:rPr lang="en-US" sz="3500" dirty="0">
                <a:latin typeface="+mn-lt"/>
                <a:ea typeface="+mn-ea"/>
                <a:cs typeface="+mn-cs"/>
              </a:rPr>
              <a:t>		1-Series -&gt; 4-Parallel</a:t>
            </a:r>
          </a:p>
          <a:p>
            <a:pPr marL="857250" indent="-228600" algn="l">
              <a:spcAft>
                <a:spcPts val="600"/>
              </a:spcAft>
              <a:buFont typeface="Arial" panose="020B0604020202020204" pitchFamily="34" charset="0"/>
              <a:buChar char="•"/>
            </a:pPr>
            <a:endParaRPr lang="en-US" sz="3500" dirty="0">
              <a:latin typeface="+mn-lt"/>
              <a:ea typeface="+mn-ea"/>
              <a:cs typeface="+mn-cs"/>
            </a:endParaRPr>
          </a:p>
          <a:p>
            <a:pPr marL="857250" indent="-228600" algn="l">
              <a:spcAft>
                <a:spcPts val="600"/>
              </a:spcAft>
              <a:buFont typeface="Arial" panose="020B0604020202020204" pitchFamily="34" charset="0"/>
              <a:buChar char="•"/>
            </a:pPr>
            <a:r>
              <a:rPr lang="en-US" sz="3500" dirty="0">
                <a:latin typeface="+mn-lt"/>
                <a:ea typeface="+mn-ea"/>
                <a:cs typeface="+mn-cs"/>
              </a:rPr>
              <a:t>AM-to-PM Distortion Influence</a:t>
            </a:r>
          </a:p>
          <a:p>
            <a:pPr marL="857250" indent="-228600" algn="l">
              <a:spcAft>
                <a:spcPts val="600"/>
              </a:spcAft>
              <a:buFont typeface="Arial" panose="020B0604020202020204" pitchFamily="34" charset="0"/>
              <a:buChar char="•"/>
            </a:pPr>
            <a:r>
              <a:rPr lang="en-US" sz="3500" dirty="0">
                <a:latin typeface="+mn-lt"/>
                <a:ea typeface="+mn-ea"/>
                <a:cs typeface="+mn-cs"/>
              </a:rPr>
              <a:t>Broadband and Cascade Design Tradeoffs</a:t>
            </a:r>
            <a:br>
              <a:rPr lang="en-US" sz="3500" dirty="0">
                <a:latin typeface="+mn-lt"/>
                <a:ea typeface="+mn-ea"/>
                <a:cs typeface="+mn-cs"/>
              </a:rPr>
            </a:br>
            <a:br>
              <a:rPr lang="en-US" sz="2000" dirty="0">
                <a:latin typeface="+mn-lt"/>
                <a:ea typeface="+mn-ea"/>
                <a:cs typeface="+mn-cs"/>
              </a:rPr>
            </a:br>
            <a:endParaRPr lang="en-US" sz="2000" dirty="0">
              <a:latin typeface="+mn-lt"/>
              <a:ea typeface="+mn-ea"/>
              <a:cs typeface="+mn-cs"/>
            </a:endParaRPr>
          </a:p>
        </p:txBody>
      </p:sp>
      <p:sp>
        <p:nvSpPr>
          <p:cNvPr id="4" name="TextBox 3">
            <a:extLst>
              <a:ext uri="{FF2B5EF4-FFF2-40B4-BE49-F238E27FC236}">
                <a16:creationId xmlns:a16="http://schemas.microsoft.com/office/drawing/2014/main" id="{C023BBF2-F2EA-CD97-C18F-F3621A52ABCF}"/>
              </a:ext>
            </a:extLst>
          </p:cNvPr>
          <p:cNvSpPr txBox="1"/>
          <p:nvPr/>
        </p:nvSpPr>
        <p:spPr>
          <a:xfrm>
            <a:off x="1184684" y="105621"/>
            <a:ext cx="10729947" cy="646331"/>
          </a:xfrm>
          <a:prstGeom prst="rect">
            <a:avLst/>
          </a:prstGeom>
          <a:noFill/>
        </p:spPr>
        <p:txBody>
          <a:bodyPr wrap="square" rtlCol="0">
            <a:spAutoFit/>
          </a:bodyPr>
          <a:lstStyle/>
          <a:p>
            <a:r>
              <a:rPr lang="en-US" sz="3600" b="1" dirty="0">
                <a:solidFill>
                  <a:srgbClr val="0070C0"/>
                </a:solidFill>
              </a:rPr>
              <a:t>Low-Level Radio Frequency (LLRF) Workshop 2025</a:t>
            </a:r>
          </a:p>
        </p:txBody>
      </p:sp>
      <p:sp>
        <p:nvSpPr>
          <p:cNvPr id="13" name="Title 1">
            <a:extLst>
              <a:ext uri="{FF2B5EF4-FFF2-40B4-BE49-F238E27FC236}">
                <a16:creationId xmlns:a16="http://schemas.microsoft.com/office/drawing/2014/main" id="{783CE5ED-51B2-2AA9-C934-808BE59EBB81}"/>
              </a:ext>
            </a:extLst>
          </p:cNvPr>
          <p:cNvSpPr>
            <a:spLocks noGrp="1"/>
          </p:cNvSpPr>
          <p:nvPr>
            <p:ph type="ctrTitle"/>
          </p:nvPr>
        </p:nvSpPr>
        <p:spPr>
          <a:xfrm>
            <a:off x="103075" y="957765"/>
            <a:ext cx="3808780" cy="4700677"/>
          </a:xfrm>
        </p:spPr>
        <p:txBody>
          <a:bodyPr vert="horz" lIns="91440" tIns="45720" rIns="91440" bIns="45720" rtlCol="0" anchor="b">
            <a:noAutofit/>
          </a:bodyPr>
          <a:lstStyle/>
          <a:p>
            <a:pPr algn="r"/>
            <a:r>
              <a:rPr lang="en-US" sz="2800" kern="1200" dirty="0">
                <a:solidFill>
                  <a:srgbClr val="FFFFFF"/>
                </a:solidFill>
                <a:latin typeface="+mj-lt"/>
                <a:ea typeface="+mj-ea"/>
                <a:cs typeface="+mj-cs"/>
              </a:rPr>
              <a:t>Amplifier Additive Phase Modulation Noise Characterization and Testing and Theoretical Discussion of White and Flicker Noise Processes in both Small and Large Signal Regions of Operation* </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Mini-Circuits </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15" name="TextBox 14">
            <a:extLst>
              <a:ext uri="{FF2B5EF4-FFF2-40B4-BE49-F238E27FC236}">
                <a16:creationId xmlns:a16="http://schemas.microsoft.com/office/drawing/2014/main" id="{CA5FEE1D-BEFB-D4F9-C80E-1C0F4A433E40}"/>
              </a:ext>
            </a:extLst>
          </p:cNvPr>
          <p:cNvSpPr txBox="1"/>
          <p:nvPr/>
        </p:nvSpPr>
        <p:spPr>
          <a:xfrm>
            <a:off x="4059598" y="6478530"/>
            <a:ext cx="2624328" cy="369332"/>
          </a:xfrm>
          <a:prstGeom prst="rect">
            <a:avLst/>
          </a:prstGeom>
          <a:noFill/>
        </p:spPr>
        <p:txBody>
          <a:bodyPr wrap="square" rtlCol="0">
            <a:spAutoFit/>
          </a:bodyPr>
          <a:lstStyle/>
          <a:p>
            <a:r>
              <a:rPr lang="en-US" dirty="0"/>
              <a:t>*Class A, AB Only</a:t>
            </a:r>
          </a:p>
        </p:txBody>
      </p:sp>
      <p:sp>
        <p:nvSpPr>
          <p:cNvPr id="17" name="TextBox 16">
            <a:extLst>
              <a:ext uri="{FF2B5EF4-FFF2-40B4-BE49-F238E27FC236}">
                <a16:creationId xmlns:a16="http://schemas.microsoft.com/office/drawing/2014/main" id="{9516A4FF-03F6-0BE1-462C-4BB6239E83E8}"/>
              </a:ext>
            </a:extLst>
          </p:cNvPr>
          <p:cNvSpPr txBox="1"/>
          <p:nvPr/>
        </p:nvSpPr>
        <p:spPr>
          <a:xfrm>
            <a:off x="3264408" y="6524524"/>
            <a:ext cx="872321" cy="369332"/>
          </a:xfrm>
          <a:prstGeom prst="rect">
            <a:avLst/>
          </a:prstGeom>
          <a:noFill/>
        </p:spPr>
        <p:txBody>
          <a:bodyPr wrap="square" rtlCol="0">
            <a:spAutoFit/>
          </a:bodyPr>
          <a:lstStyle/>
          <a:p>
            <a:r>
              <a:rPr lang="en-US" dirty="0">
                <a:solidFill>
                  <a:schemeClr val="bg2">
                    <a:lumMod val="90000"/>
                  </a:schemeClr>
                </a:solidFill>
              </a:rPr>
              <a:t>Id#107</a:t>
            </a:r>
          </a:p>
        </p:txBody>
      </p:sp>
    </p:spTree>
    <p:extLst>
      <p:ext uri="{BB962C8B-B14F-4D97-AF65-F5344CB8AC3E}">
        <p14:creationId xmlns:p14="http://schemas.microsoft.com/office/powerpoint/2010/main" val="3595953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408211-5E9F-F65E-9E07-A9FFDA515F8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7471E2-9B55-115B-56B4-03C9E5E89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530BEC2-581B-15D5-C48B-2AA5664EF9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 name="Rectangle 9">
              <a:extLst>
                <a:ext uri="{FF2B5EF4-FFF2-40B4-BE49-F238E27FC236}">
                  <a16:creationId xmlns:a16="http://schemas.microsoft.com/office/drawing/2014/main" id="{4471B292-0C65-8FDD-5FA9-F2185AAED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9058D3-34FD-237C-B51F-BA92E8AE1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764851-142A-DB7C-9E7B-18DA7AC94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AFFF0519-FD90-4D9B-B067-F70BE93B2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267670" y="2061540"/>
            <a:ext cx="5819705" cy="1862304"/>
          </a:xfrm>
          <a:prstGeom prst="rect">
            <a:avLst/>
          </a:prstGeom>
          <a:noFill/>
        </p:spPr>
      </p:pic>
      <p:sp>
        <p:nvSpPr>
          <p:cNvPr id="6" name="TextBox 5">
            <a:extLst>
              <a:ext uri="{FF2B5EF4-FFF2-40B4-BE49-F238E27FC236}">
                <a16:creationId xmlns:a16="http://schemas.microsoft.com/office/drawing/2014/main" id="{61323186-A2C6-264A-E8A3-DB3E200EE3FD}"/>
              </a:ext>
            </a:extLst>
          </p:cNvPr>
          <p:cNvSpPr txBox="1"/>
          <p:nvPr/>
        </p:nvSpPr>
        <p:spPr>
          <a:xfrm>
            <a:off x="941833" y="4390649"/>
            <a:ext cx="9738359" cy="1385266"/>
          </a:xfrm>
          <a:prstGeom prst="rect">
            <a:avLst/>
          </a:prstGeom>
        </p:spPr>
        <p:txBody>
          <a:bodyPr vert="horz" lIns="91440" tIns="45720" rIns="91440" bIns="45720" rtlCol="0">
            <a:normAutofit/>
          </a:bodyPr>
          <a:lstStyle/>
          <a:p>
            <a:pPr marL="457200" marR="0" indent="-228600">
              <a:lnSpc>
                <a:spcPct val="90000"/>
              </a:lnSpc>
              <a:spcAft>
                <a:spcPts val="800"/>
              </a:spcAft>
              <a:buFont typeface="Arial" panose="020B0604020202020204" pitchFamily="34" charset="0"/>
              <a:buChar char="•"/>
            </a:pPr>
            <a:r>
              <a:rPr lang="en-US" sz="2000" dirty="0">
                <a:effectLst/>
              </a:rPr>
              <a:t>PSD of Random Phase ф(t) = </a:t>
            </a:r>
            <a:r>
              <a:rPr lang="en-US" sz="2000" dirty="0" err="1">
                <a:effectLst/>
              </a:rPr>
              <a:t>S</a:t>
            </a:r>
            <a:r>
              <a:rPr lang="en-US" sz="2000" baseline="-25000" dirty="0" err="1">
                <a:effectLst/>
              </a:rPr>
              <a:t>ф</a:t>
            </a:r>
            <a:r>
              <a:rPr lang="en-US" sz="2000" dirty="0">
                <a:effectLst/>
              </a:rPr>
              <a:t> (f) = b</a:t>
            </a:r>
            <a:r>
              <a:rPr lang="en-US" sz="2000" baseline="-25000" dirty="0">
                <a:effectLst/>
              </a:rPr>
              <a:t>0 </a:t>
            </a:r>
            <a:r>
              <a:rPr lang="en-US" sz="2000" dirty="0">
                <a:effectLst/>
              </a:rPr>
              <a:t>+ b</a:t>
            </a:r>
            <a:r>
              <a:rPr lang="en-US" sz="2000" baseline="-25000" dirty="0">
                <a:effectLst/>
              </a:rPr>
              <a:t>-1</a:t>
            </a:r>
            <a:r>
              <a:rPr lang="en-US" sz="2000" dirty="0">
                <a:effectLst/>
              </a:rPr>
              <a:t>/f [rad^2/Hz] = </a:t>
            </a:r>
            <a:r>
              <a:rPr lang="en-US" sz="2000" dirty="0" err="1">
                <a:effectLst/>
              </a:rPr>
              <a:t>FkTo</a:t>
            </a:r>
            <a:r>
              <a:rPr lang="en-US" sz="2000" dirty="0">
                <a:effectLst/>
              </a:rPr>
              <a:t>/Pin + b</a:t>
            </a:r>
            <a:r>
              <a:rPr lang="en-US" sz="2000" baseline="-25000" dirty="0">
                <a:effectLst/>
              </a:rPr>
              <a:t>-1</a:t>
            </a:r>
            <a:r>
              <a:rPr lang="en-US" sz="2000" dirty="0">
                <a:effectLst/>
              </a:rPr>
              <a:t>/f [rad^2/Hz] </a:t>
            </a:r>
          </a:p>
          <a:p>
            <a:pPr marL="457200" marR="0" indent="-228600">
              <a:lnSpc>
                <a:spcPct val="90000"/>
              </a:lnSpc>
              <a:spcAft>
                <a:spcPts val="800"/>
              </a:spcAft>
              <a:buFont typeface="Arial" panose="020B0604020202020204" pitchFamily="34" charset="0"/>
              <a:buChar char="•"/>
            </a:pPr>
            <a:r>
              <a:rPr lang="en-US" sz="2000" dirty="0">
                <a:effectLst/>
              </a:rPr>
              <a:t>and L(f) [rad^2/Hz] = ½ </a:t>
            </a:r>
            <a:r>
              <a:rPr lang="en-US" sz="2000" dirty="0" err="1">
                <a:effectLst/>
              </a:rPr>
              <a:t>S</a:t>
            </a:r>
            <a:r>
              <a:rPr lang="en-US" sz="2000" baseline="-25000" dirty="0" err="1">
                <a:effectLst/>
              </a:rPr>
              <a:t>ф</a:t>
            </a:r>
            <a:r>
              <a:rPr lang="en-US" sz="2000" dirty="0">
                <a:effectLst/>
              </a:rPr>
              <a:t> (f) [rad^2/Hz]; L(f) [dBc/Hz] = 10*Log</a:t>
            </a:r>
            <a:r>
              <a:rPr lang="en-US" sz="2000" baseline="-25000" dirty="0">
                <a:effectLst/>
              </a:rPr>
              <a:t>10</a:t>
            </a:r>
            <a:r>
              <a:rPr lang="en-US" sz="2000" dirty="0">
                <a:effectLst/>
              </a:rPr>
              <a:t>(</a:t>
            </a:r>
            <a:r>
              <a:rPr lang="en-US" sz="2000" dirty="0" err="1">
                <a:effectLst/>
              </a:rPr>
              <a:t>S</a:t>
            </a:r>
            <a:r>
              <a:rPr lang="en-US" sz="2000" baseline="-25000" dirty="0" err="1">
                <a:effectLst/>
              </a:rPr>
              <a:t>ф</a:t>
            </a:r>
            <a:r>
              <a:rPr lang="en-US" sz="2000" dirty="0">
                <a:effectLst/>
              </a:rPr>
              <a:t> (f)) - 3dB</a:t>
            </a:r>
          </a:p>
        </p:txBody>
      </p:sp>
      <p:pic>
        <p:nvPicPr>
          <p:cNvPr id="19" name="Picture 18">
            <a:extLst>
              <a:ext uri="{FF2B5EF4-FFF2-40B4-BE49-F238E27FC236}">
                <a16:creationId xmlns:a16="http://schemas.microsoft.com/office/drawing/2014/main" id="{3B85A304-BEA1-6C21-BC7F-4D2258B8DE5F}"/>
              </a:ext>
            </a:extLst>
          </p:cNvPr>
          <p:cNvPicPr>
            <a:picLocks noChangeAspect="1"/>
          </p:cNvPicPr>
          <p:nvPr/>
        </p:nvPicPr>
        <p:blipFill>
          <a:blip r:embed="rId3"/>
          <a:stretch>
            <a:fillRect/>
          </a:stretch>
        </p:blipFill>
        <p:spPr>
          <a:xfrm>
            <a:off x="21771" y="6062594"/>
            <a:ext cx="5274129" cy="773944"/>
          </a:xfrm>
          <a:prstGeom prst="rect">
            <a:avLst/>
          </a:prstGeom>
        </p:spPr>
      </p:pic>
      <p:pic>
        <p:nvPicPr>
          <p:cNvPr id="4" name="Picture 3">
            <a:extLst>
              <a:ext uri="{FF2B5EF4-FFF2-40B4-BE49-F238E27FC236}">
                <a16:creationId xmlns:a16="http://schemas.microsoft.com/office/drawing/2014/main" id="{2AC63159-E5A2-3E14-37F1-85F58EB4DED0}"/>
              </a:ext>
            </a:extLst>
          </p:cNvPr>
          <p:cNvPicPr>
            <a:picLocks noChangeAspect="1"/>
          </p:cNvPicPr>
          <p:nvPr/>
        </p:nvPicPr>
        <p:blipFill>
          <a:blip r:embed="rId4"/>
          <a:stretch>
            <a:fillRect/>
          </a:stretch>
        </p:blipFill>
        <p:spPr>
          <a:xfrm>
            <a:off x="8635960" y="6274484"/>
            <a:ext cx="3534268" cy="562053"/>
          </a:xfrm>
          <a:prstGeom prst="rect">
            <a:avLst/>
          </a:prstGeom>
        </p:spPr>
      </p:pic>
      <p:pic>
        <p:nvPicPr>
          <p:cNvPr id="2" name="Picture 1">
            <a:extLst>
              <a:ext uri="{FF2B5EF4-FFF2-40B4-BE49-F238E27FC236}">
                <a16:creationId xmlns:a16="http://schemas.microsoft.com/office/drawing/2014/main" id="{83D4763D-E964-930C-40DF-0F370A63DB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96228" y="2015087"/>
            <a:ext cx="5740622" cy="1908757"/>
          </a:xfrm>
          <a:prstGeom prst="rect">
            <a:avLst/>
          </a:prstGeom>
          <a:noFill/>
        </p:spPr>
      </p:pic>
      <p:sp>
        <p:nvSpPr>
          <p:cNvPr id="5" name="Oval 4">
            <a:extLst>
              <a:ext uri="{FF2B5EF4-FFF2-40B4-BE49-F238E27FC236}">
                <a16:creationId xmlns:a16="http://schemas.microsoft.com/office/drawing/2014/main" id="{C635F58A-1E41-D3C9-6739-943329A81F22}"/>
              </a:ext>
            </a:extLst>
          </p:cNvPr>
          <p:cNvSpPr/>
          <p:nvPr/>
        </p:nvSpPr>
        <p:spPr>
          <a:xfrm>
            <a:off x="6176433" y="1325881"/>
            <a:ext cx="6044135" cy="298171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7DF9B89-4F93-9A6E-ECB8-6B1A2C7BE09D}"/>
              </a:ext>
            </a:extLst>
          </p:cNvPr>
          <p:cNvPicPr>
            <a:picLocks noChangeAspect="1"/>
          </p:cNvPicPr>
          <p:nvPr/>
        </p:nvPicPr>
        <p:blipFill>
          <a:blip r:embed="rId6"/>
          <a:stretch>
            <a:fillRect/>
          </a:stretch>
        </p:blipFill>
        <p:spPr>
          <a:xfrm>
            <a:off x="10065744" y="1786455"/>
            <a:ext cx="1228896" cy="457264"/>
          </a:xfrm>
          <a:prstGeom prst="rect">
            <a:avLst/>
          </a:prstGeom>
        </p:spPr>
      </p:pic>
      <p:pic>
        <p:nvPicPr>
          <p:cNvPr id="15" name="Picture 14">
            <a:extLst>
              <a:ext uri="{FF2B5EF4-FFF2-40B4-BE49-F238E27FC236}">
                <a16:creationId xmlns:a16="http://schemas.microsoft.com/office/drawing/2014/main" id="{711B4085-3263-4E06-AA59-C9AEAA0F79E4}"/>
              </a:ext>
            </a:extLst>
          </p:cNvPr>
          <p:cNvPicPr>
            <a:picLocks noChangeAspect="1"/>
          </p:cNvPicPr>
          <p:nvPr/>
        </p:nvPicPr>
        <p:blipFill>
          <a:blip r:embed="rId7"/>
          <a:stretch>
            <a:fillRect/>
          </a:stretch>
        </p:blipFill>
        <p:spPr>
          <a:xfrm>
            <a:off x="7244813" y="1777714"/>
            <a:ext cx="1286054" cy="543001"/>
          </a:xfrm>
          <a:prstGeom prst="rect">
            <a:avLst/>
          </a:prstGeom>
        </p:spPr>
      </p:pic>
      <p:sp>
        <p:nvSpPr>
          <p:cNvPr id="16" name="TextBox 15">
            <a:extLst>
              <a:ext uri="{FF2B5EF4-FFF2-40B4-BE49-F238E27FC236}">
                <a16:creationId xmlns:a16="http://schemas.microsoft.com/office/drawing/2014/main" id="{33F39CE0-432C-E4F0-F2B6-1202AD74FA7C}"/>
              </a:ext>
            </a:extLst>
          </p:cNvPr>
          <p:cNvSpPr txBox="1"/>
          <p:nvPr/>
        </p:nvSpPr>
        <p:spPr>
          <a:xfrm>
            <a:off x="5159279" y="6276381"/>
            <a:ext cx="532518" cy="461665"/>
          </a:xfrm>
          <a:prstGeom prst="rect">
            <a:avLst/>
          </a:prstGeom>
          <a:noFill/>
        </p:spPr>
        <p:txBody>
          <a:bodyPr wrap="none" rtlCol="0">
            <a:spAutoFit/>
          </a:bodyPr>
          <a:lstStyle/>
          <a:p>
            <a:r>
              <a:rPr lang="en-US" sz="2400" dirty="0"/>
              <a:t>[2]</a:t>
            </a:r>
          </a:p>
        </p:txBody>
      </p:sp>
      <p:sp>
        <p:nvSpPr>
          <p:cNvPr id="11" name="TextBox 10">
            <a:extLst>
              <a:ext uri="{FF2B5EF4-FFF2-40B4-BE49-F238E27FC236}">
                <a16:creationId xmlns:a16="http://schemas.microsoft.com/office/drawing/2014/main" id="{560C1CE0-7A00-0603-A082-EFCC9DF014CE}"/>
              </a:ext>
            </a:extLst>
          </p:cNvPr>
          <p:cNvSpPr txBox="1"/>
          <p:nvPr/>
        </p:nvSpPr>
        <p:spPr>
          <a:xfrm>
            <a:off x="2584685" y="5289141"/>
            <a:ext cx="7365969" cy="523220"/>
          </a:xfrm>
          <a:prstGeom prst="rect">
            <a:avLst/>
          </a:prstGeom>
          <a:noFill/>
        </p:spPr>
        <p:txBody>
          <a:bodyPr wrap="square" rtlCol="0">
            <a:spAutoFit/>
          </a:bodyPr>
          <a:lstStyle/>
          <a:p>
            <a:r>
              <a:rPr lang="en-US" sz="2800" b="1" dirty="0"/>
              <a:t>Cascaded Devices Small Signal Operation</a:t>
            </a:r>
          </a:p>
        </p:txBody>
      </p:sp>
      <p:sp>
        <p:nvSpPr>
          <p:cNvPr id="7" name="TextBox 6">
            <a:extLst>
              <a:ext uri="{FF2B5EF4-FFF2-40B4-BE49-F238E27FC236}">
                <a16:creationId xmlns:a16="http://schemas.microsoft.com/office/drawing/2014/main" id="{15F6BE84-647B-D181-B796-9F005804B607}"/>
              </a:ext>
            </a:extLst>
          </p:cNvPr>
          <p:cNvSpPr txBox="1"/>
          <p:nvPr/>
        </p:nvSpPr>
        <p:spPr>
          <a:xfrm>
            <a:off x="8421139" y="3864295"/>
            <a:ext cx="1806840" cy="369332"/>
          </a:xfrm>
          <a:prstGeom prst="rect">
            <a:avLst/>
          </a:prstGeom>
          <a:noFill/>
        </p:spPr>
        <p:txBody>
          <a:bodyPr wrap="square" rtlCol="0">
            <a:spAutoFit/>
          </a:bodyPr>
          <a:lstStyle/>
          <a:p>
            <a:r>
              <a:rPr lang="en-US" dirty="0"/>
              <a:t>+/-3dB*LOG</a:t>
            </a:r>
            <a:r>
              <a:rPr lang="en-US" baseline="-25000" dirty="0"/>
              <a:t>2</a:t>
            </a:r>
            <a:r>
              <a:rPr lang="en-US" dirty="0"/>
              <a:t>(m)</a:t>
            </a:r>
          </a:p>
        </p:txBody>
      </p:sp>
      <p:sp>
        <p:nvSpPr>
          <p:cNvPr id="14" name="TextBox 13">
            <a:extLst>
              <a:ext uri="{FF2B5EF4-FFF2-40B4-BE49-F238E27FC236}">
                <a16:creationId xmlns:a16="http://schemas.microsoft.com/office/drawing/2014/main" id="{CB111338-77A2-53F9-3F59-CBA5AA0816FF}"/>
              </a:ext>
            </a:extLst>
          </p:cNvPr>
          <p:cNvSpPr txBox="1"/>
          <p:nvPr/>
        </p:nvSpPr>
        <p:spPr>
          <a:xfrm>
            <a:off x="10919774" y="3941239"/>
            <a:ext cx="1250453" cy="584775"/>
          </a:xfrm>
          <a:prstGeom prst="rect">
            <a:avLst/>
          </a:prstGeom>
          <a:noFill/>
        </p:spPr>
        <p:txBody>
          <a:bodyPr wrap="square" rtlCol="0">
            <a:spAutoFit/>
          </a:bodyPr>
          <a:lstStyle/>
          <a:p>
            <a:r>
              <a:rPr lang="en-US" dirty="0"/>
              <a:t>*</a:t>
            </a:r>
            <a:r>
              <a:rPr lang="en-US" sz="1400" dirty="0"/>
              <a:t>Hint</a:t>
            </a:r>
            <a:r>
              <a:rPr lang="en-US" dirty="0"/>
              <a:t>: </a:t>
            </a:r>
            <a:r>
              <a:rPr lang="en-US" sz="1400" dirty="0"/>
              <a:t>think Distributed!</a:t>
            </a:r>
          </a:p>
        </p:txBody>
      </p:sp>
    </p:spTree>
    <p:extLst>
      <p:ext uri="{BB962C8B-B14F-4D97-AF65-F5344CB8AC3E}">
        <p14:creationId xmlns:p14="http://schemas.microsoft.com/office/powerpoint/2010/main" val="3394899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C76D9-FE3D-569F-1A4B-DAFA9622DA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17F8D8-EA00-CEFA-55BF-44E0775CC3AE}"/>
              </a:ext>
            </a:extLst>
          </p:cNvPr>
          <p:cNvSpPr txBox="1"/>
          <p:nvPr/>
        </p:nvSpPr>
        <p:spPr>
          <a:xfrm>
            <a:off x="11266" y="2773966"/>
            <a:ext cx="6094476" cy="1723549"/>
          </a:xfrm>
          <a:prstGeom prst="rect">
            <a:avLst/>
          </a:prstGeom>
          <a:noFill/>
          <a:ln>
            <a:solidFill>
              <a:schemeClr val="accent1"/>
            </a:solidFill>
          </a:ln>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Series Case 1: 6GHz</a:t>
            </a:r>
          </a:p>
          <a:p>
            <a:pPr marL="120015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Amp1: 0 – 2dB Comp</a:t>
            </a:r>
          </a:p>
          <a:p>
            <a:pPr marL="120015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Amp2: 5 – 13dB Comp </a:t>
            </a:r>
          </a:p>
        </p:txBody>
      </p:sp>
      <p:pic>
        <p:nvPicPr>
          <p:cNvPr id="7" name="Picture 6">
            <a:extLst>
              <a:ext uri="{FF2B5EF4-FFF2-40B4-BE49-F238E27FC236}">
                <a16:creationId xmlns:a16="http://schemas.microsoft.com/office/drawing/2014/main" id="{0F8CC1CB-59BF-C1A2-99CE-3C9DD4F5E26F}"/>
              </a:ext>
            </a:extLst>
          </p:cNvPr>
          <p:cNvPicPr>
            <a:picLocks noChangeAspect="1"/>
          </p:cNvPicPr>
          <p:nvPr/>
        </p:nvPicPr>
        <p:blipFill>
          <a:blip r:embed="rId2"/>
          <a:stretch>
            <a:fillRect/>
          </a:stretch>
        </p:blipFill>
        <p:spPr>
          <a:xfrm>
            <a:off x="6153150" y="2769608"/>
            <a:ext cx="6027584" cy="3881700"/>
          </a:xfrm>
          <a:prstGeom prst="rect">
            <a:avLst/>
          </a:prstGeom>
        </p:spPr>
      </p:pic>
      <p:pic>
        <p:nvPicPr>
          <p:cNvPr id="2" name="Picture 1">
            <a:extLst>
              <a:ext uri="{FF2B5EF4-FFF2-40B4-BE49-F238E27FC236}">
                <a16:creationId xmlns:a16="http://schemas.microsoft.com/office/drawing/2014/main" id="{3237DD70-1F66-3DEC-9378-6CE32ECA597C}"/>
              </a:ext>
            </a:extLst>
          </p:cNvPr>
          <p:cNvPicPr>
            <a:picLocks noChangeAspect="1"/>
          </p:cNvPicPr>
          <p:nvPr/>
        </p:nvPicPr>
        <p:blipFill>
          <a:blip r:embed="rId3"/>
          <a:stretch>
            <a:fillRect/>
          </a:stretch>
        </p:blipFill>
        <p:spPr>
          <a:xfrm>
            <a:off x="0" y="-1"/>
            <a:ext cx="4584589" cy="2755631"/>
          </a:xfrm>
          <a:prstGeom prst="rect">
            <a:avLst/>
          </a:prstGeom>
        </p:spPr>
      </p:pic>
      <p:pic>
        <p:nvPicPr>
          <p:cNvPr id="8" name="Picture 7">
            <a:extLst>
              <a:ext uri="{FF2B5EF4-FFF2-40B4-BE49-F238E27FC236}">
                <a16:creationId xmlns:a16="http://schemas.microsoft.com/office/drawing/2014/main" id="{161CBD31-4754-CB5A-90E9-0D7EC5D2EE3E}"/>
              </a:ext>
            </a:extLst>
          </p:cNvPr>
          <p:cNvPicPr>
            <a:picLocks noChangeAspect="1"/>
          </p:cNvPicPr>
          <p:nvPr/>
        </p:nvPicPr>
        <p:blipFill>
          <a:blip r:embed="rId4"/>
          <a:stretch>
            <a:fillRect/>
          </a:stretch>
        </p:blipFill>
        <p:spPr>
          <a:xfrm>
            <a:off x="329020" y="4615475"/>
            <a:ext cx="4937760" cy="2233000"/>
          </a:xfrm>
          <a:prstGeom prst="rect">
            <a:avLst/>
          </a:prstGeom>
        </p:spPr>
      </p:pic>
      <p:pic>
        <p:nvPicPr>
          <p:cNvPr id="10" name="Picture 9">
            <a:extLst>
              <a:ext uri="{FF2B5EF4-FFF2-40B4-BE49-F238E27FC236}">
                <a16:creationId xmlns:a16="http://schemas.microsoft.com/office/drawing/2014/main" id="{AC9F0C75-AFF8-739D-BADA-61137B0E7C7C}"/>
              </a:ext>
            </a:extLst>
          </p:cNvPr>
          <p:cNvPicPr>
            <a:picLocks noChangeAspect="1"/>
          </p:cNvPicPr>
          <p:nvPr/>
        </p:nvPicPr>
        <p:blipFill>
          <a:blip r:embed="rId5"/>
          <a:stretch>
            <a:fillRect/>
          </a:stretch>
        </p:blipFill>
        <p:spPr>
          <a:xfrm>
            <a:off x="7597888" y="0"/>
            <a:ext cx="4584589" cy="2755631"/>
          </a:xfrm>
          <a:prstGeom prst="rect">
            <a:avLst/>
          </a:prstGeom>
        </p:spPr>
      </p:pic>
      <p:sp>
        <p:nvSpPr>
          <p:cNvPr id="11" name="TextBox 10">
            <a:extLst>
              <a:ext uri="{FF2B5EF4-FFF2-40B4-BE49-F238E27FC236}">
                <a16:creationId xmlns:a16="http://schemas.microsoft.com/office/drawing/2014/main" id="{7F3E77FE-032A-653E-8334-A9248888367B}"/>
              </a:ext>
            </a:extLst>
          </p:cNvPr>
          <p:cNvSpPr txBox="1"/>
          <p:nvPr/>
        </p:nvSpPr>
        <p:spPr>
          <a:xfrm>
            <a:off x="5331273" y="61745"/>
            <a:ext cx="179222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(LVA-273PN+)</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DC90F2C9-9F3C-5B35-6D87-D7E62A4844D2}"/>
              </a:ext>
            </a:extLst>
          </p:cNvPr>
          <p:cNvSpPr txBox="1"/>
          <p:nvPr/>
        </p:nvSpPr>
        <p:spPr>
          <a:xfrm>
            <a:off x="5533373" y="569295"/>
            <a:ext cx="11157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0 dB PAD</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0573878B-E99A-4BE1-08EE-0F6F970EBDD6}"/>
              </a:ext>
            </a:extLst>
          </p:cNvPr>
          <p:cNvSpPr txBox="1"/>
          <p:nvPr/>
        </p:nvSpPr>
        <p:spPr>
          <a:xfrm>
            <a:off x="5003825" y="818649"/>
            <a:ext cx="259406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2G: NF=8.1,Gs=34dB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6G: NF=4.1,Gs=34dB</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4" name="Picture 2">
            <a:extLst>
              <a:ext uri="{FF2B5EF4-FFF2-40B4-BE49-F238E27FC236}">
                <a16:creationId xmlns:a16="http://schemas.microsoft.com/office/drawing/2014/main" id="{4639D41A-85EC-65E9-352C-D885160977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73" t="19275" r="11933" b="19615"/>
          <a:stretch/>
        </p:blipFill>
        <p:spPr bwMode="auto">
          <a:xfrm rot="120000">
            <a:off x="4922027" y="1813636"/>
            <a:ext cx="2338425" cy="8608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D8ED03F-D992-7855-78AA-ADA7D90B73BF}"/>
              </a:ext>
            </a:extLst>
          </p:cNvPr>
          <p:cNvPicPr>
            <a:picLocks noChangeAspect="1"/>
          </p:cNvPicPr>
          <p:nvPr/>
        </p:nvPicPr>
        <p:blipFill>
          <a:blip r:embed="rId7"/>
          <a:stretch>
            <a:fillRect/>
          </a:stretch>
        </p:blipFill>
        <p:spPr>
          <a:xfrm>
            <a:off x="9802368" y="6459977"/>
            <a:ext cx="2367860" cy="376560"/>
          </a:xfrm>
          <a:prstGeom prst="rect">
            <a:avLst/>
          </a:prstGeom>
        </p:spPr>
      </p:pic>
      <p:sp>
        <p:nvSpPr>
          <p:cNvPr id="5" name="TextBox 4">
            <a:extLst>
              <a:ext uri="{FF2B5EF4-FFF2-40B4-BE49-F238E27FC236}">
                <a16:creationId xmlns:a16="http://schemas.microsoft.com/office/drawing/2014/main" id="{DDF7FB52-0104-0C07-ECAE-34030FCD6988}"/>
              </a:ext>
            </a:extLst>
          </p:cNvPr>
          <p:cNvSpPr txBox="1"/>
          <p:nvPr/>
        </p:nvSpPr>
        <p:spPr>
          <a:xfrm>
            <a:off x="5184484" y="1981436"/>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6" name="TextBox 5">
            <a:extLst>
              <a:ext uri="{FF2B5EF4-FFF2-40B4-BE49-F238E27FC236}">
                <a16:creationId xmlns:a16="http://schemas.microsoft.com/office/drawing/2014/main" id="{9881F7B5-1501-6BED-F154-887FF37DE8D9}"/>
              </a:ext>
            </a:extLst>
          </p:cNvPr>
          <p:cNvSpPr txBox="1"/>
          <p:nvPr/>
        </p:nvSpPr>
        <p:spPr>
          <a:xfrm>
            <a:off x="6541010" y="1981436"/>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SAT</a:t>
            </a:r>
          </a:p>
        </p:txBody>
      </p:sp>
      <p:sp>
        <p:nvSpPr>
          <p:cNvPr id="9" name="Rectangle 8">
            <a:extLst>
              <a:ext uri="{FF2B5EF4-FFF2-40B4-BE49-F238E27FC236}">
                <a16:creationId xmlns:a16="http://schemas.microsoft.com/office/drawing/2014/main" id="{D2AB3838-CACF-3078-3816-14F10C0D7C51}"/>
              </a:ext>
            </a:extLst>
          </p:cNvPr>
          <p:cNvSpPr/>
          <p:nvPr/>
        </p:nvSpPr>
        <p:spPr>
          <a:xfrm>
            <a:off x="68324" y="5530426"/>
            <a:ext cx="5459152" cy="384048"/>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2BAD9AD-537F-5CC4-EAFD-FC7A5A88E1E2}"/>
              </a:ext>
            </a:extLst>
          </p:cNvPr>
          <p:cNvSpPr/>
          <p:nvPr/>
        </p:nvSpPr>
        <p:spPr>
          <a:xfrm>
            <a:off x="11183330" y="1549677"/>
            <a:ext cx="814706" cy="3108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435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2C533-690B-6EA3-9D6A-F7799CE46D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999048-8A02-7BD8-DCF4-DF7FB1E749D6}"/>
              </a:ext>
            </a:extLst>
          </p:cNvPr>
          <p:cNvSpPr txBox="1"/>
          <p:nvPr/>
        </p:nvSpPr>
        <p:spPr>
          <a:xfrm>
            <a:off x="11266" y="2773966"/>
            <a:ext cx="6094476" cy="1723549"/>
          </a:xfrm>
          <a:prstGeom prst="rect">
            <a:avLst/>
          </a:prstGeom>
          <a:noFill/>
          <a:ln>
            <a:solidFill>
              <a:schemeClr val="accent1"/>
            </a:solidFill>
          </a:ln>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Series Case 2: 6GHz</a:t>
            </a:r>
          </a:p>
          <a:p>
            <a:pPr marL="120015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Amp1: 0 – 2dB Comp</a:t>
            </a:r>
          </a:p>
          <a:p>
            <a:pPr marL="120015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Amp2: 2 – 7dB Comp </a:t>
            </a:r>
          </a:p>
        </p:txBody>
      </p:sp>
      <p:pic>
        <p:nvPicPr>
          <p:cNvPr id="7" name="Picture 6">
            <a:extLst>
              <a:ext uri="{FF2B5EF4-FFF2-40B4-BE49-F238E27FC236}">
                <a16:creationId xmlns:a16="http://schemas.microsoft.com/office/drawing/2014/main" id="{C8312B31-0F7A-5145-374D-4A58B4C952C3}"/>
              </a:ext>
            </a:extLst>
          </p:cNvPr>
          <p:cNvPicPr>
            <a:picLocks noChangeAspect="1"/>
          </p:cNvPicPr>
          <p:nvPr/>
        </p:nvPicPr>
        <p:blipFill>
          <a:blip r:embed="rId2"/>
          <a:stretch>
            <a:fillRect/>
          </a:stretch>
        </p:blipFill>
        <p:spPr>
          <a:xfrm>
            <a:off x="6162892" y="2766557"/>
            <a:ext cx="6027584" cy="3881700"/>
          </a:xfrm>
          <a:prstGeom prst="rect">
            <a:avLst/>
          </a:prstGeom>
        </p:spPr>
      </p:pic>
      <p:pic>
        <p:nvPicPr>
          <p:cNvPr id="2" name="Picture 1">
            <a:extLst>
              <a:ext uri="{FF2B5EF4-FFF2-40B4-BE49-F238E27FC236}">
                <a16:creationId xmlns:a16="http://schemas.microsoft.com/office/drawing/2014/main" id="{C095D1C7-13C7-74A0-B34E-23ACC400B775}"/>
              </a:ext>
            </a:extLst>
          </p:cNvPr>
          <p:cNvPicPr>
            <a:picLocks noChangeAspect="1"/>
          </p:cNvPicPr>
          <p:nvPr/>
        </p:nvPicPr>
        <p:blipFill>
          <a:blip r:embed="rId3"/>
          <a:stretch>
            <a:fillRect/>
          </a:stretch>
        </p:blipFill>
        <p:spPr>
          <a:xfrm>
            <a:off x="0" y="-1"/>
            <a:ext cx="4584589" cy="2755631"/>
          </a:xfrm>
          <a:prstGeom prst="rect">
            <a:avLst/>
          </a:prstGeom>
        </p:spPr>
      </p:pic>
      <p:sp>
        <p:nvSpPr>
          <p:cNvPr id="11" name="TextBox 10">
            <a:extLst>
              <a:ext uri="{FF2B5EF4-FFF2-40B4-BE49-F238E27FC236}">
                <a16:creationId xmlns:a16="http://schemas.microsoft.com/office/drawing/2014/main" id="{388FB206-B496-EE05-4802-197B2EEF8B9C}"/>
              </a:ext>
            </a:extLst>
          </p:cNvPr>
          <p:cNvSpPr txBox="1"/>
          <p:nvPr/>
        </p:nvSpPr>
        <p:spPr>
          <a:xfrm>
            <a:off x="5266780" y="237506"/>
            <a:ext cx="17922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ZX60-223LPN+</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DC5018F7-7C02-FC3F-0176-6CAED6BF1975}"/>
              </a:ext>
            </a:extLst>
          </p:cNvPr>
          <p:cNvSpPr txBox="1"/>
          <p:nvPr/>
        </p:nvSpPr>
        <p:spPr>
          <a:xfrm>
            <a:off x="5550924" y="560941"/>
            <a:ext cx="10700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6 dB PAD</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9E022EDF-62CB-2F98-463A-F30395AB88BD}"/>
              </a:ext>
            </a:extLst>
          </p:cNvPr>
          <p:cNvPicPr>
            <a:picLocks noChangeAspect="1"/>
          </p:cNvPicPr>
          <p:nvPr/>
        </p:nvPicPr>
        <p:blipFill>
          <a:blip r:embed="rId4"/>
          <a:stretch>
            <a:fillRect/>
          </a:stretch>
        </p:blipFill>
        <p:spPr>
          <a:xfrm>
            <a:off x="301568" y="4583906"/>
            <a:ext cx="5358149" cy="1902143"/>
          </a:xfrm>
          <a:prstGeom prst="rect">
            <a:avLst/>
          </a:prstGeom>
        </p:spPr>
      </p:pic>
      <p:pic>
        <p:nvPicPr>
          <p:cNvPr id="5" name="Picture 4">
            <a:extLst>
              <a:ext uri="{FF2B5EF4-FFF2-40B4-BE49-F238E27FC236}">
                <a16:creationId xmlns:a16="http://schemas.microsoft.com/office/drawing/2014/main" id="{7C53BAF4-3C79-EA7C-6B7F-87310273260D}"/>
              </a:ext>
            </a:extLst>
          </p:cNvPr>
          <p:cNvPicPr>
            <a:picLocks noChangeAspect="1"/>
          </p:cNvPicPr>
          <p:nvPr/>
        </p:nvPicPr>
        <p:blipFill>
          <a:blip r:embed="rId5"/>
          <a:stretch>
            <a:fillRect/>
          </a:stretch>
        </p:blipFill>
        <p:spPr>
          <a:xfrm>
            <a:off x="7605887" y="-6621"/>
            <a:ext cx="4584589" cy="2755631"/>
          </a:xfrm>
          <a:prstGeom prst="rect">
            <a:avLst/>
          </a:prstGeom>
        </p:spPr>
      </p:pic>
      <p:pic>
        <p:nvPicPr>
          <p:cNvPr id="6" name="Picture 2">
            <a:extLst>
              <a:ext uri="{FF2B5EF4-FFF2-40B4-BE49-F238E27FC236}">
                <a16:creationId xmlns:a16="http://schemas.microsoft.com/office/drawing/2014/main" id="{6ABC745C-9D8C-2335-78E9-B93107780C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98" t="16725" r="7003" b="19394"/>
          <a:stretch/>
        </p:blipFill>
        <p:spPr bwMode="auto">
          <a:xfrm rot="120000">
            <a:off x="4476748" y="1801477"/>
            <a:ext cx="3236978" cy="941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0EAD375-2197-D4CB-ADD2-4B554BEFD5A2}"/>
              </a:ext>
            </a:extLst>
          </p:cNvPr>
          <p:cNvPicPr>
            <a:picLocks noChangeAspect="1"/>
          </p:cNvPicPr>
          <p:nvPr/>
        </p:nvPicPr>
        <p:blipFill>
          <a:blip r:embed="rId7"/>
          <a:stretch>
            <a:fillRect/>
          </a:stretch>
        </p:blipFill>
        <p:spPr>
          <a:xfrm>
            <a:off x="9802368" y="6459977"/>
            <a:ext cx="2367860" cy="376560"/>
          </a:xfrm>
          <a:prstGeom prst="rect">
            <a:avLst/>
          </a:prstGeom>
        </p:spPr>
      </p:pic>
      <p:sp>
        <p:nvSpPr>
          <p:cNvPr id="9" name="TextBox 8">
            <a:extLst>
              <a:ext uri="{FF2B5EF4-FFF2-40B4-BE49-F238E27FC236}">
                <a16:creationId xmlns:a16="http://schemas.microsoft.com/office/drawing/2014/main" id="{54262135-F8AD-E49E-FE94-63EF1AD62097}"/>
              </a:ext>
            </a:extLst>
          </p:cNvPr>
          <p:cNvSpPr txBox="1"/>
          <p:nvPr/>
        </p:nvSpPr>
        <p:spPr>
          <a:xfrm>
            <a:off x="4860634" y="1933811"/>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10" name="TextBox 9">
            <a:extLst>
              <a:ext uri="{FF2B5EF4-FFF2-40B4-BE49-F238E27FC236}">
                <a16:creationId xmlns:a16="http://schemas.microsoft.com/office/drawing/2014/main" id="{D1BCD097-41E8-855E-71EF-465CB2239063}"/>
              </a:ext>
            </a:extLst>
          </p:cNvPr>
          <p:cNvSpPr txBox="1"/>
          <p:nvPr/>
        </p:nvSpPr>
        <p:spPr>
          <a:xfrm>
            <a:off x="6979160" y="1962386"/>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LS</a:t>
            </a:r>
          </a:p>
        </p:txBody>
      </p:sp>
      <p:sp>
        <p:nvSpPr>
          <p:cNvPr id="14" name="Rectangle 13">
            <a:extLst>
              <a:ext uri="{FF2B5EF4-FFF2-40B4-BE49-F238E27FC236}">
                <a16:creationId xmlns:a16="http://schemas.microsoft.com/office/drawing/2014/main" id="{070D0E31-32BA-DC80-7338-FE74175B94B4}"/>
              </a:ext>
            </a:extLst>
          </p:cNvPr>
          <p:cNvSpPr/>
          <p:nvPr/>
        </p:nvSpPr>
        <p:spPr>
          <a:xfrm>
            <a:off x="209550" y="5330190"/>
            <a:ext cx="5551170" cy="384048"/>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F3F578-B736-CB05-A672-F36CE2E325BB}"/>
              </a:ext>
            </a:extLst>
          </p:cNvPr>
          <p:cNvSpPr txBox="1"/>
          <p:nvPr/>
        </p:nvSpPr>
        <p:spPr>
          <a:xfrm>
            <a:off x="5039471" y="881528"/>
            <a:ext cx="22468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2G: NF=8.4,Gs=28dB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6G: NF=4.3,Gs=28dB</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5314875-AE6D-B44D-562B-E7D225DE3A42}"/>
              </a:ext>
            </a:extLst>
          </p:cNvPr>
          <p:cNvSpPr/>
          <p:nvPr/>
        </p:nvSpPr>
        <p:spPr>
          <a:xfrm>
            <a:off x="11183330" y="1669745"/>
            <a:ext cx="814706" cy="3108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095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67BDF-075C-950E-2BF2-7D29A60B9385}"/>
            </a:ext>
          </a:extLst>
        </p:cNvPr>
        <p:cNvGrpSpPr/>
        <p:nvPr/>
      </p:nvGrpSpPr>
      <p:grpSpPr>
        <a:xfrm>
          <a:off x="0" y="0"/>
          <a:ext cx="0" cy="0"/>
          <a:chOff x="0" y="0"/>
          <a:chExt cx="0" cy="0"/>
        </a:xfrm>
      </p:grpSpPr>
      <p:pic>
        <p:nvPicPr>
          <p:cNvPr id="2" name="Picture 1" descr="A screen shot of a graph&#10;&#10;AI-generated content may be incorrect.">
            <a:extLst>
              <a:ext uri="{FF2B5EF4-FFF2-40B4-BE49-F238E27FC236}">
                <a16:creationId xmlns:a16="http://schemas.microsoft.com/office/drawing/2014/main" id="{F9275E75-827B-0467-FE07-625C2F60C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7" y="3124574"/>
            <a:ext cx="5221224" cy="3671173"/>
          </a:xfrm>
          <a:prstGeom prst="rect">
            <a:avLst/>
          </a:prstGeom>
        </p:spPr>
      </p:pic>
      <p:pic>
        <p:nvPicPr>
          <p:cNvPr id="5" name="Picture 4" descr="A screen shot of a computer&#10;&#10;AI-generated content may be incorrect.">
            <a:extLst>
              <a:ext uri="{FF2B5EF4-FFF2-40B4-BE49-F238E27FC236}">
                <a16:creationId xmlns:a16="http://schemas.microsoft.com/office/drawing/2014/main" id="{9F19DF1E-03EC-D4B9-1486-9DDD1F05A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752"/>
            <a:ext cx="5288280" cy="3718323"/>
          </a:xfrm>
          <a:prstGeom prst="rect">
            <a:avLst/>
          </a:prstGeom>
        </p:spPr>
      </p:pic>
      <p:pic>
        <p:nvPicPr>
          <p:cNvPr id="8" name="Picture 7" descr="A screen shot of a computer&#10;&#10;AI-generated content may be incorrect.">
            <a:extLst>
              <a:ext uri="{FF2B5EF4-FFF2-40B4-BE49-F238E27FC236}">
                <a16:creationId xmlns:a16="http://schemas.microsoft.com/office/drawing/2014/main" id="{D008387F-14F6-6D85-E65C-8C750A6FF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2969" y="3131899"/>
            <a:ext cx="5209031" cy="3662601"/>
          </a:xfrm>
          <a:prstGeom prst="rect">
            <a:avLst/>
          </a:prstGeom>
        </p:spPr>
      </p:pic>
      <p:pic>
        <p:nvPicPr>
          <p:cNvPr id="6" name="Picture 5" descr="A screen shot of a graph&#10;&#10;AI-generated content may be incorrect.">
            <a:extLst>
              <a:ext uri="{FF2B5EF4-FFF2-40B4-BE49-F238E27FC236}">
                <a16:creationId xmlns:a16="http://schemas.microsoft.com/office/drawing/2014/main" id="{9E804840-BE2E-9D3A-8FA9-973B3C2F34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2969" y="-19050"/>
            <a:ext cx="5221224" cy="3671174"/>
          </a:xfrm>
          <a:prstGeom prst="rect">
            <a:avLst/>
          </a:prstGeom>
        </p:spPr>
      </p:pic>
      <p:cxnSp>
        <p:nvCxnSpPr>
          <p:cNvPr id="7" name="Straight Arrow Connector 6">
            <a:extLst>
              <a:ext uri="{FF2B5EF4-FFF2-40B4-BE49-F238E27FC236}">
                <a16:creationId xmlns:a16="http://schemas.microsoft.com/office/drawing/2014/main" id="{59002909-8DE9-0321-90B8-432B73D3D853}"/>
              </a:ext>
            </a:extLst>
          </p:cNvPr>
          <p:cNvCxnSpPr>
            <a:cxnSpLocks/>
          </p:cNvCxnSpPr>
          <p:nvPr/>
        </p:nvCxnSpPr>
        <p:spPr>
          <a:xfrm>
            <a:off x="622554" y="1482852"/>
            <a:ext cx="70043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1B69AA0-45C6-B695-7D2E-51B6DDEF4CD9}"/>
              </a:ext>
            </a:extLst>
          </p:cNvPr>
          <p:cNvCxnSpPr>
            <a:cxnSpLocks/>
          </p:cNvCxnSpPr>
          <p:nvPr/>
        </p:nvCxnSpPr>
        <p:spPr>
          <a:xfrm>
            <a:off x="1793748" y="1821180"/>
            <a:ext cx="69503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4C8FE73-3245-AE78-731A-31446E326178}"/>
              </a:ext>
            </a:extLst>
          </p:cNvPr>
          <p:cNvCxnSpPr>
            <a:cxnSpLocks/>
          </p:cNvCxnSpPr>
          <p:nvPr/>
        </p:nvCxnSpPr>
        <p:spPr>
          <a:xfrm>
            <a:off x="2946273" y="2087880"/>
            <a:ext cx="694982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D0272AA-3FDE-CB0C-4447-F0E5795B3358}"/>
              </a:ext>
            </a:extLst>
          </p:cNvPr>
          <p:cNvCxnSpPr/>
          <p:nvPr/>
        </p:nvCxnSpPr>
        <p:spPr>
          <a:xfrm>
            <a:off x="4055364" y="2266569"/>
            <a:ext cx="69631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767D014-F322-370A-B6FA-9E83978A6460}"/>
              </a:ext>
            </a:extLst>
          </p:cNvPr>
          <p:cNvCxnSpPr>
            <a:cxnSpLocks/>
          </p:cNvCxnSpPr>
          <p:nvPr/>
        </p:nvCxnSpPr>
        <p:spPr>
          <a:xfrm flipV="1">
            <a:off x="698754" y="4534945"/>
            <a:ext cx="6928104" cy="467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F61F48D9-BC35-4838-2DBE-3C0E48813736}"/>
              </a:ext>
            </a:extLst>
          </p:cNvPr>
          <p:cNvCxnSpPr>
            <a:cxnSpLocks/>
          </p:cNvCxnSpPr>
          <p:nvPr/>
        </p:nvCxnSpPr>
        <p:spPr>
          <a:xfrm>
            <a:off x="1832610" y="4920996"/>
            <a:ext cx="691149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DCE0BC58-A977-F381-1A45-42091A9E7959}"/>
              </a:ext>
            </a:extLst>
          </p:cNvPr>
          <p:cNvCxnSpPr>
            <a:cxnSpLocks/>
          </p:cNvCxnSpPr>
          <p:nvPr/>
        </p:nvCxnSpPr>
        <p:spPr>
          <a:xfrm>
            <a:off x="2993517" y="5165217"/>
            <a:ext cx="690257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C835758-7972-6FEC-DCBE-BDE0662B8360}"/>
              </a:ext>
            </a:extLst>
          </p:cNvPr>
          <p:cNvCxnSpPr>
            <a:cxnSpLocks/>
          </p:cNvCxnSpPr>
          <p:nvPr/>
        </p:nvCxnSpPr>
        <p:spPr>
          <a:xfrm>
            <a:off x="4131181" y="5313781"/>
            <a:ext cx="6896483"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3" name="TextBox 22">
            <a:extLst>
              <a:ext uri="{FF2B5EF4-FFF2-40B4-BE49-F238E27FC236}">
                <a16:creationId xmlns:a16="http://schemas.microsoft.com/office/drawing/2014/main" id="{BD035301-DADE-9FEE-41A4-3E6611812139}"/>
              </a:ext>
            </a:extLst>
          </p:cNvPr>
          <p:cNvSpPr txBox="1"/>
          <p:nvPr/>
        </p:nvSpPr>
        <p:spPr>
          <a:xfrm>
            <a:off x="4684014" y="3802526"/>
            <a:ext cx="2375154" cy="723275"/>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Series </a:t>
            </a:r>
          </a:p>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Case: 6GHz</a:t>
            </a:r>
          </a:p>
        </p:txBody>
      </p:sp>
      <p:sp>
        <p:nvSpPr>
          <p:cNvPr id="24" name="TextBox 23">
            <a:extLst>
              <a:ext uri="{FF2B5EF4-FFF2-40B4-BE49-F238E27FC236}">
                <a16:creationId xmlns:a16="http://schemas.microsoft.com/office/drawing/2014/main" id="{1C7EE2B0-5D91-1ECC-9313-FBFE3E912C96}"/>
              </a:ext>
            </a:extLst>
          </p:cNvPr>
          <p:cNvSpPr txBox="1"/>
          <p:nvPr/>
        </p:nvSpPr>
        <p:spPr>
          <a:xfrm>
            <a:off x="4652774" y="606985"/>
            <a:ext cx="2375154" cy="723275"/>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Series </a:t>
            </a:r>
          </a:p>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Case: 2GHz</a:t>
            </a:r>
          </a:p>
        </p:txBody>
      </p:sp>
      <p:sp>
        <p:nvSpPr>
          <p:cNvPr id="26" name="TextBox 25">
            <a:extLst>
              <a:ext uri="{FF2B5EF4-FFF2-40B4-BE49-F238E27FC236}">
                <a16:creationId xmlns:a16="http://schemas.microsoft.com/office/drawing/2014/main" id="{8ECC1E17-6386-2EDE-F1FF-5BC6EFC2CBCA}"/>
              </a:ext>
            </a:extLst>
          </p:cNvPr>
          <p:cNvSpPr txBox="1"/>
          <p:nvPr/>
        </p:nvSpPr>
        <p:spPr>
          <a:xfrm>
            <a:off x="7857363" y="983980"/>
            <a:ext cx="356311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X1-6dB-X1 ZX60-233LPN+</a:t>
            </a:r>
          </a:p>
        </p:txBody>
      </p:sp>
      <p:sp>
        <p:nvSpPr>
          <p:cNvPr id="28" name="TextBox 27">
            <a:extLst>
              <a:ext uri="{FF2B5EF4-FFF2-40B4-BE49-F238E27FC236}">
                <a16:creationId xmlns:a16="http://schemas.microsoft.com/office/drawing/2014/main" id="{EF5949EF-0117-C437-BCC6-8FEEF493DE59}"/>
              </a:ext>
            </a:extLst>
          </p:cNvPr>
          <p:cNvSpPr txBox="1"/>
          <p:nvPr/>
        </p:nvSpPr>
        <p:spPr>
          <a:xfrm>
            <a:off x="7857363" y="3998576"/>
            <a:ext cx="369646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X1-6dB-X1 ZX60-233LPN+</a:t>
            </a:r>
          </a:p>
        </p:txBody>
      </p:sp>
      <p:sp>
        <p:nvSpPr>
          <p:cNvPr id="10" name="TextBox 9">
            <a:extLst>
              <a:ext uri="{FF2B5EF4-FFF2-40B4-BE49-F238E27FC236}">
                <a16:creationId xmlns:a16="http://schemas.microsoft.com/office/drawing/2014/main" id="{6D848051-D8EF-4B40-4F14-16F33D469107}"/>
              </a:ext>
            </a:extLst>
          </p:cNvPr>
          <p:cNvSpPr txBox="1"/>
          <p:nvPr/>
        </p:nvSpPr>
        <p:spPr>
          <a:xfrm>
            <a:off x="462345" y="967603"/>
            <a:ext cx="356311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X1-0dB-X1 ZX60-233LPN+</a:t>
            </a:r>
          </a:p>
        </p:txBody>
      </p:sp>
      <p:sp>
        <p:nvSpPr>
          <p:cNvPr id="12" name="TextBox 11">
            <a:extLst>
              <a:ext uri="{FF2B5EF4-FFF2-40B4-BE49-F238E27FC236}">
                <a16:creationId xmlns:a16="http://schemas.microsoft.com/office/drawing/2014/main" id="{EFD9E7AE-15D9-6AE0-FA45-004D7B46135C}"/>
              </a:ext>
            </a:extLst>
          </p:cNvPr>
          <p:cNvSpPr txBox="1"/>
          <p:nvPr/>
        </p:nvSpPr>
        <p:spPr>
          <a:xfrm>
            <a:off x="462345" y="3982199"/>
            <a:ext cx="369646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X1-0dB-X1 ZX60-233LPN+</a:t>
            </a:r>
          </a:p>
        </p:txBody>
      </p:sp>
      <p:pic>
        <p:nvPicPr>
          <p:cNvPr id="22" name="Picture 2">
            <a:extLst>
              <a:ext uri="{FF2B5EF4-FFF2-40B4-BE49-F238E27FC236}">
                <a16:creationId xmlns:a16="http://schemas.microsoft.com/office/drawing/2014/main" id="{42310033-63EA-3EDA-EBF2-F9D0F413EFF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98" t="16725" r="7003" b="19394"/>
          <a:stretch/>
        </p:blipFill>
        <p:spPr bwMode="auto">
          <a:xfrm rot="120000">
            <a:off x="7581567" y="2437106"/>
            <a:ext cx="1608008" cy="4675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64E77CBE-9AE9-3D32-52FE-FDF1BE29A7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98" t="16725" r="7003" b="19394"/>
          <a:stretch/>
        </p:blipFill>
        <p:spPr bwMode="auto">
          <a:xfrm rot="120000">
            <a:off x="7611284" y="5586446"/>
            <a:ext cx="1608008" cy="46752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38451D43-6B41-018A-BC1C-830E5238A6C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98" t="16725" r="7003" b="19394"/>
          <a:stretch/>
        </p:blipFill>
        <p:spPr bwMode="auto">
          <a:xfrm rot="120000">
            <a:off x="662992" y="2377051"/>
            <a:ext cx="1608008" cy="4675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0910388B-9056-26AC-BB27-8BA99C382F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98" t="16725" r="7003" b="19394"/>
          <a:stretch/>
        </p:blipFill>
        <p:spPr bwMode="auto">
          <a:xfrm rot="120000">
            <a:off x="721284" y="5526391"/>
            <a:ext cx="1608008" cy="4675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47C764-C427-DFBA-CC67-B8D395572DF5}"/>
              </a:ext>
            </a:extLst>
          </p:cNvPr>
          <p:cNvSpPr txBox="1"/>
          <p:nvPr/>
        </p:nvSpPr>
        <p:spPr>
          <a:xfrm>
            <a:off x="7620447" y="2396039"/>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4" name="TextBox 3">
            <a:extLst>
              <a:ext uri="{FF2B5EF4-FFF2-40B4-BE49-F238E27FC236}">
                <a16:creationId xmlns:a16="http://schemas.microsoft.com/office/drawing/2014/main" id="{C4E151FF-9AC4-4010-F1CB-7AAADE460878}"/>
              </a:ext>
            </a:extLst>
          </p:cNvPr>
          <p:cNvSpPr txBox="1"/>
          <p:nvPr/>
        </p:nvSpPr>
        <p:spPr>
          <a:xfrm>
            <a:off x="7651352" y="5545979"/>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14" name="TextBox 13">
            <a:extLst>
              <a:ext uri="{FF2B5EF4-FFF2-40B4-BE49-F238E27FC236}">
                <a16:creationId xmlns:a16="http://schemas.microsoft.com/office/drawing/2014/main" id="{99C78A49-18F2-DE9A-F8E4-5A201CD2C42D}"/>
              </a:ext>
            </a:extLst>
          </p:cNvPr>
          <p:cNvSpPr txBox="1"/>
          <p:nvPr/>
        </p:nvSpPr>
        <p:spPr>
          <a:xfrm>
            <a:off x="8734200" y="2419071"/>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LS</a:t>
            </a:r>
          </a:p>
        </p:txBody>
      </p:sp>
      <p:sp>
        <p:nvSpPr>
          <p:cNvPr id="16" name="TextBox 15">
            <a:extLst>
              <a:ext uri="{FF2B5EF4-FFF2-40B4-BE49-F238E27FC236}">
                <a16:creationId xmlns:a16="http://schemas.microsoft.com/office/drawing/2014/main" id="{89E9E4D7-EEA4-A3D7-5455-2CF4E224BCCD}"/>
              </a:ext>
            </a:extLst>
          </p:cNvPr>
          <p:cNvSpPr txBox="1"/>
          <p:nvPr/>
        </p:nvSpPr>
        <p:spPr>
          <a:xfrm>
            <a:off x="8744106" y="5576415"/>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LS</a:t>
            </a:r>
          </a:p>
        </p:txBody>
      </p:sp>
      <p:sp>
        <p:nvSpPr>
          <p:cNvPr id="32" name="TextBox 31">
            <a:extLst>
              <a:ext uri="{FF2B5EF4-FFF2-40B4-BE49-F238E27FC236}">
                <a16:creationId xmlns:a16="http://schemas.microsoft.com/office/drawing/2014/main" id="{ADDFBCDD-A95F-97BD-370B-767067535D4A}"/>
              </a:ext>
            </a:extLst>
          </p:cNvPr>
          <p:cNvSpPr txBox="1"/>
          <p:nvPr/>
        </p:nvSpPr>
        <p:spPr>
          <a:xfrm>
            <a:off x="743653" y="2358912"/>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33" name="TextBox 32">
            <a:extLst>
              <a:ext uri="{FF2B5EF4-FFF2-40B4-BE49-F238E27FC236}">
                <a16:creationId xmlns:a16="http://schemas.microsoft.com/office/drawing/2014/main" id="{CF3BAE5A-E898-187B-E37C-B96518B6A9B2}"/>
              </a:ext>
            </a:extLst>
          </p:cNvPr>
          <p:cNvSpPr txBox="1"/>
          <p:nvPr/>
        </p:nvSpPr>
        <p:spPr>
          <a:xfrm>
            <a:off x="785353" y="5534528"/>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36" name="TextBox 35">
            <a:extLst>
              <a:ext uri="{FF2B5EF4-FFF2-40B4-BE49-F238E27FC236}">
                <a16:creationId xmlns:a16="http://schemas.microsoft.com/office/drawing/2014/main" id="{47D98F26-F424-9E21-EFF4-E175A4D7A5B9}"/>
              </a:ext>
            </a:extLst>
          </p:cNvPr>
          <p:cNvSpPr txBox="1"/>
          <p:nvPr/>
        </p:nvSpPr>
        <p:spPr>
          <a:xfrm>
            <a:off x="1738247" y="2370174"/>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SAT</a:t>
            </a:r>
          </a:p>
        </p:txBody>
      </p:sp>
      <p:sp>
        <p:nvSpPr>
          <p:cNvPr id="37" name="TextBox 36">
            <a:extLst>
              <a:ext uri="{FF2B5EF4-FFF2-40B4-BE49-F238E27FC236}">
                <a16:creationId xmlns:a16="http://schemas.microsoft.com/office/drawing/2014/main" id="{28E714EA-6085-EE46-1465-E07F568B4D51}"/>
              </a:ext>
            </a:extLst>
          </p:cNvPr>
          <p:cNvSpPr txBox="1"/>
          <p:nvPr/>
        </p:nvSpPr>
        <p:spPr>
          <a:xfrm>
            <a:off x="1793748" y="5558529"/>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SAT</a:t>
            </a:r>
          </a:p>
        </p:txBody>
      </p:sp>
      <p:sp>
        <p:nvSpPr>
          <p:cNvPr id="18" name="TextBox 17">
            <a:extLst>
              <a:ext uri="{FF2B5EF4-FFF2-40B4-BE49-F238E27FC236}">
                <a16:creationId xmlns:a16="http://schemas.microsoft.com/office/drawing/2014/main" id="{7F74D53D-0742-A290-3481-D71F46762F61}"/>
              </a:ext>
            </a:extLst>
          </p:cNvPr>
          <p:cNvSpPr txBox="1"/>
          <p:nvPr/>
        </p:nvSpPr>
        <p:spPr>
          <a:xfrm>
            <a:off x="8813447" y="5361313"/>
            <a:ext cx="3066173" cy="369332"/>
          </a:xfrm>
          <a:prstGeom prst="rect">
            <a:avLst/>
          </a:prstGeom>
          <a:noFill/>
        </p:spPr>
        <p:txBody>
          <a:bodyPr wrap="square" rtlCol="0">
            <a:spAutoFit/>
          </a:bodyPr>
          <a:lstStyle/>
          <a:p>
            <a:pPr algn="ctr"/>
            <a:r>
              <a:rPr lang="en-US" b="1" dirty="0">
                <a:solidFill>
                  <a:srgbClr val="00B050"/>
                </a:solidFill>
              </a:rPr>
              <a:t>Green</a:t>
            </a:r>
            <a:r>
              <a:rPr lang="en-US" dirty="0"/>
              <a:t>: -0.89/+9.7dBm</a:t>
            </a:r>
          </a:p>
        </p:txBody>
      </p:sp>
      <p:sp>
        <p:nvSpPr>
          <p:cNvPr id="20" name="TextBox 19">
            <a:extLst>
              <a:ext uri="{FF2B5EF4-FFF2-40B4-BE49-F238E27FC236}">
                <a16:creationId xmlns:a16="http://schemas.microsoft.com/office/drawing/2014/main" id="{EB7EF380-95C1-6F4A-8723-D8EE5AFD32FE}"/>
              </a:ext>
            </a:extLst>
          </p:cNvPr>
          <p:cNvSpPr txBox="1"/>
          <p:nvPr/>
        </p:nvSpPr>
        <p:spPr>
          <a:xfrm>
            <a:off x="8744106" y="2275365"/>
            <a:ext cx="3066173" cy="369332"/>
          </a:xfrm>
          <a:prstGeom prst="rect">
            <a:avLst/>
          </a:prstGeom>
          <a:noFill/>
        </p:spPr>
        <p:txBody>
          <a:bodyPr wrap="square" rtlCol="0">
            <a:spAutoFit/>
          </a:bodyPr>
          <a:lstStyle/>
          <a:p>
            <a:pPr algn="ctr"/>
            <a:r>
              <a:rPr lang="en-US" b="1" dirty="0">
                <a:solidFill>
                  <a:srgbClr val="FF0000"/>
                </a:solidFill>
              </a:rPr>
              <a:t>Red</a:t>
            </a:r>
            <a:r>
              <a:rPr lang="en-US" dirty="0"/>
              <a:t>: +5.5/+15dBm</a:t>
            </a:r>
          </a:p>
        </p:txBody>
      </p:sp>
      <p:pic>
        <p:nvPicPr>
          <p:cNvPr id="25" name="Picture 24">
            <a:extLst>
              <a:ext uri="{FF2B5EF4-FFF2-40B4-BE49-F238E27FC236}">
                <a16:creationId xmlns:a16="http://schemas.microsoft.com/office/drawing/2014/main" id="{4F3562CC-788F-D70E-E5AC-85780BF00136}"/>
              </a:ext>
            </a:extLst>
          </p:cNvPr>
          <p:cNvPicPr>
            <a:picLocks noChangeAspect="1"/>
          </p:cNvPicPr>
          <p:nvPr/>
        </p:nvPicPr>
        <p:blipFill>
          <a:blip r:embed="rId8"/>
          <a:stretch>
            <a:fillRect/>
          </a:stretch>
        </p:blipFill>
        <p:spPr>
          <a:xfrm>
            <a:off x="5351507" y="2355219"/>
            <a:ext cx="2010946" cy="1394839"/>
          </a:xfrm>
          <a:prstGeom prst="rect">
            <a:avLst/>
          </a:prstGeom>
        </p:spPr>
      </p:pic>
      <p:sp>
        <p:nvSpPr>
          <p:cNvPr id="34" name="TextBox 33">
            <a:extLst>
              <a:ext uri="{FF2B5EF4-FFF2-40B4-BE49-F238E27FC236}">
                <a16:creationId xmlns:a16="http://schemas.microsoft.com/office/drawing/2014/main" id="{7706EBF5-3FE6-2F3E-6480-8CB34B5F9021}"/>
              </a:ext>
            </a:extLst>
          </p:cNvPr>
          <p:cNvSpPr txBox="1"/>
          <p:nvPr/>
        </p:nvSpPr>
        <p:spPr>
          <a:xfrm>
            <a:off x="2041695" y="2269422"/>
            <a:ext cx="3066173" cy="369332"/>
          </a:xfrm>
          <a:prstGeom prst="rect">
            <a:avLst/>
          </a:prstGeom>
          <a:noFill/>
        </p:spPr>
        <p:txBody>
          <a:bodyPr wrap="square" rtlCol="0">
            <a:spAutoFit/>
          </a:bodyPr>
          <a:lstStyle/>
          <a:p>
            <a:pPr algn="ctr"/>
            <a:r>
              <a:rPr lang="en-US" b="1" dirty="0">
                <a:solidFill>
                  <a:srgbClr val="FF0000"/>
                </a:solidFill>
              </a:rPr>
              <a:t>Red</a:t>
            </a:r>
            <a:r>
              <a:rPr lang="en-US" dirty="0"/>
              <a:t>: +5.5/+20.7dBm</a:t>
            </a:r>
          </a:p>
        </p:txBody>
      </p:sp>
      <p:sp>
        <p:nvSpPr>
          <p:cNvPr id="38" name="TextBox 37">
            <a:extLst>
              <a:ext uri="{FF2B5EF4-FFF2-40B4-BE49-F238E27FC236}">
                <a16:creationId xmlns:a16="http://schemas.microsoft.com/office/drawing/2014/main" id="{6BDF976D-D089-5ADA-B2F9-CEBD6848793F}"/>
              </a:ext>
            </a:extLst>
          </p:cNvPr>
          <p:cNvSpPr txBox="1"/>
          <p:nvPr/>
        </p:nvSpPr>
        <p:spPr>
          <a:xfrm>
            <a:off x="2012483" y="5397619"/>
            <a:ext cx="3066173" cy="369332"/>
          </a:xfrm>
          <a:prstGeom prst="rect">
            <a:avLst/>
          </a:prstGeom>
          <a:noFill/>
        </p:spPr>
        <p:txBody>
          <a:bodyPr wrap="square" rtlCol="0">
            <a:spAutoFit/>
          </a:bodyPr>
          <a:lstStyle/>
          <a:p>
            <a:pPr algn="ctr"/>
            <a:r>
              <a:rPr lang="en-US" b="1" dirty="0">
                <a:solidFill>
                  <a:srgbClr val="00B050"/>
                </a:solidFill>
              </a:rPr>
              <a:t>Green</a:t>
            </a:r>
            <a:r>
              <a:rPr lang="en-US" dirty="0"/>
              <a:t>: -0.89/+15.8dBm</a:t>
            </a:r>
          </a:p>
        </p:txBody>
      </p:sp>
      <p:sp>
        <p:nvSpPr>
          <p:cNvPr id="35" name="TextBox 34">
            <a:extLst>
              <a:ext uri="{FF2B5EF4-FFF2-40B4-BE49-F238E27FC236}">
                <a16:creationId xmlns:a16="http://schemas.microsoft.com/office/drawing/2014/main" id="{B9F1E153-01A6-8C86-A940-0E986F4F8583}"/>
              </a:ext>
            </a:extLst>
          </p:cNvPr>
          <p:cNvSpPr txBox="1"/>
          <p:nvPr/>
        </p:nvSpPr>
        <p:spPr>
          <a:xfrm>
            <a:off x="5328433" y="3066270"/>
            <a:ext cx="1535134" cy="276999"/>
          </a:xfrm>
          <a:prstGeom prst="rect">
            <a:avLst/>
          </a:prstGeom>
          <a:noFill/>
        </p:spPr>
        <p:txBody>
          <a:bodyPr wrap="square">
            <a:spAutoFit/>
          </a:bodyPr>
          <a:lstStyle/>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Slope Eq. </a:t>
            </a:r>
          </a:p>
        </p:txBody>
      </p:sp>
      <p:sp>
        <p:nvSpPr>
          <p:cNvPr id="39" name="TextBox 38">
            <a:extLst>
              <a:ext uri="{FF2B5EF4-FFF2-40B4-BE49-F238E27FC236}">
                <a16:creationId xmlns:a16="http://schemas.microsoft.com/office/drawing/2014/main" id="{5DB1614B-E537-62F8-37FC-A93C193883AC}"/>
              </a:ext>
            </a:extLst>
          </p:cNvPr>
          <p:cNvSpPr txBox="1"/>
          <p:nvPr/>
        </p:nvSpPr>
        <p:spPr>
          <a:xfrm>
            <a:off x="1671150" y="5634897"/>
            <a:ext cx="2145471"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Pout=+24.4dBm</a:t>
            </a:r>
          </a:p>
        </p:txBody>
      </p:sp>
      <p:sp>
        <p:nvSpPr>
          <p:cNvPr id="40" name="TextBox 39">
            <a:extLst>
              <a:ext uri="{FF2B5EF4-FFF2-40B4-BE49-F238E27FC236}">
                <a16:creationId xmlns:a16="http://schemas.microsoft.com/office/drawing/2014/main" id="{FE8B3425-A204-F8D1-D0B1-C2FE3DFCE1AD}"/>
              </a:ext>
            </a:extLst>
          </p:cNvPr>
          <p:cNvSpPr txBox="1"/>
          <p:nvPr/>
        </p:nvSpPr>
        <p:spPr>
          <a:xfrm>
            <a:off x="8558666" y="5688298"/>
            <a:ext cx="2147955"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Pout=+22.8dBm</a:t>
            </a:r>
          </a:p>
        </p:txBody>
      </p:sp>
      <p:sp>
        <p:nvSpPr>
          <p:cNvPr id="41" name="TextBox 40">
            <a:extLst>
              <a:ext uri="{FF2B5EF4-FFF2-40B4-BE49-F238E27FC236}">
                <a16:creationId xmlns:a16="http://schemas.microsoft.com/office/drawing/2014/main" id="{A5846EB8-5A31-6A4F-3251-59CCAA602A23}"/>
              </a:ext>
            </a:extLst>
          </p:cNvPr>
          <p:cNvSpPr txBox="1"/>
          <p:nvPr/>
        </p:nvSpPr>
        <p:spPr>
          <a:xfrm>
            <a:off x="1641069" y="2486985"/>
            <a:ext cx="2145471"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Pout=+25.1dBm</a:t>
            </a:r>
          </a:p>
        </p:txBody>
      </p:sp>
      <p:sp>
        <p:nvSpPr>
          <p:cNvPr id="42" name="TextBox 41">
            <a:extLst>
              <a:ext uri="{FF2B5EF4-FFF2-40B4-BE49-F238E27FC236}">
                <a16:creationId xmlns:a16="http://schemas.microsoft.com/office/drawing/2014/main" id="{7BDB66C6-9A1A-F445-E6E4-D4CBBD30F68C}"/>
              </a:ext>
            </a:extLst>
          </p:cNvPr>
          <p:cNvSpPr txBox="1"/>
          <p:nvPr/>
        </p:nvSpPr>
        <p:spPr>
          <a:xfrm>
            <a:off x="8528585" y="2540386"/>
            <a:ext cx="2147955"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Pout=+24.5dBm</a:t>
            </a:r>
          </a:p>
        </p:txBody>
      </p:sp>
      <p:sp>
        <p:nvSpPr>
          <p:cNvPr id="43" name="TextBox 42">
            <a:extLst>
              <a:ext uri="{FF2B5EF4-FFF2-40B4-BE49-F238E27FC236}">
                <a16:creationId xmlns:a16="http://schemas.microsoft.com/office/drawing/2014/main" id="{FD926654-BD08-BF1B-9D3C-2B508F1A1E10}"/>
              </a:ext>
            </a:extLst>
          </p:cNvPr>
          <p:cNvSpPr txBox="1"/>
          <p:nvPr/>
        </p:nvSpPr>
        <p:spPr>
          <a:xfrm>
            <a:off x="81126" y="1731205"/>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=10.0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44" name="TextBox 43">
            <a:extLst>
              <a:ext uri="{FF2B5EF4-FFF2-40B4-BE49-F238E27FC236}">
                <a16:creationId xmlns:a16="http://schemas.microsoft.com/office/drawing/2014/main" id="{CAD31984-BDC4-C8E6-A245-ED2D21F3BB6A}"/>
              </a:ext>
            </a:extLst>
          </p:cNvPr>
          <p:cNvSpPr txBox="1"/>
          <p:nvPr/>
        </p:nvSpPr>
        <p:spPr>
          <a:xfrm>
            <a:off x="-147556" y="4859419"/>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=4.5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45" name="TextBox 44">
            <a:extLst>
              <a:ext uri="{FF2B5EF4-FFF2-40B4-BE49-F238E27FC236}">
                <a16:creationId xmlns:a16="http://schemas.microsoft.com/office/drawing/2014/main" id="{A80A83C0-D7B9-C44C-6D4D-D33E66D33954}"/>
              </a:ext>
            </a:extLst>
          </p:cNvPr>
          <p:cNvSpPr txBox="1"/>
          <p:nvPr/>
        </p:nvSpPr>
        <p:spPr>
          <a:xfrm>
            <a:off x="8077811" y="1408481"/>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=9.8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47" name="TextBox 46">
            <a:extLst>
              <a:ext uri="{FF2B5EF4-FFF2-40B4-BE49-F238E27FC236}">
                <a16:creationId xmlns:a16="http://schemas.microsoft.com/office/drawing/2014/main" id="{97BF74B0-3374-08AE-947B-8BAC5A757998}"/>
              </a:ext>
            </a:extLst>
          </p:cNvPr>
          <p:cNvSpPr txBox="1"/>
          <p:nvPr/>
        </p:nvSpPr>
        <p:spPr>
          <a:xfrm>
            <a:off x="8108716" y="4566195"/>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=4.0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Tree>
    <p:extLst>
      <p:ext uri="{BB962C8B-B14F-4D97-AF65-F5344CB8AC3E}">
        <p14:creationId xmlns:p14="http://schemas.microsoft.com/office/powerpoint/2010/main" val="1237059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8102-1B30-95CA-C8A5-9CB28F899775}"/>
            </a:ext>
          </a:extLst>
        </p:cNvPr>
        <p:cNvGrpSpPr/>
        <p:nvPr/>
      </p:nvGrpSpPr>
      <p:grpSpPr>
        <a:xfrm>
          <a:off x="0" y="0"/>
          <a:ext cx="0" cy="0"/>
          <a:chOff x="0" y="0"/>
          <a:chExt cx="0" cy="0"/>
        </a:xfrm>
      </p:grpSpPr>
      <p:pic>
        <p:nvPicPr>
          <p:cNvPr id="10" name="Picture 9" descr="A screen shot of a computer&#10;&#10;AI-generated content may be incorrect.">
            <a:extLst>
              <a:ext uri="{FF2B5EF4-FFF2-40B4-BE49-F238E27FC236}">
                <a16:creationId xmlns:a16="http://schemas.microsoft.com/office/drawing/2014/main" id="{393A30F0-A520-0856-61DE-CD828D155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252" y="3175545"/>
            <a:ext cx="5209031" cy="3662601"/>
          </a:xfrm>
          <a:prstGeom prst="rect">
            <a:avLst/>
          </a:prstGeom>
        </p:spPr>
      </p:pic>
      <p:pic>
        <p:nvPicPr>
          <p:cNvPr id="12" name="Picture 11" descr="A screen shot of a graph&#10;&#10;AI-generated content may be incorrect.">
            <a:extLst>
              <a:ext uri="{FF2B5EF4-FFF2-40B4-BE49-F238E27FC236}">
                <a16:creationId xmlns:a16="http://schemas.microsoft.com/office/drawing/2014/main" id="{08BC513B-5A39-11EE-BBE9-99F8F77EB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108" y="-603"/>
            <a:ext cx="5221224" cy="3671174"/>
          </a:xfrm>
          <a:prstGeom prst="rect">
            <a:avLst/>
          </a:prstGeom>
        </p:spPr>
      </p:pic>
      <p:pic>
        <p:nvPicPr>
          <p:cNvPr id="43" name="Picture 42" descr="A screen shot of a graph&#10;&#10;AI-generated content may be incorrect.">
            <a:extLst>
              <a:ext uri="{FF2B5EF4-FFF2-40B4-BE49-F238E27FC236}">
                <a16:creationId xmlns:a16="http://schemas.microsoft.com/office/drawing/2014/main" id="{E3D9873A-9F5D-5803-4DD0-B3EF9BC17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0" y="3153400"/>
            <a:ext cx="5268763" cy="3704599"/>
          </a:xfrm>
          <a:prstGeom prst="rect">
            <a:avLst/>
          </a:prstGeom>
        </p:spPr>
      </p:pic>
      <p:pic>
        <p:nvPicPr>
          <p:cNvPr id="42" name="Picture 41" descr="A screen shot of a graph&#10;&#10;AI-generated content may be incorrect.">
            <a:extLst>
              <a:ext uri="{FF2B5EF4-FFF2-40B4-BE49-F238E27FC236}">
                <a16:creationId xmlns:a16="http://schemas.microsoft.com/office/drawing/2014/main" id="{3031C507-0DB4-69E0-B6BE-44437CF27E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283"/>
            <a:ext cx="5228562" cy="3676333"/>
          </a:xfrm>
          <a:prstGeom prst="rect">
            <a:avLst/>
          </a:prstGeom>
        </p:spPr>
      </p:pic>
      <p:sp>
        <p:nvSpPr>
          <p:cNvPr id="23" name="TextBox 22">
            <a:extLst>
              <a:ext uri="{FF2B5EF4-FFF2-40B4-BE49-F238E27FC236}">
                <a16:creationId xmlns:a16="http://schemas.microsoft.com/office/drawing/2014/main" id="{589AE203-638E-1372-5FE6-EB636EEB698A}"/>
              </a:ext>
            </a:extLst>
          </p:cNvPr>
          <p:cNvSpPr txBox="1"/>
          <p:nvPr/>
        </p:nvSpPr>
        <p:spPr>
          <a:xfrm>
            <a:off x="4684014" y="3802526"/>
            <a:ext cx="2375154" cy="723275"/>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Series </a:t>
            </a:r>
          </a:p>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Case: 6GHz</a:t>
            </a:r>
          </a:p>
        </p:txBody>
      </p:sp>
      <p:sp>
        <p:nvSpPr>
          <p:cNvPr id="24" name="TextBox 23">
            <a:extLst>
              <a:ext uri="{FF2B5EF4-FFF2-40B4-BE49-F238E27FC236}">
                <a16:creationId xmlns:a16="http://schemas.microsoft.com/office/drawing/2014/main" id="{61104D51-29FD-BC32-4A91-CB2C874F006B}"/>
              </a:ext>
            </a:extLst>
          </p:cNvPr>
          <p:cNvSpPr txBox="1"/>
          <p:nvPr/>
        </p:nvSpPr>
        <p:spPr>
          <a:xfrm>
            <a:off x="4633724" y="606985"/>
            <a:ext cx="2375154" cy="723275"/>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Series </a:t>
            </a:r>
          </a:p>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Case: 2GHz</a:t>
            </a:r>
          </a:p>
        </p:txBody>
      </p:sp>
      <p:sp>
        <p:nvSpPr>
          <p:cNvPr id="25" name="TextBox 24">
            <a:extLst>
              <a:ext uri="{FF2B5EF4-FFF2-40B4-BE49-F238E27FC236}">
                <a16:creationId xmlns:a16="http://schemas.microsoft.com/office/drawing/2014/main" id="{54E10717-9949-0FAF-75CC-2CCED49F9CD2}"/>
              </a:ext>
            </a:extLst>
          </p:cNvPr>
          <p:cNvSpPr txBox="1"/>
          <p:nvPr/>
        </p:nvSpPr>
        <p:spPr>
          <a:xfrm>
            <a:off x="993268" y="1006458"/>
            <a:ext cx="2642616"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ZX60-233LPN+</a:t>
            </a:r>
          </a:p>
        </p:txBody>
      </p:sp>
      <p:sp>
        <p:nvSpPr>
          <p:cNvPr id="27" name="TextBox 26">
            <a:extLst>
              <a:ext uri="{FF2B5EF4-FFF2-40B4-BE49-F238E27FC236}">
                <a16:creationId xmlns:a16="http://schemas.microsoft.com/office/drawing/2014/main" id="{98DD2835-2E8F-8469-858A-65879E39B0D1}"/>
              </a:ext>
            </a:extLst>
          </p:cNvPr>
          <p:cNvSpPr txBox="1"/>
          <p:nvPr/>
        </p:nvSpPr>
        <p:spPr>
          <a:xfrm>
            <a:off x="993268" y="4021054"/>
            <a:ext cx="2642616"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ZX60-233LPN+</a:t>
            </a:r>
          </a:p>
        </p:txBody>
      </p:sp>
      <p:pic>
        <p:nvPicPr>
          <p:cNvPr id="31" name="Picture 2">
            <a:extLst>
              <a:ext uri="{FF2B5EF4-FFF2-40B4-BE49-F238E27FC236}">
                <a16:creationId xmlns:a16="http://schemas.microsoft.com/office/drawing/2014/main" id="{FAA003CE-9E40-D0AE-F29A-5BD9EF6C3F7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708" t="30694" r="10000" b="22639"/>
          <a:stretch/>
        </p:blipFill>
        <p:spPr bwMode="auto">
          <a:xfrm>
            <a:off x="582169" y="2289205"/>
            <a:ext cx="780332" cy="6085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31259B4A-A326-FE09-6B5D-9AC9A9C045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708" t="30694" r="10000" b="22639"/>
          <a:stretch/>
        </p:blipFill>
        <p:spPr bwMode="auto">
          <a:xfrm>
            <a:off x="582169" y="5478759"/>
            <a:ext cx="780332" cy="60852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E419CCA-E96C-093E-506D-C921DB12593E}"/>
              </a:ext>
            </a:extLst>
          </p:cNvPr>
          <p:cNvSpPr txBox="1"/>
          <p:nvPr/>
        </p:nvSpPr>
        <p:spPr>
          <a:xfrm>
            <a:off x="743653" y="2380684"/>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29" name="TextBox 28">
            <a:extLst>
              <a:ext uri="{FF2B5EF4-FFF2-40B4-BE49-F238E27FC236}">
                <a16:creationId xmlns:a16="http://schemas.microsoft.com/office/drawing/2014/main" id="{0E534DA2-2998-0EC0-6CFB-AB9862527335}"/>
              </a:ext>
            </a:extLst>
          </p:cNvPr>
          <p:cNvSpPr txBox="1"/>
          <p:nvPr/>
        </p:nvSpPr>
        <p:spPr>
          <a:xfrm>
            <a:off x="741809" y="5556300"/>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14" name="TextBox 13">
            <a:extLst>
              <a:ext uri="{FF2B5EF4-FFF2-40B4-BE49-F238E27FC236}">
                <a16:creationId xmlns:a16="http://schemas.microsoft.com/office/drawing/2014/main" id="{0E430CEF-ED23-C2CF-C3FA-F5EE5F1CD0EA}"/>
              </a:ext>
            </a:extLst>
          </p:cNvPr>
          <p:cNvSpPr txBox="1"/>
          <p:nvPr/>
        </p:nvSpPr>
        <p:spPr>
          <a:xfrm>
            <a:off x="7857363" y="983980"/>
            <a:ext cx="356311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X1-6dB-X1 ZX60-233LPN+</a:t>
            </a:r>
          </a:p>
        </p:txBody>
      </p:sp>
      <p:sp>
        <p:nvSpPr>
          <p:cNvPr id="16" name="TextBox 15">
            <a:extLst>
              <a:ext uri="{FF2B5EF4-FFF2-40B4-BE49-F238E27FC236}">
                <a16:creationId xmlns:a16="http://schemas.microsoft.com/office/drawing/2014/main" id="{AAA64D79-8BEE-CB93-7B9C-80661AD69813}"/>
              </a:ext>
            </a:extLst>
          </p:cNvPr>
          <p:cNvSpPr txBox="1"/>
          <p:nvPr/>
        </p:nvSpPr>
        <p:spPr>
          <a:xfrm>
            <a:off x="7857363" y="3998576"/>
            <a:ext cx="369646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X1-6dB-X1 ZX60-233LPN+</a:t>
            </a:r>
          </a:p>
        </p:txBody>
      </p:sp>
      <p:pic>
        <p:nvPicPr>
          <p:cNvPr id="30" name="Picture 2">
            <a:extLst>
              <a:ext uri="{FF2B5EF4-FFF2-40B4-BE49-F238E27FC236}">
                <a16:creationId xmlns:a16="http://schemas.microsoft.com/office/drawing/2014/main" id="{35626D68-D3E7-B2DA-6F91-AF23A5700C9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98" t="16725" r="7003" b="19394"/>
          <a:stretch/>
        </p:blipFill>
        <p:spPr bwMode="auto">
          <a:xfrm rot="120000">
            <a:off x="7581567" y="2437106"/>
            <a:ext cx="1608008" cy="4675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A0230D77-6116-ED63-1C67-6AD3B0F9982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98" t="16725" r="7003" b="19394"/>
          <a:stretch/>
        </p:blipFill>
        <p:spPr bwMode="auto">
          <a:xfrm rot="120000">
            <a:off x="7611284" y="5586446"/>
            <a:ext cx="1608008" cy="46752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5DB370E2-846C-7371-62B1-A57E3B872429}"/>
              </a:ext>
            </a:extLst>
          </p:cNvPr>
          <p:cNvSpPr txBox="1"/>
          <p:nvPr/>
        </p:nvSpPr>
        <p:spPr>
          <a:xfrm>
            <a:off x="7620447" y="2396039"/>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35" name="TextBox 34">
            <a:extLst>
              <a:ext uri="{FF2B5EF4-FFF2-40B4-BE49-F238E27FC236}">
                <a16:creationId xmlns:a16="http://schemas.microsoft.com/office/drawing/2014/main" id="{55BF2974-363E-7ABA-8DDC-5497045DF81E}"/>
              </a:ext>
            </a:extLst>
          </p:cNvPr>
          <p:cNvSpPr txBox="1"/>
          <p:nvPr/>
        </p:nvSpPr>
        <p:spPr>
          <a:xfrm>
            <a:off x="7651352" y="5545979"/>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37" name="TextBox 36">
            <a:extLst>
              <a:ext uri="{FF2B5EF4-FFF2-40B4-BE49-F238E27FC236}">
                <a16:creationId xmlns:a16="http://schemas.microsoft.com/office/drawing/2014/main" id="{F1B75FC5-DDE5-8E5D-BA88-E0D571B13AA1}"/>
              </a:ext>
            </a:extLst>
          </p:cNvPr>
          <p:cNvSpPr txBox="1"/>
          <p:nvPr/>
        </p:nvSpPr>
        <p:spPr>
          <a:xfrm>
            <a:off x="8734200" y="2419071"/>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LS</a:t>
            </a:r>
          </a:p>
        </p:txBody>
      </p:sp>
      <p:sp>
        <p:nvSpPr>
          <p:cNvPr id="40" name="TextBox 39">
            <a:extLst>
              <a:ext uri="{FF2B5EF4-FFF2-40B4-BE49-F238E27FC236}">
                <a16:creationId xmlns:a16="http://schemas.microsoft.com/office/drawing/2014/main" id="{8561D362-937D-53F5-C6B2-E8B1C6939DBE}"/>
              </a:ext>
            </a:extLst>
          </p:cNvPr>
          <p:cNvSpPr txBox="1"/>
          <p:nvPr/>
        </p:nvSpPr>
        <p:spPr>
          <a:xfrm>
            <a:off x="8744106" y="5576415"/>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LS</a:t>
            </a:r>
          </a:p>
        </p:txBody>
      </p:sp>
      <p:sp>
        <p:nvSpPr>
          <p:cNvPr id="44" name="TextBox 43">
            <a:extLst>
              <a:ext uri="{FF2B5EF4-FFF2-40B4-BE49-F238E27FC236}">
                <a16:creationId xmlns:a16="http://schemas.microsoft.com/office/drawing/2014/main" id="{1483A73B-EE75-6639-E778-08B3598FA988}"/>
              </a:ext>
            </a:extLst>
          </p:cNvPr>
          <p:cNvSpPr txBox="1"/>
          <p:nvPr/>
        </p:nvSpPr>
        <p:spPr>
          <a:xfrm>
            <a:off x="8834365" y="5419810"/>
            <a:ext cx="3066173" cy="369332"/>
          </a:xfrm>
          <a:prstGeom prst="rect">
            <a:avLst/>
          </a:prstGeom>
          <a:noFill/>
        </p:spPr>
        <p:txBody>
          <a:bodyPr wrap="square" rtlCol="0">
            <a:spAutoFit/>
          </a:bodyPr>
          <a:lstStyle/>
          <a:p>
            <a:pPr algn="ctr"/>
            <a:r>
              <a:rPr lang="en-US" b="1" dirty="0">
                <a:solidFill>
                  <a:srgbClr val="00B050"/>
                </a:solidFill>
              </a:rPr>
              <a:t>Green</a:t>
            </a:r>
            <a:r>
              <a:rPr lang="en-US" dirty="0"/>
              <a:t>: -0.89/+9.7dBm</a:t>
            </a:r>
          </a:p>
        </p:txBody>
      </p:sp>
      <p:cxnSp>
        <p:nvCxnSpPr>
          <p:cNvPr id="7" name="Straight Arrow Connector 6">
            <a:extLst>
              <a:ext uri="{FF2B5EF4-FFF2-40B4-BE49-F238E27FC236}">
                <a16:creationId xmlns:a16="http://schemas.microsoft.com/office/drawing/2014/main" id="{AB2604D8-3FFE-774A-1A2E-09B1F37F8682}"/>
              </a:ext>
            </a:extLst>
          </p:cNvPr>
          <p:cNvCxnSpPr>
            <a:cxnSpLocks/>
          </p:cNvCxnSpPr>
          <p:nvPr/>
        </p:nvCxnSpPr>
        <p:spPr>
          <a:xfrm>
            <a:off x="603504" y="1711452"/>
            <a:ext cx="70138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5A747DC-FD56-5849-DB5D-9E12EF805E1B}"/>
              </a:ext>
            </a:extLst>
          </p:cNvPr>
          <p:cNvCxnSpPr>
            <a:cxnSpLocks/>
          </p:cNvCxnSpPr>
          <p:nvPr/>
        </p:nvCxnSpPr>
        <p:spPr>
          <a:xfrm>
            <a:off x="1755648" y="2054543"/>
            <a:ext cx="69884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09F147A-1962-5DC3-C376-268642BCE4BD}"/>
              </a:ext>
            </a:extLst>
          </p:cNvPr>
          <p:cNvCxnSpPr>
            <a:cxnSpLocks/>
          </p:cNvCxnSpPr>
          <p:nvPr/>
        </p:nvCxnSpPr>
        <p:spPr>
          <a:xfrm>
            <a:off x="2898648" y="2251330"/>
            <a:ext cx="70225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8C2A9BE-AC61-AA5C-122D-76B3E735FD53}"/>
              </a:ext>
            </a:extLst>
          </p:cNvPr>
          <p:cNvCxnSpPr/>
          <p:nvPr/>
        </p:nvCxnSpPr>
        <p:spPr>
          <a:xfrm>
            <a:off x="4055364" y="2351172"/>
            <a:ext cx="69631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C92BECF-266A-7DAC-2E6F-CCCF5585ECFC}"/>
              </a:ext>
            </a:extLst>
          </p:cNvPr>
          <p:cNvCxnSpPr/>
          <p:nvPr/>
        </p:nvCxnSpPr>
        <p:spPr>
          <a:xfrm>
            <a:off x="613029" y="4677728"/>
            <a:ext cx="700430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4EDD4FD4-E69F-DC5B-988C-E6C9361C50D1}"/>
              </a:ext>
            </a:extLst>
          </p:cNvPr>
          <p:cNvCxnSpPr>
            <a:cxnSpLocks/>
          </p:cNvCxnSpPr>
          <p:nvPr/>
        </p:nvCxnSpPr>
        <p:spPr>
          <a:xfrm>
            <a:off x="1784223" y="5049204"/>
            <a:ext cx="690257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A819B6CD-A147-F8BC-6857-D0BB7DA72CD5}"/>
              </a:ext>
            </a:extLst>
          </p:cNvPr>
          <p:cNvCxnSpPr>
            <a:cxnSpLocks/>
          </p:cNvCxnSpPr>
          <p:nvPr/>
        </p:nvCxnSpPr>
        <p:spPr>
          <a:xfrm>
            <a:off x="2927223" y="5314762"/>
            <a:ext cx="692086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60281B3-8731-B91A-FD30-74B01E5516A2}"/>
              </a:ext>
            </a:extLst>
          </p:cNvPr>
          <p:cNvCxnSpPr>
            <a:cxnSpLocks/>
          </p:cNvCxnSpPr>
          <p:nvPr/>
        </p:nvCxnSpPr>
        <p:spPr>
          <a:xfrm>
            <a:off x="4102989" y="5480045"/>
            <a:ext cx="691553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5" name="TextBox 44">
            <a:extLst>
              <a:ext uri="{FF2B5EF4-FFF2-40B4-BE49-F238E27FC236}">
                <a16:creationId xmlns:a16="http://schemas.microsoft.com/office/drawing/2014/main" id="{AC060DC7-2AB7-D53F-BB33-1D0F04CEC030}"/>
              </a:ext>
            </a:extLst>
          </p:cNvPr>
          <p:cNvSpPr txBox="1"/>
          <p:nvPr/>
        </p:nvSpPr>
        <p:spPr>
          <a:xfrm>
            <a:off x="8824459" y="2294506"/>
            <a:ext cx="3066173" cy="369332"/>
          </a:xfrm>
          <a:prstGeom prst="rect">
            <a:avLst/>
          </a:prstGeom>
          <a:noFill/>
        </p:spPr>
        <p:txBody>
          <a:bodyPr wrap="square" rtlCol="0">
            <a:spAutoFit/>
          </a:bodyPr>
          <a:lstStyle/>
          <a:p>
            <a:pPr algn="ctr"/>
            <a:r>
              <a:rPr lang="en-US" b="1" dirty="0">
                <a:solidFill>
                  <a:srgbClr val="FF0000"/>
                </a:solidFill>
              </a:rPr>
              <a:t>Red</a:t>
            </a:r>
            <a:r>
              <a:rPr lang="en-US" dirty="0"/>
              <a:t>: +5.5/+15dBm</a:t>
            </a:r>
          </a:p>
        </p:txBody>
      </p:sp>
      <p:sp>
        <p:nvSpPr>
          <p:cNvPr id="51" name="TextBox 50">
            <a:extLst>
              <a:ext uri="{FF2B5EF4-FFF2-40B4-BE49-F238E27FC236}">
                <a16:creationId xmlns:a16="http://schemas.microsoft.com/office/drawing/2014/main" id="{33CEC242-4BE0-0C9E-2708-BAA61C69AC86}"/>
              </a:ext>
            </a:extLst>
          </p:cNvPr>
          <p:cNvSpPr txBox="1"/>
          <p:nvPr/>
        </p:nvSpPr>
        <p:spPr>
          <a:xfrm>
            <a:off x="2562333" y="2336411"/>
            <a:ext cx="3066173" cy="369332"/>
          </a:xfrm>
          <a:prstGeom prst="rect">
            <a:avLst/>
          </a:prstGeom>
          <a:noFill/>
        </p:spPr>
        <p:txBody>
          <a:bodyPr wrap="square" rtlCol="0">
            <a:spAutoFit/>
          </a:bodyPr>
          <a:lstStyle/>
          <a:p>
            <a:pPr algn="ctr"/>
            <a:r>
              <a:rPr lang="en-US" b="1" dirty="0">
                <a:solidFill>
                  <a:srgbClr val="FF0000"/>
                </a:solidFill>
              </a:rPr>
              <a:t>Red</a:t>
            </a:r>
            <a:r>
              <a:rPr lang="en-US" dirty="0"/>
              <a:t>: +5.5dBm</a:t>
            </a:r>
          </a:p>
        </p:txBody>
      </p:sp>
      <p:sp>
        <p:nvSpPr>
          <p:cNvPr id="52" name="TextBox 51">
            <a:extLst>
              <a:ext uri="{FF2B5EF4-FFF2-40B4-BE49-F238E27FC236}">
                <a16:creationId xmlns:a16="http://schemas.microsoft.com/office/drawing/2014/main" id="{C35858CC-AC14-4DCD-B449-FE38B0AF5A9A}"/>
              </a:ext>
            </a:extLst>
          </p:cNvPr>
          <p:cNvSpPr txBox="1"/>
          <p:nvPr/>
        </p:nvSpPr>
        <p:spPr>
          <a:xfrm>
            <a:off x="2350900" y="5503006"/>
            <a:ext cx="3066173" cy="369332"/>
          </a:xfrm>
          <a:prstGeom prst="rect">
            <a:avLst/>
          </a:prstGeom>
          <a:noFill/>
        </p:spPr>
        <p:txBody>
          <a:bodyPr wrap="square" rtlCol="0">
            <a:spAutoFit/>
          </a:bodyPr>
          <a:lstStyle/>
          <a:p>
            <a:pPr algn="ctr"/>
            <a:r>
              <a:rPr lang="en-US" b="1" dirty="0">
                <a:solidFill>
                  <a:srgbClr val="00B050"/>
                </a:solidFill>
              </a:rPr>
              <a:t>Green</a:t>
            </a:r>
            <a:r>
              <a:rPr lang="en-US" dirty="0"/>
              <a:t>: -0.89dBm</a:t>
            </a:r>
          </a:p>
        </p:txBody>
      </p:sp>
      <p:sp>
        <p:nvSpPr>
          <p:cNvPr id="2" name="TextBox 1">
            <a:extLst>
              <a:ext uri="{FF2B5EF4-FFF2-40B4-BE49-F238E27FC236}">
                <a16:creationId xmlns:a16="http://schemas.microsoft.com/office/drawing/2014/main" id="{A74878D1-10BB-EE3E-069E-23205F082EA0}"/>
              </a:ext>
            </a:extLst>
          </p:cNvPr>
          <p:cNvSpPr txBox="1"/>
          <p:nvPr/>
        </p:nvSpPr>
        <p:spPr>
          <a:xfrm>
            <a:off x="8528585" y="2540386"/>
            <a:ext cx="2147955"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Pout=+24.5dBm</a:t>
            </a:r>
          </a:p>
        </p:txBody>
      </p:sp>
      <p:sp>
        <p:nvSpPr>
          <p:cNvPr id="3" name="TextBox 2">
            <a:extLst>
              <a:ext uri="{FF2B5EF4-FFF2-40B4-BE49-F238E27FC236}">
                <a16:creationId xmlns:a16="http://schemas.microsoft.com/office/drawing/2014/main" id="{3BD926E3-787B-4498-66F1-D9C9C49C2449}"/>
              </a:ext>
            </a:extLst>
          </p:cNvPr>
          <p:cNvSpPr txBox="1"/>
          <p:nvPr/>
        </p:nvSpPr>
        <p:spPr>
          <a:xfrm>
            <a:off x="8558666" y="5688298"/>
            <a:ext cx="2147955"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Pout=+22.8dBm</a:t>
            </a:r>
          </a:p>
        </p:txBody>
      </p:sp>
      <p:sp>
        <p:nvSpPr>
          <p:cNvPr id="4" name="TextBox 3">
            <a:extLst>
              <a:ext uri="{FF2B5EF4-FFF2-40B4-BE49-F238E27FC236}">
                <a16:creationId xmlns:a16="http://schemas.microsoft.com/office/drawing/2014/main" id="{807BDB37-77E8-7370-079A-3753A8B757CC}"/>
              </a:ext>
            </a:extLst>
          </p:cNvPr>
          <p:cNvSpPr txBox="1"/>
          <p:nvPr/>
        </p:nvSpPr>
        <p:spPr>
          <a:xfrm>
            <a:off x="723396" y="5718449"/>
            <a:ext cx="2145471"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Pout=+15.8dBm</a:t>
            </a:r>
          </a:p>
        </p:txBody>
      </p:sp>
      <p:sp>
        <p:nvSpPr>
          <p:cNvPr id="5" name="TextBox 4">
            <a:extLst>
              <a:ext uri="{FF2B5EF4-FFF2-40B4-BE49-F238E27FC236}">
                <a16:creationId xmlns:a16="http://schemas.microsoft.com/office/drawing/2014/main" id="{78DDD95F-D129-F2FA-158C-AB7D13E8AB36}"/>
              </a:ext>
            </a:extLst>
          </p:cNvPr>
          <p:cNvSpPr txBox="1"/>
          <p:nvPr/>
        </p:nvSpPr>
        <p:spPr>
          <a:xfrm>
            <a:off x="721047" y="2533132"/>
            <a:ext cx="2145471"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Pout=+20.7dBm</a:t>
            </a:r>
          </a:p>
        </p:txBody>
      </p:sp>
      <p:sp>
        <p:nvSpPr>
          <p:cNvPr id="6" name="TextBox 5">
            <a:extLst>
              <a:ext uri="{FF2B5EF4-FFF2-40B4-BE49-F238E27FC236}">
                <a16:creationId xmlns:a16="http://schemas.microsoft.com/office/drawing/2014/main" id="{5E33BFD7-263A-BCDB-5493-FA027799860E}"/>
              </a:ext>
            </a:extLst>
          </p:cNvPr>
          <p:cNvSpPr txBox="1"/>
          <p:nvPr/>
        </p:nvSpPr>
        <p:spPr>
          <a:xfrm>
            <a:off x="-170162" y="1966466"/>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=7.8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8" name="TextBox 7">
            <a:extLst>
              <a:ext uri="{FF2B5EF4-FFF2-40B4-BE49-F238E27FC236}">
                <a16:creationId xmlns:a16="http://schemas.microsoft.com/office/drawing/2014/main" id="{97B39698-CC00-8137-E403-62BFC583ECB1}"/>
              </a:ext>
            </a:extLst>
          </p:cNvPr>
          <p:cNvSpPr txBox="1"/>
          <p:nvPr/>
        </p:nvSpPr>
        <p:spPr>
          <a:xfrm>
            <a:off x="7637376" y="1376615"/>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=9.8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18" name="TextBox 17">
            <a:extLst>
              <a:ext uri="{FF2B5EF4-FFF2-40B4-BE49-F238E27FC236}">
                <a16:creationId xmlns:a16="http://schemas.microsoft.com/office/drawing/2014/main" id="{AEE18618-38B7-FD3E-C5B7-E0BBFC100C5C}"/>
              </a:ext>
            </a:extLst>
          </p:cNvPr>
          <p:cNvSpPr txBox="1"/>
          <p:nvPr/>
        </p:nvSpPr>
        <p:spPr>
          <a:xfrm>
            <a:off x="-71695" y="4989247"/>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=3.3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20" name="TextBox 19">
            <a:extLst>
              <a:ext uri="{FF2B5EF4-FFF2-40B4-BE49-F238E27FC236}">
                <a16:creationId xmlns:a16="http://schemas.microsoft.com/office/drawing/2014/main" id="{6FE314F8-E9F5-21F0-7907-A2B336C1A7E5}"/>
              </a:ext>
            </a:extLst>
          </p:cNvPr>
          <p:cNvSpPr txBox="1"/>
          <p:nvPr/>
        </p:nvSpPr>
        <p:spPr>
          <a:xfrm>
            <a:off x="7573898" y="4456903"/>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=4.0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Tree>
    <p:extLst>
      <p:ext uri="{BB962C8B-B14F-4D97-AF65-F5344CB8AC3E}">
        <p14:creationId xmlns:p14="http://schemas.microsoft.com/office/powerpoint/2010/main" val="811916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ACE6A-ADBF-7F98-92D2-C0989FFF21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156218B-3AF6-0DEB-96AA-DABC8135CF1D}"/>
              </a:ext>
            </a:extLst>
          </p:cNvPr>
          <p:cNvPicPr>
            <a:picLocks noChangeAspect="1"/>
          </p:cNvPicPr>
          <p:nvPr/>
        </p:nvPicPr>
        <p:blipFill>
          <a:blip r:embed="rId2"/>
          <a:stretch>
            <a:fillRect/>
          </a:stretch>
        </p:blipFill>
        <p:spPr>
          <a:xfrm>
            <a:off x="6217423" y="2851919"/>
            <a:ext cx="5965144" cy="3841489"/>
          </a:xfrm>
          <a:prstGeom prst="rect">
            <a:avLst/>
          </a:prstGeom>
        </p:spPr>
      </p:pic>
      <p:pic>
        <p:nvPicPr>
          <p:cNvPr id="3" name="Picture 2">
            <a:extLst>
              <a:ext uri="{FF2B5EF4-FFF2-40B4-BE49-F238E27FC236}">
                <a16:creationId xmlns:a16="http://schemas.microsoft.com/office/drawing/2014/main" id="{F993544A-081E-F5F8-CD24-8E208A7F5EDF}"/>
              </a:ext>
            </a:extLst>
          </p:cNvPr>
          <p:cNvPicPr>
            <a:picLocks noChangeAspect="1"/>
          </p:cNvPicPr>
          <p:nvPr/>
        </p:nvPicPr>
        <p:blipFill>
          <a:blip r:embed="rId3"/>
          <a:stretch>
            <a:fillRect/>
          </a:stretch>
        </p:blipFill>
        <p:spPr>
          <a:xfrm>
            <a:off x="0" y="-1"/>
            <a:ext cx="4584589" cy="2755631"/>
          </a:xfrm>
          <a:prstGeom prst="rect">
            <a:avLst/>
          </a:prstGeom>
        </p:spPr>
      </p:pic>
      <p:pic>
        <p:nvPicPr>
          <p:cNvPr id="11" name="Picture 10">
            <a:extLst>
              <a:ext uri="{FF2B5EF4-FFF2-40B4-BE49-F238E27FC236}">
                <a16:creationId xmlns:a16="http://schemas.microsoft.com/office/drawing/2014/main" id="{A84E0410-B723-9016-5369-207879A29308}"/>
              </a:ext>
            </a:extLst>
          </p:cNvPr>
          <p:cNvPicPr>
            <a:picLocks noChangeAspect="1"/>
          </p:cNvPicPr>
          <p:nvPr/>
        </p:nvPicPr>
        <p:blipFill>
          <a:blip r:embed="rId4"/>
          <a:stretch>
            <a:fillRect/>
          </a:stretch>
        </p:blipFill>
        <p:spPr>
          <a:xfrm>
            <a:off x="7605887" y="-762"/>
            <a:ext cx="4584589" cy="2755631"/>
          </a:xfrm>
          <a:prstGeom prst="rect">
            <a:avLst/>
          </a:prstGeom>
        </p:spPr>
      </p:pic>
      <p:sp>
        <p:nvSpPr>
          <p:cNvPr id="12" name="TextBox 11">
            <a:extLst>
              <a:ext uri="{FF2B5EF4-FFF2-40B4-BE49-F238E27FC236}">
                <a16:creationId xmlns:a16="http://schemas.microsoft.com/office/drawing/2014/main" id="{4F4DFD27-8DE3-1F87-A2E1-57A46D7B8EB9}"/>
              </a:ext>
            </a:extLst>
          </p:cNvPr>
          <p:cNvSpPr txBox="1"/>
          <p:nvPr/>
        </p:nvSpPr>
        <p:spPr>
          <a:xfrm>
            <a:off x="5108457" y="275606"/>
            <a:ext cx="196269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X4 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5EC19062-E1FD-7DBE-AA8C-85A3793C2F67}"/>
              </a:ext>
            </a:extLst>
          </p:cNvPr>
          <p:cNvSpPr txBox="1"/>
          <p:nvPr/>
        </p:nvSpPr>
        <p:spPr>
          <a:xfrm>
            <a:off x="23721" y="2851919"/>
            <a:ext cx="6094476" cy="1154162"/>
          </a:xfrm>
          <a:prstGeom prst="rect">
            <a:avLst/>
          </a:prstGeom>
          <a:noFill/>
          <a:ln>
            <a:solidFill>
              <a:schemeClr val="accent1"/>
            </a:solidFill>
          </a:ln>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Parallel Case 1:  6GHz</a:t>
            </a:r>
          </a:p>
          <a:p>
            <a:pPr marL="120015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X4 Amp1: 1 – 3dB Comp</a:t>
            </a:r>
          </a:p>
        </p:txBody>
      </p:sp>
      <p:pic>
        <p:nvPicPr>
          <p:cNvPr id="17" name="Picture 16">
            <a:extLst>
              <a:ext uri="{FF2B5EF4-FFF2-40B4-BE49-F238E27FC236}">
                <a16:creationId xmlns:a16="http://schemas.microsoft.com/office/drawing/2014/main" id="{412356E5-64E3-B4EE-71B9-1482B229E197}"/>
              </a:ext>
            </a:extLst>
          </p:cNvPr>
          <p:cNvPicPr>
            <a:picLocks noChangeAspect="1"/>
          </p:cNvPicPr>
          <p:nvPr/>
        </p:nvPicPr>
        <p:blipFill>
          <a:blip r:embed="rId5"/>
          <a:stretch>
            <a:fillRect/>
          </a:stretch>
        </p:blipFill>
        <p:spPr>
          <a:xfrm>
            <a:off x="758769" y="4248299"/>
            <a:ext cx="4349688" cy="2188352"/>
          </a:xfrm>
          <a:prstGeom prst="rect">
            <a:avLst/>
          </a:prstGeom>
        </p:spPr>
      </p:pic>
      <p:pic>
        <p:nvPicPr>
          <p:cNvPr id="18" name="Picture 2">
            <a:extLst>
              <a:ext uri="{FF2B5EF4-FFF2-40B4-BE49-F238E27FC236}">
                <a16:creationId xmlns:a16="http://schemas.microsoft.com/office/drawing/2014/main" id="{DFEB3B3A-C952-01F3-14BB-36AF3D4CEF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7" t="26439" r="2832" b="34296"/>
          <a:stretch/>
        </p:blipFill>
        <p:spPr bwMode="auto">
          <a:xfrm>
            <a:off x="4248775" y="1953267"/>
            <a:ext cx="3693361" cy="8156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85BE387-B872-136E-3ACE-3A036F2E8F33}"/>
              </a:ext>
            </a:extLst>
          </p:cNvPr>
          <p:cNvPicPr>
            <a:picLocks noChangeAspect="1"/>
          </p:cNvPicPr>
          <p:nvPr/>
        </p:nvPicPr>
        <p:blipFill>
          <a:blip r:embed="rId7"/>
          <a:stretch>
            <a:fillRect/>
          </a:stretch>
        </p:blipFill>
        <p:spPr>
          <a:xfrm>
            <a:off x="9802368" y="6459977"/>
            <a:ext cx="2367860" cy="376560"/>
          </a:xfrm>
          <a:prstGeom prst="rect">
            <a:avLst/>
          </a:prstGeom>
        </p:spPr>
      </p:pic>
      <p:sp>
        <p:nvSpPr>
          <p:cNvPr id="4" name="TextBox 3">
            <a:extLst>
              <a:ext uri="{FF2B5EF4-FFF2-40B4-BE49-F238E27FC236}">
                <a16:creationId xmlns:a16="http://schemas.microsoft.com/office/drawing/2014/main" id="{9A8863C8-4B2E-6697-92AF-7C15D6754EF0}"/>
              </a:ext>
            </a:extLst>
          </p:cNvPr>
          <p:cNvSpPr txBox="1"/>
          <p:nvPr/>
        </p:nvSpPr>
        <p:spPr>
          <a:xfrm>
            <a:off x="6516297" y="1953267"/>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LS</a:t>
            </a:r>
          </a:p>
        </p:txBody>
      </p:sp>
      <p:sp>
        <p:nvSpPr>
          <p:cNvPr id="5" name="Rectangle 4">
            <a:extLst>
              <a:ext uri="{FF2B5EF4-FFF2-40B4-BE49-F238E27FC236}">
                <a16:creationId xmlns:a16="http://schemas.microsoft.com/office/drawing/2014/main" id="{6F3B5047-505A-B770-C38A-5C94ACBBA0B9}"/>
              </a:ext>
            </a:extLst>
          </p:cNvPr>
          <p:cNvSpPr/>
          <p:nvPr/>
        </p:nvSpPr>
        <p:spPr>
          <a:xfrm>
            <a:off x="301568" y="5829520"/>
            <a:ext cx="5459152" cy="384048"/>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17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4906C4-B4D6-04BD-CD82-90695494628C}"/>
              </a:ext>
            </a:extLst>
          </p:cNvPr>
          <p:cNvSpPr txBox="1"/>
          <p:nvPr/>
        </p:nvSpPr>
        <p:spPr>
          <a:xfrm>
            <a:off x="4210050" y="649480"/>
            <a:ext cx="7978901"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For best results:</a:t>
            </a:r>
          </a:p>
          <a:p>
            <a:pPr marL="285750" indent="-228600">
              <a:lnSpc>
                <a:spcPct val="90000"/>
              </a:lnSpc>
              <a:spcAft>
                <a:spcPts val="600"/>
              </a:spcAft>
              <a:buFont typeface="Arial" panose="020B0604020202020204" pitchFamily="34" charset="0"/>
              <a:buChar char="•"/>
            </a:pPr>
            <a:r>
              <a:rPr lang="en-US" sz="2000" dirty="0"/>
              <a:t>APM/AAM measurements must be performed with </a:t>
            </a:r>
            <a:r>
              <a:rPr lang="en-US" sz="2000" u="sng" dirty="0"/>
              <a:t>short</a:t>
            </a:r>
            <a:r>
              <a:rPr lang="en-US" sz="2000" dirty="0"/>
              <a:t>, well matched, low loss, shielded and phase stable RF cables and well shielded DC cables.  </a:t>
            </a:r>
          </a:p>
          <a:p>
            <a:pPr marL="285750" indent="-228600">
              <a:lnSpc>
                <a:spcPct val="90000"/>
              </a:lnSpc>
              <a:spcAft>
                <a:spcPts val="600"/>
              </a:spcAft>
              <a:buFont typeface="Arial" panose="020B0604020202020204" pitchFamily="34" charset="0"/>
              <a:buChar char="•"/>
            </a:pPr>
            <a:r>
              <a:rPr lang="en-US" sz="2000" b="1" dirty="0"/>
              <a:t>Care should be taken when torquing all cable connectors to ensure they are tight and that any mechanical (torsional) stress in the cables is eliminated.</a:t>
            </a:r>
          </a:p>
          <a:p>
            <a:pPr marL="285750" indent="-228600">
              <a:lnSpc>
                <a:spcPct val="90000"/>
              </a:lnSpc>
              <a:spcAft>
                <a:spcPts val="600"/>
              </a:spcAft>
              <a:buFont typeface="Arial" panose="020B0604020202020204" pitchFamily="34" charset="0"/>
              <a:buChar char="•"/>
            </a:pPr>
            <a:r>
              <a:rPr lang="en-US" sz="2000" dirty="0"/>
              <a:t>The DUT (and in certain instances the test equipment itself) must be placed inside a suitable EMI shielded enclosure.  </a:t>
            </a:r>
          </a:p>
          <a:p>
            <a:pPr marL="285750" indent="-228600">
              <a:lnSpc>
                <a:spcPct val="90000"/>
              </a:lnSpc>
              <a:spcAft>
                <a:spcPts val="600"/>
              </a:spcAft>
              <a:buFont typeface="Arial" panose="020B0604020202020204" pitchFamily="34" charset="0"/>
              <a:buChar char="•"/>
            </a:pPr>
            <a:r>
              <a:rPr lang="en-US" sz="2000" dirty="0"/>
              <a:t>It is also very important that the DUT and test equipment be well isolated from any external, mechanical vibration and AC line noise.  </a:t>
            </a:r>
          </a:p>
          <a:p>
            <a:pPr marL="285750" indent="-228600">
              <a:lnSpc>
                <a:spcPct val="90000"/>
              </a:lnSpc>
              <a:spcAft>
                <a:spcPts val="600"/>
              </a:spcAft>
              <a:buFont typeface="Arial" panose="020B0604020202020204" pitchFamily="34" charset="0"/>
              <a:buChar char="•"/>
            </a:pPr>
            <a:r>
              <a:rPr lang="en-US" sz="2000" dirty="0"/>
              <a:t>The ambient, DUT and test equipment temperatures be stable and held constant during the measurement.  </a:t>
            </a:r>
          </a:p>
          <a:p>
            <a:pPr marL="285750" indent="-228600">
              <a:lnSpc>
                <a:spcPct val="90000"/>
              </a:lnSpc>
              <a:spcAft>
                <a:spcPts val="600"/>
              </a:spcAft>
              <a:buFont typeface="Arial" panose="020B0604020202020204" pitchFamily="34" charset="0"/>
              <a:buChar char="•"/>
            </a:pPr>
            <a:r>
              <a:rPr lang="en-US" sz="2000" b="1" dirty="0"/>
              <a:t>Be sure not to disturb or touch anything during the measurement process!</a:t>
            </a:r>
          </a:p>
        </p:txBody>
      </p:sp>
      <p:sp>
        <p:nvSpPr>
          <p:cNvPr id="17" name="TextBox 16">
            <a:extLst>
              <a:ext uri="{FF2B5EF4-FFF2-40B4-BE49-F238E27FC236}">
                <a16:creationId xmlns:a16="http://schemas.microsoft.com/office/drawing/2014/main" id="{55F426D3-3E0B-82A4-B51A-34A109D93337}"/>
              </a:ext>
            </a:extLst>
          </p:cNvPr>
          <p:cNvSpPr txBox="1"/>
          <p:nvPr/>
        </p:nvSpPr>
        <p:spPr>
          <a:xfrm>
            <a:off x="4305491" y="6195527"/>
            <a:ext cx="4491037" cy="646331"/>
          </a:xfrm>
          <a:prstGeom prst="rect">
            <a:avLst/>
          </a:prstGeom>
          <a:noFill/>
        </p:spPr>
        <p:txBody>
          <a:bodyPr wrap="square">
            <a:spAutoFit/>
          </a:bodyPr>
          <a:lstStyle/>
          <a:p>
            <a:r>
              <a:rPr lang="en-US" dirty="0"/>
              <a:t>APM: Additive Phase Modulation Noise</a:t>
            </a:r>
          </a:p>
          <a:p>
            <a:r>
              <a:rPr lang="en-US" dirty="0"/>
              <a:t>AAM: Additive Amplitude Modulation Noise</a:t>
            </a:r>
          </a:p>
        </p:txBody>
      </p:sp>
      <p:pic>
        <p:nvPicPr>
          <p:cNvPr id="2" name="Picture 1">
            <a:extLst>
              <a:ext uri="{FF2B5EF4-FFF2-40B4-BE49-F238E27FC236}">
                <a16:creationId xmlns:a16="http://schemas.microsoft.com/office/drawing/2014/main" id="{371CF3D2-6D89-DACD-EED4-E1DA7FBA4020}"/>
              </a:ext>
            </a:extLst>
          </p:cNvPr>
          <p:cNvPicPr>
            <a:picLocks noChangeAspect="1"/>
          </p:cNvPicPr>
          <p:nvPr/>
        </p:nvPicPr>
        <p:blipFill>
          <a:blip r:embed="rId2"/>
          <a:stretch>
            <a:fillRect/>
          </a:stretch>
        </p:blipFill>
        <p:spPr>
          <a:xfrm>
            <a:off x="8635960" y="6274484"/>
            <a:ext cx="3534268" cy="562053"/>
          </a:xfrm>
          <a:prstGeom prst="rect">
            <a:avLst/>
          </a:prstGeom>
        </p:spPr>
      </p:pic>
    </p:spTree>
    <p:extLst>
      <p:ext uri="{BB962C8B-B14F-4D97-AF65-F5344CB8AC3E}">
        <p14:creationId xmlns:p14="http://schemas.microsoft.com/office/powerpoint/2010/main" val="1717674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8FBBE-789E-5308-BE64-AEFC862363DF}"/>
            </a:ext>
          </a:extLst>
        </p:cNvPr>
        <p:cNvGrpSpPr/>
        <p:nvPr/>
      </p:nvGrpSpPr>
      <p:grpSpPr>
        <a:xfrm>
          <a:off x="0" y="0"/>
          <a:ext cx="0" cy="0"/>
          <a:chOff x="0" y="0"/>
          <a:chExt cx="0" cy="0"/>
        </a:xfrm>
      </p:grpSpPr>
      <p:pic>
        <p:nvPicPr>
          <p:cNvPr id="43" name="Picture 42" descr="A screen shot of a graph&#10;&#10;AI-generated content may be incorrect.">
            <a:extLst>
              <a:ext uri="{FF2B5EF4-FFF2-40B4-BE49-F238E27FC236}">
                <a16:creationId xmlns:a16="http://schemas.microsoft.com/office/drawing/2014/main" id="{88B5C13C-0871-6076-93E5-60B69C70D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0" y="3153400"/>
            <a:ext cx="5268763" cy="3704599"/>
          </a:xfrm>
          <a:prstGeom prst="rect">
            <a:avLst/>
          </a:prstGeom>
        </p:spPr>
      </p:pic>
      <p:pic>
        <p:nvPicPr>
          <p:cNvPr id="42" name="Picture 41" descr="A screen shot of a graph&#10;&#10;AI-generated content may be incorrect.">
            <a:extLst>
              <a:ext uri="{FF2B5EF4-FFF2-40B4-BE49-F238E27FC236}">
                <a16:creationId xmlns:a16="http://schemas.microsoft.com/office/drawing/2014/main" id="{9CCF85C2-31F4-F4A4-6009-87D8AB689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83"/>
            <a:ext cx="5228562" cy="3676333"/>
          </a:xfrm>
          <a:prstGeom prst="rect">
            <a:avLst/>
          </a:prstGeom>
        </p:spPr>
      </p:pic>
      <p:pic>
        <p:nvPicPr>
          <p:cNvPr id="39" name="Picture 38" descr="A screen shot of a graph&#10;&#10;AI-generated content may be incorrect.">
            <a:extLst>
              <a:ext uri="{FF2B5EF4-FFF2-40B4-BE49-F238E27FC236}">
                <a16:creationId xmlns:a16="http://schemas.microsoft.com/office/drawing/2014/main" id="{FDC69F78-D596-DDD6-E35A-0E77C9CCD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498" y="3162495"/>
            <a:ext cx="5221224" cy="3671173"/>
          </a:xfrm>
          <a:prstGeom prst="rect">
            <a:avLst/>
          </a:prstGeom>
        </p:spPr>
      </p:pic>
      <p:pic>
        <p:nvPicPr>
          <p:cNvPr id="36" name="Picture 35" descr="A screen shot of a graph&#10;&#10;AI-generated content may be incorrect.">
            <a:extLst>
              <a:ext uri="{FF2B5EF4-FFF2-40B4-BE49-F238E27FC236}">
                <a16:creationId xmlns:a16="http://schemas.microsoft.com/office/drawing/2014/main" id="{4039B3AC-B26E-BA2A-6AAF-1F43B0F0B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568" y="10283"/>
            <a:ext cx="5256343" cy="3695866"/>
          </a:xfrm>
          <a:prstGeom prst="rect">
            <a:avLst/>
          </a:prstGeom>
        </p:spPr>
      </p:pic>
      <p:cxnSp>
        <p:nvCxnSpPr>
          <p:cNvPr id="7" name="Straight Arrow Connector 6">
            <a:extLst>
              <a:ext uri="{FF2B5EF4-FFF2-40B4-BE49-F238E27FC236}">
                <a16:creationId xmlns:a16="http://schemas.microsoft.com/office/drawing/2014/main" id="{28C42B5F-9CB8-ECDF-B6ED-DAFF599913A4}"/>
              </a:ext>
            </a:extLst>
          </p:cNvPr>
          <p:cNvCxnSpPr/>
          <p:nvPr/>
        </p:nvCxnSpPr>
        <p:spPr>
          <a:xfrm>
            <a:off x="603504" y="1711452"/>
            <a:ext cx="69037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36FA446-963D-C745-F80F-2AA29B139482}"/>
              </a:ext>
            </a:extLst>
          </p:cNvPr>
          <p:cNvCxnSpPr/>
          <p:nvPr/>
        </p:nvCxnSpPr>
        <p:spPr>
          <a:xfrm>
            <a:off x="1755648" y="2049780"/>
            <a:ext cx="69311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428922D-B113-E9AE-60C6-74E58A595F1F}"/>
              </a:ext>
            </a:extLst>
          </p:cNvPr>
          <p:cNvCxnSpPr/>
          <p:nvPr/>
        </p:nvCxnSpPr>
        <p:spPr>
          <a:xfrm>
            <a:off x="2907701" y="2241804"/>
            <a:ext cx="69494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099C361-A1E9-94A7-E19E-7210A02815C2}"/>
              </a:ext>
            </a:extLst>
          </p:cNvPr>
          <p:cNvCxnSpPr/>
          <p:nvPr/>
        </p:nvCxnSpPr>
        <p:spPr>
          <a:xfrm>
            <a:off x="4064417" y="2347152"/>
            <a:ext cx="69631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B63114F-2AF3-2080-3170-8E7E5F4F7182}"/>
              </a:ext>
            </a:extLst>
          </p:cNvPr>
          <p:cNvCxnSpPr>
            <a:cxnSpLocks/>
          </p:cNvCxnSpPr>
          <p:nvPr/>
        </p:nvCxnSpPr>
        <p:spPr>
          <a:xfrm>
            <a:off x="613029" y="4663821"/>
            <a:ext cx="695342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EA242432-FCF2-3C96-6466-BEFAF06345F9}"/>
              </a:ext>
            </a:extLst>
          </p:cNvPr>
          <p:cNvCxnSpPr>
            <a:cxnSpLocks/>
          </p:cNvCxnSpPr>
          <p:nvPr/>
        </p:nvCxnSpPr>
        <p:spPr>
          <a:xfrm>
            <a:off x="1784223" y="5025771"/>
            <a:ext cx="693221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91EF11FA-DB6D-9BAD-2D3F-52A634BB3806}"/>
              </a:ext>
            </a:extLst>
          </p:cNvPr>
          <p:cNvCxnSpPr>
            <a:cxnSpLocks/>
          </p:cNvCxnSpPr>
          <p:nvPr/>
        </p:nvCxnSpPr>
        <p:spPr>
          <a:xfrm>
            <a:off x="2927223" y="5317902"/>
            <a:ext cx="692991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5F987E4B-F189-DD0B-D44B-32BD644A05DE}"/>
              </a:ext>
            </a:extLst>
          </p:cNvPr>
          <p:cNvCxnSpPr>
            <a:cxnSpLocks/>
          </p:cNvCxnSpPr>
          <p:nvPr/>
        </p:nvCxnSpPr>
        <p:spPr>
          <a:xfrm>
            <a:off x="4102989" y="5477880"/>
            <a:ext cx="691553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3" name="TextBox 22">
            <a:extLst>
              <a:ext uri="{FF2B5EF4-FFF2-40B4-BE49-F238E27FC236}">
                <a16:creationId xmlns:a16="http://schemas.microsoft.com/office/drawing/2014/main" id="{C6DF8F21-DE66-DEDF-52E7-DA8F02049DAB}"/>
              </a:ext>
            </a:extLst>
          </p:cNvPr>
          <p:cNvSpPr txBox="1"/>
          <p:nvPr/>
        </p:nvSpPr>
        <p:spPr>
          <a:xfrm>
            <a:off x="4684014" y="3802526"/>
            <a:ext cx="2375154" cy="723275"/>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Parallel </a:t>
            </a:r>
          </a:p>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Case: 6GHz</a:t>
            </a:r>
          </a:p>
        </p:txBody>
      </p:sp>
      <p:sp>
        <p:nvSpPr>
          <p:cNvPr id="24" name="TextBox 23">
            <a:extLst>
              <a:ext uri="{FF2B5EF4-FFF2-40B4-BE49-F238E27FC236}">
                <a16:creationId xmlns:a16="http://schemas.microsoft.com/office/drawing/2014/main" id="{50A23132-A949-FC72-0468-775E8580B477}"/>
              </a:ext>
            </a:extLst>
          </p:cNvPr>
          <p:cNvSpPr txBox="1"/>
          <p:nvPr/>
        </p:nvSpPr>
        <p:spPr>
          <a:xfrm>
            <a:off x="4633724" y="606985"/>
            <a:ext cx="2375154" cy="723275"/>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Parallel </a:t>
            </a:r>
          </a:p>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Case: 2GHz</a:t>
            </a:r>
          </a:p>
        </p:txBody>
      </p:sp>
      <p:sp>
        <p:nvSpPr>
          <p:cNvPr id="25" name="TextBox 24">
            <a:extLst>
              <a:ext uri="{FF2B5EF4-FFF2-40B4-BE49-F238E27FC236}">
                <a16:creationId xmlns:a16="http://schemas.microsoft.com/office/drawing/2014/main" id="{1EB8A231-4315-45D4-83C3-EB63D60098DB}"/>
              </a:ext>
            </a:extLst>
          </p:cNvPr>
          <p:cNvSpPr txBox="1"/>
          <p:nvPr/>
        </p:nvSpPr>
        <p:spPr>
          <a:xfrm>
            <a:off x="993268" y="1006458"/>
            <a:ext cx="2642616"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ZX60-233LPN+</a:t>
            </a:r>
          </a:p>
        </p:txBody>
      </p:sp>
      <p:sp>
        <p:nvSpPr>
          <p:cNvPr id="26" name="TextBox 25">
            <a:extLst>
              <a:ext uri="{FF2B5EF4-FFF2-40B4-BE49-F238E27FC236}">
                <a16:creationId xmlns:a16="http://schemas.microsoft.com/office/drawing/2014/main" id="{63DBB6C7-DCB9-DC1D-D2A9-76EB344573F8}"/>
              </a:ext>
            </a:extLst>
          </p:cNvPr>
          <p:cNvSpPr txBox="1"/>
          <p:nvPr/>
        </p:nvSpPr>
        <p:spPr>
          <a:xfrm>
            <a:off x="7857363" y="983980"/>
            <a:ext cx="356311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X4 ZX60-233LPN+</a:t>
            </a:r>
          </a:p>
        </p:txBody>
      </p:sp>
      <p:sp>
        <p:nvSpPr>
          <p:cNvPr id="27" name="TextBox 26">
            <a:extLst>
              <a:ext uri="{FF2B5EF4-FFF2-40B4-BE49-F238E27FC236}">
                <a16:creationId xmlns:a16="http://schemas.microsoft.com/office/drawing/2014/main" id="{93B49993-D352-DF89-A2C9-DB0248731418}"/>
              </a:ext>
            </a:extLst>
          </p:cNvPr>
          <p:cNvSpPr txBox="1"/>
          <p:nvPr/>
        </p:nvSpPr>
        <p:spPr>
          <a:xfrm>
            <a:off x="993268" y="4021054"/>
            <a:ext cx="2642616"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ZX60-233LPN+</a:t>
            </a:r>
          </a:p>
        </p:txBody>
      </p:sp>
      <p:sp>
        <p:nvSpPr>
          <p:cNvPr id="28" name="TextBox 27">
            <a:extLst>
              <a:ext uri="{FF2B5EF4-FFF2-40B4-BE49-F238E27FC236}">
                <a16:creationId xmlns:a16="http://schemas.microsoft.com/office/drawing/2014/main" id="{CCD086AD-B422-538D-B839-A38C380D1E71}"/>
              </a:ext>
            </a:extLst>
          </p:cNvPr>
          <p:cNvSpPr txBox="1"/>
          <p:nvPr/>
        </p:nvSpPr>
        <p:spPr>
          <a:xfrm>
            <a:off x="7857363" y="3998576"/>
            <a:ext cx="369646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X4 ZX60-233LPN+</a:t>
            </a:r>
          </a:p>
        </p:txBody>
      </p:sp>
      <p:pic>
        <p:nvPicPr>
          <p:cNvPr id="31" name="Picture 2">
            <a:extLst>
              <a:ext uri="{FF2B5EF4-FFF2-40B4-BE49-F238E27FC236}">
                <a16:creationId xmlns:a16="http://schemas.microsoft.com/office/drawing/2014/main" id="{3F83C9D0-CC6A-1363-5A0C-0002BCDB92C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708" t="30694" r="10000" b="22639"/>
          <a:stretch/>
        </p:blipFill>
        <p:spPr bwMode="auto">
          <a:xfrm>
            <a:off x="582169" y="2289205"/>
            <a:ext cx="780332" cy="6085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0F37A1E2-B561-3C18-1BD9-8727D4D5E0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708" t="30694" r="10000" b="22639"/>
          <a:stretch/>
        </p:blipFill>
        <p:spPr bwMode="auto">
          <a:xfrm>
            <a:off x="582169" y="5478759"/>
            <a:ext cx="780332" cy="60852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E979DA-70E6-C407-B6F2-50E51AAE2312}"/>
              </a:ext>
            </a:extLst>
          </p:cNvPr>
          <p:cNvSpPr txBox="1"/>
          <p:nvPr/>
        </p:nvSpPr>
        <p:spPr>
          <a:xfrm>
            <a:off x="743653" y="2380684"/>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29" name="TextBox 28">
            <a:extLst>
              <a:ext uri="{FF2B5EF4-FFF2-40B4-BE49-F238E27FC236}">
                <a16:creationId xmlns:a16="http://schemas.microsoft.com/office/drawing/2014/main" id="{5B296C1B-A63E-F704-1A1E-0C133F982A8F}"/>
              </a:ext>
            </a:extLst>
          </p:cNvPr>
          <p:cNvSpPr txBox="1"/>
          <p:nvPr/>
        </p:nvSpPr>
        <p:spPr>
          <a:xfrm>
            <a:off x="741809" y="5556300"/>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pic>
        <p:nvPicPr>
          <p:cNvPr id="18" name="Picture 2">
            <a:extLst>
              <a:ext uri="{FF2B5EF4-FFF2-40B4-BE49-F238E27FC236}">
                <a16:creationId xmlns:a16="http://schemas.microsoft.com/office/drawing/2014/main" id="{F30C842F-DF77-FEA8-4A0B-2F7815B7148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77" t="26439" r="2832" b="34296"/>
          <a:stretch/>
        </p:blipFill>
        <p:spPr bwMode="auto">
          <a:xfrm>
            <a:off x="7354115" y="2370902"/>
            <a:ext cx="2319095" cy="5121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EBDA56DA-A49F-A921-4DDC-DFBC575B3EC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77" t="26439" r="2832" b="34296"/>
          <a:stretch/>
        </p:blipFill>
        <p:spPr bwMode="auto">
          <a:xfrm>
            <a:off x="7354115" y="5556300"/>
            <a:ext cx="2165170" cy="47815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059B5A10-8F7C-79E0-2594-82BE81836AE8}"/>
              </a:ext>
            </a:extLst>
          </p:cNvPr>
          <p:cNvSpPr txBox="1"/>
          <p:nvPr/>
        </p:nvSpPr>
        <p:spPr>
          <a:xfrm>
            <a:off x="8716434" y="2327009"/>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LS</a:t>
            </a:r>
          </a:p>
        </p:txBody>
      </p:sp>
      <p:sp>
        <p:nvSpPr>
          <p:cNvPr id="41" name="TextBox 40">
            <a:extLst>
              <a:ext uri="{FF2B5EF4-FFF2-40B4-BE49-F238E27FC236}">
                <a16:creationId xmlns:a16="http://schemas.microsoft.com/office/drawing/2014/main" id="{A8EFD0BF-4C0A-4476-C02E-14293D3AA573}"/>
              </a:ext>
            </a:extLst>
          </p:cNvPr>
          <p:cNvSpPr txBox="1"/>
          <p:nvPr/>
        </p:nvSpPr>
        <p:spPr>
          <a:xfrm>
            <a:off x="8628781" y="5499859"/>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LS</a:t>
            </a:r>
          </a:p>
        </p:txBody>
      </p:sp>
      <p:sp>
        <p:nvSpPr>
          <p:cNvPr id="3" name="TextBox 2">
            <a:extLst>
              <a:ext uri="{FF2B5EF4-FFF2-40B4-BE49-F238E27FC236}">
                <a16:creationId xmlns:a16="http://schemas.microsoft.com/office/drawing/2014/main" id="{A3097AF6-A943-C955-A5B2-E513C22F95CB}"/>
              </a:ext>
            </a:extLst>
          </p:cNvPr>
          <p:cNvSpPr txBox="1"/>
          <p:nvPr/>
        </p:nvSpPr>
        <p:spPr>
          <a:xfrm>
            <a:off x="2102485" y="5487827"/>
            <a:ext cx="3066173" cy="369332"/>
          </a:xfrm>
          <a:prstGeom prst="rect">
            <a:avLst/>
          </a:prstGeom>
          <a:noFill/>
        </p:spPr>
        <p:txBody>
          <a:bodyPr wrap="square" rtlCol="0">
            <a:spAutoFit/>
          </a:bodyPr>
          <a:lstStyle/>
          <a:p>
            <a:pPr algn="ctr"/>
            <a:r>
              <a:rPr lang="en-US" b="1" dirty="0">
                <a:solidFill>
                  <a:schemeClr val="bg2">
                    <a:lumMod val="75000"/>
                  </a:schemeClr>
                </a:solidFill>
              </a:rPr>
              <a:t>Gray</a:t>
            </a:r>
            <a:r>
              <a:rPr lang="en-US" dirty="0"/>
              <a:t>: +3.1dBm</a:t>
            </a:r>
          </a:p>
        </p:txBody>
      </p:sp>
      <p:sp>
        <p:nvSpPr>
          <p:cNvPr id="4" name="TextBox 3">
            <a:extLst>
              <a:ext uri="{FF2B5EF4-FFF2-40B4-BE49-F238E27FC236}">
                <a16:creationId xmlns:a16="http://schemas.microsoft.com/office/drawing/2014/main" id="{580025E6-FF9E-AB79-A17F-AC395AEA1C8A}"/>
              </a:ext>
            </a:extLst>
          </p:cNvPr>
          <p:cNvSpPr txBox="1"/>
          <p:nvPr/>
        </p:nvSpPr>
        <p:spPr>
          <a:xfrm>
            <a:off x="10088753" y="1878625"/>
            <a:ext cx="1750970" cy="369332"/>
          </a:xfrm>
          <a:prstGeom prst="rect">
            <a:avLst/>
          </a:prstGeom>
          <a:noFill/>
        </p:spPr>
        <p:txBody>
          <a:bodyPr wrap="square" rtlCol="0">
            <a:spAutoFit/>
          </a:bodyPr>
          <a:lstStyle/>
          <a:p>
            <a:pPr algn="ctr"/>
            <a:r>
              <a:rPr lang="en-US" b="1" dirty="0">
                <a:solidFill>
                  <a:srgbClr val="FF0000"/>
                </a:solidFill>
              </a:rPr>
              <a:t>Red</a:t>
            </a:r>
            <a:r>
              <a:rPr lang="en-US" dirty="0"/>
              <a:t>: +4.9dBm</a:t>
            </a:r>
          </a:p>
        </p:txBody>
      </p:sp>
      <p:sp>
        <p:nvSpPr>
          <p:cNvPr id="5" name="TextBox 4">
            <a:extLst>
              <a:ext uri="{FF2B5EF4-FFF2-40B4-BE49-F238E27FC236}">
                <a16:creationId xmlns:a16="http://schemas.microsoft.com/office/drawing/2014/main" id="{B46B4FB8-0369-894E-1166-7BC90C58AA85}"/>
              </a:ext>
            </a:extLst>
          </p:cNvPr>
          <p:cNvSpPr txBox="1"/>
          <p:nvPr/>
        </p:nvSpPr>
        <p:spPr>
          <a:xfrm>
            <a:off x="10304129" y="4990019"/>
            <a:ext cx="1700006" cy="369332"/>
          </a:xfrm>
          <a:prstGeom prst="rect">
            <a:avLst/>
          </a:prstGeom>
          <a:noFill/>
        </p:spPr>
        <p:txBody>
          <a:bodyPr wrap="square" rtlCol="0">
            <a:spAutoFit/>
          </a:bodyPr>
          <a:lstStyle/>
          <a:p>
            <a:pPr algn="ctr"/>
            <a:r>
              <a:rPr lang="en-US" b="1" dirty="0">
                <a:solidFill>
                  <a:srgbClr val="FF0000"/>
                </a:solidFill>
              </a:rPr>
              <a:t>Red</a:t>
            </a:r>
            <a:r>
              <a:rPr lang="en-US" dirty="0"/>
              <a:t>: +3.8dBm</a:t>
            </a:r>
          </a:p>
        </p:txBody>
      </p:sp>
      <p:sp>
        <p:nvSpPr>
          <p:cNvPr id="6" name="TextBox 5">
            <a:extLst>
              <a:ext uri="{FF2B5EF4-FFF2-40B4-BE49-F238E27FC236}">
                <a16:creationId xmlns:a16="http://schemas.microsoft.com/office/drawing/2014/main" id="{5AC68DBE-4511-19CA-D905-7A7D9C826C9F}"/>
              </a:ext>
            </a:extLst>
          </p:cNvPr>
          <p:cNvSpPr txBox="1"/>
          <p:nvPr/>
        </p:nvSpPr>
        <p:spPr>
          <a:xfrm>
            <a:off x="9418701" y="2378741"/>
            <a:ext cx="2888623"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dirty="0">
                <a:solidFill>
                  <a:prstClr val="black"/>
                </a:solidFill>
                <a:latin typeface="Aptos" panose="02110004020202020204"/>
              </a:rPr>
              <a:t>Noise Floor Limited</a:t>
            </a:r>
            <a:endParaRPr kumimoji="0" lang="en-US" sz="18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958433F8-44E0-E9E5-4E2B-8E14DC95BAC5}"/>
              </a:ext>
            </a:extLst>
          </p:cNvPr>
          <p:cNvSpPr txBox="1"/>
          <p:nvPr/>
        </p:nvSpPr>
        <p:spPr>
          <a:xfrm>
            <a:off x="9401692" y="5421372"/>
            <a:ext cx="2888623"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dirty="0">
                <a:solidFill>
                  <a:prstClr val="black"/>
                </a:solidFill>
                <a:latin typeface="Aptos" panose="02110004020202020204"/>
              </a:rPr>
              <a:t>Noise Floor Limited</a:t>
            </a:r>
            <a:endParaRPr kumimoji="0" lang="en-US" sz="18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5E2CE342-6F9C-5655-8D0B-DAAE89CA461D}"/>
              </a:ext>
            </a:extLst>
          </p:cNvPr>
          <p:cNvSpPr txBox="1"/>
          <p:nvPr/>
        </p:nvSpPr>
        <p:spPr>
          <a:xfrm>
            <a:off x="3098130" y="2376495"/>
            <a:ext cx="1738284" cy="369332"/>
          </a:xfrm>
          <a:prstGeom prst="rect">
            <a:avLst/>
          </a:prstGeom>
          <a:noFill/>
        </p:spPr>
        <p:txBody>
          <a:bodyPr wrap="square" rtlCol="0">
            <a:spAutoFit/>
          </a:bodyPr>
          <a:lstStyle/>
          <a:p>
            <a:pPr algn="ctr"/>
            <a:r>
              <a:rPr lang="en-US" b="1" dirty="0">
                <a:solidFill>
                  <a:srgbClr val="FF0000"/>
                </a:solidFill>
              </a:rPr>
              <a:t>Red</a:t>
            </a:r>
            <a:r>
              <a:rPr lang="en-US" dirty="0"/>
              <a:t>: +5.5dBm</a:t>
            </a:r>
          </a:p>
        </p:txBody>
      </p:sp>
      <p:sp>
        <p:nvSpPr>
          <p:cNvPr id="2" name="TextBox 1">
            <a:extLst>
              <a:ext uri="{FF2B5EF4-FFF2-40B4-BE49-F238E27FC236}">
                <a16:creationId xmlns:a16="http://schemas.microsoft.com/office/drawing/2014/main" id="{ABE9A950-0A4A-8ECB-64EC-3C5744C7B2F9}"/>
              </a:ext>
            </a:extLst>
          </p:cNvPr>
          <p:cNvSpPr txBox="1"/>
          <p:nvPr/>
        </p:nvSpPr>
        <p:spPr>
          <a:xfrm>
            <a:off x="721047" y="2533132"/>
            <a:ext cx="2145471"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Pout=+20.7dBm</a:t>
            </a:r>
          </a:p>
        </p:txBody>
      </p:sp>
      <p:sp>
        <p:nvSpPr>
          <p:cNvPr id="12" name="TextBox 11">
            <a:extLst>
              <a:ext uri="{FF2B5EF4-FFF2-40B4-BE49-F238E27FC236}">
                <a16:creationId xmlns:a16="http://schemas.microsoft.com/office/drawing/2014/main" id="{F3AE780B-3067-EB3A-E608-488819F8ED04}"/>
              </a:ext>
            </a:extLst>
          </p:cNvPr>
          <p:cNvSpPr txBox="1"/>
          <p:nvPr/>
        </p:nvSpPr>
        <p:spPr>
          <a:xfrm>
            <a:off x="8813427" y="5762370"/>
            <a:ext cx="2147955"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Pout=+25.0dBm</a:t>
            </a:r>
          </a:p>
        </p:txBody>
      </p:sp>
      <p:sp>
        <p:nvSpPr>
          <p:cNvPr id="14" name="TextBox 13">
            <a:extLst>
              <a:ext uri="{FF2B5EF4-FFF2-40B4-BE49-F238E27FC236}">
                <a16:creationId xmlns:a16="http://schemas.microsoft.com/office/drawing/2014/main" id="{F004D148-B1E8-690D-43EA-979A387AF42F}"/>
              </a:ext>
            </a:extLst>
          </p:cNvPr>
          <p:cNvSpPr txBox="1"/>
          <p:nvPr/>
        </p:nvSpPr>
        <p:spPr>
          <a:xfrm>
            <a:off x="8887395" y="2623189"/>
            <a:ext cx="2147955"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Pout=+26.2dBm</a:t>
            </a:r>
          </a:p>
        </p:txBody>
      </p:sp>
      <p:sp>
        <p:nvSpPr>
          <p:cNvPr id="16" name="TextBox 15">
            <a:extLst>
              <a:ext uri="{FF2B5EF4-FFF2-40B4-BE49-F238E27FC236}">
                <a16:creationId xmlns:a16="http://schemas.microsoft.com/office/drawing/2014/main" id="{B14939EF-1A1E-3D1C-43E7-595B39A1C093}"/>
              </a:ext>
            </a:extLst>
          </p:cNvPr>
          <p:cNvSpPr txBox="1"/>
          <p:nvPr/>
        </p:nvSpPr>
        <p:spPr>
          <a:xfrm>
            <a:off x="721047" y="5695396"/>
            <a:ext cx="2145471"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Pout=+19.0dBm</a:t>
            </a:r>
          </a:p>
        </p:txBody>
      </p:sp>
      <p:sp>
        <p:nvSpPr>
          <p:cNvPr id="30" name="TextBox 29">
            <a:extLst>
              <a:ext uri="{FF2B5EF4-FFF2-40B4-BE49-F238E27FC236}">
                <a16:creationId xmlns:a16="http://schemas.microsoft.com/office/drawing/2014/main" id="{18E23B87-B2CE-621D-167C-28C09B7A56AF}"/>
              </a:ext>
            </a:extLst>
          </p:cNvPr>
          <p:cNvSpPr txBox="1"/>
          <p:nvPr/>
        </p:nvSpPr>
        <p:spPr>
          <a:xfrm>
            <a:off x="-170162" y="1966466"/>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=7.8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33" name="TextBox 32">
            <a:extLst>
              <a:ext uri="{FF2B5EF4-FFF2-40B4-BE49-F238E27FC236}">
                <a16:creationId xmlns:a16="http://schemas.microsoft.com/office/drawing/2014/main" id="{1399ED73-9802-65FC-3253-C65DEDF580EB}"/>
              </a:ext>
            </a:extLst>
          </p:cNvPr>
          <p:cNvSpPr txBox="1"/>
          <p:nvPr/>
        </p:nvSpPr>
        <p:spPr>
          <a:xfrm>
            <a:off x="-104833" y="5015273"/>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=3.3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Tree>
    <p:extLst>
      <p:ext uri="{BB962C8B-B14F-4D97-AF65-F5344CB8AC3E}">
        <p14:creationId xmlns:p14="http://schemas.microsoft.com/office/powerpoint/2010/main" val="2140676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1A4236-0D26-F44A-C833-A8055B64C0EB}"/>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FF116E37-F571-A0EC-D0D8-FF33A1AD0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7" name="Rectangle 6">
            <a:extLst>
              <a:ext uri="{FF2B5EF4-FFF2-40B4-BE49-F238E27FC236}">
                <a16:creationId xmlns:a16="http://schemas.microsoft.com/office/drawing/2014/main" id="{8FC11522-1D3C-2B65-40A3-47DEA437B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76336D58-2D56-7E69-DC78-7C2CE243B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EC513BA8-40CB-5809-FB7D-A3EA2FC0A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DB642B9-D2F6-6DBE-45F4-1E4049D41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BAEBFB64-AC1D-BECC-3F50-793E9FC57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FD2A947-B96A-3434-8C2E-36A4ED3F8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B0E65E63-ADE7-34DB-7AFA-C022BF325351}"/>
              </a:ext>
            </a:extLst>
          </p:cNvPr>
          <p:cNvPicPr>
            <a:picLocks noChangeAspect="1"/>
          </p:cNvPicPr>
          <p:nvPr/>
        </p:nvPicPr>
        <p:blipFill>
          <a:blip r:embed="rId3"/>
          <a:stretch>
            <a:fillRect/>
          </a:stretch>
        </p:blipFill>
        <p:spPr>
          <a:xfrm>
            <a:off x="8635960" y="6274484"/>
            <a:ext cx="3534268" cy="562053"/>
          </a:xfrm>
          <a:prstGeom prst="rect">
            <a:avLst/>
          </a:prstGeom>
        </p:spPr>
      </p:pic>
      <p:sp>
        <p:nvSpPr>
          <p:cNvPr id="5" name="Title 1">
            <a:extLst>
              <a:ext uri="{FF2B5EF4-FFF2-40B4-BE49-F238E27FC236}">
                <a16:creationId xmlns:a16="http://schemas.microsoft.com/office/drawing/2014/main" id="{906CDDA4-726E-7E58-2DD6-916E0E25EAB6}"/>
              </a:ext>
            </a:extLst>
          </p:cNvPr>
          <p:cNvSpPr txBox="1">
            <a:spLocks/>
          </p:cNvSpPr>
          <p:nvPr/>
        </p:nvSpPr>
        <p:spPr>
          <a:xfrm>
            <a:off x="4178808" y="645836"/>
            <a:ext cx="7461504" cy="5546047"/>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j-ea"/>
              <a:cs typeface="+mj-cs"/>
            </a:endParaRPr>
          </a:p>
          <a:p>
            <a:pPr marL="628650" marR="0" lvl="0" indent="0" algn="l" defTabSz="914400" rtl="0" eaLnBrk="1" fontAlgn="auto" latinLnBrk="0" hangingPunct="1">
              <a:lnSpc>
                <a:spcPct val="90000"/>
              </a:lnSpc>
              <a:spcBef>
                <a:spcPct val="0"/>
              </a:spcBef>
              <a:spcAft>
                <a:spcPts val="60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rPr>
              <a:t>	Part 1: What is it? How is it measured? 		  How is it specified?</a:t>
            </a:r>
          </a:p>
          <a:p>
            <a:pPr marL="628650" marR="0" lvl="0" indent="0" algn="l" defTabSz="914400" rtl="0" eaLnBrk="1" fontAlgn="auto" latinLnBrk="0" hangingPunct="1">
              <a:lnSpc>
                <a:spcPct val="90000"/>
              </a:lnSpc>
              <a:spcBef>
                <a:spcPct val="0"/>
              </a:spcBef>
              <a:spcAft>
                <a:spcPts val="60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endParaRPr>
          </a:p>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rPr>
              <a:t>	Part 2: Cascaded LO Drive Amplifiers</a:t>
            </a:r>
          </a:p>
          <a:p>
            <a:pPr marL="628650" marR="0" lvl="0" indent="0" algn="l" defTabSz="914400" rtl="0" eaLnBrk="1" fontAlgn="auto" latinLnBrk="0" hangingPunct="1">
              <a:lnSpc>
                <a:spcPct val="90000"/>
              </a:lnSpc>
              <a:spcBef>
                <a:spcPct val="0"/>
              </a:spcBef>
              <a:spcAft>
                <a:spcPts val="60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rPr>
              <a:t>		2-Series</a:t>
            </a:r>
          </a:p>
          <a:p>
            <a:pPr marL="628650" marR="0" lvl="0" indent="0" algn="l" defTabSz="914400" rtl="0" eaLnBrk="1" fontAlgn="auto" latinLnBrk="0" hangingPunct="1">
              <a:lnSpc>
                <a:spcPct val="90000"/>
              </a:lnSpc>
              <a:spcBef>
                <a:spcPct val="0"/>
              </a:spcBef>
              <a:spcAft>
                <a:spcPts val="60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rPr>
              <a:t>		4-Parallel</a:t>
            </a:r>
          </a:p>
          <a:p>
            <a:pPr marL="628650" marR="0" lvl="0" indent="0" algn="l" defTabSz="914400" rtl="0" eaLnBrk="1" fontAlgn="auto" latinLnBrk="0" hangingPunct="1">
              <a:lnSpc>
                <a:spcPct val="90000"/>
              </a:lnSpc>
              <a:spcBef>
                <a:spcPct val="0"/>
              </a:spcBef>
              <a:spcAft>
                <a:spcPts val="60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endParaRPr>
          </a:p>
          <a:p>
            <a:pPr marL="628650" marR="0" lvl="0" indent="0" algn="l" defTabSz="914400" rtl="0" eaLnBrk="1" fontAlgn="auto" latinLnBrk="0" hangingPunct="1">
              <a:lnSpc>
                <a:spcPct val="90000"/>
              </a:lnSpc>
              <a:spcBef>
                <a:spcPct val="0"/>
              </a:spcBef>
              <a:spcAft>
                <a:spcPts val="60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en-US" sz="4500" b="1" i="0" u="none" strike="noStrike" kern="1200" cap="none" spc="0" normalizeH="0" baseline="0" noProof="0" dirty="0">
                <a:ln>
                  <a:noFill/>
                </a:ln>
                <a:solidFill>
                  <a:prstClr val="black"/>
                </a:solidFill>
                <a:effectLst/>
                <a:uLnTx/>
                <a:uFillTx/>
                <a:latin typeface="Aptos" panose="02110004020202020204"/>
                <a:ea typeface="+mj-ea"/>
                <a:cs typeface="+mj-cs"/>
              </a:rPr>
              <a:t>Part 3: Cascaded LO Drive     		     Amplifiers </a:t>
            </a:r>
          </a:p>
          <a:p>
            <a:pPr marL="628650" marR="0" lvl="0" indent="0" algn="l" defTabSz="914400" rtl="0" eaLnBrk="1" fontAlgn="auto" latinLnBrk="0" hangingPunct="1">
              <a:lnSpc>
                <a:spcPct val="90000"/>
              </a:lnSpc>
              <a:spcBef>
                <a:spcPct val="0"/>
              </a:spcBef>
              <a:spcAft>
                <a:spcPts val="60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ptos" panose="02110004020202020204"/>
                <a:ea typeface="+mj-ea"/>
                <a:cs typeface="+mj-cs"/>
              </a:rPr>
              <a:t>		1-Series -&gt; 4-Parallel</a:t>
            </a:r>
          </a:p>
          <a:p>
            <a:pPr marL="85725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endParaRPr>
          </a:p>
          <a:p>
            <a:pPr marL="85725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rPr>
              <a:t>AM-to-PM Distortion Influence</a:t>
            </a:r>
          </a:p>
          <a:p>
            <a:pPr marL="85725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rPr>
              <a:t>Broadband and Cascade Design Tradeoffs</a:t>
            </a:r>
            <a:br>
              <a:rPr kumimoji="0" lang="en-US" sz="3500" b="0" i="0" u="none" strike="noStrike" kern="1200" cap="none" spc="0" normalizeH="0" baseline="0" noProof="0" dirty="0">
                <a:ln>
                  <a:noFill/>
                </a:ln>
                <a:solidFill>
                  <a:prstClr val="black"/>
                </a:solidFill>
                <a:effectLst/>
                <a:uLnTx/>
                <a:uFillTx/>
                <a:latin typeface="Aptos" panose="02110004020202020204"/>
                <a:ea typeface="+mj-ea"/>
                <a:cs typeface="+mj-cs"/>
              </a:rPr>
            </a:br>
            <a:br>
              <a:rPr kumimoji="0" lang="en-US" sz="2000" b="0" i="0" u="none" strike="noStrike" kern="1200" cap="none" spc="0" normalizeH="0" baseline="0" noProof="0" dirty="0">
                <a:ln>
                  <a:noFill/>
                </a:ln>
                <a:solidFill>
                  <a:prstClr val="black"/>
                </a:solidFill>
                <a:effectLst/>
                <a:uLnTx/>
                <a:uFillTx/>
                <a:latin typeface="Aptos" panose="02110004020202020204"/>
                <a:ea typeface="+mj-ea"/>
                <a:cs typeface="+mj-cs"/>
              </a:rPr>
            </a:br>
            <a:endParaRPr kumimoji="0" lang="en-US" sz="20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sp>
        <p:nvSpPr>
          <p:cNvPr id="4" name="TextBox 3">
            <a:extLst>
              <a:ext uri="{FF2B5EF4-FFF2-40B4-BE49-F238E27FC236}">
                <a16:creationId xmlns:a16="http://schemas.microsoft.com/office/drawing/2014/main" id="{1FD04AA2-ACBB-7F17-1D17-A836570BCA2E}"/>
              </a:ext>
            </a:extLst>
          </p:cNvPr>
          <p:cNvSpPr txBox="1"/>
          <p:nvPr/>
        </p:nvSpPr>
        <p:spPr>
          <a:xfrm>
            <a:off x="1184684" y="105621"/>
            <a:ext cx="10729947" cy="646331"/>
          </a:xfrm>
          <a:prstGeom prst="rect">
            <a:avLst/>
          </a:prstGeom>
          <a:noFill/>
        </p:spPr>
        <p:txBody>
          <a:bodyPr wrap="square" rtlCol="0">
            <a:spAutoFit/>
          </a:bodyPr>
          <a:lstStyle/>
          <a:p>
            <a:r>
              <a:rPr lang="en-US" sz="3600" b="1" dirty="0">
                <a:solidFill>
                  <a:srgbClr val="0070C0"/>
                </a:solidFill>
              </a:rPr>
              <a:t>Low-Level Radio Frequency (LLRF) Workshop 2025</a:t>
            </a:r>
          </a:p>
        </p:txBody>
      </p:sp>
      <p:sp>
        <p:nvSpPr>
          <p:cNvPr id="13" name="Title 1">
            <a:extLst>
              <a:ext uri="{FF2B5EF4-FFF2-40B4-BE49-F238E27FC236}">
                <a16:creationId xmlns:a16="http://schemas.microsoft.com/office/drawing/2014/main" id="{DE85CF7A-60EF-947B-D251-E41553D171DA}"/>
              </a:ext>
            </a:extLst>
          </p:cNvPr>
          <p:cNvSpPr>
            <a:spLocks noGrp="1"/>
          </p:cNvSpPr>
          <p:nvPr>
            <p:ph type="ctrTitle"/>
          </p:nvPr>
        </p:nvSpPr>
        <p:spPr>
          <a:xfrm>
            <a:off x="103075" y="957765"/>
            <a:ext cx="3808780" cy="4700677"/>
          </a:xfrm>
        </p:spPr>
        <p:txBody>
          <a:bodyPr vert="horz" lIns="91440" tIns="45720" rIns="91440" bIns="45720" rtlCol="0" anchor="b">
            <a:noAutofit/>
          </a:bodyPr>
          <a:lstStyle/>
          <a:p>
            <a:pPr algn="r"/>
            <a:r>
              <a:rPr lang="en-US" sz="2800" kern="1200" dirty="0">
                <a:solidFill>
                  <a:srgbClr val="FFFFFF"/>
                </a:solidFill>
                <a:latin typeface="+mj-lt"/>
                <a:ea typeface="+mj-ea"/>
                <a:cs typeface="+mj-cs"/>
              </a:rPr>
              <a:t>Amplifier Additive Phase Modulation Noise Characterization and Testing and Theoretical Discussion of White and Flicker Noise Processes in both Small and Large Signal Regions of Operation* </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Mini-Circuits </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15" name="TextBox 14">
            <a:extLst>
              <a:ext uri="{FF2B5EF4-FFF2-40B4-BE49-F238E27FC236}">
                <a16:creationId xmlns:a16="http://schemas.microsoft.com/office/drawing/2014/main" id="{E1C86BD7-AAD6-A3F6-1765-F2198483AE76}"/>
              </a:ext>
            </a:extLst>
          </p:cNvPr>
          <p:cNvSpPr txBox="1"/>
          <p:nvPr/>
        </p:nvSpPr>
        <p:spPr>
          <a:xfrm>
            <a:off x="4059598" y="6478530"/>
            <a:ext cx="2624328" cy="369332"/>
          </a:xfrm>
          <a:prstGeom prst="rect">
            <a:avLst/>
          </a:prstGeom>
          <a:noFill/>
        </p:spPr>
        <p:txBody>
          <a:bodyPr wrap="square" rtlCol="0">
            <a:spAutoFit/>
          </a:bodyPr>
          <a:lstStyle/>
          <a:p>
            <a:r>
              <a:rPr lang="en-US" dirty="0"/>
              <a:t>*Class A, AB Only</a:t>
            </a:r>
          </a:p>
        </p:txBody>
      </p:sp>
      <p:sp>
        <p:nvSpPr>
          <p:cNvPr id="17" name="TextBox 16">
            <a:extLst>
              <a:ext uri="{FF2B5EF4-FFF2-40B4-BE49-F238E27FC236}">
                <a16:creationId xmlns:a16="http://schemas.microsoft.com/office/drawing/2014/main" id="{A82C9B56-2C1F-5122-8F60-1AC105BAA67C}"/>
              </a:ext>
            </a:extLst>
          </p:cNvPr>
          <p:cNvSpPr txBox="1"/>
          <p:nvPr/>
        </p:nvSpPr>
        <p:spPr>
          <a:xfrm>
            <a:off x="3236976" y="6524524"/>
            <a:ext cx="899753" cy="369332"/>
          </a:xfrm>
          <a:prstGeom prst="rect">
            <a:avLst/>
          </a:prstGeom>
          <a:noFill/>
        </p:spPr>
        <p:txBody>
          <a:bodyPr wrap="square" rtlCol="0">
            <a:spAutoFit/>
          </a:bodyPr>
          <a:lstStyle/>
          <a:p>
            <a:r>
              <a:rPr lang="en-US" dirty="0">
                <a:solidFill>
                  <a:schemeClr val="bg2">
                    <a:lumMod val="90000"/>
                  </a:schemeClr>
                </a:solidFill>
              </a:rPr>
              <a:t>Id#107</a:t>
            </a:r>
          </a:p>
        </p:txBody>
      </p:sp>
    </p:spTree>
    <p:extLst>
      <p:ext uri="{BB962C8B-B14F-4D97-AF65-F5344CB8AC3E}">
        <p14:creationId xmlns:p14="http://schemas.microsoft.com/office/powerpoint/2010/main" val="1696600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B55B2-9D99-30F8-6531-91398AFDFCF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42BA582-7944-8152-F84E-54F0911EFDE0}"/>
              </a:ext>
            </a:extLst>
          </p:cNvPr>
          <p:cNvPicPr>
            <a:picLocks noChangeAspect="1"/>
          </p:cNvPicPr>
          <p:nvPr/>
        </p:nvPicPr>
        <p:blipFill>
          <a:blip r:embed="rId2"/>
          <a:stretch>
            <a:fillRect/>
          </a:stretch>
        </p:blipFill>
        <p:spPr>
          <a:xfrm>
            <a:off x="6142644" y="2773966"/>
            <a:ext cx="6027584" cy="3881700"/>
          </a:xfrm>
          <a:prstGeom prst="rect">
            <a:avLst/>
          </a:prstGeom>
        </p:spPr>
      </p:pic>
      <p:pic>
        <p:nvPicPr>
          <p:cNvPr id="3" name="Picture 2">
            <a:extLst>
              <a:ext uri="{FF2B5EF4-FFF2-40B4-BE49-F238E27FC236}">
                <a16:creationId xmlns:a16="http://schemas.microsoft.com/office/drawing/2014/main" id="{4BC595ED-42FC-5592-36E0-057C8CA5177C}"/>
              </a:ext>
            </a:extLst>
          </p:cNvPr>
          <p:cNvPicPr>
            <a:picLocks noChangeAspect="1"/>
          </p:cNvPicPr>
          <p:nvPr/>
        </p:nvPicPr>
        <p:blipFill>
          <a:blip r:embed="rId3"/>
          <a:stretch>
            <a:fillRect/>
          </a:stretch>
        </p:blipFill>
        <p:spPr>
          <a:xfrm>
            <a:off x="0" y="-1"/>
            <a:ext cx="4584589" cy="2755631"/>
          </a:xfrm>
          <a:prstGeom prst="rect">
            <a:avLst/>
          </a:prstGeom>
        </p:spPr>
      </p:pic>
      <p:sp>
        <p:nvSpPr>
          <p:cNvPr id="6" name="TextBox 5">
            <a:extLst>
              <a:ext uri="{FF2B5EF4-FFF2-40B4-BE49-F238E27FC236}">
                <a16:creationId xmlns:a16="http://schemas.microsoft.com/office/drawing/2014/main" id="{DFA02EC9-DB70-F079-BCE2-FDDF9313623B}"/>
              </a:ext>
            </a:extLst>
          </p:cNvPr>
          <p:cNvSpPr txBox="1"/>
          <p:nvPr/>
        </p:nvSpPr>
        <p:spPr>
          <a:xfrm>
            <a:off x="11266" y="2773966"/>
            <a:ext cx="6315106" cy="1292662"/>
          </a:xfrm>
          <a:prstGeom prst="rect">
            <a:avLst/>
          </a:prstGeom>
          <a:noFill/>
          <a:ln>
            <a:solidFill>
              <a:schemeClr val="accent1"/>
            </a:solidFill>
          </a:ln>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Series/Parallel Case 1:  6GHz</a:t>
            </a:r>
          </a:p>
          <a:p>
            <a:pPr marL="120015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X1 Amp1 (A1) – X4 Amp1 (A2)</a:t>
            </a:r>
          </a:p>
          <a:p>
            <a:pPr marL="120015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X1:1 – 5dB Comp. X4(each): 5 – 10dB Comp</a:t>
            </a:r>
          </a:p>
        </p:txBody>
      </p:sp>
      <p:pic>
        <p:nvPicPr>
          <p:cNvPr id="12" name="Picture 11">
            <a:extLst>
              <a:ext uri="{FF2B5EF4-FFF2-40B4-BE49-F238E27FC236}">
                <a16:creationId xmlns:a16="http://schemas.microsoft.com/office/drawing/2014/main" id="{FDD8D83C-11DE-5D24-98B1-41456FCAB73D}"/>
              </a:ext>
            </a:extLst>
          </p:cNvPr>
          <p:cNvPicPr>
            <a:picLocks noChangeAspect="1"/>
          </p:cNvPicPr>
          <p:nvPr/>
        </p:nvPicPr>
        <p:blipFill>
          <a:blip r:embed="rId4"/>
          <a:stretch>
            <a:fillRect/>
          </a:stretch>
        </p:blipFill>
        <p:spPr>
          <a:xfrm>
            <a:off x="7607413" y="-2"/>
            <a:ext cx="4584589" cy="2755631"/>
          </a:xfrm>
          <a:prstGeom prst="rect">
            <a:avLst/>
          </a:prstGeom>
        </p:spPr>
      </p:pic>
      <p:sp>
        <p:nvSpPr>
          <p:cNvPr id="13" name="TextBox 12">
            <a:extLst>
              <a:ext uri="{FF2B5EF4-FFF2-40B4-BE49-F238E27FC236}">
                <a16:creationId xmlns:a16="http://schemas.microsoft.com/office/drawing/2014/main" id="{73D12D8F-0928-81F2-A4A3-17BC51B59867}"/>
              </a:ext>
            </a:extLst>
          </p:cNvPr>
          <p:cNvSpPr txBox="1"/>
          <p:nvPr/>
        </p:nvSpPr>
        <p:spPr>
          <a:xfrm>
            <a:off x="5142085" y="0"/>
            <a:ext cx="1962695"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X1 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0 dB PAD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X4 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4" name="Picture 13">
            <a:extLst>
              <a:ext uri="{FF2B5EF4-FFF2-40B4-BE49-F238E27FC236}">
                <a16:creationId xmlns:a16="http://schemas.microsoft.com/office/drawing/2014/main" id="{1535F276-71FC-403E-5196-300175A1A04D}"/>
              </a:ext>
            </a:extLst>
          </p:cNvPr>
          <p:cNvPicPr>
            <a:picLocks noChangeAspect="1"/>
          </p:cNvPicPr>
          <p:nvPr/>
        </p:nvPicPr>
        <p:blipFill>
          <a:blip r:embed="rId5"/>
          <a:srcRect b="9046"/>
          <a:stretch>
            <a:fillRect/>
          </a:stretch>
        </p:blipFill>
        <p:spPr>
          <a:xfrm>
            <a:off x="309780" y="4302622"/>
            <a:ext cx="5283964" cy="1931924"/>
          </a:xfrm>
          <a:prstGeom prst="rect">
            <a:avLst/>
          </a:prstGeom>
        </p:spPr>
      </p:pic>
      <p:pic>
        <p:nvPicPr>
          <p:cNvPr id="2" name="Picture 1">
            <a:extLst>
              <a:ext uri="{FF2B5EF4-FFF2-40B4-BE49-F238E27FC236}">
                <a16:creationId xmlns:a16="http://schemas.microsoft.com/office/drawing/2014/main" id="{864CADD4-B8C8-E587-A35A-D8E27E420745}"/>
              </a:ext>
            </a:extLst>
          </p:cNvPr>
          <p:cNvPicPr>
            <a:picLocks noChangeAspect="1"/>
          </p:cNvPicPr>
          <p:nvPr/>
        </p:nvPicPr>
        <p:blipFill>
          <a:blip r:embed="rId6"/>
          <a:stretch>
            <a:fillRect/>
          </a:stretch>
        </p:blipFill>
        <p:spPr>
          <a:xfrm>
            <a:off x="9802368" y="6459977"/>
            <a:ext cx="2367860" cy="376560"/>
          </a:xfrm>
          <a:prstGeom prst="rect">
            <a:avLst/>
          </a:prstGeom>
        </p:spPr>
      </p:pic>
      <p:pic>
        <p:nvPicPr>
          <p:cNvPr id="15" name="Picture 2">
            <a:extLst>
              <a:ext uri="{FF2B5EF4-FFF2-40B4-BE49-F238E27FC236}">
                <a16:creationId xmlns:a16="http://schemas.microsoft.com/office/drawing/2014/main" id="{6848FB8A-C5D0-11B3-4F1C-44AF3BCC02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67" t="26609" r="3613" b="15986"/>
          <a:stretch/>
        </p:blipFill>
        <p:spPr bwMode="auto">
          <a:xfrm>
            <a:off x="3972142" y="1995700"/>
            <a:ext cx="4248150" cy="7368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84CF34-98B9-537C-CD2A-6AF53FAB1CF3}"/>
              </a:ext>
            </a:extLst>
          </p:cNvPr>
          <p:cNvSpPr txBox="1"/>
          <p:nvPr/>
        </p:nvSpPr>
        <p:spPr>
          <a:xfrm>
            <a:off x="6867680" y="2179462"/>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SAT</a:t>
            </a:r>
          </a:p>
        </p:txBody>
      </p:sp>
      <p:sp>
        <p:nvSpPr>
          <p:cNvPr id="5" name="TextBox 4">
            <a:extLst>
              <a:ext uri="{FF2B5EF4-FFF2-40B4-BE49-F238E27FC236}">
                <a16:creationId xmlns:a16="http://schemas.microsoft.com/office/drawing/2014/main" id="{EBC81503-A4CF-B4FF-46BE-D137816A95E2}"/>
              </a:ext>
            </a:extLst>
          </p:cNvPr>
          <p:cNvSpPr txBox="1"/>
          <p:nvPr/>
        </p:nvSpPr>
        <p:spPr>
          <a:xfrm>
            <a:off x="3971749" y="1972626"/>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110004020202020204"/>
              </a:rPr>
              <a:t>LS</a:t>
            </a:r>
            <a:endParaRPr kumimoji="0" lang="en-US" sz="1800" b="0" i="0" u="none" strike="noStrike" kern="1200" cap="none" spc="0" normalizeH="0" baseline="0" noProof="0" dirty="0">
              <a:ln>
                <a:noFill/>
              </a:ln>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146A03A1-B3A6-E21A-01B7-561555572928}"/>
              </a:ext>
            </a:extLst>
          </p:cNvPr>
          <p:cNvSpPr/>
          <p:nvPr/>
        </p:nvSpPr>
        <p:spPr>
          <a:xfrm>
            <a:off x="301568" y="5883563"/>
            <a:ext cx="5459152" cy="283831"/>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035492-DF7B-7B2B-57FF-70132458F6C7}"/>
              </a:ext>
            </a:extLst>
          </p:cNvPr>
          <p:cNvSpPr txBox="1"/>
          <p:nvPr/>
        </p:nvSpPr>
        <p:spPr>
          <a:xfrm>
            <a:off x="5010145" y="1411748"/>
            <a:ext cx="22468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2G: NF=8.1,Gs=33dB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6G: NF=4.1,Gs=33dB</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737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03B4C-441A-6774-ACC2-D722025612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2E7985-B31D-C2F7-7F9B-A2D16DF8B16E}"/>
              </a:ext>
            </a:extLst>
          </p:cNvPr>
          <p:cNvPicPr>
            <a:picLocks noChangeAspect="1"/>
          </p:cNvPicPr>
          <p:nvPr/>
        </p:nvPicPr>
        <p:blipFill>
          <a:blip r:embed="rId2"/>
          <a:stretch>
            <a:fillRect/>
          </a:stretch>
        </p:blipFill>
        <p:spPr>
          <a:xfrm>
            <a:off x="7595020" y="-23075"/>
            <a:ext cx="4584589" cy="2755631"/>
          </a:xfrm>
          <a:prstGeom prst="rect">
            <a:avLst/>
          </a:prstGeom>
        </p:spPr>
      </p:pic>
      <p:pic>
        <p:nvPicPr>
          <p:cNvPr id="7" name="Picture 6">
            <a:extLst>
              <a:ext uri="{FF2B5EF4-FFF2-40B4-BE49-F238E27FC236}">
                <a16:creationId xmlns:a16="http://schemas.microsoft.com/office/drawing/2014/main" id="{A3CD2CEE-43EC-6B59-A878-B28BBC67B803}"/>
              </a:ext>
            </a:extLst>
          </p:cNvPr>
          <p:cNvPicPr>
            <a:picLocks noChangeAspect="1"/>
          </p:cNvPicPr>
          <p:nvPr/>
        </p:nvPicPr>
        <p:blipFill>
          <a:blip r:embed="rId3"/>
          <a:stretch>
            <a:fillRect/>
          </a:stretch>
        </p:blipFill>
        <p:spPr>
          <a:xfrm>
            <a:off x="6151788" y="2773966"/>
            <a:ext cx="6027584" cy="3881700"/>
          </a:xfrm>
          <a:prstGeom prst="rect">
            <a:avLst/>
          </a:prstGeom>
        </p:spPr>
      </p:pic>
      <p:pic>
        <p:nvPicPr>
          <p:cNvPr id="3" name="Picture 2">
            <a:extLst>
              <a:ext uri="{FF2B5EF4-FFF2-40B4-BE49-F238E27FC236}">
                <a16:creationId xmlns:a16="http://schemas.microsoft.com/office/drawing/2014/main" id="{27CAB5A2-54FD-8A99-BA0C-B7FE2790AB3C}"/>
              </a:ext>
            </a:extLst>
          </p:cNvPr>
          <p:cNvPicPr>
            <a:picLocks noChangeAspect="1"/>
          </p:cNvPicPr>
          <p:nvPr/>
        </p:nvPicPr>
        <p:blipFill>
          <a:blip r:embed="rId4"/>
          <a:stretch>
            <a:fillRect/>
          </a:stretch>
        </p:blipFill>
        <p:spPr>
          <a:xfrm>
            <a:off x="0" y="-1"/>
            <a:ext cx="4584589" cy="2755631"/>
          </a:xfrm>
          <a:prstGeom prst="rect">
            <a:avLst/>
          </a:prstGeom>
        </p:spPr>
      </p:pic>
      <p:sp>
        <p:nvSpPr>
          <p:cNvPr id="6" name="TextBox 5">
            <a:extLst>
              <a:ext uri="{FF2B5EF4-FFF2-40B4-BE49-F238E27FC236}">
                <a16:creationId xmlns:a16="http://schemas.microsoft.com/office/drawing/2014/main" id="{A15C73CE-3BEB-2282-B50D-7E0E7390EDB9}"/>
              </a:ext>
            </a:extLst>
          </p:cNvPr>
          <p:cNvSpPr txBox="1"/>
          <p:nvPr/>
        </p:nvSpPr>
        <p:spPr>
          <a:xfrm>
            <a:off x="11266" y="2773966"/>
            <a:ext cx="6362102" cy="1292662"/>
          </a:xfrm>
          <a:prstGeom prst="rect">
            <a:avLst/>
          </a:prstGeom>
          <a:noFill/>
          <a:ln>
            <a:solidFill>
              <a:schemeClr val="accent1"/>
            </a:solidFill>
          </a:ln>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Series/Parallel Case 2:  6GHz</a:t>
            </a:r>
          </a:p>
          <a:p>
            <a:pPr marL="120015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X1 Amp1 – X4 Amp1</a:t>
            </a:r>
          </a:p>
          <a:p>
            <a:pPr marL="120015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X1:1 – 2dB Comp. X4(each): 1 – 2dB Comp</a:t>
            </a:r>
          </a:p>
        </p:txBody>
      </p:sp>
      <p:sp>
        <p:nvSpPr>
          <p:cNvPr id="13" name="TextBox 12">
            <a:extLst>
              <a:ext uri="{FF2B5EF4-FFF2-40B4-BE49-F238E27FC236}">
                <a16:creationId xmlns:a16="http://schemas.microsoft.com/office/drawing/2014/main" id="{B09910A8-21D7-5B7A-561A-4901D9C6AD88}"/>
              </a:ext>
            </a:extLst>
          </p:cNvPr>
          <p:cNvSpPr txBox="1"/>
          <p:nvPr/>
        </p:nvSpPr>
        <p:spPr>
          <a:xfrm>
            <a:off x="5108457" y="0"/>
            <a:ext cx="1962695"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X1 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8 dB PAD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X4 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 name="Picture 2">
            <a:extLst>
              <a:ext uri="{FF2B5EF4-FFF2-40B4-BE49-F238E27FC236}">
                <a16:creationId xmlns:a16="http://schemas.microsoft.com/office/drawing/2014/main" id="{15CB8050-4A8C-5EBE-F066-8A4468F207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67" t="26609" r="3613" b="15986"/>
          <a:stretch/>
        </p:blipFill>
        <p:spPr bwMode="auto">
          <a:xfrm>
            <a:off x="3981667" y="2023824"/>
            <a:ext cx="4086008" cy="7087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1346C7F-3E36-3974-6815-BAFA3AD2E891}"/>
              </a:ext>
            </a:extLst>
          </p:cNvPr>
          <p:cNvPicPr>
            <a:picLocks noChangeAspect="1"/>
          </p:cNvPicPr>
          <p:nvPr/>
        </p:nvPicPr>
        <p:blipFill>
          <a:blip r:embed="rId6"/>
          <a:srcRect b="11751"/>
          <a:stretch>
            <a:fillRect/>
          </a:stretch>
        </p:blipFill>
        <p:spPr>
          <a:xfrm>
            <a:off x="433387" y="4336613"/>
            <a:ext cx="5316361" cy="1849246"/>
          </a:xfrm>
          <a:prstGeom prst="rect">
            <a:avLst/>
          </a:prstGeom>
        </p:spPr>
      </p:pic>
      <p:pic>
        <p:nvPicPr>
          <p:cNvPr id="5" name="Picture 4">
            <a:extLst>
              <a:ext uri="{FF2B5EF4-FFF2-40B4-BE49-F238E27FC236}">
                <a16:creationId xmlns:a16="http://schemas.microsoft.com/office/drawing/2014/main" id="{EE803337-07A7-F901-AD6E-03630AB8CEDD}"/>
              </a:ext>
            </a:extLst>
          </p:cNvPr>
          <p:cNvPicPr>
            <a:picLocks noChangeAspect="1"/>
          </p:cNvPicPr>
          <p:nvPr/>
        </p:nvPicPr>
        <p:blipFill>
          <a:blip r:embed="rId7"/>
          <a:stretch>
            <a:fillRect/>
          </a:stretch>
        </p:blipFill>
        <p:spPr>
          <a:xfrm>
            <a:off x="9802368" y="6459977"/>
            <a:ext cx="2367860" cy="376560"/>
          </a:xfrm>
          <a:prstGeom prst="rect">
            <a:avLst/>
          </a:prstGeom>
        </p:spPr>
      </p:pic>
      <p:sp>
        <p:nvSpPr>
          <p:cNvPr id="8" name="TextBox 7">
            <a:extLst>
              <a:ext uri="{FF2B5EF4-FFF2-40B4-BE49-F238E27FC236}">
                <a16:creationId xmlns:a16="http://schemas.microsoft.com/office/drawing/2014/main" id="{0878FAAB-D745-3866-4438-DB730B389161}"/>
              </a:ext>
            </a:extLst>
          </p:cNvPr>
          <p:cNvSpPr txBox="1"/>
          <p:nvPr/>
        </p:nvSpPr>
        <p:spPr>
          <a:xfrm>
            <a:off x="6867680" y="2179462"/>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S</a:t>
            </a:r>
            <a:r>
              <a:rPr lang="en-US" dirty="0">
                <a:solidFill>
                  <a:srgbClr val="E8E8E8"/>
                </a:solidFill>
                <a:latin typeface="Aptos" panose="02110004020202020204"/>
              </a:rPr>
              <a:t>S</a:t>
            </a:r>
            <a:endPar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C711E793-7FB2-B68C-BE8F-4F6BAEE50421}"/>
              </a:ext>
            </a:extLst>
          </p:cNvPr>
          <p:cNvSpPr txBox="1"/>
          <p:nvPr/>
        </p:nvSpPr>
        <p:spPr>
          <a:xfrm>
            <a:off x="3971749" y="1972626"/>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110004020202020204"/>
              </a:rPr>
              <a:t>SS</a:t>
            </a:r>
            <a:endParaRPr kumimoji="0" lang="en-US" sz="1800" b="0" i="0" u="none" strike="noStrike" kern="1200" cap="none" spc="0" normalizeH="0" baseline="0" noProof="0" dirty="0">
              <a:ln>
                <a:noFill/>
              </a:ln>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0AEF1895-63BE-DEE2-EDE4-99505BDE2787}"/>
              </a:ext>
            </a:extLst>
          </p:cNvPr>
          <p:cNvSpPr/>
          <p:nvPr/>
        </p:nvSpPr>
        <p:spPr>
          <a:xfrm>
            <a:off x="301568" y="5874326"/>
            <a:ext cx="5459152" cy="311533"/>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C6AD48-A9EE-3628-C750-079BC983533D}"/>
              </a:ext>
            </a:extLst>
          </p:cNvPr>
          <p:cNvSpPr txBox="1"/>
          <p:nvPr/>
        </p:nvSpPr>
        <p:spPr>
          <a:xfrm>
            <a:off x="5010145" y="1411748"/>
            <a:ext cx="22468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kern="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2G: NF=8.5,Gs=25dB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6G: NF=4.6,Gs=25dB</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7176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A0AA4-1174-0516-2A9B-717B83CBBFE5}"/>
            </a:ext>
          </a:extLst>
        </p:cNvPr>
        <p:cNvGrpSpPr/>
        <p:nvPr/>
      </p:nvGrpSpPr>
      <p:grpSpPr>
        <a:xfrm>
          <a:off x="0" y="0"/>
          <a:ext cx="0" cy="0"/>
          <a:chOff x="0" y="0"/>
          <a:chExt cx="0" cy="0"/>
        </a:xfrm>
      </p:grpSpPr>
      <p:pic>
        <p:nvPicPr>
          <p:cNvPr id="2" name="Picture 1" descr="A screen shot of a graph&#10;&#10;AI-generated content may be incorrect.">
            <a:extLst>
              <a:ext uri="{FF2B5EF4-FFF2-40B4-BE49-F238E27FC236}">
                <a16:creationId xmlns:a16="http://schemas.microsoft.com/office/drawing/2014/main" id="{1CD846FA-6997-532F-9309-813D0D734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633" y="0"/>
            <a:ext cx="5283964" cy="3715288"/>
          </a:xfrm>
          <a:prstGeom prst="rect">
            <a:avLst/>
          </a:prstGeom>
        </p:spPr>
      </p:pic>
      <p:pic>
        <p:nvPicPr>
          <p:cNvPr id="15" name="Picture 14" descr="A screen shot of a graph&#10;&#10;AI-generated content may be incorrect.">
            <a:extLst>
              <a:ext uri="{FF2B5EF4-FFF2-40B4-BE49-F238E27FC236}">
                <a16:creationId xmlns:a16="http://schemas.microsoft.com/office/drawing/2014/main" id="{31354786-1CEA-0242-C443-2015D489B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42951" cy="3686451"/>
          </a:xfrm>
          <a:prstGeom prst="rect">
            <a:avLst/>
          </a:prstGeom>
        </p:spPr>
      </p:pic>
      <p:cxnSp>
        <p:nvCxnSpPr>
          <p:cNvPr id="16" name="Straight Arrow Connector 15">
            <a:extLst>
              <a:ext uri="{FF2B5EF4-FFF2-40B4-BE49-F238E27FC236}">
                <a16:creationId xmlns:a16="http://schemas.microsoft.com/office/drawing/2014/main" id="{711699FF-2FC2-7252-DF6D-2E6EB11B7C8B}"/>
              </a:ext>
            </a:extLst>
          </p:cNvPr>
          <p:cNvCxnSpPr>
            <a:cxnSpLocks/>
          </p:cNvCxnSpPr>
          <p:nvPr/>
        </p:nvCxnSpPr>
        <p:spPr>
          <a:xfrm>
            <a:off x="628729" y="1361976"/>
            <a:ext cx="692291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5D59878C-04BF-887F-52CF-57BF1E3D9049}"/>
              </a:ext>
            </a:extLst>
          </p:cNvPr>
          <p:cNvCxnSpPr>
            <a:cxnSpLocks/>
          </p:cNvCxnSpPr>
          <p:nvPr/>
        </p:nvCxnSpPr>
        <p:spPr>
          <a:xfrm>
            <a:off x="1765195" y="1728650"/>
            <a:ext cx="696923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AE7F2341-DC00-D245-7774-AB76EA7C4E72}"/>
              </a:ext>
            </a:extLst>
          </p:cNvPr>
          <p:cNvCxnSpPr>
            <a:cxnSpLocks/>
          </p:cNvCxnSpPr>
          <p:nvPr/>
        </p:nvCxnSpPr>
        <p:spPr>
          <a:xfrm>
            <a:off x="2926483" y="2033209"/>
            <a:ext cx="696046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80FCE764-DC67-2098-80CC-92092E44122F}"/>
              </a:ext>
            </a:extLst>
          </p:cNvPr>
          <p:cNvCxnSpPr/>
          <p:nvPr/>
        </p:nvCxnSpPr>
        <p:spPr>
          <a:xfrm>
            <a:off x="4063171" y="2193253"/>
            <a:ext cx="696315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C7AE9FE5-7DDA-D329-9D7F-9F678E11A05A}"/>
              </a:ext>
            </a:extLst>
          </p:cNvPr>
          <p:cNvSpPr txBox="1"/>
          <p:nvPr/>
        </p:nvSpPr>
        <p:spPr>
          <a:xfrm>
            <a:off x="993268" y="1006458"/>
            <a:ext cx="3906002" cy="723275"/>
          </a:xfrm>
          <a:prstGeom prst="rect">
            <a:avLst/>
          </a:prstGeom>
          <a:noFill/>
        </p:spPr>
        <p:txBody>
          <a:bodyPr wrap="square">
            <a:spAutoFit/>
          </a:bodyPr>
          <a:lstStyle/>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X1 - 0dB - X4 ZX60-233LPN+</a:t>
            </a:r>
          </a:p>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(A1: large signal. A2: SAT)</a:t>
            </a:r>
          </a:p>
        </p:txBody>
      </p:sp>
      <p:sp>
        <p:nvSpPr>
          <p:cNvPr id="6" name="TextBox 5">
            <a:extLst>
              <a:ext uri="{FF2B5EF4-FFF2-40B4-BE49-F238E27FC236}">
                <a16:creationId xmlns:a16="http://schemas.microsoft.com/office/drawing/2014/main" id="{7DA0C838-DD67-1C7D-1718-1B25CCEADBAD}"/>
              </a:ext>
            </a:extLst>
          </p:cNvPr>
          <p:cNvSpPr txBox="1"/>
          <p:nvPr/>
        </p:nvSpPr>
        <p:spPr>
          <a:xfrm>
            <a:off x="8253404" y="1006457"/>
            <a:ext cx="4017264" cy="1077218"/>
          </a:xfrm>
          <a:prstGeom prst="rect">
            <a:avLst/>
          </a:prstGeom>
          <a:noFill/>
        </p:spPr>
        <p:txBody>
          <a:bodyPr wrap="square">
            <a:spAutoFit/>
          </a:bodyPr>
          <a:lstStyle/>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X1 - 8dB – X4 ZX60-233LPN+</a:t>
            </a:r>
          </a:p>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(A1:small signal</a:t>
            </a:r>
          </a:p>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A2: small signal)</a:t>
            </a:r>
          </a:p>
        </p:txBody>
      </p:sp>
      <p:pic>
        <p:nvPicPr>
          <p:cNvPr id="23" name="Picture 22">
            <a:extLst>
              <a:ext uri="{FF2B5EF4-FFF2-40B4-BE49-F238E27FC236}">
                <a16:creationId xmlns:a16="http://schemas.microsoft.com/office/drawing/2014/main" id="{FEA84396-47A5-1B0B-D4C7-8B7284DC7A8F}"/>
              </a:ext>
            </a:extLst>
          </p:cNvPr>
          <p:cNvPicPr>
            <a:picLocks noChangeAspect="1"/>
          </p:cNvPicPr>
          <p:nvPr/>
        </p:nvPicPr>
        <p:blipFill>
          <a:blip r:embed="rId4"/>
          <a:srcRect b="10099"/>
          <a:stretch>
            <a:fillRect/>
          </a:stretch>
        </p:blipFill>
        <p:spPr>
          <a:xfrm>
            <a:off x="0" y="4072437"/>
            <a:ext cx="5283964" cy="1880289"/>
          </a:xfrm>
          <a:prstGeom prst="rect">
            <a:avLst/>
          </a:prstGeom>
        </p:spPr>
      </p:pic>
      <p:pic>
        <p:nvPicPr>
          <p:cNvPr id="24" name="Picture 23">
            <a:extLst>
              <a:ext uri="{FF2B5EF4-FFF2-40B4-BE49-F238E27FC236}">
                <a16:creationId xmlns:a16="http://schemas.microsoft.com/office/drawing/2014/main" id="{0A395C67-ECA5-5405-FE6B-4C2D071B7F65}"/>
              </a:ext>
            </a:extLst>
          </p:cNvPr>
          <p:cNvPicPr>
            <a:picLocks noChangeAspect="1"/>
          </p:cNvPicPr>
          <p:nvPr/>
        </p:nvPicPr>
        <p:blipFill>
          <a:blip r:embed="rId5"/>
          <a:srcRect b="11476"/>
          <a:stretch>
            <a:fillRect/>
          </a:stretch>
        </p:blipFill>
        <p:spPr>
          <a:xfrm>
            <a:off x="6796781" y="4072453"/>
            <a:ext cx="5388816" cy="1880292"/>
          </a:xfrm>
          <a:prstGeom prst="rect">
            <a:avLst/>
          </a:prstGeom>
        </p:spPr>
      </p:pic>
      <p:sp>
        <p:nvSpPr>
          <p:cNvPr id="25" name="TextBox 24">
            <a:extLst>
              <a:ext uri="{FF2B5EF4-FFF2-40B4-BE49-F238E27FC236}">
                <a16:creationId xmlns:a16="http://schemas.microsoft.com/office/drawing/2014/main" id="{E571AA12-FE78-6571-082D-F5B305FE7810}"/>
              </a:ext>
            </a:extLst>
          </p:cNvPr>
          <p:cNvSpPr txBox="1"/>
          <p:nvPr/>
        </p:nvSpPr>
        <p:spPr>
          <a:xfrm>
            <a:off x="5123280" y="343916"/>
            <a:ext cx="1562100"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6GHz</a:t>
            </a:r>
          </a:p>
        </p:txBody>
      </p:sp>
      <p:sp>
        <p:nvSpPr>
          <p:cNvPr id="27" name="TextBox 26">
            <a:extLst>
              <a:ext uri="{FF2B5EF4-FFF2-40B4-BE49-F238E27FC236}">
                <a16:creationId xmlns:a16="http://schemas.microsoft.com/office/drawing/2014/main" id="{2FECCC75-092D-5C31-92BE-94861CB1B689}"/>
              </a:ext>
            </a:extLst>
          </p:cNvPr>
          <p:cNvSpPr txBox="1"/>
          <p:nvPr/>
        </p:nvSpPr>
        <p:spPr>
          <a:xfrm>
            <a:off x="5359914" y="2325489"/>
            <a:ext cx="187509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X1 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8 dB PAD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X4 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9" name="Picture 2">
            <a:extLst>
              <a:ext uri="{FF2B5EF4-FFF2-40B4-BE49-F238E27FC236}">
                <a16:creationId xmlns:a16="http://schemas.microsoft.com/office/drawing/2014/main" id="{B3834E41-E0BC-4C74-9027-29CE8AA260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7" t="26609" r="3613" b="15986"/>
          <a:stretch/>
        </p:blipFill>
        <p:spPr bwMode="auto">
          <a:xfrm>
            <a:off x="647120" y="2445297"/>
            <a:ext cx="2723143" cy="4723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65C44CB6-966E-5581-6FA9-8849071224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7" t="26609" r="3613" b="15986"/>
          <a:stretch/>
        </p:blipFill>
        <p:spPr bwMode="auto">
          <a:xfrm>
            <a:off x="7570698" y="2453232"/>
            <a:ext cx="2687727" cy="4661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B2453BE-C7F8-8213-BC9D-2A855BC63EAB}"/>
              </a:ext>
            </a:extLst>
          </p:cNvPr>
          <p:cNvPicPr>
            <a:picLocks noChangeAspect="1"/>
          </p:cNvPicPr>
          <p:nvPr/>
        </p:nvPicPr>
        <p:blipFill>
          <a:blip r:embed="rId7"/>
          <a:stretch>
            <a:fillRect/>
          </a:stretch>
        </p:blipFill>
        <p:spPr>
          <a:xfrm>
            <a:off x="9802368" y="6459977"/>
            <a:ext cx="2367860" cy="376560"/>
          </a:xfrm>
          <a:prstGeom prst="rect">
            <a:avLst/>
          </a:prstGeom>
        </p:spPr>
      </p:pic>
      <p:sp>
        <p:nvSpPr>
          <p:cNvPr id="7" name="TextBox 6">
            <a:extLst>
              <a:ext uri="{FF2B5EF4-FFF2-40B4-BE49-F238E27FC236}">
                <a16:creationId xmlns:a16="http://schemas.microsoft.com/office/drawing/2014/main" id="{1DD3531B-F388-B395-C893-3D77346C0919}"/>
              </a:ext>
            </a:extLst>
          </p:cNvPr>
          <p:cNvSpPr txBox="1"/>
          <p:nvPr/>
        </p:nvSpPr>
        <p:spPr>
          <a:xfrm>
            <a:off x="4773168" y="6278924"/>
            <a:ext cx="1829940" cy="369332"/>
          </a:xfrm>
          <a:prstGeom prst="rect">
            <a:avLst/>
          </a:prstGeom>
          <a:noFill/>
        </p:spPr>
        <p:txBody>
          <a:bodyPr wrap="square">
            <a:spAutoFit/>
          </a:bodyPr>
          <a:lstStyle/>
          <a:p>
            <a:pPr marL="628650" marR="0" lvl="0" indent="0"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“Best” Pin</a:t>
            </a:r>
          </a:p>
        </p:txBody>
      </p:sp>
      <p:cxnSp>
        <p:nvCxnSpPr>
          <p:cNvPr id="9" name="Straight Arrow Connector 8">
            <a:extLst>
              <a:ext uri="{FF2B5EF4-FFF2-40B4-BE49-F238E27FC236}">
                <a16:creationId xmlns:a16="http://schemas.microsoft.com/office/drawing/2014/main" id="{8D4DA8FB-A6DB-7864-2FA4-CA221E7EBF53}"/>
              </a:ext>
            </a:extLst>
          </p:cNvPr>
          <p:cNvCxnSpPr>
            <a:cxnSpLocks/>
            <a:stCxn id="7" idx="3"/>
          </p:cNvCxnSpPr>
          <p:nvPr/>
        </p:nvCxnSpPr>
        <p:spPr>
          <a:xfrm flipV="1">
            <a:off x="6603108" y="5760720"/>
            <a:ext cx="948540" cy="70287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1728C4F-A6A2-5D0D-AF37-74CFCD5ADE2C}"/>
              </a:ext>
            </a:extLst>
          </p:cNvPr>
          <p:cNvSpPr txBox="1"/>
          <p:nvPr/>
        </p:nvSpPr>
        <p:spPr>
          <a:xfrm>
            <a:off x="2544956" y="2387812"/>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SAT</a:t>
            </a:r>
          </a:p>
        </p:txBody>
      </p:sp>
      <p:sp>
        <p:nvSpPr>
          <p:cNvPr id="10" name="TextBox 9">
            <a:extLst>
              <a:ext uri="{FF2B5EF4-FFF2-40B4-BE49-F238E27FC236}">
                <a16:creationId xmlns:a16="http://schemas.microsoft.com/office/drawing/2014/main" id="{20578305-7236-5EF5-D732-6967013D4441}"/>
              </a:ext>
            </a:extLst>
          </p:cNvPr>
          <p:cNvSpPr txBox="1"/>
          <p:nvPr/>
        </p:nvSpPr>
        <p:spPr>
          <a:xfrm>
            <a:off x="622338" y="2355654"/>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110004020202020204"/>
              </a:rPr>
              <a:t>LS</a:t>
            </a:r>
            <a:endParaRPr kumimoji="0" lang="en-US" sz="1800" b="0" i="0" u="none" strike="noStrike" kern="1200" cap="none" spc="0" normalizeH="0" baseline="0" noProof="0" dirty="0">
              <a:ln>
                <a:noFill/>
              </a:ln>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A8A1CF41-6856-34DD-7C86-8B783D81CAF4}"/>
              </a:ext>
            </a:extLst>
          </p:cNvPr>
          <p:cNvSpPr txBox="1"/>
          <p:nvPr/>
        </p:nvSpPr>
        <p:spPr>
          <a:xfrm>
            <a:off x="9555992" y="2411849"/>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E8E8E8"/>
                </a:solidFill>
                <a:latin typeface="Aptos" panose="02110004020202020204"/>
              </a:rPr>
              <a:t>SS</a:t>
            </a:r>
            <a:endPar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6019BC6E-6970-A145-5251-120A3759280F}"/>
              </a:ext>
            </a:extLst>
          </p:cNvPr>
          <p:cNvSpPr txBox="1"/>
          <p:nvPr/>
        </p:nvSpPr>
        <p:spPr>
          <a:xfrm>
            <a:off x="7633374" y="2379691"/>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110004020202020204"/>
              </a:rPr>
              <a:t>SS</a:t>
            </a:r>
            <a:endParaRPr kumimoji="0" lang="en-US" sz="1800" b="0" i="0" u="none" strike="noStrike" kern="1200" cap="none" spc="0" normalizeH="0" baseline="0" noProof="0" dirty="0">
              <a:ln>
                <a:noFill/>
              </a:ln>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182CF0D8-7B6B-DF69-4BDF-996467ADE4BF}"/>
              </a:ext>
            </a:extLst>
          </p:cNvPr>
          <p:cNvSpPr txBox="1"/>
          <p:nvPr/>
        </p:nvSpPr>
        <p:spPr>
          <a:xfrm>
            <a:off x="5142505" y="694060"/>
            <a:ext cx="196269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X1 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0 dB PAD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X4 ZX60-223LPN+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ZN4PD-02183-S+</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Arrow Connector 19">
            <a:extLst>
              <a:ext uri="{FF2B5EF4-FFF2-40B4-BE49-F238E27FC236}">
                <a16:creationId xmlns:a16="http://schemas.microsoft.com/office/drawing/2014/main" id="{79A74F3D-280A-DDB2-EA63-4CA89DC243C3}"/>
              </a:ext>
            </a:extLst>
          </p:cNvPr>
          <p:cNvCxnSpPr>
            <a:cxnSpLocks/>
          </p:cNvCxnSpPr>
          <p:nvPr/>
        </p:nvCxnSpPr>
        <p:spPr>
          <a:xfrm flipH="1" flipV="1">
            <a:off x="1088136" y="5851542"/>
            <a:ext cx="4271778" cy="6084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CC21FBED-5B6B-DBB8-E40D-F49B129CC6BF}"/>
              </a:ext>
            </a:extLst>
          </p:cNvPr>
          <p:cNvSpPr/>
          <p:nvPr/>
        </p:nvSpPr>
        <p:spPr>
          <a:xfrm>
            <a:off x="530352" y="5617157"/>
            <a:ext cx="11639876" cy="311533"/>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4E7BCA1-6B04-6672-2240-18153A07EAA4}"/>
              </a:ext>
            </a:extLst>
          </p:cNvPr>
          <p:cNvSpPr txBox="1"/>
          <p:nvPr/>
        </p:nvSpPr>
        <p:spPr>
          <a:xfrm>
            <a:off x="318943" y="1827074"/>
            <a:ext cx="2376926" cy="584775"/>
          </a:xfrm>
          <a:prstGeom prst="rect">
            <a:avLst/>
          </a:prstGeom>
          <a:noFill/>
        </p:spPr>
        <p:txBody>
          <a:bodyPr wrap="square" rtlCol="0">
            <a:spAutoFit/>
          </a:bodyPr>
          <a:lstStyle/>
          <a:p>
            <a:pPr algn="ctr"/>
            <a:r>
              <a:rPr lang="en-US" sz="1600" b="1" dirty="0">
                <a:solidFill>
                  <a:srgbClr val="FF0000"/>
                </a:solidFill>
              </a:rPr>
              <a:t>Red</a:t>
            </a:r>
            <a:r>
              <a:rPr lang="en-US" sz="1600" dirty="0"/>
              <a:t>: +10.6/+16.8dBm</a:t>
            </a:r>
          </a:p>
          <a:p>
            <a:pPr algn="ctr"/>
            <a:r>
              <a:rPr lang="en-US" sz="1600" b="1" dirty="0">
                <a:solidFill>
                  <a:schemeClr val="accent1">
                    <a:lumMod val="60000"/>
                    <a:lumOff val="40000"/>
                  </a:schemeClr>
                </a:solidFill>
              </a:rPr>
              <a:t>Blue</a:t>
            </a:r>
            <a:r>
              <a:rPr lang="en-US" sz="1600" dirty="0"/>
              <a:t>: +0.4/+10.2dBm</a:t>
            </a:r>
          </a:p>
        </p:txBody>
      </p:sp>
      <p:sp>
        <p:nvSpPr>
          <p:cNvPr id="37" name="TextBox 36">
            <a:extLst>
              <a:ext uri="{FF2B5EF4-FFF2-40B4-BE49-F238E27FC236}">
                <a16:creationId xmlns:a16="http://schemas.microsoft.com/office/drawing/2014/main" id="{279A3E9E-6457-493D-BF03-885D358F610C}"/>
              </a:ext>
            </a:extLst>
          </p:cNvPr>
          <p:cNvSpPr txBox="1"/>
          <p:nvPr/>
        </p:nvSpPr>
        <p:spPr>
          <a:xfrm>
            <a:off x="7656622" y="2127309"/>
            <a:ext cx="2376926" cy="369332"/>
          </a:xfrm>
          <a:prstGeom prst="rect">
            <a:avLst/>
          </a:prstGeom>
          <a:noFill/>
        </p:spPr>
        <p:txBody>
          <a:bodyPr wrap="square" rtlCol="0">
            <a:spAutoFit/>
          </a:bodyPr>
          <a:lstStyle/>
          <a:p>
            <a:pPr algn="ctr"/>
            <a:r>
              <a:rPr lang="en-US" b="1" dirty="0">
                <a:solidFill>
                  <a:srgbClr val="FF0000"/>
                </a:solidFill>
              </a:rPr>
              <a:t>Red</a:t>
            </a:r>
            <a:r>
              <a:rPr lang="en-US" dirty="0"/>
              <a:t>: +4.5/+5.8dBm</a:t>
            </a:r>
          </a:p>
        </p:txBody>
      </p:sp>
      <p:sp>
        <p:nvSpPr>
          <p:cNvPr id="4" name="TextBox 3">
            <a:extLst>
              <a:ext uri="{FF2B5EF4-FFF2-40B4-BE49-F238E27FC236}">
                <a16:creationId xmlns:a16="http://schemas.microsoft.com/office/drawing/2014/main" id="{9500AFCA-7CBC-964E-7427-5EFA729CB1CD}"/>
              </a:ext>
            </a:extLst>
          </p:cNvPr>
          <p:cNvSpPr txBox="1"/>
          <p:nvPr/>
        </p:nvSpPr>
        <p:spPr>
          <a:xfrm>
            <a:off x="645790" y="3500295"/>
            <a:ext cx="22972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Times New Roman" panose="02020603050405020304" pitchFamily="18" charset="0"/>
              </a:rPr>
              <a:t>6G: NFs=4.1,Gs=33dB</a:t>
            </a:r>
          </a:p>
          <a:p>
            <a:pPr>
              <a:defRPr/>
            </a:pPr>
            <a:r>
              <a:rPr lang="en-US" i="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6G: NF</a:t>
            </a:r>
            <a:r>
              <a:rPr lang="en-US" i="1" kern="100" baseline="-25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L</a:t>
            </a:r>
            <a:r>
              <a:rPr lang="en-US" i="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=10.4,G</a:t>
            </a:r>
            <a:r>
              <a:rPr lang="en-US" i="1" kern="100" baseline="-25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L</a:t>
            </a:r>
            <a:r>
              <a:rPr lang="en-US" i="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t>
            </a:r>
            <a:r>
              <a:rPr lang="en-US" b="1" i="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28</a:t>
            </a:r>
            <a:r>
              <a:rPr lang="en-US" i="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dB</a:t>
            </a:r>
          </a:p>
        </p:txBody>
      </p:sp>
      <p:sp>
        <p:nvSpPr>
          <p:cNvPr id="21" name="TextBox 20">
            <a:extLst>
              <a:ext uri="{FF2B5EF4-FFF2-40B4-BE49-F238E27FC236}">
                <a16:creationId xmlns:a16="http://schemas.microsoft.com/office/drawing/2014/main" id="{EFF4C5E4-34F1-D993-A2FE-6C88412A02DF}"/>
              </a:ext>
            </a:extLst>
          </p:cNvPr>
          <p:cNvSpPr txBox="1"/>
          <p:nvPr/>
        </p:nvSpPr>
        <p:spPr>
          <a:xfrm>
            <a:off x="7484954" y="6017347"/>
            <a:ext cx="261977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6G: NFs=4.6,Gs=25dB</a:t>
            </a:r>
          </a:p>
          <a:p>
            <a:pPr>
              <a:defRPr/>
            </a:pPr>
            <a:r>
              <a:rPr lang="en-US"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6G: NF</a:t>
            </a:r>
            <a:r>
              <a:rPr lang="en-US" i="1" kern="100" baseline="-25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L</a:t>
            </a:r>
            <a:r>
              <a:rPr lang="en-US"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=11.5,G</a:t>
            </a:r>
            <a:r>
              <a:rPr lang="en-US" i="1" kern="100" baseline="-25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L</a:t>
            </a:r>
            <a:r>
              <a:rPr lang="en-US"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b="1"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22</a:t>
            </a:r>
            <a:r>
              <a:rPr lang="en-US"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dB</a:t>
            </a:r>
          </a:p>
        </p:txBody>
      </p:sp>
      <p:sp>
        <p:nvSpPr>
          <p:cNvPr id="22" name="TextBox 21">
            <a:extLst>
              <a:ext uri="{FF2B5EF4-FFF2-40B4-BE49-F238E27FC236}">
                <a16:creationId xmlns:a16="http://schemas.microsoft.com/office/drawing/2014/main" id="{BA52F302-C42E-D56E-B5AD-EF1BB971C613}"/>
              </a:ext>
            </a:extLst>
          </p:cNvPr>
          <p:cNvSpPr txBox="1"/>
          <p:nvPr/>
        </p:nvSpPr>
        <p:spPr>
          <a:xfrm>
            <a:off x="624860" y="6023068"/>
            <a:ext cx="261977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6G: NFs=4.1,Gs=33dB</a:t>
            </a:r>
          </a:p>
          <a:p>
            <a:pPr>
              <a:defRPr/>
            </a:pPr>
            <a:r>
              <a:rPr lang="en-US"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6G: NF</a:t>
            </a:r>
            <a:r>
              <a:rPr lang="en-US" i="1" kern="100" baseline="-25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L</a:t>
            </a:r>
            <a:r>
              <a:rPr lang="en-US"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b="1"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20.6</a:t>
            </a:r>
            <a:r>
              <a:rPr lang="en-US"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,G</a:t>
            </a:r>
            <a:r>
              <a:rPr lang="en-US" i="1" kern="100" baseline="-25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L</a:t>
            </a:r>
            <a:r>
              <a:rPr lang="en-US" i="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=19.6dB</a:t>
            </a:r>
          </a:p>
        </p:txBody>
      </p:sp>
      <p:sp>
        <p:nvSpPr>
          <p:cNvPr id="26" name="Rectangle 25">
            <a:extLst>
              <a:ext uri="{FF2B5EF4-FFF2-40B4-BE49-F238E27FC236}">
                <a16:creationId xmlns:a16="http://schemas.microsoft.com/office/drawing/2014/main" id="{09D21A50-6F25-C295-CD09-51B8EFF9D91D}"/>
              </a:ext>
            </a:extLst>
          </p:cNvPr>
          <p:cNvSpPr/>
          <p:nvPr/>
        </p:nvSpPr>
        <p:spPr>
          <a:xfrm>
            <a:off x="530352" y="4315914"/>
            <a:ext cx="4864868" cy="311533"/>
          </a:xfrm>
          <a:prstGeom prst="rect">
            <a:avLst/>
          </a:prstGeom>
          <a:no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74344631-612A-3B9A-2CB0-099FA409B4BE}"/>
              </a:ext>
            </a:extLst>
          </p:cNvPr>
          <p:cNvSpPr/>
          <p:nvPr/>
        </p:nvSpPr>
        <p:spPr>
          <a:xfrm rot="10800000">
            <a:off x="83434" y="4507171"/>
            <a:ext cx="1124712" cy="1298960"/>
          </a:xfrm>
          <a:prstGeom prst="arc">
            <a:avLst>
              <a:gd name="adj1" fmla="val 16791713"/>
              <a:gd name="adj2" fmla="val 500615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F3F18727-C154-1E02-CE53-10C59BA16B50}"/>
              </a:ext>
            </a:extLst>
          </p:cNvPr>
          <p:cNvCxnSpPr>
            <a:cxnSpLocks/>
          </p:cNvCxnSpPr>
          <p:nvPr/>
        </p:nvCxnSpPr>
        <p:spPr>
          <a:xfrm flipV="1">
            <a:off x="466344" y="4466917"/>
            <a:ext cx="179445" cy="79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7E97DF0F-C636-D2BA-AF24-2D06213D76E5}"/>
              </a:ext>
            </a:extLst>
          </p:cNvPr>
          <p:cNvSpPr txBox="1"/>
          <p:nvPr/>
        </p:nvSpPr>
        <p:spPr>
          <a:xfrm>
            <a:off x="2394332" y="3656792"/>
            <a:ext cx="6960467" cy="369332"/>
          </a:xfrm>
          <a:prstGeom prst="rect">
            <a:avLst/>
          </a:prstGeom>
          <a:noFill/>
        </p:spPr>
        <p:txBody>
          <a:bodyPr wrap="square">
            <a:spAutoFit/>
          </a:bodyPr>
          <a:lstStyle/>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Standard Cascade vs Additive Phase Noise Design (1/f!)</a:t>
            </a:r>
          </a:p>
        </p:txBody>
      </p:sp>
      <p:sp>
        <p:nvSpPr>
          <p:cNvPr id="14" name="Arc 13">
            <a:extLst>
              <a:ext uri="{FF2B5EF4-FFF2-40B4-BE49-F238E27FC236}">
                <a16:creationId xmlns:a16="http://schemas.microsoft.com/office/drawing/2014/main" id="{2C620928-7F9F-5C47-2E99-DEEC78974FA6}"/>
              </a:ext>
            </a:extLst>
          </p:cNvPr>
          <p:cNvSpPr/>
          <p:nvPr/>
        </p:nvSpPr>
        <p:spPr>
          <a:xfrm rot="10800000">
            <a:off x="194035" y="1658491"/>
            <a:ext cx="1124712" cy="2870247"/>
          </a:xfrm>
          <a:prstGeom prst="arc">
            <a:avLst>
              <a:gd name="adj1" fmla="val 16791713"/>
              <a:gd name="adj2" fmla="val 533387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07F6CA03-A24F-A33E-41C3-296F157C8B55}"/>
              </a:ext>
            </a:extLst>
          </p:cNvPr>
          <p:cNvCxnSpPr>
            <a:cxnSpLocks/>
            <a:stCxn id="14" idx="2"/>
          </p:cNvCxnSpPr>
          <p:nvPr/>
        </p:nvCxnSpPr>
        <p:spPr>
          <a:xfrm flipV="1">
            <a:off x="728815" y="1574106"/>
            <a:ext cx="372541" cy="861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1EDE5C9-FE0E-EDEE-EC20-0CFB08434486}"/>
              </a:ext>
            </a:extLst>
          </p:cNvPr>
          <p:cNvSpPr txBox="1"/>
          <p:nvPr/>
        </p:nvSpPr>
        <p:spPr>
          <a:xfrm>
            <a:off x="9652953" y="2510199"/>
            <a:ext cx="2100076"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Pout=+26.1dBm</a:t>
            </a:r>
          </a:p>
        </p:txBody>
      </p:sp>
      <p:sp>
        <p:nvSpPr>
          <p:cNvPr id="34" name="TextBox 33">
            <a:extLst>
              <a:ext uri="{FF2B5EF4-FFF2-40B4-BE49-F238E27FC236}">
                <a16:creationId xmlns:a16="http://schemas.microsoft.com/office/drawing/2014/main" id="{42FE3234-1240-6317-5BA4-8CBD888E11BE}"/>
              </a:ext>
            </a:extLst>
          </p:cNvPr>
          <p:cNvSpPr txBox="1"/>
          <p:nvPr/>
        </p:nvSpPr>
        <p:spPr>
          <a:xfrm>
            <a:off x="2758545" y="2311310"/>
            <a:ext cx="2140725" cy="600164"/>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110004020202020204"/>
                <a:ea typeface="+mn-ea"/>
                <a:cs typeface="+mn-cs"/>
              </a:rPr>
              <a:t>Pout</a:t>
            </a: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=+30.2dBm</a:t>
            </a:r>
          </a:p>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400" b="1" dirty="0">
                <a:solidFill>
                  <a:schemeClr val="accent1">
                    <a:lumMod val="60000"/>
                    <a:lumOff val="40000"/>
                  </a:schemeClr>
                </a:solidFill>
                <a:latin typeface="Aptos" panose="02110004020202020204"/>
              </a:rPr>
              <a:t>Pout</a:t>
            </a:r>
            <a:r>
              <a:rPr lang="en-US" sz="1400" b="1" dirty="0">
                <a:solidFill>
                  <a:prstClr val="black"/>
                </a:solidFill>
                <a:latin typeface="Aptos" panose="02110004020202020204"/>
              </a:rPr>
              <a:t>=+28.6dBm</a:t>
            </a:r>
            <a:endPar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 name="TextBox 40">
            <a:extLst>
              <a:ext uri="{FF2B5EF4-FFF2-40B4-BE49-F238E27FC236}">
                <a16:creationId xmlns:a16="http://schemas.microsoft.com/office/drawing/2014/main" id="{91A45E94-5C23-08F2-DAAA-FAA2E2245E3D}"/>
              </a:ext>
            </a:extLst>
          </p:cNvPr>
          <p:cNvSpPr txBox="1"/>
          <p:nvPr/>
        </p:nvSpPr>
        <p:spPr>
          <a:xfrm>
            <a:off x="0" y="963238"/>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=4.5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42" name="TextBox 41">
            <a:extLst>
              <a:ext uri="{FF2B5EF4-FFF2-40B4-BE49-F238E27FC236}">
                <a16:creationId xmlns:a16="http://schemas.microsoft.com/office/drawing/2014/main" id="{D1B10F67-2B07-819E-2547-5C4F059D095D}"/>
              </a:ext>
            </a:extLst>
          </p:cNvPr>
          <p:cNvSpPr txBox="1"/>
          <p:nvPr/>
        </p:nvSpPr>
        <p:spPr>
          <a:xfrm>
            <a:off x="6864006" y="969635"/>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=3.15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Tree>
    <p:extLst>
      <p:ext uri="{BB962C8B-B14F-4D97-AF65-F5344CB8AC3E}">
        <p14:creationId xmlns:p14="http://schemas.microsoft.com/office/powerpoint/2010/main" val="150701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3A4A1-1730-A890-E62C-064FF7202505}"/>
            </a:ext>
          </a:extLst>
        </p:cNvPr>
        <p:cNvGrpSpPr/>
        <p:nvPr/>
      </p:nvGrpSpPr>
      <p:grpSpPr>
        <a:xfrm>
          <a:off x="0" y="0"/>
          <a:ext cx="0" cy="0"/>
          <a:chOff x="0" y="0"/>
          <a:chExt cx="0" cy="0"/>
        </a:xfrm>
      </p:grpSpPr>
      <p:pic>
        <p:nvPicPr>
          <p:cNvPr id="33" name="Picture 32" descr="A screen shot of a computer&#10;&#10;AI-generated content may be incorrect.">
            <a:extLst>
              <a:ext uri="{FF2B5EF4-FFF2-40B4-BE49-F238E27FC236}">
                <a16:creationId xmlns:a16="http://schemas.microsoft.com/office/drawing/2014/main" id="{4A91E7F5-E10C-7AE5-2C7A-0B3909455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52" y="3175545"/>
            <a:ext cx="5209031" cy="3662601"/>
          </a:xfrm>
          <a:prstGeom prst="rect">
            <a:avLst/>
          </a:prstGeom>
        </p:spPr>
      </p:pic>
      <p:pic>
        <p:nvPicPr>
          <p:cNvPr id="32" name="Picture 31" descr="A screen shot of a graph&#10;&#10;AI-generated content may be incorrect.">
            <a:extLst>
              <a:ext uri="{FF2B5EF4-FFF2-40B4-BE49-F238E27FC236}">
                <a16:creationId xmlns:a16="http://schemas.microsoft.com/office/drawing/2014/main" id="{822E7F45-9B48-01C0-4CD7-5FA9A3E93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0" y="3138472"/>
            <a:ext cx="5283964" cy="3715288"/>
          </a:xfrm>
          <a:prstGeom prst="rect">
            <a:avLst/>
          </a:prstGeom>
        </p:spPr>
      </p:pic>
      <p:pic>
        <p:nvPicPr>
          <p:cNvPr id="2" name="Picture 1" descr="A screen shot of a graph&#10;&#10;AI-generated content may be incorrect.">
            <a:extLst>
              <a:ext uri="{FF2B5EF4-FFF2-40B4-BE49-F238E27FC236}">
                <a16:creationId xmlns:a16="http://schemas.microsoft.com/office/drawing/2014/main" id="{FD97C8D1-89B0-DE07-2AF9-66AC12931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633" y="0"/>
            <a:ext cx="5283964" cy="3715288"/>
          </a:xfrm>
          <a:prstGeom prst="rect">
            <a:avLst/>
          </a:prstGeom>
        </p:spPr>
      </p:pic>
      <p:pic>
        <p:nvPicPr>
          <p:cNvPr id="15" name="Picture 14" descr="A screen shot of a graph&#10;&#10;AI-generated content may be incorrect.">
            <a:extLst>
              <a:ext uri="{FF2B5EF4-FFF2-40B4-BE49-F238E27FC236}">
                <a16:creationId xmlns:a16="http://schemas.microsoft.com/office/drawing/2014/main" id="{63724EA2-0079-5463-9001-2ADA59A7B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242951" cy="3686451"/>
          </a:xfrm>
          <a:prstGeom prst="rect">
            <a:avLst/>
          </a:prstGeom>
        </p:spPr>
      </p:pic>
      <p:sp>
        <p:nvSpPr>
          <p:cNvPr id="5" name="TextBox 4">
            <a:extLst>
              <a:ext uri="{FF2B5EF4-FFF2-40B4-BE49-F238E27FC236}">
                <a16:creationId xmlns:a16="http://schemas.microsoft.com/office/drawing/2014/main" id="{4BD1A497-155F-A84E-54D3-30C049BA7F23}"/>
              </a:ext>
            </a:extLst>
          </p:cNvPr>
          <p:cNvSpPr txBox="1"/>
          <p:nvPr/>
        </p:nvSpPr>
        <p:spPr>
          <a:xfrm>
            <a:off x="993268" y="1006458"/>
            <a:ext cx="3906002" cy="723275"/>
          </a:xfrm>
          <a:prstGeom prst="rect">
            <a:avLst/>
          </a:prstGeom>
          <a:noFill/>
        </p:spPr>
        <p:txBody>
          <a:bodyPr wrap="square">
            <a:spAutoFit/>
          </a:bodyPr>
          <a:lstStyle/>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X1 - 0dB - X4 ZX60-233LPN+</a:t>
            </a:r>
          </a:p>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(A1: large signal. A2: SAT)</a:t>
            </a:r>
          </a:p>
        </p:txBody>
      </p:sp>
      <p:sp>
        <p:nvSpPr>
          <p:cNvPr id="6" name="TextBox 5">
            <a:extLst>
              <a:ext uri="{FF2B5EF4-FFF2-40B4-BE49-F238E27FC236}">
                <a16:creationId xmlns:a16="http://schemas.microsoft.com/office/drawing/2014/main" id="{5CEBF53D-EA6F-D92B-2248-4088EFEF77B1}"/>
              </a:ext>
            </a:extLst>
          </p:cNvPr>
          <p:cNvSpPr txBox="1"/>
          <p:nvPr/>
        </p:nvSpPr>
        <p:spPr>
          <a:xfrm>
            <a:off x="7881259" y="1006457"/>
            <a:ext cx="4017264" cy="1077218"/>
          </a:xfrm>
          <a:prstGeom prst="rect">
            <a:avLst/>
          </a:prstGeom>
          <a:noFill/>
        </p:spPr>
        <p:txBody>
          <a:bodyPr wrap="square">
            <a:spAutoFit/>
          </a:bodyPr>
          <a:lstStyle/>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X1 - 8dB – X4 ZX60-233LPN+</a:t>
            </a:r>
          </a:p>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(A1:small signal</a:t>
            </a:r>
          </a:p>
          <a:p>
            <a:pPr marL="62865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A2: </a:t>
            </a:r>
            <a:r>
              <a:rPr lang="en-US" b="1" dirty="0">
                <a:solidFill>
                  <a:prstClr val="black"/>
                </a:solidFill>
                <a:latin typeface="Aptos" panose="02110004020202020204"/>
              </a:rPr>
              <a:t>small</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signal)</a:t>
            </a:r>
          </a:p>
        </p:txBody>
      </p:sp>
      <p:sp>
        <p:nvSpPr>
          <p:cNvPr id="25" name="TextBox 24">
            <a:extLst>
              <a:ext uri="{FF2B5EF4-FFF2-40B4-BE49-F238E27FC236}">
                <a16:creationId xmlns:a16="http://schemas.microsoft.com/office/drawing/2014/main" id="{042F39D8-AE27-3DC2-1406-DCDC742E1AA7}"/>
              </a:ext>
            </a:extLst>
          </p:cNvPr>
          <p:cNvSpPr txBox="1"/>
          <p:nvPr/>
        </p:nvSpPr>
        <p:spPr>
          <a:xfrm>
            <a:off x="4642000" y="697058"/>
            <a:ext cx="2501076" cy="646331"/>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b="1" dirty="0">
                <a:solidFill>
                  <a:prstClr val="black"/>
                </a:solidFill>
                <a:latin typeface="Aptos" panose="02110004020202020204"/>
              </a:rPr>
              <a:t>Se</a:t>
            </a:r>
            <a:r>
              <a:rPr kumimoji="0" lang="en-US" sz="1800" b="1" i="0" u="none" strike="noStrike" kern="1200" cap="none" spc="0" normalizeH="0" baseline="0" noProof="0" dirty="0" err="1">
                <a:ln>
                  <a:noFill/>
                </a:ln>
                <a:solidFill>
                  <a:prstClr val="black"/>
                </a:solidFill>
                <a:effectLst/>
                <a:uLnTx/>
                <a:uFillTx/>
                <a:latin typeface="Aptos" panose="02110004020202020204"/>
                <a:ea typeface="+mn-ea"/>
                <a:cs typeface="+mn-cs"/>
              </a:rPr>
              <a:t>ries</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Case: 6GHz</a:t>
            </a:r>
          </a:p>
        </p:txBody>
      </p:sp>
      <p:pic>
        <p:nvPicPr>
          <p:cNvPr id="3" name="Picture 2">
            <a:extLst>
              <a:ext uri="{FF2B5EF4-FFF2-40B4-BE49-F238E27FC236}">
                <a16:creationId xmlns:a16="http://schemas.microsoft.com/office/drawing/2014/main" id="{A7790969-816C-01FF-7415-8697808099EA}"/>
              </a:ext>
            </a:extLst>
          </p:cNvPr>
          <p:cNvPicPr>
            <a:picLocks noChangeAspect="1"/>
          </p:cNvPicPr>
          <p:nvPr/>
        </p:nvPicPr>
        <p:blipFill>
          <a:blip r:embed="rId6"/>
          <a:stretch>
            <a:fillRect/>
          </a:stretch>
        </p:blipFill>
        <p:spPr>
          <a:xfrm>
            <a:off x="9802368" y="6459977"/>
            <a:ext cx="2367860" cy="376560"/>
          </a:xfrm>
          <a:prstGeom prst="rect">
            <a:avLst/>
          </a:prstGeom>
        </p:spPr>
      </p:pic>
      <p:sp>
        <p:nvSpPr>
          <p:cNvPr id="11" name="TextBox 10">
            <a:extLst>
              <a:ext uri="{FF2B5EF4-FFF2-40B4-BE49-F238E27FC236}">
                <a16:creationId xmlns:a16="http://schemas.microsoft.com/office/drawing/2014/main" id="{D70FA614-C64E-0032-124F-8D7268F7479B}"/>
              </a:ext>
            </a:extLst>
          </p:cNvPr>
          <p:cNvSpPr txBox="1"/>
          <p:nvPr/>
        </p:nvSpPr>
        <p:spPr>
          <a:xfrm>
            <a:off x="4684014" y="3802526"/>
            <a:ext cx="2375154" cy="646331"/>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Series Case: 6GHz</a:t>
            </a:r>
          </a:p>
        </p:txBody>
      </p:sp>
      <p:sp>
        <p:nvSpPr>
          <p:cNvPr id="12" name="TextBox 11">
            <a:extLst>
              <a:ext uri="{FF2B5EF4-FFF2-40B4-BE49-F238E27FC236}">
                <a16:creationId xmlns:a16="http://schemas.microsoft.com/office/drawing/2014/main" id="{6642CE82-A99C-2B9F-8B1C-3D9EE70E59A2}"/>
              </a:ext>
            </a:extLst>
          </p:cNvPr>
          <p:cNvSpPr txBox="1"/>
          <p:nvPr/>
        </p:nvSpPr>
        <p:spPr>
          <a:xfrm>
            <a:off x="478137" y="4027932"/>
            <a:ext cx="388977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 8dB-X4 ZX60-233LPN+</a:t>
            </a:r>
          </a:p>
        </p:txBody>
      </p:sp>
      <p:sp>
        <p:nvSpPr>
          <p:cNvPr id="13" name="TextBox 12">
            <a:extLst>
              <a:ext uri="{FF2B5EF4-FFF2-40B4-BE49-F238E27FC236}">
                <a16:creationId xmlns:a16="http://schemas.microsoft.com/office/drawing/2014/main" id="{54D7FE57-36D8-92D1-538C-D8A1F5376332}"/>
              </a:ext>
            </a:extLst>
          </p:cNvPr>
          <p:cNvSpPr txBox="1"/>
          <p:nvPr/>
        </p:nvSpPr>
        <p:spPr>
          <a:xfrm>
            <a:off x="7624356" y="4016644"/>
            <a:ext cx="3572636"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X1-6dB-X1 ZX60-233LPN+</a:t>
            </a:r>
          </a:p>
        </p:txBody>
      </p:sp>
      <p:pic>
        <p:nvPicPr>
          <p:cNvPr id="14" name="Picture 2">
            <a:extLst>
              <a:ext uri="{FF2B5EF4-FFF2-40B4-BE49-F238E27FC236}">
                <a16:creationId xmlns:a16="http://schemas.microsoft.com/office/drawing/2014/main" id="{3FA30025-A566-EB07-2A80-525390DE1FD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67" t="26609" r="3613" b="15986"/>
          <a:stretch/>
        </p:blipFill>
        <p:spPr bwMode="auto">
          <a:xfrm>
            <a:off x="638340" y="5580284"/>
            <a:ext cx="2828760" cy="4906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A8FF9A40-494F-95CF-9445-2B21C059722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198" t="16725" r="7003" b="19394"/>
          <a:stretch/>
        </p:blipFill>
        <p:spPr bwMode="auto">
          <a:xfrm rot="120000">
            <a:off x="7544609" y="5576921"/>
            <a:ext cx="1608008" cy="46752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4A7B4EB6-DE4E-9FA0-9BD4-A7FFF4103231}"/>
              </a:ext>
            </a:extLst>
          </p:cNvPr>
          <p:cNvCxnSpPr/>
          <p:nvPr/>
        </p:nvCxnSpPr>
        <p:spPr>
          <a:xfrm>
            <a:off x="620052" y="4736854"/>
            <a:ext cx="700430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19A571B8-A656-0C97-D88D-590809DFB7F8}"/>
              </a:ext>
            </a:extLst>
          </p:cNvPr>
          <p:cNvCxnSpPr/>
          <p:nvPr/>
        </p:nvCxnSpPr>
        <p:spPr>
          <a:xfrm>
            <a:off x="1774806" y="5066592"/>
            <a:ext cx="700430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BFF54B81-5CB2-CB5E-B317-F10D0EC80447}"/>
              </a:ext>
            </a:extLst>
          </p:cNvPr>
          <p:cNvCxnSpPr/>
          <p:nvPr/>
        </p:nvCxnSpPr>
        <p:spPr>
          <a:xfrm>
            <a:off x="2936094" y="5276414"/>
            <a:ext cx="701344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66D3FE3A-1832-96E3-7862-543E4D027574}"/>
              </a:ext>
            </a:extLst>
          </p:cNvPr>
          <p:cNvCxnSpPr/>
          <p:nvPr/>
        </p:nvCxnSpPr>
        <p:spPr>
          <a:xfrm>
            <a:off x="4081926" y="5439374"/>
            <a:ext cx="696315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715A0EF5-BD23-2F11-02A6-DD3CD9B6AA14}"/>
              </a:ext>
            </a:extLst>
          </p:cNvPr>
          <p:cNvCxnSpPr>
            <a:cxnSpLocks/>
          </p:cNvCxnSpPr>
          <p:nvPr/>
        </p:nvCxnSpPr>
        <p:spPr>
          <a:xfrm>
            <a:off x="628729" y="1361976"/>
            <a:ext cx="692291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F9CDB96C-852E-31D3-80CF-99BCE50538F4}"/>
              </a:ext>
            </a:extLst>
          </p:cNvPr>
          <p:cNvCxnSpPr>
            <a:cxnSpLocks/>
          </p:cNvCxnSpPr>
          <p:nvPr/>
        </p:nvCxnSpPr>
        <p:spPr>
          <a:xfrm>
            <a:off x="1765195" y="1728650"/>
            <a:ext cx="696923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25DF0904-327E-41F4-0B2F-5EEB0B1E89A0}"/>
              </a:ext>
            </a:extLst>
          </p:cNvPr>
          <p:cNvCxnSpPr>
            <a:cxnSpLocks/>
          </p:cNvCxnSpPr>
          <p:nvPr/>
        </p:nvCxnSpPr>
        <p:spPr>
          <a:xfrm>
            <a:off x="2926483" y="2030293"/>
            <a:ext cx="696046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E0BECC01-AB7D-82FC-3B58-37962471D16D}"/>
              </a:ext>
            </a:extLst>
          </p:cNvPr>
          <p:cNvCxnSpPr/>
          <p:nvPr/>
        </p:nvCxnSpPr>
        <p:spPr>
          <a:xfrm>
            <a:off x="4063171" y="2193253"/>
            <a:ext cx="696315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29" name="Picture 2">
            <a:extLst>
              <a:ext uri="{FF2B5EF4-FFF2-40B4-BE49-F238E27FC236}">
                <a16:creationId xmlns:a16="http://schemas.microsoft.com/office/drawing/2014/main" id="{93EC01AA-09E0-405D-DB96-31DC06815A0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67" t="26609" r="3613" b="15986"/>
          <a:stretch/>
        </p:blipFill>
        <p:spPr bwMode="auto">
          <a:xfrm>
            <a:off x="647120" y="2445297"/>
            <a:ext cx="2723143" cy="4723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166A9CE2-2F85-C1FF-9A1A-F154D8FB69E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67" t="26609" r="3613" b="15986"/>
          <a:stretch/>
        </p:blipFill>
        <p:spPr bwMode="auto">
          <a:xfrm>
            <a:off x="7570698" y="2453232"/>
            <a:ext cx="2687727" cy="4661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6F6079-FC59-A895-EDDD-50EF08D1ABDE}"/>
              </a:ext>
            </a:extLst>
          </p:cNvPr>
          <p:cNvSpPr txBox="1"/>
          <p:nvPr/>
        </p:nvSpPr>
        <p:spPr>
          <a:xfrm>
            <a:off x="2544956" y="2387812"/>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SAT</a:t>
            </a:r>
          </a:p>
        </p:txBody>
      </p:sp>
      <p:sp>
        <p:nvSpPr>
          <p:cNvPr id="8" name="TextBox 7">
            <a:extLst>
              <a:ext uri="{FF2B5EF4-FFF2-40B4-BE49-F238E27FC236}">
                <a16:creationId xmlns:a16="http://schemas.microsoft.com/office/drawing/2014/main" id="{96E78FAD-37DA-C374-CB1E-D4685DDF3069}"/>
              </a:ext>
            </a:extLst>
          </p:cNvPr>
          <p:cNvSpPr txBox="1"/>
          <p:nvPr/>
        </p:nvSpPr>
        <p:spPr>
          <a:xfrm>
            <a:off x="622338" y="2355654"/>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110004020202020204"/>
              </a:rPr>
              <a:t>LS</a:t>
            </a:r>
            <a:endParaRPr kumimoji="0" lang="en-US" sz="1800" b="0" i="0" u="none" strike="noStrike" kern="1200" cap="none" spc="0" normalizeH="0" baseline="0" noProof="0" dirty="0">
              <a:ln>
                <a:noFill/>
              </a:ln>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1C913702-2B33-B159-E62D-8781244C5A01}"/>
              </a:ext>
            </a:extLst>
          </p:cNvPr>
          <p:cNvSpPr txBox="1"/>
          <p:nvPr/>
        </p:nvSpPr>
        <p:spPr>
          <a:xfrm>
            <a:off x="9555992" y="2411849"/>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E8E8E8"/>
                </a:solidFill>
                <a:latin typeface="Aptos" panose="02110004020202020204"/>
              </a:rPr>
              <a:t>SS</a:t>
            </a:r>
            <a:endPar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3C20EB76-B7B4-592E-BB53-C3CC08E47BDD}"/>
              </a:ext>
            </a:extLst>
          </p:cNvPr>
          <p:cNvSpPr txBox="1"/>
          <p:nvPr/>
        </p:nvSpPr>
        <p:spPr>
          <a:xfrm>
            <a:off x="7633374" y="2379691"/>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110004020202020204"/>
              </a:rPr>
              <a:t>SS</a:t>
            </a:r>
            <a:endParaRPr kumimoji="0" lang="en-US" sz="1800" b="0" i="0" u="none" strike="noStrike" kern="1200" cap="none" spc="0" normalizeH="0" baseline="0" noProof="0" dirty="0">
              <a:ln>
                <a:noFill/>
              </a:ln>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D11AB1E7-2201-90BD-15A0-0932D026F3C4}"/>
              </a:ext>
            </a:extLst>
          </p:cNvPr>
          <p:cNvSpPr txBox="1"/>
          <p:nvPr/>
        </p:nvSpPr>
        <p:spPr>
          <a:xfrm>
            <a:off x="2588227" y="5525787"/>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E8E8E8"/>
                </a:solidFill>
                <a:latin typeface="Aptos" panose="02110004020202020204"/>
              </a:rPr>
              <a:t>SS</a:t>
            </a:r>
            <a:endPar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endParaRPr>
          </a:p>
        </p:txBody>
      </p:sp>
      <p:sp>
        <p:nvSpPr>
          <p:cNvPr id="24" name="TextBox 23">
            <a:extLst>
              <a:ext uri="{FF2B5EF4-FFF2-40B4-BE49-F238E27FC236}">
                <a16:creationId xmlns:a16="http://schemas.microsoft.com/office/drawing/2014/main" id="{58E93522-3740-1AE5-CB7B-E43D786F48B2}"/>
              </a:ext>
            </a:extLst>
          </p:cNvPr>
          <p:cNvSpPr txBox="1"/>
          <p:nvPr/>
        </p:nvSpPr>
        <p:spPr>
          <a:xfrm>
            <a:off x="665609" y="5493629"/>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110004020202020204"/>
              </a:rPr>
              <a:t>SS</a:t>
            </a:r>
            <a:endParaRPr kumimoji="0" lang="en-US" sz="1800" b="0" i="0" u="none" strike="noStrike" kern="1200" cap="none" spc="0" normalizeH="0" baseline="0" noProof="0" dirty="0">
              <a:ln>
                <a:noFill/>
              </a:ln>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51EBC278-CD9A-ECAC-B6DA-7EFE0D5938EE}"/>
              </a:ext>
            </a:extLst>
          </p:cNvPr>
          <p:cNvSpPr txBox="1"/>
          <p:nvPr/>
        </p:nvSpPr>
        <p:spPr>
          <a:xfrm>
            <a:off x="7630109" y="5530203"/>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tos" panose="02110004020202020204"/>
              </a:rPr>
              <a:t>SS</a:t>
            </a:r>
            <a:endParaRPr kumimoji="0" lang="en-US" sz="1800" b="0" i="0" u="none" strike="noStrike" kern="1200" cap="none" spc="0" normalizeH="0" baseline="0" noProof="0" dirty="0">
              <a:ln>
                <a:noFill/>
              </a:ln>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57BDD8F1-7164-9522-E9C0-50EF620C564A}"/>
              </a:ext>
            </a:extLst>
          </p:cNvPr>
          <p:cNvSpPr txBox="1"/>
          <p:nvPr/>
        </p:nvSpPr>
        <p:spPr>
          <a:xfrm>
            <a:off x="8688705" y="5533232"/>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E8E8E8"/>
                </a:solidFill>
                <a:latin typeface="Aptos" panose="02110004020202020204"/>
              </a:rPr>
              <a:t>LS</a:t>
            </a:r>
            <a:endPar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endParaRPr>
          </a:p>
        </p:txBody>
      </p:sp>
      <p:sp>
        <p:nvSpPr>
          <p:cNvPr id="35" name="TextBox 34">
            <a:extLst>
              <a:ext uri="{FF2B5EF4-FFF2-40B4-BE49-F238E27FC236}">
                <a16:creationId xmlns:a16="http://schemas.microsoft.com/office/drawing/2014/main" id="{313D23AB-A4C9-FF2F-23BE-8B18904CDC29}"/>
              </a:ext>
            </a:extLst>
          </p:cNvPr>
          <p:cNvSpPr txBox="1"/>
          <p:nvPr/>
        </p:nvSpPr>
        <p:spPr>
          <a:xfrm>
            <a:off x="1301774" y="2056123"/>
            <a:ext cx="2376926" cy="369332"/>
          </a:xfrm>
          <a:prstGeom prst="rect">
            <a:avLst/>
          </a:prstGeom>
          <a:noFill/>
        </p:spPr>
        <p:txBody>
          <a:bodyPr wrap="square" rtlCol="0">
            <a:spAutoFit/>
          </a:bodyPr>
          <a:lstStyle/>
          <a:p>
            <a:pPr algn="ctr"/>
            <a:r>
              <a:rPr lang="en-US" b="1" dirty="0">
                <a:solidFill>
                  <a:srgbClr val="FF0000"/>
                </a:solidFill>
              </a:rPr>
              <a:t>Red</a:t>
            </a:r>
            <a:r>
              <a:rPr lang="en-US" dirty="0"/>
              <a:t>: +10.6/+16.8dBm</a:t>
            </a:r>
          </a:p>
        </p:txBody>
      </p:sp>
      <p:sp>
        <p:nvSpPr>
          <p:cNvPr id="36" name="TextBox 35">
            <a:extLst>
              <a:ext uri="{FF2B5EF4-FFF2-40B4-BE49-F238E27FC236}">
                <a16:creationId xmlns:a16="http://schemas.microsoft.com/office/drawing/2014/main" id="{B25AAC46-C52D-40B7-FC65-47B908F3631E}"/>
              </a:ext>
            </a:extLst>
          </p:cNvPr>
          <p:cNvSpPr txBox="1"/>
          <p:nvPr/>
        </p:nvSpPr>
        <p:spPr>
          <a:xfrm>
            <a:off x="7656622" y="2127309"/>
            <a:ext cx="2376926" cy="369332"/>
          </a:xfrm>
          <a:prstGeom prst="rect">
            <a:avLst/>
          </a:prstGeom>
          <a:noFill/>
        </p:spPr>
        <p:txBody>
          <a:bodyPr wrap="square" rtlCol="0">
            <a:spAutoFit/>
          </a:bodyPr>
          <a:lstStyle/>
          <a:p>
            <a:pPr algn="ctr"/>
            <a:r>
              <a:rPr lang="en-US" b="1" dirty="0">
                <a:solidFill>
                  <a:srgbClr val="FF0000"/>
                </a:solidFill>
              </a:rPr>
              <a:t>Red</a:t>
            </a:r>
            <a:r>
              <a:rPr lang="en-US" dirty="0"/>
              <a:t>: +4.5/+5.8dBm</a:t>
            </a:r>
          </a:p>
        </p:txBody>
      </p:sp>
      <p:sp>
        <p:nvSpPr>
          <p:cNvPr id="37" name="TextBox 36">
            <a:extLst>
              <a:ext uri="{FF2B5EF4-FFF2-40B4-BE49-F238E27FC236}">
                <a16:creationId xmlns:a16="http://schemas.microsoft.com/office/drawing/2014/main" id="{B74B236E-3A03-1B3E-E18E-6A3C34FC39C9}"/>
              </a:ext>
            </a:extLst>
          </p:cNvPr>
          <p:cNvSpPr txBox="1"/>
          <p:nvPr/>
        </p:nvSpPr>
        <p:spPr>
          <a:xfrm>
            <a:off x="375431" y="5233445"/>
            <a:ext cx="2376926" cy="369332"/>
          </a:xfrm>
          <a:prstGeom prst="rect">
            <a:avLst/>
          </a:prstGeom>
          <a:noFill/>
        </p:spPr>
        <p:txBody>
          <a:bodyPr wrap="square" rtlCol="0">
            <a:spAutoFit/>
          </a:bodyPr>
          <a:lstStyle/>
          <a:p>
            <a:pPr algn="ctr"/>
            <a:r>
              <a:rPr lang="en-US" b="1" dirty="0">
                <a:solidFill>
                  <a:srgbClr val="FF0000"/>
                </a:solidFill>
              </a:rPr>
              <a:t>Red</a:t>
            </a:r>
            <a:r>
              <a:rPr lang="en-US" dirty="0"/>
              <a:t>: +4.5/+5.8dBm</a:t>
            </a:r>
          </a:p>
        </p:txBody>
      </p:sp>
      <p:sp>
        <p:nvSpPr>
          <p:cNvPr id="38" name="TextBox 37">
            <a:extLst>
              <a:ext uri="{FF2B5EF4-FFF2-40B4-BE49-F238E27FC236}">
                <a16:creationId xmlns:a16="http://schemas.microsoft.com/office/drawing/2014/main" id="{E50FB94C-2726-CBDC-29D4-42E47B648997}"/>
              </a:ext>
            </a:extLst>
          </p:cNvPr>
          <p:cNvSpPr txBox="1"/>
          <p:nvPr/>
        </p:nvSpPr>
        <p:spPr>
          <a:xfrm>
            <a:off x="8845085" y="5452933"/>
            <a:ext cx="3066173" cy="369332"/>
          </a:xfrm>
          <a:prstGeom prst="rect">
            <a:avLst/>
          </a:prstGeom>
          <a:noFill/>
        </p:spPr>
        <p:txBody>
          <a:bodyPr wrap="square" rtlCol="0">
            <a:spAutoFit/>
          </a:bodyPr>
          <a:lstStyle/>
          <a:p>
            <a:pPr algn="ctr"/>
            <a:r>
              <a:rPr lang="en-US" b="1" dirty="0">
                <a:solidFill>
                  <a:srgbClr val="00B050"/>
                </a:solidFill>
              </a:rPr>
              <a:t>Green</a:t>
            </a:r>
            <a:r>
              <a:rPr lang="en-US" dirty="0"/>
              <a:t>: -0.89/+9.7dBm</a:t>
            </a:r>
          </a:p>
        </p:txBody>
      </p:sp>
      <p:sp>
        <p:nvSpPr>
          <p:cNvPr id="4" name="TextBox 3">
            <a:extLst>
              <a:ext uri="{FF2B5EF4-FFF2-40B4-BE49-F238E27FC236}">
                <a16:creationId xmlns:a16="http://schemas.microsoft.com/office/drawing/2014/main" id="{C2A2E8A1-DB58-4958-A8D9-80E4C15AF49F}"/>
              </a:ext>
            </a:extLst>
          </p:cNvPr>
          <p:cNvSpPr txBox="1"/>
          <p:nvPr/>
        </p:nvSpPr>
        <p:spPr>
          <a:xfrm>
            <a:off x="2917403" y="5632211"/>
            <a:ext cx="2145471"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Pout=+26.1dBm</a:t>
            </a:r>
          </a:p>
        </p:txBody>
      </p:sp>
      <p:sp>
        <p:nvSpPr>
          <p:cNvPr id="31" name="TextBox 30">
            <a:extLst>
              <a:ext uri="{FF2B5EF4-FFF2-40B4-BE49-F238E27FC236}">
                <a16:creationId xmlns:a16="http://schemas.microsoft.com/office/drawing/2014/main" id="{D77BD975-1B5B-B158-EC16-601F3D97F8B2}"/>
              </a:ext>
            </a:extLst>
          </p:cNvPr>
          <p:cNvSpPr txBox="1"/>
          <p:nvPr/>
        </p:nvSpPr>
        <p:spPr>
          <a:xfrm>
            <a:off x="8568813" y="5697654"/>
            <a:ext cx="2147955"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Pout=+22.8dBm</a:t>
            </a:r>
          </a:p>
        </p:txBody>
      </p:sp>
      <p:sp>
        <p:nvSpPr>
          <p:cNvPr id="39" name="TextBox 38">
            <a:extLst>
              <a:ext uri="{FF2B5EF4-FFF2-40B4-BE49-F238E27FC236}">
                <a16:creationId xmlns:a16="http://schemas.microsoft.com/office/drawing/2014/main" id="{A96A1041-44F9-CB8A-B819-57742ECE899A}"/>
              </a:ext>
            </a:extLst>
          </p:cNvPr>
          <p:cNvSpPr txBox="1"/>
          <p:nvPr/>
        </p:nvSpPr>
        <p:spPr>
          <a:xfrm>
            <a:off x="9652953" y="2510199"/>
            <a:ext cx="2153316"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Pout=+26.1dBm</a:t>
            </a:r>
          </a:p>
        </p:txBody>
      </p:sp>
      <p:sp>
        <p:nvSpPr>
          <p:cNvPr id="40" name="TextBox 39">
            <a:extLst>
              <a:ext uri="{FF2B5EF4-FFF2-40B4-BE49-F238E27FC236}">
                <a16:creationId xmlns:a16="http://schemas.microsoft.com/office/drawing/2014/main" id="{0625E727-48D1-473C-4074-DA456D8D1742}"/>
              </a:ext>
            </a:extLst>
          </p:cNvPr>
          <p:cNvSpPr txBox="1"/>
          <p:nvPr/>
        </p:nvSpPr>
        <p:spPr>
          <a:xfrm>
            <a:off x="2755169" y="2519980"/>
            <a:ext cx="2144101"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Pout=+30.2dBm</a:t>
            </a:r>
          </a:p>
        </p:txBody>
      </p:sp>
      <p:sp>
        <p:nvSpPr>
          <p:cNvPr id="41" name="TextBox 40">
            <a:extLst>
              <a:ext uri="{FF2B5EF4-FFF2-40B4-BE49-F238E27FC236}">
                <a16:creationId xmlns:a16="http://schemas.microsoft.com/office/drawing/2014/main" id="{C5A8118E-A65F-5709-264E-B79CF83F9985}"/>
              </a:ext>
            </a:extLst>
          </p:cNvPr>
          <p:cNvSpPr txBox="1"/>
          <p:nvPr/>
        </p:nvSpPr>
        <p:spPr>
          <a:xfrm>
            <a:off x="0" y="963238"/>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=4.5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42" name="TextBox 41">
            <a:extLst>
              <a:ext uri="{FF2B5EF4-FFF2-40B4-BE49-F238E27FC236}">
                <a16:creationId xmlns:a16="http://schemas.microsoft.com/office/drawing/2014/main" id="{9D988133-49F1-BC07-B09E-4AE187E4BD95}"/>
              </a:ext>
            </a:extLst>
          </p:cNvPr>
          <p:cNvSpPr txBox="1"/>
          <p:nvPr/>
        </p:nvSpPr>
        <p:spPr>
          <a:xfrm>
            <a:off x="6901882" y="987796"/>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=3.15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43" name="TextBox 42">
            <a:extLst>
              <a:ext uri="{FF2B5EF4-FFF2-40B4-BE49-F238E27FC236}">
                <a16:creationId xmlns:a16="http://schemas.microsoft.com/office/drawing/2014/main" id="{6BD2F1BE-1C86-9151-6A82-74F0433A97B2}"/>
              </a:ext>
            </a:extLst>
          </p:cNvPr>
          <p:cNvSpPr txBox="1"/>
          <p:nvPr/>
        </p:nvSpPr>
        <p:spPr>
          <a:xfrm>
            <a:off x="102059" y="4327775"/>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=3.15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44" name="TextBox 43">
            <a:extLst>
              <a:ext uri="{FF2B5EF4-FFF2-40B4-BE49-F238E27FC236}">
                <a16:creationId xmlns:a16="http://schemas.microsoft.com/office/drawing/2014/main" id="{13C2C59B-62B3-1878-BBBE-8B6D03E6CB85}"/>
              </a:ext>
            </a:extLst>
          </p:cNvPr>
          <p:cNvSpPr txBox="1"/>
          <p:nvPr/>
        </p:nvSpPr>
        <p:spPr>
          <a:xfrm>
            <a:off x="7536940" y="4433797"/>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=4.0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Tree>
    <p:extLst>
      <p:ext uri="{BB962C8B-B14F-4D97-AF65-F5344CB8AC3E}">
        <p14:creationId xmlns:p14="http://schemas.microsoft.com/office/powerpoint/2010/main" val="901964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84D81-7D60-36FD-8E5A-7E7031DFCBF0}"/>
            </a:ext>
          </a:extLst>
        </p:cNvPr>
        <p:cNvGrpSpPr/>
        <p:nvPr/>
      </p:nvGrpSpPr>
      <p:grpSpPr>
        <a:xfrm>
          <a:off x="0" y="0"/>
          <a:ext cx="0" cy="0"/>
          <a:chOff x="0" y="0"/>
          <a:chExt cx="0" cy="0"/>
        </a:xfrm>
      </p:grpSpPr>
      <p:pic>
        <p:nvPicPr>
          <p:cNvPr id="87" name="Picture 86" descr="A screen shot of a graph&#10;&#10;AI-generated content may be incorrect.">
            <a:extLst>
              <a:ext uri="{FF2B5EF4-FFF2-40B4-BE49-F238E27FC236}">
                <a16:creationId xmlns:a16="http://schemas.microsoft.com/office/drawing/2014/main" id="{B74BE9C7-E549-AE61-D5A1-FFE0C4E84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989" y="3180523"/>
            <a:ext cx="5221224" cy="3671174"/>
          </a:xfrm>
          <a:prstGeom prst="rect">
            <a:avLst/>
          </a:prstGeom>
        </p:spPr>
      </p:pic>
      <p:pic>
        <p:nvPicPr>
          <p:cNvPr id="88" name="Picture 87" descr="A screen shot of a graph&#10;&#10;AI-generated content may be incorrect.">
            <a:extLst>
              <a:ext uri="{FF2B5EF4-FFF2-40B4-BE49-F238E27FC236}">
                <a16:creationId xmlns:a16="http://schemas.microsoft.com/office/drawing/2014/main" id="{B5F7FDEC-1FA8-3C90-3C31-358A798CA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 y="3160499"/>
            <a:ext cx="5250634" cy="3691852"/>
          </a:xfrm>
          <a:prstGeom prst="rect">
            <a:avLst/>
          </a:prstGeom>
        </p:spPr>
      </p:pic>
      <p:pic>
        <p:nvPicPr>
          <p:cNvPr id="70" name="Picture 69" descr="A screen shot of a graph&#10;&#10;AI-generated content may be incorrect.">
            <a:extLst>
              <a:ext uri="{FF2B5EF4-FFF2-40B4-BE49-F238E27FC236}">
                <a16:creationId xmlns:a16="http://schemas.microsoft.com/office/drawing/2014/main" id="{AE585425-2258-7EBC-73F0-076BF9601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 y="7724"/>
            <a:ext cx="5250634" cy="3691852"/>
          </a:xfrm>
          <a:prstGeom prst="rect">
            <a:avLst/>
          </a:prstGeom>
        </p:spPr>
      </p:pic>
      <p:pic>
        <p:nvPicPr>
          <p:cNvPr id="71" name="Picture 70" descr="A screen shot of a computer&#10;&#10;AI-generated content may be incorrect.">
            <a:extLst>
              <a:ext uri="{FF2B5EF4-FFF2-40B4-BE49-F238E27FC236}">
                <a16:creationId xmlns:a16="http://schemas.microsoft.com/office/drawing/2014/main" id="{F74D679F-B388-9E9D-EF64-F752CF6AD0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343" y="1"/>
            <a:ext cx="5221224" cy="3671174"/>
          </a:xfrm>
          <a:prstGeom prst="rect">
            <a:avLst/>
          </a:prstGeom>
        </p:spPr>
      </p:pic>
      <p:pic>
        <p:nvPicPr>
          <p:cNvPr id="3" name="Picture 2">
            <a:extLst>
              <a:ext uri="{FF2B5EF4-FFF2-40B4-BE49-F238E27FC236}">
                <a16:creationId xmlns:a16="http://schemas.microsoft.com/office/drawing/2014/main" id="{1936E9D8-1033-9F4D-1E20-F4241F00D096}"/>
              </a:ext>
            </a:extLst>
          </p:cNvPr>
          <p:cNvPicPr>
            <a:picLocks noChangeAspect="1"/>
          </p:cNvPicPr>
          <p:nvPr/>
        </p:nvPicPr>
        <p:blipFill>
          <a:blip r:embed="rId6"/>
          <a:stretch>
            <a:fillRect/>
          </a:stretch>
        </p:blipFill>
        <p:spPr>
          <a:xfrm>
            <a:off x="9802368" y="6459977"/>
            <a:ext cx="2367860" cy="376560"/>
          </a:xfrm>
          <a:prstGeom prst="rect">
            <a:avLst/>
          </a:prstGeom>
        </p:spPr>
      </p:pic>
      <p:cxnSp>
        <p:nvCxnSpPr>
          <p:cNvPr id="55" name="Straight Arrow Connector 54">
            <a:extLst>
              <a:ext uri="{FF2B5EF4-FFF2-40B4-BE49-F238E27FC236}">
                <a16:creationId xmlns:a16="http://schemas.microsoft.com/office/drawing/2014/main" id="{A7357407-4093-8C23-6D5E-6E8984C75E5C}"/>
              </a:ext>
            </a:extLst>
          </p:cNvPr>
          <p:cNvCxnSpPr>
            <a:cxnSpLocks/>
          </p:cNvCxnSpPr>
          <p:nvPr/>
        </p:nvCxnSpPr>
        <p:spPr>
          <a:xfrm>
            <a:off x="621792" y="1719072"/>
            <a:ext cx="6967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1795715-3AA4-5C87-C076-6514DEC5B393}"/>
              </a:ext>
            </a:extLst>
          </p:cNvPr>
          <p:cNvCxnSpPr>
            <a:cxnSpLocks/>
          </p:cNvCxnSpPr>
          <p:nvPr/>
        </p:nvCxnSpPr>
        <p:spPr>
          <a:xfrm>
            <a:off x="1792224" y="2055114"/>
            <a:ext cx="69228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053F800C-7F9C-B5DF-E017-1F96DB9F4235}"/>
              </a:ext>
            </a:extLst>
          </p:cNvPr>
          <p:cNvCxnSpPr>
            <a:cxnSpLocks/>
          </p:cNvCxnSpPr>
          <p:nvPr/>
        </p:nvCxnSpPr>
        <p:spPr>
          <a:xfrm>
            <a:off x="2941196" y="2292065"/>
            <a:ext cx="692628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2B6C2BE9-0DB7-879C-CAD1-58F7883ABF70}"/>
              </a:ext>
            </a:extLst>
          </p:cNvPr>
          <p:cNvCxnSpPr>
            <a:cxnSpLocks/>
          </p:cNvCxnSpPr>
          <p:nvPr/>
        </p:nvCxnSpPr>
        <p:spPr>
          <a:xfrm>
            <a:off x="4091163" y="2371377"/>
            <a:ext cx="6936594" cy="5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6C9C2AD-CC9B-F672-6C9B-E3C35DFD3A2E}"/>
              </a:ext>
            </a:extLst>
          </p:cNvPr>
          <p:cNvSpPr txBox="1"/>
          <p:nvPr/>
        </p:nvSpPr>
        <p:spPr>
          <a:xfrm>
            <a:off x="4723640" y="606985"/>
            <a:ext cx="2375154" cy="723275"/>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Series </a:t>
            </a:r>
          </a:p>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Case: 2GHz</a:t>
            </a:r>
          </a:p>
        </p:txBody>
      </p:sp>
      <p:sp>
        <p:nvSpPr>
          <p:cNvPr id="60" name="TextBox 59">
            <a:extLst>
              <a:ext uri="{FF2B5EF4-FFF2-40B4-BE49-F238E27FC236}">
                <a16:creationId xmlns:a16="http://schemas.microsoft.com/office/drawing/2014/main" id="{13DCC0CA-065F-6A0A-0121-30018E44F504}"/>
              </a:ext>
            </a:extLst>
          </p:cNvPr>
          <p:cNvSpPr txBox="1"/>
          <p:nvPr/>
        </p:nvSpPr>
        <p:spPr>
          <a:xfrm>
            <a:off x="466618" y="1028262"/>
            <a:ext cx="3615308"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 0dB-X4 ZX60-233LPN+</a:t>
            </a:r>
          </a:p>
        </p:txBody>
      </p:sp>
      <p:sp>
        <p:nvSpPr>
          <p:cNvPr id="61" name="TextBox 60">
            <a:extLst>
              <a:ext uri="{FF2B5EF4-FFF2-40B4-BE49-F238E27FC236}">
                <a16:creationId xmlns:a16="http://schemas.microsoft.com/office/drawing/2014/main" id="{51C0EF29-0750-FF23-E2BC-CEC73BEDB16D}"/>
              </a:ext>
            </a:extLst>
          </p:cNvPr>
          <p:cNvSpPr txBox="1"/>
          <p:nvPr/>
        </p:nvSpPr>
        <p:spPr>
          <a:xfrm>
            <a:off x="7536940" y="983980"/>
            <a:ext cx="3893060"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X1-0dB-X1 ZX60-233LPN+</a:t>
            </a:r>
          </a:p>
        </p:txBody>
      </p:sp>
      <p:pic>
        <p:nvPicPr>
          <p:cNvPr id="62" name="Picture 2">
            <a:extLst>
              <a:ext uri="{FF2B5EF4-FFF2-40B4-BE49-F238E27FC236}">
                <a16:creationId xmlns:a16="http://schemas.microsoft.com/office/drawing/2014/main" id="{84D73FCD-61D3-246B-8C58-3C1DBF5C1A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67" t="26609" r="3613" b="15986"/>
          <a:stretch/>
        </p:blipFill>
        <p:spPr bwMode="auto">
          <a:xfrm>
            <a:off x="638340" y="2423053"/>
            <a:ext cx="2828760" cy="49065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a:extLst>
              <a:ext uri="{FF2B5EF4-FFF2-40B4-BE49-F238E27FC236}">
                <a16:creationId xmlns:a16="http://schemas.microsoft.com/office/drawing/2014/main" id="{EA89454D-C7D6-96FA-4988-C1AF8C07E38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198" t="16725" r="7003" b="19394"/>
          <a:stretch/>
        </p:blipFill>
        <p:spPr bwMode="auto">
          <a:xfrm rot="120000">
            <a:off x="7514892" y="2427581"/>
            <a:ext cx="1608008" cy="46752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43312A75-D2BB-ABA1-61A8-49A6FCA4E2F8}"/>
              </a:ext>
            </a:extLst>
          </p:cNvPr>
          <p:cNvSpPr txBox="1"/>
          <p:nvPr/>
        </p:nvSpPr>
        <p:spPr>
          <a:xfrm>
            <a:off x="7588832" y="2452394"/>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65" name="TextBox 64">
            <a:extLst>
              <a:ext uri="{FF2B5EF4-FFF2-40B4-BE49-F238E27FC236}">
                <a16:creationId xmlns:a16="http://schemas.microsoft.com/office/drawing/2014/main" id="{EFBD5C8B-BC80-3C89-8D65-BC14DF80AFDB}"/>
              </a:ext>
            </a:extLst>
          </p:cNvPr>
          <p:cNvSpPr txBox="1"/>
          <p:nvPr/>
        </p:nvSpPr>
        <p:spPr>
          <a:xfrm>
            <a:off x="652238" y="2360153"/>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LS</a:t>
            </a:r>
          </a:p>
        </p:txBody>
      </p:sp>
      <p:sp>
        <p:nvSpPr>
          <p:cNvPr id="66" name="TextBox 65">
            <a:extLst>
              <a:ext uri="{FF2B5EF4-FFF2-40B4-BE49-F238E27FC236}">
                <a16:creationId xmlns:a16="http://schemas.microsoft.com/office/drawing/2014/main" id="{1E5B0208-98DC-2DF8-B197-20483E022F26}"/>
              </a:ext>
            </a:extLst>
          </p:cNvPr>
          <p:cNvSpPr txBox="1"/>
          <p:nvPr/>
        </p:nvSpPr>
        <p:spPr>
          <a:xfrm>
            <a:off x="2540188" y="2399022"/>
            <a:ext cx="5962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2"/>
                </a:solidFill>
                <a:effectLst/>
                <a:uLnTx/>
                <a:uFillTx/>
                <a:latin typeface="Aptos" panose="02110004020202020204"/>
                <a:ea typeface="+mn-ea"/>
                <a:cs typeface="+mn-cs"/>
              </a:rPr>
              <a:t>S</a:t>
            </a:r>
            <a:r>
              <a:rPr lang="en-US" dirty="0">
                <a:solidFill>
                  <a:schemeClr val="bg2"/>
                </a:solidFill>
                <a:latin typeface="Aptos" panose="02110004020202020204"/>
              </a:rPr>
              <a:t>AT</a:t>
            </a:r>
            <a:endParaRPr kumimoji="0" lang="en-US" sz="1800" b="0" i="0" u="none" strike="noStrike" kern="1200" cap="none" spc="0" normalizeH="0" baseline="0" noProof="0" dirty="0">
              <a:ln>
                <a:noFill/>
              </a:ln>
              <a:solidFill>
                <a:schemeClr val="bg2"/>
              </a:solidFill>
              <a:effectLst/>
              <a:uLnTx/>
              <a:uFillTx/>
              <a:latin typeface="Aptos" panose="02110004020202020204"/>
              <a:ea typeface="+mn-ea"/>
              <a:cs typeface="+mn-cs"/>
            </a:endParaRPr>
          </a:p>
        </p:txBody>
      </p:sp>
      <p:sp>
        <p:nvSpPr>
          <p:cNvPr id="67" name="TextBox 66">
            <a:extLst>
              <a:ext uri="{FF2B5EF4-FFF2-40B4-BE49-F238E27FC236}">
                <a16:creationId xmlns:a16="http://schemas.microsoft.com/office/drawing/2014/main" id="{D3CEF3CE-6BA1-94E6-9CCF-575026044557}"/>
              </a:ext>
            </a:extLst>
          </p:cNvPr>
          <p:cNvSpPr txBox="1"/>
          <p:nvPr/>
        </p:nvSpPr>
        <p:spPr>
          <a:xfrm>
            <a:off x="8592833" y="2473670"/>
            <a:ext cx="725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lumMod val="90000"/>
                  </a:srgbClr>
                </a:solidFill>
                <a:effectLst/>
                <a:uLnTx/>
                <a:uFillTx/>
                <a:latin typeface="Aptos" panose="02110004020202020204"/>
                <a:ea typeface="+mn-ea"/>
                <a:cs typeface="+mn-cs"/>
              </a:rPr>
              <a:t>SAT</a:t>
            </a:r>
          </a:p>
        </p:txBody>
      </p:sp>
      <p:sp>
        <p:nvSpPr>
          <p:cNvPr id="68" name="TextBox 67">
            <a:extLst>
              <a:ext uri="{FF2B5EF4-FFF2-40B4-BE49-F238E27FC236}">
                <a16:creationId xmlns:a16="http://schemas.microsoft.com/office/drawing/2014/main" id="{5BEAE265-3AAE-FB82-AFD6-E832AC5426A1}"/>
              </a:ext>
            </a:extLst>
          </p:cNvPr>
          <p:cNvSpPr txBox="1"/>
          <p:nvPr/>
        </p:nvSpPr>
        <p:spPr>
          <a:xfrm>
            <a:off x="2165215" y="1396022"/>
            <a:ext cx="2376926" cy="369332"/>
          </a:xfrm>
          <a:prstGeom prst="rect">
            <a:avLst/>
          </a:prstGeom>
          <a:noFill/>
        </p:spPr>
        <p:txBody>
          <a:bodyPr wrap="square" rtlCol="0">
            <a:spAutoFit/>
          </a:bodyPr>
          <a:lstStyle/>
          <a:p>
            <a:pPr algn="ctr"/>
            <a:r>
              <a:rPr lang="en-US" b="1" dirty="0">
                <a:solidFill>
                  <a:srgbClr val="FF0000"/>
                </a:solidFill>
              </a:rPr>
              <a:t>Red</a:t>
            </a:r>
            <a:r>
              <a:rPr lang="en-US" dirty="0"/>
              <a:t>: +11.1/+17.3dBm</a:t>
            </a:r>
          </a:p>
        </p:txBody>
      </p:sp>
      <p:sp>
        <p:nvSpPr>
          <p:cNvPr id="69" name="TextBox 68">
            <a:extLst>
              <a:ext uri="{FF2B5EF4-FFF2-40B4-BE49-F238E27FC236}">
                <a16:creationId xmlns:a16="http://schemas.microsoft.com/office/drawing/2014/main" id="{003D1EC3-EBFF-E497-3875-28CC1D31F51D}"/>
              </a:ext>
            </a:extLst>
          </p:cNvPr>
          <p:cNvSpPr txBox="1"/>
          <p:nvPr/>
        </p:nvSpPr>
        <p:spPr>
          <a:xfrm>
            <a:off x="9666036" y="1395029"/>
            <a:ext cx="2303448" cy="369332"/>
          </a:xfrm>
          <a:prstGeom prst="rect">
            <a:avLst/>
          </a:prstGeom>
          <a:noFill/>
        </p:spPr>
        <p:txBody>
          <a:bodyPr wrap="square" rtlCol="0">
            <a:spAutoFit/>
          </a:bodyPr>
          <a:lstStyle/>
          <a:p>
            <a:pPr algn="ctr"/>
            <a:r>
              <a:rPr lang="en-US" b="1" dirty="0">
                <a:solidFill>
                  <a:srgbClr val="FF0000"/>
                </a:solidFill>
              </a:rPr>
              <a:t>Red</a:t>
            </a:r>
            <a:r>
              <a:rPr lang="en-US" dirty="0"/>
              <a:t>: +5.5/+20.7dBm</a:t>
            </a:r>
          </a:p>
        </p:txBody>
      </p:sp>
      <p:pic>
        <p:nvPicPr>
          <p:cNvPr id="72" name="Picture 2">
            <a:extLst>
              <a:ext uri="{FF2B5EF4-FFF2-40B4-BE49-F238E27FC236}">
                <a16:creationId xmlns:a16="http://schemas.microsoft.com/office/drawing/2014/main" id="{386B702A-BF8F-36E9-76E9-B8354955808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198" t="16725" r="7003" b="19394"/>
          <a:stretch/>
        </p:blipFill>
        <p:spPr bwMode="auto">
          <a:xfrm rot="120000">
            <a:off x="7562448" y="5561082"/>
            <a:ext cx="1608008" cy="46752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6773D815-7CEF-C977-EB2D-27F9E2E47FCF}"/>
              </a:ext>
            </a:extLst>
          </p:cNvPr>
          <p:cNvSpPr txBox="1"/>
          <p:nvPr/>
        </p:nvSpPr>
        <p:spPr>
          <a:xfrm>
            <a:off x="7601328" y="5520015"/>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SS</a:t>
            </a:r>
          </a:p>
        </p:txBody>
      </p:sp>
      <p:sp>
        <p:nvSpPr>
          <p:cNvPr id="74" name="TextBox 73">
            <a:extLst>
              <a:ext uri="{FF2B5EF4-FFF2-40B4-BE49-F238E27FC236}">
                <a16:creationId xmlns:a16="http://schemas.microsoft.com/office/drawing/2014/main" id="{D5F1DFAA-F4D4-63F8-7776-2B03821CE935}"/>
              </a:ext>
            </a:extLst>
          </p:cNvPr>
          <p:cNvSpPr txBox="1"/>
          <p:nvPr/>
        </p:nvSpPr>
        <p:spPr>
          <a:xfrm>
            <a:off x="8715081" y="5543047"/>
            <a:ext cx="655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LS</a:t>
            </a:r>
          </a:p>
        </p:txBody>
      </p:sp>
      <p:sp>
        <p:nvSpPr>
          <p:cNvPr id="75" name="TextBox 74">
            <a:extLst>
              <a:ext uri="{FF2B5EF4-FFF2-40B4-BE49-F238E27FC236}">
                <a16:creationId xmlns:a16="http://schemas.microsoft.com/office/drawing/2014/main" id="{21A04013-ABD7-B0BF-17C4-0A79DC64FB52}"/>
              </a:ext>
            </a:extLst>
          </p:cNvPr>
          <p:cNvSpPr txBox="1"/>
          <p:nvPr/>
        </p:nvSpPr>
        <p:spPr>
          <a:xfrm>
            <a:off x="9666035" y="4655154"/>
            <a:ext cx="2072170" cy="369332"/>
          </a:xfrm>
          <a:prstGeom prst="rect">
            <a:avLst/>
          </a:prstGeom>
          <a:noFill/>
        </p:spPr>
        <p:txBody>
          <a:bodyPr wrap="square" rtlCol="0">
            <a:spAutoFit/>
          </a:bodyPr>
          <a:lstStyle/>
          <a:p>
            <a:pPr algn="ctr"/>
            <a:r>
              <a:rPr lang="en-US" b="1" dirty="0">
                <a:solidFill>
                  <a:srgbClr val="FF0000"/>
                </a:solidFill>
              </a:rPr>
              <a:t>Red</a:t>
            </a:r>
            <a:r>
              <a:rPr lang="en-US" dirty="0"/>
              <a:t>: +5.5/+15dBm</a:t>
            </a:r>
          </a:p>
        </p:txBody>
      </p:sp>
      <p:cxnSp>
        <p:nvCxnSpPr>
          <p:cNvPr id="76" name="Straight Arrow Connector 75">
            <a:extLst>
              <a:ext uri="{FF2B5EF4-FFF2-40B4-BE49-F238E27FC236}">
                <a16:creationId xmlns:a16="http://schemas.microsoft.com/office/drawing/2014/main" id="{54118ADE-9C94-2345-AAE0-DFE111409D76}"/>
              </a:ext>
            </a:extLst>
          </p:cNvPr>
          <p:cNvCxnSpPr>
            <a:cxnSpLocks/>
          </p:cNvCxnSpPr>
          <p:nvPr/>
        </p:nvCxnSpPr>
        <p:spPr>
          <a:xfrm>
            <a:off x="621792" y="4848296"/>
            <a:ext cx="6967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D639BA7B-197B-3614-613D-9B8032E2DC9E}"/>
              </a:ext>
            </a:extLst>
          </p:cNvPr>
          <p:cNvCxnSpPr>
            <a:cxnSpLocks/>
          </p:cNvCxnSpPr>
          <p:nvPr/>
        </p:nvCxnSpPr>
        <p:spPr>
          <a:xfrm>
            <a:off x="1792224" y="5194386"/>
            <a:ext cx="69228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1A1B9891-12F7-3B0A-03EE-ACF0CFBB2AAA}"/>
              </a:ext>
            </a:extLst>
          </p:cNvPr>
          <p:cNvCxnSpPr>
            <a:cxnSpLocks/>
          </p:cNvCxnSpPr>
          <p:nvPr/>
        </p:nvCxnSpPr>
        <p:spPr>
          <a:xfrm>
            <a:off x="2941196" y="5421289"/>
            <a:ext cx="692628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034F1DA8-598D-B734-0DF5-F564E73F27F5}"/>
              </a:ext>
            </a:extLst>
          </p:cNvPr>
          <p:cNvCxnSpPr>
            <a:cxnSpLocks/>
          </p:cNvCxnSpPr>
          <p:nvPr/>
        </p:nvCxnSpPr>
        <p:spPr>
          <a:xfrm>
            <a:off x="4091163" y="5525721"/>
            <a:ext cx="6936594" cy="5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BB9648A4-D5D7-CA07-3577-7441CCDAAADE}"/>
              </a:ext>
            </a:extLst>
          </p:cNvPr>
          <p:cNvSpPr txBox="1"/>
          <p:nvPr/>
        </p:nvSpPr>
        <p:spPr>
          <a:xfrm>
            <a:off x="4723640" y="3661151"/>
            <a:ext cx="2375154" cy="723275"/>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Series </a:t>
            </a:r>
          </a:p>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Case: 2GHz</a:t>
            </a:r>
          </a:p>
        </p:txBody>
      </p:sp>
      <p:sp>
        <p:nvSpPr>
          <p:cNvPr id="81" name="TextBox 80">
            <a:extLst>
              <a:ext uri="{FF2B5EF4-FFF2-40B4-BE49-F238E27FC236}">
                <a16:creationId xmlns:a16="http://schemas.microsoft.com/office/drawing/2014/main" id="{475802F7-9DE1-696B-5592-844E7F289CD9}"/>
              </a:ext>
            </a:extLst>
          </p:cNvPr>
          <p:cNvSpPr txBox="1"/>
          <p:nvPr/>
        </p:nvSpPr>
        <p:spPr>
          <a:xfrm>
            <a:off x="449199" y="4142075"/>
            <a:ext cx="3615308"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 – 0dB-X4 ZX60-233LPN+</a:t>
            </a:r>
          </a:p>
        </p:txBody>
      </p:sp>
      <p:pic>
        <p:nvPicPr>
          <p:cNvPr id="82" name="Picture 2">
            <a:extLst>
              <a:ext uri="{FF2B5EF4-FFF2-40B4-BE49-F238E27FC236}">
                <a16:creationId xmlns:a16="http://schemas.microsoft.com/office/drawing/2014/main" id="{0B22ECE0-02F1-F12A-2805-C331F6AB28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67" t="26609" r="3613" b="15986"/>
          <a:stretch/>
        </p:blipFill>
        <p:spPr bwMode="auto">
          <a:xfrm>
            <a:off x="638340" y="5566303"/>
            <a:ext cx="2828760" cy="490658"/>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F2F85B95-E4A8-93AF-9C69-2E53A3B3DC03}"/>
              </a:ext>
            </a:extLst>
          </p:cNvPr>
          <p:cNvSpPr txBox="1"/>
          <p:nvPr/>
        </p:nvSpPr>
        <p:spPr>
          <a:xfrm>
            <a:off x="652238" y="5503403"/>
            <a:ext cx="457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LS</a:t>
            </a:r>
          </a:p>
        </p:txBody>
      </p:sp>
      <p:sp>
        <p:nvSpPr>
          <p:cNvPr id="84" name="TextBox 83">
            <a:extLst>
              <a:ext uri="{FF2B5EF4-FFF2-40B4-BE49-F238E27FC236}">
                <a16:creationId xmlns:a16="http://schemas.microsoft.com/office/drawing/2014/main" id="{6C8D4B3B-C10D-E8AA-5B82-8441C5F167F2}"/>
              </a:ext>
            </a:extLst>
          </p:cNvPr>
          <p:cNvSpPr txBox="1"/>
          <p:nvPr/>
        </p:nvSpPr>
        <p:spPr>
          <a:xfrm>
            <a:off x="2540188" y="5542272"/>
            <a:ext cx="5962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2"/>
                </a:solidFill>
                <a:effectLst/>
                <a:uLnTx/>
                <a:uFillTx/>
                <a:latin typeface="Aptos" panose="02110004020202020204"/>
                <a:ea typeface="+mn-ea"/>
                <a:cs typeface="+mn-cs"/>
              </a:rPr>
              <a:t>S</a:t>
            </a:r>
            <a:r>
              <a:rPr lang="en-US" dirty="0">
                <a:solidFill>
                  <a:schemeClr val="bg2"/>
                </a:solidFill>
                <a:latin typeface="Aptos" panose="02110004020202020204"/>
              </a:rPr>
              <a:t>AT</a:t>
            </a:r>
            <a:endParaRPr kumimoji="0" lang="en-US" sz="1800" b="0" i="0" u="none" strike="noStrike" kern="1200" cap="none" spc="0" normalizeH="0" baseline="0" noProof="0" dirty="0">
              <a:ln>
                <a:noFill/>
              </a:ln>
              <a:solidFill>
                <a:schemeClr val="bg2"/>
              </a:solidFill>
              <a:effectLst/>
              <a:uLnTx/>
              <a:uFillTx/>
              <a:latin typeface="Aptos" panose="02110004020202020204"/>
              <a:ea typeface="+mn-ea"/>
              <a:cs typeface="+mn-cs"/>
            </a:endParaRPr>
          </a:p>
        </p:txBody>
      </p:sp>
      <p:sp>
        <p:nvSpPr>
          <p:cNvPr id="85" name="TextBox 84">
            <a:extLst>
              <a:ext uri="{FF2B5EF4-FFF2-40B4-BE49-F238E27FC236}">
                <a16:creationId xmlns:a16="http://schemas.microsoft.com/office/drawing/2014/main" id="{1BBE8F59-2FF9-69F6-804A-263E3105C44E}"/>
              </a:ext>
            </a:extLst>
          </p:cNvPr>
          <p:cNvSpPr txBox="1"/>
          <p:nvPr/>
        </p:nvSpPr>
        <p:spPr>
          <a:xfrm>
            <a:off x="2165215" y="4482736"/>
            <a:ext cx="2376926" cy="369332"/>
          </a:xfrm>
          <a:prstGeom prst="rect">
            <a:avLst/>
          </a:prstGeom>
          <a:noFill/>
        </p:spPr>
        <p:txBody>
          <a:bodyPr wrap="square" rtlCol="0">
            <a:spAutoFit/>
          </a:bodyPr>
          <a:lstStyle/>
          <a:p>
            <a:pPr algn="ctr"/>
            <a:r>
              <a:rPr lang="en-US" b="1" dirty="0">
                <a:solidFill>
                  <a:srgbClr val="FF0000"/>
                </a:solidFill>
              </a:rPr>
              <a:t>Red</a:t>
            </a:r>
            <a:r>
              <a:rPr lang="en-US" dirty="0"/>
              <a:t>: +11.1/+17.3dBm</a:t>
            </a:r>
          </a:p>
        </p:txBody>
      </p:sp>
      <p:sp>
        <p:nvSpPr>
          <p:cNvPr id="86" name="TextBox 85">
            <a:extLst>
              <a:ext uri="{FF2B5EF4-FFF2-40B4-BE49-F238E27FC236}">
                <a16:creationId xmlns:a16="http://schemas.microsoft.com/office/drawing/2014/main" id="{BA5A430F-B03E-3997-DE16-42757906F125}"/>
              </a:ext>
            </a:extLst>
          </p:cNvPr>
          <p:cNvSpPr txBox="1"/>
          <p:nvPr/>
        </p:nvSpPr>
        <p:spPr>
          <a:xfrm>
            <a:off x="7574818" y="4166475"/>
            <a:ext cx="3563111" cy="369332"/>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X1-6dB-X1 ZX60-233LPN+</a:t>
            </a:r>
          </a:p>
        </p:txBody>
      </p:sp>
      <p:sp>
        <p:nvSpPr>
          <p:cNvPr id="6" name="TextBox 5">
            <a:extLst>
              <a:ext uri="{FF2B5EF4-FFF2-40B4-BE49-F238E27FC236}">
                <a16:creationId xmlns:a16="http://schemas.microsoft.com/office/drawing/2014/main" id="{DF32853C-82B0-EE0E-2DF2-D9FD0EF00C8F}"/>
              </a:ext>
            </a:extLst>
          </p:cNvPr>
          <p:cNvSpPr txBox="1"/>
          <p:nvPr/>
        </p:nvSpPr>
        <p:spPr>
          <a:xfrm>
            <a:off x="2917403" y="5632211"/>
            <a:ext cx="2120836"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Pout=+31.4dBm</a:t>
            </a:r>
          </a:p>
        </p:txBody>
      </p:sp>
      <p:sp>
        <p:nvSpPr>
          <p:cNvPr id="7" name="TextBox 6">
            <a:extLst>
              <a:ext uri="{FF2B5EF4-FFF2-40B4-BE49-F238E27FC236}">
                <a16:creationId xmlns:a16="http://schemas.microsoft.com/office/drawing/2014/main" id="{DCE5739B-DDBE-18BE-00A7-4711F64F2FC4}"/>
              </a:ext>
            </a:extLst>
          </p:cNvPr>
          <p:cNvSpPr txBox="1"/>
          <p:nvPr/>
        </p:nvSpPr>
        <p:spPr>
          <a:xfrm>
            <a:off x="8554165" y="5560673"/>
            <a:ext cx="2147955"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Pout=+24.5dBm</a:t>
            </a:r>
          </a:p>
        </p:txBody>
      </p:sp>
      <p:sp>
        <p:nvSpPr>
          <p:cNvPr id="8" name="TextBox 7">
            <a:extLst>
              <a:ext uri="{FF2B5EF4-FFF2-40B4-BE49-F238E27FC236}">
                <a16:creationId xmlns:a16="http://schemas.microsoft.com/office/drawing/2014/main" id="{D2F8E7A4-85C7-C8B3-A2F4-5A28721EA3C2}"/>
              </a:ext>
            </a:extLst>
          </p:cNvPr>
          <p:cNvSpPr txBox="1"/>
          <p:nvPr/>
        </p:nvSpPr>
        <p:spPr>
          <a:xfrm>
            <a:off x="8508668" y="2391006"/>
            <a:ext cx="2208100"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Pout=+25.1dBm</a:t>
            </a:r>
          </a:p>
        </p:txBody>
      </p:sp>
      <p:sp>
        <p:nvSpPr>
          <p:cNvPr id="9" name="TextBox 8">
            <a:extLst>
              <a:ext uri="{FF2B5EF4-FFF2-40B4-BE49-F238E27FC236}">
                <a16:creationId xmlns:a16="http://schemas.microsoft.com/office/drawing/2014/main" id="{CB2543F5-CB3B-3C9C-3C5E-F20CDF6AFC16}"/>
              </a:ext>
            </a:extLst>
          </p:cNvPr>
          <p:cNvSpPr txBox="1"/>
          <p:nvPr/>
        </p:nvSpPr>
        <p:spPr>
          <a:xfrm>
            <a:off x="2755169" y="2519980"/>
            <a:ext cx="2142517" cy="307777"/>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Pout=+31.4dBm</a:t>
            </a:r>
          </a:p>
        </p:txBody>
      </p:sp>
      <p:sp>
        <p:nvSpPr>
          <p:cNvPr id="10" name="TextBox 9">
            <a:extLst>
              <a:ext uri="{FF2B5EF4-FFF2-40B4-BE49-F238E27FC236}">
                <a16:creationId xmlns:a16="http://schemas.microsoft.com/office/drawing/2014/main" id="{80C4E4E3-D032-8144-4708-B7B718B6BB5C}"/>
              </a:ext>
            </a:extLst>
          </p:cNvPr>
          <p:cNvSpPr txBox="1"/>
          <p:nvPr/>
        </p:nvSpPr>
        <p:spPr>
          <a:xfrm>
            <a:off x="7662956" y="1387398"/>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=10.0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11" name="TextBox 10">
            <a:extLst>
              <a:ext uri="{FF2B5EF4-FFF2-40B4-BE49-F238E27FC236}">
                <a16:creationId xmlns:a16="http://schemas.microsoft.com/office/drawing/2014/main" id="{4401323A-BE02-E9FD-1BFA-57464C5F7C2F}"/>
              </a:ext>
            </a:extLst>
          </p:cNvPr>
          <p:cNvSpPr txBox="1"/>
          <p:nvPr/>
        </p:nvSpPr>
        <p:spPr>
          <a:xfrm>
            <a:off x="7731780" y="4530167"/>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=9.8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12" name="TextBox 11">
            <a:extLst>
              <a:ext uri="{FF2B5EF4-FFF2-40B4-BE49-F238E27FC236}">
                <a16:creationId xmlns:a16="http://schemas.microsoft.com/office/drawing/2014/main" id="{DA8D5D4E-945E-56D0-C922-24215F3FCE1E}"/>
              </a:ext>
            </a:extLst>
          </p:cNvPr>
          <p:cNvSpPr txBox="1"/>
          <p:nvPr/>
        </p:nvSpPr>
        <p:spPr>
          <a:xfrm>
            <a:off x="49407" y="1419112"/>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=7.5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
        <p:nvSpPr>
          <p:cNvPr id="13" name="TextBox 12">
            <a:extLst>
              <a:ext uri="{FF2B5EF4-FFF2-40B4-BE49-F238E27FC236}">
                <a16:creationId xmlns:a16="http://schemas.microsoft.com/office/drawing/2014/main" id="{FC764B5A-7DE1-07F3-62A4-DFC48B1589A4}"/>
              </a:ext>
            </a:extLst>
          </p:cNvPr>
          <p:cNvSpPr txBox="1"/>
          <p:nvPr/>
        </p:nvSpPr>
        <p:spPr>
          <a:xfrm>
            <a:off x="49407" y="4430092"/>
            <a:ext cx="1782418" cy="276999"/>
          </a:xfrm>
          <a:prstGeom prst="rect">
            <a:avLst/>
          </a:prstGeom>
          <a:noFill/>
        </p:spPr>
        <p:txBody>
          <a:bodyPr wrap="square">
            <a:spAutoFit/>
          </a:bodyPr>
          <a:lstStyle/>
          <a:p>
            <a:pPr marL="628650" marR="0" lvl="0" indent="0" algn="l" defTabSz="914400" rtl="0" eaLnBrk="1" fontAlgn="auto" latinLnBrk="0" hangingPunct="1">
              <a:lnSpc>
                <a:spcPct val="100000"/>
              </a:lnSpc>
              <a:spcBef>
                <a:spcPts val="0"/>
              </a:spcBef>
              <a:spcAft>
                <a:spcPts val="600"/>
              </a:spcAft>
              <a:buClrTx/>
              <a:buSzTx/>
              <a:buFontTx/>
              <a:buNone/>
              <a:tabLst/>
              <a:defRPr/>
            </a:pPr>
            <a:r>
              <a:rPr lang="en-US" sz="1200" b="1" dirty="0" err="1">
                <a:solidFill>
                  <a:prstClr val="black"/>
                </a:solidFill>
                <a:latin typeface="Aptos" panose="02110004020202020204"/>
              </a:rPr>
              <a:t>tj</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=7.5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fS,p</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t>
            </a:r>
          </a:p>
        </p:txBody>
      </p:sp>
    </p:spTree>
    <p:extLst>
      <p:ext uri="{BB962C8B-B14F-4D97-AF65-F5344CB8AC3E}">
        <p14:creationId xmlns:p14="http://schemas.microsoft.com/office/powerpoint/2010/main" val="2223683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37AA70-9CB8-14B9-22F7-D3D6541E9484}"/>
              </a:ext>
            </a:extLst>
          </p:cNvPr>
          <p:cNvSpPr txBox="1"/>
          <p:nvPr/>
        </p:nvSpPr>
        <p:spPr>
          <a:xfrm>
            <a:off x="4145144" y="342566"/>
            <a:ext cx="8043808" cy="6580121"/>
          </a:xfrm>
          <a:prstGeom prst="rect">
            <a:avLst/>
          </a:prstGeom>
        </p:spPr>
        <p:txBody>
          <a:bodyPr vert="horz" lIns="91440" tIns="45720" rIns="91440" bIns="45720" rtlCol="0" anchor="ctr">
            <a:normAutofit fontScale="92500" lnSpcReduction="10000"/>
          </a:bodyPr>
          <a:lstStyle/>
          <a:p>
            <a:pPr marR="0">
              <a:lnSpc>
                <a:spcPct val="90000"/>
              </a:lnSpc>
              <a:spcBef>
                <a:spcPts val="1200"/>
              </a:spcBef>
            </a:pPr>
            <a:r>
              <a:rPr lang="en-US" sz="1400" b="1" dirty="0">
                <a:effectLst/>
              </a:rPr>
              <a:t>References</a:t>
            </a:r>
          </a:p>
          <a:p>
            <a:pPr marL="342900" marR="0" lvl="0" indent="-228600">
              <a:lnSpc>
                <a:spcPct val="90000"/>
              </a:lnSpc>
              <a:spcAft>
                <a:spcPts val="800"/>
              </a:spcAft>
              <a:buFont typeface="Arial" panose="020B0604020202020204" pitchFamily="34" charset="0"/>
              <a:buChar char="•"/>
            </a:pPr>
            <a:r>
              <a:rPr lang="en-US" sz="1400" dirty="0">
                <a:effectLst/>
              </a:rPr>
              <a:t>[1] “Microwave and Wireless Synthesizers, Theory and Design, 2</a:t>
            </a:r>
            <a:r>
              <a:rPr lang="en-US" sz="1400" baseline="30000" dirty="0">
                <a:effectLst/>
              </a:rPr>
              <a:t>nd</a:t>
            </a:r>
            <a:r>
              <a:rPr lang="en-US" sz="1400" dirty="0">
                <a:effectLst/>
              </a:rPr>
              <a:t> Edition”, Ulrich L. Rohde, Enrico Rubiola, Jerry C. Whitaker, 2021 John Wiley &amp; Sons, Inc. Published 2021 by John Wiley &amp; Sons, Inc.</a:t>
            </a:r>
          </a:p>
          <a:p>
            <a:pPr marL="342900" marR="0" lvl="0" indent="-228600">
              <a:lnSpc>
                <a:spcPct val="90000"/>
              </a:lnSpc>
              <a:spcAft>
                <a:spcPts val="800"/>
              </a:spcAft>
              <a:buFont typeface="Arial" panose="020B0604020202020204" pitchFamily="34" charset="0"/>
              <a:buChar char="•"/>
            </a:pPr>
            <a:r>
              <a:rPr lang="en-US" sz="1400" dirty="0">
                <a:effectLst/>
              </a:rPr>
              <a:t>[2] “Phase Noise in RF and Microwave Amplifiers”, Rodolphe </a:t>
            </a:r>
            <a:r>
              <a:rPr lang="en-US" sz="1400" dirty="0" err="1">
                <a:effectLst/>
              </a:rPr>
              <a:t>Boudot</a:t>
            </a:r>
            <a:r>
              <a:rPr lang="en-US" sz="1400" dirty="0">
                <a:effectLst/>
              </a:rPr>
              <a:t> and Enrico Rubiola, IEEE Transactions on Ultrasonics, Ferroelectrics and Frequency Control, Vol. 59, No. 12, December 2012.</a:t>
            </a:r>
          </a:p>
          <a:p>
            <a:pPr marL="342900" marR="0" lvl="0" indent="-228600">
              <a:lnSpc>
                <a:spcPct val="90000"/>
              </a:lnSpc>
              <a:spcAft>
                <a:spcPts val="800"/>
              </a:spcAft>
              <a:buFont typeface="Arial" panose="020B0604020202020204" pitchFamily="34" charset="0"/>
              <a:buChar char="•"/>
            </a:pPr>
            <a:r>
              <a:rPr lang="en-US" sz="1400" dirty="0">
                <a:effectLst/>
              </a:rPr>
              <a:t>[3] “A Study of the Correlation Between High-Frequency Noise and Phase Noise in Low-Noise Silicon-Based Transistors”, Gilles </a:t>
            </a:r>
            <a:r>
              <a:rPr lang="en-US" sz="1400" dirty="0" err="1">
                <a:effectLst/>
              </a:rPr>
              <a:t>Cibiel</a:t>
            </a:r>
            <a:r>
              <a:rPr lang="en-US" sz="1400" dirty="0">
                <a:effectLst/>
              </a:rPr>
              <a:t>, Laurent </a:t>
            </a:r>
            <a:r>
              <a:rPr lang="en-US" sz="1400" dirty="0" err="1">
                <a:effectLst/>
              </a:rPr>
              <a:t>Escotte</a:t>
            </a:r>
            <a:r>
              <a:rPr lang="en-US" sz="1400" dirty="0">
                <a:effectLst/>
              </a:rPr>
              <a:t> and Oliver </a:t>
            </a:r>
            <a:r>
              <a:rPr lang="en-US" sz="1400" dirty="0" err="1">
                <a:effectLst/>
              </a:rPr>
              <a:t>Llopis</a:t>
            </a:r>
            <a:r>
              <a:rPr lang="en-US" sz="1400" dirty="0">
                <a:effectLst/>
              </a:rPr>
              <a:t>, IEEE Transactions on Microwave Theory and Techniques, Vol. 52, No. 1, January 2004.</a:t>
            </a:r>
          </a:p>
          <a:p>
            <a:pPr marL="342900" marR="0" lvl="0" indent="-228600">
              <a:lnSpc>
                <a:spcPct val="90000"/>
              </a:lnSpc>
              <a:spcAft>
                <a:spcPts val="800"/>
              </a:spcAft>
              <a:buFont typeface="Arial" panose="020B0604020202020204" pitchFamily="34" charset="0"/>
              <a:buChar char="•"/>
            </a:pPr>
            <a:r>
              <a:rPr lang="en-US" sz="1400" dirty="0">
                <a:effectLst/>
              </a:rPr>
              <a:t>[4] “Noise Figure vs. PM Noise Measurements: A Study at Microwave Frequencies”, A. Hati, D. A. Howe, F. L. Walls and D. Walker, Proceedings of the 2003 IEEE International Frequency Control Symposium and PDA Exhibition Jointly with the 17</a:t>
            </a:r>
            <a:r>
              <a:rPr lang="en-US" sz="1400" baseline="30000" dirty="0">
                <a:effectLst/>
              </a:rPr>
              <a:t>th</a:t>
            </a:r>
            <a:r>
              <a:rPr lang="en-US" sz="1400" dirty="0">
                <a:effectLst/>
              </a:rPr>
              <a:t> European Frequency and Time Forum.</a:t>
            </a:r>
          </a:p>
          <a:p>
            <a:pPr marL="342900" marR="0" lvl="0" indent="-228600">
              <a:lnSpc>
                <a:spcPct val="90000"/>
              </a:lnSpc>
              <a:spcAft>
                <a:spcPts val="800"/>
              </a:spcAft>
              <a:buFont typeface="Arial" panose="020B0604020202020204" pitchFamily="34" charset="0"/>
              <a:buChar char="•"/>
            </a:pPr>
            <a:r>
              <a:rPr lang="en-US" sz="1400" dirty="0">
                <a:effectLst/>
              </a:rPr>
              <a:t>[5] “Additive Phase Noise in Linear and High-Efficiency X-Band Power Amplifiers”, Jason </a:t>
            </a:r>
            <a:r>
              <a:rPr lang="en-US" sz="1400" dirty="0" err="1">
                <a:effectLst/>
              </a:rPr>
              <a:t>Breitbarth</a:t>
            </a:r>
            <a:r>
              <a:rPr lang="en-US" sz="1400" dirty="0">
                <a:effectLst/>
              </a:rPr>
              <a:t>, Srdjan </a:t>
            </a:r>
            <a:r>
              <a:rPr lang="en-US" sz="1400" dirty="0" err="1">
                <a:effectLst/>
              </a:rPr>
              <a:t>Pajic</a:t>
            </a:r>
            <a:r>
              <a:rPr lang="en-US" sz="1400" dirty="0">
                <a:effectLst/>
              </a:rPr>
              <a:t>’, </a:t>
            </a:r>
            <a:r>
              <a:rPr lang="en-US" sz="1400" dirty="0" err="1">
                <a:effectLst/>
              </a:rPr>
              <a:t>Narisi</a:t>
            </a:r>
            <a:r>
              <a:rPr lang="en-US" sz="1400" dirty="0">
                <a:effectLst/>
              </a:rPr>
              <a:t> Wang and Zoya Popovic’, University of Colorado, Boulder, CO.</a:t>
            </a:r>
          </a:p>
          <a:p>
            <a:pPr marL="342900" marR="0" lvl="0" indent="-228600">
              <a:lnSpc>
                <a:spcPct val="90000"/>
              </a:lnSpc>
              <a:spcAft>
                <a:spcPts val="800"/>
              </a:spcAft>
              <a:buFont typeface="Arial" panose="020B0604020202020204" pitchFamily="34" charset="0"/>
              <a:buChar char="•"/>
            </a:pPr>
            <a:r>
              <a:rPr lang="en-US" sz="1400" dirty="0">
                <a:effectLst/>
              </a:rPr>
              <a:t>[6] “Study of PM Noise and Noise Figure in Low Noise Amplifiers Working under Small and Large Signal Conditions”, N. Garmendia, J. Portilla, Member, IEEE Electricity and Electronics Department, University of the Basque Country, </a:t>
            </a:r>
            <a:r>
              <a:rPr lang="en-US" sz="1400" dirty="0" err="1">
                <a:effectLst/>
              </a:rPr>
              <a:t>Apdo</a:t>
            </a:r>
            <a:r>
              <a:rPr lang="en-US" sz="1400" dirty="0">
                <a:effectLst/>
              </a:rPr>
              <a:t>. 644, 48080 Bilbao, Spain.</a:t>
            </a:r>
          </a:p>
          <a:p>
            <a:pPr marL="342900" marR="0" lvl="0" indent="-228600">
              <a:lnSpc>
                <a:spcPct val="90000"/>
              </a:lnSpc>
              <a:spcAft>
                <a:spcPts val="800"/>
              </a:spcAft>
              <a:buFont typeface="Arial" panose="020B0604020202020204" pitchFamily="34" charset="0"/>
              <a:buChar char="•"/>
            </a:pPr>
            <a:r>
              <a:rPr lang="en-US" sz="1400" dirty="0">
                <a:effectLst/>
              </a:rPr>
              <a:t>[7] “Studies on small- and large-signal noise in Solid-State Amplifiers”, J. Portilla and R. Jauregui Department of Electricity and Electronics University of the Basque Country, UPV/EHU Barrio </a:t>
            </a:r>
            <a:r>
              <a:rPr lang="en-US" sz="1400" dirty="0" err="1">
                <a:effectLst/>
              </a:rPr>
              <a:t>Sarriena</a:t>
            </a:r>
            <a:r>
              <a:rPr lang="en-US" sz="1400" dirty="0">
                <a:effectLst/>
              </a:rPr>
              <a:t> sin, 48940, </a:t>
            </a:r>
            <a:r>
              <a:rPr lang="en-US" sz="1400" dirty="0" err="1">
                <a:effectLst/>
              </a:rPr>
              <a:t>Leioa</a:t>
            </a:r>
            <a:r>
              <a:rPr lang="en-US" sz="1400" dirty="0">
                <a:effectLst/>
              </a:rPr>
              <a:t>, Spain joaquin.portilla@ehu.es; </a:t>
            </a:r>
            <a:r>
              <a:rPr lang="en-US" sz="1400" dirty="0"/>
              <a:t>Rigoberto </a:t>
            </a:r>
            <a:r>
              <a:rPr lang="en-US" sz="1400" dirty="0">
                <a:hlinkClick r:id="rId2">
                  <a:extLst>
                    <a:ext uri="{A12FA001-AC4F-418D-AE19-62706E023703}">
                      <ahyp:hlinkClr xmlns:ahyp="http://schemas.microsoft.com/office/drawing/2018/hyperlinkcolor" val="tx"/>
                    </a:ext>
                  </a:extLst>
                </a:hlinkClick>
              </a:rPr>
              <a:t>jauregui@ehu.es</a:t>
            </a:r>
            <a:r>
              <a:rPr lang="en-US" sz="1400" dirty="0"/>
              <a:t>.  N. Garmendia RF group ESS-Bilbao Ed. </a:t>
            </a:r>
            <a:r>
              <a:rPr lang="en-US" sz="1400" dirty="0" err="1"/>
              <a:t>Cosimet</a:t>
            </a:r>
            <a:r>
              <a:rPr lang="en-US" sz="1400" dirty="0"/>
              <a:t>, </a:t>
            </a:r>
            <a:r>
              <a:rPr lang="en-US" sz="1400" dirty="0" err="1"/>
              <a:t>Landabarri</a:t>
            </a:r>
            <a:r>
              <a:rPr lang="en-US" sz="1400" dirty="0"/>
              <a:t>, 2, 48940 </a:t>
            </a:r>
            <a:r>
              <a:rPr lang="en-US" sz="1400" dirty="0" err="1"/>
              <a:t>Leioa</a:t>
            </a:r>
            <a:r>
              <a:rPr lang="en-US" sz="1400" dirty="0"/>
              <a:t>, Spain </a:t>
            </a:r>
            <a:r>
              <a:rPr lang="en-US" sz="1400" dirty="0">
                <a:hlinkClick r:id="rId3">
                  <a:extLst>
                    <a:ext uri="{A12FA001-AC4F-418D-AE19-62706E023703}">
                      <ahyp:hlinkClr xmlns:ahyp="http://schemas.microsoft.com/office/drawing/2018/hyperlinkcolor" val="tx"/>
                    </a:ext>
                  </a:extLst>
                </a:hlinkClick>
              </a:rPr>
              <a:t>ngarmendia@essbilbao.org</a:t>
            </a:r>
            <a:r>
              <a:rPr lang="en-US" sz="1400" dirty="0"/>
              <a:t>.</a:t>
            </a:r>
          </a:p>
          <a:p>
            <a:pPr marL="342900" marR="0" lvl="0" indent="-228600">
              <a:lnSpc>
                <a:spcPct val="90000"/>
              </a:lnSpc>
              <a:spcAft>
                <a:spcPts val="800"/>
              </a:spcAft>
              <a:buFont typeface="Arial" panose="020B0604020202020204" pitchFamily="34" charset="0"/>
              <a:buChar char="•"/>
            </a:pPr>
            <a:r>
              <a:rPr lang="en-US" sz="1400" dirty="0">
                <a:effectLst/>
              </a:rPr>
              <a:t>[8] “Effect of the Input and Output Impedance on Amplifier Large-Signal Noise Performances”, Nagore Garmendia and Joaquín Portilla, Member, IEEE, IEEE TRANSACTIONS ON MICROWAVE THEORY AND TECHNIQUES, VOL. 59, NO. 6, JUNE 2011.</a:t>
            </a:r>
          </a:p>
          <a:p>
            <a:pPr marL="342900" marR="0" lvl="0" indent="-228600">
              <a:lnSpc>
                <a:spcPct val="90000"/>
              </a:lnSpc>
              <a:spcAft>
                <a:spcPts val="800"/>
              </a:spcAft>
              <a:buFont typeface="Arial" panose="020B0604020202020204" pitchFamily="34" charset="0"/>
              <a:buChar char="•"/>
            </a:pPr>
            <a:r>
              <a:rPr lang="en-US" sz="1400" dirty="0"/>
              <a:t>[9] “A collapse of the cross-spectral function in phase noise metrology”, C.W. Nelson, A. Hati and A. Howe, National Institute of Standards and Technology.</a:t>
            </a:r>
          </a:p>
          <a:p>
            <a:pPr marL="342900" marR="0" lvl="0" indent="-228600">
              <a:lnSpc>
                <a:spcPct val="90000"/>
              </a:lnSpc>
              <a:spcAft>
                <a:spcPts val="800"/>
              </a:spcAft>
              <a:buFont typeface="Arial" panose="020B0604020202020204" pitchFamily="34" charset="0"/>
              <a:buChar char="•"/>
            </a:pPr>
            <a:r>
              <a:rPr lang="en-US" sz="1400" dirty="0">
                <a:effectLst/>
              </a:rPr>
              <a:t>[10] “</a:t>
            </a:r>
            <a:r>
              <a:rPr lang="en-US" sz="1400" dirty="0"/>
              <a:t>1/f Noise in Proton Irradiated </a:t>
            </a:r>
            <a:r>
              <a:rPr lang="en-US" sz="1400" dirty="0" err="1"/>
              <a:t>SiGe</a:t>
            </a:r>
            <a:r>
              <a:rPr lang="en-US" sz="1400" dirty="0"/>
              <a:t> HBTs”, </a:t>
            </a:r>
            <a:r>
              <a:rPr lang="en-US" sz="1400" dirty="0" err="1"/>
              <a:t>Zhenrong</a:t>
            </a:r>
            <a:r>
              <a:rPr lang="en-US" sz="1400" dirty="0"/>
              <a:t> Jin, </a:t>
            </a:r>
            <a:r>
              <a:rPr lang="en-US" sz="1400" dirty="0" err="1"/>
              <a:t>Guofu</a:t>
            </a:r>
            <a:r>
              <a:rPr lang="en-US" sz="1400" dirty="0"/>
              <a:t> Niu, John D. Cressler, Cheryl J. Marshall, Paul W. Marshall, Hak S. Kim, Robert Reed, and David L. </a:t>
            </a:r>
            <a:r>
              <a:rPr lang="en-US" sz="1400" dirty="0" err="1"/>
              <a:t>Harame</a:t>
            </a:r>
            <a:r>
              <a:rPr lang="en-US" sz="1400" dirty="0"/>
              <a:t>, Auburn University, NASA GSFC, Consultant, Jackson and Tull Chartered Engineers, IBM Microelectronics.</a:t>
            </a:r>
          </a:p>
          <a:p>
            <a:pPr marL="342900" marR="0" lvl="0" indent="-228600">
              <a:lnSpc>
                <a:spcPct val="90000"/>
              </a:lnSpc>
              <a:spcAft>
                <a:spcPts val="800"/>
              </a:spcAft>
              <a:buFont typeface="Arial" panose="020B0604020202020204" pitchFamily="34" charset="0"/>
              <a:buChar char="•"/>
            </a:pPr>
            <a:r>
              <a:rPr lang="en-US" sz="1400" dirty="0"/>
              <a:t>[11] “Flicker noise in AlGaAs/GaAs of high electron mobility heterostructure field-effect transistor at cryogenic temperature”, Souheil Mouetsi</a:t>
            </a:r>
            <a:r>
              <a:rPr lang="en-US" sz="1400" baseline="30000" dirty="0"/>
              <a:t>1,2</a:t>
            </a:r>
            <a:r>
              <a:rPr lang="en-US" sz="1400" dirty="0"/>
              <a:t>, </a:t>
            </a:r>
            <a:r>
              <a:rPr lang="en-US" sz="1400" dirty="0" err="1"/>
              <a:t>Foudil</a:t>
            </a:r>
            <a:r>
              <a:rPr lang="en-US" sz="1400" dirty="0"/>
              <a:t> Zouach</a:t>
            </a:r>
            <a:r>
              <a:rPr lang="en-US" sz="1400" baseline="30000" dirty="0"/>
              <a:t>1</a:t>
            </a:r>
            <a:r>
              <a:rPr lang="en-US" sz="1400" dirty="0"/>
              <a:t> and </a:t>
            </a:r>
            <a:r>
              <a:rPr lang="en-US" sz="1400" dirty="0" err="1"/>
              <a:t>Djamil</a:t>
            </a:r>
            <a:r>
              <a:rPr lang="en-US" sz="1400" dirty="0"/>
              <a:t> Rechem</a:t>
            </a:r>
            <a:r>
              <a:rPr lang="en-US" sz="1400" baseline="30000" dirty="0"/>
              <a:t>1,2</a:t>
            </a:r>
            <a:r>
              <a:rPr lang="en-US" sz="1400" dirty="0"/>
              <a:t> . </a:t>
            </a:r>
            <a:r>
              <a:rPr lang="en-US" sz="1400" baseline="30000" dirty="0"/>
              <a:t>1</a:t>
            </a:r>
            <a:r>
              <a:rPr lang="en-US" sz="1400" dirty="0"/>
              <a:t> Department of electrical engineering, faculty of sciences and applied sciences, University Larbi Ben </a:t>
            </a:r>
            <a:r>
              <a:rPr lang="en-US" sz="1400" dirty="0" err="1"/>
              <a:t>M’hidi,Oum</a:t>
            </a:r>
            <a:r>
              <a:rPr lang="en-US" sz="1400" dirty="0"/>
              <a:t> El </a:t>
            </a:r>
            <a:r>
              <a:rPr lang="en-US" sz="1400" dirty="0" err="1"/>
              <a:t>Bouaghi</a:t>
            </a:r>
            <a:r>
              <a:rPr lang="en-US" sz="1400" dirty="0"/>
              <a:t>, Algeria. </a:t>
            </a:r>
            <a:r>
              <a:rPr lang="en-US" sz="1400" baseline="30000" dirty="0"/>
              <a:t>2</a:t>
            </a:r>
            <a:r>
              <a:rPr lang="en-US" sz="1400" dirty="0"/>
              <a:t> Laboratory of active components and materials, University Larbi Ben M’hidi, Oum El </a:t>
            </a:r>
            <a:r>
              <a:rPr lang="en-US" sz="1400" dirty="0" err="1"/>
              <a:t>Bouaghi</a:t>
            </a:r>
            <a:r>
              <a:rPr lang="en-US" sz="1400" dirty="0"/>
              <a:t>. Algeria</a:t>
            </a:r>
            <a:endParaRPr lang="en-US" sz="1100" dirty="0">
              <a:effectLst/>
            </a:endParaRPr>
          </a:p>
        </p:txBody>
      </p:sp>
      <p:pic>
        <p:nvPicPr>
          <p:cNvPr id="4" name="Picture 3">
            <a:extLst>
              <a:ext uri="{FF2B5EF4-FFF2-40B4-BE49-F238E27FC236}">
                <a16:creationId xmlns:a16="http://schemas.microsoft.com/office/drawing/2014/main" id="{1EBCFE66-BEC9-9F86-5190-6EEBD728C4B9}"/>
              </a:ext>
            </a:extLst>
          </p:cNvPr>
          <p:cNvPicPr>
            <a:picLocks noChangeAspect="1"/>
          </p:cNvPicPr>
          <p:nvPr/>
        </p:nvPicPr>
        <p:blipFill>
          <a:blip r:embed="rId4"/>
          <a:stretch>
            <a:fillRect/>
          </a:stretch>
        </p:blipFill>
        <p:spPr>
          <a:xfrm>
            <a:off x="-4058" y="6295947"/>
            <a:ext cx="3534268" cy="562053"/>
          </a:xfrm>
          <a:prstGeom prst="rect">
            <a:avLst/>
          </a:prstGeom>
        </p:spPr>
      </p:pic>
      <p:sp>
        <p:nvSpPr>
          <p:cNvPr id="2" name="TextBox 1">
            <a:extLst>
              <a:ext uri="{FF2B5EF4-FFF2-40B4-BE49-F238E27FC236}">
                <a16:creationId xmlns:a16="http://schemas.microsoft.com/office/drawing/2014/main" id="{3D9E826C-FCC5-5A8A-3699-E1BBE2CC93B7}"/>
              </a:ext>
            </a:extLst>
          </p:cNvPr>
          <p:cNvSpPr txBox="1"/>
          <p:nvPr/>
        </p:nvSpPr>
        <p:spPr>
          <a:xfrm>
            <a:off x="1212116" y="-74829"/>
            <a:ext cx="10729947" cy="646331"/>
          </a:xfrm>
          <a:prstGeom prst="rect">
            <a:avLst/>
          </a:prstGeom>
          <a:noFill/>
        </p:spPr>
        <p:txBody>
          <a:bodyPr wrap="square" rtlCol="0">
            <a:spAutoFit/>
          </a:bodyPr>
          <a:lstStyle/>
          <a:p>
            <a:r>
              <a:rPr lang="en-US" sz="3600" b="1" dirty="0">
                <a:solidFill>
                  <a:srgbClr val="0070C0"/>
                </a:solidFill>
              </a:rPr>
              <a:t>Low-Level Radio Frequency (LLRF) Workshop 2025</a:t>
            </a:r>
          </a:p>
        </p:txBody>
      </p:sp>
      <p:sp>
        <p:nvSpPr>
          <p:cNvPr id="10" name="Title 1">
            <a:extLst>
              <a:ext uri="{FF2B5EF4-FFF2-40B4-BE49-F238E27FC236}">
                <a16:creationId xmlns:a16="http://schemas.microsoft.com/office/drawing/2014/main" id="{C7A1D60D-BD4D-712D-80E7-70343FA3DC4F}"/>
              </a:ext>
            </a:extLst>
          </p:cNvPr>
          <p:cNvSpPr txBox="1">
            <a:spLocks/>
          </p:cNvSpPr>
          <p:nvPr/>
        </p:nvSpPr>
        <p:spPr>
          <a:xfrm>
            <a:off x="103075" y="957765"/>
            <a:ext cx="3808780" cy="47006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FFFFFF"/>
                </a:solidFill>
              </a:rPr>
              <a:t>Amplifier Additive Phase Modulation Noise Characterization and Testing and Theoretical Discussion of White and Flicker Noise Processes in both Small and Large Signal Regions of Operation* </a:t>
            </a:r>
            <a:br>
              <a:rPr lang="en-US" sz="2800">
                <a:solidFill>
                  <a:srgbClr val="FFFFFF"/>
                </a:solidFill>
              </a:rPr>
            </a:br>
            <a:br>
              <a:rPr lang="en-US" sz="2800">
                <a:solidFill>
                  <a:srgbClr val="FFFFFF"/>
                </a:solidFill>
              </a:rPr>
            </a:br>
            <a:r>
              <a:rPr lang="en-US" sz="2800">
                <a:solidFill>
                  <a:srgbClr val="FFFFFF"/>
                </a:solidFill>
              </a:rPr>
              <a:t>Mini-Circuits </a:t>
            </a:r>
            <a:br>
              <a:rPr lang="en-US" sz="2800">
                <a:solidFill>
                  <a:srgbClr val="FFFFFF"/>
                </a:solidFill>
              </a:rPr>
            </a:br>
            <a:endParaRPr lang="en-US" sz="2800" dirty="0">
              <a:solidFill>
                <a:srgbClr val="FFFFFF"/>
              </a:solidFill>
            </a:endParaRPr>
          </a:p>
        </p:txBody>
      </p:sp>
      <p:sp>
        <p:nvSpPr>
          <p:cNvPr id="14" name="TextBox 13">
            <a:extLst>
              <a:ext uri="{FF2B5EF4-FFF2-40B4-BE49-F238E27FC236}">
                <a16:creationId xmlns:a16="http://schemas.microsoft.com/office/drawing/2014/main" id="{1EDF022E-8A7D-8F7C-DFCC-6D41C3D96DA2}"/>
              </a:ext>
            </a:extLst>
          </p:cNvPr>
          <p:cNvSpPr txBox="1"/>
          <p:nvPr/>
        </p:nvSpPr>
        <p:spPr>
          <a:xfrm>
            <a:off x="14252" y="5749062"/>
            <a:ext cx="2624328" cy="369332"/>
          </a:xfrm>
          <a:prstGeom prst="rect">
            <a:avLst/>
          </a:prstGeom>
          <a:noFill/>
        </p:spPr>
        <p:txBody>
          <a:bodyPr wrap="square" rtlCol="0">
            <a:spAutoFit/>
          </a:bodyPr>
          <a:lstStyle/>
          <a:p>
            <a:r>
              <a:rPr lang="en-US" dirty="0">
                <a:solidFill>
                  <a:schemeClr val="bg2">
                    <a:lumMod val="90000"/>
                  </a:schemeClr>
                </a:solidFill>
              </a:rPr>
              <a:t>*Class A, AB Only</a:t>
            </a:r>
          </a:p>
        </p:txBody>
      </p:sp>
      <p:sp>
        <p:nvSpPr>
          <p:cNvPr id="16" name="TextBox 15">
            <a:extLst>
              <a:ext uri="{FF2B5EF4-FFF2-40B4-BE49-F238E27FC236}">
                <a16:creationId xmlns:a16="http://schemas.microsoft.com/office/drawing/2014/main" id="{C8F86FBD-D6AD-A8B0-0AFD-82C5F937B300}"/>
              </a:ext>
            </a:extLst>
          </p:cNvPr>
          <p:cNvSpPr txBox="1"/>
          <p:nvPr/>
        </p:nvSpPr>
        <p:spPr>
          <a:xfrm>
            <a:off x="3182113" y="5977280"/>
            <a:ext cx="946514" cy="369332"/>
          </a:xfrm>
          <a:prstGeom prst="rect">
            <a:avLst/>
          </a:prstGeom>
          <a:noFill/>
        </p:spPr>
        <p:txBody>
          <a:bodyPr wrap="square" rtlCol="0">
            <a:spAutoFit/>
          </a:bodyPr>
          <a:lstStyle/>
          <a:p>
            <a:r>
              <a:rPr lang="en-US" dirty="0">
                <a:solidFill>
                  <a:schemeClr val="bg2">
                    <a:lumMod val="90000"/>
                  </a:schemeClr>
                </a:solidFill>
              </a:rPr>
              <a:t>Id#107</a:t>
            </a:r>
          </a:p>
        </p:txBody>
      </p:sp>
    </p:spTree>
    <p:extLst>
      <p:ext uri="{BB962C8B-B14F-4D97-AF65-F5344CB8AC3E}">
        <p14:creationId xmlns:p14="http://schemas.microsoft.com/office/powerpoint/2010/main" val="2851185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BD02E3-DEC6-C5C7-5975-AEF9330C8883}"/>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5E3995A-98AC-5415-1FDD-651339135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FFFF7616-8DDC-B881-200B-125B35DAA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D66139-50B7-D780-57DD-BECE3C240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178ADE-5070-11BC-D6F2-35E88A502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64FAB0-971C-ABD4-678C-C600A442B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4A0A6D98-A776-A0D3-DC3B-0F1FA36B9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0F6320A7-B1E1-B095-A71D-6F27F27F3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4B3042C-86EE-7ADA-9C5C-1D23759BC513}"/>
              </a:ext>
            </a:extLst>
          </p:cNvPr>
          <p:cNvPicPr>
            <a:picLocks noChangeAspect="1"/>
          </p:cNvPicPr>
          <p:nvPr/>
        </p:nvPicPr>
        <p:blipFill>
          <a:blip r:embed="rId2"/>
          <a:stretch>
            <a:fillRect/>
          </a:stretch>
        </p:blipFill>
        <p:spPr>
          <a:xfrm>
            <a:off x="-4058" y="6295947"/>
            <a:ext cx="3534268" cy="562053"/>
          </a:xfrm>
          <a:prstGeom prst="rect">
            <a:avLst/>
          </a:prstGeom>
        </p:spPr>
      </p:pic>
      <p:sp>
        <p:nvSpPr>
          <p:cNvPr id="10" name="TextBox 9">
            <a:extLst>
              <a:ext uri="{FF2B5EF4-FFF2-40B4-BE49-F238E27FC236}">
                <a16:creationId xmlns:a16="http://schemas.microsoft.com/office/drawing/2014/main" id="{4C839D25-478D-F128-DFE4-87AF9F860245}"/>
              </a:ext>
            </a:extLst>
          </p:cNvPr>
          <p:cNvSpPr txBox="1"/>
          <p:nvPr/>
        </p:nvSpPr>
        <p:spPr>
          <a:xfrm>
            <a:off x="5096539" y="2734635"/>
            <a:ext cx="6167628" cy="3754874"/>
          </a:xfrm>
          <a:prstGeom prst="rect">
            <a:avLst/>
          </a:prstGeom>
          <a:noFill/>
        </p:spPr>
        <p:txBody>
          <a:bodyPr wrap="square">
            <a:spAutoFit/>
          </a:bodyPr>
          <a:lstStyle/>
          <a:p>
            <a:pPr marL="0" marR="0">
              <a:buNone/>
            </a:pPr>
            <a:r>
              <a:rPr lang="en-US" sz="1800" dirty="0">
                <a:effectLst/>
                <a:latin typeface="Calibri" panose="020F0502020204030204" pitchFamily="34" charset="0"/>
                <a:ea typeface="Calibri" panose="020F0502020204030204" pitchFamily="34" charset="0"/>
              </a:rPr>
              <a:t>Understanding Additive Phase Noise in RF &amp; Microwave Amplifiers - Part 1</a:t>
            </a:r>
            <a:endParaRPr lang="en-US" sz="2000" dirty="0">
              <a:effectLst/>
              <a:latin typeface="Calibri" panose="020F0502020204030204" pitchFamily="34" charset="0"/>
              <a:ea typeface="Calibri" panose="020F0502020204030204" pitchFamily="34" charset="0"/>
            </a:endParaRPr>
          </a:p>
          <a:p>
            <a:pPr marL="0" marR="0">
              <a:buNone/>
            </a:pPr>
            <a:r>
              <a:rPr lang="en-US" sz="1800" u="sng" dirty="0">
                <a:solidFill>
                  <a:srgbClr val="0563C1"/>
                </a:solidFill>
                <a:effectLst/>
                <a:latin typeface="Calibri" panose="020F0502020204030204" pitchFamily="34" charset="0"/>
                <a:ea typeface="Calibri" panose="020F0502020204030204" pitchFamily="34" charset="0"/>
                <a:hlinkClick r:id="rId3"/>
              </a:rPr>
              <a:t>https://m.youtube.com/watch?v=s09qfKjMLqo</a:t>
            </a:r>
            <a:endParaRPr lang="en-US" sz="2000" dirty="0">
              <a:effectLst/>
              <a:latin typeface="Calibri" panose="020F0502020204030204" pitchFamily="34" charset="0"/>
              <a:ea typeface="Calibri" panose="020F0502020204030204" pitchFamily="34" charset="0"/>
            </a:endParaRPr>
          </a:p>
          <a:p>
            <a:pPr marL="0" marR="0">
              <a:buNone/>
            </a:pPr>
            <a:r>
              <a:rPr lang="en-US" sz="1800" dirty="0">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0" marR="0">
              <a:buNone/>
            </a:pPr>
            <a:r>
              <a:rPr lang="en-US" sz="1800" dirty="0">
                <a:effectLst/>
                <a:latin typeface="Calibri" panose="020F0502020204030204" pitchFamily="34" charset="0"/>
                <a:ea typeface="Calibri" panose="020F0502020204030204" pitchFamily="34" charset="0"/>
              </a:rPr>
              <a:t>Understanding Additive Phase Noise in RF &amp; Microwave Amplifiers - Part 2</a:t>
            </a:r>
            <a:endParaRPr lang="en-US" sz="2000" dirty="0">
              <a:effectLst/>
              <a:latin typeface="Calibri" panose="020F0502020204030204" pitchFamily="34" charset="0"/>
              <a:ea typeface="Calibri" panose="020F0502020204030204" pitchFamily="34" charset="0"/>
            </a:endParaRPr>
          </a:p>
          <a:p>
            <a:pPr marL="0" marR="0">
              <a:buNone/>
            </a:pPr>
            <a:r>
              <a:rPr lang="en-US" sz="1800" u="sng" dirty="0">
                <a:solidFill>
                  <a:srgbClr val="0563C1"/>
                </a:solidFill>
                <a:effectLst/>
                <a:latin typeface="Calibri" panose="020F0502020204030204" pitchFamily="34" charset="0"/>
                <a:ea typeface="Calibri" panose="020F0502020204030204" pitchFamily="34" charset="0"/>
                <a:hlinkClick r:id="rId4" tooltip="https://m.youtube.com/watch?v=zwp0-bcwarc&amp;feature=youtu.be"/>
              </a:rPr>
              <a:t>https://m.youtube.com/watch?v=ZWP0-BcWarc&amp;feature=youtu.be</a:t>
            </a:r>
            <a:endParaRPr lang="en-US" sz="2000" dirty="0">
              <a:effectLst/>
              <a:latin typeface="Calibri" panose="020F0502020204030204" pitchFamily="34" charset="0"/>
              <a:ea typeface="Calibri" panose="020F0502020204030204" pitchFamily="34" charset="0"/>
            </a:endParaRPr>
          </a:p>
          <a:p>
            <a:pPr marL="0" marR="0">
              <a:buNone/>
            </a:pPr>
            <a:r>
              <a:rPr lang="en-US" sz="2000" dirty="0">
                <a:effectLst/>
                <a:latin typeface="Calibri" panose="020F0502020204030204" pitchFamily="34" charset="0"/>
                <a:ea typeface="Calibri" panose="020F0502020204030204" pitchFamily="34" charset="0"/>
              </a:rPr>
              <a:t> </a:t>
            </a:r>
          </a:p>
          <a:p>
            <a:pPr marL="0" marR="0">
              <a:buNone/>
            </a:pPr>
            <a:r>
              <a:rPr lang="en-US" sz="1800" dirty="0">
                <a:effectLst/>
                <a:latin typeface="Calibri" panose="020F0502020204030204" pitchFamily="34" charset="0"/>
                <a:ea typeface="Calibri" panose="020F0502020204030204" pitchFamily="34" charset="0"/>
              </a:rPr>
              <a:t>Understanding Additive Phase Noise in RF &amp; Microwave Amplifiers - Part 3</a:t>
            </a:r>
            <a:endParaRPr lang="en-US" sz="2000" dirty="0">
              <a:effectLst/>
              <a:latin typeface="Calibri" panose="020F0502020204030204" pitchFamily="34" charset="0"/>
              <a:ea typeface="Calibri" panose="020F0502020204030204" pitchFamily="34" charset="0"/>
            </a:endParaRPr>
          </a:p>
          <a:p>
            <a:pPr marL="0" marR="0">
              <a:buNone/>
            </a:pPr>
            <a:r>
              <a:rPr lang="en-US" sz="2000" u="sng" dirty="0">
                <a:solidFill>
                  <a:srgbClr val="0563C1"/>
                </a:solidFill>
                <a:effectLst/>
                <a:latin typeface="Calibri" panose="020F0502020204030204" pitchFamily="34" charset="0"/>
                <a:ea typeface="Calibri" panose="020F0502020204030204" pitchFamily="34" charset="0"/>
                <a:hlinkClick r:id="rId5"/>
              </a:rPr>
              <a:t>https://www.youtube.com/watch?v=MK6iualRipM</a:t>
            </a:r>
            <a:endParaRPr lang="en-US" sz="2000" dirty="0">
              <a:effectLst/>
              <a:latin typeface="Calibri" panose="020F0502020204030204" pitchFamily="34" charset="0"/>
              <a:ea typeface="Calibri" panose="020F0502020204030204" pitchFamily="34" charset="0"/>
            </a:endParaRPr>
          </a:p>
          <a:p>
            <a:pPr marL="0" marR="0"/>
            <a:r>
              <a:rPr lang="en-US" sz="1800" dirty="0">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7F857030-AF8A-58F6-6D1F-B53E5BBF44B1}"/>
              </a:ext>
            </a:extLst>
          </p:cNvPr>
          <p:cNvSpPr txBox="1"/>
          <p:nvPr/>
        </p:nvSpPr>
        <p:spPr>
          <a:xfrm>
            <a:off x="1184684" y="105621"/>
            <a:ext cx="10729947" cy="646331"/>
          </a:xfrm>
          <a:prstGeom prst="rect">
            <a:avLst/>
          </a:prstGeom>
          <a:noFill/>
        </p:spPr>
        <p:txBody>
          <a:bodyPr wrap="square" rtlCol="0">
            <a:spAutoFit/>
          </a:bodyPr>
          <a:lstStyle/>
          <a:p>
            <a:r>
              <a:rPr lang="en-US" sz="3600" b="1" dirty="0">
                <a:solidFill>
                  <a:srgbClr val="0070C0"/>
                </a:solidFill>
              </a:rPr>
              <a:t>Low-Level Radio Frequency (LLRF) Workshop 2025</a:t>
            </a:r>
          </a:p>
        </p:txBody>
      </p:sp>
      <p:pic>
        <p:nvPicPr>
          <p:cNvPr id="16" name="Picture 15">
            <a:extLst>
              <a:ext uri="{FF2B5EF4-FFF2-40B4-BE49-F238E27FC236}">
                <a16:creationId xmlns:a16="http://schemas.microsoft.com/office/drawing/2014/main" id="{8739373C-ADBF-2858-3CB5-C2E11911A0F6}"/>
              </a:ext>
            </a:extLst>
          </p:cNvPr>
          <p:cNvPicPr>
            <a:picLocks noChangeAspect="1"/>
          </p:cNvPicPr>
          <p:nvPr/>
        </p:nvPicPr>
        <p:blipFill>
          <a:blip r:embed="rId6">
            <a:alphaModFix amt="60000"/>
          </a:blip>
          <a:stretch>
            <a:fillRect/>
          </a:stretch>
        </p:blipFill>
        <p:spPr>
          <a:xfrm>
            <a:off x="5096539" y="706973"/>
            <a:ext cx="5758657" cy="1659171"/>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017F4167-C9C1-2035-272B-4AB59C8CE2AB}"/>
              </a:ext>
            </a:extLst>
          </p:cNvPr>
          <p:cNvSpPr txBox="1">
            <a:spLocks/>
          </p:cNvSpPr>
          <p:nvPr/>
        </p:nvSpPr>
        <p:spPr>
          <a:xfrm>
            <a:off x="103075" y="957765"/>
            <a:ext cx="3808780" cy="47006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FFFFFF"/>
                </a:solidFill>
              </a:rPr>
              <a:t>Amplifier Additive Phase Modulation Noise Characterization and Testing and Theoretical Discussion of White and Flicker Noise Processes in both Small and Large Signal Regions of Operation* </a:t>
            </a:r>
            <a:br>
              <a:rPr lang="en-US" sz="2800">
                <a:solidFill>
                  <a:srgbClr val="FFFFFF"/>
                </a:solidFill>
              </a:rPr>
            </a:br>
            <a:br>
              <a:rPr lang="en-US" sz="2800">
                <a:solidFill>
                  <a:srgbClr val="FFFFFF"/>
                </a:solidFill>
              </a:rPr>
            </a:br>
            <a:r>
              <a:rPr lang="en-US" sz="2800">
                <a:solidFill>
                  <a:srgbClr val="FFFFFF"/>
                </a:solidFill>
              </a:rPr>
              <a:t>Mini-Circuits </a:t>
            </a:r>
            <a:br>
              <a:rPr lang="en-US" sz="2800">
                <a:solidFill>
                  <a:srgbClr val="FFFFFF"/>
                </a:solidFill>
              </a:rPr>
            </a:br>
            <a:endParaRPr lang="en-US" sz="2800" dirty="0">
              <a:solidFill>
                <a:srgbClr val="FFFFFF"/>
              </a:solidFill>
            </a:endParaRPr>
          </a:p>
        </p:txBody>
      </p:sp>
      <p:sp>
        <p:nvSpPr>
          <p:cNvPr id="3" name="TextBox 2">
            <a:extLst>
              <a:ext uri="{FF2B5EF4-FFF2-40B4-BE49-F238E27FC236}">
                <a16:creationId xmlns:a16="http://schemas.microsoft.com/office/drawing/2014/main" id="{3DED7531-F315-D57F-108A-7BA8D404B48F}"/>
              </a:ext>
            </a:extLst>
          </p:cNvPr>
          <p:cNvSpPr txBox="1"/>
          <p:nvPr/>
        </p:nvSpPr>
        <p:spPr>
          <a:xfrm>
            <a:off x="4039732" y="6524524"/>
            <a:ext cx="2624328" cy="369332"/>
          </a:xfrm>
          <a:prstGeom prst="rect">
            <a:avLst/>
          </a:prstGeom>
          <a:noFill/>
        </p:spPr>
        <p:txBody>
          <a:bodyPr wrap="square" rtlCol="0">
            <a:spAutoFit/>
          </a:bodyPr>
          <a:lstStyle/>
          <a:p>
            <a:r>
              <a:rPr lang="en-US" dirty="0"/>
              <a:t>*Class A, AB Only</a:t>
            </a:r>
          </a:p>
        </p:txBody>
      </p:sp>
      <p:sp>
        <p:nvSpPr>
          <p:cNvPr id="17" name="TextBox 16">
            <a:extLst>
              <a:ext uri="{FF2B5EF4-FFF2-40B4-BE49-F238E27FC236}">
                <a16:creationId xmlns:a16="http://schemas.microsoft.com/office/drawing/2014/main" id="{1AABD371-E0C4-A810-FCED-33B244275B11}"/>
              </a:ext>
            </a:extLst>
          </p:cNvPr>
          <p:cNvSpPr txBox="1"/>
          <p:nvPr/>
        </p:nvSpPr>
        <p:spPr>
          <a:xfrm>
            <a:off x="3154681" y="5979950"/>
            <a:ext cx="953306" cy="369332"/>
          </a:xfrm>
          <a:prstGeom prst="rect">
            <a:avLst/>
          </a:prstGeom>
          <a:noFill/>
        </p:spPr>
        <p:txBody>
          <a:bodyPr wrap="square" rtlCol="0">
            <a:spAutoFit/>
          </a:bodyPr>
          <a:lstStyle/>
          <a:p>
            <a:r>
              <a:rPr lang="en-US" dirty="0">
                <a:solidFill>
                  <a:schemeClr val="bg2">
                    <a:lumMod val="90000"/>
                  </a:schemeClr>
                </a:solidFill>
              </a:rPr>
              <a:t>Id#107</a:t>
            </a:r>
          </a:p>
        </p:txBody>
      </p:sp>
    </p:spTree>
    <p:extLst>
      <p:ext uri="{BB962C8B-B14F-4D97-AF65-F5344CB8AC3E}">
        <p14:creationId xmlns:p14="http://schemas.microsoft.com/office/powerpoint/2010/main" val="41090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machine&#10;&#10;AI-generated content may be incorrect.">
            <a:extLst>
              <a:ext uri="{FF2B5EF4-FFF2-40B4-BE49-F238E27FC236}">
                <a16:creationId xmlns:a16="http://schemas.microsoft.com/office/drawing/2014/main" id="{4CBC4AC4-168B-3169-2155-24889BAFF9FD}"/>
              </a:ext>
            </a:extLst>
          </p:cNvPr>
          <p:cNvPicPr>
            <a:picLocks noChangeAspect="1"/>
          </p:cNvPicPr>
          <p:nvPr/>
        </p:nvPicPr>
        <p:blipFill>
          <a:blip r:embed="rId2">
            <a:extLst>
              <a:ext uri="{28A0092B-C50C-407E-A947-70E740481C1C}">
                <a14:useLocalDpi xmlns:a14="http://schemas.microsoft.com/office/drawing/2010/main" val="0"/>
              </a:ext>
            </a:extLst>
          </a:blip>
          <a:srcRect l="28800" t="15171"/>
          <a:stretch>
            <a:fillRect/>
          </a:stretch>
        </p:blipFill>
        <p:spPr>
          <a:xfrm rot="16200000">
            <a:off x="4177998" y="-1291921"/>
            <a:ext cx="5943600" cy="9441844"/>
          </a:xfrm>
          <a:prstGeom prst="rect">
            <a:avLst/>
          </a:prstGeom>
        </p:spPr>
      </p:pic>
      <p:pic>
        <p:nvPicPr>
          <p:cNvPr id="2" name="Picture 1">
            <a:extLst>
              <a:ext uri="{FF2B5EF4-FFF2-40B4-BE49-F238E27FC236}">
                <a16:creationId xmlns:a16="http://schemas.microsoft.com/office/drawing/2014/main" id="{E67EEEAF-4816-F646-4C6D-DB71837A5CA7}"/>
              </a:ext>
            </a:extLst>
          </p:cNvPr>
          <p:cNvPicPr>
            <a:picLocks noChangeAspect="1"/>
          </p:cNvPicPr>
          <p:nvPr/>
        </p:nvPicPr>
        <p:blipFill>
          <a:blip r:embed="rId3"/>
          <a:stretch>
            <a:fillRect/>
          </a:stretch>
        </p:blipFill>
        <p:spPr>
          <a:xfrm>
            <a:off x="8635960" y="6274484"/>
            <a:ext cx="3534268" cy="562053"/>
          </a:xfrm>
          <a:prstGeom prst="rect">
            <a:avLst/>
          </a:prstGeom>
        </p:spPr>
      </p:pic>
      <p:sp>
        <p:nvSpPr>
          <p:cNvPr id="4" name="TextBox 3">
            <a:extLst>
              <a:ext uri="{FF2B5EF4-FFF2-40B4-BE49-F238E27FC236}">
                <a16:creationId xmlns:a16="http://schemas.microsoft.com/office/drawing/2014/main" id="{460AA3BC-C202-7E97-00CC-B2CF789210E6}"/>
              </a:ext>
            </a:extLst>
          </p:cNvPr>
          <p:cNvSpPr txBox="1"/>
          <p:nvPr/>
        </p:nvSpPr>
        <p:spPr>
          <a:xfrm>
            <a:off x="142809" y="1219482"/>
            <a:ext cx="2324100" cy="923330"/>
          </a:xfrm>
          <a:prstGeom prst="rect">
            <a:avLst/>
          </a:prstGeom>
          <a:noFill/>
        </p:spPr>
        <p:txBody>
          <a:bodyPr wrap="square" rtlCol="0">
            <a:spAutoFit/>
          </a:bodyPr>
          <a:lstStyle/>
          <a:p>
            <a:r>
              <a:rPr lang="en-US" dirty="0"/>
              <a:t>Signal Source Output</a:t>
            </a:r>
          </a:p>
          <a:p>
            <a:pPr algn="ctr"/>
            <a:r>
              <a:rPr lang="en-US" dirty="0"/>
              <a:t>(To DUT)</a:t>
            </a:r>
          </a:p>
          <a:p>
            <a:pPr algn="ctr"/>
            <a:r>
              <a:rPr lang="en-US" dirty="0"/>
              <a:t>Fc, Po</a:t>
            </a:r>
          </a:p>
        </p:txBody>
      </p:sp>
      <p:cxnSp>
        <p:nvCxnSpPr>
          <p:cNvPr id="5" name="Straight Arrow Connector 4">
            <a:extLst>
              <a:ext uri="{FF2B5EF4-FFF2-40B4-BE49-F238E27FC236}">
                <a16:creationId xmlns:a16="http://schemas.microsoft.com/office/drawing/2014/main" id="{43C4CB65-2576-5B87-151B-ED5E49351AA9}"/>
              </a:ext>
            </a:extLst>
          </p:cNvPr>
          <p:cNvCxnSpPr>
            <a:cxnSpLocks/>
          </p:cNvCxnSpPr>
          <p:nvPr/>
        </p:nvCxnSpPr>
        <p:spPr>
          <a:xfrm flipV="1">
            <a:off x="1743075" y="1512063"/>
            <a:ext cx="3962400" cy="25958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1E7B042-D870-2BC6-853C-033FD84AFD8D}"/>
              </a:ext>
            </a:extLst>
          </p:cNvPr>
          <p:cNvSpPr txBox="1"/>
          <p:nvPr/>
        </p:nvSpPr>
        <p:spPr>
          <a:xfrm>
            <a:off x="85529" y="2835264"/>
            <a:ext cx="2324100" cy="646331"/>
          </a:xfrm>
          <a:prstGeom prst="rect">
            <a:avLst/>
          </a:prstGeom>
          <a:noFill/>
        </p:spPr>
        <p:txBody>
          <a:bodyPr wrap="square" rtlCol="0">
            <a:spAutoFit/>
          </a:bodyPr>
          <a:lstStyle/>
          <a:p>
            <a:r>
              <a:rPr lang="en-US" dirty="0"/>
              <a:t>Input Step Attenuator</a:t>
            </a:r>
          </a:p>
          <a:p>
            <a:pPr algn="ctr"/>
            <a:r>
              <a:rPr lang="en-US" dirty="0"/>
              <a:t>(To DUT)</a:t>
            </a:r>
          </a:p>
        </p:txBody>
      </p:sp>
      <p:cxnSp>
        <p:nvCxnSpPr>
          <p:cNvPr id="8" name="Straight Arrow Connector 7">
            <a:extLst>
              <a:ext uri="{FF2B5EF4-FFF2-40B4-BE49-F238E27FC236}">
                <a16:creationId xmlns:a16="http://schemas.microsoft.com/office/drawing/2014/main" id="{C81C6113-DC1D-FA11-7974-C842412AFE24}"/>
              </a:ext>
            </a:extLst>
          </p:cNvPr>
          <p:cNvCxnSpPr>
            <a:cxnSpLocks/>
            <a:stCxn id="7" idx="3"/>
          </p:cNvCxnSpPr>
          <p:nvPr/>
        </p:nvCxnSpPr>
        <p:spPr>
          <a:xfrm flipV="1">
            <a:off x="2409629" y="3043181"/>
            <a:ext cx="2943291" cy="11524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86939FA-59FF-27E9-0FFA-F4DEA57751B3}"/>
              </a:ext>
            </a:extLst>
          </p:cNvPr>
          <p:cNvSpPr txBox="1"/>
          <p:nvPr/>
        </p:nvSpPr>
        <p:spPr>
          <a:xfrm>
            <a:off x="76070" y="3699571"/>
            <a:ext cx="2324100" cy="646331"/>
          </a:xfrm>
          <a:prstGeom prst="rect">
            <a:avLst/>
          </a:prstGeom>
          <a:noFill/>
        </p:spPr>
        <p:txBody>
          <a:bodyPr wrap="square" rtlCol="0">
            <a:spAutoFit/>
          </a:bodyPr>
          <a:lstStyle/>
          <a:p>
            <a:r>
              <a:rPr lang="en-US" dirty="0"/>
              <a:t>Input Fixed Pad</a:t>
            </a:r>
          </a:p>
          <a:p>
            <a:pPr algn="ctr"/>
            <a:r>
              <a:rPr lang="en-US" dirty="0"/>
              <a:t>(To DUT)</a:t>
            </a:r>
          </a:p>
        </p:txBody>
      </p:sp>
      <p:cxnSp>
        <p:nvCxnSpPr>
          <p:cNvPr id="14" name="Straight Arrow Connector 13">
            <a:extLst>
              <a:ext uri="{FF2B5EF4-FFF2-40B4-BE49-F238E27FC236}">
                <a16:creationId xmlns:a16="http://schemas.microsoft.com/office/drawing/2014/main" id="{AF5F7C8E-1C59-FD6D-04B6-5B3300C4A8A2}"/>
              </a:ext>
            </a:extLst>
          </p:cNvPr>
          <p:cNvCxnSpPr>
            <a:cxnSpLocks/>
            <a:stCxn id="12" idx="3"/>
          </p:cNvCxnSpPr>
          <p:nvPr/>
        </p:nvCxnSpPr>
        <p:spPr>
          <a:xfrm>
            <a:off x="2400170" y="4022737"/>
            <a:ext cx="2314705" cy="31306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50B080-5B10-7A04-36A0-5ECE7C108206}"/>
              </a:ext>
            </a:extLst>
          </p:cNvPr>
          <p:cNvSpPr txBox="1"/>
          <p:nvPr/>
        </p:nvSpPr>
        <p:spPr>
          <a:xfrm>
            <a:off x="9908270" y="2673787"/>
            <a:ext cx="1970573" cy="646331"/>
          </a:xfrm>
          <a:prstGeom prst="rect">
            <a:avLst/>
          </a:prstGeom>
          <a:noFill/>
        </p:spPr>
        <p:txBody>
          <a:bodyPr wrap="square" rtlCol="0">
            <a:spAutoFit/>
          </a:bodyPr>
          <a:lstStyle/>
          <a:p>
            <a:r>
              <a:rPr lang="en-US" dirty="0"/>
              <a:t>RF Input</a:t>
            </a:r>
          </a:p>
          <a:p>
            <a:r>
              <a:rPr lang="en-US" dirty="0"/>
              <a:t>(From DUT)</a:t>
            </a:r>
          </a:p>
        </p:txBody>
      </p:sp>
      <p:sp>
        <p:nvSpPr>
          <p:cNvPr id="20" name="TextBox 19">
            <a:extLst>
              <a:ext uri="{FF2B5EF4-FFF2-40B4-BE49-F238E27FC236}">
                <a16:creationId xmlns:a16="http://schemas.microsoft.com/office/drawing/2014/main" id="{EF876119-0151-6512-2318-630AFD084D5F}"/>
              </a:ext>
            </a:extLst>
          </p:cNvPr>
          <p:cNvSpPr txBox="1"/>
          <p:nvPr/>
        </p:nvSpPr>
        <p:spPr>
          <a:xfrm>
            <a:off x="9909790" y="3343469"/>
            <a:ext cx="1502510" cy="923330"/>
          </a:xfrm>
          <a:prstGeom prst="rect">
            <a:avLst/>
          </a:prstGeom>
          <a:noFill/>
        </p:spPr>
        <p:txBody>
          <a:bodyPr wrap="square" rtlCol="0">
            <a:spAutoFit/>
          </a:bodyPr>
          <a:lstStyle/>
          <a:p>
            <a:r>
              <a:rPr lang="en-US" dirty="0"/>
              <a:t>Output Step Attenuator</a:t>
            </a:r>
          </a:p>
          <a:p>
            <a:r>
              <a:rPr lang="en-US" dirty="0"/>
              <a:t>(From DUT)</a:t>
            </a:r>
          </a:p>
        </p:txBody>
      </p:sp>
      <p:sp>
        <p:nvSpPr>
          <p:cNvPr id="21" name="TextBox 20">
            <a:extLst>
              <a:ext uri="{FF2B5EF4-FFF2-40B4-BE49-F238E27FC236}">
                <a16:creationId xmlns:a16="http://schemas.microsoft.com/office/drawing/2014/main" id="{0C575806-A273-7EB2-0041-4D489C4FCB7A}"/>
              </a:ext>
            </a:extLst>
          </p:cNvPr>
          <p:cNvSpPr txBox="1"/>
          <p:nvPr/>
        </p:nvSpPr>
        <p:spPr>
          <a:xfrm>
            <a:off x="9908270" y="4404752"/>
            <a:ext cx="1970573" cy="646331"/>
          </a:xfrm>
          <a:prstGeom prst="rect">
            <a:avLst/>
          </a:prstGeom>
          <a:noFill/>
        </p:spPr>
        <p:txBody>
          <a:bodyPr wrap="square" rtlCol="0">
            <a:spAutoFit/>
          </a:bodyPr>
          <a:lstStyle/>
          <a:p>
            <a:r>
              <a:rPr lang="en-US" dirty="0"/>
              <a:t>Output Fixed Pad</a:t>
            </a:r>
          </a:p>
          <a:p>
            <a:r>
              <a:rPr lang="en-US" dirty="0"/>
              <a:t>(From DUT)</a:t>
            </a:r>
          </a:p>
        </p:txBody>
      </p:sp>
      <p:cxnSp>
        <p:nvCxnSpPr>
          <p:cNvPr id="22" name="Straight Arrow Connector 21">
            <a:extLst>
              <a:ext uri="{FF2B5EF4-FFF2-40B4-BE49-F238E27FC236}">
                <a16:creationId xmlns:a16="http://schemas.microsoft.com/office/drawing/2014/main" id="{F5B6CB48-27F1-9B05-E573-DDE4B3F4E055}"/>
              </a:ext>
            </a:extLst>
          </p:cNvPr>
          <p:cNvCxnSpPr>
            <a:cxnSpLocks/>
            <a:stCxn id="19" idx="1"/>
          </p:cNvCxnSpPr>
          <p:nvPr/>
        </p:nvCxnSpPr>
        <p:spPr>
          <a:xfrm flipH="1" flipV="1">
            <a:off x="7885639" y="1542915"/>
            <a:ext cx="2022631" cy="145403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2424125-D83D-5FD1-8540-A30F2996356C}"/>
              </a:ext>
            </a:extLst>
          </p:cNvPr>
          <p:cNvCxnSpPr>
            <a:cxnSpLocks/>
            <a:stCxn id="20" idx="1"/>
          </p:cNvCxnSpPr>
          <p:nvPr/>
        </p:nvCxnSpPr>
        <p:spPr>
          <a:xfrm flipH="1" flipV="1">
            <a:off x="8635960" y="3134906"/>
            <a:ext cx="1273830" cy="67022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1F48551-42A7-D487-B689-4886F358FD78}"/>
              </a:ext>
            </a:extLst>
          </p:cNvPr>
          <p:cNvCxnSpPr>
            <a:cxnSpLocks/>
            <a:stCxn id="21" idx="1"/>
          </p:cNvCxnSpPr>
          <p:nvPr/>
        </p:nvCxnSpPr>
        <p:spPr>
          <a:xfrm flipH="1" flipV="1">
            <a:off x="9258523" y="4262334"/>
            <a:ext cx="649747" cy="4655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7CAE52D-4DFF-88FF-1722-9586761A3FDF}"/>
              </a:ext>
            </a:extLst>
          </p:cNvPr>
          <p:cNvSpPr txBox="1"/>
          <p:nvPr/>
        </p:nvSpPr>
        <p:spPr>
          <a:xfrm>
            <a:off x="76070" y="4677554"/>
            <a:ext cx="2324100" cy="369332"/>
          </a:xfrm>
          <a:prstGeom prst="rect">
            <a:avLst/>
          </a:prstGeom>
          <a:noFill/>
        </p:spPr>
        <p:txBody>
          <a:bodyPr wrap="square" rtlCol="0">
            <a:spAutoFit/>
          </a:bodyPr>
          <a:lstStyle/>
          <a:p>
            <a:r>
              <a:rPr lang="en-US" dirty="0"/>
              <a:t>Short RF I/O Cables</a:t>
            </a:r>
          </a:p>
        </p:txBody>
      </p:sp>
      <p:cxnSp>
        <p:nvCxnSpPr>
          <p:cNvPr id="33" name="Straight Arrow Connector 32">
            <a:extLst>
              <a:ext uri="{FF2B5EF4-FFF2-40B4-BE49-F238E27FC236}">
                <a16:creationId xmlns:a16="http://schemas.microsoft.com/office/drawing/2014/main" id="{C6F452F9-7BE1-F535-F83D-111F14D5AFFF}"/>
              </a:ext>
            </a:extLst>
          </p:cNvPr>
          <p:cNvCxnSpPr>
            <a:cxnSpLocks/>
          </p:cNvCxnSpPr>
          <p:nvPr/>
        </p:nvCxnSpPr>
        <p:spPr>
          <a:xfrm>
            <a:off x="2257425" y="4887044"/>
            <a:ext cx="1943100" cy="108513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0A22FDA1-B51E-15D1-9F14-5F08A2CB876A}"/>
              </a:ext>
            </a:extLst>
          </p:cNvPr>
          <p:cNvCxnSpPr>
            <a:cxnSpLocks/>
          </p:cNvCxnSpPr>
          <p:nvPr/>
        </p:nvCxnSpPr>
        <p:spPr>
          <a:xfrm>
            <a:off x="2283730" y="4897148"/>
            <a:ext cx="7088870" cy="107502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217EC8B-2FAD-DE16-54CD-1C808B19BC44}"/>
              </a:ext>
            </a:extLst>
          </p:cNvPr>
          <p:cNvSpPr txBox="1"/>
          <p:nvPr/>
        </p:nvSpPr>
        <p:spPr>
          <a:xfrm>
            <a:off x="309626" y="6060548"/>
            <a:ext cx="2062067" cy="646331"/>
          </a:xfrm>
          <a:prstGeom prst="rect">
            <a:avLst/>
          </a:prstGeom>
          <a:noFill/>
        </p:spPr>
        <p:txBody>
          <a:bodyPr wrap="square" rtlCol="0">
            <a:spAutoFit/>
          </a:bodyPr>
          <a:lstStyle/>
          <a:p>
            <a:r>
              <a:rPr lang="en-US" sz="3600" b="1" dirty="0"/>
              <a:t>Test Lab</a:t>
            </a:r>
          </a:p>
        </p:txBody>
      </p:sp>
    </p:spTree>
    <p:extLst>
      <p:ext uri="{BB962C8B-B14F-4D97-AF65-F5344CB8AC3E}">
        <p14:creationId xmlns:p14="http://schemas.microsoft.com/office/powerpoint/2010/main" val="89990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620B51-2BC4-1BB5-1065-F33530B49043}"/>
              </a:ext>
            </a:extLst>
          </p:cNvPr>
          <p:cNvSpPr txBox="1"/>
          <p:nvPr/>
        </p:nvSpPr>
        <p:spPr>
          <a:xfrm>
            <a:off x="4191001" y="649480"/>
            <a:ext cx="7800974"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For our analyzer:</a:t>
            </a:r>
          </a:p>
          <a:p>
            <a:pPr marL="285750" indent="-228600">
              <a:lnSpc>
                <a:spcPct val="90000"/>
              </a:lnSpc>
              <a:spcAft>
                <a:spcPts val="600"/>
              </a:spcAft>
              <a:buFont typeface="Arial" panose="020B0604020202020204" pitchFamily="34" charset="0"/>
              <a:buChar char="•"/>
            </a:pPr>
            <a:r>
              <a:rPr lang="en-US" sz="2000" dirty="0"/>
              <a:t>Fixing the signal source power at the optimum level and using an external, mechanical step attenuator and fixed pad on the signal source output port to set the power level into the DUT, provides more consistent APM performance compared to that achieved using the analyzer’s internal attenuator. </a:t>
            </a:r>
          </a:p>
          <a:p>
            <a:pPr marL="285750" indent="-228600">
              <a:lnSpc>
                <a:spcPct val="90000"/>
              </a:lnSpc>
              <a:spcAft>
                <a:spcPts val="600"/>
              </a:spcAft>
              <a:buFont typeface="Arial" panose="020B0604020202020204" pitchFamily="34" charset="0"/>
              <a:buChar char="•"/>
            </a:pPr>
            <a:r>
              <a:rPr lang="en-US" sz="2000" dirty="0"/>
              <a:t>We use a second mechanical step attenuator and fixed pad after the DUT, on the input to the analyzer’s RF input port and adjust the attenuation to maintain a constant signal power into the analyzer’s RF input port.  </a:t>
            </a:r>
          </a:p>
          <a:p>
            <a:pPr marL="285750" indent="-228600">
              <a:lnSpc>
                <a:spcPct val="90000"/>
              </a:lnSpc>
              <a:spcAft>
                <a:spcPts val="600"/>
              </a:spcAft>
              <a:buFont typeface="Arial" panose="020B0604020202020204" pitchFamily="34" charset="0"/>
              <a:buChar char="•"/>
            </a:pPr>
            <a:r>
              <a:rPr lang="en-US" sz="2000" dirty="0"/>
              <a:t>This method provides for enhanced accuracy and repeatability and ensures that maximum input power levels are never exceeded.  </a:t>
            </a:r>
          </a:p>
          <a:p>
            <a:pPr marL="285750" indent="-228600">
              <a:lnSpc>
                <a:spcPct val="90000"/>
              </a:lnSpc>
              <a:spcAft>
                <a:spcPts val="600"/>
              </a:spcAft>
              <a:buFont typeface="Arial" panose="020B0604020202020204" pitchFamily="34" charset="0"/>
              <a:buChar char="•"/>
            </a:pPr>
            <a:r>
              <a:rPr lang="en-US" sz="2000" dirty="0"/>
              <a:t>Ideally, the RF input port signal power is adjusted and maintained at a fixed power level, between </a:t>
            </a:r>
            <a:r>
              <a:rPr lang="en-US" sz="2000" b="1" dirty="0"/>
              <a:t>≈+7 to +13 dBm </a:t>
            </a:r>
            <a:r>
              <a:rPr lang="en-US" sz="2000" dirty="0"/>
              <a:t>for all input attenuator steps.</a:t>
            </a:r>
          </a:p>
        </p:txBody>
      </p:sp>
      <p:pic>
        <p:nvPicPr>
          <p:cNvPr id="2" name="Picture 1">
            <a:extLst>
              <a:ext uri="{FF2B5EF4-FFF2-40B4-BE49-F238E27FC236}">
                <a16:creationId xmlns:a16="http://schemas.microsoft.com/office/drawing/2014/main" id="{26196FC3-D527-7C3A-B34A-ECD4931C782F}"/>
              </a:ext>
            </a:extLst>
          </p:cNvPr>
          <p:cNvPicPr>
            <a:picLocks noChangeAspect="1"/>
          </p:cNvPicPr>
          <p:nvPr/>
        </p:nvPicPr>
        <p:blipFill>
          <a:blip r:embed="rId2"/>
          <a:stretch>
            <a:fillRect/>
          </a:stretch>
        </p:blipFill>
        <p:spPr>
          <a:xfrm>
            <a:off x="8635960" y="6274484"/>
            <a:ext cx="3534268" cy="562053"/>
          </a:xfrm>
          <a:prstGeom prst="rect">
            <a:avLst/>
          </a:prstGeom>
        </p:spPr>
      </p:pic>
    </p:spTree>
    <p:extLst>
      <p:ext uri="{BB962C8B-B14F-4D97-AF65-F5344CB8AC3E}">
        <p14:creationId xmlns:p14="http://schemas.microsoft.com/office/powerpoint/2010/main" val="419235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D0828D-3FD6-BFE4-FCD8-6260C61C05A3}"/>
              </a:ext>
            </a:extLst>
          </p:cNvPr>
          <p:cNvSpPr txBox="1"/>
          <p:nvPr/>
        </p:nvSpPr>
        <p:spPr>
          <a:xfrm>
            <a:off x="4155360" y="645836"/>
            <a:ext cx="7916049"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Measurement Parameters include the following:</a:t>
            </a:r>
          </a:p>
          <a:p>
            <a:pPr>
              <a:lnSpc>
                <a:spcPct val="90000"/>
              </a:lnSpc>
              <a:spcAft>
                <a:spcPts val="600"/>
              </a:spcAft>
            </a:pPr>
            <a:r>
              <a:rPr lang="en-US" sz="2000" dirty="0"/>
              <a:t>•	Carrier Frequency: As required (0.1-8 GHz, typical).</a:t>
            </a:r>
          </a:p>
          <a:p>
            <a:pPr>
              <a:lnSpc>
                <a:spcPct val="90000"/>
              </a:lnSpc>
              <a:spcAft>
                <a:spcPts val="600"/>
              </a:spcAft>
            </a:pPr>
            <a:r>
              <a:rPr lang="en-US" sz="2000" dirty="0"/>
              <a:t>•	Signal Source Output power level: +13 dBm, or max allowable.</a:t>
            </a:r>
          </a:p>
          <a:p>
            <a:pPr>
              <a:lnSpc>
                <a:spcPct val="90000"/>
              </a:lnSpc>
              <a:spcAft>
                <a:spcPts val="600"/>
              </a:spcAft>
            </a:pPr>
            <a:r>
              <a:rPr lang="en-US" sz="2000" dirty="0"/>
              <a:t>•	Measurement: Additive Noise.</a:t>
            </a:r>
          </a:p>
          <a:p>
            <a:pPr>
              <a:lnSpc>
                <a:spcPct val="90000"/>
              </a:lnSpc>
              <a:spcAft>
                <a:spcPts val="600"/>
              </a:spcAft>
            </a:pPr>
            <a:r>
              <a:rPr lang="en-US" sz="2000" dirty="0"/>
              <a:t>•	Offset Frequency:  100 Hz to 1 MHz (as required).</a:t>
            </a:r>
          </a:p>
          <a:p>
            <a:pPr>
              <a:lnSpc>
                <a:spcPct val="90000"/>
              </a:lnSpc>
              <a:spcAft>
                <a:spcPts val="600"/>
              </a:spcAft>
            </a:pPr>
            <a:r>
              <a:rPr lang="en-US" sz="2000" dirty="0"/>
              <a:t>•	Spot Noise: 100, 1,000, 10,000, 100,000, 1,000,000 Hz.</a:t>
            </a:r>
          </a:p>
          <a:p>
            <a:pPr>
              <a:lnSpc>
                <a:spcPct val="90000"/>
              </a:lnSpc>
              <a:spcAft>
                <a:spcPts val="600"/>
              </a:spcAft>
            </a:pPr>
            <a:r>
              <a:rPr lang="en-US" sz="2000" dirty="0"/>
              <a:t>•	Resolution Bandwidth: 1%.</a:t>
            </a:r>
          </a:p>
          <a:p>
            <a:pPr>
              <a:lnSpc>
                <a:spcPct val="90000"/>
              </a:lnSpc>
              <a:spcAft>
                <a:spcPts val="600"/>
              </a:spcAft>
            </a:pPr>
            <a:r>
              <a:rPr lang="en-US" sz="2000" dirty="0"/>
              <a:t>•	Cross-Correlation Factor: 100 to 10,000 (as required).</a:t>
            </a:r>
          </a:p>
          <a:p>
            <a:pPr>
              <a:lnSpc>
                <a:spcPct val="90000"/>
              </a:lnSpc>
              <a:spcAft>
                <a:spcPts val="600"/>
              </a:spcAft>
            </a:pPr>
            <a:r>
              <a:rPr lang="en-US" sz="2000" dirty="0"/>
              <a:t>•	Cross-Correlation Threshold: 15 dB.</a:t>
            </a:r>
          </a:p>
          <a:p>
            <a:pPr>
              <a:lnSpc>
                <a:spcPct val="90000"/>
              </a:lnSpc>
              <a:spcAft>
                <a:spcPts val="600"/>
              </a:spcAft>
            </a:pPr>
            <a:r>
              <a:rPr lang="en-US" sz="2000" dirty="0"/>
              <a:t>•	Spurious Threshold: 6 dB.</a:t>
            </a:r>
          </a:p>
          <a:p>
            <a:pPr>
              <a:lnSpc>
                <a:spcPct val="90000"/>
              </a:lnSpc>
              <a:spcAft>
                <a:spcPts val="600"/>
              </a:spcAft>
            </a:pPr>
            <a:r>
              <a:rPr lang="en-US" sz="2000" dirty="0"/>
              <a:t>•	Sweep Average Count: 0.</a:t>
            </a:r>
          </a:p>
          <a:p>
            <a:pPr>
              <a:lnSpc>
                <a:spcPct val="90000"/>
              </a:lnSpc>
              <a:spcAft>
                <a:spcPts val="600"/>
              </a:spcAft>
            </a:pPr>
            <a:r>
              <a:rPr lang="en-US" sz="2000" dirty="0"/>
              <a:t>•	Smoothing Value: 1%.</a:t>
            </a:r>
          </a:p>
          <a:p>
            <a:pPr>
              <a:lnSpc>
                <a:spcPct val="90000"/>
              </a:lnSpc>
              <a:spcAft>
                <a:spcPts val="600"/>
              </a:spcAft>
            </a:pPr>
            <a:r>
              <a:rPr lang="en-US" sz="2000" dirty="0"/>
              <a:t>•	RF Input: Fixed between +7 dBm to +13 dBm.</a:t>
            </a:r>
          </a:p>
        </p:txBody>
      </p:sp>
      <p:sp>
        <p:nvSpPr>
          <p:cNvPr id="2" name="Oval 1">
            <a:extLst>
              <a:ext uri="{FF2B5EF4-FFF2-40B4-BE49-F238E27FC236}">
                <a16:creationId xmlns:a16="http://schemas.microsoft.com/office/drawing/2014/main" id="{D424C981-5842-3F98-FF72-FEA5E9113BF1}"/>
              </a:ext>
            </a:extLst>
          </p:cNvPr>
          <p:cNvSpPr/>
          <p:nvPr/>
        </p:nvSpPr>
        <p:spPr>
          <a:xfrm>
            <a:off x="4881567" y="5222589"/>
            <a:ext cx="6053328" cy="6949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4A50944-2B59-611B-FADB-F8E8B63B3ED8}"/>
              </a:ext>
            </a:extLst>
          </p:cNvPr>
          <p:cNvSpPr/>
          <p:nvPr/>
        </p:nvSpPr>
        <p:spPr>
          <a:xfrm>
            <a:off x="4905054" y="1736435"/>
            <a:ext cx="7121541" cy="5281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E7BCCC2-9A91-C460-DE79-51120BD28274}"/>
              </a:ext>
            </a:extLst>
          </p:cNvPr>
          <p:cNvPicPr>
            <a:picLocks noChangeAspect="1"/>
          </p:cNvPicPr>
          <p:nvPr/>
        </p:nvPicPr>
        <p:blipFill>
          <a:blip r:embed="rId2"/>
          <a:stretch>
            <a:fillRect/>
          </a:stretch>
        </p:blipFill>
        <p:spPr>
          <a:xfrm>
            <a:off x="8635960" y="6274484"/>
            <a:ext cx="3534268" cy="562053"/>
          </a:xfrm>
          <a:prstGeom prst="rect">
            <a:avLst/>
          </a:prstGeom>
        </p:spPr>
      </p:pic>
      <p:sp>
        <p:nvSpPr>
          <p:cNvPr id="4" name="TextBox 3">
            <a:extLst>
              <a:ext uri="{FF2B5EF4-FFF2-40B4-BE49-F238E27FC236}">
                <a16:creationId xmlns:a16="http://schemas.microsoft.com/office/drawing/2014/main" id="{E2D02E82-1C8A-5C44-7B2B-4C4A7E403E6C}"/>
              </a:ext>
            </a:extLst>
          </p:cNvPr>
          <p:cNvSpPr txBox="1"/>
          <p:nvPr/>
        </p:nvSpPr>
        <p:spPr>
          <a:xfrm>
            <a:off x="4457083" y="6190206"/>
            <a:ext cx="3435060" cy="646331"/>
          </a:xfrm>
          <a:prstGeom prst="rect">
            <a:avLst/>
          </a:prstGeom>
          <a:noFill/>
        </p:spPr>
        <p:txBody>
          <a:bodyPr wrap="square" rtlCol="0">
            <a:spAutoFit/>
          </a:bodyPr>
          <a:lstStyle/>
          <a:p>
            <a:r>
              <a:rPr lang="en-US" sz="3600" b="1" dirty="0"/>
              <a:t>Key Settings</a:t>
            </a:r>
          </a:p>
        </p:txBody>
      </p:sp>
    </p:spTree>
    <p:extLst>
      <p:ext uri="{BB962C8B-B14F-4D97-AF65-F5344CB8AC3E}">
        <p14:creationId xmlns:p14="http://schemas.microsoft.com/office/powerpoint/2010/main" val="409449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 name="Rectangle 9">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3E58BCFE-12E3-A79A-2BBA-120D8F89D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267670" y="2061540"/>
            <a:ext cx="5819705" cy="1862304"/>
          </a:xfrm>
          <a:prstGeom prst="rect">
            <a:avLst/>
          </a:prstGeom>
          <a:noFill/>
        </p:spPr>
      </p:pic>
      <p:sp>
        <p:nvSpPr>
          <p:cNvPr id="6" name="TextBox 5">
            <a:extLst>
              <a:ext uri="{FF2B5EF4-FFF2-40B4-BE49-F238E27FC236}">
                <a16:creationId xmlns:a16="http://schemas.microsoft.com/office/drawing/2014/main" id="{A865E380-7551-39CD-A57B-E4E21087473D}"/>
              </a:ext>
            </a:extLst>
          </p:cNvPr>
          <p:cNvSpPr txBox="1"/>
          <p:nvPr/>
        </p:nvSpPr>
        <p:spPr>
          <a:xfrm>
            <a:off x="941833" y="4390649"/>
            <a:ext cx="9738359" cy="1385266"/>
          </a:xfrm>
          <a:prstGeom prst="rect">
            <a:avLst/>
          </a:prstGeom>
        </p:spPr>
        <p:txBody>
          <a:bodyPr vert="horz" lIns="91440" tIns="45720" rIns="91440" bIns="45720" rtlCol="0">
            <a:normAutofit/>
          </a:bodyPr>
          <a:lstStyle/>
          <a:p>
            <a:pPr marL="457200" marR="0" indent="-228600">
              <a:lnSpc>
                <a:spcPct val="90000"/>
              </a:lnSpc>
              <a:spcAft>
                <a:spcPts val="800"/>
              </a:spcAft>
              <a:buFont typeface="Arial" panose="020B0604020202020204" pitchFamily="34" charset="0"/>
              <a:buChar char="•"/>
            </a:pPr>
            <a:r>
              <a:rPr lang="en-US" sz="2000" dirty="0">
                <a:effectLst/>
              </a:rPr>
              <a:t>PSD of Random Phase ф(t) = </a:t>
            </a:r>
            <a:r>
              <a:rPr lang="en-US" sz="2000" dirty="0" err="1">
                <a:effectLst/>
              </a:rPr>
              <a:t>S</a:t>
            </a:r>
            <a:r>
              <a:rPr lang="en-US" sz="2000" baseline="-25000" dirty="0" err="1">
                <a:effectLst/>
              </a:rPr>
              <a:t>ф</a:t>
            </a:r>
            <a:r>
              <a:rPr lang="en-US" sz="2000" dirty="0">
                <a:effectLst/>
              </a:rPr>
              <a:t> (f) = b</a:t>
            </a:r>
            <a:r>
              <a:rPr lang="en-US" sz="2000" baseline="-25000" dirty="0">
                <a:effectLst/>
              </a:rPr>
              <a:t>0 </a:t>
            </a:r>
            <a:r>
              <a:rPr lang="en-US" sz="2000" dirty="0">
                <a:effectLst/>
              </a:rPr>
              <a:t>+ b</a:t>
            </a:r>
            <a:r>
              <a:rPr lang="en-US" sz="2000" baseline="-25000" dirty="0">
                <a:effectLst/>
              </a:rPr>
              <a:t>-1</a:t>
            </a:r>
            <a:r>
              <a:rPr lang="en-US" sz="2000" dirty="0">
                <a:effectLst/>
              </a:rPr>
              <a:t>/f [rad^2/Hz] = </a:t>
            </a:r>
            <a:r>
              <a:rPr lang="en-US" sz="2000" dirty="0" err="1">
                <a:effectLst/>
              </a:rPr>
              <a:t>FkTo</a:t>
            </a:r>
            <a:r>
              <a:rPr lang="en-US" sz="2000" dirty="0">
                <a:effectLst/>
              </a:rPr>
              <a:t>/Pin + b</a:t>
            </a:r>
            <a:r>
              <a:rPr lang="en-US" sz="2000" baseline="-25000" dirty="0">
                <a:effectLst/>
              </a:rPr>
              <a:t>-1</a:t>
            </a:r>
            <a:r>
              <a:rPr lang="en-US" sz="2000" dirty="0">
                <a:effectLst/>
              </a:rPr>
              <a:t>/f [rad^2/Hz] </a:t>
            </a:r>
          </a:p>
          <a:p>
            <a:pPr marL="457200" marR="0" indent="-228600">
              <a:lnSpc>
                <a:spcPct val="90000"/>
              </a:lnSpc>
              <a:spcAft>
                <a:spcPts val="800"/>
              </a:spcAft>
              <a:buFont typeface="Arial" panose="020B0604020202020204" pitchFamily="34" charset="0"/>
              <a:buChar char="•"/>
            </a:pPr>
            <a:r>
              <a:rPr lang="en-US" sz="2000" dirty="0">
                <a:effectLst/>
              </a:rPr>
              <a:t>and L(f) [rad^2/Hz] = ½ </a:t>
            </a:r>
            <a:r>
              <a:rPr lang="en-US" sz="2000" dirty="0" err="1">
                <a:effectLst/>
              </a:rPr>
              <a:t>S</a:t>
            </a:r>
            <a:r>
              <a:rPr lang="en-US" sz="2000" baseline="-25000" dirty="0" err="1">
                <a:effectLst/>
              </a:rPr>
              <a:t>ф</a:t>
            </a:r>
            <a:r>
              <a:rPr lang="en-US" sz="2000" dirty="0">
                <a:effectLst/>
              </a:rPr>
              <a:t> (f) [rad^2/Hz]; L(f) [dBc/Hz] = 10*Log</a:t>
            </a:r>
            <a:r>
              <a:rPr lang="en-US" sz="2000" baseline="-25000" dirty="0">
                <a:effectLst/>
              </a:rPr>
              <a:t>10</a:t>
            </a:r>
            <a:r>
              <a:rPr lang="en-US" sz="2000" dirty="0">
                <a:effectLst/>
              </a:rPr>
              <a:t>(</a:t>
            </a:r>
            <a:r>
              <a:rPr lang="en-US" sz="2000" dirty="0" err="1">
                <a:effectLst/>
              </a:rPr>
              <a:t>S</a:t>
            </a:r>
            <a:r>
              <a:rPr lang="en-US" sz="2000" baseline="-25000" dirty="0" err="1">
                <a:effectLst/>
              </a:rPr>
              <a:t>ф</a:t>
            </a:r>
            <a:r>
              <a:rPr lang="en-US" sz="2000" dirty="0">
                <a:effectLst/>
              </a:rPr>
              <a:t> (f)) - 3dB</a:t>
            </a:r>
          </a:p>
        </p:txBody>
      </p:sp>
      <p:pic>
        <p:nvPicPr>
          <p:cNvPr id="19" name="Picture 18">
            <a:extLst>
              <a:ext uri="{FF2B5EF4-FFF2-40B4-BE49-F238E27FC236}">
                <a16:creationId xmlns:a16="http://schemas.microsoft.com/office/drawing/2014/main" id="{C20F32CC-0484-0AC2-D70E-C6F06A1F0DF9}"/>
              </a:ext>
            </a:extLst>
          </p:cNvPr>
          <p:cNvPicPr>
            <a:picLocks noChangeAspect="1"/>
          </p:cNvPicPr>
          <p:nvPr/>
        </p:nvPicPr>
        <p:blipFill>
          <a:blip r:embed="rId3"/>
          <a:stretch>
            <a:fillRect/>
          </a:stretch>
        </p:blipFill>
        <p:spPr>
          <a:xfrm>
            <a:off x="21771" y="5980744"/>
            <a:ext cx="5831895" cy="855793"/>
          </a:xfrm>
          <a:prstGeom prst="rect">
            <a:avLst/>
          </a:prstGeom>
        </p:spPr>
      </p:pic>
      <p:pic>
        <p:nvPicPr>
          <p:cNvPr id="4" name="Picture 3">
            <a:extLst>
              <a:ext uri="{FF2B5EF4-FFF2-40B4-BE49-F238E27FC236}">
                <a16:creationId xmlns:a16="http://schemas.microsoft.com/office/drawing/2014/main" id="{464D0415-2C00-85C6-F53A-B69AC2156CBD}"/>
              </a:ext>
            </a:extLst>
          </p:cNvPr>
          <p:cNvPicPr>
            <a:picLocks noChangeAspect="1"/>
          </p:cNvPicPr>
          <p:nvPr/>
        </p:nvPicPr>
        <p:blipFill>
          <a:blip r:embed="rId4"/>
          <a:stretch>
            <a:fillRect/>
          </a:stretch>
        </p:blipFill>
        <p:spPr>
          <a:xfrm>
            <a:off x="8635960" y="6274484"/>
            <a:ext cx="3534268" cy="562053"/>
          </a:xfrm>
          <a:prstGeom prst="rect">
            <a:avLst/>
          </a:prstGeom>
        </p:spPr>
      </p:pic>
      <p:pic>
        <p:nvPicPr>
          <p:cNvPr id="2" name="Picture 1">
            <a:extLst>
              <a:ext uri="{FF2B5EF4-FFF2-40B4-BE49-F238E27FC236}">
                <a16:creationId xmlns:a16="http://schemas.microsoft.com/office/drawing/2014/main" id="{7FB4D00F-DBE6-5339-604A-891326E0BA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96228" y="2015087"/>
            <a:ext cx="5740622" cy="1908757"/>
          </a:xfrm>
          <a:prstGeom prst="rect">
            <a:avLst/>
          </a:prstGeom>
          <a:noFill/>
        </p:spPr>
      </p:pic>
      <p:sp>
        <p:nvSpPr>
          <p:cNvPr id="5" name="Oval 4">
            <a:extLst>
              <a:ext uri="{FF2B5EF4-FFF2-40B4-BE49-F238E27FC236}">
                <a16:creationId xmlns:a16="http://schemas.microsoft.com/office/drawing/2014/main" id="{D11C40FC-55BB-7D01-8A11-47361ED26AAF}"/>
              </a:ext>
            </a:extLst>
          </p:cNvPr>
          <p:cNvSpPr/>
          <p:nvPr/>
        </p:nvSpPr>
        <p:spPr>
          <a:xfrm>
            <a:off x="68049" y="1584605"/>
            <a:ext cx="6044135" cy="283248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C8CCA46-707B-12E5-CCB1-4343DB620F91}"/>
              </a:ext>
            </a:extLst>
          </p:cNvPr>
          <p:cNvSpPr txBox="1"/>
          <p:nvPr/>
        </p:nvSpPr>
        <p:spPr>
          <a:xfrm>
            <a:off x="2957607" y="5171034"/>
            <a:ext cx="6863049" cy="1200329"/>
          </a:xfrm>
          <a:prstGeom prst="rect">
            <a:avLst/>
          </a:prstGeom>
          <a:noFill/>
        </p:spPr>
        <p:txBody>
          <a:bodyPr wrap="square" rtlCol="0">
            <a:spAutoFit/>
          </a:bodyPr>
          <a:lstStyle/>
          <a:p>
            <a:pPr algn="ctr"/>
            <a:r>
              <a:rPr lang="en-US" sz="2800" b="1" dirty="0"/>
              <a:t>Single Device Small Signal Operation</a:t>
            </a:r>
          </a:p>
          <a:p>
            <a:pPr algn="ctr"/>
            <a:r>
              <a:rPr lang="en-US" sz="1600" dirty="0"/>
              <a:t>(L(f)= ½ </a:t>
            </a:r>
            <a:r>
              <a:rPr lang="en-US" sz="1600" dirty="0" err="1"/>
              <a:t>S</a:t>
            </a:r>
            <a:r>
              <a:rPr lang="en-US" sz="1600" baseline="-25000" dirty="0" err="1"/>
              <a:t>ф</a:t>
            </a:r>
            <a:r>
              <a:rPr lang="en-US" sz="1600" dirty="0"/>
              <a:t> (f) for delta </a:t>
            </a:r>
            <a:r>
              <a:rPr lang="en-US" sz="1600" dirty="0" err="1"/>
              <a:t>ф_peak</a:t>
            </a:r>
            <a:r>
              <a:rPr lang="en-US" sz="1600" dirty="0"/>
              <a:t> &lt;~0.2 rad)</a:t>
            </a:r>
          </a:p>
          <a:p>
            <a:endParaRPr lang="en-US" sz="2800" b="1" dirty="0"/>
          </a:p>
        </p:txBody>
      </p:sp>
      <p:pic>
        <p:nvPicPr>
          <p:cNvPr id="13" name="Picture 12">
            <a:extLst>
              <a:ext uri="{FF2B5EF4-FFF2-40B4-BE49-F238E27FC236}">
                <a16:creationId xmlns:a16="http://schemas.microsoft.com/office/drawing/2014/main" id="{F8AE4E54-5A34-5E97-212C-164D066AF31E}"/>
              </a:ext>
            </a:extLst>
          </p:cNvPr>
          <p:cNvPicPr>
            <a:picLocks noChangeAspect="1"/>
          </p:cNvPicPr>
          <p:nvPr/>
        </p:nvPicPr>
        <p:blipFill>
          <a:blip r:embed="rId6"/>
          <a:stretch>
            <a:fillRect/>
          </a:stretch>
        </p:blipFill>
        <p:spPr>
          <a:xfrm>
            <a:off x="10065744" y="1786455"/>
            <a:ext cx="1228896" cy="457264"/>
          </a:xfrm>
          <a:prstGeom prst="rect">
            <a:avLst/>
          </a:prstGeom>
        </p:spPr>
      </p:pic>
      <p:pic>
        <p:nvPicPr>
          <p:cNvPr id="15" name="Picture 14">
            <a:extLst>
              <a:ext uri="{FF2B5EF4-FFF2-40B4-BE49-F238E27FC236}">
                <a16:creationId xmlns:a16="http://schemas.microsoft.com/office/drawing/2014/main" id="{0491EFF8-1EE4-3571-EC1F-ABA743F1C96D}"/>
              </a:ext>
            </a:extLst>
          </p:cNvPr>
          <p:cNvPicPr>
            <a:picLocks noChangeAspect="1"/>
          </p:cNvPicPr>
          <p:nvPr/>
        </p:nvPicPr>
        <p:blipFill>
          <a:blip r:embed="rId7"/>
          <a:stretch>
            <a:fillRect/>
          </a:stretch>
        </p:blipFill>
        <p:spPr>
          <a:xfrm>
            <a:off x="7244813" y="1777714"/>
            <a:ext cx="1286054" cy="543001"/>
          </a:xfrm>
          <a:prstGeom prst="rect">
            <a:avLst/>
          </a:prstGeom>
        </p:spPr>
      </p:pic>
      <p:sp>
        <p:nvSpPr>
          <p:cNvPr id="16" name="TextBox 15">
            <a:extLst>
              <a:ext uri="{FF2B5EF4-FFF2-40B4-BE49-F238E27FC236}">
                <a16:creationId xmlns:a16="http://schemas.microsoft.com/office/drawing/2014/main" id="{729BB41B-A439-DC2F-10E6-BF68B54C9744}"/>
              </a:ext>
            </a:extLst>
          </p:cNvPr>
          <p:cNvSpPr txBox="1"/>
          <p:nvPr/>
        </p:nvSpPr>
        <p:spPr>
          <a:xfrm>
            <a:off x="5805818" y="6276381"/>
            <a:ext cx="532518" cy="461665"/>
          </a:xfrm>
          <a:prstGeom prst="rect">
            <a:avLst/>
          </a:prstGeom>
          <a:noFill/>
        </p:spPr>
        <p:txBody>
          <a:bodyPr wrap="none" rtlCol="0">
            <a:spAutoFit/>
          </a:bodyPr>
          <a:lstStyle/>
          <a:p>
            <a:r>
              <a:rPr lang="en-US" sz="2400" dirty="0"/>
              <a:t>[2]</a:t>
            </a:r>
          </a:p>
        </p:txBody>
      </p:sp>
      <p:sp>
        <p:nvSpPr>
          <p:cNvPr id="18" name="TextBox 17">
            <a:extLst>
              <a:ext uri="{FF2B5EF4-FFF2-40B4-BE49-F238E27FC236}">
                <a16:creationId xmlns:a16="http://schemas.microsoft.com/office/drawing/2014/main" id="{EFABC7BE-F9CE-E409-4CCA-AEB8C2827D30}"/>
              </a:ext>
            </a:extLst>
          </p:cNvPr>
          <p:cNvSpPr txBox="1"/>
          <p:nvPr/>
        </p:nvSpPr>
        <p:spPr>
          <a:xfrm>
            <a:off x="2558316" y="996855"/>
            <a:ext cx="7075367" cy="523220"/>
          </a:xfrm>
          <a:prstGeom prst="rect">
            <a:avLst/>
          </a:prstGeom>
          <a:noFill/>
        </p:spPr>
        <p:txBody>
          <a:bodyPr wrap="square" rtlCol="0">
            <a:spAutoFit/>
          </a:bodyPr>
          <a:lstStyle/>
          <a:p>
            <a:r>
              <a:rPr lang="en-US" sz="2800" b="1" dirty="0">
                <a:solidFill>
                  <a:schemeClr val="bg2">
                    <a:lumMod val="90000"/>
                  </a:schemeClr>
                </a:solidFill>
              </a:rPr>
              <a:t>What is Amplifier Additive Phase Noise?</a:t>
            </a:r>
          </a:p>
        </p:txBody>
      </p:sp>
      <p:sp>
        <p:nvSpPr>
          <p:cNvPr id="11" name="TextBox 10">
            <a:extLst>
              <a:ext uri="{FF2B5EF4-FFF2-40B4-BE49-F238E27FC236}">
                <a16:creationId xmlns:a16="http://schemas.microsoft.com/office/drawing/2014/main" id="{E7C1574B-069F-518A-97F6-2DB24E440B4A}"/>
              </a:ext>
            </a:extLst>
          </p:cNvPr>
          <p:cNvSpPr txBox="1"/>
          <p:nvPr/>
        </p:nvSpPr>
        <p:spPr>
          <a:xfrm>
            <a:off x="1020432" y="1821277"/>
            <a:ext cx="4155072" cy="369332"/>
          </a:xfrm>
          <a:prstGeom prst="rect">
            <a:avLst/>
          </a:prstGeom>
          <a:noFill/>
        </p:spPr>
        <p:txBody>
          <a:bodyPr wrap="square" rtlCol="0">
            <a:spAutoFit/>
          </a:bodyPr>
          <a:lstStyle/>
          <a:p>
            <a:r>
              <a:rPr lang="en-US" dirty="0"/>
              <a:t>Flicker(parametric)            White(additive)</a:t>
            </a:r>
          </a:p>
        </p:txBody>
      </p:sp>
      <p:sp>
        <p:nvSpPr>
          <p:cNvPr id="14" name="Oval 13">
            <a:extLst>
              <a:ext uri="{FF2B5EF4-FFF2-40B4-BE49-F238E27FC236}">
                <a16:creationId xmlns:a16="http://schemas.microsoft.com/office/drawing/2014/main" id="{E59F061C-3738-4330-2CE9-1E2EEC833970}"/>
              </a:ext>
            </a:extLst>
          </p:cNvPr>
          <p:cNvSpPr/>
          <p:nvPr/>
        </p:nvSpPr>
        <p:spPr>
          <a:xfrm>
            <a:off x="5766121" y="4656250"/>
            <a:ext cx="4170286" cy="5774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75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5B6545-C4FC-88DB-1CD7-B4E6A9CC05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9B95CE-6339-5F73-6ADA-89B87E782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64FC1B-A596-BC66-C251-4666E49CEA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0" name="Rectangle 9">
              <a:extLst>
                <a:ext uri="{FF2B5EF4-FFF2-40B4-BE49-F238E27FC236}">
                  <a16:creationId xmlns:a16="http://schemas.microsoft.com/office/drawing/2014/main" id="{620646B0-D0F9-2B08-26B2-ABABABF0C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40D7D2-E388-CD0F-2FD8-0C3031DD0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1329A66-B142-2CD1-808C-35ACBCC03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FB5B1157-1A2D-4E3C-006F-B90CF1C066C9}"/>
              </a:ext>
            </a:extLst>
          </p:cNvPr>
          <p:cNvSpPr txBox="1"/>
          <p:nvPr/>
        </p:nvSpPr>
        <p:spPr>
          <a:xfrm>
            <a:off x="432038" y="5953746"/>
            <a:ext cx="11652571" cy="425112"/>
          </a:xfrm>
          <a:prstGeom prst="rect">
            <a:avLst/>
          </a:prstGeom>
        </p:spPr>
        <p:txBody>
          <a:bodyPr vert="horz" lIns="91440" tIns="45720" rIns="91440" bIns="45720" rtlCol="0">
            <a:normAutofit/>
          </a:bodyPr>
          <a:lstStyle/>
          <a:p>
            <a:pPr marL="228600" marR="0">
              <a:lnSpc>
                <a:spcPct val="90000"/>
              </a:lnSpc>
              <a:spcAft>
                <a:spcPts val="800"/>
              </a:spcAft>
            </a:pPr>
            <a:r>
              <a:rPr lang="en-US" sz="2000" b="1" dirty="0"/>
              <a:t>Amplifier additive 1/f and White noise degrades oscillator noise, Jitter and cascade S/N ratio</a:t>
            </a:r>
          </a:p>
        </p:txBody>
      </p:sp>
      <p:pic>
        <p:nvPicPr>
          <p:cNvPr id="19" name="Picture 18">
            <a:extLst>
              <a:ext uri="{FF2B5EF4-FFF2-40B4-BE49-F238E27FC236}">
                <a16:creationId xmlns:a16="http://schemas.microsoft.com/office/drawing/2014/main" id="{F6F72949-849F-C5E2-7BDE-D74427CE6EDF}"/>
              </a:ext>
            </a:extLst>
          </p:cNvPr>
          <p:cNvPicPr>
            <a:picLocks noChangeAspect="1"/>
          </p:cNvPicPr>
          <p:nvPr/>
        </p:nvPicPr>
        <p:blipFill>
          <a:blip r:embed="rId2"/>
          <a:stretch>
            <a:fillRect/>
          </a:stretch>
        </p:blipFill>
        <p:spPr>
          <a:xfrm>
            <a:off x="30915" y="5292622"/>
            <a:ext cx="4123797" cy="605140"/>
          </a:xfrm>
          <a:prstGeom prst="rect">
            <a:avLst/>
          </a:prstGeom>
        </p:spPr>
      </p:pic>
      <p:pic>
        <p:nvPicPr>
          <p:cNvPr id="2" name="Picture 1">
            <a:extLst>
              <a:ext uri="{FF2B5EF4-FFF2-40B4-BE49-F238E27FC236}">
                <a16:creationId xmlns:a16="http://schemas.microsoft.com/office/drawing/2014/main" id="{5CDB9E40-EF4A-0C17-FA62-914096816248}"/>
              </a:ext>
            </a:extLst>
          </p:cNvPr>
          <p:cNvPicPr>
            <a:picLocks noChangeAspect="1"/>
          </p:cNvPicPr>
          <p:nvPr/>
        </p:nvPicPr>
        <p:blipFill>
          <a:blip r:embed="rId3">
            <a:extLst>
              <a:ext uri="{28A0092B-C50C-407E-A947-70E740481C1C}">
                <a14:useLocalDpi xmlns:a14="http://schemas.microsoft.com/office/drawing/2010/main" val="0"/>
              </a:ext>
            </a:extLst>
          </a:blip>
          <a:srcRect r="-290"/>
          <a:stretch>
            <a:fillRect/>
          </a:stretch>
        </p:blipFill>
        <p:spPr bwMode="auto">
          <a:xfrm>
            <a:off x="14285" y="3771344"/>
            <a:ext cx="4338259" cy="1438307"/>
          </a:xfrm>
          <a:prstGeom prst="rect">
            <a:avLst/>
          </a:prstGeom>
          <a:noFill/>
        </p:spPr>
      </p:pic>
      <p:pic>
        <p:nvPicPr>
          <p:cNvPr id="13" name="Picture 12">
            <a:extLst>
              <a:ext uri="{FF2B5EF4-FFF2-40B4-BE49-F238E27FC236}">
                <a16:creationId xmlns:a16="http://schemas.microsoft.com/office/drawing/2014/main" id="{A5D30602-5E73-E01A-74AC-9058F5272263}"/>
              </a:ext>
            </a:extLst>
          </p:cNvPr>
          <p:cNvPicPr>
            <a:picLocks noChangeAspect="1"/>
          </p:cNvPicPr>
          <p:nvPr/>
        </p:nvPicPr>
        <p:blipFill>
          <a:blip r:embed="rId4"/>
          <a:stretch>
            <a:fillRect/>
          </a:stretch>
        </p:blipFill>
        <p:spPr>
          <a:xfrm>
            <a:off x="6144542" y="2172160"/>
            <a:ext cx="5711244" cy="3465491"/>
          </a:xfrm>
          <a:prstGeom prst="rect">
            <a:avLst/>
          </a:prstGeom>
        </p:spPr>
      </p:pic>
      <p:pic>
        <p:nvPicPr>
          <p:cNvPr id="15" name="Picture 14">
            <a:extLst>
              <a:ext uri="{FF2B5EF4-FFF2-40B4-BE49-F238E27FC236}">
                <a16:creationId xmlns:a16="http://schemas.microsoft.com/office/drawing/2014/main" id="{17483D98-2A9E-F72E-E345-C4E1C099B8F6}"/>
              </a:ext>
            </a:extLst>
          </p:cNvPr>
          <p:cNvPicPr>
            <a:picLocks noChangeAspect="1"/>
          </p:cNvPicPr>
          <p:nvPr/>
        </p:nvPicPr>
        <p:blipFill>
          <a:blip r:embed="rId5"/>
          <a:stretch>
            <a:fillRect/>
          </a:stretch>
        </p:blipFill>
        <p:spPr>
          <a:xfrm>
            <a:off x="6604292" y="4904464"/>
            <a:ext cx="3799378" cy="338425"/>
          </a:xfrm>
          <a:prstGeom prst="rect">
            <a:avLst/>
          </a:prstGeom>
        </p:spPr>
      </p:pic>
      <p:pic>
        <p:nvPicPr>
          <p:cNvPr id="21" name="Picture 20">
            <a:extLst>
              <a:ext uri="{FF2B5EF4-FFF2-40B4-BE49-F238E27FC236}">
                <a16:creationId xmlns:a16="http://schemas.microsoft.com/office/drawing/2014/main" id="{13969F74-8404-4000-48F4-06AE30DB9496}"/>
              </a:ext>
            </a:extLst>
          </p:cNvPr>
          <p:cNvPicPr>
            <a:picLocks noChangeAspect="1"/>
          </p:cNvPicPr>
          <p:nvPr/>
        </p:nvPicPr>
        <p:blipFill>
          <a:blip r:embed="rId6"/>
          <a:stretch>
            <a:fillRect/>
          </a:stretch>
        </p:blipFill>
        <p:spPr>
          <a:xfrm>
            <a:off x="7379208" y="178330"/>
            <a:ext cx="4797987" cy="1107227"/>
          </a:xfrm>
          <a:prstGeom prst="rect">
            <a:avLst/>
          </a:prstGeom>
        </p:spPr>
      </p:pic>
      <p:pic>
        <p:nvPicPr>
          <p:cNvPr id="23" name="Picture 22">
            <a:extLst>
              <a:ext uri="{FF2B5EF4-FFF2-40B4-BE49-F238E27FC236}">
                <a16:creationId xmlns:a16="http://schemas.microsoft.com/office/drawing/2014/main" id="{24569C71-E004-5353-365F-95BF57BFBB2B}"/>
              </a:ext>
            </a:extLst>
          </p:cNvPr>
          <p:cNvPicPr>
            <a:picLocks noChangeAspect="1"/>
          </p:cNvPicPr>
          <p:nvPr/>
        </p:nvPicPr>
        <p:blipFill>
          <a:blip r:embed="rId7"/>
          <a:stretch>
            <a:fillRect/>
          </a:stretch>
        </p:blipFill>
        <p:spPr>
          <a:xfrm>
            <a:off x="6693407" y="1322954"/>
            <a:ext cx="5483787" cy="221982"/>
          </a:xfrm>
          <a:prstGeom prst="rect">
            <a:avLst/>
          </a:prstGeom>
        </p:spPr>
      </p:pic>
      <p:pic>
        <p:nvPicPr>
          <p:cNvPr id="5" name="Picture 4">
            <a:extLst>
              <a:ext uri="{FF2B5EF4-FFF2-40B4-BE49-F238E27FC236}">
                <a16:creationId xmlns:a16="http://schemas.microsoft.com/office/drawing/2014/main" id="{7A79079E-41D4-08E7-79EC-D551BE6222D6}"/>
              </a:ext>
            </a:extLst>
          </p:cNvPr>
          <p:cNvPicPr>
            <a:picLocks noChangeAspect="1"/>
          </p:cNvPicPr>
          <p:nvPr/>
        </p:nvPicPr>
        <p:blipFill>
          <a:blip r:embed="rId8"/>
          <a:stretch>
            <a:fillRect/>
          </a:stretch>
        </p:blipFill>
        <p:spPr>
          <a:xfrm>
            <a:off x="5372" y="479142"/>
            <a:ext cx="3918999" cy="2940714"/>
          </a:xfrm>
          <a:prstGeom prst="rect">
            <a:avLst/>
          </a:prstGeom>
        </p:spPr>
      </p:pic>
      <p:pic>
        <p:nvPicPr>
          <p:cNvPr id="4" name="Picture 3">
            <a:extLst>
              <a:ext uri="{FF2B5EF4-FFF2-40B4-BE49-F238E27FC236}">
                <a16:creationId xmlns:a16="http://schemas.microsoft.com/office/drawing/2014/main" id="{521B2FC1-044C-D20B-8486-E9069F0B4988}"/>
              </a:ext>
            </a:extLst>
          </p:cNvPr>
          <p:cNvPicPr>
            <a:picLocks noChangeAspect="1"/>
          </p:cNvPicPr>
          <p:nvPr/>
        </p:nvPicPr>
        <p:blipFill>
          <a:blip r:embed="rId9"/>
          <a:stretch>
            <a:fillRect/>
          </a:stretch>
        </p:blipFill>
        <p:spPr>
          <a:xfrm>
            <a:off x="8657732" y="6311209"/>
            <a:ext cx="3534268" cy="562053"/>
          </a:xfrm>
          <a:prstGeom prst="rect">
            <a:avLst/>
          </a:prstGeom>
        </p:spPr>
      </p:pic>
      <p:sp>
        <p:nvSpPr>
          <p:cNvPr id="11" name="TextBox 10">
            <a:extLst>
              <a:ext uri="{FF2B5EF4-FFF2-40B4-BE49-F238E27FC236}">
                <a16:creationId xmlns:a16="http://schemas.microsoft.com/office/drawing/2014/main" id="{0CD5779A-713F-1209-CCA0-6B2D0C62B1EB}"/>
              </a:ext>
            </a:extLst>
          </p:cNvPr>
          <p:cNvSpPr txBox="1"/>
          <p:nvPr/>
        </p:nvSpPr>
        <p:spPr>
          <a:xfrm>
            <a:off x="432038" y="3353057"/>
            <a:ext cx="2837525" cy="400110"/>
          </a:xfrm>
          <a:prstGeom prst="rect">
            <a:avLst/>
          </a:prstGeom>
          <a:noFill/>
        </p:spPr>
        <p:txBody>
          <a:bodyPr wrap="square">
            <a:spAutoFit/>
          </a:bodyPr>
          <a:lstStyle/>
          <a:p>
            <a:r>
              <a:rPr lang="en-US" sz="1000" dirty="0"/>
              <a:t>Converting Oscillator Phase Noise to Time Jitter </a:t>
            </a:r>
          </a:p>
          <a:p>
            <a:r>
              <a:rPr lang="en-US" sz="1000" dirty="0"/>
              <a:t>by Walt Kester </a:t>
            </a:r>
          </a:p>
        </p:txBody>
      </p:sp>
      <p:sp>
        <p:nvSpPr>
          <p:cNvPr id="14" name="TextBox 13">
            <a:extLst>
              <a:ext uri="{FF2B5EF4-FFF2-40B4-BE49-F238E27FC236}">
                <a16:creationId xmlns:a16="http://schemas.microsoft.com/office/drawing/2014/main" id="{D4C46B1F-6375-660D-19CA-46EBCADDEBD1}"/>
              </a:ext>
            </a:extLst>
          </p:cNvPr>
          <p:cNvSpPr txBox="1"/>
          <p:nvPr/>
        </p:nvSpPr>
        <p:spPr>
          <a:xfrm>
            <a:off x="4038528" y="5381013"/>
            <a:ext cx="463588" cy="461665"/>
          </a:xfrm>
          <a:prstGeom prst="rect">
            <a:avLst/>
          </a:prstGeom>
          <a:noFill/>
        </p:spPr>
        <p:txBody>
          <a:bodyPr wrap="none" rtlCol="0">
            <a:spAutoFit/>
          </a:bodyPr>
          <a:lstStyle/>
          <a:p>
            <a:r>
              <a:rPr lang="en-US" sz="2400" dirty="0"/>
              <a:t>[</a:t>
            </a:r>
            <a:r>
              <a:rPr lang="en-US" sz="1400" dirty="0"/>
              <a:t>2</a:t>
            </a:r>
            <a:r>
              <a:rPr lang="en-US" sz="2400" dirty="0"/>
              <a:t>]</a:t>
            </a:r>
          </a:p>
        </p:txBody>
      </p:sp>
      <p:pic>
        <p:nvPicPr>
          <p:cNvPr id="24" name="Picture 23">
            <a:extLst>
              <a:ext uri="{FF2B5EF4-FFF2-40B4-BE49-F238E27FC236}">
                <a16:creationId xmlns:a16="http://schemas.microsoft.com/office/drawing/2014/main" id="{F883691C-ED5D-BE51-3DA1-194B67D1B27D}"/>
              </a:ext>
            </a:extLst>
          </p:cNvPr>
          <p:cNvPicPr>
            <a:picLocks noChangeAspect="1"/>
          </p:cNvPicPr>
          <p:nvPr/>
        </p:nvPicPr>
        <p:blipFill>
          <a:blip r:embed="rId10"/>
          <a:stretch>
            <a:fillRect/>
          </a:stretch>
        </p:blipFill>
        <p:spPr>
          <a:xfrm>
            <a:off x="4529840" y="2610367"/>
            <a:ext cx="1448280" cy="2727170"/>
          </a:xfrm>
          <a:prstGeom prst="rect">
            <a:avLst/>
          </a:prstGeom>
        </p:spPr>
      </p:pic>
      <p:sp>
        <p:nvSpPr>
          <p:cNvPr id="25" name="TextBox 24">
            <a:extLst>
              <a:ext uri="{FF2B5EF4-FFF2-40B4-BE49-F238E27FC236}">
                <a16:creationId xmlns:a16="http://schemas.microsoft.com/office/drawing/2014/main" id="{C1A54CF5-ED7A-1C25-45F1-3006DBE9532F}"/>
              </a:ext>
            </a:extLst>
          </p:cNvPr>
          <p:cNvSpPr txBox="1"/>
          <p:nvPr/>
        </p:nvSpPr>
        <p:spPr>
          <a:xfrm>
            <a:off x="4163427" y="437018"/>
            <a:ext cx="3634326" cy="523220"/>
          </a:xfrm>
          <a:prstGeom prst="rect">
            <a:avLst/>
          </a:prstGeom>
          <a:noFill/>
        </p:spPr>
        <p:txBody>
          <a:bodyPr wrap="square" rtlCol="0">
            <a:spAutoFit/>
          </a:bodyPr>
          <a:lstStyle/>
          <a:p>
            <a:r>
              <a:rPr lang="en-US" sz="2800" b="1" dirty="0">
                <a:solidFill>
                  <a:schemeClr val="bg2">
                    <a:lumMod val="90000"/>
                  </a:schemeClr>
                </a:solidFill>
              </a:rPr>
              <a:t>Why do we care?</a:t>
            </a:r>
          </a:p>
        </p:txBody>
      </p:sp>
      <p:sp>
        <p:nvSpPr>
          <p:cNvPr id="3" name="TextBox 2">
            <a:extLst>
              <a:ext uri="{FF2B5EF4-FFF2-40B4-BE49-F238E27FC236}">
                <a16:creationId xmlns:a16="http://schemas.microsoft.com/office/drawing/2014/main" id="{248B14B5-3905-E6B7-FE7C-AFC7EAAACB69}"/>
              </a:ext>
            </a:extLst>
          </p:cNvPr>
          <p:cNvSpPr txBox="1"/>
          <p:nvPr/>
        </p:nvSpPr>
        <p:spPr>
          <a:xfrm>
            <a:off x="4938529" y="5231202"/>
            <a:ext cx="1039591" cy="246221"/>
          </a:xfrm>
          <a:prstGeom prst="rect">
            <a:avLst/>
          </a:prstGeom>
          <a:noFill/>
        </p:spPr>
        <p:txBody>
          <a:bodyPr wrap="square" rtlCol="0">
            <a:spAutoFit/>
          </a:bodyPr>
          <a:lstStyle/>
          <a:p>
            <a:r>
              <a:rPr lang="en-US" sz="1000" dirty="0"/>
              <a:t>Google search</a:t>
            </a:r>
          </a:p>
        </p:txBody>
      </p:sp>
      <p:sp>
        <p:nvSpPr>
          <p:cNvPr id="7" name="TextBox 6">
            <a:extLst>
              <a:ext uri="{FF2B5EF4-FFF2-40B4-BE49-F238E27FC236}">
                <a16:creationId xmlns:a16="http://schemas.microsoft.com/office/drawing/2014/main" id="{E78347F4-2E7A-4016-5379-FB0E0BC6E91A}"/>
              </a:ext>
            </a:extLst>
          </p:cNvPr>
          <p:cNvSpPr txBox="1"/>
          <p:nvPr/>
        </p:nvSpPr>
        <p:spPr>
          <a:xfrm>
            <a:off x="3742784" y="1630725"/>
            <a:ext cx="7922502" cy="646331"/>
          </a:xfrm>
          <a:prstGeom prst="rect">
            <a:avLst/>
          </a:prstGeom>
          <a:noFill/>
        </p:spPr>
        <p:txBody>
          <a:bodyPr wrap="square" rtlCol="0">
            <a:spAutoFit/>
          </a:bodyPr>
          <a:lstStyle/>
          <a:p>
            <a:r>
              <a:rPr lang="en-US" dirty="0"/>
              <a:t>“Time fluctuations are critical in the RF cavities of particle accelerators where they cause intensity loss or energy loss in the beam.” F. </a:t>
            </a:r>
            <a:r>
              <a:rPr lang="en-US" dirty="0" err="1"/>
              <a:t>Tecker</a:t>
            </a:r>
            <a:r>
              <a:rPr lang="en-US" dirty="0"/>
              <a:t>, H. </a:t>
            </a:r>
            <a:r>
              <a:rPr lang="en-US" dirty="0" err="1"/>
              <a:t>Damereau</a:t>
            </a:r>
            <a:r>
              <a:rPr lang="en-US" dirty="0"/>
              <a:t>.</a:t>
            </a:r>
          </a:p>
        </p:txBody>
      </p:sp>
      <p:sp>
        <p:nvSpPr>
          <p:cNvPr id="16" name="TextBox 15">
            <a:extLst>
              <a:ext uri="{FF2B5EF4-FFF2-40B4-BE49-F238E27FC236}">
                <a16:creationId xmlns:a16="http://schemas.microsoft.com/office/drawing/2014/main" id="{A976DAD9-104A-6322-DA32-274F8C8A9889}"/>
              </a:ext>
            </a:extLst>
          </p:cNvPr>
          <p:cNvSpPr txBox="1"/>
          <p:nvPr/>
        </p:nvSpPr>
        <p:spPr>
          <a:xfrm>
            <a:off x="5134096" y="2313036"/>
            <a:ext cx="648455" cy="369332"/>
          </a:xfrm>
          <a:prstGeom prst="rect">
            <a:avLst/>
          </a:prstGeom>
          <a:noFill/>
        </p:spPr>
        <p:txBody>
          <a:bodyPr wrap="square" rtlCol="0">
            <a:spAutoFit/>
          </a:bodyPr>
          <a:lstStyle/>
          <a:p>
            <a:r>
              <a:rPr lang="en-US" dirty="0"/>
              <a:t>BER</a:t>
            </a:r>
          </a:p>
        </p:txBody>
      </p:sp>
    </p:spTree>
    <p:extLst>
      <p:ext uri="{BB962C8B-B14F-4D97-AF65-F5344CB8AC3E}">
        <p14:creationId xmlns:p14="http://schemas.microsoft.com/office/powerpoint/2010/main" val="545989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1A5502E01A1C48B45E62186AC1DAA8" ma:contentTypeVersion="12" ma:contentTypeDescription="Create a new document." ma:contentTypeScope="" ma:versionID="f3b82cce778b9d12605870cfdc8c90f2">
  <xsd:schema xmlns:xsd="http://www.w3.org/2001/XMLSchema" xmlns:xs="http://www.w3.org/2001/XMLSchema" xmlns:p="http://schemas.microsoft.com/office/2006/metadata/properties" xmlns:ns2="d035e211-731c-4282-8ec5-08d4b8ecaaba" xmlns:ns3="c4543685-5a1e-422c-81e8-2d023129a7c0" targetNamespace="http://schemas.microsoft.com/office/2006/metadata/properties" ma:root="true" ma:fieldsID="f3c509f87f3317c556213e0bf5c39d83" ns2:_="" ns3:_="">
    <xsd:import namespace="d035e211-731c-4282-8ec5-08d4b8ecaaba"/>
    <xsd:import namespace="c4543685-5a1e-422c-81e8-2d023129a7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5e211-731c-4282-8ec5-08d4b8eca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022b51f-c473-4797-a35e-dab66281780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543685-5a1e-422c-81e8-2d023129a7c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8ad6589-984e-43cb-a53e-9435a8d803f9}" ma:internalName="TaxCatchAll" ma:showField="CatchAllData" ma:web="c4543685-5a1e-422c-81e8-2d023129a7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4543685-5a1e-422c-81e8-2d023129a7c0" xsi:nil="true"/>
    <lcf76f155ced4ddcb4097134ff3c332f xmlns="d035e211-731c-4282-8ec5-08d4b8ecaa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6BB7E0-B6A2-413A-8B9B-5C2505441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5e211-731c-4282-8ec5-08d4b8ecaaba"/>
    <ds:schemaRef ds:uri="c4543685-5a1e-422c-81e8-2d023129a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3F8576-B781-4486-B977-1BD2C8EEA767}">
  <ds:schemaRefs>
    <ds:schemaRef ds:uri="http://schemas.microsoft.com/sharepoint/v3/contenttype/forms"/>
  </ds:schemaRefs>
</ds:datastoreItem>
</file>

<file path=customXml/itemProps3.xml><?xml version="1.0" encoding="utf-8"?>
<ds:datastoreItem xmlns:ds="http://schemas.openxmlformats.org/officeDocument/2006/customXml" ds:itemID="{4527033B-3424-46FC-A03D-DC3FA1FC4E06}">
  <ds:schemaRef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d035e211-731c-4282-8ec5-08d4b8ecaaba"/>
    <ds:schemaRef ds:uri="http://schemas.openxmlformats.org/package/2006/metadata/core-properties"/>
    <ds:schemaRef ds:uri="http://purl.org/dc/terms/"/>
    <ds:schemaRef ds:uri="c4543685-5a1e-422c-81e8-2d023129a7c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159099</TotalTime>
  <Words>4698</Words>
  <Application>Microsoft Office PowerPoint</Application>
  <PresentationFormat>Widescreen</PresentationFormat>
  <Paragraphs>695</Paragraphs>
  <Slides>48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Aptos</vt:lpstr>
      <vt:lpstr>Aptos Display</vt:lpstr>
      <vt:lpstr>Aptos Narrow</vt:lpstr>
      <vt:lpstr>Arial</vt:lpstr>
      <vt:lpstr>Calibri</vt:lpstr>
      <vt:lpstr>Office Theme</vt:lpstr>
      <vt:lpstr>Amplifier Additive1 Phase Modulation Noise Characterization and Testing and Theoretical Discussion of White and Flicker Noise Processes in both Small and Large Signal Regions of Operation*   Mini-Circuits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Amplifier Additive Phase Modulation Noise Characterization and Testing and Theoretical Discussion of White and Flicker Noise Processes in both Small and Large Signal Regions of Operation*   Mini-Circuits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Amplifier Additive Phase Modulation Noise Characterization and Testing and Theoretical Discussion of White and Flicker Noise Processes in both Small and Large Signal Regions of Operation*   Mini-Circuits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Merenda</dc:creator>
  <cp:lastModifiedBy>Joseph Merenda</cp:lastModifiedBy>
  <cp:revision>6</cp:revision>
  <dcterms:created xsi:type="dcterms:W3CDTF">2025-03-05T20:13:24Z</dcterms:created>
  <dcterms:modified xsi:type="dcterms:W3CDTF">2025-10-14T18:49:58Z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0x010100191A5502E01A1C48B45E62186AC1DAA8</vt:lpwstr>
  </property>
  <property fmtid="{D5CDD505-2E9C-101B-9397-08002B2CF9AE}" pid="3" name="MediaServiceImageTags">
    <vt:lpwstr/>
  </property>
</Properties>
</file>