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4"/>
  </p:notesMasterIdLst>
  <p:sldIdLst>
    <p:sldId id="293" r:id="rId2"/>
    <p:sldId id="1557" r:id="rId3"/>
    <p:sldId id="258" r:id="rId4"/>
    <p:sldId id="1558" r:id="rId5"/>
    <p:sldId id="261" r:id="rId6"/>
    <p:sldId id="1566" r:id="rId7"/>
    <p:sldId id="1573" r:id="rId8"/>
    <p:sldId id="1564" r:id="rId9"/>
    <p:sldId id="1572" r:id="rId10"/>
    <p:sldId id="1560" r:id="rId11"/>
    <p:sldId id="1561" r:id="rId12"/>
    <p:sldId id="459" r:id="rId13"/>
    <p:sldId id="472" r:id="rId14"/>
    <p:sldId id="432" r:id="rId15"/>
    <p:sldId id="474" r:id="rId16"/>
    <p:sldId id="431" r:id="rId17"/>
    <p:sldId id="435" r:id="rId18"/>
    <p:sldId id="425" r:id="rId19"/>
    <p:sldId id="559" r:id="rId20"/>
    <p:sldId id="562" r:id="rId21"/>
    <p:sldId id="402" r:id="rId22"/>
    <p:sldId id="563" r:id="rId23"/>
    <p:sldId id="443" r:id="rId24"/>
    <p:sldId id="437" r:id="rId25"/>
    <p:sldId id="444" r:id="rId26"/>
    <p:sldId id="1581" r:id="rId27"/>
    <p:sldId id="1576" r:id="rId28"/>
    <p:sldId id="1580" r:id="rId29"/>
    <p:sldId id="1578" r:id="rId30"/>
    <p:sldId id="1579" r:id="rId31"/>
    <p:sldId id="1575" r:id="rId32"/>
    <p:sldId id="1567" r:id="rId33"/>
  </p:sldIdLst>
  <p:sldSz cx="9144000" cy="5143500" type="screen16x9"/>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090"/>
    <a:srgbClr val="336699"/>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9" autoAdjust="0"/>
    <p:restoredTop sz="85351" autoAdjust="0"/>
  </p:normalViewPr>
  <p:slideViewPr>
    <p:cSldViewPr>
      <p:cViewPr varScale="1">
        <p:scale>
          <a:sx n="89" d="100"/>
          <a:sy n="89" d="100"/>
        </p:scale>
        <p:origin x="717" y="270"/>
      </p:cViewPr>
      <p:guideLst>
        <p:guide orient="horz" pos="1643"/>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87" d="100"/>
          <a:sy n="87" d="100"/>
        </p:scale>
        <p:origin x="-3780" y="-84"/>
      </p:cViewPr>
      <p:guideLst>
        <p:guide orient="horz" pos="2909"/>
        <p:guide pos="2208"/>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ei Kanareykin" userId="07bb2b8f53516135" providerId="LiveId" clId="{639DEB53-5053-4334-8E50-0B6209E2B47F}"/>
    <pc:docChg chg="delSld modSld">
      <pc:chgData name="Alexei Kanareykin" userId="07bb2b8f53516135" providerId="LiveId" clId="{639DEB53-5053-4334-8E50-0B6209E2B47F}" dt="2025-10-14T01:26:55.720" v="31" actId="1076"/>
      <pc:docMkLst>
        <pc:docMk/>
      </pc:docMkLst>
      <pc:sldChg chg="del">
        <pc:chgData name="Alexei Kanareykin" userId="07bb2b8f53516135" providerId="LiveId" clId="{639DEB53-5053-4334-8E50-0B6209E2B47F}" dt="2025-10-12T22:01:11.544" v="2" actId="47"/>
        <pc:sldMkLst>
          <pc:docMk/>
          <pc:sldMk cId="0" sldId="259"/>
        </pc:sldMkLst>
      </pc:sldChg>
      <pc:sldChg chg="modSp mod">
        <pc:chgData name="Alexei Kanareykin" userId="07bb2b8f53516135" providerId="LiveId" clId="{639DEB53-5053-4334-8E50-0B6209E2B47F}" dt="2025-10-14T01:04:15.424" v="29" actId="1076"/>
        <pc:sldMkLst>
          <pc:docMk/>
          <pc:sldMk cId="0" sldId="293"/>
        </pc:sldMkLst>
        <pc:spChg chg="mod">
          <ac:chgData name="Alexei Kanareykin" userId="07bb2b8f53516135" providerId="LiveId" clId="{639DEB53-5053-4334-8E50-0B6209E2B47F}" dt="2025-10-14T01:04:15.424" v="29" actId="1076"/>
          <ac:spMkLst>
            <pc:docMk/>
            <pc:sldMk cId="0" sldId="293"/>
            <ac:spMk id="3" creationId="{31AC1E39-F675-D6C4-B45A-35533095B217}"/>
          </ac:spMkLst>
        </pc:spChg>
        <pc:spChg chg="mod">
          <ac:chgData name="Alexei Kanareykin" userId="07bb2b8f53516135" providerId="LiveId" clId="{639DEB53-5053-4334-8E50-0B6209E2B47F}" dt="2025-10-14T01:04:08.976" v="27" actId="14100"/>
          <ac:spMkLst>
            <pc:docMk/>
            <pc:sldMk cId="0" sldId="293"/>
            <ac:spMk id="11" creationId="{050311D5-3C2A-8F90-8EC7-CC7E696B6BAB}"/>
          </ac:spMkLst>
        </pc:spChg>
        <pc:picChg chg="mod">
          <ac:chgData name="Alexei Kanareykin" userId="07bb2b8f53516135" providerId="LiveId" clId="{639DEB53-5053-4334-8E50-0B6209E2B47F}" dt="2025-10-14T01:04:10.952" v="28" actId="1076"/>
          <ac:picMkLst>
            <pc:docMk/>
            <pc:sldMk cId="0" sldId="293"/>
            <ac:picMk id="12" creationId="{A0327EF5-2FBB-415D-2CF8-581552EA63F9}"/>
          </ac:picMkLst>
        </pc:picChg>
      </pc:sldChg>
      <pc:sldChg chg="modSp mod">
        <pc:chgData name="Alexei Kanareykin" userId="07bb2b8f53516135" providerId="LiveId" clId="{639DEB53-5053-4334-8E50-0B6209E2B47F}" dt="2025-10-14T01:26:55.720" v="31" actId="1076"/>
        <pc:sldMkLst>
          <pc:docMk/>
          <pc:sldMk cId="2728701548" sldId="437"/>
        </pc:sldMkLst>
        <pc:spChg chg="mod">
          <ac:chgData name="Alexei Kanareykin" userId="07bb2b8f53516135" providerId="LiveId" clId="{639DEB53-5053-4334-8E50-0B6209E2B47F}" dt="2025-10-14T01:26:52.094" v="30" actId="1076"/>
          <ac:spMkLst>
            <pc:docMk/>
            <pc:sldMk cId="2728701548" sldId="437"/>
            <ac:spMk id="19" creationId="{ACC16C87-29DA-421D-AA04-240360C260DB}"/>
          </ac:spMkLst>
        </pc:spChg>
        <pc:grpChg chg="mod">
          <ac:chgData name="Alexei Kanareykin" userId="07bb2b8f53516135" providerId="LiveId" clId="{639DEB53-5053-4334-8E50-0B6209E2B47F}" dt="2025-10-14T01:26:55.720" v="31" actId="1076"/>
          <ac:grpSpMkLst>
            <pc:docMk/>
            <pc:sldMk cId="2728701548" sldId="437"/>
            <ac:grpSpMk id="16" creationId="{ED22E301-A33E-6D50-9BCB-A861F3981A31}"/>
          </ac:grpSpMkLst>
        </pc:grpChg>
      </pc:sldChg>
      <pc:sldChg chg="del">
        <pc:chgData name="Alexei Kanareykin" userId="07bb2b8f53516135" providerId="LiveId" clId="{639DEB53-5053-4334-8E50-0B6209E2B47F}" dt="2025-10-12T22:01:10.500" v="1" actId="47"/>
        <pc:sldMkLst>
          <pc:docMk/>
          <pc:sldMk cId="3582348512" sldId="1559"/>
        </pc:sldMkLst>
      </pc:sldChg>
      <pc:sldChg chg="del">
        <pc:chgData name="Alexei Kanareykin" userId="07bb2b8f53516135" providerId="LiveId" clId="{639DEB53-5053-4334-8E50-0B6209E2B47F}" dt="2025-10-12T22:00:47.544" v="0" actId="47"/>
        <pc:sldMkLst>
          <pc:docMk/>
          <pc:sldMk cId="3172766655" sldId="1562"/>
        </pc:sldMkLst>
      </pc:sldChg>
      <pc:sldChg chg="modSp mod">
        <pc:chgData name="Alexei Kanareykin" userId="07bb2b8f53516135" providerId="LiveId" clId="{639DEB53-5053-4334-8E50-0B6209E2B47F}" dt="2025-10-12T22:03:24.125" v="10" actId="20577"/>
        <pc:sldMkLst>
          <pc:docMk/>
          <pc:sldMk cId="3872180857" sldId="1572"/>
        </pc:sldMkLst>
        <pc:spChg chg="mod">
          <ac:chgData name="Alexei Kanareykin" userId="07bb2b8f53516135" providerId="LiveId" clId="{639DEB53-5053-4334-8E50-0B6209E2B47F}" dt="2025-10-12T22:03:24.125" v="10" actId="20577"/>
          <ac:spMkLst>
            <pc:docMk/>
            <pc:sldMk cId="3872180857" sldId="1572"/>
            <ac:spMk id="13" creationId="{221336B5-0EE9-0A19-A59D-B598FC363EA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4431CB3-13F4-4BA7-A252-2AE10C3A1168}" type="datetimeFigureOut">
              <a:rPr lang="en-US"/>
              <a:pPr>
                <a:defRPr/>
              </a:pPr>
              <a:t>10/12/2025</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3F1C75E-9316-45AB-BF47-BB64C3003F02}" type="slidenum">
              <a:rPr lang="en-US"/>
              <a:pPr>
                <a:defRPr/>
              </a:pPr>
              <a:t>‹#›</a:t>
            </a:fld>
            <a:endParaRPr lang="en-US"/>
          </a:p>
        </p:txBody>
      </p:sp>
    </p:spTree>
    <p:extLst>
      <p:ext uri="{BB962C8B-B14F-4D97-AF65-F5344CB8AC3E}">
        <p14:creationId xmlns:p14="http://schemas.microsoft.com/office/powerpoint/2010/main" val="37797566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3F1C75E-9316-45AB-BF47-BB64C3003F02}" type="slidenum">
              <a:rPr lang="en-US" smtClean="0"/>
              <a:pPr>
                <a:defRPr/>
              </a:pPr>
              <a:t>1</a:t>
            </a:fld>
            <a:endParaRPr lang="en-US"/>
          </a:p>
        </p:txBody>
      </p:sp>
    </p:spTree>
    <p:extLst>
      <p:ext uri="{BB962C8B-B14F-4D97-AF65-F5344CB8AC3E}">
        <p14:creationId xmlns:p14="http://schemas.microsoft.com/office/powerpoint/2010/main" val="262340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7" name="Google Shape;47;p3:notes"/>
          <p:cNvSpPr txBox="1">
            <a:spLocks noGrp="1"/>
          </p:cNvSpPr>
          <p:nvPr>
            <p:ph type="body" idx="1"/>
          </p:nvPr>
        </p:nvSpPr>
        <p:spPr>
          <a:xfrm>
            <a:off x="701675" y="4387850"/>
            <a:ext cx="5607050" cy="4156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3:notes"/>
          <p:cNvSpPr txBox="1">
            <a:spLocks noGrp="1"/>
          </p:cNvSpPr>
          <p:nvPr>
            <p:ph type="sldNum" idx="12"/>
          </p:nvPr>
        </p:nvSpPr>
        <p:spPr>
          <a:xfrm>
            <a:off x="3970338" y="8772525"/>
            <a:ext cx="3038475" cy="4619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92615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F1C75E-9316-45AB-BF47-BB64C3003F02}" type="slidenum">
              <a:rPr lang="en-US" smtClean="0"/>
              <a:pPr>
                <a:defRPr/>
              </a:pPr>
              <a:t>4</a:t>
            </a:fld>
            <a:endParaRPr lang="en-US"/>
          </a:p>
        </p:txBody>
      </p:sp>
    </p:spTree>
    <p:extLst>
      <p:ext uri="{BB962C8B-B14F-4D97-AF65-F5344CB8AC3E}">
        <p14:creationId xmlns:p14="http://schemas.microsoft.com/office/powerpoint/2010/main" val="3500492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27f6a6ca02_0_1: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09" name="Google Shape;109;g327f6a6ca02_0_1:notes"/>
          <p:cNvSpPr txBox="1">
            <a:spLocks noGrp="1"/>
          </p:cNvSpPr>
          <p:nvPr>
            <p:ph type="body" idx="1"/>
          </p:nvPr>
        </p:nvSpPr>
        <p:spPr>
          <a:xfrm>
            <a:off x="701675" y="4387850"/>
            <a:ext cx="5607000" cy="4156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327f6a6ca02_0_1:notes"/>
          <p:cNvSpPr txBox="1">
            <a:spLocks noGrp="1"/>
          </p:cNvSpPr>
          <p:nvPr>
            <p:ph type="sldNum" idx="12"/>
          </p:nvPr>
        </p:nvSpPr>
        <p:spPr>
          <a:xfrm>
            <a:off x="3970338" y="8772525"/>
            <a:ext cx="3038400" cy="462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63931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Euclid develops cavity and couplers for electrons and protons machines ranging from low to high beta as well as conduction cooled cryostats. </a:t>
            </a:r>
            <a:r>
              <a:rPr lang="en-US" b="0" dirty="0"/>
              <a:t>Our coupler </a:t>
            </a:r>
            <a:r>
              <a:rPr lang="en-US" dirty="0"/>
              <a:t>design is </a:t>
            </a:r>
            <a:r>
              <a:rPr lang="en-US" sz="1200" dirty="0"/>
              <a:t>Crucial for conduction cooling apps with limited cooling capacity</a:t>
            </a:r>
          </a:p>
          <a:p>
            <a:endParaRPr lang="en-US" dirty="0"/>
          </a:p>
        </p:txBody>
      </p:sp>
      <p:sp>
        <p:nvSpPr>
          <p:cNvPr id="4" name="Slide Number Placeholder 3"/>
          <p:cNvSpPr>
            <a:spLocks noGrp="1"/>
          </p:cNvSpPr>
          <p:nvPr>
            <p:ph type="sldNum" sz="quarter" idx="5"/>
          </p:nvPr>
        </p:nvSpPr>
        <p:spPr/>
        <p:txBody>
          <a:bodyPr/>
          <a:lstStyle/>
          <a:p>
            <a:pPr>
              <a:defRPr/>
            </a:pPr>
            <a:fld id="{43F1C75E-9316-45AB-BF47-BB64C3003F02}" type="slidenum">
              <a:rPr lang="en-US" smtClean="0"/>
              <a:pPr>
                <a:defRPr/>
              </a:pPr>
              <a:t>6</a:t>
            </a:fld>
            <a:endParaRPr lang="en-US"/>
          </a:p>
        </p:txBody>
      </p:sp>
    </p:spTree>
    <p:extLst>
      <p:ext uri="{BB962C8B-B14F-4D97-AF65-F5344CB8AC3E}">
        <p14:creationId xmlns:p14="http://schemas.microsoft.com/office/powerpoint/2010/main" val="22007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F1C75E-9316-45AB-BF47-BB64C3003F02}" type="slidenum">
              <a:rPr lang="en-US" smtClean="0"/>
              <a:pPr>
                <a:defRPr/>
              </a:pPr>
              <a:t>8</a:t>
            </a:fld>
            <a:endParaRPr lang="en-US"/>
          </a:p>
        </p:txBody>
      </p:sp>
    </p:spTree>
    <p:extLst>
      <p:ext uri="{BB962C8B-B14F-4D97-AF65-F5344CB8AC3E}">
        <p14:creationId xmlns:p14="http://schemas.microsoft.com/office/powerpoint/2010/main" val="40783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F1C75E-9316-45AB-BF47-BB64C3003F02}" type="slidenum">
              <a:rPr lang="en-US" smtClean="0"/>
              <a:pPr>
                <a:defRPr/>
              </a:pPr>
              <a:t>9</a:t>
            </a:fld>
            <a:endParaRPr lang="en-US"/>
          </a:p>
        </p:txBody>
      </p:sp>
    </p:spTree>
    <p:extLst>
      <p:ext uri="{BB962C8B-B14F-4D97-AF65-F5344CB8AC3E}">
        <p14:creationId xmlns:p14="http://schemas.microsoft.com/office/powerpoint/2010/main" val="3189289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F1C75E-9316-45AB-BF47-BB64C3003F02}" type="slidenum">
              <a:rPr lang="en-US" smtClean="0"/>
              <a:pPr>
                <a:defRPr/>
              </a:pPr>
              <a:t>12</a:t>
            </a:fld>
            <a:endParaRPr lang="en-US"/>
          </a:p>
        </p:txBody>
      </p:sp>
    </p:spTree>
    <p:extLst>
      <p:ext uri="{BB962C8B-B14F-4D97-AF65-F5344CB8AC3E}">
        <p14:creationId xmlns:p14="http://schemas.microsoft.com/office/powerpoint/2010/main" val="1304078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F1C75E-9316-45AB-BF47-BB64C3003F02}" type="slidenum">
              <a:rPr lang="en-US" smtClean="0"/>
              <a:pPr>
                <a:defRPr/>
              </a:pPr>
              <a:t>27</a:t>
            </a:fld>
            <a:endParaRPr lang="en-US"/>
          </a:p>
        </p:txBody>
      </p:sp>
    </p:spTree>
    <p:extLst>
      <p:ext uri="{BB962C8B-B14F-4D97-AF65-F5344CB8AC3E}">
        <p14:creationId xmlns:p14="http://schemas.microsoft.com/office/powerpoint/2010/main" val="1644812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208404" y="4863192"/>
            <a:ext cx="478396" cy="273844"/>
          </a:xfr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947" y="51470"/>
            <a:ext cx="2024777" cy="800100"/>
          </a:xfrm>
          <a:prstGeom prst="rect">
            <a:avLst/>
          </a:prstGeom>
          <a:noFill/>
          <a:ln w="9525">
            <a:noFill/>
            <a:miter lim="800000"/>
            <a:headEnd/>
            <a:tailEnd/>
          </a:ln>
        </p:spPr>
      </p:pic>
      <p:sp>
        <p:nvSpPr>
          <p:cNvPr id="8" name="Rectangle 7"/>
          <p:cNvSpPr/>
          <p:nvPr userDrawn="1"/>
        </p:nvSpPr>
        <p:spPr>
          <a:xfrm>
            <a:off x="-144524" y="6464"/>
            <a:ext cx="9288524" cy="857250"/>
          </a:xfrm>
          <a:prstGeom prst="rect">
            <a:avLst/>
          </a:prstGeom>
          <a:gradFill flip="none" rotWithShape="1">
            <a:gsLst>
              <a:gs pos="18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11" name="Group 10"/>
          <p:cNvGrpSpPr/>
          <p:nvPr userDrawn="1"/>
        </p:nvGrpSpPr>
        <p:grpSpPr>
          <a:xfrm>
            <a:off x="9890" y="4819715"/>
            <a:ext cx="9144000" cy="335860"/>
            <a:chOff x="0" y="6394052"/>
            <a:chExt cx="9144000" cy="447813"/>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128887" y="6394052"/>
              <a:ext cx="656625" cy="381000"/>
            </a:xfrm>
            <a:prstGeom prst="rect">
              <a:avLst/>
            </a:prstGeom>
            <a:noFill/>
            <a:ln w="9525">
              <a:noFill/>
              <a:miter lim="800000"/>
              <a:headEnd/>
              <a:tailEnd/>
            </a:ln>
          </p:spPr>
        </p:pic>
        <p:sp>
          <p:nvSpPr>
            <p:cNvPr id="7" name="Rectangle 6"/>
            <p:cNvSpPr/>
            <p:nvPr userDrawn="1"/>
          </p:nvSpPr>
          <p:spPr>
            <a:xfrm>
              <a:off x="0" y="6460865"/>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1"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FC91A75-74B8-4B99-BF7D-1B4D14E2C128}"/>
              </a:ext>
            </a:extLst>
          </p:cNvPr>
          <p:cNvSpPr>
            <a:spLocks noGrp="1"/>
          </p:cNvSpPr>
          <p:nvPr>
            <p:ph type="title"/>
          </p:nvPr>
        </p:nvSpPr>
        <p:spPr>
          <a:xfrm>
            <a:off x="444076" y="154978"/>
            <a:ext cx="8229600" cy="85725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CFB2780A-95CA-4ED2-A0DF-82861C05A768}"/>
              </a:ext>
            </a:extLst>
          </p:cNvPr>
          <p:cNvSpPr>
            <a:spLocks noGrp="1"/>
          </p:cNvSpPr>
          <p:nvPr>
            <p:ph type="body" sz="quarter" idx="13"/>
          </p:nvPr>
        </p:nvSpPr>
        <p:spPr>
          <a:xfrm>
            <a:off x="457201" y="1154730"/>
            <a:ext cx="8229599" cy="3681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611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grpSp>
        <p:nvGrpSpPr>
          <p:cNvPr id="11" name="Group 10"/>
          <p:cNvGrpSpPr/>
          <p:nvPr userDrawn="1"/>
        </p:nvGrpSpPr>
        <p:grpSpPr>
          <a:xfrm>
            <a:off x="-20332" y="4729150"/>
            <a:ext cx="9184664" cy="432048"/>
            <a:chOff x="0" y="6453336"/>
            <a:chExt cx="9144000" cy="432048"/>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62947" y="6453336"/>
              <a:ext cx="927653" cy="395111"/>
            </a:xfrm>
            <a:prstGeom prst="rect">
              <a:avLst/>
            </a:prstGeom>
            <a:noFill/>
            <a:ln w="9525">
              <a:noFill/>
              <a:miter lim="800000"/>
              <a:headEnd/>
              <a:tailEnd/>
            </a:ln>
          </p:spPr>
        </p:pic>
        <p:sp>
          <p:nvSpPr>
            <p:cNvPr id="7" name="Rectangle 6"/>
            <p:cNvSpPr/>
            <p:nvPr userDrawn="1"/>
          </p:nvSpPr>
          <p:spPr>
            <a:xfrm>
              <a:off x="0" y="6504384"/>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1"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FC91A75-74B8-4B99-BF7D-1B4D14E2C128}"/>
              </a:ext>
            </a:extLst>
          </p:cNvPr>
          <p:cNvSpPr>
            <a:spLocks noGrp="1"/>
          </p:cNvSpPr>
          <p:nvPr>
            <p:ph type="title"/>
          </p:nvPr>
        </p:nvSpPr>
        <p:spPr>
          <a:xfrm>
            <a:off x="444076" y="154978"/>
            <a:ext cx="8229600" cy="85725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CFB2780A-95CA-4ED2-A0DF-82861C05A768}"/>
              </a:ext>
            </a:extLst>
          </p:cNvPr>
          <p:cNvSpPr>
            <a:spLocks noGrp="1"/>
          </p:cNvSpPr>
          <p:nvPr>
            <p:ph type="body" sz="quarter" idx="13"/>
          </p:nvPr>
        </p:nvSpPr>
        <p:spPr>
          <a:xfrm>
            <a:off x="457201" y="1154730"/>
            <a:ext cx="8229599" cy="3681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300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947" y="4840002"/>
            <a:ext cx="800641" cy="296333"/>
          </a:xfrm>
          <a:prstGeom prst="rect">
            <a:avLst/>
          </a:prstGeom>
          <a:noFill/>
          <a:ln w="9525">
            <a:noFill/>
            <a:miter lim="800000"/>
            <a:headEnd/>
            <a:tailEnd/>
          </a:ln>
        </p:spPr>
      </p:pic>
      <p:sp>
        <p:nvSpPr>
          <p:cNvPr id="7" name="Rectangle 6"/>
          <p:cNvSpPr/>
          <p:nvPr userDrawn="1"/>
        </p:nvSpPr>
        <p:spPr>
          <a:xfrm>
            <a:off x="8673" y="4863192"/>
            <a:ext cx="9144000" cy="28575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ln>
                  <a:solidFill>
                    <a:prstClr val="white"/>
                  </a:solidFill>
                </a:ln>
                <a:solidFill>
                  <a:prstClr val="black">
                    <a:tint val="75000"/>
                  </a:prstClr>
                </a:solidFill>
              </a:rPr>
              <a:pPr/>
              <a:t>‹#›</a:t>
            </a:fld>
            <a:endParaRPr lang="en-US" dirty="0">
              <a:ln>
                <a:solidFill>
                  <a:prstClr val="white"/>
                </a:solidFill>
              </a:ln>
              <a:solidFill>
                <a:prstClr val="black">
                  <a:tint val="75000"/>
                </a:prstClr>
              </a:solidFill>
            </a:endParaRPr>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5.emf"/><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6.emf"/><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25.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eg"/><Relationship Id="rId7" Type="http://schemas.openxmlformats.org/officeDocument/2006/relationships/image" Target="../media/image79.jpg"/><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indico.ijclab.in2p3.fr/event/11291/overview" TargetMode="External"/><Relationship Id="rId5" Type="http://schemas.openxmlformats.org/officeDocument/2006/relationships/hyperlink" Target="https://isas.ijclab.in2p3.fr/" TargetMode="External"/><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hyperlink" Target="https://indico.ijclab.in2p3.fr/event/11291/overview" TargetMode="External"/><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767" y="1283892"/>
            <a:ext cx="8991600" cy="1692188"/>
          </a:xfrm>
        </p:spPr>
        <p:txBody>
          <a:bodyPr>
            <a:normAutofit/>
          </a:bodyPr>
          <a:lstStyle/>
          <a:p>
            <a:r>
              <a:rPr lang="en-US" sz="3200" dirty="0">
                <a:latin typeface="Times New Roman" panose="02020603050405020304" pitchFamily="18" charset="0"/>
                <a:cs typeface="Times New Roman" panose="02020603050405020304" pitchFamily="18" charset="0"/>
              </a:rPr>
              <a:t>Progress in Advanced Ferroelectric Technologies for Fast SRF Cavity Tuning </a:t>
            </a:r>
          </a:p>
        </p:txBody>
      </p:sp>
      <p:sp>
        <p:nvSpPr>
          <p:cNvPr id="7" name="TextBox 6"/>
          <p:cNvSpPr txBox="1"/>
          <p:nvPr/>
        </p:nvSpPr>
        <p:spPr>
          <a:xfrm>
            <a:off x="539552" y="4387048"/>
            <a:ext cx="2024776"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October 14, 2025</a:t>
            </a:r>
          </a:p>
        </p:txBody>
      </p:sp>
      <p:sp>
        <p:nvSpPr>
          <p:cNvPr id="3" name="TextBox 2">
            <a:extLst>
              <a:ext uri="{FF2B5EF4-FFF2-40B4-BE49-F238E27FC236}">
                <a16:creationId xmlns:a16="http://schemas.microsoft.com/office/drawing/2014/main" id="{31AC1E39-F675-D6C4-B45A-35533095B217}"/>
              </a:ext>
            </a:extLst>
          </p:cNvPr>
          <p:cNvSpPr txBox="1"/>
          <p:nvPr/>
        </p:nvSpPr>
        <p:spPr>
          <a:xfrm>
            <a:off x="2270220" y="2654420"/>
            <a:ext cx="4738850" cy="1200329"/>
          </a:xfrm>
          <a:prstGeom prst="rect">
            <a:avLst/>
          </a:prstGeom>
          <a:noFill/>
        </p:spPr>
        <p:txBody>
          <a:bodyPr wrap="square" rtlCol="0">
            <a:spAutoFit/>
          </a:bodyPr>
          <a:lstStyle/>
          <a:p>
            <a:pPr algn="ctr"/>
            <a:r>
              <a:rPr lang="en-US" dirty="0"/>
              <a:t>Alexei Kanareykin </a:t>
            </a:r>
          </a:p>
          <a:p>
            <a:pPr algn="ctr"/>
            <a:r>
              <a:rPr lang="en-US" dirty="0"/>
              <a:t>on behalf of Euclid’s team</a:t>
            </a:r>
          </a:p>
          <a:p>
            <a:pPr algn="ctr"/>
            <a:r>
              <a:rPr lang="en-US" dirty="0"/>
              <a:t>in collaboration with Jefferson Lab, Helmholtz-Zentrum Berlin (HZB) and CERN </a:t>
            </a:r>
          </a:p>
        </p:txBody>
      </p:sp>
      <p:sp>
        <p:nvSpPr>
          <p:cNvPr id="11" name="TextBox 10">
            <a:extLst>
              <a:ext uri="{FF2B5EF4-FFF2-40B4-BE49-F238E27FC236}">
                <a16:creationId xmlns:a16="http://schemas.microsoft.com/office/drawing/2014/main" id="{050311D5-3C2A-8F90-8EC7-CC7E696B6BAB}"/>
              </a:ext>
            </a:extLst>
          </p:cNvPr>
          <p:cNvSpPr txBox="1"/>
          <p:nvPr/>
        </p:nvSpPr>
        <p:spPr>
          <a:xfrm>
            <a:off x="6745966" y="4196123"/>
            <a:ext cx="2390834" cy="646331"/>
          </a:xfrm>
          <a:prstGeom prst="rect">
            <a:avLst/>
          </a:prstGeom>
          <a:solidFill>
            <a:schemeClr val="bg1"/>
          </a:solidFill>
        </p:spPr>
        <p:txBody>
          <a:bodyPr wrap="square" rtlCol="0">
            <a:spAutoFit/>
          </a:bodyPr>
          <a:lstStyle/>
          <a:p>
            <a:pPr algn="ctr"/>
            <a:r>
              <a:rPr lang="en-US" dirty="0"/>
              <a:t>LLRF’25</a:t>
            </a:r>
          </a:p>
          <a:p>
            <a:pPr algn="ctr"/>
            <a:r>
              <a:rPr lang="en-US" dirty="0"/>
              <a:t>Newport News, VA </a:t>
            </a:r>
          </a:p>
        </p:txBody>
      </p:sp>
      <p:sp>
        <p:nvSpPr>
          <p:cNvPr id="4" name="TextBox 3">
            <a:extLst>
              <a:ext uri="{FF2B5EF4-FFF2-40B4-BE49-F238E27FC236}">
                <a16:creationId xmlns:a16="http://schemas.microsoft.com/office/drawing/2014/main" id="{51459318-FCFF-9576-8A56-5B9D71078176}"/>
              </a:ext>
            </a:extLst>
          </p:cNvPr>
          <p:cNvSpPr txBox="1"/>
          <p:nvPr/>
        </p:nvSpPr>
        <p:spPr>
          <a:xfrm>
            <a:off x="2627784" y="4787158"/>
            <a:ext cx="5472608" cy="307777"/>
          </a:xfrm>
          <a:prstGeom prst="rect">
            <a:avLst/>
          </a:prstGeom>
          <a:noFill/>
        </p:spPr>
        <p:txBody>
          <a:bodyPr wrap="square" rtlCol="0">
            <a:spAutoFit/>
          </a:bodyPr>
          <a:lstStyle/>
          <a:p>
            <a:r>
              <a:rPr lang="en-US" sz="1400" dirty="0"/>
              <a:t>Supported by the DOE NP SBIR DE-SC0007630</a:t>
            </a:r>
          </a:p>
        </p:txBody>
      </p:sp>
      <p:pic>
        <p:nvPicPr>
          <p:cNvPr id="8" name="Picture 7" descr="A blue text overlay&#10;&#10;AI-generated content may be incorrect.">
            <a:extLst>
              <a:ext uri="{FF2B5EF4-FFF2-40B4-BE49-F238E27FC236}">
                <a16:creationId xmlns:a16="http://schemas.microsoft.com/office/drawing/2014/main" id="{4914FAF1-424D-FBFD-96AD-56E661152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015" y="-584"/>
            <a:ext cx="5033785" cy="1475874"/>
          </a:xfrm>
          <a:prstGeom prst="rect">
            <a:avLst/>
          </a:prstGeom>
        </p:spPr>
      </p:pic>
      <p:pic>
        <p:nvPicPr>
          <p:cNvPr id="12" name="Picture 11" descr="A poster for a radio frequency workshop&#10;&#10;AI-generated content may be incorrect.">
            <a:extLst>
              <a:ext uri="{FF2B5EF4-FFF2-40B4-BE49-F238E27FC236}">
                <a16:creationId xmlns:a16="http://schemas.microsoft.com/office/drawing/2014/main" id="{A0327EF5-2FBB-415D-2CF8-581552EA63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1925" y="2246843"/>
            <a:ext cx="1173935" cy="1814568"/>
          </a:xfrm>
          <a:prstGeom prst="rect">
            <a:avLst/>
          </a:prstGeom>
        </p:spPr>
      </p:pic>
    </p:spTree>
  </p:cSld>
  <p:clrMapOvr>
    <a:masterClrMapping/>
  </p:clrMapOvr>
  <p:transition spd="med" advClick="0" advTm="5000">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94F9F796-B849-A0C2-D445-37D7CFC7E7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a:stretch/>
        </p:blipFill>
        <p:spPr>
          <a:xfrm rot="21600000">
            <a:off x="177842" y="701022"/>
            <a:ext cx="4647251" cy="2241913"/>
          </a:xfrm>
          <a:prstGeom prst="rect">
            <a:avLst/>
          </a:prstGeom>
        </p:spPr>
      </p:pic>
      <p:sp>
        <p:nvSpPr>
          <p:cNvPr id="2" name="Slide Number Placeholder 6">
            <a:extLst>
              <a:ext uri="{FF2B5EF4-FFF2-40B4-BE49-F238E27FC236}">
                <a16:creationId xmlns:a16="http://schemas.microsoft.com/office/drawing/2014/main" id="{9B5A8D45-5AFF-1500-1F08-E324AEB719AB}"/>
              </a:ext>
            </a:extLst>
          </p:cNvPr>
          <p:cNvSpPr>
            <a:spLocks noGrp="1"/>
          </p:cNvSpPr>
          <p:nvPr>
            <p:ph type="sldNum" sz="quarter" idx="12"/>
          </p:nvPr>
        </p:nvSpPr>
        <p:spPr>
          <a:xfrm>
            <a:off x="8687308" y="4863192"/>
            <a:ext cx="457200" cy="273844"/>
          </a:xfrm>
        </p:spPr>
        <p:txBody>
          <a:bodyPr/>
          <a:lstStyle/>
          <a:p>
            <a:fld id="{AAD8E865-8995-43DB-8185-7019FC5681F9}" type="slidenum">
              <a:rPr lang="en-US" smtClean="0"/>
              <a:t>10</a:t>
            </a:fld>
            <a:endParaRPr lang="en-US" dirty="0"/>
          </a:p>
        </p:txBody>
      </p:sp>
      <p:pic>
        <p:nvPicPr>
          <p:cNvPr id="6" name="Picture 5">
            <a:extLst>
              <a:ext uri="{FF2B5EF4-FFF2-40B4-BE49-F238E27FC236}">
                <a16:creationId xmlns:a16="http://schemas.microsoft.com/office/drawing/2014/main" id="{F110E2C7-9186-EF5B-EB4A-85ABE46ADC30}"/>
              </a:ext>
            </a:extLst>
          </p:cNvPr>
          <p:cNvPicPr>
            <a:picLocks noChangeAspect="1"/>
          </p:cNvPicPr>
          <p:nvPr/>
        </p:nvPicPr>
        <p:blipFill>
          <a:blip r:embed="rId3"/>
          <a:stretch>
            <a:fillRect/>
          </a:stretch>
        </p:blipFill>
        <p:spPr>
          <a:xfrm>
            <a:off x="863262" y="3027095"/>
            <a:ext cx="1557207" cy="1745856"/>
          </a:xfrm>
          <a:prstGeom prst="rect">
            <a:avLst/>
          </a:prstGeom>
        </p:spPr>
      </p:pic>
      <p:sp>
        <p:nvSpPr>
          <p:cNvPr id="8" name="TextBox 7">
            <a:extLst>
              <a:ext uri="{FF2B5EF4-FFF2-40B4-BE49-F238E27FC236}">
                <a16:creationId xmlns:a16="http://schemas.microsoft.com/office/drawing/2014/main" id="{4610BB99-D312-0D6F-D161-F7B955A38267}"/>
              </a:ext>
            </a:extLst>
          </p:cNvPr>
          <p:cNvSpPr txBox="1"/>
          <p:nvPr/>
        </p:nvSpPr>
        <p:spPr>
          <a:xfrm>
            <a:off x="2881139" y="3182396"/>
            <a:ext cx="2699791" cy="1461939"/>
          </a:xfrm>
          <a:prstGeom prst="rect">
            <a:avLst/>
          </a:prstGeom>
          <a:noFill/>
        </p:spPr>
        <p:txBody>
          <a:bodyPr wrap="square">
            <a:spAutoFit/>
          </a:bodyPr>
          <a:lstStyle/>
          <a:p>
            <a:pPr marL="114297" indent="-114297">
              <a:spcAft>
                <a:spcPts val="600"/>
              </a:spcAft>
              <a:buFont typeface="Arial" panose="020B0604020202020204" pitchFamily="34" charset="0"/>
              <a:buChar char="•"/>
            </a:pPr>
            <a:r>
              <a:rPr lang="en-US" sz="1400" dirty="0"/>
              <a:t>Tight engagement with Chicago Proton Center  oncologists, NWU.</a:t>
            </a:r>
          </a:p>
          <a:p>
            <a:pPr marL="114297" indent="-114297">
              <a:spcAft>
                <a:spcPts val="600"/>
              </a:spcAft>
              <a:buFont typeface="Arial" panose="020B0604020202020204" pitchFamily="34" charset="0"/>
              <a:buChar char="•"/>
            </a:pPr>
            <a:r>
              <a:rPr lang="en-US" sz="1400" dirty="0"/>
              <a:t>Established the expertise in radiation simulation and dosimetry measurement.</a:t>
            </a:r>
          </a:p>
        </p:txBody>
      </p:sp>
      <p:sp>
        <p:nvSpPr>
          <p:cNvPr id="10" name="TextBox 9">
            <a:extLst>
              <a:ext uri="{FF2B5EF4-FFF2-40B4-BE49-F238E27FC236}">
                <a16:creationId xmlns:a16="http://schemas.microsoft.com/office/drawing/2014/main" id="{4518CF9B-C7B6-4F05-E5FB-87DD51E8A823}"/>
              </a:ext>
            </a:extLst>
          </p:cNvPr>
          <p:cNvSpPr txBox="1"/>
          <p:nvPr/>
        </p:nvSpPr>
        <p:spPr>
          <a:xfrm>
            <a:off x="179512" y="34733"/>
            <a:ext cx="6012668" cy="369332"/>
          </a:xfrm>
          <a:prstGeom prst="rect">
            <a:avLst/>
          </a:prstGeom>
          <a:noFill/>
        </p:spPr>
        <p:txBody>
          <a:bodyPr wrap="square">
            <a:spAutoFit/>
          </a:bodyPr>
          <a:lstStyle/>
          <a:p>
            <a:r>
              <a:rPr lang="en-US" b="1" dirty="0">
                <a:solidFill>
                  <a:srgbClr val="0070C0"/>
                </a:solidFill>
              </a:rPr>
              <a:t>Normal conducting LINACs and Electron Sources</a:t>
            </a:r>
            <a:endParaRPr lang="en-US" sz="1400" dirty="0"/>
          </a:p>
        </p:txBody>
      </p:sp>
      <p:pic>
        <p:nvPicPr>
          <p:cNvPr id="18" name="Picture 17">
            <a:extLst>
              <a:ext uri="{FF2B5EF4-FFF2-40B4-BE49-F238E27FC236}">
                <a16:creationId xmlns:a16="http://schemas.microsoft.com/office/drawing/2014/main" id="{E20D48B5-E3C1-CB6B-F367-BEC2B5720879}"/>
              </a:ext>
            </a:extLst>
          </p:cNvPr>
          <p:cNvPicPr>
            <a:picLocks noChangeAspect="1"/>
          </p:cNvPicPr>
          <p:nvPr/>
        </p:nvPicPr>
        <p:blipFill>
          <a:blip r:embed="rId4"/>
          <a:stretch>
            <a:fillRect/>
          </a:stretch>
        </p:blipFill>
        <p:spPr>
          <a:xfrm>
            <a:off x="5227961" y="521961"/>
            <a:ext cx="3812061" cy="2810147"/>
          </a:xfrm>
          <a:prstGeom prst="rect">
            <a:avLst/>
          </a:prstGeom>
        </p:spPr>
      </p:pic>
      <p:sp>
        <p:nvSpPr>
          <p:cNvPr id="19" name="TextBox 18">
            <a:extLst>
              <a:ext uri="{FF2B5EF4-FFF2-40B4-BE49-F238E27FC236}">
                <a16:creationId xmlns:a16="http://schemas.microsoft.com/office/drawing/2014/main" id="{2A7502B4-56B8-ECB9-80A2-9CB3E3215095}"/>
              </a:ext>
            </a:extLst>
          </p:cNvPr>
          <p:cNvSpPr txBox="1"/>
          <p:nvPr/>
        </p:nvSpPr>
        <p:spPr>
          <a:xfrm>
            <a:off x="1103735" y="354773"/>
            <a:ext cx="3878112" cy="369332"/>
          </a:xfrm>
          <a:prstGeom prst="rect">
            <a:avLst/>
          </a:prstGeom>
          <a:noFill/>
        </p:spPr>
        <p:txBody>
          <a:bodyPr wrap="square" rtlCol="0">
            <a:spAutoFit/>
          </a:bodyPr>
          <a:lstStyle/>
          <a:p>
            <a:pPr algn="l"/>
            <a:r>
              <a:rPr lang="en-US" b="1" dirty="0">
                <a:latin typeface="Calibri" panose="020F0502020204030204" pitchFamily="34" charset="0"/>
                <a:cs typeface="Calibri" panose="020F0502020204030204" pitchFamily="34" charset="0"/>
              </a:rPr>
              <a:t>Brachytherapy linac system</a:t>
            </a:r>
          </a:p>
        </p:txBody>
      </p:sp>
      <p:sp>
        <p:nvSpPr>
          <p:cNvPr id="20" name="TextBox 19">
            <a:extLst>
              <a:ext uri="{FF2B5EF4-FFF2-40B4-BE49-F238E27FC236}">
                <a16:creationId xmlns:a16="http://schemas.microsoft.com/office/drawing/2014/main" id="{03B4A66C-0E12-44FD-F7CC-930787FD82CF}"/>
              </a:ext>
            </a:extLst>
          </p:cNvPr>
          <p:cNvSpPr txBox="1"/>
          <p:nvPr/>
        </p:nvSpPr>
        <p:spPr>
          <a:xfrm>
            <a:off x="5652953" y="248753"/>
            <a:ext cx="4041003" cy="369332"/>
          </a:xfrm>
          <a:prstGeom prst="rect">
            <a:avLst/>
          </a:prstGeom>
          <a:noFill/>
        </p:spPr>
        <p:txBody>
          <a:bodyPr wrap="square" rtlCol="0">
            <a:spAutoFit/>
          </a:bodyPr>
          <a:lstStyle/>
          <a:p>
            <a:pPr algn="l"/>
            <a:r>
              <a:rPr lang="en-US" b="1" dirty="0" err="1">
                <a:latin typeface="Calibri" panose="020F0502020204030204" pitchFamily="34" charset="0"/>
                <a:cs typeface="Calibri" panose="020F0502020204030204" pitchFamily="34" charset="0"/>
              </a:rPr>
              <a:t>Photoguns</a:t>
            </a:r>
            <a:r>
              <a:rPr lang="en-US" b="1" dirty="0">
                <a:latin typeface="Calibri" panose="020F0502020204030204" pitchFamily="34" charset="0"/>
                <a:cs typeface="Calibri" panose="020F0502020204030204" pitchFamily="34" charset="0"/>
              </a:rPr>
              <a:t> and Thermionic guns</a:t>
            </a:r>
          </a:p>
        </p:txBody>
      </p:sp>
      <p:pic>
        <p:nvPicPr>
          <p:cNvPr id="23" name="Picture 22">
            <a:extLst>
              <a:ext uri="{FF2B5EF4-FFF2-40B4-BE49-F238E27FC236}">
                <a16:creationId xmlns:a16="http://schemas.microsoft.com/office/drawing/2014/main" id="{32D627B2-E4E2-E193-3D24-B9270B44C871}"/>
              </a:ext>
            </a:extLst>
          </p:cNvPr>
          <p:cNvPicPr>
            <a:picLocks noChangeAspect="1"/>
          </p:cNvPicPr>
          <p:nvPr/>
        </p:nvPicPr>
        <p:blipFill>
          <a:blip r:embed="rId5"/>
          <a:stretch>
            <a:fillRect/>
          </a:stretch>
        </p:blipFill>
        <p:spPr>
          <a:xfrm>
            <a:off x="6652459" y="3279700"/>
            <a:ext cx="1255142" cy="1583492"/>
          </a:xfrm>
          <a:prstGeom prst="rect">
            <a:avLst/>
          </a:prstGeom>
        </p:spPr>
      </p:pic>
    </p:spTree>
    <p:extLst>
      <p:ext uri="{BB962C8B-B14F-4D97-AF65-F5344CB8AC3E}">
        <p14:creationId xmlns:p14="http://schemas.microsoft.com/office/powerpoint/2010/main" val="4125753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E34698-1F94-4D41-B6E2-6D758CD5DDE8}"/>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11</a:t>
            </a:fld>
            <a:endParaRPr lang="en-US" dirty="0">
              <a:ln>
                <a:solidFill>
                  <a:prstClr val="white"/>
                </a:solidFill>
              </a:ln>
              <a:solidFill>
                <a:prstClr val="black">
                  <a:tint val="75000"/>
                </a:prstClr>
              </a:solidFill>
            </a:endParaRPr>
          </a:p>
        </p:txBody>
      </p:sp>
      <p:sp>
        <p:nvSpPr>
          <p:cNvPr id="6" name="TextBox 5">
            <a:extLst>
              <a:ext uri="{FF2B5EF4-FFF2-40B4-BE49-F238E27FC236}">
                <a16:creationId xmlns:a16="http://schemas.microsoft.com/office/drawing/2014/main" id="{2207FD4B-4FF8-436D-8F1E-BA4A8494F16F}"/>
              </a:ext>
            </a:extLst>
          </p:cNvPr>
          <p:cNvSpPr txBox="1"/>
          <p:nvPr/>
        </p:nvSpPr>
        <p:spPr>
          <a:xfrm>
            <a:off x="107504" y="51471"/>
            <a:ext cx="7920881" cy="523220"/>
          </a:xfrm>
          <a:prstGeom prst="rect">
            <a:avLst/>
          </a:prstGeom>
          <a:noFill/>
        </p:spPr>
        <p:txBody>
          <a:bodyPr wrap="square" rtlCol="0">
            <a:spAutoFit/>
          </a:bodyPr>
          <a:lstStyle/>
          <a:p>
            <a:r>
              <a:rPr lang="en-US" sz="1400" b="1" dirty="0">
                <a:solidFill>
                  <a:srgbClr val="0070C0"/>
                </a:solidFill>
              </a:rPr>
              <a:t>Euclid Plays an essential role in critical components assembly for ANL-SLAC Cavity-based FEL Experiment at LCLS-II</a:t>
            </a:r>
          </a:p>
        </p:txBody>
      </p:sp>
      <p:pic>
        <p:nvPicPr>
          <p:cNvPr id="11" name="Picture 10" descr="A picture containing indoor, cluttered, dirty&#10;&#10;Description automatically generated">
            <a:extLst>
              <a:ext uri="{FF2B5EF4-FFF2-40B4-BE49-F238E27FC236}">
                <a16:creationId xmlns:a16="http://schemas.microsoft.com/office/drawing/2014/main" id="{34019F1A-64BC-A5A8-557F-8C3DE1BC16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9" y="669884"/>
            <a:ext cx="5580112" cy="4185084"/>
          </a:xfrm>
          <a:prstGeom prst="rect">
            <a:avLst/>
          </a:prstGeom>
        </p:spPr>
      </p:pic>
      <p:sp>
        <p:nvSpPr>
          <p:cNvPr id="12" name="TextBox 11">
            <a:extLst>
              <a:ext uri="{FF2B5EF4-FFF2-40B4-BE49-F238E27FC236}">
                <a16:creationId xmlns:a16="http://schemas.microsoft.com/office/drawing/2014/main" id="{9A1AFF21-97B3-BFC3-C20D-D18C8CD943EA}"/>
              </a:ext>
            </a:extLst>
          </p:cNvPr>
          <p:cNvSpPr txBox="1"/>
          <p:nvPr/>
        </p:nvSpPr>
        <p:spPr>
          <a:xfrm>
            <a:off x="93881" y="1059923"/>
            <a:ext cx="3338896" cy="3093154"/>
          </a:xfrm>
          <a:prstGeom prst="rect">
            <a:avLst/>
          </a:prstGeom>
          <a:noFill/>
        </p:spPr>
        <p:txBody>
          <a:bodyPr wrap="square">
            <a:spAutoFit/>
          </a:bodyPr>
          <a:lstStyle/>
          <a:p>
            <a:pPr marL="171446" indent="-171446" algn="just">
              <a:spcAft>
                <a:spcPts val="600"/>
              </a:spcAft>
              <a:buFont typeface="Wingdings" panose="05000000000000000000" pitchFamily="2" charset="2"/>
              <a:buChar char="Ø"/>
            </a:pPr>
            <a:r>
              <a:rPr lang="en-US" sz="1200" dirty="0">
                <a:solidFill>
                  <a:srgbClr val="333333"/>
                </a:solidFill>
                <a:latin typeface="Arial" panose="020B0604020202020204" pitchFamily="34" charset="0"/>
              </a:rPr>
              <a:t>The X-ray FEL oscillator (XFELO) and the X-ray regenerative amplifier FEL (XRAFEL) concepts use this technique </a:t>
            </a:r>
          </a:p>
          <a:p>
            <a:pPr marL="171446" indent="-171446" algn="just">
              <a:spcAft>
                <a:spcPts val="600"/>
              </a:spcAft>
              <a:buFont typeface="Wingdings" panose="05000000000000000000" pitchFamily="2" charset="2"/>
              <a:buChar char="Ø"/>
            </a:pPr>
            <a:r>
              <a:rPr lang="en-US" sz="1200" dirty="0">
                <a:solidFill>
                  <a:srgbClr val="333333"/>
                </a:solidFill>
                <a:latin typeface="Arial" panose="020B0604020202020204" pitchFamily="34" charset="0"/>
              </a:rPr>
              <a:t>Both schemes require a high repetition rate electron beam, an undulator to provide FEL gain, and an X- ray cavity to recirculate and monochromatize the radiation. </a:t>
            </a:r>
          </a:p>
          <a:p>
            <a:pPr marL="171446" indent="-171446" algn="just">
              <a:spcAft>
                <a:spcPts val="600"/>
              </a:spcAft>
              <a:buFont typeface="Wingdings" panose="05000000000000000000" pitchFamily="2" charset="2"/>
              <a:buChar char="Ø"/>
            </a:pPr>
            <a:r>
              <a:rPr lang="en-US" sz="1200" dirty="0">
                <a:solidFill>
                  <a:srgbClr val="333333"/>
                </a:solidFill>
                <a:latin typeface="Arial" panose="020B0604020202020204" pitchFamily="34" charset="0"/>
              </a:rPr>
              <a:t>A joint Argonne National Laboratory (ANL) and SLAC National Laboratory (SLAC) collaboration aimed at enabling these schemes at LCLS-II. </a:t>
            </a:r>
          </a:p>
          <a:p>
            <a:pPr marL="171446" indent="-171446" algn="just">
              <a:buFont typeface="Wingdings" panose="05000000000000000000" pitchFamily="2" charset="2"/>
              <a:buChar char="Ø"/>
            </a:pPr>
            <a:r>
              <a:rPr lang="en-US" sz="1200" dirty="0">
                <a:solidFill>
                  <a:srgbClr val="333333"/>
                </a:solidFill>
                <a:latin typeface="Arial" panose="020B0604020202020204" pitchFamily="34" charset="0"/>
                <a:cs typeface="Arial" panose="020B0604020202020204" pitchFamily="34" charset="0"/>
              </a:rPr>
              <a:t>Euclid has been actively participating this project by assembling, testing, and QA all critical components in Euclid Class10k cleanroom at Euclid West facility.</a:t>
            </a:r>
            <a:endParaRPr lang="en-US"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C2F3AA5-25D4-F71D-4130-093D87246230}"/>
              </a:ext>
            </a:extLst>
          </p:cNvPr>
          <p:cNvSpPr txBox="1"/>
          <p:nvPr/>
        </p:nvSpPr>
        <p:spPr>
          <a:xfrm>
            <a:off x="1452306" y="4228890"/>
            <a:ext cx="2124236" cy="523220"/>
          </a:xfrm>
          <a:prstGeom prst="rect">
            <a:avLst/>
          </a:prstGeom>
          <a:noFill/>
        </p:spPr>
        <p:txBody>
          <a:bodyPr wrap="square" rtlCol="0">
            <a:spAutoFit/>
          </a:bodyPr>
          <a:lstStyle/>
          <a:p>
            <a:r>
              <a:rPr lang="en-US" sz="1400" dirty="0"/>
              <a:t>Clean room facility at Bolingbrook IL</a:t>
            </a:r>
          </a:p>
        </p:txBody>
      </p:sp>
    </p:spTree>
    <p:extLst>
      <p:ext uri="{BB962C8B-B14F-4D97-AF65-F5344CB8AC3E}">
        <p14:creationId xmlns:p14="http://schemas.microsoft.com/office/powerpoint/2010/main" val="1855990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55260" y="4869656"/>
            <a:ext cx="457200" cy="273844"/>
          </a:xfrm>
        </p:spPr>
        <p:txBody>
          <a:bodyPr/>
          <a:lstStyle/>
          <a:p>
            <a:fld id="{B6F15528-21DE-4FAA-801E-634DDDAF4B2B}" type="slidenum">
              <a:rPr lang="en-US" smtClean="0"/>
              <a:pPr/>
              <a:t>12</a:t>
            </a:fld>
            <a:endParaRPr lang="en-US" dirty="0"/>
          </a:p>
        </p:txBody>
      </p:sp>
      <p:sp>
        <p:nvSpPr>
          <p:cNvPr id="3" name="Rectangle 2"/>
          <p:cNvSpPr/>
          <p:nvPr/>
        </p:nvSpPr>
        <p:spPr>
          <a:xfrm>
            <a:off x="143508" y="1366127"/>
            <a:ext cx="4332269" cy="3231654"/>
          </a:xfrm>
          <a:prstGeom prst="rect">
            <a:avLst/>
          </a:prstGeom>
        </p:spPr>
        <p:txBody>
          <a:bodyPr wrap="square">
            <a:spAutoFit/>
          </a:bodyPr>
          <a:lstStyle/>
          <a:p>
            <a:pPr marL="285750" indent="-285750" algn="just">
              <a:buFont typeface="Wingdings" panose="05000000000000000000" pitchFamily="2" charset="2"/>
              <a:buChar char="Ø"/>
            </a:pPr>
            <a:r>
              <a:rPr lang="en-US" dirty="0">
                <a:solidFill>
                  <a:srgbClr val="0000CC"/>
                </a:solidFill>
                <a:latin typeface="Times New Roman" pitchFamily="18" charset="0"/>
                <a:cs typeface="Times New Roman" pitchFamily="18" charset="0"/>
              </a:rPr>
              <a:t> </a:t>
            </a:r>
            <a:r>
              <a:rPr lang="en-US" sz="1400" dirty="0">
                <a:latin typeface="Arial" panose="020B0604020202020204" pitchFamily="34" charset="0"/>
                <a:cs typeface="Arial" panose="020B0604020202020204" pitchFamily="34" charset="0"/>
              </a:rPr>
              <a:t>A fast controllable tuners would allow microphonics compensation for the SRF accelerator</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with low beam loading. </a:t>
            </a:r>
          </a:p>
          <a:p>
            <a:pPr marL="285750" indent="-285750" algn="just">
              <a:buFont typeface="Wingdings" panose="05000000000000000000" pitchFamily="2" charset="2"/>
              <a:buChar char="Ø"/>
            </a:pPr>
            <a:endParaRPr lang="en-US" sz="1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n-US" sz="1400" dirty="0">
                <a:latin typeface="Arial" panose="020B0604020202020204" pitchFamily="34" charset="0"/>
                <a:cs typeface="Arial" panose="020B0604020202020204" pitchFamily="34" charset="0"/>
              </a:rPr>
              <a:t> Nonlinear ferroelectric microwave components can control the tuning or the input power coupling for rf cavities. Applying a bias voltage across a nonlinear ferroelectric changes its permittivity. This effect is used to cause a phase change of a propagating </a:t>
            </a:r>
            <a:r>
              <a:rPr lang="en-US" sz="1400" dirty="0" err="1">
                <a:latin typeface="Arial" panose="020B0604020202020204" pitchFamily="34" charset="0"/>
                <a:cs typeface="Arial" panose="020B0604020202020204" pitchFamily="34" charset="0"/>
              </a:rPr>
              <a:t>rf</a:t>
            </a:r>
            <a:r>
              <a:rPr lang="en-US" sz="1400" dirty="0">
                <a:latin typeface="Arial" panose="020B0604020202020204" pitchFamily="34" charset="0"/>
                <a:cs typeface="Arial" panose="020B0604020202020204" pitchFamily="34" charset="0"/>
              </a:rPr>
              <a:t> signal or change the resonant frequency of a cavity. </a:t>
            </a:r>
            <a:r>
              <a:rPr lang="en-US" sz="1400" b="1" i="1" dirty="0">
                <a:latin typeface="Arial" panose="020B0604020202020204" pitchFamily="34" charset="0"/>
                <a:cs typeface="Arial" panose="020B0604020202020204" pitchFamily="34" charset="0"/>
              </a:rPr>
              <a:t>The key was the development of a low loss highly tunable ferroelectric material.</a:t>
            </a:r>
          </a:p>
          <a:p>
            <a:pPr algn="just">
              <a:buFont typeface="Wingdings" pitchFamily="2" charset="2"/>
              <a:buChar char="Ø"/>
            </a:pPr>
            <a:endParaRPr lang="en-US" dirty="0">
              <a:solidFill>
                <a:srgbClr val="0000CC"/>
              </a:solidFill>
              <a:latin typeface="Times New Roman" pitchFamily="18" charset="0"/>
              <a:cs typeface="Times New Roman" pitchFamily="18" charset="0"/>
            </a:endParaRPr>
          </a:p>
        </p:txBody>
      </p:sp>
      <p:sp>
        <p:nvSpPr>
          <p:cNvPr id="5" name="Text Box 205"/>
          <p:cNvSpPr txBox="1">
            <a:spLocks noChangeArrowheads="1"/>
          </p:cNvSpPr>
          <p:nvPr/>
        </p:nvSpPr>
        <p:spPr bwMode="auto">
          <a:xfrm>
            <a:off x="143508" y="95305"/>
            <a:ext cx="85689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spcBef>
                <a:spcPct val="50000"/>
              </a:spcBef>
            </a:pPr>
            <a:r>
              <a:rPr lang="en-US" altLang="zh-CN" dirty="0">
                <a:solidFill>
                  <a:srgbClr val="0070C0"/>
                </a:solidFill>
                <a:latin typeface="Arial" panose="020B0604020202020204" pitchFamily="34" charset="0"/>
                <a:ea typeface="+mj-ea"/>
              </a:rPr>
              <a:t>Motivation Fast Ferroelectric Tuner</a:t>
            </a:r>
          </a:p>
        </p:txBody>
      </p:sp>
      <p:pic>
        <p:nvPicPr>
          <p:cNvPr id="6" name="Picture 5"/>
          <p:cNvPicPr>
            <a:picLocks noChangeAspect="1"/>
          </p:cNvPicPr>
          <p:nvPr/>
        </p:nvPicPr>
        <p:blipFill>
          <a:blip r:embed="rId3"/>
          <a:stretch>
            <a:fillRect/>
          </a:stretch>
        </p:blipFill>
        <p:spPr>
          <a:xfrm>
            <a:off x="7374789" y="636625"/>
            <a:ext cx="1692188" cy="3556947"/>
          </a:xfrm>
          <a:prstGeom prst="rect">
            <a:avLst/>
          </a:prstGeom>
        </p:spPr>
      </p:pic>
      <p:sp>
        <p:nvSpPr>
          <p:cNvPr id="4" name="TextBox 3"/>
          <p:cNvSpPr txBox="1"/>
          <p:nvPr/>
        </p:nvSpPr>
        <p:spPr>
          <a:xfrm>
            <a:off x="7296827" y="4193572"/>
            <a:ext cx="1691680" cy="415498"/>
          </a:xfrm>
          <a:prstGeom prst="rect">
            <a:avLst/>
          </a:prstGeom>
          <a:noFill/>
        </p:spPr>
        <p:txBody>
          <a:bodyPr wrap="square" rtlCol="0">
            <a:spAutoFit/>
          </a:bodyPr>
          <a:lstStyle/>
          <a:p>
            <a:r>
              <a:rPr lang="en-US" sz="1050" dirty="0"/>
              <a:t>Courtesy of N.</a:t>
            </a:r>
            <a:r>
              <a:rPr lang="ru-RU" sz="1050" dirty="0"/>
              <a:t> </a:t>
            </a:r>
            <a:r>
              <a:rPr lang="en-US" sz="1050" dirty="0"/>
              <a:t>Shipman, CERN</a:t>
            </a:r>
          </a:p>
        </p:txBody>
      </p:sp>
      <p:pic>
        <p:nvPicPr>
          <p:cNvPr id="10" name="Picture 9">
            <a:extLst>
              <a:ext uri="{FF2B5EF4-FFF2-40B4-BE49-F238E27FC236}">
                <a16:creationId xmlns:a16="http://schemas.microsoft.com/office/drawing/2014/main" id="{912AB6FB-4EC0-13AD-9D0C-B683AEA93704}"/>
              </a:ext>
            </a:extLst>
          </p:cNvPr>
          <p:cNvPicPr>
            <a:picLocks noChangeAspect="1"/>
          </p:cNvPicPr>
          <p:nvPr/>
        </p:nvPicPr>
        <p:blipFill>
          <a:blip r:embed="rId4"/>
          <a:stretch>
            <a:fillRect/>
          </a:stretch>
        </p:blipFill>
        <p:spPr>
          <a:xfrm>
            <a:off x="4846189" y="2751770"/>
            <a:ext cx="2475957" cy="2005800"/>
          </a:xfrm>
          <a:prstGeom prst="rect">
            <a:avLst/>
          </a:prstGeom>
        </p:spPr>
      </p:pic>
      <p:pic>
        <p:nvPicPr>
          <p:cNvPr id="12" name="Picture 3">
            <a:extLst>
              <a:ext uri="{FF2B5EF4-FFF2-40B4-BE49-F238E27FC236}">
                <a16:creationId xmlns:a16="http://schemas.microsoft.com/office/drawing/2014/main" id="{EE144BFA-D4B1-1D96-63C2-F7F236A7E8C1}"/>
              </a:ext>
            </a:extLst>
          </p:cNvPr>
          <p:cNvPicPr>
            <a:picLocks noChangeAspect="1" noChangeArrowheads="1"/>
          </p:cNvPicPr>
          <p:nvPr/>
        </p:nvPicPr>
        <p:blipFill>
          <a:blip r:embed="rId5" cstate="print"/>
          <a:srcRect l="26193" t="19808" r="29594" b="30096"/>
          <a:stretch>
            <a:fillRect/>
          </a:stretch>
        </p:blipFill>
        <p:spPr bwMode="auto">
          <a:xfrm>
            <a:off x="5292080" y="1291439"/>
            <a:ext cx="1584176" cy="1345057"/>
          </a:xfrm>
          <a:prstGeom prst="rect">
            <a:avLst/>
          </a:prstGeom>
          <a:noFill/>
          <a:ln w="9525">
            <a:noFill/>
            <a:miter lim="800000"/>
            <a:headEnd/>
            <a:tailEnd/>
          </a:ln>
        </p:spPr>
      </p:pic>
      <p:sp>
        <p:nvSpPr>
          <p:cNvPr id="11" name="TextBox 10">
            <a:extLst>
              <a:ext uri="{FF2B5EF4-FFF2-40B4-BE49-F238E27FC236}">
                <a16:creationId xmlns:a16="http://schemas.microsoft.com/office/drawing/2014/main" id="{16B9549D-2BAE-4EAB-9E59-00D5B669790D}"/>
              </a:ext>
            </a:extLst>
          </p:cNvPr>
          <p:cNvSpPr txBox="1"/>
          <p:nvPr/>
        </p:nvSpPr>
        <p:spPr>
          <a:xfrm>
            <a:off x="179512" y="552583"/>
            <a:ext cx="7092788" cy="954107"/>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en-US" sz="1400" dirty="0"/>
              <a:t>Ferroelectrics have unique intrinsic properties that make them extremely attractive for high-energy accelerator applications. Their response time is ≈ 10</a:t>
            </a:r>
            <a:r>
              <a:rPr lang="en-US" sz="1400" baseline="30000" dirty="0"/>
              <a:t>-10</a:t>
            </a:r>
            <a:r>
              <a:rPr lang="en-US" sz="1400" dirty="0"/>
              <a:t> s for ceramic compounds which make ferroelectric promising candidates for the tuning and switching RF devices.</a:t>
            </a:r>
          </a:p>
        </p:txBody>
      </p:sp>
    </p:spTree>
    <p:extLst>
      <p:ext uri="{BB962C8B-B14F-4D97-AF65-F5344CB8AC3E}">
        <p14:creationId xmlns:p14="http://schemas.microsoft.com/office/powerpoint/2010/main" val="318223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73BC8-0A58-8EAE-EE4D-5A8BC7B60AE9}"/>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13</a:t>
            </a:fld>
            <a:endParaRPr lang="en-US" dirty="0">
              <a:ln>
                <a:solidFill>
                  <a:prstClr val="white"/>
                </a:solidFill>
              </a:ln>
              <a:solidFill>
                <a:prstClr val="black">
                  <a:tint val="75000"/>
                </a:prstClr>
              </a:solidFill>
            </a:endParaRPr>
          </a:p>
        </p:txBody>
      </p:sp>
      <p:sp>
        <p:nvSpPr>
          <p:cNvPr id="3" name="Text Box 205">
            <a:extLst>
              <a:ext uri="{FF2B5EF4-FFF2-40B4-BE49-F238E27FC236}">
                <a16:creationId xmlns:a16="http://schemas.microsoft.com/office/drawing/2014/main" id="{FFB66D58-8785-A843-04B5-AF3BAB443211}"/>
              </a:ext>
            </a:extLst>
          </p:cNvPr>
          <p:cNvSpPr txBox="1">
            <a:spLocks noChangeArrowheads="1"/>
          </p:cNvSpPr>
          <p:nvPr/>
        </p:nvSpPr>
        <p:spPr bwMode="auto">
          <a:xfrm>
            <a:off x="215516" y="66829"/>
            <a:ext cx="85689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spcBef>
                <a:spcPct val="50000"/>
              </a:spcBef>
            </a:pPr>
            <a:r>
              <a:rPr lang="en-US" altLang="zh-CN" dirty="0">
                <a:solidFill>
                  <a:srgbClr val="0070C0"/>
                </a:solidFill>
                <a:latin typeface="Arial" panose="020B0604020202020204" pitchFamily="34" charset="0"/>
                <a:ea typeface="+mj-ea"/>
              </a:rPr>
              <a:t>History of the Fast Ferroelectric Tuner Development</a:t>
            </a:r>
          </a:p>
        </p:txBody>
      </p:sp>
      <p:pic>
        <p:nvPicPr>
          <p:cNvPr id="7" name="Picture 6">
            <a:extLst>
              <a:ext uri="{FF2B5EF4-FFF2-40B4-BE49-F238E27FC236}">
                <a16:creationId xmlns:a16="http://schemas.microsoft.com/office/drawing/2014/main" id="{9651ACF7-7921-34ED-2700-BDF969D0906F}"/>
              </a:ext>
            </a:extLst>
          </p:cNvPr>
          <p:cNvPicPr>
            <a:picLocks noChangeAspect="1"/>
          </p:cNvPicPr>
          <p:nvPr/>
        </p:nvPicPr>
        <p:blipFill>
          <a:blip r:embed="rId2"/>
          <a:stretch>
            <a:fillRect/>
          </a:stretch>
        </p:blipFill>
        <p:spPr>
          <a:xfrm>
            <a:off x="7973224" y="448264"/>
            <a:ext cx="1021271" cy="2484173"/>
          </a:xfrm>
          <a:prstGeom prst="rect">
            <a:avLst/>
          </a:prstGeom>
        </p:spPr>
      </p:pic>
      <p:pic>
        <p:nvPicPr>
          <p:cNvPr id="9" name="Picture 8">
            <a:extLst>
              <a:ext uri="{FF2B5EF4-FFF2-40B4-BE49-F238E27FC236}">
                <a16:creationId xmlns:a16="http://schemas.microsoft.com/office/drawing/2014/main" id="{E44C072B-5537-8534-36A9-10BF7E8DF323}"/>
              </a:ext>
            </a:extLst>
          </p:cNvPr>
          <p:cNvPicPr>
            <a:picLocks noChangeAspect="1"/>
          </p:cNvPicPr>
          <p:nvPr/>
        </p:nvPicPr>
        <p:blipFill>
          <a:blip r:embed="rId3"/>
          <a:stretch>
            <a:fillRect/>
          </a:stretch>
        </p:blipFill>
        <p:spPr>
          <a:xfrm>
            <a:off x="7487816" y="3147814"/>
            <a:ext cx="1656184" cy="1363572"/>
          </a:xfrm>
          <a:prstGeom prst="rect">
            <a:avLst/>
          </a:prstGeom>
        </p:spPr>
      </p:pic>
      <p:sp>
        <p:nvSpPr>
          <p:cNvPr id="12" name="TextBox 11">
            <a:extLst>
              <a:ext uri="{FF2B5EF4-FFF2-40B4-BE49-F238E27FC236}">
                <a16:creationId xmlns:a16="http://schemas.microsoft.com/office/drawing/2014/main" id="{53086937-FF75-4C8A-7FD3-7322CAEBC86F}"/>
              </a:ext>
            </a:extLst>
          </p:cNvPr>
          <p:cNvSpPr txBox="1"/>
          <p:nvPr/>
        </p:nvSpPr>
        <p:spPr>
          <a:xfrm>
            <a:off x="399479" y="2679456"/>
            <a:ext cx="7534383" cy="892552"/>
          </a:xfrm>
          <a:prstGeom prst="rect">
            <a:avLst/>
          </a:prstGeom>
          <a:noFill/>
        </p:spPr>
        <p:txBody>
          <a:bodyPr wrap="square" rtlCol="0">
            <a:spAutoFit/>
          </a:bodyPr>
          <a:lstStyle/>
          <a:p>
            <a:r>
              <a:rPr lang="en-US" sz="1300" dirty="0"/>
              <a:t>In 2013, I. Ben-</a:t>
            </a:r>
            <a:r>
              <a:rPr lang="en-US" sz="1300" dirty="0" err="1"/>
              <a:t>Zvi</a:t>
            </a:r>
            <a:r>
              <a:rPr lang="en-US" sz="1300" dirty="0"/>
              <a:t> (BNL) proposed a new topic for the DOE SBIR/STTR program on the ferroelectric fast reactive tuner (F-FRT) development for microphonics compensation. It allowed Euclid to develop a new improved </a:t>
            </a:r>
            <a:r>
              <a:rPr lang="en-US" sz="1300" b="1" i="1" dirty="0"/>
              <a:t>ferroelectric ceramic with ɛ~ 150, </a:t>
            </a:r>
            <a:r>
              <a:rPr lang="en-US" sz="1300" b="1" i="1" dirty="0" err="1"/>
              <a:t>tanδ</a:t>
            </a:r>
            <a:r>
              <a:rPr lang="en-US" sz="1300" b="1" i="1" dirty="0"/>
              <a:t>&lt;1x10</a:t>
            </a:r>
            <a:r>
              <a:rPr lang="en-US" sz="1300" b="1" i="1" baseline="30000" dirty="0"/>
              <a:t>-3</a:t>
            </a:r>
            <a:r>
              <a:rPr lang="en-US" sz="1300" b="1" i="1" dirty="0"/>
              <a:t> at 1.3GHz and the tuning range up to </a:t>
            </a:r>
            <a:r>
              <a:rPr lang="el-GR" sz="1300" b="1" i="1" dirty="0"/>
              <a:t>Δε</a:t>
            </a:r>
            <a:r>
              <a:rPr lang="en-US" sz="1300" b="1" i="1" dirty="0"/>
              <a:t>/</a:t>
            </a:r>
            <a:r>
              <a:rPr lang="el-GR" sz="1300" b="1" i="1" dirty="0"/>
              <a:t>ε</a:t>
            </a:r>
            <a:r>
              <a:rPr lang="en-US" sz="1300" b="1" i="1" dirty="0"/>
              <a:t>~10% at 15 kV/cm</a:t>
            </a:r>
            <a:r>
              <a:rPr lang="en-US" sz="1300" b="1" i="1" baseline="30000" dirty="0"/>
              <a:t>5</a:t>
            </a:r>
            <a:r>
              <a:rPr lang="en-US" sz="1300" dirty="0"/>
              <a:t>. </a:t>
            </a:r>
          </a:p>
        </p:txBody>
      </p:sp>
      <p:sp>
        <p:nvSpPr>
          <p:cNvPr id="14" name="TextBox 13">
            <a:extLst>
              <a:ext uri="{FF2B5EF4-FFF2-40B4-BE49-F238E27FC236}">
                <a16:creationId xmlns:a16="http://schemas.microsoft.com/office/drawing/2014/main" id="{A9B0A820-2B46-4D86-9E4F-5997D6678788}"/>
              </a:ext>
            </a:extLst>
          </p:cNvPr>
          <p:cNvSpPr txBox="1"/>
          <p:nvPr/>
        </p:nvSpPr>
        <p:spPr>
          <a:xfrm>
            <a:off x="933591" y="4306465"/>
            <a:ext cx="3382406" cy="707886"/>
          </a:xfrm>
          <a:prstGeom prst="rect">
            <a:avLst/>
          </a:prstGeom>
          <a:noFill/>
        </p:spPr>
        <p:txBody>
          <a:bodyPr wrap="square" rtlCol="0">
            <a:spAutoFit/>
          </a:bodyPr>
          <a:lstStyle/>
          <a:p>
            <a:r>
              <a:rPr lang="en-US" sz="1000" baseline="30000" dirty="0"/>
              <a:t>1</a:t>
            </a:r>
            <a:r>
              <a:rPr lang="en-US" sz="1000" dirty="0"/>
              <a:t>R. Babbitt et al., 1994. “US Patent, US5334958A, 1993.</a:t>
            </a:r>
          </a:p>
          <a:p>
            <a:r>
              <a:rPr lang="en-US" sz="1000" baseline="30000" dirty="0"/>
              <a:t>2</a:t>
            </a:r>
            <a:r>
              <a:rPr lang="en-US" sz="1000" dirty="0"/>
              <a:t>V. Yakovlev et al. AIP </a:t>
            </a:r>
            <a:r>
              <a:rPr lang="en-US" sz="1000" dirty="0" err="1"/>
              <a:t>Conf.Proc</a:t>
            </a:r>
            <a:r>
              <a:rPr lang="en-US" sz="1000" dirty="0"/>
              <a:t>. 691,187, 2003.</a:t>
            </a:r>
          </a:p>
          <a:p>
            <a:r>
              <a:rPr lang="en-US" sz="1000" baseline="30000" dirty="0"/>
              <a:t>3</a:t>
            </a:r>
            <a:r>
              <a:rPr lang="en-US" sz="1000" dirty="0"/>
              <a:t>S. Kazakov et al. PRAB 13, 113501, 2010</a:t>
            </a:r>
          </a:p>
          <a:p>
            <a:r>
              <a:rPr lang="en-US" sz="1000" dirty="0"/>
              <a:t> </a:t>
            </a:r>
          </a:p>
        </p:txBody>
      </p:sp>
      <p:grpSp>
        <p:nvGrpSpPr>
          <p:cNvPr id="22" name="Group 21">
            <a:extLst>
              <a:ext uri="{FF2B5EF4-FFF2-40B4-BE49-F238E27FC236}">
                <a16:creationId xmlns:a16="http://schemas.microsoft.com/office/drawing/2014/main" id="{4D042130-5C0A-8C87-6DAE-B2F73178AD92}"/>
              </a:ext>
            </a:extLst>
          </p:cNvPr>
          <p:cNvGrpSpPr/>
          <p:nvPr/>
        </p:nvGrpSpPr>
        <p:grpSpPr>
          <a:xfrm>
            <a:off x="477360" y="1386794"/>
            <a:ext cx="7173907" cy="1292662"/>
            <a:chOff x="-471954" y="909894"/>
            <a:chExt cx="8017993" cy="1292662"/>
          </a:xfrm>
        </p:grpSpPr>
        <p:sp>
          <p:nvSpPr>
            <p:cNvPr id="5" name="TextBox 4">
              <a:extLst>
                <a:ext uri="{FF2B5EF4-FFF2-40B4-BE49-F238E27FC236}">
                  <a16:creationId xmlns:a16="http://schemas.microsoft.com/office/drawing/2014/main" id="{1DAC037B-4CB5-E080-0A5C-8B3DCE865D29}"/>
                </a:ext>
              </a:extLst>
            </p:cNvPr>
            <p:cNvSpPr txBox="1"/>
            <p:nvPr/>
          </p:nvSpPr>
          <p:spPr>
            <a:xfrm>
              <a:off x="-471954" y="909894"/>
              <a:ext cx="8017993" cy="1292662"/>
            </a:xfrm>
            <a:prstGeom prst="rect">
              <a:avLst/>
            </a:prstGeom>
            <a:noFill/>
          </p:spPr>
          <p:txBody>
            <a:bodyPr wrap="square">
              <a:spAutoFit/>
            </a:bodyPr>
            <a:lstStyle/>
            <a:p>
              <a:r>
                <a:rPr lang="en-US" sz="1300" dirty="0"/>
                <a:t>Initial project to develop an ultra-fast (~1us) phase shifter/tuner using ferroelectric was carried out in collaboration with Omega-P/Yale University (V. Yakovlev, S. Kazakov) and BNL (I. Ben-</a:t>
              </a:r>
              <a:r>
                <a:rPr lang="en-US" sz="1300" dirty="0" err="1"/>
                <a:t>Zvi</a:t>
              </a:r>
              <a:r>
                <a:rPr lang="en-US" sz="1300" dirty="0"/>
                <a:t>) in 2004-2010</a:t>
              </a:r>
              <a:r>
                <a:rPr lang="en-US" sz="1300" baseline="30000" dirty="0"/>
                <a:t>3</a:t>
              </a:r>
              <a:r>
                <a:rPr lang="en-US" sz="1300" dirty="0"/>
                <a:t>. The phase shifter/tuner was intended to control of coupling of accelerating structures ( phase/amplitude), and to tune resonance frequency of the cavity. With this project, Euclid developed a ferroelectric material with dielectric constant ɛ~ 500, tan</a:t>
              </a:r>
              <a:r>
                <a:rPr lang="el-GR" sz="1300" dirty="0"/>
                <a:t>δ</a:t>
              </a:r>
              <a:r>
                <a:rPr lang="en-US" sz="1300" dirty="0"/>
                <a:t>~2x10</a:t>
              </a:r>
              <a:r>
                <a:rPr lang="en-US" sz="1300" baseline="30000" dirty="0"/>
                <a:t>-3 </a:t>
              </a:r>
              <a:r>
                <a:rPr lang="en-US" sz="1300" dirty="0"/>
                <a:t>at 1.3GHz but low tuning range,                  ~2/ kV/cm</a:t>
              </a:r>
              <a:r>
                <a:rPr lang="en-US" sz="1300" baseline="30000" dirty="0"/>
                <a:t>3,4</a:t>
              </a:r>
              <a:r>
                <a:rPr lang="en-US" sz="1300" dirty="0"/>
                <a:t>.   </a:t>
              </a:r>
            </a:p>
          </p:txBody>
        </p:sp>
        <p:pic>
          <p:nvPicPr>
            <p:cNvPr id="16" name="Picture 15">
              <a:extLst>
                <a:ext uri="{FF2B5EF4-FFF2-40B4-BE49-F238E27FC236}">
                  <a16:creationId xmlns:a16="http://schemas.microsoft.com/office/drawing/2014/main" id="{CA3401A1-4C2E-F69C-9EBC-45E668E69DB0}"/>
                </a:ext>
              </a:extLst>
            </p:cNvPr>
            <p:cNvPicPr>
              <a:picLocks noChangeAspect="1"/>
            </p:cNvPicPr>
            <p:nvPr/>
          </p:nvPicPr>
          <p:blipFill>
            <a:blip r:embed="rId4"/>
            <a:stretch>
              <a:fillRect/>
            </a:stretch>
          </p:blipFill>
          <p:spPr>
            <a:xfrm>
              <a:off x="1313691" y="1913116"/>
              <a:ext cx="880882" cy="253948"/>
            </a:xfrm>
            <a:prstGeom prst="rect">
              <a:avLst/>
            </a:prstGeom>
          </p:spPr>
        </p:pic>
      </p:grpSp>
      <p:sp>
        <p:nvSpPr>
          <p:cNvPr id="19" name="TextBox 18">
            <a:extLst>
              <a:ext uri="{FF2B5EF4-FFF2-40B4-BE49-F238E27FC236}">
                <a16:creationId xmlns:a16="http://schemas.microsoft.com/office/drawing/2014/main" id="{1EE3E42C-1621-6C94-837C-1BCB92F7E33E}"/>
              </a:ext>
            </a:extLst>
          </p:cNvPr>
          <p:cNvSpPr txBox="1"/>
          <p:nvPr/>
        </p:nvSpPr>
        <p:spPr>
          <a:xfrm>
            <a:off x="388385" y="3572008"/>
            <a:ext cx="7020780" cy="692497"/>
          </a:xfrm>
          <a:prstGeom prst="rect">
            <a:avLst/>
          </a:prstGeom>
          <a:noFill/>
        </p:spPr>
        <p:txBody>
          <a:bodyPr wrap="square" rtlCol="0">
            <a:spAutoFit/>
          </a:bodyPr>
          <a:lstStyle/>
          <a:p>
            <a:r>
              <a:rPr lang="en-US" sz="1300" dirty="0"/>
              <a:t>A new, simple coaxial tuner design</a:t>
            </a:r>
            <a:r>
              <a:rPr lang="en-US" sz="1300" baseline="30000" dirty="0"/>
              <a:t> </a:t>
            </a:r>
            <a:r>
              <a:rPr lang="en-US" sz="1300" dirty="0"/>
              <a:t>(S. Kazakov) for the F-FRT became feasible</a:t>
            </a:r>
            <a:r>
              <a:rPr lang="en-US" sz="1300" baseline="30000" dirty="0"/>
              <a:t>5</a:t>
            </a:r>
            <a:r>
              <a:rPr lang="en-US" sz="1300" dirty="0"/>
              <a:t>, and the 400 MHz tuner prototype was fabricated by Euclid and tested at CERN in 2019 with the 400 MHz SRF cavity</a:t>
            </a:r>
            <a:r>
              <a:rPr lang="en-US" sz="1300" baseline="30000" dirty="0"/>
              <a:t>6</a:t>
            </a:r>
            <a:r>
              <a:rPr lang="en-US" sz="1300" dirty="0"/>
              <a:t>. </a:t>
            </a:r>
          </a:p>
        </p:txBody>
      </p:sp>
      <p:sp>
        <p:nvSpPr>
          <p:cNvPr id="21" name="TextBox 20">
            <a:extLst>
              <a:ext uri="{FF2B5EF4-FFF2-40B4-BE49-F238E27FC236}">
                <a16:creationId xmlns:a16="http://schemas.microsoft.com/office/drawing/2014/main" id="{16359380-8513-D152-DF70-1477F9B5ED9C}"/>
              </a:ext>
            </a:extLst>
          </p:cNvPr>
          <p:cNvSpPr txBox="1"/>
          <p:nvPr/>
        </p:nvSpPr>
        <p:spPr>
          <a:xfrm>
            <a:off x="4391980" y="4264505"/>
            <a:ext cx="3762636" cy="553998"/>
          </a:xfrm>
          <a:prstGeom prst="rect">
            <a:avLst/>
          </a:prstGeom>
          <a:noFill/>
        </p:spPr>
        <p:txBody>
          <a:bodyPr wrap="square" rtlCol="0">
            <a:spAutoFit/>
          </a:bodyPr>
          <a:lstStyle/>
          <a:p>
            <a:r>
              <a:rPr lang="en-US" sz="1000" baseline="30000" dirty="0"/>
              <a:t>4</a:t>
            </a:r>
            <a:r>
              <a:rPr lang="en-US" sz="1000" dirty="0"/>
              <a:t>A. Kanareykin et al. Proc. EPAC 2006, 3251, 2006.</a:t>
            </a:r>
            <a:endParaRPr lang="en-US" sz="1000" baseline="30000" dirty="0"/>
          </a:p>
          <a:p>
            <a:r>
              <a:rPr lang="en-US" sz="1000" baseline="30000" dirty="0"/>
              <a:t>5</a:t>
            </a:r>
            <a:r>
              <a:rPr lang="en-US" sz="1000" dirty="0"/>
              <a:t>A. Kanareykin et al. Proc. IPAC2013, 2486, 2014.</a:t>
            </a:r>
          </a:p>
          <a:p>
            <a:r>
              <a:rPr lang="en-US" sz="1000" baseline="30000" dirty="0"/>
              <a:t>6</a:t>
            </a:r>
            <a:r>
              <a:rPr lang="en-US" sz="1000" dirty="0"/>
              <a:t>N.Shipman et al. Proc. SRF2019, Dresden,WETEB7, 2019. </a:t>
            </a:r>
            <a:endParaRPr lang="en-US" sz="1000" baseline="30000" dirty="0"/>
          </a:p>
        </p:txBody>
      </p:sp>
      <p:sp>
        <p:nvSpPr>
          <p:cNvPr id="24" name="TextBox 23">
            <a:extLst>
              <a:ext uri="{FF2B5EF4-FFF2-40B4-BE49-F238E27FC236}">
                <a16:creationId xmlns:a16="http://schemas.microsoft.com/office/drawing/2014/main" id="{724C98DE-8A60-798B-5088-903F3056EB06}"/>
              </a:ext>
            </a:extLst>
          </p:cNvPr>
          <p:cNvSpPr txBox="1"/>
          <p:nvPr/>
        </p:nvSpPr>
        <p:spPr>
          <a:xfrm>
            <a:off x="441671" y="505669"/>
            <a:ext cx="7339718" cy="892552"/>
          </a:xfrm>
          <a:prstGeom prst="rect">
            <a:avLst/>
          </a:prstGeom>
          <a:noFill/>
        </p:spPr>
        <p:txBody>
          <a:bodyPr wrap="square">
            <a:spAutoFit/>
          </a:bodyPr>
          <a:lstStyle/>
          <a:p>
            <a:r>
              <a:rPr lang="en-US" sz="1300" dirty="0"/>
              <a:t>Ferroelectric phase and amplitude control was developed during the 1990’s</a:t>
            </a:r>
            <a:r>
              <a:rPr lang="en-US" sz="1300" baseline="30000" dirty="0"/>
              <a:t>1</a:t>
            </a:r>
            <a:r>
              <a:rPr lang="en-US" sz="1300" dirty="0"/>
              <a:t>, in 2003 V. Yakovlev proposed RF switching by changing the frequency of a ’switching NC cavity’ containing ferroelectric material</a:t>
            </a:r>
            <a:r>
              <a:rPr lang="en-US" sz="1300" baseline="30000" dirty="0"/>
              <a:t>2</a:t>
            </a:r>
            <a:r>
              <a:rPr lang="en-US" sz="1300" dirty="0"/>
              <a:t>. In 2006 Ilan Ben-Zvi initiated F-FRT research at BNL whereby the frequency of a SRF cavity would be controlled by an external ferroelectric tuner</a:t>
            </a:r>
          </a:p>
        </p:txBody>
      </p:sp>
    </p:spTree>
    <p:extLst>
      <p:ext uri="{BB962C8B-B14F-4D97-AF65-F5344CB8AC3E}">
        <p14:creationId xmlns:p14="http://schemas.microsoft.com/office/powerpoint/2010/main" val="179440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F43F41F-BAAB-4D00-8258-1DCC3218B7B8}" type="slidenum">
              <a:rPr lang="en-US" smtClean="0"/>
              <a:pPr>
                <a:defRPr/>
              </a:pPr>
              <a:t>14</a:t>
            </a:fld>
            <a:endParaRPr lang="en-US"/>
          </a:p>
        </p:txBody>
      </p:sp>
      <p:sp>
        <p:nvSpPr>
          <p:cNvPr id="3" name="TextBox 2"/>
          <p:cNvSpPr txBox="1"/>
          <p:nvPr/>
        </p:nvSpPr>
        <p:spPr>
          <a:xfrm>
            <a:off x="212366" y="62684"/>
            <a:ext cx="5602816" cy="523220"/>
          </a:xfrm>
          <a:prstGeom prst="rect">
            <a:avLst/>
          </a:prstGeom>
          <a:noFill/>
        </p:spPr>
        <p:txBody>
          <a:bodyPr wrap="none" rtlCol="0">
            <a:spAutoFit/>
          </a:bodyPr>
          <a:lstStyle/>
          <a:p>
            <a:r>
              <a:rPr lang="en-US" altLang="zh-CN" sz="2800" dirty="0">
                <a:solidFill>
                  <a:srgbClr val="0070C0"/>
                </a:solidFill>
                <a:latin typeface="Arial" panose="020B0604020202020204" pitchFamily="34" charset="0"/>
                <a:ea typeface="+mj-ea"/>
                <a:cs typeface="Arial" panose="020B0604020202020204" pitchFamily="34" charset="0"/>
              </a:rPr>
              <a:t>Fast tuning ferroelectric elements </a:t>
            </a:r>
          </a:p>
        </p:txBody>
      </p:sp>
      <p:sp>
        <p:nvSpPr>
          <p:cNvPr id="4" name="TextBox 3"/>
          <p:cNvSpPr txBox="1"/>
          <p:nvPr/>
        </p:nvSpPr>
        <p:spPr>
          <a:xfrm>
            <a:off x="35496" y="663538"/>
            <a:ext cx="5292588" cy="2139047"/>
          </a:xfrm>
          <a:prstGeom prst="rect">
            <a:avLst/>
          </a:prstGeom>
          <a:noFill/>
        </p:spPr>
        <p:txBody>
          <a:bodyPr wrap="square" rtlCol="0">
            <a:spAutoFit/>
          </a:bodyPr>
          <a:lstStyle/>
          <a:p>
            <a:pPr marL="257175" indent="-257175">
              <a:spcBef>
                <a:spcPts val="450"/>
              </a:spcBef>
              <a:spcAft>
                <a:spcPts val="450"/>
              </a:spcAft>
              <a:buFont typeface="Wingdings" panose="05000000000000000000" pitchFamily="2" charset="2"/>
              <a:buChar char="Ø"/>
            </a:pPr>
            <a:r>
              <a:rPr lang="en-US" b="1" dirty="0"/>
              <a:t>Dielectric constant</a:t>
            </a:r>
            <a:r>
              <a:rPr lang="en-US" dirty="0"/>
              <a:t> has to be low (~ 100-150)</a:t>
            </a:r>
          </a:p>
          <a:p>
            <a:pPr marL="257175" indent="-257175">
              <a:spcBef>
                <a:spcPts val="450"/>
              </a:spcBef>
              <a:spcAft>
                <a:spcPts val="450"/>
              </a:spcAft>
              <a:buFont typeface="Wingdings" panose="05000000000000000000" pitchFamily="2" charset="2"/>
              <a:buChar char="Ø"/>
            </a:pPr>
            <a:r>
              <a:rPr lang="en-US" b="1" dirty="0"/>
              <a:t>Loss factor </a:t>
            </a:r>
            <a:r>
              <a:rPr lang="en-US" dirty="0"/>
              <a:t>has to be low ~ 1x10</a:t>
            </a:r>
            <a:r>
              <a:rPr lang="en-US" baseline="30000" dirty="0"/>
              <a:t>-3</a:t>
            </a:r>
            <a:r>
              <a:rPr lang="en-US" dirty="0"/>
              <a:t> at 1 GHz and ~1x10</a:t>
            </a:r>
            <a:r>
              <a:rPr lang="en-US" baseline="30000" dirty="0"/>
              <a:t>-4</a:t>
            </a:r>
            <a:r>
              <a:rPr lang="en-US" dirty="0"/>
              <a:t> at 100 MHz</a:t>
            </a:r>
          </a:p>
          <a:p>
            <a:pPr marL="257175" indent="-257175">
              <a:spcBef>
                <a:spcPts val="450"/>
              </a:spcBef>
              <a:spcAft>
                <a:spcPts val="450"/>
              </a:spcAft>
              <a:buFont typeface="Wingdings" panose="05000000000000000000" pitchFamily="2" charset="2"/>
              <a:buChar char="Ø"/>
            </a:pPr>
            <a:r>
              <a:rPr lang="en-US" b="1" dirty="0"/>
              <a:t>Tuning range </a:t>
            </a:r>
            <a:r>
              <a:rPr lang="en-US" dirty="0"/>
              <a:t>has to be high ~ 6-8% at  15kV/cm</a:t>
            </a:r>
          </a:p>
          <a:p>
            <a:pPr marL="257175" indent="-257175">
              <a:spcBef>
                <a:spcPts val="450"/>
              </a:spcBef>
              <a:spcAft>
                <a:spcPts val="450"/>
              </a:spcAft>
              <a:buFont typeface="Wingdings" panose="05000000000000000000" pitchFamily="2" charset="2"/>
              <a:buChar char="Ø"/>
            </a:pPr>
            <a:r>
              <a:rPr lang="en-US" dirty="0"/>
              <a:t>Can be done with </a:t>
            </a:r>
            <a:r>
              <a:rPr lang="en-US" b="1" dirty="0"/>
              <a:t>(Ba, </a:t>
            </a:r>
            <a:r>
              <a:rPr lang="en-US" b="1" dirty="0" err="1"/>
              <a:t>Sr</a:t>
            </a:r>
            <a:r>
              <a:rPr lang="en-US" b="1" dirty="0"/>
              <a:t>)TiO</a:t>
            </a:r>
            <a:r>
              <a:rPr lang="en-US" b="1" baseline="-25000" dirty="0"/>
              <a:t>4</a:t>
            </a:r>
            <a:r>
              <a:rPr lang="en-US" b="1" dirty="0"/>
              <a:t>+Mg</a:t>
            </a:r>
            <a:r>
              <a:rPr lang="en-US" dirty="0"/>
              <a:t> </a:t>
            </a:r>
            <a:r>
              <a:rPr lang="en-US" b="1" dirty="0"/>
              <a:t>oxides</a:t>
            </a:r>
          </a:p>
        </p:txBody>
      </p:sp>
      <p:sp>
        <p:nvSpPr>
          <p:cNvPr id="1648" name="Rectangle 1647"/>
          <p:cNvSpPr/>
          <p:nvPr/>
        </p:nvSpPr>
        <p:spPr>
          <a:xfrm>
            <a:off x="5184068" y="4147092"/>
            <a:ext cx="4055002" cy="461665"/>
          </a:xfrm>
          <a:prstGeom prst="rect">
            <a:avLst/>
          </a:prstGeom>
        </p:spPr>
        <p:txBody>
          <a:bodyPr wrap="square">
            <a:spAutoFit/>
          </a:bodyPr>
          <a:lstStyle/>
          <a:p>
            <a:r>
              <a:rPr lang="en-US" sz="1200" dirty="0"/>
              <a:t>Curie temperature dependence on Mg-oxide content. Curie temperature shift with Mg based oxide increase </a:t>
            </a:r>
          </a:p>
        </p:txBody>
      </p:sp>
      <p:pic>
        <p:nvPicPr>
          <p:cNvPr id="1646" name="Picture 1645">
            <a:extLst>
              <a:ext uri="{FF2B5EF4-FFF2-40B4-BE49-F238E27FC236}">
                <a16:creationId xmlns:a16="http://schemas.microsoft.com/office/drawing/2014/main" id="{204739BF-14FC-BC8A-423F-64ABB165A42A}"/>
              </a:ext>
            </a:extLst>
          </p:cNvPr>
          <p:cNvPicPr>
            <a:picLocks noChangeAspect="1"/>
          </p:cNvPicPr>
          <p:nvPr/>
        </p:nvPicPr>
        <p:blipFill>
          <a:blip r:embed="rId2"/>
          <a:stretch>
            <a:fillRect/>
          </a:stretch>
        </p:blipFill>
        <p:spPr>
          <a:xfrm>
            <a:off x="5053502" y="1239602"/>
            <a:ext cx="4055002" cy="2899941"/>
          </a:xfrm>
          <a:prstGeom prst="rect">
            <a:avLst/>
          </a:prstGeom>
        </p:spPr>
      </p:pic>
      <p:sp>
        <p:nvSpPr>
          <p:cNvPr id="1649" name="TextBox 1648">
            <a:extLst>
              <a:ext uri="{FF2B5EF4-FFF2-40B4-BE49-F238E27FC236}">
                <a16:creationId xmlns:a16="http://schemas.microsoft.com/office/drawing/2014/main" id="{0D2FC6A9-5770-D9FC-48A1-5CAAEEEEDA2A}"/>
              </a:ext>
            </a:extLst>
          </p:cNvPr>
          <p:cNvSpPr txBox="1"/>
          <p:nvPr/>
        </p:nvSpPr>
        <p:spPr>
          <a:xfrm>
            <a:off x="517081" y="3039802"/>
            <a:ext cx="4536504" cy="1477328"/>
          </a:xfrm>
          <a:prstGeom prst="rect">
            <a:avLst/>
          </a:prstGeom>
          <a:noFill/>
        </p:spPr>
        <p:txBody>
          <a:bodyPr wrap="square" rtlCol="0">
            <a:spAutoFit/>
          </a:bodyPr>
          <a:lstStyle/>
          <a:p>
            <a:r>
              <a:rPr lang="en-US" dirty="0"/>
              <a:t>Dielectric constant of pure BST ~ 1000, and it’s lossy. To reduce both eps and tan</a:t>
            </a:r>
            <a:r>
              <a:rPr lang="el-GR" dirty="0"/>
              <a:t>δ</a:t>
            </a:r>
            <a:r>
              <a:rPr lang="en-US" dirty="0"/>
              <a:t>, one has to develop a mixture (solid solution) of BST ferroelectric and low loss linear ceramic</a:t>
            </a:r>
          </a:p>
        </p:txBody>
      </p:sp>
      <p:sp>
        <p:nvSpPr>
          <p:cNvPr id="1650" name="Arrow: Right 1649">
            <a:extLst>
              <a:ext uri="{FF2B5EF4-FFF2-40B4-BE49-F238E27FC236}">
                <a16:creationId xmlns:a16="http://schemas.microsoft.com/office/drawing/2014/main" id="{92A7B874-5A87-5C37-703B-6773393D413E}"/>
              </a:ext>
            </a:extLst>
          </p:cNvPr>
          <p:cNvSpPr/>
          <p:nvPr/>
        </p:nvSpPr>
        <p:spPr>
          <a:xfrm rot="10800000">
            <a:off x="6768244" y="3607553"/>
            <a:ext cx="972108" cy="18002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438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1C9979-CF22-EEE7-606F-CA8153ADC903}"/>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15</a:t>
            </a:fld>
            <a:endParaRPr lang="en-US" dirty="0">
              <a:ln>
                <a:solidFill>
                  <a:prstClr val="white"/>
                </a:solidFill>
              </a:ln>
              <a:solidFill>
                <a:prstClr val="black">
                  <a:tint val="75000"/>
                </a:prstClr>
              </a:solidFill>
            </a:endParaRPr>
          </a:p>
        </p:txBody>
      </p:sp>
      <p:sp>
        <p:nvSpPr>
          <p:cNvPr id="24" name="Rectangle 23">
            <a:extLst>
              <a:ext uri="{FF2B5EF4-FFF2-40B4-BE49-F238E27FC236}">
                <a16:creationId xmlns:a16="http://schemas.microsoft.com/office/drawing/2014/main" id="{52A1E8C4-88BC-3632-5EDD-F7A53EA07C16}"/>
              </a:ext>
            </a:extLst>
          </p:cNvPr>
          <p:cNvSpPr/>
          <p:nvPr/>
        </p:nvSpPr>
        <p:spPr>
          <a:xfrm>
            <a:off x="215517" y="139447"/>
            <a:ext cx="6336704" cy="461665"/>
          </a:xfrm>
          <a:prstGeom prst="rect">
            <a:avLst/>
          </a:prstGeom>
        </p:spPr>
        <p:txBody>
          <a:bodyPr wrap="square">
            <a:spAutoFit/>
          </a:bodyPr>
          <a:lstStyle/>
          <a:p>
            <a:r>
              <a:rPr lang="el-GR" sz="2400" dirty="0">
                <a:solidFill>
                  <a:srgbClr val="0070C0"/>
                </a:solidFill>
              </a:rPr>
              <a:t>ε</a:t>
            </a:r>
            <a:r>
              <a:rPr lang="en-US" sz="2400" dirty="0">
                <a:solidFill>
                  <a:srgbClr val="0070C0"/>
                </a:solidFill>
              </a:rPr>
              <a:t> and tan</a:t>
            </a:r>
            <a:r>
              <a:rPr lang="el-GR" sz="2400" dirty="0">
                <a:solidFill>
                  <a:srgbClr val="0070C0"/>
                </a:solidFill>
              </a:rPr>
              <a:t>δ</a:t>
            </a:r>
            <a:r>
              <a:rPr lang="en-US" sz="2400" dirty="0">
                <a:solidFill>
                  <a:srgbClr val="0070C0"/>
                </a:solidFill>
              </a:rPr>
              <a:t> vs. temperature and frequency</a:t>
            </a:r>
          </a:p>
        </p:txBody>
      </p:sp>
      <p:sp>
        <p:nvSpPr>
          <p:cNvPr id="25" name="TextBox 24">
            <a:extLst>
              <a:ext uri="{FF2B5EF4-FFF2-40B4-BE49-F238E27FC236}">
                <a16:creationId xmlns:a16="http://schemas.microsoft.com/office/drawing/2014/main" id="{BF170BB7-03AB-827B-F246-70820881DC43}"/>
              </a:ext>
            </a:extLst>
          </p:cNvPr>
          <p:cNvSpPr txBox="1"/>
          <p:nvPr/>
        </p:nvSpPr>
        <p:spPr>
          <a:xfrm>
            <a:off x="3383869" y="3102448"/>
            <a:ext cx="2772308" cy="1031051"/>
          </a:xfrm>
          <a:prstGeom prst="rect">
            <a:avLst/>
          </a:prstGeom>
          <a:noFill/>
        </p:spPr>
        <p:txBody>
          <a:bodyPr wrap="square" rtlCol="0">
            <a:spAutoFit/>
          </a:bodyPr>
          <a:lstStyle/>
          <a:p>
            <a:pPr marL="285750" indent="-285750">
              <a:spcBef>
                <a:spcPts val="0"/>
              </a:spcBef>
              <a:spcAft>
                <a:spcPts val="600"/>
              </a:spcAft>
              <a:buFont typeface="Wingdings" panose="05000000000000000000" pitchFamily="2" charset="2"/>
              <a:buChar char="Ø"/>
            </a:pPr>
            <a:r>
              <a:rPr lang="en-US" sz="1400" dirty="0"/>
              <a:t>Dielectric constant weakly depends on the frequency</a:t>
            </a:r>
          </a:p>
          <a:p>
            <a:pPr marL="285750" indent="-285750">
              <a:spcAft>
                <a:spcPts val="600"/>
              </a:spcAft>
              <a:buFont typeface="Wingdings" panose="05000000000000000000" pitchFamily="2" charset="2"/>
              <a:buChar char="Ø"/>
            </a:pPr>
            <a:r>
              <a:rPr lang="en-US" sz="1400" dirty="0"/>
              <a:t>Loss tangent increase linearly with frequency</a:t>
            </a:r>
          </a:p>
        </p:txBody>
      </p:sp>
      <p:sp>
        <p:nvSpPr>
          <p:cNvPr id="26" name="TextBox 25">
            <a:extLst>
              <a:ext uri="{FF2B5EF4-FFF2-40B4-BE49-F238E27FC236}">
                <a16:creationId xmlns:a16="http://schemas.microsoft.com/office/drawing/2014/main" id="{B1EDCC03-B74B-B90B-385A-EA42C03CD622}"/>
              </a:ext>
            </a:extLst>
          </p:cNvPr>
          <p:cNvSpPr txBox="1"/>
          <p:nvPr/>
        </p:nvSpPr>
        <p:spPr>
          <a:xfrm>
            <a:off x="6588224" y="2103698"/>
            <a:ext cx="2268252" cy="1246495"/>
          </a:xfrm>
          <a:prstGeom prst="rect">
            <a:avLst/>
          </a:prstGeom>
          <a:noFill/>
        </p:spPr>
        <p:txBody>
          <a:bodyPr wrap="square" rtlCol="0">
            <a:spAutoFit/>
          </a:bodyPr>
          <a:lstStyle/>
          <a:p>
            <a:pPr>
              <a:spcAft>
                <a:spcPts val="600"/>
              </a:spcAft>
            </a:pPr>
            <a:r>
              <a:rPr lang="en-US" sz="1500" dirty="0"/>
              <a:t>Q×f (GHz)=const</a:t>
            </a:r>
          </a:p>
          <a:p>
            <a:pPr>
              <a:spcAft>
                <a:spcPts val="600"/>
              </a:spcAft>
            </a:pPr>
            <a:r>
              <a:rPr lang="en-US" sz="1500" dirty="0" err="1"/>
              <a:t>tanδ</a:t>
            </a:r>
            <a:r>
              <a:rPr lang="en-US" sz="1500" dirty="0"/>
              <a:t>=1/Q</a:t>
            </a:r>
          </a:p>
          <a:p>
            <a:pPr>
              <a:spcAft>
                <a:spcPts val="600"/>
              </a:spcAft>
            </a:pPr>
            <a:r>
              <a:rPr lang="en-US" sz="1500" dirty="0"/>
              <a:t>for ~1 GHz and </a:t>
            </a:r>
            <a:r>
              <a:rPr lang="el-GR" sz="1500" dirty="0"/>
              <a:t>ε</a:t>
            </a:r>
            <a:r>
              <a:rPr lang="en-US" sz="1500" dirty="0"/>
              <a:t>~150</a:t>
            </a:r>
          </a:p>
          <a:p>
            <a:r>
              <a:rPr lang="en-US" sz="1500" dirty="0"/>
              <a:t>Q×f~1,000, tan</a:t>
            </a:r>
            <a:r>
              <a:rPr lang="el-GR" sz="1500" dirty="0"/>
              <a:t>δ</a:t>
            </a:r>
            <a:r>
              <a:rPr lang="en-US" sz="1500" dirty="0"/>
              <a:t>~1x10</a:t>
            </a:r>
            <a:r>
              <a:rPr lang="en-US" sz="1500" baseline="30000" dirty="0"/>
              <a:t>-3</a:t>
            </a:r>
            <a:endParaRPr lang="en-US" sz="1500" dirty="0"/>
          </a:p>
        </p:txBody>
      </p:sp>
      <p:grpSp>
        <p:nvGrpSpPr>
          <p:cNvPr id="11" name="Group 10">
            <a:extLst>
              <a:ext uri="{FF2B5EF4-FFF2-40B4-BE49-F238E27FC236}">
                <a16:creationId xmlns:a16="http://schemas.microsoft.com/office/drawing/2014/main" id="{3EEC3E7F-B063-86D9-0B37-AD3410EE1379}"/>
              </a:ext>
            </a:extLst>
          </p:cNvPr>
          <p:cNvGrpSpPr/>
          <p:nvPr/>
        </p:nvGrpSpPr>
        <p:grpSpPr>
          <a:xfrm>
            <a:off x="467544" y="668005"/>
            <a:ext cx="2779875" cy="2317901"/>
            <a:chOff x="467544" y="807554"/>
            <a:chExt cx="2779875" cy="2317901"/>
          </a:xfrm>
        </p:grpSpPr>
        <p:pic>
          <p:nvPicPr>
            <p:cNvPr id="7" name="Picture 8">
              <a:extLst>
                <a:ext uri="{FF2B5EF4-FFF2-40B4-BE49-F238E27FC236}">
                  <a16:creationId xmlns:a16="http://schemas.microsoft.com/office/drawing/2014/main" id="{998689BB-EDD6-1550-DBD1-4D1FE4CEA1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57203"/>
              <a:ext cx="2779875" cy="226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2">
              <a:extLst>
                <a:ext uri="{FF2B5EF4-FFF2-40B4-BE49-F238E27FC236}">
                  <a16:creationId xmlns:a16="http://schemas.microsoft.com/office/drawing/2014/main" id="{1651E9D4-FBDA-3883-A892-185A84CE30EE}"/>
                </a:ext>
              </a:extLst>
            </p:cNvPr>
            <p:cNvGrpSpPr>
              <a:grpSpLocks/>
            </p:cNvGrpSpPr>
            <p:nvPr/>
          </p:nvGrpSpPr>
          <p:grpSpPr bwMode="auto">
            <a:xfrm>
              <a:off x="1907704" y="807554"/>
              <a:ext cx="734299" cy="792088"/>
              <a:chOff x="24077612" y="18366430"/>
              <a:chExt cx="6434472" cy="5097439"/>
            </a:xfrm>
          </p:grpSpPr>
          <p:pic>
            <p:nvPicPr>
              <p:cNvPr id="9" name="Picture 11" descr="A close-up of a machine&#10;&#10;Description automatically generated with medium confidence">
                <a:extLst>
                  <a:ext uri="{FF2B5EF4-FFF2-40B4-BE49-F238E27FC236}">
                    <a16:creationId xmlns:a16="http://schemas.microsoft.com/office/drawing/2014/main" id="{819E4239-DD1B-D23A-BEE2-BAF6BD009B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77612" y="18366430"/>
                <a:ext cx="6434472" cy="509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aphical user interface&#10;&#10;Description automatically generated">
                <a:extLst>
                  <a:ext uri="{FF2B5EF4-FFF2-40B4-BE49-F238E27FC236}">
                    <a16:creationId xmlns:a16="http://schemas.microsoft.com/office/drawing/2014/main" id="{6EF92873-D1FF-EC38-E37A-0FF1850057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83674" y="18499793"/>
                <a:ext cx="2625162" cy="224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3" name="Picture 12" descr="A diagram of a graph&#10;&#10;Description automatically generated">
            <a:extLst>
              <a:ext uri="{FF2B5EF4-FFF2-40B4-BE49-F238E27FC236}">
                <a16:creationId xmlns:a16="http://schemas.microsoft.com/office/drawing/2014/main" id="{58489DF5-2D1F-7C8D-472F-D46DE0E37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0560" y="740077"/>
            <a:ext cx="2774038" cy="2227968"/>
          </a:xfrm>
          <a:prstGeom prst="rect">
            <a:avLst/>
          </a:prstGeom>
        </p:spPr>
      </p:pic>
      <p:sp>
        <p:nvSpPr>
          <p:cNvPr id="15" name="TextBox 14">
            <a:extLst>
              <a:ext uri="{FF2B5EF4-FFF2-40B4-BE49-F238E27FC236}">
                <a16:creationId xmlns:a16="http://schemas.microsoft.com/office/drawing/2014/main" id="{FBF145A2-9815-8843-EE1A-21561984B6BD}"/>
              </a:ext>
            </a:extLst>
          </p:cNvPr>
          <p:cNvSpPr txBox="1"/>
          <p:nvPr/>
        </p:nvSpPr>
        <p:spPr>
          <a:xfrm>
            <a:off x="647564" y="3102448"/>
            <a:ext cx="2520280" cy="1491819"/>
          </a:xfrm>
          <a:prstGeom prst="rect">
            <a:avLst/>
          </a:prstGeom>
          <a:noFill/>
        </p:spPr>
        <p:txBody>
          <a:bodyPr wrap="square">
            <a:spAutoFit/>
          </a:bodyPr>
          <a:lstStyle/>
          <a:p>
            <a:pPr>
              <a:lnSpc>
                <a:spcPct val="107000"/>
              </a:lnSpc>
              <a:spcAft>
                <a:spcPts val="600"/>
              </a:spcAft>
            </a:pPr>
            <a:r>
              <a:rPr lang="en-US" altLang="en-US" sz="1200" dirty="0">
                <a:latin typeface="Arial" panose="020B0604020202020204" pitchFamily="34" charset="0"/>
                <a:ea typeface="Calibri" panose="020F0502020204030204" pitchFamily="34" charset="0"/>
                <a:cs typeface="Arial" panose="020B0604020202020204" pitchFamily="34" charset="0"/>
              </a:rPr>
              <a:t>Dielectric constant and tan</a:t>
            </a:r>
            <a:r>
              <a:rPr lang="el-GR" altLang="en-US" sz="1200" dirty="0">
                <a:latin typeface="Arial" panose="020B0604020202020204" pitchFamily="34" charset="0"/>
                <a:ea typeface="Calibri" panose="020F0502020204030204" pitchFamily="34" charset="0"/>
                <a:cs typeface="Arial" panose="020B0604020202020204" pitchFamily="34" charset="0"/>
              </a:rPr>
              <a:t>δ</a:t>
            </a:r>
            <a:r>
              <a:rPr lang="en-US" altLang="en-US" sz="1200" dirty="0">
                <a:latin typeface="Arial" panose="020B0604020202020204" pitchFamily="34" charset="0"/>
                <a:ea typeface="Calibri" panose="020F0502020204030204" pitchFamily="34" charset="0"/>
                <a:cs typeface="Arial" panose="020B0604020202020204" pitchFamily="34" charset="0"/>
              </a:rPr>
              <a:t> measurements in the temperature range T</a:t>
            </a:r>
            <a:r>
              <a:rPr lang="ru-RU" altLang="en-US" sz="1200" dirty="0">
                <a:latin typeface="Arial" panose="020B0604020202020204" pitchFamily="34" charset="0"/>
                <a:ea typeface="Calibri" panose="020F0502020204030204" pitchFamily="34" charset="0"/>
                <a:cs typeface="Arial" panose="020B0604020202020204" pitchFamily="34" charset="0"/>
              </a:rPr>
              <a:t>=</a:t>
            </a:r>
            <a:r>
              <a:rPr lang="en-US" altLang="en-US" sz="1200" dirty="0">
                <a:latin typeface="Arial" panose="020B0604020202020204" pitchFamily="34" charset="0"/>
                <a:ea typeface="Calibri" panose="020F0502020204030204" pitchFamily="34" charset="0"/>
                <a:cs typeface="Arial" panose="020B0604020202020204" pitchFamily="34" charset="0"/>
              </a:rPr>
              <a:t>20</a:t>
            </a:r>
            <a:r>
              <a:rPr lang="ru-RU" altLang="en-US" sz="1200" baseline="30000" dirty="0">
                <a:latin typeface="Arial" panose="020B0604020202020204" pitchFamily="34" charset="0"/>
                <a:ea typeface="Calibri" panose="020F0502020204030204" pitchFamily="34" charset="0"/>
                <a:cs typeface="Arial" panose="020B0604020202020204" pitchFamily="34" charset="0"/>
              </a:rPr>
              <a:t>0</a:t>
            </a:r>
            <a:r>
              <a:rPr lang="ru-RU" altLang="en-US" sz="1200" dirty="0">
                <a:latin typeface="Arial" panose="020B0604020202020204" pitchFamily="34" charset="0"/>
                <a:ea typeface="Calibri" panose="020F0502020204030204" pitchFamily="34" charset="0"/>
                <a:cs typeface="Arial" panose="020B0604020202020204" pitchFamily="34" charset="0"/>
              </a:rPr>
              <a:t>С</a:t>
            </a:r>
            <a:r>
              <a:rPr lang="en-US" altLang="en-US" sz="1200" dirty="0">
                <a:latin typeface="Arial" panose="020B0604020202020204" pitchFamily="34" charset="0"/>
                <a:ea typeface="Calibri" panose="020F0502020204030204" pitchFamily="34" charset="0"/>
                <a:cs typeface="Arial" panose="020B0604020202020204" pitchFamily="34" charset="0"/>
              </a:rPr>
              <a:t>-60</a:t>
            </a:r>
            <a:r>
              <a:rPr lang="ru-RU" altLang="en-US" sz="1200" baseline="30000" dirty="0">
                <a:latin typeface="Arial" panose="020B0604020202020204" pitchFamily="34" charset="0"/>
                <a:ea typeface="Calibri" panose="020F0502020204030204" pitchFamily="34" charset="0"/>
                <a:cs typeface="Arial" panose="020B0604020202020204" pitchFamily="34" charset="0"/>
              </a:rPr>
              <a:t>0</a:t>
            </a:r>
            <a:r>
              <a:rPr lang="ru-RU" altLang="en-US" sz="1200" dirty="0">
                <a:latin typeface="Arial" panose="020B0604020202020204" pitchFamily="34" charset="0"/>
                <a:ea typeface="Calibri" panose="020F0502020204030204" pitchFamily="34" charset="0"/>
                <a:cs typeface="Arial" panose="020B0604020202020204" pitchFamily="34" charset="0"/>
              </a:rPr>
              <a:t>С</a:t>
            </a:r>
            <a:r>
              <a:rPr lang="en-US" altLang="en-US" sz="1200" dirty="0">
                <a:latin typeface="Arial" panose="020B0604020202020204" pitchFamily="34" charset="0"/>
                <a:ea typeface="Calibri" panose="020F0502020204030204" pitchFamily="34" charset="0"/>
                <a:cs typeface="Arial" panose="020B0604020202020204" pitchFamily="34" charset="0"/>
              </a:rPr>
              <a:t> at 400 MHz for the BST(M) ferroelectric material: tan</a:t>
            </a:r>
            <a:r>
              <a:rPr lang="el-GR" altLang="en-US" sz="1200" dirty="0">
                <a:latin typeface="Arial" panose="020B0604020202020204" pitchFamily="34" charset="0"/>
                <a:ea typeface="Calibri" panose="020F0502020204030204" pitchFamily="34" charset="0"/>
                <a:cs typeface="Arial" panose="020B0604020202020204" pitchFamily="34" charset="0"/>
              </a:rPr>
              <a:t>δ</a:t>
            </a:r>
            <a:r>
              <a:rPr lang="en-US" altLang="en-US" sz="1200" dirty="0">
                <a:latin typeface="Arial" panose="020B0604020202020204" pitchFamily="34" charset="0"/>
                <a:ea typeface="Calibri" panose="020F0502020204030204" pitchFamily="34" charset="0"/>
                <a:cs typeface="Arial" panose="020B0604020202020204" pitchFamily="34" charset="0"/>
              </a:rPr>
              <a:t>=1.3</a:t>
            </a:r>
            <a:r>
              <a:rPr lang="ru-RU" altLang="en-US" sz="1200" dirty="0">
                <a:latin typeface="Arial" panose="020B0604020202020204" pitchFamily="34" charset="0"/>
                <a:ea typeface="Calibri" panose="020F0502020204030204" pitchFamily="34" charset="0"/>
                <a:cs typeface="Arial" panose="020B0604020202020204" pitchFamily="34" charset="0"/>
              </a:rPr>
              <a:t>×10</a:t>
            </a:r>
            <a:r>
              <a:rPr lang="ru-RU" altLang="en-US" sz="1200" baseline="30000" dirty="0">
                <a:latin typeface="Arial" panose="020B0604020202020204" pitchFamily="34" charset="0"/>
                <a:ea typeface="Calibri" panose="020F0502020204030204" pitchFamily="34" charset="0"/>
                <a:cs typeface="Arial" panose="020B0604020202020204" pitchFamily="34" charset="0"/>
              </a:rPr>
              <a:t>-3 </a:t>
            </a:r>
            <a:r>
              <a:rPr lang="en-US" altLang="en-US" sz="1200" dirty="0">
                <a:latin typeface="Arial" panose="020B0604020202020204" pitchFamily="34" charset="0"/>
                <a:ea typeface="Calibri" panose="020F0502020204030204" pitchFamily="34" charset="0"/>
                <a:cs typeface="Arial" panose="020B0604020202020204" pitchFamily="34" charset="0"/>
              </a:rPr>
              <a:t>T</a:t>
            </a:r>
            <a:r>
              <a:rPr lang="ru-RU" altLang="en-US" sz="1200" dirty="0">
                <a:latin typeface="Arial" panose="020B0604020202020204" pitchFamily="34" charset="0"/>
                <a:ea typeface="Calibri" panose="020F0502020204030204" pitchFamily="34" charset="0"/>
                <a:cs typeface="Arial" panose="020B0604020202020204" pitchFamily="34" charset="0"/>
              </a:rPr>
              <a:t>=</a:t>
            </a:r>
            <a:r>
              <a:rPr lang="en-US" altLang="en-US" sz="1200" dirty="0">
                <a:latin typeface="Arial" panose="020B0604020202020204" pitchFamily="34" charset="0"/>
                <a:ea typeface="Calibri" panose="020F0502020204030204" pitchFamily="34" charset="0"/>
                <a:cs typeface="Arial" panose="020B0604020202020204" pitchFamily="34" charset="0"/>
              </a:rPr>
              <a:t>22</a:t>
            </a:r>
            <a:r>
              <a:rPr lang="ru-RU" altLang="en-US" sz="1200" baseline="30000" dirty="0">
                <a:latin typeface="Arial" panose="020B0604020202020204" pitchFamily="34" charset="0"/>
                <a:ea typeface="Calibri" panose="020F0502020204030204" pitchFamily="34" charset="0"/>
                <a:cs typeface="Arial" panose="020B0604020202020204" pitchFamily="34" charset="0"/>
              </a:rPr>
              <a:t>0</a:t>
            </a:r>
            <a:r>
              <a:rPr lang="ru-RU" altLang="en-US" sz="1200" dirty="0">
                <a:latin typeface="Arial" panose="020B0604020202020204" pitchFamily="34" charset="0"/>
                <a:ea typeface="Calibri" panose="020F0502020204030204" pitchFamily="34" charset="0"/>
                <a:cs typeface="Arial" panose="020B0604020202020204" pitchFamily="34" charset="0"/>
              </a:rPr>
              <a:t>С</a:t>
            </a:r>
            <a:r>
              <a:rPr lang="en-US" altLang="en-US" sz="1200" dirty="0">
                <a:latin typeface="Arial" panose="020B0604020202020204" pitchFamily="34" charset="0"/>
                <a:ea typeface="Calibri" panose="020F0502020204030204" pitchFamily="34" charset="0"/>
                <a:cs typeface="Arial" panose="020B0604020202020204" pitchFamily="34" charset="0"/>
              </a:rPr>
              <a:t> and ~ 17% improvement at T=5</a:t>
            </a:r>
            <a:r>
              <a:rPr lang="ru-RU" altLang="en-US" sz="1200" dirty="0">
                <a:latin typeface="Arial" panose="020B0604020202020204" pitchFamily="34" charset="0"/>
                <a:ea typeface="Calibri" panose="020F0502020204030204" pitchFamily="34" charset="0"/>
                <a:cs typeface="Arial" panose="020B0604020202020204" pitchFamily="34" charset="0"/>
              </a:rPr>
              <a:t>5</a:t>
            </a:r>
            <a:r>
              <a:rPr lang="ru-RU" altLang="en-US" sz="1200" baseline="30000" dirty="0">
                <a:latin typeface="Arial" panose="020B0604020202020204" pitchFamily="34" charset="0"/>
                <a:ea typeface="Calibri" panose="020F0502020204030204" pitchFamily="34" charset="0"/>
                <a:cs typeface="Arial" panose="020B0604020202020204" pitchFamily="34" charset="0"/>
              </a:rPr>
              <a:t>0</a:t>
            </a:r>
            <a:r>
              <a:rPr lang="ru-RU" altLang="en-US" sz="1200" dirty="0">
                <a:latin typeface="Arial" panose="020B0604020202020204" pitchFamily="34" charset="0"/>
                <a:ea typeface="Calibri" panose="020F0502020204030204" pitchFamily="34" charset="0"/>
                <a:cs typeface="Arial" panose="020B0604020202020204" pitchFamily="34" charset="0"/>
              </a:rPr>
              <a:t>С</a:t>
            </a:r>
            <a:r>
              <a:rPr lang="en-US" altLang="en-US" sz="1400" dirty="0">
                <a:latin typeface="Arial" panose="020B0604020202020204" pitchFamily="34" charset="0"/>
                <a:ea typeface="Calibri" panose="020F0502020204030204" pitchFamily="34" charset="0"/>
                <a:cs typeface="Arial" panose="020B0604020202020204" pitchFamily="34" charset="0"/>
              </a:rPr>
              <a:t>.  </a:t>
            </a:r>
            <a:r>
              <a:rPr lang="ru-RU" altLang="en-US" sz="1400" dirty="0">
                <a:latin typeface="Arial" panose="020B0604020202020204" pitchFamily="34" charset="0"/>
                <a:ea typeface="Calibri" panose="020F0502020204030204" pitchFamily="34" charset="0"/>
                <a:cs typeface="Arial" panose="020B0604020202020204" pitchFamily="34" charset="0"/>
              </a:rPr>
              <a:t> </a:t>
            </a:r>
            <a:endParaRPr lang="en-US" altLang="en-US" sz="1400" dirty="0">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F94AE34-3B21-66B9-279A-49824B02CE59}"/>
              </a:ext>
            </a:extLst>
          </p:cNvPr>
          <p:cNvSpPr txBox="1"/>
          <p:nvPr/>
        </p:nvSpPr>
        <p:spPr>
          <a:xfrm>
            <a:off x="6220312" y="1167705"/>
            <a:ext cx="3004075" cy="584775"/>
          </a:xfrm>
          <a:prstGeom prst="rect">
            <a:avLst/>
          </a:prstGeom>
          <a:noFill/>
        </p:spPr>
        <p:txBody>
          <a:bodyPr wrap="square">
            <a:spAutoFit/>
          </a:bodyPr>
          <a:lstStyle/>
          <a:p>
            <a:pPr marL="285750" indent="-285750">
              <a:buFont typeface="Wingdings" panose="05000000000000000000" pitchFamily="2" charset="2"/>
              <a:buChar char="Ø"/>
            </a:pPr>
            <a:r>
              <a:rPr lang="en-US" sz="1800" dirty="0"/>
              <a:t> </a:t>
            </a:r>
            <a:r>
              <a:rPr lang="en-US" sz="1400" dirty="0"/>
              <a:t>For lower dielectric constant, tan</a:t>
            </a:r>
            <a:r>
              <a:rPr lang="el-GR" sz="1400" dirty="0"/>
              <a:t>δ</a:t>
            </a:r>
            <a:r>
              <a:rPr lang="en-US" sz="1400" dirty="0"/>
              <a:t> is significantly reduced.</a:t>
            </a:r>
          </a:p>
        </p:txBody>
      </p:sp>
    </p:spTree>
    <p:extLst>
      <p:ext uri="{BB962C8B-B14F-4D97-AF65-F5344CB8AC3E}">
        <p14:creationId xmlns:p14="http://schemas.microsoft.com/office/powerpoint/2010/main" val="582689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7"/>
          <p:cNvSpPr>
            <a:spLocks noChangeArrowheads="1"/>
          </p:cNvSpPr>
          <p:nvPr/>
        </p:nvSpPr>
        <p:spPr bwMode="auto">
          <a:xfrm>
            <a:off x="323528" y="-119271"/>
            <a:ext cx="5805115"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US" altLang="zh-CN" sz="2800" dirty="0">
                <a:solidFill>
                  <a:srgbClr val="0070C0"/>
                </a:solidFill>
                <a:latin typeface="Arial" panose="020B0604020202020204" pitchFamily="34" charset="0"/>
                <a:ea typeface="+mj-ea"/>
                <a:cs typeface="Arial" panose="020B0604020202020204" pitchFamily="34" charset="0"/>
              </a:rPr>
              <a:t>Ferroelectric ceramic properties</a:t>
            </a:r>
          </a:p>
        </p:txBody>
      </p:sp>
      <p:sp>
        <p:nvSpPr>
          <p:cNvPr id="2" name="Slide Number Placeholder 1"/>
          <p:cNvSpPr>
            <a:spLocks noGrp="1"/>
          </p:cNvSpPr>
          <p:nvPr>
            <p:ph type="sldNum" sz="quarter" idx="12"/>
          </p:nvPr>
        </p:nvSpPr>
        <p:spPr/>
        <p:txBody>
          <a:bodyPr/>
          <a:lstStyle/>
          <a:p>
            <a:pPr>
              <a:defRPr/>
            </a:pPr>
            <a:fld id="{4F43F41F-BAAB-4D00-8258-1DCC3218B7B8}" type="slidenum">
              <a:rPr lang="en-US" smtClean="0"/>
              <a:pPr>
                <a:defRPr/>
              </a:pPr>
              <a:t>16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02300586"/>
              </p:ext>
            </p:extLst>
          </p:nvPr>
        </p:nvGraphicFramePr>
        <p:xfrm>
          <a:off x="1547664" y="1113589"/>
          <a:ext cx="6372708" cy="3232505"/>
        </p:xfrm>
        <a:graphic>
          <a:graphicData uri="http://schemas.openxmlformats.org/drawingml/2006/table">
            <a:tbl>
              <a:tblPr firstRow="1" bandRow="1">
                <a:tableStyleId>{5C22544A-7EE6-4342-B048-85BDC9FD1C3A}</a:tableStyleId>
              </a:tblPr>
              <a:tblGrid>
                <a:gridCol w="3186354">
                  <a:extLst>
                    <a:ext uri="{9D8B030D-6E8A-4147-A177-3AD203B41FA5}">
                      <a16:colId xmlns:a16="http://schemas.microsoft.com/office/drawing/2014/main" val="20000"/>
                    </a:ext>
                  </a:extLst>
                </a:gridCol>
                <a:gridCol w="3186354">
                  <a:extLst>
                    <a:ext uri="{9D8B030D-6E8A-4147-A177-3AD203B41FA5}">
                      <a16:colId xmlns:a16="http://schemas.microsoft.com/office/drawing/2014/main" val="20001"/>
                    </a:ext>
                  </a:extLst>
                </a:gridCol>
              </a:tblGrid>
              <a:tr h="413145">
                <a:tc>
                  <a:txBody>
                    <a:bodyPr/>
                    <a:lstStyle/>
                    <a:p>
                      <a:r>
                        <a:rPr lang="en-US" sz="1800" dirty="0">
                          <a:latin typeface="Times New Roman" pitchFamily="18" charset="0"/>
                          <a:cs typeface="Times New Roman" pitchFamily="18" charset="0"/>
                        </a:rPr>
                        <a:t>Parameters</a:t>
                      </a:r>
                    </a:p>
                  </a:txBody>
                  <a:tcPr marL="68580" marR="68580" marT="34290" marB="34290"/>
                </a:tc>
                <a:tc>
                  <a:txBody>
                    <a:bodyPr/>
                    <a:lstStyle/>
                    <a:p>
                      <a:r>
                        <a:rPr lang="en-US" sz="1800" dirty="0">
                          <a:latin typeface="Times New Roman" pitchFamily="18" charset="0"/>
                          <a:cs typeface="Times New Roman" pitchFamily="18" charset="0"/>
                        </a:rPr>
                        <a:t>Value</a:t>
                      </a:r>
                    </a:p>
                  </a:txBody>
                  <a:tcPr marL="68580" marR="68580" marT="34290" marB="34290"/>
                </a:tc>
                <a:extLst>
                  <a:ext uri="{0D108BD9-81ED-4DB2-BD59-A6C34878D82A}">
                    <a16:rowId xmlns:a16="http://schemas.microsoft.com/office/drawing/2014/main" val="10000"/>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dielectric constant, </a:t>
                      </a:r>
                      <a:r>
                        <a:rPr kumimoji="0" lang="en-US" sz="1400" b="0" i="1" u="none" strike="noStrike" cap="none" normalizeH="0" baseline="0" dirty="0">
                          <a:ln>
                            <a:noFill/>
                          </a:ln>
                          <a:solidFill>
                            <a:srgbClr val="0033CC"/>
                          </a:solidFill>
                          <a:effectLst/>
                          <a:latin typeface="Arial" pitchFamily="34" charset="0"/>
                          <a:cs typeface="Times New Roman" pitchFamily="18" charset="0"/>
                          <a:sym typeface="Symbol" pitchFamily="18" charset="2"/>
                        </a:rPr>
                        <a:t></a:t>
                      </a: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 ~150</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01"/>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tunability, </a:t>
                      </a:r>
                      <a:r>
                        <a:rPr kumimoji="0" lang="en-US" sz="1400" b="0" i="1" u="none" strike="noStrike" cap="none" normalizeH="0" baseline="0" dirty="0">
                          <a:ln>
                            <a:noFill/>
                          </a:ln>
                          <a:solidFill>
                            <a:srgbClr val="0033CC"/>
                          </a:solidFill>
                          <a:effectLst/>
                          <a:latin typeface="Arial" pitchFamily="34" charset="0"/>
                          <a:cs typeface="Times New Roman" pitchFamily="18" charset="0"/>
                          <a:sym typeface="Symbol" pitchFamily="18" charset="2"/>
                        </a:rPr>
                        <a:t></a:t>
                      </a: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 ~ 10% at 15kV</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a:t>
                      </a:r>
                      <a:r>
                        <a:rPr kumimoji="0" lang="en-US" sz="1400" b="0" i="0" u="none" strike="noStrike" cap="none" normalizeH="0" baseline="0" dirty="0">
                          <a:ln>
                            <a:noFill/>
                          </a:ln>
                          <a:solidFill>
                            <a:srgbClr val="0033CC"/>
                          </a:solidFill>
                          <a:effectLst/>
                          <a:latin typeface="Arial" pitchFamily="34" charset="0"/>
                          <a:cs typeface="Times New Roman" pitchFamily="18" charset="0"/>
                        </a:rPr>
                        <a:t>cm</a:t>
                      </a:r>
                      <a:r>
                        <a:rPr kumimoji="0" lang="en-US" sz="1400" b="0" i="0" u="none" strike="noStrike" cap="none" normalizeH="0" baseline="30000" dirty="0">
                          <a:ln>
                            <a:noFill/>
                          </a:ln>
                          <a:solidFill>
                            <a:srgbClr val="0033CC"/>
                          </a:solidFill>
                          <a:effectLst/>
                          <a:latin typeface="Arial" pitchFamily="34" charset="0"/>
                          <a:cs typeface="Times New Roman" pitchFamily="18" charset="0"/>
                          <a:sym typeface="Symbol" pitchFamily="18" charset="2"/>
                        </a:rPr>
                        <a:t>-1</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 of the bias field</a:t>
                      </a:r>
                    </a:p>
                  </a:txBody>
                  <a:tcPr marL="68573" marR="68573" marT="34288" marB="34288" horzOverflow="overflow"/>
                </a:tc>
                <a:extLst>
                  <a:ext uri="{0D108BD9-81ED-4DB2-BD59-A6C34878D82A}">
                    <a16:rowId xmlns:a16="http://schemas.microsoft.com/office/drawing/2014/main" val="10002"/>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response time</a:t>
                      </a:r>
                      <a:endParaRPr kumimoji="0" lang="en-US" sz="1400" b="0" i="0" u="none" strike="noStrike" cap="none" normalizeH="0" baseline="0">
                        <a:ln>
                          <a:noFill/>
                        </a:ln>
                        <a:solidFill>
                          <a:srgbClr val="0033CC"/>
                        </a:solidFill>
                        <a:effectLst/>
                        <a:latin typeface="Arial" pitchFamily="34" charset="0"/>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&lt; 10 ns </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03"/>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loss tangent at  1.3 GHz, tan</a:t>
                      </a:r>
                      <a:r>
                        <a:rPr kumimoji="0" lang="en-US" sz="1400" b="0" i="1" u="none" strike="noStrike" cap="none" normalizeH="0" baseline="0" dirty="0">
                          <a:ln>
                            <a:noFill/>
                          </a:ln>
                          <a:solidFill>
                            <a:srgbClr val="0033CC"/>
                          </a:solidFill>
                          <a:effectLst/>
                          <a:latin typeface="Arial" pitchFamily="34" charset="0"/>
                          <a:cs typeface="Times New Roman" pitchFamily="18" charset="0"/>
                          <a:sym typeface="Symbol" pitchFamily="18" charset="2"/>
                        </a:rPr>
                        <a:t></a:t>
                      </a:r>
                      <a:r>
                        <a:rPr kumimoji="0" lang="en-US" sz="1400" b="0" i="1" u="none" strike="noStrike" cap="none" normalizeH="0" baseline="0" dirty="0">
                          <a:ln>
                            <a:noFill/>
                          </a:ln>
                          <a:solidFill>
                            <a:srgbClr val="0033CC"/>
                          </a:solidFill>
                          <a:effectLst/>
                          <a:latin typeface="Arial" pitchFamily="34" charset="0"/>
                          <a:cs typeface="Times New Roman" pitchFamily="18" charset="0"/>
                        </a:rPr>
                        <a:t> </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 </a:t>
                      </a:r>
                      <a:endParaRPr kumimoji="0" lang="en-US" sz="1400" b="0" i="1" u="none" strike="noStrike" cap="none" normalizeH="0" baseline="0" dirty="0">
                        <a:ln>
                          <a:noFill/>
                        </a:ln>
                        <a:solidFill>
                          <a:srgbClr val="0033CC"/>
                        </a:solidFill>
                        <a:effectLst/>
                        <a:latin typeface="Arial" pitchFamily="34" charset="0"/>
                        <a:cs typeface="Times New Roman" pitchFamily="18" charset="0"/>
                        <a:sym typeface="Symbol" pitchFamily="18" charset="2"/>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~1</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a:t>
                      </a:r>
                      <a:r>
                        <a:rPr kumimoji="0" lang="en-US" sz="1400" b="0" i="0" u="none" strike="noStrike" cap="none" normalizeH="0" baseline="0" dirty="0">
                          <a:ln>
                            <a:noFill/>
                          </a:ln>
                          <a:solidFill>
                            <a:srgbClr val="0033CC"/>
                          </a:solidFill>
                          <a:effectLst/>
                          <a:latin typeface="Arial" pitchFamily="34" charset="0"/>
                          <a:cs typeface="Times New Roman" pitchFamily="18" charset="0"/>
                        </a:rPr>
                        <a:t>10</a:t>
                      </a:r>
                      <a:r>
                        <a:rPr kumimoji="0" lang="en-US" sz="1400" b="0" i="0" u="none" strike="noStrike" cap="none" normalizeH="0" baseline="30000" dirty="0">
                          <a:ln>
                            <a:noFill/>
                          </a:ln>
                          <a:solidFill>
                            <a:srgbClr val="0033CC"/>
                          </a:solidFill>
                          <a:effectLst/>
                          <a:latin typeface="Arial" pitchFamily="34" charset="0"/>
                          <a:cs typeface="Times New Roman" pitchFamily="18" charset="0"/>
                          <a:sym typeface="Symbol" pitchFamily="18" charset="2"/>
                        </a:rPr>
                        <a:t>-3</a:t>
                      </a:r>
                      <a:endPar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endParaRPr>
                    </a:p>
                  </a:txBody>
                  <a:tcPr marL="68573" marR="68573" marT="34288" marB="34288" horzOverflow="overflow"/>
                </a:tc>
                <a:extLst>
                  <a:ext uri="{0D108BD9-81ED-4DB2-BD59-A6C34878D82A}">
                    <a16:rowId xmlns:a16="http://schemas.microsoft.com/office/drawing/2014/main" val="10004"/>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breakdown limit</a:t>
                      </a:r>
                      <a:endParaRPr kumimoji="0" lang="en-US" sz="1400" b="0" i="0" u="none" strike="noStrike" cap="none" normalizeH="0" baseline="0">
                        <a:ln>
                          <a:noFill/>
                        </a:ln>
                        <a:solidFill>
                          <a:srgbClr val="0033CC"/>
                        </a:solidFill>
                        <a:effectLst/>
                        <a:latin typeface="Arial" pitchFamily="34" charset="0"/>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200 kV/cm</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05"/>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thermal conductivity, </a:t>
                      </a:r>
                      <a:r>
                        <a:rPr kumimoji="0" lang="en-US" sz="1400" b="0" i="1" u="none" strike="noStrike" cap="none" normalizeH="0" baseline="0">
                          <a:ln>
                            <a:noFill/>
                          </a:ln>
                          <a:solidFill>
                            <a:srgbClr val="0033CC"/>
                          </a:solidFill>
                          <a:effectLst/>
                          <a:latin typeface="Arial" pitchFamily="34" charset="0"/>
                          <a:cs typeface="Times New Roman" pitchFamily="18" charset="0"/>
                        </a:rPr>
                        <a:t>K</a:t>
                      </a:r>
                      <a:endParaRPr kumimoji="0" lang="en-US" sz="1400" b="0" i="0" u="none" strike="noStrike" cap="none" normalizeH="0" baseline="0">
                        <a:ln>
                          <a:noFill/>
                        </a:ln>
                        <a:solidFill>
                          <a:srgbClr val="0033CC"/>
                        </a:solidFill>
                        <a:effectLst/>
                        <a:latin typeface="Arial" pitchFamily="34" charset="0"/>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7.02 W/m-K</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06"/>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specific heat, </a:t>
                      </a:r>
                      <a:r>
                        <a:rPr kumimoji="0" lang="en-US" sz="1400" b="0" i="1" u="none" strike="noStrike" cap="none" normalizeH="0" baseline="0">
                          <a:ln>
                            <a:noFill/>
                          </a:ln>
                          <a:solidFill>
                            <a:srgbClr val="0033CC"/>
                          </a:solidFill>
                          <a:effectLst/>
                          <a:latin typeface="Arial" pitchFamily="34" charset="0"/>
                          <a:cs typeface="Times New Roman" pitchFamily="18" charset="0"/>
                        </a:rPr>
                        <a:t>C</a:t>
                      </a:r>
                      <a:endParaRPr kumimoji="0" lang="en-US" sz="1400" b="0" i="0" u="none" strike="noStrike" cap="none" normalizeH="0" baseline="0">
                        <a:ln>
                          <a:noFill/>
                        </a:ln>
                        <a:solidFill>
                          <a:srgbClr val="0033CC"/>
                        </a:solidFill>
                        <a:effectLst/>
                        <a:latin typeface="Arial" pitchFamily="34" charset="0"/>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0.605 kJ/kg-K</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07"/>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density, </a:t>
                      </a:r>
                      <a:r>
                        <a:rPr kumimoji="0" lang="en-US" sz="1400" b="0" i="1" u="none" strike="noStrike" cap="none" normalizeH="0" baseline="0">
                          <a:ln>
                            <a:noFill/>
                          </a:ln>
                          <a:solidFill>
                            <a:srgbClr val="0033CC"/>
                          </a:solidFill>
                          <a:effectLst/>
                          <a:latin typeface="Arial" pitchFamily="34" charset="0"/>
                          <a:cs typeface="Times New Roman" pitchFamily="18" charset="0"/>
                          <a:sym typeface="Symbol" pitchFamily="18" charset="2"/>
                        </a:rPr>
                        <a:t></a:t>
                      </a: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4.86 g/cm</a:t>
                      </a:r>
                      <a:r>
                        <a:rPr kumimoji="0" lang="en-US" sz="1400" b="0" i="0" u="none" strike="noStrike" cap="none" normalizeH="0" baseline="30000" dirty="0">
                          <a:ln>
                            <a:noFill/>
                          </a:ln>
                          <a:solidFill>
                            <a:srgbClr val="0033CC"/>
                          </a:solidFill>
                          <a:effectLst/>
                          <a:latin typeface="Arial" pitchFamily="34" charset="0"/>
                          <a:cs typeface="Times New Roman" pitchFamily="18" charset="0"/>
                        </a:rPr>
                        <a:t>3</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08"/>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coefficient of thermal expansion</a:t>
                      </a:r>
                      <a:endParaRPr kumimoji="0" lang="en-US" sz="1400" b="0" i="0" u="none" strike="noStrike" cap="none" normalizeH="0" baseline="0">
                        <a:ln>
                          <a:noFill/>
                        </a:ln>
                        <a:solidFill>
                          <a:srgbClr val="0033CC"/>
                        </a:solidFill>
                        <a:effectLst/>
                        <a:latin typeface="Arial" pitchFamily="34" charset="0"/>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10.1</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a:t>
                      </a:r>
                      <a:r>
                        <a:rPr kumimoji="0" lang="en-US" sz="1400" b="0" i="0" u="none" strike="noStrike" cap="none" normalizeH="0" baseline="0" dirty="0">
                          <a:ln>
                            <a:noFill/>
                          </a:ln>
                          <a:solidFill>
                            <a:srgbClr val="0033CC"/>
                          </a:solidFill>
                          <a:effectLst/>
                          <a:latin typeface="Arial" pitchFamily="34" charset="0"/>
                          <a:cs typeface="Times New Roman" pitchFamily="18" charset="0"/>
                        </a:rPr>
                        <a:t>10</a:t>
                      </a:r>
                      <a:r>
                        <a:rPr kumimoji="0" lang="en-US" sz="1400" b="0" i="0" u="none" strike="noStrike" cap="none" normalizeH="0" baseline="30000" dirty="0">
                          <a:ln>
                            <a:noFill/>
                          </a:ln>
                          <a:solidFill>
                            <a:srgbClr val="0033CC"/>
                          </a:solidFill>
                          <a:effectLst/>
                          <a:latin typeface="Arial" pitchFamily="34" charset="0"/>
                          <a:cs typeface="Times New Roman" pitchFamily="18" charset="0"/>
                          <a:sym typeface="Symbol" pitchFamily="18" charset="2"/>
                        </a:rPr>
                        <a:t>-6</a:t>
                      </a:r>
                      <a:r>
                        <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rPr>
                        <a:t> K</a:t>
                      </a:r>
                      <a:r>
                        <a:rPr kumimoji="0" lang="en-US" sz="1400" b="0" i="0" u="none" strike="noStrike" cap="none" normalizeH="0" baseline="30000" dirty="0">
                          <a:ln>
                            <a:noFill/>
                          </a:ln>
                          <a:solidFill>
                            <a:srgbClr val="0033CC"/>
                          </a:solidFill>
                          <a:effectLst/>
                          <a:latin typeface="Arial" pitchFamily="34" charset="0"/>
                          <a:cs typeface="Times New Roman" pitchFamily="18" charset="0"/>
                          <a:sym typeface="Symbol" pitchFamily="18" charset="2"/>
                        </a:rPr>
                        <a:t>-1</a:t>
                      </a:r>
                      <a:endParaRPr kumimoji="0" lang="en-US" sz="1400" b="0" i="0" u="none" strike="noStrike" cap="none" normalizeH="0" baseline="0" dirty="0">
                        <a:ln>
                          <a:noFill/>
                        </a:ln>
                        <a:solidFill>
                          <a:srgbClr val="0033CC"/>
                        </a:solidFill>
                        <a:effectLst/>
                        <a:latin typeface="Arial" pitchFamily="34" charset="0"/>
                        <a:cs typeface="Times New Roman" pitchFamily="18" charset="0"/>
                        <a:sym typeface="Symbol" pitchFamily="18" charset="2"/>
                      </a:endParaRPr>
                    </a:p>
                  </a:txBody>
                  <a:tcPr marL="68573" marR="68573" marT="34288" marB="34288" horzOverflow="overflow"/>
                </a:tc>
                <a:extLst>
                  <a:ext uri="{0D108BD9-81ED-4DB2-BD59-A6C34878D82A}">
                    <a16:rowId xmlns:a16="http://schemas.microsoft.com/office/drawing/2014/main" val="10009"/>
                  </a:ext>
                </a:extLst>
              </a:tr>
              <a:tr h="2781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33CC"/>
                          </a:solidFill>
                          <a:effectLst/>
                          <a:latin typeface="Arial" pitchFamily="34" charset="0"/>
                          <a:cs typeface="Times New Roman" pitchFamily="18" charset="0"/>
                        </a:rPr>
                        <a:t>temperature tolerance, </a:t>
                      </a:r>
                      <a:r>
                        <a:rPr kumimoji="0" lang="en-US" sz="1400" b="0" i="0" u="none" strike="noStrike" cap="none" normalizeH="0" baseline="0">
                          <a:ln>
                            <a:noFill/>
                          </a:ln>
                          <a:solidFill>
                            <a:srgbClr val="0033CC"/>
                          </a:solidFill>
                          <a:effectLst/>
                          <a:latin typeface="Arial" pitchFamily="34" charset="0"/>
                          <a:cs typeface="Times New Roman" pitchFamily="18" charset="0"/>
                          <a:sym typeface="Symbol" pitchFamily="18" charset="2"/>
                        </a:rPr>
                        <a:t></a:t>
                      </a:r>
                      <a:r>
                        <a:rPr kumimoji="0" lang="en-US" sz="1400" b="0" i="0" u="none" strike="noStrike" cap="none" normalizeH="0" baseline="0">
                          <a:ln>
                            <a:noFill/>
                          </a:ln>
                          <a:solidFill>
                            <a:srgbClr val="0033CC"/>
                          </a:solidFill>
                          <a:effectLst/>
                          <a:latin typeface="Arial" pitchFamily="34" charset="0"/>
                          <a:cs typeface="Times New Roman" pitchFamily="18" charset="0"/>
                        </a:rPr>
                        <a:t>T</a:t>
                      </a:r>
                      <a:endParaRPr kumimoji="0" lang="en-US" sz="1400" b="0" i="0" u="none" strike="noStrike" cap="none" normalizeH="0" baseline="0">
                        <a:ln>
                          <a:noFill/>
                        </a:ln>
                        <a:solidFill>
                          <a:srgbClr val="0033CC"/>
                        </a:solidFill>
                        <a:effectLst/>
                        <a:latin typeface="Arial" pitchFamily="34" charset="0"/>
                        <a:cs typeface="Times New Roman" pitchFamily="18" charset="0"/>
                        <a:sym typeface="Symbol" pitchFamily="18" charset="2"/>
                      </a:endParaRPr>
                    </a:p>
                  </a:txBody>
                  <a:tcPr marL="68573" marR="68573" marT="34288" marB="34288"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33CC"/>
                          </a:solidFill>
                          <a:effectLst/>
                          <a:latin typeface="Arial" pitchFamily="34" charset="0"/>
                          <a:cs typeface="Times New Roman" pitchFamily="18" charset="0"/>
                        </a:rPr>
                        <a:t>(1-2 units) K</a:t>
                      </a:r>
                      <a:r>
                        <a:rPr kumimoji="0" lang="en-US" sz="1400" b="0" i="0" u="none" strike="noStrike" cap="none" normalizeH="0" baseline="30000" dirty="0">
                          <a:ln>
                            <a:noFill/>
                          </a:ln>
                          <a:solidFill>
                            <a:srgbClr val="0033CC"/>
                          </a:solidFill>
                          <a:effectLst/>
                          <a:latin typeface="Arial" pitchFamily="34" charset="0"/>
                          <a:cs typeface="Times New Roman" pitchFamily="18" charset="0"/>
                        </a:rPr>
                        <a:t>-1</a:t>
                      </a:r>
                      <a:endParaRPr kumimoji="0" lang="en-US" sz="1400" b="0" i="0" u="none" strike="noStrike" cap="none" normalizeH="0" baseline="0" dirty="0">
                        <a:ln>
                          <a:noFill/>
                        </a:ln>
                        <a:solidFill>
                          <a:srgbClr val="0033CC"/>
                        </a:solidFill>
                        <a:effectLst/>
                        <a:latin typeface="Arial" pitchFamily="34" charset="0"/>
                      </a:endParaRPr>
                    </a:p>
                  </a:txBody>
                  <a:tcPr marL="68573" marR="68573" marT="34288" marB="34288" horzOverflow="overflow"/>
                </a:tc>
                <a:extLst>
                  <a:ext uri="{0D108BD9-81ED-4DB2-BD59-A6C34878D82A}">
                    <a16:rowId xmlns:a16="http://schemas.microsoft.com/office/drawing/2014/main" val="10010"/>
                  </a:ext>
                </a:extLst>
              </a:tr>
            </a:tbl>
          </a:graphicData>
        </a:graphic>
      </p:graphicFrame>
      <p:sp>
        <p:nvSpPr>
          <p:cNvPr id="3" name="Oval 2"/>
          <p:cNvSpPr/>
          <p:nvPr/>
        </p:nvSpPr>
        <p:spPr>
          <a:xfrm>
            <a:off x="4608004" y="2040248"/>
            <a:ext cx="918102" cy="351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0FECB50-7491-0992-1748-8DC3B2DDEFE9}"/>
              </a:ext>
            </a:extLst>
          </p:cNvPr>
          <p:cNvSpPr/>
          <p:nvPr/>
        </p:nvSpPr>
        <p:spPr>
          <a:xfrm>
            <a:off x="4572000" y="1491630"/>
            <a:ext cx="918102" cy="351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90E733B-0585-A382-6C44-7ECDE00D487D}"/>
              </a:ext>
            </a:extLst>
          </p:cNvPr>
          <p:cNvSpPr/>
          <p:nvPr/>
        </p:nvSpPr>
        <p:spPr>
          <a:xfrm>
            <a:off x="4572000" y="4029911"/>
            <a:ext cx="1476164" cy="351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8BB8207-963B-BE98-46B4-FC7518D327B2}"/>
              </a:ext>
            </a:extLst>
          </p:cNvPr>
          <p:cNvSpPr/>
          <p:nvPr/>
        </p:nvSpPr>
        <p:spPr>
          <a:xfrm>
            <a:off x="4573067" y="2310941"/>
            <a:ext cx="918102" cy="351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75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t="18573" b="23311"/>
          <a:stretch>
            <a:fillRect/>
          </a:stretch>
        </p:blipFill>
        <p:spPr bwMode="auto">
          <a:xfrm>
            <a:off x="1143000" y="114477"/>
            <a:ext cx="6858000" cy="2998461"/>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4F43F41F-BAAB-4D00-8258-1DCC3218B7B8}" type="slidenum">
              <a:rPr lang="en-US" smtClean="0"/>
              <a:pPr>
                <a:defRPr/>
              </a:pPr>
              <a:t>17</a:t>
            </a:fld>
            <a:endParaRPr lang="en-US"/>
          </a:p>
        </p:txBody>
      </p:sp>
      <p:sp>
        <p:nvSpPr>
          <p:cNvPr id="7" name="TextBox 6"/>
          <p:cNvSpPr txBox="1"/>
          <p:nvPr/>
        </p:nvSpPr>
        <p:spPr>
          <a:xfrm>
            <a:off x="251520" y="131881"/>
            <a:ext cx="6094297" cy="523220"/>
          </a:xfrm>
          <a:prstGeom prst="rect">
            <a:avLst/>
          </a:prstGeom>
          <a:noFill/>
        </p:spPr>
        <p:txBody>
          <a:bodyPr wrap="none" rtlCol="0">
            <a:spAutoFit/>
          </a:bodyPr>
          <a:lstStyle/>
          <a:p>
            <a:r>
              <a:rPr lang="en-US" sz="2800" dirty="0">
                <a:solidFill>
                  <a:srgbClr val="0070C0"/>
                </a:solidFill>
                <a:latin typeface="Arial" panose="020B0604020202020204" pitchFamily="34" charset="0"/>
                <a:cs typeface="Arial" panose="020B0604020202020204" pitchFamily="34" charset="0"/>
              </a:rPr>
              <a:t>BST Based Tuner Design (assembly)</a:t>
            </a:r>
          </a:p>
        </p:txBody>
      </p:sp>
      <p:pic>
        <p:nvPicPr>
          <p:cNvPr id="24579" name="Picture 3"/>
          <p:cNvPicPr>
            <a:picLocks noChangeAspect="1" noChangeArrowheads="1"/>
          </p:cNvPicPr>
          <p:nvPr/>
        </p:nvPicPr>
        <p:blipFill>
          <a:blip r:embed="rId3" cstate="print"/>
          <a:srcRect l="6775" t="19507" r="6376" b="20276"/>
          <a:stretch>
            <a:fillRect/>
          </a:stretch>
        </p:blipFill>
        <p:spPr bwMode="auto">
          <a:xfrm>
            <a:off x="1412649" y="3141556"/>
            <a:ext cx="3159351" cy="1752452"/>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4869033" y="2023541"/>
            <a:ext cx="3131967" cy="2717168"/>
          </a:xfrm>
          <a:prstGeom prst="rect">
            <a:avLst/>
          </a:prstGeom>
          <a:noFill/>
          <a:ln w="9525">
            <a:noFill/>
            <a:miter lim="800000"/>
            <a:headEnd/>
            <a:tailEnd/>
          </a:ln>
        </p:spPr>
      </p:pic>
      <p:cxnSp>
        <p:nvCxnSpPr>
          <p:cNvPr id="12" name="Elbow Connector 11"/>
          <p:cNvCxnSpPr/>
          <p:nvPr/>
        </p:nvCxnSpPr>
        <p:spPr>
          <a:xfrm rot="5400000">
            <a:off x="3802415" y="1991186"/>
            <a:ext cx="1296144" cy="1269141"/>
          </a:xfrm>
          <a:prstGeom prst="bentConnector3">
            <a:avLst>
              <a:gd name="adj1" fmla="val 50000"/>
            </a:avLst>
          </a:prstGeom>
          <a:ln w="76200">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33" name="Curved Connector 32"/>
          <p:cNvCxnSpPr/>
          <p:nvPr/>
        </p:nvCxnSpPr>
        <p:spPr>
          <a:xfrm flipV="1">
            <a:off x="3140841" y="3489852"/>
            <a:ext cx="2646294" cy="972108"/>
          </a:xfrm>
          <a:prstGeom prst="curvedConnector3">
            <a:avLst>
              <a:gd name="adj1" fmla="val 6196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869922" y="4539484"/>
            <a:ext cx="2526654" cy="369332"/>
          </a:xfrm>
          <a:prstGeom prst="rect">
            <a:avLst/>
          </a:prstGeom>
          <a:noFill/>
        </p:spPr>
        <p:txBody>
          <a:bodyPr wrap="none" rtlCol="0">
            <a:spAutoFit/>
          </a:bodyPr>
          <a:lstStyle/>
          <a:p>
            <a:r>
              <a:rPr lang="en-US" dirty="0"/>
              <a:t> </a:t>
            </a:r>
            <a:r>
              <a:rPr lang="en-US" sz="1050" dirty="0"/>
              <a:t>design of S. </a:t>
            </a:r>
            <a:r>
              <a:rPr lang="en-US" sz="1050" dirty="0" err="1"/>
              <a:t>Kazakov</a:t>
            </a:r>
            <a:r>
              <a:rPr lang="en-US" sz="1050" dirty="0"/>
              <a:t> and V. Yakovlev</a:t>
            </a:r>
          </a:p>
        </p:txBody>
      </p:sp>
      <p:pic>
        <p:nvPicPr>
          <p:cNvPr id="10" name="Picture 3"/>
          <p:cNvPicPr>
            <a:picLocks noChangeAspect="1" noChangeArrowheads="1"/>
          </p:cNvPicPr>
          <p:nvPr/>
        </p:nvPicPr>
        <p:blipFill>
          <a:blip r:embed="rId5" cstate="print"/>
          <a:srcRect l="26193" t="19808" r="29594" b="30096"/>
          <a:stretch>
            <a:fillRect/>
          </a:stretch>
        </p:blipFill>
        <p:spPr bwMode="auto">
          <a:xfrm>
            <a:off x="1475656" y="843558"/>
            <a:ext cx="1080120" cy="917084"/>
          </a:xfrm>
          <a:prstGeom prst="rect">
            <a:avLst/>
          </a:prstGeom>
          <a:noFill/>
          <a:ln w="9525">
            <a:noFill/>
            <a:miter lim="800000"/>
            <a:headEnd/>
            <a:tailEnd/>
          </a:ln>
        </p:spPr>
      </p:pic>
    </p:spTree>
    <p:extLst>
      <p:ext uri="{BB962C8B-B14F-4D97-AF65-F5344CB8AC3E}">
        <p14:creationId xmlns:p14="http://schemas.microsoft.com/office/powerpoint/2010/main" val="1568915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198747-FD2C-49B9-BCE9-1B4662D41489}"/>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
        <p:nvSpPr>
          <p:cNvPr id="3" name="Title 2">
            <a:extLst>
              <a:ext uri="{FF2B5EF4-FFF2-40B4-BE49-F238E27FC236}">
                <a16:creationId xmlns:a16="http://schemas.microsoft.com/office/drawing/2014/main" id="{BDD1C476-5D60-41D8-B8A4-04E0B723F671}"/>
              </a:ext>
            </a:extLst>
          </p:cNvPr>
          <p:cNvSpPr>
            <a:spLocks noGrp="1"/>
          </p:cNvSpPr>
          <p:nvPr>
            <p:ph type="title"/>
          </p:nvPr>
        </p:nvSpPr>
        <p:spPr>
          <a:xfrm>
            <a:off x="-904304" y="-145843"/>
            <a:ext cx="7776864" cy="898682"/>
          </a:xfrm>
        </p:spPr>
        <p:txBody>
          <a:bodyPr>
            <a:normAutofit/>
          </a:bodyPr>
          <a:lstStyle/>
          <a:p>
            <a:r>
              <a:rPr lang="en-US" sz="2400" dirty="0">
                <a:solidFill>
                  <a:srgbClr val="0070C0"/>
                </a:solidFill>
                <a:latin typeface="Arial" panose="020B0604020202020204" pitchFamily="34" charset="0"/>
                <a:cs typeface="Arial" panose="020B0604020202020204" pitchFamily="34" charset="0"/>
              </a:rPr>
              <a:t>F-FRT low power tests at Euclid at CERN</a:t>
            </a:r>
          </a:p>
        </p:txBody>
      </p:sp>
      <p:pic>
        <p:nvPicPr>
          <p:cNvPr id="8" name="Picture 2">
            <a:extLst>
              <a:ext uri="{FF2B5EF4-FFF2-40B4-BE49-F238E27FC236}">
                <a16:creationId xmlns:a16="http://schemas.microsoft.com/office/drawing/2014/main" id="{D71500EC-81EE-4B87-8D4D-A2C0A5642E4F}"/>
              </a:ext>
            </a:extLst>
          </p:cNvPr>
          <p:cNvPicPr>
            <a:picLocks noChangeAspect="1" noChangeArrowheads="1"/>
          </p:cNvPicPr>
          <p:nvPr/>
        </p:nvPicPr>
        <p:blipFill>
          <a:blip r:embed="rId2" cstate="print"/>
          <a:srcRect/>
          <a:stretch>
            <a:fillRect/>
          </a:stretch>
        </p:blipFill>
        <p:spPr bwMode="auto">
          <a:xfrm>
            <a:off x="186903" y="1707654"/>
            <a:ext cx="4303621" cy="2452499"/>
          </a:xfrm>
          <a:prstGeom prst="rect">
            <a:avLst/>
          </a:prstGeom>
          <a:noFill/>
          <a:ln w="9525">
            <a:noFill/>
            <a:miter lim="800000"/>
            <a:headEnd/>
            <a:tailEnd/>
          </a:ln>
        </p:spPr>
      </p:pic>
      <p:pic>
        <p:nvPicPr>
          <p:cNvPr id="15" name="Picture 14">
            <a:extLst>
              <a:ext uri="{FF2B5EF4-FFF2-40B4-BE49-F238E27FC236}">
                <a16:creationId xmlns:a16="http://schemas.microsoft.com/office/drawing/2014/main" id="{88807D0C-6AC1-AB4C-35AE-5DD3C0A7C11B}"/>
              </a:ext>
            </a:extLst>
          </p:cNvPr>
          <p:cNvPicPr>
            <a:picLocks noChangeAspect="1"/>
          </p:cNvPicPr>
          <p:nvPr/>
        </p:nvPicPr>
        <p:blipFill>
          <a:blip r:embed="rId3"/>
          <a:stretch>
            <a:fillRect/>
          </a:stretch>
        </p:blipFill>
        <p:spPr>
          <a:xfrm>
            <a:off x="5975417" y="303498"/>
            <a:ext cx="2238469" cy="1233442"/>
          </a:xfrm>
          <a:prstGeom prst="rect">
            <a:avLst/>
          </a:prstGeom>
        </p:spPr>
      </p:pic>
      <p:pic>
        <p:nvPicPr>
          <p:cNvPr id="16" name="Picture 15" descr="A close-up of a machine&#10;&#10;Description automatically generated with low confidence">
            <a:extLst>
              <a:ext uri="{FF2B5EF4-FFF2-40B4-BE49-F238E27FC236}">
                <a16:creationId xmlns:a16="http://schemas.microsoft.com/office/drawing/2014/main" id="{2E13A971-7533-286A-A1B2-38439F873C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524" y="660943"/>
            <a:ext cx="4500499" cy="877364"/>
          </a:xfrm>
          <a:prstGeom prst="rect">
            <a:avLst/>
          </a:prstGeom>
        </p:spPr>
      </p:pic>
      <p:pic>
        <p:nvPicPr>
          <p:cNvPr id="5" name="Picture 4">
            <a:extLst>
              <a:ext uri="{FF2B5EF4-FFF2-40B4-BE49-F238E27FC236}">
                <a16:creationId xmlns:a16="http://schemas.microsoft.com/office/drawing/2014/main" id="{FA0DDF4A-7212-CCED-9CE0-FE6F432F80C6}"/>
              </a:ext>
            </a:extLst>
          </p:cNvPr>
          <p:cNvPicPr>
            <a:picLocks noChangeAspect="1"/>
          </p:cNvPicPr>
          <p:nvPr/>
        </p:nvPicPr>
        <p:blipFill>
          <a:blip r:embed="rId5"/>
          <a:stretch>
            <a:fillRect/>
          </a:stretch>
        </p:blipFill>
        <p:spPr>
          <a:xfrm>
            <a:off x="4932040" y="1708212"/>
            <a:ext cx="3881041" cy="2499309"/>
          </a:xfrm>
          <a:prstGeom prst="rect">
            <a:avLst/>
          </a:prstGeom>
        </p:spPr>
      </p:pic>
      <p:sp>
        <p:nvSpPr>
          <p:cNvPr id="7" name="TextBox 6">
            <a:extLst>
              <a:ext uri="{FF2B5EF4-FFF2-40B4-BE49-F238E27FC236}">
                <a16:creationId xmlns:a16="http://schemas.microsoft.com/office/drawing/2014/main" id="{562A33EA-851B-1BA1-84A7-1685B241F3CB}"/>
              </a:ext>
            </a:extLst>
          </p:cNvPr>
          <p:cNvSpPr txBox="1"/>
          <p:nvPr/>
        </p:nvSpPr>
        <p:spPr>
          <a:xfrm>
            <a:off x="5076056" y="4101338"/>
            <a:ext cx="3881041" cy="738664"/>
          </a:xfrm>
          <a:prstGeom prst="rect">
            <a:avLst/>
          </a:prstGeom>
          <a:noFill/>
        </p:spPr>
        <p:txBody>
          <a:bodyPr wrap="square">
            <a:spAutoFit/>
          </a:bodyPr>
          <a:lstStyle/>
          <a:p>
            <a:pPr algn="l"/>
            <a:r>
              <a:rPr lang="en-US" sz="1400" b="0" i="0" u="none" strike="noStrike" baseline="0" dirty="0">
                <a:latin typeface="Arial" panose="020B0604020202020204" pitchFamily="34" charset="0"/>
                <a:cs typeface="Arial" panose="020B0604020202020204" pitchFamily="34" charset="0"/>
              </a:rPr>
              <a:t>Measured  at CERN frequency response at 600 ns of a cavity to a 4 kV high voltage pulse (orange) applied to the connected FE-FRT.</a:t>
            </a:r>
            <a:endParaRPr lang="en-US"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409418A-C442-C492-7B9A-A92C397DC95D}"/>
              </a:ext>
            </a:extLst>
          </p:cNvPr>
          <p:cNvSpPr txBox="1"/>
          <p:nvPr/>
        </p:nvSpPr>
        <p:spPr>
          <a:xfrm>
            <a:off x="1574200" y="1547206"/>
            <a:ext cx="2916324" cy="307777"/>
          </a:xfrm>
          <a:prstGeom prst="rect">
            <a:avLst/>
          </a:prstGeom>
          <a:noFill/>
        </p:spPr>
        <p:txBody>
          <a:bodyPr wrap="square" rtlCol="0">
            <a:spAutoFit/>
          </a:bodyPr>
          <a:lstStyle/>
          <a:p>
            <a:r>
              <a:rPr lang="en-US" sz="1400" dirty="0"/>
              <a:t>Assembled F-FRT</a:t>
            </a:r>
          </a:p>
        </p:txBody>
      </p:sp>
      <p:sp>
        <p:nvSpPr>
          <p:cNvPr id="10" name="TextBox 9">
            <a:extLst>
              <a:ext uri="{FF2B5EF4-FFF2-40B4-BE49-F238E27FC236}">
                <a16:creationId xmlns:a16="http://schemas.microsoft.com/office/drawing/2014/main" id="{F77C6A79-9822-D79F-0854-5D0778B91EA2}"/>
              </a:ext>
            </a:extLst>
          </p:cNvPr>
          <p:cNvSpPr txBox="1"/>
          <p:nvPr/>
        </p:nvSpPr>
        <p:spPr>
          <a:xfrm>
            <a:off x="5479509" y="1468688"/>
            <a:ext cx="3528392" cy="307777"/>
          </a:xfrm>
          <a:prstGeom prst="rect">
            <a:avLst/>
          </a:prstGeom>
          <a:noFill/>
        </p:spPr>
        <p:txBody>
          <a:bodyPr wrap="square" rtlCol="0">
            <a:spAutoFit/>
          </a:bodyPr>
          <a:lstStyle/>
          <a:p>
            <a:r>
              <a:rPr lang="en-US" sz="1400" dirty="0"/>
              <a:t>Ferroelectric element before metallization</a:t>
            </a:r>
          </a:p>
        </p:txBody>
      </p:sp>
      <p:sp>
        <p:nvSpPr>
          <p:cNvPr id="11" name="TextBox 10">
            <a:extLst>
              <a:ext uri="{FF2B5EF4-FFF2-40B4-BE49-F238E27FC236}">
                <a16:creationId xmlns:a16="http://schemas.microsoft.com/office/drawing/2014/main" id="{AE98F703-5FE3-ACFF-1284-9BBE17FF6528}"/>
              </a:ext>
            </a:extLst>
          </p:cNvPr>
          <p:cNvSpPr txBox="1"/>
          <p:nvPr/>
        </p:nvSpPr>
        <p:spPr>
          <a:xfrm>
            <a:off x="7455706" y="3885711"/>
            <a:ext cx="1599108" cy="338554"/>
          </a:xfrm>
          <a:prstGeom prst="rect">
            <a:avLst/>
          </a:prstGeom>
          <a:noFill/>
        </p:spPr>
        <p:txBody>
          <a:bodyPr wrap="square" rtlCol="0">
            <a:spAutoFit/>
          </a:bodyPr>
          <a:lstStyle/>
          <a:p>
            <a:r>
              <a:rPr lang="en-US" sz="800" dirty="0"/>
              <a:t>N. Shipman, et al., IPAC’21, 1305, 2021</a:t>
            </a:r>
          </a:p>
        </p:txBody>
      </p:sp>
      <p:sp>
        <p:nvSpPr>
          <p:cNvPr id="12" name="TextBox 11">
            <a:extLst>
              <a:ext uri="{FF2B5EF4-FFF2-40B4-BE49-F238E27FC236}">
                <a16:creationId xmlns:a16="http://schemas.microsoft.com/office/drawing/2014/main" id="{BD26F96E-F203-CFBC-C511-9765E1C4CD35}"/>
              </a:ext>
            </a:extLst>
          </p:cNvPr>
          <p:cNvSpPr txBox="1"/>
          <p:nvPr/>
        </p:nvSpPr>
        <p:spPr>
          <a:xfrm>
            <a:off x="503548" y="4220947"/>
            <a:ext cx="4140459" cy="523220"/>
          </a:xfrm>
          <a:prstGeom prst="rect">
            <a:avLst/>
          </a:prstGeom>
          <a:noFill/>
        </p:spPr>
        <p:txBody>
          <a:bodyPr wrap="square" rtlCol="0">
            <a:spAutoFit/>
          </a:bodyPr>
          <a:lstStyle/>
          <a:p>
            <a:r>
              <a:rPr lang="en-US" sz="1400" dirty="0"/>
              <a:t>Measured at Euclid phase shift vs. time at biasing voltage applied (~ </a:t>
            </a:r>
            <a:r>
              <a:rPr lang="el-GR" sz="1400" dirty="0"/>
              <a:t>μ</a:t>
            </a:r>
            <a:r>
              <a:rPr lang="en-US" sz="1400" dirty="0"/>
              <a:t>s range response time)</a:t>
            </a:r>
          </a:p>
        </p:txBody>
      </p:sp>
    </p:spTree>
    <p:extLst>
      <p:ext uri="{BB962C8B-B14F-4D97-AF65-F5344CB8AC3E}">
        <p14:creationId xmlns:p14="http://schemas.microsoft.com/office/powerpoint/2010/main" val="45336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FD3B6B-D245-71E0-D297-7A016330547D}"/>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
        <p:nvSpPr>
          <p:cNvPr id="3" name="Title 2">
            <a:extLst>
              <a:ext uri="{FF2B5EF4-FFF2-40B4-BE49-F238E27FC236}">
                <a16:creationId xmlns:a16="http://schemas.microsoft.com/office/drawing/2014/main" id="{B1BF127A-9E07-87AD-F300-AE58DD8E60EF}"/>
              </a:ext>
            </a:extLst>
          </p:cNvPr>
          <p:cNvSpPr>
            <a:spLocks noGrp="1"/>
          </p:cNvSpPr>
          <p:nvPr>
            <p:ph type="title"/>
          </p:nvPr>
        </p:nvSpPr>
        <p:spPr>
          <a:xfrm>
            <a:off x="0" y="87474"/>
            <a:ext cx="6000132" cy="616572"/>
          </a:xfrm>
        </p:spPr>
        <p:txBody>
          <a:bodyPr>
            <a:normAutofit fontScale="90000"/>
          </a:bodyPr>
          <a:lstStyle/>
          <a:p>
            <a:r>
              <a:rPr lang="en-US" sz="2800" dirty="0">
                <a:solidFill>
                  <a:srgbClr val="0070C0"/>
                </a:solidFill>
                <a:latin typeface="Arial" panose="020B0604020202020204" pitchFamily="34" charset="0"/>
                <a:cs typeface="Arial" panose="020B0604020202020204" pitchFamily="34" charset="0"/>
              </a:rPr>
              <a:t>F-FRT test with SRF Cavity at CERN</a:t>
            </a:r>
          </a:p>
        </p:txBody>
      </p:sp>
      <p:pic>
        <p:nvPicPr>
          <p:cNvPr id="6" name="Picture 5">
            <a:extLst>
              <a:ext uri="{FF2B5EF4-FFF2-40B4-BE49-F238E27FC236}">
                <a16:creationId xmlns:a16="http://schemas.microsoft.com/office/drawing/2014/main" id="{2477FA56-9841-3135-1109-A5436EAB1F52}"/>
              </a:ext>
            </a:extLst>
          </p:cNvPr>
          <p:cNvPicPr>
            <a:picLocks noChangeAspect="1"/>
          </p:cNvPicPr>
          <p:nvPr/>
        </p:nvPicPr>
        <p:blipFill>
          <a:blip r:embed="rId2"/>
          <a:stretch>
            <a:fillRect/>
          </a:stretch>
        </p:blipFill>
        <p:spPr>
          <a:xfrm>
            <a:off x="395536" y="555526"/>
            <a:ext cx="4699417" cy="2931790"/>
          </a:xfrm>
          <a:prstGeom prst="rect">
            <a:avLst/>
          </a:prstGeom>
        </p:spPr>
      </p:pic>
      <p:pic>
        <p:nvPicPr>
          <p:cNvPr id="8" name="Picture 7">
            <a:extLst>
              <a:ext uri="{FF2B5EF4-FFF2-40B4-BE49-F238E27FC236}">
                <a16:creationId xmlns:a16="http://schemas.microsoft.com/office/drawing/2014/main" id="{88FE8A98-D6AE-DA45-34C4-3F04CA2DB42D}"/>
              </a:ext>
            </a:extLst>
          </p:cNvPr>
          <p:cNvPicPr>
            <a:picLocks noChangeAspect="1"/>
          </p:cNvPicPr>
          <p:nvPr/>
        </p:nvPicPr>
        <p:blipFill>
          <a:blip r:embed="rId3"/>
          <a:stretch>
            <a:fillRect/>
          </a:stretch>
        </p:blipFill>
        <p:spPr>
          <a:xfrm>
            <a:off x="5715673" y="267494"/>
            <a:ext cx="3024336" cy="3558671"/>
          </a:xfrm>
          <a:prstGeom prst="rect">
            <a:avLst/>
          </a:prstGeom>
        </p:spPr>
      </p:pic>
      <p:sp>
        <p:nvSpPr>
          <p:cNvPr id="10" name="TextBox 9">
            <a:extLst>
              <a:ext uri="{FF2B5EF4-FFF2-40B4-BE49-F238E27FC236}">
                <a16:creationId xmlns:a16="http://schemas.microsoft.com/office/drawing/2014/main" id="{AAA8EF82-2EA7-4D16-8CF1-DF3D989A6374}"/>
              </a:ext>
            </a:extLst>
          </p:cNvPr>
          <p:cNvSpPr txBox="1"/>
          <p:nvPr/>
        </p:nvSpPr>
        <p:spPr>
          <a:xfrm>
            <a:off x="1115616" y="3687874"/>
            <a:ext cx="2124236" cy="369332"/>
          </a:xfrm>
          <a:prstGeom prst="rect">
            <a:avLst/>
          </a:prstGeom>
          <a:noFill/>
        </p:spPr>
        <p:txBody>
          <a:bodyPr wrap="square">
            <a:spAutoFit/>
          </a:bodyPr>
          <a:lstStyle/>
          <a:p>
            <a:r>
              <a:rPr lang="en-US" sz="1800" b="0" i="0" u="none" strike="noStrike" baseline="0" dirty="0">
                <a:latin typeface="LMSans12-Regular"/>
              </a:rPr>
              <a:t>Experimental Setup</a:t>
            </a:r>
            <a:endParaRPr lang="en-US" dirty="0"/>
          </a:p>
        </p:txBody>
      </p:sp>
      <p:sp>
        <p:nvSpPr>
          <p:cNvPr id="12" name="TextBox 11">
            <a:extLst>
              <a:ext uri="{FF2B5EF4-FFF2-40B4-BE49-F238E27FC236}">
                <a16:creationId xmlns:a16="http://schemas.microsoft.com/office/drawing/2014/main" id="{E90DD2ED-FA6A-F667-683F-A60E2487F915}"/>
              </a:ext>
            </a:extLst>
          </p:cNvPr>
          <p:cNvSpPr txBox="1"/>
          <p:nvPr/>
        </p:nvSpPr>
        <p:spPr>
          <a:xfrm>
            <a:off x="5616116" y="4057206"/>
            <a:ext cx="2880320" cy="369332"/>
          </a:xfrm>
          <a:prstGeom prst="rect">
            <a:avLst/>
          </a:prstGeom>
          <a:noFill/>
        </p:spPr>
        <p:txBody>
          <a:bodyPr wrap="square">
            <a:spAutoFit/>
          </a:bodyPr>
          <a:lstStyle/>
          <a:p>
            <a:r>
              <a:rPr lang="en-US" sz="1800" b="0" i="0" u="none" strike="noStrike" baseline="0" dirty="0">
                <a:latin typeface="LMSans10-Regular"/>
              </a:rPr>
              <a:t>FE-FRT mounted on cryostat.</a:t>
            </a:r>
            <a:endParaRPr lang="en-US" dirty="0"/>
          </a:p>
        </p:txBody>
      </p:sp>
      <p:sp>
        <p:nvSpPr>
          <p:cNvPr id="13" name="TextBox 12">
            <a:extLst>
              <a:ext uri="{FF2B5EF4-FFF2-40B4-BE49-F238E27FC236}">
                <a16:creationId xmlns:a16="http://schemas.microsoft.com/office/drawing/2014/main" id="{65FF38ED-638A-CCCF-C911-8D40256BF730}"/>
              </a:ext>
            </a:extLst>
          </p:cNvPr>
          <p:cNvSpPr txBox="1"/>
          <p:nvPr/>
        </p:nvSpPr>
        <p:spPr>
          <a:xfrm>
            <a:off x="6984268" y="4587974"/>
            <a:ext cx="1771639" cy="207749"/>
          </a:xfrm>
          <a:prstGeom prst="rect">
            <a:avLst/>
          </a:prstGeom>
          <a:noFill/>
        </p:spPr>
        <p:txBody>
          <a:bodyPr wrap="none" rtlCol="0">
            <a:spAutoFit/>
          </a:bodyPr>
          <a:lstStyle/>
          <a:p>
            <a:r>
              <a:rPr lang="en-US" sz="750" dirty="0"/>
              <a:t>N. Shipman, et al., SRF’19, WETEB7</a:t>
            </a:r>
          </a:p>
        </p:txBody>
      </p:sp>
    </p:spTree>
    <p:extLst>
      <p:ext uri="{BB962C8B-B14F-4D97-AF65-F5344CB8AC3E}">
        <p14:creationId xmlns:p14="http://schemas.microsoft.com/office/powerpoint/2010/main" val="3906184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20398A05-9DD7-40D3-AF80-404A3C93F2E7}"/>
              </a:ext>
            </a:extLst>
          </p:cNvPr>
          <p:cNvSpPr txBox="1">
            <a:spLocks noChangeArrowheads="1"/>
          </p:cNvSpPr>
          <p:nvPr/>
        </p:nvSpPr>
        <p:spPr bwMode="auto">
          <a:xfrm>
            <a:off x="629248" y="225798"/>
            <a:ext cx="5917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b="1" dirty="0">
                <a:solidFill>
                  <a:srgbClr val="0070C0"/>
                </a:solidFill>
                <a:latin typeface="Arial" panose="020B0604020202020204" pitchFamily="34" charset="0"/>
                <a:cs typeface="Arial" panose="020B0604020202020204" pitchFamily="34" charset="0"/>
              </a:rPr>
              <a:t>Outline</a:t>
            </a:r>
            <a:endParaRPr lang="ru-RU" b="1" dirty="0">
              <a:solidFill>
                <a:srgbClr val="0070C0"/>
              </a:solidFill>
              <a:latin typeface="Arial" panose="020B0604020202020204" pitchFamily="34" charset="0"/>
              <a:cs typeface="Arial" panose="020B0604020202020204" pitchFamily="34" charset="0"/>
            </a:endParaRPr>
          </a:p>
        </p:txBody>
      </p:sp>
      <p:sp>
        <p:nvSpPr>
          <p:cNvPr id="7" name="TextBox 5">
            <a:extLst>
              <a:ext uri="{FF2B5EF4-FFF2-40B4-BE49-F238E27FC236}">
                <a16:creationId xmlns:a16="http://schemas.microsoft.com/office/drawing/2014/main" id="{57D15160-D50A-42A6-A894-FBA7EB0943DE}"/>
              </a:ext>
            </a:extLst>
          </p:cNvPr>
          <p:cNvSpPr txBox="1">
            <a:spLocks noChangeArrowheads="1"/>
          </p:cNvSpPr>
          <p:nvPr/>
        </p:nvSpPr>
        <p:spPr bwMode="auto">
          <a:xfrm>
            <a:off x="5167507" y="4807276"/>
            <a:ext cx="27584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chemeClr val="bg1"/>
                </a:solidFill>
                <a:latin typeface="Times New Roman" pitchFamily="18" charset="0"/>
                <a:cs typeface="Times New Roman" pitchFamily="18" charset="0"/>
              </a:rPr>
              <a:t>www.euclidtechlabs.com</a:t>
            </a:r>
          </a:p>
        </p:txBody>
      </p:sp>
      <p:sp>
        <p:nvSpPr>
          <p:cNvPr id="16" name="Slide Number Placeholder 1">
            <a:extLst>
              <a:ext uri="{FF2B5EF4-FFF2-40B4-BE49-F238E27FC236}">
                <a16:creationId xmlns:a16="http://schemas.microsoft.com/office/drawing/2014/main" id="{748C22D3-544E-428E-8C27-7DAA6E786357}"/>
              </a:ext>
            </a:extLst>
          </p:cNvPr>
          <p:cNvSpPr>
            <a:spLocks noGrp="1"/>
          </p:cNvSpPr>
          <p:nvPr>
            <p:ph type="sldNum" sz="quarter" idx="12"/>
          </p:nvPr>
        </p:nvSpPr>
        <p:spPr>
          <a:xfrm>
            <a:off x="8675315" y="4888707"/>
            <a:ext cx="457200" cy="273844"/>
          </a:xfrm>
        </p:spPr>
        <p:txBody>
          <a:bodyPr/>
          <a:lstStyle/>
          <a:p>
            <a:fld id="{B6F15528-21DE-4FAA-801E-634DDDAF4B2B}" type="slidenum">
              <a:rPr lang="en-US" sz="1000">
                <a:ln>
                  <a:solidFill>
                    <a:prstClr val="white"/>
                  </a:solidFill>
                </a:ln>
                <a:solidFill>
                  <a:prstClr val="black">
                    <a:tint val="75000"/>
                  </a:prstClr>
                </a:solidFill>
              </a:rPr>
              <a:pPr/>
              <a:t>2</a:t>
            </a:fld>
            <a:endParaRPr lang="en-US" sz="1000" dirty="0">
              <a:ln>
                <a:solidFill>
                  <a:prstClr val="white"/>
                </a:solidFill>
              </a:ln>
              <a:solidFill>
                <a:prstClr val="black">
                  <a:tint val="75000"/>
                </a:prstClr>
              </a:solidFill>
            </a:endParaRPr>
          </a:p>
        </p:txBody>
      </p:sp>
      <p:sp>
        <p:nvSpPr>
          <p:cNvPr id="3" name="TextBox 2">
            <a:extLst>
              <a:ext uri="{FF2B5EF4-FFF2-40B4-BE49-F238E27FC236}">
                <a16:creationId xmlns:a16="http://schemas.microsoft.com/office/drawing/2014/main" id="{FCEE745F-2D5E-C6E0-5C53-3C49C85E3B09}"/>
              </a:ext>
            </a:extLst>
          </p:cNvPr>
          <p:cNvSpPr txBox="1"/>
          <p:nvPr/>
        </p:nvSpPr>
        <p:spPr>
          <a:xfrm>
            <a:off x="613813" y="987574"/>
            <a:ext cx="8406934" cy="3693319"/>
          </a:xfrm>
          <a:prstGeom prst="rect">
            <a:avLst/>
          </a:prstGeom>
          <a:noFill/>
        </p:spPr>
        <p:txBody>
          <a:bodyPr wrap="square" rtlCol="0">
            <a:spAutoFit/>
          </a:bodyPr>
          <a:lstStyle/>
          <a:p>
            <a:pPr marL="342892" indent="-342892">
              <a:spcAft>
                <a:spcPts val="600"/>
              </a:spcAft>
              <a:buFont typeface="Wingdings" panose="05000000000000000000" pitchFamily="2" charset="2"/>
              <a:buChar char="Ø"/>
            </a:pPr>
            <a:r>
              <a:rPr lang="en-US" sz="2000" dirty="0">
                <a:solidFill>
                  <a:srgbClr val="0070C0"/>
                </a:solidFill>
              </a:rPr>
              <a:t>Introduction Euclid Techlabs</a:t>
            </a:r>
          </a:p>
          <a:p>
            <a:pPr marL="342892" indent="-342892">
              <a:spcAft>
                <a:spcPts val="600"/>
              </a:spcAft>
              <a:buFont typeface="Wingdings" panose="05000000000000000000" pitchFamily="2" charset="2"/>
              <a:buChar char="Ø"/>
            </a:pPr>
            <a:r>
              <a:rPr lang="en-US" sz="2000" dirty="0">
                <a:solidFill>
                  <a:srgbClr val="0070C0"/>
                </a:solidFill>
              </a:rPr>
              <a:t>Products &amp; Capabilities Snapshot</a:t>
            </a:r>
          </a:p>
          <a:p>
            <a:pPr marL="342892" indent="-342892">
              <a:spcAft>
                <a:spcPts val="600"/>
              </a:spcAft>
              <a:buFont typeface="Wingdings" panose="05000000000000000000" pitchFamily="2" charset="2"/>
              <a:buChar char="Ø"/>
            </a:pPr>
            <a:r>
              <a:rPr lang="en-US" sz="2000" dirty="0">
                <a:solidFill>
                  <a:srgbClr val="0070C0"/>
                </a:solidFill>
              </a:rPr>
              <a:t>SRF Technologies at Euclid</a:t>
            </a:r>
          </a:p>
          <a:p>
            <a:pPr marL="342892" indent="-342892">
              <a:spcAft>
                <a:spcPts val="600"/>
              </a:spcAft>
              <a:buFont typeface="Wingdings" panose="05000000000000000000" pitchFamily="2" charset="2"/>
              <a:buChar char="Ø"/>
            </a:pPr>
            <a:r>
              <a:rPr lang="en-US" sz="2000" dirty="0">
                <a:solidFill>
                  <a:srgbClr val="0070C0"/>
                </a:solidFill>
              </a:rPr>
              <a:t>Ferroelectric materials for accelerators</a:t>
            </a:r>
          </a:p>
          <a:p>
            <a:pPr marL="342892" indent="-342892">
              <a:spcAft>
                <a:spcPts val="600"/>
              </a:spcAft>
              <a:buFont typeface="Wingdings" panose="05000000000000000000" pitchFamily="2" charset="2"/>
              <a:buChar char="Ø"/>
            </a:pPr>
            <a:r>
              <a:rPr lang="en-US" sz="2000" dirty="0">
                <a:solidFill>
                  <a:srgbClr val="0070C0"/>
                </a:solidFill>
              </a:rPr>
              <a:t>Ferroelectric Fast Reactive Tuner tested at CERN</a:t>
            </a:r>
          </a:p>
          <a:p>
            <a:pPr marL="342892" lvl="2" indent="-342892">
              <a:spcAft>
                <a:spcPts val="600"/>
              </a:spcAft>
              <a:buFont typeface="Wingdings" panose="05000000000000000000" pitchFamily="2" charset="2"/>
              <a:buChar char="Ø"/>
            </a:pPr>
            <a:r>
              <a:rPr lang="en-US" sz="2000" dirty="0">
                <a:solidFill>
                  <a:srgbClr val="0070C0"/>
                </a:solidFill>
              </a:rPr>
              <a:t>Ferroelectric tuner development for CEBAF</a:t>
            </a:r>
          </a:p>
          <a:p>
            <a:pPr marL="342892" lvl="2" indent="-342892">
              <a:spcAft>
                <a:spcPts val="600"/>
              </a:spcAft>
              <a:buFont typeface="Wingdings" panose="05000000000000000000" pitchFamily="2" charset="2"/>
              <a:buChar char="Ø"/>
            </a:pPr>
            <a:r>
              <a:rPr lang="en-US" sz="2000" dirty="0">
                <a:solidFill>
                  <a:srgbClr val="0070C0"/>
                </a:solidFill>
              </a:rPr>
              <a:t>iSAS Program in Europe</a:t>
            </a:r>
          </a:p>
          <a:p>
            <a:pPr marL="342892" lvl="2" indent="-342892">
              <a:spcAft>
                <a:spcPts val="600"/>
              </a:spcAft>
              <a:buFont typeface="Wingdings" panose="05000000000000000000" pitchFamily="2" charset="2"/>
              <a:buChar char="Ø"/>
            </a:pPr>
            <a:r>
              <a:rPr lang="en-US" sz="2000" dirty="0">
                <a:solidFill>
                  <a:srgbClr val="0070C0"/>
                </a:solidFill>
              </a:rPr>
              <a:t>Conclusion </a:t>
            </a:r>
          </a:p>
          <a:p>
            <a:pPr marL="342892" indent="-342892">
              <a:buFont typeface="Wingdings" panose="05000000000000000000" pitchFamily="2" charset="2"/>
              <a:buChar char="Ø"/>
            </a:pPr>
            <a:endParaRPr lang="en-US" sz="2000" dirty="0">
              <a:solidFill>
                <a:srgbClr val="0070C0"/>
              </a:solidFill>
            </a:endParaRPr>
          </a:p>
          <a:p>
            <a:endParaRPr lang="en-US" sz="1400" dirty="0">
              <a:solidFill>
                <a:srgbClr val="0070C0"/>
              </a:solidFill>
            </a:endParaRPr>
          </a:p>
        </p:txBody>
      </p:sp>
    </p:spTree>
    <p:extLst>
      <p:ext uri="{BB962C8B-B14F-4D97-AF65-F5344CB8AC3E}">
        <p14:creationId xmlns:p14="http://schemas.microsoft.com/office/powerpoint/2010/main" val="353404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5384AE-4607-0723-AD32-9CC4D58EED7C}"/>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
        <p:nvSpPr>
          <p:cNvPr id="3" name="Title 2">
            <a:extLst>
              <a:ext uri="{FF2B5EF4-FFF2-40B4-BE49-F238E27FC236}">
                <a16:creationId xmlns:a16="http://schemas.microsoft.com/office/drawing/2014/main" id="{E7F2C26E-6CFD-CAED-E9DB-7A84765C974B}"/>
              </a:ext>
            </a:extLst>
          </p:cNvPr>
          <p:cNvSpPr>
            <a:spLocks noGrp="1"/>
          </p:cNvSpPr>
          <p:nvPr>
            <p:ph type="title"/>
          </p:nvPr>
        </p:nvSpPr>
        <p:spPr>
          <a:xfrm>
            <a:off x="71500" y="-121313"/>
            <a:ext cx="3515856" cy="857250"/>
          </a:xfrm>
        </p:spPr>
        <p:txBody>
          <a:bodyPr>
            <a:normAutofit/>
          </a:bodyPr>
          <a:lstStyle/>
          <a:p>
            <a:r>
              <a:rPr lang="en-US" sz="2800" dirty="0">
                <a:solidFill>
                  <a:srgbClr val="0070C0"/>
                </a:solidFill>
                <a:latin typeface="Arial" panose="020B0604020202020204" pitchFamily="34" charset="0"/>
                <a:cs typeface="Arial" panose="020B0604020202020204" pitchFamily="34" charset="0"/>
              </a:rPr>
              <a:t>Slow Tuning</a:t>
            </a:r>
          </a:p>
        </p:txBody>
      </p:sp>
      <p:pic>
        <p:nvPicPr>
          <p:cNvPr id="8" name="Picture 7">
            <a:extLst>
              <a:ext uri="{FF2B5EF4-FFF2-40B4-BE49-F238E27FC236}">
                <a16:creationId xmlns:a16="http://schemas.microsoft.com/office/drawing/2014/main" id="{91D3B4F9-17C3-E21B-5062-C308A596AA42}"/>
              </a:ext>
            </a:extLst>
          </p:cNvPr>
          <p:cNvPicPr>
            <a:picLocks noChangeAspect="1"/>
          </p:cNvPicPr>
          <p:nvPr/>
        </p:nvPicPr>
        <p:blipFill>
          <a:blip r:embed="rId2"/>
          <a:stretch>
            <a:fillRect/>
          </a:stretch>
        </p:blipFill>
        <p:spPr>
          <a:xfrm>
            <a:off x="323528" y="3111810"/>
            <a:ext cx="3656182" cy="1528949"/>
          </a:xfrm>
          <a:prstGeom prst="rect">
            <a:avLst/>
          </a:prstGeom>
        </p:spPr>
      </p:pic>
      <p:pic>
        <p:nvPicPr>
          <p:cNvPr id="10" name="Picture 9">
            <a:extLst>
              <a:ext uri="{FF2B5EF4-FFF2-40B4-BE49-F238E27FC236}">
                <a16:creationId xmlns:a16="http://schemas.microsoft.com/office/drawing/2014/main" id="{39D98571-A80D-E3C2-8A0D-7343FDCE23A5}"/>
              </a:ext>
            </a:extLst>
          </p:cNvPr>
          <p:cNvPicPr>
            <a:picLocks noChangeAspect="1"/>
          </p:cNvPicPr>
          <p:nvPr/>
        </p:nvPicPr>
        <p:blipFill>
          <a:blip r:embed="rId3"/>
          <a:stretch>
            <a:fillRect/>
          </a:stretch>
        </p:blipFill>
        <p:spPr>
          <a:xfrm>
            <a:off x="3311860" y="352250"/>
            <a:ext cx="4997820" cy="3227611"/>
          </a:xfrm>
          <a:prstGeom prst="rect">
            <a:avLst/>
          </a:prstGeom>
        </p:spPr>
      </p:pic>
      <p:pic>
        <p:nvPicPr>
          <p:cNvPr id="12" name="Picture 11">
            <a:extLst>
              <a:ext uri="{FF2B5EF4-FFF2-40B4-BE49-F238E27FC236}">
                <a16:creationId xmlns:a16="http://schemas.microsoft.com/office/drawing/2014/main" id="{9D20CA5A-B6DF-FBEE-3CB6-2BDE7584BB38}"/>
              </a:ext>
            </a:extLst>
          </p:cNvPr>
          <p:cNvPicPr>
            <a:picLocks noChangeAspect="1"/>
          </p:cNvPicPr>
          <p:nvPr/>
        </p:nvPicPr>
        <p:blipFill>
          <a:blip r:embed="rId4"/>
          <a:stretch>
            <a:fillRect/>
          </a:stretch>
        </p:blipFill>
        <p:spPr>
          <a:xfrm>
            <a:off x="4427984" y="3655526"/>
            <a:ext cx="3492388" cy="454783"/>
          </a:xfrm>
          <a:prstGeom prst="rect">
            <a:avLst/>
          </a:prstGeom>
        </p:spPr>
      </p:pic>
      <p:sp>
        <p:nvSpPr>
          <p:cNvPr id="13" name="TextBox 12">
            <a:extLst>
              <a:ext uri="{FF2B5EF4-FFF2-40B4-BE49-F238E27FC236}">
                <a16:creationId xmlns:a16="http://schemas.microsoft.com/office/drawing/2014/main" id="{9333958A-C808-0B98-2E53-1C8F1C150493}"/>
              </a:ext>
            </a:extLst>
          </p:cNvPr>
          <p:cNvSpPr txBox="1"/>
          <p:nvPr/>
        </p:nvSpPr>
        <p:spPr>
          <a:xfrm>
            <a:off x="7452320" y="4477353"/>
            <a:ext cx="1433406" cy="207749"/>
          </a:xfrm>
          <a:prstGeom prst="rect">
            <a:avLst/>
          </a:prstGeom>
          <a:noFill/>
        </p:spPr>
        <p:txBody>
          <a:bodyPr wrap="none" rtlCol="0">
            <a:spAutoFit/>
          </a:bodyPr>
          <a:lstStyle/>
          <a:p>
            <a:r>
              <a:rPr lang="en-US" sz="750" dirty="0"/>
              <a:t>N. Shipman, et al., IPAC’21,</a:t>
            </a:r>
          </a:p>
        </p:txBody>
      </p:sp>
      <p:pic>
        <p:nvPicPr>
          <p:cNvPr id="15" name="Picture 14">
            <a:extLst>
              <a:ext uri="{FF2B5EF4-FFF2-40B4-BE49-F238E27FC236}">
                <a16:creationId xmlns:a16="http://schemas.microsoft.com/office/drawing/2014/main" id="{1DE281BF-9321-ECAC-C273-48F7767FE520}"/>
              </a:ext>
            </a:extLst>
          </p:cNvPr>
          <p:cNvPicPr>
            <a:picLocks noChangeAspect="1"/>
          </p:cNvPicPr>
          <p:nvPr/>
        </p:nvPicPr>
        <p:blipFill>
          <a:blip r:embed="rId5"/>
          <a:stretch>
            <a:fillRect/>
          </a:stretch>
        </p:blipFill>
        <p:spPr>
          <a:xfrm>
            <a:off x="395536" y="616573"/>
            <a:ext cx="2345425" cy="1475773"/>
          </a:xfrm>
          <a:prstGeom prst="rect">
            <a:avLst/>
          </a:prstGeom>
        </p:spPr>
      </p:pic>
      <p:pic>
        <p:nvPicPr>
          <p:cNvPr id="17" name="Picture 16">
            <a:extLst>
              <a:ext uri="{FF2B5EF4-FFF2-40B4-BE49-F238E27FC236}">
                <a16:creationId xmlns:a16="http://schemas.microsoft.com/office/drawing/2014/main" id="{A548E085-80DC-B421-802F-D67B1030A7C0}"/>
              </a:ext>
            </a:extLst>
          </p:cNvPr>
          <p:cNvPicPr>
            <a:picLocks noChangeAspect="1"/>
          </p:cNvPicPr>
          <p:nvPr/>
        </p:nvPicPr>
        <p:blipFill>
          <a:blip r:embed="rId6"/>
          <a:stretch>
            <a:fillRect/>
          </a:stretch>
        </p:blipFill>
        <p:spPr>
          <a:xfrm>
            <a:off x="834320" y="2094930"/>
            <a:ext cx="1408032" cy="800534"/>
          </a:xfrm>
          <a:prstGeom prst="rect">
            <a:avLst/>
          </a:prstGeom>
        </p:spPr>
      </p:pic>
      <p:sp>
        <p:nvSpPr>
          <p:cNvPr id="18" name="Arrow: Right 17">
            <a:extLst>
              <a:ext uri="{FF2B5EF4-FFF2-40B4-BE49-F238E27FC236}">
                <a16:creationId xmlns:a16="http://schemas.microsoft.com/office/drawing/2014/main" id="{317C782A-08AF-A738-2C9F-ADF2492F16F4}"/>
              </a:ext>
            </a:extLst>
          </p:cNvPr>
          <p:cNvSpPr/>
          <p:nvPr/>
        </p:nvSpPr>
        <p:spPr>
          <a:xfrm>
            <a:off x="2740961" y="3291830"/>
            <a:ext cx="1038951" cy="3240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375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8B6085-7E45-4372-9BFD-CA6268A40CC8}"/>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
        <p:nvSpPr>
          <p:cNvPr id="4" name="Text Placeholder 3">
            <a:extLst>
              <a:ext uri="{FF2B5EF4-FFF2-40B4-BE49-F238E27FC236}">
                <a16:creationId xmlns:a16="http://schemas.microsoft.com/office/drawing/2014/main" id="{BDD3AA9C-CDE7-447F-B294-644B61CAD0F5}"/>
              </a:ext>
            </a:extLst>
          </p:cNvPr>
          <p:cNvSpPr>
            <a:spLocks noGrp="1"/>
          </p:cNvSpPr>
          <p:nvPr>
            <p:ph type="body" sz="quarter" idx="13"/>
          </p:nvPr>
        </p:nvSpPr>
        <p:spPr>
          <a:xfrm>
            <a:off x="1148030" y="4776528"/>
            <a:ext cx="6172199" cy="360508"/>
          </a:xfrm>
        </p:spPr>
        <p:txBody>
          <a:bodyPr>
            <a:normAutofit/>
          </a:bodyPr>
          <a:lstStyle/>
          <a:p>
            <a:r>
              <a:rPr lang="en-US" sz="1275" dirty="0"/>
              <a:t>First ever Ferroelectric Fast Reactive Tuner (FE-FRT) test with a superconducting cavity</a:t>
            </a:r>
          </a:p>
        </p:txBody>
      </p:sp>
      <p:pic>
        <p:nvPicPr>
          <p:cNvPr id="10" name="Picture 9">
            <a:extLst>
              <a:ext uri="{FF2B5EF4-FFF2-40B4-BE49-F238E27FC236}">
                <a16:creationId xmlns:a16="http://schemas.microsoft.com/office/drawing/2014/main" id="{F45C421A-A266-4800-7B2A-6EA90FEFF6BC}"/>
              </a:ext>
            </a:extLst>
          </p:cNvPr>
          <p:cNvPicPr>
            <a:picLocks noChangeAspect="1"/>
          </p:cNvPicPr>
          <p:nvPr/>
        </p:nvPicPr>
        <p:blipFill>
          <a:blip r:embed="rId2"/>
          <a:stretch>
            <a:fillRect/>
          </a:stretch>
        </p:blipFill>
        <p:spPr>
          <a:xfrm>
            <a:off x="215516" y="562272"/>
            <a:ext cx="8420465" cy="427780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8404" y="219150"/>
            <a:ext cx="800600" cy="783087"/>
          </a:xfrm>
          <a:prstGeom prst="rect">
            <a:avLst/>
          </a:prstGeom>
        </p:spPr>
      </p:pic>
      <p:sp>
        <p:nvSpPr>
          <p:cNvPr id="11" name="TextBox 10">
            <a:extLst>
              <a:ext uri="{FF2B5EF4-FFF2-40B4-BE49-F238E27FC236}">
                <a16:creationId xmlns:a16="http://schemas.microsoft.com/office/drawing/2014/main" id="{1E363D5F-0475-CB35-5379-44C3F4E66A9E}"/>
              </a:ext>
            </a:extLst>
          </p:cNvPr>
          <p:cNvSpPr txBox="1"/>
          <p:nvPr/>
        </p:nvSpPr>
        <p:spPr>
          <a:xfrm>
            <a:off x="215516" y="87474"/>
            <a:ext cx="4766048" cy="523220"/>
          </a:xfrm>
          <a:prstGeom prst="rect">
            <a:avLst/>
          </a:prstGeom>
          <a:noFill/>
        </p:spPr>
        <p:txBody>
          <a:bodyPr wrap="none" rtlCol="0">
            <a:spAutoFit/>
          </a:bodyPr>
          <a:lstStyle/>
          <a:p>
            <a:r>
              <a:rPr lang="en-US" sz="2800" dirty="0">
                <a:solidFill>
                  <a:srgbClr val="0070C0"/>
                </a:solidFill>
              </a:rPr>
              <a:t>Microphonic Suppression (1)</a:t>
            </a:r>
          </a:p>
        </p:txBody>
      </p:sp>
      <p:sp>
        <p:nvSpPr>
          <p:cNvPr id="12" name="TextBox 11">
            <a:extLst>
              <a:ext uri="{FF2B5EF4-FFF2-40B4-BE49-F238E27FC236}">
                <a16:creationId xmlns:a16="http://schemas.microsoft.com/office/drawing/2014/main" id="{ED2CB07E-8E7C-91F4-BFD6-5F4AB8B46248}"/>
              </a:ext>
            </a:extLst>
          </p:cNvPr>
          <p:cNvSpPr txBox="1"/>
          <p:nvPr/>
        </p:nvSpPr>
        <p:spPr>
          <a:xfrm>
            <a:off x="7452320" y="4477353"/>
            <a:ext cx="1433406" cy="207749"/>
          </a:xfrm>
          <a:prstGeom prst="rect">
            <a:avLst/>
          </a:prstGeom>
          <a:noFill/>
        </p:spPr>
        <p:txBody>
          <a:bodyPr wrap="none" rtlCol="0">
            <a:spAutoFit/>
          </a:bodyPr>
          <a:lstStyle/>
          <a:p>
            <a:r>
              <a:rPr lang="en-US" sz="750" dirty="0"/>
              <a:t>N. Shipman, et al., IPAC’21,</a:t>
            </a:r>
          </a:p>
        </p:txBody>
      </p:sp>
      <p:sp>
        <p:nvSpPr>
          <p:cNvPr id="14" name="Oval 13">
            <a:extLst>
              <a:ext uri="{FF2B5EF4-FFF2-40B4-BE49-F238E27FC236}">
                <a16:creationId xmlns:a16="http://schemas.microsoft.com/office/drawing/2014/main" id="{4D34D036-DDD9-D052-1086-1B68328FDA3F}"/>
              </a:ext>
            </a:extLst>
          </p:cNvPr>
          <p:cNvSpPr/>
          <p:nvPr/>
        </p:nvSpPr>
        <p:spPr>
          <a:xfrm>
            <a:off x="2904964" y="3418832"/>
            <a:ext cx="4644516" cy="6669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6B6956-D5ED-792D-BA5C-C3CAB0F79353}"/>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
        <p:nvSpPr>
          <p:cNvPr id="3" name="Title 2">
            <a:extLst>
              <a:ext uri="{FF2B5EF4-FFF2-40B4-BE49-F238E27FC236}">
                <a16:creationId xmlns:a16="http://schemas.microsoft.com/office/drawing/2014/main" id="{5C7C2C5A-5318-F899-DB44-D17937AEA150}"/>
              </a:ext>
            </a:extLst>
          </p:cNvPr>
          <p:cNvSpPr>
            <a:spLocks noGrp="1"/>
          </p:cNvSpPr>
          <p:nvPr>
            <p:ph type="title"/>
          </p:nvPr>
        </p:nvSpPr>
        <p:spPr>
          <a:xfrm>
            <a:off x="1269" y="-4896"/>
            <a:ext cx="6408712" cy="857250"/>
          </a:xfrm>
        </p:spPr>
        <p:txBody>
          <a:bodyPr>
            <a:normAutofit/>
          </a:bodyPr>
          <a:lstStyle/>
          <a:p>
            <a:r>
              <a:rPr lang="en-US" sz="2800" dirty="0">
                <a:solidFill>
                  <a:srgbClr val="0070C0"/>
                </a:solidFill>
                <a:latin typeface="Arial" panose="020B0604020202020204" pitchFamily="34" charset="0"/>
                <a:cs typeface="Arial" panose="020B0604020202020204" pitchFamily="34" charset="0"/>
              </a:rPr>
              <a:t>Summary of F-FRT Testing at CERN</a:t>
            </a:r>
          </a:p>
        </p:txBody>
      </p:sp>
      <p:pic>
        <p:nvPicPr>
          <p:cNvPr id="6" name="Picture 5">
            <a:extLst>
              <a:ext uri="{FF2B5EF4-FFF2-40B4-BE49-F238E27FC236}">
                <a16:creationId xmlns:a16="http://schemas.microsoft.com/office/drawing/2014/main" id="{3EA396F1-9501-65BD-13F5-8AB7D9AD8734}"/>
              </a:ext>
            </a:extLst>
          </p:cNvPr>
          <p:cNvPicPr>
            <a:picLocks noChangeAspect="1"/>
          </p:cNvPicPr>
          <p:nvPr/>
        </p:nvPicPr>
        <p:blipFill>
          <a:blip r:embed="rId2"/>
          <a:stretch>
            <a:fillRect/>
          </a:stretch>
        </p:blipFill>
        <p:spPr>
          <a:xfrm>
            <a:off x="5255568" y="654229"/>
            <a:ext cx="3888432" cy="3945429"/>
          </a:xfrm>
          <a:prstGeom prst="rect">
            <a:avLst/>
          </a:prstGeom>
        </p:spPr>
      </p:pic>
      <p:sp>
        <p:nvSpPr>
          <p:cNvPr id="7" name="TextBox 6">
            <a:extLst>
              <a:ext uri="{FF2B5EF4-FFF2-40B4-BE49-F238E27FC236}">
                <a16:creationId xmlns:a16="http://schemas.microsoft.com/office/drawing/2014/main" id="{9225E444-E4B8-2181-4698-A47B818543E1}"/>
              </a:ext>
            </a:extLst>
          </p:cNvPr>
          <p:cNvSpPr txBox="1"/>
          <p:nvPr/>
        </p:nvSpPr>
        <p:spPr>
          <a:xfrm>
            <a:off x="3347864" y="4438678"/>
            <a:ext cx="1836204" cy="246221"/>
          </a:xfrm>
          <a:prstGeom prst="rect">
            <a:avLst/>
          </a:prstGeom>
          <a:noFill/>
        </p:spPr>
        <p:txBody>
          <a:bodyPr wrap="square" rtlCol="0">
            <a:spAutoFit/>
          </a:bodyPr>
          <a:lstStyle/>
          <a:p>
            <a:r>
              <a:rPr lang="en-US" sz="1000" dirty="0"/>
              <a:t>N. Shipman, et al., IPAC’21,</a:t>
            </a:r>
          </a:p>
        </p:txBody>
      </p:sp>
      <p:sp>
        <p:nvSpPr>
          <p:cNvPr id="12" name="TextBox 11">
            <a:extLst>
              <a:ext uri="{FF2B5EF4-FFF2-40B4-BE49-F238E27FC236}">
                <a16:creationId xmlns:a16="http://schemas.microsoft.com/office/drawing/2014/main" id="{9587C228-25DE-1C27-0E64-3A22B593C7B2}"/>
              </a:ext>
            </a:extLst>
          </p:cNvPr>
          <p:cNvSpPr txBox="1"/>
          <p:nvPr/>
        </p:nvSpPr>
        <p:spPr>
          <a:xfrm>
            <a:off x="7317538" y="4489271"/>
            <a:ext cx="1382110" cy="246221"/>
          </a:xfrm>
          <a:prstGeom prst="rect">
            <a:avLst/>
          </a:prstGeom>
          <a:noFill/>
        </p:spPr>
        <p:txBody>
          <a:bodyPr wrap="none" rtlCol="0">
            <a:spAutoFit/>
          </a:bodyPr>
          <a:lstStyle/>
          <a:p>
            <a:r>
              <a:rPr lang="en-US" sz="1000" baseline="30000" dirty="0"/>
              <a:t>*</a:t>
            </a:r>
            <a:r>
              <a:rPr lang="en-US" sz="1000" dirty="0"/>
              <a:t>N. Shipman. SRF’19</a:t>
            </a:r>
          </a:p>
        </p:txBody>
      </p:sp>
      <p:pic>
        <p:nvPicPr>
          <p:cNvPr id="14" name="Picture 13">
            <a:extLst>
              <a:ext uri="{FF2B5EF4-FFF2-40B4-BE49-F238E27FC236}">
                <a16:creationId xmlns:a16="http://schemas.microsoft.com/office/drawing/2014/main" id="{151F4266-2874-DD52-3737-67D0DF385265}"/>
              </a:ext>
            </a:extLst>
          </p:cNvPr>
          <p:cNvPicPr>
            <a:picLocks noChangeAspect="1"/>
          </p:cNvPicPr>
          <p:nvPr/>
        </p:nvPicPr>
        <p:blipFill>
          <a:blip r:embed="rId3"/>
          <a:stretch>
            <a:fillRect/>
          </a:stretch>
        </p:blipFill>
        <p:spPr>
          <a:xfrm>
            <a:off x="267680" y="2847477"/>
            <a:ext cx="3779375" cy="1474722"/>
          </a:xfrm>
          <a:prstGeom prst="rect">
            <a:avLst/>
          </a:prstGeom>
        </p:spPr>
      </p:pic>
      <p:pic>
        <p:nvPicPr>
          <p:cNvPr id="18" name="Picture 17">
            <a:extLst>
              <a:ext uri="{FF2B5EF4-FFF2-40B4-BE49-F238E27FC236}">
                <a16:creationId xmlns:a16="http://schemas.microsoft.com/office/drawing/2014/main" id="{8180AAB4-E949-04B0-DBB8-80E69DCE771E}"/>
              </a:ext>
            </a:extLst>
          </p:cNvPr>
          <p:cNvPicPr>
            <a:picLocks noChangeAspect="1"/>
          </p:cNvPicPr>
          <p:nvPr/>
        </p:nvPicPr>
        <p:blipFill>
          <a:blip r:embed="rId4"/>
          <a:stretch>
            <a:fillRect/>
          </a:stretch>
        </p:blipFill>
        <p:spPr>
          <a:xfrm>
            <a:off x="251520" y="657677"/>
            <a:ext cx="5184068" cy="895599"/>
          </a:xfrm>
          <a:prstGeom prst="rect">
            <a:avLst/>
          </a:prstGeom>
        </p:spPr>
      </p:pic>
      <p:pic>
        <p:nvPicPr>
          <p:cNvPr id="20" name="Picture 19">
            <a:extLst>
              <a:ext uri="{FF2B5EF4-FFF2-40B4-BE49-F238E27FC236}">
                <a16:creationId xmlns:a16="http://schemas.microsoft.com/office/drawing/2014/main" id="{350DFCF1-9278-03CE-D9FF-0F12179E5D1E}"/>
              </a:ext>
            </a:extLst>
          </p:cNvPr>
          <p:cNvPicPr>
            <a:picLocks noChangeAspect="1"/>
          </p:cNvPicPr>
          <p:nvPr/>
        </p:nvPicPr>
        <p:blipFill>
          <a:blip r:embed="rId5"/>
          <a:stretch>
            <a:fillRect/>
          </a:stretch>
        </p:blipFill>
        <p:spPr>
          <a:xfrm>
            <a:off x="251520" y="1700889"/>
            <a:ext cx="5184068" cy="993332"/>
          </a:xfrm>
          <a:prstGeom prst="rect">
            <a:avLst/>
          </a:prstGeom>
        </p:spPr>
      </p:pic>
    </p:spTree>
    <p:extLst>
      <p:ext uri="{BB962C8B-B14F-4D97-AF65-F5344CB8AC3E}">
        <p14:creationId xmlns:p14="http://schemas.microsoft.com/office/powerpoint/2010/main" val="100140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040107" y="789583"/>
            <a:ext cx="2490623" cy="2424438"/>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dirty="0"/>
          </a:p>
        </p:txBody>
      </p:sp>
      <p:pic>
        <p:nvPicPr>
          <p:cNvPr id="6" name="Picture 5"/>
          <p:cNvPicPr>
            <a:picLocks noChangeAspect="1"/>
          </p:cNvPicPr>
          <p:nvPr/>
        </p:nvPicPr>
        <p:blipFill>
          <a:blip r:embed="rId3"/>
          <a:stretch>
            <a:fillRect/>
          </a:stretch>
        </p:blipFill>
        <p:spPr>
          <a:xfrm>
            <a:off x="1392330" y="2488677"/>
            <a:ext cx="2484276" cy="823559"/>
          </a:xfrm>
          <a:prstGeom prst="rect">
            <a:avLst/>
          </a:prstGeom>
        </p:spPr>
      </p:pic>
      <p:sp>
        <p:nvSpPr>
          <p:cNvPr id="11" name="Title 2">
            <a:extLst>
              <a:ext uri="{FF2B5EF4-FFF2-40B4-BE49-F238E27FC236}">
                <a16:creationId xmlns:a16="http://schemas.microsoft.com/office/drawing/2014/main" id="{BDD1C476-5D60-41D8-B8A4-04E0B723F671}"/>
              </a:ext>
            </a:extLst>
          </p:cNvPr>
          <p:cNvSpPr txBox="1">
            <a:spLocks/>
          </p:cNvSpPr>
          <p:nvPr/>
        </p:nvSpPr>
        <p:spPr>
          <a:xfrm>
            <a:off x="44168" y="13327"/>
            <a:ext cx="6172200" cy="85725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t>FRT for 1.5 GHz Single Port Cavity</a:t>
            </a:r>
          </a:p>
        </p:txBody>
      </p:sp>
      <p:grpSp>
        <p:nvGrpSpPr>
          <p:cNvPr id="3" name="Group 2">
            <a:extLst>
              <a:ext uri="{FF2B5EF4-FFF2-40B4-BE49-F238E27FC236}">
                <a16:creationId xmlns:a16="http://schemas.microsoft.com/office/drawing/2014/main" id="{467700DC-E9F6-B3B8-76ED-B28A036E9D40}"/>
              </a:ext>
            </a:extLst>
          </p:cNvPr>
          <p:cNvGrpSpPr/>
          <p:nvPr/>
        </p:nvGrpSpPr>
        <p:grpSpPr>
          <a:xfrm>
            <a:off x="6728127" y="541568"/>
            <a:ext cx="2047086" cy="2241527"/>
            <a:chOff x="5953914" y="789583"/>
            <a:chExt cx="2047086" cy="2241527"/>
          </a:xfrm>
        </p:grpSpPr>
        <p:pic>
          <p:nvPicPr>
            <p:cNvPr id="4" name="Picture 3" descr="A close-up of a syringe and a test tube&#10;&#10;Description automatically generated with low confidence">
              <a:extLst>
                <a:ext uri="{FF2B5EF4-FFF2-40B4-BE49-F238E27FC236}">
                  <a16:creationId xmlns:a16="http://schemas.microsoft.com/office/drawing/2014/main" id="{9B51121A-110A-4DE2-8863-0E8280860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8802" y="789583"/>
              <a:ext cx="1782198" cy="2241527"/>
            </a:xfrm>
            <a:prstGeom prst="rect">
              <a:avLst/>
            </a:prstGeom>
          </p:spPr>
        </p:pic>
        <p:pic>
          <p:nvPicPr>
            <p:cNvPr id="13" name="Picture 12" descr="A picture containing chart&#10;&#10;Description automatically generated">
              <a:extLst>
                <a:ext uri="{FF2B5EF4-FFF2-40B4-BE49-F238E27FC236}">
                  <a16:creationId xmlns:a16="http://schemas.microsoft.com/office/drawing/2014/main" id="{D9C14819-5918-4BF1-AA10-6F13CB5E5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3914" y="951571"/>
              <a:ext cx="1130463" cy="789191"/>
            </a:xfrm>
            <a:prstGeom prst="rect">
              <a:avLst/>
            </a:prstGeom>
          </p:spPr>
        </p:pic>
      </p:grpSp>
      <p:sp>
        <p:nvSpPr>
          <p:cNvPr id="16" name="Rectangle 15"/>
          <p:cNvSpPr/>
          <p:nvPr/>
        </p:nvSpPr>
        <p:spPr>
          <a:xfrm>
            <a:off x="1279034" y="3313453"/>
            <a:ext cx="2565285" cy="577081"/>
          </a:xfrm>
          <a:prstGeom prst="rect">
            <a:avLst/>
          </a:prstGeom>
        </p:spPr>
        <p:txBody>
          <a:bodyPr wrap="square">
            <a:spAutoFit/>
          </a:bodyPr>
          <a:lstStyle/>
          <a:p>
            <a:r>
              <a:rPr lang="en-US" sz="1050" dirty="0"/>
              <a:t>C100 cavity, and C100 cryomodule with FPCs in CEBAF section SL25, Jlab, upper left – two port cavity. </a:t>
            </a:r>
          </a:p>
        </p:txBody>
      </p:sp>
      <p:sp>
        <p:nvSpPr>
          <p:cNvPr id="17" name="TextBox 16"/>
          <p:cNvSpPr txBox="1"/>
          <p:nvPr/>
        </p:nvSpPr>
        <p:spPr>
          <a:xfrm>
            <a:off x="3908894" y="3248014"/>
            <a:ext cx="2251368" cy="577081"/>
          </a:xfrm>
          <a:prstGeom prst="rect">
            <a:avLst/>
          </a:prstGeom>
          <a:noFill/>
        </p:spPr>
        <p:txBody>
          <a:bodyPr wrap="square" rtlCol="0">
            <a:spAutoFit/>
          </a:bodyPr>
          <a:lstStyle/>
          <a:p>
            <a:r>
              <a:rPr lang="en-US" sz="1050" dirty="0"/>
              <a:t>Ferroelectric tuner and MT (upper corner) in the LLRF schematic of C100</a:t>
            </a:r>
          </a:p>
        </p:txBody>
      </p:sp>
      <p:sp>
        <p:nvSpPr>
          <p:cNvPr id="18" name="TextBox 17"/>
          <p:cNvSpPr txBox="1"/>
          <p:nvPr/>
        </p:nvSpPr>
        <p:spPr>
          <a:xfrm>
            <a:off x="6946864" y="2865087"/>
            <a:ext cx="1836204" cy="577081"/>
          </a:xfrm>
          <a:prstGeom prst="rect">
            <a:avLst/>
          </a:prstGeom>
          <a:noFill/>
        </p:spPr>
        <p:txBody>
          <a:bodyPr wrap="square" rtlCol="0">
            <a:spAutoFit/>
          </a:bodyPr>
          <a:lstStyle/>
          <a:p>
            <a:r>
              <a:rPr lang="en-US" sz="1050" dirty="0"/>
              <a:t>Ferroelectric tuning element (red) with alumina matching section (yellow)</a:t>
            </a:r>
          </a:p>
        </p:txBody>
      </p:sp>
      <p:sp>
        <p:nvSpPr>
          <p:cNvPr id="19" name="Rectangle 18"/>
          <p:cNvSpPr/>
          <p:nvPr/>
        </p:nvSpPr>
        <p:spPr>
          <a:xfrm>
            <a:off x="269522" y="3852288"/>
            <a:ext cx="8874478" cy="1004186"/>
          </a:xfrm>
          <a:prstGeom prst="rect">
            <a:avLst/>
          </a:prstGeom>
        </p:spPr>
        <p:txBody>
          <a:bodyPr wrap="square">
            <a:spAutoFit/>
          </a:bodyPr>
          <a:lstStyle/>
          <a:p>
            <a:pPr>
              <a:lnSpc>
                <a:spcPct val="107000"/>
              </a:lnSpc>
              <a:spcAft>
                <a:spcPts val="600"/>
              </a:spcAft>
            </a:pPr>
            <a:r>
              <a:rPr lang="en-US" sz="1400" dirty="0">
                <a:latin typeface="Calibri" panose="020F0502020204030204" pitchFamily="34" charset="0"/>
                <a:ea typeface="Calibri" panose="020F0502020204030204" pitchFamily="34" charset="0"/>
                <a:cs typeface="Times New Roman" panose="02020603050405020304" pitchFamily="18" charset="0"/>
              </a:rPr>
              <a:t>Euclid Techlabs is developing the first fast ferroelectric tuner for a SRF accelerator that is currently in operation – CEBAF at JLAB. In comparison with our first tuner prototype, it requires a new configuration, with a single RF power port for both the klystron and the tuner. This is the only option for the current C100 cryomodules at CEBAF, and many other projects.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6"/>
          <a:stretch>
            <a:fillRect/>
          </a:stretch>
        </p:blipFill>
        <p:spPr>
          <a:xfrm>
            <a:off x="1250816" y="755861"/>
            <a:ext cx="797059" cy="1675403"/>
          </a:xfrm>
          <a:prstGeom prst="rect">
            <a:avLst/>
          </a:prstGeom>
        </p:spPr>
      </p:pic>
      <p:pic>
        <p:nvPicPr>
          <p:cNvPr id="12" name="Picture 11"/>
          <p:cNvPicPr>
            <a:picLocks noChangeAspect="1"/>
          </p:cNvPicPr>
          <p:nvPr/>
        </p:nvPicPr>
        <p:blipFill>
          <a:blip r:embed="rId7"/>
          <a:stretch>
            <a:fillRect/>
          </a:stretch>
        </p:blipFill>
        <p:spPr>
          <a:xfrm>
            <a:off x="2018534" y="736836"/>
            <a:ext cx="1917213" cy="1679470"/>
          </a:xfrm>
          <a:prstGeom prst="rect">
            <a:avLst/>
          </a:prstGeom>
        </p:spPr>
      </p:pic>
    </p:spTree>
    <p:extLst>
      <p:ext uri="{BB962C8B-B14F-4D97-AF65-F5344CB8AC3E}">
        <p14:creationId xmlns:p14="http://schemas.microsoft.com/office/powerpoint/2010/main" val="247598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BC0D7-F39C-4B6A-986D-3154BBF664E2}"/>
              </a:ext>
            </a:extLst>
          </p:cNvPr>
          <p:cNvSpPr txBox="1"/>
          <p:nvPr/>
        </p:nvSpPr>
        <p:spPr>
          <a:xfrm>
            <a:off x="311429" y="38961"/>
            <a:ext cx="6232828" cy="830997"/>
          </a:xfrm>
          <a:prstGeom prst="rect">
            <a:avLst/>
          </a:prstGeom>
          <a:noFill/>
        </p:spPr>
        <p:txBody>
          <a:bodyPr wrap="square" rtlCol="0">
            <a:spAutoFit/>
          </a:bodyPr>
          <a:lstStyle/>
          <a:p>
            <a:r>
              <a:rPr lang="en-US" sz="2400" dirty="0">
                <a:latin typeface="+mj-lt"/>
              </a:rPr>
              <a:t>Simulink modeling of the FRT microphonics compensation via the single FPC</a:t>
            </a:r>
          </a:p>
        </p:txBody>
      </p:sp>
      <p:sp>
        <p:nvSpPr>
          <p:cNvPr id="19" name="TextBox 18">
            <a:extLst>
              <a:ext uri="{FF2B5EF4-FFF2-40B4-BE49-F238E27FC236}">
                <a16:creationId xmlns:a16="http://schemas.microsoft.com/office/drawing/2014/main" id="{ACC16C87-29DA-421D-AA04-240360C260DB}"/>
              </a:ext>
            </a:extLst>
          </p:cNvPr>
          <p:cNvSpPr txBox="1"/>
          <p:nvPr/>
        </p:nvSpPr>
        <p:spPr>
          <a:xfrm>
            <a:off x="220060" y="294180"/>
            <a:ext cx="6504079" cy="1964450"/>
          </a:xfrm>
          <a:prstGeom prst="rect">
            <a:avLst/>
          </a:prstGeom>
        </p:spPr>
        <p:txBody>
          <a:bodyPr vert="horz" lIns="51435" tIns="25718" rIns="51435" bIns="25718" rtlCol="0" anchor="ctr">
            <a:noAutofit/>
          </a:bodyPr>
          <a:lstStyle/>
          <a:p>
            <a:pPr marL="160735" indent="-128588">
              <a:lnSpc>
                <a:spcPct val="90000"/>
              </a:lnSpc>
              <a:spcAft>
                <a:spcPts val="338"/>
              </a:spcAft>
              <a:buFont typeface="Arial" panose="020B0604020202020204" pitchFamily="34" charset="0"/>
              <a:buChar char="•"/>
            </a:pPr>
            <a:r>
              <a:rPr lang="en-US" sz="1400" dirty="0">
                <a:solidFill>
                  <a:srgbClr val="002060"/>
                </a:solidFill>
                <a:latin typeface="Times New Roman" panose="02020603050405020304" pitchFamily="18" charset="0"/>
                <a:cs typeface="Times New Roman" panose="02020603050405020304" pitchFamily="18" charset="0"/>
              </a:rPr>
              <a:t>Although it is non-ideal to use FRT through FPC, it is possible to maintain </a:t>
            </a:r>
            <a:r>
              <a:rPr lang="en-US" sz="1400" dirty="0" err="1">
                <a:solidFill>
                  <a:srgbClr val="002060"/>
                </a:solidFill>
                <a:latin typeface="Times New Roman" panose="02020603050405020304" pitchFamily="18" charset="0"/>
                <a:cs typeface="Times New Roman" panose="02020603050405020304" pitchFamily="18" charset="0"/>
              </a:rPr>
              <a:t>Qext</a:t>
            </a:r>
            <a:r>
              <a:rPr lang="en-US" sz="1400" dirty="0">
                <a:solidFill>
                  <a:srgbClr val="002060"/>
                </a:solidFill>
                <a:latin typeface="Times New Roman" panose="02020603050405020304" pitchFamily="18" charset="0"/>
                <a:cs typeface="Times New Roman" panose="02020603050405020304" pitchFamily="18" charset="0"/>
              </a:rPr>
              <a:t> and compensate the microphonics simultaneously.</a:t>
            </a:r>
          </a:p>
          <a:p>
            <a:pPr marL="160735" indent="-128588">
              <a:lnSpc>
                <a:spcPct val="90000"/>
              </a:lnSpc>
              <a:spcAft>
                <a:spcPts val="338"/>
              </a:spcAft>
              <a:buFont typeface="Arial" panose="020B0604020202020204" pitchFamily="34" charset="0"/>
              <a:buChar char="•"/>
            </a:pPr>
            <a:r>
              <a:rPr lang="en-US" sz="1400" dirty="0">
                <a:solidFill>
                  <a:srgbClr val="002060"/>
                </a:solidFill>
                <a:latin typeface="Times New Roman" panose="02020603050405020304" pitchFamily="18" charset="0"/>
                <a:cs typeface="Times New Roman" panose="02020603050405020304" pitchFamily="18" charset="0"/>
              </a:rPr>
              <a:t>Simulink modeling shows the klystron power demanding can be reduced by ~25% in the case of </a:t>
            </a:r>
            <a:r>
              <a:rPr lang="en-US" sz="1400" dirty="0" err="1">
                <a:solidFill>
                  <a:srgbClr val="002060"/>
                </a:solidFill>
                <a:latin typeface="Times New Roman" panose="02020603050405020304" pitchFamily="18" charset="0"/>
                <a:cs typeface="Times New Roman" panose="02020603050405020304" pitchFamily="18" charset="0"/>
              </a:rPr>
              <a:t>Jlab</a:t>
            </a:r>
            <a:r>
              <a:rPr lang="en-US" sz="1400" dirty="0">
                <a:solidFill>
                  <a:srgbClr val="002060"/>
                </a:solidFill>
                <a:latin typeface="Times New Roman" panose="02020603050405020304" pitchFamily="18" charset="0"/>
                <a:cs typeface="Times New Roman" panose="02020603050405020304" pitchFamily="18" charset="0"/>
              </a:rPr>
              <a:t> C100 cavities.</a:t>
            </a:r>
          </a:p>
        </p:txBody>
      </p:sp>
      <p:grpSp>
        <p:nvGrpSpPr>
          <p:cNvPr id="16" name="Group 15">
            <a:extLst>
              <a:ext uri="{FF2B5EF4-FFF2-40B4-BE49-F238E27FC236}">
                <a16:creationId xmlns:a16="http://schemas.microsoft.com/office/drawing/2014/main" id="{ED22E301-A33E-6D50-9BCB-A861F3981A31}"/>
              </a:ext>
            </a:extLst>
          </p:cNvPr>
          <p:cNvGrpSpPr/>
          <p:nvPr/>
        </p:nvGrpSpPr>
        <p:grpSpPr>
          <a:xfrm>
            <a:off x="1871700" y="1527634"/>
            <a:ext cx="6827658" cy="3395059"/>
            <a:chOff x="1224587" y="1689807"/>
            <a:chExt cx="6827658" cy="3395059"/>
          </a:xfrm>
        </p:grpSpPr>
        <p:pic>
          <p:nvPicPr>
            <p:cNvPr id="6" name="Picture 5">
              <a:extLst>
                <a:ext uri="{FF2B5EF4-FFF2-40B4-BE49-F238E27FC236}">
                  <a16:creationId xmlns:a16="http://schemas.microsoft.com/office/drawing/2014/main" id="{90065A9D-88FD-45A6-9D02-115139FAB620}"/>
                </a:ext>
              </a:extLst>
            </p:cNvPr>
            <p:cNvPicPr>
              <a:picLocks noChangeAspect="1"/>
            </p:cNvPicPr>
            <p:nvPr/>
          </p:nvPicPr>
          <p:blipFill rotWithShape="1">
            <a:blip r:embed="rId2"/>
            <a:srcRect r="18538"/>
            <a:stretch/>
          </p:blipFill>
          <p:spPr>
            <a:xfrm>
              <a:off x="1224587" y="3024077"/>
              <a:ext cx="2405857" cy="1389951"/>
            </a:xfrm>
            <a:prstGeom prst="rect">
              <a:avLst/>
            </a:prstGeom>
          </p:spPr>
        </p:pic>
        <p:pic>
          <p:nvPicPr>
            <p:cNvPr id="7" name="Picture 6">
              <a:extLst>
                <a:ext uri="{FF2B5EF4-FFF2-40B4-BE49-F238E27FC236}">
                  <a16:creationId xmlns:a16="http://schemas.microsoft.com/office/drawing/2014/main" id="{A4CC2D54-8BC9-4792-9AE3-12872C6B438D}"/>
                </a:ext>
              </a:extLst>
            </p:cNvPr>
            <p:cNvPicPr>
              <a:picLocks noChangeAspect="1"/>
            </p:cNvPicPr>
            <p:nvPr/>
          </p:nvPicPr>
          <p:blipFill>
            <a:blip r:embed="rId3"/>
            <a:stretch>
              <a:fillRect/>
            </a:stretch>
          </p:blipFill>
          <p:spPr>
            <a:xfrm>
              <a:off x="3597170" y="3169264"/>
              <a:ext cx="2158908" cy="1052468"/>
            </a:xfrm>
            <a:prstGeom prst="rect">
              <a:avLst/>
            </a:prstGeom>
          </p:spPr>
        </p:pic>
        <p:pic>
          <p:nvPicPr>
            <p:cNvPr id="8" name="Picture 7">
              <a:extLst>
                <a:ext uri="{FF2B5EF4-FFF2-40B4-BE49-F238E27FC236}">
                  <a16:creationId xmlns:a16="http://schemas.microsoft.com/office/drawing/2014/main" id="{625B49B0-077E-4A12-A290-737533FE6EF7}"/>
                </a:ext>
              </a:extLst>
            </p:cNvPr>
            <p:cNvPicPr>
              <a:picLocks noChangeAspect="1"/>
            </p:cNvPicPr>
            <p:nvPr/>
          </p:nvPicPr>
          <p:blipFill>
            <a:blip r:embed="rId4"/>
            <a:stretch>
              <a:fillRect/>
            </a:stretch>
          </p:blipFill>
          <p:spPr>
            <a:xfrm>
              <a:off x="5889242" y="2824939"/>
              <a:ext cx="2061745" cy="1005101"/>
            </a:xfrm>
            <a:prstGeom prst="rect">
              <a:avLst/>
            </a:prstGeom>
          </p:spPr>
        </p:pic>
        <p:pic>
          <p:nvPicPr>
            <p:cNvPr id="9" name="Picture 8">
              <a:extLst>
                <a:ext uri="{FF2B5EF4-FFF2-40B4-BE49-F238E27FC236}">
                  <a16:creationId xmlns:a16="http://schemas.microsoft.com/office/drawing/2014/main" id="{B9045EF6-EFFA-4A63-93AB-770DF2EF69ED}"/>
                </a:ext>
              </a:extLst>
            </p:cNvPr>
            <p:cNvPicPr>
              <a:picLocks noChangeAspect="1"/>
            </p:cNvPicPr>
            <p:nvPr/>
          </p:nvPicPr>
          <p:blipFill>
            <a:blip r:embed="rId5"/>
            <a:stretch>
              <a:fillRect/>
            </a:stretch>
          </p:blipFill>
          <p:spPr>
            <a:xfrm>
              <a:off x="5889242" y="3849497"/>
              <a:ext cx="2163003" cy="1054464"/>
            </a:xfrm>
            <a:prstGeom prst="rect">
              <a:avLst/>
            </a:prstGeom>
          </p:spPr>
        </p:pic>
        <p:sp>
          <p:nvSpPr>
            <p:cNvPr id="20" name="TextBox 19">
              <a:extLst>
                <a:ext uri="{FF2B5EF4-FFF2-40B4-BE49-F238E27FC236}">
                  <a16:creationId xmlns:a16="http://schemas.microsoft.com/office/drawing/2014/main" id="{79990E5B-FA0D-4C55-8FE3-0CE11FAD75DF}"/>
                </a:ext>
              </a:extLst>
            </p:cNvPr>
            <p:cNvSpPr txBox="1"/>
            <p:nvPr/>
          </p:nvSpPr>
          <p:spPr>
            <a:xfrm>
              <a:off x="3919780" y="3829207"/>
              <a:ext cx="1564640" cy="369332"/>
            </a:xfrm>
            <a:prstGeom prst="rect">
              <a:avLst/>
            </a:prstGeom>
            <a:noFill/>
          </p:spPr>
          <p:txBody>
            <a:bodyPr wrap="square" rtlCol="0">
              <a:spAutoFit/>
            </a:bodyPr>
            <a:lstStyle/>
            <a:p>
              <a:r>
                <a:rPr lang="en-US" sz="900" dirty="0">
                  <a:solidFill>
                    <a:schemeClr val="accent1">
                      <a:lumMod val="75000"/>
                    </a:schemeClr>
                  </a:solidFill>
                </a:rPr>
                <a:t>Emulated microphonics signal</a:t>
              </a:r>
            </a:p>
          </p:txBody>
        </p:sp>
        <p:sp>
          <p:nvSpPr>
            <p:cNvPr id="21" name="TextBox 20">
              <a:extLst>
                <a:ext uri="{FF2B5EF4-FFF2-40B4-BE49-F238E27FC236}">
                  <a16:creationId xmlns:a16="http://schemas.microsoft.com/office/drawing/2014/main" id="{FED6FBA1-65E0-472A-BA46-5694E177AC9C}"/>
                </a:ext>
              </a:extLst>
            </p:cNvPr>
            <p:cNvSpPr txBox="1"/>
            <p:nvPr/>
          </p:nvSpPr>
          <p:spPr>
            <a:xfrm>
              <a:off x="5288871" y="2877656"/>
              <a:ext cx="618164" cy="715837"/>
            </a:xfrm>
            <a:prstGeom prst="rect">
              <a:avLst/>
            </a:prstGeom>
            <a:noFill/>
          </p:spPr>
          <p:txBody>
            <a:bodyPr wrap="square" rtlCol="0">
              <a:spAutoFit/>
            </a:bodyPr>
            <a:lstStyle/>
            <a:p>
              <a:r>
                <a:rPr lang="en-US" sz="1013" dirty="0"/>
                <a:t>FRT with 10% loss</a:t>
              </a:r>
            </a:p>
          </p:txBody>
        </p:sp>
        <p:sp>
          <p:nvSpPr>
            <p:cNvPr id="22" name="Arrow: Right 21">
              <a:extLst>
                <a:ext uri="{FF2B5EF4-FFF2-40B4-BE49-F238E27FC236}">
                  <a16:creationId xmlns:a16="http://schemas.microsoft.com/office/drawing/2014/main" id="{1839C77F-6527-454A-94A1-9B08A68783A5}"/>
                </a:ext>
              </a:extLst>
            </p:cNvPr>
            <p:cNvSpPr/>
            <p:nvPr/>
          </p:nvSpPr>
          <p:spPr>
            <a:xfrm>
              <a:off x="5635804" y="3533985"/>
              <a:ext cx="330537" cy="1232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TextBox 22">
              <a:extLst>
                <a:ext uri="{FF2B5EF4-FFF2-40B4-BE49-F238E27FC236}">
                  <a16:creationId xmlns:a16="http://schemas.microsoft.com/office/drawing/2014/main" id="{B3C76E36-D51F-4D99-839F-ADAA0C4C19DD}"/>
                </a:ext>
              </a:extLst>
            </p:cNvPr>
            <p:cNvSpPr txBox="1"/>
            <p:nvPr/>
          </p:nvSpPr>
          <p:spPr>
            <a:xfrm>
              <a:off x="6853528" y="3258529"/>
              <a:ext cx="883790" cy="404085"/>
            </a:xfrm>
            <a:prstGeom prst="rect">
              <a:avLst/>
            </a:prstGeom>
            <a:noFill/>
          </p:spPr>
          <p:txBody>
            <a:bodyPr wrap="square" rtlCol="0">
              <a:spAutoFit/>
            </a:bodyPr>
            <a:lstStyle/>
            <a:p>
              <a:r>
                <a:rPr lang="en-US" sz="1013" dirty="0">
                  <a:ln w="0"/>
                  <a:solidFill>
                    <a:schemeClr val="accent1"/>
                  </a:solidFill>
                  <a:effectLst>
                    <a:outerShdw blurRad="38100" dist="25400" dir="5400000" algn="ctr" rotWithShape="0">
                      <a:srgbClr val="6E747A">
                        <a:alpha val="43000"/>
                      </a:srgbClr>
                    </a:outerShdw>
                  </a:effectLst>
                </a:rPr>
                <a:t>Cavity voltage</a:t>
              </a:r>
            </a:p>
          </p:txBody>
        </p:sp>
        <p:sp>
          <p:nvSpPr>
            <p:cNvPr id="24" name="TextBox 23">
              <a:extLst>
                <a:ext uri="{FF2B5EF4-FFF2-40B4-BE49-F238E27FC236}">
                  <a16:creationId xmlns:a16="http://schemas.microsoft.com/office/drawing/2014/main" id="{3924C280-9770-49F9-8DC4-1BE4116B4EAD}"/>
                </a:ext>
              </a:extLst>
            </p:cNvPr>
            <p:cNvSpPr txBox="1"/>
            <p:nvPr/>
          </p:nvSpPr>
          <p:spPr>
            <a:xfrm>
              <a:off x="6786247" y="3968538"/>
              <a:ext cx="883790" cy="404085"/>
            </a:xfrm>
            <a:prstGeom prst="rect">
              <a:avLst/>
            </a:prstGeom>
            <a:noFill/>
          </p:spPr>
          <p:txBody>
            <a:bodyPr wrap="square" rtlCol="0">
              <a:spAutoFit/>
            </a:bodyPr>
            <a:lstStyle/>
            <a:p>
              <a:r>
                <a:rPr lang="en-US" sz="1013" dirty="0">
                  <a:ln w="0"/>
                  <a:solidFill>
                    <a:schemeClr val="accent1"/>
                  </a:solidFill>
                  <a:effectLst>
                    <a:outerShdw blurRad="38100" dist="25400" dir="5400000" algn="ctr" rotWithShape="0">
                      <a:srgbClr val="6E747A">
                        <a:alpha val="43000"/>
                      </a:srgbClr>
                    </a:outerShdw>
                  </a:effectLst>
                </a:rPr>
                <a:t>Cavity Phase</a:t>
              </a:r>
            </a:p>
          </p:txBody>
        </p:sp>
        <p:grpSp>
          <p:nvGrpSpPr>
            <p:cNvPr id="2" name="Group 1"/>
            <p:cNvGrpSpPr/>
            <p:nvPr/>
          </p:nvGrpSpPr>
          <p:grpSpPr>
            <a:xfrm>
              <a:off x="2149210" y="1689807"/>
              <a:ext cx="4629417" cy="1192225"/>
              <a:chOff x="2965321" y="2071788"/>
              <a:chExt cx="6172556" cy="1589633"/>
            </a:xfrm>
          </p:grpSpPr>
          <p:pic>
            <p:nvPicPr>
              <p:cNvPr id="10" name="Picture 9">
                <a:extLst>
                  <a:ext uri="{FF2B5EF4-FFF2-40B4-BE49-F238E27FC236}">
                    <a16:creationId xmlns:a16="http://schemas.microsoft.com/office/drawing/2014/main" id="{86795842-B62E-47D2-8B04-54BF689B75C1}"/>
                  </a:ext>
                </a:extLst>
              </p:cNvPr>
              <p:cNvPicPr>
                <a:picLocks noChangeAspect="1"/>
              </p:cNvPicPr>
              <p:nvPr/>
            </p:nvPicPr>
            <p:blipFill>
              <a:blip r:embed="rId6"/>
              <a:stretch>
                <a:fillRect/>
              </a:stretch>
            </p:blipFill>
            <p:spPr>
              <a:xfrm>
                <a:off x="5877094" y="2071788"/>
                <a:ext cx="3260783" cy="1589632"/>
              </a:xfrm>
              <a:prstGeom prst="rect">
                <a:avLst/>
              </a:prstGeom>
            </p:spPr>
          </p:pic>
          <p:pic>
            <p:nvPicPr>
              <p:cNvPr id="11" name="Picture 10">
                <a:extLst>
                  <a:ext uri="{FF2B5EF4-FFF2-40B4-BE49-F238E27FC236}">
                    <a16:creationId xmlns:a16="http://schemas.microsoft.com/office/drawing/2014/main" id="{0FA99384-8CBE-40CC-B593-088D09CC4CF6}"/>
                  </a:ext>
                </a:extLst>
              </p:cNvPr>
              <p:cNvPicPr>
                <a:picLocks noChangeAspect="1"/>
              </p:cNvPicPr>
              <p:nvPr/>
            </p:nvPicPr>
            <p:blipFill>
              <a:blip r:embed="rId7"/>
              <a:stretch>
                <a:fillRect/>
              </a:stretch>
            </p:blipFill>
            <p:spPr>
              <a:xfrm>
                <a:off x="2965321" y="2071789"/>
                <a:ext cx="3260783" cy="1589632"/>
              </a:xfrm>
              <a:prstGeom prst="rect">
                <a:avLst/>
              </a:prstGeom>
            </p:spPr>
          </p:pic>
          <p:sp>
            <p:nvSpPr>
              <p:cNvPr id="12" name="TextBox 11">
                <a:extLst>
                  <a:ext uri="{FF2B5EF4-FFF2-40B4-BE49-F238E27FC236}">
                    <a16:creationId xmlns:a16="http://schemas.microsoft.com/office/drawing/2014/main" id="{FB691B24-B5A3-4B12-861B-8CC0C2589E1B}"/>
                  </a:ext>
                </a:extLst>
              </p:cNvPr>
              <p:cNvSpPr txBox="1"/>
              <p:nvPr/>
            </p:nvSpPr>
            <p:spPr>
              <a:xfrm>
                <a:off x="6442700" y="2189416"/>
                <a:ext cx="1107821" cy="538780"/>
              </a:xfrm>
              <a:prstGeom prst="rect">
                <a:avLst/>
              </a:prstGeom>
              <a:noFill/>
            </p:spPr>
            <p:txBody>
              <a:bodyPr wrap="square" rtlCol="0">
                <a:spAutoFit/>
              </a:bodyPr>
              <a:lstStyle/>
              <a:p>
                <a:r>
                  <a:rPr lang="en-US" sz="1013" b="1" dirty="0">
                    <a:solidFill>
                      <a:srgbClr val="00B050"/>
                    </a:solidFill>
                  </a:rPr>
                  <a:t>~25% reduction</a:t>
                </a:r>
              </a:p>
            </p:txBody>
          </p:sp>
          <p:cxnSp>
            <p:nvCxnSpPr>
              <p:cNvPr id="13" name="Straight Connector 12">
                <a:extLst>
                  <a:ext uri="{FF2B5EF4-FFF2-40B4-BE49-F238E27FC236}">
                    <a16:creationId xmlns:a16="http://schemas.microsoft.com/office/drawing/2014/main" id="{E539C85E-2A42-4BA8-B9F1-FA6B7771BCB9}"/>
                  </a:ext>
                </a:extLst>
              </p:cNvPr>
              <p:cNvCxnSpPr>
                <a:cxnSpLocks/>
              </p:cNvCxnSpPr>
              <p:nvPr/>
            </p:nvCxnSpPr>
            <p:spPr>
              <a:xfrm>
                <a:off x="5817792" y="2726834"/>
                <a:ext cx="2237037" cy="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427518B-C79C-48ED-AFBF-CE4658DBB762}"/>
                  </a:ext>
                </a:extLst>
              </p:cNvPr>
              <p:cNvCxnSpPr>
                <a:cxnSpLocks/>
              </p:cNvCxnSpPr>
              <p:nvPr/>
            </p:nvCxnSpPr>
            <p:spPr>
              <a:xfrm>
                <a:off x="6105111" y="2261434"/>
                <a:ext cx="0" cy="451546"/>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3BE9C7-BE0A-4FDB-9CDA-DC1DF657A330}"/>
                  </a:ext>
                </a:extLst>
              </p:cNvPr>
              <p:cNvCxnSpPr>
                <a:cxnSpLocks/>
              </p:cNvCxnSpPr>
              <p:nvPr/>
            </p:nvCxnSpPr>
            <p:spPr>
              <a:xfrm>
                <a:off x="4670165" y="2240653"/>
                <a:ext cx="1798830" cy="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7B55BBA-FB23-43A3-8058-A552B3EA0170}"/>
                  </a:ext>
                </a:extLst>
              </p:cNvPr>
              <p:cNvSpPr txBox="1"/>
              <p:nvPr/>
            </p:nvSpPr>
            <p:spPr>
              <a:xfrm>
                <a:off x="3419140" y="2381029"/>
                <a:ext cx="1436205" cy="769784"/>
              </a:xfrm>
              <a:prstGeom prst="rect">
                <a:avLst/>
              </a:prstGeom>
              <a:noFill/>
            </p:spPr>
            <p:txBody>
              <a:bodyPr wrap="square" rtlCol="0">
                <a:spAutoFit/>
              </a:bodyPr>
              <a:lstStyle/>
              <a:p>
                <a:r>
                  <a:rPr lang="en-US" sz="788" dirty="0">
                    <a:ln w="0"/>
                    <a:solidFill>
                      <a:schemeClr val="accent1"/>
                    </a:solidFill>
                    <a:effectLst>
                      <a:outerShdw blurRad="38100" dist="25400" dir="5400000" algn="ctr" rotWithShape="0">
                        <a:srgbClr val="6E747A">
                          <a:alpha val="43000"/>
                        </a:srgbClr>
                      </a:outerShdw>
                    </a:effectLst>
                  </a:rPr>
                  <a:t>Klystron power as needed to compensate the microphonics</a:t>
                </a:r>
              </a:p>
            </p:txBody>
          </p:sp>
          <p:sp>
            <p:nvSpPr>
              <p:cNvPr id="26" name="TextBox 25">
                <a:extLst>
                  <a:ext uri="{FF2B5EF4-FFF2-40B4-BE49-F238E27FC236}">
                    <a16:creationId xmlns:a16="http://schemas.microsoft.com/office/drawing/2014/main" id="{FB035C84-8981-42CE-B262-5D9FC2C15860}"/>
                  </a:ext>
                </a:extLst>
              </p:cNvPr>
              <p:cNvSpPr txBox="1"/>
              <p:nvPr/>
            </p:nvSpPr>
            <p:spPr>
              <a:xfrm>
                <a:off x="4979669" y="2675364"/>
                <a:ext cx="654497" cy="538780"/>
              </a:xfrm>
              <a:prstGeom prst="rect">
                <a:avLst/>
              </a:prstGeom>
              <a:noFill/>
            </p:spPr>
            <p:txBody>
              <a:bodyPr wrap="square" rtlCol="0">
                <a:spAutoFit/>
              </a:bodyPr>
              <a:lstStyle/>
              <a:p>
                <a:r>
                  <a:rPr lang="en-US" sz="1013" dirty="0">
                    <a:solidFill>
                      <a:srgbClr val="FF0000"/>
                    </a:solidFill>
                    <a:latin typeface="Times New Roman" panose="02020603050405020304" pitchFamily="18" charset="0"/>
                    <a:cs typeface="Times New Roman" panose="02020603050405020304" pitchFamily="18" charset="0"/>
                  </a:rPr>
                  <a:t>FRT OFF</a:t>
                </a:r>
              </a:p>
            </p:txBody>
          </p:sp>
          <p:sp>
            <p:nvSpPr>
              <p:cNvPr id="27" name="TextBox 26">
                <a:extLst>
                  <a:ext uri="{FF2B5EF4-FFF2-40B4-BE49-F238E27FC236}">
                    <a16:creationId xmlns:a16="http://schemas.microsoft.com/office/drawing/2014/main" id="{507300EB-AFCB-49E9-B8DB-B4D778900506}"/>
                  </a:ext>
                </a:extLst>
              </p:cNvPr>
              <p:cNvSpPr txBox="1"/>
              <p:nvPr/>
            </p:nvSpPr>
            <p:spPr>
              <a:xfrm>
                <a:off x="8230598" y="2595715"/>
                <a:ext cx="514040" cy="746615"/>
              </a:xfrm>
              <a:prstGeom prst="rect">
                <a:avLst/>
              </a:prstGeom>
              <a:noFill/>
            </p:spPr>
            <p:txBody>
              <a:bodyPr wrap="square" rtlCol="0">
                <a:spAutoFit/>
              </a:bodyPr>
              <a:lstStyle/>
              <a:p>
                <a:r>
                  <a:rPr lang="en-US" sz="1013" dirty="0">
                    <a:solidFill>
                      <a:srgbClr val="00B050"/>
                    </a:solidFill>
                    <a:latin typeface="Times New Roman" panose="02020603050405020304" pitchFamily="18" charset="0"/>
                    <a:cs typeface="Times New Roman" panose="02020603050405020304" pitchFamily="18" charset="0"/>
                  </a:rPr>
                  <a:t>FRT ON</a:t>
                </a:r>
              </a:p>
            </p:txBody>
          </p:sp>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6715" y="4812999"/>
              <a:ext cx="1080120" cy="271867"/>
            </a:xfrm>
            <a:prstGeom prst="rect">
              <a:avLst/>
            </a:prstGeom>
          </p:spPr>
        </p:pic>
        <p:sp>
          <p:nvSpPr>
            <p:cNvPr id="5" name="TextBox 4"/>
            <p:cNvSpPr txBox="1"/>
            <p:nvPr/>
          </p:nvSpPr>
          <p:spPr>
            <a:xfrm>
              <a:off x="6250816" y="3031323"/>
              <a:ext cx="608861" cy="369332"/>
            </a:xfrm>
            <a:prstGeom prst="rect">
              <a:avLst/>
            </a:prstGeom>
            <a:noFill/>
            <a:ln>
              <a:solidFill>
                <a:srgbClr val="FF0000"/>
              </a:solidFill>
            </a:ln>
          </p:spPr>
          <p:txBody>
            <a:bodyPr wrap="square" rtlCol="0">
              <a:spAutoFit/>
            </a:bodyPr>
            <a:lstStyle/>
            <a:p>
              <a:r>
                <a:rPr lang="en-US" sz="900" dirty="0"/>
                <a:t>13.9  MV</a:t>
              </a:r>
            </a:p>
          </p:txBody>
        </p:sp>
        <p:cxnSp>
          <p:nvCxnSpPr>
            <p:cNvPr id="17" name="Straight Arrow Connector 16"/>
            <p:cNvCxnSpPr/>
            <p:nvPr/>
          </p:nvCxnSpPr>
          <p:spPr>
            <a:xfrm flipV="1">
              <a:off x="6920113" y="2974162"/>
              <a:ext cx="514205" cy="190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66313" y="4452557"/>
              <a:ext cx="362960" cy="369332"/>
            </a:xfrm>
            <a:prstGeom prst="rect">
              <a:avLst/>
            </a:prstGeom>
            <a:noFill/>
            <a:ln>
              <a:solidFill>
                <a:srgbClr val="FF0000"/>
              </a:solidFill>
            </a:ln>
          </p:spPr>
          <p:txBody>
            <a:bodyPr wrap="square" rtlCol="0">
              <a:spAutoFit/>
            </a:bodyPr>
            <a:lstStyle/>
            <a:p>
              <a:r>
                <a:rPr lang="en-US" sz="900" dirty="0"/>
                <a:t>  90</a:t>
              </a:r>
              <a:r>
                <a:rPr lang="en-US" sz="900" baseline="30000" dirty="0"/>
                <a:t>0</a:t>
              </a:r>
              <a:endParaRPr lang="en-US" sz="900" dirty="0"/>
            </a:p>
          </p:txBody>
        </p:sp>
        <p:cxnSp>
          <p:nvCxnSpPr>
            <p:cNvPr id="29" name="Straight Arrow Connector 28"/>
            <p:cNvCxnSpPr/>
            <p:nvPr/>
          </p:nvCxnSpPr>
          <p:spPr>
            <a:xfrm flipH="1" flipV="1">
              <a:off x="6219183" y="4414029"/>
              <a:ext cx="426621" cy="124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8701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dirty="0"/>
          </a:p>
        </p:txBody>
      </p:sp>
      <p:sp>
        <p:nvSpPr>
          <p:cNvPr id="4" name="TextBox 3">
            <a:extLst>
              <a:ext uri="{FF2B5EF4-FFF2-40B4-BE49-F238E27FC236}">
                <a16:creationId xmlns:a16="http://schemas.microsoft.com/office/drawing/2014/main" id="{93759B2B-851F-476A-8014-F8D60BBB05EE}"/>
              </a:ext>
            </a:extLst>
          </p:cNvPr>
          <p:cNvSpPr txBox="1"/>
          <p:nvPr/>
        </p:nvSpPr>
        <p:spPr>
          <a:xfrm>
            <a:off x="1810534" y="3572865"/>
            <a:ext cx="4644516" cy="738664"/>
          </a:xfrm>
          <a:prstGeom prst="rect">
            <a:avLst/>
          </a:prstGeom>
          <a:noFill/>
        </p:spPr>
        <p:txBody>
          <a:bodyPr wrap="square">
            <a:spAutoFit/>
          </a:bodyPr>
          <a:lstStyle/>
          <a:p>
            <a:r>
              <a:rPr lang="en-US" sz="1050" dirty="0">
                <a:solidFill>
                  <a:srgbClr val="222222"/>
                </a:solidFill>
                <a:latin typeface="Arial" panose="020B0604020202020204" pitchFamily="34" charset="0"/>
              </a:rPr>
              <a:t>3 kW of CW power causes 7</a:t>
            </a:r>
            <a:r>
              <a:rPr lang="en-US" sz="1050" dirty="0">
                <a:solidFill>
                  <a:srgbClr val="222222"/>
                </a:solidFill>
                <a:latin typeface="Arial" panose="020B0604020202020204" pitchFamily="34" charset="0"/>
                <a:sym typeface="Symbol" panose="05050102010706020507" pitchFamily="18" charset="2"/>
              </a:rPr>
              <a:t> </a:t>
            </a:r>
            <a:r>
              <a:rPr lang="en-US" sz="1050" dirty="0">
                <a:solidFill>
                  <a:srgbClr val="222222"/>
                </a:solidFill>
                <a:latin typeface="Arial" panose="020B0604020202020204" pitchFamily="34" charset="0"/>
              </a:rPr>
              <a:t>temperature rise with rather small convection coefficient. Water cooling substantially reduces temperature rise.</a:t>
            </a:r>
          </a:p>
          <a:p>
            <a:r>
              <a:rPr lang="en-US" sz="1050" dirty="0">
                <a:solidFill>
                  <a:srgbClr val="222222"/>
                </a:solidFill>
                <a:latin typeface="Arial" panose="020B0604020202020204" pitchFamily="34" charset="0"/>
              </a:rPr>
              <a:t> </a:t>
            </a:r>
            <a:endParaRPr lang="en-US" sz="1050" dirty="0"/>
          </a:p>
        </p:txBody>
      </p:sp>
      <p:grpSp>
        <p:nvGrpSpPr>
          <p:cNvPr id="5" name="Group 4">
            <a:extLst>
              <a:ext uri="{FF2B5EF4-FFF2-40B4-BE49-F238E27FC236}">
                <a16:creationId xmlns:a16="http://schemas.microsoft.com/office/drawing/2014/main" id="{4180D8EE-D1A4-D1C3-CE9B-CDF93D3AE672}"/>
              </a:ext>
            </a:extLst>
          </p:cNvPr>
          <p:cNvGrpSpPr/>
          <p:nvPr/>
        </p:nvGrpSpPr>
        <p:grpSpPr>
          <a:xfrm>
            <a:off x="363319" y="670081"/>
            <a:ext cx="4257675" cy="2837213"/>
            <a:chOff x="1143000" y="643269"/>
            <a:chExt cx="4257675" cy="2837213"/>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551669"/>
              <a:ext cx="4257675" cy="1928813"/>
            </a:xfrm>
            <a:prstGeom prst="rect">
              <a:avLst/>
            </a:prstGeom>
          </p:spPr>
        </p:pic>
        <p:pic>
          <p:nvPicPr>
            <p:cNvPr id="12" name="Picture 11"/>
            <p:cNvPicPr>
              <a:picLocks noChangeAspect="1"/>
            </p:cNvPicPr>
            <p:nvPr/>
          </p:nvPicPr>
          <p:blipFill>
            <a:blip r:embed="rId3"/>
            <a:stretch>
              <a:fillRect/>
            </a:stretch>
          </p:blipFill>
          <p:spPr>
            <a:xfrm>
              <a:off x="1905593" y="643269"/>
              <a:ext cx="3226163" cy="2529605"/>
            </a:xfrm>
            <a:prstGeom prst="rect">
              <a:avLst/>
            </a:prstGeom>
          </p:spPr>
        </p:pic>
      </p:grpSp>
      <p:pic>
        <p:nvPicPr>
          <p:cNvPr id="13" name="Picture 12" descr="A picture containing shape&#10;&#10;Description automatically generated">
            <a:extLst>
              <a:ext uri="{FF2B5EF4-FFF2-40B4-BE49-F238E27FC236}">
                <a16:creationId xmlns:a16="http://schemas.microsoft.com/office/drawing/2014/main" id="{61E5DEBA-5E70-4F00-BE70-D40C25F97DCC}"/>
              </a:ext>
            </a:extLst>
          </p:cNvPr>
          <p:cNvPicPr>
            <a:picLocks noChangeAspect="1"/>
          </p:cNvPicPr>
          <p:nvPr/>
        </p:nvPicPr>
        <p:blipFill>
          <a:blip r:embed="rId4"/>
          <a:stretch>
            <a:fillRect/>
          </a:stretch>
        </p:blipFill>
        <p:spPr>
          <a:xfrm rot="16200000">
            <a:off x="6107270" y="-9012"/>
            <a:ext cx="1584241" cy="2638178"/>
          </a:xfrm>
          <a:prstGeom prst="rect">
            <a:avLst/>
          </a:prstGeom>
        </p:spPr>
      </p:pic>
      <p:sp>
        <p:nvSpPr>
          <p:cNvPr id="14" name="Title 2">
            <a:extLst>
              <a:ext uri="{FF2B5EF4-FFF2-40B4-BE49-F238E27FC236}">
                <a16:creationId xmlns:a16="http://schemas.microsoft.com/office/drawing/2014/main" id="{BDD1C476-5D60-41D8-B8A4-04E0B723F671}"/>
              </a:ext>
            </a:extLst>
          </p:cNvPr>
          <p:cNvSpPr txBox="1">
            <a:spLocks/>
          </p:cNvSpPr>
          <p:nvPr/>
        </p:nvSpPr>
        <p:spPr>
          <a:xfrm>
            <a:off x="-72516" y="26090"/>
            <a:ext cx="6172200" cy="85725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t>Current Status of the 1.5 GHz FRT</a:t>
            </a:r>
          </a:p>
        </p:txBody>
      </p:sp>
      <p:sp>
        <p:nvSpPr>
          <p:cNvPr id="15" name="Rectangle 14"/>
          <p:cNvSpPr/>
          <p:nvPr/>
        </p:nvSpPr>
        <p:spPr>
          <a:xfrm>
            <a:off x="398784" y="4076921"/>
            <a:ext cx="8477236" cy="738664"/>
          </a:xfrm>
          <a:prstGeom prst="rect">
            <a:avLst/>
          </a:prstGeom>
        </p:spPr>
        <p:txBody>
          <a:bodyPr wrap="square">
            <a:spAutoFit/>
          </a:bodyPr>
          <a:lstStyle/>
          <a:p>
            <a:r>
              <a:rPr lang="en-US" sz="1400" dirty="0"/>
              <a:t>Euclid has carried out thermal and RF measurements of improved ferroelectric ceramic, completed the tuner RF and thermomechanical design, and is currently finishing the mechanical engineering design for fabrication.  HOM analysis is complete too. </a:t>
            </a:r>
          </a:p>
        </p:txBody>
      </p:sp>
      <p:sp>
        <p:nvSpPr>
          <p:cNvPr id="17" name="TextBox 16"/>
          <p:cNvSpPr txBox="1"/>
          <p:nvPr/>
        </p:nvSpPr>
        <p:spPr>
          <a:xfrm>
            <a:off x="5048434" y="2026639"/>
            <a:ext cx="2159566" cy="369332"/>
          </a:xfrm>
          <a:prstGeom prst="rect">
            <a:avLst/>
          </a:prstGeom>
          <a:noFill/>
        </p:spPr>
        <p:txBody>
          <a:bodyPr wrap="none" rtlCol="0">
            <a:spAutoFit/>
          </a:bodyPr>
          <a:lstStyle/>
          <a:p>
            <a:r>
              <a:rPr lang="en-US" dirty="0"/>
              <a:t>Engineering design</a:t>
            </a:r>
          </a:p>
        </p:txBody>
      </p:sp>
      <p:pic>
        <p:nvPicPr>
          <p:cNvPr id="19" name="Picture 18" descr="Chart, line chart&#10;&#10;Description automatically generated">
            <a:extLst>
              <a:ext uri="{FF2B5EF4-FFF2-40B4-BE49-F238E27FC236}">
                <a16:creationId xmlns:a16="http://schemas.microsoft.com/office/drawing/2014/main" id="{83FDB835-BFB8-4559-B373-174AABF623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292" y="1272976"/>
            <a:ext cx="1836203" cy="919268"/>
          </a:xfrm>
          <a:prstGeom prst="rect">
            <a:avLst/>
          </a:prstGeom>
        </p:spPr>
      </p:pic>
      <p:pic>
        <p:nvPicPr>
          <p:cNvPr id="3" name="Picture 2"/>
          <p:cNvPicPr>
            <a:picLocks noChangeAspect="1"/>
          </p:cNvPicPr>
          <p:nvPr/>
        </p:nvPicPr>
        <p:blipFill>
          <a:blip r:embed="rId6"/>
          <a:stretch>
            <a:fillRect/>
          </a:stretch>
        </p:blipFill>
        <p:spPr>
          <a:xfrm>
            <a:off x="5508332" y="2614465"/>
            <a:ext cx="1613254" cy="687452"/>
          </a:xfrm>
          <a:prstGeom prst="rect">
            <a:avLst/>
          </a:prstGeom>
        </p:spPr>
      </p:pic>
      <p:sp>
        <p:nvSpPr>
          <p:cNvPr id="10" name="Right Arrow 9"/>
          <p:cNvSpPr/>
          <p:nvPr/>
        </p:nvSpPr>
        <p:spPr>
          <a:xfrm>
            <a:off x="6640586" y="3703926"/>
            <a:ext cx="783704" cy="161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726549" y="3257844"/>
            <a:ext cx="1928733" cy="369332"/>
          </a:xfrm>
          <a:prstGeom prst="rect">
            <a:avLst/>
          </a:prstGeom>
          <a:noFill/>
        </p:spPr>
        <p:txBody>
          <a:bodyPr wrap="none" rtlCol="0">
            <a:spAutoFit/>
          </a:bodyPr>
          <a:lstStyle/>
          <a:p>
            <a:r>
              <a:rPr lang="en-US" dirty="0"/>
              <a:t>Thermal analysis</a:t>
            </a:r>
          </a:p>
        </p:txBody>
      </p:sp>
      <p:grpSp>
        <p:nvGrpSpPr>
          <p:cNvPr id="11" name="Group 10"/>
          <p:cNvGrpSpPr/>
          <p:nvPr/>
        </p:nvGrpSpPr>
        <p:grpSpPr>
          <a:xfrm>
            <a:off x="7634499" y="2715948"/>
            <a:ext cx="1241521" cy="1279604"/>
            <a:chOff x="7201115" y="3498239"/>
            <a:chExt cx="1655361" cy="1706139"/>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1115" y="3498239"/>
              <a:ext cx="1655361" cy="170613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1811" y="3590431"/>
              <a:ext cx="558519" cy="1530757"/>
            </a:xfrm>
            <a:prstGeom prst="rect">
              <a:avLst/>
            </a:prstGeom>
          </p:spPr>
        </p:pic>
      </p:grpSp>
      <p:sp>
        <p:nvSpPr>
          <p:cNvPr id="18" name="TextBox 17"/>
          <p:cNvSpPr txBox="1"/>
          <p:nvPr/>
        </p:nvSpPr>
        <p:spPr>
          <a:xfrm>
            <a:off x="4740024" y="2584151"/>
            <a:ext cx="1620957" cy="369332"/>
          </a:xfrm>
          <a:prstGeom prst="rect">
            <a:avLst/>
          </a:prstGeom>
          <a:noFill/>
        </p:spPr>
        <p:txBody>
          <a:bodyPr wrap="none" rtlCol="0">
            <a:spAutoFit/>
          </a:bodyPr>
          <a:lstStyle/>
          <a:p>
            <a:r>
              <a:rPr lang="en-US" dirty="0"/>
              <a:t>HOM analysis</a:t>
            </a:r>
          </a:p>
        </p:txBody>
      </p:sp>
    </p:spTree>
    <p:extLst>
      <p:ext uri="{BB962C8B-B14F-4D97-AF65-F5344CB8AC3E}">
        <p14:creationId xmlns:p14="http://schemas.microsoft.com/office/powerpoint/2010/main" val="1118543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1DBDDE-A0C0-B01F-A6CA-7F187CE068EC}"/>
              </a:ext>
            </a:extLst>
          </p:cNvPr>
          <p:cNvSpPr>
            <a:spLocks noGrp="1"/>
          </p:cNvSpPr>
          <p:nvPr>
            <p:ph type="sldNum" sz="quarter" idx="12"/>
          </p:nvPr>
        </p:nvSpPr>
        <p:spPr/>
        <p:txBody>
          <a:bodyPr/>
          <a:lstStyle/>
          <a:p>
            <a:fld id="{B6F15528-21DE-4FAA-801E-634DDDAF4B2B}" type="slidenum">
              <a:rPr lang="en-US" smtClean="0"/>
              <a:pPr/>
              <a:t>26</a:t>
            </a:fld>
            <a:endParaRPr lang="en-US" dirty="0"/>
          </a:p>
        </p:txBody>
      </p:sp>
      <p:sp>
        <p:nvSpPr>
          <p:cNvPr id="3" name="Title 2">
            <a:extLst>
              <a:ext uri="{FF2B5EF4-FFF2-40B4-BE49-F238E27FC236}">
                <a16:creationId xmlns:a16="http://schemas.microsoft.com/office/drawing/2014/main" id="{2E6DCB8C-7E1E-8D6C-D34B-1F21F5FEC0A2}"/>
              </a:ext>
            </a:extLst>
          </p:cNvPr>
          <p:cNvSpPr>
            <a:spLocks noGrp="1"/>
          </p:cNvSpPr>
          <p:nvPr>
            <p:ph type="title"/>
          </p:nvPr>
        </p:nvSpPr>
        <p:spPr>
          <a:xfrm>
            <a:off x="287524" y="111367"/>
            <a:ext cx="4824536" cy="857250"/>
          </a:xfrm>
        </p:spPr>
        <p:txBody>
          <a:bodyPr/>
          <a:lstStyle/>
          <a:p>
            <a:r>
              <a:rPr lang="en-US" dirty="0"/>
              <a:t>iSAS Program</a:t>
            </a:r>
          </a:p>
        </p:txBody>
      </p:sp>
      <p:pic>
        <p:nvPicPr>
          <p:cNvPr id="6" name="Picture 5">
            <a:extLst>
              <a:ext uri="{FF2B5EF4-FFF2-40B4-BE49-F238E27FC236}">
                <a16:creationId xmlns:a16="http://schemas.microsoft.com/office/drawing/2014/main" id="{2E4B9542-783F-8625-8705-08ABF752AEE4}"/>
              </a:ext>
            </a:extLst>
          </p:cNvPr>
          <p:cNvPicPr>
            <a:picLocks noChangeAspect="1"/>
          </p:cNvPicPr>
          <p:nvPr/>
        </p:nvPicPr>
        <p:blipFill>
          <a:blip r:embed="rId2"/>
          <a:stretch>
            <a:fillRect/>
          </a:stretch>
        </p:blipFill>
        <p:spPr>
          <a:xfrm>
            <a:off x="4139952" y="1247209"/>
            <a:ext cx="5036002" cy="3264509"/>
          </a:xfrm>
          <a:prstGeom prst="rect">
            <a:avLst/>
          </a:prstGeom>
        </p:spPr>
      </p:pic>
      <p:sp>
        <p:nvSpPr>
          <p:cNvPr id="8" name="TextBox 7">
            <a:extLst>
              <a:ext uri="{FF2B5EF4-FFF2-40B4-BE49-F238E27FC236}">
                <a16:creationId xmlns:a16="http://schemas.microsoft.com/office/drawing/2014/main" id="{055B6011-3638-56C7-2D6C-D1F8736052C2}"/>
              </a:ext>
            </a:extLst>
          </p:cNvPr>
          <p:cNvSpPr txBox="1"/>
          <p:nvPr/>
        </p:nvSpPr>
        <p:spPr>
          <a:xfrm>
            <a:off x="373302" y="3184142"/>
            <a:ext cx="3684922" cy="1200329"/>
          </a:xfrm>
          <a:prstGeom prst="rect">
            <a:avLst/>
          </a:prstGeom>
          <a:noFill/>
        </p:spPr>
        <p:txBody>
          <a:bodyPr wrap="square">
            <a:spAutoFit/>
          </a:bodyPr>
          <a:lstStyle/>
          <a:p>
            <a:pPr algn="just"/>
            <a:r>
              <a:rPr lang="en-US" dirty="0"/>
              <a:t>Goal is establishing collaboration to expedite the development of novel energy-saving technologies to SRF particle accelerators.</a:t>
            </a:r>
          </a:p>
        </p:txBody>
      </p:sp>
      <p:pic>
        <p:nvPicPr>
          <p:cNvPr id="9" name="Picture 8" descr="A blue and green logo&#10;&#10;AI-generated content may be incorrect.">
            <a:extLst>
              <a:ext uri="{FF2B5EF4-FFF2-40B4-BE49-F238E27FC236}">
                <a16:creationId xmlns:a16="http://schemas.microsoft.com/office/drawing/2014/main" id="{00E1285D-1B3F-7B4C-3DD6-032214180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0" y="1203598"/>
            <a:ext cx="3994714" cy="1299290"/>
          </a:xfrm>
          <a:prstGeom prst="rect">
            <a:avLst/>
          </a:prstGeom>
        </p:spPr>
      </p:pic>
      <p:sp>
        <p:nvSpPr>
          <p:cNvPr id="10" name="TextBox 9">
            <a:extLst>
              <a:ext uri="{FF2B5EF4-FFF2-40B4-BE49-F238E27FC236}">
                <a16:creationId xmlns:a16="http://schemas.microsoft.com/office/drawing/2014/main" id="{D9361CA1-7BC7-AF6D-476A-1A3B48489EA9}"/>
              </a:ext>
            </a:extLst>
          </p:cNvPr>
          <p:cNvSpPr txBox="1"/>
          <p:nvPr/>
        </p:nvSpPr>
        <p:spPr>
          <a:xfrm>
            <a:off x="251520" y="2470869"/>
            <a:ext cx="4593514" cy="646331"/>
          </a:xfrm>
          <a:prstGeom prst="rect">
            <a:avLst/>
          </a:prstGeom>
          <a:noFill/>
        </p:spPr>
        <p:txBody>
          <a:bodyPr wrap="square">
            <a:spAutoFit/>
          </a:bodyPr>
          <a:lstStyle/>
          <a:p>
            <a:r>
              <a:rPr lang="en-US" dirty="0"/>
              <a:t>Innovate for Sustainable Accelerating Systems (iSAS)</a:t>
            </a:r>
          </a:p>
        </p:txBody>
      </p:sp>
    </p:spTree>
    <p:extLst>
      <p:ext uri="{BB962C8B-B14F-4D97-AF65-F5344CB8AC3E}">
        <p14:creationId xmlns:p14="http://schemas.microsoft.com/office/powerpoint/2010/main" val="1082660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388566-2357-62AA-2707-F72923CF7AFB}"/>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
        <p:nvSpPr>
          <p:cNvPr id="10" name="TextBox 9">
            <a:extLst>
              <a:ext uri="{FF2B5EF4-FFF2-40B4-BE49-F238E27FC236}">
                <a16:creationId xmlns:a16="http://schemas.microsoft.com/office/drawing/2014/main" id="{7581F337-991D-F234-5124-A96D7881F26A}"/>
              </a:ext>
            </a:extLst>
          </p:cNvPr>
          <p:cNvSpPr txBox="1"/>
          <p:nvPr/>
        </p:nvSpPr>
        <p:spPr>
          <a:xfrm>
            <a:off x="179513" y="1239602"/>
            <a:ext cx="3600400" cy="369332"/>
          </a:xfrm>
          <a:prstGeom prst="rect">
            <a:avLst/>
          </a:prstGeom>
          <a:noFill/>
        </p:spPr>
        <p:txBody>
          <a:bodyPr wrap="square">
            <a:spAutoFit/>
          </a:bodyPr>
          <a:lstStyle/>
          <a:p>
            <a:r>
              <a:rPr lang="en-US" b="1" dirty="0"/>
              <a:t>TA#1: energy-savings from RF</a:t>
            </a:r>
            <a:endParaRPr lang="en-US" dirty="0"/>
          </a:p>
        </p:txBody>
      </p:sp>
      <p:pic>
        <p:nvPicPr>
          <p:cNvPr id="11" name="Picture 10" descr="A diagram of a integration activity&#10;&#10;AI-generated content may be incorrect.">
            <a:extLst>
              <a:ext uri="{FF2B5EF4-FFF2-40B4-BE49-F238E27FC236}">
                <a16:creationId xmlns:a16="http://schemas.microsoft.com/office/drawing/2014/main" id="{CE558B46-1ED3-09EE-B95A-EE71E9C73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364" y="2113253"/>
            <a:ext cx="4979672" cy="2573178"/>
          </a:xfrm>
          <a:prstGeom prst="rect">
            <a:avLst/>
          </a:prstGeom>
        </p:spPr>
      </p:pic>
      <p:sp>
        <p:nvSpPr>
          <p:cNvPr id="13" name="TextBox 12">
            <a:extLst>
              <a:ext uri="{FF2B5EF4-FFF2-40B4-BE49-F238E27FC236}">
                <a16:creationId xmlns:a16="http://schemas.microsoft.com/office/drawing/2014/main" id="{48F65593-CB92-236E-19EE-0FF6CE439D81}"/>
              </a:ext>
            </a:extLst>
          </p:cNvPr>
          <p:cNvSpPr txBox="1"/>
          <p:nvPr/>
        </p:nvSpPr>
        <p:spPr>
          <a:xfrm>
            <a:off x="172109" y="1608934"/>
            <a:ext cx="5807764" cy="369332"/>
          </a:xfrm>
          <a:prstGeom prst="rect">
            <a:avLst/>
          </a:prstGeom>
          <a:noFill/>
        </p:spPr>
        <p:txBody>
          <a:bodyPr wrap="square">
            <a:spAutoFit/>
          </a:bodyPr>
          <a:lstStyle/>
          <a:p>
            <a:pPr>
              <a:buNone/>
            </a:pPr>
            <a:r>
              <a:rPr lang="en-US" b="1" dirty="0"/>
              <a:t>TA#2: energy savings from the cryogenics</a:t>
            </a:r>
          </a:p>
        </p:txBody>
      </p:sp>
      <p:sp>
        <p:nvSpPr>
          <p:cNvPr id="17" name="TextBox 16">
            <a:extLst>
              <a:ext uri="{FF2B5EF4-FFF2-40B4-BE49-F238E27FC236}">
                <a16:creationId xmlns:a16="http://schemas.microsoft.com/office/drawing/2014/main" id="{F9C2D4C0-DBB8-E644-245C-F15042B382FC}"/>
              </a:ext>
            </a:extLst>
          </p:cNvPr>
          <p:cNvSpPr txBox="1"/>
          <p:nvPr/>
        </p:nvSpPr>
        <p:spPr>
          <a:xfrm>
            <a:off x="170553" y="2000454"/>
            <a:ext cx="4773704" cy="369332"/>
          </a:xfrm>
          <a:prstGeom prst="rect">
            <a:avLst/>
          </a:prstGeom>
          <a:noFill/>
        </p:spPr>
        <p:txBody>
          <a:bodyPr wrap="square">
            <a:spAutoFit/>
          </a:bodyPr>
          <a:lstStyle/>
          <a:p>
            <a:pPr>
              <a:buNone/>
            </a:pPr>
            <a:r>
              <a:rPr lang="en-US" b="1" dirty="0"/>
              <a:t>TA#3: energy savings from the beam</a:t>
            </a:r>
          </a:p>
        </p:txBody>
      </p:sp>
      <p:sp>
        <p:nvSpPr>
          <p:cNvPr id="19" name="TextBox 18">
            <a:extLst>
              <a:ext uri="{FF2B5EF4-FFF2-40B4-BE49-F238E27FC236}">
                <a16:creationId xmlns:a16="http://schemas.microsoft.com/office/drawing/2014/main" id="{686717CB-2996-F075-CC87-A5CAD024483E}"/>
              </a:ext>
            </a:extLst>
          </p:cNvPr>
          <p:cNvSpPr txBox="1"/>
          <p:nvPr/>
        </p:nvSpPr>
        <p:spPr>
          <a:xfrm>
            <a:off x="365346" y="2571750"/>
            <a:ext cx="3159224" cy="1769523"/>
          </a:xfrm>
          <a:prstGeom prst="rect">
            <a:avLst/>
          </a:prstGeom>
          <a:noFill/>
        </p:spPr>
        <p:txBody>
          <a:bodyPr wrap="square">
            <a:spAutoFit/>
          </a:bodyPr>
          <a:lstStyle/>
          <a:p>
            <a:pPr marL="0" marR="0">
              <a:lnSpc>
                <a:spcPct val="115000"/>
              </a:lnSpc>
              <a:spcAft>
                <a:spcPts val="800"/>
              </a:spcAft>
              <a:buNone/>
            </a:pPr>
            <a:r>
              <a:rPr lang="en-US" sz="1400" b="1" kern="0" dirty="0">
                <a:effectLst/>
                <a:latin typeface="+mj-lt"/>
                <a:ea typeface="Times New Roman" panose="02020603050405020304" pitchFamily="18" charset="0"/>
                <a:cs typeface="Times New Roman" panose="02020603050405020304" pitchFamily="18" charset="0"/>
              </a:rPr>
              <a:t>INT#1: integrate into the design of a sustainable LINAC cryomodule</a:t>
            </a:r>
            <a:endParaRPr lang="en-US" sz="1400" kern="100" dirty="0">
              <a:effectLst/>
              <a:latin typeface="+mj-lt"/>
              <a:ea typeface="Aptos" panose="020B0004020202020204" pitchFamily="34" charset="0"/>
              <a:cs typeface="Times New Roman" panose="02020603050405020304" pitchFamily="18" charset="0"/>
            </a:endParaRPr>
          </a:p>
          <a:p>
            <a:pPr marL="0" marR="0">
              <a:lnSpc>
                <a:spcPct val="115000"/>
              </a:lnSpc>
              <a:spcAft>
                <a:spcPts val="800"/>
              </a:spcAft>
              <a:buNone/>
            </a:pPr>
            <a:r>
              <a:rPr lang="en-US" sz="1400" b="1" kern="0" dirty="0">
                <a:effectLst/>
                <a:latin typeface="+mj-lt"/>
                <a:ea typeface="Times New Roman" panose="02020603050405020304" pitchFamily="18" charset="0"/>
                <a:cs typeface="Times New Roman" panose="02020603050405020304" pitchFamily="18" charset="0"/>
              </a:rPr>
              <a:t>INT#2: integrate into existing LINAC cryomodules at RIs</a:t>
            </a:r>
            <a:endParaRPr lang="en-US" sz="1400" kern="100" dirty="0">
              <a:effectLst/>
              <a:latin typeface="+mj-lt"/>
              <a:ea typeface="Aptos" panose="020B0004020202020204" pitchFamily="34" charset="0"/>
              <a:cs typeface="Times New Roman" panose="02020603050405020304" pitchFamily="18" charset="0"/>
            </a:endParaRPr>
          </a:p>
          <a:p>
            <a:pPr marL="0" marR="0">
              <a:lnSpc>
                <a:spcPct val="115000"/>
              </a:lnSpc>
              <a:spcAft>
                <a:spcPts val="800"/>
              </a:spcAft>
              <a:buNone/>
            </a:pPr>
            <a:r>
              <a:rPr lang="en-US" sz="1400" b="1" kern="0" dirty="0">
                <a:effectLst/>
                <a:latin typeface="+mj-lt"/>
                <a:ea typeface="Times New Roman" panose="02020603050405020304" pitchFamily="18" charset="0"/>
                <a:cs typeface="Times New Roman" panose="02020603050405020304" pitchFamily="18" charset="0"/>
              </a:rPr>
              <a:t>INT#3: integrate towards turn-key solutions and applications in industry</a:t>
            </a:r>
            <a:endParaRPr lang="en-US" sz="1400" kern="100" dirty="0">
              <a:effectLst/>
              <a:latin typeface="+mj-lt"/>
              <a:ea typeface="Aptos" panose="020B0004020202020204" pitchFamily="34" charset="0"/>
              <a:cs typeface="Times New Roman" panose="02020603050405020304" pitchFamily="18" charset="0"/>
            </a:endParaRPr>
          </a:p>
        </p:txBody>
      </p:sp>
      <p:sp>
        <p:nvSpPr>
          <p:cNvPr id="20" name="Title 2">
            <a:extLst>
              <a:ext uri="{FF2B5EF4-FFF2-40B4-BE49-F238E27FC236}">
                <a16:creationId xmlns:a16="http://schemas.microsoft.com/office/drawing/2014/main" id="{B80CCF8E-69B5-696A-0ED2-52B945D67D65}"/>
              </a:ext>
            </a:extLst>
          </p:cNvPr>
          <p:cNvSpPr>
            <a:spLocks noGrp="1"/>
          </p:cNvSpPr>
          <p:nvPr>
            <p:ph type="title"/>
          </p:nvPr>
        </p:nvSpPr>
        <p:spPr>
          <a:xfrm>
            <a:off x="251520" y="63521"/>
            <a:ext cx="4824536" cy="857250"/>
          </a:xfrm>
        </p:spPr>
        <p:txBody>
          <a:bodyPr/>
          <a:lstStyle/>
          <a:p>
            <a:r>
              <a:rPr lang="en-US" dirty="0"/>
              <a:t>iSAS Program –cont.</a:t>
            </a:r>
          </a:p>
        </p:txBody>
      </p:sp>
      <p:pic>
        <p:nvPicPr>
          <p:cNvPr id="22" name="Picture 21" descr="A blue flag with yellow stars&#10;&#10;AI-generated content may be incorrect.">
            <a:extLst>
              <a:ext uri="{FF2B5EF4-FFF2-40B4-BE49-F238E27FC236}">
                <a16:creationId xmlns:a16="http://schemas.microsoft.com/office/drawing/2014/main" id="{08697780-6111-1D43-1230-4FF4C5AB75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2009" y="303498"/>
            <a:ext cx="1515733" cy="1010917"/>
          </a:xfrm>
          <a:prstGeom prst="rect">
            <a:avLst/>
          </a:prstGeom>
        </p:spPr>
      </p:pic>
      <p:sp>
        <p:nvSpPr>
          <p:cNvPr id="23" name="Oval 22">
            <a:extLst>
              <a:ext uri="{FF2B5EF4-FFF2-40B4-BE49-F238E27FC236}">
                <a16:creationId xmlns:a16="http://schemas.microsoft.com/office/drawing/2014/main" id="{92B90BBE-E334-D10A-208F-307FC0E865E2}"/>
              </a:ext>
            </a:extLst>
          </p:cNvPr>
          <p:cNvSpPr/>
          <p:nvPr/>
        </p:nvSpPr>
        <p:spPr>
          <a:xfrm>
            <a:off x="72750" y="1068702"/>
            <a:ext cx="3744416" cy="64807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57F7CBF-A99D-2FD5-4C43-859F513B3ED8}"/>
              </a:ext>
            </a:extLst>
          </p:cNvPr>
          <p:cNvSpPr/>
          <p:nvPr/>
        </p:nvSpPr>
        <p:spPr>
          <a:xfrm>
            <a:off x="5096657" y="2904170"/>
            <a:ext cx="1427943" cy="64807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931D1F8-C917-024B-981D-CF1DB38AA9F4}"/>
              </a:ext>
            </a:extLst>
          </p:cNvPr>
          <p:cNvSpPr txBox="1"/>
          <p:nvPr/>
        </p:nvSpPr>
        <p:spPr>
          <a:xfrm>
            <a:off x="188833" y="4341273"/>
            <a:ext cx="4593514" cy="461665"/>
          </a:xfrm>
          <a:prstGeom prst="rect">
            <a:avLst/>
          </a:prstGeom>
          <a:noFill/>
        </p:spPr>
        <p:txBody>
          <a:bodyPr wrap="square">
            <a:spAutoFit/>
          </a:bodyPr>
          <a:lstStyle/>
          <a:p>
            <a:r>
              <a:rPr lang="en-US" sz="1200" dirty="0"/>
              <a:t>[1] </a:t>
            </a:r>
            <a:r>
              <a:rPr lang="en-US" sz="1200" u="sng" dirty="0">
                <a:hlinkClick r:id="rId5"/>
              </a:rPr>
              <a:t>https://isas.ijclab.in2p3.fr/</a:t>
            </a:r>
            <a:endParaRPr lang="en-US" sz="1200" dirty="0"/>
          </a:p>
          <a:p>
            <a:r>
              <a:rPr lang="en-US" sz="1200" dirty="0"/>
              <a:t>[2] </a:t>
            </a:r>
            <a:r>
              <a:rPr lang="en-US" sz="1200" u="sng" dirty="0">
                <a:hlinkClick r:id="rId6"/>
              </a:rPr>
              <a:t>https://indico.ijclab.in2p3.fr/event/11291/overview</a:t>
            </a:r>
            <a:endParaRPr lang="en-US" sz="1200" dirty="0"/>
          </a:p>
        </p:txBody>
      </p:sp>
    </p:spTree>
    <p:extLst>
      <p:ext uri="{BB962C8B-B14F-4D97-AF65-F5344CB8AC3E}">
        <p14:creationId xmlns:p14="http://schemas.microsoft.com/office/powerpoint/2010/main" val="391092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53BCD5-AE04-86C3-6A74-5BE068238635}"/>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3" name="Title 2">
            <a:extLst>
              <a:ext uri="{FF2B5EF4-FFF2-40B4-BE49-F238E27FC236}">
                <a16:creationId xmlns:a16="http://schemas.microsoft.com/office/drawing/2014/main" id="{349286F3-8869-B32A-74B4-72787B135B7D}"/>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524F8AFA-C7F6-2EC2-EB7D-0AEB426F18DB}"/>
              </a:ext>
            </a:extLst>
          </p:cNvPr>
          <p:cNvSpPr>
            <a:spLocks noGrp="1"/>
          </p:cNvSpPr>
          <p:nvPr>
            <p:ph type="body" sz="quarter" idx="13"/>
          </p:nvPr>
        </p:nvSpPr>
        <p:spPr>
          <a:xfrm>
            <a:off x="316138" y="2240945"/>
            <a:ext cx="8412400" cy="2511328"/>
          </a:xfrm>
        </p:spPr>
        <p:txBody>
          <a:bodyPr>
            <a:normAutofit fontScale="92500"/>
          </a:bodyPr>
          <a:lstStyle/>
          <a:p>
            <a:pPr marL="0" indent="0">
              <a:buNone/>
            </a:pPr>
            <a:r>
              <a:rPr lang="en-US" sz="2000" dirty="0"/>
              <a:t>The Horizon Europe iSAS project [1] focuses on improving accelerator efficiency and includes the integration of a ferroelectric fast reactive tuner (FE-FRT) to enhance energy conservation. Applications under this initiative include an </a:t>
            </a:r>
          </a:p>
          <a:p>
            <a:r>
              <a:rPr lang="en-US" sz="2000" dirty="0"/>
              <a:t>FE-FRT for 400 MHz transient beam loading compensation in the LHC (CERN), </a:t>
            </a:r>
          </a:p>
          <a:p>
            <a:r>
              <a:rPr lang="en-US" sz="2000" dirty="0"/>
              <a:t>FE-FRT systems for microphonics compensation in 1.3 GHz SRF cavities (HZB), </a:t>
            </a:r>
          </a:p>
          <a:p>
            <a:r>
              <a:rPr lang="en-US" sz="2000" dirty="0"/>
              <a:t>FE-FRTs for energy recovery linac (ERL) applications (HZB), </a:t>
            </a:r>
          </a:p>
          <a:p>
            <a:r>
              <a:rPr lang="en-US" sz="2000" dirty="0"/>
              <a:t>retrofitting FE-FRTs into existing HL-LHC cryomodules (CERN) </a:t>
            </a:r>
            <a:endParaRPr lang="en-US" sz="1300" dirty="0"/>
          </a:p>
          <a:p>
            <a:endParaRPr lang="en-US" sz="2000" dirty="0"/>
          </a:p>
        </p:txBody>
      </p:sp>
      <p:sp>
        <p:nvSpPr>
          <p:cNvPr id="7" name="Title 2">
            <a:extLst>
              <a:ext uri="{FF2B5EF4-FFF2-40B4-BE49-F238E27FC236}">
                <a16:creationId xmlns:a16="http://schemas.microsoft.com/office/drawing/2014/main" id="{FBA43FE9-FA30-4689-D988-BF777641D794}"/>
              </a:ext>
            </a:extLst>
          </p:cNvPr>
          <p:cNvSpPr txBox="1">
            <a:spLocks/>
          </p:cNvSpPr>
          <p:nvPr/>
        </p:nvSpPr>
        <p:spPr>
          <a:xfrm>
            <a:off x="106471" y="477805"/>
            <a:ext cx="4536504"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a:t>iSAS Program</a:t>
            </a:r>
          </a:p>
        </p:txBody>
      </p:sp>
      <p:pic>
        <p:nvPicPr>
          <p:cNvPr id="8" name="Picture 7">
            <a:extLst>
              <a:ext uri="{FF2B5EF4-FFF2-40B4-BE49-F238E27FC236}">
                <a16:creationId xmlns:a16="http://schemas.microsoft.com/office/drawing/2014/main" id="{2764C659-28DD-AB39-81BA-80EE1437FDA7}"/>
              </a:ext>
            </a:extLst>
          </p:cNvPr>
          <p:cNvPicPr>
            <a:picLocks noChangeAspect="1"/>
          </p:cNvPicPr>
          <p:nvPr/>
        </p:nvPicPr>
        <p:blipFill>
          <a:blip r:embed="rId2"/>
          <a:stretch>
            <a:fillRect/>
          </a:stretch>
        </p:blipFill>
        <p:spPr>
          <a:xfrm>
            <a:off x="0" y="-5824"/>
            <a:ext cx="9144000" cy="2048525"/>
          </a:xfrm>
          <a:prstGeom prst="rect">
            <a:avLst/>
          </a:prstGeom>
        </p:spPr>
      </p:pic>
      <p:sp>
        <p:nvSpPr>
          <p:cNvPr id="9" name="TextBox 8">
            <a:extLst>
              <a:ext uri="{FF2B5EF4-FFF2-40B4-BE49-F238E27FC236}">
                <a16:creationId xmlns:a16="http://schemas.microsoft.com/office/drawing/2014/main" id="{E64E3E80-6772-C4EE-D8F0-BF0B139599C0}"/>
              </a:ext>
            </a:extLst>
          </p:cNvPr>
          <p:cNvSpPr txBox="1"/>
          <p:nvPr/>
        </p:nvSpPr>
        <p:spPr>
          <a:xfrm>
            <a:off x="4550370" y="915189"/>
            <a:ext cx="4593514" cy="646331"/>
          </a:xfrm>
          <a:prstGeom prst="rect">
            <a:avLst/>
          </a:prstGeom>
          <a:noFill/>
        </p:spPr>
        <p:txBody>
          <a:bodyPr wrap="square">
            <a:spAutoFit/>
          </a:bodyPr>
          <a:lstStyle/>
          <a:p>
            <a:r>
              <a:rPr lang="en-US" dirty="0"/>
              <a:t>Innovate for Sustainable Accelerating Systems (iSAS)</a:t>
            </a:r>
          </a:p>
        </p:txBody>
      </p:sp>
    </p:spTree>
    <p:extLst>
      <p:ext uri="{BB962C8B-B14F-4D97-AF65-F5344CB8AC3E}">
        <p14:creationId xmlns:p14="http://schemas.microsoft.com/office/powerpoint/2010/main" val="355433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0F7FC8-949C-A407-AD3C-53F5C8351DB8}"/>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3" name="Title 2">
            <a:extLst>
              <a:ext uri="{FF2B5EF4-FFF2-40B4-BE49-F238E27FC236}">
                <a16:creationId xmlns:a16="http://schemas.microsoft.com/office/drawing/2014/main" id="{1ADBA354-17AB-4EA0-3227-1A6D57839A17}"/>
              </a:ext>
            </a:extLst>
          </p:cNvPr>
          <p:cNvSpPr>
            <a:spLocks noGrp="1"/>
          </p:cNvSpPr>
          <p:nvPr>
            <p:ph type="title"/>
          </p:nvPr>
        </p:nvSpPr>
        <p:spPr>
          <a:xfrm>
            <a:off x="-288540" y="98775"/>
            <a:ext cx="6429400" cy="857250"/>
          </a:xfrm>
        </p:spPr>
        <p:txBody>
          <a:bodyPr/>
          <a:lstStyle/>
          <a:p>
            <a:r>
              <a:rPr lang="en-US" dirty="0"/>
              <a:t>FRT in the U.K.</a:t>
            </a:r>
          </a:p>
        </p:txBody>
      </p:sp>
      <p:pic>
        <p:nvPicPr>
          <p:cNvPr id="6" name="Picture 5">
            <a:extLst>
              <a:ext uri="{FF2B5EF4-FFF2-40B4-BE49-F238E27FC236}">
                <a16:creationId xmlns:a16="http://schemas.microsoft.com/office/drawing/2014/main" id="{62477D0B-548E-2DD4-C545-B3FC357DF706}"/>
              </a:ext>
            </a:extLst>
          </p:cNvPr>
          <p:cNvPicPr>
            <a:picLocks noChangeAspect="1"/>
          </p:cNvPicPr>
          <p:nvPr/>
        </p:nvPicPr>
        <p:blipFill>
          <a:blip r:embed="rId2"/>
          <a:stretch>
            <a:fillRect/>
          </a:stretch>
        </p:blipFill>
        <p:spPr>
          <a:xfrm>
            <a:off x="107504" y="1167594"/>
            <a:ext cx="7272808" cy="1438537"/>
          </a:xfrm>
          <a:prstGeom prst="rect">
            <a:avLst/>
          </a:prstGeom>
        </p:spPr>
      </p:pic>
      <p:pic>
        <p:nvPicPr>
          <p:cNvPr id="8" name="Picture 7">
            <a:extLst>
              <a:ext uri="{FF2B5EF4-FFF2-40B4-BE49-F238E27FC236}">
                <a16:creationId xmlns:a16="http://schemas.microsoft.com/office/drawing/2014/main" id="{9A480F5F-B5F5-C6A7-E9DE-4E944B9B4007}"/>
              </a:ext>
            </a:extLst>
          </p:cNvPr>
          <p:cNvPicPr>
            <a:picLocks noChangeAspect="1"/>
          </p:cNvPicPr>
          <p:nvPr/>
        </p:nvPicPr>
        <p:blipFill>
          <a:blip r:embed="rId3"/>
          <a:stretch>
            <a:fillRect/>
          </a:stretch>
        </p:blipFill>
        <p:spPr>
          <a:xfrm>
            <a:off x="0" y="2275232"/>
            <a:ext cx="7861488" cy="2343967"/>
          </a:xfrm>
          <a:prstGeom prst="rect">
            <a:avLst/>
          </a:prstGeom>
        </p:spPr>
      </p:pic>
      <p:sp>
        <p:nvSpPr>
          <p:cNvPr id="10" name="TextBox 9">
            <a:extLst>
              <a:ext uri="{FF2B5EF4-FFF2-40B4-BE49-F238E27FC236}">
                <a16:creationId xmlns:a16="http://schemas.microsoft.com/office/drawing/2014/main" id="{0E15A1C9-EDF5-3FEE-E2FC-F24F47E2E34A}"/>
              </a:ext>
            </a:extLst>
          </p:cNvPr>
          <p:cNvSpPr txBox="1"/>
          <p:nvPr/>
        </p:nvSpPr>
        <p:spPr>
          <a:xfrm>
            <a:off x="5868144" y="3056787"/>
            <a:ext cx="3312989" cy="1569660"/>
          </a:xfrm>
          <a:prstGeom prst="rect">
            <a:avLst/>
          </a:prstGeom>
          <a:noFill/>
        </p:spPr>
        <p:txBody>
          <a:bodyPr wrap="square">
            <a:spAutoFit/>
          </a:bodyPr>
          <a:lstStyle/>
          <a:p>
            <a:r>
              <a:rPr lang="en-US" sz="1600" dirty="0"/>
              <a:t>FRT can reduce power demands for low </a:t>
            </a:r>
            <a:r>
              <a:rPr lang="en-US" sz="1600" dirty="0" err="1"/>
              <a:t>beamloading</a:t>
            </a:r>
            <a:r>
              <a:rPr lang="en-US" sz="1600" dirty="0"/>
              <a:t> machines by reducing the overhead needed for microphonics. For machines with reactive </a:t>
            </a:r>
            <a:r>
              <a:rPr lang="en-US" sz="1600" dirty="0" err="1"/>
              <a:t>beamloading</a:t>
            </a:r>
            <a:r>
              <a:rPr lang="en-US" sz="1600" dirty="0"/>
              <a:t> by switching the frequency during abort gaps</a:t>
            </a:r>
            <a:endParaRPr lang="en-GB" sz="1600" dirty="0"/>
          </a:p>
        </p:txBody>
      </p:sp>
      <p:sp>
        <p:nvSpPr>
          <p:cNvPr id="11" name="Subtitle 2">
            <a:extLst>
              <a:ext uri="{FF2B5EF4-FFF2-40B4-BE49-F238E27FC236}">
                <a16:creationId xmlns:a16="http://schemas.microsoft.com/office/drawing/2014/main" id="{4DF96128-034C-26C9-75FE-DE44630AFC8B}"/>
              </a:ext>
            </a:extLst>
          </p:cNvPr>
          <p:cNvSpPr txBox="1">
            <a:spLocks/>
          </p:cNvSpPr>
          <p:nvPr/>
        </p:nvSpPr>
        <p:spPr bwMode="auto">
          <a:xfrm>
            <a:off x="5680522" y="140151"/>
            <a:ext cx="3688232" cy="71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GB" sz="1800" b="1" kern="0" dirty="0">
                <a:latin typeface="Calibri" panose="020F0502020204030204" pitchFamily="34" charset="0"/>
                <a:cs typeface="Calibri" panose="020F0502020204030204" pitchFamily="34" charset="0"/>
              </a:rPr>
              <a:t>Graeme Burt, Daresbury Lab</a:t>
            </a:r>
          </a:p>
          <a:p>
            <a:r>
              <a:rPr lang="en-US" sz="1800" b="1" kern="0" dirty="0">
                <a:latin typeface="Calibri" panose="020F0502020204030204" pitchFamily="34" charset="0"/>
                <a:cs typeface="Calibri" panose="020F0502020204030204" pitchFamily="34" charset="0"/>
              </a:rPr>
              <a:t>L</a:t>
            </a:r>
            <a:r>
              <a:rPr lang="en-GB" sz="1800" b="1" kern="0" dirty="0" err="1">
                <a:latin typeface="Calibri" panose="020F0502020204030204" pitchFamily="34" charset="0"/>
                <a:cs typeface="Calibri" panose="020F0502020204030204" pitchFamily="34" charset="0"/>
              </a:rPr>
              <a:t>ancaster</a:t>
            </a:r>
            <a:r>
              <a:rPr lang="en-GB" sz="1800" b="1" kern="0" dirty="0">
                <a:latin typeface="Calibri" panose="020F0502020204030204" pitchFamily="34" charset="0"/>
                <a:cs typeface="Calibri" panose="020F0502020204030204" pitchFamily="34" charset="0"/>
              </a:rPr>
              <a:t> University</a:t>
            </a:r>
            <a:endParaRPr lang="en-GB" sz="1800" kern="0" dirty="0">
              <a:latin typeface="Calibri" panose="020F0502020204030204" pitchFamily="34" charset="0"/>
              <a:cs typeface="Calibri" panose="020F0502020204030204" pitchFamily="34" charset="0"/>
            </a:endParaRPr>
          </a:p>
          <a:p>
            <a:endParaRPr lang="en-GB" sz="24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5040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3"/>
          <p:cNvSpPr txBox="1"/>
          <p:nvPr/>
        </p:nvSpPr>
        <p:spPr>
          <a:xfrm>
            <a:off x="149085" y="0"/>
            <a:ext cx="5917500" cy="438551"/>
          </a:xfrm>
          <a:prstGeom prst="rect">
            <a:avLst/>
          </a:prstGeom>
          <a:noFill/>
          <a:ln>
            <a:noFill/>
          </a:ln>
        </p:spPr>
        <p:txBody>
          <a:bodyPr spcFirstLastPara="1" wrap="square" lIns="68569" tIns="34275" rIns="68569" bIns="34275" anchor="t" anchorCtr="0">
            <a:spAutoFit/>
          </a:bodyPr>
          <a:lstStyle/>
          <a:p>
            <a:r>
              <a:rPr lang="en-US" sz="2400" b="1" dirty="0">
                <a:solidFill>
                  <a:srgbClr val="0070C0"/>
                </a:solidFill>
              </a:rPr>
              <a:t>Euclid Techlabs</a:t>
            </a:r>
            <a:endParaRPr sz="2400" b="1" dirty="0">
              <a:solidFill>
                <a:srgbClr val="0070C0"/>
              </a:solidFill>
            </a:endParaRPr>
          </a:p>
        </p:txBody>
      </p:sp>
      <p:sp>
        <p:nvSpPr>
          <p:cNvPr id="51" name="Google Shape;51;p3"/>
          <p:cNvSpPr txBox="1"/>
          <p:nvPr/>
        </p:nvSpPr>
        <p:spPr>
          <a:xfrm>
            <a:off x="5167499" y="4816014"/>
            <a:ext cx="2924100" cy="376996"/>
          </a:xfrm>
          <a:prstGeom prst="rect">
            <a:avLst/>
          </a:prstGeom>
          <a:noFill/>
          <a:ln>
            <a:noFill/>
          </a:ln>
        </p:spPr>
        <p:txBody>
          <a:bodyPr spcFirstLastPara="1" wrap="square" lIns="68569" tIns="34275" rIns="68569" bIns="34275" anchor="t" anchorCtr="0">
            <a:spAutoFit/>
          </a:bodyPr>
          <a:lstStyle/>
          <a:p>
            <a:r>
              <a:rPr lang="en-US" sz="2000">
                <a:solidFill>
                  <a:schemeClr val="lt1"/>
                </a:solidFill>
                <a:latin typeface="Times New Roman"/>
                <a:ea typeface="Times New Roman"/>
                <a:cs typeface="Times New Roman"/>
                <a:sym typeface="Times New Roman"/>
              </a:rPr>
              <a:t>www.euclidbeamlabs.com</a:t>
            </a:r>
            <a:endParaRPr sz="1400"/>
          </a:p>
        </p:txBody>
      </p:sp>
      <p:sp>
        <p:nvSpPr>
          <p:cNvPr id="52" name="Google Shape;52;p3"/>
          <p:cNvSpPr txBox="1">
            <a:spLocks noGrp="1"/>
          </p:cNvSpPr>
          <p:nvPr>
            <p:ph type="sldNum" idx="12"/>
          </p:nvPr>
        </p:nvSpPr>
        <p:spPr>
          <a:xfrm>
            <a:off x="8255270" y="4863188"/>
            <a:ext cx="691875" cy="273825"/>
          </a:xfrm>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a:pPr/>
              <a:t>3</a:t>
            </a:fld>
            <a:endParaRPr/>
          </a:p>
        </p:txBody>
      </p:sp>
      <p:pic>
        <p:nvPicPr>
          <p:cNvPr id="53" name="Google Shape;53;p3" descr="A picture containing text, outdoor, building, sky&#10;&#10;Description automatically generated"/>
          <p:cNvPicPr preferRelativeResize="0"/>
          <p:nvPr/>
        </p:nvPicPr>
        <p:blipFill rotWithShape="1">
          <a:blip r:embed="rId3">
            <a:alphaModFix/>
          </a:blip>
          <a:srcRect b="19080"/>
          <a:stretch/>
        </p:blipFill>
        <p:spPr>
          <a:xfrm>
            <a:off x="1101038" y="1991138"/>
            <a:ext cx="2261700" cy="1373400"/>
          </a:xfrm>
          <a:prstGeom prst="rect">
            <a:avLst/>
          </a:prstGeom>
          <a:noFill/>
          <a:ln>
            <a:noFill/>
          </a:ln>
        </p:spPr>
      </p:pic>
      <p:sp>
        <p:nvSpPr>
          <p:cNvPr id="54" name="Google Shape;54;p3"/>
          <p:cNvSpPr txBox="1"/>
          <p:nvPr/>
        </p:nvSpPr>
        <p:spPr>
          <a:xfrm>
            <a:off x="772346" y="470551"/>
            <a:ext cx="7760094" cy="1107965"/>
          </a:xfrm>
          <a:prstGeom prst="rect">
            <a:avLst/>
          </a:prstGeom>
          <a:noFill/>
          <a:ln>
            <a:noFill/>
          </a:ln>
        </p:spPr>
        <p:txBody>
          <a:bodyPr spcFirstLastPara="1" wrap="square" lIns="68569" tIns="34275" rIns="68569" bIns="34275" anchor="t" anchorCtr="0">
            <a:spAutoFit/>
          </a:bodyPr>
          <a:lstStyle/>
          <a:p>
            <a:pPr algn="just"/>
            <a:r>
              <a:rPr lang="en-US" sz="1350" dirty="0">
                <a:solidFill>
                  <a:srgbClr val="0070C0"/>
                </a:solidFill>
                <a:latin typeface="Calibri"/>
                <a:ea typeface="Calibri"/>
                <a:cs typeface="Calibri"/>
                <a:sym typeface="Calibri"/>
              </a:rPr>
              <a:t>Euclid Techlabs is a U.S.-based firm specializing in electron devices and advanced materials. After 20+ years serving the particle accelerator R&amp;D market, we now ship a much wider-ranging product portfolio around the globe, from semiconductor photocathodes and superconducting photoinjectors, to ultrafast electron microscopy, to domestically-grown technical diamonds, ferroelectric fast tuners to arc-free high power microwave windows using our proprietary ceramic technologies.</a:t>
            </a:r>
            <a:endParaRPr sz="900" dirty="0">
              <a:solidFill>
                <a:srgbClr val="0070C0"/>
              </a:solidFill>
              <a:latin typeface="Calibri"/>
              <a:ea typeface="Calibri"/>
              <a:cs typeface="Calibri"/>
              <a:sym typeface="Calibri"/>
            </a:endParaRPr>
          </a:p>
        </p:txBody>
      </p:sp>
      <p:pic>
        <p:nvPicPr>
          <p:cNvPr id="55" name="Google Shape;55;p3"/>
          <p:cNvPicPr preferRelativeResize="0"/>
          <p:nvPr/>
        </p:nvPicPr>
        <p:blipFill rotWithShape="1">
          <a:blip r:embed="rId4">
            <a:alphaModFix/>
          </a:blip>
          <a:srcRect t="29036" b="4592"/>
          <a:stretch/>
        </p:blipFill>
        <p:spPr>
          <a:xfrm>
            <a:off x="3930436" y="1991138"/>
            <a:ext cx="4309299" cy="1373400"/>
          </a:xfrm>
          <a:prstGeom prst="rect">
            <a:avLst/>
          </a:prstGeom>
          <a:noFill/>
          <a:ln>
            <a:noFill/>
          </a:ln>
        </p:spPr>
      </p:pic>
      <p:sp>
        <p:nvSpPr>
          <p:cNvPr id="56" name="Google Shape;56;p3"/>
          <p:cNvSpPr txBox="1"/>
          <p:nvPr/>
        </p:nvSpPr>
        <p:spPr>
          <a:xfrm>
            <a:off x="797288" y="1714162"/>
            <a:ext cx="2869200" cy="276969"/>
          </a:xfrm>
          <a:prstGeom prst="rect">
            <a:avLst/>
          </a:prstGeom>
          <a:noFill/>
          <a:ln>
            <a:noFill/>
          </a:ln>
        </p:spPr>
        <p:txBody>
          <a:bodyPr spcFirstLastPara="1" wrap="square" lIns="68569" tIns="34275" rIns="68569" bIns="34275" anchor="t" anchorCtr="0">
            <a:spAutoFit/>
          </a:bodyPr>
          <a:lstStyle/>
          <a:p>
            <a:pPr algn="just"/>
            <a:r>
              <a:rPr lang="en-US" sz="1350" b="1">
                <a:solidFill>
                  <a:srgbClr val="0070C0"/>
                </a:solidFill>
                <a:latin typeface="Calibri"/>
                <a:ea typeface="Calibri"/>
                <a:cs typeface="Calibri"/>
                <a:sym typeface="Calibri"/>
              </a:rPr>
              <a:t>EUCLID EAST • DC    </a:t>
            </a:r>
            <a:r>
              <a:rPr lang="en-US" sz="1350" i="1">
                <a:solidFill>
                  <a:srgbClr val="0070C0"/>
                </a:solidFill>
                <a:latin typeface="Calibri"/>
                <a:ea typeface="Calibri"/>
                <a:cs typeface="Calibri"/>
                <a:sym typeface="Calibri"/>
              </a:rPr>
              <a:t>HQ and Materials</a:t>
            </a:r>
            <a:endParaRPr sz="900" i="1">
              <a:solidFill>
                <a:srgbClr val="0070C0"/>
              </a:solidFill>
              <a:latin typeface="Calibri"/>
              <a:ea typeface="Calibri"/>
              <a:cs typeface="Calibri"/>
              <a:sym typeface="Calibri"/>
            </a:endParaRPr>
          </a:p>
        </p:txBody>
      </p:sp>
      <p:sp>
        <p:nvSpPr>
          <p:cNvPr id="57" name="Google Shape;57;p3"/>
          <p:cNvSpPr txBox="1"/>
          <p:nvPr/>
        </p:nvSpPr>
        <p:spPr>
          <a:xfrm>
            <a:off x="4129950" y="1714162"/>
            <a:ext cx="4031550" cy="276969"/>
          </a:xfrm>
          <a:prstGeom prst="rect">
            <a:avLst/>
          </a:prstGeom>
          <a:noFill/>
          <a:ln>
            <a:noFill/>
          </a:ln>
        </p:spPr>
        <p:txBody>
          <a:bodyPr spcFirstLastPara="1" wrap="square" lIns="68569" tIns="34275" rIns="68569" bIns="34275" anchor="t" anchorCtr="0">
            <a:spAutoFit/>
          </a:bodyPr>
          <a:lstStyle/>
          <a:p>
            <a:pPr algn="just"/>
            <a:r>
              <a:rPr lang="en-US" sz="1350" b="1">
                <a:solidFill>
                  <a:srgbClr val="0070C0"/>
                </a:solidFill>
                <a:latin typeface="Calibri"/>
                <a:ea typeface="Calibri"/>
                <a:cs typeface="Calibri"/>
                <a:sym typeface="Calibri"/>
              </a:rPr>
              <a:t>EUCLID WEST • Chicago    </a:t>
            </a:r>
            <a:r>
              <a:rPr lang="en-US" sz="1350" i="1">
                <a:solidFill>
                  <a:srgbClr val="0070C0"/>
                </a:solidFill>
                <a:latin typeface="Calibri"/>
                <a:ea typeface="Calibri"/>
                <a:cs typeface="Calibri"/>
                <a:sym typeface="Calibri"/>
              </a:rPr>
              <a:t>Central Shops and Test Labs</a:t>
            </a:r>
            <a:endParaRPr sz="900" i="1">
              <a:solidFill>
                <a:srgbClr val="0070C0"/>
              </a:solidFill>
              <a:latin typeface="Calibri"/>
              <a:ea typeface="Calibri"/>
              <a:cs typeface="Calibri"/>
              <a:sym typeface="Calibri"/>
            </a:endParaRPr>
          </a:p>
        </p:txBody>
      </p:sp>
      <p:sp>
        <p:nvSpPr>
          <p:cNvPr id="58" name="Google Shape;58;p3"/>
          <p:cNvSpPr txBox="1"/>
          <p:nvPr/>
        </p:nvSpPr>
        <p:spPr>
          <a:xfrm>
            <a:off x="772346" y="3497757"/>
            <a:ext cx="7566975" cy="1107965"/>
          </a:xfrm>
          <a:prstGeom prst="rect">
            <a:avLst/>
          </a:prstGeom>
          <a:noFill/>
          <a:ln>
            <a:noFill/>
          </a:ln>
        </p:spPr>
        <p:txBody>
          <a:bodyPr spcFirstLastPara="1" wrap="square" lIns="68569" tIns="34275" rIns="68569" bIns="34275" anchor="t" anchorCtr="0">
            <a:spAutoFit/>
          </a:bodyPr>
          <a:lstStyle/>
          <a:p>
            <a:pPr algn="just"/>
            <a:r>
              <a:rPr lang="en-US" sz="1350">
                <a:solidFill>
                  <a:srgbClr val="0070C0"/>
                </a:solidFill>
                <a:latin typeface="Calibri"/>
                <a:ea typeface="Calibri"/>
                <a:cs typeface="Calibri"/>
                <a:sym typeface="Calibri"/>
              </a:rPr>
              <a:t>As pioneers in advanced electron device engineering, we excel in tackling complex design challenges. Our agile, milestone-driven project management approach ensures optimal resource allocation and timely delivery. We collaborate with leading accelerator laboratories across the United States, the Department of Defense, CERN, and numerous global institutions. Our innovative solutions have garnered a diverse clientele spanning North America, Europe, and Asia.</a:t>
            </a:r>
            <a:endParaRPr sz="900">
              <a:solidFill>
                <a:srgbClr val="0070C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5D2805-ADDE-F93E-1566-4FA78E1AD676}"/>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
        <p:nvSpPr>
          <p:cNvPr id="3" name="Title 2">
            <a:extLst>
              <a:ext uri="{FF2B5EF4-FFF2-40B4-BE49-F238E27FC236}">
                <a16:creationId xmlns:a16="http://schemas.microsoft.com/office/drawing/2014/main" id="{1380AB3F-7C79-65DA-FE39-8FAA92FF6322}"/>
              </a:ext>
            </a:extLst>
          </p:cNvPr>
          <p:cNvSpPr>
            <a:spLocks noGrp="1"/>
          </p:cNvSpPr>
          <p:nvPr>
            <p:ph type="title"/>
          </p:nvPr>
        </p:nvSpPr>
        <p:spPr>
          <a:xfrm>
            <a:off x="143508" y="-71530"/>
            <a:ext cx="8712968" cy="857250"/>
          </a:xfrm>
        </p:spPr>
        <p:txBody>
          <a:bodyPr>
            <a:normAutofit fontScale="90000"/>
          </a:bodyPr>
          <a:lstStyle/>
          <a:p>
            <a:r>
              <a:rPr lang="en-US" dirty="0"/>
              <a:t>Tree-stub tuner for variable loads, CEBAF</a:t>
            </a:r>
          </a:p>
        </p:txBody>
      </p:sp>
      <p:pic>
        <p:nvPicPr>
          <p:cNvPr id="5" name="Picture 4" descr="Graphical user interface&#10;&#10;Description automatically generated">
            <a:extLst>
              <a:ext uri="{FF2B5EF4-FFF2-40B4-BE49-F238E27FC236}">
                <a16:creationId xmlns:a16="http://schemas.microsoft.com/office/drawing/2014/main" id="{BD119C23-698F-6A9C-0D61-8AE340F4BC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076" y="1240435"/>
            <a:ext cx="1833880" cy="1889760"/>
          </a:xfrm>
          <a:prstGeom prst="rect">
            <a:avLst/>
          </a:prstGeom>
          <a:ln>
            <a:solidFill>
              <a:schemeClr val="bg1"/>
            </a:solidFill>
          </a:ln>
        </p:spPr>
      </p:pic>
      <p:pic>
        <p:nvPicPr>
          <p:cNvPr id="6" name="Picture 5" descr="Chart, bar chart&#10;&#10;Description automatically generated">
            <a:extLst>
              <a:ext uri="{FF2B5EF4-FFF2-40B4-BE49-F238E27FC236}">
                <a16:creationId xmlns:a16="http://schemas.microsoft.com/office/drawing/2014/main" id="{35410EEC-4A48-A2CB-3782-1755F312A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5260" y="1455626"/>
            <a:ext cx="1856740" cy="1601470"/>
          </a:xfrm>
          <a:prstGeom prst="rect">
            <a:avLst/>
          </a:prstGeom>
        </p:spPr>
      </p:pic>
      <p:sp>
        <p:nvSpPr>
          <p:cNvPr id="8" name="TextBox 7">
            <a:extLst>
              <a:ext uri="{FF2B5EF4-FFF2-40B4-BE49-F238E27FC236}">
                <a16:creationId xmlns:a16="http://schemas.microsoft.com/office/drawing/2014/main" id="{C3781FE0-A16A-AF12-03B5-DB8CB827A94E}"/>
              </a:ext>
            </a:extLst>
          </p:cNvPr>
          <p:cNvSpPr txBox="1"/>
          <p:nvPr/>
        </p:nvSpPr>
        <p:spPr>
          <a:xfrm>
            <a:off x="418503" y="3363838"/>
            <a:ext cx="4593514" cy="1323439"/>
          </a:xfrm>
          <a:prstGeom prst="rect">
            <a:avLst/>
          </a:prstGeom>
          <a:noFill/>
        </p:spPr>
        <p:txBody>
          <a:bodyPr wrap="square">
            <a:spAutoFit/>
          </a:bodyPr>
          <a:lstStyle/>
          <a:p>
            <a:pPr marL="0" marR="0" algn="just">
              <a:spcBef>
                <a:spcPts val="600"/>
              </a:spcBef>
              <a:buNone/>
            </a:pPr>
            <a:r>
              <a:rPr lang="en-US" sz="1600" dirty="0">
                <a:effectLst/>
                <a:latin typeface="+mj-lt"/>
                <a:ea typeface="SimSun" panose="02010600030101010101" pitchFamily="2" charset="-122"/>
              </a:rPr>
              <a:t>Using a three-stub tuner to minimize the reflected power only works if the load has a constant impedance, which is often, but not always, true. If the load is varying in time, the best that can be done is to match the stub tuner to the average value. </a:t>
            </a:r>
          </a:p>
        </p:txBody>
      </p:sp>
      <p:pic>
        <p:nvPicPr>
          <p:cNvPr id="9" name="Picture 8" descr="A diagram of a device&#10;&#10;Description automatically generated">
            <a:extLst>
              <a:ext uri="{FF2B5EF4-FFF2-40B4-BE49-F238E27FC236}">
                <a16:creationId xmlns:a16="http://schemas.microsoft.com/office/drawing/2014/main" id="{0B04F083-2B42-D62A-EF0B-DDA15196B3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234857"/>
            <a:ext cx="1977390" cy="2012315"/>
          </a:xfrm>
          <a:prstGeom prst="rect">
            <a:avLst/>
          </a:prstGeom>
          <a:noFill/>
        </p:spPr>
      </p:pic>
      <p:pic>
        <p:nvPicPr>
          <p:cNvPr id="10" name="Picture 9" descr="A black background with a white square&#10;&#10;Description automatically generated">
            <a:extLst>
              <a:ext uri="{FF2B5EF4-FFF2-40B4-BE49-F238E27FC236}">
                <a16:creationId xmlns:a16="http://schemas.microsoft.com/office/drawing/2014/main" id="{29C3800A-51F9-B2D8-AA2F-73B156F3F0F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1175665"/>
            <a:ext cx="1958340" cy="2019300"/>
          </a:xfrm>
          <a:prstGeom prst="rect">
            <a:avLst/>
          </a:prstGeom>
          <a:noFill/>
        </p:spPr>
      </p:pic>
      <p:sp>
        <p:nvSpPr>
          <p:cNvPr id="12" name="TextBox 11">
            <a:extLst>
              <a:ext uri="{FF2B5EF4-FFF2-40B4-BE49-F238E27FC236}">
                <a16:creationId xmlns:a16="http://schemas.microsoft.com/office/drawing/2014/main" id="{A63011D4-7735-A0D8-E6B2-85D9F8C63B0B}"/>
              </a:ext>
            </a:extLst>
          </p:cNvPr>
          <p:cNvSpPr txBox="1"/>
          <p:nvPr/>
        </p:nvSpPr>
        <p:spPr>
          <a:xfrm>
            <a:off x="5290846" y="3370034"/>
            <a:ext cx="3420380" cy="1077218"/>
          </a:xfrm>
          <a:prstGeom prst="rect">
            <a:avLst/>
          </a:prstGeom>
          <a:noFill/>
        </p:spPr>
        <p:txBody>
          <a:bodyPr wrap="square">
            <a:spAutoFit/>
          </a:bodyPr>
          <a:lstStyle/>
          <a:p>
            <a:pPr marL="0" marR="0" algn="just">
              <a:spcAft>
                <a:spcPts val="600"/>
              </a:spcAft>
              <a:buNone/>
            </a:pPr>
            <a:r>
              <a:rPr lang="en-US" sz="1600" dirty="0">
                <a:effectLst/>
                <a:latin typeface="+mn-lt"/>
                <a:ea typeface="Calibri" panose="020F0502020204030204" pitchFamily="34" charset="0"/>
              </a:rPr>
              <a:t>HFSS model of a single stub tuner attached to a WR650 rectangular waveguide (b) S₁₁, parameters vs. the ferroelectric sleeve’s dielectric.</a:t>
            </a:r>
            <a:endParaRPr lang="en-US" sz="1600" dirty="0">
              <a:effectLst/>
              <a:latin typeface="+mn-lt"/>
              <a:ea typeface="SimSun" panose="02010600030101010101" pitchFamily="2" charset="-122"/>
            </a:endParaRPr>
          </a:p>
        </p:txBody>
      </p:sp>
      <p:sp>
        <p:nvSpPr>
          <p:cNvPr id="13" name="TextBox 12">
            <a:extLst>
              <a:ext uri="{FF2B5EF4-FFF2-40B4-BE49-F238E27FC236}">
                <a16:creationId xmlns:a16="http://schemas.microsoft.com/office/drawing/2014/main" id="{1D68DE3D-AB87-2569-8AF3-B928EC7176B1}"/>
              </a:ext>
            </a:extLst>
          </p:cNvPr>
          <p:cNvSpPr txBox="1"/>
          <p:nvPr/>
        </p:nvSpPr>
        <p:spPr>
          <a:xfrm>
            <a:off x="6352021" y="4385448"/>
            <a:ext cx="2497800" cy="338554"/>
          </a:xfrm>
          <a:prstGeom prst="rect">
            <a:avLst/>
          </a:prstGeom>
          <a:noFill/>
        </p:spPr>
        <p:txBody>
          <a:bodyPr wrap="none" rtlCol="0">
            <a:spAutoFit/>
          </a:bodyPr>
          <a:lstStyle/>
          <a:p>
            <a:r>
              <a:rPr lang="en-US" sz="1600" dirty="0"/>
              <a:t>In collaboration with </a:t>
            </a:r>
            <a:r>
              <a:rPr lang="en-US" sz="1600" dirty="0" err="1"/>
              <a:t>JLab</a:t>
            </a:r>
            <a:endParaRPr lang="en-US" sz="1600" dirty="0"/>
          </a:p>
        </p:txBody>
      </p:sp>
      <p:sp>
        <p:nvSpPr>
          <p:cNvPr id="14" name="TextBox 13">
            <a:extLst>
              <a:ext uri="{FF2B5EF4-FFF2-40B4-BE49-F238E27FC236}">
                <a16:creationId xmlns:a16="http://schemas.microsoft.com/office/drawing/2014/main" id="{2E44EBE6-8D89-DD2D-E01C-0D94BA2AFA87}"/>
              </a:ext>
            </a:extLst>
          </p:cNvPr>
          <p:cNvSpPr txBox="1"/>
          <p:nvPr/>
        </p:nvSpPr>
        <p:spPr>
          <a:xfrm>
            <a:off x="1835696" y="748257"/>
            <a:ext cx="2568204" cy="338554"/>
          </a:xfrm>
          <a:prstGeom prst="rect">
            <a:avLst/>
          </a:prstGeom>
          <a:noFill/>
        </p:spPr>
        <p:txBody>
          <a:bodyPr wrap="none" rtlCol="0">
            <a:spAutoFit/>
          </a:bodyPr>
          <a:lstStyle/>
          <a:p>
            <a:r>
              <a:rPr lang="en-US" sz="1600" dirty="0"/>
              <a:t>A. Hutton, </a:t>
            </a:r>
            <a:r>
              <a:rPr lang="en-US" sz="1600" dirty="0" err="1"/>
              <a:t>A.Costilla</a:t>
            </a:r>
            <a:r>
              <a:rPr lang="en-US" sz="1600" dirty="0"/>
              <a:t>, </a:t>
            </a:r>
            <a:r>
              <a:rPr lang="en-US" sz="1600" dirty="0" err="1"/>
              <a:t>JLab</a:t>
            </a:r>
            <a:endParaRPr lang="en-US" sz="1600" dirty="0"/>
          </a:p>
        </p:txBody>
      </p:sp>
    </p:spTree>
    <p:extLst>
      <p:ext uri="{BB962C8B-B14F-4D97-AF65-F5344CB8AC3E}">
        <p14:creationId xmlns:p14="http://schemas.microsoft.com/office/powerpoint/2010/main" val="978296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169C9F-F3A0-1809-4C87-064102242DC9}"/>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
        <p:nvSpPr>
          <p:cNvPr id="3" name="Title 2">
            <a:extLst>
              <a:ext uri="{FF2B5EF4-FFF2-40B4-BE49-F238E27FC236}">
                <a16:creationId xmlns:a16="http://schemas.microsoft.com/office/drawing/2014/main" id="{DC231FA8-0D6B-2D30-F08F-D60A558A4D5A}"/>
              </a:ext>
            </a:extLst>
          </p:cNvPr>
          <p:cNvSpPr>
            <a:spLocks noGrp="1"/>
          </p:cNvSpPr>
          <p:nvPr>
            <p:ph type="title"/>
          </p:nvPr>
        </p:nvSpPr>
        <p:spPr>
          <a:xfrm>
            <a:off x="395536" y="382352"/>
            <a:ext cx="8229600" cy="857250"/>
          </a:xfrm>
        </p:spPr>
        <p:txBody>
          <a:bodyPr>
            <a:noAutofit/>
          </a:bodyPr>
          <a:lstStyle/>
          <a:p>
            <a:r>
              <a:rPr lang="en-US" sz="3200" b="1" dirty="0"/>
              <a:t>First Workshop on Ferro-Electric Fast Reactive Tuners (FE-FRTs)</a:t>
            </a:r>
            <a:br>
              <a:rPr lang="en-US" sz="3200" b="1" dirty="0"/>
            </a:br>
            <a:endParaRPr lang="en-US" sz="3200" dirty="0"/>
          </a:p>
        </p:txBody>
      </p:sp>
      <p:pic>
        <p:nvPicPr>
          <p:cNvPr id="6" name="Picture 5" descr="A logo for a workshop&#10;&#10;AI-generated content may be incorrect.">
            <a:extLst>
              <a:ext uri="{FF2B5EF4-FFF2-40B4-BE49-F238E27FC236}">
                <a16:creationId xmlns:a16="http://schemas.microsoft.com/office/drawing/2014/main" id="{08082F46-1239-1143-A54F-0D38DB2D2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76" y="1239602"/>
            <a:ext cx="2924583" cy="2924583"/>
          </a:xfrm>
          <a:prstGeom prst="rect">
            <a:avLst/>
          </a:prstGeom>
        </p:spPr>
      </p:pic>
      <p:sp>
        <p:nvSpPr>
          <p:cNvPr id="8" name="TextBox 7">
            <a:extLst>
              <a:ext uri="{FF2B5EF4-FFF2-40B4-BE49-F238E27FC236}">
                <a16:creationId xmlns:a16="http://schemas.microsoft.com/office/drawing/2014/main" id="{937A1E3E-C354-9AB4-2A9C-86B528198745}"/>
              </a:ext>
            </a:extLst>
          </p:cNvPr>
          <p:cNvSpPr txBox="1"/>
          <p:nvPr/>
        </p:nvSpPr>
        <p:spPr>
          <a:xfrm>
            <a:off x="3707904" y="1383618"/>
            <a:ext cx="5328592" cy="1754326"/>
          </a:xfrm>
          <a:prstGeom prst="rect">
            <a:avLst/>
          </a:prstGeom>
          <a:noFill/>
        </p:spPr>
        <p:txBody>
          <a:bodyPr wrap="square">
            <a:spAutoFit/>
          </a:bodyPr>
          <a:lstStyle/>
          <a:p>
            <a:pPr>
              <a:buNone/>
            </a:pPr>
            <a:r>
              <a:rPr lang="en-US" b="1" dirty="0"/>
              <a:t>HZB to host First Workshop on Ferro-Electric Fast Reactive Tuners (FE-FRTs)</a:t>
            </a:r>
          </a:p>
          <a:p>
            <a:pPr>
              <a:buNone/>
            </a:pPr>
            <a:r>
              <a:rPr lang="en-US" dirty="0"/>
              <a:t>Join us for the first-ever workshop on Ferro-Electric Fast Reactive Tuners (FE-FRTs), taking place at Helmholtz-Zentrum Berlin (HZB) on November 13–14, 2025</a:t>
            </a:r>
          </a:p>
        </p:txBody>
      </p:sp>
      <p:sp>
        <p:nvSpPr>
          <p:cNvPr id="5" name="TextBox 4">
            <a:extLst>
              <a:ext uri="{FF2B5EF4-FFF2-40B4-BE49-F238E27FC236}">
                <a16:creationId xmlns:a16="http://schemas.microsoft.com/office/drawing/2014/main" id="{2201A338-9FED-40BA-966D-ED41B8AF6E85}"/>
              </a:ext>
            </a:extLst>
          </p:cNvPr>
          <p:cNvSpPr txBox="1"/>
          <p:nvPr/>
        </p:nvSpPr>
        <p:spPr>
          <a:xfrm>
            <a:off x="3599892" y="3284186"/>
            <a:ext cx="5544108" cy="369332"/>
          </a:xfrm>
          <a:prstGeom prst="rect">
            <a:avLst/>
          </a:prstGeom>
          <a:noFill/>
        </p:spPr>
        <p:txBody>
          <a:bodyPr wrap="square">
            <a:spAutoFit/>
          </a:bodyPr>
          <a:lstStyle/>
          <a:p>
            <a:r>
              <a:rPr lang="en-US" sz="1800" u="sng" dirty="0">
                <a:hlinkClick r:id="rId3"/>
              </a:rPr>
              <a:t>https://indico.ijclab.in2p3.fr/event/11291/overview</a:t>
            </a:r>
            <a:endParaRPr lang="en-US" dirty="0"/>
          </a:p>
        </p:txBody>
      </p:sp>
    </p:spTree>
    <p:extLst>
      <p:ext uri="{BB962C8B-B14F-4D97-AF65-F5344CB8AC3E}">
        <p14:creationId xmlns:p14="http://schemas.microsoft.com/office/powerpoint/2010/main" val="3497697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592D16-B38B-4EC1-ADAB-0CB140216437}"/>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32</a:t>
            </a:fld>
            <a:endParaRPr lang="en-US" dirty="0">
              <a:ln>
                <a:solidFill>
                  <a:prstClr val="white"/>
                </a:solidFill>
              </a:ln>
              <a:solidFill>
                <a:prstClr val="black">
                  <a:tint val="75000"/>
                </a:prstClr>
              </a:solidFill>
            </a:endParaRPr>
          </a:p>
        </p:txBody>
      </p:sp>
      <p:sp>
        <p:nvSpPr>
          <p:cNvPr id="3" name="TextBox 2">
            <a:extLst>
              <a:ext uri="{FF2B5EF4-FFF2-40B4-BE49-F238E27FC236}">
                <a16:creationId xmlns:a16="http://schemas.microsoft.com/office/drawing/2014/main" id="{36A6F2B3-D8E1-4F06-9D93-3DB3994273EB}"/>
              </a:ext>
            </a:extLst>
          </p:cNvPr>
          <p:cNvSpPr txBox="1"/>
          <p:nvPr/>
        </p:nvSpPr>
        <p:spPr>
          <a:xfrm>
            <a:off x="287524" y="72896"/>
            <a:ext cx="2249334" cy="461665"/>
          </a:xfrm>
          <a:prstGeom prst="rect">
            <a:avLst/>
          </a:prstGeom>
          <a:noFill/>
        </p:spPr>
        <p:txBody>
          <a:bodyPr wrap="none" rtlCol="0">
            <a:spAutoFit/>
          </a:bodyPr>
          <a:lstStyle/>
          <a:p>
            <a:r>
              <a:rPr lang="en-US" sz="2400" b="1" dirty="0">
                <a:solidFill>
                  <a:srgbClr val="0070C0"/>
                </a:solidFill>
              </a:rPr>
              <a:t>In conclusion,</a:t>
            </a:r>
          </a:p>
        </p:txBody>
      </p:sp>
      <p:sp>
        <p:nvSpPr>
          <p:cNvPr id="5" name="TextBox 4">
            <a:extLst>
              <a:ext uri="{FF2B5EF4-FFF2-40B4-BE49-F238E27FC236}">
                <a16:creationId xmlns:a16="http://schemas.microsoft.com/office/drawing/2014/main" id="{08C3D73F-0218-45BC-9706-57577A53218C}"/>
              </a:ext>
            </a:extLst>
          </p:cNvPr>
          <p:cNvSpPr txBox="1"/>
          <p:nvPr/>
        </p:nvSpPr>
        <p:spPr>
          <a:xfrm>
            <a:off x="539552" y="987574"/>
            <a:ext cx="8424936" cy="3093154"/>
          </a:xfrm>
          <a:prstGeom prst="rect">
            <a:avLst/>
          </a:prstGeom>
          <a:noFill/>
        </p:spPr>
        <p:txBody>
          <a:bodyPr wrap="square" rtlCol="0">
            <a:spAutoFit/>
          </a:bodyPr>
          <a:lstStyle/>
          <a:p>
            <a:pPr marL="285750" indent="-285750">
              <a:spcBef>
                <a:spcPts val="0"/>
              </a:spcBef>
              <a:spcAft>
                <a:spcPts val="600"/>
              </a:spcAft>
              <a:buFont typeface="Wingdings" panose="05000000000000000000" pitchFamily="2" charset="2"/>
              <a:buChar char="Ø"/>
            </a:pPr>
            <a:r>
              <a:rPr lang="en-US" dirty="0"/>
              <a:t>New ferroelectric ceramic material was developed with the set of parameters satisfying the Ferroelectric Fast Reactive Tuner (F-FRT) requirements for microphonic compensation, transient detuning, and fast switching. </a:t>
            </a:r>
          </a:p>
          <a:p>
            <a:pPr marL="285750" indent="-285750">
              <a:spcAft>
                <a:spcPts val="600"/>
              </a:spcAft>
              <a:buFont typeface="Wingdings" panose="05000000000000000000" pitchFamily="2" charset="2"/>
              <a:buChar char="Ø"/>
            </a:pPr>
            <a:r>
              <a:rPr lang="en-US" dirty="0"/>
              <a:t>First F-FRT prototype was designed, fabricated and successfully demonstrated at CERN </a:t>
            </a:r>
          </a:p>
          <a:p>
            <a:pPr marL="285750" indent="-285750">
              <a:spcAft>
                <a:spcPts val="600"/>
              </a:spcAft>
              <a:buFont typeface="Wingdings" panose="05000000000000000000" pitchFamily="2" charset="2"/>
              <a:buChar char="Ø"/>
            </a:pPr>
            <a:r>
              <a:rPr lang="en-US" dirty="0"/>
              <a:t>The Horizon Europe iSAS project focuses on improving accelerator efficiency and includes the integration of a ferroelectric fast reactive tuner (FE-FRT) to combat microphonics and enhance energy conservation. </a:t>
            </a:r>
          </a:p>
          <a:p>
            <a:pPr marL="285750" indent="-285750">
              <a:buFont typeface="Wingdings" panose="05000000000000000000" pitchFamily="2" charset="2"/>
              <a:buChar char="Ø"/>
            </a:pPr>
            <a:r>
              <a:rPr lang="en-US" dirty="0"/>
              <a:t>In the U.S., the FE-FRT technology is under development for microphonics compensation in CEBAF </a:t>
            </a:r>
          </a:p>
        </p:txBody>
      </p:sp>
    </p:spTree>
    <p:extLst>
      <p:ext uri="{BB962C8B-B14F-4D97-AF65-F5344CB8AC3E}">
        <p14:creationId xmlns:p14="http://schemas.microsoft.com/office/powerpoint/2010/main" val="4231367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3CB6DDD0-00E7-4361-A7E4-634C551B25C3}"/>
              </a:ext>
            </a:extLst>
          </p:cNvPr>
          <p:cNvSpPr txBox="1">
            <a:spLocks/>
          </p:cNvSpPr>
          <p:nvPr/>
        </p:nvSpPr>
        <p:spPr>
          <a:xfrm>
            <a:off x="0" y="2"/>
            <a:ext cx="9000492" cy="447513"/>
          </a:xfrm>
          <a:prstGeom prst="rect">
            <a:avLst/>
          </a:prstGeom>
        </p:spPr>
        <p:txBody>
          <a:bodyPr vert="horz" lIns="91440" tIns="45720" rIns="91440" bIns="45720" rtlCol="0" anchor="ctr">
            <a:noAutofit/>
          </a:bodyPr>
          <a:lstStyle/>
          <a:p>
            <a:pPr defTabSz="914378">
              <a:lnSpc>
                <a:spcPct val="90000"/>
              </a:lnSpc>
              <a:defRPr/>
            </a:pPr>
            <a:r>
              <a:rPr lang="en-US" sz="2400" b="1" dirty="0">
                <a:solidFill>
                  <a:srgbClr val="0070C0"/>
                </a:solidFill>
                <a:latin typeface="Arial" panose="020B0604020202020204" pitchFamily="34" charset="0"/>
                <a:cs typeface="Arial" panose="020B0604020202020204" pitchFamily="34" charset="0"/>
              </a:rPr>
              <a:t>Products &amp; Capabilities Snapshot</a:t>
            </a:r>
          </a:p>
        </p:txBody>
      </p:sp>
      <p:sp>
        <p:nvSpPr>
          <p:cNvPr id="20" name="Slide Number Placeholder 1">
            <a:extLst>
              <a:ext uri="{FF2B5EF4-FFF2-40B4-BE49-F238E27FC236}">
                <a16:creationId xmlns:a16="http://schemas.microsoft.com/office/drawing/2014/main" id="{7960E376-81B1-4399-90CB-A24BD10E04D0}"/>
              </a:ext>
            </a:extLst>
          </p:cNvPr>
          <p:cNvSpPr>
            <a:spLocks noGrp="1"/>
          </p:cNvSpPr>
          <p:nvPr>
            <p:ph type="sldNum" sz="quarter" idx="12"/>
          </p:nvPr>
        </p:nvSpPr>
        <p:spPr>
          <a:xfrm>
            <a:off x="8675315" y="4888707"/>
            <a:ext cx="457200" cy="273844"/>
          </a:xfrm>
        </p:spPr>
        <p:txBody>
          <a:bodyPr/>
          <a:lstStyle/>
          <a:p>
            <a:fld id="{B6F15528-21DE-4FAA-801E-634DDDAF4B2B}" type="slidenum">
              <a:rPr lang="en-US" sz="1000">
                <a:ln>
                  <a:solidFill>
                    <a:prstClr val="white"/>
                  </a:solidFill>
                </a:ln>
                <a:solidFill>
                  <a:prstClr val="black">
                    <a:tint val="75000"/>
                  </a:prstClr>
                </a:solidFill>
              </a:rPr>
              <a:pPr/>
              <a:t>4</a:t>
            </a:fld>
            <a:endParaRPr lang="en-US" sz="1000" dirty="0">
              <a:ln>
                <a:solidFill>
                  <a:prstClr val="white"/>
                </a:solidFill>
              </a:ln>
              <a:solidFill>
                <a:prstClr val="black">
                  <a:tint val="75000"/>
                </a:prstClr>
              </a:solidFill>
            </a:endParaRPr>
          </a:p>
        </p:txBody>
      </p:sp>
      <p:sp>
        <p:nvSpPr>
          <p:cNvPr id="4" name="TextBox 3">
            <a:extLst>
              <a:ext uri="{FF2B5EF4-FFF2-40B4-BE49-F238E27FC236}">
                <a16:creationId xmlns:a16="http://schemas.microsoft.com/office/drawing/2014/main" id="{42334BA5-0C7E-4379-B771-1DE35174DE5D}"/>
              </a:ext>
            </a:extLst>
          </p:cNvPr>
          <p:cNvSpPr txBox="1"/>
          <p:nvPr/>
        </p:nvSpPr>
        <p:spPr>
          <a:xfrm>
            <a:off x="323528" y="386155"/>
            <a:ext cx="3622787" cy="4462760"/>
          </a:xfrm>
          <a:prstGeom prst="rect">
            <a:avLst/>
          </a:prstGeom>
          <a:noFill/>
        </p:spPr>
        <p:txBody>
          <a:bodyPr wrap="none" rtlCol="0">
            <a:spAutoFit/>
          </a:bodyPr>
          <a:lstStyle/>
          <a:p>
            <a:r>
              <a:rPr lang="en-US" sz="1600" b="1" dirty="0">
                <a:solidFill>
                  <a:srgbClr val="306090"/>
                </a:solidFill>
              </a:rPr>
              <a:t>Products </a:t>
            </a:r>
          </a:p>
          <a:p>
            <a:pPr marL="173034" indent="-173034">
              <a:buFont typeface="Arial" panose="020B0604020202020204" pitchFamily="34" charset="0"/>
              <a:buChar char="•"/>
            </a:pPr>
            <a:r>
              <a:rPr lang="en-US" sz="1400" dirty="0" err="1">
                <a:solidFill>
                  <a:srgbClr val="306090"/>
                </a:solidFill>
              </a:rPr>
              <a:t>UltraFast</a:t>
            </a:r>
            <a:r>
              <a:rPr lang="en-US" sz="1400" dirty="0">
                <a:solidFill>
                  <a:srgbClr val="306090"/>
                </a:solidFill>
              </a:rPr>
              <a:t> Pulser (UFP</a:t>
            </a:r>
            <a:r>
              <a:rPr lang="en-US" sz="1400" baseline="30000" dirty="0">
                <a:solidFill>
                  <a:srgbClr val="306090"/>
                </a:solidFill>
              </a:rPr>
              <a:t>TM</a:t>
            </a:r>
            <a:r>
              <a:rPr lang="en-US" sz="1400" dirty="0">
                <a:solidFill>
                  <a:srgbClr val="306090"/>
                </a:solidFill>
              </a:rPr>
              <a:t>) for TEM</a:t>
            </a:r>
          </a:p>
          <a:p>
            <a:pPr marL="173034" indent="-173034">
              <a:buFont typeface="Arial" panose="020B0604020202020204" pitchFamily="34" charset="0"/>
              <a:buChar char="•"/>
            </a:pPr>
            <a:r>
              <a:rPr lang="en-US" sz="1400" dirty="0">
                <a:solidFill>
                  <a:srgbClr val="306090"/>
                </a:solidFill>
              </a:rPr>
              <a:t>Compact X-Ray Source</a:t>
            </a:r>
          </a:p>
          <a:p>
            <a:pPr marL="173034" indent="-173034">
              <a:buFont typeface="Arial" panose="020B0604020202020204" pitchFamily="34" charset="0"/>
              <a:buChar char="•"/>
            </a:pPr>
            <a:r>
              <a:rPr lang="en-US" sz="1400" dirty="0">
                <a:solidFill>
                  <a:srgbClr val="306090"/>
                </a:solidFill>
              </a:rPr>
              <a:t>L-band High Peak Current Linac</a:t>
            </a:r>
          </a:p>
          <a:p>
            <a:pPr marL="173034" indent="-173034">
              <a:buFont typeface="Arial" panose="020B0604020202020204" pitchFamily="34" charset="0"/>
              <a:buChar char="•"/>
            </a:pPr>
            <a:r>
              <a:rPr lang="en-US" sz="1400" dirty="0">
                <a:solidFill>
                  <a:srgbClr val="306090"/>
                </a:solidFill>
              </a:rPr>
              <a:t>Electron sources and cathodes</a:t>
            </a:r>
          </a:p>
          <a:p>
            <a:pPr marL="173034" indent="-173034">
              <a:buFont typeface="Arial" panose="020B0604020202020204" pitchFamily="34" charset="0"/>
              <a:buChar char="•"/>
            </a:pPr>
            <a:r>
              <a:rPr lang="en-US" sz="1400" dirty="0">
                <a:solidFill>
                  <a:srgbClr val="306090"/>
                </a:solidFill>
              </a:rPr>
              <a:t>SRF components (cryomodules, cavities)</a:t>
            </a:r>
          </a:p>
          <a:p>
            <a:pPr marL="173034" indent="-173034">
              <a:buFont typeface="Arial" panose="020B0604020202020204" pitchFamily="34" charset="0"/>
              <a:buChar char="•"/>
            </a:pPr>
            <a:r>
              <a:rPr lang="en-US" sz="1400" dirty="0">
                <a:solidFill>
                  <a:srgbClr val="306090"/>
                </a:solidFill>
              </a:rPr>
              <a:t>RF high power windows</a:t>
            </a:r>
          </a:p>
          <a:p>
            <a:pPr marL="173034" indent="-173034">
              <a:buFont typeface="Arial" panose="020B0604020202020204" pitchFamily="34" charset="0"/>
              <a:buChar char="•"/>
            </a:pPr>
            <a:r>
              <a:rPr lang="en-US" sz="1400" dirty="0">
                <a:solidFill>
                  <a:srgbClr val="306090"/>
                </a:solidFill>
              </a:rPr>
              <a:t>Fast reactive tuners for SRF</a:t>
            </a:r>
          </a:p>
          <a:p>
            <a:pPr marL="173034" indent="-173034">
              <a:buFont typeface="Arial" panose="020B0604020202020204" pitchFamily="34" charset="0"/>
              <a:buChar char="•"/>
            </a:pPr>
            <a:r>
              <a:rPr lang="en-US" sz="1400" dirty="0">
                <a:solidFill>
                  <a:srgbClr val="306090"/>
                </a:solidFill>
              </a:rPr>
              <a:t>BPMs other accelerator components</a:t>
            </a:r>
          </a:p>
          <a:p>
            <a:pPr marL="173034" indent="-173034">
              <a:buFont typeface="Arial" panose="020B0604020202020204" pitchFamily="34" charset="0"/>
              <a:buChar char="•"/>
            </a:pPr>
            <a:r>
              <a:rPr lang="en-US" sz="1400" dirty="0">
                <a:solidFill>
                  <a:srgbClr val="306090"/>
                </a:solidFill>
              </a:rPr>
              <a:t>CVD and HPHT diamonds, </a:t>
            </a:r>
          </a:p>
          <a:p>
            <a:pPr marL="173034" indent="-173034">
              <a:buFont typeface="Arial" panose="020B0604020202020204" pitchFamily="34" charset="0"/>
              <a:buChar char="•"/>
            </a:pPr>
            <a:endParaRPr lang="en-US" sz="1400" dirty="0">
              <a:solidFill>
                <a:srgbClr val="306090"/>
              </a:solidFill>
            </a:endParaRPr>
          </a:p>
          <a:p>
            <a:r>
              <a:rPr lang="en-US" sz="1600" b="1" dirty="0">
                <a:solidFill>
                  <a:srgbClr val="306090"/>
                </a:solidFill>
              </a:rPr>
              <a:t>Capabilities</a:t>
            </a:r>
          </a:p>
          <a:p>
            <a:pPr marL="173034" indent="-173034">
              <a:buFont typeface="Arial" panose="020B0604020202020204" pitchFamily="34" charset="0"/>
              <a:buChar char="•"/>
            </a:pPr>
            <a:r>
              <a:rPr lang="en-US" sz="1400" dirty="0">
                <a:solidFill>
                  <a:srgbClr val="306090"/>
                </a:solidFill>
              </a:rPr>
              <a:t>Femtosecond Laser Ablation System</a:t>
            </a:r>
          </a:p>
          <a:p>
            <a:pPr marL="173034" indent="-173034">
              <a:buFont typeface="Arial" panose="020B0604020202020204" pitchFamily="34" charset="0"/>
              <a:buChar char="•"/>
            </a:pPr>
            <a:r>
              <a:rPr lang="en-US" sz="1400" dirty="0">
                <a:solidFill>
                  <a:srgbClr val="306090"/>
                </a:solidFill>
              </a:rPr>
              <a:t>Thin Film Deposition Lab</a:t>
            </a:r>
          </a:p>
          <a:p>
            <a:pPr marL="173034" indent="-173034">
              <a:buFont typeface="Arial" panose="020B0604020202020204" pitchFamily="34" charset="0"/>
              <a:buChar char="•"/>
            </a:pPr>
            <a:r>
              <a:rPr lang="en-US" sz="1400" dirty="0">
                <a:solidFill>
                  <a:srgbClr val="306090"/>
                </a:solidFill>
              </a:rPr>
              <a:t>TEM Testing Lab</a:t>
            </a:r>
          </a:p>
          <a:p>
            <a:pPr marL="173034" indent="-173034">
              <a:buFont typeface="Arial" panose="020B0604020202020204" pitchFamily="34" charset="0"/>
              <a:buChar char="•"/>
            </a:pPr>
            <a:r>
              <a:rPr lang="en-US" sz="1400" dirty="0">
                <a:solidFill>
                  <a:srgbClr val="306090"/>
                </a:solidFill>
              </a:rPr>
              <a:t>High precision 4-axis turning/milling</a:t>
            </a:r>
          </a:p>
          <a:p>
            <a:pPr marL="173034" indent="-173034">
              <a:buFont typeface="Arial" panose="020B0604020202020204" pitchFamily="34" charset="0"/>
              <a:buChar char="•"/>
            </a:pPr>
            <a:r>
              <a:rPr lang="en-US" sz="1400" dirty="0">
                <a:solidFill>
                  <a:srgbClr val="306090"/>
                </a:solidFill>
              </a:rPr>
              <a:t>Radiation Shielding/Testing Lab</a:t>
            </a:r>
          </a:p>
          <a:p>
            <a:pPr marL="173034" indent="-173034">
              <a:buFont typeface="Arial" panose="020B0604020202020204" pitchFamily="34" charset="0"/>
              <a:buChar char="•"/>
            </a:pPr>
            <a:r>
              <a:rPr lang="en-US" sz="1400" dirty="0">
                <a:solidFill>
                  <a:srgbClr val="306090"/>
                </a:solidFill>
              </a:rPr>
              <a:t>Diamond Growth Lab</a:t>
            </a:r>
          </a:p>
          <a:p>
            <a:pPr marL="173034" indent="-173034">
              <a:buFont typeface="Arial" panose="020B0604020202020204" pitchFamily="34" charset="0"/>
              <a:buChar char="•"/>
            </a:pPr>
            <a:r>
              <a:rPr lang="en-US" sz="1400" dirty="0">
                <a:solidFill>
                  <a:srgbClr val="306090"/>
                </a:solidFill>
              </a:rPr>
              <a:t>Photocathode Lab</a:t>
            </a:r>
          </a:p>
          <a:p>
            <a:pPr marL="173034" indent="-173034">
              <a:buFont typeface="Arial" panose="020B0604020202020204" pitchFamily="34" charset="0"/>
              <a:buChar char="•"/>
            </a:pPr>
            <a:r>
              <a:rPr lang="en-US" sz="1400" dirty="0">
                <a:solidFill>
                  <a:srgbClr val="306090"/>
                </a:solidFill>
              </a:rPr>
              <a:t>Ceramic/ferroelectric Lab</a:t>
            </a:r>
          </a:p>
        </p:txBody>
      </p:sp>
      <p:pic>
        <p:nvPicPr>
          <p:cNvPr id="21" name="Picture 20" descr="A picture containing microscope&#10;&#10;Description automatically generated">
            <a:extLst>
              <a:ext uri="{FF2B5EF4-FFF2-40B4-BE49-F238E27FC236}">
                <a16:creationId xmlns:a16="http://schemas.microsoft.com/office/drawing/2014/main" id="{2AEDAF99-8055-47BD-89E6-679B5C5B49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012" y="206277"/>
            <a:ext cx="1592548" cy="4570396"/>
          </a:xfrm>
          <a:prstGeom prst="rect">
            <a:avLst/>
          </a:prstGeom>
        </p:spPr>
      </p:pic>
      <p:pic>
        <p:nvPicPr>
          <p:cNvPr id="22" name="Picture 4">
            <a:extLst>
              <a:ext uri="{FF2B5EF4-FFF2-40B4-BE49-F238E27FC236}">
                <a16:creationId xmlns:a16="http://schemas.microsoft.com/office/drawing/2014/main" id="{8E62976E-24FC-418C-8F80-4E0E3D2575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2724856"/>
            <a:ext cx="1769674" cy="16941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A304304-1CDE-42EC-BF07-0ADAED1098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2840" y="925295"/>
            <a:ext cx="2869172" cy="1484454"/>
          </a:xfrm>
          <a:prstGeom prst="rect">
            <a:avLst/>
          </a:prstGeom>
        </p:spPr>
      </p:pic>
    </p:spTree>
    <p:extLst>
      <p:ext uri="{BB962C8B-B14F-4D97-AF65-F5344CB8AC3E}">
        <p14:creationId xmlns:p14="http://schemas.microsoft.com/office/powerpoint/2010/main" val="675476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27f6a6ca02_0_1"/>
          <p:cNvSpPr txBox="1">
            <a:spLocks noGrp="1"/>
          </p:cNvSpPr>
          <p:nvPr>
            <p:ph type="sldNum" idx="12"/>
          </p:nvPr>
        </p:nvSpPr>
        <p:spPr>
          <a:xfrm>
            <a:off x="8255270" y="4863188"/>
            <a:ext cx="691875" cy="273825"/>
          </a:xfrm>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a:pPr/>
              <a:t>5</a:t>
            </a:fld>
            <a:endParaRPr/>
          </a:p>
        </p:txBody>
      </p:sp>
      <p:pic>
        <p:nvPicPr>
          <p:cNvPr id="113" name="Google Shape;113;g327f6a6ca02_0_1"/>
          <p:cNvPicPr preferRelativeResize="0"/>
          <p:nvPr/>
        </p:nvPicPr>
        <p:blipFill rotWithShape="1">
          <a:blip r:embed="rId3">
            <a:alphaModFix/>
          </a:blip>
          <a:srcRect r="8483"/>
          <a:stretch/>
        </p:blipFill>
        <p:spPr>
          <a:xfrm>
            <a:off x="136520" y="1068900"/>
            <a:ext cx="3871313" cy="3739332"/>
          </a:xfrm>
          <a:prstGeom prst="rect">
            <a:avLst/>
          </a:prstGeom>
          <a:noFill/>
          <a:ln>
            <a:noFill/>
          </a:ln>
        </p:spPr>
      </p:pic>
      <p:sp>
        <p:nvSpPr>
          <p:cNvPr id="115" name="Google Shape;115;g327f6a6ca02_0_1"/>
          <p:cNvSpPr txBox="1"/>
          <p:nvPr/>
        </p:nvSpPr>
        <p:spPr>
          <a:xfrm>
            <a:off x="215516" y="531220"/>
            <a:ext cx="3871350" cy="384698"/>
          </a:xfrm>
          <a:prstGeom prst="rect">
            <a:avLst/>
          </a:prstGeom>
          <a:noFill/>
          <a:ln>
            <a:noFill/>
          </a:ln>
        </p:spPr>
        <p:txBody>
          <a:bodyPr spcFirstLastPara="1" wrap="square" lIns="68569" tIns="68569" rIns="68569" bIns="68569" anchor="t" anchorCtr="0">
            <a:spAutoFit/>
          </a:bodyPr>
          <a:lstStyle/>
          <a:p>
            <a:r>
              <a:rPr lang="en-US" sz="1600" b="1" dirty="0">
                <a:solidFill>
                  <a:srgbClr val="0070C0"/>
                </a:solidFill>
              </a:rPr>
              <a:t>MBE system for Cs</a:t>
            </a:r>
            <a:r>
              <a:rPr lang="en-US" sz="1600" b="1" baseline="-25000" dirty="0">
                <a:solidFill>
                  <a:srgbClr val="0070C0"/>
                </a:solidFill>
              </a:rPr>
              <a:t>3</a:t>
            </a:r>
            <a:r>
              <a:rPr lang="en-US" sz="1600" b="1" dirty="0">
                <a:solidFill>
                  <a:srgbClr val="0070C0"/>
                </a:solidFill>
              </a:rPr>
              <a:t>Sb/Cs</a:t>
            </a:r>
            <a:r>
              <a:rPr lang="en-US" sz="1600" b="1" baseline="-25000" dirty="0">
                <a:solidFill>
                  <a:srgbClr val="0070C0"/>
                </a:solidFill>
              </a:rPr>
              <a:t>2</a:t>
            </a:r>
            <a:r>
              <a:rPr lang="en-US" sz="1600" b="1" dirty="0">
                <a:solidFill>
                  <a:srgbClr val="0070C0"/>
                </a:solidFill>
              </a:rPr>
              <a:t>Te growth</a:t>
            </a:r>
            <a:endParaRPr sz="1600" b="1" dirty="0">
              <a:solidFill>
                <a:srgbClr val="0070C0"/>
              </a:solidFill>
            </a:endParaRPr>
          </a:p>
        </p:txBody>
      </p:sp>
      <p:sp>
        <p:nvSpPr>
          <p:cNvPr id="116" name="Google Shape;116;g327f6a6ca02_0_1"/>
          <p:cNvSpPr txBox="1"/>
          <p:nvPr/>
        </p:nvSpPr>
        <p:spPr>
          <a:xfrm>
            <a:off x="5123381" y="531220"/>
            <a:ext cx="3871314" cy="384698"/>
          </a:xfrm>
          <a:prstGeom prst="rect">
            <a:avLst/>
          </a:prstGeom>
          <a:noFill/>
          <a:ln>
            <a:noFill/>
          </a:ln>
        </p:spPr>
        <p:txBody>
          <a:bodyPr spcFirstLastPara="1" wrap="square" lIns="68569" tIns="68569" rIns="68569" bIns="68569" anchor="t" anchorCtr="0">
            <a:spAutoFit/>
          </a:bodyPr>
          <a:lstStyle/>
          <a:p>
            <a:r>
              <a:rPr lang="en-US" sz="1600" b="1" dirty="0">
                <a:solidFill>
                  <a:srgbClr val="0070C0"/>
                </a:solidFill>
              </a:rPr>
              <a:t>High precision 4-axis turning/milling</a:t>
            </a:r>
          </a:p>
        </p:txBody>
      </p:sp>
      <p:sp>
        <p:nvSpPr>
          <p:cNvPr id="118" name="Google Shape;118;g327f6a6ca02_0_1"/>
          <p:cNvSpPr txBox="1"/>
          <p:nvPr/>
        </p:nvSpPr>
        <p:spPr>
          <a:xfrm>
            <a:off x="0" y="2"/>
            <a:ext cx="9000450" cy="447525"/>
          </a:xfrm>
          <a:prstGeom prst="rect">
            <a:avLst/>
          </a:prstGeom>
          <a:noFill/>
          <a:ln>
            <a:noFill/>
          </a:ln>
        </p:spPr>
        <p:txBody>
          <a:bodyPr spcFirstLastPara="1" wrap="square" lIns="91425" tIns="45713" rIns="91425" bIns="45713" anchor="ctr" anchorCtr="0">
            <a:noAutofit/>
          </a:bodyPr>
          <a:lstStyle/>
          <a:p>
            <a:pPr>
              <a:lnSpc>
                <a:spcPct val="90000"/>
              </a:lnSpc>
            </a:pPr>
            <a:r>
              <a:rPr lang="en-US" sz="2400" b="1" dirty="0">
                <a:solidFill>
                  <a:srgbClr val="0070C0"/>
                </a:solidFill>
              </a:rPr>
              <a:t>In-house Capabilities </a:t>
            </a:r>
            <a:endParaRPr sz="2400" b="1" dirty="0">
              <a:solidFill>
                <a:srgbClr val="0070C0"/>
              </a:solidFill>
            </a:endParaRPr>
          </a:p>
        </p:txBody>
      </p:sp>
      <p:pic>
        <p:nvPicPr>
          <p:cNvPr id="128" name="Google Shape;128;g2d96e1f9975_0_0"/>
          <p:cNvPicPr preferRelativeResize="0"/>
          <p:nvPr/>
        </p:nvPicPr>
        <p:blipFill>
          <a:blip r:embed="rId4">
            <a:alphaModFix/>
          </a:blip>
          <a:srcRect r="20461"/>
          <a:stretch/>
        </p:blipFill>
        <p:spPr>
          <a:xfrm>
            <a:off x="5004048" y="1055753"/>
            <a:ext cx="3871314" cy="37393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4C15B-E2B1-9395-CFD1-CAD1441652B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2A4107-5AAC-3C65-85C7-A868D94B83D9}"/>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6</a:t>
            </a:fld>
            <a:endParaRPr lang="en-US" dirty="0">
              <a:ln>
                <a:solidFill>
                  <a:prstClr val="white"/>
                </a:solidFill>
              </a:ln>
              <a:solidFill>
                <a:prstClr val="black">
                  <a:tint val="75000"/>
                </a:prstClr>
              </a:solidFill>
            </a:endParaRPr>
          </a:p>
        </p:txBody>
      </p:sp>
      <p:sp>
        <p:nvSpPr>
          <p:cNvPr id="12" name="TextBox 11">
            <a:extLst>
              <a:ext uri="{FF2B5EF4-FFF2-40B4-BE49-F238E27FC236}">
                <a16:creationId xmlns:a16="http://schemas.microsoft.com/office/drawing/2014/main" id="{4DDF21F5-F8FC-9E5F-BB1A-C00108CAB69D}"/>
              </a:ext>
            </a:extLst>
          </p:cNvPr>
          <p:cNvSpPr txBox="1"/>
          <p:nvPr/>
        </p:nvSpPr>
        <p:spPr>
          <a:xfrm>
            <a:off x="153610" y="100840"/>
            <a:ext cx="4490398" cy="400110"/>
          </a:xfrm>
          <a:prstGeom prst="rect">
            <a:avLst/>
          </a:prstGeom>
          <a:noFill/>
        </p:spPr>
        <p:txBody>
          <a:bodyPr wrap="square" rtlCol="0">
            <a:spAutoFit/>
          </a:bodyPr>
          <a:lstStyle/>
          <a:p>
            <a:r>
              <a:rPr lang="en-US" sz="2000" b="1" dirty="0">
                <a:solidFill>
                  <a:srgbClr val="0070C0"/>
                </a:solidFill>
              </a:rPr>
              <a:t>High Power Couplers for SRF</a:t>
            </a:r>
          </a:p>
        </p:txBody>
      </p:sp>
      <p:pic>
        <p:nvPicPr>
          <p:cNvPr id="4" name="Picture 1">
            <a:extLst>
              <a:ext uri="{FF2B5EF4-FFF2-40B4-BE49-F238E27FC236}">
                <a16:creationId xmlns:a16="http://schemas.microsoft.com/office/drawing/2014/main" id="{DBDF0D86-BC28-AE8D-CAEB-D78C281D3A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591530"/>
            <a:ext cx="3621219" cy="264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61EEB813-F14A-23B7-D935-ED8E3ABBDC8D}"/>
              </a:ext>
            </a:extLst>
          </p:cNvPr>
          <p:cNvSpPr txBox="1"/>
          <p:nvPr/>
        </p:nvSpPr>
        <p:spPr>
          <a:xfrm>
            <a:off x="485143" y="3399842"/>
            <a:ext cx="3377013" cy="276999"/>
          </a:xfrm>
          <a:prstGeom prst="rect">
            <a:avLst/>
          </a:prstGeom>
          <a:noFill/>
        </p:spPr>
        <p:txBody>
          <a:bodyPr wrap="square" rtlCol="0">
            <a:spAutoFit/>
          </a:bodyPr>
          <a:lstStyle/>
          <a:p>
            <a:r>
              <a:rPr lang="en-US" sz="1200" dirty="0"/>
              <a:t>SRF coupler with extra low heat leak to 4K</a:t>
            </a:r>
          </a:p>
        </p:txBody>
      </p:sp>
      <p:pic>
        <p:nvPicPr>
          <p:cNvPr id="3" name="Picture 2">
            <a:extLst>
              <a:ext uri="{FF2B5EF4-FFF2-40B4-BE49-F238E27FC236}">
                <a16:creationId xmlns:a16="http://schemas.microsoft.com/office/drawing/2014/main" id="{6D4ED1BB-5E8F-3CF0-32C1-A89F0F1976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4027" y="6464"/>
            <a:ext cx="3312368" cy="2342944"/>
          </a:xfrm>
          <a:prstGeom prst="rect">
            <a:avLst/>
          </a:prstGeom>
        </p:spPr>
      </p:pic>
      <p:pic>
        <p:nvPicPr>
          <p:cNvPr id="9" name="Picture 8">
            <a:extLst>
              <a:ext uri="{FF2B5EF4-FFF2-40B4-BE49-F238E27FC236}">
                <a16:creationId xmlns:a16="http://schemas.microsoft.com/office/drawing/2014/main" id="{8E564F4C-D4BE-5047-5FCB-1105FDBA8ED8}"/>
              </a:ext>
            </a:extLst>
          </p:cNvPr>
          <p:cNvPicPr>
            <a:picLocks noChangeAspect="1"/>
          </p:cNvPicPr>
          <p:nvPr/>
        </p:nvPicPr>
        <p:blipFill>
          <a:blip r:embed="rId5"/>
          <a:stretch>
            <a:fillRect/>
          </a:stretch>
        </p:blipFill>
        <p:spPr>
          <a:xfrm>
            <a:off x="5134063" y="1886726"/>
            <a:ext cx="4064493" cy="2859782"/>
          </a:xfrm>
          <a:prstGeom prst="rect">
            <a:avLst/>
          </a:prstGeom>
        </p:spPr>
      </p:pic>
      <p:sp>
        <p:nvSpPr>
          <p:cNvPr id="8" name="TextBox 7">
            <a:extLst>
              <a:ext uri="{FF2B5EF4-FFF2-40B4-BE49-F238E27FC236}">
                <a16:creationId xmlns:a16="http://schemas.microsoft.com/office/drawing/2014/main" id="{15B8A6EB-CE2D-97CE-11B8-149D4F24B2E3}"/>
              </a:ext>
            </a:extLst>
          </p:cNvPr>
          <p:cNvSpPr txBox="1"/>
          <p:nvPr/>
        </p:nvSpPr>
        <p:spPr>
          <a:xfrm>
            <a:off x="5415723" y="4407954"/>
            <a:ext cx="3801425" cy="338554"/>
          </a:xfrm>
          <a:prstGeom prst="rect">
            <a:avLst/>
          </a:prstGeom>
          <a:solidFill>
            <a:schemeClr val="bg1"/>
          </a:solidFill>
        </p:spPr>
        <p:txBody>
          <a:bodyPr wrap="none" rtlCol="0">
            <a:spAutoFit/>
          </a:bodyPr>
          <a:lstStyle/>
          <a:p>
            <a:r>
              <a:rPr lang="en-US" sz="1600" dirty="0"/>
              <a:t>In collaboration with FNAL (</a:t>
            </a:r>
            <a:r>
              <a:rPr lang="en-US" sz="1600" dirty="0" err="1"/>
              <a:t>S.Kazakov</a:t>
            </a:r>
            <a:r>
              <a:rPr lang="en-US" sz="1600" dirty="0"/>
              <a:t>)</a:t>
            </a:r>
          </a:p>
        </p:txBody>
      </p:sp>
      <p:sp>
        <p:nvSpPr>
          <p:cNvPr id="13" name="TextBox 12">
            <a:extLst>
              <a:ext uri="{FF2B5EF4-FFF2-40B4-BE49-F238E27FC236}">
                <a16:creationId xmlns:a16="http://schemas.microsoft.com/office/drawing/2014/main" id="{0060F64F-2973-E249-E331-E33A4E5B913A}"/>
              </a:ext>
            </a:extLst>
          </p:cNvPr>
          <p:cNvSpPr txBox="1"/>
          <p:nvPr/>
        </p:nvSpPr>
        <p:spPr>
          <a:xfrm>
            <a:off x="4517994" y="101276"/>
            <a:ext cx="1620179" cy="646331"/>
          </a:xfrm>
          <a:prstGeom prst="rect">
            <a:avLst/>
          </a:prstGeom>
          <a:noFill/>
        </p:spPr>
        <p:txBody>
          <a:bodyPr wrap="square" rtlCol="0">
            <a:spAutoFit/>
          </a:bodyPr>
          <a:lstStyle/>
          <a:p>
            <a:r>
              <a:rPr lang="en-US" dirty="0"/>
              <a:t>1.3 GHz coupler</a:t>
            </a:r>
          </a:p>
        </p:txBody>
      </p:sp>
      <p:pic>
        <p:nvPicPr>
          <p:cNvPr id="14" name="Picture 13" descr="A close-up of a copper pipe&#10;&#10;Description automatically generated">
            <a:extLst>
              <a:ext uri="{FF2B5EF4-FFF2-40B4-BE49-F238E27FC236}">
                <a16:creationId xmlns:a16="http://schemas.microsoft.com/office/drawing/2014/main" id="{2B6B7164-7415-A4C3-8AE9-0BE99D4BB8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6972" y="2818488"/>
            <a:ext cx="1550275" cy="1162707"/>
          </a:xfrm>
          <a:prstGeom prst="rect">
            <a:avLst/>
          </a:prstGeom>
        </p:spPr>
      </p:pic>
      <p:sp>
        <p:nvSpPr>
          <p:cNvPr id="15" name="TextBox 14">
            <a:extLst>
              <a:ext uri="{FF2B5EF4-FFF2-40B4-BE49-F238E27FC236}">
                <a16:creationId xmlns:a16="http://schemas.microsoft.com/office/drawing/2014/main" id="{2B33FDFE-89DA-AEC5-D148-066DAA7F1C58}"/>
              </a:ext>
            </a:extLst>
          </p:cNvPr>
          <p:cNvSpPr txBox="1"/>
          <p:nvPr/>
        </p:nvSpPr>
        <p:spPr>
          <a:xfrm>
            <a:off x="3432229" y="4129648"/>
            <a:ext cx="1895128" cy="523220"/>
          </a:xfrm>
          <a:prstGeom prst="rect">
            <a:avLst/>
          </a:prstGeom>
          <a:noFill/>
        </p:spPr>
        <p:txBody>
          <a:bodyPr wrap="square" rtlCol="0">
            <a:spAutoFit/>
          </a:bodyPr>
          <a:lstStyle/>
          <a:p>
            <a:pPr algn="ctr"/>
            <a:r>
              <a:rPr lang="en-US" sz="1400" dirty="0"/>
              <a:t>Conductive ceramic RF window</a:t>
            </a:r>
          </a:p>
        </p:txBody>
      </p:sp>
    </p:spTree>
    <p:extLst>
      <p:ext uri="{BB962C8B-B14F-4D97-AF65-F5344CB8AC3E}">
        <p14:creationId xmlns:p14="http://schemas.microsoft.com/office/powerpoint/2010/main" val="396929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61792F-B139-8976-3576-C8F066E621A7}"/>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7</a:t>
            </a:fld>
            <a:endParaRPr lang="en-US" dirty="0">
              <a:ln>
                <a:solidFill>
                  <a:prstClr val="white"/>
                </a:solidFill>
              </a:ln>
              <a:solidFill>
                <a:prstClr val="black">
                  <a:tint val="75000"/>
                </a:prstClr>
              </a:solidFill>
            </a:endParaRPr>
          </a:p>
        </p:txBody>
      </p:sp>
      <p:sp>
        <p:nvSpPr>
          <p:cNvPr id="3" name="TextBox 2">
            <a:extLst>
              <a:ext uri="{FF2B5EF4-FFF2-40B4-BE49-F238E27FC236}">
                <a16:creationId xmlns:a16="http://schemas.microsoft.com/office/drawing/2014/main" id="{761AC58C-18E8-451E-375B-05081D6F788A}"/>
              </a:ext>
            </a:extLst>
          </p:cNvPr>
          <p:cNvSpPr txBox="1"/>
          <p:nvPr/>
        </p:nvSpPr>
        <p:spPr>
          <a:xfrm>
            <a:off x="4752020" y="3806919"/>
            <a:ext cx="3456384" cy="276999"/>
          </a:xfrm>
          <a:prstGeom prst="rect">
            <a:avLst/>
          </a:prstGeom>
          <a:noFill/>
        </p:spPr>
        <p:txBody>
          <a:bodyPr wrap="square" rtlCol="0">
            <a:spAutoFit/>
          </a:bodyPr>
          <a:lstStyle/>
          <a:p>
            <a:r>
              <a:rPr lang="en-US" sz="1200" dirty="0"/>
              <a:t>Euclid’s Conduction Cooled Cryomodule</a:t>
            </a:r>
          </a:p>
        </p:txBody>
      </p:sp>
      <p:pic>
        <p:nvPicPr>
          <p:cNvPr id="4" name="Picture 3" descr="A machine on a shelf&#10;&#10;Description automatically generated">
            <a:extLst>
              <a:ext uri="{FF2B5EF4-FFF2-40B4-BE49-F238E27FC236}">
                <a16:creationId xmlns:a16="http://schemas.microsoft.com/office/drawing/2014/main" id="{A00C229F-B99D-09F4-4595-F01B9FBA80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7462" y="528090"/>
            <a:ext cx="2335017" cy="3113355"/>
          </a:xfrm>
          <a:prstGeom prst="rect">
            <a:avLst/>
          </a:prstGeom>
        </p:spPr>
      </p:pic>
      <p:pic>
        <p:nvPicPr>
          <p:cNvPr id="5" name="Picture 4">
            <a:extLst>
              <a:ext uri="{FF2B5EF4-FFF2-40B4-BE49-F238E27FC236}">
                <a16:creationId xmlns:a16="http://schemas.microsoft.com/office/drawing/2014/main" id="{3AFCA1CF-76F2-2D14-F4E1-A9A68F5DB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1940" y="516321"/>
            <a:ext cx="2376264" cy="3152187"/>
          </a:xfrm>
          <a:prstGeom prst="rect">
            <a:avLst/>
          </a:prstGeom>
        </p:spPr>
      </p:pic>
      <p:pic>
        <p:nvPicPr>
          <p:cNvPr id="6" name="Picture 5">
            <a:extLst>
              <a:ext uri="{FF2B5EF4-FFF2-40B4-BE49-F238E27FC236}">
                <a16:creationId xmlns:a16="http://schemas.microsoft.com/office/drawing/2014/main" id="{D54219CF-BEB8-85D7-DDD9-7D31E97B2E0B}"/>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577836" y="534175"/>
            <a:ext cx="2345435" cy="669423"/>
          </a:xfrm>
          <a:prstGeom prst="rect">
            <a:avLst/>
          </a:prstGeom>
        </p:spPr>
      </p:pic>
      <p:pic>
        <p:nvPicPr>
          <p:cNvPr id="7" name="Picture 6" descr="A picture containing indoor, kitchen, sink, counter&#10;&#10;Description automatically generated">
            <a:extLst>
              <a:ext uri="{FF2B5EF4-FFF2-40B4-BE49-F238E27FC236}">
                <a16:creationId xmlns:a16="http://schemas.microsoft.com/office/drawing/2014/main" id="{586524F0-2ACA-101C-BE71-37493439B7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329138" y="2116360"/>
            <a:ext cx="3414769" cy="2194409"/>
          </a:xfrm>
          <a:prstGeom prst="rect">
            <a:avLst/>
          </a:prstGeom>
        </p:spPr>
      </p:pic>
      <p:sp>
        <p:nvSpPr>
          <p:cNvPr id="8" name="TextBox 7">
            <a:extLst>
              <a:ext uri="{FF2B5EF4-FFF2-40B4-BE49-F238E27FC236}">
                <a16:creationId xmlns:a16="http://schemas.microsoft.com/office/drawing/2014/main" id="{6EB189FE-A5A6-1AC2-BF40-4551367A4C12}"/>
              </a:ext>
            </a:extLst>
          </p:cNvPr>
          <p:cNvSpPr txBox="1"/>
          <p:nvPr/>
        </p:nvSpPr>
        <p:spPr>
          <a:xfrm>
            <a:off x="971600" y="4443958"/>
            <a:ext cx="2066591" cy="307777"/>
          </a:xfrm>
          <a:prstGeom prst="rect">
            <a:avLst/>
          </a:prstGeom>
          <a:noFill/>
        </p:spPr>
        <p:txBody>
          <a:bodyPr wrap="none" rtlCol="0">
            <a:spAutoFit/>
          </a:bodyPr>
          <a:lstStyle/>
          <a:p>
            <a:r>
              <a:rPr lang="en-US" sz="1400" dirty="0"/>
              <a:t>1.3 GHz SRF Photogun</a:t>
            </a:r>
          </a:p>
        </p:txBody>
      </p:sp>
      <p:sp>
        <p:nvSpPr>
          <p:cNvPr id="9" name="TextBox 8">
            <a:extLst>
              <a:ext uri="{FF2B5EF4-FFF2-40B4-BE49-F238E27FC236}">
                <a16:creationId xmlns:a16="http://schemas.microsoft.com/office/drawing/2014/main" id="{AD0D6EF0-8F8B-2356-7238-371402EA2A3E}"/>
              </a:ext>
            </a:extLst>
          </p:cNvPr>
          <p:cNvSpPr txBox="1"/>
          <p:nvPr/>
        </p:nvSpPr>
        <p:spPr>
          <a:xfrm>
            <a:off x="143508" y="499783"/>
            <a:ext cx="3672839" cy="1600438"/>
          </a:xfrm>
          <a:prstGeom prst="rect">
            <a:avLst/>
          </a:prstGeom>
          <a:noFill/>
        </p:spPr>
        <p:txBody>
          <a:bodyPr wrap="square">
            <a:spAutoFit/>
          </a:bodyPr>
          <a:lstStyle/>
          <a:p>
            <a:pPr algn="just"/>
            <a:r>
              <a:rPr lang="en-US" sz="1400" dirty="0"/>
              <a:t>Development of MeV-range ultrafast electron diffraction/microscopy (UED and UEM) is a priority for the DOE. Euclid is developing the </a:t>
            </a:r>
            <a:r>
              <a:rPr lang="en-US" sz="1400" b="1" dirty="0"/>
              <a:t>SRF photocathode gun </a:t>
            </a:r>
            <a:r>
              <a:rPr lang="en-US" sz="1400" dirty="0"/>
              <a:t>that is a promising candidate to produce highly stable electrons for UEM/UED applications</a:t>
            </a:r>
          </a:p>
        </p:txBody>
      </p:sp>
      <p:sp>
        <p:nvSpPr>
          <p:cNvPr id="10" name="Arrow: Right 9">
            <a:extLst>
              <a:ext uri="{FF2B5EF4-FFF2-40B4-BE49-F238E27FC236}">
                <a16:creationId xmlns:a16="http://schemas.microsoft.com/office/drawing/2014/main" id="{F7FBD02E-9CC6-355E-DCA5-031335FBAA62}"/>
              </a:ext>
            </a:extLst>
          </p:cNvPr>
          <p:cNvSpPr/>
          <p:nvPr/>
        </p:nvSpPr>
        <p:spPr>
          <a:xfrm>
            <a:off x="4103947" y="3821603"/>
            <a:ext cx="288032" cy="216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70C0"/>
              </a:solidFill>
            </a:endParaRPr>
          </a:p>
        </p:txBody>
      </p:sp>
      <p:sp>
        <p:nvSpPr>
          <p:cNvPr id="11" name="TextBox 10">
            <a:extLst>
              <a:ext uri="{FF2B5EF4-FFF2-40B4-BE49-F238E27FC236}">
                <a16:creationId xmlns:a16="http://schemas.microsoft.com/office/drawing/2014/main" id="{C220806C-6118-FFB7-C3DA-5D22B989A7F0}"/>
              </a:ext>
            </a:extLst>
          </p:cNvPr>
          <p:cNvSpPr txBox="1"/>
          <p:nvPr/>
        </p:nvSpPr>
        <p:spPr>
          <a:xfrm>
            <a:off x="4736043" y="4310769"/>
            <a:ext cx="4382426" cy="338554"/>
          </a:xfrm>
          <a:prstGeom prst="rect">
            <a:avLst/>
          </a:prstGeom>
          <a:noFill/>
        </p:spPr>
        <p:txBody>
          <a:bodyPr wrap="square">
            <a:spAutoFit/>
          </a:bodyPr>
          <a:lstStyle/>
          <a:p>
            <a:r>
              <a:rPr lang="en-US" sz="1600" b="1" dirty="0">
                <a:solidFill>
                  <a:srgbClr val="0070C0"/>
                </a:solidFill>
              </a:rPr>
              <a:t>(in collaboration with FNAL, BNL and Jlab)</a:t>
            </a:r>
            <a:endParaRPr lang="en-US" sz="1600" dirty="0"/>
          </a:p>
        </p:txBody>
      </p:sp>
      <p:sp>
        <p:nvSpPr>
          <p:cNvPr id="13" name="TextBox 12">
            <a:extLst>
              <a:ext uri="{FF2B5EF4-FFF2-40B4-BE49-F238E27FC236}">
                <a16:creationId xmlns:a16="http://schemas.microsoft.com/office/drawing/2014/main" id="{7D06B757-29AB-E7AD-8964-C7DB240FC588}"/>
              </a:ext>
            </a:extLst>
          </p:cNvPr>
          <p:cNvSpPr txBox="1"/>
          <p:nvPr/>
        </p:nvSpPr>
        <p:spPr>
          <a:xfrm>
            <a:off x="173804" y="33079"/>
            <a:ext cx="3122246" cy="400110"/>
          </a:xfrm>
          <a:prstGeom prst="rect">
            <a:avLst/>
          </a:prstGeom>
          <a:noFill/>
        </p:spPr>
        <p:txBody>
          <a:bodyPr wrap="square" rtlCol="0">
            <a:spAutoFit/>
          </a:bodyPr>
          <a:lstStyle/>
          <a:p>
            <a:r>
              <a:rPr lang="en-US" sz="2000" b="1" dirty="0">
                <a:solidFill>
                  <a:srgbClr val="0070C0"/>
                </a:solidFill>
              </a:rPr>
              <a:t>SRF Photogun at 4K</a:t>
            </a:r>
          </a:p>
        </p:txBody>
      </p:sp>
    </p:spTree>
    <p:extLst>
      <p:ext uri="{BB962C8B-B14F-4D97-AF65-F5344CB8AC3E}">
        <p14:creationId xmlns:p14="http://schemas.microsoft.com/office/powerpoint/2010/main" val="1099312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069CD-04D4-CD4B-6590-F115097CD19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5C7D28-CE99-DDEF-7596-A44D38F1D27E}"/>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8</a:t>
            </a:fld>
            <a:endParaRPr lang="en-US" dirty="0">
              <a:ln>
                <a:solidFill>
                  <a:prstClr val="white"/>
                </a:solidFill>
              </a:ln>
              <a:solidFill>
                <a:prstClr val="black">
                  <a:tint val="75000"/>
                </a:prstClr>
              </a:solidFill>
            </a:endParaRPr>
          </a:p>
        </p:txBody>
      </p:sp>
      <p:sp>
        <p:nvSpPr>
          <p:cNvPr id="12" name="TextBox 11">
            <a:extLst>
              <a:ext uri="{FF2B5EF4-FFF2-40B4-BE49-F238E27FC236}">
                <a16:creationId xmlns:a16="http://schemas.microsoft.com/office/drawing/2014/main" id="{723AA762-5AC6-4CDF-AE00-A81F4A4E99C6}"/>
              </a:ext>
            </a:extLst>
          </p:cNvPr>
          <p:cNvSpPr txBox="1"/>
          <p:nvPr/>
        </p:nvSpPr>
        <p:spPr>
          <a:xfrm>
            <a:off x="153610" y="100840"/>
            <a:ext cx="7740860" cy="307777"/>
          </a:xfrm>
          <a:prstGeom prst="rect">
            <a:avLst/>
          </a:prstGeom>
          <a:noFill/>
        </p:spPr>
        <p:txBody>
          <a:bodyPr wrap="square" rtlCol="0">
            <a:spAutoFit/>
          </a:bodyPr>
          <a:lstStyle/>
          <a:p>
            <a:r>
              <a:rPr lang="en-US" sz="1400" b="1" dirty="0">
                <a:solidFill>
                  <a:srgbClr val="0070C0"/>
                </a:solidFill>
              </a:rPr>
              <a:t>Euclid’s Conduction cooled 4K photoinjector for UEM/UED</a:t>
            </a:r>
          </a:p>
        </p:txBody>
      </p:sp>
      <p:sp>
        <p:nvSpPr>
          <p:cNvPr id="7" name="TextBox 6">
            <a:extLst>
              <a:ext uri="{FF2B5EF4-FFF2-40B4-BE49-F238E27FC236}">
                <a16:creationId xmlns:a16="http://schemas.microsoft.com/office/drawing/2014/main" id="{70687965-471A-646B-4229-DABB589648B8}"/>
              </a:ext>
            </a:extLst>
          </p:cNvPr>
          <p:cNvSpPr txBox="1"/>
          <p:nvPr/>
        </p:nvSpPr>
        <p:spPr>
          <a:xfrm>
            <a:off x="447016" y="4491261"/>
            <a:ext cx="3047629" cy="307777"/>
          </a:xfrm>
          <a:prstGeom prst="rect">
            <a:avLst/>
          </a:prstGeom>
          <a:noFill/>
        </p:spPr>
        <p:txBody>
          <a:bodyPr wrap="none" rtlCol="0">
            <a:spAutoFit/>
          </a:bodyPr>
          <a:lstStyle/>
          <a:p>
            <a:r>
              <a:rPr lang="en-US" sz="1400" dirty="0"/>
              <a:t>Pure Nb cavity tests: </a:t>
            </a:r>
            <a:r>
              <a:rPr lang="en-US" sz="1400" dirty="0" err="1"/>
              <a:t>Eacc</a:t>
            </a:r>
            <a:r>
              <a:rPr lang="en-US" sz="1400" dirty="0"/>
              <a:t>&gt;20MV/m</a:t>
            </a:r>
          </a:p>
        </p:txBody>
      </p:sp>
      <p:sp>
        <p:nvSpPr>
          <p:cNvPr id="9" name="TextBox 8">
            <a:extLst>
              <a:ext uri="{FF2B5EF4-FFF2-40B4-BE49-F238E27FC236}">
                <a16:creationId xmlns:a16="http://schemas.microsoft.com/office/drawing/2014/main" id="{948D20E5-5FBB-8A88-DFAC-598FCC002015}"/>
              </a:ext>
            </a:extLst>
          </p:cNvPr>
          <p:cNvSpPr txBox="1"/>
          <p:nvPr/>
        </p:nvSpPr>
        <p:spPr>
          <a:xfrm>
            <a:off x="3877313" y="4441423"/>
            <a:ext cx="2308389" cy="307777"/>
          </a:xfrm>
          <a:prstGeom prst="rect">
            <a:avLst/>
          </a:prstGeom>
          <a:noFill/>
        </p:spPr>
        <p:txBody>
          <a:bodyPr wrap="none" rtlCol="0">
            <a:spAutoFit/>
          </a:bodyPr>
          <a:lstStyle/>
          <a:p>
            <a:r>
              <a:rPr lang="en-US" sz="1400" dirty="0"/>
              <a:t>Nb3Sn test in </a:t>
            </a:r>
            <a:r>
              <a:rPr lang="en-US" sz="1400" dirty="0" err="1"/>
              <a:t>He</a:t>
            </a:r>
            <a:r>
              <a:rPr lang="en-US" sz="1400" baseline="-25000" dirty="0" err="1"/>
              <a:t>L</a:t>
            </a:r>
            <a:r>
              <a:rPr lang="en-US" sz="1400" dirty="0"/>
              <a:t> and CM</a:t>
            </a:r>
          </a:p>
        </p:txBody>
      </p:sp>
      <p:sp>
        <p:nvSpPr>
          <p:cNvPr id="10" name="TextBox 9">
            <a:extLst>
              <a:ext uri="{FF2B5EF4-FFF2-40B4-BE49-F238E27FC236}">
                <a16:creationId xmlns:a16="http://schemas.microsoft.com/office/drawing/2014/main" id="{6854B4E9-92BF-954F-782D-21B09EF6EA8D}"/>
              </a:ext>
            </a:extLst>
          </p:cNvPr>
          <p:cNvSpPr txBox="1"/>
          <p:nvPr/>
        </p:nvSpPr>
        <p:spPr>
          <a:xfrm>
            <a:off x="7135074" y="4321298"/>
            <a:ext cx="1728192" cy="461665"/>
          </a:xfrm>
          <a:prstGeom prst="rect">
            <a:avLst/>
          </a:prstGeom>
          <a:noFill/>
        </p:spPr>
        <p:txBody>
          <a:bodyPr wrap="square" rtlCol="0">
            <a:spAutoFit/>
          </a:bodyPr>
          <a:lstStyle/>
          <a:p>
            <a:r>
              <a:rPr lang="en-US" sz="1200" dirty="0"/>
              <a:t>Euclid’s Conduction Cooled Cryomodule</a:t>
            </a:r>
          </a:p>
        </p:txBody>
      </p:sp>
      <p:sp>
        <p:nvSpPr>
          <p:cNvPr id="14" name="TextBox 13">
            <a:extLst>
              <a:ext uri="{FF2B5EF4-FFF2-40B4-BE49-F238E27FC236}">
                <a16:creationId xmlns:a16="http://schemas.microsoft.com/office/drawing/2014/main" id="{764BBE55-2E20-5CF9-4F70-EEB736A8971F}"/>
              </a:ext>
            </a:extLst>
          </p:cNvPr>
          <p:cNvSpPr txBox="1"/>
          <p:nvPr/>
        </p:nvSpPr>
        <p:spPr>
          <a:xfrm>
            <a:off x="99887" y="363039"/>
            <a:ext cx="6395844" cy="2246769"/>
          </a:xfrm>
          <a:prstGeom prst="rect">
            <a:avLst/>
          </a:prstGeom>
          <a:noFill/>
        </p:spPr>
        <p:txBody>
          <a:bodyPr wrap="square">
            <a:spAutoFit/>
          </a:bodyPr>
          <a:lstStyle/>
          <a:p>
            <a:pPr marL="457200" indent="-457200" algn="just" eaLnBrk="0" hangingPunct="0">
              <a:spcAft>
                <a:spcPts val="0"/>
              </a:spcAft>
              <a:buFont typeface="+mj-lt"/>
              <a:buAutoNum type="arabicPeriod"/>
            </a:pPr>
            <a:r>
              <a:rPr lang="en-US" sz="1400" dirty="0"/>
              <a:t>The cryomodule was fully commissioned: </a:t>
            </a:r>
          </a:p>
          <a:p>
            <a:pPr marL="914400" lvl="1" indent="-457200" algn="just" eaLnBrk="0" hangingPunct="0">
              <a:spcAft>
                <a:spcPts val="0"/>
              </a:spcAft>
              <a:buFont typeface="Arial" panose="020B0604020202020204" pitchFamily="34" charset="0"/>
              <a:buChar char="•"/>
            </a:pPr>
            <a:r>
              <a:rPr lang="en-US" sz="1400" dirty="0"/>
              <a:t>Magnetic field below 5mG</a:t>
            </a:r>
          </a:p>
          <a:p>
            <a:pPr marL="914400" lvl="1" indent="-457200" algn="just" eaLnBrk="0" hangingPunct="0">
              <a:spcAft>
                <a:spcPts val="0"/>
              </a:spcAft>
              <a:buFont typeface="Arial" panose="020B0604020202020204" pitchFamily="34" charset="0"/>
              <a:buChar char="•"/>
            </a:pPr>
            <a:r>
              <a:rPr lang="en-US" sz="1400" dirty="0"/>
              <a:t>Cavity was successfully cooled according to specs</a:t>
            </a:r>
          </a:p>
          <a:p>
            <a:pPr marL="457200" indent="-457200" algn="just" eaLnBrk="0" hangingPunct="0">
              <a:spcAft>
                <a:spcPts val="0"/>
              </a:spcAft>
              <a:buFont typeface="+mj-lt"/>
              <a:buAutoNum type="arabicPeriod"/>
            </a:pPr>
            <a:r>
              <a:rPr lang="en-US" sz="1400" dirty="0"/>
              <a:t>LLRF system developed in house and successfully commissioned</a:t>
            </a:r>
          </a:p>
          <a:p>
            <a:pPr marL="457200" indent="-457200" algn="just" eaLnBrk="0" hangingPunct="0">
              <a:spcAft>
                <a:spcPts val="0"/>
              </a:spcAft>
              <a:buFont typeface="+mj-lt"/>
              <a:buAutoNum type="arabicPeriod"/>
            </a:pPr>
            <a:r>
              <a:rPr lang="en-US" sz="1400" dirty="0"/>
              <a:t>Pure Nb SRF gun was tested at 2K resulted in Q0=10</a:t>
            </a:r>
            <a:r>
              <a:rPr lang="en-US" sz="1400" baseline="30000" dirty="0"/>
              <a:t>10</a:t>
            </a:r>
            <a:r>
              <a:rPr lang="en-US" sz="1400" dirty="0"/>
              <a:t> and reached </a:t>
            </a:r>
            <a:r>
              <a:rPr lang="en-US" sz="1400" dirty="0" err="1"/>
              <a:t>Ez</a:t>
            </a:r>
            <a:r>
              <a:rPr lang="en-US" sz="1400" dirty="0"/>
              <a:t>=47MV/m on axis field and </a:t>
            </a:r>
            <a:r>
              <a:rPr lang="en-US" sz="1400" dirty="0" err="1"/>
              <a:t>Eacc</a:t>
            </a:r>
            <a:r>
              <a:rPr lang="en-US" sz="1400" dirty="0"/>
              <a:t>=22MV/m with just BCP</a:t>
            </a:r>
          </a:p>
          <a:p>
            <a:pPr marL="457200" indent="-457200" algn="just" eaLnBrk="0" hangingPunct="0">
              <a:spcAft>
                <a:spcPts val="0"/>
              </a:spcAft>
              <a:buFont typeface="+mj-lt"/>
              <a:buAutoNum type="arabicPeriod"/>
            </a:pPr>
            <a:r>
              <a:rPr lang="en-US" sz="1400" dirty="0"/>
              <a:t>Nb3Sn test in VTS at 4.2K revealed contamination, nevertheless was tested in conduction cooled cryomodule (CC CM).</a:t>
            </a:r>
          </a:p>
          <a:p>
            <a:pPr marL="457200" indent="-457200" algn="just" eaLnBrk="0" hangingPunct="0">
              <a:spcAft>
                <a:spcPts val="0"/>
              </a:spcAft>
              <a:buFont typeface="+mj-lt"/>
              <a:buAutoNum type="arabicPeriod"/>
            </a:pPr>
            <a:r>
              <a:rPr lang="en-US" sz="1400" dirty="0" err="1"/>
              <a:t>Eacc</a:t>
            </a:r>
            <a:r>
              <a:rPr lang="en-US" sz="1400" dirty="0"/>
              <a:t>=4.3MV/m achieved in CC CM</a:t>
            </a:r>
          </a:p>
          <a:p>
            <a:pPr marL="457200" indent="-457200" algn="just" eaLnBrk="0" hangingPunct="0">
              <a:spcAft>
                <a:spcPts val="0"/>
              </a:spcAft>
              <a:buFont typeface="+mj-lt"/>
              <a:buAutoNum type="arabicPeriod"/>
            </a:pPr>
            <a:r>
              <a:rPr lang="en-US" sz="1400" b="1" dirty="0"/>
              <a:t>The beam test at ANL AWA facility is currently being commissioned.</a:t>
            </a:r>
          </a:p>
        </p:txBody>
      </p:sp>
      <p:pic>
        <p:nvPicPr>
          <p:cNvPr id="11" name="Picture 10">
            <a:extLst>
              <a:ext uri="{FF2B5EF4-FFF2-40B4-BE49-F238E27FC236}">
                <a16:creationId xmlns:a16="http://schemas.microsoft.com/office/drawing/2014/main" id="{DACCD2F4-8450-053F-CE4B-C6E9BB784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1074" y="2611824"/>
            <a:ext cx="3257761" cy="1785689"/>
          </a:xfrm>
          <a:prstGeom prst="rect">
            <a:avLst/>
          </a:prstGeom>
        </p:spPr>
      </p:pic>
      <p:pic>
        <p:nvPicPr>
          <p:cNvPr id="32" name="Picture 31" descr="A machine with a round metal object&#10;&#10;AI-generated content may be incorrect.">
            <a:extLst>
              <a:ext uri="{FF2B5EF4-FFF2-40B4-BE49-F238E27FC236}">
                <a16:creationId xmlns:a16="http://schemas.microsoft.com/office/drawing/2014/main" id="{23638824-10A8-DC3F-0B27-123CCC9FCC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7373" y="394605"/>
            <a:ext cx="2163636" cy="3846464"/>
          </a:xfrm>
          <a:prstGeom prst="rect">
            <a:avLst/>
          </a:prstGeom>
        </p:spPr>
      </p:pic>
      <p:sp>
        <p:nvSpPr>
          <p:cNvPr id="13" name="TextBox 12">
            <a:extLst>
              <a:ext uri="{FF2B5EF4-FFF2-40B4-BE49-F238E27FC236}">
                <a16:creationId xmlns:a16="http://schemas.microsoft.com/office/drawing/2014/main" id="{965FC92E-ABDB-BD67-7338-55FD8CAD5F18}"/>
              </a:ext>
            </a:extLst>
          </p:cNvPr>
          <p:cNvSpPr txBox="1"/>
          <p:nvPr/>
        </p:nvSpPr>
        <p:spPr>
          <a:xfrm>
            <a:off x="6764264" y="488897"/>
            <a:ext cx="1908212" cy="830997"/>
          </a:xfrm>
          <a:prstGeom prst="rect">
            <a:avLst/>
          </a:prstGeom>
          <a:noFill/>
        </p:spPr>
        <p:txBody>
          <a:bodyPr wrap="square">
            <a:spAutoFit/>
          </a:bodyPr>
          <a:lstStyle/>
          <a:p>
            <a:r>
              <a:rPr lang="en-US" sz="1600" b="1" dirty="0">
                <a:solidFill>
                  <a:srgbClr val="0070C0"/>
                </a:solidFill>
              </a:rPr>
              <a:t>in collaboration with FNAL, BNL and ANL</a:t>
            </a:r>
            <a:endParaRPr lang="en-US" sz="1600" dirty="0"/>
          </a:p>
        </p:txBody>
      </p:sp>
      <p:pic>
        <p:nvPicPr>
          <p:cNvPr id="33" name="Picture 32" descr="A graph with red and blue dots&#10;&#10;Description automatically generated">
            <a:extLst>
              <a:ext uri="{FF2B5EF4-FFF2-40B4-BE49-F238E27FC236}">
                <a16:creationId xmlns:a16="http://schemas.microsoft.com/office/drawing/2014/main" id="{436D627C-55C0-5F07-13C0-24F04CAE7C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452"/>
          <a:stretch/>
        </p:blipFill>
        <p:spPr>
          <a:xfrm>
            <a:off x="280734" y="2631763"/>
            <a:ext cx="3060340" cy="1963549"/>
          </a:xfrm>
          <a:prstGeom prst="rect">
            <a:avLst/>
          </a:prstGeom>
        </p:spPr>
      </p:pic>
    </p:spTree>
    <p:extLst>
      <p:ext uri="{BB962C8B-B14F-4D97-AF65-F5344CB8AC3E}">
        <p14:creationId xmlns:p14="http://schemas.microsoft.com/office/powerpoint/2010/main" val="4066194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6913F3-0F4D-F154-17F3-9E9417621586}"/>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9</a:t>
            </a:fld>
            <a:endParaRPr lang="en-US" dirty="0">
              <a:ln>
                <a:solidFill>
                  <a:prstClr val="white"/>
                </a:solidFill>
              </a:ln>
              <a:solidFill>
                <a:prstClr val="black">
                  <a:tint val="75000"/>
                </a:prstClr>
              </a:solidFill>
            </a:endParaRPr>
          </a:p>
        </p:txBody>
      </p:sp>
      <p:pic>
        <p:nvPicPr>
          <p:cNvPr id="4" name="Picture 3" descr="A machine with a cylinder and other machinery&#10;&#10;AI-generated content may be incorrect.">
            <a:extLst>
              <a:ext uri="{FF2B5EF4-FFF2-40B4-BE49-F238E27FC236}">
                <a16:creationId xmlns:a16="http://schemas.microsoft.com/office/drawing/2014/main" id="{A79E3DE0-A857-7F81-8B79-90C36997C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4981" y="2122656"/>
            <a:ext cx="4332167" cy="2736304"/>
          </a:xfrm>
          <a:prstGeom prst="rect">
            <a:avLst/>
          </a:prstGeom>
        </p:spPr>
      </p:pic>
      <p:pic>
        <p:nvPicPr>
          <p:cNvPr id="6" name="Picture 5" descr="A machine in a factory&#10;&#10;AI-generated content may be incorrect.">
            <a:extLst>
              <a:ext uri="{FF2B5EF4-FFF2-40B4-BE49-F238E27FC236}">
                <a16:creationId xmlns:a16="http://schemas.microsoft.com/office/drawing/2014/main" id="{A8734E09-71A1-0F1C-6A72-152AE63118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2122656"/>
            <a:ext cx="3523618" cy="2653077"/>
          </a:xfrm>
          <a:prstGeom prst="rect">
            <a:avLst/>
          </a:prstGeom>
        </p:spPr>
      </p:pic>
      <p:cxnSp>
        <p:nvCxnSpPr>
          <p:cNvPr id="8" name="Straight Arrow Connector 7">
            <a:extLst>
              <a:ext uri="{FF2B5EF4-FFF2-40B4-BE49-F238E27FC236}">
                <a16:creationId xmlns:a16="http://schemas.microsoft.com/office/drawing/2014/main" id="{BCD63E7B-7E33-B7DA-AD44-3AAD28E993C8}"/>
              </a:ext>
            </a:extLst>
          </p:cNvPr>
          <p:cNvCxnSpPr/>
          <p:nvPr/>
        </p:nvCxnSpPr>
        <p:spPr>
          <a:xfrm flipH="1" flipV="1">
            <a:off x="5139057" y="3238780"/>
            <a:ext cx="2304256" cy="1440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12DD48F0-CD81-1F96-075E-A06F696D0342}"/>
              </a:ext>
            </a:extLst>
          </p:cNvPr>
          <p:cNvCxnSpPr>
            <a:cxnSpLocks/>
          </p:cNvCxnSpPr>
          <p:nvPr/>
        </p:nvCxnSpPr>
        <p:spPr>
          <a:xfrm flipV="1">
            <a:off x="6399197" y="3382796"/>
            <a:ext cx="1044116" cy="109021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7E4AD8F5-1F65-BEE0-65C9-109E8D5C85E1}"/>
              </a:ext>
            </a:extLst>
          </p:cNvPr>
          <p:cNvSpPr txBox="1"/>
          <p:nvPr/>
        </p:nvSpPr>
        <p:spPr>
          <a:xfrm>
            <a:off x="189882" y="30300"/>
            <a:ext cx="7740860" cy="369332"/>
          </a:xfrm>
          <a:prstGeom prst="rect">
            <a:avLst/>
          </a:prstGeom>
          <a:noFill/>
        </p:spPr>
        <p:txBody>
          <a:bodyPr wrap="square" rtlCol="0">
            <a:spAutoFit/>
          </a:bodyPr>
          <a:lstStyle/>
          <a:p>
            <a:r>
              <a:rPr lang="en-US" b="1" dirty="0">
                <a:solidFill>
                  <a:srgbClr val="0070C0"/>
                </a:solidFill>
              </a:rPr>
              <a:t>UEM/UED photoinjector beam test:</a:t>
            </a:r>
          </a:p>
        </p:txBody>
      </p:sp>
      <p:sp>
        <p:nvSpPr>
          <p:cNvPr id="13" name="TextBox 12">
            <a:extLst>
              <a:ext uri="{FF2B5EF4-FFF2-40B4-BE49-F238E27FC236}">
                <a16:creationId xmlns:a16="http://schemas.microsoft.com/office/drawing/2014/main" id="{221336B5-0EE9-0A19-A59D-B598FC363EAB}"/>
              </a:ext>
            </a:extLst>
          </p:cNvPr>
          <p:cNvSpPr txBox="1"/>
          <p:nvPr/>
        </p:nvSpPr>
        <p:spPr>
          <a:xfrm>
            <a:off x="189882" y="471975"/>
            <a:ext cx="6395844" cy="1600438"/>
          </a:xfrm>
          <a:prstGeom prst="rect">
            <a:avLst/>
          </a:prstGeom>
          <a:noFill/>
        </p:spPr>
        <p:txBody>
          <a:bodyPr wrap="square">
            <a:spAutoFit/>
          </a:bodyPr>
          <a:lstStyle/>
          <a:p>
            <a:pPr marL="457200" indent="-457200" algn="just" eaLnBrk="0" hangingPunct="0">
              <a:spcAft>
                <a:spcPts val="0"/>
              </a:spcAft>
              <a:buFont typeface="+mj-lt"/>
              <a:buAutoNum type="arabicPeriod"/>
            </a:pPr>
            <a:r>
              <a:rPr lang="en-US" sz="1400" dirty="0"/>
              <a:t>“SRF grade” (particle free) clean beamline is installed</a:t>
            </a:r>
          </a:p>
          <a:p>
            <a:pPr marL="457200" indent="-457200" algn="just" eaLnBrk="0" hangingPunct="0">
              <a:spcAft>
                <a:spcPts val="0"/>
              </a:spcAft>
              <a:buFont typeface="+mj-lt"/>
              <a:buAutoNum type="arabicPeriod"/>
            </a:pPr>
            <a:r>
              <a:rPr lang="en-US" sz="1400" dirty="0"/>
              <a:t>Rest of the beamline is being built </a:t>
            </a:r>
          </a:p>
          <a:p>
            <a:pPr marL="914400" lvl="1" indent="-457200" algn="just" eaLnBrk="0" hangingPunct="0">
              <a:spcAft>
                <a:spcPts val="0"/>
              </a:spcAft>
              <a:buFont typeface="Arial" panose="020B0604020202020204" pitchFamily="34" charset="0"/>
              <a:buChar char="•"/>
            </a:pPr>
            <a:r>
              <a:rPr lang="en-US" sz="1400" dirty="0"/>
              <a:t>Optics</a:t>
            </a:r>
          </a:p>
          <a:p>
            <a:pPr marL="914400" lvl="1" indent="-457200" algn="just" eaLnBrk="0" hangingPunct="0">
              <a:spcAft>
                <a:spcPts val="0"/>
              </a:spcAft>
              <a:buFont typeface="Arial" panose="020B0604020202020204" pitchFamily="34" charset="0"/>
              <a:buChar char="•"/>
            </a:pPr>
            <a:r>
              <a:rPr lang="en-US" sz="1400" dirty="0"/>
              <a:t>Laser cross</a:t>
            </a:r>
          </a:p>
          <a:p>
            <a:pPr marL="914400" lvl="1" indent="-457200" algn="just" eaLnBrk="0" hangingPunct="0">
              <a:spcAft>
                <a:spcPts val="0"/>
              </a:spcAft>
              <a:buFont typeface="Arial" panose="020B0604020202020204" pitchFamily="34" charset="0"/>
              <a:buChar char="•"/>
            </a:pPr>
            <a:r>
              <a:rPr lang="en-US" sz="1400" dirty="0"/>
              <a:t>Beam diagnostics cross</a:t>
            </a:r>
          </a:p>
          <a:p>
            <a:pPr marL="457200" indent="-457200" algn="just" eaLnBrk="0" hangingPunct="0">
              <a:spcAft>
                <a:spcPts val="0"/>
              </a:spcAft>
              <a:buFont typeface="+mj-lt"/>
              <a:buAutoNum type="arabicPeriod"/>
            </a:pPr>
            <a:r>
              <a:rPr lang="en-US" sz="1400" dirty="0"/>
              <a:t>Beam test is Fall 2025</a:t>
            </a:r>
          </a:p>
          <a:p>
            <a:pPr marL="457200" indent="-457200" algn="just" eaLnBrk="0" hangingPunct="0">
              <a:spcAft>
                <a:spcPts val="0"/>
              </a:spcAft>
              <a:buFont typeface="Arial" panose="020B0604020202020204" pitchFamily="34" charset="0"/>
              <a:buChar char="•"/>
            </a:pPr>
            <a:endParaRPr lang="en-US" sz="1400" dirty="0"/>
          </a:p>
        </p:txBody>
      </p:sp>
      <p:cxnSp>
        <p:nvCxnSpPr>
          <p:cNvPr id="14" name="Straight Arrow Connector 13">
            <a:extLst>
              <a:ext uri="{FF2B5EF4-FFF2-40B4-BE49-F238E27FC236}">
                <a16:creationId xmlns:a16="http://schemas.microsoft.com/office/drawing/2014/main" id="{37DD6E5D-74B9-590C-2889-DC48F9B6BF44}"/>
              </a:ext>
            </a:extLst>
          </p:cNvPr>
          <p:cNvCxnSpPr>
            <a:cxnSpLocks/>
          </p:cNvCxnSpPr>
          <p:nvPr/>
        </p:nvCxnSpPr>
        <p:spPr>
          <a:xfrm>
            <a:off x="5184068" y="3166772"/>
            <a:ext cx="3420380" cy="211792"/>
          </a:xfrm>
          <a:prstGeom prst="straightConnector1">
            <a:avLst/>
          </a:prstGeom>
          <a:ln>
            <a:solidFill>
              <a:schemeClr val="accent1"/>
            </a:solidFill>
            <a:tailEnd type="triangle"/>
          </a:ln>
          <a:effectLst>
            <a:glow rad="101600">
              <a:schemeClr val="accent1">
                <a:satMod val="175000"/>
                <a:alpha val="40000"/>
              </a:schemeClr>
            </a:glow>
            <a:outerShdw blurRad="40000" dist="23000" dir="5400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
        <p:nvSpPr>
          <p:cNvPr id="17" name="TextBox 16">
            <a:extLst>
              <a:ext uri="{FF2B5EF4-FFF2-40B4-BE49-F238E27FC236}">
                <a16:creationId xmlns:a16="http://schemas.microsoft.com/office/drawing/2014/main" id="{6FBE7295-F945-71E4-FA6B-AD689968D8CA}"/>
              </a:ext>
            </a:extLst>
          </p:cNvPr>
          <p:cNvSpPr txBox="1"/>
          <p:nvPr/>
        </p:nvSpPr>
        <p:spPr>
          <a:xfrm>
            <a:off x="6018323" y="4480904"/>
            <a:ext cx="761747" cy="369332"/>
          </a:xfrm>
          <a:prstGeom prst="rect">
            <a:avLst/>
          </a:prstGeom>
          <a:noFill/>
        </p:spPr>
        <p:txBody>
          <a:bodyPr wrap="none" rtlCol="0">
            <a:spAutoFit/>
          </a:bodyPr>
          <a:lstStyle/>
          <a:p>
            <a:r>
              <a:rPr lang="en-US" dirty="0">
                <a:solidFill>
                  <a:srgbClr val="FF0000"/>
                </a:solidFill>
              </a:rPr>
              <a:t>Laser</a:t>
            </a:r>
          </a:p>
        </p:txBody>
      </p:sp>
      <p:sp>
        <p:nvSpPr>
          <p:cNvPr id="18" name="TextBox 17">
            <a:extLst>
              <a:ext uri="{FF2B5EF4-FFF2-40B4-BE49-F238E27FC236}">
                <a16:creationId xmlns:a16="http://schemas.microsoft.com/office/drawing/2014/main" id="{070D7C3C-BA49-2D2B-7DD2-FDA1936DA9A7}"/>
              </a:ext>
            </a:extLst>
          </p:cNvPr>
          <p:cNvSpPr txBox="1"/>
          <p:nvPr/>
        </p:nvSpPr>
        <p:spPr>
          <a:xfrm>
            <a:off x="8314925" y="2903336"/>
            <a:ext cx="787395" cy="369332"/>
          </a:xfrm>
          <a:prstGeom prst="rect">
            <a:avLst/>
          </a:prstGeom>
          <a:noFill/>
        </p:spPr>
        <p:txBody>
          <a:bodyPr wrap="none" rtlCol="0">
            <a:spAutoFit/>
          </a:bodyPr>
          <a:lstStyle/>
          <a:p>
            <a:r>
              <a:rPr lang="en-US" dirty="0">
                <a:solidFill>
                  <a:schemeClr val="accent1"/>
                </a:solidFill>
              </a:rPr>
              <a:t>Beam</a:t>
            </a:r>
          </a:p>
        </p:txBody>
      </p:sp>
      <p:cxnSp>
        <p:nvCxnSpPr>
          <p:cNvPr id="20" name="Straight Connector 19">
            <a:extLst>
              <a:ext uri="{FF2B5EF4-FFF2-40B4-BE49-F238E27FC236}">
                <a16:creationId xmlns:a16="http://schemas.microsoft.com/office/drawing/2014/main" id="{67856286-7C9B-7717-8244-7A9967561501}"/>
              </a:ext>
            </a:extLst>
          </p:cNvPr>
          <p:cNvCxnSpPr>
            <a:cxnSpLocks/>
          </p:cNvCxnSpPr>
          <p:nvPr/>
        </p:nvCxnSpPr>
        <p:spPr>
          <a:xfrm>
            <a:off x="6624228" y="1491630"/>
            <a:ext cx="36004" cy="1411706"/>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4F2D3B4-2543-27F7-6FEE-D6A0C96B7129}"/>
              </a:ext>
            </a:extLst>
          </p:cNvPr>
          <p:cNvSpPr txBox="1"/>
          <p:nvPr/>
        </p:nvSpPr>
        <p:spPr>
          <a:xfrm>
            <a:off x="4624757" y="1577950"/>
            <a:ext cx="1710725"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rPr>
              <a:t>Commissioned</a:t>
            </a:r>
          </a:p>
        </p:txBody>
      </p:sp>
      <p:sp>
        <p:nvSpPr>
          <p:cNvPr id="23" name="TextBox 22">
            <a:extLst>
              <a:ext uri="{FF2B5EF4-FFF2-40B4-BE49-F238E27FC236}">
                <a16:creationId xmlns:a16="http://schemas.microsoft.com/office/drawing/2014/main" id="{64DB892E-D67B-8600-2A26-F17050F33177}"/>
              </a:ext>
            </a:extLst>
          </p:cNvPr>
          <p:cNvSpPr txBox="1"/>
          <p:nvPr/>
        </p:nvSpPr>
        <p:spPr>
          <a:xfrm>
            <a:off x="6874472" y="1577950"/>
            <a:ext cx="2121093"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rPr>
              <a:t>Under construction</a:t>
            </a:r>
          </a:p>
        </p:txBody>
      </p:sp>
      <p:sp>
        <p:nvSpPr>
          <p:cNvPr id="24" name="TextBox 23">
            <a:extLst>
              <a:ext uri="{FF2B5EF4-FFF2-40B4-BE49-F238E27FC236}">
                <a16:creationId xmlns:a16="http://schemas.microsoft.com/office/drawing/2014/main" id="{704D52AA-7BD6-0599-4F94-6D7A1BD2DACF}"/>
              </a:ext>
            </a:extLst>
          </p:cNvPr>
          <p:cNvSpPr txBox="1"/>
          <p:nvPr/>
        </p:nvSpPr>
        <p:spPr>
          <a:xfrm>
            <a:off x="6027710" y="977612"/>
            <a:ext cx="1133644"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rPr>
              <a:t>Jun 2025</a:t>
            </a:r>
          </a:p>
        </p:txBody>
      </p:sp>
      <p:sp>
        <p:nvSpPr>
          <p:cNvPr id="25" name="TextBox 24">
            <a:extLst>
              <a:ext uri="{FF2B5EF4-FFF2-40B4-BE49-F238E27FC236}">
                <a16:creationId xmlns:a16="http://schemas.microsoft.com/office/drawing/2014/main" id="{D336FEEC-5E7C-B463-CC46-9AEF0B294AA9}"/>
              </a:ext>
            </a:extLst>
          </p:cNvPr>
          <p:cNvSpPr txBox="1"/>
          <p:nvPr/>
        </p:nvSpPr>
        <p:spPr>
          <a:xfrm>
            <a:off x="1907704" y="2120927"/>
            <a:ext cx="2074607"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rPr>
              <a:t>Clean “Glove Box”</a:t>
            </a:r>
          </a:p>
        </p:txBody>
      </p:sp>
    </p:spTree>
    <p:extLst>
      <p:ext uri="{BB962C8B-B14F-4D97-AF65-F5344CB8AC3E}">
        <p14:creationId xmlns:p14="http://schemas.microsoft.com/office/powerpoint/2010/main" val="387218085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35235</TotalTime>
  <Words>2657</Words>
  <Application>Microsoft Office PowerPoint</Application>
  <PresentationFormat>On-screen Show (16:9)</PresentationFormat>
  <Paragraphs>274</Paragraphs>
  <Slides>32</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LMSans10-Regular</vt:lpstr>
      <vt:lpstr>LMSans12-Regular</vt:lpstr>
      <vt:lpstr>Times New Roman</vt:lpstr>
      <vt:lpstr>Wingdings</vt:lpstr>
      <vt:lpstr>1_Office Theme</vt:lpstr>
      <vt:lpstr>Progress in Advanced Ferroelectric Technologies for Fast SRF Cavity Tuning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F-FRT low power tests at Euclid at CERN</vt:lpstr>
      <vt:lpstr>F-FRT test with SRF Cavity at CERN</vt:lpstr>
      <vt:lpstr>Slow Tuning</vt:lpstr>
      <vt:lpstr>PowerPoint Presentation</vt:lpstr>
      <vt:lpstr>Summary of F-FRT Testing at CERN</vt:lpstr>
      <vt:lpstr>PowerPoint Presentation</vt:lpstr>
      <vt:lpstr>PowerPoint Presentation</vt:lpstr>
      <vt:lpstr>PowerPoint Presentation</vt:lpstr>
      <vt:lpstr>iSAS Program</vt:lpstr>
      <vt:lpstr>iSAS Program –cont.</vt:lpstr>
      <vt:lpstr>PowerPoint Presentation</vt:lpstr>
      <vt:lpstr>FRT in the U.K.</vt:lpstr>
      <vt:lpstr>Tree-stub tuner for variable loads, CEBAF</vt:lpstr>
      <vt:lpstr>First Workshop on Ferro-Electric Fast Reactive Tuners (FE-FRTs)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Experimental demonstration of wakefield effects in a THz planar diamond accelerating structure</dc:title>
  <dc:creator>Antipov, Sergey P.</dc:creator>
  <cp:lastModifiedBy>Alexei Kanareykin</cp:lastModifiedBy>
  <cp:revision>694</cp:revision>
  <cp:lastPrinted>2012-04-19T21:06:49Z</cp:lastPrinted>
  <dcterms:created xsi:type="dcterms:W3CDTF">2006-08-16T00:00:00Z</dcterms:created>
  <dcterms:modified xsi:type="dcterms:W3CDTF">2025-10-14T01:27:00Z</dcterms:modified>
</cp:coreProperties>
</file>