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0" r:id="rId5"/>
  </p:sldMasterIdLst>
  <p:notesMasterIdLst>
    <p:notesMasterId r:id="rId24"/>
  </p:notesMasterIdLst>
  <p:handoutMasterIdLst>
    <p:handoutMasterId r:id="rId25"/>
  </p:handoutMasterIdLst>
  <p:sldIdLst>
    <p:sldId id="270" r:id="rId6"/>
    <p:sldId id="1374" r:id="rId7"/>
    <p:sldId id="1402" r:id="rId8"/>
    <p:sldId id="1407" r:id="rId9"/>
    <p:sldId id="1404" r:id="rId10"/>
    <p:sldId id="1383" r:id="rId11"/>
    <p:sldId id="1394" r:id="rId12"/>
    <p:sldId id="1382" r:id="rId13"/>
    <p:sldId id="1372" r:id="rId14"/>
    <p:sldId id="1387" r:id="rId15"/>
    <p:sldId id="1409" r:id="rId16"/>
    <p:sldId id="1410" r:id="rId17"/>
    <p:sldId id="1406" r:id="rId18"/>
    <p:sldId id="1378" r:id="rId19"/>
    <p:sldId id="1379" r:id="rId20"/>
    <p:sldId id="1408" r:id="rId21"/>
    <p:sldId id="1395" r:id="rId22"/>
    <p:sldId id="1392" r:id="rId23"/>
  </p:sldIdLst>
  <p:sldSz cx="12192000" cy="6858000"/>
  <p:notesSz cx="7010400" cy="9296400"/>
  <p:defaultTextStyle>
    <a:defPPr>
      <a:defRPr lang="en-US"/>
    </a:defPPr>
    <a:lvl1pPr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7E9CFD-AF85-A9D3-D597-E1B735C3D8DC}" name="Zhao, Shen" initials="SZ" userId="S::zhaoshen@msu.edu::e25f9f79-3583-4b1a-a105-b089dd440de2"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1A"/>
    <a:srgbClr val="0F0C8F"/>
    <a:srgbClr val="064308"/>
    <a:srgbClr val="A50021"/>
    <a:srgbClr val="CC0000"/>
    <a:srgbClr val="E7E9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2" autoAdjust="0"/>
    <p:restoredTop sz="81114" autoAdjust="0"/>
  </p:normalViewPr>
  <p:slideViewPr>
    <p:cSldViewPr snapToObjects="1">
      <p:cViewPr varScale="1">
        <p:scale>
          <a:sx n="87" d="100"/>
          <a:sy n="87" d="100"/>
        </p:scale>
        <p:origin x="96" y="90"/>
      </p:cViewPr>
      <p:guideLst>
        <p:guide orient="horz" pos="2160"/>
        <p:guide pos="3840"/>
      </p:guideLst>
    </p:cSldViewPr>
  </p:slideViewPr>
  <p:notesTextViewPr>
    <p:cViewPr>
      <p:scale>
        <a:sx n="100" d="100"/>
        <a:sy n="100" d="100"/>
      </p:scale>
      <p:origin x="0" y="0"/>
    </p:cViewPr>
  </p:notesTextViewPr>
  <p:notesViewPr>
    <p:cSldViewPr snapToObjects="1">
      <p:cViewPr varScale="1">
        <p:scale>
          <a:sx n="83" d="100"/>
          <a:sy n="83" d="100"/>
        </p:scale>
        <p:origin x="3894" y="90"/>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1183" y="0"/>
            <a:ext cx="3037628" cy="466412"/>
          </a:xfrm>
          <a:prstGeom prst="rect">
            <a:avLst/>
          </a:prstGeom>
        </p:spPr>
        <p:txBody>
          <a:bodyPr vert="horz" lIns="91637" tIns="45818" rIns="91637" bIns="45818" rtlCol="0"/>
          <a:lstStyle>
            <a:lvl1pPr algn="r">
              <a:defRPr sz="1200"/>
            </a:lvl1pPr>
          </a:lstStyle>
          <a:p>
            <a:r>
              <a:rPr lang="en-US" sz="900" dirty="0"/>
              <a:t>3 May 2023</a:t>
            </a:r>
          </a:p>
        </p:txBody>
      </p:sp>
      <p:sp>
        <p:nvSpPr>
          <p:cNvPr id="14" name="Header Placeholder 13"/>
          <p:cNvSpPr>
            <a:spLocks noGrp="1"/>
          </p:cNvSpPr>
          <p:nvPr>
            <p:ph type="hdr" sz="quarter"/>
          </p:nvPr>
        </p:nvSpPr>
        <p:spPr>
          <a:xfrm>
            <a:off x="1" y="0"/>
            <a:ext cx="3037628" cy="466412"/>
          </a:xfrm>
          <a:prstGeom prst="rect">
            <a:avLst/>
          </a:prstGeom>
        </p:spPr>
        <p:txBody>
          <a:bodyPr vert="horz" lIns="91637" tIns="45818" rIns="91637" bIns="45818" rtlCol="0"/>
          <a:lstStyle>
            <a:lvl1pPr algn="l">
              <a:defRPr sz="1200"/>
            </a:lvl1pPr>
          </a:lstStyle>
          <a:p>
            <a:r>
              <a:rPr lang="en-US" sz="900" dirty="0"/>
              <a:t>FRIB PowerPoint Template 16x9 Status</a:t>
            </a:r>
          </a:p>
          <a:p>
            <a:r>
              <a:rPr lang="en-US" sz="900" dirty="0"/>
              <a:t>Alex Parsons, FRIB Creative Director</a:t>
            </a:r>
          </a:p>
        </p:txBody>
      </p:sp>
      <p:sp>
        <p:nvSpPr>
          <p:cNvPr id="5" name="Footer Placeholder 1"/>
          <p:cNvSpPr>
            <a:spLocks noGrp="1"/>
          </p:cNvSpPr>
          <p:nvPr>
            <p:ph type="ftr" sz="quarter" idx="2"/>
          </p:nvPr>
        </p:nvSpPr>
        <p:spPr>
          <a:xfrm>
            <a:off x="795131" y="8505419"/>
            <a:ext cx="4770781" cy="708286"/>
          </a:xfrm>
          <a:prstGeom prst="rect">
            <a:avLst/>
          </a:prstGeom>
        </p:spPr>
        <p:txBody>
          <a:bodyPr vert="horz" lIns="94851" tIns="47425" rIns="94851" bIns="47425" rtlCol="0" anchor="b"/>
          <a:lstStyle>
            <a:lvl1pPr algn="l">
              <a:defRPr sz="1200"/>
            </a:lvl1pPr>
          </a:lstStyle>
          <a:p>
            <a:r>
              <a:rPr lang="en-US" sz="900" dirty="0"/>
              <a:t>Facility for Rare Isotope Beams</a:t>
            </a:r>
          </a:p>
          <a:p>
            <a:r>
              <a:rPr lang="en-US" sz="900" dirty="0"/>
              <a:t>U.S. Department of Energy Office of Science | Michigan State University</a:t>
            </a:r>
          </a:p>
          <a:p>
            <a:r>
              <a:rPr lang="en-US" sz="900" dirty="0"/>
              <a:t>640 South Shaw Lane • East Lansing, MI 48824, USA</a:t>
            </a:r>
          </a:p>
          <a:p>
            <a:r>
              <a:rPr lang="en-US" sz="900" dirty="0"/>
              <a:t>frib.msu.edu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8" y="8458200"/>
            <a:ext cx="648443" cy="755504"/>
          </a:xfrm>
          <a:prstGeom prst="rect">
            <a:avLst/>
          </a:prstGeom>
        </p:spPr>
      </p:pic>
      <p:sp>
        <p:nvSpPr>
          <p:cNvPr id="2" name="Slide Number Placeholder 1"/>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C3F6D33-7C2E-44BB-B6EF-2876F56DBD42}" type="slidenum">
              <a:rPr lang="en-US" sz="900" smtClean="0"/>
              <a:t>‹#›</a:t>
            </a:fld>
            <a:endParaRPr lang="en-US" sz="900" dirty="0"/>
          </a:p>
        </p:txBody>
      </p:sp>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741"/>
          </a:xfrm>
          <a:prstGeom prst="rect">
            <a:avLst/>
          </a:prstGeom>
        </p:spPr>
        <p:txBody>
          <a:bodyPr vert="horz" wrap="square" lIns="92599" tIns="46299" rIns="92599" bIns="46299"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70938" y="1"/>
            <a:ext cx="3037840" cy="464741"/>
          </a:xfrm>
          <a:prstGeom prst="rect">
            <a:avLst/>
          </a:prstGeom>
        </p:spPr>
        <p:txBody>
          <a:bodyPr vert="horz" wrap="square" lIns="92599" tIns="46299" rIns="92599" bIns="46299"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10/10/2025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wrap="square" lIns="92599" tIns="46299" rIns="92599" bIns="4629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01040" y="4415832"/>
            <a:ext cx="5608320" cy="4182661"/>
          </a:xfrm>
          <a:prstGeom prst="rect">
            <a:avLst/>
          </a:prstGeom>
        </p:spPr>
        <p:txBody>
          <a:bodyPr vert="horz" wrap="square" lIns="92599" tIns="46299" rIns="92599" bIns="46299"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8830063"/>
            <a:ext cx="3037840" cy="464740"/>
          </a:xfrm>
          <a:prstGeom prst="rect">
            <a:avLst/>
          </a:prstGeom>
        </p:spPr>
        <p:txBody>
          <a:bodyPr vert="horz" wrap="square" lIns="92599" tIns="46299" rIns="92599" bIns="46299"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70938" y="8830063"/>
            <a:ext cx="3037840" cy="464740"/>
          </a:xfrm>
          <a:prstGeom prst="rect">
            <a:avLst/>
          </a:prstGeom>
        </p:spPr>
        <p:txBody>
          <a:bodyPr vert="horz" wrap="square" lIns="92599" tIns="46299" rIns="92599" bIns="46299"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831" indent="-285705"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2817"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599942"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070"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5633" algn="l" defTabSz="457126" rtl="0" eaLnBrk="1" latinLnBrk="0" hangingPunct="1">
      <a:defRPr sz="1200" kern="1200">
        <a:solidFill>
          <a:schemeClr val="tx1"/>
        </a:solidFill>
        <a:latin typeface="+mn-lt"/>
        <a:ea typeface="+mn-ea"/>
        <a:cs typeface="+mn-cs"/>
      </a:defRPr>
    </a:lvl6pPr>
    <a:lvl7pPr marL="2742759" algn="l" defTabSz="457126" rtl="0" eaLnBrk="1" latinLnBrk="0" hangingPunct="1">
      <a:defRPr sz="1200" kern="1200">
        <a:solidFill>
          <a:schemeClr val="tx1"/>
        </a:solidFill>
        <a:latin typeface="+mn-lt"/>
        <a:ea typeface="+mn-ea"/>
        <a:cs typeface="+mn-cs"/>
      </a:defRPr>
    </a:lvl7pPr>
    <a:lvl8pPr marL="3199886" algn="l" defTabSz="457126" rtl="0" eaLnBrk="1" latinLnBrk="0" hangingPunct="1">
      <a:defRPr sz="1200" kern="1200">
        <a:solidFill>
          <a:schemeClr val="tx1"/>
        </a:solidFill>
        <a:latin typeface="+mn-lt"/>
        <a:ea typeface="+mn-ea"/>
        <a:cs typeface="+mn-cs"/>
      </a:defRPr>
    </a:lvl8pPr>
    <a:lvl9pPr marL="3657012" algn="l" defTabSz="4571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6408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9619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1"/>
            <a:ext cx="2651760" cy="627065"/>
          </a:xfrm>
          <a:prstGeom prst="rect">
            <a:avLst/>
          </a:prstGeom>
        </p:spPr>
      </p:pic>
    </p:spTree>
    <p:extLst>
      <p:ext uri="{BB962C8B-B14F-4D97-AF65-F5344CB8AC3E}">
        <p14:creationId xmlns:p14="http://schemas.microsoft.com/office/powerpoint/2010/main" val="330224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0" y="6356450"/>
            <a:ext cx="5080007" cy="364628"/>
          </a:xfrm>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Shriraj Kunjir, LLRF Workshop October 2025</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mn-cs"/>
              </a:rPr>
              <a:t>Facility for Rare Isotope Beams</a:t>
            </a:r>
          </a:p>
          <a:p>
            <a:pPr>
              <a:lnSpc>
                <a:spcPts val="1300"/>
              </a:lnSpc>
            </a:pPr>
            <a:r>
              <a:rPr lang="en-US" sz="1200" kern="1200" dirty="0">
                <a:solidFill>
                  <a:schemeClr val="tx1"/>
                </a:solidFill>
                <a:latin typeface="Arial" pitchFamily="34" charset="0"/>
                <a:ea typeface="ヒラギノ角ゴ Pro W3" charset="-128"/>
                <a:cs typeface="+mn-cs"/>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mn-cs"/>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Tree>
    <p:extLst>
      <p:ext uri="{BB962C8B-B14F-4D97-AF65-F5344CB8AC3E}">
        <p14:creationId xmlns:p14="http://schemas.microsoft.com/office/powerpoint/2010/main" val="109079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Shriraj Kunjir, LLRF Workshop October 2025</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37112"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
        <p:nvSpPr>
          <p:cNvPr id="15" name="TextBox 14"/>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93552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Shriraj Kunjir, LLRF Workshop October 2025</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6905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2" y="1067105"/>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2" y="35814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Shriraj Kunjir, LLRF Workshop October 2025</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45674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5"/>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79" y="1067105"/>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3" y="3581407"/>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79" y="35814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Shriraj Kunjir, LLRF Workshop October 2025</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17802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Shriraj Kunjir, LLRF Workshop October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0951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62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Shriraj Kunjir, LLRF Workshop October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9377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9927"/>
            <a:ext cx="11990413" cy="478624"/>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2" y="6356450"/>
            <a:ext cx="5655095" cy="364628"/>
          </a:xfrm>
          <a:prstGeom prst="rect">
            <a:avLst/>
          </a:prstGeom>
        </p:spPr>
        <p:txBody>
          <a:bodyPr lIns="0" tIns="45712" rIns="0" bIns="45712" anchor="b"/>
          <a:lstStyle>
            <a:lvl1pPr algn="r" eaLnBrk="0" hangingPunct="0">
              <a:lnSpc>
                <a:spcPct val="90000"/>
              </a:lnSpc>
              <a:defRPr sz="1200" smtClean="0">
                <a:solidFill>
                  <a:srgbClr val="064308"/>
                </a:solidFill>
                <a:latin typeface="Arial"/>
                <a:ea typeface="+mn-ea"/>
                <a:cs typeface="Arial"/>
              </a:defRPr>
            </a:lvl1pPr>
          </a:lstStyle>
          <a:p>
            <a:pPr>
              <a:defRPr/>
            </a:pPr>
            <a:r>
              <a:rPr lang="en-US"/>
              <a:t>Shriraj Kunjir, LLRF Workshop October 2025</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23942527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Lst>
  <p:hf hdr="0" dt="0"/>
  <p:txStyles>
    <p:title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162" rtl="0" eaLnBrk="1" latinLnBrk="0" hangingPunct="1">
        <a:defRPr sz="1800" kern="1200">
          <a:solidFill>
            <a:schemeClr val="tx1"/>
          </a:solidFill>
          <a:latin typeface="+mn-lt"/>
          <a:ea typeface="+mn-ea"/>
          <a:cs typeface="+mn-cs"/>
        </a:defRPr>
      </a:lvl1pPr>
      <a:lvl2pPr marL="457080" algn="l" defTabSz="914162" rtl="0" eaLnBrk="1" latinLnBrk="0" hangingPunct="1">
        <a:defRPr sz="1800" kern="1200">
          <a:solidFill>
            <a:schemeClr val="tx1"/>
          </a:solidFill>
          <a:latin typeface="+mn-lt"/>
          <a:ea typeface="+mn-ea"/>
          <a:cs typeface="+mn-cs"/>
        </a:defRPr>
      </a:lvl2pPr>
      <a:lvl3pPr marL="914162" algn="l" defTabSz="914162" rtl="0" eaLnBrk="1" latinLnBrk="0" hangingPunct="1">
        <a:defRPr sz="1800" kern="1200">
          <a:solidFill>
            <a:schemeClr val="tx1"/>
          </a:solidFill>
          <a:latin typeface="+mn-lt"/>
          <a:ea typeface="+mn-ea"/>
          <a:cs typeface="+mn-cs"/>
        </a:defRPr>
      </a:lvl3pPr>
      <a:lvl4pPr marL="1371241" algn="l" defTabSz="914162" rtl="0" eaLnBrk="1" latinLnBrk="0" hangingPunct="1">
        <a:defRPr sz="1800" kern="1200">
          <a:solidFill>
            <a:schemeClr val="tx1"/>
          </a:solidFill>
          <a:latin typeface="+mn-lt"/>
          <a:ea typeface="+mn-ea"/>
          <a:cs typeface="+mn-cs"/>
        </a:defRPr>
      </a:lvl4pPr>
      <a:lvl5pPr marL="1828323" algn="l" defTabSz="914162" rtl="0" eaLnBrk="1" latinLnBrk="0" hangingPunct="1">
        <a:defRPr sz="1800" kern="1200">
          <a:solidFill>
            <a:schemeClr val="tx1"/>
          </a:solidFill>
          <a:latin typeface="+mn-lt"/>
          <a:ea typeface="+mn-ea"/>
          <a:cs typeface="+mn-cs"/>
        </a:defRPr>
      </a:lvl5pPr>
      <a:lvl6pPr marL="2285406" algn="l" defTabSz="914162" rtl="0" eaLnBrk="1" latinLnBrk="0" hangingPunct="1">
        <a:defRPr sz="1800" kern="1200">
          <a:solidFill>
            <a:schemeClr val="tx1"/>
          </a:solidFill>
          <a:latin typeface="+mn-lt"/>
          <a:ea typeface="+mn-ea"/>
          <a:cs typeface="+mn-cs"/>
        </a:defRPr>
      </a:lvl6pPr>
      <a:lvl7pPr marL="2742487" algn="l" defTabSz="914162" rtl="0" eaLnBrk="1" latinLnBrk="0" hangingPunct="1">
        <a:defRPr sz="1800" kern="1200">
          <a:solidFill>
            <a:schemeClr val="tx1"/>
          </a:solidFill>
          <a:latin typeface="+mn-lt"/>
          <a:ea typeface="+mn-ea"/>
          <a:cs typeface="+mn-cs"/>
        </a:defRPr>
      </a:lvl7pPr>
      <a:lvl8pPr marL="3199566" algn="l" defTabSz="914162" rtl="0" eaLnBrk="1" latinLnBrk="0" hangingPunct="1">
        <a:defRPr sz="1800" kern="1200">
          <a:solidFill>
            <a:schemeClr val="tx1"/>
          </a:solidFill>
          <a:latin typeface="+mn-lt"/>
          <a:ea typeface="+mn-ea"/>
          <a:cs typeface="+mn-cs"/>
        </a:defRPr>
      </a:lvl8pPr>
      <a:lvl9pPr marL="3656647" algn="l" defTabSz="914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doi.org/10.1103/PhysRevLett.128.212301" TargetMode="External"/><Relationship Id="rId1" Type="http://schemas.openxmlformats.org/officeDocument/2006/relationships/slideLayout" Target="../slideLayouts/slideLayout9.xml"/><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https://doi.org/10.18429/JACoW-IPAC2024-THPG32" TargetMode="Externa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9.xml"/><Relationship Id="rId5" Type="http://schemas.openxmlformats.org/officeDocument/2006/relationships/hyperlink" Target="https://doi.org/10.18429/JACoW-NAPAC2022-MOPA88" TargetMode="External"/><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doi.org/10.1063/4.0000242"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103/physrevlett.132.072501" TargetMode="External"/><Relationship Id="rId2" Type="http://schemas.openxmlformats.org/officeDocument/2006/relationships/hyperlink" Target="https://doi.org/10.1103/PhysRevAccelBeams.27.060101" TargetMode="Externa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a:xfrm>
            <a:off x="3644899" y="4063582"/>
            <a:ext cx="4902200" cy="1143000"/>
          </a:xfrm>
        </p:spPr>
        <p:txBody>
          <a:bodyPr/>
          <a:lstStyle/>
          <a:p>
            <a:r>
              <a:rPr lang="en-US" dirty="0"/>
              <a:t>Shriraj Kunjir (kunjir@frib.msu.edu), Dan Morris, Shen Zhao</a:t>
            </a:r>
          </a:p>
          <a:p>
            <a:br>
              <a:rPr lang="en-US" dirty="0"/>
            </a:br>
            <a:r>
              <a:rPr lang="en-US" dirty="0"/>
              <a:t>LLRF Workshop October 2025</a:t>
            </a:r>
          </a:p>
        </p:txBody>
      </p:sp>
      <p:sp>
        <p:nvSpPr>
          <p:cNvPr id="9219" name="Title 5"/>
          <p:cNvSpPr>
            <a:spLocks noGrp="1"/>
          </p:cNvSpPr>
          <p:nvPr>
            <p:ph type="title"/>
          </p:nvPr>
        </p:nvSpPr>
        <p:spPr>
          <a:xfrm>
            <a:off x="1414461" y="2809583"/>
            <a:ext cx="9363077" cy="911935"/>
          </a:xfrm>
        </p:spPr>
        <p:txBody>
          <a:bodyPr/>
          <a:lstStyle/>
          <a:p>
            <a:r>
              <a:rPr lang="en-US" dirty="0"/>
              <a:t>LLRF Progress at FRIB</a:t>
            </a:r>
            <a:br>
              <a:rPr lang="en-US" dirty="0"/>
            </a:br>
            <a:r>
              <a:rPr lang="en-US" dirty="0"/>
              <a:t>From Commissioning to Operation and Future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067100"/>
            <a:ext cx="12090400" cy="4937460"/>
          </a:xfrm>
        </p:spPr>
        <p:txBody>
          <a:bodyPr/>
          <a:lstStyle/>
          <a:p>
            <a:r>
              <a:rPr lang="en-US" dirty="0"/>
              <a:t>Calibration changes</a:t>
            </a:r>
          </a:p>
          <a:p>
            <a:pPr lvl="1"/>
            <a:r>
              <a:rPr lang="en-US" u="sng" dirty="0"/>
              <a:t>Amplitude</a:t>
            </a:r>
            <a:r>
              <a:rPr lang="en-US" dirty="0"/>
              <a:t>: changes in interface panel insertion loss</a:t>
            </a:r>
          </a:p>
          <a:p>
            <a:pPr lvl="2"/>
            <a:r>
              <a:rPr lang="en-US" dirty="0"/>
              <a:t>Change in resistance measured between the center pin of the type-N connector and ground</a:t>
            </a:r>
          </a:p>
          <a:p>
            <a:pPr lvl="2"/>
            <a:r>
              <a:rPr lang="en-US" dirty="0"/>
              <a:t>Resolution: quick response procedure (cleaning) developed in Summer 2024</a:t>
            </a:r>
          </a:p>
          <a:p>
            <a:pPr lvl="2"/>
            <a:r>
              <a:rPr lang="en-US" dirty="0"/>
              <a:t>Root cause: cavity discharge event most likely the cause for failure. Still investigating</a:t>
            </a:r>
          </a:p>
          <a:p>
            <a:pPr lvl="1"/>
            <a:r>
              <a:rPr lang="en-US" u="sng" dirty="0"/>
              <a:t>Phase</a:t>
            </a:r>
            <a:r>
              <a:rPr lang="en-US" dirty="0"/>
              <a:t>: Bug inside firmware affects ~3% of the half wave resonator (HWR) LLRF controllers upon each reboot, hard to diagnose</a:t>
            </a:r>
          </a:p>
          <a:p>
            <a:pPr lvl="2"/>
            <a:r>
              <a:rPr lang="en-US" dirty="0"/>
              <a:t>Resolution: firmware bug fixed; establish baseline measurement for future reference</a:t>
            </a:r>
          </a:p>
          <a:p>
            <a:pPr lvl="2"/>
            <a:r>
              <a:rPr lang="en-US" dirty="0"/>
              <a:t>Root cause: Improper synchronization of counters in a look-up table based digital mixer</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Typical LLRF Calibration Issues</a:t>
            </a:r>
          </a:p>
        </p:txBody>
      </p:sp>
      <p:sp>
        <p:nvSpPr>
          <p:cNvPr id="4" name="Footer Placeholder 3"/>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10</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200" y="3822823"/>
            <a:ext cx="3649770" cy="2273176"/>
          </a:xfrm>
          <a:prstGeom prst="rect">
            <a:avLst/>
          </a:prstGeom>
        </p:spPr>
      </p:pic>
      <p:sp>
        <p:nvSpPr>
          <p:cNvPr id="11" name="TextBox 10">
            <a:extLst>
              <a:ext uri="{FF2B5EF4-FFF2-40B4-BE49-F238E27FC236}">
                <a16:creationId xmlns:a16="http://schemas.microsoft.com/office/drawing/2014/main" id="{F60F61A5-C766-51AA-6932-9C9A688CB61A}"/>
              </a:ext>
            </a:extLst>
          </p:cNvPr>
          <p:cNvSpPr txBox="1"/>
          <p:nvPr/>
        </p:nvSpPr>
        <p:spPr>
          <a:xfrm>
            <a:off x="9125159" y="3507932"/>
            <a:ext cx="2315852" cy="369332"/>
          </a:xfrm>
          <a:prstGeom prst="rect">
            <a:avLst/>
          </a:prstGeom>
          <a:noFill/>
        </p:spPr>
        <p:txBody>
          <a:bodyPr wrap="square" rtlCol="0">
            <a:spAutoFit/>
          </a:bodyPr>
          <a:lstStyle/>
          <a:p>
            <a:r>
              <a:rPr lang="en-US" dirty="0">
                <a:solidFill>
                  <a:srgbClr val="00B050"/>
                </a:solidFill>
              </a:rPr>
              <a:t>Interface panel PCB</a:t>
            </a:r>
          </a:p>
        </p:txBody>
      </p:sp>
      <p:pic>
        <p:nvPicPr>
          <p:cNvPr id="7" name="Picture 6">
            <a:extLst>
              <a:ext uri="{FF2B5EF4-FFF2-40B4-BE49-F238E27FC236}">
                <a16:creationId xmlns:a16="http://schemas.microsoft.com/office/drawing/2014/main" id="{81554C7C-FF27-FBA5-E549-FC4FD2644BF5}"/>
              </a:ext>
            </a:extLst>
          </p:cNvPr>
          <p:cNvPicPr>
            <a:picLocks noChangeAspect="1"/>
          </p:cNvPicPr>
          <p:nvPr/>
        </p:nvPicPr>
        <p:blipFill>
          <a:blip r:embed="rId3"/>
          <a:stretch>
            <a:fillRect/>
          </a:stretch>
        </p:blipFill>
        <p:spPr>
          <a:xfrm>
            <a:off x="1793825" y="3629538"/>
            <a:ext cx="5903861" cy="2405926"/>
          </a:xfrm>
          <a:prstGeom prst="rect">
            <a:avLst/>
          </a:prstGeom>
        </p:spPr>
      </p:pic>
      <p:sp>
        <p:nvSpPr>
          <p:cNvPr id="12" name="TextBox 11">
            <a:extLst>
              <a:ext uri="{FF2B5EF4-FFF2-40B4-BE49-F238E27FC236}">
                <a16:creationId xmlns:a16="http://schemas.microsoft.com/office/drawing/2014/main" id="{AE371715-29A7-FD63-24E4-84508249637F}"/>
              </a:ext>
            </a:extLst>
          </p:cNvPr>
          <p:cNvSpPr txBox="1"/>
          <p:nvPr/>
        </p:nvSpPr>
        <p:spPr>
          <a:xfrm>
            <a:off x="3333829" y="5421568"/>
            <a:ext cx="2823852" cy="369332"/>
          </a:xfrm>
          <a:prstGeom prst="rect">
            <a:avLst/>
          </a:prstGeom>
          <a:noFill/>
        </p:spPr>
        <p:txBody>
          <a:bodyPr wrap="square" rtlCol="0">
            <a:spAutoFit/>
          </a:bodyPr>
          <a:lstStyle/>
          <a:p>
            <a:r>
              <a:rPr lang="en-US" dirty="0">
                <a:solidFill>
                  <a:srgbClr val="00B050"/>
                </a:solidFill>
              </a:rPr>
              <a:t>Interface panel schematic</a:t>
            </a:r>
          </a:p>
        </p:txBody>
      </p:sp>
    </p:spTree>
    <p:extLst>
      <p:ext uri="{BB962C8B-B14F-4D97-AF65-F5344CB8AC3E}">
        <p14:creationId xmlns:p14="http://schemas.microsoft.com/office/powerpoint/2010/main" val="3405742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AD6B-9567-79D2-FBBB-7416205AB65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430685-3957-D40D-D196-615C2370D5AF}"/>
              </a:ext>
            </a:extLst>
          </p:cNvPr>
          <p:cNvSpPr>
            <a:spLocks noGrp="1"/>
          </p:cNvSpPr>
          <p:nvPr>
            <p:ph idx="1"/>
          </p:nvPr>
        </p:nvSpPr>
        <p:spPr>
          <a:xfrm>
            <a:off x="101600" y="1067100"/>
            <a:ext cx="12090400" cy="4937460"/>
          </a:xfrm>
        </p:spPr>
        <p:txBody>
          <a:bodyPr/>
          <a:lstStyle/>
          <a:p>
            <a:endParaRPr lang="en-US" dirty="0"/>
          </a:p>
          <a:p>
            <a:endParaRPr lang="en-US" dirty="0"/>
          </a:p>
        </p:txBody>
      </p:sp>
      <p:sp>
        <p:nvSpPr>
          <p:cNvPr id="3" name="Title 2">
            <a:extLst>
              <a:ext uri="{FF2B5EF4-FFF2-40B4-BE49-F238E27FC236}">
                <a16:creationId xmlns:a16="http://schemas.microsoft.com/office/drawing/2014/main" id="{CF7295F9-3248-3FCD-2A25-BDE64989C02D}"/>
              </a:ext>
            </a:extLst>
          </p:cNvPr>
          <p:cNvSpPr>
            <a:spLocks noGrp="1"/>
          </p:cNvSpPr>
          <p:nvPr>
            <p:ph type="title"/>
          </p:nvPr>
        </p:nvSpPr>
        <p:spPr/>
        <p:txBody>
          <a:bodyPr/>
          <a:lstStyle/>
          <a:p>
            <a:r>
              <a:rPr lang="en-US" dirty="0"/>
              <a:t>Reference clock rework (problem)</a:t>
            </a:r>
          </a:p>
        </p:txBody>
      </p:sp>
      <p:sp>
        <p:nvSpPr>
          <p:cNvPr id="4" name="Footer Placeholder 3">
            <a:extLst>
              <a:ext uri="{FF2B5EF4-FFF2-40B4-BE49-F238E27FC236}">
                <a16:creationId xmlns:a16="http://schemas.microsoft.com/office/drawing/2014/main" id="{30D2D9FB-9104-AE16-028D-932D5A143C8B}"/>
              </a:ext>
            </a:extLst>
          </p:cNvPr>
          <p:cNvSpPr>
            <a:spLocks noGrp="1"/>
          </p:cNvSpPr>
          <p:nvPr>
            <p:ph type="ftr" sz="quarter" idx="10"/>
          </p:nvPr>
        </p:nvSpPr>
        <p:spPr/>
        <p:txBody>
          <a:bodyPr/>
          <a:lstStyle/>
          <a:p>
            <a:pPr>
              <a:defRPr/>
            </a:pPr>
            <a:r>
              <a:rPr lang="en-US" dirty="0"/>
              <a:t>Shriraj Kunjir, LLRF Workshop October 2025</a:t>
            </a:r>
          </a:p>
        </p:txBody>
      </p:sp>
      <p:sp>
        <p:nvSpPr>
          <p:cNvPr id="5" name="Slide Number Placeholder 4">
            <a:extLst>
              <a:ext uri="{FF2B5EF4-FFF2-40B4-BE49-F238E27FC236}">
                <a16:creationId xmlns:a16="http://schemas.microsoft.com/office/drawing/2014/main" id="{0094B47C-32AD-2FEE-A5BA-B5A2CE3491F8}"/>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11</a:t>
            </a:fld>
            <a:endParaRPr lang="en-US" dirty="0"/>
          </a:p>
        </p:txBody>
      </p:sp>
      <p:pic>
        <p:nvPicPr>
          <p:cNvPr id="6" name="Picture 5">
            <a:extLst>
              <a:ext uri="{FF2B5EF4-FFF2-40B4-BE49-F238E27FC236}">
                <a16:creationId xmlns:a16="http://schemas.microsoft.com/office/drawing/2014/main" id="{0B43BD8B-2BF4-62BE-C067-7B39420AD0A1}"/>
              </a:ext>
            </a:extLst>
          </p:cNvPr>
          <p:cNvPicPr>
            <a:picLocks noChangeAspect="1"/>
          </p:cNvPicPr>
          <p:nvPr/>
        </p:nvPicPr>
        <p:blipFill>
          <a:blip r:embed="rId2" cstate="print">
            <a:extLst>
              <a:ext uri="{28A0092B-C50C-407E-A947-70E740481C1C}">
                <a14:useLocalDpi xmlns:a14="http://schemas.microsoft.com/office/drawing/2010/main" val="0"/>
              </a:ext>
            </a:extLst>
          </a:blip>
          <a:srcRect l="8261" t="16977" b="18996"/>
          <a:stretch>
            <a:fillRect/>
          </a:stretch>
        </p:blipFill>
        <p:spPr bwMode="auto">
          <a:xfrm>
            <a:off x="4703881" y="1022136"/>
            <a:ext cx="2538730" cy="2362200"/>
          </a:xfrm>
          <a:prstGeom prst="rect">
            <a:avLst/>
          </a:prstGeom>
          <a:noFill/>
          <a:ln>
            <a:noFill/>
          </a:ln>
        </p:spPr>
      </p:pic>
      <p:pic>
        <p:nvPicPr>
          <p:cNvPr id="7" name="Picture 6">
            <a:extLst>
              <a:ext uri="{FF2B5EF4-FFF2-40B4-BE49-F238E27FC236}">
                <a16:creationId xmlns:a16="http://schemas.microsoft.com/office/drawing/2014/main" id="{A800BDB8-DF55-0870-E2A1-0B9DC54EF45B}"/>
              </a:ext>
            </a:extLst>
          </p:cNvPr>
          <p:cNvPicPr>
            <a:picLocks noChangeAspect="1"/>
          </p:cNvPicPr>
          <p:nvPr/>
        </p:nvPicPr>
        <p:blipFill>
          <a:blip r:embed="rId3" cstate="print">
            <a:extLst>
              <a:ext uri="{28A0092B-C50C-407E-A947-70E740481C1C}">
                <a14:useLocalDpi xmlns:a14="http://schemas.microsoft.com/office/drawing/2010/main" val="0"/>
              </a:ext>
            </a:extLst>
          </a:blip>
          <a:srcRect b="23214"/>
          <a:stretch>
            <a:fillRect/>
          </a:stretch>
        </p:blipFill>
        <p:spPr bwMode="auto">
          <a:xfrm>
            <a:off x="7284517" y="1026853"/>
            <a:ext cx="2298577" cy="2352766"/>
          </a:xfrm>
          <a:prstGeom prst="rect">
            <a:avLst/>
          </a:prstGeom>
          <a:noFill/>
          <a:ln>
            <a:noFill/>
          </a:ln>
        </p:spPr>
      </p:pic>
      <p:pic>
        <p:nvPicPr>
          <p:cNvPr id="15" name="Picture 14">
            <a:extLst>
              <a:ext uri="{FF2B5EF4-FFF2-40B4-BE49-F238E27FC236}">
                <a16:creationId xmlns:a16="http://schemas.microsoft.com/office/drawing/2014/main" id="{7F08CF66-BD5C-509F-7427-03FF71F0A435}"/>
              </a:ext>
            </a:extLst>
          </p:cNvPr>
          <p:cNvPicPr>
            <a:picLocks noChangeAspect="1"/>
          </p:cNvPicPr>
          <p:nvPr/>
        </p:nvPicPr>
        <p:blipFill>
          <a:blip r:embed="rId4"/>
          <a:stretch>
            <a:fillRect/>
          </a:stretch>
        </p:blipFill>
        <p:spPr>
          <a:xfrm>
            <a:off x="9651634" y="1026854"/>
            <a:ext cx="2488144" cy="2352766"/>
          </a:xfrm>
          <a:prstGeom prst="rect">
            <a:avLst/>
          </a:prstGeom>
        </p:spPr>
      </p:pic>
      <p:pic>
        <p:nvPicPr>
          <p:cNvPr id="17" name="Picture 16">
            <a:extLst>
              <a:ext uri="{FF2B5EF4-FFF2-40B4-BE49-F238E27FC236}">
                <a16:creationId xmlns:a16="http://schemas.microsoft.com/office/drawing/2014/main" id="{DF5BE8EF-B3BD-FDC4-83B4-76BFE3ADC4A2}"/>
              </a:ext>
            </a:extLst>
          </p:cNvPr>
          <p:cNvPicPr>
            <a:picLocks noChangeAspect="1"/>
          </p:cNvPicPr>
          <p:nvPr/>
        </p:nvPicPr>
        <p:blipFill>
          <a:blip r:embed="rId5"/>
          <a:stretch>
            <a:fillRect/>
          </a:stretch>
        </p:blipFill>
        <p:spPr>
          <a:xfrm>
            <a:off x="7603495" y="3821004"/>
            <a:ext cx="1895739" cy="1929081"/>
          </a:xfrm>
          <a:prstGeom prst="rect">
            <a:avLst/>
          </a:prstGeom>
        </p:spPr>
      </p:pic>
      <p:pic>
        <p:nvPicPr>
          <p:cNvPr id="19" name="Picture 18">
            <a:extLst>
              <a:ext uri="{FF2B5EF4-FFF2-40B4-BE49-F238E27FC236}">
                <a16:creationId xmlns:a16="http://schemas.microsoft.com/office/drawing/2014/main" id="{47643969-C4EC-43DD-81FE-F88028CFE39E}"/>
              </a:ext>
            </a:extLst>
          </p:cNvPr>
          <p:cNvPicPr>
            <a:picLocks noChangeAspect="1"/>
          </p:cNvPicPr>
          <p:nvPr/>
        </p:nvPicPr>
        <p:blipFill>
          <a:blip r:embed="rId6"/>
          <a:stretch>
            <a:fillRect/>
          </a:stretch>
        </p:blipFill>
        <p:spPr>
          <a:xfrm>
            <a:off x="10058400" y="3840846"/>
            <a:ext cx="1690715" cy="1900003"/>
          </a:xfrm>
          <a:prstGeom prst="rect">
            <a:avLst/>
          </a:prstGeom>
        </p:spPr>
      </p:pic>
      <p:pic>
        <p:nvPicPr>
          <p:cNvPr id="21" name="Picture 20">
            <a:extLst>
              <a:ext uri="{FF2B5EF4-FFF2-40B4-BE49-F238E27FC236}">
                <a16:creationId xmlns:a16="http://schemas.microsoft.com/office/drawing/2014/main" id="{42F3C7E6-A513-D3DD-5B89-88DA267151A6}"/>
              </a:ext>
            </a:extLst>
          </p:cNvPr>
          <p:cNvPicPr>
            <a:picLocks noChangeAspect="1"/>
          </p:cNvPicPr>
          <p:nvPr/>
        </p:nvPicPr>
        <p:blipFill>
          <a:blip r:embed="rId7"/>
          <a:stretch>
            <a:fillRect/>
          </a:stretch>
        </p:blipFill>
        <p:spPr>
          <a:xfrm>
            <a:off x="5466751" y="3841046"/>
            <a:ext cx="1817766" cy="1899803"/>
          </a:xfrm>
          <a:prstGeom prst="rect">
            <a:avLst/>
          </a:prstGeom>
        </p:spPr>
      </p:pic>
      <p:sp>
        <p:nvSpPr>
          <p:cNvPr id="24" name="Content Placeholder 1">
            <a:extLst>
              <a:ext uri="{FF2B5EF4-FFF2-40B4-BE49-F238E27FC236}">
                <a16:creationId xmlns:a16="http://schemas.microsoft.com/office/drawing/2014/main" id="{B58D0542-825F-103E-F9D2-B0B2A45A6E4C}"/>
              </a:ext>
            </a:extLst>
          </p:cNvPr>
          <p:cNvSpPr txBox="1">
            <a:spLocks/>
          </p:cNvSpPr>
          <p:nvPr/>
        </p:nvSpPr>
        <p:spPr bwMode="auto">
          <a:xfrm>
            <a:off x="101600" y="1067100"/>
            <a:ext cx="4560376" cy="49374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Reference clock cable intermittent connections</a:t>
            </a:r>
          </a:p>
          <a:p>
            <a:pPr lvl="1"/>
            <a:r>
              <a:rPr lang="en-US" dirty="0"/>
              <a:t>Changes observed in cavity phase as seen by beam</a:t>
            </a:r>
          </a:p>
          <a:p>
            <a:pPr lvl="1"/>
            <a:r>
              <a:rPr lang="en-US" dirty="0"/>
              <a:t>Fluctuations (a few tenth of a dB) of S21 measurement were observed when testing the cable</a:t>
            </a:r>
            <a:endParaRPr lang="en-US" kern="0" dirty="0"/>
          </a:p>
          <a:p>
            <a:r>
              <a:rPr lang="en-US" dirty="0"/>
              <a:t>Upon inspection observed</a:t>
            </a:r>
          </a:p>
          <a:p>
            <a:pPr lvl="1"/>
            <a:r>
              <a:rPr lang="en-US" dirty="0"/>
              <a:t>Copper debris pieces were found when removing the old connector from the cable; some larger than the ones shown in the pictures</a:t>
            </a:r>
          </a:p>
          <a:p>
            <a:pPr lvl="1"/>
            <a:r>
              <a:rPr lang="en-US" kern="0" dirty="0"/>
              <a:t>Inner conductor was deformed</a:t>
            </a:r>
          </a:p>
          <a:p>
            <a:r>
              <a:rPr lang="en-US" dirty="0"/>
              <a:t>Carefully re-terminating cables and prying open the inner conductor pins resolved the issue			</a:t>
            </a:r>
            <a:endParaRPr lang="en-US" kern="0" dirty="0"/>
          </a:p>
        </p:txBody>
      </p:sp>
      <p:sp>
        <p:nvSpPr>
          <p:cNvPr id="25" name="TextBox 24">
            <a:extLst>
              <a:ext uri="{FF2B5EF4-FFF2-40B4-BE49-F238E27FC236}">
                <a16:creationId xmlns:a16="http://schemas.microsoft.com/office/drawing/2014/main" id="{CEC05CAF-DED2-1A10-239B-38D07F3B4C2A}"/>
              </a:ext>
            </a:extLst>
          </p:cNvPr>
          <p:cNvSpPr txBox="1"/>
          <p:nvPr/>
        </p:nvSpPr>
        <p:spPr>
          <a:xfrm>
            <a:off x="5466752" y="5757296"/>
            <a:ext cx="1824194" cy="276999"/>
          </a:xfrm>
          <a:prstGeom prst="rect">
            <a:avLst/>
          </a:prstGeom>
          <a:noFill/>
        </p:spPr>
        <p:txBody>
          <a:bodyPr wrap="square" rtlCol="0">
            <a:spAutoFit/>
          </a:bodyPr>
          <a:lstStyle/>
          <a:p>
            <a:pPr algn="ctr"/>
            <a:r>
              <a:rPr lang="en-US" sz="1200" dirty="0"/>
              <a:t>Good connector</a:t>
            </a:r>
          </a:p>
        </p:txBody>
      </p:sp>
      <p:sp>
        <p:nvSpPr>
          <p:cNvPr id="26" name="TextBox 25">
            <a:extLst>
              <a:ext uri="{FF2B5EF4-FFF2-40B4-BE49-F238E27FC236}">
                <a16:creationId xmlns:a16="http://schemas.microsoft.com/office/drawing/2014/main" id="{D19125AC-501C-6EF2-709D-C3D56C4BE70C}"/>
              </a:ext>
            </a:extLst>
          </p:cNvPr>
          <p:cNvSpPr txBox="1"/>
          <p:nvPr/>
        </p:nvSpPr>
        <p:spPr>
          <a:xfrm>
            <a:off x="7603495" y="5757296"/>
            <a:ext cx="1895739" cy="276999"/>
          </a:xfrm>
          <a:prstGeom prst="rect">
            <a:avLst/>
          </a:prstGeom>
          <a:noFill/>
        </p:spPr>
        <p:txBody>
          <a:bodyPr wrap="square" rtlCol="0">
            <a:spAutoFit/>
          </a:bodyPr>
          <a:lstStyle/>
          <a:p>
            <a:pPr algn="ctr"/>
            <a:r>
              <a:rPr lang="en-US" sz="1200" dirty="0"/>
              <a:t>Bad dented connector</a:t>
            </a:r>
          </a:p>
        </p:txBody>
      </p:sp>
      <p:sp>
        <p:nvSpPr>
          <p:cNvPr id="27" name="TextBox 26">
            <a:extLst>
              <a:ext uri="{FF2B5EF4-FFF2-40B4-BE49-F238E27FC236}">
                <a16:creationId xmlns:a16="http://schemas.microsoft.com/office/drawing/2014/main" id="{82135E66-C4FE-FCEA-B7FB-499B87527492}"/>
              </a:ext>
            </a:extLst>
          </p:cNvPr>
          <p:cNvSpPr txBox="1"/>
          <p:nvPr/>
        </p:nvSpPr>
        <p:spPr>
          <a:xfrm>
            <a:off x="6475628" y="3390430"/>
            <a:ext cx="1958177" cy="276999"/>
          </a:xfrm>
          <a:prstGeom prst="rect">
            <a:avLst/>
          </a:prstGeom>
          <a:noFill/>
        </p:spPr>
        <p:txBody>
          <a:bodyPr wrap="square" rtlCol="0">
            <a:spAutoFit/>
          </a:bodyPr>
          <a:lstStyle/>
          <a:p>
            <a:r>
              <a:rPr lang="en-US" sz="1200" dirty="0"/>
              <a:t>Debris inside connector</a:t>
            </a:r>
          </a:p>
        </p:txBody>
      </p:sp>
      <p:sp>
        <p:nvSpPr>
          <p:cNvPr id="8" name="TextBox 7">
            <a:extLst>
              <a:ext uri="{FF2B5EF4-FFF2-40B4-BE49-F238E27FC236}">
                <a16:creationId xmlns:a16="http://schemas.microsoft.com/office/drawing/2014/main" id="{202FA67E-452C-78E2-8EF7-67ACEA49FA54}"/>
              </a:ext>
            </a:extLst>
          </p:cNvPr>
          <p:cNvSpPr txBox="1"/>
          <p:nvPr/>
        </p:nvSpPr>
        <p:spPr>
          <a:xfrm>
            <a:off x="10058400" y="5749018"/>
            <a:ext cx="1690715" cy="276999"/>
          </a:xfrm>
          <a:prstGeom prst="rect">
            <a:avLst/>
          </a:prstGeom>
          <a:noFill/>
        </p:spPr>
        <p:txBody>
          <a:bodyPr wrap="square" rtlCol="0">
            <a:spAutoFit/>
          </a:bodyPr>
          <a:lstStyle/>
          <a:p>
            <a:pPr algn="ctr"/>
            <a:r>
              <a:rPr lang="en-US" sz="1200" dirty="0"/>
              <a:t>Slanted cut and dent</a:t>
            </a:r>
          </a:p>
        </p:txBody>
      </p:sp>
      <p:sp>
        <p:nvSpPr>
          <p:cNvPr id="9" name="TextBox 8">
            <a:extLst>
              <a:ext uri="{FF2B5EF4-FFF2-40B4-BE49-F238E27FC236}">
                <a16:creationId xmlns:a16="http://schemas.microsoft.com/office/drawing/2014/main" id="{4552EC05-5CE8-FEE7-DC0E-C09005269466}"/>
              </a:ext>
            </a:extLst>
          </p:cNvPr>
          <p:cNvSpPr txBox="1"/>
          <p:nvPr/>
        </p:nvSpPr>
        <p:spPr>
          <a:xfrm>
            <a:off x="9924668" y="3387902"/>
            <a:ext cx="1958177" cy="276999"/>
          </a:xfrm>
          <a:prstGeom prst="rect">
            <a:avLst/>
          </a:prstGeom>
          <a:noFill/>
        </p:spPr>
        <p:txBody>
          <a:bodyPr wrap="square" rtlCol="0">
            <a:spAutoFit/>
          </a:bodyPr>
          <a:lstStyle/>
          <a:p>
            <a:r>
              <a:rPr lang="en-US" sz="1200" dirty="0"/>
              <a:t>Deformed connector shell</a:t>
            </a:r>
          </a:p>
        </p:txBody>
      </p:sp>
    </p:spTree>
    <p:extLst>
      <p:ext uri="{BB962C8B-B14F-4D97-AF65-F5344CB8AC3E}">
        <p14:creationId xmlns:p14="http://schemas.microsoft.com/office/powerpoint/2010/main" val="2524856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8A286-9759-2CC6-DC88-27E8B8D6917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6D1177-AFAD-9181-41E4-69E8F97E6CD7}"/>
              </a:ext>
            </a:extLst>
          </p:cNvPr>
          <p:cNvSpPr>
            <a:spLocks noGrp="1"/>
          </p:cNvSpPr>
          <p:nvPr>
            <p:ph idx="1"/>
          </p:nvPr>
        </p:nvSpPr>
        <p:spPr>
          <a:xfrm>
            <a:off x="101600" y="1067100"/>
            <a:ext cx="7239168" cy="4937460"/>
          </a:xfrm>
        </p:spPr>
        <p:txBody>
          <a:bodyPr/>
          <a:lstStyle/>
          <a:p>
            <a:r>
              <a:rPr lang="en-US" dirty="0"/>
              <a:t>Method 1 (</a:t>
            </a:r>
            <a:r>
              <a:rPr lang="en-US" dirty="0">
                <a:solidFill>
                  <a:schemeClr val="accent3">
                    <a:lumMod val="60000"/>
                    <a:lumOff val="40000"/>
                  </a:schemeClr>
                </a:solidFill>
              </a:rPr>
              <a:t>blue</a:t>
            </a:r>
            <a:r>
              <a:rPr lang="en-US" dirty="0"/>
              <a:t>)</a:t>
            </a:r>
          </a:p>
          <a:p>
            <a:pPr lvl="1"/>
            <a:r>
              <a:rPr lang="en-US" dirty="0" err="1"/>
              <a:t>FieldFox</a:t>
            </a:r>
            <a:r>
              <a:rPr lang="en-US" dirty="0"/>
              <a:t> (handheld vector voltmeter)</a:t>
            </a:r>
          </a:p>
          <a:p>
            <a:pPr lvl="1"/>
            <a:r>
              <a:rPr lang="en-US" dirty="0"/>
              <a:t>Less efficient (a whole day for the linac)</a:t>
            </a:r>
          </a:p>
          <a:p>
            <a:pPr lvl="2"/>
            <a:r>
              <a:rPr lang="en-US" dirty="0"/>
              <a:t>Only one test equipment available</a:t>
            </a:r>
          </a:p>
          <a:p>
            <a:pPr lvl="2"/>
            <a:r>
              <a:rPr lang="en-US" dirty="0"/>
              <a:t>Need to write down the measurement and enter in a spreadsheet</a:t>
            </a:r>
          </a:p>
          <a:p>
            <a:r>
              <a:rPr lang="en-US" dirty="0"/>
              <a:t>Method 2 (</a:t>
            </a:r>
            <a:r>
              <a:rPr lang="en-US" dirty="0">
                <a:solidFill>
                  <a:schemeClr val="accent4">
                    <a:lumMod val="60000"/>
                    <a:lumOff val="40000"/>
                  </a:schemeClr>
                </a:solidFill>
              </a:rPr>
              <a:t>green</a:t>
            </a:r>
            <a:r>
              <a:rPr lang="en-US" dirty="0"/>
              <a:t>)</a:t>
            </a:r>
          </a:p>
          <a:p>
            <a:pPr lvl="1"/>
            <a:r>
              <a:rPr lang="en-US" dirty="0"/>
              <a:t>Use a spare channel of one LLRF controller in each rack</a:t>
            </a:r>
          </a:p>
          <a:p>
            <a:pPr lvl="1"/>
            <a:r>
              <a:rPr lang="en-US" dirty="0"/>
              <a:t>More efficient (1 hour or less for the linac)</a:t>
            </a:r>
          </a:p>
          <a:p>
            <a:pPr lvl="2"/>
            <a:r>
              <a:rPr lang="en-US" dirty="0"/>
              <a:t>Using Python script to record measurement directly from PV</a:t>
            </a:r>
          </a:p>
          <a:p>
            <a:pPr lvl="2"/>
            <a:r>
              <a:rPr lang="en-US" dirty="0"/>
              <a:t>Using Python script for post processing (get results within minutes)</a:t>
            </a:r>
          </a:p>
          <a:p>
            <a:pPr lvl="1"/>
            <a:r>
              <a:rPr lang="en-US" dirty="0"/>
              <a:t>Relative measurement compared to cavity 1</a:t>
            </a:r>
          </a:p>
          <a:p>
            <a:pPr lvl="2"/>
            <a:r>
              <a:rPr lang="en-US" dirty="0"/>
              <a:t>No information about phase difference between </a:t>
            </a:r>
            <a:br>
              <a:rPr lang="en-US" dirty="0"/>
            </a:br>
            <a:r>
              <a:rPr lang="en-US" dirty="0"/>
              <a:t>cryomodules</a:t>
            </a:r>
          </a:p>
          <a:p>
            <a:pPr lvl="1"/>
            <a:endParaRPr lang="en-US" dirty="0"/>
          </a:p>
          <a:p>
            <a:endParaRPr lang="en-US" dirty="0"/>
          </a:p>
          <a:p>
            <a:pPr lvl="2"/>
            <a:endParaRPr lang="en-US" dirty="0"/>
          </a:p>
        </p:txBody>
      </p:sp>
      <p:sp>
        <p:nvSpPr>
          <p:cNvPr id="3" name="Title 2">
            <a:extLst>
              <a:ext uri="{FF2B5EF4-FFF2-40B4-BE49-F238E27FC236}">
                <a16:creationId xmlns:a16="http://schemas.microsoft.com/office/drawing/2014/main" id="{7EC93F4F-4A99-E2EC-7743-FA3811B2695F}"/>
              </a:ext>
            </a:extLst>
          </p:cNvPr>
          <p:cNvSpPr>
            <a:spLocks noGrp="1"/>
          </p:cNvSpPr>
          <p:nvPr>
            <p:ph type="title"/>
          </p:nvPr>
        </p:nvSpPr>
        <p:spPr/>
        <p:txBody>
          <a:bodyPr/>
          <a:lstStyle/>
          <a:p>
            <a:r>
              <a:rPr lang="en-US" dirty="0"/>
              <a:t>Reference clock rework (phase measurement methods)</a:t>
            </a:r>
          </a:p>
        </p:txBody>
      </p:sp>
      <p:sp>
        <p:nvSpPr>
          <p:cNvPr id="4" name="Footer Placeholder 3">
            <a:extLst>
              <a:ext uri="{FF2B5EF4-FFF2-40B4-BE49-F238E27FC236}">
                <a16:creationId xmlns:a16="http://schemas.microsoft.com/office/drawing/2014/main" id="{99F265C6-EA75-CC1B-774F-7BCE826DDFB0}"/>
              </a:ext>
            </a:extLst>
          </p:cNvPr>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a:extLst>
              <a:ext uri="{FF2B5EF4-FFF2-40B4-BE49-F238E27FC236}">
                <a16:creationId xmlns:a16="http://schemas.microsoft.com/office/drawing/2014/main" id="{1E32EF5D-8D6C-E654-AF1F-E108ACEFDF9C}"/>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12</a:t>
            </a:fld>
            <a:endParaRPr lang="en-US" dirty="0"/>
          </a:p>
        </p:txBody>
      </p:sp>
      <p:sp>
        <p:nvSpPr>
          <p:cNvPr id="6" name="Rectangle 5">
            <a:extLst>
              <a:ext uri="{FF2B5EF4-FFF2-40B4-BE49-F238E27FC236}">
                <a16:creationId xmlns:a16="http://schemas.microsoft.com/office/drawing/2014/main" id="{B8FD9B2D-8250-55A8-2513-091750C17B0F}"/>
              </a:ext>
            </a:extLst>
          </p:cNvPr>
          <p:cNvSpPr/>
          <p:nvPr/>
        </p:nvSpPr>
        <p:spPr>
          <a:xfrm>
            <a:off x="9474114" y="1442004"/>
            <a:ext cx="1051560" cy="292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Patch Panel 1</a:t>
            </a:r>
          </a:p>
        </p:txBody>
      </p:sp>
      <p:sp>
        <p:nvSpPr>
          <p:cNvPr id="7" name="Rectangle 6">
            <a:extLst>
              <a:ext uri="{FF2B5EF4-FFF2-40B4-BE49-F238E27FC236}">
                <a16:creationId xmlns:a16="http://schemas.microsoft.com/office/drawing/2014/main" id="{CEBA4CB2-C986-87AC-D2CC-49ACAC3635F1}"/>
              </a:ext>
            </a:extLst>
          </p:cNvPr>
          <p:cNvSpPr/>
          <p:nvPr/>
        </p:nvSpPr>
        <p:spPr>
          <a:xfrm>
            <a:off x="7873914" y="1442004"/>
            <a:ext cx="1097280" cy="84721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FieldFox</a:t>
            </a:r>
            <a:endParaRPr lang="en-US" sz="1600" dirty="0"/>
          </a:p>
          <a:p>
            <a:pPr algn="ctr"/>
            <a:r>
              <a:rPr lang="en-US" dirty="0"/>
              <a:t>(VVM)</a:t>
            </a:r>
          </a:p>
        </p:txBody>
      </p:sp>
      <p:cxnSp>
        <p:nvCxnSpPr>
          <p:cNvPr id="8" name="Straight Arrow Connector 7">
            <a:extLst>
              <a:ext uri="{FF2B5EF4-FFF2-40B4-BE49-F238E27FC236}">
                <a16:creationId xmlns:a16="http://schemas.microsoft.com/office/drawing/2014/main" id="{2ECE90BD-2218-7698-74F5-ED64CCCA3DED}"/>
              </a:ext>
            </a:extLst>
          </p:cNvPr>
          <p:cNvCxnSpPr>
            <a:endCxn id="6" idx="0"/>
          </p:cNvCxnSpPr>
          <p:nvPr/>
        </p:nvCxnSpPr>
        <p:spPr>
          <a:xfrm>
            <a:off x="9997609" y="1067100"/>
            <a:ext cx="2285" cy="374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24631B0-7F45-45F6-72B9-F7781E5BD9F9}"/>
              </a:ext>
            </a:extLst>
          </p:cNvPr>
          <p:cNvSpPr/>
          <p:nvPr/>
        </p:nvSpPr>
        <p:spPr>
          <a:xfrm>
            <a:off x="9474114" y="1719467"/>
            <a:ext cx="1051560" cy="292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Patch Panel 2</a:t>
            </a:r>
          </a:p>
        </p:txBody>
      </p:sp>
      <p:sp>
        <p:nvSpPr>
          <p:cNvPr id="10" name="Rectangle 9">
            <a:extLst>
              <a:ext uri="{FF2B5EF4-FFF2-40B4-BE49-F238E27FC236}">
                <a16:creationId xmlns:a16="http://schemas.microsoft.com/office/drawing/2014/main" id="{E54EC493-F2AE-03C0-D459-88CA1E31259E}"/>
              </a:ext>
            </a:extLst>
          </p:cNvPr>
          <p:cNvSpPr/>
          <p:nvPr/>
        </p:nvSpPr>
        <p:spPr>
          <a:xfrm>
            <a:off x="9474114" y="2011757"/>
            <a:ext cx="1051560" cy="292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Patch Panel 3</a:t>
            </a:r>
          </a:p>
        </p:txBody>
      </p:sp>
      <p:sp>
        <p:nvSpPr>
          <p:cNvPr id="11" name="Rectangle 10">
            <a:extLst>
              <a:ext uri="{FF2B5EF4-FFF2-40B4-BE49-F238E27FC236}">
                <a16:creationId xmlns:a16="http://schemas.microsoft.com/office/drawing/2014/main" id="{A9A8C69A-EE75-564D-28D4-98D18CBD1CC0}"/>
              </a:ext>
            </a:extLst>
          </p:cNvPr>
          <p:cNvSpPr/>
          <p:nvPr/>
        </p:nvSpPr>
        <p:spPr>
          <a:xfrm>
            <a:off x="9474114" y="2304047"/>
            <a:ext cx="1051560" cy="292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Patch Panel 4</a:t>
            </a:r>
          </a:p>
        </p:txBody>
      </p:sp>
      <p:sp>
        <p:nvSpPr>
          <p:cNvPr id="12" name="Rectangle 11">
            <a:extLst>
              <a:ext uri="{FF2B5EF4-FFF2-40B4-BE49-F238E27FC236}">
                <a16:creationId xmlns:a16="http://schemas.microsoft.com/office/drawing/2014/main" id="{0A0D3F0F-7D98-1907-457A-9F4D07280A49}"/>
              </a:ext>
            </a:extLst>
          </p:cNvPr>
          <p:cNvSpPr/>
          <p:nvPr/>
        </p:nvSpPr>
        <p:spPr>
          <a:xfrm>
            <a:off x="9474114" y="2596337"/>
            <a:ext cx="1051560" cy="292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Patch Panel 5</a:t>
            </a:r>
          </a:p>
        </p:txBody>
      </p:sp>
      <p:sp>
        <p:nvSpPr>
          <p:cNvPr id="13" name="Rectangle 12">
            <a:extLst>
              <a:ext uri="{FF2B5EF4-FFF2-40B4-BE49-F238E27FC236}">
                <a16:creationId xmlns:a16="http://schemas.microsoft.com/office/drawing/2014/main" id="{28899944-9E8C-428A-A5B6-5BF3A2598233}"/>
              </a:ext>
            </a:extLst>
          </p:cNvPr>
          <p:cNvSpPr/>
          <p:nvPr/>
        </p:nvSpPr>
        <p:spPr>
          <a:xfrm>
            <a:off x="9474114" y="2873800"/>
            <a:ext cx="1051560" cy="292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Patch Panel 6</a:t>
            </a:r>
          </a:p>
        </p:txBody>
      </p:sp>
      <p:sp>
        <p:nvSpPr>
          <p:cNvPr id="14" name="Rectangle 13">
            <a:extLst>
              <a:ext uri="{FF2B5EF4-FFF2-40B4-BE49-F238E27FC236}">
                <a16:creationId xmlns:a16="http://schemas.microsoft.com/office/drawing/2014/main" id="{EF241F8C-B10C-2F9F-DB35-FD43692B2AA3}"/>
              </a:ext>
            </a:extLst>
          </p:cNvPr>
          <p:cNvSpPr/>
          <p:nvPr/>
        </p:nvSpPr>
        <p:spPr>
          <a:xfrm>
            <a:off x="9474114" y="3166090"/>
            <a:ext cx="1051560" cy="292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Patch Panel 7</a:t>
            </a:r>
          </a:p>
        </p:txBody>
      </p:sp>
      <p:sp>
        <p:nvSpPr>
          <p:cNvPr id="15" name="Rectangle 14">
            <a:extLst>
              <a:ext uri="{FF2B5EF4-FFF2-40B4-BE49-F238E27FC236}">
                <a16:creationId xmlns:a16="http://schemas.microsoft.com/office/drawing/2014/main" id="{811F81DF-91FE-E41D-FDDD-1A0A2569079C}"/>
              </a:ext>
            </a:extLst>
          </p:cNvPr>
          <p:cNvSpPr/>
          <p:nvPr/>
        </p:nvSpPr>
        <p:spPr>
          <a:xfrm>
            <a:off x="9474114" y="3458380"/>
            <a:ext cx="1051560" cy="292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Patch Panel 8</a:t>
            </a:r>
          </a:p>
        </p:txBody>
      </p:sp>
      <p:sp>
        <p:nvSpPr>
          <p:cNvPr id="16" name="Rectangle 15">
            <a:extLst>
              <a:ext uri="{FF2B5EF4-FFF2-40B4-BE49-F238E27FC236}">
                <a16:creationId xmlns:a16="http://schemas.microsoft.com/office/drawing/2014/main" id="{7D3A8DDD-F188-418F-2497-DC7DE7F48A7A}"/>
              </a:ext>
            </a:extLst>
          </p:cNvPr>
          <p:cNvSpPr/>
          <p:nvPr/>
        </p:nvSpPr>
        <p:spPr>
          <a:xfrm>
            <a:off x="11028594" y="1442004"/>
            <a:ext cx="667512" cy="2922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LLRF 1</a:t>
            </a:r>
          </a:p>
        </p:txBody>
      </p:sp>
      <p:sp>
        <p:nvSpPr>
          <p:cNvPr id="17" name="Rectangle 16">
            <a:extLst>
              <a:ext uri="{FF2B5EF4-FFF2-40B4-BE49-F238E27FC236}">
                <a16:creationId xmlns:a16="http://schemas.microsoft.com/office/drawing/2014/main" id="{D7C4EFB3-6FEE-BCDC-B363-CF179E63E8B6}"/>
              </a:ext>
            </a:extLst>
          </p:cNvPr>
          <p:cNvSpPr/>
          <p:nvPr/>
        </p:nvSpPr>
        <p:spPr>
          <a:xfrm>
            <a:off x="11028594" y="1734294"/>
            <a:ext cx="667512" cy="2922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LLRF 2</a:t>
            </a:r>
          </a:p>
        </p:txBody>
      </p:sp>
      <p:sp>
        <p:nvSpPr>
          <p:cNvPr id="18" name="Rectangle 17">
            <a:extLst>
              <a:ext uri="{FF2B5EF4-FFF2-40B4-BE49-F238E27FC236}">
                <a16:creationId xmlns:a16="http://schemas.microsoft.com/office/drawing/2014/main" id="{E4BEAC3D-1140-406C-9B25-7254F52EF325}"/>
              </a:ext>
            </a:extLst>
          </p:cNvPr>
          <p:cNvSpPr/>
          <p:nvPr/>
        </p:nvSpPr>
        <p:spPr>
          <a:xfrm>
            <a:off x="11028594" y="2026584"/>
            <a:ext cx="667512" cy="2922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LLRF 3</a:t>
            </a:r>
          </a:p>
        </p:txBody>
      </p:sp>
      <p:sp>
        <p:nvSpPr>
          <p:cNvPr id="19" name="Rectangle 18">
            <a:extLst>
              <a:ext uri="{FF2B5EF4-FFF2-40B4-BE49-F238E27FC236}">
                <a16:creationId xmlns:a16="http://schemas.microsoft.com/office/drawing/2014/main" id="{8B156F3D-2A1C-B33F-68EE-FACA7FA15100}"/>
              </a:ext>
            </a:extLst>
          </p:cNvPr>
          <p:cNvSpPr/>
          <p:nvPr/>
        </p:nvSpPr>
        <p:spPr>
          <a:xfrm>
            <a:off x="11028594" y="2304334"/>
            <a:ext cx="667512" cy="2922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LLRF 4</a:t>
            </a:r>
          </a:p>
        </p:txBody>
      </p:sp>
      <p:sp>
        <p:nvSpPr>
          <p:cNvPr id="20" name="Rectangle 19">
            <a:extLst>
              <a:ext uri="{FF2B5EF4-FFF2-40B4-BE49-F238E27FC236}">
                <a16:creationId xmlns:a16="http://schemas.microsoft.com/office/drawing/2014/main" id="{D8803431-2E17-C877-2480-24D0B2DDA2B3}"/>
              </a:ext>
            </a:extLst>
          </p:cNvPr>
          <p:cNvSpPr/>
          <p:nvPr/>
        </p:nvSpPr>
        <p:spPr>
          <a:xfrm>
            <a:off x="11028594" y="2596050"/>
            <a:ext cx="667512" cy="2922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LLRF 5</a:t>
            </a:r>
          </a:p>
        </p:txBody>
      </p:sp>
      <p:sp>
        <p:nvSpPr>
          <p:cNvPr id="21" name="Rectangle 20">
            <a:extLst>
              <a:ext uri="{FF2B5EF4-FFF2-40B4-BE49-F238E27FC236}">
                <a16:creationId xmlns:a16="http://schemas.microsoft.com/office/drawing/2014/main" id="{C1CC2090-5D0D-B7CE-5A8E-CE3A165039BE}"/>
              </a:ext>
            </a:extLst>
          </p:cNvPr>
          <p:cNvSpPr/>
          <p:nvPr/>
        </p:nvSpPr>
        <p:spPr>
          <a:xfrm>
            <a:off x="11028594" y="2888340"/>
            <a:ext cx="667512" cy="2922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LLRF 6</a:t>
            </a:r>
          </a:p>
        </p:txBody>
      </p:sp>
      <p:sp>
        <p:nvSpPr>
          <p:cNvPr id="22" name="Rectangle 21">
            <a:extLst>
              <a:ext uri="{FF2B5EF4-FFF2-40B4-BE49-F238E27FC236}">
                <a16:creationId xmlns:a16="http://schemas.microsoft.com/office/drawing/2014/main" id="{A6723688-1683-66C5-80D6-5638F3D22CE0}"/>
              </a:ext>
            </a:extLst>
          </p:cNvPr>
          <p:cNvSpPr/>
          <p:nvPr/>
        </p:nvSpPr>
        <p:spPr>
          <a:xfrm>
            <a:off x="11028594" y="3180630"/>
            <a:ext cx="667512" cy="2922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LLRF 7</a:t>
            </a:r>
          </a:p>
        </p:txBody>
      </p:sp>
      <p:sp>
        <p:nvSpPr>
          <p:cNvPr id="23" name="Rectangle 22">
            <a:extLst>
              <a:ext uri="{FF2B5EF4-FFF2-40B4-BE49-F238E27FC236}">
                <a16:creationId xmlns:a16="http://schemas.microsoft.com/office/drawing/2014/main" id="{6FE56973-30F1-D9FA-79B3-ED1A20879203}"/>
              </a:ext>
            </a:extLst>
          </p:cNvPr>
          <p:cNvSpPr/>
          <p:nvPr/>
        </p:nvSpPr>
        <p:spPr>
          <a:xfrm>
            <a:off x="11028594" y="3458380"/>
            <a:ext cx="667512" cy="2922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LLRF 8</a:t>
            </a:r>
          </a:p>
        </p:txBody>
      </p:sp>
      <p:cxnSp>
        <p:nvCxnSpPr>
          <p:cNvPr id="24" name="Straight Connector 23">
            <a:extLst>
              <a:ext uri="{FF2B5EF4-FFF2-40B4-BE49-F238E27FC236}">
                <a16:creationId xmlns:a16="http://schemas.microsoft.com/office/drawing/2014/main" id="{EA3F7957-5885-0997-7D83-CB4677757EEE}"/>
              </a:ext>
            </a:extLst>
          </p:cNvPr>
          <p:cNvCxnSpPr>
            <a:stCxn id="7" idx="0"/>
          </p:cNvCxnSpPr>
          <p:nvPr/>
        </p:nvCxnSpPr>
        <p:spPr>
          <a:xfrm flipV="1">
            <a:off x="8422554" y="1067100"/>
            <a:ext cx="0" cy="374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A60E51-AE29-E81E-0667-E11DF4E02D37}"/>
              </a:ext>
            </a:extLst>
          </p:cNvPr>
          <p:cNvCxnSpPr/>
          <p:nvPr/>
        </p:nvCxnSpPr>
        <p:spPr>
          <a:xfrm>
            <a:off x="8422554" y="1067100"/>
            <a:ext cx="15773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E8257C-1522-9C7E-449B-D225CF1B8A86}"/>
              </a:ext>
            </a:extLst>
          </p:cNvPr>
          <p:cNvCxnSpPr/>
          <p:nvPr/>
        </p:nvCxnSpPr>
        <p:spPr>
          <a:xfrm flipV="1">
            <a:off x="8971194" y="1856043"/>
            <a:ext cx="50292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75BBBC8-F1E0-1431-0109-40E2C5228E82}"/>
              </a:ext>
            </a:extLst>
          </p:cNvPr>
          <p:cNvCxnSpPr>
            <a:stCxn id="19" idx="1"/>
            <a:endCxn id="6" idx="3"/>
          </p:cNvCxnSpPr>
          <p:nvPr/>
        </p:nvCxnSpPr>
        <p:spPr>
          <a:xfrm flipH="1" flipV="1">
            <a:off x="10525674" y="1588149"/>
            <a:ext cx="502920" cy="862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366A2DC-1C65-CE71-A7D7-B7C287529EAC}"/>
              </a:ext>
            </a:extLst>
          </p:cNvPr>
          <p:cNvCxnSpPr>
            <a:stCxn id="19" idx="1"/>
            <a:endCxn id="9" idx="3"/>
          </p:cNvCxnSpPr>
          <p:nvPr/>
        </p:nvCxnSpPr>
        <p:spPr>
          <a:xfrm flipH="1" flipV="1">
            <a:off x="10525674" y="1865612"/>
            <a:ext cx="502920" cy="58486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8BBDA25-434D-173D-3ECB-0535AA1C8038}"/>
              </a:ext>
            </a:extLst>
          </p:cNvPr>
          <p:cNvCxnSpPr>
            <a:stCxn id="19" idx="1"/>
            <a:endCxn id="10" idx="3"/>
          </p:cNvCxnSpPr>
          <p:nvPr/>
        </p:nvCxnSpPr>
        <p:spPr>
          <a:xfrm flipH="1" flipV="1">
            <a:off x="10525674" y="2157902"/>
            <a:ext cx="502920" cy="29257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B0565B2-0678-105B-AA7D-B7FB81845D10}"/>
              </a:ext>
            </a:extLst>
          </p:cNvPr>
          <p:cNvCxnSpPr>
            <a:stCxn id="19" idx="1"/>
            <a:endCxn id="11" idx="3"/>
          </p:cNvCxnSpPr>
          <p:nvPr/>
        </p:nvCxnSpPr>
        <p:spPr>
          <a:xfrm flipH="1" flipV="1">
            <a:off x="10525674" y="2450192"/>
            <a:ext cx="502920" cy="28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685233E-5305-145B-ADCB-C1BB07F91F39}"/>
              </a:ext>
            </a:extLst>
          </p:cNvPr>
          <p:cNvCxnSpPr>
            <a:stCxn id="19" idx="1"/>
            <a:endCxn id="12" idx="3"/>
          </p:cNvCxnSpPr>
          <p:nvPr/>
        </p:nvCxnSpPr>
        <p:spPr>
          <a:xfrm flipH="1">
            <a:off x="10525674" y="2450479"/>
            <a:ext cx="502920" cy="29200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5FFC612-8EEF-AA15-0B2B-FFA206873C67}"/>
              </a:ext>
            </a:extLst>
          </p:cNvPr>
          <p:cNvCxnSpPr>
            <a:stCxn id="19" idx="1"/>
            <a:endCxn id="13" idx="3"/>
          </p:cNvCxnSpPr>
          <p:nvPr/>
        </p:nvCxnSpPr>
        <p:spPr>
          <a:xfrm flipH="1">
            <a:off x="10525674" y="2450479"/>
            <a:ext cx="502920" cy="56946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6A66969-AFF8-ECCF-BE82-2ACE487E8AC0}"/>
              </a:ext>
            </a:extLst>
          </p:cNvPr>
          <p:cNvCxnSpPr>
            <a:stCxn id="19" idx="1"/>
            <a:endCxn id="14" idx="3"/>
          </p:cNvCxnSpPr>
          <p:nvPr/>
        </p:nvCxnSpPr>
        <p:spPr>
          <a:xfrm flipH="1">
            <a:off x="10525674" y="2450479"/>
            <a:ext cx="502920" cy="86175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D382654-A5E1-4264-E79B-4E3FA5B1795F}"/>
              </a:ext>
            </a:extLst>
          </p:cNvPr>
          <p:cNvCxnSpPr>
            <a:stCxn id="19" idx="1"/>
            <a:endCxn id="15" idx="3"/>
          </p:cNvCxnSpPr>
          <p:nvPr/>
        </p:nvCxnSpPr>
        <p:spPr>
          <a:xfrm flipH="1">
            <a:off x="10525674" y="2450479"/>
            <a:ext cx="502920" cy="115404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23AE55A-0951-3F5A-9958-D04688AE95C4}"/>
              </a:ext>
            </a:extLst>
          </p:cNvPr>
          <p:cNvCxnSpPr/>
          <p:nvPr/>
        </p:nvCxnSpPr>
        <p:spPr>
          <a:xfrm>
            <a:off x="8971194" y="1856044"/>
            <a:ext cx="502920" cy="29228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1FEF38C-292C-D0D0-2D2D-8BD3F3571D04}"/>
              </a:ext>
            </a:extLst>
          </p:cNvPr>
          <p:cNvCxnSpPr/>
          <p:nvPr/>
        </p:nvCxnSpPr>
        <p:spPr>
          <a:xfrm>
            <a:off x="8971194" y="1856044"/>
            <a:ext cx="502920" cy="58457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97F4F5-02CC-A2B6-B360-481C4F4A9E69}"/>
              </a:ext>
            </a:extLst>
          </p:cNvPr>
          <p:cNvCxnSpPr/>
          <p:nvPr/>
        </p:nvCxnSpPr>
        <p:spPr>
          <a:xfrm>
            <a:off x="8971194" y="1856044"/>
            <a:ext cx="502920" cy="87686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3B0185F-AF8E-6433-7BC7-21B075BA92D3}"/>
              </a:ext>
            </a:extLst>
          </p:cNvPr>
          <p:cNvCxnSpPr/>
          <p:nvPr/>
        </p:nvCxnSpPr>
        <p:spPr>
          <a:xfrm>
            <a:off x="8971194" y="1856044"/>
            <a:ext cx="502920" cy="1154332"/>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CEA933A-76AF-43BB-0870-F66BD5E22377}"/>
              </a:ext>
            </a:extLst>
          </p:cNvPr>
          <p:cNvCxnSpPr/>
          <p:nvPr/>
        </p:nvCxnSpPr>
        <p:spPr>
          <a:xfrm>
            <a:off x="8971194" y="1856044"/>
            <a:ext cx="502920" cy="1446622"/>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5E4012-6144-B4E0-0AB9-C33581B22D53}"/>
              </a:ext>
            </a:extLst>
          </p:cNvPr>
          <p:cNvCxnSpPr/>
          <p:nvPr/>
        </p:nvCxnSpPr>
        <p:spPr>
          <a:xfrm>
            <a:off x="8971194" y="1856044"/>
            <a:ext cx="502920" cy="1738912"/>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7B903128-8569-E3B0-19A0-544EA50C69EF}"/>
              </a:ext>
            </a:extLst>
          </p:cNvPr>
          <p:cNvPicPr>
            <a:picLocks noChangeAspect="1"/>
          </p:cNvPicPr>
          <p:nvPr/>
        </p:nvPicPr>
        <p:blipFill>
          <a:blip r:embed="rId2"/>
          <a:stretch>
            <a:fillRect/>
          </a:stretch>
        </p:blipFill>
        <p:spPr>
          <a:xfrm>
            <a:off x="6561062" y="3923352"/>
            <a:ext cx="5630938" cy="2002604"/>
          </a:xfrm>
          <a:prstGeom prst="rect">
            <a:avLst/>
          </a:prstGeom>
          <a:ln>
            <a:solidFill>
              <a:schemeClr val="tx1"/>
            </a:solidFill>
          </a:ln>
        </p:spPr>
      </p:pic>
      <p:sp>
        <p:nvSpPr>
          <p:cNvPr id="43" name="TextBox 42">
            <a:extLst>
              <a:ext uri="{FF2B5EF4-FFF2-40B4-BE49-F238E27FC236}">
                <a16:creationId xmlns:a16="http://schemas.microsoft.com/office/drawing/2014/main" id="{36ABC562-7AAF-46F2-4A1F-6E27AB67D45D}"/>
              </a:ext>
            </a:extLst>
          </p:cNvPr>
          <p:cNvSpPr txBox="1"/>
          <p:nvPr/>
        </p:nvSpPr>
        <p:spPr>
          <a:xfrm>
            <a:off x="3416939" y="5206125"/>
            <a:ext cx="2609497" cy="584775"/>
          </a:xfrm>
          <a:prstGeom prst="rect">
            <a:avLst/>
          </a:prstGeom>
          <a:noFill/>
        </p:spPr>
        <p:txBody>
          <a:bodyPr wrap="none" rtlCol="0">
            <a:spAutoFit/>
          </a:bodyPr>
          <a:lstStyle/>
          <a:p>
            <a:r>
              <a:rPr lang="en-US" sz="1600" dirty="0">
                <a:solidFill>
                  <a:srgbClr val="00B050"/>
                </a:solidFill>
              </a:rPr>
              <a:t>Phase difference between </a:t>
            </a:r>
          </a:p>
          <a:p>
            <a:r>
              <a:rPr lang="en-US" sz="1600" dirty="0">
                <a:solidFill>
                  <a:srgbClr val="00B050"/>
                </a:solidFill>
              </a:rPr>
              <a:t>Sep 2024 and May 2025</a:t>
            </a:r>
          </a:p>
        </p:txBody>
      </p:sp>
      <p:cxnSp>
        <p:nvCxnSpPr>
          <p:cNvPr id="45" name="Straight Arrow Connector 44">
            <a:extLst>
              <a:ext uri="{FF2B5EF4-FFF2-40B4-BE49-F238E27FC236}">
                <a16:creationId xmlns:a16="http://schemas.microsoft.com/office/drawing/2014/main" id="{112D63F0-2678-CB51-F0D4-9EB4C6A05835}"/>
              </a:ext>
            </a:extLst>
          </p:cNvPr>
          <p:cNvCxnSpPr>
            <a:cxnSpLocks/>
          </p:cNvCxnSpPr>
          <p:nvPr/>
        </p:nvCxnSpPr>
        <p:spPr>
          <a:xfrm flipV="1">
            <a:off x="5867400" y="5498512"/>
            <a:ext cx="60960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097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E812-8920-CA2A-EAF4-9B9B3F1AAB3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7B89D5-C8CB-BFD3-DB11-463583BE0977}"/>
              </a:ext>
            </a:extLst>
          </p:cNvPr>
          <p:cNvSpPr>
            <a:spLocks noGrp="1"/>
          </p:cNvSpPr>
          <p:nvPr>
            <p:ph idx="1"/>
          </p:nvPr>
        </p:nvSpPr>
        <p:spPr>
          <a:xfrm>
            <a:off x="101599" y="1067100"/>
            <a:ext cx="6527801" cy="4937460"/>
          </a:xfrm>
        </p:spPr>
        <p:txBody>
          <a:bodyPr/>
          <a:lstStyle/>
          <a:p>
            <a:r>
              <a:rPr lang="en-US" dirty="0"/>
              <a:t>Used during operations while delivering record uranium-238 and selenium-82 beam</a:t>
            </a:r>
          </a:p>
          <a:p>
            <a:pPr lvl="1"/>
            <a:r>
              <a:rPr lang="en-US" dirty="0"/>
              <a:t>The beam-energy feedback system monitored fluctuations in the thickness of the liquid lithium charge stripper and compensated for these effects</a:t>
            </a:r>
          </a:p>
          <a:p>
            <a:pPr lvl="1"/>
            <a:r>
              <a:rPr lang="en-US" dirty="0"/>
              <a:t>It includes a super-conducting accelerating cavity and a bunching cavity upstream of the charge stripper, which correct the beam energy and arrival phase variations, making the beam energy constant after the charge stripper</a:t>
            </a:r>
          </a:p>
          <a:p>
            <a:pPr lvl="1"/>
            <a:r>
              <a:rPr lang="en-US" dirty="0">
                <a:hlinkClick r:id="rId2"/>
              </a:rPr>
              <a:t>https://doi.org/10.1103/PhysRevLett.128.212301</a:t>
            </a:r>
            <a:endParaRPr lang="en-US" dirty="0"/>
          </a:p>
          <a:p>
            <a:r>
              <a:rPr lang="en-US" dirty="0"/>
              <a:t>Carbon stripper used for beam power &lt; 20 kW</a:t>
            </a:r>
          </a:p>
          <a:p>
            <a:pPr lvl="1"/>
            <a:r>
              <a:rPr lang="en-US" dirty="0"/>
              <a:t>Limitation with rotational speed and torque</a:t>
            </a:r>
          </a:p>
          <a:p>
            <a:pPr lvl="1"/>
            <a:r>
              <a:rPr lang="en-US" dirty="0"/>
              <a:t>Overheating at high beam power</a:t>
            </a:r>
          </a:p>
        </p:txBody>
      </p:sp>
      <p:sp>
        <p:nvSpPr>
          <p:cNvPr id="3" name="Title 2">
            <a:extLst>
              <a:ext uri="{FF2B5EF4-FFF2-40B4-BE49-F238E27FC236}">
                <a16:creationId xmlns:a16="http://schemas.microsoft.com/office/drawing/2014/main" id="{F40ADC39-BF7D-7E21-13EE-9101CF261E9E}"/>
              </a:ext>
            </a:extLst>
          </p:cNvPr>
          <p:cNvSpPr>
            <a:spLocks noGrp="1"/>
          </p:cNvSpPr>
          <p:nvPr>
            <p:ph type="title"/>
          </p:nvPr>
        </p:nvSpPr>
        <p:spPr/>
        <p:txBody>
          <a:bodyPr/>
          <a:lstStyle/>
          <a:p>
            <a:r>
              <a:rPr lang="en-US" dirty="0"/>
              <a:t>Beam Based Feedback Need</a:t>
            </a:r>
          </a:p>
        </p:txBody>
      </p:sp>
      <p:sp>
        <p:nvSpPr>
          <p:cNvPr id="4" name="Footer Placeholder 3">
            <a:extLst>
              <a:ext uri="{FF2B5EF4-FFF2-40B4-BE49-F238E27FC236}">
                <a16:creationId xmlns:a16="http://schemas.microsoft.com/office/drawing/2014/main" id="{D99DE280-F6EE-BF58-340C-31FDD4216CAC}"/>
              </a:ext>
            </a:extLst>
          </p:cNvPr>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a:extLst>
              <a:ext uri="{FF2B5EF4-FFF2-40B4-BE49-F238E27FC236}">
                <a16:creationId xmlns:a16="http://schemas.microsoft.com/office/drawing/2014/main" id="{D93E59C4-1292-15C4-AA10-B40508EAEC9B}"/>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13</a:t>
            </a:fld>
            <a:endParaRPr lang="en-US" dirty="0"/>
          </a:p>
        </p:txBody>
      </p:sp>
      <p:pic>
        <p:nvPicPr>
          <p:cNvPr id="9" name="Picture 8">
            <a:extLst>
              <a:ext uri="{FF2B5EF4-FFF2-40B4-BE49-F238E27FC236}">
                <a16:creationId xmlns:a16="http://schemas.microsoft.com/office/drawing/2014/main" id="{B299561C-EDA6-9DBA-AB61-89261FA5A973}"/>
              </a:ext>
            </a:extLst>
          </p:cNvPr>
          <p:cNvPicPr>
            <a:picLocks noChangeAspect="1"/>
          </p:cNvPicPr>
          <p:nvPr/>
        </p:nvPicPr>
        <p:blipFill>
          <a:blip r:embed="rId3"/>
          <a:stretch>
            <a:fillRect/>
          </a:stretch>
        </p:blipFill>
        <p:spPr>
          <a:xfrm>
            <a:off x="6640497" y="1056743"/>
            <a:ext cx="2920580" cy="2841408"/>
          </a:xfrm>
          <a:prstGeom prst="rect">
            <a:avLst/>
          </a:prstGeom>
        </p:spPr>
      </p:pic>
      <p:pic>
        <p:nvPicPr>
          <p:cNvPr id="15" name="Picture 14">
            <a:extLst>
              <a:ext uri="{FF2B5EF4-FFF2-40B4-BE49-F238E27FC236}">
                <a16:creationId xmlns:a16="http://schemas.microsoft.com/office/drawing/2014/main" id="{EA8D2634-D2E0-0AB6-53BB-DA38A688749B}"/>
              </a:ext>
            </a:extLst>
          </p:cNvPr>
          <p:cNvPicPr>
            <a:picLocks noChangeAspect="1"/>
          </p:cNvPicPr>
          <p:nvPr/>
        </p:nvPicPr>
        <p:blipFill>
          <a:blip r:embed="rId4"/>
          <a:stretch>
            <a:fillRect/>
          </a:stretch>
        </p:blipFill>
        <p:spPr>
          <a:xfrm>
            <a:off x="9572174" y="1067100"/>
            <a:ext cx="2261760" cy="2806412"/>
          </a:xfrm>
          <a:prstGeom prst="rect">
            <a:avLst/>
          </a:prstGeom>
        </p:spPr>
      </p:pic>
      <p:sp>
        <p:nvSpPr>
          <p:cNvPr id="18" name="TextBox 17">
            <a:extLst>
              <a:ext uri="{FF2B5EF4-FFF2-40B4-BE49-F238E27FC236}">
                <a16:creationId xmlns:a16="http://schemas.microsoft.com/office/drawing/2014/main" id="{224DDDB4-B6DD-7E4C-B489-72A3C9588FE0}"/>
              </a:ext>
            </a:extLst>
          </p:cNvPr>
          <p:cNvSpPr txBox="1"/>
          <p:nvPr/>
        </p:nvSpPr>
        <p:spPr>
          <a:xfrm>
            <a:off x="6640498" y="3906832"/>
            <a:ext cx="5193436" cy="646331"/>
          </a:xfrm>
          <a:prstGeom prst="rect">
            <a:avLst/>
          </a:prstGeom>
          <a:noFill/>
        </p:spPr>
        <p:txBody>
          <a:bodyPr wrap="square" rtlCol="0">
            <a:spAutoFit/>
          </a:bodyPr>
          <a:lstStyle/>
          <a:p>
            <a:r>
              <a:rPr lang="en-US" sz="1200" dirty="0"/>
              <a:t>Image of the uranium beam on the liquid lithium charge stripper film. The beam-on-target power is 20 kW. The relatively poor image quality is due to radiation damage to the camera imaging sensor. </a:t>
            </a:r>
          </a:p>
        </p:txBody>
      </p:sp>
      <p:cxnSp>
        <p:nvCxnSpPr>
          <p:cNvPr id="7" name="Straight Arrow Connector 6">
            <a:extLst>
              <a:ext uri="{FF2B5EF4-FFF2-40B4-BE49-F238E27FC236}">
                <a16:creationId xmlns:a16="http://schemas.microsoft.com/office/drawing/2014/main" id="{97628A4F-62AD-2012-E138-80BB6097C540}"/>
              </a:ext>
            </a:extLst>
          </p:cNvPr>
          <p:cNvCxnSpPr>
            <a:cxnSpLocks/>
          </p:cNvCxnSpPr>
          <p:nvPr/>
        </p:nvCxnSpPr>
        <p:spPr>
          <a:xfrm flipV="1">
            <a:off x="5943600" y="3733800"/>
            <a:ext cx="685800" cy="381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0043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3810962" y="1441558"/>
            <a:ext cx="8309689" cy="4464688"/>
            <a:chOff x="3810962" y="1441558"/>
            <a:chExt cx="8309689" cy="4464688"/>
          </a:xfrm>
        </p:grpSpPr>
        <p:pic>
          <p:nvPicPr>
            <p:cNvPr id="6" name="Picture 5">
              <a:extLst>
                <a:ext uri="{FF2B5EF4-FFF2-40B4-BE49-F238E27FC236}">
                  <a16:creationId xmlns:a16="http://schemas.microsoft.com/office/drawing/2014/main" id="{33B1BD97-FCE5-3F42-348B-99DC927C8200}"/>
                </a:ext>
              </a:extLst>
            </p:cNvPr>
            <p:cNvPicPr>
              <a:picLocks noChangeAspect="1"/>
            </p:cNvPicPr>
            <p:nvPr/>
          </p:nvPicPr>
          <p:blipFill rotWithShape="1">
            <a:blip r:embed="rId2"/>
            <a:srcRect l="16788" t="41935" r="55755" b="26882"/>
            <a:stretch/>
          </p:blipFill>
          <p:spPr>
            <a:xfrm>
              <a:off x="3810962" y="1733947"/>
              <a:ext cx="7648171" cy="3123902"/>
            </a:xfrm>
            <a:prstGeom prst="rect">
              <a:avLst/>
            </a:prstGeom>
          </p:spPr>
        </p:pic>
        <p:cxnSp>
          <p:nvCxnSpPr>
            <p:cNvPr id="7" name="Straight Arrow Connector 6">
              <a:extLst>
                <a:ext uri="{FF2B5EF4-FFF2-40B4-BE49-F238E27FC236}">
                  <a16:creationId xmlns:a16="http://schemas.microsoft.com/office/drawing/2014/main" id="{31852BF8-40B1-EFC3-7E6E-A002A17F7904}"/>
                </a:ext>
              </a:extLst>
            </p:cNvPr>
            <p:cNvCxnSpPr>
              <a:cxnSpLocks/>
              <a:stCxn id="8" idx="0"/>
            </p:cNvCxnSpPr>
            <p:nvPr/>
          </p:nvCxnSpPr>
          <p:spPr>
            <a:xfrm flipV="1">
              <a:off x="5353748" y="3383380"/>
              <a:ext cx="690334" cy="1931382"/>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052CEDC-3BE4-A2A9-98D1-9CE1377B632F}"/>
                </a:ext>
              </a:extLst>
            </p:cNvPr>
            <p:cNvSpPr txBox="1"/>
            <p:nvPr/>
          </p:nvSpPr>
          <p:spPr>
            <a:xfrm>
              <a:off x="3966273" y="5314762"/>
              <a:ext cx="2774950" cy="58477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a:t>BPM D2313 </a:t>
              </a:r>
              <a:r>
                <a:rPr lang="en-US" sz="1600" dirty="0"/>
                <a:t>phase is used for arrival time measurement</a:t>
              </a:r>
            </a:p>
          </p:txBody>
        </p:sp>
        <p:cxnSp>
          <p:nvCxnSpPr>
            <p:cNvPr id="9" name="Straight Arrow Connector 8">
              <a:extLst>
                <a:ext uri="{FF2B5EF4-FFF2-40B4-BE49-F238E27FC236}">
                  <a16:creationId xmlns:a16="http://schemas.microsoft.com/office/drawing/2014/main" id="{9E0CCA7C-7A0A-CFC3-5EC0-1A5C73EDC815}"/>
                </a:ext>
              </a:extLst>
            </p:cNvPr>
            <p:cNvCxnSpPr>
              <a:cxnSpLocks/>
              <a:stCxn id="10" idx="0"/>
            </p:cNvCxnSpPr>
            <p:nvPr/>
          </p:nvCxnSpPr>
          <p:spPr>
            <a:xfrm flipH="1" flipV="1">
              <a:off x="7050337" y="3424430"/>
              <a:ext cx="3758056" cy="164411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150EC0C-1EDD-C357-481D-54433A96ACDF}"/>
                </a:ext>
              </a:extLst>
            </p:cNvPr>
            <p:cNvSpPr txBox="1"/>
            <p:nvPr/>
          </p:nvSpPr>
          <p:spPr>
            <a:xfrm>
              <a:off x="9577185" y="5068540"/>
              <a:ext cx="2462415"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a:t>Charge strippers </a:t>
              </a:r>
              <a:r>
                <a:rPr lang="en-US" sz="1600" dirty="0"/>
                <a:t>introduce beam energy fluctuations</a:t>
              </a:r>
            </a:p>
          </p:txBody>
        </p:sp>
        <p:cxnSp>
          <p:nvCxnSpPr>
            <p:cNvPr id="11" name="Straight Arrow Connector 10">
              <a:extLst>
                <a:ext uri="{FF2B5EF4-FFF2-40B4-BE49-F238E27FC236}">
                  <a16:creationId xmlns:a16="http://schemas.microsoft.com/office/drawing/2014/main" id="{17FE7CBC-7102-B0E2-F0E4-521BC1EA2E70}"/>
                </a:ext>
              </a:extLst>
            </p:cNvPr>
            <p:cNvCxnSpPr>
              <a:cxnSpLocks/>
              <a:stCxn id="12" idx="0"/>
            </p:cNvCxnSpPr>
            <p:nvPr/>
          </p:nvCxnSpPr>
          <p:spPr>
            <a:xfrm flipH="1" flipV="1">
              <a:off x="6491964" y="3600464"/>
              <a:ext cx="1661436" cy="122856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F718534-52DB-BBEA-F6E3-4E2F7D11F8CF}"/>
                </a:ext>
              </a:extLst>
            </p:cNvPr>
            <p:cNvSpPr txBox="1"/>
            <p:nvPr/>
          </p:nvSpPr>
          <p:spPr>
            <a:xfrm>
              <a:off x="6858000" y="4829028"/>
              <a:ext cx="2590800" cy="107721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t>Phase difference between </a:t>
              </a:r>
              <a:r>
                <a:rPr lang="en-US" sz="1600" b="1" dirty="0"/>
                <a:t>BPM D2313 </a:t>
              </a:r>
              <a:r>
                <a:rPr lang="en-US" sz="1600" dirty="0"/>
                <a:t>and </a:t>
              </a:r>
              <a:r>
                <a:rPr lang="en-US" sz="1600" b="1" dirty="0"/>
                <a:t>D2248</a:t>
              </a:r>
              <a:r>
                <a:rPr lang="en-US" sz="1600" dirty="0"/>
                <a:t> is used for beam energy measurement</a:t>
              </a:r>
            </a:p>
          </p:txBody>
        </p:sp>
        <p:sp>
          <p:nvSpPr>
            <p:cNvPr id="13" name="Right Brace 12"/>
            <p:cNvSpPr/>
            <p:nvPr/>
          </p:nvSpPr>
          <p:spPr>
            <a:xfrm rot="16200000" flipH="1">
              <a:off x="6383706" y="3082549"/>
              <a:ext cx="183063" cy="784727"/>
            </a:xfrm>
            <a:prstGeom prst="rightBrace">
              <a:avLst>
                <a:gd name="adj1" fmla="val 2896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p:cNvSpPr/>
            <p:nvPr/>
          </p:nvSpPr>
          <p:spPr>
            <a:xfrm>
              <a:off x="10557403" y="2074457"/>
              <a:ext cx="1563248" cy="338554"/>
            </a:xfrm>
            <a:prstGeom prst="rect">
              <a:avLst/>
            </a:prstGeom>
          </p:spPr>
          <p:txBody>
            <a:bodyPr wrap="none">
              <a:spAutoFit/>
            </a:bodyPr>
            <a:lstStyle/>
            <a:p>
              <a:r>
                <a:rPr lang="en-US" sz="1600" dirty="0">
                  <a:solidFill>
                    <a:srgbClr val="0000FF"/>
                  </a:solidFill>
                </a:rPr>
                <a:t>BPM Locations</a:t>
              </a:r>
              <a:endParaRPr lang="en-US" sz="2800" dirty="0">
                <a:solidFill>
                  <a:srgbClr val="0000FF"/>
                </a:solidFill>
              </a:endParaRPr>
            </a:p>
          </p:txBody>
        </p:sp>
        <p:pic>
          <p:nvPicPr>
            <p:cNvPr id="15" name="Picture 14"/>
            <p:cNvPicPr>
              <a:picLocks noChangeAspect="1"/>
            </p:cNvPicPr>
            <p:nvPr/>
          </p:nvPicPr>
          <p:blipFill>
            <a:blip r:embed="rId3"/>
            <a:stretch>
              <a:fillRect/>
            </a:stretch>
          </p:blipFill>
          <p:spPr>
            <a:xfrm>
              <a:off x="10458325" y="2186576"/>
              <a:ext cx="129558" cy="114316"/>
            </a:xfrm>
            <a:prstGeom prst="rect">
              <a:avLst/>
            </a:prstGeom>
          </p:spPr>
        </p:pic>
        <p:sp>
          <p:nvSpPr>
            <p:cNvPr id="16" name="Rectangle 15"/>
            <p:cNvSpPr/>
            <p:nvPr/>
          </p:nvSpPr>
          <p:spPr>
            <a:xfrm>
              <a:off x="3966273" y="3436537"/>
              <a:ext cx="607859" cy="369332"/>
            </a:xfrm>
            <a:prstGeom prst="rect">
              <a:avLst/>
            </a:prstGeom>
          </p:spPr>
          <p:txBody>
            <a:bodyPr wrap="none">
              <a:spAutoFit/>
            </a:bodyPr>
            <a:lstStyle/>
            <a:p>
              <a:r>
                <a:rPr lang="en-US" dirty="0">
                  <a:solidFill>
                    <a:srgbClr val="0000FF"/>
                  </a:solidFill>
                </a:rPr>
                <a:t>FS1</a:t>
              </a:r>
              <a:endParaRPr lang="en-US" dirty="0"/>
            </a:p>
          </p:txBody>
        </p:sp>
        <p:sp>
          <p:nvSpPr>
            <p:cNvPr id="17" name="Rectangle 16"/>
            <p:cNvSpPr/>
            <p:nvPr/>
          </p:nvSpPr>
          <p:spPr>
            <a:xfrm>
              <a:off x="11511796" y="3124200"/>
              <a:ext cx="595035" cy="369332"/>
            </a:xfrm>
            <a:prstGeom prst="rect">
              <a:avLst/>
            </a:prstGeom>
          </p:spPr>
          <p:txBody>
            <a:bodyPr wrap="none">
              <a:spAutoFit/>
            </a:bodyPr>
            <a:lstStyle/>
            <a:p>
              <a:r>
                <a:rPr lang="en-US" dirty="0">
                  <a:solidFill>
                    <a:srgbClr val="0000FF"/>
                  </a:solidFill>
                </a:rPr>
                <a:t>LS1</a:t>
              </a:r>
              <a:endParaRPr lang="en-US" dirty="0"/>
            </a:p>
          </p:txBody>
        </p:sp>
        <p:sp>
          <p:nvSpPr>
            <p:cNvPr id="18" name="Rectangle 17"/>
            <p:cNvSpPr/>
            <p:nvPr/>
          </p:nvSpPr>
          <p:spPr>
            <a:xfrm>
              <a:off x="11511797" y="4030079"/>
              <a:ext cx="595035" cy="369332"/>
            </a:xfrm>
            <a:prstGeom prst="rect">
              <a:avLst/>
            </a:prstGeom>
          </p:spPr>
          <p:txBody>
            <a:bodyPr wrap="none">
              <a:spAutoFit/>
            </a:bodyPr>
            <a:lstStyle/>
            <a:p>
              <a:r>
                <a:rPr lang="en-US" dirty="0">
                  <a:solidFill>
                    <a:srgbClr val="0000FF"/>
                  </a:solidFill>
                </a:rPr>
                <a:t>LS2</a:t>
              </a:r>
              <a:endParaRPr lang="en-US" dirty="0"/>
            </a:p>
          </p:txBody>
        </p:sp>
        <p:sp>
          <p:nvSpPr>
            <p:cNvPr id="19" name="TextBox 18">
              <a:extLst>
                <a:ext uri="{FF2B5EF4-FFF2-40B4-BE49-F238E27FC236}">
                  <a16:creationId xmlns:a16="http://schemas.microsoft.com/office/drawing/2014/main" id="{4052CEDC-3BE4-A2A9-98D1-9CE1377B632F}"/>
                </a:ext>
              </a:extLst>
            </p:cNvPr>
            <p:cNvSpPr txBox="1"/>
            <p:nvPr/>
          </p:nvSpPr>
          <p:spPr>
            <a:xfrm>
              <a:off x="8131022" y="1441559"/>
              <a:ext cx="2633574" cy="58477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a:t>RFC D1918 </a:t>
              </a:r>
              <a:r>
                <a:rPr lang="en-US" sz="1600" dirty="0"/>
                <a:t>phase is used to correct beam energy</a:t>
              </a:r>
            </a:p>
          </p:txBody>
        </p:sp>
        <p:cxnSp>
          <p:nvCxnSpPr>
            <p:cNvPr id="20" name="Straight Arrow Connector 19">
              <a:extLst>
                <a:ext uri="{FF2B5EF4-FFF2-40B4-BE49-F238E27FC236}">
                  <a16:creationId xmlns:a16="http://schemas.microsoft.com/office/drawing/2014/main" id="{17FE7CBC-7102-B0E2-F0E4-521BC1EA2E70}"/>
                </a:ext>
              </a:extLst>
            </p:cNvPr>
            <p:cNvCxnSpPr>
              <a:cxnSpLocks/>
            </p:cNvCxnSpPr>
            <p:nvPr/>
          </p:nvCxnSpPr>
          <p:spPr>
            <a:xfrm>
              <a:off x="10086374" y="2035953"/>
              <a:ext cx="717490" cy="1211292"/>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052CEDC-3BE4-A2A9-98D1-9CE1377B632F}"/>
                </a:ext>
              </a:extLst>
            </p:cNvPr>
            <p:cNvSpPr txBox="1"/>
            <p:nvPr/>
          </p:nvSpPr>
          <p:spPr>
            <a:xfrm>
              <a:off x="5106636" y="1441558"/>
              <a:ext cx="2633574" cy="58477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a:t>RFC D2152 </a:t>
              </a:r>
              <a:r>
                <a:rPr lang="en-US" sz="1600" dirty="0"/>
                <a:t>phase is used to correct arrival time</a:t>
              </a:r>
            </a:p>
          </p:txBody>
        </p:sp>
        <p:cxnSp>
          <p:nvCxnSpPr>
            <p:cNvPr id="22" name="Straight Arrow Connector 21">
              <a:extLst>
                <a:ext uri="{FF2B5EF4-FFF2-40B4-BE49-F238E27FC236}">
                  <a16:creationId xmlns:a16="http://schemas.microsoft.com/office/drawing/2014/main" id="{17FE7CBC-7102-B0E2-F0E4-521BC1EA2E70}"/>
                </a:ext>
              </a:extLst>
            </p:cNvPr>
            <p:cNvCxnSpPr>
              <a:cxnSpLocks/>
            </p:cNvCxnSpPr>
            <p:nvPr/>
          </p:nvCxnSpPr>
          <p:spPr>
            <a:xfrm>
              <a:off x="7493005" y="2035953"/>
              <a:ext cx="477021" cy="1218946"/>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1511796" y="2545491"/>
              <a:ext cx="595035" cy="369332"/>
            </a:xfrm>
            <a:prstGeom prst="rect">
              <a:avLst/>
            </a:prstGeom>
          </p:spPr>
          <p:txBody>
            <a:bodyPr wrap="none">
              <a:spAutoFit/>
            </a:bodyPr>
            <a:lstStyle/>
            <a:p>
              <a:r>
                <a:rPr lang="en-US" dirty="0">
                  <a:solidFill>
                    <a:srgbClr val="0000FF"/>
                  </a:solidFill>
                </a:rPr>
                <a:t>LS3</a:t>
              </a:r>
              <a:endParaRPr lang="en-US" dirty="0"/>
            </a:p>
          </p:txBody>
        </p:sp>
      </p:grpSp>
      <p:sp>
        <p:nvSpPr>
          <p:cNvPr id="2" name="Content Placeholder 1"/>
          <p:cNvSpPr>
            <a:spLocks noGrp="1"/>
          </p:cNvSpPr>
          <p:nvPr>
            <p:ph idx="1"/>
          </p:nvPr>
        </p:nvSpPr>
        <p:spPr>
          <a:xfrm>
            <a:off x="101599" y="1067100"/>
            <a:ext cx="4621682" cy="4937460"/>
          </a:xfrm>
        </p:spPr>
        <p:txBody>
          <a:bodyPr/>
          <a:lstStyle/>
          <a:p>
            <a:r>
              <a:rPr lang="en-US" dirty="0"/>
              <a:t>Collaborative effort</a:t>
            </a:r>
          </a:p>
          <a:p>
            <a:pPr lvl="1"/>
            <a:r>
              <a:rPr lang="en-US" dirty="0"/>
              <a:t>Directed by accelerator physicist</a:t>
            </a:r>
          </a:p>
          <a:p>
            <a:pPr lvl="1"/>
            <a:r>
              <a:rPr lang="en-US" dirty="0"/>
              <a:t>In collaboration with diagnostic</a:t>
            </a:r>
          </a:p>
          <a:p>
            <a:r>
              <a:rPr lang="en-US" dirty="0"/>
              <a:t>Measuring device</a:t>
            </a:r>
          </a:p>
          <a:p>
            <a:pPr lvl="1"/>
            <a:r>
              <a:rPr lang="en-US" dirty="0"/>
              <a:t>Beam position monitor (BPM)</a:t>
            </a:r>
          </a:p>
          <a:p>
            <a:r>
              <a:rPr lang="en-US" dirty="0"/>
              <a:t>Correcting device</a:t>
            </a:r>
          </a:p>
          <a:p>
            <a:pPr lvl="1"/>
            <a:r>
              <a:rPr lang="en-US" dirty="0"/>
              <a:t>LLRF controller</a:t>
            </a:r>
          </a:p>
          <a:p>
            <a:r>
              <a:rPr lang="en-US" dirty="0"/>
              <a:t>Timeline</a:t>
            </a:r>
          </a:p>
          <a:p>
            <a:pPr lvl="1"/>
            <a:r>
              <a:rPr lang="en-US" dirty="0"/>
              <a:t>Initial testing in May 2023</a:t>
            </a:r>
          </a:p>
          <a:p>
            <a:pPr lvl="2"/>
            <a:r>
              <a:rPr lang="en-US" dirty="0"/>
              <a:t>Correct arrival time only</a:t>
            </a:r>
          </a:p>
          <a:p>
            <a:pPr lvl="1"/>
            <a:r>
              <a:rPr lang="en-US" dirty="0"/>
              <a:t>Further testing in Dec 2023</a:t>
            </a:r>
          </a:p>
          <a:p>
            <a:pPr lvl="2"/>
            <a:r>
              <a:rPr lang="en-US" dirty="0"/>
              <a:t>Closed both loops</a:t>
            </a:r>
          </a:p>
          <a:p>
            <a:pPr lvl="2"/>
            <a:r>
              <a:rPr lang="en-US" dirty="0"/>
              <a:t>Response time ~150 </a:t>
            </a:r>
            <a:r>
              <a:rPr lang="en-US" dirty="0" err="1"/>
              <a:t>ms</a:t>
            </a:r>
            <a:endParaRPr lang="en-US" dirty="0"/>
          </a:p>
        </p:txBody>
      </p:sp>
      <p:sp>
        <p:nvSpPr>
          <p:cNvPr id="3" name="Title 2"/>
          <p:cNvSpPr>
            <a:spLocks noGrp="1"/>
          </p:cNvSpPr>
          <p:nvPr>
            <p:ph type="title"/>
          </p:nvPr>
        </p:nvSpPr>
        <p:spPr>
          <a:xfrm>
            <a:off x="101600" y="126824"/>
            <a:ext cx="11988800" cy="803649"/>
          </a:xfrm>
        </p:spPr>
        <p:txBody>
          <a:bodyPr/>
          <a:lstStyle/>
          <a:p>
            <a:r>
              <a:rPr lang="en-US" dirty="0"/>
              <a:t>Beam Based Feedback Solution Developed</a:t>
            </a:r>
            <a:br>
              <a:rPr lang="en-US" dirty="0"/>
            </a:br>
            <a:r>
              <a:rPr lang="en-US" sz="2400" dirty="0"/>
              <a:t>To Compensate for Charge Stripper Induced Beam Energy Fluctuations</a:t>
            </a:r>
          </a:p>
        </p:txBody>
      </p:sp>
      <p:sp>
        <p:nvSpPr>
          <p:cNvPr id="4" name="Footer Placeholder 3"/>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14</a:t>
            </a:fld>
            <a:endParaRPr lang="en-US" dirty="0"/>
          </a:p>
        </p:txBody>
      </p:sp>
    </p:spTree>
    <p:extLst>
      <p:ext uri="{BB962C8B-B14F-4D97-AF65-F5344CB8AC3E}">
        <p14:creationId xmlns:p14="http://schemas.microsoft.com/office/powerpoint/2010/main" val="812589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067100"/>
            <a:ext cx="6481468" cy="4937460"/>
          </a:xfrm>
        </p:spPr>
        <p:txBody>
          <a:bodyPr/>
          <a:lstStyle/>
          <a:p>
            <a:r>
              <a:rPr lang="en-US" dirty="0"/>
              <a:t>Network based feedback</a:t>
            </a:r>
          </a:p>
          <a:p>
            <a:pPr lvl="1"/>
            <a:r>
              <a:rPr lang="en-US" dirty="0"/>
              <a:t>BPM phase information is sent by the BPM input/output controller (IOC) to the LLRF controller through UDP packets every 10 </a:t>
            </a:r>
            <a:r>
              <a:rPr lang="en-US" dirty="0" err="1"/>
              <a:t>ms</a:t>
            </a:r>
            <a:endParaRPr lang="en-US" dirty="0"/>
          </a:p>
          <a:p>
            <a:r>
              <a:rPr lang="en-US" dirty="0"/>
              <a:t>High phase ramp rate tested</a:t>
            </a:r>
          </a:p>
          <a:p>
            <a:pPr lvl="1"/>
            <a:r>
              <a:rPr lang="en-US" dirty="0"/>
              <a:t>LLRF phase ramp rate set to 1000 degree/s to allow fast correction</a:t>
            </a:r>
          </a:p>
          <a:p>
            <a:r>
              <a:rPr lang="en-US" dirty="0"/>
              <a:t>Control</a:t>
            </a:r>
          </a:p>
          <a:p>
            <a:pPr lvl="1"/>
            <a:r>
              <a:rPr lang="en-US" dirty="0"/>
              <a:t>Proportional-Integral (PI) control with pre-defined control limit</a:t>
            </a:r>
          </a:p>
          <a:p>
            <a:r>
              <a:rPr lang="en-US" dirty="0"/>
              <a:t>Exception handling</a:t>
            </a:r>
          </a:p>
          <a:p>
            <a:pPr lvl="1"/>
            <a:r>
              <a:rPr lang="en-US" dirty="0"/>
              <a:t>Disable feedback if lost of communication for more than 1 second is detected</a:t>
            </a:r>
          </a:p>
          <a:p>
            <a:r>
              <a:rPr lang="en-US" sz="2000" dirty="0">
                <a:hlinkClick r:id="rId2"/>
              </a:rPr>
              <a:t>https://doi.org/10.18429/JACoW-IPAC2024-THPG32</a:t>
            </a:r>
            <a:endParaRPr lang="en-US" sz="2000" dirty="0"/>
          </a:p>
        </p:txBody>
      </p:sp>
      <p:sp>
        <p:nvSpPr>
          <p:cNvPr id="3" name="Title 2"/>
          <p:cNvSpPr>
            <a:spLocks noGrp="1"/>
          </p:cNvSpPr>
          <p:nvPr>
            <p:ph type="title"/>
          </p:nvPr>
        </p:nvSpPr>
        <p:spPr/>
        <p:txBody>
          <a:bodyPr/>
          <a:lstStyle/>
          <a:p>
            <a:r>
              <a:rPr lang="en-US" dirty="0"/>
              <a:t>Beam Based Feedback Implementation Details</a:t>
            </a:r>
          </a:p>
        </p:txBody>
      </p:sp>
      <p:sp>
        <p:nvSpPr>
          <p:cNvPr id="4" name="Footer Placeholder 3"/>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15</a:t>
            </a:fld>
            <a:endParaRPr lang="en-US" dirty="0"/>
          </a:p>
        </p:txBody>
      </p:sp>
      <p:pic>
        <p:nvPicPr>
          <p:cNvPr id="6" name="Picture 5"/>
          <p:cNvPicPr>
            <a:picLocks noChangeAspect="1"/>
          </p:cNvPicPr>
          <p:nvPr/>
        </p:nvPicPr>
        <p:blipFill rotWithShape="1">
          <a:blip r:embed="rId3"/>
          <a:srcRect l="6680" t="4559" r="3790"/>
          <a:stretch/>
        </p:blipFill>
        <p:spPr>
          <a:xfrm>
            <a:off x="6490319" y="1068784"/>
            <a:ext cx="3581400" cy="2305165"/>
          </a:xfrm>
          <a:prstGeom prst="rect">
            <a:avLst/>
          </a:prstGeom>
        </p:spPr>
      </p:pic>
      <p:sp>
        <p:nvSpPr>
          <p:cNvPr id="7" name="TextBox 6"/>
          <p:cNvSpPr txBox="1"/>
          <p:nvPr/>
        </p:nvSpPr>
        <p:spPr>
          <a:xfrm>
            <a:off x="10071719" y="1898200"/>
            <a:ext cx="2160898" cy="646331"/>
          </a:xfrm>
          <a:prstGeom prst="rect">
            <a:avLst/>
          </a:prstGeom>
          <a:noFill/>
        </p:spPr>
        <p:txBody>
          <a:bodyPr wrap="square" rtlCol="0">
            <a:spAutoFit/>
          </a:bodyPr>
          <a:lstStyle/>
          <a:p>
            <a:r>
              <a:rPr lang="en-US" sz="1200" dirty="0"/>
              <a:t>Peak phase error less than 0.2 degrees while adjusting cavity phase set-point</a:t>
            </a:r>
          </a:p>
        </p:txBody>
      </p:sp>
      <p:grpSp>
        <p:nvGrpSpPr>
          <p:cNvPr id="22" name="Group 21"/>
          <p:cNvGrpSpPr/>
          <p:nvPr/>
        </p:nvGrpSpPr>
        <p:grpSpPr>
          <a:xfrm>
            <a:off x="6272853" y="3373949"/>
            <a:ext cx="3798866" cy="2607520"/>
            <a:chOff x="5745018" y="3373949"/>
            <a:chExt cx="3798866" cy="2607520"/>
          </a:xfrm>
        </p:grpSpPr>
        <p:pic>
          <p:nvPicPr>
            <p:cNvPr id="10" name="Picture 5" descr="1f70de2f8230873a9093f97accc6394a7aae96f4"/>
            <p:cNvPicPr>
              <a:picLocks noChangeAspect="1" noChangeArrowheads="1"/>
            </p:cNvPicPr>
            <p:nvPr/>
          </p:nvPicPr>
          <p:blipFill rotWithShape="1">
            <a:blip r:embed="rId4">
              <a:extLst>
                <a:ext uri="{28A0092B-C50C-407E-A947-70E740481C1C}">
                  <a14:useLocalDpi xmlns:a14="http://schemas.microsoft.com/office/drawing/2010/main" val="0"/>
                </a:ext>
              </a:extLst>
            </a:blip>
            <a:srcRect t="17693"/>
            <a:stretch/>
          </p:blipFill>
          <p:spPr bwMode="auto">
            <a:xfrm>
              <a:off x="5745018" y="3373949"/>
              <a:ext cx="3798866" cy="260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391400" y="3600752"/>
              <a:ext cx="1609736" cy="646331"/>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r>
                <a:rPr lang="en-US" sz="1200" dirty="0">
                  <a:solidFill>
                    <a:srgbClr val="FF0000"/>
                  </a:solidFill>
                </a:rPr>
                <a:t>Arrival Phase Error</a:t>
              </a:r>
            </a:p>
            <a:p>
              <a:r>
                <a:rPr lang="en-US" sz="1200" dirty="0">
                  <a:solidFill>
                    <a:srgbClr val="00B050"/>
                  </a:solidFill>
                </a:rPr>
                <a:t>Energy Phase Error</a:t>
              </a:r>
            </a:p>
            <a:p>
              <a:r>
                <a:rPr lang="en-US" sz="1200" dirty="0">
                  <a:solidFill>
                    <a:srgbClr val="7030A0"/>
                  </a:solidFill>
                </a:rPr>
                <a:t>Post-Stripper Energy</a:t>
              </a:r>
            </a:p>
          </p:txBody>
        </p:sp>
        <p:cxnSp>
          <p:nvCxnSpPr>
            <p:cNvPr id="12" name="Straight Arrow Connector 11"/>
            <p:cNvCxnSpPr/>
            <p:nvPr/>
          </p:nvCxnSpPr>
          <p:spPr>
            <a:xfrm>
              <a:off x="7086600" y="5257800"/>
              <a:ext cx="304800" cy="119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972606" y="5257800"/>
              <a:ext cx="688009" cy="276999"/>
            </a:xfrm>
            <a:prstGeom prst="rect">
              <a:avLst/>
            </a:prstGeom>
          </p:spPr>
          <p:txBody>
            <a:bodyPr wrap="none">
              <a:spAutoFit/>
            </a:bodyPr>
            <a:lstStyle/>
            <a:p>
              <a:r>
                <a:rPr lang="en-US" sz="1200" dirty="0">
                  <a:solidFill>
                    <a:schemeClr val="accent1"/>
                  </a:solidFill>
                </a:rPr>
                <a:t>100 ms</a:t>
              </a:r>
            </a:p>
          </p:txBody>
        </p:sp>
        <p:cxnSp>
          <p:nvCxnSpPr>
            <p:cNvPr id="16" name="Straight Arrow Connector 15"/>
            <p:cNvCxnSpPr/>
            <p:nvPr/>
          </p:nvCxnSpPr>
          <p:spPr>
            <a:xfrm flipV="1">
              <a:off x="7085508" y="5119301"/>
              <a:ext cx="0" cy="1384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597980" y="5050050"/>
              <a:ext cx="497252" cy="276999"/>
            </a:xfrm>
            <a:prstGeom prst="rect">
              <a:avLst/>
            </a:prstGeom>
          </p:spPr>
          <p:txBody>
            <a:bodyPr wrap="none">
              <a:spAutoFit/>
            </a:bodyPr>
            <a:lstStyle/>
            <a:p>
              <a:r>
                <a:rPr lang="en-US" sz="1200" dirty="0">
                  <a:solidFill>
                    <a:schemeClr val="accent1"/>
                  </a:solidFill>
                </a:rPr>
                <a:t>0.1 º</a:t>
              </a:r>
            </a:p>
          </p:txBody>
        </p:sp>
      </p:grpSp>
      <p:sp>
        <p:nvSpPr>
          <p:cNvPr id="23" name="TextBox 22"/>
          <p:cNvSpPr txBox="1"/>
          <p:nvPr/>
        </p:nvSpPr>
        <p:spPr>
          <a:xfrm>
            <a:off x="10071719" y="4349779"/>
            <a:ext cx="2160898" cy="646331"/>
          </a:xfrm>
          <a:prstGeom prst="rect">
            <a:avLst/>
          </a:prstGeom>
          <a:noFill/>
        </p:spPr>
        <p:txBody>
          <a:bodyPr wrap="square" rtlCol="0">
            <a:spAutoFit/>
          </a:bodyPr>
          <a:lstStyle/>
          <a:p>
            <a:r>
              <a:rPr lang="en-US" sz="1200" dirty="0"/>
              <a:t>Both arrival phase error and energy phase error corrected in about 100 ms</a:t>
            </a:r>
          </a:p>
        </p:txBody>
      </p:sp>
    </p:spTree>
    <p:extLst>
      <p:ext uri="{BB962C8B-B14F-4D97-AF65-F5344CB8AC3E}">
        <p14:creationId xmlns:p14="http://schemas.microsoft.com/office/powerpoint/2010/main" val="2102995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A7112-68BB-8772-4D51-D86A2B6135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4891DF-0B05-145B-FA57-D0ABDF6AD7E8}"/>
              </a:ext>
            </a:extLst>
          </p:cNvPr>
          <p:cNvSpPr>
            <a:spLocks noGrp="1"/>
          </p:cNvSpPr>
          <p:nvPr>
            <p:ph type="title"/>
          </p:nvPr>
        </p:nvSpPr>
        <p:spPr/>
        <p:txBody>
          <a:bodyPr/>
          <a:lstStyle/>
          <a:p>
            <a:r>
              <a:rPr lang="en-US" dirty="0"/>
              <a:t>New LLRF Controller Prototyped</a:t>
            </a:r>
          </a:p>
        </p:txBody>
      </p:sp>
      <p:sp>
        <p:nvSpPr>
          <p:cNvPr id="4" name="Footer Placeholder 3">
            <a:extLst>
              <a:ext uri="{FF2B5EF4-FFF2-40B4-BE49-F238E27FC236}">
                <a16:creationId xmlns:a16="http://schemas.microsoft.com/office/drawing/2014/main" id="{D65AFFD2-39E2-4442-85D1-B168602126DD}"/>
              </a:ext>
            </a:extLst>
          </p:cNvPr>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a:extLst>
              <a:ext uri="{FF2B5EF4-FFF2-40B4-BE49-F238E27FC236}">
                <a16:creationId xmlns:a16="http://schemas.microsoft.com/office/drawing/2014/main" id="{349AA509-1916-AA12-4DC0-6C7E029396B2}"/>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16</a:t>
            </a:fld>
            <a:endParaRPr lang="en-US" dirty="0"/>
          </a:p>
        </p:txBody>
      </p:sp>
      <p:sp>
        <p:nvSpPr>
          <p:cNvPr id="9" name="Content Placeholder 1">
            <a:extLst>
              <a:ext uri="{FF2B5EF4-FFF2-40B4-BE49-F238E27FC236}">
                <a16:creationId xmlns:a16="http://schemas.microsoft.com/office/drawing/2014/main" id="{B8EED753-D2DC-3A98-1DE9-00F78F4D2CF1}"/>
              </a:ext>
            </a:extLst>
          </p:cNvPr>
          <p:cNvSpPr txBox="1">
            <a:spLocks/>
          </p:cNvSpPr>
          <p:nvPr/>
        </p:nvSpPr>
        <p:spPr bwMode="auto">
          <a:xfrm>
            <a:off x="76200" y="1067100"/>
            <a:ext cx="4848577"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AMD-Xilinx Zynq </a:t>
            </a:r>
            <a:r>
              <a:rPr lang="en-US" kern="0" dirty="0" err="1"/>
              <a:t>UltraScale</a:t>
            </a:r>
            <a:r>
              <a:rPr lang="en-US" kern="0" dirty="0"/>
              <a:t>+ </a:t>
            </a:r>
            <a:r>
              <a:rPr lang="en-US" kern="0" dirty="0" err="1"/>
              <a:t>MPSoC</a:t>
            </a:r>
            <a:endParaRPr lang="en-US" kern="0" dirty="0"/>
          </a:p>
          <a:p>
            <a:pPr lvl="1"/>
            <a:r>
              <a:rPr lang="en-US" kern="0" dirty="0"/>
              <a:t>ZCU102 Evaluation Kit</a:t>
            </a:r>
          </a:p>
          <a:p>
            <a:pPr lvl="1"/>
            <a:r>
              <a:rPr lang="en-US" kern="0" dirty="0"/>
              <a:t>Frequency supported</a:t>
            </a:r>
          </a:p>
          <a:p>
            <a:pPr lvl="2"/>
            <a:r>
              <a:rPr lang="en-US" kern="0" dirty="0"/>
              <a:t>644 MHz FRIB upgrade cavity</a:t>
            </a:r>
          </a:p>
          <a:p>
            <a:pPr lvl="3"/>
            <a:r>
              <a:rPr lang="en-US" kern="0" dirty="0"/>
              <a:t>5-cell elliptical cavity</a:t>
            </a:r>
          </a:p>
          <a:p>
            <a:pPr lvl="2"/>
            <a:r>
              <a:rPr lang="en-US" kern="0" dirty="0"/>
              <a:t>1.013 GHz room temperature cavity</a:t>
            </a:r>
          </a:p>
          <a:p>
            <a:pPr lvl="3"/>
            <a:r>
              <a:rPr lang="en-US" kern="0" dirty="0"/>
              <a:t>MSU Ultrafast Electron Microscopy lab</a:t>
            </a:r>
          </a:p>
          <a:p>
            <a:pPr lvl="1"/>
            <a:r>
              <a:rPr lang="en-US" kern="0" dirty="0"/>
              <a:t>On board Input / output controller (IOC)</a:t>
            </a:r>
          </a:p>
          <a:p>
            <a:pPr lvl="2"/>
            <a:r>
              <a:rPr lang="en-US" kern="0" dirty="0"/>
              <a:t>Less load per IOC</a:t>
            </a:r>
          </a:p>
          <a:p>
            <a:pPr lvl="2"/>
            <a:r>
              <a:rPr lang="en-US" kern="0" dirty="0"/>
              <a:t>Less network traffic</a:t>
            </a:r>
          </a:p>
          <a:p>
            <a:pPr lvl="1"/>
            <a:r>
              <a:rPr lang="en-US" kern="0" dirty="0"/>
              <a:t>Large local storage</a:t>
            </a:r>
          </a:p>
          <a:p>
            <a:pPr lvl="2"/>
            <a:r>
              <a:rPr lang="en-US" kern="0" dirty="0"/>
              <a:t>500 GB Solid State Drive (SSD)</a:t>
            </a:r>
          </a:p>
          <a:p>
            <a:r>
              <a:rPr lang="en-US" kern="0" dirty="0"/>
              <a:t>AMD-Xilinx Zynq </a:t>
            </a:r>
            <a:r>
              <a:rPr lang="en-US" kern="0" dirty="0" err="1"/>
              <a:t>UltraScale</a:t>
            </a:r>
            <a:r>
              <a:rPr lang="en-US" kern="0" dirty="0"/>
              <a:t>+ </a:t>
            </a:r>
            <a:r>
              <a:rPr lang="en-US" kern="0" dirty="0" err="1"/>
              <a:t>RFSoC</a:t>
            </a:r>
            <a:endParaRPr lang="en-US" kern="0" dirty="0"/>
          </a:p>
          <a:p>
            <a:pPr lvl="1"/>
            <a:r>
              <a:rPr lang="en-US" kern="0" dirty="0" err="1"/>
              <a:t>RFSoC</a:t>
            </a:r>
            <a:r>
              <a:rPr lang="en-US" kern="0" dirty="0"/>
              <a:t> Evaluation Kit</a:t>
            </a:r>
          </a:p>
          <a:p>
            <a:pPr lvl="1"/>
            <a:r>
              <a:rPr lang="en-US" kern="0" dirty="0"/>
              <a:t>Potential application</a:t>
            </a:r>
          </a:p>
          <a:p>
            <a:pPr lvl="2"/>
            <a:r>
              <a:rPr lang="en-US" kern="0" dirty="0"/>
              <a:t>K500 SEE</a:t>
            </a:r>
          </a:p>
          <a:p>
            <a:pPr lvl="2"/>
            <a:r>
              <a:rPr lang="en-US" kern="0" dirty="0"/>
              <a:t>Cavity simulator</a:t>
            </a:r>
          </a:p>
        </p:txBody>
      </p:sp>
      <p:sp>
        <p:nvSpPr>
          <p:cNvPr id="11" name="TextBox 10">
            <a:extLst>
              <a:ext uri="{FF2B5EF4-FFF2-40B4-BE49-F238E27FC236}">
                <a16:creationId xmlns:a16="http://schemas.microsoft.com/office/drawing/2014/main" id="{B4A30399-4E32-F88A-9416-91A261124376}"/>
              </a:ext>
            </a:extLst>
          </p:cNvPr>
          <p:cNvSpPr txBox="1"/>
          <p:nvPr/>
        </p:nvSpPr>
        <p:spPr>
          <a:xfrm>
            <a:off x="9276269" y="1020439"/>
            <a:ext cx="1981200"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rPr>
              <a:t>New LLRF Prototype</a:t>
            </a:r>
          </a:p>
        </p:txBody>
      </p:sp>
      <p:pic>
        <p:nvPicPr>
          <p:cNvPr id="12" name="Picture 11">
            <a:extLst>
              <a:ext uri="{FF2B5EF4-FFF2-40B4-BE49-F238E27FC236}">
                <a16:creationId xmlns:a16="http://schemas.microsoft.com/office/drawing/2014/main" id="{3782D88B-844C-97FE-B726-8E84E9A62DA4}"/>
              </a:ext>
            </a:extLst>
          </p:cNvPr>
          <p:cNvPicPr>
            <a:picLocks noChangeAspect="1"/>
          </p:cNvPicPr>
          <p:nvPr/>
        </p:nvPicPr>
        <p:blipFill>
          <a:blip r:embed="rId2"/>
          <a:stretch>
            <a:fillRect/>
          </a:stretch>
        </p:blipFill>
        <p:spPr>
          <a:xfrm>
            <a:off x="7998987" y="1338943"/>
            <a:ext cx="4186293" cy="3766457"/>
          </a:xfrm>
          <a:prstGeom prst="rect">
            <a:avLst/>
          </a:prstGeom>
        </p:spPr>
      </p:pic>
      <p:sp>
        <p:nvSpPr>
          <p:cNvPr id="14" name="TextBox 13">
            <a:extLst>
              <a:ext uri="{FF2B5EF4-FFF2-40B4-BE49-F238E27FC236}">
                <a16:creationId xmlns:a16="http://schemas.microsoft.com/office/drawing/2014/main" id="{F185C495-0830-2136-61A4-149640F4166B}"/>
              </a:ext>
            </a:extLst>
          </p:cNvPr>
          <p:cNvSpPr txBox="1"/>
          <p:nvPr/>
        </p:nvSpPr>
        <p:spPr>
          <a:xfrm>
            <a:off x="3218129" y="5677277"/>
            <a:ext cx="2020905" cy="307777"/>
          </a:xfrm>
          <a:prstGeom prst="rect">
            <a:avLst/>
          </a:prstGeom>
          <a:noFill/>
        </p:spPr>
        <p:txBody>
          <a:bodyPr wrap="square" rtlCol="0">
            <a:spAutoFit/>
          </a:bodyPr>
          <a:lstStyle/>
          <a:p>
            <a:pPr algn="ctr"/>
            <a:r>
              <a:rPr lang="en-US" sz="1400" b="1" dirty="0"/>
              <a:t>RFSoC Evaluation Kit</a:t>
            </a:r>
          </a:p>
        </p:txBody>
      </p:sp>
      <p:sp>
        <p:nvSpPr>
          <p:cNvPr id="15" name="Rectangle 14">
            <a:extLst>
              <a:ext uri="{FF2B5EF4-FFF2-40B4-BE49-F238E27FC236}">
                <a16:creationId xmlns:a16="http://schemas.microsoft.com/office/drawing/2014/main" id="{FFFB2EF2-8A1F-D9B6-111B-7248F6AB3958}"/>
              </a:ext>
            </a:extLst>
          </p:cNvPr>
          <p:cNvSpPr/>
          <p:nvPr/>
        </p:nvSpPr>
        <p:spPr>
          <a:xfrm>
            <a:off x="8101387" y="5150290"/>
            <a:ext cx="4116812" cy="461665"/>
          </a:xfrm>
          <a:prstGeom prst="rect">
            <a:avLst/>
          </a:prstGeom>
        </p:spPr>
        <p:txBody>
          <a:bodyPr wrap="square">
            <a:spAutoFit/>
          </a:bodyPr>
          <a:lstStyle/>
          <a:p>
            <a:r>
              <a:rPr lang="en-US" sz="1200" dirty="0"/>
              <a:t>1. ZCU102; 2. RF board; 3. Tuner board; 4. Power supply; 5. Solid state drive.</a:t>
            </a:r>
          </a:p>
        </p:txBody>
      </p:sp>
      <p:pic>
        <p:nvPicPr>
          <p:cNvPr id="1026" name="Picture 2" descr="RFSoC 4x2 Board and Kit - Announcements - PYNQ">
            <a:extLst>
              <a:ext uri="{FF2B5EF4-FFF2-40B4-BE49-F238E27FC236}">
                <a16:creationId xmlns:a16="http://schemas.microsoft.com/office/drawing/2014/main" id="{374CEA69-CBAC-DA2F-0AD8-2D7CFFF6C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326" y="4267201"/>
            <a:ext cx="2435112" cy="2423332"/>
          </a:xfrm>
          <a:prstGeom prst="rect">
            <a:avLst/>
          </a:prstGeom>
          <a:noFill/>
          <a:extLst>
            <a:ext uri="{909E8E84-426E-40DD-AFC4-6F175D3DCCD1}">
              <a14:hiddenFill xmlns:a14="http://schemas.microsoft.com/office/drawing/2010/main">
                <a:solidFill>
                  <a:srgbClr val="FFFFFF"/>
                </a:solidFill>
              </a14:hiddenFill>
            </a:ext>
          </a:extLst>
        </p:spPr>
      </p:pic>
      <p:pic>
        <p:nvPicPr>
          <p:cNvPr id="23" name="Content Placeholder 12">
            <a:extLst>
              <a:ext uri="{FF2B5EF4-FFF2-40B4-BE49-F238E27FC236}">
                <a16:creationId xmlns:a16="http://schemas.microsoft.com/office/drawing/2014/main" id="{AB458942-3735-61FC-A3F2-B9355E21D3C9}"/>
              </a:ext>
            </a:extLst>
          </p:cNvPr>
          <p:cNvPicPr>
            <a:picLocks noChangeAspect="1"/>
          </p:cNvPicPr>
          <p:nvPr/>
        </p:nvPicPr>
        <p:blipFill>
          <a:blip r:embed="rId4"/>
          <a:stretch>
            <a:fillRect/>
          </a:stretch>
        </p:blipFill>
        <p:spPr bwMode="auto">
          <a:xfrm>
            <a:off x="4917379" y="1026834"/>
            <a:ext cx="3423682" cy="2879961"/>
          </a:xfrm>
          <a:prstGeom prst="rect">
            <a:avLst/>
          </a:prstGeom>
          <a:noFill/>
          <a:ln w="9525">
            <a:noFill/>
            <a:miter lim="800000"/>
            <a:headEnd/>
            <a:tailEnd/>
          </a:ln>
        </p:spPr>
      </p:pic>
      <p:sp>
        <p:nvSpPr>
          <p:cNvPr id="2" name="TextBox 1">
            <a:extLst>
              <a:ext uri="{FF2B5EF4-FFF2-40B4-BE49-F238E27FC236}">
                <a16:creationId xmlns:a16="http://schemas.microsoft.com/office/drawing/2014/main" id="{E9C6403E-6CF5-1871-6CA8-8719F993CF52}"/>
              </a:ext>
            </a:extLst>
          </p:cNvPr>
          <p:cNvSpPr txBox="1"/>
          <p:nvPr/>
        </p:nvSpPr>
        <p:spPr>
          <a:xfrm>
            <a:off x="5340336" y="3876371"/>
            <a:ext cx="2574808"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b="1" dirty="0">
                <a:solidFill>
                  <a:prstClr val="black"/>
                </a:solidFill>
              </a:rPr>
              <a:t>FRIB Beam Power Ramp Up</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6" name="TextBox 5">
            <a:extLst>
              <a:ext uri="{FF2B5EF4-FFF2-40B4-BE49-F238E27FC236}">
                <a16:creationId xmlns:a16="http://schemas.microsoft.com/office/drawing/2014/main" id="{AE8684A8-D54B-8F78-2908-0DDF1BCCCD96}"/>
              </a:ext>
            </a:extLst>
          </p:cNvPr>
          <p:cNvSpPr txBox="1"/>
          <p:nvPr/>
        </p:nvSpPr>
        <p:spPr>
          <a:xfrm>
            <a:off x="8111970" y="5590401"/>
            <a:ext cx="4003830" cy="276999"/>
          </a:xfrm>
          <a:prstGeom prst="rect">
            <a:avLst/>
          </a:prstGeom>
          <a:noFill/>
        </p:spPr>
        <p:txBody>
          <a:bodyPr wrap="square" rtlCol="0">
            <a:spAutoFit/>
          </a:bodyPr>
          <a:lstStyle/>
          <a:p>
            <a:r>
              <a:rPr lang="en-US" sz="1200" dirty="0">
                <a:hlinkClick r:id="rId5"/>
              </a:rPr>
              <a:t>https://doi.org/10.18429/JACoW-NAPAC2022-MOPA88</a:t>
            </a:r>
            <a:endParaRPr lang="en-US" sz="1200" kern="0" dirty="0"/>
          </a:p>
        </p:txBody>
      </p:sp>
    </p:spTree>
    <p:extLst>
      <p:ext uri="{BB962C8B-B14F-4D97-AF65-F5344CB8AC3E}">
        <p14:creationId xmlns:p14="http://schemas.microsoft.com/office/powerpoint/2010/main" val="190678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4EF9-CDDF-4EE7-263F-2D85ECFDE4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73A50E-DD01-9D83-0CBE-05C5ACE94C0B}"/>
              </a:ext>
            </a:extLst>
          </p:cNvPr>
          <p:cNvSpPr>
            <a:spLocks noGrp="1"/>
          </p:cNvSpPr>
          <p:nvPr>
            <p:ph type="title"/>
          </p:nvPr>
        </p:nvSpPr>
        <p:spPr/>
        <p:txBody>
          <a:bodyPr/>
          <a:lstStyle/>
          <a:p>
            <a:r>
              <a:rPr lang="en-US" dirty="0"/>
              <a:t>UEM Patent and Journal Publication</a:t>
            </a:r>
          </a:p>
        </p:txBody>
      </p:sp>
      <p:sp>
        <p:nvSpPr>
          <p:cNvPr id="4" name="Footer Placeholder 3">
            <a:extLst>
              <a:ext uri="{FF2B5EF4-FFF2-40B4-BE49-F238E27FC236}">
                <a16:creationId xmlns:a16="http://schemas.microsoft.com/office/drawing/2014/main" id="{1D56A21F-B20D-49B4-F77E-6F76C8E05359}"/>
              </a:ext>
            </a:extLst>
          </p:cNvPr>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a:extLst>
              <a:ext uri="{FF2B5EF4-FFF2-40B4-BE49-F238E27FC236}">
                <a16:creationId xmlns:a16="http://schemas.microsoft.com/office/drawing/2014/main" id="{FF389D3F-AACB-4BA8-2761-D4050633B06F}"/>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17</a:t>
            </a:fld>
            <a:endParaRPr lang="en-US" dirty="0"/>
          </a:p>
        </p:txBody>
      </p:sp>
      <p:sp>
        <p:nvSpPr>
          <p:cNvPr id="9" name="Content Placeholder 1">
            <a:extLst>
              <a:ext uri="{FF2B5EF4-FFF2-40B4-BE49-F238E27FC236}">
                <a16:creationId xmlns:a16="http://schemas.microsoft.com/office/drawing/2014/main" id="{DE27E5A5-C225-954A-CED6-DFE7EB5F5AF7}"/>
              </a:ext>
            </a:extLst>
          </p:cNvPr>
          <p:cNvSpPr txBox="1">
            <a:spLocks/>
          </p:cNvSpPr>
          <p:nvPr/>
        </p:nvSpPr>
        <p:spPr bwMode="auto">
          <a:xfrm>
            <a:off x="76200" y="1067100"/>
            <a:ext cx="609600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dirty="0"/>
              <a:t>Precision-controlled ultrafast electron microscope platforms. A case study: Multiple-order coherent phonon dynamics in 1T-TaSe2 probed at 50 fs–10 </a:t>
            </a:r>
            <a:r>
              <a:rPr lang="en-US" dirty="0" err="1"/>
              <a:t>fm</a:t>
            </a:r>
            <a:r>
              <a:rPr lang="en-US" dirty="0"/>
              <a:t> scales</a:t>
            </a:r>
          </a:p>
          <a:p>
            <a:pPr lvl="1"/>
            <a:r>
              <a:rPr lang="en-US" dirty="0"/>
              <a:t>Improved temporal resolution</a:t>
            </a:r>
          </a:p>
          <a:p>
            <a:pPr lvl="1"/>
            <a:r>
              <a:rPr lang="en-US" dirty="0">
                <a:hlinkClick r:id="rId2"/>
              </a:rPr>
              <a:t>https://doi.org/10.1063/4.0000242</a:t>
            </a:r>
            <a:endParaRPr kumimoji="0" lang="en-US" sz="1800" b="0" i="0" u="none" strike="noStrike" kern="0" cap="none" spc="0" normalizeH="0" baseline="0" noProof="0" dirty="0">
              <a:ln>
                <a:noFill/>
              </a:ln>
              <a:solidFill>
                <a:prstClr val="black"/>
              </a:solidFill>
              <a:effectLst/>
              <a:uLnTx/>
              <a:uFillTx/>
              <a:latin typeface="Arial" pitchFamily="34" charset="0"/>
              <a:ea typeface="ヒラギノ角ゴ Pro W3"/>
            </a:endParaRPr>
          </a:p>
          <a:p>
            <a:r>
              <a:rPr lang="en-US" dirty="0"/>
              <a:t>Interactive Cascade Phase-Locked Loop for High-Brightness Electron Beam System</a:t>
            </a:r>
            <a:endParaRPr lang="en-US" kern="0" dirty="0"/>
          </a:p>
          <a:p>
            <a:pPr lvl="1"/>
            <a:r>
              <a:rPr lang="en-US" kern="0" dirty="0"/>
              <a:t>Patent pending</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lvl="1"/>
            <a:endParaRPr lang="en-US" dirty="0"/>
          </a:p>
        </p:txBody>
      </p:sp>
      <p:sp>
        <p:nvSpPr>
          <p:cNvPr id="2" name="TextBox 1">
            <a:extLst>
              <a:ext uri="{FF2B5EF4-FFF2-40B4-BE49-F238E27FC236}">
                <a16:creationId xmlns:a16="http://schemas.microsoft.com/office/drawing/2014/main" id="{2926CD98-F5A0-62EF-F35C-864271BFF057}"/>
              </a:ext>
            </a:extLst>
          </p:cNvPr>
          <p:cNvSpPr txBox="1"/>
          <p:nvPr/>
        </p:nvSpPr>
        <p:spPr>
          <a:xfrm>
            <a:off x="6362557" y="5031574"/>
            <a:ext cx="5524643" cy="1061829"/>
          </a:xfrm>
          <a:prstGeom prst="rect">
            <a:avLst/>
          </a:prstGeom>
          <a:noFill/>
        </p:spPr>
        <p:txBody>
          <a:bodyPr wrap="square" rtlCol="0">
            <a:spAutoFit/>
          </a:bodyPr>
          <a:lstStyle/>
          <a:p>
            <a:r>
              <a:rPr lang="en-US" sz="900" dirty="0"/>
              <a:t>The ultrafast electron microscope system with RF optics. Schematic of ultrafast microscope utilizing RF cavities as electron lenses in a TEM column to temporally and spectrally focus the photo-electron pulses generated at photocathode. The fs laser system provides timing to pump pulse initiating material transformation as well as for seeding the RF signals sent to the RF cavity that delivers the short electron probe pulses. A phase-locked and control loop serves to ensure laser and RF are synchronized to each other. Adapted with permission from C.-Y. Ruan, </a:t>
            </a:r>
            <a:r>
              <a:rPr lang="en-US" sz="900" i="1" dirty="0"/>
              <a:t>Structural Dynamics with X-Ray and Electron Scattering</a:t>
            </a:r>
            <a:r>
              <a:rPr lang="en-US" sz="900" dirty="0"/>
              <a:t> (The Royal Society of Chemistry, 2023). Copyright 2023 RSC Publishing.</a:t>
            </a:r>
          </a:p>
        </p:txBody>
      </p:sp>
      <p:pic>
        <p:nvPicPr>
          <p:cNvPr id="10" name="Picture 9" descr="&#10;">
            <a:extLst>
              <a:ext uri="{FF2B5EF4-FFF2-40B4-BE49-F238E27FC236}">
                <a16:creationId xmlns:a16="http://schemas.microsoft.com/office/drawing/2014/main" id="{E6918DAB-F98D-9A39-0BE0-C8BEA2A49768}"/>
              </a:ext>
            </a:extLst>
          </p:cNvPr>
          <p:cNvPicPr>
            <a:picLocks noChangeAspect="1"/>
          </p:cNvPicPr>
          <p:nvPr/>
        </p:nvPicPr>
        <p:blipFill>
          <a:blip r:embed="rId3"/>
          <a:stretch>
            <a:fillRect/>
          </a:stretch>
        </p:blipFill>
        <p:spPr>
          <a:xfrm>
            <a:off x="6858000" y="1029897"/>
            <a:ext cx="3657600" cy="4026964"/>
          </a:xfrm>
          <a:prstGeom prst="rect">
            <a:avLst/>
          </a:prstGeom>
        </p:spPr>
      </p:pic>
      <p:cxnSp>
        <p:nvCxnSpPr>
          <p:cNvPr id="12" name="Straight Arrow Connector 11">
            <a:extLst>
              <a:ext uri="{FF2B5EF4-FFF2-40B4-BE49-F238E27FC236}">
                <a16:creationId xmlns:a16="http://schemas.microsoft.com/office/drawing/2014/main" id="{378DCC79-3970-4BD7-6331-88480B71EA25}"/>
              </a:ext>
            </a:extLst>
          </p:cNvPr>
          <p:cNvCxnSpPr/>
          <p:nvPr/>
        </p:nvCxnSpPr>
        <p:spPr>
          <a:xfrm>
            <a:off x="4416012" y="2747367"/>
            <a:ext cx="2209800" cy="152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027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Keep improving operation efficiency and reliability of RF system</a:t>
            </a:r>
          </a:p>
          <a:p>
            <a:pPr lvl="1"/>
            <a:r>
              <a:rPr lang="en-US" dirty="0"/>
              <a:t>Achieved &gt; 98% RF availability and supported high-impact experiments</a:t>
            </a:r>
          </a:p>
          <a:p>
            <a:r>
              <a:rPr lang="en-US" dirty="0"/>
              <a:t>LLRF System Enhancements</a:t>
            </a:r>
          </a:p>
          <a:p>
            <a:pPr lvl="1"/>
            <a:r>
              <a:rPr lang="en-US" dirty="0"/>
              <a:t>Fast waveform analysis aids in trip diagnostics and daily automated reports streamline troubleshooting and shift coverage</a:t>
            </a:r>
          </a:p>
          <a:p>
            <a:r>
              <a:rPr lang="en-US" dirty="0"/>
              <a:t>Calibration &amp; Quality Control Improvements</a:t>
            </a:r>
          </a:p>
          <a:p>
            <a:pPr lvl="1"/>
            <a:r>
              <a:rPr lang="en-US" dirty="0"/>
              <a:t>Addressed amplitude and phase calibration issues with targeted fixes and reference clock rework resolved connector-related phase instabilities</a:t>
            </a:r>
          </a:p>
          <a:p>
            <a:r>
              <a:rPr lang="en-US" dirty="0"/>
              <a:t>Beam-Based Feedback Development</a:t>
            </a:r>
          </a:p>
          <a:p>
            <a:pPr lvl="1"/>
            <a:r>
              <a:rPr lang="en-US" dirty="0"/>
              <a:t>Compensates for charge stripper-induced energy fluctuations and closed-loop feedback with &lt; 0.2° phase error and ~150 </a:t>
            </a:r>
            <a:r>
              <a:rPr lang="en-US" dirty="0" err="1"/>
              <a:t>ms</a:t>
            </a:r>
            <a:r>
              <a:rPr lang="en-US" dirty="0"/>
              <a:t> response time</a:t>
            </a:r>
          </a:p>
          <a:p>
            <a:r>
              <a:rPr lang="en-US" dirty="0"/>
              <a:t>Future Directions</a:t>
            </a:r>
          </a:p>
          <a:p>
            <a:pPr lvl="1"/>
            <a:r>
              <a:rPr lang="en-US" dirty="0"/>
              <a:t>New LLRF controller prototyped with FPGA SoC platform</a:t>
            </a:r>
          </a:p>
          <a:p>
            <a:pPr lvl="1"/>
            <a:r>
              <a:rPr lang="en-US" dirty="0"/>
              <a:t>Continued focus on automation, reliability, and support for advanced applications</a:t>
            </a:r>
          </a:p>
        </p:txBody>
      </p:sp>
      <p:sp>
        <p:nvSpPr>
          <p:cNvPr id="3" name="Title 2"/>
          <p:cNvSpPr>
            <a:spLocks noGrp="1"/>
          </p:cNvSpPr>
          <p:nvPr>
            <p:ph type="title"/>
          </p:nvPr>
        </p:nvSpPr>
        <p:spPr/>
        <p:txBody>
          <a:bodyPr/>
          <a:lstStyle/>
          <a:p>
            <a:r>
              <a:rPr lang="en-US" dirty="0"/>
              <a:t>Summary</a:t>
            </a:r>
          </a:p>
        </p:txBody>
      </p:sp>
      <p:sp>
        <p:nvSpPr>
          <p:cNvPr id="4" name="Footer Placeholder 3"/>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18</a:t>
            </a:fld>
            <a:endParaRPr lang="en-US" dirty="0"/>
          </a:p>
        </p:txBody>
      </p:sp>
    </p:spTree>
    <p:extLst>
      <p:ext uri="{BB962C8B-B14F-4D97-AF65-F5344CB8AC3E}">
        <p14:creationId xmlns:p14="http://schemas.microsoft.com/office/powerpoint/2010/main" val="292627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Lab Achievements</a:t>
            </a:r>
          </a:p>
          <a:p>
            <a:r>
              <a:rPr lang="en-US" dirty="0"/>
              <a:t>Operation</a:t>
            </a:r>
          </a:p>
          <a:p>
            <a:pPr lvl="1"/>
            <a:r>
              <a:rPr lang="en-US" dirty="0"/>
              <a:t>Performance and system uptime</a:t>
            </a:r>
          </a:p>
          <a:p>
            <a:pPr lvl="1"/>
            <a:r>
              <a:rPr lang="en-US" dirty="0"/>
              <a:t>Daily report and operation support</a:t>
            </a:r>
          </a:p>
          <a:p>
            <a:pPr lvl="1"/>
            <a:r>
              <a:rPr lang="en-US" dirty="0"/>
              <a:t>Breakdowns and trouble reports tracking</a:t>
            </a:r>
          </a:p>
          <a:p>
            <a:r>
              <a:rPr lang="en-US" dirty="0"/>
              <a:t>Typical Calibration Issues</a:t>
            </a:r>
          </a:p>
          <a:p>
            <a:pPr lvl="1"/>
            <a:r>
              <a:rPr lang="en-US" dirty="0"/>
              <a:t>Amplitude</a:t>
            </a:r>
          </a:p>
          <a:p>
            <a:pPr lvl="1"/>
            <a:r>
              <a:rPr lang="en-US" dirty="0"/>
              <a:t>Phase </a:t>
            </a:r>
          </a:p>
          <a:p>
            <a:pPr lvl="1"/>
            <a:r>
              <a:rPr lang="en-US" dirty="0"/>
              <a:t>Reference clock</a:t>
            </a:r>
          </a:p>
          <a:p>
            <a:r>
              <a:rPr lang="en-US" dirty="0"/>
              <a:t>Beam Based Feedback</a:t>
            </a:r>
          </a:p>
          <a:p>
            <a:pPr lvl="1"/>
            <a:r>
              <a:rPr lang="en-US" dirty="0"/>
              <a:t>Implementation</a:t>
            </a:r>
          </a:p>
          <a:p>
            <a:pPr lvl="1"/>
            <a:r>
              <a:rPr lang="en-US" dirty="0"/>
              <a:t>Use case</a:t>
            </a:r>
          </a:p>
          <a:p>
            <a:r>
              <a:rPr lang="en-US" dirty="0"/>
              <a:t>New LLRF Controller</a:t>
            </a:r>
          </a:p>
          <a:p>
            <a:r>
              <a:rPr lang="en-US" dirty="0"/>
              <a:t>Summary</a:t>
            </a:r>
          </a:p>
        </p:txBody>
      </p:sp>
      <p:sp>
        <p:nvSpPr>
          <p:cNvPr id="3" name="Title 2"/>
          <p:cNvSpPr>
            <a:spLocks noGrp="1"/>
          </p:cNvSpPr>
          <p:nvPr>
            <p:ph type="title"/>
          </p:nvPr>
        </p:nvSpPr>
        <p:spPr/>
        <p:txBody>
          <a:bodyPr/>
          <a:lstStyle/>
          <a:p>
            <a:r>
              <a:rPr lang="en-US" dirty="0"/>
              <a:t>Outline</a:t>
            </a:r>
          </a:p>
        </p:txBody>
      </p:sp>
      <p:sp>
        <p:nvSpPr>
          <p:cNvPr id="4" name="Footer Placeholder 3"/>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2</a:t>
            </a:fld>
            <a:endParaRPr lang="en-US" dirty="0"/>
          </a:p>
        </p:txBody>
      </p:sp>
      <p:grpSp>
        <p:nvGrpSpPr>
          <p:cNvPr id="6" name="Group 5">
            <a:extLst>
              <a:ext uri="{FF2B5EF4-FFF2-40B4-BE49-F238E27FC236}">
                <a16:creationId xmlns:a16="http://schemas.microsoft.com/office/drawing/2014/main" id="{ED6E711B-4E0E-F5E2-5A2E-56E51A577DEE}"/>
              </a:ext>
            </a:extLst>
          </p:cNvPr>
          <p:cNvGrpSpPr/>
          <p:nvPr/>
        </p:nvGrpSpPr>
        <p:grpSpPr>
          <a:xfrm>
            <a:off x="5638800" y="1010149"/>
            <a:ext cx="6295868" cy="4227902"/>
            <a:chOff x="4067332" y="2438400"/>
            <a:chExt cx="5000468" cy="3657600"/>
          </a:xfrm>
        </p:grpSpPr>
        <p:pic>
          <p:nvPicPr>
            <p:cNvPr id="9" name="picture">
              <a:extLst>
                <a:ext uri="{FF2B5EF4-FFF2-40B4-BE49-F238E27FC236}">
                  <a16:creationId xmlns:a16="http://schemas.microsoft.com/office/drawing/2014/main" id="{2A313B8B-79D3-B816-56CC-0658798CBD4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67332" y="2438400"/>
              <a:ext cx="5000468" cy="3657600"/>
            </a:xfrm>
            <a:prstGeom prst="rect">
              <a:avLst/>
            </a:prstGeom>
          </p:spPr>
        </p:pic>
        <p:cxnSp>
          <p:nvCxnSpPr>
            <p:cNvPr id="10" name="Straight Arrow Connector 9">
              <a:extLst>
                <a:ext uri="{FF2B5EF4-FFF2-40B4-BE49-F238E27FC236}">
                  <a16:creationId xmlns:a16="http://schemas.microsoft.com/office/drawing/2014/main" id="{3054EE5A-F153-ED51-9C76-B714C5B33F0C}"/>
                </a:ext>
              </a:extLst>
            </p:cNvPr>
            <p:cNvCxnSpPr/>
            <p:nvPr/>
          </p:nvCxnSpPr>
          <p:spPr>
            <a:xfrm flipV="1">
              <a:off x="4933141" y="5485766"/>
              <a:ext cx="124741" cy="248114"/>
            </a:xfrm>
            <a:prstGeom prst="straightConnector1">
              <a:avLst/>
            </a:prstGeom>
            <a:ln w="3175">
              <a:headEnd w="sm" len="sm"/>
              <a:tailEnd type="stealth" w="sm" len="sm"/>
            </a:ln>
          </p:spPr>
          <p:style>
            <a:lnRef idx="1">
              <a:schemeClr val="dk1"/>
            </a:lnRef>
            <a:fillRef idx="0">
              <a:schemeClr val="dk1"/>
            </a:fillRef>
            <a:effectRef idx="0">
              <a:schemeClr val="dk1"/>
            </a:effectRef>
            <a:fontRef idx="minor">
              <a:schemeClr val="tx1"/>
            </a:fontRef>
          </p:style>
        </p:cxnSp>
        <p:sp>
          <p:nvSpPr>
            <p:cNvPr id="11" name="Text Box 9">
              <a:extLst>
                <a:ext uri="{FF2B5EF4-FFF2-40B4-BE49-F238E27FC236}">
                  <a16:creationId xmlns:a16="http://schemas.microsoft.com/office/drawing/2014/main" id="{564ED005-85D8-7FEC-BE67-EB1DB48F242E}"/>
                </a:ext>
              </a:extLst>
            </p:cNvPr>
            <p:cNvSpPr txBox="1"/>
            <p:nvPr/>
          </p:nvSpPr>
          <p:spPr>
            <a:xfrm>
              <a:off x="4343400" y="5733880"/>
              <a:ext cx="859307" cy="2859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marL="0" marR="0">
                <a:spcBef>
                  <a:spcPts val="0"/>
                </a:spcBef>
                <a:spcAft>
                  <a:spcPts val="0"/>
                </a:spcAft>
              </a:pPr>
              <a:r>
                <a:rPr lang="en-US" sz="1000" b="1" dirty="0">
                  <a:effectLst/>
                  <a:latin typeface="Calibri" panose="020F0502020204030204" pitchFamily="34" charset="0"/>
                  <a:ea typeface="Times New Roman" panose="02020603050405020304" pitchFamily="18" charset="0"/>
                  <a:cs typeface="Times New Roman" panose="02020603050405020304" pitchFamily="18" charset="0"/>
                </a:rPr>
                <a:t>FSEE Beam Line</a:t>
              </a:r>
              <a:endParaRPr lang="en-US" sz="1000" b="1" dirty="0">
                <a:effectLst/>
                <a:latin typeface="Times" panose="02020603050405020304" pitchFamily="18" charset="0"/>
                <a:ea typeface="Times New Roman" panose="02020603050405020304" pitchFamily="18" charset="0"/>
                <a:cs typeface="Times New Roman" panose="02020603050405020304" pitchFamily="18" charset="0"/>
              </a:endParaRPr>
            </a:p>
          </p:txBody>
        </p:sp>
      </p:grpSp>
      <p:sp>
        <p:nvSpPr>
          <p:cNvPr id="7" name="TextBox 17">
            <a:extLst>
              <a:ext uri="{FF2B5EF4-FFF2-40B4-BE49-F238E27FC236}">
                <a16:creationId xmlns:a16="http://schemas.microsoft.com/office/drawing/2014/main" id="{F1523EE1-A82B-931D-3DB8-68BF867301FE}"/>
              </a:ext>
            </a:extLst>
          </p:cNvPr>
          <p:cNvSpPr txBox="1"/>
          <p:nvPr/>
        </p:nvSpPr>
        <p:spPr>
          <a:xfrm>
            <a:off x="8001000" y="5204274"/>
            <a:ext cx="2946640" cy="830997"/>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r>
              <a:rPr lang="en-US" sz="1600" dirty="0"/>
              <a:t>Key Performance Parameters:</a:t>
            </a:r>
          </a:p>
          <a:p>
            <a:r>
              <a:rPr lang="en-US" sz="1600" dirty="0"/>
              <a:t>Beam energy: 200 MeV/u</a:t>
            </a:r>
          </a:p>
          <a:p>
            <a:r>
              <a:rPr lang="en-US" sz="1600" dirty="0"/>
              <a:t>Beam power:  400 kW</a:t>
            </a:r>
          </a:p>
        </p:txBody>
      </p:sp>
    </p:spTree>
    <p:extLst>
      <p:ext uri="{BB962C8B-B14F-4D97-AF65-F5344CB8AC3E}">
        <p14:creationId xmlns:p14="http://schemas.microsoft.com/office/powerpoint/2010/main" val="248155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3B742-0F69-5D39-3973-0AB1D97D4D2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941A85-A9C4-8E75-156E-D29DCBE1264A}"/>
              </a:ext>
            </a:extLst>
          </p:cNvPr>
          <p:cNvSpPr>
            <a:spLocks noGrp="1"/>
          </p:cNvSpPr>
          <p:nvPr>
            <p:ph idx="1"/>
          </p:nvPr>
        </p:nvSpPr>
        <p:spPr/>
        <p:txBody>
          <a:bodyPr/>
          <a:lstStyle/>
          <a:p>
            <a:r>
              <a:rPr lang="en-US" dirty="0"/>
              <a:t>Record uranium beam intensity</a:t>
            </a:r>
          </a:p>
          <a:p>
            <a:pPr lvl="1"/>
            <a:r>
              <a:rPr lang="en-US" dirty="0"/>
              <a:t>FRIB successfully delivered a 20 kW uranium-238 beam on target during accelerator operations in March 2025</a:t>
            </a:r>
          </a:p>
          <a:p>
            <a:pPr lvl="1"/>
            <a:r>
              <a:rPr lang="en-US" dirty="0"/>
              <a:t>This record beam power doubled the previous world record of 10kW uranium beam power</a:t>
            </a:r>
          </a:p>
          <a:p>
            <a:r>
              <a:rPr lang="en-US" dirty="0"/>
              <a:t>Delivered a record 22 kW selenium-82 beam in July 2024, accelerating the beam to 228 MeV/u</a:t>
            </a:r>
          </a:p>
          <a:p>
            <a:pPr marL="0" indent="0">
              <a:buNone/>
            </a:pPr>
            <a:endParaRPr lang="en-US" dirty="0"/>
          </a:p>
        </p:txBody>
      </p:sp>
      <p:sp>
        <p:nvSpPr>
          <p:cNvPr id="3" name="Title 2">
            <a:extLst>
              <a:ext uri="{FF2B5EF4-FFF2-40B4-BE49-F238E27FC236}">
                <a16:creationId xmlns:a16="http://schemas.microsoft.com/office/drawing/2014/main" id="{EE36A999-1C46-3C54-2BE1-50910347254D}"/>
              </a:ext>
            </a:extLst>
          </p:cNvPr>
          <p:cNvSpPr>
            <a:spLocks noGrp="1"/>
          </p:cNvSpPr>
          <p:nvPr>
            <p:ph type="title"/>
          </p:nvPr>
        </p:nvSpPr>
        <p:spPr/>
        <p:txBody>
          <a:bodyPr/>
          <a:lstStyle/>
          <a:p>
            <a:r>
              <a:rPr lang="en-US" dirty="0"/>
              <a:t>Lab Achievements	</a:t>
            </a:r>
          </a:p>
        </p:txBody>
      </p:sp>
      <p:sp>
        <p:nvSpPr>
          <p:cNvPr id="4" name="Footer Placeholder 3">
            <a:extLst>
              <a:ext uri="{FF2B5EF4-FFF2-40B4-BE49-F238E27FC236}">
                <a16:creationId xmlns:a16="http://schemas.microsoft.com/office/drawing/2014/main" id="{21D1F9B2-C42C-A058-267F-6C0B4AE1DB7B}"/>
              </a:ext>
            </a:extLst>
          </p:cNvPr>
          <p:cNvSpPr>
            <a:spLocks noGrp="1"/>
          </p:cNvSpPr>
          <p:nvPr>
            <p:ph type="ftr" sz="quarter" idx="10"/>
          </p:nvPr>
        </p:nvSpPr>
        <p:spPr>
          <a:xfrm>
            <a:off x="5562600" y="6356450"/>
            <a:ext cx="5655095" cy="364628"/>
          </a:xfrm>
        </p:spPr>
        <p:txBody>
          <a:bodyPr/>
          <a:lstStyle/>
          <a:p>
            <a:pPr>
              <a:defRPr/>
            </a:pPr>
            <a:r>
              <a:rPr lang="en-US"/>
              <a:t>Shriraj Kunjir, LLRF Workshop October 2025</a:t>
            </a:r>
            <a:endParaRPr lang="en-US" dirty="0"/>
          </a:p>
        </p:txBody>
      </p:sp>
      <p:sp>
        <p:nvSpPr>
          <p:cNvPr id="5" name="Slide Number Placeholder 4">
            <a:extLst>
              <a:ext uri="{FF2B5EF4-FFF2-40B4-BE49-F238E27FC236}">
                <a16:creationId xmlns:a16="http://schemas.microsoft.com/office/drawing/2014/main" id="{0D03CCB3-7517-FF2B-A1CA-A423547FC10D}"/>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3</a:t>
            </a:fld>
            <a:endParaRPr lang="en-US" dirty="0"/>
          </a:p>
        </p:txBody>
      </p:sp>
      <p:pic>
        <p:nvPicPr>
          <p:cNvPr id="12" name="Picture 11">
            <a:extLst>
              <a:ext uri="{FF2B5EF4-FFF2-40B4-BE49-F238E27FC236}">
                <a16:creationId xmlns:a16="http://schemas.microsoft.com/office/drawing/2014/main" id="{B6719AE8-5B9E-7AA4-D13A-79E36D602085}"/>
              </a:ext>
            </a:extLst>
          </p:cNvPr>
          <p:cNvPicPr>
            <a:picLocks noChangeAspect="1"/>
          </p:cNvPicPr>
          <p:nvPr/>
        </p:nvPicPr>
        <p:blipFill>
          <a:blip r:embed="rId2"/>
          <a:stretch>
            <a:fillRect/>
          </a:stretch>
        </p:blipFill>
        <p:spPr>
          <a:xfrm>
            <a:off x="8223185" y="2743200"/>
            <a:ext cx="3683735" cy="2140974"/>
          </a:xfrm>
          <a:prstGeom prst="rect">
            <a:avLst/>
          </a:prstGeom>
        </p:spPr>
      </p:pic>
      <p:sp>
        <p:nvSpPr>
          <p:cNvPr id="13" name="TextBox 12">
            <a:extLst>
              <a:ext uri="{FF2B5EF4-FFF2-40B4-BE49-F238E27FC236}">
                <a16:creationId xmlns:a16="http://schemas.microsoft.com/office/drawing/2014/main" id="{319FED7A-4AED-729D-FFFC-0FBB346389A3}"/>
              </a:ext>
            </a:extLst>
          </p:cNvPr>
          <p:cNvSpPr txBox="1"/>
          <p:nvPr/>
        </p:nvSpPr>
        <p:spPr>
          <a:xfrm>
            <a:off x="8223185" y="4884174"/>
            <a:ext cx="3843541" cy="1015663"/>
          </a:xfrm>
          <a:prstGeom prst="rect">
            <a:avLst/>
          </a:prstGeom>
          <a:noFill/>
        </p:spPr>
        <p:txBody>
          <a:bodyPr wrap="square" rtlCol="0">
            <a:spAutoFit/>
          </a:bodyPr>
          <a:lstStyle/>
          <a:p>
            <a:r>
              <a:rPr lang="en-US" sz="1200" dirty="0"/>
              <a:t>Thermal optical image of the uranium beams on the rotating production target during the 20 kW run. The 2.1 mm thick graphite target disc rotates counterclockwise at 500 rpm. The maximum temperature reached on the target is 1200 ºC</a:t>
            </a:r>
            <a:endParaRPr lang="en-US" sz="1200" dirty="0">
              <a:solidFill>
                <a:srgbClr val="CC0000"/>
              </a:solidFill>
            </a:endParaRPr>
          </a:p>
        </p:txBody>
      </p:sp>
      <p:graphicFrame>
        <p:nvGraphicFramePr>
          <p:cNvPr id="29" name="Content Placeholder 15">
            <a:extLst>
              <a:ext uri="{FF2B5EF4-FFF2-40B4-BE49-F238E27FC236}">
                <a16:creationId xmlns:a16="http://schemas.microsoft.com/office/drawing/2014/main" id="{621D60F8-7FD4-3EF9-549E-6F9D72A60E80}"/>
              </a:ext>
            </a:extLst>
          </p:cNvPr>
          <p:cNvGraphicFramePr>
            <a:graphicFrameLocks/>
          </p:cNvGraphicFramePr>
          <p:nvPr>
            <p:extLst>
              <p:ext uri="{D42A27DB-BD31-4B8C-83A1-F6EECF244321}">
                <p14:modId xmlns:p14="http://schemas.microsoft.com/office/powerpoint/2010/main" val="216931006"/>
              </p:ext>
            </p:extLst>
          </p:nvPr>
        </p:nvGraphicFramePr>
        <p:xfrm>
          <a:off x="1219200" y="2928038"/>
          <a:ext cx="5181600" cy="2971799"/>
        </p:xfrm>
        <a:graphic>
          <a:graphicData uri="http://schemas.openxmlformats.org/drawingml/2006/table">
            <a:tbl>
              <a:tblPr firstRow="1" firstCol="1" bandRow="1">
                <a:tableStyleId>{00A15C55-8517-42AA-B614-E9B94910E393}</a:tableStyleId>
              </a:tblPr>
              <a:tblGrid>
                <a:gridCol w="914400">
                  <a:extLst>
                    <a:ext uri="{9D8B030D-6E8A-4147-A177-3AD203B41FA5}">
                      <a16:colId xmlns:a16="http://schemas.microsoft.com/office/drawing/2014/main" val="3922365572"/>
                    </a:ext>
                  </a:extLst>
                </a:gridCol>
                <a:gridCol w="1828801">
                  <a:extLst>
                    <a:ext uri="{9D8B030D-6E8A-4147-A177-3AD203B41FA5}">
                      <a16:colId xmlns:a16="http://schemas.microsoft.com/office/drawing/2014/main" val="4207031207"/>
                    </a:ext>
                  </a:extLst>
                </a:gridCol>
                <a:gridCol w="1422399">
                  <a:extLst>
                    <a:ext uri="{9D8B030D-6E8A-4147-A177-3AD203B41FA5}">
                      <a16:colId xmlns:a16="http://schemas.microsoft.com/office/drawing/2014/main" val="3519254165"/>
                    </a:ext>
                  </a:extLst>
                </a:gridCol>
                <a:gridCol w="1016000">
                  <a:extLst>
                    <a:ext uri="{9D8B030D-6E8A-4147-A177-3AD203B41FA5}">
                      <a16:colId xmlns:a16="http://schemas.microsoft.com/office/drawing/2014/main" val="370130559"/>
                    </a:ext>
                  </a:extLst>
                </a:gridCol>
              </a:tblGrid>
              <a:tr h="591999">
                <a:tc>
                  <a:txBody>
                    <a:bodyPr/>
                    <a:lstStyle/>
                    <a:p>
                      <a:pPr marL="0" marR="0" algn="ctr">
                        <a:buNone/>
                      </a:pPr>
                      <a:r>
                        <a:rPr lang="en-US" sz="1200" kern="800" dirty="0">
                          <a:effectLst/>
                        </a:rPr>
                        <a:t>Beam Power</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latin typeface="+mn-lt"/>
                        </a:rPr>
                        <a:t>Species</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latin typeface="+mn-lt"/>
                        </a:rPr>
                        <a:t># of User</a:t>
                      </a:r>
                      <a:br>
                        <a:rPr lang="en-US" sz="1200" kern="800" dirty="0">
                          <a:effectLst/>
                          <a:latin typeface="+mn-lt"/>
                        </a:rPr>
                      </a:br>
                      <a:r>
                        <a:rPr lang="en-US" sz="1200" kern="800" dirty="0">
                          <a:effectLst/>
                          <a:latin typeface="+mn-lt"/>
                        </a:rPr>
                        <a:t>Experiment</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rPr>
                        <a:t>Year</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144427"/>
                  </a:ext>
                </a:extLst>
              </a:tr>
              <a:tr h="394667">
                <a:tc>
                  <a:txBody>
                    <a:bodyPr/>
                    <a:lstStyle/>
                    <a:p>
                      <a:pPr marL="0" marR="0" algn="ctr">
                        <a:buNone/>
                      </a:pPr>
                      <a:r>
                        <a:rPr lang="en-US" sz="1200" kern="800" dirty="0">
                          <a:effectLst/>
                        </a:rPr>
                        <a:t>1 kW</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baseline="30000" dirty="0">
                          <a:effectLst/>
                          <a:latin typeface="+mn-lt"/>
                        </a:rPr>
                        <a:t>48</a:t>
                      </a:r>
                      <a:r>
                        <a:rPr lang="en-US" sz="1200" kern="800" dirty="0">
                          <a:effectLst/>
                          <a:latin typeface="+mn-lt"/>
                        </a:rPr>
                        <a:t>Ca, </a:t>
                      </a:r>
                      <a:r>
                        <a:rPr lang="en-US" sz="1200" kern="800" baseline="30000" dirty="0">
                          <a:effectLst/>
                          <a:latin typeface="+mn-lt"/>
                        </a:rPr>
                        <a:t>70</a:t>
                      </a:r>
                      <a:r>
                        <a:rPr lang="en-US" sz="1200" kern="800" dirty="0">
                          <a:effectLst/>
                          <a:latin typeface="+mn-lt"/>
                        </a:rPr>
                        <a:t>Zn, </a:t>
                      </a:r>
                      <a:r>
                        <a:rPr lang="en-US" sz="1200" kern="800" baseline="30000" dirty="0">
                          <a:effectLst/>
                          <a:latin typeface="+mn-lt"/>
                        </a:rPr>
                        <a:t>82</a:t>
                      </a:r>
                      <a:r>
                        <a:rPr lang="en-US" sz="1200" kern="800" dirty="0">
                          <a:effectLst/>
                          <a:latin typeface="+mn-lt"/>
                        </a:rPr>
                        <a:t>Se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latin typeface="+mn-lt"/>
                        </a:rPr>
                        <a:t>3</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rPr>
                        <a:t>2022</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5216651"/>
                  </a:ext>
                </a:extLst>
              </a:tr>
              <a:tr h="394667">
                <a:tc>
                  <a:txBody>
                    <a:bodyPr/>
                    <a:lstStyle/>
                    <a:p>
                      <a:pPr marL="0" marR="0" algn="ctr">
                        <a:buNone/>
                      </a:pPr>
                      <a:r>
                        <a:rPr lang="en-US" sz="1200" kern="800" dirty="0">
                          <a:effectLst/>
                        </a:rPr>
                        <a:t>3 kW</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baseline="30000" dirty="0">
                          <a:effectLst/>
                          <a:latin typeface="+mn-lt"/>
                        </a:rPr>
                        <a:t>36</a:t>
                      </a:r>
                      <a:r>
                        <a:rPr lang="en-US" sz="1200" kern="800" dirty="0">
                          <a:effectLst/>
                          <a:latin typeface="+mn-lt"/>
                        </a:rPr>
                        <a:t>Ar, </a:t>
                      </a:r>
                      <a:r>
                        <a:rPr lang="en-US" sz="1200" kern="800" baseline="30000" dirty="0">
                          <a:effectLst/>
                          <a:latin typeface="+mn-lt"/>
                        </a:rPr>
                        <a:t>124</a:t>
                      </a:r>
                      <a:r>
                        <a:rPr lang="en-US" sz="1200" kern="800" dirty="0">
                          <a:effectLst/>
                          <a:latin typeface="+mn-lt"/>
                        </a:rPr>
                        <a:t>Xe, </a:t>
                      </a:r>
                      <a:r>
                        <a:rPr lang="en-US" sz="1200" kern="800" baseline="30000" dirty="0">
                          <a:effectLst/>
                          <a:latin typeface="+mn-lt"/>
                        </a:rPr>
                        <a:t>198</a:t>
                      </a:r>
                      <a:r>
                        <a:rPr lang="en-US" sz="1200" kern="800" dirty="0">
                          <a:effectLst/>
                          <a:latin typeface="+mn-lt"/>
                        </a:rPr>
                        <a:t>Pt</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latin typeface="+mn-lt"/>
                        </a:rPr>
                        <a:t>5</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rPr>
                        <a:t>2022</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0551551"/>
                  </a:ext>
                </a:extLst>
              </a:tr>
              <a:tr h="509431">
                <a:tc>
                  <a:txBody>
                    <a:bodyPr/>
                    <a:lstStyle/>
                    <a:p>
                      <a:pPr marL="0" marR="0" algn="ctr">
                        <a:buNone/>
                      </a:pPr>
                      <a:r>
                        <a:rPr lang="en-US" sz="1200" kern="800" dirty="0">
                          <a:effectLst/>
                        </a:rPr>
                        <a:t>5 kW</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baseline="30000" dirty="0">
                          <a:effectLst/>
                          <a:latin typeface="+mn-lt"/>
                        </a:rPr>
                        <a:t>36</a:t>
                      </a:r>
                      <a:r>
                        <a:rPr lang="en-US" sz="1200" kern="800" dirty="0">
                          <a:effectLst/>
                          <a:latin typeface="+mn-lt"/>
                        </a:rPr>
                        <a:t>Ar,</a:t>
                      </a:r>
                      <a:r>
                        <a:rPr lang="en-US" sz="1200" kern="800" baseline="30000" dirty="0">
                          <a:effectLst/>
                          <a:latin typeface="+mn-lt"/>
                        </a:rPr>
                        <a:t> 40</a:t>
                      </a:r>
                      <a:r>
                        <a:rPr lang="en-US" sz="1200" kern="800" dirty="0">
                          <a:effectLst/>
                          <a:latin typeface="+mn-lt"/>
                        </a:rPr>
                        <a:t>Ar,</a:t>
                      </a:r>
                      <a:r>
                        <a:rPr lang="en-US" sz="1200" kern="800" baseline="30000" dirty="0">
                          <a:effectLst/>
                          <a:latin typeface="+mn-lt"/>
                        </a:rPr>
                        <a:t> 48</a:t>
                      </a:r>
                      <a:r>
                        <a:rPr lang="en-US" sz="1200" kern="800" dirty="0">
                          <a:effectLst/>
                          <a:latin typeface="+mn-lt"/>
                        </a:rPr>
                        <a:t>Ca,</a:t>
                      </a:r>
                      <a:r>
                        <a:rPr lang="en-US" sz="1200" kern="800" baseline="30000" dirty="0">
                          <a:effectLst/>
                          <a:latin typeface="+mn-lt"/>
                        </a:rPr>
                        <a:t> 64</a:t>
                      </a:r>
                      <a:r>
                        <a:rPr lang="en-US" sz="1200" kern="800" dirty="0">
                          <a:effectLst/>
                          <a:latin typeface="+mn-lt"/>
                        </a:rPr>
                        <a:t>Zn, </a:t>
                      </a:r>
                      <a:r>
                        <a:rPr lang="en-US" sz="1200" kern="800" baseline="30000" dirty="0">
                          <a:effectLst/>
                          <a:latin typeface="+mn-lt"/>
                        </a:rPr>
                        <a:t>124</a:t>
                      </a:r>
                      <a:r>
                        <a:rPr lang="en-US" sz="1200" kern="800" dirty="0">
                          <a:effectLst/>
                          <a:latin typeface="+mn-lt"/>
                        </a:rPr>
                        <a:t>Xe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latin typeface="+mn-lt"/>
                        </a:rPr>
                        <a:t>15</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rPr>
                        <a:t>2023</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1341117"/>
                  </a:ext>
                </a:extLst>
              </a:tr>
              <a:tr h="591999">
                <a:tc>
                  <a:txBody>
                    <a:bodyPr/>
                    <a:lstStyle/>
                    <a:p>
                      <a:pPr marL="0" marR="0" algn="ctr">
                        <a:buNone/>
                      </a:pPr>
                      <a:r>
                        <a:rPr lang="en-US" sz="1200" kern="800" dirty="0">
                          <a:effectLst/>
                        </a:rPr>
                        <a:t>10 kW</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baseline="30000" dirty="0">
                          <a:effectLst/>
                          <a:latin typeface="+mn-lt"/>
                        </a:rPr>
                        <a:t>18</a:t>
                      </a:r>
                      <a:r>
                        <a:rPr lang="en-US" sz="1200" kern="800" dirty="0">
                          <a:effectLst/>
                          <a:latin typeface="+mn-lt"/>
                        </a:rPr>
                        <a:t>O,</a:t>
                      </a:r>
                      <a:r>
                        <a:rPr lang="en-US" sz="1200" kern="800" baseline="30000" dirty="0">
                          <a:effectLst/>
                          <a:latin typeface="+mn-lt"/>
                        </a:rPr>
                        <a:t> 40</a:t>
                      </a:r>
                      <a:r>
                        <a:rPr lang="en-US" sz="1200" kern="800" dirty="0">
                          <a:effectLst/>
                          <a:latin typeface="+mn-lt"/>
                        </a:rPr>
                        <a:t>Ar, </a:t>
                      </a:r>
                      <a:r>
                        <a:rPr lang="en-US" sz="1200" kern="800" baseline="30000" dirty="0">
                          <a:effectLst/>
                          <a:latin typeface="+mn-lt"/>
                        </a:rPr>
                        <a:t>22</a:t>
                      </a:r>
                      <a:r>
                        <a:rPr lang="en-US" sz="1200" kern="800" dirty="0">
                          <a:effectLst/>
                          <a:latin typeface="+mn-lt"/>
                        </a:rPr>
                        <a:t>Ne, </a:t>
                      </a:r>
                      <a:r>
                        <a:rPr lang="en-US" sz="1200" kern="800" baseline="30000" dirty="0">
                          <a:effectLst/>
                          <a:latin typeface="+mn-lt"/>
                        </a:rPr>
                        <a:t>28</a:t>
                      </a:r>
                      <a:r>
                        <a:rPr lang="en-US" sz="1200" kern="800" dirty="0">
                          <a:effectLst/>
                          <a:latin typeface="+mn-lt"/>
                        </a:rPr>
                        <a:t>Si, </a:t>
                      </a:r>
                      <a:r>
                        <a:rPr lang="en-US" sz="1200" kern="800" baseline="30000" dirty="0">
                          <a:effectLst/>
                          <a:latin typeface="+mn-lt"/>
                        </a:rPr>
                        <a:t>48</a:t>
                      </a:r>
                      <a:r>
                        <a:rPr lang="en-US" sz="1200" kern="800" dirty="0">
                          <a:effectLst/>
                          <a:latin typeface="+mn-lt"/>
                        </a:rPr>
                        <a:t>Ca,</a:t>
                      </a:r>
                      <a:r>
                        <a:rPr lang="en-US" sz="1200" kern="800" baseline="30000" dirty="0">
                          <a:effectLst/>
                          <a:latin typeface="+mn-lt"/>
                        </a:rPr>
                        <a:t> 82</a:t>
                      </a:r>
                      <a:r>
                        <a:rPr lang="en-US" sz="1200" kern="800" dirty="0">
                          <a:effectLst/>
                          <a:latin typeface="+mn-lt"/>
                        </a:rPr>
                        <a:t>Se, </a:t>
                      </a:r>
                      <a:r>
                        <a:rPr lang="en-US" sz="1200" kern="800" baseline="30000" dirty="0">
                          <a:effectLst/>
                          <a:latin typeface="+mn-lt"/>
                        </a:rPr>
                        <a:t>124</a:t>
                      </a:r>
                      <a:r>
                        <a:rPr lang="en-US" sz="1200" kern="800" dirty="0">
                          <a:effectLst/>
                          <a:latin typeface="+mn-lt"/>
                        </a:rPr>
                        <a:t>Xe, </a:t>
                      </a:r>
                      <a:r>
                        <a:rPr lang="en-US" sz="1200" kern="800" baseline="30000" dirty="0">
                          <a:effectLst/>
                          <a:latin typeface="+mn-lt"/>
                        </a:rPr>
                        <a:t>238</a:t>
                      </a:r>
                      <a:r>
                        <a:rPr lang="en-US" sz="1200" kern="800" dirty="0">
                          <a:effectLst/>
                          <a:latin typeface="+mn-lt"/>
                        </a:rPr>
                        <a:t>U</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latin typeface="+mn-lt"/>
                        </a:rPr>
                        <a:t>17</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rPr>
                        <a:t>2023</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1643065"/>
                  </a:ext>
                </a:extLst>
              </a:tr>
              <a:tr h="489036">
                <a:tc>
                  <a:txBody>
                    <a:bodyPr/>
                    <a:lstStyle/>
                    <a:p>
                      <a:pPr marL="0" marR="0" algn="ctr">
                        <a:buNone/>
                      </a:pPr>
                      <a:r>
                        <a:rPr lang="en-US" sz="1200" kern="800" dirty="0">
                          <a:effectLst/>
                        </a:rPr>
                        <a:t>20 kW</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baseline="30000" dirty="0">
                          <a:effectLst/>
                          <a:latin typeface="+mn-lt"/>
                        </a:rPr>
                        <a:t>18</a:t>
                      </a:r>
                      <a:r>
                        <a:rPr lang="en-US" sz="1200" kern="800" dirty="0">
                          <a:effectLst/>
                          <a:latin typeface="+mn-lt"/>
                        </a:rPr>
                        <a:t>O,</a:t>
                      </a:r>
                      <a:r>
                        <a:rPr lang="en-US" sz="1200" kern="800" baseline="30000" dirty="0">
                          <a:effectLst/>
                          <a:latin typeface="+mn-lt"/>
                        </a:rPr>
                        <a:t> 28</a:t>
                      </a:r>
                      <a:r>
                        <a:rPr lang="en-US" sz="1200" kern="800" dirty="0">
                          <a:effectLst/>
                          <a:latin typeface="+mn-lt"/>
                        </a:rPr>
                        <a:t>Si, </a:t>
                      </a:r>
                      <a:r>
                        <a:rPr lang="en-US" sz="1200" kern="800" baseline="30000" dirty="0">
                          <a:effectLst/>
                          <a:latin typeface="+mn-lt"/>
                        </a:rPr>
                        <a:t>48</a:t>
                      </a:r>
                      <a:r>
                        <a:rPr lang="en-US" sz="1200" kern="800" dirty="0">
                          <a:effectLst/>
                          <a:latin typeface="+mn-lt"/>
                        </a:rPr>
                        <a:t>Ca, </a:t>
                      </a:r>
                      <a:r>
                        <a:rPr lang="en-US" sz="1200" kern="800" baseline="30000" dirty="0">
                          <a:effectLst/>
                          <a:latin typeface="+mn-lt"/>
                        </a:rPr>
                        <a:t>58</a:t>
                      </a:r>
                      <a:r>
                        <a:rPr lang="en-US" sz="1200" kern="800" dirty="0">
                          <a:effectLst/>
                          <a:latin typeface="+mn-lt"/>
                        </a:rPr>
                        <a:t>Ni, </a:t>
                      </a:r>
                      <a:r>
                        <a:rPr lang="en-US" sz="1200" kern="800" baseline="30000" dirty="0">
                          <a:effectLst/>
                          <a:latin typeface="+mn-lt"/>
                        </a:rPr>
                        <a:t>64</a:t>
                      </a:r>
                      <a:r>
                        <a:rPr lang="en-US" sz="1200" kern="800" dirty="0">
                          <a:effectLst/>
                          <a:latin typeface="+mn-lt"/>
                        </a:rPr>
                        <a:t>Zn, </a:t>
                      </a:r>
                      <a:r>
                        <a:rPr lang="en-US" sz="1200" kern="800" baseline="30000" dirty="0">
                          <a:effectLst/>
                          <a:latin typeface="+mn-lt"/>
                        </a:rPr>
                        <a:t>82</a:t>
                      </a:r>
                      <a:r>
                        <a:rPr lang="en-US" sz="1200" kern="800" dirty="0">
                          <a:effectLst/>
                          <a:latin typeface="+mn-lt"/>
                        </a:rPr>
                        <a:t>Se,</a:t>
                      </a:r>
                      <a:r>
                        <a:rPr lang="en-US" sz="1200" kern="800" baseline="30000" dirty="0">
                          <a:effectLst/>
                          <a:latin typeface="+mn-lt"/>
                        </a:rPr>
                        <a:t> 124</a:t>
                      </a:r>
                      <a:r>
                        <a:rPr lang="en-US" sz="1200" kern="800" dirty="0">
                          <a:effectLst/>
                          <a:latin typeface="+mn-lt"/>
                        </a:rPr>
                        <a:t>Xe, </a:t>
                      </a:r>
                      <a:r>
                        <a:rPr lang="en-US" sz="1200" kern="800" baseline="30000" dirty="0">
                          <a:effectLst/>
                          <a:latin typeface="+mn-lt"/>
                        </a:rPr>
                        <a:t>238</a:t>
                      </a:r>
                      <a:r>
                        <a:rPr lang="en-US" sz="1200" kern="800" dirty="0">
                          <a:effectLst/>
                          <a:latin typeface="+mn-lt"/>
                        </a:rPr>
                        <a:t>U</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1200" kern="800" dirty="0">
                          <a:effectLst/>
                          <a:latin typeface="+mn-lt"/>
                          <a:ea typeface="Times New Roman" panose="02020603050405020304" pitchFamily="18" charset="0"/>
                          <a:cs typeface="Times New Roman" panose="02020603050405020304" pitchFamily="18" charset="0"/>
                        </a:rPr>
                        <a:t>19</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1200" kern="800" dirty="0">
                          <a:effectLst/>
                        </a:rPr>
                        <a:t>2024</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3890026"/>
                  </a:ext>
                </a:extLst>
              </a:tr>
            </a:tbl>
          </a:graphicData>
        </a:graphic>
      </p:graphicFrame>
    </p:spTree>
    <p:extLst>
      <p:ext uri="{BB962C8B-B14F-4D97-AF65-F5344CB8AC3E}">
        <p14:creationId xmlns:p14="http://schemas.microsoft.com/office/powerpoint/2010/main" val="3437336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5C612-06BD-B292-F2D3-C9DF8A54C64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9EDF1A-324B-C172-F72F-DFBB9F3715D9}"/>
              </a:ext>
            </a:extLst>
          </p:cNvPr>
          <p:cNvSpPr>
            <a:spLocks noGrp="1"/>
          </p:cNvSpPr>
          <p:nvPr>
            <p:ph idx="1"/>
          </p:nvPr>
        </p:nvSpPr>
        <p:spPr>
          <a:xfrm>
            <a:off x="53141" y="1032870"/>
            <a:ext cx="8100259" cy="5027414"/>
          </a:xfrm>
        </p:spPr>
        <p:txBody>
          <a:bodyPr/>
          <a:lstStyle/>
          <a:p>
            <a:r>
              <a:rPr lang="en-US" dirty="0"/>
              <a:t>High-power uranium beam enabled FRIB to produce and identify gallium-88, arsenic-93 and selenium-96 within the first 24 h of operation</a:t>
            </a:r>
          </a:p>
          <a:p>
            <a:pPr lvl="1"/>
            <a:r>
              <a:rPr lang="en-US" dirty="0"/>
              <a:t>Beam required stable operation of all accelerator devices at the highest accelerating gradients</a:t>
            </a:r>
          </a:p>
          <a:p>
            <a:pPr lvl="1"/>
            <a:r>
              <a:rPr lang="en-US" dirty="0">
                <a:hlinkClick r:id="rId2" tooltip="Document DOI URL"/>
              </a:rPr>
              <a:t>https://doi.org/10.1103/PhysRevAccelBeams.27.060101</a:t>
            </a:r>
            <a:endParaRPr lang="en-US" dirty="0"/>
          </a:p>
          <a:p>
            <a:r>
              <a:rPr lang="en-US" dirty="0"/>
              <a:t>FRIB discovered five never-before-seen heavy element isotopes: thulium-182 and 183, ytterbium-186 and 187, and lutetium-190</a:t>
            </a:r>
          </a:p>
          <a:p>
            <a:pPr lvl="1"/>
            <a:r>
              <a:rPr lang="en-US" dirty="0"/>
              <a:t>Found the new isotopes in the debris of collisions between a stable beam of platinum-198 and a carbon target</a:t>
            </a:r>
          </a:p>
          <a:p>
            <a:pPr lvl="1"/>
            <a:r>
              <a:rPr lang="en-US" dirty="0">
                <a:hlinkClick r:id="rId3"/>
              </a:rPr>
              <a:t>https://doi.org/10.1103/physrevlett.132.072501</a:t>
            </a:r>
            <a:endParaRPr lang="en-US" dirty="0"/>
          </a:p>
          <a:p>
            <a:pPr marL="211729" lvl="1" indent="0">
              <a:buNone/>
            </a:pPr>
            <a:endParaRPr lang="en-US" dirty="0"/>
          </a:p>
        </p:txBody>
      </p:sp>
      <p:sp>
        <p:nvSpPr>
          <p:cNvPr id="3" name="Title 2">
            <a:extLst>
              <a:ext uri="{FF2B5EF4-FFF2-40B4-BE49-F238E27FC236}">
                <a16:creationId xmlns:a16="http://schemas.microsoft.com/office/drawing/2014/main" id="{A1299AE4-B39B-1009-054C-154FF84F5CEF}"/>
              </a:ext>
            </a:extLst>
          </p:cNvPr>
          <p:cNvSpPr>
            <a:spLocks noGrp="1"/>
          </p:cNvSpPr>
          <p:nvPr>
            <p:ph type="title"/>
          </p:nvPr>
        </p:nvSpPr>
        <p:spPr>
          <a:xfrm>
            <a:off x="101600" y="289337"/>
            <a:ext cx="9271000" cy="478624"/>
          </a:xfrm>
        </p:spPr>
        <p:txBody>
          <a:bodyPr/>
          <a:lstStyle/>
          <a:p>
            <a:r>
              <a:rPr lang="en-US" dirty="0"/>
              <a:t>New Isotopes Observed	</a:t>
            </a:r>
          </a:p>
        </p:txBody>
      </p:sp>
      <p:sp>
        <p:nvSpPr>
          <p:cNvPr id="4" name="Footer Placeholder 3">
            <a:extLst>
              <a:ext uri="{FF2B5EF4-FFF2-40B4-BE49-F238E27FC236}">
                <a16:creationId xmlns:a16="http://schemas.microsoft.com/office/drawing/2014/main" id="{49E1B350-94BC-78D8-50DE-257377A58383}"/>
              </a:ext>
            </a:extLst>
          </p:cNvPr>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a:extLst>
              <a:ext uri="{FF2B5EF4-FFF2-40B4-BE49-F238E27FC236}">
                <a16:creationId xmlns:a16="http://schemas.microsoft.com/office/drawing/2014/main" id="{02F3BE31-DFBE-59C9-4F5A-9D0D1094BE69}"/>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4</a:t>
            </a:fld>
            <a:endParaRPr lang="en-US" dirty="0"/>
          </a:p>
        </p:txBody>
      </p:sp>
      <p:pic>
        <p:nvPicPr>
          <p:cNvPr id="26" name="Picture 25">
            <a:extLst>
              <a:ext uri="{FF2B5EF4-FFF2-40B4-BE49-F238E27FC236}">
                <a16:creationId xmlns:a16="http://schemas.microsoft.com/office/drawing/2014/main" id="{DF6F03F1-D95F-159F-46E0-E9E9135E40E1}"/>
              </a:ext>
            </a:extLst>
          </p:cNvPr>
          <p:cNvPicPr>
            <a:picLocks noChangeAspect="1"/>
          </p:cNvPicPr>
          <p:nvPr/>
        </p:nvPicPr>
        <p:blipFill>
          <a:blip r:embed="rId4"/>
          <a:stretch>
            <a:fillRect/>
          </a:stretch>
        </p:blipFill>
        <p:spPr>
          <a:xfrm>
            <a:off x="8348459" y="123888"/>
            <a:ext cx="3187823" cy="3193815"/>
          </a:xfrm>
          <a:prstGeom prst="rect">
            <a:avLst/>
          </a:prstGeom>
        </p:spPr>
      </p:pic>
      <p:cxnSp>
        <p:nvCxnSpPr>
          <p:cNvPr id="7" name="Straight Arrow Connector 6">
            <a:extLst>
              <a:ext uri="{FF2B5EF4-FFF2-40B4-BE49-F238E27FC236}">
                <a16:creationId xmlns:a16="http://schemas.microsoft.com/office/drawing/2014/main" id="{48D3DC0D-A5A8-DDD6-FFAF-74506A3BA96B}"/>
              </a:ext>
            </a:extLst>
          </p:cNvPr>
          <p:cNvCxnSpPr/>
          <p:nvPr/>
        </p:nvCxnSpPr>
        <p:spPr>
          <a:xfrm flipV="1">
            <a:off x="6803129" y="2234956"/>
            <a:ext cx="1600200" cy="381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7E9206D-3A64-2831-45ED-C92406C646DD}"/>
              </a:ext>
            </a:extLst>
          </p:cNvPr>
          <p:cNvCxnSpPr>
            <a:cxnSpLocks/>
          </p:cNvCxnSpPr>
          <p:nvPr/>
        </p:nvCxnSpPr>
        <p:spPr>
          <a:xfrm>
            <a:off x="5710870" y="4563126"/>
            <a:ext cx="2481059" cy="1922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 name="Content Placeholder 5" descr="A blue and black crossword puzzle&#10;&#10;AI-generated content may be incorrect.">
            <a:extLst>
              <a:ext uri="{FF2B5EF4-FFF2-40B4-BE49-F238E27FC236}">
                <a16:creationId xmlns:a16="http://schemas.microsoft.com/office/drawing/2014/main" id="{C847C014-51CE-D1A8-A872-8ED83AFB3FB4}"/>
              </a:ext>
            </a:extLst>
          </p:cNvPr>
          <p:cNvPicPr>
            <a:picLocks noChangeAspect="1"/>
          </p:cNvPicPr>
          <p:nvPr/>
        </p:nvPicPr>
        <p:blipFill>
          <a:blip r:embed="rId5"/>
          <a:srcRect l="15753" t="13356" r="15734" b="16578"/>
          <a:stretch>
            <a:fillRect/>
          </a:stretch>
        </p:blipFill>
        <p:spPr bwMode="auto">
          <a:xfrm>
            <a:off x="8341557" y="3392010"/>
            <a:ext cx="3352800" cy="1857241"/>
          </a:xfrm>
          <a:prstGeom prst="rect">
            <a:avLst/>
          </a:prstGeom>
          <a:noFill/>
          <a:ln w="9525">
            <a:noFill/>
            <a:miter lim="800000"/>
            <a:headEnd/>
            <a:tailEnd/>
          </a:ln>
        </p:spPr>
      </p:pic>
      <p:sp>
        <p:nvSpPr>
          <p:cNvPr id="8" name="Rectangle 7">
            <a:extLst>
              <a:ext uri="{FF2B5EF4-FFF2-40B4-BE49-F238E27FC236}">
                <a16:creationId xmlns:a16="http://schemas.microsoft.com/office/drawing/2014/main" id="{B24D54F6-7CC1-B951-92AA-1397BC835CD8}"/>
              </a:ext>
            </a:extLst>
          </p:cNvPr>
          <p:cNvSpPr/>
          <p:nvPr/>
        </p:nvSpPr>
        <p:spPr>
          <a:xfrm>
            <a:off x="8348459" y="5410200"/>
            <a:ext cx="109741" cy="135217"/>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8D08EF-008D-27E6-8067-42164EC50D25}"/>
              </a:ext>
            </a:extLst>
          </p:cNvPr>
          <p:cNvSpPr txBox="1"/>
          <p:nvPr/>
        </p:nvSpPr>
        <p:spPr>
          <a:xfrm>
            <a:off x="8458200" y="5339308"/>
            <a:ext cx="2514600" cy="276999"/>
          </a:xfrm>
          <a:prstGeom prst="rect">
            <a:avLst/>
          </a:prstGeom>
          <a:noFill/>
        </p:spPr>
        <p:txBody>
          <a:bodyPr wrap="square" rtlCol="0">
            <a:spAutoFit/>
          </a:bodyPr>
          <a:lstStyle/>
          <a:p>
            <a:r>
              <a:rPr lang="en-US" sz="1200" dirty="0"/>
              <a:t>First observed at FRIB</a:t>
            </a:r>
          </a:p>
        </p:txBody>
      </p:sp>
      <p:sp>
        <p:nvSpPr>
          <p:cNvPr id="11" name="Rectangle 10">
            <a:extLst>
              <a:ext uri="{FF2B5EF4-FFF2-40B4-BE49-F238E27FC236}">
                <a16:creationId xmlns:a16="http://schemas.microsoft.com/office/drawing/2014/main" id="{C7DBCCEE-A7E2-521B-99E5-5641096BCDDB}"/>
              </a:ext>
            </a:extLst>
          </p:cNvPr>
          <p:cNvSpPr/>
          <p:nvPr/>
        </p:nvSpPr>
        <p:spPr>
          <a:xfrm>
            <a:off x="8348459" y="5638756"/>
            <a:ext cx="109741" cy="13521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07BBB0-639E-873E-2321-EFCC06D3C164}"/>
              </a:ext>
            </a:extLst>
          </p:cNvPr>
          <p:cNvSpPr txBox="1"/>
          <p:nvPr/>
        </p:nvSpPr>
        <p:spPr>
          <a:xfrm>
            <a:off x="8458200" y="5567864"/>
            <a:ext cx="2514600" cy="276999"/>
          </a:xfrm>
          <a:prstGeom prst="rect">
            <a:avLst/>
          </a:prstGeom>
          <a:noFill/>
        </p:spPr>
        <p:txBody>
          <a:bodyPr wrap="square" rtlCol="0">
            <a:spAutoFit/>
          </a:bodyPr>
          <a:lstStyle/>
          <a:p>
            <a:r>
              <a:rPr lang="en-US" sz="1200" dirty="0"/>
              <a:t>Stable</a:t>
            </a:r>
          </a:p>
        </p:txBody>
      </p:sp>
      <p:sp>
        <p:nvSpPr>
          <p:cNvPr id="13" name="Rectangle 12">
            <a:extLst>
              <a:ext uri="{FF2B5EF4-FFF2-40B4-BE49-F238E27FC236}">
                <a16:creationId xmlns:a16="http://schemas.microsoft.com/office/drawing/2014/main" id="{22ADDD09-6EC1-6873-9729-417E634A4CEE}"/>
              </a:ext>
            </a:extLst>
          </p:cNvPr>
          <p:cNvSpPr/>
          <p:nvPr/>
        </p:nvSpPr>
        <p:spPr>
          <a:xfrm>
            <a:off x="8341557" y="5862046"/>
            <a:ext cx="109741" cy="135217"/>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19AC4B-0AE8-6BFF-230F-43594AECF777}"/>
              </a:ext>
            </a:extLst>
          </p:cNvPr>
          <p:cNvSpPr txBox="1"/>
          <p:nvPr/>
        </p:nvSpPr>
        <p:spPr>
          <a:xfrm>
            <a:off x="8451298" y="5791154"/>
            <a:ext cx="2514600" cy="276999"/>
          </a:xfrm>
          <a:prstGeom prst="rect">
            <a:avLst/>
          </a:prstGeom>
          <a:noFill/>
        </p:spPr>
        <p:txBody>
          <a:bodyPr wrap="square" rtlCol="0">
            <a:spAutoFit/>
          </a:bodyPr>
          <a:lstStyle/>
          <a:p>
            <a:r>
              <a:rPr lang="en-US" sz="1200" dirty="0"/>
              <a:t>Known</a:t>
            </a:r>
          </a:p>
        </p:txBody>
      </p:sp>
    </p:spTree>
    <p:extLst>
      <p:ext uri="{BB962C8B-B14F-4D97-AF65-F5344CB8AC3E}">
        <p14:creationId xmlns:p14="http://schemas.microsoft.com/office/powerpoint/2010/main" val="962840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F3C33-04D6-AC46-E0A6-81EA4221375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CD4C32-5F85-EE22-1815-FFB26BB1D925}"/>
              </a:ext>
            </a:extLst>
          </p:cNvPr>
          <p:cNvSpPr>
            <a:spLocks noGrp="1"/>
          </p:cNvSpPr>
          <p:nvPr>
            <p:ph idx="1"/>
          </p:nvPr>
        </p:nvSpPr>
        <p:spPr>
          <a:xfrm>
            <a:off x="101600" y="1067100"/>
            <a:ext cx="11988800" cy="5027414"/>
          </a:xfrm>
        </p:spPr>
        <p:txBody>
          <a:bodyPr/>
          <a:lstStyle/>
          <a:p>
            <a:r>
              <a:rPr lang="en-US" dirty="0"/>
              <a:t>FRIB facility downtime hours during scientific user operations by system category from October 2022 to September 2024  </a:t>
            </a:r>
          </a:p>
          <a:p>
            <a:r>
              <a:rPr lang="en-US" dirty="0"/>
              <a:t>FRIB is required to schedule 4200 hours of beam time annually with &gt; 85% availability for scientific operations. The overall availability of the facility is 93%. Total downtime in hours</a:t>
            </a:r>
          </a:p>
          <a:p>
            <a:r>
              <a:rPr lang="en-US" dirty="0"/>
              <a:t>The FRIB single event effect (FSEE) facility annually delivers ~2000 beam hours with a dedicated beamline downstream of Segment 1 of the driver linac </a:t>
            </a:r>
          </a:p>
          <a:p>
            <a:pPr marL="0" indent="0">
              <a:buNone/>
            </a:pPr>
            <a:r>
              <a:rPr lang="en-US" dirty="0"/>
              <a:t> </a:t>
            </a:r>
          </a:p>
        </p:txBody>
      </p:sp>
      <p:sp>
        <p:nvSpPr>
          <p:cNvPr id="3" name="Title 2">
            <a:extLst>
              <a:ext uri="{FF2B5EF4-FFF2-40B4-BE49-F238E27FC236}">
                <a16:creationId xmlns:a16="http://schemas.microsoft.com/office/drawing/2014/main" id="{C8DF2164-CB29-CB97-E311-DD404F099EB8}"/>
              </a:ext>
            </a:extLst>
          </p:cNvPr>
          <p:cNvSpPr>
            <a:spLocks noGrp="1"/>
          </p:cNvSpPr>
          <p:nvPr>
            <p:ph type="title"/>
          </p:nvPr>
        </p:nvSpPr>
        <p:spPr/>
        <p:txBody>
          <a:bodyPr/>
          <a:lstStyle/>
          <a:p>
            <a:r>
              <a:rPr lang="en-US" dirty="0"/>
              <a:t>Performance and System Uptime</a:t>
            </a:r>
          </a:p>
        </p:txBody>
      </p:sp>
      <p:sp>
        <p:nvSpPr>
          <p:cNvPr id="4" name="Footer Placeholder 3">
            <a:extLst>
              <a:ext uri="{FF2B5EF4-FFF2-40B4-BE49-F238E27FC236}">
                <a16:creationId xmlns:a16="http://schemas.microsoft.com/office/drawing/2014/main" id="{A03E6DC2-DB5C-4E0A-5287-190973425F24}"/>
              </a:ext>
            </a:extLst>
          </p:cNvPr>
          <p:cNvSpPr>
            <a:spLocks noGrp="1"/>
          </p:cNvSpPr>
          <p:nvPr>
            <p:ph type="ftr" sz="quarter" idx="10"/>
          </p:nvPr>
        </p:nvSpPr>
        <p:spPr/>
        <p:txBody>
          <a:bodyPr/>
          <a:lstStyle/>
          <a:p>
            <a:pPr>
              <a:defRPr/>
            </a:pPr>
            <a:r>
              <a:rPr lang="en-US" dirty="0"/>
              <a:t>Shriraj Kunjir, LLRF Workshop October 2025</a:t>
            </a:r>
          </a:p>
        </p:txBody>
      </p:sp>
      <p:sp>
        <p:nvSpPr>
          <p:cNvPr id="5" name="Slide Number Placeholder 4">
            <a:extLst>
              <a:ext uri="{FF2B5EF4-FFF2-40B4-BE49-F238E27FC236}">
                <a16:creationId xmlns:a16="http://schemas.microsoft.com/office/drawing/2014/main" id="{05D09C1E-6855-AABC-58D5-A637CA1DED49}"/>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5</a:t>
            </a:fld>
            <a:endParaRPr lang="en-US" dirty="0"/>
          </a:p>
        </p:txBody>
      </p:sp>
      <p:pic>
        <p:nvPicPr>
          <p:cNvPr id="15" name="Picture 14">
            <a:extLst>
              <a:ext uri="{FF2B5EF4-FFF2-40B4-BE49-F238E27FC236}">
                <a16:creationId xmlns:a16="http://schemas.microsoft.com/office/drawing/2014/main" id="{DC77F247-4E1C-6EDD-E3F4-BC44B617A727}"/>
              </a:ext>
            </a:extLst>
          </p:cNvPr>
          <p:cNvPicPr>
            <a:picLocks noChangeAspect="1"/>
          </p:cNvPicPr>
          <p:nvPr/>
        </p:nvPicPr>
        <p:blipFill>
          <a:blip r:embed="rId2"/>
          <a:srcRect l="2" t="6328" r="1334" b="43133"/>
          <a:stretch>
            <a:fillRect/>
          </a:stretch>
        </p:blipFill>
        <p:spPr>
          <a:xfrm>
            <a:off x="254861" y="3322753"/>
            <a:ext cx="8279539" cy="2316047"/>
          </a:xfrm>
          <a:prstGeom prst="rect">
            <a:avLst/>
          </a:prstGeom>
          <a:ln>
            <a:solidFill>
              <a:schemeClr val="tx1"/>
            </a:solidFill>
          </a:ln>
        </p:spPr>
      </p:pic>
      <p:sp>
        <p:nvSpPr>
          <p:cNvPr id="7" name="TextBox 6">
            <a:extLst>
              <a:ext uri="{FF2B5EF4-FFF2-40B4-BE49-F238E27FC236}">
                <a16:creationId xmlns:a16="http://schemas.microsoft.com/office/drawing/2014/main" id="{DBFC739E-57AB-F934-4608-768665C61500}"/>
              </a:ext>
            </a:extLst>
          </p:cNvPr>
          <p:cNvSpPr txBox="1"/>
          <p:nvPr/>
        </p:nvSpPr>
        <p:spPr>
          <a:xfrm>
            <a:off x="3173794" y="3587024"/>
            <a:ext cx="2441672" cy="369332"/>
          </a:xfrm>
          <a:prstGeom prst="rect">
            <a:avLst/>
          </a:prstGeom>
          <a:noFill/>
        </p:spPr>
        <p:txBody>
          <a:bodyPr wrap="square" rtlCol="0">
            <a:spAutoFit/>
          </a:bodyPr>
          <a:lstStyle/>
          <a:p>
            <a:r>
              <a:rPr lang="en-US" dirty="0">
                <a:solidFill>
                  <a:srgbClr val="00B050"/>
                </a:solidFill>
              </a:rPr>
              <a:t>RF Availability &gt; 98%</a:t>
            </a:r>
          </a:p>
        </p:txBody>
      </p:sp>
      <p:sp>
        <p:nvSpPr>
          <p:cNvPr id="9" name="TextBox 8">
            <a:extLst>
              <a:ext uri="{FF2B5EF4-FFF2-40B4-BE49-F238E27FC236}">
                <a16:creationId xmlns:a16="http://schemas.microsoft.com/office/drawing/2014/main" id="{1DC5DABE-A638-C900-76BB-5754520F2CDE}"/>
              </a:ext>
            </a:extLst>
          </p:cNvPr>
          <p:cNvSpPr txBox="1"/>
          <p:nvPr/>
        </p:nvSpPr>
        <p:spPr>
          <a:xfrm>
            <a:off x="3161996" y="5646043"/>
            <a:ext cx="4502952" cy="369332"/>
          </a:xfrm>
          <a:prstGeom prst="rect">
            <a:avLst/>
          </a:prstGeom>
          <a:noFill/>
        </p:spPr>
        <p:txBody>
          <a:bodyPr wrap="square" rtlCol="0">
            <a:spAutoFit/>
          </a:bodyPr>
          <a:lstStyle/>
          <a:p>
            <a:r>
              <a:rPr lang="en-US" dirty="0" err="1">
                <a:solidFill>
                  <a:schemeClr val="accent4">
                    <a:lumMod val="75000"/>
                  </a:schemeClr>
                </a:solidFill>
              </a:rPr>
              <a:t>doi</a:t>
            </a:r>
            <a:r>
              <a:rPr lang="en-US" dirty="0">
                <a:solidFill>
                  <a:schemeClr val="accent4">
                    <a:lumMod val="75000"/>
                  </a:schemeClr>
                </a:solidFill>
              </a:rPr>
              <a:t>: 10.18429/JACoW-HIAT2025-MOX01</a:t>
            </a:r>
          </a:p>
        </p:txBody>
      </p:sp>
      <p:pic>
        <p:nvPicPr>
          <p:cNvPr id="6" name="Picture 5">
            <a:extLst>
              <a:ext uri="{FF2B5EF4-FFF2-40B4-BE49-F238E27FC236}">
                <a16:creationId xmlns:a16="http://schemas.microsoft.com/office/drawing/2014/main" id="{3526FD96-4107-5D53-CF11-1E9959136538}"/>
              </a:ext>
            </a:extLst>
          </p:cNvPr>
          <p:cNvPicPr>
            <a:picLocks noChangeAspect="1"/>
          </p:cNvPicPr>
          <p:nvPr/>
        </p:nvPicPr>
        <p:blipFill>
          <a:blip r:embed="rId2"/>
          <a:srcRect t="56311" r="65842"/>
          <a:stretch>
            <a:fillRect/>
          </a:stretch>
        </p:blipFill>
        <p:spPr>
          <a:xfrm>
            <a:off x="8879303" y="3508855"/>
            <a:ext cx="3038786" cy="2122605"/>
          </a:xfrm>
          <a:prstGeom prst="rect">
            <a:avLst/>
          </a:prstGeom>
          <a:ln>
            <a:solidFill>
              <a:schemeClr val="tx1"/>
            </a:solidFill>
          </a:ln>
        </p:spPr>
      </p:pic>
      <p:sp>
        <p:nvSpPr>
          <p:cNvPr id="8" name="Rectangle 7">
            <a:extLst>
              <a:ext uri="{FF2B5EF4-FFF2-40B4-BE49-F238E27FC236}">
                <a16:creationId xmlns:a16="http://schemas.microsoft.com/office/drawing/2014/main" id="{3FFD8A24-EAC0-1665-D2EC-73480DC4B5C9}"/>
              </a:ext>
            </a:extLst>
          </p:cNvPr>
          <p:cNvSpPr/>
          <p:nvPr/>
        </p:nvSpPr>
        <p:spPr>
          <a:xfrm>
            <a:off x="457200" y="5375728"/>
            <a:ext cx="2895600" cy="255732"/>
          </a:xfrm>
          <a:prstGeom prst="rect">
            <a:avLst/>
          </a:prstGeom>
          <a:noFill/>
          <a:ln w="25400">
            <a:solidFill>
              <a:srgbClr val="FFAE1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34A0074-2FF2-DBC0-D6E5-DCD0EF786430}"/>
              </a:ext>
            </a:extLst>
          </p:cNvPr>
          <p:cNvCxnSpPr>
            <a:cxnSpLocks/>
            <a:stCxn id="8" idx="3"/>
            <a:endCxn id="6" idx="1"/>
          </p:cNvCxnSpPr>
          <p:nvPr/>
        </p:nvCxnSpPr>
        <p:spPr>
          <a:xfrm flipV="1">
            <a:off x="3352800" y="4570158"/>
            <a:ext cx="5526503" cy="933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3712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Nov 2023 ~ Apr 2024</a:t>
            </a:r>
          </a:p>
          <a:p>
            <a:pPr lvl="1"/>
            <a:r>
              <a:rPr lang="en-US" dirty="0"/>
              <a:t>SRF</a:t>
            </a:r>
          </a:p>
          <a:p>
            <a:pPr lvl="1"/>
            <a:r>
              <a:rPr lang="en-US" dirty="0"/>
              <a:t>HPRF (major event)</a:t>
            </a:r>
          </a:p>
          <a:p>
            <a:pPr lvl="2"/>
            <a:r>
              <a:rPr lang="en-US" sz="1600" dirty="0"/>
              <a:t>Troubleshooting: 15 minutes;</a:t>
            </a:r>
          </a:p>
          <a:p>
            <a:pPr lvl="2"/>
            <a:r>
              <a:rPr lang="en-US" sz="1600" dirty="0"/>
              <a:t>Drawer swap: 59 minutes;</a:t>
            </a:r>
          </a:p>
          <a:p>
            <a:pPr lvl="2"/>
            <a:r>
              <a:rPr lang="en-US" sz="1600" dirty="0"/>
              <a:t>RFQ recovery time: 36 minutes;</a:t>
            </a:r>
          </a:p>
          <a:p>
            <a:pPr lvl="1"/>
            <a:r>
              <a:rPr lang="en-US" dirty="0"/>
              <a:t>LLRF (major event)</a:t>
            </a:r>
          </a:p>
          <a:p>
            <a:pPr lvl="2"/>
            <a:r>
              <a:rPr lang="en-US" sz="1600" dirty="0"/>
              <a:t>Get to the right person: 26 minutes;</a:t>
            </a:r>
          </a:p>
          <a:p>
            <a:pPr lvl="2"/>
            <a:r>
              <a:rPr lang="en-US" sz="1600" dirty="0"/>
              <a:t>Commute: 25 minutes;</a:t>
            </a:r>
          </a:p>
          <a:p>
            <a:pPr lvl="2">
              <a:tabLst>
                <a:tab pos="7712075" algn="l"/>
              </a:tabLst>
            </a:pPr>
            <a:r>
              <a:rPr lang="en-US" sz="1600" dirty="0"/>
              <a:t>Fixing problem: 20 minutes; recovering cavity: 20 minutes;</a:t>
            </a:r>
          </a:p>
          <a:p>
            <a:r>
              <a:rPr lang="en-US" dirty="0"/>
              <a:t>Trouble reports</a:t>
            </a:r>
          </a:p>
          <a:p>
            <a:pPr lvl="1"/>
            <a:r>
              <a:rPr lang="en-US" dirty="0"/>
              <a:t>Typically solved within a week</a:t>
            </a:r>
          </a:p>
        </p:txBody>
      </p:sp>
      <p:sp>
        <p:nvSpPr>
          <p:cNvPr id="3" name="Title 2"/>
          <p:cNvSpPr>
            <a:spLocks noGrp="1"/>
          </p:cNvSpPr>
          <p:nvPr>
            <p:ph type="title"/>
          </p:nvPr>
        </p:nvSpPr>
        <p:spPr/>
        <p:txBody>
          <a:bodyPr/>
          <a:lstStyle/>
          <a:p>
            <a:r>
              <a:rPr lang="en-US" dirty="0"/>
              <a:t>Breakdowns and Trouble Reports Closely Tracked</a:t>
            </a:r>
          </a:p>
        </p:txBody>
      </p:sp>
      <p:sp>
        <p:nvSpPr>
          <p:cNvPr id="4" name="Footer Placeholder 3"/>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6</a:t>
            </a:fld>
            <a:endParaRPr lang="en-US" dirty="0"/>
          </a:p>
        </p:txBody>
      </p:sp>
      <p:pic>
        <p:nvPicPr>
          <p:cNvPr id="7" name="Picture 6"/>
          <p:cNvPicPr>
            <a:picLocks noChangeAspect="1"/>
          </p:cNvPicPr>
          <p:nvPr/>
        </p:nvPicPr>
        <p:blipFill>
          <a:blip r:embed="rId2"/>
          <a:stretch>
            <a:fillRect/>
          </a:stretch>
        </p:blipFill>
        <p:spPr>
          <a:xfrm>
            <a:off x="101600" y="4648633"/>
            <a:ext cx="11988800" cy="1355927"/>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3803732" y="1067101"/>
            <a:ext cx="8286668" cy="1200086"/>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7010400" y="2362201"/>
            <a:ext cx="5081404" cy="1672629"/>
          </a:xfrm>
          <a:prstGeom prst="rect">
            <a:avLst/>
          </a:prstGeom>
          <a:ln>
            <a:solidFill>
              <a:schemeClr val="tx1"/>
            </a:solidFill>
          </a:ln>
        </p:spPr>
      </p:pic>
      <p:sp>
        <p:nvSpPr>
          <p:cNvPr id="12" name="Rectangle 11"/>
          <p:cNvSpPr/>
          <p:nvPr/>
        </p:nvSpPr>
        <p:spPr>
          <a:xfrm>
            <a:off x="8789102" y="2619077"/>
            <a:ext cx="1345498" cy="1524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793720" y="3087256"/>
            <a:ext cx="1345498" cy="1524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118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627F3-B4AD-25B2-8A2C-08356636B3D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285A94-1143-E458-B536-04FE52F4F408}"/>
              </a:ext>
            </a:extLst>
          </p:cNvPr>
          <p:cNvSpPr>
            <a:spLocks noGrp="1"/>
          </p:cNvSpPr>
          <p:nvPr>
            <p:ph idx="1"/>
          </p:nvPr>
        </p:nvSpPr>
        <p:spPr/>
        <p:txBody>
          <a:bodyPr/>
          <a:lstStyle/>
          <a:p>
            <a:r>
              <a:rPr lang="en-US" dirty="0"/>
              <a:t>Automated cavity daily trip report</a:t>
            </a:r>
          </a:p>
          <a:p>
            <a:pPr lvl="1"/>
            <a:r>
              <a:rPr lang="en-US" dirty="0"/>
              <a:t>Python script to scan through archived data</a:t>
            </a:r>
          </a:p>
          <a:p>
            <a:pPr lvl="1"/>
            <a:r>
              <a:rPr lang="en-US" dirty="0"/>
              <a:t>Less than 5 minutes to generate the report</a:t>
            </a:r>
          </a:p>
          <a:p>
            <a:r>
              <a:rPr lang="en-US" dirty="0"/>
              <a:t>Fast waveform analysis for trips of concern</a:t>
            </a:r>
          </a:p>
          <a:p>
            <a:pPr lvl="1"/>
            <a:r>
              <a:rPr lang="en-US" dirty="0"/>
              <a:t>Bias tee (BTEE)</a:t>
            </a:r>
          </a:p>
          <a:p>
            <a:pPr lvl="1"/>
            <a:r>
              <a:rPr lang="en-US" dirty="0"/>
              <a:t>Cold cathode gauge (CCG)</a:t>
            </a:r>
          </a:p>
          <a:p>
            <a:pPr lvl="1"/>
            <a:r>
              <a:rPr lang="en-US" dirty="0"/>
              <a:t>Amplitude unlock (AULK)</a:t>
            </a:r>
          </a:p>
          <a:p>
            <a:r>
              <a:rPr lang="en-US" dirty="0"/>
              <a:t>Meet with superconducting RF</a:t>
            </a:r>
          </a:p>
          <a:p>
            <a:pPr marL="176213" indent="0">
              <a:lnSpc>
                <a:spcPct val="100000"/>
              </a:lnSpc>
              <a:spcBef>
                <a:spcPts val="0"/>
              </a:spcBef>
              <a:buNone/>
            </a:pPr>
            <a:r>
              <a:rPr lang="en-US" dirty="0"/>
              <a:t>(SRF) group weekly</a:t>
            </a:r>
          </a:p>
          <a:p>
            <a:pPr lvl="1"/>
            <a:r>
              <a:rPr lang="en-US" dirty="0"/>
              <a:t>Analyzing new trip cases</a:t>
            </a:r>
          </a:p>
          <a:p>
            <a:pPr lvl="1"/>
            <a:r>
              <a:rPr lang="en-US" dirty="0"/>
              <a:t>Tracking repeated trips</a:t>
            </a:r>
          </a:p>
          <a:p>
            <a:pPr lvl="1"/>
            <a:r>
              <a:rPr lang="en-US" dirty="0"/>
              <a:t>Shift coverage (primary / backup)</a:t>
            </a:r>
          </a:p>
          <a:p>
            <a:r>
              <a:rPr lang="en-US" dirty="0"/>
              <a:t>Weekly RF group meeting</a:t>
            </a:r>
          </a:p>
          <a:p>
            <a:pPr lvl="1"/>
            <a:r>
              <a:rPr lang="en-US" dirty="0"/>
              <a:t>HPRF / LLRF shift coverage</a:t>
            </a:r>
          </a:p>
          <a:p>
            <a:pPr lvl="1"/>
            <a:r>
              <a:rPr lang="en-US" dirty="0"/>
              <a:t>Breakdown reports, repair status</a:t>
            </a:r>
          </a:p>
        </p:txBody>
      </p:sp>
      <p:pic>
        <p:nvPicPr>
          <p:cNvPr id="13" name="Picture 12">
            <a:extLst>
              <a:ext uri="{FF2B5EF4-FFF2-40B4-BE49-F238E27FC236}">
                <a16:creationId xmlns:a16="http://schemas.microsoft.com/office/drawing/2014/main" id="{EE066E24-9612-1C3D-2115-2E8DB6DAAE07}"/>
              </a:ext>
            </a:extLst>
          </p:cNvPr>
          <p:cNvPicPr>
            <a:picLocks noChangeAspect="1"/>
          </p:cNvPicPr>
          <p:nvPr/>
        </p:nvPicPr>
        <p:blipFill>
          <a:blip r:embed="rId2"/>
          <a:stretch>
            <a:fillRect/>
          </a:stretch>
        </p:blipFill>
        <p:spPr>
          <a:xfrm>
            <a:off x="6337300" y="1381425"/>
            <a:ext cx="5753100" cy="1076325"/>
          </a:xfrm>
          <a:prstGeom prst="rect">
            <a:avLst/>
          </a:prstGeom>
        </p:spPr>
      </p:pic>
      <p:sp>
        <p:nvSpPr>
          <p:cNvPr id="3" name="Title 2">
            <a:extLst>
              <a:ext uri="{FF2B5EF4-FFF2-40B4-BE49-F238E27FC236}">
                <a16:creationId xmlns:a16="http://schemas.microsoft.com/office/drawing/2014/main" id="{2DABFC17-6A28-6222-0A97-869EE093876B}"/>
              </a:ext>
            </a:extLst>
          </p:cNvPr>
          <p:cNvSpPr>
            <a:spLocks noGrp="1"/>
          </p:cNvSpPr>
          <p:nvPr>
            <p:ph type="title"/>
          </p:nvPr>
        </p:nvSpPr>
        <p:spPr/>
        <p:txBody>
          <a:bodyPr/>
          <a:lstStyle/>
          <a:p>
            <a:r>
              <a:rPr lang="en-US" dirty="0"/>
              <a:t>Daily Operation Support Streamlined</a:t>
            </a:r>
          </a:p>
        </p:txBody>
      </p:sp>
      <p:sp>
        <p:nvSpPr>
          <p:cNvPr id="4" name="Footer Placeholder 3">
            <a:extLst>
              <a:ext uri="{FF2B5EF4-FFF2-40B4-BE49-F238E27FC236}">
                <a16:creationId xmlns:a16="http://schemas.microsoft.com/office/drawing/2014/main" id="{AC2A9F65-2F18-EABB-B011-7A2344B4134D}"/>
              </a:ext>
            </a:extLst>
          </p:cNvPr>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a:extLst>
              <a:ext uri="{FF2B5EF4-FFF2-40B4-BE49-F238E27FC236}">
                <a16:creationId xmlns:a16="http://schemas.microsoft.com/office/drawing/2014/main" id="{B4FCDA58-3E42-37A9-7672-0038291BD94F}"/>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7</a:t>
            </a:fld>
            <a:endParaRPr lang="en-US" dirty="0"/>
          </a:p>
        </p:txBody>
      </p:sp>
      <p:pic>
        <p:nvPicPr>
          <p:cNvPr id="7" name="Picture 6">
            <a:extLst>
              <a:ext uri="{FF2B5EF4-FFF2-40B4-BE49-F238E27FC236}">
                <a16:creationId xmlns:a16="http://schemas.microsoft.com/office/drawing/2014/main" id="{8E12A463-092A-F245-61F0-952D9A1CEF14}"/>
              </a:ext>
            </a:extLst>
          </p:cNvPr>
          <p:cNvPicPr>
            <a:picLocks noChangeAspect="1"/>
          </p:cNvPicPr>
          <p:nvPr/>
        </p:nvPicPr>
        <p:blipFill>
          <a:blip r:embed="rId3"/>
          <a:stretch>
            <a:fillRect/>
          </a:stretch>
        </p:blipFill>
        <p:spPr>
          <a:xfrm>
            <a:off x="6357892" y="1067100"/>
            <a:ext cx="2038350" cy="314325"/>
          </a:xfrm>
          <a:prstGeom prst="rect">
            <a:avLst/>
          </a:prstGeom>
        </p:spPr>
      </p:pic>
      <p:pic>
        <p:nvPicPr>
          <p:cNvPr id="10" name="Picture 9">
            <a:extLst>
              <a:ext uri="{FF2B5EF4-FFF2-40B4-BE49-F238E27FC236}">
                <a16:creationId xmlns:a16="http://schemas.microsoft.com/office/drawing/2014/main" id="{DC5D8B79-1058-445E-87A6-C5EEC6B346EB}"/>
              </a:ext>
            </a:extLst>
          </p:cNvPr>
          <p:cNvPicPr>
            <a:picLocks noChangeAspect="1"/>
          </p:cNvPicPr>
          <p:nvPr/>
        </p:nvPicPr>
        <p:blipFill>
          <a:blip r:embed="rId4"/>
          <a:stretch>
            <a:fillRect/>
          </a:stretch>
        </p:blipFill>
        <p:spPr>
          <a:xfrm>
            <a:off x="4482214" y="2554087"/>
            <a:ext cx="3794098" cy="3465714"/>
          </a:xfrm>
          <a:prstGeom prst="rect">
            <a:avLst/>
          </a:prstGeom>
          <a:ln>
            <a:solidFill>
              <a:schemeClr val="tx1"/>
            </a:solidFill>
          </a:ln>
        </p:spPr>
      </p:pic>
      <p:pic>
        <p:nvPicPr>
          <p:cNvPr id="12" name="Picture 11">
            <a:extLst>
              <a:ext uri="{FF2B5EF4-FFF2-40B4-BE49-F238E27FC236}">
                <a16:creationId xmlns:a16="http://schemas.microsoft.com/office/drawing/2014/main" id="{A3E22925-AF4D-D49E-2B54-BA11D224785D}"/>
              </a:ext>
            </a:extLst>
          </p:cNvPr>
          <p:cNvPicPr>
            <a:picLocks noChangeAspect="1"/>
          </p:cNvPicPr>
          <p:nvPr/>
        </p:nvPicPr>
        <p:blipFill>
          <a:blip r:embed="rId5"/>
          <a:stretch>
            <a:fillRect/>
          </a:stretch>
        </p:blipFill>
        <p:spPr>
          <a:xfrm>
            <a:off x="8295823" y="2554087"/>
            <a:ext cx="3794577" cy="3465714"/>
          </a:xfrm>
          <a:prstGeom prst="rect">
            <a:avLst/>
          </a:prstGeom>
          <a:ln>
            <a:solidFill>
              <a:schemeClr val="tx1"/>
            </a:solidFill>
          </a:ln>
        </p:spPr>
      </p:pic>
    </p:spTree>
    <p:extLst>
      <p:ext uri="{BB962C8B-B14F-4D97-AF65-F5344CB8AC3E}">
        <p14:creationId xmlns:p14="http://schemas.microsoft.com/office/powerpoint/2010/main" val="3161738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FRIB LLRF Controller</a:t>
            </a:r>
          </a:p>
        </p:txBody>
      </p:sp>
      <p:sp>
        <p:nvSpPr>
          <p:cNvPr id="4" name="Footer Placeholder 3"/>
          <p:cNvSpPr>
            <a:spLocks noGrp="1"/>
          </p:cNvSpPr>
          <p:nvPr>
            <p:ph type="ftr" sz="quarter" idx="10"/>
          </p:nvPr>
        </p:nvSpPr>
        <p:spPr/>
        <p:txBody>
          <a:bodyPr/>
          <a:lstStyle/>
          <a:p>
            <a:pPr>
              <a:defRPr/>
            </a:pPr>
            <a:r>
              <a:rPr lang="en-US"/>
              <a:t>Shriraj Kunjir, LLRF Workshop October 2025</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8</a:t>
            </a:fld>
            <a:endParaRPr lang="en-US" dirty="0"/>
          </a:p>
        </p:txBody>
      </p:sp>
      <p:sp>
        <p:nvSpPr>
          <p:cNvPr id="9" name="Content Placeholder 1">
            <a:extLst>
              <a:ext uri="{FF2B5EF4-FFF2-40B4-BE49-F238E27FC236}">
                <a16:creationId xmlns:a16="http://schemas.microsoft.com/office/drawing/2014/main" id="{32CF2386-E3F0-0B4B-8B1F-A55773F7160F}"/>
              </a:ext>
            </a:extLst>
          </p:cNvPr>
          <p:cNvSpPr>
            <a:spLocks noGrp="1"/>
          </p:cNvSpPr>
          <p:nvPr>
            <p:ph idx="1"/>
          </p:nvPr>
        </p:nvSpPr>
        <p:spPr>
          <a:xfrm>
            <a:off x="76200" y="1067100"/>
            <a:ext cx="8990922" cy="5027414"/>
          </a:xfrm>
        </p:spPr>
        <p:txBody>
          <a:bodyPr/>
          <a:lstStyle/>
          <a:p>
            <a:r>
              <a:rPr lang="en-US" sz="2000" dirty="0"/>
              <a:t>Integrated design</a:t>
            </a:r>
          </a:p>
          <a:p>
            <a:pPr lvl="1"/>
            <a:r>
              <a:rPr lang="en-US" sz="1800" dirty="0"/>
              <a:t>Including RF control, tuner control and interlocks</a:t>
            </a:r>
          </a:p>
          <a:p>
            <a:r>
              <a:rPr lang="en-US" sz="2000" dirty="0"/>
              <a:t>Handles all FRIB cavity types</a:t>
            </a:r>
          </a:p>
          <a:p>
            <a:pPr lvl="1"/>
            <a:r>
              <a:rPr lang="en-US" sz="1800" dirty="0"/>
              <a:t>Frequencies: 40.25, 80.5, 120.75, 161 and 322 MHz</a:t>
            </a:r>
          </a:p>
          <a:p>
            <a:pPr lvl="1"/>
            <a:r>
              <a:rPr lang="en-US" sz="1800" dirty="0"/>
              <a:t>Tuners: 2 phase stepper motor, pneumatic tuner</a:t>
            </a:r>
          </a:p>
          <a:p>
            <a:r>
              <a:rPr lang="en-US" sz="2000" dirty="0"/>
              <a:t>RF design</a:t>
            </a:r>
          </a:p>
          <a:p>
            <a:pPr lvl="1"/>
            <a:r>
              <a:rPr lang="en-US" sz="1800" dirty="0"/>
              <a:t>Direct, non-IQ sampling and direct synthesis</a:t>
            </a:r>
          </a:p>
          <a:p>
            <a:pPr lvl="1"/>
            <a:r>
              <a:rPr lang="en-US" sz="1800" dirty="0"/>
              <a:t>Removing local oscillator and mixers</a:t>
            </a:r>
          </a:p>
          <a:p>
            <a:r>
              <a:rPr lang="en-US" sz="2000" dirty="0"/>
              <a:t>RF control algorithm</a:t>
            </a:r>
          </a:p>
          <a:p>
            <a:pPr lvl="1"/>
            <a:r>
              <a:rPr lang="en-US" sz="1800" dirty="0"/>
              <a:t>Supporting both self-excited loop mode and generator driven mode</a:t>
            </a:r>
          </a:p>
          <a:p>
            <a:pPr lvl="1"/>
            <a:r>
              <a:rPr lang="en-US" sz="1800" dirty="0"/>
              <a:t>Amplitude and phase control with active disturbance rejection control</a:t>
            </a:r>
          </a:p>
          <a:p>
            <a:r>
              <a:rPr lang="en-US" sz="2000" dirty="0"/>
              <a:t>Spare analog/digital inputs/outputs</a:t>
            </a:r>
          </a:p>
          <a:p>
            <a:pPr lvl="1"/>
            <a:r>
              <a:rPr lang="en-US" sz="1800" dirty="0"/>
              <a:t>E.g. high voltage bias on/off and monitoring</a:t>
            </a:r>
          </a:p>
          <a:p>
            <a:r>
              <a:rPr lang="en-US" sz="2000" dirty="0"/>
              <a:t>Fast waveform</a:t>
            </a:r>
          </a:p>
          <a:p>
            <a:pPr lvl="1"/>
            <a:r>
              <a:rPr lang="en-US" sz="1800" dirty="0"/>
              <a:t>Sampling period: ~ 0.8 µs; Block size: 64 bytes; Depth: 4 M samples (~3.3 seconds); </a:t>
            </a:r>
          </a:p>
        </p:txBody>
      </p:sp>
      <p:pic>
        <p:nvPicPr>
          <p:cNvPr id="15" name="Picture 14">
            <a:extLst>
              <a:ext uri="{FF2B5EF4-FFF2-40B4-BE49-F238E27FC236}">
                <a16:creationId xmlns:a16="http://schemas.microsoft.com/office/drawing/2014/main" id="{95AD4909-6CB5-9F59-3337-1FA8A75AFF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17397" y="1504646"/>
            <a:ext cx="4515298" cy="3452542"/>
          </a:xfrm>
          <a:prstGeom prst="rect">
            <a:avLst/>
          </a:prstGeom>
          <a:noFill/>
          <a:ln>
            <a:noFill/>
          </a:ln>
        </p:spPr>
      </p:pic>
      <p:sp>
        <p:nvSpPr>
          <p:cNvPr id="16" name="TextBox 15">
            <a:extLst>
              <a:ext uri="{FF2B5EF4-FFF2-40B4-BE49-F238E27FC236}">
                <a16:creationId xmlns:a16="http://schemas.microsoft.com/office/drawing/2014/main" id="{80B6454D-1C70-84BA-2469-84BE83BB82A7}"/>
              </a:ext>
            </a:extLst>
          </p:cNvPr>
          <p:cNvSpPr txBox="1"/>
          <p:nvPr/>
        </p:nvSpPr>
        <p:spPr>
          <a:xfrm>
            <a:off x="8686800" y="4969884"/>
            <a:ext cx="3105937" cy="646331"/>
          </a:xfrm>
          <a:prstGeom prst="rect">
            <a:avLst/>
          </a:prstGeom>
          <a:noFill/>
        </p:spPr>
        <p:txBody>
          <a:bodyPr wrap="square" rtlCol="0">
            <a:spAutoFit/>
          </a:bodyPr>
          <a:lstStyle/>
          <a:p>
            <a:r>
              <a:rPr lang="en-US" sz="1200" dirty="0"/>
              <a:t>1. Power supply; 2. Tuner board; 3. RF board; 4. FRIB general purpose digital board; 5. Front panel board.</a:t>
            </a:r>
          </a:p>
        </p:txBody>
      </p:sp>
      <p:sp>
        <p:nvSpPr>
          <p:cNvPr id="17" name="TextBox 16">
            <a:extLst>
              <a:ext uri="{FF2B5EF4-FFF2-40B4-BE49-F238E27FC236}">
                <a16:creationId xmlns:a16="http://schemas.microsoft.com/office/drawing/2014/main" id="{930AD868-D41A-23CE-790D-3EA0705FD493}"/>
              </a:ext>
            </a:extLst>
          </p:cNvPr>
          <p:cNvSpPr txBox="1"/>
          <p:nvPr/>
        </p:nvSpPr>
        <p:spPr>
          <a:xfrm>
            <a:off x="8495962" y="1196868"/>
            <a:ext cx="3105936" cy="307777"/>
          </a:xfrm>
          <a:prstGeom prst="rect">
            <a:avLst/>
          </a:prstGeom>
          <a:noFill/>
        </p:spPr>
        <p:txBody>
          <a:bodyPr wrap="square" rtlCol="0">
            <a:spAutoFit/>
          </a:bodyPr>
          <a:lstStyle/>
          <a:p>
            <a:pPr algn="ctr"/>
            <a:r>
              <a:rPr lang="en-US" sz="1400" b="1" dirty="0"/>
              <a:t>19” rack 2U height</a:t>
            </a:r>
          </a:p>
        </p:txBody>
      </p:sp>
      <p:sp>
        <p:nvSpPr>
          <p:cNvPr id="7" name="TextBox 6">
            <a:extLst>
              <a:ext uri="{FF2B5EF4-FFF2-40B4-BE49-F238E27FC236}">
                <a16:creationId xmlns:a16="http://schemas.microsoft.com/office/drawing/2014/main" id="{A1D5C7A8-E759-8D1C-0B52-797C51EC045E}"/>
              </a:ext>
            </a:extLst>
          </p:cNvPr>
          <p:cNvSpPr txBox="1"/>
          <p:nvPr/>
        </p:nvSpPr>
        <p:spPr>
          <a:xfrm>
            <a:off x="2514600" y="1012201"/>
            <a:ext cx="6934200" cy="369332"/>
          </a:xfrm>
          <a:prstGeom prst="rect">
            <a:avLst/>
          </a:prstGeom>
          <a:noFill/>
        </p:spPr>
        <p:txBody>
          <a:bodyPr wrap="square" rtlCol="0">
            <a:spAutoFit/>
          </a:bodyPr>
          <a:lstStyle/>
          <a:p>
            <a:r>
              <a:rPr lang="en-US" dirty="0">
                <a:solidFill>
                  <a:srgbClr val="FF0000"/>
                </a:solidFill>
              </a:rPr>
              <a:t>For more details refer to LLRF Workshop 2022 talk by Shen Zhao</a:t>
            </a:r>
          </a:p>
        </p:txBody>
      </p:sp>
    </p:spTree>
    <p:extLst>
      <p:ext uri="{BB962C8B-B14F-4D97-AF65-F5344CB8AC3E}">
        <p14:creationId xmlns:p14="http://schemas.microsoft.com/office/powerpoint/2010/main" val="278751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887638" y="3904718"/>
            <a:ext cx="3425825" cy="2905019"/>
          </a:xfrm>
          <a:prstGeom prst="rect">
            <a:avLst/>
          </a:prstGeom>
          <a:ln>
            <a:solidFill>
              <a:schemeClr val="tx1"/>
            </a:solidFill>
          </a:ln>
        </p:spPr>
      </p:pic>
      <p:pic>
        <p:nvPicPr>
          <p:cNvPr id="12" name="Picture 11"/>
          <p:cNvPicPr>
            <a:picLocks noChangeAspect="1"/>
          </p:cNvPicPr>
          <p:nvPr/>
        </p:nvPicPr>
        <p:blipFill>
          <a:blip r:embed="rId3"/>
          <a:stretch>
            <a:fillRect/>
          </a:stretch>
        </p:blipFill>
        <p:spPr>
          <a:xfrm>
            <a:off x="9058136" y="1219200"/>
            <a:ext cx="3057663" cy="2587887"/>
          </a:xfrm>
          <a:prstGeom prst="rect">
            <a:avLst/>
          </a:prstGeom>
          <a:ln>
            <a:solidFill>
              <a:schemeClr val="tx1"/>
            </a:solidFill>
          </a:ln>
        </p:spPr>
      </p:pic>
      <p:sp>
        <p:nvSpPr>
          <p:cNvPr id="3" name="Title 2"/>
          <p:cNvSpPr>
            <a:spLocks noGrp="1"/>
          </p:cNvSpPr>
          <p:nvPr>
            <p:ph type="title"/>
          </p:nvPr>
        </p:nvSpPr>
        <p:spPr/>
        <p:txBody>
          <a:bodyPr/>
          <a:lstStyle/>
          <a:p>
            <a:r>
              <a:rPr lang="en-US" dirty="0"/>
              <a:t>LLRF Fast Waveform Examples</a:t>
            </a:r>
          </a:p>
        </p:txBody>
      </p:sp>
      <p:sp>
        <p:nvSpPr>
          <p:cNvPr id="4" name="Footer Placeholder 3"/>
          <p:cNvSpPr>
            <a:spLocks noGrp="1"/>
          </p:cNvSpPr>
          <p:nvPr>
            <p:ph type="ftr" sz="quarter" idx="10"/>
          </p:nvPr>
        </p:nvSpPr>
        <p:spPr>
          <a:xfrm>
            <a:off x="5520907" y="6356450"/>
            <a:ext cx="5655095" cy="364628"/>
          </a:xfrm>
          <a:prstGeom prst="rect">
            <a:avLst/>
          </a:prstGeom>
        </p:spPr>
        <p:txBody>
          <a:bodyPr lIns="0" tIns="45712" rIns="0" bIns="45712" anchor="b"/>
          <a:lstStyle>
            <a:defPPr>
              <a:defRPr lang="en-US"/>
            </a:defPPr>
            <a:lvl1pPr algn="r" defTabSz="457200" rtl="0" eaLnBrk="0" fontAlgn="base" hangingPunct="0">
              <a:lnSpc>
                <a:spcPct val="90000"/>
              </a:lnSpc>
              <a:spcBef>
                <a:spcPct val="0"/>
              </a:spcBef>
              <a:spcAft>
                <a:spcPct val="0"/>
              </a:spcAft>
              <a:defRPr sz="1000" kern="1200" smtClean="0">
                <a:solidFill>
                  <a:srgbClr val="064308"/>
                </a:solidFill>
                <a:latin typeface="Arial"/>
                <a:ea typeface="+mn-ea"/>
                <a:cs typeface="Arial"/>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r>
              <a:rPr lang="en-US"/>
              <a:t>Shriraj Kunjir, LLRF Workshop October 2025</a:t>
            </a:r>
            <a:endParaRPr lang="en-US" dirty="0"/>
          </a:p>
        </p:txBody>
      </p:sp>
      <p:sp>
        <p:nvSpPr>
          <p:cNvPr id="5" name="Slide Number Placeholder 4"/>
          <p:cNvSpPr>
            <a:spLocks noGrp="1"/>
          </p:cNvSpPr>
          <p:nvPr>
            <p:ph type="sldNum" sz="quarter" idx="11"/>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defPPr>
              <a:defRPr lang="en-US"/>
            </a:defPPr>
            <a:lvl1pPr algn="l" defTabSz="457200" rtl="0" eaLnBrk="0" fontAlgn="base" hangingPunct="0">
              <a:lnSpc>
                <a:spcPct val="90000"/>
              </a:lnSpc>
              <a:spcBef>
                <a:spcPct val="0"/>
              </a:spcBef>
              <a:spcAft>
                <a:spcPct val="0"/>
              </a:spcAft>
              <a:defRPr sz="1000" kern="1200">
                <a:solidFill>
                  <a:srgbClr val="064308"/>
                </a:solidFill>
                <a:latin typeface="Arial"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r>
              <a:rPr lang="en-US"/>
              <a:t>, Slide </a:t>
            </a:r>
            <a:fld id="{888FC917-2F4D-45AC-AA7A-EF80FFB23A84}" type="slidenum">
              <a:rPr lang="en-US" smtClean="0"/>
              <a:pPr>
                <a:defRPr/>
              </a:pPr>
              <a:t>9</a:t>
            </a:fld>
            <a:endParaRPr lang="en-US" dirty="0"/>
          </a:p>
        </p:txBody>
      </p:sp>
      <p:sp>
        <p:nvSpPr>
          <p:cNvPr id="2" name="Content Placeholder 1"/>
          <p:cNvSpPr>
            <a:spLocks noGrp="1"/>
          </p:cNvSpPr>
          <p:nvPr>
            <p:ph idx="4294967295"/>
          </p:nvPr>
        </p:nvSpPr>
        <p:spPr>
          <a:xfrm>
            <a:off x="0" y="1066799"/>
            <a:ext cx="5797550" cy="2584973"/>
          </a:xfrm>
        </p:spPr>
        <p:txBody>
          <a:bodyPr/>
          <a:lstStyle/>
          <a:p>
            <a:r>
              <a:rPr lang="en-US" dirty="0"/>
              <a:t>Example 1: Differentiate between types of fast cavity field drops</a:t>
            </a:r>
          </a:p>
          <a:p>
            <a:r>
              <a:rPr lang="en-US" dirty="0"/>
              <a:t>Example 2: Detailed cavity amplitude and phase waveforms help to determine appropriate Machine Protection System trip thresholds</a:t>
            </a:r>
          </a:p>
          <a:p>
            <a:r>
              <a:rPr lang="en-US" dirty="0"/>
              <a:t>Example 3:</a:t>
            </a:r>
            <a:r>
              <a:rPr lang="en-US" sz="2000" dirty="0"/>
              <a:t> Rare events captured such as cavity decay time change (Q change)</a:t>
            </a:r>
            <a:endParaRPr lang="en-US" sz="1600" dirty="0"/>
          </a:p>
          <a:p>
            <a:pPr marL="0" indent="0">
              <a:buNone/>
            </a:pPr>
            <a:endParaRPr lang="en-US" sz="1800" dirty="0"/>
          </a:p>
        </p:txBody>
      </p:sp>
      <p:pic>
        <p:nvPicPr>
          <p:cNvPr id="6" name="Picture 5"/>
          <p:cNvPicPr>
            <a:picLocks noChangeAspect="1"/>
          </p:cNvPicPr>
          <p:nvPr/>
        </p:nvPicPr>
        <p:blipFill>
          <a:blip r:embed="rId4"/>
          <a:stretch>
            <a:fillRect/>
          </a:stretch>
        </p:blipFill>
        <p:spPr>
          <a:xfrm>
            <a:off x="5943601" y="1222113"/>
            <a:ext cx="3055518" cy="2584974"/>
          </a:xfrm>
          <a:prstGeom prst="rect">
            <a:avLst/>
          </a:prstGeom>
          <a:ln>
            <a:solidFill>
              <a:schemeClr val="tx1"/>
            </a:solidFill>
          </a:ln>
        </p:spPr>
      </p:pic>
      <p:sp>
        <p:nvSpPr>
          <p:cNvPr id="8" name="TextBox 7"/>
          <p:cNvSpPr txBox="1"/>
          <p:nvPr/>
        </p:nvSpPr>
        <p:spPr>
          <a:xfrm>
            <a:off x="6666716" y="963247"/>
            <a:ext cx="1609287" cy="276999"/>
          </a:xfrm>
          <a:prstGeom prst="rect">
            <a:avLst/>
          </a:prstGeom>
          <a:noFill/>
        </p:spPr>
        <p:txBody>
          <a:bodyPr wrap="none" rtlCol="0">
            <a:spAutoFit/>
          </a:bodyPr>
          <a:lstStyle/>
          <a:p>
            <a:r>
              <a:rPr lang="en-US" sz="1200" dirty="0"/>
              <a:t>Cavity Field Low Trip</a:t>
            </a:r>
          </a:p>
        </p:txBody>
      </p:sp>
      <p:sp>
        <p:nvSpPr>
          <p:cNvPr id="9" name="TextBox 8"/>
          <p:cNvSpPr txBox="1"/>
          <p:nvPr/>
        </p:nvSpPr>
        <p:spPr>
          <a:xfrm>
            <a:off x="9642060" y="963247"/>
            <a:ext cx="1889813" cy="276999"/>
          </a:xfrm>
          <a:prstGeom prst="rect">
            <a:avLst/>
          </a:prstGeom>
          <a:noFill/>
        </p:spPr>
        <p:txBody>
          <a:bodyPr wrap="none" rtlCol="0">
            <a:spAutoFit/>
          </a:bodyPr>
          <a:lstStyle/>
          <a:p>
            <a:r>
              <a:rPr lang="en-US" sz="1200" dirty="0"/>
              <a:t>Reverse Power High Trip</a:t>
            </a:r>
          </a:p>
        </p:txBody>
      </p:sp>
      <p:pic>
        <p:nvPicPr>
          <p:cNvPr id="13" name="Picture 12"/>
          <p:cNvPicPr>
            <a:picLocks noChangeAspect="1"/>
          </p:cNvPicPr>
          <p:nvPr/>
        </p:nvPicPr>
        <p:blipFill rotWithShape="1">
          <a:blip r:embed="rId5"/>
          <a:srcRect l="8333" t="1817" r="4168" b="3271"/>
          <a:stretch/>
        </p:blipFill>
        <p:spPr>
          <a:xfrm>
            <a:off x="6369094" y="3904718"/>
            <a:ext cx="5337131" cy="2903654"/>
          </a:xfrm>
          <a:prstGeom prst="rect">
            <a:avLst/>
          </a:prstGeom>
          <a:ln>
            <a:solidFill>
              <a:schemeClr val="tx1"/>
            </a:solidFill>
          </a:ln>
        </p:spPr>
      </p:pic>
      <p:sp>
        <p:nvSpPr>
          <p:cNvPr id="7" name="TextBox 6">
            <a:extLst>
              <a:ext uri="{FF2B5EF4-FFF2-40B4-BE49-F238E27FC236}">
                <a16:creationId xmlns:a16="http://schemas.microsoft.com/office/drawing/2014/main" id="{4C8E0DCE-CA05-CC03-DA3D-71E99BE5D8DB}"/>
              </a:ext>
            </a:extLst>
          </p:cNvPr>
          <p:cNvSpPr txBox="1"/>
          <p:nvPr/>
        </p:nvSpPr>
        <p:spPr>
          <a:xfrm>
            <a:off x="8403600" y="917081"/>
            <a:ext cx="1833979" cy="369332"/>
          </a:xfrm>
          <a:prstGeom prst="rect">
            <a:avLst/>
          </a:prstGeom>
          <a:noFill/>
        </p:spPr>
        <p:txBody>
          <a:bodyPr wrap="square" rtlCol="0">
            <a:spAutoFit/>
          </a:bodyPr>
          <a:lstStyle/>
          <a:p>
            <a:r>
              <a:rPr lang="en-US" dirty="0">
                <a:solidFill>
                  <a:srgbClr val="00B050"/>
                </a:solidFill>
              </a:rPr>
              <a:t>Example 1</a:t>
            </a:r>
          </a:p>
        </p:txBody>
      </p:sp>
      <p:sp>
        <p:nvSpPr>
          <p:cNvPr id="10" name="TextBox 9">
            <a:extLst>
              <a:ext uri="{FF2B5EF4-FFF2-40B4-BE49-F238E27FC236}">
                <a16:creationId xmlns:a16="http://schemas.microsoft.com/office/drawing/2014/main" id="{8A181A9A-DAC1-F56F-FD5D-23AEC733A844}"/>
              </a:ext>
            </a:extLst>
          </p:cNvPr>
          <p:cNvSpPr txBox="1"/>
          <p:nvPr/>
        </p:nvSpPr>
        <p:spPr>
          <a:xfrm>
            <a:off x="9220200" y="4176419"/>
            <a:ext cx="1297990" cy="369332"/>
          </a:xfrm>
          <a:prstGeom prst="rect">
            <a:avLst/>
          </a:prstGeom>
          <a:solidFill>
            <a:schemeClr val="bg1"/>
          </a:solidFill>
        </p:spPr>
        <p:txBody>
          <a:bodyPr wrap="square" rtlCol="0">
            <a:spAutoFit/>
          </a:bodyPr>
          <a:lstStyle/>
          <a:p>
            <a:r>
              <a:rPr lang="en-US" dirty="0">
                <a:solidFill>
                  <a:srgbClr val="00B050"/>
                </a:solidFill>
              </a:rPr>
              <a:t>Example 3</a:t>
            </a:r>
          </a:p>
        </p:txBody>
      </p:sp>
      <p:sp>
        <p:nvSpPr>
          <p:cNvPr id="11" name="TextBox 10">
            <a:extLst>
              <a:ext uri="{FF2B5EF4-FFF2-40B4-BE49-F238E27FC236}">
                <a16:creationId xmlns:a16="http://schemas.microsoft.com/office/drawing/2014/main" id="{78918249-F56D-88BD-D669-DA9C250FFF8F}"/>
              </a:ext>
            </a:extLst>
          </p:cNvPr>
          <p:cNvSpPr txBox="1"/>
          <p:nvPr/>
        </p:nvSpPr>
        <p:spPr>
          <a:xfrm>
            <a:off x="1401863" y="3807087"/>
            <a:ext cx="1354238" cy="369332"/>
          </a:xfrm>
          <a:prstGeom prst="rect">
            <a:avLst/>
          </a:prstGeom>
          <a:solidFill>
            <a:schemeClr val="bg1"/>
          </a:solidFill>
        </p:spPr>
        <p:txBody>
          <a:bodyPr wrap="square" rtlCol="0">
            <a:spAutoFit/>
          </a:bodyPr>
          <a:lstStyle/>
          <a:p>
            <a:r>
              <a:rPr lang="en-US" dirty="0">
                <a:solidFill>
                  <a:srgbClr val="00B050"/>
                </a:solidFill>
              </a:rPr>
              <a:t>Example 2</a:t>
            </a:r>
          </a:p>
        </p:txBody>
      </p:sp>
    </p:spTree>
    <p:extLst>
      <p:ext uri="{BB962C8B-B14F-4D97-AF65-F5344CB8AC3E}">
        <p14:creationId xmlns:p14="http://schemas.microsoft.com/office/powerpoint/2010/main" val="3310345847"/>
      </p:ext>
    </p:extLst>
  </p:cSld>
  <p:clrMapOvr>
    <a:masterClrMapping/>
  </p:clrMapOvr>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ntrolled Document" ma:contentTypeID="0x010100A77CE2F963BD5C4AB895E5E1F954079C" ma:contentTypeVersion="16" ma:contentTypeDescription="Create a new document." ma:contentTypeScope="" ma:versionID="afdac9f8058ac176136f3d7adb595399">
  <xsd:schema xmlns:xsd="http://www.w3.org/2001/XMLSchema" xmlns:xs="http://www.w3.org/2001/XMLSchema" xmlns:p="http://schemas.microsoft.com/office/2006/metadata/properties" xmlns:ns1="http://schemas.microsoft.com/sharepoint/v3" xmlns:ns3="6819902c-d263-4340-a3b4-c7375668d2ad" xmlns:ns4="51b9806a-5185-426e-8026-9f8401f8c974" xmlns:ns5="27e6a43e-a4c4-4f52-b0e1-49827a209077" targetNamespace="http://schemas.microsoft.com/office/2006/metadata/properties" ma:root="true" ma:fieldsID="c30e777042fe99c0ff3ef036ff66f7c5" ns1:_="" ns3:_="" ns4:_="" ns5:_="">
    <xsd:import namespace="http://schemas.microsoft.com/sharepoint/v3"/>
    <xsd:import namespace="6819902c-d263-4340-a3b4-c7375668d2ad"/>
    <xsd:import namespace="51b9806a-5185-426e-8026-9f8401f8c974"/>
    <xsd:import namespace="27e6a43e-a4c4-4f52-b0e1-49827a209077"/>
    <xsd:element name="properties">
      <xsd:complexType>
        <xsd:sequence>
          <xsd:element name="documentManagement">
            <xsd:complexType>
              <xsd:all>
                <xsd:element ref="ns3:Filtered_x0020_Document_x0020_Number0" minOccurs="0"/>
                <xsd:element ref="ns4:WBS_x0020_Abbreviation" minOccurs="0"/>
                <xsd:element ref="ns4:Identifier" minOccurs="0"/>
                <xsd:element ref="ns4:Formatted_x0020_Sequence_x0020_Number" minOccurs="0"/>
                <xsd:element ref="ns4:Formatted_x0020_Revision" minOccurs="0"/>
                <xsd:element ref="ns4:InternalSigners" minOccurs="0"/>
                <xsd:element ref="ns4:ExternalSigners" minOccurs="0"/>
                <xsd:element ref="ns4:AuthorizingDoc" minOccurs="0"/>
                <xsd:element ref="ns4:AuthorizedDocs" minOccurs="0"/>
                <xsd:element ref="ns4:AuthorizingComm_x0026_Boards" minOccurs="0"/>
                <xsd:element ref="ns4:Author1" minOccurs="0"/>
                <xsd:element ref="ns4:Revision_x0020_History" minOccurs="0"/>
                <xsd:element ref="ns5:Document_x0020_Number" minOccurs="0"/>
                <xsd:element ref="ns3:k249c3db22e246c8be4b953e603e4d6b" minOccurs="0"/>
                <xsd:element ref="ns3:e9dd64bcc98445289e39b91f109bdcd5" minOccurs="0"/>
                <xsd:element ref="ns3:af7f2bdd3e3f4144927c8f46bf137639" minOccurs="0"/>
                <xsd:element ref="ns3:i71e836a5a224468bea9b04c4fae55f7" minOccurs="0"/>
                <xsd:element ref="ns5:TaxCatchAll" minOccurs="0"/>
                <xsd:element ref="ns1:_dlc_Exempt" minOccurs="0"/>
                <xsd:element ref="ns3:adda98769e204859847d571c1cc4aba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31"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819902c-d263-4340-a3b4-c7375668d2ad" elementFormDefault="qualified">
    <xsd:import namespace="http://schemas.microsoft.com/office/2006/documentManagement/types"/>
    <xsd:import namespace="http://schemas.microsoft.com/office/infopath/2007/PartnerControls"/>
    <xsd:element name="Filtered_x0020_Document_x0020_Number0" ma:index="3" nillable="true" ma:displayName="Filtered Document Number" ma:list="9fecad60-3c5f-4b1e-97fe-bd29726213cb" ma:internalName="Filtered_x0020_Document_x0020_Number0" ma:showField="03f48824-29a8-4910-b16b-2538dd33bf46" ma:web="27e6a43e-a4c4-4f52-b0e1-49827a209077">
      <xsd:simpleType>
        <xsd:restriction base="dms:Unknown"/>
      </xsd:simpleType>
    </xsd:element>
    <xsd:element name="k249c3db22e246c8be4b953e603e4d6b" ma:index="24" nillable="true" ma:taxonomy="true" ma:internalName="k249c3db22e246c8be4b953e603e4d6b" ma:taxonomyFieldName="Author_" ma:displayName="Author_" ma:indexed="true" ma:default="" ma:fieldId="{4249c3db-22e2-46c8-be4b-953e603e4d6b}" ma:sspId="e79ac590-b2ba-4d84-8233-e7113f930f2a" ma:termSetId="9a961305-3498-445e-9205-fc8019e3f968" ma:anchorId="00000000-0000-0000-0000-000000000000" ma:open="true" ma:isKeyword="false">
      <xsd:complexType>
        <xsd:sequence>
          <xsd:element ref="pc:Terms" minOccurs="0" maxOccurs="1"/>
        </xsd:sequence>
      </xsd:complexType>
    </xsd:element>
    <xsd:element name="e9dd64bcc98445289e39b91f109bdcd5" ma:index="26" nillable="true" ma:taxonomy="true" ma:internalName="e9dd64bcc98445289e39b91f109bdcd5" ma:taxonomyFieldName="Subcategory_" ma:displayName="Subcategory_" ma:indexed="true" ma:default="" ma:fieldId="{e9dd64bc-c984-4528-9e39-b91f109bdcd5}" ma:sspId="e79ac590-b2ba-4d84-8233-e7113f930f2a" ma:termSetId="df4988c2-6ea7-4775-a660-7ca64affa0f7" ma:anchorId="00000000-0000-0000-0000-000000000000" ma:open="false" ma:isKeyword="false">
      <xsd:complexType>
        <xsd:sequence>
          <xsd:element ref="pc:Terms" minOccurs="0" maxOccurs="1"/>
        </xsd:sequence>
      </xsd:complexType>
    </xsd:element>
    <xsd:element name="af7f2bdd3e3f4144927c8f46bf137639" ma:index="27" nillable="true" ma:taxonomy="true" ma:internalName="af7f2bdd3e3f4144927c8f46bf137639" ma:taxonomyFieldName="_x0057_BS0" ma:displayName="WBS" ma:indexed="true" ma:default="" ma:fieldId="{af7f2bdd-3e3f-4144-927c-8f46bf137639}" ma:sspId="e79ac590-b2ba-4d84-8233-e7113f930f2a" ma:termSetId="5af71c37-dbbc-4bcd-b94e-7a1ec876d16a" ma:anchorId="00000000-0000-0000-0000-000000000000" ma:open="false" ma:isKeyword="false">
      <xsd:complexType>
        <xsd:sequence>
          <xsd:element ref="pc:Terms" minOccurs="0" maxOccurs="1"/>
        </xsd:sequence>
      </xsd:complexType>
    </xsd:element>
    <xsd:element name="i71e836a5a224468bea9b04c4fae55f7" ma:index="28" nillable="true" ma:taxonomy="true" ma:internalName="i71e836a5a224468bea9b04c4fae55f7" ma:taxonomyFieldName="Tags10" ma:displayName="Tags" ma:default="" ma:fieldId="{271e836a-5a22-4468-bea9-b04c4fae55f7}" ma:taxonomyMulti="true" ma:sspId="e79ac590-b2ba-4d84-8233-e7113f930f2a" ma:termSetId="15758f5a-2859-4efe-a184-c420225ff4a1" ma:anchorId="00000000-0000-0000-0000-000000000000" ma:open="false" ma:isKeyword="false">
      <xsd:complexType>
        <xsd:sequence>
          <xsd:element ref="pc:Terms" minOccurs="0" maxOccurs="1"/>
        </xsd:sequence>
      </xsd:complexType>
    </xsd:element>
    <xsd:element name="adda98769e204859847d571c1cc4aba8" ma:index="32" nillable="true" ma:displayName="EC Keywords_0" ma:hidden="true" ma:internalName="adda98769e204859847d571c1cc4aba8">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b9806a-5185-426e-8026-9f8401f8c974" elementFormDefault="qualified">
    <xsd:import namespace="http://schemas.microsoft.com/office/2006/documentManagement/types"/>
    <xsd:import namespace="http://schemas.microsoft.com/office/infopath/2007/PartnerControls"/>
    <xsd:element name="WBS_x0020_Abbreviation" ma:index="4" nillable="true" ma:displayName="WBS Abbreviation" ma:indexed="true" ma:internalName="WBS_x0020_Abbreviation">
      <xsd:simpleType>
        <xsd:restriction base="dms:Text">
          <xsd:maxLength value="255"/>
        </xsd:restriction>
      </xsd:simpleType>
    </xsd:element>
    <xsd:element name="Identifier" ma:index="5" nillable="true" ma:displayName="Identifier" ma:internalName="Identifier">
      <xsd:simpleType>
        <xsd:restriction base="dms:Text">
          <xsd:maxLength value="255"/>
        </xsd:restriction>
      </xsd:simpleType>
    </xsd:element>
    <xsd:element name="Formatted_x0020_Sequence_x0020_Number" ma:index="6" nillable="true" ma:displayName="Formatted Sequence Number" ma:indexed="true" ma:internalName="Formatted_x0020_Sequence_x0020_Number">
      <xsd:simpleType>
        <xsd:restriction base="dms:Text">
          <xsd:maxLength value="255"/>
        </xsd:restriction>
      </xsd:simpleType>
    </xsd:element>
    <xsd:element name="Formatted_x0020_Revision" ma:index="7" nillable="true" ma:displayName="Formatted Revision" ma:internalName="Formatted_x0020_Revision">
      <xsd:simpleType>
        <xsd:restriction base="dms:Text">
          <xsd:maxLength value="255"/>
        </xsd:restriction>
      </xsd:simpleType>
    </xsd:element>
    <xsd:element name="InternalSigners" ma:index="8" nillable="true" ma:displayName="Internal Signers" ma:list="UserInfo" ma:SharePointGroup="0" ma:internalName="InternalSigners"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Signers" ma:index="9" nillable="true" ma:displayName="External Signers" ma:internalName="ExternalSigners">
      <xsd:simpleType>
        <xsd:restriction base="dms:Note">
          <xsd:maxLength value="255"/>
        </xsd:restriction>
      </xsd:simpleType>
    </xsd:element>
    <xsd:element name="AuthorizingDoc" ma:index="10" nillable="true" ma:displayName="Authorizing Doc" ma:internalName="AuthorizingDoc">
      <xsd:simpleType>
        <xsd:restriction base="dms:Note">
          <xsd:maxLength value="255"/>
        </xsd:restriction>
      </xsd:simpleType>
    </xsd:element>
    <xsd:element name="AuthorizedDocs" ma:index="11" nillable="true" ma:displayName="Authorized Docs" ma:internalName="AuthorizedDocs">
      <xsd:simpleType>
        <xsd:restriction base="dms:Note">
          <xsd:maxLength value="255"/>
        </xsd:restriction>
      </xsd:simpleType>
    </xsd:element>
    <xsd:element name="AuthorizingComm_x0026_Boards" ma:index="12" nillable="true" ma:displayName="Authorizing Comm &amp; Board" ma:internalName="AuthorizingComm_x0026_Boards">
      <xsd:simpleType>
        <xsd:restriction base="dms:Note">
          <xsd:maxLength value="255"/>
        </xsd:restriction>
      </xsd:simpleType>
    </xsd:element>
    <xsd:element name="Author1" ma:index="16" nillable="true" ma:displayName="Author1" ma:internalName="Author1">
      <xsd:simpleType>
        <xsd:restriction base="dms:Text">
          <xsd:maxLength value="255"/>
        </xsd:restriction>
      </xsd:simpleType>
    </xsd:element>
    <xsd:element name="Revision_x0020_History" ma:index="18" nillable="true" ma:displayName="Revision History" ma:internalName="Revision_x0020_Histo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e6a43e-a4c4-4f52-b0e1-49827a209077" elementFormDefault="qualified">
    <xsd:import namespace="http://schemas.microsoft.com/office/2006/documentManagement/types"/>
    <xsd:import namespace="http://schemas.microsoft.com/office/infopath/2007/PartnerControls"/>
    <xsd:element name="Document_x0020_Number" ma:index="19" nillable="true" ma:displayName="Document Number" ma:hidden="true" ma:list="{9fecad60-3c5f-4b1e-97fe-bd29726213cb}" ma:internalName="Document_x0020_Number" ma:readOnly="false" ma:showField="Document_x0020_Number" ma:web="27e6a43e-a4c4-4f52-b0e1-49827a209077">
      <xsd:simpleType>
        <xsd:restriction base="dms:Lookup"/>
      </xsd:simpleType>
    </xsd:element>
    <xsd:element name="TaxCatchAll" ma:index="29" nillable="true" ma:displayName="Taxonomy Catch All Column" ma:hidden="true" ma:list="{aa28423a-96a4-4fb2-8cce-b1b4f3e5b10f}" ma:internalName="TaxCatchAll" ma:showField="CatchAllData" ma:web="27e6a43e-a4c4-4f52-b0e1-49827a2090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Controlled Document</p:Name>
  <p:Description/>
  <p:Statement/>
  <p:PolicyItems>
    <p:PolicyItem featureId="Microsoft.Office.RecordsManagement.PolicyFeatures.PolicyAudit" staticId="0x0101005B1FD2F7289FF44494593DF6B04CC580|8138272" UniqueId="d2e935fd-7aec-4982-a92c-0eafd6a3e49f">
      <p:Name>Auditing</p:Name>
      <p:Description>Audits user actions on documents and list items to the Audit Log.</p:Description>
      <p:CustomData>
        <Audit>
          <Update/>
          <View/>
          <CheckInOut/>
          <MoveCopy/>
          <DeleteRestore/>
        </Audit>
      </p:CustomData>
    </p:PolicyItem>
  </p:PolicyItems>
</p:Policy>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documentManagement>
    <TaxCatchAll xmlns="27e6a43e-a4c4-4f52-b0e1-49827a209077">
      <Value>447</Value>
      <Value>283</Value>
      <Value>471</Value>
    </TaxCatchAll>
    <Document_x0020_Number xmlns="27e6a43e-a4c4-4f52-b0e1-49827a209077">45183</Document_x0020_Number>
    <AuthorizedDocs xmlns="51b9806a-5185-426e-8026-9f8401f8c974" xsi:nil="true"/>
    <Formatted_x0020_Sequence_x0020_Number xmlns="51b9806a-5185-426e-8026-9f8401f8c974">000454</Formatted_x0020_Sequence_x0020_Number>
    <Author1 xmlns="51b9806a-5185-426e-8026-9f8401f8c974">Parsons, Alex|61354939-8ef1-40bf-a344-a283b52ba8e0</Author1>
    <af7f2bdd3e3f4144927c8f46bf137639 xmlns="6819902c-d263-4340-a3b4-c7375668d2ad">
      <Terms xmlns="http://schemas.microsoft.com/office/infopath/2007/PartnerControls">
        <TermInfo xmlns="http://schemas.microsoft.com/office/infopath/2007/PartnerControls">
          <TermName xmlns="http://schemas.microsoft.com/office/infopath/2007/PartnerControls">S10000 Management and Administration</TermName>
          <TermId xmlns="http://schemas.microsoft.com/office/infopath/2007/PartnerControls">26ad7ea8-87d4-42ac-9781-b7fff1d89416</TermId>
        </TermInfo>
      </Terms>
    </af7f2bdd3e3f4144927c8f46bf137639>
    <WBS_x0020_Abbreviation xmlns="51b9806a-5185-426e-8026-9f8401f8c974">S10000</WBS_x0020_Abbreviation>
    <InternalSigners xmlns="51b9806a-5185-426e-8026-9f8401f8c974">
      <UserInfo>
        <DisplayName>King, Karen</DisplayName>
        <AccountId>18</AccountId>
        <AccountType/>
      </UserInfo>
    </InternalSigners>
    <k249c3db22e246c8be4b953e603e4d6b xmlns="6819902c-d263-4340-a3b4-c7375668d2ad">
      <Terms xmlns="http://schemas.microsoft.com/office/infopath/2007/PartnerControls">
        <TermInfo xmlns="http://schemas.microsoft.com/office/infopath/2007/PartnerControls">
          <TermName xmlns="http://schemas.microsoft.com/office/infopath/2007/PartnerControls">Parsons, Alex</TermName>
          <TermId xmlns="http://schemas.microsoft.com/office/infopath/2007/PartnerControls">61354939-8ef1-40bf-a344-a283b52ba8e0</TermId>
        </TermInfo>
      </Terms>
    </k249c3db22e246c8be4b953e603e4d6b>
    <ExternalSigners xmlns="51b9806a-5185-426e-8026-9f8401f8c974" xsi:nil="true"/>
    <AuthorizingDoc xmlns="51b9806a-5185-426e-8026-9f8401f8c974" xsi:nil="true"/>
    <i71e836a5a224468bea9b04c4fae55f7 xmlns="6819902c-d263-4340-a3b4-c7375668d2ad">
      <Terms xmlns="http://schemas.microsoft.com/office/infopath/2007/PartnerControls"/>
    </i71e836a5a224468bea9b04c4fae55f7>
    <e9dd64bcc98445289e39b91f109bdcd5 xmlns="6819902c-d263-4340-a3b4-c7375668d2ad">
      <Terms xmlns="http://schemas.microsoft.com/office/infopath/2007/PartnerControls">
        <TermInfo xmlns="http://schemas.microsoft.com/office/infopath/2007/PartnerControls">
          <TermName xmlns="http://schemas.microsoft.com/office/infopath/2007/PartnerControls">FM</TermName>
          <TermId xmlns="http://schemas.microsoft.com/office/infopath/2007/PartnerControls">6b363047-e12c-44ec-9837-aeed4884c22d</TermId>
        </TermInfo>
      </Terms>
    </e9dd64bcc98445289e39b91f109bdcd5>
    <Filtered_x0020_Document_x0020_Number0 xmlns="6819902c-d263-4340-a3b4-c7375668d2ad">45183</Filtered_x0020_Document_x0020_Number0>
    <Identifier xmlns="51b9806a-5185-426e-8026-9f8401f8c974">FM</Identifier>
    <Formatted_x0020_Revision xmlns="51b9806a-5185-426e-8026-9f8401f8c974">003</Formatted_x0020_Revision>
    <Revision_x0020_History xmlns="51b9806a-5185-426e-8026-9f8401f8c974">Updated CA instructions on slide 3, Revised notes on text color on slide 9
</Revision_x0020_History>
    <adda98769e204859847d571c1cc4aba8 xmlns="6819902c-d263-4340-a3b4-c7375668d2ad" xsi:nil="true"/>
    <AuthorizingComm_x0026_Boards xmlns="51b9806a-5185-426e-8026-9f8401f8c974" xsi:nil="true"/>
  </documentManagement>
</p:properties>
</file>

<file path=customXml/itemProps1.xml><?xml version="1.0" encoding="utf-8"?>
<ds:datastoreItem xmlns:ds="http://schemas.openxmlformats.org/officeDocument/2006/customXml" ds:itemID="{087279E9-029E-40B5-9EA9-88D004C7E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819902c-d263-4340-a3b4-c7375668d2ad"/>
    <ds:schemaRef ds:uri="51b9806a-5185-426e-8026-9f8401f8c974"/>
    <ds:schemaRef ds:uri="27e6a43e-a4c4-4f52-b0e1-49827a2090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27942A-61A9-4118-A144-DE7F84F21C4A}">
  <ds:schemaRefs>
    <ds:schemaRef ds:uri="office.server.policy"/>
  </ds:schemaRefs>
</ds:datastoreItem>
</file>

<file path=customXml/itemProps3.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4.xml><?xml version="1.0" encoding="utf-8"?>
<ds:datastoreItem xmlns:ds="http://schemas.openxmlformats.org/officeDocument/2006/customXml" ds:itemID="{24BA702D-F6E6-4314-8945-369A109C75F9}">
  <ds:schemaRefs>
    <ds:schemaRef ds:uri="http://schemas.microsoft.com/office/infopath/2007/PartnerControls"/>
    <ds:schemaRef ds:uri="http://schemas.microsoft.com/office/2006/documentManagement/types"/>
    <ds:schemaRef ds:uri="http://purl.org/dc/dcmitype/"/>
    <ds:schemaRef ds:uri="27e6a43e-a4c4-4f52-b0e1-49827a209077"/>
    <ds:schemaRef ds:uri="http://www.w3.org/XML/1998/namespace"/>
    <ds:schemaRef ds:uri="http://schemas.microsoft.com/sharepoint/v3"/>
    <ds:schemaRef ds:uri="51b9806a-5185-426e-8026-9f8401f8c974"/>
    <ds:schemaRef ds:uri="http://purl.org/dc/terms/"/>
    <ds:schemaRef ds:uri="http://schemas.microsoft.com/office/2006/metadata/properties"/>
    <ds:schemaRef ds:uri="http://schemas.openxmlformats.org/package/2006/metadata/core-properties"/>
    <ds:schemaRef ds:uri="6819902c-d263-4340-a3b4-c7375668d2ad"/>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28034</TotalTime>
  <Words>2142</Words>
  <Application>Microsoft Office PowerPoint</Application>
  <PresentationFormat>Widescreen</PresentationFormat>
  <Paragraphs>314</Paragraphs>
  <Slides>18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Helvetica</vt:lpstr>
      <vt:lpstr>Lucida Grande</vt:lpstr>
      <vt:lpstr>Times</vt:lpstr>
      <vt:lpstr>Wingdings</vt:lpstr>
      <vt:lpstr>ヒラギノ角ゴ Pro W3</vt:lpstr>
      <vt:lpstr>1_FRIB3</vt:lpstr>
      <vt:lpstr>LLRF Progress at FRIB From Commissioning to Operation and Future </vt:lpstr>
      <vt:lpstr>Outline</vt:lpstr>
      <vt:lpstr>Lab Achievements </vt:lpstr>
      <vt:lpstr>New Isotopes Observed </vt:lpstr>
      <vt:lpstr>Performance and System Uptime</vt:lpstr>
      <vt:lpstr>Breakdowns and Trouble Reports Closely Tracked</vt:lpstr>
      <vt:lpstr>Daily Operation Support Streamlined</vt:lpstr>
      <vt:lpstr>FRIB LLRF Controller</vt:lpstr>
      <vt:lpstr>LLRF Fast Waveform Examples</vt:lpstr>
      <vt:lpstr>Typical LLRF Calibration Issues</vt:lpstr>
      <vt:lpstr>Reference clock rework (problem)</vt:lpstr>
      <vt:lpstr>Reference clock rework (phase measurement methods)</vt:lpstr>
      <vt:lpstr>Beam Based Feedback Need</vt:lpstr>
      <vt:lpstr>Beam Based Feedback Solution Developed To Compensate for Charge Stripper Induced Beam Energy Fluctuations</vt:lpstr>
      <vt:lpstr>Beam Based Feedback Implementation Details</vt:lpstr>
      <vt:lpstr>New LLRF Controller Prototyped</vt:lpstr>
      <vt:lpstr>UEM Patent and Journal Publication</vt:lpstr>
      <vt:lpstr>Summary</vt:lpstr>
    </vt:vector>
  </TitlesOfParts>
  <Company>MSU NSCL/FRIB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FRIB PowerPoint Template</dc:title>
  <dc:subject>S10000-FM-000454-R003</dc:subject>
  <dc:creator>Parsons, Alex</dc:creator>
  <cp:lastModifiedBy>Kunjir, Shriraj</cp:lastModifiedBy>
  <cp:revision>411</cp:revision>
  <cp:lastPrinted>2023-04-27T17:51:02Z</cp:lastPrinted>
  <dcterms:created xsi:type="dcterms:W3CDTF">2023-05-16T14:40:51Z</dcterms:created>
  <dcterms:modified xsi:type="dcterms:W3CDTF">2025-10-10T16:52:30Z</dcterms:modified>
  <cp:category>31 October 2023</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0x010100A77CE2F963BD5C4AB895E5E1F954079C</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Order">
    <vt:r8>5600</vt:r8>
  </property>
  <property fmtid="{D5CDD505-2E9C-101B-9397-08002B2CF9AE}" pid="7" name="Author_">
    <vt:lpwstr>447;#Parsons, Alex|61354939-8ef1-40bf-a344-a283b52ba8e0</vt:lpwstr>
  </property>
  <property fmtid="{D5CDD505-2E9C-101B-9397-08002B2CF9AE}" pid="8" name="Subcategory_">
    <vt:lpwstr>283;#FM|6b363047-e12c-44ec-9837-aeed4884c22d</vt:lpwstr>
  </property>
  <property fmtid="{D5CDD505-2E9C-101B-9397-08002B2CF9AE}" pid="9" name="ECKeywords">
    <vt:lpwstr/>
  </property>
  <property fmtid="{D5CDD505-2E9C-101B-9397-08002B2CF9AE}" pid="10" name="WBS0">
    <vt:lpwstr>471;#S10000 Management and Administration|26ad7ea8-87d4-42ac-9781-b7fff1d89416</vt:lpwstr>
  </property>
  <property fmtid="{D5CDD505-2E9C-101B-9397-08002B2CF9AE}" pid="11" name="Tags10">
    <vt:lpwstr/>
  </property>
  <property fmtid="{D5CDD505-2E9C-101B-9397-08002B2CF9AE}" pid="12" name="WorkflowChangePath">
    <vt:lpwstr>141c4800-5459-4a0f-8f70-37b212b6aaa7,4;141c4800-5459-4a0f-8f70-37b212b6aaa7,4;141c4800-5459-4a0f-8f70-37b212b6aaa7,4;141c4800-5459-4a0f-8f70-37b212b6aaa7,6;141c4800-5459-4a0f-8f70-37b212b6aaa7,6;141c4800-5459-4a0f-8f70-37b212b6aaa7,6;141c4800-5459-4a0f-8f</vt:lpwstr>
  </property>
  <property fmtid="{D5CDD505-2E9C-101B-9397-08002B2CF9AE}" pid="13" name="DNS">
    <vt:lpwstr>44668;#S10000-FM-000454-R002</vt:lpwstr>
  </property>
  <property fmtid="{D5CDD505-2E9C-101B-9397-08002B2CF9AE}" pid="14" name="Archive Document Workflow">
    <vt:lpwstr>, </vt:lpwstr>
  </property>
  <property fmtid="{D5CDD505-2E9C-101B-9397-08002B2CF9AE}" pid="15" name="Submission Date">
    <vt:filetime>2023-08-09T16:57:02Z</vt:filetime>
  </property>
  <property fmtid="{D5CDD505-2E9C-101B-9397-08002B2CF9AE}" pid="16" name="Subcategory">
    <vt:lpwstr>20</vt:lpwstr>
  </property>
</Properties>
</file>