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1"/>
  </p:sldMasterIdLst>
  <p:notesMasterIdLst>
    <p:notesMasterId r:id="rId27"/>
  </p:notesMasterIdLst>
  <p:handoutMasterIdLst>
    <p:handoutMasterId r:id="rId28"/>
  </p:handoutMasterIdLst>
  <p:sldIdLst>
    <p:sldId id="259" r:id="rId2"/>
    <p:sldId id="4502" r:id="rId3"/>
    <p:sldId id="4504" r:id="rId4"/>
    <p:sldId id="4503" r:id="rId5"/>
    <p:sldId id="4483" r:id="rId6"/>
    <p:sldId id="4506" r:id="rId7"/>
    <p:sldId id="4486" r:id="rId8"/>
    <p:sldId id="4507" r:id="rId9"/>
    <p:sldId id="4487" r:id="rId10"/>
    <p:sldId id="4488" r:id="rId11"/>
    <p:sldId id="4489" r:id="rId12"/>
    <p:sldId id="4491" r:id="rId13"/>
    <p:sldId id="4492" r:id="rId14"/>
    <p:sldId id="4493" r:id="rId15"/>
    <p:sldId id="4497" r:id="rId16"/>
    <p:sldId id="4498" r:id="rId17"/>
    <p:sldId id="4494" r:id="rId18"/>
    <p:sldId id="4496" r:id="rId19"/>
    <p:sldId id="4495" r:id="rId20"/>
    <p:sldId id="4499" r:id="rId21"/>
    <p:sldId id="4481" r:id="rId22"/>
    <p:sldId id="4479" r:id="rId23"/>
    <p:sldId id="4505" r:id="rId24"/>
    <p:sldId id="4490" r:id="rId25"/>
    <p:sldId id="288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7F0E"/>
    <a:srgbClr val="2CA02C"/>
    <a:srgbClr val="1F77B4"/>
    <a:srgbClr val="2F2F2F"/>
    <a:srgbClr val="30303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EC20E35-A176-4012-BC5E-935CFFF8708E}"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14" autoAdjust="0"/>
    <p:restoredTop sz="79511" autoAdjust="0"/>
  </p:normalViewPr>
  <p:slideViewPr>
    <p:cSldViewPr snapToGrid="0" snapToObjects="1">
      <p:cViewPr varScale="1">
        <p:scale>
          <a:sx n="91" d="100"/>
          <a:sy n="91" d="100"/>
        </p:scale>
        <p:origin x="322" y="7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 showGuides="1">
      <p:cViewPr varScale="1">
        <p:scale>
          <a:sx n="145" d="100"/>
          <a:sy n="145" d="100"/>
        </p:scale>
        <p:origin x="3872" y="17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4CB0CAB-A528-CD45-8F12-922B94DEC18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47AD8C8-453F-104C-B81F-526301CF402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B72EAA-2733-D14F-950A-8F4240385864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4EBBD38-63DF-604F-9396-6BB85612513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D48731-E0D0-B242-9967-4E9E135D8D3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59750F-00B8-E148-9878-D197EE9CB8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3004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DD062E-52F7-A14D-A443-1F3854784447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B0EE9E-52B8-AA4F-8DD5-ED0FB4E5CB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2946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B0EE9E-52B8-AA4F-8DD5-ED0FB4E5CBCC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9475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2" descr="logooutline.eps">
            <a:extLst>
              <a:ext uri="{FF2B5EF4-FFF2-40B4-BE49-F238E27FC236}">
                <a16:creationId xmlns:a16="http://schemas.microsoft.com/office/drawing/2014/main" id="{ED75A508-7D60-F841-B3C4-7CB2A400A8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403" y="2169047"/>
            <a:ext cx="2520000" cy="2494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1053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9" y="373593"/>
            <a:ext cx="5616574" cy="540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7987" y="1080000"/>
            <a:ext cx="5616575" cy="5122173"/>
          </a:xfrm>
        </p:spPr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>
              <a:lnSpc>
                <a:spcPct val="100000"/>
              </a:lnSpc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4588863-2E7B-784C-BD2D-8C3D0E7E1D8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167438" y="0"/>
            <a:ext cx="6024562" cy="6317986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2981A2-06D5-5F4B-9504-4CD77560E60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/>
              <a:t>14/10/2025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0F37B2A-B53F-3C4D-BD2B-2DAF3F47C07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/>
              <a:t>D. Barrientos | A Universal Cavity Controller for testing SRF cavities at CERN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DD1311B-199C-CA4B-81C4-F7ADC1D9977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8717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2 Pictures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9" y="373593"/>
            <a:ext cx="11376024" cy="106574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7987" y="1598658"/>
            <a:ext cx="5616575" cy="4608512"/>
          </a:xfrm>
        </p:spPr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>
              <a:lnSpc>
                <a:spcPct val="100000"/>
              </a:lnSpc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2981A2-06D5-5F4B-9504-4CD77560E60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/>
              <a:t>14/10/2025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0F37B2A-B53F-3C4D-BD2B-2DAF3F47C07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/>
              <a:t>D. Barrientos | A Universal Cavity Controller for testing SRF cavities at CERN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DD1311B-199C-CA4B-81C4-F7ADC1D9977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Picture Placeholder 5">
            <a:extLst>
              <a:ext uri="{FF2B5EF4-FFF2-40B4-BE49-F238E27FC236}">
                <a16:creationId xmlns:a16="http://schemas.microsoft.com/office/drawing/2014/main" id="{47B07ADD-2F17-5640-985B-72FA646913F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167438" y="1592263"/>
            <a:ext cx="5616575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2" name="Picture Placeholder 5">
            <a:extLst>
              <a:ext uri="{FF2B5EF4-FFF2-40B4-BE49-F238E27FC236}">
                <a16:creationId xmlns:a16="http://schemas.microsoft.com/office/drawing/2014/main" id="{AB41C95B-0CD0-B44F-9130-66CCD53B86BB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167438" y="3969703"/>
            <a:ext cx="5616575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20367246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4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9" y="373593"/>
            <a:ext cx="11376024" cy="106574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7987" y="1598658"/>
            <a:ext cx="3708401" cy="4608512"/>
          </a:xfrm>
        </p:spPr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>
              <a:lnSpc>
                <a:spcPct val="120000"/>
              </a:lnSpc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2981A2-06D5-5F4B-9504-4CD77560E60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/>
              <a:t>14/10/2025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0F37B2A-B53F-3C4D-BD2B-2DAF3F47C07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/>
              <a:t>D. Barrientos | A Universal Cavity Controller for testing SRF cavities at CERN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DD1311B-199C-CA4B-81C4-F7ADC1D9977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255B7D9F-7313-2F46-8079-FEA6DAA0CF2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075613" y="1592263"/>
            <a:ext cx="3708400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3" name="Picture Placeholder 5">
            <a:extLst>
              <a:ext uri="{FF2B5EF4-FFF2-40B4-BE49-F238E27FC236}">
                <a16:creationId xmlns:a16="http://schemas.microsoft.com/office/drawing/2014/main" id="{AECDCA30-A5C6-3549-9DAD-01819664F15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124681" y="3969703"/>
            <a:ext cx="3659332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4" name="Picture Placeholder 5">
            <a:extLst>
              <a:ext uri="{FF2B5EF4-FFF2-40B4-BE49-F238E27FC236}">
                <a16:creationId xmlns:a16="http://schemas.microsoft.com/office/drawing/2014/main" id="{0332EED6-F049-354D-90C1-2CDBDFEB153D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4259263" y="1592263"/>
            <a:ext cx="3659332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5" name="Picture Placeholder 5">
            <a:extLst>
              <a:ext uri="{FF2B5EF4-FFF2-40B4-BE49-F238E27FC236}">
                <a16:creationId xmlns:a16="http://schemas.microsoft.com/office/drawing/2014/main" id="{A46E76A3-B525-534D-9396-8E4D08F06F6A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259263" y="3978015"/>
            <a:ext cx="3659332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34070503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s and 2 Picture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65125"/>
            <a:ext cx="11380812" cy="10842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7" y="1592263"/>
            <a:ext cx="5616575" cy="668337"/>
          </a:xfrm>
        </p:spPr>
        <p:txBody>
          <a:bodyPr anchor="t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04966"/>
            <a:ext cx="5616600" cy="655634"/>
          </a:xfrm>
        </p:spPr>
        <p:txBody>
          <a:bodyPr anchor="t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C125C7E-94FD-9B43-A74A-5A12DA74F2D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07988" y="2420938"/>
            <a:ext cx="5616575" cy="377983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4B0609-1753-094D-A27B-B1604B6E44F9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US"/>
              <a:t>14/10/2025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380C24-4584-494A-B2E2-7C02911E02E7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/>
              <a:t>D. Barrientos | A Universal Cavity Controller for testing SRF cavities at CERN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9BEDBAA-E014-4E48-AA09-5D0DC18C0C76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35BE112-10C7-F548-91D2-DD3128654F33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172200" y="2420938"/>
            <a:ext cx="5616575" cy="377983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GB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28458318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34">
          <p15:clr>
            <a:srgbClr val="FBAE40"/>
          </p15:clr>
        </p15:guide>
        <p15:guide id="2" orient="horz" pos="1525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 and 3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65125"/>
            <a:ext cx="11380812" cy="10842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7" y="1592263"/>
            <a:ext cx="3708401" cy="668337"/>
          </a:xfrm>
        </p:spPr>
        <p:txBody>
          <a:bodyPr anchor="t" anchorCtr="0"/>
          <a:lstStyle>
            <a:lvl1pPr marL="0" inden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  <a:defRPr sz="21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075612" y="1604966"/>
            <a:ext cx="3713187" cy="655634"/>
          </a:xfrm>
        </p:spPr>
        <p:txBody>
          <a:bodyPr anchor="t" anchorCtr="0"/>
          <a:lstStyle>
            <a:lvl1pPr marL="0" indent="0">
              <a:spcBef>
                <a:spcPts val="400"/>
              </a:spcBef>
              <a:spcAft>
                <a:spcPts val="0"/>
              </a:spcAft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C125C7E-94FD-9B43-A74A-5A12DA74F2D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07989" y="2420938"/>
            <a:ext cx="3708400" cy="377983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EC779F7E-9707-2542-A19F-DD09A53038A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075613" y="2416175"/>
            <a:ext cx="3713187" cy="377983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b="1"/>
            </a:lvl1pPr>
          </a:lstStyle>
          <a:p>
            <a:r>
              <a:rPr lang="en-US"/>
              <a:t>Drag and Drop picture</a:t>
            </a:r>
            <a:endParaRPr lang="en-US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86494478-3D3E-894B-9652-AD035750548C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4253846" y="1601227"/>
            <a:ext cx="3708401" cy="668337"/>
          </a:xfrm>
        </p:spPr>
        <p:txBody>
          <a:bodyPr anchor="t" anchorCtr="0"/>
          <a:lstStyle>
            <a:lvl1pPr marL="0" indent="0">
              <a:spcBef>
                <a:spcPts val="400"/>
              </a:spcBef>
              <a:spcAft>
                <a:spcPts val="0"/>
              </a:spcAft>
              <a:buNone/>
              <a:defRPr sz="21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CF540559-B2D9-2E46-A3D6-32F0B01F69A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253848" y="2429902"/>
            <a:ext cx="3708400" cy="377983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85D2BF-D955-984C-BC88-5F6A8BCB9E71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r>
              <a:rPr lang="en-US"/>
              <a:t>14/10/2025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EC0286-4FA5-DB4D-961C-C9035150A22E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GB"/>
              <a:t>D. Barrientos | A Universal Cavity Controller for testing SRF cavities at CERN</a:t>
            </a:r>
            <a:endParaRPr lang="en-US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D3A103EE-A109-9549-821B-7193CDF3E17F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18353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34">
          <p15:clr>
            <a:srgbClr val="FBAE40"/>
          </p15:clr>
        </p15:guide>
        <p15:guide id="2" orient="horz" pos="1525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3 Pictures with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65125"/>
            <a:ext cx="11380812" cy="10842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86494478-3D3E-894B-9652-AD035750548C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4116386" y="1601376"/>
            <a:ext cx="3960000" cy="1131215"/>
          </a:xfrm>
          <a:solidFill>
            <a:schemeClr val="tx1"/>
          </a:solidFill>
          <a:ln>
            <a:noFill/>
          </a:ln>
        </p:spPr>
        <p:txBody>
          <a:bodyPr lIns="36000" tIns="36000" rIns="36000" bIns="36000" anchor="ctr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1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CF540559-B2D9-2E46-A3D6-32F0B01F69A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116386" y="2732442"/>
            <a:ext cx="3959225" cy="347729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85D2BF-D955-984C-BC88-5F6A8BCB9E71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r>
              <a:rPr lang="en-US"/>
              <a:t>14/10/2025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EC0286-4FA5-DB4D-961C-C9035150A22E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GB"/>
              <a:t>D. Barrientos | A Universal Cavity Controller for testing SRF cavities at CERN</a:t>
            </a:r>
            <a:endParaRPr lang="en-US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D3A103EE-A109-9549-821B-7193CDF3E17F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F0E95B09-A858-4A4A-B159-8C5B917D41E5}"/>
              </a:ext>
            </a:extLst>
          </p:cNvPr>
          <p:cNvSpPr>
            <a:spLocks noGrp="1"/>
          </p:cNvSpPr>
          <p:nvPr>
            <p:ph type="body" idx="20"/>
          </p:nvPr>
        </p:nvSpPr>
        <p:spPr>
          <a:xfrm>
            <a:off x="3275" y="5078524"/>
            <a:ext cx="3960000" cy="1131215"/>
          </a:xfrm>
          <a:solidFill>
            <a:schemeClr val="tx1"/>
          </a:solidFill>
          <a:ln>
            <a:noFill/>
          </a:ln>
        </p:spPr>
        <p:txBody>
          <a:bodyPr lIns="36000" tIns="36000" rIns="36000" bIns="36000" anchor="ctr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1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Picture Placeholder 10">
            <a:extLst>
              <a:ext uri="{FF2B5EF4-FFF2-40B4-BE49-F238E27FC236}">
                <a16:creationId xmlns:a16="http://schemas.microsoft.com/office/drawing/2014/main" id="{2FF76D54-8841-EA4B-B514-DFCE90D05C81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050" y="1601376"/>
            <a:ext cx="3959225" cy="347729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DED6363A-4107-5A4F-9E1E-0E88F802ABE9}"/>
              </a:ext>
            </a:extLst>
          </p:cNvPr>
          <p:cNvSpPr>
            <a:spLocks noGrp="1"/>
          </p:cNvSpPr>
          <p:nvPr>
            <p:ph type="body" idx="22"/>
          </p:nvPr>
        </p:nvSpPr>
        <p:spPr>
          <a:xfrm>
            <a:off x="8232388" y="5078524"/>
            <a:ext cx="3960000" cy="1131215"/>
          </a:xfrm>
          <a:solidFill>
            <a:schemeClr val="tx1"/>
          </a:solidFill>
          <a:ln>
            <a:noFill/>
          </a:ln>
        </p:spPr>
        <p:txBody>
          <a:bodyPr lIns="36000" tIns="36000" rIns="36000" bIns="36000" anchor="ctr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1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Picture Placeholder 10">
            <a:extLst>
              <a:ext uri="{FF2B5EF4-FFF2-40B4-BE49-F238E27FC236}">
                <a16:creationId xmlns:a16="http://schemas.microsoft.com/office/drawing/2014/main" id="{91039F33-9CD5-004A-9F94-52D16B2EB081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8232388" y="1601376"/>
            <a:ext cx="3959225" cy="347729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35502073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34">
          <p15:clr>
            <a:srgbClr val="FBAE40"/>
          </p15:clr>
        </p15:guide>
        <p15:guide id="2" orient="horz" pos="1525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Horizontal and tex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65125"/>
            <a:ext cx="11380812" cy="10842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C125C7E-94FD-9B43-A74A-5A12DA74F2D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12776" y="1592263"/>
            <a:ext cx="11376024" cy="2563906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B7AFC8C-E604-7447-B130-D845972B5A8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07989" y="4294188"/>
            <a:ext cx="3708400" cy="19065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3933DD4F-F84F-4A45-A378-099F8963A57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67201" y="4294188"/>
            <a:ext cx="3665537" cy="19065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423D880-B3D6-7548-AFF1-D644AAD7B366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en-US"/>
              <a:t>14/10/2025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487D45-A6BD-6040-8ECE-F9608F53134E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GB"/>
              <a:t>D. Barrientos | A Universal Cavity Controller for testing SRF cavities at CERN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1D3D89-638E-6949-858F-F83F83B33D2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6A3085A2-8BF3-9742-B023-7524E7B1C8E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085668" y="4294188"/>
            <a:ext cx="3703132" cy="19065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656855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34">
          <p15:clr>
            <a:srgbClr val="FBAE40"/>
          </p15:clr>
        </p15:guide>
        <p15:guide id="2" orient="horz" pos="1525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Horizontal and text in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65125"/>
            <a:ext cx="11380812" cy="10842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C125C7E-94FD-9B43-A74A-5A12DA74F2D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1592263"/>
            <a:ext cx="12192000" cy="2945870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B7AFC8C-E604-7447-B130-D845972B5A8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07989" y="4294188"/>
            <a:ext cx="3708400" cy="1906587"/>
          </a:xfrm>
          <a:solidFill>
            <a:schemeClr val="tx1"/>
          </a:solidFill>
        </p:spPr>
        <p:txBody>
          <a:bodyPr tIns="72000"/>
          <a:lstStyle>
            <a:lvl1pPr algn="ctr">
              <a:defRPr>
                <a:solidFill>
                  <a:schemeClr val="bg2"/>
                </a:solidFill>
              </a:defRPr>
            </a:lvl1pPr>
            <a:lvl2pPr algn="ctr">
              <a:defRPr>
                <a:solidFill>
                  <a:schemeClr val="bg2"/>
                </a:solidFill>
              </a:defRPr>
            </a:lvl2pPr>
            <a:lvl3pPr algn="ctr">
              <a:defRPr>
                <a:solidFill>
                  <a:schemeClr val="bg2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3933DD4F-F84F-4A45-A378-099F8963A57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67201" y="4294188"/>
            <a:ext cx="3665537" cy="1906587"/>
          </a:xfrm>
          <a:solidFill>
            <a:schemeClr val="tx1"/>
          </a:solidFill>
        </p:spPr>
        <p:txBody>
          <a:bodyPr tIns="72000"/>
          <a:lstStyle>
            <a:lvl1pPr algn="ctr">
              <a:defRPr>
                <a:solidFill>
                  <a:schemeClr val="bg2"/>
                </a:solidFill>
              </a:defRPr>
            </a:lvl1pPr>
            <a:lvl2pPr algn="ctr">
              <a:defRPr>
                <a:solidFill>
                  <a:schemeClr val="bg2"/>
                </a:solidFill>
              </a:defRPr>
            </a:lvl2pPr>
            <a:lvl3pPr algn="ctr">
              <a:defRPr>
                <a:solidFill>
                  <a:schemeClr val="bg2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423D880-B3D6-7548-AFF1-D644AAD7B366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en-US"/>
              <a:t>14/10/2025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487D45-A6BD-6040-8ECE-F9608F53134E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GB"/>
              <a:t>D. Barrientos | A Universal Cavity Controller for testing SRF cavities at CERN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1D3D89-638E-6949-858F-F83F83B33D2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6A3085A2-8BF3-9742-B023-7524E7B1C8E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085668" y="4294188"/>
            <a:ext cx="3703132" cy="1906587"/>
          </a:xfrm>
          <a:solidFill>
            <a:schemeClr val="tx1"/>
          </a:solidFill>
        </p:spPr>
        <p:txBody>
          <a:bodyPr tIns="72000"/>
          <a:lstStyle>
            <a:lvl1pPr algn="ctr">
              <a:defRPr>
                <a:solidFill>
                  <a:schemeClr val="bg2"/>
                </a:solidFill>
              </a:defRPr>
            </a:lvl1pPr>
            <a:lvl2pPr algn="ctr">
              <a:defRPr>
                <a:solidFill>
                  <a:schemeClr val="bg2"/>
                </a:solidFill>
              </a:defRPr>
            </a:lvl2pPr>
            <a:lvl3pPr algn="ctr">
              <a:defRPr>
                <a:solidFill>
                  <a:schemeClr val="bg2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7839061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34">
          <p15:clr>
            <a:srgbClr val="FBAE40"/>
          </p15:clr>
        </p15:guide>
        <p15:guide id="2" orient="horz" pos="1525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hapter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7" y="1709738"/>
            <a:ext cx="11376025" cy="2852737"/>
          </a:xfrm>
        </p:spPr>
        <p:txBody>
          <a:bodyPr anchor="b"/>
          <a:lstStyle>
            <a:lvl1pPr>
              <a:defRPr sz="5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7" y="4589463"/>
            <a:ext cx="11376026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3FFEBF6-CE90-CC4E-8695-4D9E4AF1C9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14/10/2025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06BCDCA-F2B2-9249-AB85-06169E64A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D. Barrientos | A Universal Cavity Controller for testing SRF cavities at CERN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6B4A1B0-EF49-4F43-ACA9-4964197397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632332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2F8F7083-D188-D543-8008-F25F138E95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14/10/2025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A980EB7-C2CB-9D4D-8C5E-3EB093178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D. Barrientos | A Universal Cavity Controller for testing SRF cavities at CERN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F74050C-1801-2345-9DC3-F06B163A28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57088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0461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Autofit/>
          </a:bodyPr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19B3E2A-0B0F-434E-B8B5-23D05F72C7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14/10/2025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3CECA80-B569-3D47-B163-138B2BA81B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D. Barrientos | A Universal Cavity Controller for testing SRF cavities at CERN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FD8CA65-7C13-A442-AF74-D3BBDBCB28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44251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763763-5414-8544-AF6D-F8D5C9B11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14/10/2025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18A5D0-906E-0046-B0F3-96283308CD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D. Barrientos | A Universal Cavity Controller for testing SRF cavities at CERN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4B140E-F283-BD43-9D8C-905BDA421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0437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a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3059AC4-96B9-704B-82C7-32D5BEFF3254}"/>
              </a:ext>
            </a:extLst>
          </p:cNvPr>
          <p:cNvSpPr txBox="1"/>
          <p:nvPr userDrawn="1"/>
        </p:nvSpPr>
        <p:spPr>
          <a:xfrm>
            <a:off x="407988" y="6196406"/>
            <a:ext cx="11376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fr-CH" dirty="0" err="1"/>
              <a:t>home.cern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55196E8-CA32-8449-8B2F-F83D475BC17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231904" y="2244864"/>
            <a:ext cx="1728192" cy="1728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8736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log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2" descr="logooutline.eps">
            <a:extLst>
              <a:ext uri="{FF2B5EF4-FFF2-40B4-BE49-F238E27FC236}">
                <a16:creationId xmlns:a16="http://schemas.microsoft.com/office/drawing/2014/main" id="{ED75A508-7D60-F841-B3C4-7CB2A400A8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6130" y="710117"/>
            <a:ext cx="1990424" cy="197042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56F8ADC9-30DB-1243-8F69-09A7AAEA849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07987" y="3429000"/>
            <a:ext cx="11376025" cy="2153265"/>
          </a:xfrm>
        </p:spPr>
        <p:txBody>
          <a:bodyPr anchor="t" anchorCtr="0"/>
          <a:lstStyle>
            <a:lvl1pPr algn="l">
              <a:defRPr sz="5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US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D56D6D28-7860-E045-9091-E722B9476D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7988" y="5700252"/>
            <a:ext cx="11376026" cy="803787"/>
          </a:xfrm>
        </p:spPr>
        <p:txBody>
          <a:bodyPr>
            <a:noAutofit/>
          </a:bodyPr>
          <a:lstStyle>
            <a:lvl1pPr marL="0" indent="0" algn="l">
              <a:buNone/>
              <a:defRPr sz="20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18942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7989" y="1080000"/>
            <a:ext cx="11376024" cy="5088482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 marL="324000" indent="-324000">
              <a:buFont typeface="Arial" charset="0"/>
              <a:buChar char="•"/>
              <a:tabLst/>
              <a:defRPr sz="1800">
                <a:solidFill>
                  <a:schemeClr val="tx2"/>
                </a:solidFill>
              </a:defRPr>
            </a:lvl2pPr>
            <a:lvl3pPr marL="648000" indent="-324000">
              <a:buSzPct val="100000"/>
              <a:buFont typeface="Arial" panose="020B0604020202020204" pitchFamily="34" charset="0"/>
              <a:buChar char="•"/>
              <a:tabLst/>
              <a:defRPr>
                <a:solidFill>
                  <a:schemeClr val="tx2"/>
                </a:solidFill>
              </a:defRPr>
            </a:lvl3pPr>
            <a:lvl4pPr marL="972000" indent="-324000">
              <a:buSzPct val="100000"/>
              <a:buFont typeface="Arial" charset="0"/>
              <a:buChar char="•"/>
              <a:tabLst/>
              <a:defRPr>
                <a:solidFill>
                  <a:schemeClr val="tx2"/>
                </a:solidFill>
              </a:defRPr>
            </a:lvl4pPr>
            <a:lvl5pPr marL="2057400" indent="-228600">
              <a:buSzPct val="100000"/>
              <a:buFont typeface="Arial" charset="0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ED6D585-D452-F44C-919B-4BD50B6631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373593"/>
            <a:ext cx="11376025" cy="54080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1B478EFE-6141-4244-92ED-79EEE9222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14/10/2025</a:t>
            </a:r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8FF044A7-6055-B744-AD25-E9D675BBE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D. Barrientos | A Universal Cavity Controller for testing SRF cavities at CERN</a:t>
            </a:r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72E3875-F7E3-A247-8E75-A4EC4E794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23677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e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07989" y="1080000"/>
            <a:ext cx="11376024" cy="5102130"/>
          </a:xfr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 marL="628650" indent="-261938">
              <a:buFont typeface="Arial" panose="020B0604020202020204" pitchFamily="34" charset="0"/>
              <a:buChar char="•"/>
              <a:tabLst/>
              <a:defRPr sz="1800">
                <a:solidFill>
                  <a:schemeClr val="tx2">
                    <a:lumMod val="50000"/>
                  </a:schemeClr>
                </a:solidFill>
              </a:defRPr>
            </a:lvl2pPr>
            <a:lvl3pPr marL="889000" indent="-260350">
              <a:buSzPct val="100000"/>
              <a:buFont typeface="Arial" panose="020B0604020202020204" pitchFamily="34" charset="0"/>
              <a:buChar char="•"/>
              <a:tabLst/>
              <a:defRPr sz="1800">
                <a:solidFill>
                  <a:schemeClr val="tx2">
                    <a:lumMod val="50000"/>
                  </a:schemeClr>
                </a:solidFill>
              </a:defRPr>
            </a:lvl3pPr>
            <a:lvl4pPr marL="1209675" indent="-269875">
              <a:buSzPct val="100000"/>
              <a:buFont typeface="Arial" panose="020B0604020202020204" pitchFamily="34" charset="0"/>
              <a:buChar char="•"/>
              <a:tabLst/>
              <a:defRPr sz="1600">
                <a:solidFill>
                  <a:schemeClr val="tx2">
                    <a:lumMod val="50000"/>
                  </a:schemeClr>
                </a:solidFill>
              </a:defRPr>
            </a:lvl4pPr>
            <a:lvl5pPr marL="2057400" indent="-228600">
              <a:buSzPct val="100000"/>
              <a:buFont typeface="Arial" charset="0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0"/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ED6D585-D452-F44C-919B-4BD50B6631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373593"/>
            <a:ext cx="11376025" cy="540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1B478EFE-6141-4244-92ED-79EEE9222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14/10/2025</a:t>
            </a:r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8FF044A7-6055-B744-AD25-E9D675BBE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D. Barrientos | A Universal Cavity Controller for testing SRF cavities at CERN</a:t>
            </a:r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72E3875-F7E3-A247-8E75-A4EC4E794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55122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2ED6D585-D452-F44C-919B-4BD50B6631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373593"/>
            <a:ext cx="11376025" cy="540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1B478EFE-6141-4244-92ED-79EEE9222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14/10/2025</a:t>
            </a:r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8FF044A7-6055-B744-AD25-E9D675BBE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D. Barrientos | A Universal Cavity Controller for testing SRF cavities at CERN</a:t>
            </a:r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72E3875-F7E3-A247-8E75-A4EC4E794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1CBAAC3B-64E8-6A4D-B184-3057E6D0D07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07988" y="1080000"/>
            <a:ext cx="11376025" cy="5129426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29133203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01A8103C-80BA-7941-AEF5-FB81302B57A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-29980"/>
            <a:ext cx="12192000" cy="6351588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75612" y="-52466"/>
            <a:ext cx="4116387" cy="6370820"/>
          </a:xfrm>
          <a:solidFill>
            <a:schemeClr val="tx1">
              <a:alpha val="80000"/>
            </a:schemeClr>
          </a:solidFill>
        </p:spPr>
        <p:txBody>
          <a:bodyPr lIns="180000" tIns="180000" rIns="180000" bIns="180000"/>
          <a:lstStyle>
            <a:lvl1pPr>
              <a:defRPr sz="2800">
                <a:solidFill>
                  <a:schemeClr val="bg1"/>
                </a:solidFill>
              </a:defRPr>
            </a:lvl1pPr>
            <a:lvl2pPr marL="324000" indent="-324000">
              <a:buFont typeface="Arial" charset="0"/>
              <a:buChar char="•"/>
              <a:tabLst/>
              <a:defRPr sz="2100">
                <a:solidFill>
                  <a:schemeClr val="bg1"/>
                </a:solidFill>
              </a:defRPr>
            </a:lvl2pPr>
            <a:lvl3pPr marL="648000" indent="-324000">
              <a:buSzPct val="100000"/>
              <a:buFont typeface="Arial" panose="020B0604020202020204" pitchFamily="34" charset="0"/>
              <a:buChar char="•"/>
              <a:tabLst/>
              <a:defRPr sz="1800">
                <a:solidFill>
                  <a:schemeClr val="bg1"/>
                </a:solidFill>
              </a:defRPr>
            </a:lvl3pPr>
            <a:lvl4pPr marL="972000" indent="-324000">
              <a:buSzPct val="100000"/>
              <a:buFont typeface="Arial" charset="0"/>
              <a:buChar char="•"/>
              <a:tabLst/>
              <a:defRPr>
                <a:solidFill>
                  <a:schemeClr val="bg1"/>
                </a:solidFill>
              </a:defRPr>
            </a:lvl4pPr>
            <a:lvl5pPr marL="2057400" indent="-228600">
              <a:buSzPct val="100000"/>
              <a:buFont typeface="Arial" charset="0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1B478EFE-6141-4244-92ED-79EEE9222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14/10/2025</a:t>
            </a:r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8FF044A7-6055-B744-AD25-E9D675BBE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D. Barrientos | A Universal Cavity Controller for testing SRF cavities at CERN</a:t>
            </a:r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72E3875-F7E3-A247-8E75-A4EC4E794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88053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73593"/>
            <a:ext cx="11376025" cy="540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7987" y="1080000"/>
            <a:ext cx="5616575" cy="51316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199" y="1069168"/>
            <a:ext cx="5611813" cy="513160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E3A8A69A-7619-C44B-A930-6AC38A3F8B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14/10/2025</a:t>
            </a:r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9B55D6E3-4871-704B-B795-99BD30EABF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D. Barrientos | A Universal Cavity Controller for testing SRF cavities at CERN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EE4B464-E744-A34F-B223-6B554979B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72220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 and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65125"/>
            <a:ext cx="11380812" cy="540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7" y="1080001"/>
            <a:ext cx="5616575" cy="400782"/>
          </a:xfrm>
        </p:spPr>
        <p:txBody>
          <a:bodyPr anchor="t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7987" y="1655659"/>
            <a:ext cx="5616575" cy="4534004"/>
          </a:xfrm>
        </p:spPr>
        <p:txBody>
          <a:bodyPr/>
          <a:lstStyle>
            <a:lvl1pPr marL="324000" indent="-324000"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080000"/>
            <a:ext cx="5616600" cy="400783"/>
          </a:xfrm>
        </p:spPr>
        <p:txBody>
          <a:bodyPr anchor="t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1655659"/>
            <a:ext cx="5611813" cy="4534004"/>
          </a:xfrm>
        </p:spPr>
        <p:txBody>
          <a:bodyPr/>
          <a:lstStyle>
            <a:lvl1pPr marL="324000" indent="-324000"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0B511762-E0C9-6C4A-9015-D9D3D4FF97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14/10/2025</a:t>
            </a:r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E2689900-D127-9840-8E06-B694B9FE12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D. Barrientos | A Universal Cavity Controller for testing SRF cavities at CERN</a:t>
            </a:r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7B398DFD-572D-D549-8BBF-A86A1DFF02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80861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34" userDrawn="1">
          <p15:clr>
            <a:srgbClr val="FBAE40"/>
          </p15:clr>
        </p15:guide>
        <p15:guide id="2" orient="horz" pos="1525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07988" y="373593"/>
            <a:ext cx="11376025" cy="106574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15998"/>
            <a:ext cx="12192000" cy="542002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9" y="1592263"/>
            <a:ext cx="11376024" cy="460851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574099" y="6350851"/>
            <a:ext cx="1542289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/>
              <a:t>14/10/2025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07546" y="6356350"/>
            <a:ext cx="681254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AB22024-69B4-1F4F-8860-CB954517F6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259262" y="6356350"/>
            <a:ext cx="65722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GB"/>
              <a:t>D. Barrientos | A Universal Cavity Controller for testing SRF cavities at CERN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88699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49" r:id="rId2"/>
    <p:sldLayoutId id="2147483662" r:id="rId3"/>
    <p:sldLayoutId id="2147483650" r:id="rId4"/>
    <p:sldLayoutId id="2147483665" r:id="rId5"/>
    <p:sldLayoutId id="2147483668" r:id="rId6"/>
    <p:sldLayoutId id="2147483674" r:id="rId7"/>
    <p:sldLayoutId id="2147483652" r:id="rId8"/>
    <p:sldLayoutId id="2147483653" r:id="rId9"/>
    <p:sldLayoutId id="2147483661" r:id="rId10"/>
    <p:sldLayoutId id="2147483666" r:id="rId11"/>
    <p:sldLayoutId id="2147483667" r:id="rId12"/>
    <p:sldLayoutId id="2147483658" r:id="rId13"/>
    <p:sldLayoutId id="2147483659" r:id="rId14"/>
    <p:sldLayoutId id="2147483673" r:id="rId15"/>
    <p:sldLayoutId id="2147483660" r:id="rId16"/>
    <p:sldLayoutId id="2147483671" r:id="rId17"/>
    <p:sldLayoutId id="2147483651" r:id="rId18"/>
    <p:sldLayoutId id="2147483654" r:id="rId19"/>
    <p:sldLayoutId id="2147483669" r:id="rId20"/>
    <p:sldLayoutId id="2147483655" r:id="rId2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800"/>
        </a:spcBef>
        <a:spcAft>
          <a:spcPts val="400"/>
        </a:spcAft>
        <a:buFont typeface="Arial"/>
        <a:buNone/>
        <a:tabLst/>
        <a:defRPr sz="2100" b="1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1pPr>
      <a:lvl2pPr marL="323850" indent="-324000" algn="l" defTabSz="914400" rtl="0" eaLnBrk="1" latinLnBrk="0" hangingPunct="1">
        <a:lnSpc>
          <a:spcPct val="100000"/>
        </a:lnSpc>
        <a:spcBef>
          <a:spcPts val="500"/>
        </a:spcBef>
        <a:spcAft>
          <a:spcPts val="300"/>
        </a:spcAft>
        <a:buFont typeface="Arial" charset="0"/>
        <a:buChar char="•"/>
        <a:tabLst/>
        <a:defRPr sz="18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2pPr>
      <a:lvl3pPr marL="648000" indent="-324000" algn="l" defTabSz="914400" rtl="0" eaLnBrk="1" latinLnBrk="0" hangingPunct="1">
        <a:lnSpc>
          <a:spcPct val="100000"/>
        </a:lnSpc>
        <a:spcBef>
          <a:spcPts val="500"/>
        </a:spcBef>
        <a:spcAft>
          <a:spcPts val="300"/>
        </a:spcAft>
        <a:buFont typeface="Arial" panose="020B0604020202020204" pitchFamily="34" charset="0"/>
        <a:buChar char="•"/>
        <a:tabLst/>
        <a:defRPr sz="17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3pPr>
      <a:lvl4pPr marL="972000" indent="-324000" algn="l" defTabSz="914400" rtl="0" eaLnBrk="1" latinLnBrk="0" hangingPunct="1">
        <a:lnSpc>
          <a:spcPct val="100000"/>
        </a:lnSpc>
        <a:spcBef>
          <a:spcPts val="500"/>
        </a:spcBef>
        <a:spcAft>
          <a:spcPts val="300"/>
        </a:spcAft>
        <a:buFont typeface="Arial" panose="020B0604020202020204" pitchFamily="34" charset="0"/>
        <a:buChar char="•"/>
        <a:tabLst/>
        <a:defRPr sz="16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600" kern="1200">
          <a:solidFill>
            <a:schemeClr val="accent6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32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7423" userDrawn="1">
          <p15:clr>
            <a:srgbClr val="F26B43"/>
          </p15:clr>
        </p15:guide>
        <p15:guide id="4" pos="257" userDrawn="1">
          <p15:clr>
            <a:srgbClr val="F26B43"/>
          </p15:clr>
        </p15:guide>
        <p15:guide id="6" pos="3795" userDrawn="1">
          <p15:clr>
            <a:srgbClr val="F26B43"/>
          </p15:clr>
        </p15:guide>
        <p15:guide id="7" pos="3885" userDrawn="1">
          <p15:clr>
            <a:srgbClr val="F26B43"/>
          </p15:clr>
        </p15:guide>
        <p15:guide id="8" pos="5087" userDrawn="1">
          <p15:clr>
            <a:srgbClr val="F26B43"/>
          </p15:clr>
        </p15:guide>
        <p15:guide id="9" pos="4997" userDrawn="1">
          <p15:clr>
            <a:srgbClr val="F26B43"/>
          </p15:clr>
        </p15:guide>
        <p15:guide id="10" pos="2683" userDrawn="1">
          <p15:clr>
            <a:srgbClr val="F26B43"/>
          </p15:clr>
        </p15:guide>
        <p15:guide id="11" pos="2593" userDrawn="1">
          <p15:clr>
            <a:srgbClr val="F26B43"/>
          </p15:clr>
        </p15:guide>
        <p15:guide id="12" orient="horz" pos="3906" userDrawn="1">
          <p15:clr>
            <a:srgbClr val="F26B43"/>
          </p15:clr>
        </p15:guide>
        <p15:guide id="13" orient="horz" pos="2409" userDrawn="1">
          <p15:clr>
            <a:srgbClr val="F26B43"/>
          </p15:clr>
        </p15:guide>
        <p15:guide id="14" orient="horz" pos="913" userDrawn="1">
          <p15:clr>
            <a:srgbClr val="F26B43"/>
          </p15:clr>
        </p15:guide>
        <p15:guide id="15" orient="horz" pos="1003" userDrawn="1">
          <p15:clr>
            <a:srgbClr val="F26B43"/>
          </p15:clr>
        </p15:guide>
        <p15:guide id="16" orient="horz" pos="2500" userDrawn="1">
          <p15:clr>
            <a:srgbClr val="F26B43"/>
          </p15:clr>
        </p15:guide>
        <p15:guide id="17" pos="6312" userDrawn="1">
          <p15:clr>
            <a:srgbClr val="F26B43"/>
          </p15:clr>
        </p15:guide>
        <p15:guide id="18" pos="6221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sv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0.pn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6E51C5-3272-6249-822A-715EFFE0DFF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 Universal Cavity Controller for testing SRF cavities at CERN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B999459-0238-C64F-8F4D-7EA3594535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7988" y="5700252"/>
            <a:ext cx="11581480" cy="803787"/>
          </a:xfrm>
        </p:spPr>
        <p:txBody>
          <a:bodyPr/>
          <a:lstStyle/>
          <a:p>
            <a:pPr algn="l"/>
            <a:r>
              <a:rPr lang="en-US" sz="1800" dirty="0"/>
              <a:t>D. Barrientos, L. </a:t>
            </a:r>
            <a:r>
              <a:rPr lang="en-US" sz="1800" dirty="0" err="1"/>
              <a:t>Balocchi</a:t>
            </a:r>
            <a:r>
              <a:rPr lang="en-US" sz="1800" dirty="0"/>
              <a:t>, K. Brunner, K. Geis, A. Macpherson, L. Millar, N. Stapley, T. </a:t>
            </a:r>
            <a:r>
              <a:rPr lang="en-US" sz="1800" dirty="0" err="1"/>
              <a:t>Wlostowski</a:t>
            </a:r>
            <a:endParaRPr lang="en-US" sz="1800" dirty="0"/>
          </a:p>
          <a:p>
            <a:pPr algn="l"/>
            <a:r>
              <a:rPr lang="en-US" sz="1800" dirty="0"/>
              <a:t>14/10/2025</a:t>
            </a:r>
          </a:p>
        </p:txBody>
      </p:sp>
      <p:pic>
        <p:nvPicPr>
          <p:cNvPr id="5" name="Picture 4" descr="A blue text overlay&#10;&#10;AI-generated content may be incorrect.">
            <a:extLst>
              <a:ext uri="{FF2B5EF4-FFF2-40B4-BE49-F238E27FC236}">
                <a16:creationId xmlns:a16="http://schemas.microsoft.com/office/drawing/2014/main" id="{C60E5F7E-16EC-EA50-880E-B0088A0E88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4830" y="998620"/>
            <a:ext cx="4538491" cy="1330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9439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EAD8E56-C263-F194-F3C0-D03CF95942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9" y="1080000"/>
            <a:ext cx="5502481" cy="2080643"/>
          </a:xfrm>
        </p:spPr>
        <p:txBody>
          <a:bodyPr/>
          <a:lstStyle/>
          <a:p>
            <a:r>
              <a:rPr lang="en-US" dirty="0"/>
              <a:t>Hardware independent architecture</a:t>
            </a:r>
          </a:p>
          <a:p>
            <a:r>
              <a:rPr lang="en-US" dirty="0"/>
              <a:t>Reusability</a:t>
            </a:r>
          </a:p>
          <a:p>
            <a:r>
              <a:rPr lang="en-US" dirty="0"/>
              <a:t>Standard blocks and processes</a:t>
            </a:r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ABEE46F-10C6-B987-441A-ACC0267726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UCC architecture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87A279-A50C-5E3C-9BEC-4D533D8CED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14/10/2025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4221DD-B45D-7C7F-E88C-C75F7F3537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D. Barrientos | A Universal Cavity Controller for testing SRF cavities at CERN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DB7C4F-03B0-1DE7-9E5B-83B9A23C10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55361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A diagram of a computer system&#10;&#10;AI-generated content may be incorrect.">
            <a:extLst>
              <a:ext uri="{FF2B5EF4-FFF2-40B4-BE49-F238E27FC236}">
                <a16:creationId xmlns:a16="http://schemas.microsoft.com/office/drawing/2014/main" id="{AA224752-4116-7F53-5216-1FB7290787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23931" y="1079500"/>
            <a:ext cx="6144139" cy="5102225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62D85ECF-1FEB-2E51-9AD5-936A055BB6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UCC architecture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401629-9DFA-B743-42D0-A8A0372AE8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14/10/2025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62D070-1CAF-DB57-68F7-006DD58BF3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D. Barrientos | A Universal Cavity Controller for testing SRF cavities at CERN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7D3685-DEBE-3365-76AD-7B9D214213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95571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389753-01B7-F569-911E-325680B510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A diagram of a computer system&#10;&#10;AI-generated content may be incorrect.">
            <a:extLst>
              <a:ext uri="{FF2B5EF4-FFF2-40B4-BE49-F238E27FC236}">
                <a16:creationId xmlns:a16="http://schemas.microsoft.com/office/drawing/2014/main" id="{BBD8A035-B9AF-73B0-CB52-840200E2A8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23931" y="1079500"/>
            <a:ext cx="6144139" cy="5102225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B5B067B-060A-04DF-6E5C-FF827FF3D4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UCC architecture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27F0C4-5BEE-E943-530A-515C695C87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14/10/2025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C2A471-A524-BB0A-397B-1555BCA30A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D. Barrientos | A Universal Cavity Controller for testing SRF cavities at CERN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D480EA-47B9-425F-6BF5-8E22A85E52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DA24631-732B-464D-0CA3-1596A4E5B904}"/>
              </a:ext>
            </a:extLst>
          </p:cNvPr>
          <p:cNvSpPr/>
          <p:nvPr/>
        </p:nvSpPr>
        <p:spPr>
          <a:xfrm>
            <a:off x="4012169" y="1098162"/>
            <a:ext cx="625146" cy="245446"/>
          </a:xfrm>
          <a:prstGeom prst="rect">
            <a:avLst/>
          </a:prstGeom>
          <a:noFill/>
          <a:ln w="317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B7773ED-613A-1D24-1CEB-6019A96644CF}"/>
              </a:ext>
            </a:extLst>
          </p:cNvPr>
          <p:cNvSpPr/>
          <p:nvPr/>
        </p:nvSpPr>
        <p:spPr>
          <a:xfrm>
            <a:off x="6805132" y="1098162"/>
            <a:ext cx="625146" cy="245446"/>
          </a:xfrm>
          <a:prstGeom prst="rect">
            <a:avLst/>
          </a:prstGeom>
          <a:noFill/>
          <a:ln w="317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5" name="Connector: Elbow 14">
            <a:extLst>
              <a:ext uri="{FF2B5EF4-FFF2-40B4-BE49-F238E27FC236}">
                <a16:creationId xmlns:a16="http://schemas.microsoft.com/office/drawing/2014/main" id="{E1BBBE3A-4475-0682-D510-FB3F919E970D}"/>
              </a:ext>
            </a:extLst>
          </p:cNvPr>
          <p:cNvCxnSpPr>
            <a:cxnSpLocks/>
          </p:cNvCxnSpPr>
          <p:nvPr/>
        </p:nvCxnSpPr>
        <p:spPr>
          <a:xfrm rot="5400000">
            <a:off x="4538940" y="2374237"/>
            <a:ext cx="3471795" cy="550506"/>
          </a:xfrm>
          <a:prstGeom prst="bentConnector3">
            <a:avLst>
              <a:gd name="adj1" fmla="val 55106"/>
            </a:avLst>
          </a:prstGeom>
          <a:ln w="317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or: Elbow 16">
            <a:extLst>
              <a:ext uri="{FF2B5EF4-FFF2-40B4-BE49-F238E27FC236}">
                <a16:creationId xmlns:a16="http://schemas.microsoft.com/office/drawing/2014/main" id="{36A6B5D0-3534-D1B0-737E-B19F3A4FDA34}"/>
              </a:ext>
            </a:extLst>
          </p:cNvPr>
          <p:cNvCxnSpPr>
            <a:cxnSpLocks/>
          </p:cNvCxnSpPr>
          <p:nvPr/>
        </p:nvCxnSpPr>
        <p:spPr>
          <a:xfrm rot="5400000">
            <a:off x="4595326" y="4875246"/>
            <a:ext cx="1894118" cy="914401"/>
          </a:xfrm>
          <a:prstGeom prst="bentConnector3">
            <a:avLst>
              <a:gd name="adj1" fmla="val 739"/>
            </a:avLst>
          </a:prstGeom>
          <a:ln w="317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31402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2602B2-AE1F-4041-6FEE-C791F72612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A diagram of a computer system&#10;&#10;AI-generated content may be incorrect.">
            <a:extLst>
              <a:ext uri="{FF2B5EF4-FFF2-40B4-BE49-F238E27FC236}">
                <a16:creationId xmlns:a16="http://schemas.microsoft.com/office/drawing/2014/main" id="{28AC5A0F-1F4B-45B5-28F6-155F0FF449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23931" y="1079500"/>
            <a:ext cx="6144139" cy="5102225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FE2EE341-542A-8A72-01F0-EFC1F24CF8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UCC architecture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E138BF-1EFD-2162-9712-DE75D23F28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14/10/2025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3E07DB-1496-2FB0-A7E3-F85BE438E9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D. Barrientos | A Universal Cavity Controller for testing SRF cavities at CERN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15DBAF-199E-0E18-6D7C-82AEF92897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76A15AA-362C-C6B9-2A36-76386FEECD5D}"/>
              </a:ext>
            </a:extLst>
          </p:cNvPr>
          <p:cNvSpPr/>
          <p:nvPr/>
        </p:nvSpPr>
        <p:spPr>
          <a:xfrm>
            <a:off x="6805132" y="1098162"/>
            <a:ext cx="625146" cy="245446"/>
          </a:xfrm>
          <a:prstGeom prst="rect">
            <a:avLst/>
          </a:prstGeom>
          <a:noFill/>
          <a:ln w="317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E0BD26A-3A5A-6C41-D4D8-F4F6795616D1}"/>
              </a:ext>
            </a:extLst>
          </p:cNvPr>
          <p:cNvSpPr/>
          <p:nvPr/>
        </p:nvSpPr>
        <p:spPr>
          <a:xfrm>
            <a:off x="6780251" y="1430042"/>
            <a:ext cx="702901" cy="1350479"/>
          </a:xfrm>
          <a:prstGeom prst="rect">
            <a:avLst/>
          </a:prstGeom>
          <a:noFill/>
          <a:ln w="317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87163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74524E-67D3-0B13-EE91-F2373B7A45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A diagram of a computer system&#10;&#10;AI-generated content may be incorrect.">
            <a:extLst>
              <a:ext uri="{FF2B5EF4-FFF2-40B4-BE49-F238E27FC236}">
                <a16:creationId xmlns:a16="http://schemas.microsoft.com/office/drawing/2014/main" id="{06ADEA15-9988-9155-10D8-609C3F0E2E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23931" y="1079500"/>
            <a:ext cx="6144139" cy="5102225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E30B58C9-9C23-C3EF-B159-065B8A9077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UCC architecture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9012D5-370C-6FA4-A58A-52458D19F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14/10/2025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C0D3B5-3A9C-48C9-3B3D-958ED56DA4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D. Barrientos | A Universal Cavity Controller for testing SRF cavities at CERN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E2A5E3-3B1B-6C2D-9A0B-39370AEF62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6C3481D-87EE-9CD7-C878-4F530BD6EEB7}"/>
              </a:ext>
            </a:extLst>
          </p:cNvPr>
          <p:cNvSpPr/>
          <p:nvPr/>
        </p:nvSpPr>
        <p:spPr>
          <a:xfrm>
            <a:off x="6805132" y="1098162"/>
            <a:ext cx="625146" cy="245446"/>
          </a:xfrm>
          <a:prstGeom prst="rect">
            <a:avLst/>
          </a:prstGeom>
          <a:noFill/>
          <a:ln w="317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F52EA56-85A4-CDC4-51FE-48A069AFB74A}"/>
              </a:ext>
            </a:extLst>
          </p:cNvPr>
          <p:cNvSpPr/>
          <p:nvPr/>
        </p:nvSpPr>
        <p:spPr>
          <a:xfrm>
            <a:off x="6686534" y="2649490"/>
            <a:ext cx="2288705" cy="2407702"/>
          </a:xfrm>
          <a:prstGeom prst="rect">
            <a:avLst/>
          </a:prstGeom>
          <a:noFill/>
          <a:ln w="317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79705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B79BA6-C1E5-B9D2-91B3-9E785CE85F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A diagram of a computer system&#10;&#10;AI-generated content may be incorrect.">
            <a:extLst>
              <a:ext uri="{FF2B5EF4-FFF2-40B4-BE49-F238E27FC236}">
                <a16:creationId xmlns:a16="http://schemas.microsoft.com/office/drawing/2014/main" id="{2C3E1AE1-07CC-73F8-DDEE-7DFD49CE53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23931" y="1079500"/>
            <a:ext cx="6144139" cy="5102225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15AA8FFA-3D10-893B-0AF4-3C830EC39E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UCC architecture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62C751-0FD1-A0B5-DB80-E109DF6FDF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14/10/2025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7582B8-A5DA-CA28-1002-2BCE0906A6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D. Barrientos | A Universal Cavity Controller for testing SRF cavities at CERN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ED72AB-0589-45FA-02FE-5D38113F6D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2E5C17B-D824-7363-AFCF-D5FB25FEB0EC}"/>
              </a:ext>
            </a:extLst>
          </p:cNvPr>
          <p:cNvSpPr/>
          <p:nvPr/>
        </p:nvSpPr>
        <p:spPr>
          <a:xfrm>
            <a:off x="6805132" y="1098162"/>
            <a:ext cx="625146" cy="245446"/>
          </a:xfrm>
          <a:prstGeom prst="rect">
            <a:avLst/>
          </a:prstGeom>
          <a:noFill/>
          <a:ln w="317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E30A2D3-0C94-4F94-CEE8-817770A060C8}"/>
              </a:ext>
            </a:extLst>
          </p:cNvPr>
          <p:cNvSpPr/>
          <p:nvPr/>
        </p:nvSpPr>
        <p:spPr>
          <a:xfrm>
            <a:off x="5295123" y="4550891"/>
            <a:ext cx="1510010" cy="972831"/>
          </a:xfrm>
          <a:prstGeom prst="rect">
            <a:avLst/>
          </a:prstGeom>
          <a:noFill/>
          <a:ln w="317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81664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AB339F-35D1-2B7E-0402-0B78BDC404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33B94A8-EB7B-51FE-E31E-4B29F8E1CE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spcAft>
                <a:spcPts val="600"/>
              </a:spcAft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Example:</a:t>
            </a:r>
          </a:p>
          <a:p>
            <a:pPr marL="823912" lvl="1" indent="-457200" algn="just">
              <a:spcAft>
                <a:spcPts val="600"/>
              </a:spcAft>
              <a:buFont typeface="+mj-lt"/>
              <a:buAutoNum type="arabicPeriod"/>
            </a:pP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Generate IF data with different attenuation, phase offset, frequency.</a:t>
            </a:r>
          </a:p>
          <a:p>
            <a:pPr marL="823912" lvl="1" indent="-457200" algn="just">
              <a:spcAft>
                <a:spcPts val="600"/>
              </a:spcAft>
              <a:buFont typeface="+mj-lt"/>
              <a:buAutoNum type="arabicPeriod"/>
            </a:pP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Model demodulation, low-pass-filter, CORDIC</a:t>
            </a:r>
          </a:p>
          <a:p>
            <a:pPr marL="823912" lvl="1" indent="-457200" algn="just">
              <a:spcAft>
                <a:spcPts val="600"/>
              </a:spcAft>
              <a:buFont typeface="+mj-lt"/>
              <a:buAutoNum type="arabicPeriod"/>
            </a:pP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Check magnitude, phase, frequency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5335756-B44A-46FF-60D9-0F902DED78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Ease development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0373D8-5FE6-2226-2A64-687BEE9DFE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14/10/2025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B769C9-FA23-4B31-99A2-9B674FDFEE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D. Barrientos | A Universal Cavity Controller for testing SRF cavities at CERN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752102-7ACF-E994-FA02-5EC5812855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8EF975E-626B-EB00-BD4B-97C597E0CE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4900" y="2891845"/>
            <a:ext cx="8547100" cy="3435396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14343457-3E9A-5ACB-5F3D-B83F234EB5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442450" y="164196"/>
            <a:ext cx="2433860" cy="95879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2031985-B3C4-BB1C-37CD-6AAB446F13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124200"/>
            <a:ext cx="4089007" cy="263513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8C07173-DE58-5E5B-42E7-505D3990A78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74099" y="3636566"/>
            <a:ext cx="2834249" cy="2690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1361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871B6D-E2D3-98CE-9320-EE13F98AE3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A diagram of a computer system&#10;&#10;AI-generated content may be incorrect.">
            <a:extLst>
              <a:ext uri="{FF2B5EF4-FFF2-40B4-BE49-F238E27FC236}">
                <a16:creationId xmlns:a16="http://schemas.microsoft.com/office/drawing/2014/main" id="{E5A13A76-7AD7-88DE-2850-CE127EC48A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23931" y="1079500"/>
            <a:ext cx="6144139" cy="5102225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0D901CF-1CA1-3C66-5C08-16FCEA003E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UCC architecture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AA330F-8D6C-D524-9ECF-53E7928BC5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14/10/2025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6CEFDA-E6DA-071E-91E3-94F8B3F4F0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D. Barrientos | A Universal Cavity Controller for testing SRF cavities at CERN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8B7C7F-3A31-B77A-95F0-AA316E6626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8A4B3A5-D314-9DB1-0E70-D8D3F81A5D40}"/>
              </a:ext>
            </a:extLst>
          </p:cNvPr>
          <p:cNvSpPr/>
          <p:nvPr/>
        </p:nvSpPr>
        <p:spPr>
          <a:xfrm>
            <a:off x="4012169" y="1098162"/>
            <a:ext cx="625146" cy="245446"/>
          </a:xfrm>
          <a:prstGeom prst="rect">
            <a:avLst/>
          </a:prstGeom>
          <a:noFill/>
          <a:ln w="317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297B941-87CC-5B7B-84D3-C507D870B477}"/>
              </a:ext>
            </a:extLst>
          </p:cNvPr>
          <p:cNvSpPr/>
          <p:nvPr/>
        </p:nvSpPr>
        <p:spPr>
          <a:xfrm>
            <a:off x="3023929" y="1390261"/>
            <a:ext cx="2593099" cy="466531"/>
          </a:xfrm>
          <a:prstGeom prst="rect">
            <a:avLst/>
          </a:prstGeom>
          <a:noFill/>
          <a:ln w="317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D7CA88F-CB56-C6AD-B388-D365CFFDB0C7}"/>
              </a:ext>
            </a:extLst>
          </p:cNvPr>
          <p:cNvSpPr/>
          <p:nvPr/>
        </p:nvSpPr>
        <p:spPr>
          <a:xfrm>
            <a:off x="3023932" y="4266135"/>
            <a:ext cx="1865310" cy="539130"/>
          </a:xfrm>
          <a:prstGeom prst="rect">
            <a:avLst/>
          </a:prstGeom>
          <a:noFill/>
          <a:ln w="317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49064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1E5757-F6DC-1A31-BAE5-33D1E7E69B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A diagram of a computer system&#10;&#10;AI-generated content may be incorrect.">
            <a:extLst>
              <a:ext uri="{FF2B5EF4-FFF2-40B4-BE49-F238E27FC236}">
                <a16:creationId xmlns:a16="http://schemas.microsoft.com/office/drawing/2014/main" id="{91A672F6-750E-B9B3-0932-4DB0446E61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23931" y="1079500"/>
            <a:ext cx="6144139" cy="5102225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34560908-68B2-6C33-9CCB-EC790450F3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UCC architecture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5A6C72-27F1-CF3A-4591-1E5C907FDE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14/10/2025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9F417D-8761-FCE6-3CDF-D5B664CF64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D. Barrientos | A Universal Cavity Controller for testing SRF cavities at CERN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0B6E7E-AC0E-080E-D8DF-B5B4913C6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16B5666-4A36-AA71-8D00-7AECEE845755}"/>
              </a:ext>
            </a:extLst>
          </p:cNvPr>
          <p:cNvSpPr/>
          <p:nvPr/>
        </p:nvSpPr>
        <p:spPr>
          <a:xfrm>
            <a:off x="4012169" y="1098162"/>
            <a:ext cx="625146" cy="245446"/>
          </a:xfrm>
          <a:prstGeom prst="rect">
            <a:avLst/>
          </a:prstGeom>
          <a:noFill/>
          <a:ln w="317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9239CE9-1F47-C1EF-0385-DC6E582B47C2}"/>
              </a:ext>
            </a:extLst>
          </p:cNvPr>
          <p:cNvSpPr/>
          <p:nvPr/>
        </p:nvSpPr>
        <p:spPr>
          <a:xfrm>
            <a:off x="2984073" y="4805265"/>
            <a:ext cx="1858515" cy="1306286"/>
          </a:xfrm>
          <a:prstGeom prst="rect">
            <a:avLst/>
          </a:prstGeom>
          <a:noFill/>
          <a:ln w="317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E72514D-FDDE-EEE8-4D4C-4E229B47F03F}"/>
              </a:ext>
            </a:extLst>
          </p:cNvPr>
          <p:cNvSpPr/>
          <p:nvPr/>
        </p:nvSpPr>
        <p:spPr>
          <a:xfrm>
            <a:off x="2984072" y="3638939"/>
            <a:ext cx="1858515" cy="606490"/>
          </a:xfrm>
          <a:prstGeom prst="rect">
            <a:avLst/>
          </a:prstGeom>
          <a:noFill/>
          <a:ln w="317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13678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9410EA-3FFE-2E72-E97F-282F8F0663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A diagram of a computer system&#10;&#10;AI-generated content may be incorrect.">
            <a:extLst>
              <a:ext uri="{FF2B5EF4-FFF2-40B4-BE49-F238E27FC236}">
                <a16:creationId xmlns:a16="http://schemas.microsoft.com/office/drawing/2014/main" id="{BCA10CDF-3F9D-80D9-1F13-DE4837A2D9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23931" y="1079500"/>
            <a:ext cx="6144139" cy="5102225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54C0E1D-2C8B-2A3F-4533-76BA210747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UCC architecture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2A4229-0364-95E5-B05A-1564171A43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14/10/2025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6DD2B5-3ECA-1DA3-82EB-B059DCD88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D. Barrientos | A Universal Cavity Controller for testing SRF cavities at CERN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CB36F2-0921-CD8C-5126-58D47F93C5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23605D9-2DC2-8F7C-46FF-40F1FCE3D544}"/>
              </a:ext>
            </a:extLst>
          </p:cNvPr>
          <p:cNvSpPr/>
          <p:nvPr/>
        </p:nvSpPr>
        <p:spPr>
          <a:xfrm>
            <a:off x="4012169" y="1098162"/>
            <a:ext cx="625146" cy="245446"/>
          </a:xfrm>
          <a:prstGeom prst="rect">
            <a:avLst/>
          </a:prstGeom>
          <a:noFill/>
          <a:ln w="317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5751AC5-2A73-3FE9-ECCB-770EACAEAA47}"/>
              </a:ext>
            </a:extLst>
          </p:cNvPr>
          <p:cNvSpPr/>
          <p:nvPr/>
        </p:nvSpPr>
        <p:spPr>
          <a:xfrm>
            <a:off x="2984073" y="2041978"/>
            <a:ext cx="1858515" cy="1475663"/>
          </a:xfrm>
          <a:prstGeom prst="rect">
            <a:avLst/>
          </a:prstGeom>
          <a:noFill/>
          <a:ln w="317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9D19D0D-BDAA-D223-944B-11FA58978939}"/>
              </a:ext>
            </a:extLst>
          </p:cNvPr>
          <p:cNvSpPr/>
          <p:nvPr/>
        </p:nvSpPr>
        <p:spPr>
          <a:xfrm>
            <a:off x="5714851" y="1553143"/>
            <a:ext cx="723274" cy="648881"/>
          </a:xfrm>
          <a:prstGeom prst="rect">
            <a:avLst/>
          </a:prstGeom>
          <a:noFill/>
          <a:ln w="317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E75B0EC-1733-BB9D-2B0F-1B0BD316B01D}"/>
              </a:ext>
            </a:extLst>
          </p:cNvPr>
          <p:cNvSpPr txBox="1"/>
          <p:nvPr/>
        </p:nvSpPr>
        <p:spPr>
          <a:xfrm>
            <a:off x="6580637" y="5982401"/>
            <a:ext cx="5483424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600" dirty="0"/>
              <a:t>T. </a:t>
            </a:r>
            <a:r>
              <a:rPr lang="en-US" sz="1600" dirty="0" err="1"/>
              <a:t>Wlostowski</a:t>
            </a:r>
            <a:r>
              <a:rPr lang="en-US" sz="1600" dirty="0"/>
              <a:t> et al. – ICALEPCS 2015, Melbourne, Australia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18485233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DDA616-9BDF-3317-2D0A-0D383DCCFA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D404852-B917-384D-9485-6B22F0C1F5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9" y="1080000"/>
            <a:ext cx="11376024" cy="3385984"/>
          </a:xfrm>
        </p:spPr>
        <p:txBody>
          <a:bodyPr/>
          <a:lstStyle/>
          <a:p>
            <a:r>
              <a:rPr lang="en-GB" dirty="0"/>
              <a:t>Development and validation of SRF Cavities</a:t>
            </a:r>
          </a:p>
          <a:p>
            <a:pPr lvl="1"/>
            <a:r>
              <a:rPr lang="en-GB" b="1" dirty="0"/>
              <a:t>Purpose</a:t>
            </a:r>
            <a:r>
              <a:rPr lang="en-GB" dirty="0"/>
              <a:t>: Measurement of high quality factor SRF cavities (Q</a:t>
            </a:r>
            <a:r>
              <a:rPr lang="en-GB" baseline="-5999" dirty="0"/>
              <a:t>0</a:t>
            </a:r>
            <a:r>
              <a:rPr lang="en-GB" dirty="0"/>
              <a:t> in 10</a:t>
            </a:r>
            <a:r>
              <a:rPr lang="en-GB" baseline="31999" dirty="0"/>
              <a:t>8</a:t>
            </a:r>
            <a:r>
              <a:rPr lang="en-GB" dirty="0"/>
              <a:t> - 10</a:t>
            </a:r>
            <a:r>
              <a:rPr lang="en-GB" baseline="31999" dirty="0"/>
              <a:t>11</a:t>
            </a:r>
            <a:r>
              <a:rPr lang="en-GB" dirty="0"/>
              <a:t> range)</a:t>
            </a:r>
          </a:p>
          <a:p>
            <a:pPr lvl="2"/>
            <a:r>
              <a:rPr lang="en-GB" dirty="0"/>
              <a:t>CERN has a variety of cavities with frequencies ranging from 101 -1300 MHz</a:t>
            </a:r>
          </a:p>
          <a:p>
            <a:pPr lvl="2"/>
            <a:r>
              <a:rPr lang="en-GB" dirty="0"/>
              <a:t>LLRF framework must be adaptable to any given cavity type and specific R&amp;D needs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D8D48E7-FDCF-921E-EFA8-7F489B975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Motivation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1691FB-03B1-CD15-8130-F0FEB6CDC9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14/10/2025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90CD7A-4962-10EE-01B3-F90C850267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D. Barrientos | A Universal Cavity Controller for testing SRF cavities at CERN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C4CEC2-8E86-F074-4519-21CEC51C02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2</a:t>
            </a:fld>
            <a:endParaRPr lang="en-US" dirty="0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2E030D08-609B-3D77-F971-4AF8599C4659}"/>
              </a:ext>
            </a:extLst>
          </p:cNvPr>
          <p:cNvGrpSpPr>
            <a:grpSpLocks noChangeAspect="1"/>
          </p:cNvGrpSpPr>
          <p:nvPr/>
        </p:nvGrpSpPr>
        <p:grpSpPr>
          <a:xfrm>
            <a:off x="43753" y="3132238"/>
            <a:ext cx="3586031" cy="3183913"/>
            <a:chOff x="3172578" y="833395"/>
            <a:chExt cx="5846844" cy="5191210"/>
          </a:xfrm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8B9BA2E3-05FF-8218-1441-DD0A7314F016}"/>
                </a:ext>
              </a:extLst>
            </p:cNvPr>
            <p:cNvSpPr/>
            <p:nvPr/>
          </p:nvSpPr>
          <p:spPr>
            <a:xfrm>
              <a:off x="3172578" y="3631591"/>
              <a:ext cx="2159001" cy="2159001"/>
            </a:xfrm>
            <a:prstGeom prst="ellipse">
              <a:avLst/>
            </a:prstGeom>
            <a:blipFill>
              <a:blip r:embed="rId2"/>
              <a:stretch>
                <a:fillRect/>
              </a:stretch>
            </a:blipFill>
            <a:ln w="25400">
              <a:solidFill>
                <a:srgbClr val="0093BE"/>
              </a:solidFill>
            </a:ln>
          </p:spPr>
          <p:txBody>
            <a:bodyPr lIns="45719" rIns="45719"/>
            <a:lstStyle>
              <a:def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l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600" b="0" i="0" u="none" strike="noStrike" cap="none" spc="0" normalizeH="0" baseline="0">
                  <a:ln>
                    <a:noFill/>
                  </a:ln>
                  <a:solidFill>
                    <a:srgbClr val="0055A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defRPr>
              </a:lvl1pPr>
              <a:lvl2pPr marL="0" marR="0" indent="457200" algn="l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600" b="0" i="0" u="none" strike="noStrike" cap="none" spc="0" normalizeH="0" baseline="0">
                  <a:ln>
                    <a:noFill/>
                  </a:ln>
                  <a:solidFill>
                    <a:srgbClr val="0055A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defRPr>
              </a:lvl2pPr>
              <a:lvl3pPr marL="0" marR="0" indent="914400" algn="l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600" b="0" i="0" u="none" strike="noStrike" cap="none" spc="0" normalizeH="0" baseline="0">
                  <a:ln>
                    <a:noFill/>
                  </a:ln>
                  <a:solidFill>
                    <a:srgbClr val="0055A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defRPr>
              </a:lvl3pPr>
              <a:lvl4pPr marL="0" marR="0" indent="1371600" algn="l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600" b="0" i="0" u="none" strike="noStrike" cap="none" spc="0" normalizeH="0" baseline="0">
                  <a:ln>
                    <a:noFill/>
                  </a:ln>
                  <a:solidFill>
                    <a:srgbClr val="0055A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defRPr>
              </a:lvl4pPr>
              <a:lvl5pPr marL="0" marR="0" indent="1828800" algn="l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600" b="0" i="0" u="none" strike="noStrike" cap="none" spc="0" normalizeH="0" baseline="0">
                  <a:ln>
                    <a:noFill/>
                  </a:ln>
                  <a:solidFill>
                    <a:srgbClr val="0055A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defRPr>
              </a:lvl5pPr>
              <a:lvl6pPr marL="0" marR="0" indent="2286000" algn="l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600" b="0" i="0" u="none" strike="noStrike" cap="none" spc="0" normalizeH="0" baseline="0">
                  <a:ln>
                    <a:noFill/>
                  </a:ln>
                  <a:solidFill>
                    <a:srgbClr val="0055A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defRPr>
              </a:lvl6pPr>
              <a:lvl7pPr marL="0" marR="0" indent="2743200" algn="l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600" b="0" i="0" u="none" strike="noStrike" cap="none" spc="0" normalizeH="0" baseline="0">
                  <a:ln>
                    <a:noFill/>
                  </a:ln>
                  <a:solidFill>
                    <a:srgbClr val="0055A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defRPr>
              </a:lvl7pPr>
              <a:lvl8pPr marL="0" marR="0" indent="3200400" algn="l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600" b="0" i="0" u="none" strike="noStrike" cap="none" spc="0" normalizeH="0" baseline="0">
                  <a:ln>
                    <a:noFill/>
                  </a:ln>
                  <a:solidFill>
                    <a:srgbClr val="0055A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defRPr>
              </a:lvl8pPr>
              <a:lvl9pPr marL="0" marR="0" indent="3657600" algn="l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600" b="0" i="0" u="none" strike="noStrike" cap="none" spc="0" normalizeH="0" baseline="0">
                  <a:ln>
                    <a:noFill/>
                  </a:ln>
                  <a:solidFill>
                    <a:srgbClr val="0055A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457200">
                <a:defRPr sz="1800">
                  <a:solidFill>
                    <a:schemeClr val="accent1">
                      <a:lumOff val="51343"/>
                    </a:schemeClr>
                  </a:solidFill>
                </a:defRPr>
              </a:pPr>
              <a:endParaRPr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84663740-7CCB-CE64-A0A2-2E7C5A0C36F7}"/>
                </a:ext>
              </a:extLst>
            </p:cNvPr>
            <p:cNvSpPr/>
            <p:nvPr/>
          </p:nvSpPr>
          <p:spPr>
            <a:xfrm>
              <a:off x="3241529" y="875444"/>
              <a:ext cx="2021100" cy="2159001"/>
            </a:xfrm>
            <a:prstGeom prst="ellipse">
              <a:avLst/>
            </a:prstGeom>
            <a:blipFill>
              <a:blip r:embed="rId3"/>
              <a:stretch>
                <a:fillRect/>
              </a:stretch>
            </a:blipFill>
            <a:ln w="25400">
              <a:solidFill>
                <a:srgbClr val="0093BE"/>
              </a:solidFill>
            </a:ln>
          </p:spPr>
          <p:txBody>
            <a:bodyPr lIns="45719" rIns="45719"/>
            <a:lstStyle>
              <a:def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l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600" b="0" i="0" u="none" strike="noStrike" cap="none" spc="0" normalizeH="0" baseline="0">
                  <a:ln>
                    <a:noFill/>
                  </a:ln>
                  <a:solidFill>
                    <a:srgbClr val="0055A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defRPr>
              </a:lvl1pPr>
              <a:lvl2pPr marL="0" marR="0" indent="457200" algn="l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600" b="0" i="0" u="none" strike="noStrike" cap="none" spc="0" normalizeH="0" baseline="0">
                  <a:ln>
                    <a:noFill/>
                  </a:ln>
                  <a:solidFill>
                    <a:srgbClr val="0055A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defRPr>
              </a:lvl2pPr>
              <a:lvl3pPr marL="0" marR="0" indent="914400" algn="l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600" b="0" i="0" u="none" strike="noStrike" cap="none" spc="0" normalizeH="0" baseline="0">
                  <a:ln>
                    <a:noFill/>
                  </a:ln>
                  <a:solidFill>
                    <a:srgbClr val="0055A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defRPr>
              </a:lvl3pPr>
              <a:lvl4pPr marL="0" marR="0" indent="1371600" algn="l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600" b="0" i="0" u="none" strike="noStrike" cap="none" spc="0" normalizeH="0" baseline="0">
                  <a:ln>
                    <a:noFill/>
                  </a:ln>
                  <a:solidFill>
                    <a:srgbClr val="0055A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defRPr>
              </a:lvl4pPr>
              <a:lvl5pPr marL="0" marR="0" indent="1828800" algn="l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600" b="0" i="0" u="none" strike="noStrike" cap="none" spc="0" normalizeH="0" baseline="0">
                  <a:ln>
                    <a:noFill/>
                  </a:ln>
                  <a:solidFill>
                    <a:srgbClr val="0055A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defRPr>
              </a:lvl5pPr>
              <a:lvl6pPr marL="0" marR="0" indent="2286000" algn="l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600" b="0" i="0" u="none" strike="noStrike" cap="none" spc="0" normalizeH="0" baseline="0">
                  <a:ln>
                    <a:noFill/>
                  </a:ln>
                  <a:solidFill>
                    <a:srgbClr val="0055A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defRPr>
              </a:lvl6pPr>
              <a:lvl7pPr marL="0" marR="0" indent="2743200" algn="l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600" b="0" i="0" u="none" strike="noStrike" cap="none" spc="0" normalizeH="0" baseline="0">
                  <a:ln>
                    <a:noFill/>
                  </a:ln>
                  <a:solidFill>
                    <a:srgbClr val="0055A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defRPr>
              </a:lvl7pPr>
              <a:lvl8pPr marL="0" marR="0" indent="3200400" algn="l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600" b="0" i="0" u="none" strike="noStrike" cap="none" spc="0" normalizeH="0" baseline="0">
                  <a:ln>
                    <a:noFill/>
                  </a:ln>
                  <a:solidFill>
                    <a:srgbClr val="0055A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defRPr>
              </a:lvl8pPr>
              <a:lvl9pPr marL="0" marR="0" indent="3657600" algn="l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600" b="0" i="0" u="none" strike="noStrike" cap="none" spc="0" normalizeH="0" baseline="0">
                  <a:ln>
                    <a:noFill/>
                  </a:ln>
                  <a:solidFill>
                    <a:srgbClr val="0055A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457200">
                <a:defRPr sz="1800">
                  <a:solidFill>
                    <a:schemeClr val="accent1">
                      <a:lumOff val="51343"/>
                    </a:schemeClr>
                  </a:solidFill>
                </a:defRPr>
              </a:pPr>
              <a:endParaRPr/>
            </a:p>
          </p:txBody>
        </p:sp>
        <p:pic>
          <p:nvPicPr>
            <p:cNvPr id="25" name="Picture 24" descr="Picture 5">
              <a:extLst>
                <a:ext uri="{FF2B5EF4-FFF2-40B4-BE49-F238E27FC236}">
                  <a16:creationId xmlns:a16="http://schemas.microsoft.com/office/drawing/2014/main" id="{C9695A96-8DAE-8E04-5530-EDC482EB7DC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424" t="5354" r="16247"/>
            <a:stretch>
              <a:fillRect/>
            </a:stretch>
          </p:blipFill>
          <p:spPr>
            <a:xfrm>
              <a:off x="5812299" y="833395"/>
              <a:ext cx="3207123" cy="5191210"/>
            </a:xfrm>
            <a:prstGeom prst="rect">
              <a:avLst/>
            </a:prstGeom>
            <a:ln w="12700">
              <a:miter lim="400000"/>
            </a:ln>
          </p:spPr>
        </p:pic>
      </p:grpSp>
      <p:sp>
        <p:nvSpPr>
          <p:cNvPr id="28" name="Content Placeholder 1">
            <a:extLst>
              <a:ext uri="{FF2B5EF4-FFF2-40B4-BE49-F238E27FC236}">
                <a16:creationId xmlns:a16="http://schemas.microsoft.com/office/drawing/2014/main" id="{075A336D-B099-A15D-124E-AA832F913A22}"/>
              </a:ext>
            </a:extLst>
          </p:cNvPr>
          <p:cNvSpPr txBox="1">
            <a:spLocks/>
          </p:cNvSpPr>
          <p:nvPr/>
        </p:nvSpPr>
        <p:spPr>
          <a:xfrm>
            <a:off x="86043" y="2791782"/>
            <a:ext cx="3530489" cy="34045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spcAft>
                <a:spcPts val="400"/>
              </a:spcAft>
              <a:buFont typeface="Arial" panose="020B0604020202020204" pitchFamily="34" charset="0"/>
              <a:buChar char="•"/>
              <a:tabLst/>
              <a:defRPr sz="2100" b="1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28650" indent="-2619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89000" indent="-2603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09675" indent="-26987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00000"/>
              <a:buFont typeface="Arial" charset="0"/>
              <a:buChar char="•"/>
              <a:defRPr sz="16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/>
              <a:t>Cavity validation</a:t>
            </a:r>
          </a:p>
        </p:txBody>
      </p:sp>
      <p:pic>
        <p:nvPicPr>
          <p:cNvPr id="32" name="F4FF0AB9-D2B3-4BDD-A2EB-C7E90145B6A4" descr="IMG_5646.jpg">
            <a:extLst>
              <a:ext uri="{FF2B5EF4-FFF2-40B4-BE49-F238E27FC236}">
                <a16:creationId xmlns:a16="http://schemas.microsoft.com/office/drawing/2014/main" id="{B15F5FB5-95DF-C812-87E6-6BF1D2742F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951860" y="3543893"/>
            <a:ext cx="4086559" cy="236060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33" descr="A machine with many wires and switches&#10;&#10;Description automatically generated">
            <a:extLst>
              <a:ext uri="{FF2B5EF4-FFF2-40B4-BE49-F238E27FC236}">
                <a16:creationId xmlns:a16="http://schemas.microsoft.com/office/drawing/2014/main" id="{ECE39621-FE1D-2AE9-BD13-2479C425E43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85860" y="3130156"/>
            <a:ext cx="2835965" cy="3184801"/>
          </a:xfrm>
          <a:prstGeom prst="rect">
            <a:avLst/>
          </a:prstGeom>
        </p:spPr>
      </p:pic>
      <p:sp>
        <p:nvSpPr>
          <p:cNvPr id="35" name="Content Placeholder 1">
            <a:extLst>
              <a:ext uri="{FF2B5EF4-FFF2-40B4-BE49-F238E27FC236}">
                <a16:creationId xmlns:a16="http://schemas.microsoft.com/office/drawing/2014/main" id="{03F101E3-80BA-8602-0ED4-51390AD5C727}"/>
              </a:ext>
            </a:extLst>
          </p:cNvPr>
          <p:cNvSpPr txBox="1">
            <a:spLocks/>
          </p:cNvSpPr>
          <p:nvPr/>
        </p:nvSpPr>
        <p:spPr>
          <a:xfrm>
            <a:off x="4138597" y="2812784"/>
            <a:ext cx="3530489" cy="34045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spcAft>
                <a:spcPts val="400"/>
              </a:spcAft>
              <a:buFont typeface="Arial" panose="020B0604020202020204" pitchFamily="34" charset="0"/>
              <a:buChar char="•"/>
              <a:tabLst/>
              <a:defRPr sz="2100" b="1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28650" indent="-2619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89000" indent="-2603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09675" indent="-26987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00000"/>
              <a:buFont typeface="Arial" charset="0"/>
              <a:buChar char="•"/>
              <a:defRPr sz="16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/>
              <a:t>LLRF example system</a:t>
            </a:r>
          </a:p>
        </p:txBody>
      </p:sp>
      <p:sp>
        <p:nvSpPr>
          <p:cNvPr id="36" name="Content Placeholder 1">
            <a:extLst>
              <a:ext uri="{FF2B5EF4-FFF2-40B4-BE49-F238E27FC236}">
                <a16:creationId xmlns:a16="http://schemas.microsoft.com/office/drawing/2014/main" id="{18F72CAF-887C-6412-7841-5AC1C8209575}"/>
              </a:ext>
            </a:extLst>
          </p:cNvPr>
          <p:cNvSpPr txBox="1">
            <a:spLocks/>
          </p:cNvSpPr>
          <p:nvPr/>
        </p:nvSpPr>
        <p:spPr>
          <a:xfrm>
            <a:off x="8229894" y="2791782"/>
            <a:ext cx="3530489" cy="34045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spcAft>
                <a:spcPts val="400"/>
              </a:spcAft>
              <a:buFont typeface="Arial" panose="020B0604020202020204" pitchFamily="34" charset="0"/>
              <a:buChar char="•"/>
              <a:tabLst/>
              <a:defRPr sz="2100" b="1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28650" indent="-2619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89000" indent="-2603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09675" indent="-26987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00000"/>
              <a:buFont typeface="Arial" charset="0"/>
              <a:buChar char="•"/>
              <a:defRPr sz="16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/>
              <a:t>Cryomodule validation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3A3A5D8-7BEB-F12B-E11E-CBACB9A2C432}"/>
              </a:ext>
            </a:extLst>
          </p:cNvPr>
          <p:cNvSpPr txBox="1"/>
          <p:nvPr/>
        </p:nvSpPr>
        <p:spPr>
          <a:xfrm>
            <a:off x="7545372" y="6049513"/>
            <a:ext cx="4493218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600" dirty="0"/>
              <a:t>Images courtesy of HL-LHC WP4 – Crab Cavities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42449956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4AD539-6435-1128-0779-CD10DA60B3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73A2733-E2D9-7060-4DD9-FEB0D7A9DF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9" y="1080000"/>
            <a:ext cx="5502481" cy="2080643"/>
          </a:xfrm>
        </p:spPr>
        <p:txBody>
          <a:bodyPr/>
          <a:lstStyle/>
          <a:p>
            <a:r>
              <a:rPr lang="en-US" dirty="0"/>
              <a:t>Hardware independent architecture</a:t>
            </a:r>
          </a:p>
          <a:p>
            <a:r>
              <a:rPr lang="en-US" dirty="0"/>
              <a:t>Reusability</a:t>
            </a:r>
          </a:p>
          <a:p>
            <a:r>
              <a:rPr lang="en-US" dirty="0"/>
              <a:t>Standard blocks and processes</a:t>
            </a:r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E511940-9B22-CE91-5B55-C18023EEA7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UCC architecture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437D04-91E3-23E2-A4D7-BE5455547A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14/10/2025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6495C6-87D1-5B09-3B2F-2113D1D899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D. Barrientos | A Universal Cavity Controller for testing SRF cavities at CERN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2285F3-7B5F-6F05-FE2D-E8684E6CD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6E48C761-8065-A093-1F04-71595F83214E}"/>
              </a:ext>
            </a:extLst>
          </p:cNvPr>
          <p:cNvSpPr txBox="1">
            <a:spLocks/>
          </p:cNvSpPr>
          <p:nvPr/>
        </p:nvSpPr>
        <p:spPr>
          <a:xfrm>
            <a:off x="6539947" y="3942522"/>
            <a:ext cx="5244065" cy="223960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spcAft>
                <a:spcPts val="400"/>
              </a:spcAft>
              <a:buFont typeface="Arial" panose="020B0604020202020204" pitchFamily="34" charset="0"/>
              <a:buChar char="•"/>
              <a:tabLst/>
              <a:defRPr sz="2100" b="1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28650" indent="-2619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89000" indent="-2603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09675" indent="-26987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00000"/>
              <a:buFont typeface="Arial" charset="0"/>
              <a:buChar char="•"/>
              <a:defRPr sz="16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accent3"/>
                </a:solidFill>
              </a:rPr>
              <a:t>System/user parts</a:t>
            </a:r>
          </a:p>
          <a:p>
            <a:r>
              <a:rPr lang="en-US" dirty="0">
                <a:solidFill>
                  <a:schemeClr val="accent3"/>
                </a:solidFill>
              </a:rPr>
              <a:t>MCU</a:t>
            </a:r>
          </a:p>
          <a:p>
            <a:r>
              <a:rPr lang="en-US" dirty="0">
                <a:solidFill>
                  <a:schemeClr val="accent3"/>
                </a:solidFill>
              </a:rPr>
              <a:t>IP cores + s</a:t>
            </a:r>
            <a:r>
              <a:rPr lang="en-GB" dirty="0">
                <a:solidFill>
                  <a:schemeClr val="accent3"/>
                </a:solidFill>
              </a:rPr>
              <a:t>hared libraries</a:t>
            </a:r>
          </a:p>
          <a:p>
            <a:r>
              <a:rPr lang="en-GB" dirty="0">
                <a:solidFill>
                  <a:schemeClr val="accent3"/>
                </a:solidFill>
              </a:rPr>
              <a:t>Continuous Integration</a:t>
            </a:r>
          </a:p>
        </p:txBody>
      </p:sp>
      <p:sp>
        <p:nvSpPr>
          <p:cNvPr id="12" name="Arrow: Bent 11">
            <a:extLst>
              <a:ext uri="{FF2B5EF4-FFF2-40B4-BE49-F238E27FC236}">
                <a16:creationId xmlns:a16="http://schemas.microsoft.com/office/drawing/2014/main" id="{72D06CBE-9CDF-51DF-81B4-ACAEA505B15E}"/>
              </a:ext>
            </a:extLst>
          </p:cNvPr>
          <p:cNvSpPr/>
          <p:nvPr/>
        </p:nvSpPr>
        <p:spPr>
          <a:xfrm rot="5400000">
            <a:off x="5913786" y="1101307"/>
            <a:ext cx="2239608" cy="3094383"/>
          </a:xfrm>
          <a:prstGeom prst="bentArrow">
            <a:avLst>
              <a:gd name="adj1" fmla="val 13757"/>
              <a:gd name="adj2" fmla="val 17751"/>
              <a:gd name="adj3" fmla="val 22041"/>
              <a:gd name="adj4" fmla="val 54105"/>
            </a:avLst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80469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B2F3F6B-31E9-DED4-42C1-11AB2F974F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Simulation, implementation, generation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CI4FPGA service at CERN</a:t>
            </a:r>
          </a:p>
          <a:p>
            <a:pPr lvl="1"/>
            <a:r>
              <a:rPr lang="en-US" dirty="0"/>
              <a:t>Scalable VM-based k8s clusters</a:t>
            </a:r>
          </a:p>
          <a:p>
            <a:pPr lvl="1"/>
            <a:r>
              <a:rPr lang="en-US" dirty="0"/>
              <a:t>Easy-to-use Docker images</a:t>
            </a:r>
          </a:p>
          <a:p>
            <a:pPr lvl="1"/>
            <a:r>
              <a:rPr lang="en-US" dirty="0"/>
              <a:t>Comprehensive documentation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AF6AFBC-6B2B-546F-9370-3DC0BA9641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Continuous Integration (CI)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2987A1-6FCE-DD75-9018-CF1152A4FA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14/10/2025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4071C4-46F1-838D-DEE6-D7E307D7E5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D. Barrientos | A Universal Cavity Controller for testing SRF cavities at CERN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7D2205-7872-B4D9-CEC4-2F7DEFBC6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BC7EC23-382F-5D28-481E-0F6CE771CD2D}"/>
              </a:ext>
            </a:extLst>
          </p:cNvPr>
          <p:cNvSpPr txBox="1"/>
          <p:nvPr/>
        </p:nvSpPr>
        <p:spPr>
          <a:xfrm>
            <a:off x="1196439" y="5891483"/>
            <a:ext cx="5339090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dirty="0"/>
              <a:t>C. </a:t>
            </a:r>
            <a:r>
              <a:rPr lang="en-US" dirty="0" err="1"/>
              <a:t>Gentsos</a:t>
            </a:r>
            <a:r>
              <a:rPr lang="en-US" dirty="0"/>
              <a:t> - FPGA Developers’ Forum 2025, CERN</a:t>
            </a:r>
            <a:endParaRPr lang="en-GB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F5BE83E-ED10-7A56-259B-9ED4577B27B2}"/>
              </a:ext>
            </a:extLst>
          </p:cNvPr>
          <p:cNvGrpSpPr/>
          <p:nvPr/>
        </p:nvGrpSpPr>
        <p:grpSpPr>
          <a:xfrm>
            <a:off x="7496640" y="900000"/>
            <a:ext cx="4226400" cy="5398920"/>
            <a:chOff x="7496640" y="900000"/>
            <a:chExt cx="4226400" cy="539892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C5BCEFA-927A-80F4-A32C-84431ABE3619}"/>
                </a:ext>
              </a:extLst>
            </p:cNvPr>
            <p:cNvPicPr/>
            <p:nvPr/>
          </p:nvPicPr>
          <p:blipFill>
            <a:blip r:embed="rId2"/>
            <a:srcRect b="42319"/>
            <a:stretch/>
          </p:blipFill>
          <p:spPr>
            <a:xfrm>
              <a:off x="7496640" y="900000"/>
              <a:ext cx="4019040" cy="5398920"/>
            </a:xfrm>
            <a:prstGeom prst="rect">
              <a:avLst/>
            </a:prstGeom>
            <a:noFill/>
            <a:ln w="0">
              <a:noFill/>
            </a:ln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1FBE886E-B983-AA9A-D76A-B241F480120F}"/>
                </a:ext>
              </a:extLst>
            </p:cNvPr>
            <p:cNvPicPr/>
            <p:nvPr/>
          </p:nvPicPr>
          <p:blipFill>
            <a:blip r:embed="rId2"/>
            <a:srcRect t="57643" r="53476"/>
            <a:stretch/>
          </p:blipFill>
          <p:spPr>
            <a:xfrm>
              <a:off x="9855000" y="1712520"/>
              <a:ext cx="1868040" cy="3963600"/>
            </a:xfrm>
            <a:prstGeom prst="rect">
              <a:avLst/>
            </a:prstGeom>
            <a:noFill/>
            <a:ln w="0">
              <a:noFill/>
            </a:ln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583ACAB3-7679-B80F-66E8-C0F673070C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987" y="1569078"/>
            <a:ext cx="6725778" cy="1859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9568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E0E7835-1F2C-8C28-FE82-C234B03222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Cavity tests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954F94-FE34-4B2B-8085-5E11AF1389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14/10/2025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44760D-8A70-2AA2-F7EC-1ABAC23C46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D. Barrientos | A Universal Cavity Controller for testing SRF cavities at CERN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2D3CF4-EC48-B41E-CEBE-CCE211377B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22</a:t>
            </a:fld>
            <a:endParaRPr lang="en-US" dirty="0"/>
          </a:p>
        </p:txBody>
      </p:sp>
      <p:pic>
        <p:nvPicPr>
          <p:cNvPr id="12" name="Content Placeholder 11" descr="A close-up of a machine&#10;&#10;AI-generated content may be incorrect.">
            <a:extLst>
              <a:ext uri="{FF2B5EF4-FFF2-40B4-BE49-F238E27FC236}">
                <a16:creationId xmlns:a16="http://schemas.microsoft.com/office/drawing/2014/main" id="{7E49992F-BDC3-4999-1B09-A6BD6CBF3C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2596497"/>
            <a:ext cx="4939439" cy="3719107"/>
          </a:xfrm>
        </p:spPr>
      </p:pic>
      <p:pic>
        <p:nvPicPr>
          <p:cNvPr id="2" name="IMG_4916.HEIC" descr="IMG_4916.HEIC">
            <a:extLst>
              <a:ext uri="{FF2B5EF4-FFF2-40B4-BE49-F238E27FC236}">
                <a16:creationId xmlns:a16="http://schemas.microsoft.com/office/drawing/2014/main" id="{EA4FB09E-A83B-A83A-9ACD-D4E3FC7451F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6042" r="31736"/>
          <a:stretch>
            <a:fillRect/>
          </a:stretch>
        </p:blipFill>
        <p:spPr>
          <a:xfrm>
            <a:off x="9718308" y="0"/>
            <a:ext cx="2473692" cy="6315937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5189A4C-F53E-083C-8BC9-A692E36EC267}"/>
              </a:ext>
            </a:extLst>
          </p:cNvPr>
          <p:cNvSpPr txBox="1"/>
          <p:nvPr/>
        </p:nvSpPr>
        <p:spPr>
          <a:xfrm>
            <a:off x="9838659" y="5917096"/>
            <a:ext cx="2232990" cy="331304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en-US" sz="1400" dirty="0"/>
              <a:t>Mobile development setup</a:t>
            </a:r>
            <a:endParaRPr lang="en-GB" sz="1400" dirty="0"/>
          </a:p>
        </p:txBody>
      </p:sp>
      <p:pic>
        <p:nvPicPr>
          <p:cNvPr id="222" name="Picture 221">
            <a:extLst>
              <a:ext uri="{FF2B5EF4-FFF2-40B4-BE49-F238E27FC236}">
                <a16:creationId xmlns:a16="http://schemas.microsoft.com/office/drawing/2014/main" id="{16BAC6C9-71AB-C287-9EEB-10DB299E2E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46148" y="2271013"/>
            <a:ext cx="4583465" cy="3977387"/>
          </a:xfrm>
          <a:prstGeom prst="rect">
            <a:avLst/>
          </a:prstGeom>
        </p:spPr>
      </p:pic>
      <p:sp>
        <p:nvSpPr>
          <p:cNvPr id="223" name="Content Placeholder 1">
            <a:extLst>
              <a:ext uri="{FF2B5EF4-FFF2-40B4-BE49-F238E27FC236}">
                <a16:creationId xmlns:a16="http://schemas.microsoft.com/office/drawing/2014/main" id="{B4BE9B05-C4A9-F472-52CD-16FC66A2D375}"/>
              </a:ext>
            </a:extLst>
          </p:cNvPr>
          <p:cNvSpPr txBox="1">
            <a:spLocks/>
          </p:cNvSpPr>
          <p:nvPr/>
        </p:nvSpPr>
        <p:spPr>
          <a:xfrm>
            <a:off x="407989" y="1080000"/>
            <a:ext cx="11376024" cy="510213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spcAft>
                <a:spcPts val="400"/>
              </a:spcAft>
              <a:buFont typeface="Arial" panose="020B0604020202020204" pitchFamily="34" charset="0"/>
              <a:buChar char="•"/>
              <a:tabLst/>
              <a:defRPr sz="2100" b="1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28650" indent="-2619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89000" indent="-2603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09675" indent="-26987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00000"/>
              <a:buFont typeface="Arial" charset="0"/>
              <a:buChar char="•"/>
              <a:defRPr sz="16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Tests setup installation</a:t>
            </a:r>
          </a:p>
          <a:p>
            <a:r>
              <a:rPr lang="en-US" dirty="0"/>
              <a:t>Gradual deployment into all SRF test systems</a:t>
            </a:r>
          </a:p>
        </p:txBody>
      </p:sp>
    </p:spTree>
    <p:extLst>
      <p:ext uri="{BB962C8B-B14F-4D97-AF65-F5344CB8AC3E}">
        <p14:creationId xmlns:p14="http://schemas.microsoft.com/office/powerpoint/2010/main" val="8024203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DE89DD-B17A-0EAC-E5A5-009D4E1680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AD41275-9BAE-CFD6-381C-57C0BBE34C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373593"/>
            <a:ext cx="11376025" cy="540000"/>
          </a:xfrm>
        </p:spPr>
        <p:txBody>
          <a:bodyPr anchor="t">
            <a:normAutofit/>
          </a:bodyPr>
          <a:lstStyle/>
          <a:p>
            <a:r>
              <a:rPr lang="en-US" dirty="0"/>
              <a:t>Cavity tests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66310D-BC4F-B163-7C98-0638C3FA12F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574099" y="6350851"/>
            <a:ext cx="1542289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14/10/2025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1FB3B9-529F-A856-4B07-AE00785C9F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59262" y="6356350"/>
            <a:ext cx="6572221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GB"/>
              <a:t>D. Barrientos | A Universal Cavity Controller for testing SRF cavities at CERN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E3D9AF-AF2C-D62E-C5C5-DD0DCE8791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07546" y="6356350"/>
            <a:ext cx="681254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36B5EA5A-BC32-A742-B11B-8E7414D5B535}" type="slidenum">
              <a:rPr lang="en-US" smtClean="0"/>
              <a:pPr>
                <a:spcAft>
                  <a:spcPts val="600"/>
                </a:spcAft>
              </a:pPr>
              <a:t>23</a:t>
            </a:fld>
            <a:endParaRPr lang="en-US"/>
          </a:p>
        </p:txBody>
      </p:sp>
      <p:grpSp>
        <p:nvGrpSpPr>
          <p:cNvPr id="10" name="Group">
            <a:extLst>
              <a:ext uri="{FF2B5EF4-FFF2-40B4-BE49-F238E27FC236}">
                <a16:creationId xmlns:a16="http://schemas.microsoft.com/office/drawing/2014/main" id="{B970A5E9-D32D-F78F-38AE-D6C5601676EF}"/>
              </a:ext>
            </a:extLst>
          </p:cNvPr>
          <p:cNvGrpSpPr/>
          <p:nvPr/>
        </p:nvGrpSpPr>
        <p:grpSpPr>
          <a:xfrm>
            <a:off x="7561043" y="989945"/>
            <a:ext cx="4630957" cy="5102130"/>
            <a:chOff x="0" y="0"/>
            <a:chExt cx="8846423" cy="9746496"/>
          </a:xfrm>
        </p:grpSpPr>
        <p:pic>
          <p:nvPicPr>
            <p:cNvPr id="14" name="Picture 13" descr="Picture 8">
              <a:extLst>
                <a:ext uri="{FF2B5EF4-FFF2-40B4-BE49-F238E27FC236}">
                  <a16:creationId xmlns:a16="http://schemas.microsoft.com/office/drawing/2014/main" id="{72903E01-0AB6-2E04-A002-8CAED6E452E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2223642"/>
              <a:ext cx="8846423" cy="752285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C95BABF7-0D20-C8E3-2CD9-28171AB24148}"/>
                </a:ext>
              </a:extLst>
            </p:cNvPr>
            <p:cNvSpPr/>
            <p:nvPr/>
          </p:nvSpPr>
          <p:spPr>
            <a:xfrm>
              <a:off x="1084056" y="0"/>
              <a:ext cx="1905001" cy="2034980"/>
            </a:xfrm>
            <a:prstGeom prst="ellipse">
              <a:avLst/>
            </a:prstGeom>
            <a:blipFill rotWithShape="1">
              <a:blip r:embed="rId3"/>
              <a:srcRect/>
              <a:stretch>
                <a:fillRect/>
              </a:stretch>
            </a:blipFill>
            <a:ln w="25400" cap="flat">
              <a:solidFill>
                <a:srgbClr val="0093BE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>
              <a:def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l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600" b="0" i="0" u="none" strike="noStrike" cap="none" spc="0" normalizeH="0" baseline="0">
                  <a:ln>
                    <a:noFill/>
                  </a:ln>
                  <a:solidFill>
                    <a:srgbClr val="0055A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defRPr>
              </a:lvl1pPr>
              <a:lvl2pPr marL="0" marR="0" indent="457200" algn="l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600" b="0" i="0" u="none" strike="noStrike" cap="none" spc="0" normalizeH="0" baseline="0">
                  <a:ln>
                    <a:noFill/>
                  </a:ln>
                  <a:solidFill>
                    <a:srgbClr val="0055A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defRPr>
              </a:lvl2pPr>
              <a:lvl3pPr marL="0" marR="0" indent="914400" algn="l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600" b="0" i="0" u="none" strike="noStrike" cap="none" spc="0" normalizeH="0" baseline="0">
                  <a:ln>
                    <a:noFill/>
                  </a:ln>
                  <a:solidFill>
                    <a:srgbClr val="0055A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defRPr>
              </a:lvl3pPr>
              <a:lvl4pPr marL="0" marR="0" indent="1371600" algn="l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600" b="0" i="0" u="none" strike="noStrike" cap="none" spc="0" normalizeH="0" baseline="0">
                  <a:ln>
                    <a:noFill/>
                  </a:ln>
                  <a:solidFill>
                    <a:srgbClr val="0055A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defRPr>
              </a:lvl4pPr>
              <a:lvl5pPr marL="0" marR="0" indent="1828800" algn="l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600" b="0" i="0" u="none" strike="noStrike" cap="none" spc="0" normalizeH="0" baseline="0">
                  <a:ln>
                    <a:noFill/>
                  </a:ln>
                  <a:solidFill>
                    <a:srgbClr val="0055A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defRPr>
              </a:lvl5pPr>
              <a:lvl6pPr marL="0" marR="0" indent="2286000" algn="l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600" b="0" i="0" u="none" strike="noStrike" cap="none" spc="0" normalizeH="0" baseline="0">
                  <a:ln>
                    <a:noFill/>
                  </a:ln>
                  <a:solidFill>
                    <a:srgbClr val="0055A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defRPr>
              </a:lvl6pPr>
              <a:lvl7pPr marL="0" marR="0" indent="2743200" algn="l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600" b="0" i="0" u="none" strike="noStrike" cap="none" spc="0" normalizeH="0" baseline="0">
                  <a:ln>
                    <a:noFill/>
                  </a:ln>
                  <a:solidFill>
                    <a:srgbClr val="0055A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defRPr>
              </a:lvl7pPr>
              <a:lvl8pPr marL="0" marR="0" indent="3200400" algn="l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600" b="0" i="0" u="none" strike="noStrike" cap="none" spc="0" normalizeH="0" baseline="0">
                  <a:ln>
                    <a:noFill/>
                  </a:ln>
                  <a:solidFill>
                    <a:srgbClr val="0055A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defRPr>
              </a:lvl8pPr>
              <a:lvl9pPr marL="0" marR="0" indent="3657600" algn="l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600" b="0" i="0" u="none" strike="noStrike" cap="none" spc="0" normalizeH="0" baseline="0">
                  <a:ln>
                    <a:noFill/>
                  </a:ln>
                  <a:solidFill>
                    <a:srgbClr val="0055A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457200">
                <a:defRPr sz="1800">
                  <a:solidFill>
                    <a:schemeClr val="accent1">
                      <a:lumOff val="51343"/>
                    </a:schemeClr>
                  </a:solidFill>
                </a:defRPr>
              </a:pPr>
              <a:endParaRPr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3DD428AD-0F9B-D8AA-45D1-5485DF1C47CC}"/>
                </a:ext>
              </a:extLst>
            </p:cNvPr>
            <p:cNvSpPr/>
            <p:nvPr/>
          </p:nvSpPr>
          <p:spPr>
            <a:xfrm>
              <a:off x="3303235" y="0"/>
              <a:ext cx="1905001" cy="2034980"/>
            </a:xfrm>
            <a:prstGeom prst="ellipse">
              <a:avLst/>
            </a:prstGeom>
            <a:blipFill rotWithShape="1">
              <a:blip r:embed="rId4"/>
              <a:srcRect/>
              <a:stretch>
                <a:fillRect/>
              </a:stretch>
            </a:blipFill>
            <a:ln w="25400" cap="flat">
              <a:solidFill>
                <a:srgbClr val="0093BE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>
              <a:def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l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600" b="0" i="0" u="none" strike="noStrike" cap="none" spc="0" normalizeH="0" baseline="0">
                  <a:ln>
                    <a:noFill/>
                  </a:ln>
                  <a:solidFill>
                    <a:srgbClr val="0055A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defRPr>
              </a:lvl1pPr>
              <a:lvl2pPr marL="0" marR="0" indent="457200" algn="l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600" b="0" i="0" u="none" strike="noStrike" cap="none" spc="0" normalizeH="0" baseline="0">
                  <a:ln>
                    <a:noFill/>
                  </a:ln>
                  <a:solidFill>
                    <a:srgbClr val="0055A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defRPr>
              </a:lvl2pPr>
              <a:lvl3pPr marL="0" marR="0" indent="914400" algn="l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600" b="0" i="0" u="none" strike="noStrike" cap="none" spc="0" normalizeH="0" baseline="0">
                  <a:ln>
                    <a:noFill/>
                  </a:ln>
                  <a:solidFill>
                    <a:srgbClr val="0055A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defRPr>
              </a:lvl3pPr>
              <a:lvl4pPr marL="0" marR="0" indent="1371600" algn="l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600" b="0" i="0" u="none" strike="noStrike" cap="none" spc="0" normalizeH="0" baseline="0">
                  <a:ln>
                    <a:noFill/>
                  </a:ln>
                  <a:solidFill>
                    <a:srgbClr val="0055A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defRPr>
              </a:lvl4pPr>
              <a:lvl5pPr marL="0" marR="0" indent="1828800" algn="l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600" b="0" i="0" u="none" strike="noStrike" cap="none" spc="0" normalizeH="0" baseline="0">
                  <a:ln>
                    <a:noFill/>
                  </a:ln>
                  <a:solidFill>
                    <a:srgbClr val="0055A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defRPr>
              </a:lvl5pPr>
              <a:lvl6pPr marL="0" marR="0" indent="2286000" algn="l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600" b="0" i="0" u="none" strike="noStrike" cap="none" spc="0" normalizeH="0" baseline="0">
                  <a:ln>
                    <a:noFill/>
                  </a:ln>
                  <a:solidFill>
                    <a:srgbClr val="0055A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defRPr>
              </a:lvl6pPr>
              <a:lvl7pPr marL="0" marR="0" indent="2743200" algn="l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600" b="0" i="0" u="none" strike="noStrike" cap="none" spc="0" normalizeH="0" baseline="0">
                  <a:ln>
                    <a:noFill/>
                  </a:ln>
                  <a:solidFill>
                    <a:srgbClr val="0055A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defRPr>
              </a:lvl7pPr>
              <a:lvl8pPr marL="0" marR="0" indent="3200400" algn="l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600" b="0" i="0" u="none" strike="noStrike" cap="none" spc="0" normalizeH="0" baseline="0">
                  <a:ln>
                    <a:noFill/>
                  </a:ln>
                  <a:solidFill>
                    <a:srgbClr val="0055A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defRPr>
              </a:lvl8pPr>
              <a:lvl9pPr marL="0" marR="0" indent="3657600" algn="l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600" b="0" i="0" u="none" strike="noStrike" cap="none" spc="0" normalizeH="0" baseline="0">
                  <a:ln>
                    <a:noFill/>
                  </a:ln>
                  <a:solidFill>
                    <a:srgbClr val="0055A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457200">
                <a:defRPr sz="1800">
                  <a:solidFill>
                    <a:schemeClr val="accent1">
                      <a:lumOff val="51343"/>
                    </a:schemeClr>
                  </a:solidFill>
                </a:defRPr>
              </a:pPr>
              <a:endParaRPr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D18CFA4C-8201-D3A0-1AB6-682E3EC6EB57}"/>
                </a:ext>
              </a:extLst>
            </p:cNvPr>
            <p:cNvSpPr/>
            <p:nvPr/>
          </p:nvSpPr>
          <p:spPr>
            <a:xfrm>
              <a:off x="5522414" y="0"/>
              <a:ext cx="1905001" cy="2034980"/>
            </a:xfrm>
            <a:prstGeom prst="ellipse">
              <a:avLst/>
            </a:prstGeom>
            <a:blipFill rotWithShape="1">
              <a:blip r:embed="rId5"/>
              <a:srcRect/>
              <a:stretch>
                <a:fillRect/>
              </a:stretch>
            </a:blipFill>
            <a:ln w="25400" cap="flat">
              <a:solidFill>
                <a:srgbClr val="0093BE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>
              <a:def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l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600" b="0" i="0" u="none" strike="noStrike" cap="none" spc="0" normalizeH="0" baseline="0">
                  <a:ln>
                    <a:noFill/>
                  </a:ln>
                  <a:solidFill>
                    <a:srgbClr val="0055A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defRPr>
              </a:lvl1pPr>
              <a:lvl2pPr marL="0" marR="0" indent="457200" algn="l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600" b="0" i="0" u="none" strike="noStrike" cap="none" spc="0" normalizeH="0" baseline="0">
                  <a:ln>
                    <a:noFill/>
                  </a:ln>
                  <a:solidFill>
                    <a:srgbClr val="0055A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defRPr>
              </a:lvl2pPr>
              <a:lvl3pPr marL="0" marR="0" indent="914400" algn="l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600" b="0" i="0" u="none" strike="noStrike" cap="none" spc="0" normalizeH="0" baseline="0">
                  <a:ln>
                    <a:noFill/>
                  </a:ln>
                  <a:solidFill>
                    <a:srgbClr val="0055A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defRPr>
              </a:lvl3pPr>
              <a:lvl4pPr marL="0" marR="0" indent="1371600" algn="l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600" b="0" i="0" u="none" strike="noStrike" cap="none" spc="0" normalizeH="0" baseline="0">
                  <a:ln>
                    <a:noFill/>
                  </a:ln>
                  <a:solidFill>
                    <a:srgbClr val="0055A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defRPr>
              </a:lvl4pPr>
              <a:lvl5pPr marL="0" marR="0" indent="1828800" algn="l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600" b="0" i="0" u="none" strike="noStrike" cap="none" spc="0" normalizeH="0" baseline="0">
                  <a:ln>
                    <a:noFill/>
                  </a:ln>
                  <a:solidFill>
                    <a:srgbClr val="0055A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defRPr>
              </a:lvl5pPr>
              <a:lvl6pPr marL="0" marR="0" indent="2286000" algn="l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600" b="0" i="0" u="none" strike="noStrike" cap="none" spc="0" normalizeH="0" baseline="0">
                  <a:ln>
                    <a:noFill/>
                  </a:ln>
                  <a:solidFill>
                    <a:srgbClr val="0055A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defRPr>
              </a:lvl6pPr>
              <a:lvl7pPr marL="0" marR="0" indent="2743200" algn="l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600" b="0" i="0" u="none" strike="noStrike" cap="none" spc="0" normalizeH="0" baseline="0">
                  <a:ln>
                    <a:noFill/>
                  </a:ln>
                  <a:solidFill>
                    <a:srgbClr val="0055A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defRPr>
              </a:lvl7pPr>
              <a:lvl8pPr marL="0" marR="0" indent="3200400" algn="l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600" b="0" i="0" u="none" strike="noStrike" cap="none" spc="0" normalizeH="0" baseline="0">
                  <a:ln>
                    <a:noFill/>
                  </a:ln>
                  <a:solidFill>
                    <a:srgbClr val="0055A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defRPr>
              </a:lvl8pPr>
              <a:lvl9pPr marL="0" marR="0" indent="3657600" algn="l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600" b="0" i="0" u="none" strike="noStrike" cap="none" spc="0" normalizeH="0" baseline="0">
                  <a:ln>
                    <a:noFill/>
                  </a:ln>
                  <a:solidFill>
                    <a:srgbClr val="0055A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457200">
                <a:defRPr sz="1800">
                  <a:solidFill>
                    <a:schemeClr val="accent1">
                      <a:lumOff val="51343"/>
                    </a:schemeClr>
                  </a:solidFill>
                </a:defRPr>
              </a:pPr>
              <a:endParaRPr/>
            </a:p>
          </p:txBody>
        </p:sp>
      </p:grpSp>
      <p:sp>
        <p:nvSpPr>
          <p:cNvPr id="11" name="Courtesy of HL_LHC WP4 - Crab Cavities">
            <a:extLst>
              <a:ext uri="{FF2B5EF4-FFF2-40B4-BE49-F238E27FC236}">
                <a16:creationId xmlns:a16="http://schemas.microsoft.com/office/drawing/2014/main" id="{3845B144-1C35-1AB6-8AD5-3B2886B693E4}"/>
              </a:ext>
            </a:extLst>
          </p:cNvPr>
          <p:cNvSpPr txBox="1"/>
          <p:nvPr/>
        </p:nvSpPr>
        <p:spPr>
          <a:xfrm>
            <a:off x="4744080" y="8746981"/>
            <a:ext cx="5853133" cy="52851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lc="http://schemas.openxmlformats.org/drawingml/2006/lockedCanvas"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tIns="91439" bIns="91439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1pPr>
            <a:lvl2pPr marL="0" marR="0" indent="45720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55A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91440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55A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137160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55A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4pPr>
            <a:lvl5pPr marL="0" marR="0" indent="182880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55A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5pPr>
            <a:lvl6pPr marL="0" marR="0" indent="228600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55A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6pPr>
            <a:lvl7pPr marL="0" marR="0" indent="274320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55A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320040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55A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365760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55A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spcAft>
                <a:spcPts val="600"/>
              </a:spcAft>
            </a:pPr>
            <a:r>
              <a:t>Courtesy of HL_LHC WP4 - Crab Cavities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D85843E-ACF8-3120-F3CD-9DBF70FC08F2}"/>
              </a:ext>
            </a:extLst>
          </p:cNvPr>
          <p:cNvSpPr txBox="1"/>
          <p:nvPr/>
        </p:nvSpPr>
        <p:spPr>
          <a:xfrm>
            <a:off x="7561042" y="274831"/>
            <a:ext cx="4630957" cy="540000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en-US" sz="2000" dirty="0"/>
              <a:t>Recent 400 MHz Crab cavity</a:t>
            </a:r>
          </a:p>
          <a:p>
            <a:pPr algn="ctr"/>
            <a:r>
              <a:rPr lang="en-US" sz="2000" dirty="0"/>
              <a:t>performance validation campaign</a:t>
            </a:r>
            <a:endParaRPr lang="en-GB" sz="20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992E925-AB4F-44CE-06E7-FA9A866552BF}"/>
              </a:ext>
            </a:extLst>
          </p:cNvPr>
          <p:cNvSpPr txBox="1"/>
          <p:nvPr/>
        </p:nvSpPr>
        <p:spPr>
          <a:xfrm>
            <a:off x="8170561" y="6058445"/>
            <a:ext cx="3807132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600" dirty="0"/>
              <a:t>Courtesy of HL-LHC WP4 – Crab Cavities</a:t>
            </a:r>
            <a:endParaRPr lang="en-GB" sz="1600" dirty="0"/>
          </a:p>
        </p:txBody>
      </p:sp>
      <p:grpSp>
        <p:nvGrpSpPr>
          <p:cNvPr id="20" name="Group">
            <a:extLst>
              <a:ext uri="{FF2B5EF4-FFF2-40B4-BE49-F238E27FC236}">
                <a16:creationId xmlns:a16="http://schemas.microsoft.com/office/drawing/2014/main" id="{628DD3B3-312A-2282-1DA7-D43F737DEF7F}"/>
              </a:ext>
            </a:extLst>
          </p:cNvPr>
          <p:cNvGrpSpPr/>
          <p:nvPr/>
        </p:nvGrpSpPr>
        <p:grpSpPr>
          <a:xfrm>
            <a:off x="214307" y="1467804"/>
            <a:ext cx="6963522" cy="4836862"/>
            <a:chOff x="0" y="0"/>
            <a:chExt cx="6910951" cy="5183213"/>
          </a:xfrm>
        </p:grpSpPr>
        <p:pic>
          <p:nvPicPr>
            <p:cNvPr id="22" name="pulse.png">
              <a:extLst>
                <a:ext uri="{FF2B5EF4-FFF2-40B4-BE49-F238E27FC236}">
                  <a16:creationId xmlns:a16="http://schemas.microsoft.com/office/drawing/2014/main" id="{B4F2E369-5271-C4D6-C43E-C92D5D7CB27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0"/>
              <a:ext cx="6910951" cy="518321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3" name="RFL">
              <a:extLst>
                <a:ext uri="{FF2B5EF4-FFF2-40B4-BE49-F238E27FC236}">
                  <a16:creationId xmlns:a16="http://schemas.microsoft.com/office/drawing/2014/main" id="{54B15A36-AC08-332F-AD5D-472B8632DB76}"/>
                </a:ext>
              </a:extLst>
            </p:cNvPr>
            <p:cNvSpPr txBox="1"/>
            <p:nvPr/>
          </p:nvSpPr>
          <p:spPr>
            <a:xfrm>
              <a:off x="2855721" y="2195700"/>
              <a:ext cx="844231" cy="546043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xmlns:lc="http://schemas.openxmlformats.org/drawingml/2006/lockedCanvas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def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l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500" b="1" i="0" u="none" strike="noStrike" cap="none" spc="0" normalizeH="0" baseline="0">
                  <a:ln>
                    <a:noFill/>
                  </a:ln>
                  <a:solidFill>
                    <a:srgbClr val="EF8636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defRPr>
              </a:lvl1pPr>
              <a:lvl2pPr marL="0" marR="0" indent="457200" algn="l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600" b="0" i="0" u="none" strike="noStrike" cap="none" spc="0" normalizeH="0" baseline="0">
                  <a:ln>
                    <a:noFill/>
                  </a:ln>
                  <a:solidFill>
                    <a:srgbClr val="0055A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defRPr>
              </a:lvl2pPr>
              <a:lvl3pPr marL="0" marR="0" indent="914400" algn="l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600" b="0" i="0" u="none" strike="noStrike" cap="none" spc="0" normalizeH="0" baseline="0">
                  <a:ln>
                    <a:noFill/>
                  </a:ln>
                  <a:solidFill>
                    <a:srgbClr val="0055A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defRPr>
              </a:lvl3pPr>
              <a:lvl4pPr marL="0" marR="0" indent="1371600" algn="l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600" b="0" i="0" u="none" strike="noStrike" cap="none" spc="0" normalizeH="0" baseline="0">
                  <a:ln>
                    <a:noFill/>
                  </a:ln>
                  <a:solidFill>
                    <a:srgbClr val="0055A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defRPr>
              </a:lvl4pPr>
              <a:lvl5pPr marL="0" marR="0" indent="1828800" algn="l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600" b="0" i="0" u="none" strike="noStrike" cap="none" spc="0" normalizeH="0" baseline="0">
                  <a:ln>
                    <a:noFill/>
                  </a:ln>
                  <a:solidFill>
                    <a:srgbClr val="0055A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defRPr>
              </a:lvl5pPr>
              <a:lvl6pPr marL="0" marR="0" indent="2286000" algn="l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600" b="0" i="0" u="none" strike="noStrike" cap="none" spc="0" normalizeH="0" baseline="0">
                  <a:ln>
                    <a:noFill/>
                  </a:ln>
                  <a:solidFill>
                    <a:srgbClr val="0055A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defRPr>
              </a:lvl6pPr>
              <a:lvl7pPr marL="0" marR="0" indent="2743200" algn="l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600" b="0" i="0" u="none" strike="noStrike" cap="none" spc="0" normalizeH="0" baseline="0">
                  <a:ln>
                    <a:noFill/>
                  </a:ln>
                  <a:solidFill>
                    <a:srgbClr val="0055A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defRPr>
              </a:lvl7pPr>
              <a:lvl8pPr marL="0" marR="0" indent="3200400" algn="l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600" b="0" i="0" u="none" strike="noStrike" cap="none" spc="0" normalizeH="0" baseline="0">
                  <a:ln>
                    <a:noFill/>
                  </a:ln>
                  <a:solidFill>
                    <a:srgbClr val="0055A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defRPr>
              </a:lvl8pPr>
              <a:lvl9pPr marL="0" marR="0" indent="3657600" algn="l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600" b="0" i="0" u="none" strike="noStrike" cap="none" spc="0" normalizeH="0" baseline="0">
                  <a:ln>
                    <a:noFill/>
                  </a:ln>
                  <a:solidFill>
                    <a:srgbClr val="0055A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r>
                <a:rPr dirty="0">
                  <a:solidFill>
                    <a:srgbClr val="FF7F0E"/>
                  </a:solidFill>
                </a:rPr>
                <a:t>RFL</a:t>
              </a:r>
            </a:p>
          </p:txBody>
        </p:sp>
        <p:sp>
          <p:nvSpPr>
            <p:cNvPr id="24" name="FWD">
              <a:extLst>
                <a:ext uri="{FF2B5EF4-FFF2-40B4-BE49-F238E27FC236}">
                  <a16:creationId xmlns:a16="http://schemas.microsoft.com/office/drawing/2014/main" id="{DA6320C5-8DF2-271D-E1F8-9B03792B3AA0}"/>
                </a:ext>
              </a:extLst>
            </p:cNvPr>
            <p:cNvSpPr txBox="1"/>
            <p:nvPr/>
          </p:nvSpPr>
          <p:spPr>
            <a:xfrm>
              <a:off x="2835908" y="414286"/>
              <a:ext cx="962771" cy="546043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xmlns:lc="http://schemas.openxmlformats.org/drawingml/2006/lockedCanvas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def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l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600" b="1" i="0" u="none" strike="noStrike" cap="none" spc="0" normalizeH="0" baseline="0">
                  <a:ln>
                    <a:noFill/>
                  </a:ln>
                  <a:solidFill>
                    <a:srgbClr val="0055A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defRPr>
              </a:lvl1pPr>
              <a:lvl2pPr marL="0" marR="0" indent="457200" algn="l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600" b="0" i="0" u="none" strike="noStrike" cap="none" spc="0" normalizeH="0" baseline="0">
                  <a:ln>
                    <a:noFill/>
                  </a:ln>
                  <a:solidFill>
                    <a:srgbClr val="0055A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defRPr>
              </a:lvl2pPr>
              <a:lvl3pPr marL="0" marR="0" indent="914400" algn="l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600" b="0" i="0" u="none" strike="noStrike" cap="none" spc="0" normalizeH="0" baseline="0">
                  <a:ln>
                    <a:noFill/>
                  </a:ln>
                  <a:solidFill>
                    <a:srgbClr val="0055A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defRPr>
              </a:lvl3pPr>
              <a:lvl4pPr marL="0" marR="0" indent="1371600" algn="l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600" b="0" i="0" u="none" strike="noStrike" cap="none" spc="0" normalizeH="0" baseline="0">
                  <a:ln>
                    <a:noFill/>
                  </a:ln>
                  <a:solidFill>
                    <a:srgbClr val="0055A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defRPr>
              </a:lvl4pPr>
              <a:lvl5pPr marL="0" marR="0" indent="1828800" algn="l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600" b="0" i="0" u="none" strike="noStrike" cap="none" spc="0" normalizeH="0" baseline="0">
                  <a:ln>
                    <a:noFill/>
                  </a:ln>
                  <a:solidFill>
                    <a:srgbClr val="0055A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defRPr>
              </a:lvl5pPr>
              <a:lvl6pPr marL="0" marR="0" indent="2286000" algn="l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600" b="0" i="0" u="none" strike="noStrike" cap="none" spc="0" normalizeH="0" baseline="0">
                  <a:ln>
                    <a:noFill/>
                  </a:ln>
                  <a:solidFill>
                    <a:srgbClr val="0055A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defRPr>
              </a:lvl6pPr>
              <a:lvl7pPr marL="0" marR="0" indent="2743200" algn="l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600" b="0" i="0" u="none" strike="noStrike" cap="none" spc="0" normalizeH="0" baseline="0">
                  <a:ln>
                    <a:noFill/>
                  </a:ln>
                  <a:solidFill>
                    <a:srgbClr val="0055A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defRPr>
              </a:lvl7pPr>
              <a:lvl8pPr marL="0" marR="0" indent="3200400" algn="l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600" b="0" i="0" u="none" strike="noStrike" cap="none" spc="0" normalizeH="0" baseline="0">
                  <a:ln>
                    <a:noFill/>
                  </a:ln>
                  <a:solidFill>
                    <a:srgbClr val="0055A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defRPr>
              </a:lvl8pPr>
              <a:lvl9pPr marL="0" marR="0" indent="3657600" algn="l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600" b="0" i="0" u="none" strike="noStrike" cap="none" spc="0" normalizeH="0" baseline="0">
                  <a:ln>
                    <a:noFill/>
                  </a:ln>
                  <a:solidFill>
                    <a:srgbClr val="0055A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r>
                <a:rPr dirty="0">
                  <a:solidFill>
                    <a:srgbClr val="1F77B4"/>
                  </a:solidFill>
                </a:rPr>
                <a:t>FWD</a:t>
              </a:r>
            </a:p>
          </p:txBody>
        </p:sp>
        <p:sp>
          <p:nvSpPr>
            <p:cNvPr id="25" name="TRN">
              <a:extLst>
                <a:ext uri="{FF2B5EF4-FFF2-40B4-BE49-F238E27FC236}">
                  <a16:creationId xmlns:a16="http://schemas.microsoft.com/office/drawing/2014/main" id="{E55EE1B5-CF4D-D7E5-AD8F-BCE4F01163B2}"/>
                </a:ext>
              </a:extLst>
            </p:cNvPr>
            <p:cNvSpPr txBox="1"/>
            <p:nvPr/>
          </p:nvSpPr>
          <p:spPr>
            <a:xfrm>
              <a:off x="2835908" y="1097875"/>
              <a:ext cx="883859" cy="546043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xmlns:lc="http://schemas.openxmlformats.org/drawingml/2006/lockedCanvas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def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l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600" b="1" i="0" u="none" strike="noStrike" cap="none" spc="0" normalizeH="0" baseline="0">
                  <a:ln>
                    <a:noFill/>
                  </a:ln>
                  <a:solidFill>
                    <a:srgbClr val="519E3E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defRPr>
              </a:lvl1pPr>
              <a:lvl2pPr marL="0" marR="0" indent="457200" algn="l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600" b="0" i="0" u="none" strike="noStrike" cap="none" spc="0" normalizeH="0" baseline="0">
                  <a:ln>
                    <a:noFill/>
                  </a:ln>
                  <a:solidFill>
                    <a:srgbClr val="0055A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defRPr>
              </a:lvl2pPr>
              <a:lvl3pPr marL="0" marR="0" indent="914400" algn="l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600" b="0" i="0" u="none" strike="noStrike" cap="none" spc="0" normalizeH="0" baseline="0">
                  <a:ln>
                    <a:noFill/>
                  </a:ln>
                  <a:solidFill>
                    <a:srgbClr val="0055A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defRPr>
              </a:lvl3pPr>
              <a:lvl4pPr marL="0" marR="0" indent="1371600" algn="l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600" b="0" i="0" u="none" strike="noStrike" cap="none" spc="0" normalizeH="0" baseline="0">
                  <a:ln>
                    <a:noFill/>
                  </a:ln>
                  <a:solidFill>
                    <a:srgbClr val="0055A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defRPr>
              </a:lvl4pPr>
              <a:lvl5pPr marL="0" marR="0" indent="1828800" algn="l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600" b="0" i="0" u="none" strike="noStrike" cap="none" spc="0" normalizeH="0" baseline="0">
                  <a:ln>
                    <a:noFill/>
                  </a:ln>
                  <a:solidFill>
                    <a:srgbClr val="0055A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defRPr>
              </a:lvl5pPr>
              <a:lvl6pPr marL="0" marR="0" indent="2286000" algn="l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600" b="0" i="0" u="none" strike="noStrike" cap="none" spc="0" normalizeH="0" baseline="0">
                  <a:ln>
                    <a:noFill/>
                  </a:ln>
                  <a:solidFill>
                    <a:srgbClr val="0055A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defRPr>
              </a:lvl6pPr>
              <a:lvl7pPr marL="0" marR="0" indent="2743200" algn="l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600" b="0" i="0" u="none" strike="noStrike" cap="none" spc="0" normalizeH="0" baseline="0">
                  <a:ln>
                    <a:noFill/>
                  </a:ln>
                  <a:solidFill>
                    <a:srgbClr val="0055A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defRPr>
              </a:lvl7pPr>
              <a:lvl8pPr marL="0" marR="0" indent="3200400" algn="l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600" b="0" i="0" u="none" strike="noStrike" cap="none" spc="0" normalizeH="0" baseline="0">
                  <a:ln>
                    <a:noFill/>
                  </a:ln>
                  <a:solidFill>
                    <a:srgbClr val="0055A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defRPr>
              </a:lvl8pPr>
              <a:lvl9pPr marL="0" marR="0" indent="3657600" algn="l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600" b="0" i="0" u="none" strike="noStrike" cap="none" spc="0" normalizeH="0" baseline="0">
                  <a:ln>
                    <a:noFill/>
                  </a:ln>
                  <a:solidFill>
                    <a:srgbClr val="0055A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r>
                <a:rPr dirty="0">
                  <a:solidFill>
                    <a:srgbClr val="2CA02C"/>
                  </a:solidFill>
                </a:rPr>
                <a:t>TRN</a:t>
              </a: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CAA63FB2-A1FB-940B-24D4-878486D4F9C3}"/>
              </a:ext>
            </a:extLst>
          </p:cNvPr>
          <p:cNvSpPr txBox="1"/>
          <p:nvPr/>
        </p:nvSpPr>
        <p:spPr>
          <a:xfrm>
            <a:off x="214307" y="1037302"/>
            <a:ext cx="6963522" cy="540000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en-US" sz="2000" dirty="0"/>
              <a:t>Self-Excited Loop: Typical pulse measurement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348661764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1D3352A-5698-C153-0E83-6F55D07CF8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9" y="1080000"/>
            <a:ext cx="6264481" cy="5102130"/>
          </a:xfrm>
        </p:spPr>
        <p:txBody>
          <a:bodyPr/>
          <a:lstStyle/>
          <a:p>
            <a:r>
              <a:rPr lang="en-GB" sz="2400" dirty="0"/>
              <a:t>Heterodyne approach:</a:t>
            </a:r>
          </a:p>
          <a:p>
            <a:pPr marL="571500" lvl="1" indent="-285750"/>
            <a:r>
              <a:rPr lang="en-GB" sz="2100" dirty="0"/>
              <a:t>Drive a high-Q cavity at a frequency, </a:t>
            </a:r>
            <a:r>
              <a:rPr lang="el-GR" sz="2100" dirty="0"/>
              <a:t>ω</a:t>
            </a:r>
            <a:r>
              <a:rPr lang="en-US" sz="2100" baseline="-25000" dirty="0"/>
              <a:t>pump</a:t>
            </a:r>
            <a:r>
              <a:rPr lang="en-US" sz="2100" dirty="0"/>
              <a:t>. </a:t>
            </a:r>
            <a:endParaRPr lang="en-GB" sz="2100" dirty="0"/>
          </a:p>
          <a:p>
            <a:pPr marL="571500" lvl="1" indent="-285750"/>
            <a:r>
              <a:rPr lang="en-GB" sz="2100" dirty="0"/>
              <a:t>Axion interacts with cavity field and transfers energy to a second mode at </a:t>
            </a:r>
            <a:r>
              <a:rPr lang="el-GR" sz="2100" dirty="0"/>
              <a:t>ω</a:t>
            </a:r>
            <a:r>
              <a:rPr lang="en-US" sz="2100" baseline="-25000" dirty="0"/>
              <a:t>signal</a:t>
            </a:r>
            <a:r>
              <a:rPr lang="en-US" sz="2100" dirty="0"/>
              <a:t>.</a:t>
            </a:r>
            <a:endParaRPr lang="en-GB" sz="2100" dirty="0"/>
          </a:p>
          <a:p>
            <a:pPr marL="571500" lvl="1" indent="-285750"/>
            <a:r>
              <a:rPr lang="en-GB" sz="2100" dirty="0"/>
              <a:t>Monitor </a:t>
            </a:r>
            <a:r>
              <a:rPr lang="el-GR" sz="2100" dirty="0"/>
              <a:t>ω</a:t>
            </a:r>
            <a:r>
              <a:rPr lang="en-US" sz="2100" baseline="-25000" dirty="0"/>
              <a:t>sig</a:t>
            </a:r>
            <a:r>
              <a:rPr lang="en-GB" sz="2100" dirty="0"/>
              <a:t>, the axion mass is given </a:t>
            </a:r>
            <a:r>
              <a:rPr lang="en-US" sz="2100" dirty="0"/>
              <a:t>by the frequency difference (</a:t>
            </a:r>
            <a:r>
              <a:rPr lang="el-GR" sz="2100" dirty="0"/>
              <a:t>Δω= ω</a:t>
            </a:r>
            <a:r>
              <a:rPr lang="en-GB" sz="2100" baseline="-25000" dirty="0"/>
              <a:t>pump</a:t>
            </a:r>
            <a:r>
              <a:rPr lang="en-GB" sz="2100" dirty="0"/>
              <a:t> - </a:t>
            </a:r>
            <a:r>
              <a:rPr lang="el-GR" sz="2100" dirty="0"/>
              <a:t>ω</a:t>
            </a:r>
            <a:r>
              <a:rPr lang="en-GB" sz="2100" baseline="-25000" dirty="0"/>
              <a:t>signal</a:t>
            </a:r>
            <a:r>
              <a:rPr lang="en-US" sz="2100" dirty="0"/>
              <a:t>).</a:t>
            </a:r>
            <a:endParaRPr lang="en-GB" sz="2100" dirty="0"/>
          </a:p>
          <a:p>
            <a:pPr marL="571500" lvl="1" indent="-285750"/>
            <a:r>
              <a:rPr lang="en-GB" sz="2100" dirty="0"/>
              <a:t>Mass range can be scanned by varying </a:t>
            </a:r>
            <a:r>
              <a:rPr lang="el-GR" sz="2100" dirty="0"/>
              <a:t>Δω </a:t>
            </a:r>
            <a:r>
              <a:rPr lang="en-US" sz="2100" dirty="0">
                <a:sym typeface="Wingdings" panose="05000000000000000000" pitchFamily="2" charset="2"/>
              </a:rPr>
              <a:t></a:t>
            </a:r>
            <a:r>
              <a:rPr lang="en-US" sz="2100" dirty="0"/>
              <a:t> </a:t>
            </a:r>
            <a:r>
              <a:rPr lang="en-GB" sz="2100" dirty="0"/>
              <a:t>tuning system.</a:t>
            </a:r>
          </a:p>
          <a:p>
            <a:pPr marL="285750" indent="-285750"/>
            <a:r>
              <a:rPr lang="en-GB" sz="2400" dirty="0"/>
              <a:t>Initial tests in Q1 2026</a:t>
            </a:r>
          </a:p>
          <a:p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E9537EB-0A84-2327-4D7B-6AB4339274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challenges: Axion detection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1111D5-ADBE-2B37-D268-372EA65BF4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14/10/2025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F1E749-51F7-9E89-DA0C-011D7E2AC3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D. Barrientos | A Universal Cavity Controller for testing SRF cavities at CERN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0F7394-FD00-20A7-0D67-BEC9CF3335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24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68432BB-6365-33B0-5801-D4B5693A4D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0633" y="1087813"/>
            <a:ext cx="4898167" cy="469483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AA7BB4D-ADB6-2A7C-D13F-EE59B43480AF}"/>
              </a:ext>
            </a:extLst>
          </p:cNvPr>
          <p:cNvSpPr txBox="1"/>
          <p:nvPr/>
        </p:nvSpPr>
        <p:spPr>
          <a:xfrm>
            <a:off x="1694571" y="5977582"/>
            <a:ext cx="8802859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600" dirty="0"/>
              <a:t>L. Millar et al. – 22</a:t>
            </a:r>
            <a:r>
              <a:rPr lang="en-US" sz="1600" baseline="30000" dirty="0"/>
              <a:t>nd</a:t>
            </a:r>
            <a:r>
              <a:rPr lang="en-US" sz="1600" dirty="0"/>
              <a:t> International Conference on RF Superconductivity (SRF2025), Tokyo, Japan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39799873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26366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39F855-8F8C-8D9B-7960-7441542E10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9705F38-C325-FF67-6F63-E7DB10EE4C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9" y="1080000"/>
            <a:ext cx="11376024" cy="3385984"/>
          </a:xfrm>
        </p:spPr>
        <p:txBody>
          <a:bodyPr/>
          <a:lstStyle/>
          <a:p>
            <a:r>
              <a:rPr lang="en-GB" dirty="0"/>
              <a:t>Development and validation of SRF Cavities</a:t>
            </a:r>
          </a:p>
          <a:p>
            <a:pPr lvl="1"/>
            <a:r>
              <a:rPr lang="en-GB" b="1" dirty="0"/>
              <a:t>Context</a:t>
            </a:r>
            <a:r>
              <a:rPr lang="en-GB" dirty="0"/>
              <a:t>: LLRF must follow cavity testing as they progress through their preparation cycle </a:t>
            </a:r>
          </a:p>
          <a:p>
            <a:pPr lvl="2"/>
            <a:r>
              <a:rPr lang="en-GB" dirty="0"/>
              <a:t>RF measurement from bare cavities to beam-ready cryomodules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D4B6B4E-38D2-95C1-2708-5E18959F06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Motivation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7A3E57-6BF8-0F8C-35AF-164A72FA44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14/10/2025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2A14C9-C237-4C1C-2900-E472BB3C42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D. Barrientos | A Universal Cavity Controller for testing SRF cavities at CERN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26B117-BEC1-F1CA-1A92-A88EF1B722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3</a:t>
            </a:fld>
            <a:endParaRPr lang="en-US" dirty="0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0B4A68E0-DC77-C30D-BC88-7958DC26FF07}"/>
              </a:ext>
            </a:extLst>
          </p:cNvPr>
          <p:cNvGrpSpPr>
            <a:grpSpLocks noChangeAspect="1"/>
          </p:cNvGrpSpPr>
          <p:nvPr/>
        </p:nvGrpSpPr>
        <p:grpSpPr>
          <a:xfrm>
            <a:off x="43753" y="3132238"/>
            <a:ext cx="3586031" cy="3183913"/>
            <a:chOff x="3172578" y="833395"/>
            <a:chExt cx="5846844" cy="5191210"/>
          </a:xfrm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774570A4-41F6-96F3-9154-00FB08850063}"/>
                </a:ext>
              </a:extLst>
            </p:cNvPr>
            <p:cNvSpPr/>
            <p:nvPr/>
          </p:nvSpPr>
          <p:spPr>
            <a:xfrm>
              <a:off x="3172578" y="3631591"/>
              <a:ext cx="2159001" cy="2159001"/>
            </a:xfrm>
            <a:prstGeom prst="ellipse">
              <a:avLst/>
            </a:prstGeom>
            <a:blipFill>
              <a:blip r:embed="rId2"/>
              <a:stretch>
                <a:fillRect/>
              </a:stretch>
            </a:blipFill>
            <a:ln w="25400">
              <a:solidFill>
                <a:srgbClr val="0093BE"/>
              </a:solidFill>
            </a:ln>
          </p:spPr>
          <p:txBody>
            <a:bodyPr lIns="45719" rIns="45719"/>
            <a:lstStyle>
              <a:def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l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600" b="0" i="0" u="none" strike="noStrike" cap="none" spc="0" normalizeH="0" baseline="0">
                  <a:ln>
                    <a:noFill/>
                  </a:ln>
                  <a:solidFill>
                    <a:srgbClr val="0055A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defRPr>
              </a:lvl1pPr>
              <a:lvl2pPr marL="0" marR="0" indent="457200" algn="l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600" b="0" i="0" u="none" strike="noStrike" cap="none" spc="0" normalizeH="0" baseline="0">
                  <a:ln>
                    <a:noFill/>
                  </a:ln>
                  <a:solidFill>
                    <a:srgbClr val="0055A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defRPr>
              </a:lvl2pPr>
              <a:lvl3pPr marL="0" marR="0" indent="914400" algn="l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600" b="0" i="0" u="none" strike="noStrike" cap="none" spc="0" normalizeH="0" baseline="0">
                  <a:ln>
                    <a:noFill/>
                  </a:ln>
                  <a:solidFill>
                    <a:srgbClr val="0055A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defRPr>
              </a:lvl3pPr>
              <a:lvl4pPr marL="0" marR="0" indent="1371600" algn="l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600" b="0" i="0" u="none" strike="noStrike" cap="none" spc="0" normalizeH="0" baseline="0">
                  <a:ln>
                    <a:noFill/>
                  </a:ln>
                  <a:solidFill>
                    <a:srgbClr val="0055A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defRPr>
              </a:lvl4pPr>
              <a:lvl5pPr marL="0" marR="0" indent="1828800" algn="l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600" b="0" i="0" u="none" strike="noStrike" cap="none" spc="0" normalizeH="0" baseline="0">
                  <a:ln>
                    <a:noFill/>
                  </a:ln>
                  <a:solidFill>
                    <a:srgbClr val="0055A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defRPr>
              </a:lvl5pPr>
              <a:lvl6pPr marL="0" marR="0" indent="2286000" algn="l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600" b="0" i="0" u="none" strike="noStrike" cap="none" spc="0" normalizeH="0" baseline="0">
                  <a:ln>
                    <a:noFill/>
                  </a:ln>
                  <a:solidFill>
                    <a:srgbClr val="0055A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defRPr>
              </a:lvl6pPr>
              <a:lvl7pPr marL="0" marR="0" indent="2743200" algn="l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600" b="0" i="0" u="none" strike="noStrike" cap="none" spc="0" normalizeH="0" baseline="0">
                  <a:ln>
                    <a:noFill/>
                  </a:ln>
                  <a:solidFill>
                    <a:srgbClr val="0055A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defRPr>
              </a:lvl7pPr>
              <a:lvl8pPr marL="0" marR="0" indent="3200400" algn="l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600" b="0" i="0" u="none" strike="noStrike" cap="none" spc="0" normalizeH="0" baseline="0">
                  <a:ln>
                    <a:noFill/>
                  </a:ln>
                  <a:solidFill>
                    <a:srgbClr val="0055A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defRPr>
              </a:lvl8pPr>
              <a:lvl9pPr marL="0" marR="0" indent="3657600" algn="l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600" b="0" i="0" u="none" strike="noStrike" cap="none" spc="0" normalizeH="0" baseline="0">
                  <a:ln>
                    <a:noFill/>
                  </a:ln>
                  <a:solidFill>
                    <a:srgbClr val="0055A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457200">
                <a:defRPr sz="1800">
                  <a:solidFill>
                    <a:schemeClr val="accent1">
                      <a:lumOff val="51343"/>
                    </a:schemeClr>
                  </a:solidFill>
                </a:defRPr>
              </a:pPr>
              <a:endParaRPr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098C7825-80B1-3834-E169-54995DD1B3DB}"/>
                </a:ext>
              </a:extLst>
            </p:cNvPr>
            <p:cNvSpPr/>
            <p:nvPr/>
          </p:nvSpPr>
          <p:spPr>
            <a:xfrm>
              <a:off x="3241529" y="875444"/>
              <a:ext cx="2021100" cy="2159001"/>
            </a:xfrm>
            <a:prstGeom prst="ellipse">
              <a:avLst/>
            </a:prstGeom>
            <a:blipFill>
              <a:blip r:embed="rId3"/>
              <a:stretch>
                <a:fillRect/>
              </a:stretch>
            </a:blipFill>
            <a:ln w="25400">
              <a:solidFill>
                <a:srgbClr val="0093BE"/>
              </a:solidFill>
            </a:ln>
          </p:spPr>
          <p:txBody>
            <a:bodyPr lIns="45719" rIns="45719"/>
            <a:lstStyle>
              <a:def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l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600" b="0" i="0" u="none" strike="noStrike" cap="none" spc="0" normalizeH="0" baseline="0">
                  <a:ln>
                    <a:noFill/>
                  </a:ln>
                  <a:solidFill>
                    <a:srgbClr val="0055A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defRPr>
              </a:lvl1pPr>
              <a:lvl2pPr marL="0" marR="0" indent="457200" algn="l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600" b="0" i="0" u="none" strike="noStrike" cap="none" spc="0" normalizeH="0" baseline="0">
                  <a:ln>
                    <a:noFill/>
                  </a:ln>
                  <a:solidFill>
                    <a:srgbClr val="0055A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defRPr>
              </a:lvl2pPr>
              <a:lvl3pPr marL="0" marR="0" indent="914400" algn="l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600" b="0" i="0" u="none" strike="noStrike" cap="none" spc="0" normalizeH="0" baseline="0">
                  <a:ln>
                    <a:noFill/>
                  </a:ln>
                  <a:solidFill>
                    <a:srgbClr val="0055A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defRPr>
              </a:lvl3pPr>
              <a:lvl4pPr marL="0" marR="0" indent="1371600" algn="l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600" b="0" i="0" u="none" strike="noStrike" cap="none" spc="0" normalizeH="0" baseline="0">
                  <a:ln>
                    <a:noFill/>
                  </a:ln>
                  <a:solidFill>
                    <a:srgbClr val="0055A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defRPr>
              </a:lvl4pPr>
              <a:lvl5pPr marL="0" marR="0" indent="1828800" algn="l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600" b="0" i="0" u="none" strike="noStrike" cap="none" spc="0" normalizeH="0" baseline="0">
                  <a:ln>
                    <a:noFill/>
                  </a:ln>
                  <a:solidFill>
                    <a:srgbClr val="0055A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defRPr>
              </a:lvl5pPr>
              <a:lvl6pPr marL="0" marR="0" indent="2286000" algn="l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600" b="0" i="0" u="none" strike="noStrike" cap="none" spc="0" normalizeH="0" baseline="0">
                  <a:ln>
                    <a:noFill/>
                  </a:ln>
                  <a:solidFill>
                    <a:srgbClr val="0055A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defRPr>
              </a:lvl6pPr>
              <a:lvl7pPr marL="0" marR="0" indent="2743200" algn="l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600" b="0" i="0" u="none" strike="noStrike" cap="none" spc="0" normalizeH="0" baseline="0">
                  <a:ln>
                    <a:noFill/>
                  </a:ln>
                  <a:solidFill>
                    <a:srgbClr val="0055A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defRPr>
              </a:lvl7pPr>
              <a:lvl8pPr marL="0" marR="0" indent="3200400" algn="l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600" b="0" i="0" u="none" strike="noStrike" cap="none" spc="0" normalizeH="0" baseline="0">
                  <a:ln>
                    <a:noFill/>
                  </a:ln>
                  <a:solidFill>
                    <a:srgbClr val="0055A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defRPr>
              </a:lvl8pPr>
              <a:lvl9pPr marL="0" marR="0" indent="3657600" algn="l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600" b="0" i="0" u="none" strike="noStrike" cap="none" spc="0" normalizeH="0" baseline="0">
                  <a:ln>
                    <a:noFill/>
                  </a:ln>
                  <a:solidFill>
                    <a:srgbClr val="0055A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457200">
                <a:defRPr sz="1800">
                  <a:solidFill>
                    <a:schemeClr val="accent1">
                      <a:lumOff val="51343"/>
                    </a:schemeClr>
                  </a:solidFill>
                </a:defRPr>
              </a:pPr>
              <a:endParaRPr/>
            </a:p>
          </p:txBody>
        </p:sp>
        <p:pic>
          <p:nvPicPr>
            <p:cNvPr id="25" name="Picture 24" descr="Picture 5">
              <a:extLst>
                <a:ext uri="{FF2B5EF4-FFF2-40B4-BE49-F238E27FC236}">
                  <a16:creationId xmlns:a16="http://schemas.microsoft.com/office/drawing/2014/main" id="{B41C692C-9C07-86A1-CFBC-61E71FE8DCB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424" t="5354" r="16247"/>
            <a:stretch>
              <a:fillRect/>
            </a:stretch>
          </p:blipFill>
          <p:spPr>
            <a:xfrm>
              <a:off x="5812299" y="833395"/>
              <a:ext cx="3207123" cy="5191210"/>
            </a:xfrm>
            <a:prstGeom prst="rect">
              <a:avLst/>
            </a:prstGeom>
            <a:ln w="12700">
              <a:miter lim="400000"/>
            </a:ln>
          </p:spPr>
        </p:pic>
      </p:grpSp>
      <p:sp>
        <p:nvSpPr>
          <p:cNvPr id="28" name="Content Placeholder 1">
            <a:extLst>
              <a:ext uri="{FF2B5EF4-FFF2-40B4-BE49-F238E27FC236}">
                <a16:creationId xmlns:a16="http://schemas.microsoft.com/office/drawing/2014/main" id="{C7464E6D-209A-5B14-7483-3879F052B8E5}"/>
              </a:ext>
            </a:extLst>
          </p:cNvPr>
          <p:cNvSpPr txBox="1">
            <a:spLocks/>
          </p:cNvSpPr>
          <p:nvPr/>
        </p:nvSpPr>
        <p:spPr>
          <a:xfrm>
            <a:off x="86043" y="2791782"/>
            <a:ext cx="3530489" cy="34045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spcAft>
                <a:spcPts val="400"/>
              </a:spcAft>
              <a:buFont typeface="Arial" panose="020B0604020202020204" pitchFamily="34" charset="0"/>
              <a:buChar char="•"/>
              <a:tabLst/>
              <a:defRPr sz="2100" b="1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28650" indent="-2619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89000" indent="-2603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09675" indent="-26987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00000"/>
              <a:buFont typeface="Arial" charset="0"/>
              <a:buChar char="•"/>
              <a:defRPr sz="16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/>
              <a:t>Cavity validation</a:t>
            </a:r>
          </a:p>
        </p:txBody>
      </p:sp>
      <p:pic>
        <p:nvPicPr>
          <p:cNvPr id="32" name="F4FF0AB9-D2B3-4BDD-A2EB-C7E90145B6A4" descr="IMG_5646.jpg">
            <a:extLst>
              <a:ext uri="{FF2B5EF4-FFF2-40B4-BE49-F238E27FC236}">
                <a16:creationId xmlns:a16="http://schemas.microsoft.com/office/drawing/2014/main" id="{5F5B3BC4-AAFB-A0A2-DB15-ED30A05A0C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951860" y="3543893"/>
            <a:ext cx="4086559" cy="236060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33" descr="A machine with many wires and switches&#10;&#10;Description automatically generated">
            <a:extLst>
              <a:ext uri="{FF2B5EF4-FFF2-40B4-BE49-F238E27FC236}">
                <a16:creationId xmlns:a16="http://schemas.microsoft.com/office/drawing/2014/main" id="{F4B7F961-520B-1B11-BDDA-3D366354470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85860" y="3130156"/>
            <a:ext cx="2835965" cy="3184801"/>
          </a:xfrm>
          <a:prstGeom prst="rect">
            <a:avLst/>
          </a:prstGeom>
        </p:spPr>
      </p:pic>
      <p:sp>
        <p:nvSpPr>
          <p:cNvPr id="35" name="Content Placeholder 1">
            <a:extLst>
              <a:ext uri="{FF2B5EF4-FFF2-40B4-BE49-F238E27FC236}">
                <a16:creationId xmlns:a16="http://schemas.microsoft.com/office/drawing/2014/main" id="{1A3D9671-2C3E-5B61-CDD5-8F1D06C4D849}"/>
              </a:ext>
            </a:extLst>
          </p:cNvPr>
          <p:cNvSpPr txBox="1">
            <a:spLocks/>
          </p:cNvSpPr>
          <p:nvPr/>
        </p:nvSpPr>
        <p:spPr>
          <a:xfrm>
            <a:off x="4138597" y="2812784"/>
            <a:ext cx="3530489" cy="34045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spcAft>
                <a:spcPts val="400"/>
              </a:spcAft>
              <a:buFont typeface="Arial" panose="020B0604020202020204" pitchFamily="34" charset="0"/>
              <a:buChar char="•"/>
              <a:tabLst/>
              <a:defRPr sz="2100" b="1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28650" indent="-2619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89000" indent="-2603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09675" indent="-26987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00000"/>
              <a:buFont typeface="Arial" charset="0"/>
              <a:buChar char="•"/>
              <a:defRPr sz="16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/>
              <a:t>LLRF example system</a:t>
            </a:r>
          </a:p>
        </p:txBody>
      </p:sp>
      <p:sp>
        <p:nvSpPr>
          <p:cNvPr id="36" name="Content Placeholder 1">
            <a:extLst>
              <a:ext uri="{FF2B5EF4-FFF2-40B4-BE49-F238E27FC236}">
                <a16:creationId xmlns:a16="http://schemas.microsoft.com/office/drawing/2014/main" id="{CFA26FDB-09A4-C0BF-3A94-3DDC8F82CA28}"/>
              </a:ext>
            </a:extLst>
          </p:cNvPr>
          <p:cNvSpPr txBox="1">
            <a:spLocks/>
          </p:cNvSpPr>
          <p:nvPr/>
        </p:nvSpPr>
        <p:spPr>
          <a:xfrm>
            <a:off x="8229894" y="2791782"/>
            <a:ext cx="3530489" cy="34045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spcAft>
                <a:spcPts val="400"/>
              </a:spcAft>
              <a:buFont typeface="Arial" panose="020B0604020202020204" pitchFamily="34" charset="0"/>
              <a:buChar char="•"/>
              <a:tabLst/>
              <a:defRPr sz="2100" b="1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28650" indent="-2619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89000" indent="-2603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09675" indent="-26987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00000"/>
              <a:buFont typeface="Arial" charset="0"/>
              <a:buChar char="•"/>
              <a:defRPr sz="16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/>
              <a:t>Cryomodule validation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72F82FE-9FAA-BA64-E22F-23A08F76F731}"/>
              </a:ext>
            </a:extLst>
          </p:cNvPr>
          <p:cNvSpPr txBox="1"/>
          <p:nvPr/>
        </p:nvSpPr>
        <p:spPr>
          <a:xfrm>
            <a:off x="7545372" y="6049513"/>
            <a:ext cx="4493218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600" dirty="0"/>
              <a:t>Images courtesy of HL-LHC WP4 – Crab Cavities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36454505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1A086F-9983-5674-8DF7-7483B39CF3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3F775D0-3AB7-307B-120D-400273D28A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9" y="1080000"/>
            <a:ext cx="11376024" cy="3385984"/>
          </a:xfrm>
        </p:spPr>
        <p:txBody>
          <a:bodyPr/>
          <a:lstStyle/>
          <a:p>
            <a:r>
              <a:rPr lang="en-GB" dirty="0"/>
              <a:t>Development and validation of SRF Cavities</a:t>
            </a:r>
          </a:p>
          <a:p>
            <a:pPr lvl="1"/>
            <a:r>
              <a:rPr lang="en-GB" b="1" dirty="0"/>
              <a:t>Requirement</a:t>
            </a:r>
            <a:r>
              <a:rPr lang="en-GB" dirty="0"/>
              <a:t>: Common architecture to ensure coherence across measurement campaigns</a:t>
            </a:r>
          </a:p>
          <a:p>
            <a:pPr lvl="2"/>
            <a:r>
              <a:rPr lang="en-GB" dirty="0"/>
              <a:t>Measurements include both pulsed and continuous powering operational modes</a:t>
            </a:r>
          </a:p>
          <a:p>
            <a:pPr lvl="2"/>
            <a:r>
              <a:rPr lang="en-GB" dirty="0"/>
              <a:t>Self-Excited Loop and Generator Driven modes required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38EF345-0A73-650A-A03C-8EBC17C742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Motivation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BAD8AF-2F5A-A6D3-2548-FBE0F26A5A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14/10/2025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F3DC52-4F9A-C189-F420-D17228265C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D. Barrientos | A Universal Cavity Controller for testing SRF cavities at CERN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68EA7F-7D79-EF8E-63C7-B7156749C9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4</a:t>
            </a:fld>
            <a:endParaRPr lang="en-US" dirty="0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160EB45C-4331-0480-5533-6276722FEBFF}"/>
              </a:ext>
            </a:extLst>
          </p:cNvPr>
          <p:cNvGrpSpPr>
            <a:grpSpLocks noChangeAspect="1"/>
          </p:cNvGrpSpPr>
          <p:nvPr/>
        </p:nvGrpSpPr>
        <p:grpSpPr>
          <a:xfrm>
            <a:off x="43753" y="3132238"/>
            <a:ext cx="3586031" cy="3183913"/>
            <a:chOff x="3172578" y="833395"/>
            <a:chExt cx="5846844" cy="5191210"/>
          </a:xfrm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DCDD138E-F9FC-FAE0-046A-95D88FE95FA6}"/>
                </a:ext>
              </a:extLst>
            </p:cNvPr>
            <p:cNvSpPr/>
            <p:nvPr/>
          </p:nvSpPr>
          <p:spPr>
            <a:xfrm>
              <a:off x="3172578" y="3631591"/>
              <a:ext cx="2159001" cy="2159001"/>
            </a:xfrm>
            <a:prstGeom prst="ellipse">
              <a:avLst/>
            </a:prstGeom>
            <a:blipFill>
              <a:blip r:embed="rId2"/>
              <a:stretch>
                <a:fillRect/>
              </a:stretch>
            </a:blipFill>
            <a:ln w="25400">
              <a:solidFill>
                <a:srgbClr val="0093BE"/>
              </a:solidFill>
            </a:ln>
          </p:spPr>
          <p:txBody>
            <a:bodyPr lIns="45719" rIns="45719"/>
            <a:lstStyle>
              <a:def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l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600" b="0" i="0" u="none" strike="noStrike" cap="none" spc="0" normalizeH="0" baseline="0">
                  <a:ln>
                    <a:noFill/>
                  </a:ln>
                  <a:solidFill>
                    <a:srgbClr val="0055A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defRPr>
              </a:lvl1pPr>
              <a:lvl2pPr marL="0" marR="0" indent="457200" algn="l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600" b="0" i="0" u="none" strike="noStrike" cap="none" spc="0" normalizeH="0" baseline="0">
                  <a:ln>
                    <a:noFill/>
                  </a:ln>
                  <a:solidFill>
                    <a:srgbClr val="0055A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defRPr>
              </a:lvl2pPr>
              <a:lvl3pPr marL="0" marR="0" indent="914400" algn="l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600" b="0" i="0" u="none" strike="noStrike" cap="none" spc="0" normalizeH="0" baseline="0">
                  <a:ln>
                    <a:noFill/>
                  </a:ln>
                  <a:solidFill>
                    <a:srgbClr val="0055A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defRPr>
              </a:lvl3pPr>
              <a:lvl4pPr marL="0" marR="0" indent="1371600" algn="l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600" b="0" i="0" u="none" strike="noStrike" cap="none" spc="0" normalizeH="0" baseline="0">
                  <a:ln>
                    <a:noFill/>
                  </a:ln>
                  <a:solidFill>
                    <a:srgbClr val="0055A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defRPr>
              </a:lvl4pPr>
              <a:lvl5pPr marL="0" marR="0" indent="1828800" algn="l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600" b="0" i="0" u="none" strike="noStrike" cap="none" spc="0" normalizeH="0" baseline="0">
                  <a:ln>
                    <a:noFill/>
                  </a:ln>
                  <a:solidFill>
                    <a:srgbClr val="0055A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defRPr>
              </a:lvl5pPr>
              <a:lvl6pPr marL="0" marR="0" indent="2286000" algn="l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600" b="0" i="0" u="none" strike="noStrike" cap="none" spc="0" normalizeH="0" baseline="0">
                  <a:ln>
                    <a:noFill/>
                  </a:ln>
                  <a:solidFill>
                    <a:srgbClr val="0055A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defRPr>
              </a:lvl6pPr>
              <a:lvl7pPr marL="0" marR="0" indent="2743200" algn="l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600" b="0" i="0" u="none" strike="noStrike" cap="none" spc="0" normalizeH="0" baseline="0">
                  <a:ln>
                    <a:noFill/>
                  </a:ln>
                  <a:solidFill>
                    <a:srgbClr val="0055A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defRPr>
              </a:lvl7pPr>
              <a:lvl8pPr marL="0" marR="0" indent="3200400" algn="l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600" b="0" i="0" u="none" strike="noStrike" cap="none" spc="0" normalizeH="0" baseline="0">
                  <a:ln>
                    <a:noFill/>
                  </a:ln>
                  <a:solidFill>
                    <a:srgbClr val="0055A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defRPr>
              </a:lvl8pPr>
              <a:lvl9pPr marL="0" marR="0" indent="3657600" algn="l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600" b="0" i="0" u="none" strike="noStrike" cap="none" spc="0" normalizeH="0" baseline="0">
                  <a:ln>
                    <a:noFill/>
                  </a:ln>
                  <a:solidFill>
                    <a:srgbClr val="0055A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457200">
                <a:defRPr sz="1800">
                  <a:solidFill>
                    <a:schemeClr val="accent1">
                      <a:lumOff val="51343"/>
                    </a:schemeClr>
                  </a:solidFill>
                </a:defRPr>
              </a:pPr>
              <a:endParaRPr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3213DAEB-D04F-A4AE-1984-C9760247A334}"/>
                </a:ext>
              </a:extLst>
            </p:cNvPr>
            <p:cNvSpPr/>
            <p:nvPr/>
          </p:nvSpPr>
          <p:spPr>
            <a:xfrm>
              <a:off x="3241529" y="875444"/>
              <a:ext cx="2021100" cy="2159001"/>
            </a:xfrm>
            <a:prstGeom prst="ellipse">
              <a:avLst/>
            </a:prstGeom>
            <a:blipFill>
              <a:blip r:embed="rId3"/>
              <a:stretch>
                <a:fillRect/>
              </a:stretch>
            </a:blipFill>
            <a:ln w="25400">
              <a:solidFill>
                <a:srgbClr val="0093BE"/>
              </a:solidFill>
            </a:ln>
          </p:spPr>
          <p:txBody>
            <a:bodyPr lIns="45719" rIns="45719"/>
            <a:lstStyle>
              <a:def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l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600" b="0" i="0" u="none" strike="noStrike" cap="none" spc="0" normalizeH="0" baseline="0">
                  <a:ln>
                    <a:noFill/>
                  </a:ln>
                  <a:solidFill>
                    <a:srgbClr val="0055A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defRPr>
              </a:lvl1pPr>
              <a:lvl2pPr marL="0" marR="0" indent="457200" algn="l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600" b="0" i="0" u="none" strike="noStrike" cap="none" spc="0" normalizeH="0" baseline="0">
                  <a:ln>
                    <a:noFill/>
                  </a:ln>
                  <a:solidFill>
                    <a:srgbClr val="0055A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defRPr>
              </a:lvl2pPr>
              <a:lvl3pPr marL="0" marR="0" indent="914400" algn="l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600" b="0" i="0" u="none" strike="noStrike" cap="none" spc="0" normalizeH="0" baseline="0">
                  <a:ln>
                    <a:noFill/>
                  </a:ln>
                  <a:solidFill>
                    <a:srgbClr val="0055A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defRPr>
              </a:lvl3pPr>
              <a:lvl4pPr marL="0" marR="0" indent="1371600" algn="l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600" b="0" i="0" u="none" strike="noStrike" cap="none" spc="0" normalizeH="0" baseline="0">
                  <a:ln>
                    <a:noFill/>
                  </a:ln>
                  <a:solidFill>
                    <a:srgbClr val="0055A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defRPr>
              </a:lvl4pPr>
              <a:lvl5pPr marL="0" marR="0" indent="1828800" algn="l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600" b="0" i="0" u="none" strike="noStrike" cap="none" spc="0" normalizeH="0" baseline="0">
                  <a:ln>
                    <a:noFill/>
                  </a:ln>
                  <a:solidFill>
                    <a:srgbClr val="0055A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defRPr>
              </a:lvl5pPr>
              <a:lvl6pPr marL="0" marR="0" indent="2286000" algn="l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600" b="0" i="0" u="none" strike="noStrike" cap="none" spc="0" normalizeH="0" baseline="0">
                  <a:ln>
                    <a:noFill/>
                  </a:ln>
                  <a:solidFill>
                    <a:srgbClr val="0055A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defRPr>
              </a:lvl6pPr>
              <a:lvl7pPr marL="0" marR="0" indent="2743200" algn="l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600" b="0" i="0" u="none" strike="noStrike" cap="none" spc="0" normalizeH="0" baseline="0">
                  <a:ln>
                    <a:noFill/>
                  </a:ln>
                  <a:solidFill>
                    <a:srgbClr val="0055A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defRPr>
              </a:lvl7pPr>
              <a:lvl8pPr marL="0" marR="0" indent="3200400" algn="l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600" b="0" i="0" u="none" strike="noStrike" cap="none" spc="0" normalizeH="0" baseline="0">
                  <a:ln>
                    <a:noFill/>
                  </a:ln>
                  <a:solidFill>
                    <a:srgbClr val="0055A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defRPr>
              </a:lvl8pPr>
              <a:lvl9pPr marL="0" marR="0" indent="3657600" algn="l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600" b="0" i="0" u="none" strike="noStrike" cap="none" spc="0" normalizeH="0" baseline="0">
                  <a:ln>
                    <a:noFill/>
                  </a:ln>
                  <a:solidFill>
                    <a:srgbClr val="0055A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457200">
                <a:defRPr sz="1800">
                  <a:solidFill>
                    <a:schemeClr val="accent1">
                      <a:lumOff val="51343"/>
                    </a:schemeClr>
                  </a:solidFill>
                </a:defRPr>
              </a:pPr>
              <a:endParaRPr/>
            </a:p>
          </p:txBody>
        </p:sp>
        <p:pic>
          <p:nvPicPr>
            <p:cNvPr id="25" name="Picture 24" descr="Picture 5">
              <a:extLst>
                <a:ext uri="{FF2B5EF4-FFF2-40B4-BE49-F238E27FC236}">
                  <a16:creationId xmlns:a16="http://schemas.microsoft.com/office/drawing/2014/main" id="{313E89EA-33B0-70D4-C06B-B70F7875C85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424" t="5354" r="16247"/>
            <a:stretch>
              <a:fillRect/>
            </a:stretch>
          </p:blipFill>
          <p:spPr>
            <a:xfrm>
              <a:off x="5812299" y="833395"/>
              <a:ext cx="3207123" cy="5191210"/>
            </a:xfrm>
            <a:prstGeom prst="rect">
              <a:avLst/>
            </a:prstGeom>
            <a:ln w="12700">
              <a:miter lim="400000"/>
            </a:ln>
          </p:spPr>
        </p:pic>
      </p:grpSp>
      <p:sp>
        <p:nvSpPr>
          <p:cNvPr id="28" name="Content Placeholder 1">
            <a:extLst>
              <a:ext uri="{FF2B5EF4-FFF2-40B4-BE49-F238E27FC236}">
                <a16:creationId xmlns:a16="http://schemas.microsoft.com/office/drawing/2014/main" id="{B889BB49-0109-C017-DBA4-B93D23C7DA82}"/>
              </a:ext>
            </a:extLst>
          </p:cNvPr>
          <p:cNvSpPr txBox="1">
            <a:spLocks/>
          </p:cNvSpPr>
          <p:nvPr/>
        </p:nvSpPr>
        <p:spPr>
          <a:xfrm>
            <a:off x="86043" y="2791782"/>
            <a:ext cx="3530489" cy="34045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spcAft>
                <a:spcPts val="400"/>
              </a:spcAft>
              <a:buFont typeface="Arial" panose="020B0604020202020204" pitchFamily="34" charset="0"/>
              <a:buChar char="•"/>
              <a:tabLst/>
              <a:defRPr sz="2100" b="1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28650" indent="-2619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89000" indent="-2603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09675" indent="-26987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00000"/>
              <a:buFont typeface="Arial" charset="0"/>
              <a:buChar char="•"/>
              <a:defRPr sz="16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/>
              <a:t>Cavity validation</a:t>
            </a:r>
          </a:p>
        </p:txBody>
      </p:sp>
      <p:pic>
        <p:nvPicPr>
          <p:cNvPr id="32" name="F4FF0AB9-D2B3-4BDD-A2EB-C7E90145B6A4" descr="IMG_5646.jpg">
            <a:extLst>
              <a:ext uri="{FF2B5EF4-FFF2-40B4-BE49-F238E27FC236}">
                <a16:creationId xmlns:a16="http://schemas.microsoft.com/office/drawing/2014/main" id="{9F9BE238-6D42-9D07-3CC5-32E424129A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951860" y="3543893"/>
            <a:ext cx="4086559" cy="236060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33" descr="A machine with many wires and switches&#10;&#10;Description automatically generated">
            <a:extLst>
              <a:ext uri="{FF2B5EF4-FFF2-40B4-BE49-F238E27FC236}">
                <a16:creationId xmlns:a16="http://schemas.microsoft.com/office/drawing/2014/main" id="{3EF626BD-96CE-4460-D81B-B55621CF391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85860" y="3130156"/>
            <a:ext cx="2835965" cy="3184801"/>
          </a:xfrm>
          <a:prstGeom prst="rect">
            <a:avLst/>
          </a:prstGeom>
        </p:spPr>
      </p:pic>
      <p:sp>
        <p:nvSpPr>
          <p:cNvPr id="35" name="Content Placeholder 1">
            <a:extLst>
              <a:ext uri="{FF2B5EF4-FFF2-40B4-BE49-F238E27FC236}">
                <a16:creationId xmlns:a16="http://schemas.microsoft.com/office/drawing/2014/main" id="{2B633D7D-1062-04B9-57C5-512A4E629A78}"/>
              </a:ext>
            </a:extLst>
          </p:cNvPr>
          <p:cNvSpPr txBox="1">
            <a:spLocks/>
          </p:cNvSpPr>
          <p:nvPr/>
        </p:nvSpPr>
        <p:spPr>
          <a:xfrm>
            <a:off x="4138597" y="2812784"/>
            <a:ext cx="3530489" cy="34045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spcAft>
                <a:spcPts val="400"/>
              </a:spcAft>
              <a:buFont typeface="Arial" panose="020B0604020202020204" pitchFamily="34" charset="0"/>
              <a:buChar char="•"/>
              <a:tabLst/>
              <a:defRPr sz="2100" b="1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28650" indent="-2619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89000" indent="-2603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09675" indent="-26987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00000"/>
              <a:buFont typeface="Arial" charset="0"/>
              <a:buChar char="•"/>
              <a:defRPr sz="16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/>
              <a:t>LLRF example system</a:t>
            </a:r>
          </a:p>
        </p:txBody>
      </p:sp>
      <p:sp>
        <p:nvSpPr>
          <p:cNvPr id="36" name="Content Placeholder 1">
            <a:extLst>
              <a:ext uri="{FF2B5EF4-FFF2-40B4-BE49-F238E27FC236}">
                <a16:creationId xmlns:a16="http://schemas.microsoft.com/office/drawing/2014/main" id="{CF28A4D8-0E2E-718B-5698-CFDF32AE6844}"/>
              </a:ext>
            </a:extLst>
          </p:cNvPr>
          <p:cNvSpPr txBox="1">
            <a:spLocks/>
          </p:cNvSpPr>
          <p:nvPr/>
        </p:nvSpPr>
        <p:spPr>
          <a:xfrm>
            <a:off x="8229894" y="2791782"/>
            <a:ext cx="3530489" cy="34045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spcAft>
                <a:spcPts val="400"/>
              </a:spcAft>
              <a:buFont typeface="Arial" panose="020B0604020202020204" pitchFamily="34" charset="0"/>
              <a:buChar char="•"/>
              <a:tabLst/>
              <a:defRPr sz="2100" b="1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28650" indent="-2619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89000" indent="-2603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09675" indent="-26987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00000"/>
              <a:buFont typeface="Arial" charset="0"/>
              <a:buChar char="•"/>
              <a:defRPr sz="16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/>
              <a:t>Cryomodule validation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965EFC2-FE5C-B2A2-006C-22BF8AABC21D}"/>
              </a:ext>
            </a:extLst>
          </p:cNvPr>
          <p:cNvSpPr txBox="1"/>
          <p:nvPr/>
        </p:nvSpPr>
        <p:spPr>
          <a:xfrm>
            <a:off x="7545372" y="6049513"/>
            <a:ext cx="4493218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600" dirty="0"/>
              <a:t>Images courtesy of HL-LHC WP4 – Crab Cavities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28334651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8110E96-06EE-F1E8-C44F-8A7EB3B7F0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System architecture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0FAD2D-CB5F-7503-C67C-3CA7126804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14/10/2025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5C6452-A045-F3F5-C49A-BD4C291B71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D. Barrientos | A Universal Cavity Controller for testing SRF cavities at CERN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BBA847-85F3-4150-50BB-4D647BF426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15BAC12-FB5F-E44A-9EB3-84338517AA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039" y="1960573"/>
            <a:ext cx="11723922" cy="320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7378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D9A356-40C2-0614-6836-8B5D8C89B9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BC2DF9C-3CBC-D0C5-87A0-74EEE7EE64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System architecture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B9CB08-BD04-05B3-8FE5-F717E408FD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14/10/2025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AFB025-43FD-94E4-181D-304EFF4E0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D. Barrientos | A Universal Cavity Controller for testing SRF cavities at CERN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C426B5-44E8-5041-C092-DC5D74D658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95D0240-82B1-2684-6817-CD637E53AB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039" y="1960573"/>
            <a:ext cx="11723922" cy="320699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0EED0DA-FA7E-4195-7127-D014BB3933CF}"/>
              </a:ext>
            </a:extLst>
          </p:cNvPr>
          <p:cNvSpPr txBox="1"/>
          <p:nvPr/>
        </p:nvSpPr>
        <p:spPr>
          <a:xfrm>
            <a:off x="6587289" y="5620707"/>
            <a:ext cx="5370672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400" dirty="0">
                <a:solidFill>
                  <a:srgbClr val="FF7F0E"/>
                </a:solidFill>
              </a:rPr>
              <a:t>LLRF cavity controller standardization</a:t>
            </a:r>
            <a:endParaRPr lang="en-GB" sz="2400" dirty="0">
              <a:solidFill>
                <a:srgbClr val="FF7F0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39744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7F9739-0DC4-1101-87AE-7A7BC0207C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A green circuit board on a black surface&#10;&#10;AI-generated content may be incorrect.">
            <a:extLst>
              <a:ext uri="{FF2B5EF4-FFF2-40B4-BE49-F238E27FC236}">
                <a16:creationId xmlns:a16="http://schemas.microsoft.com/office/drawing/2014/main" id="{1A7387F3-BC74-7C47-18FA-2B77A1DCD5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8604" t="27473" r="4469" b="21500"/>
          <a:stretch>
            <a:fillRect/>
          </a:stretch>
        </p:blipFill>
        <p:spPr>
          <a:xfrm rot="5400000">
            <a:off x="-1102220" y="2414564"/>
            <a:ext cx="5412773" cy="2392362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5FCCFAFA-BD01-F08F-0E5B-1FD2807B56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Hardware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0F4B84-E25B-015E-8B22-B25035BA27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14/10/2025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AB3763-5B40-5558-E4A1-72D7801CF3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D. Barrientos | A Universal Cavity Controller for testing SRF cavities at CERN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92DB13-09EA-EA6F-244C-D6981E73DD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10" name="Picture 9" descr="A green circuit board with many small chips&#10;&#10;AI-generated content may be incorrect.">
            <a:extLst>
              <a:ext uri="{FF2B5EF4-FFF2-40B4-BE49-F238E27FC236}">
                <a16:creationId xmlns:a16="http://schemas.microsoft.com/office/drawing/2014/main" id="{FC3C6DF8-299E-65FB-F3BF-99EF8F50E32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287" t="22777" r="3269" b="2964"/>
          <a:stretch>
            <a:fillRect/>
          </a:stretch>
        </p:blipFill>
        <p:spPr>
          <a:xfrm>
            <a:off x="5038725" y="904359"/>
            <a:ext cx="5187951" cy="541762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F09B019-97D4-65A6-195E-CFD7969083A6}"/>
              </a:ext>
            </a:extLst>
          </p:cNvPr>
          <p:cNvSpPr/>
          <p:nvPr/>
        </p:nvSpPr>
        <p:spPr>
          <a:xfrm>
            <a:off x="6009861" y="2822713"/>
            <a:ext cx="1663148" cy="2411896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85338A3-52D0-8C3B-CED0-A5A568780B54}"/>
              </a:ext>
            </a:extLst>
          </p:cNvPr>
          <p:cNvSpPr/>
          <p:nvPr/>
        </p:nvSpPr>
        <p:spPr>
          <a:xfrm>
            <a:off x="6009861" y="2259497"/>
            <a:ext cx="1663147" cy="463826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5E8206C-C3C5-1186-859F-70DC0D8426D0}"/>
              </a:ext>
            </a:extLst>
          </p:cNvPr>
          <p:cNvCxnSpPr>
            <a:cxnSpLocks/>
            <a:stCxn id="18" idx="3"/>
            <a:endCxn id="2" idx="1"/>
          </p:cNvCxnSpPr>
          <p:nvPr/>
        </p:nvCxnSpPr>
        <p:spPr>
          <a:xfrm flipV="1">
            <a:off x="4722268" y="4028661"/>
            <a:ext cx="1287593" cy="459359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20B7463-BD1A-73FE-E6E3-2A6CA6AC0FBE}"/>
              </a:ext>
            </a:extLst>
          </p:cNvPr>
          <p:cNvCxnSpPr>
            <a:cxnSpLocks/>
            <a:stCxn id="16" idx="3"/>
            <a:endCxn id="7" idx="1"/>
          </p:cNvCxnSpPr>
          <p:nvPr/>
        </p:nvCxnSpPr>
        <p:spPr>
          <a:xfrm flipV="1">
            <a:off x="4755668" y="2491410"/>
            <a:ext cx="1254193" cy="781603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553334C7-A1BA-2A61-303A-8826980F1C6A}"/>
              </a:ext>
            </a:extLst>
          </p:cNvPr>
          <p:cNvSpPr txBox="1"/>
          <p:nvPr/>
        </p:nvSpPr>
        <p:spPr>
          <a:xfrm>
            <a:off x="3011536" y="2857514"/>
            <a:ext cx="1744132" cy="83099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dirty="0"/>
              <a:t>16-bit IQ DAC +</a:t>
            </a:r>
          </a:p>
          <a:p>
            <a:pPr algn="ctr"/>
            <a:r>
              <a:rPr lang="en-US" dirty="0"/>
              <a:t>Vector modulator</a:t>
            </a:r>
          </a:p>
          <a:p>
            <a:pPr algn="ctr"/>
            <a:r>
              <a:rPr lang="en-US" dirty="0"/>
              <a:t>(BW = 25 MHz)</a:t>
            </a:r>
            <a:endParaRPr lang="en-GB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13C15EF-BBD1-F87E-C8A0-398A3DAD25D4}"/>
              </a:ext>
            </a:extLst>
          </p:cNvPr>
          <p:cNvSpPr txBox="1"/>
          <p:nvPr/>
        </p:nvSpPr>
        <p:spPr>
          <a:xfrm>
            <a:off x="3042321" y="4072521"/>
            <a:ext cx="1679947" cy="83099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dirty="0"/>
              <a:t>4 input channels</a:t>
            </a:r>
          </a:p>
          <a:p>
            <a:pPr algn="ctr"/>
            <a:r>
              <a:rPr lang="en-US" dirty="0"/>
              <a:t>14-bit ADCs</a:t>
            </a:r>
          </a:p>
          <a:p>
            <a:pPr algn="ctr"/>
            <a:r>
              <a:rPr lang="en-US" dirty="0"/>
              <a:t>(BW = 25 MHz)</a:t>
            </a:r>
            <a:endParaRPr lang="en-GB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0F8AE9A-CF36-341B-E338-EF5169A4032B}"/>
              </a:ext>
            </a:extLst>
          </p:cNvPr>
          <p:cNvSpPr txBox="1"/>
          <p:nvPr/>
        </p:nvSpPr>
        <p:spPr>
          <a:xfrm>
            <a:off x="2825656" y="5287528"/>
            <a:ext cx="2180084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dirty="0"/>
              <a:t>LO distribution</a:t>
            </a:r>
          </a:p>
          <a:p>
            <a:pPr algn="ctr"/>
            <a:r>
              <a:rPr lang="en-US" dirty="0"/>
              <a:t>(200 MHz – 1.5 GHz)</a:t>
            </a:r>
            <a:endParaRPr lang="en-GB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288561D-71FF-9D27-43B2-85B120F7D41C}"/>
              </a:ext>
            </a:extLst>
          </p:cNvPr>
          <p:cNvSpPr/>
          <p:nvPr/>
        </p:nvSpPr>
        <p:spPr>
          <a:xfrm>
            <a:off x="5817705" y="5287527"/>
            <a:ext cx="1287594" cy="445273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09EDB08-66BD-8617-E7A8-B34FB8F24130}"/>
              </a:ext>
            </a:extLst>
          </p:cNvPr>
          <p:cNvCxnSpPr>
            <a:cxnSpLocks/>
            <a:stCxn id="21" idx="3"/>
            <a:endCxn id="22" idx="1"/>
          </p:cNvCxnSpPr>
          <p:nvPr/>
        </p:nvCxnSpPr>
        <p:spPr>
          <a:xfrm flipV="1">
            <a:off x="5005740" y="5510164"/>
            <a:ext cx="811965" cy="54363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35511EB6-DE78-0666-B7AF-979E217EC660}"/>
              </a:ext>
            </a:extLst>
          </p:cNvPr>
          <p:cNvSpPr/>
          <p:nvPr/>
        </p:nvSpPr>
        <p:spPr>
          <a:xfrm>
            <a:off x="7753993" y="2179983"/>
            <a:ext cx="647885" cy="642729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A1449F1-ED73-3EE9-87E7-C1328571F4DE}"/>
              </a:ext>
            </a:extLst>
          </p:cNvPr>
          <p:cNvSpPr/>
          <p:nvPr/>
        </p:nvSpPr>
        <p:spPr>
          <a:xfrm>
            <a:off x="5493762" y="1479204"/>
            <a:ext cx="1132325" cy="680903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644377F1-4DBB-8A16-568E-FFC32B713063}"/>
              </a:ext>
            </a:extLst>
          </p:cNvPr>
          <p:cNvSpPr/>
          <p:nvPr/>
        </p:nvSpPr>
        <p:spPr>
          <a:xfrm rot="19233444">
            <a:off x="8010886" y="2559358"/>
            <a:ext cx="1237482" cy="608049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A4D4FAE-F376-F3C3-6C44-D5F2BBBBB796}"/>
              </a:ext>
            </a:extLst>
          </p:cNvPr>
          <p:cNvCxnSpPr>
            <a:cxnSpLocks/>
            <a:stCxn id="26" idx="0"/>
            <a:endCxn id="35" idx="2"/>
          </p:cNvCxnSpPr>
          <p:nvPr/>
        </p:nvCxnSpPr>
        <p:spPr>
          <a:xfrm flipV="1">
            <a:off x="8077936" y="713642"/>
            <a:ext cx="1424512" cy="1466341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B68ED8AF-760B-FB9E-EA46-053CA0DB648A}"/>
              </a:ext>
            </a:extLst>
          </p:cNvPr>
          <p:cNvCxnSpPr>
            <a:cxnSpLocks/>
            <a:stCxn id="28" idx="4"/>
            <a:endCxn id="37" idx="1"/>
          </p:cNvCxnSpPr>
          <p:nvPr/>
        </p:nvCxnSpPr>
        <p:spPr>
          <a:xfrm>
            <a:off x="8822775" y="3098169"/>
            <a:ext cx="1505714" cy="517194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8F772D4C-EC5F-BBD3-5B0E-F95BA3E7724F}"/>
              </a:ext>
            </a:extLst>
          </p:cNvPr>
          <p:cNvSpPr txBox="1"/>
          <p:nvPr/>
        </p:nvSpPr>
        <p:spPr>
          <a:xfrm>
            <a:off x="8822775" y="436643"/>
            <a:ext cx="1359346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dirty="0"/>
              <a:t>Artix-7 FPGA</a:t>
            </a:r>
            <a:endParaRPr lang="en-GB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0E1C413-58BD-7ADC-213E-BB5F7518A083}"/>
              </a:ext>
            </a:extLst>
          </p:cNvPr>
          <p:cNvSpPr txBox="1"/>
          <p:nvPr/>
        </p:nvSpPr>
        <p:spPr>
          <a:xfrm>
            <a:off x="10328489" y="3476863"/>
            <a:ext cx="1551707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dirty="0"/>
              <a:t>16 MB SSRAM</a:t>
            </a:r>
            <a:endParaRPr lang="en-GB" dirty="0"/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139633F9-A9CD-DA0C-6FFE-C6782EE44D72}"/>
              </a:ext>
            </a:extLst>
          </p:cNvPr>
          <p:cNvCxnSpPr>
            <a:cxnSpLocks/>
            <a:stCxn id="27" idx="1"/>
            <a:endCxn id="44" idx="3"/>
          </p:cNvCxnSpPr>
          <p:nvPr/>
        </p:nvCxnSpPr>
        <p:spPr>
          <a:xfrm flipH="1" flipV="1">
            <a:off x="4749264" y="1556983"/>
            <a:ext cx="744498" cy="262673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573C6EDC-9853-79A8-5A43-8D39C1C8B29B}"/>
              </a:ext>
            </a:extLst>
          </p:cNvPr>
          <p:cNvSpPr txBox="1"/>
          <p:nvPr/>
        </p:nvSpPr>
        <p:spPr>
          <a:xfrm>
            <a:off x="3082141" y="1141484"/>
            <a:ext cx="1667123" cy="83099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dirty="0"/>
              <a:t>2x SFPs</a:t>
            </a:r>
          </a:p>
          <a:p>
            <a:pPr algn="ctr"/>
            <a:r>
              <a:rPr lang="en-US" dirty="0"/>
              <a:t>(up to 2.5 Gbps)</a:t>
            </a:r>
          </a:p>
          <a:p>
            <a:pPr algn="ctr"/>
            <a:r>
              <a:rPr lang="en-US" dirty="0"/>
              <a:t>PCI Express</a:t>
            </a:r>
            <a:endParaRPr lang="en-GB" dirty="0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9FD20EA5-D832-4578-73E4-F58E5B901BDD}"/>
              </a:ext>
            </a:extLst>
          </p:cNvPr>
          <p:cNvSpPr/>
          <p:nvPr/>
        </p:nvSpPr>
        <p:spPr>
          <a:xfrm>
            <a:off x="9578791" y="1329752"/>
            <a:ext cx="567219" cy="1943261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0E88ABC7-B446-B51E-1B87-A4E85CEB6CF0}"/>
              </a:ext>
            </a:extLst>
          </p:cNvPr>
          <p:cNvSpPr/>
          <p:nvPr/>
        </p:nvSpPr>
        <p:spPr>
          <a:xfrm>
            <a:off x="9594667" y="3923522"/>
            <a:ext cx="567219" cy="1943261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D55EAC11-E5E6-2DE4-4C9A-038780379574}"/>
              </a:ext>
            </a:extLst>
          </p:cNvPr>
          <p:cNvCxnSpPr>
            <a:cxnSpLocks/>
            <a:stCxn id="47" idx="3"/>
            <a:endCxn id="55" idx="1"/>
          </p:cNvCxnSpPr>
          <p:nvPr/>
        </p:nvCxnSpPr>
        <p:spPr>
          <a:xfrm>
            <a:off x="10146010" y="2301383"/>
            <a:ext cx="236948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9E07AB15-83DD-8382-6237-8916D1E10C98}"/>
              </a:ext>
            </a:extLst>
          </p:cNvPr>
          <p:cNvCxnSpPr>
            <a:cxnSpLocks/>
            <a:stCxn id="48" idx="3"/>
            <a:endCxn id="58" idx="1"/>
          </p:cNvCxnSpPr>
          <p:nvPr/>
        </p:nvCxnSpPr>
        <p:spPr>
          <a:xfrm flipV="1">
            <a:off x="10161886" y="4895152"/>
            <a:ext cx="442322" cy="1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id="{9C8B0845-174A-FDAC-8F22-0A62A7143C1D}"/>
              </a:ext>
            </a:extLst>
          </p:cNvPr>
          <p:cNvSpPr txBox="1"/>
          <p:nvPr/>
        </p:nvSpPr>
        <p:spPr>
          <a:xfrm>
            <a:off x="10382958" y="2162883"/>
            <a:ext cx="1449179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dirty="0"/>
              <a:t>VME A24/D16</a:t>
            </a:r>
            <a:endParaRPr lang="en-GB" dirty="0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982E337B-25F6-F477-5886-EFC11A67A738}"/>
              </a:ext>
            </a:extLst>
          </p:cNvPr>
          <p:cNvSpPr txBox="1"/>
          <p:nvPr/>
        </p:nvSpPr>
        <p:spPr>
          <a:xfrm>
            <a:off x="10604208" y="4618153"/>
            <a:ext cx="1000274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dirty="0"/>
              <a:t>Clock,</a:t>
            </a:r>
          </a:p>
          <a:p>
            <a:pPr algn="ctr"/>
            <a:r>
              <a:rPr lang="en-US" dirty="0"/>
              <a:t>triggers…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351717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E0B34E-E89B-0770-D923-F2980B14C2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Software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01181-7108-B9F1-C9D7-0B167FADD12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CERN standard setup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Reusing control applications layer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Easy integration into CERN controls system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Encapsulation of hardware related operations in low-level library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Code generation for driver and FPGA registers layers</a:t>
            </a:r>
            <a:endParaRPr lang="en-GB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4E483D4-F529-D996-22D8-AD0590F025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14/10/2025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716DFB-FA66-5D62-A17E-CB1206148C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D. Barrientos | A Universal Cavity Controller for testing SRF cavities at CERN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1BA733-83FC-2DFB-F367-B9A924F3FE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209AEE87-32EB-0E02-E7E9-D18B30E990A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472987" y="1096451"/>
            <a:ext cx="5462337" cy="5109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5164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5C5C3A-9931-3476-FB89-4E859675C4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Reksio</a:t>
            </a:r>
            <a:r>
              <a:rPr lang="en-US" dirty="0"/>
              <a:t> (&amp; </a:t>
            </a:r>
            <a:r>
              <a:rPr lang="en-US" dirty="0" err="1"/>
              <a:t>cheby</a:t>
            </a:r>
            <a:r>
              <a:rPr lang="en-US" dirty="0"/>
              <a:t>)</a:t>
            </a:r>
            <a:endParaRPr lang="en-GB" dirty="0"/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267902AE-E1DA-C7F7-B393-42B05C71461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07988" y="2355771"/>
            <a:ext cx="5385543" cy="3343179"/>
          </a:xfrm>
          <a:prstGeom prst="rect">
            <a:avLst/>
          </a:prstGeom>
        </p:spPr>
      </p:pic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7FF1A870-0586-2F6B-A213-24E0FB8460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2992253"/>
            <a:ext cx="5611813" cy="2826997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Create memory map with a graphical tool. Verify correctness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Use code generators for HDL and C++ driver wrapper, FESA class skeleton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Quick development/testing using Python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Open-source tools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8A197E-0C5E-B948-C017-8B17FAA4F0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14/10/2025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770D92-EDB6-9E97-7C3E-01A1C802F6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D. Barrientos | A Universal Cavity Controller for testing SRF cavities at CERN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CD4FCF-E879-E112-AEC2-FC061F8A0C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4BFC5CC-84D9-BB39-7A1E-C87A63611F16}"/>
              </a:ext>
            </a:extLst>
          </p:cNvPr>
          <p:cNvSpPr txBox="1"/>
          <p:nvPr/>
        </p:nvSpPr>
        <p:spPr>
          <a:xfrm>
            <a:off x="2798046" y="5891483"/>
            <a:ext cx="6595908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dirty="0"/>
              <a:t>T. Gingold, B. Bielawski - FPGA Developers’ Forum 2025, CERN</a:t>
            </a:r>
            <a:endParaRPr lang="en-GB" dirty="0"/>
          </a:p>
        </p:txBody>
      </p:sp>
      <p:pic>
        <p:nvPicPr>
          <p:cNvPr id="15" name="Picture 14" descr="A cartoon dog pointing at something&#10;&#10;AI-generated content may be incorrect.">
            <a:extLst>
              <a:ext uri="{FF2B5EF4-FFF2-40B4-BE49-F238E27FC236}">
                <a16:creationId xmlns:a16="http://schemas.microsoft.com/office/drawing/2014/main" id="{E327C722-24BE-D3D5-7DB4-99016F1642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1031" y="464891"/>
            <a:ext cx="1905000" cy="2228850"/>
          </a:xfrm>
          <a:prstGeom prst="rect">
            <a:avLst/>
          </a:prstGeom>
        </p:spPr>
      </p:pic>
      <p:pic>
        <p:nvPicPr>
          <p:cNvPr id="17" name="Picture 16" descr="A screenshot of a computer&#10;&#10;AI-generated content may be incorrect.">
            <a:extLst>
              <a:ext uri="{FF2B5EF4-FFF2-40B4-BE49-F238E27FC236}">
                <a16:creationId xmlns:a16="http://schemas.microsoft.com/office/drawing/2014/main" id="{2763171F-CFE9-0CBF-1DF2-6962F30D35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68546" y="373593"/>
            <a:ext cx="3413468" cy="2405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04313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ERN">
      <a:dk1>
        <a:srgbClr val="0033A0"/>
      </a:dk1>
      <a:lt1>
        <a:srgbClr val="FFFFFF"/>
      </a:lt1>
      <a:dk2>
        <a:srgbClr val="2F2F2F"/>
      </a:dk2>
      <a:lt2>
        <a:srgbClr val="F8F8F8"/>
      </a:lt2>
      <a:accent1>
        <a:srgbClr val="0033A0"/>
      </a:accent1>
      <a:accent2>
        <a:srgbClr val="61C4D3"/>
      </a:accent2>
      <a:accent3>
        <a:srgbClr val="E15E32"/>
      </a:accent3>
      <a:accent4>
        <a:srgbClr val="BEBECB"/>
      </a:accent4>
      <a:accent5>
        <a:srgbClr val="6E2466"/>
      </a:accent5>
      <a:accent6>
        <a:srgbClr val="1C446A"/>
      </a:accent6>
      <a:hlink>
        <a:srgbClr val="6D2466"/>
      </a:hlink>
      <a:folHlink>
        <a:srgbClr val="61C4D3"/>
      </a:folHlink>
    </a:clrScheme>
    <a:fontScheme name="CER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lIns="0" tIns="0" rIns="0" bIns="0" rtlCol="0">
        <a:spAutoFit/>
      </a:bodyPr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CERN Cobranding 16x9_PPT_Arial" id="{DAC66781-D9D8-BC4F-8F43-CFE588336C9F}" vid="{8746F749-1D46-FC47-B97A-D3A04384F82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CERN Corporate 16x9_PPT_Arial</Template>
  <TotalTime>0</TotalTime>
  <Words>984</Words>
  <Application>Microsoft Office PowerPoint</Application>
  <PresentationFormat>Widescreen</PresentationFormat>
  <Paragraphs>189</Paragraphs>
  <Slides>25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9" baseType="lpstr">
      <vt:lpstr>Arial</vt:lpstr>
      <vt:lpstr>Calibri</vt:lpstr>
      <vt:lpstr>Wingdings</vt:lpstr>
      <vt:lpstr>Office Theme</vt:lpstr>
      <vt:lpstr>A Universal Cavity Controller for testing SRF cavities at CERN</vt:lpstr>
      <vt:lpstr>Motivation</vt:lpstr>
      <vt:lpstr>Motivation</vt:lpstr>
      <vt:lpstr>Motivation</vt:lpstr>
      <vt:lpstr>System architecture</vt:lpstr>
      <vt:lpstr>System architecture</vt:lpstr>
      <vt:lpstr>Hardware</vt:lpstr>
      <vt:lpstr>Software</vt:lpstr>
      <vt:lpstr>Reksio (&amp; cheby)</vt:lpstr>
      <vt:lpstr>UCC architecture</vt:lpstr>
      <vt:lpstr>UCC architecture</vt:lpstr>
      <vt:lpstr>UCC architecture</vt:lpstr>
      <vt:lpstr>UCC architecture</vt:lpstr>
      <vt:lpstr>UCC architecture</vt:lpstr>
      <vt:lpstr>UCC architecture</vt:lpstr>
      <vt:lpstr>Ease development</vt:lpstr>
      <vt:lpstr>UCC architecture</vt:lpstr>
      <vt:lpstr>UCC architecture</vt:lpstr>
      <vt:lpstr>UCC architecture</vt:lpstr>
      <vt:lpstr>UCC architecture</vt:lpstr>
      <vt:lpstr>Continuous Integration (CI)</vt:lpstr>
      <vt:lpstr>Cavity tests</vt:lpstr>
      <vt:lpstr>Cavity tests</vt:lpstr>
      <vt:lpstr>Future challenges: Axion detection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2025-10-12T21:01:15Z</dcterms:created>
  <dcterms:modified xsi:type="dcterms:W3CDTF">2025-10-12T21:14:21Z</dcterms:modified>
</cp:coreProperties>
</file>