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50"/>
  </p:notesMasterIdLst>
  <p:sldIdLst>
    <p:sldId id="256" r:id="rId3"/>
    <p:sldId id="1949" r:id="rId4"/>
    <p:sldId id="1941" r:id="rId5"/>
    <p:sldId id="1950" r:id="rId6"/>
    <p:sldId id="1943" r:id="rId7"/>
    <p:sldId id="1948" r:id="rId8"/>
    <p:sldId id="745" r:id="rId9"/>
    <p:sldId id="783" r:id="rId10"/>
    <p:sldId id="776" r:id="rId11"/>
    <p:sldId id="1927" r:id="rId12"/>
    <p:sldId id="258" r:id="rId13"/>
    <p:sldId id="1951" r:id="rId14"/>
    <p:sldId id="1953" r:id="rId15"/>
    <p:sldId id="1952" r:id="rId16"/>
    <p:sldId id="1954" r:id="rId17"/>
    <p:sldId id="780" r:id="rId18"/>
    <p:sldId id="1960" r:id="rId19"/>
    <p:sldId id="1961" r:id="rId20"/>
    <p:sldId id="1933" r:id="rId21"/>
    <p:sldId id="515" r:id="rId22"/>
    <p:sldId id="811" r:id="rId23"/>
    <p:sldId id="1956" r:id="rId24"/>
    <p:sldId id="1959" r:id="rId25"/>
    <p:sldId id="1947" r:id="rId26"/>
    <p:sldId id="1945" r:id="rId27"/>
    <p:sldId id="492" r:id="rId28"/>
    <p:sldId id="778" r:id="rId29"/>
    <p:sldId id="1944" r:id="rId30"/>
    <p:sldId id="1942" r:id="rId31"/>
    <p:sldId id="1937" r:id="rId32"/>
    <p:sldId id="1935" r:id="rId33"/>
    <p:sldId id="1939" r:id="rId34"/>
    <p:sldId id="1924" r:id="rId35"/>
    <p:sldId id="1946" r:id="rId36"/>
    <p:sldId id="1962" r:id="rId37"/>
    <p:sldId id="1963" r:id="rId38"/>
    <p:sldId id="493" r:id="rId39"/>
    <p:sldId id="1923" r:id="rId40"/>
    <p:sldId id="300" r:id="rId41"/>
    <p:sldId id="743" r:id="rId42"/>
    <p:sldId id="744" r:id="rId43"/>
    <p:sldId id="751" r:id="rId44"/>
    <p:sldId id="1940" r:id="rId45"/>
    <p:sldId id="1926" r:id="rId46"/>
    <p:sldId id="793" r:id="rId47"/>
    <p:sldId id="264" r:id="rId48"/>
    <p:sldId id="1921" r:id="rId49"/>
  </p:sldIdLst>
  <p:sldSz cx="12192000" cy="6858000"/>
  <p:notesSz cx="6858000" cy="9144000"/>
  <p:defaultTextStyle>
    <a:defPPr>
      <a:defRPr lang="en-150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1111"/>
    <a:srgbClr val="2525FF"/>
    <a:srgbClr val="6161FF"/>
    <a:srgbClr val="007E00"/>
    <a:srgbClr val="289E28"/>
    <a:srgbClr val="D62728"/>
    <a:srgbClr val="2CA02B"/>
    <a:srgbClr val="1F77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–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–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38B1855-1B75-4FBE-930C-398BA8C253C6}" styleName="Themed Style 2 –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–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–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–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–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2C8C85-51F0-491E-9774-3900AFEF0FD7}" styleName="Light Style 2 –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F2DE63D5-997A-4646-A377-4702673A728D}" styleName="Light Style 2 –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AF606853-7671-496A-8E4F-DF71F8EC918B}" styleName="Dark Style 1 –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76" autoAdjust="0"/>
    <p:restoredTop sz="94660"/>
  </p:normalViewPr>
  <p:slideViewPr>
    <p:cSldViewPr snapToGrid="0">
      <p:cViewPr>
        <p:scale>
          <a:sx n="101" d="100"/>
          <a:sy n="101" d="100"/>
        </p:scale>
        <p:origin x="552" y="6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15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63B673-B381-44CE-8904-9BB01A195A21}" type="datetimeFigureOut">
              <a:rPr lang="en-150" smtClean="0"/>
              <a:t>10/12/25</a:t>
            </a:fld>
            <a:endParaRPr lang="en-15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15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15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15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CA7EFE-4507-488E-BE3B-9E21175E6128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3314736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3E0B7-32B6-9E24-0A8D-CE76A29445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15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315AD0-5BB7-1072-61EA-D90808610D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15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752633-456C-DC79-A4D2-7F8BFCEC6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118C9-AE66-4F37-A51B-D0BC8FA1E9E6}" type="datetime8">
              <a:rPr lang="de-CH" smtClean="0"/>
              <a:t>12.10.25 17:10</a:t>
            </a:fld>
            <a:endParaRPr lang="en-15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9DB6C1-BA62-B8B2-226E-DA256818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9DADE3-47FF-1F80-3204-8AE52DE89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5F45218-EFE8-4AFD-8563-7EF7F84D4617}" type="slidenum">
              <a:rPr lang="en-150" smtClean="0"/>
              <a:pPr/>
              <a:t>‹#›</a:t>
            </a:fld>
            <a:endParaRPr lang="en-150" dirty="0"/>
          </a:p>
        </p:txBody>
      </p:sp>
    </p:spTree>
    <p:extLst>
      <p:ext uri="{BB962C8B-B14F-4D97-AF65-F5344CB8AC3E}">
        <p14:creationId xmlns:p14="http://schemas.microsoft.com/office/powerpoint/2010/main" val="4082049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772B4-7652-599F-166D-88CF5A865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15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B90C3B-53C9-9F13-16F1-7C19948CA2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15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48216C-A6FD-CEAA-8F78-7A53A57BB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2CDB5-1E59-422B-96E4-17CAF6C03F02}" type="datetime8">
              <a:rPr lang="de-CH" smtClean="0"/>
              <a:t>12.10.25 17:11</a:t>
            </a:fld>
            <a:endParaRPr lang="en-15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714A1C-CC49-7633-2E85-39F5922C0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F6669F-C9C1-A143-5090-6EFAFD9AD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45218-EFE8-4AFD-8563-7EF7F84D4617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2885985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DCDCAC-56E3-DCEB-7DA7-9A5F34E677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15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EDBDF5-8E3F-7855-DD37-45CCC59A2B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15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3818F0-65B0-714C-04C2-07D5B4D87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0FF26-05C8-41A8-9A5B-61170A3C326A}" type="datetime8">
              <a:rPr lang="de-CH" smtClean="0"/>
              <a:t>12.10.25 17:11</a:t>
            </a:fld>
            <a:endParaRPr lang="en-15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ABEAED-79E7-1983-A8DA-7DB179212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0AC9B-3A23-4D60-4B63-E476DE879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45218-EFE8-4AFD-8563-7EF7F84D4617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31490084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Default 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/>
          <a:p>
            <a:pPr>
              <a:defRPr/>
            </a:pPr>
            <a:r>
              <a:t>Slide Title</a:t>
            </a:r>
            <a:endParaRPr lang="en-US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795A114-3FB9-490F-8793-D2F74911F4A0}" type="datetime8">
              <a:rPr lang="de-CH" smtClean="0"/>
              <a:t>12.10.25 17:10</a:t>
            </a:fld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D6C380F-326D-3C40-9EE7-7FBAB0953422}" type="slidenum">
              <a:rPr lang="en-US"/>
              <a:t>‹#›</a:t>
            </a:fld>
            <a:endParaRPr lang="en-US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3" hasCustomPrompt="1"/>
          </p:nvPr>
        </p:nvSpPr>
        <p:spPr bwMode="auto">
          <a:xfrm>
            <a:off x="609601" y="1245522"/>
            <a:ext cx="10968567" cy="4821904"/>
          </a:xfrm>
        </p:spPr>
        <p:txBody>
          <a:bodyPr/>
          <a:lstStyle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>
              <a:defRPr/>
            </a:pPr>
            <a:r>
              <a:t>Slide text first level</a:t>
            </a:r>
          </a:p>
          <a:p>
            <a:pPr lvl="1">
              <a:defRPr/>
            </a:pPr>
            <a:r>
              <a:t>Slide text second level</a:t>
            </a:r>
          </a:p>
          <a:p>
            <a:pPr lvl="2">
              <a:defRPr/>
            </a:pPr>
            <a:r>
              <a:t>Slide text third level</a:t>
            </a:r>
          </a:p>
          <a:p>
            <a:pPr lvl="3">
              <a:defRPr/>
            </a:pPr>
            <a:r>
              <a:t>Slide text fourth level</a:t>
            </a:r>
          </a:p>
        </p:txBody>
      </p:sp>
    </p:spTree>
    <p:extLst>
      <p:ext uri="{BB962C8B-B14F-4D97-AF65-F5344CB8AC3E}">
        <p14:creationId xmlns:p14="http://schemas.microsoft.com/office/powerpoint/2010/main" val="2495529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1872000"/>
            <a:ext cx="5364000" cy="4118400"/>
          </a:xfrm>
        </p:spPr>
        <p:txBody>
          <a:bodyPr/>
          <a:lstStyle>
            <a:lvl1pPr>
              <a:spcBef>
                <a:spcPts val="1851"/>
              </a:spcBef>
              <a:defRPr sz="1867" b="1"/>
            </a:lvl1pPr>
            <a:lvl2pPr marL="629984" indent="0">
              <a:buNone/>
              <a:tabLst>
                <a:tab pos="5273868" algn="r"/>
              </a:tabLst>
              <a:defRPr/>
            </a:lvl2pPr>
            <a:lvl3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3pPr>
            <a:lvl4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4pPr>
            <a:lvl5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E69F34A5-EA9B-4A0A-A8FB-63CF2456D5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1872000"/>
            <a:ext cx="5364000" cy="4118400"/>
          </a:xfrm>
        </p:spPr>
        <p:txBody>
          <a:bodyPr/>
          <a:lstStyle>
            <a:lvl1pPr>
              <a:spcBef>
                <a:spcPts val="1851"/>
              </a:spcBef>
              <a:defRPr sz="1867" b="1"/>
            </a:lvl1pPr>
            <a:lvl2pPr marL="629984" indent="0">
              <a:buNone/>
              <a:tabLst>
                <a:tab pos="5273868" algn="r"/>
              </a:tabLst>
              <a:defRPr/>
            </a:lvl2pPr>
            <a:lvl3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3pPr>
            <a:lvl4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4pPr>
            <a:lvl5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65687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73" y="452669"/>
            <a:ext cx="12192000" cy="6405331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Insert </a:t>
            </a:r>
            <a:r>
              <a:rPr lang="en-US" noProof="0" dirty="0"/>
              <a:t>Background</a:t>
            </a:r>
            <a:r>
              <a:rPr lang="de-AT" dirty="0"/>
              <a:t> Image 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B952560-8B22-4EC2-A520-BB0D9A9A21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1394775"/>
            <a:ext cx="110178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4751"/>
              </a:lnSpc>
              <a:defRPr sz="45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Chapter</a:t>
            </a:r>
            <a:r>
              <a:rPr lang="de-AT" dirty="0"/>
              <a:t> Title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ADE6088-5D10-4D28-890C-D6F29F2A1C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400" y="3843045"/>
            <a:ext cx="11017800" cy="1655763"/>
          </a:xfrm>
        </p:spPr>
        <p:txBody>
          <a:bodyPr>
            <a:no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 dirty="0"/>
              <a:t>Chapter</a:t>
            </a:r>
            <a:r>
              <a:rPr lang="de-AT" dirty="0"/>
              <a:t> </a:t>
            </a:r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356032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11017800" cy="3663000"/>
          </a:xfrm>
        </p:spPr>
        <p:txBody>
          <a:bodyPr/>
          <a:lstStyle>
            <a:lvl1pPr>
              <a:lnSpc>
                <a:spcPts val="2600"/>
              </a:lnSpc>
              <a:defRPr sz="2133"/>
            </a:lvl1pPr>
            <a:lvl2pPr marL="453589" indent="-453589">
              <a:lnSpc>
                <a:spcPts val="2600"/>
              </a:lnSpc>
              <a:defRPr sz="2133"/>
            </a:lvl2pPr>
            <a:lvl3pPr marL="907177" indent="-453589">
              <a:lnSpc>
                <a:spcPts val="2600"/>
              </a:lnSpc>
              <a:defRPr sz="2133"/>
            </a:lvl3pPr>
            <a:lvl4pPr marL="1360766" indent="-453589">
              <a:lnSpc>
                <a:spcPts val="2600"/>
              </a:lnSpc>
              <a:defRPr sz="2133"/>
            </a:lvl4pPr>
            <a:lvl5pPr marL="1814355" indent="-453589">
              <a:lnSpc>
                <a:spcPts val="2600"/>
              </a:lnSpc>
              <a:defRPr sz="2133"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000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9208537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5364000" cy="3663000"/>
          </a:xfrm>
        </p:spPr>
        <p:txBody>
          <a:bodyPr/>
          <a:lstStyle>
            <a:lvl1pPr>
              <a:defRPr/>
            </a:lvl1pPr>
            <a:lvl2pPr>
              <a:defRPr/>
            </a:lvl2pPr>
            <a:lvl5pPr>
              <a:defRPr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B620B50C-303A-44DC-8838-2B1CB94665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2327328"/>
            <a:ext cx="5364000" cy="3663000"/>
          </a:xfrm>
        </p:spPr>
        <p:txBody>
          <a:bodyPr/>
          <a:lstStyle>
            <a:lvl1pPr>
              <a:defRPr/>
            </a:lvl1pPr>
            <a:lvl3pPr>
              <a:defRPr/>
            </a:lvl3pPr>
            <a:lvl5pPr>
              <a:defRPr/>
            </a:lvl5pPr>
          </a:lstStyle>
          <a:p>
            <a:pPr marL="0" marR="0" lvl="0" indent="0" algn="l" defTabSz="914377" rtl="0" eaLnBrk="1" fontAlgn="auto" latinLnBrk="0" hangingPunct="1">
              <a:lnSpc>
                <a:spcPts val="18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000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078793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E3F97B2E-B3AF-412F-8A5D-31126158717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094" y="1110600"/>
            <a:ext cx="3384551" cy="2313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B3619771-C104-4967-8CE8-D32A6A767A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03726" y="11106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2" name="Bildplatzhalter 7">
            <a:extLst>
              <a:ext uri="{FF2B5EF4-FFF2-40B4-BE49-F238E27FC236}">
                <a16:creationId xmlns:a16="http://schemas.microsoft.com/office/drawing/2014/main" id="{EAAF7A8C-E9CD-42FC-9131-B1B15A7885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84357" y="11106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8EA1D059-7D13-4EEF-9BA9-6012929D68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3094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3F531061-ABBF-4531-8358-93F39A4E83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03726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5" name="Bildplatzhalter 7">
            <a:extLst>
              <a:ext uri="{FF2B5EF4-FFF2-40B4-BE49-F238E27FC236}">
                <a16:creationId xmlns:a16="http://schemas.microsoft.com/office/drawing/2014/main" id="{1E2387E5-F9E6-4485-8261-961CB090314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84357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F13C95D-47FB-4B84-9C64-194B515968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4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22B4C4DC-2824-4AA7-A434-E1CB702914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590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431A6461-DB7D-4C02-BD54-EC13C6C619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276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9E186AF5-D057-4662-99A5-C5B72C102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590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FE28F596-0477-4144-9033-0F83600D517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276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17097923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Bildplatzhalter 7">
            <a:extLst>
              <a:ext uri="{FF2B5EF4-FFF2-40B4-BE49-F238E27FC236}">
                <a16:creationId xmlns:a16="http://schemas.microsoft.com/office/drawing/2014/main" id="{9B27A2E0-7828-42CC-94F2-52AC0B1B20E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093" y="1904399"/>
            <a:ext cx="5272200" cy="4343400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7400" y="1904399"/>
            <a:ext cx="5272200" cy="43434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BDA83D7-ED1C-407C-95EF-259295D218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825495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7400" y="1904399"/>
            <a:ext cx="5272200" cy="3810855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</a:t>
            </a: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536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4359674F-CF32-4FA5-9124-DD44149261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40016" y="5823266"/>
            <a:ext cx="536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798E3C2C-C457-4971-B195-C7CE1F9118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6670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1FCC7-98AE-0483-8F78-ED29B7E94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>
            <a:lvl1pPr algn="ctr">
              <a:defRPr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15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1C9EE-CFFB-7CE9-B677-02639C9C59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15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146AA-8345-C320-2489-D30EB2DB2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B520C-1428-4D91-9248-19940D9126AF}" type="datetime8">
              <a:rPr lang="de-CH" smtClean="0"/>
              <a:t>12.10.25 17:10</a:t>
            </a:fld>
            <a:endParaRPr lang="en-15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317C6E-1A3C-D687-1A3C-0004E291B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604A72-02C2-C487-6A7E-D1E8F01F8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9790" y="6474620"/>
            <a:ext cx="2743200" cy="365125"/>
          </a:xfrm>
        </p:spPr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fld id="{25F45218-EFE8-4AFD-8563-7EF7F84D4617}" type="slidenum">
              <a:rPr lang="en-150" smtClean="0"/>
              <a:pPr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37559806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2800" y="1904399"/>
            <a:ext cx="5272200" cy="3810855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96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9600" y="2327400"/>
            <a:ext cx="5364000" cy="3663000"/>
          </a:xfrm>
        </p:spPr>
        <p:txBody>
          <a:bodyPr/>
          <a:lstStyle>
            <a:lvl1pPr>
              <a:defRPr/>
            </a:lvl1pPr>
            <a:lvl4pPr>
              <a:defRPr/>
            </a:lvl4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Ebene</a:t>
            </a:r>
          </a:p>
          <a:p>
            <a:pPr lvl="3"/>
            <a:r>
              <a:rPr lang="en-US" noProof="0" dirty="0"/>
              <a:t>Fourth Ebene</a:t>
            </a:r>
          </a:p>
          <a:p>
            <a:pPr lvl="4"/>
            <a:r>
              <a:rPr lang="en-US" noProof="0" dirty="0"/>
              <a:t>Fifth Ebene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BB9C48B-306B-4B7C-AF00-BA6C2F3CB5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54D6B9B-188A-4CB1-80C1-74394219DC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1389230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2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04601" y="1904400"/>
            <a:ext cx="3384551" cy="20088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347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3474000" cy="3663000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304CC4E7-09DC-4998-BCFA-AD280A0B1D9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27000" y="2327400"/>
            <a:ext cx="347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12AEE0D9-326B-43F0-8F21-F85ED918A67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404601" y="4165200"/>
            <a:ext cx="3384551" cy="20088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A554AB9-2B77-4A5E-8DE0-C5B933823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3135ED04-BF59-4DF8-B4BE-86B8797144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2" y="6165000"/>
            <a:ext cx="3473849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4461448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52669"/>
            <a:ext cx="12192000" cy="6405331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Background Image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D79F90D-3491-43D5-A790-90072FE119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5124600"/>
            <a:ext cx="12192000" cy="1733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lnSpc>
                <a:spcPts val="0"/>
              </a:lnSpc>
              <a:defRPr/>
            </a:lvl1pPr>
          </a:lstStyle>
          <a:p>
            <a:pPr lvl="0"/>
            <a:r>
              <a:rPr lang="de-AT" dirty="0"/>
              <a:t>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660E39D6-6B5D-455A-A188-1048C3C9BC3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400" y="6093296"/>
            <a:ext cx="3465000" cy="378341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1">
                <a:solidFill>
                  <a:schemeClr val="bg1"/>
                </a:solidFill>
              </a:defRPr>
            </a:lvl1pPr>
            <a:lvl2pPr marL="0" indent="0">
              <a:lnSpc>
                <a:spcPts val="1351"/>
              </a:lnSpc>
              <a:buFontTx/>
              <a:buNone/>
              <a:defRPr sz="1333" b="0">
                <a:solidFill>
                  <a:schemeClr val="bg1"/>
                </a:solidFill>
              </a:defRPr>
            </a:lvl2pPr>
            <a:lvl3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3pPr>
            <a:lvl4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4pPr>
            <a:lvl5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First Level (Strong)</a:t>
            </a:r>
          </a:p>
          <a:p>
            <a:pPr lvl="1"/>
            <a:r>
              <a:rPr lang="en-US" noProof="0" dirty="0"/>
              <a:t>Second Level (Text)</a:t>
            </a:r>
          </a:p>
        </p:txBody>
      </p:sp>
    </p:spTree>
    <p:extLst>
      <p:ext uri="{BB962C8B-B14F-4D97-AF65-F5344CB8AC3E}">
        <p14:creationId xmlns:p14="http://schemas.microsoft.com/office/powerpoint/2010/main" val="37933509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21380A-5FB6-4DFB-922D-CC92A7225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2783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F2CBC-FB03-8D9F-77BA-E0F641EFD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15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87BDA1-4624-4958-5376-937BCA28BC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EB9770-225A-7535-C199-E9E9AE247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972E-3E57-4515-984B-1E509271DE50}" type="datetime8">
              <a:rPr lang="de-CH" smtClean="0"/>
              <a:t>12.10.25 17:11</a:t>
            </a:fld>
            <a:endParaRPr lang="en-15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5FBC9E-76C2-111F-AFE6-4A326F6C5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931669-0D36-EAD5-70DD-B8C9C2E6B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45218-EFE8-4AFD-8563-7EF7F84D4617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2222278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F1BAF-F27A-18E9-52DB-7D8AD28FB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15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ADC85-A44A-6BC4-BB0B-5B51CDBA50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15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F22375-D8E4-77C9-845A-777891E639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15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9EAA4B-567B-A6A4-3A1A-98C5CDBC8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F0CD2-F810-4D86-AF2E-98B751A5FC73}" type="datetime8">
              <a:rPr lang="de-CH" smtClean="0"/>
              <a:t>12.10.25 17:11</a:t>
            </a:fld>
            <a:endParaRPr lang="en-15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DB6850-4793-1CC9-F73C-F15398B7B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3FB5AB-6BA1-AF3D-AA54-98AEFF88A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45218-EFE8-4AFD-8563-7EF7F84D4617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361514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13501-0A6E-73FC-223C-BA560D50D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15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60CAFF-C2C0-66AD-5D65-A1B6CC469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AE6E12-EF4A-9E81-61CE-6684C78782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15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6E5746-2612-1B8F-A174-C8A67053A0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4D6F80-45CF-1B7E-DA57-604518AE77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15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05458F-371C-73A6-0FFE-19FDEA54F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7E42C-D857-4F72-8ABD-1F9DEEC1DAA9}" type="datetime8">
              <a:rPr lang="de-CH" smtClean="0"/>
              <a:t>12.10.25 17:11</a:t>
            </a:fld>
            <a:endParaRPr lang="en-15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54CC78-6BC5-9308-2037-2B716C668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75A761-D3F0-84B3-B08D-57F6D424E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45218-EFE8-4AFD-8563-7EF7F84D4617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2761563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A4314-BCB9-C071-D4FA-BDD06EF64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15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78DBA-07B4-7BC4-F028-C8BBE5996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0984D-DA24-4133-8F2C-41C25CA1C94B}" type="datetime8">
              <a:rPr lang="de-CH" smtClean="0"/>
              <a:t>12.10.25 17:11</a:t>
            </a:fld>
            <a:endParaRPr lang="en-15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A3861A-50E6-9132-00D9-44CD0A099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1CA679-6128-3E84-7900-33A8AF7D2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45218-EFE8-4AFD-8563-7EF7F84D4617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3627232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AA5D05-543D-D1CC-FDD3-0FE1F1A87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84CAC-8CE0-4328-9043-1C509C02E27F}" type="datetime8">
              <a:rPr lang="de-CH" smtClean="0"/>
              <a:t>12.10.25 17:11</a:t>
            </a:fld>
            <a:endParaRPr lang="en-15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48E21E-3229-2FF6-5A8B-97B69E62B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E35DC8-6418-401B-EFFE-C71529C85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45218-EFE8-4AFD-8563-7EF7F84D4617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2304648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7CD96-C250-2EAE-9702-71B9EE5CA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15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9BECD-B4FB-8FFE-600E-7D8261C8F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15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18F3D5-3903-D8B8-A58C-5EDCEC6276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5DB70C-995F-9F8F-40C0-67106C1E0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3ED51-EFE9-4C4C-A889-8E72AED2A8C7}" type="datetime8">
              <a:rPr lang="de-CH" smtClean="0"/>
              <a:t>12.10.25 17:11</a:t>
            </a:fld>
            <a:endParaRPr lang="en-15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AC4235-2665-4CFE-E676-386308EE0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F9F56A-0A7B-49AA-02FF-A4C52EB35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45218-EFE8-4AFD-8563-7EF7F84D4617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729403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1388E-CE4F-8D22-4F4F-4105B198B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15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FC2535-E8B1-4961-179C-D1F9BAB886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15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BF93DF-2C5F-1DC4-2C15-9ECC38F509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7D4554-79D7-E97E-5FC5-38D8E53E9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2B848-B31F-4126-A297-79FEA54EEC9E}" type="datetime8">
              <a:rPr lang="de-CH" smtClean="0"/>
              <a:t>12.10.25 17:11</a:t>
            </a:fld>
            <a:endParaRPr lang="en-15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55F19D-769A-1EDA-B141-C8FAAF931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77D045-9657-F198-6E46-CFEE1E21D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45218-EFE8-4AFD-8563-7EF7F84D4617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4156677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E86DAC-E89F-5931-668C-A6231DC63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15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E39BC4-C706-5461-6949-76B9C4818D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15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A7A7C-61E9-9E2C-C39C-52D8C1F906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01BC7-A128-4F1F-ADF6-6CAEA01C4739}" type="datetime8">
              <a:rPr lang="de-CH" smtClean="0"/>
              <a:t>12.10.25 17:10</a:t>
            </a:fld>
            <a:endParaRPr lang="en-15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53F591-D517-2236-5257-9876952122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15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6BBEA4-37D4-09F6-9346-FCD65E08C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F45218-EFE8-4AFD-8563-7EF7F84D4617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4246087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150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FA7415-5972-43C8-8CE9-FFE3FD31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55103-0B7D-47E0-BAB5-A777A347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400" y="2327249"/>
            <a:ext cx="11017800" cy="366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180CF0C-837C-4BFD-ADEC-CF0F22B3929F}"/>
              </a:ext>
            </a:extLst>
          </p:cNvPr>
          <p:cNvSpPr/>
          <p:nvPr userDrawn="1"/>
        </p:nvSpPr>
        <p:spPr>
          <a:xfrm>
            <a:off x="0" y="0"/>
            <a:ext cx="12192000" cy="48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675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A45E14-11AD-4136-88E8-CBEC7C081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0401" y="126621"/>
            <a:ext cx="385972" cy="22676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lnSpc>
                <a:spcPts val="1651"/>
              </a:lnSpc>
              <a:defRPr sz="1067"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5072D71-1E30-4F23-8B4C-14B3F8F7893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29" y="120000"/>
            <a:ext cx="597087" cy="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533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377" rtl="0" eaLnBrk="1" latinLnBrk="0" hangingPunct="1">
        <a:lnSpc>
          <a:spcPts val="4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23992" indent="-323992" algn="l" defTabSz="914377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7984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71976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95968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3117">
          <p15:clr>
            <a:srgbClr val="F26B43"/>
          </p15:clr>
        </p15:guide>
        <p15:guide id="3" pos="90">
          <p15:clr>
            <a:srgbClr val="F26B43"/>
          </p15:clr>
        </p15:guide>
        <p15:guide id="4" pos="294">
          <p15:clr>
            <a:srgbClr val="F26B43"/>
          </p15:clr>
        </p15:guide>
        <p15:guide id="5" pos="1009">
          <p15:clr>
            <a:srgbClr val="F26B43"/>
          </p15:clr>
        </p15:guide>
        <p15:guide id="6" pos="1196">
          <p15:clr>
            <a:srgbClr val="F26B43"/>
          </p15:clr>
        </p15:guide>
        <p15:guide id="7" pos="5670">
          <p15:clr>
            <a:srgbClr val="F26B43"/>
          </p15:clr>
        </p15:guide>
        <p15:guide id="8" pos="5466">
          <p15:clr>
            <a:srgbClr val="F26B43"/>
          </p15:clr>
        </p15:guide>
        <p15:guide id="9" pos="2081">
          <p15:clr>
            <a:srgbClr val="F26B43"/>
          </p15:clr>
        </p15:guide>
        <p15:guide id="10" pos="1893">
          <p15:clr>
            <a:srgbClr val="F26B43"/>
          </p15:clr>
        </p15:guide>
        <p15:guide id="12" pos="2973">
          <p15:clr>
            <a:srgbClr val="F26B43"/>
          </p15:clr>
        </p15:guide>
        <p15:guide id="13" pos="2787">
          <p15:clr>
            <a:srgbClr val="F26B43"/>
          </p15:clr>
        </p15:guide>
        <p15:guide id="14" pos="4751">
          <p15:clr>
            <a:srgbClr val="F26B43"/>
          </p15:clr>
        </p15:guide>
        <p15:guide id="15" pos="4564">
          <p15:clr>
            <a:srgbClr val="F26B43"/>
          </p15:clr>
        </p15:guide>
        <p15:guide id="16" pos="3867">
          <p15:clr>
            <a:srgbClr val="F26B43"/>
          </p15:clr>
        </p15:guide>
        <p15:guide id="17" pos="3680">
          <p15:clr>
            <a:srgbClr val="F26B43"/>
          </p15:clr>
        </p15:guide>
        <p15:guide id="19" orient="horz" pos="123">
          <p15:clr>
            <a:srgbClr val="F26B43"/>
          </p15:clr>
        </p15:guide>
        <p15:guide id="21" orient="horz" pos="200">
          <p15:clr>
            <a:srgbClr val="F26B43"/>
          </p15:clr>
        </p15:guide>
        <p15:guide id="23" orient="horz" pos="387">
          <p15:clr>
            <a:srgbClr val="F26B43"/>
          </p15:clr>
        </p15:guide>
        <p15:guide id="24" orient="horz" pos="2819">
          <p15:clr>
            <a:srgbClr val="F26B43"/>
          </p15:clr>
        </p15:guide>
        <p15:guide id="25" orient="horz" pos="293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dico.cern.ch/event/1461702/#3-optics-with-finite-chromatic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cds.cern.ch/record/2928793?ln=en" TargetMode="External"/><Relationship Id="rId3" Type="http://schemas.openxmlformats.org/officeDocument/2006/relationships/hyperlink" Target="https://indico.cern.ch/event/1408515/timetable/#71-beam-beam-and-wakefield-ind" TargetMode="External"/><Relationship Id="rId7" Type="http://schemas.openxmlformats.org/officeDocument/2006/relationships/hyperlink" Target="https://indico.cern.ch/event/1408515/timetable/#111-overview-of-and-challenges" TargetMode="External"/><Relationship Id="rId2" Type="http://schemas.openxmlformats.org/officeDocument/2006/relationships/hyperlink" Target="https://indico.cern.ch/event/1509196/#2-updates-on-x-z-instability-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dico.cern.ch/event/1298458/contributions/5976119/attachments/2874480/5033595/WEBN3_talk_print.pdf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indico.cern.ch/event/727555/contributions/3452788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ccelconf.web.cern.ch/e06/PAPERS/TUPCH195.PDF" TargetMode="Externa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edms.cern.ch/document/2305899/2.0" TargetMode="External"/><Relationship Id="rId7" Type="http://schemas.openxmlformats.org/officeDocument/2006/relationships/image" Target="../media/image57.png"/><Relationship Id="rId2" Type="http://schemas.openxmlformats.org/officeDocument/2006/relationships/hyperlink" Target="https://cds.cern.ch/record/1323893/files/CERN-ATS-Note-2011-002%20TECH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hyperlink" Target="http://inspirehep.net/record/625822/files/slac-r-633.pdf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75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1.png"/><Relationship Id="rId5" Type="http://schemas.openxmlformats.org/officeDocument/2006/relationships/image" Target="../media/image700.png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1.png"/><Relationship Id="rId5" Type="http://schemas.openxmlformats.org/officeDocument/2006/relationships/image" Target="../media/image740.png"/><Relationship Id="rId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298458/contributions/5977827/attachments/2877480/5039951/Depolarizer_v4b.pdf" TargetMode="External"/><Relationship Id="rId2" Type="http://schemas.openxmlformats.org/officeDocument/2006/relationships/hyperlink" Target="https://indico.cern.ch/event/1443454/contributions/6087644/attachments/2910796/5108593/Sensitivity_Analysis_of_the_Zero_mode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5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1.png"/><Relationship Id="rId2" Type="http://schemas.openxmlformats.org/officeDocument/2006/relationships/image" Target="../media/image5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hyperlink" Target="https://indico.cern.ch/event/1408515/timetable/#167-electron-cloud-effects-and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46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710.png"/><Relationship Id="rId7" Type="http://schemas.openxmlformats.org/officeDocument/2006/relationships/image" Target="../media/image87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0.png"/><Relationship Id="rId4" Type="http://schemas.openxmlformats.org/officeDocument/2006/relationships/image" Target="../media/image9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0.png"/><Relationship Id="rId4" Type="http://schemas.openxmlformats.org/officeDocument/2006/relationships/image" Target="../media/image9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75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52.png"/><Relationship Id="rId18" Type="http://schemas.openxmlformats.org/officeDocument/2006/relationships/image" Target="../media/image202.png"/><Relationship Id="rId3" Type="http://schemas.openxmlformats.org/officeDocument/2006/relationships/hyperlink" Target="https://accelconf.web.cern.ch/IPAC10/papers/tupeb011.pdf" TargetMode="External"/><Relationship Id="rId7" Type="http://schemas.openxmlformats.org/officeDocument/2006/relationships/image" Target="../media/image911.png"/><Relationship Id="rId12" Type="http://schemas.openxmlformats.org/officeDocument/2006/relationships/image" Target="../media/image142.png"/><Relationship Id="rId17" Type="http://schemas.openxmlformats.org/officeDocument/2006/relationships/image" Target="../media/image192.png"/><Relationship Id="rId2" Type="http://schemas.openxmlformats.org/officeDocument/2006/relationships/hyperlink" Target="https://accelconf.web.cern.ch/SRF2009/papers/tuppo022.pdf" TargetMode="External"/><Relationship Id="rId16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2.png"/><Relationship Id="rId11" Type="http://schemas.openxmlformats.org/officeDocument/2006/relationships/image" Target="../media/image131.png"/><Relationship Id="rId5" Type="http://schemas.openxmlformats.org/officeDocument/2006/relationships/image" Target="../media/image97.png"/><Relationship Id="rId15" Type="http://schemas.openxmlformats.org/officeDocument/2006/relationships/image" Target="../media/image172.png"/><Relationship Id="rId10" Type="http://schemas.openxmlformats.org/officeDocument/2006/relationships/image" Target="../media/image98.png"/><Relationship Id="rId4" Type="http://schemas.openxmlformats.org/officeDocument/2006/relationships/hyperlink" Target="https://accelconf.web.cern.ch/ipac2022/papers/tupotk040.pdf" TargetMode="External"/><Relationship Id="rId9" Type="http://schemas.openxmlformats.org/officeDocument/2006/relationships/image" Target="../media/image112.png"/><Relationship Id="rId14" Type="http://schemas.openxmlformats.org/officeDocument/2006/relationships/image" Target="../media/image1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0.png"/><Relationship Id="rId7" Type="http://schemas.openxmlformats.org/officeDocument/2006/relationships/image" Target="../media/image87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280056/" TargetMode="Externa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280056/" TargetMode="Externa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dms.cern.ch/document/2305899/2.0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0.png"/><Relationship Id="rId3" Type="http://schemas.openxmlformats.org/officeDocument/2006/relationships/hyperlink" Target="https://indico.cern.ch/event/1467064/contributions/6176616/attachments/2956594/5203848/WP1%20meeting%2029_10%20-%20CM%20integration%20-%20KC.pdf" TargetMode="External"/><Relationship Id="rId7" Type="http://schemas.openxmlformats.org/officeDocument/2006/relationships/image" Target="../media/image620.png"/><Relationship Id="rId12" Type="http://schemas.openxmlformats.org/officeDocument/2006/relationships/image" Target="../media/image670.png"/><Relationship Id="rId2" Type="http://schemas.openxmlformats.org/officeDocument/2006/relationships/hyperlink" Target="https://indico.cern.ch/event/1370389/contributions/5763046/attachments/2785839/4857208/TwoCell_400MHz_for_Z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tmp"/><Relationship Id="rId11" Type="http://schemas.openxmlformats.org/officeDocument/2006/relationships/image" Target="../media/image660.png"/><Relationship Id="rId5" Type="http://schemas.openxmlformats.org/officeDocument/2006/relationships/image" Target="../media/image600.png"/><Relationship Id="rId10" Type="http://schemas.openxmlformats.org/officeDocument/2006/relationships/image" Target="../media/image103.png"/><Relationship Id="rId4" Type="http://schemas.openxmlformats.org/officeDocument/2006/relationships/image" Target="../media/image591.png"/><Relationship Id="rId9" Type="http://schemas.openxmlformats.org/officeDocument/2006/relationships/image" Target="../media/image6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61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0.png"/><Relationship Id="rId4" Type="http://schemas.openxmlformats.org/officeDocument/2006/relationships/image" Target="../media/image46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s://edms.cern.ch/ui/file/3177173/AA/fccacsga0002-v.AA.pdf" TargetMode="External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hyperlink" Target="https://edms.cern.ch/ui/file/3177200/AA/fccacsga0003-vAA_plt_cpdf.pdf" TargetMode="Externa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10.png"/><Relationship Id="rId7" Type="http://schemas.openxmlformats.org/officeDocument/2006/relationships/image" Target="../media/image151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300.png"/><Relationship Id="rId4" Type="http://schemas.openxmlformats.org/officeDocument/2006/relationships/image" Target="../media/image120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0.png"/><Relationship Id="rId7" Type="http://schemas.openxmlformats.org/officeDocument/2006/relationships/image" Target="../media/image221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5" Type="http://schemas.openxmlformats.org/officeDocument/2006/relationships/image" Target="../media/image201.png"/><Relationship Id="rId4" Type="http://schemas.openxmlformats.org/officeDocument/2006/relationships/image" Target="../media/image19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13" Type="http://schemas.openxmlformats.org/officeDocument/2006/relationships/image" Target="../media/image340.png"/><Relationship Id="rId3" Type="http://schemas.openxmlformats.org/officeDocument/2006/relationships/image" Target="../media/image241.png"/><Relationship Id="rId7" Type="http://schemas.openxmlformats.org/officeDocument/2006/relationships/image" Target="../media/image280.png"/><Relationship Id="rId12" Type="http://schemas.openxmlformats.org/officeDocument/2006/relationships/image" Target="../media/image330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11" Type="http://schemas.openxmlformats.org/officeDocument/2006/relationships/image" Target="../media/image320.png"/><Relationship Id="rId5" Type="http://schemas.openxmlformats.org/officeDocument/2006/relationships/image" Target="../media/image260.png"/><Relationship Id="rId15" Type="http://schemas.openxmlformats.org/officeDocument/2006/relationships/image" Target="../media/image810.png"/><Relationship Id="rId10" Type="http://schemas.openxmlformats.org/officeDocument/2006/relationships/image" Target="../media/image310.png"/><Relationship Id="rId4" Type="http://schemas.openxmlformats.org/officeDocument/2006/relationships/image" Target="../media/image250.png"/><Relationship Id="rId9" Type="http://schemas.openxmlformats.org/officeDocument/2006/relationships/image" Target="../media/image300.png"/><Relationship Id="rId14" Type="http://schemas.openxmlformats.org/officeDocument/2006/relationships/image" Target="../media/image35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380.png"/><Relationship Id="rId7" Type="http://schemas.openxmlformats.org/officeDocument/2006/relationships/image" Target="../media/image410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0.png"/><Relationship Id="rId5" Type="http://schemas.openxmlformats.org/officeDocument/2006/relationships/hyperlink" Target="https://www.osti.gov/servlets/purl/1888292" TargetMode="External"/><Relationship Id="rId10" Type="http://schemas.openxmlformats.org/officeDocument/2006/relationships/image" Target="../media/image441.png"/><Relationship Id="rId4" Type="http://schemas.openxmlformats.org/officeDocument/2006/relationships/image" Target="../media/image391.png"/><Relationship Id="rId9" Type="http://schemas.openxmlformats.org/officeDocument/2006/relationships/image" Target="../media/image43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0.png"/><Relationship Id="rId2" Type="http://schemas.openxmlformats.org/officeDocument/2006/relationships/hyperlink" Target="https://indico.cern.ch/event/438866/contributions/1084936/attachments/1256542/1855967/BBEC_ohmi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0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1.png"/><Relationship Id="rId2" Type="http://schemas.openxmlformats.org/officeDocument/2006/relationships/image" Target="../media/image9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image" Target="../media/image91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13" Type="http://schemas.openxmlformats.org/officeDocument/2006/relationships/image" Target="../media/image120.emf"/><Relationship Id="rId3" Type="http://schemas.openxmlformats.org/officeDocument/2006/relationships/image" Target="../media/image3700.png"/><Relationship Id="rId12" Type="http://schemas.openxmlformats.org/officeDocument/2006/relationships/image" Target="../media/image119.emf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0.png"/><Relationship Id="rId11" Type="http://schemas.openxmlformats.org/officeDocument/2006/relationships/image" Target="../media/image470.png"/><Relationship Id="rId5" Type="http://schemas.openxmlformats.org/officeDocument/2006/relationships/image" Target="../media/image390.png"/><Relationship Id="rId4" Type="http://schemas.openxmlformats.org/officeDocument/2006/relationships/image" Target="../media/image117.png"/><Relationship Id="rId9" Type="http://schemas.openxmlformats.org/officeDocument/2006/relationships/image" Target="../media/image118.tm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https://accelconf.web.cern.ch/SRF2009/papers/tuppo022.pdf" TargetMode="External"/><Relationship Id="rId7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s://accelconf.web.cern.ch/ipac2022/papers/tupotk040.pdf" TargetMode="External"/><Relationship Id="rId4" Type="http://schemas.openxmlformats.org/officeDocument/2006/relationships/hyperlink" Target="https://accelconf.web.cern.ch/IPAC10/papers/tupeb011.pdf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https://accelconf.web.cern.ch/SRF2009/papers/tuppo022.pdf" TargetMode="External"/><Relationship Id="rId7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s://accelconf.web.cern.ch/ipac2022/papers/tupotk040.pdf" TargetMode="External"/><Relationship Id="rId4" Type="http://schemas.openxmlformats.org/officeDocument/2006/relationships/hyperlink" Target="https://accelconf.web.cern.ch/IPAC10/papers/tupeb011.pdf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7" Type="http://schemas.openxmlformats.org/officeDocument/2006/relationships/hyperlink" Target="https://www.osti.gov/servlets/purl/1888292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24.png"/><Relationship Id="rId10" Type="http://schemas.openxmlformats.org/officeDocument/2006/relationships/image" Target="../media/image21.png"/><Relationship Id="rId4" Type="http://schemas.openxmlformats.org/officeDocument/2006/relationships/image" Target="../media/image23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ds.cern.ch/record/244817/files/CM-P00059367.pdf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indico.cern.ch/event/438866/contributions/1084936/attachments/1256542/1855967/BBEC_ohmi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09E96-D01A-2DFF-44AF-9D90486FB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923146"/>
            <a:ext cx="12192000" cy="2478333"/>
          </a:xfrm>
        </p:spPr>
        <p:txBody>
          <a:bodyPr>
            <a:normAutofit/>
          </a:bodyPr>
          <a:lstStyle/>
          <a:p>
            <a:r>
              <a:rPr lang="en-GB" sz="4800" dirty="0">
                <a:solidFill>
                  <a:srgbClr val="0070C0"/>
                </a:solidFill>
                <a:latin typeface="Roboto" panose="02000000000000000000" pitchFamily="2" charset="0"/>
              </a:rPr>
              <a:t>Reverse phase operation for CERN's FCC-ee 400 MHz RF system: Increasing flexibility brings challenges for cavity control</a:t>
            </a:r>
            <a:endParaRPr lang="en-150" sz="4800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27E78C-4817-7D35-CCE0-E109291E7871}"/>
              </a:ext>
            </a:extLst>
          </p:cNvPr>
          <p:cNvSpPr txBox="1"/>
          <p:nvPr/>
        </p:nvSpPr>
        <p:spPr>
          <a:xfrm>
            <a:off x="660400" y="4769665"/>
            <a:ext cx="1097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Ivan Karpov and Franck Peauger for FCC SRF WP1 with input from:</a:t>
            </a:r>
          </a:p>
          <a:p>
            <a:pPr algn="ctr"/>
            <a:r>
              <a:rPr lang="en-US" dirty="0"/>
              <a:t>Xavier Buffat, Yann Dutheil, Giorgia Favia, Jiquan Guo (JLAB), Mauro Migliorati (INFN), </a:t>
            </a:r>
            <a:br>
              <a:rPr lang="en-US" dirty="0"/>
            </a:br>
            <a:r>
              <a:rPr lang="en-US" dirty="0"/>
              <a:t>Katsunobu Oide, Luca Sabato, Roxana Soos, Jorg Wenninger, Frank Zimmermann, Mikhail Zobov (INFN)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AC80CD-4629-CA5F-55B0-EAC45161AE41}"/>
              </a:ext>
            </a:extLst>
          </p:cNvPr>
          <p:cNvSpPr txBox="1"/>
          <p:nvPr/>
        </p:nvSpPr>
        <p:spPr>
          <a:xfrm>
            <a:off x="1698661" y="6365201"/>
            <a:ext cx="87946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0" i="0" u="none" strike="noStrike" dirty="0">
                <a:solidFill>
                  <a:srgbClr val="0070C0"/>
                </a:solidFill>
                <a:effectLst/>
                <a:latin typeface="Roboto" panose="02000000000000000000" pitchFamily="2" charset="0"/>
              </a:rPr>
              <a:t>LLRF 2025, 13.11.2025</a:t>
            </a:r>
            <a:endParaRPr lang="en-150" dirty="0">
              <a:solidFill>
                <a:srgbClr val="0070C0"/>
              </a:solidFill>
            </a:endParaRPr>
          </a:p>
        </p:txBody>
      </p:sp>
      <p:pic>
        <p:nvPicPr>
          <p:cNvPr id="4" name="Picture 8" descr="Image result for cern logo">
            <a:extLst>
              <a:ext uri="{FF2B5EF4-FFF2-40B4-BE49-F238E27FC236}">
                <a16:creationId xmlns:a16="http://schemas.microsoft.com/office/drawing/2014/main" id="{04393CCB-5A9A-1231-A39A-1DB78951B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437489" cy="143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2BD11B8D-EC99-AB03-F017-6F7434A79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661" y="176962"/>
            <a:ext cx="3177633" cy="1073978"/>
          </a:xfrm>
          <a:prstGeom prst="rect">
            <a:avLst/>
          </a:prstGeom>
        </p:spPr>
      </p:pic>
      <p:pic>
        <p:nvPicPr>
          <p:cNvPr id="7" name="Picture 6" descr="A blue and white text on a dark background&#10;&#10;AI-generated content may be incorrect.">
            <a:extLst>
              <a:ext uri="{FF2B5EF4-FFF2-40B4-BE49-F238E27FC236}">
                <a16:creationId xmlns:a16="http://schemas.microsoft.com/office/drawing/2014/main" id="{337D4309-0490-4833-00E5-41DC42D84B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300" y="0"/>
            <a:ext cx="2933699" cy="143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6648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35CBB1FC-D6FC-F49F-236B-C6FBA683A3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991" y="4373745"/>
            <a:ext cx="4550760" cy="246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009C78-305C-9A76-87CD-6CFD4EC11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mitigations</a:t>
            </a:r>
            <a:endParaRPr lang="en-15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FD2CEE-3A72-5CFE-E26A-FAFCC72A5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DE136-1EF8-C743-87EF-AE4B54D8717F}" type="slidenum">
              <a:rPr lang="en-US" smtClean="0"/>
              <a:t>10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7F335B9-5C13-2814-8EE2-D4471D529883}"/>
                  </a:ext>
                </a:extLst>
              </p:cNvPr>
              <p:cNvSpPr txBox="1"/>
              <p:nvPr/>
            </p:nvSpPr>
            <p:spPr>
              <a:xfrm>
                <a:off x="458254" y="2792007"/>
                <a:ext cx="5079980" cy="10782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where peak-to-peak beam phase spread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289E28"/>
                          </a:solidFill>
                          <a:latin typeface="Cambria Math" panose="02040503050406030204" pitchFamily="18" charset="0"/>
                        </a:rPr>
                        <m:t>max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289E2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289E28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289E28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2000" b="0" i="1" smtClean="0">
                              <a:solidFill>
                                <a:srgbClr val="289E28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rgbClr val="289E28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289E28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289E28"/>
                          </a:solidFill>
                          <a:latin typeface="Cambria Math" panose="02040503050406030204" pitchFamily="18" charset="0"/>
                        </a:rPr>
                        <m:t>min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289E2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289E28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289E28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2000" i="1">
                              <a:solidFill>
                                <a:srgbClr val="289E28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solidFill>
                                <a:srgbClr val="289E28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opt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gap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tot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gap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tot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150" sz="20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7F335B9-5C13-2814-8EE2-D4471D5298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254" y="2792007"/>
                <a:ext cx="5079980" cy="1078244"/>
              </a:xfrm>
              <a:prstGeom prst="rect">
                <a:avLst/>
              </a:prstGeom>
              <a:blipFill>
                <a:blip r:embed="rId3"/>
                <a:stretch>
                  <a:fillRect l="-1199" t="-2260"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5C39B49-3700-C448-89F7-F88DC0547328}"/>
                  </a:ext>
                </a:extLst>
              </p:cNvPr>
              <p:cNvSpPr txBox="1"/>
              <p:nvPr/>
            </p:nvSpPr>
            <p:spPr>
              <a:xfrm>
                <a:off x="603645" y="1981039"/>
                <a:ext cx="6078267" cy="6249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−1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i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tot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tot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func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289E28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289E2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289E28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289E28"/>
                                  </a:solidFill>
                                  <a:latin typeface="Cambria Math" panose="02040503050406030204" pitchFamily="18" charset="0"/>
                                </a:rPr>
                                <m:t>tot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289E2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289E28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289E28"/>
                                  </a:solidFill>
                                  <a:latin typeface="Cambria Math" panose="02040503050406030204" pitchFamily="18" charset="0"/>
                                </a:rPr>
                                <m:t>cav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rgbClr val="289E2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289E28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rgbClr val="289E2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rgbClr val="289E2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289E2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289E2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solidFill>
                                        <a:srgbClr val="289E28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rgbClr val="289E2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289E2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289E2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lang="en-US" b="0" i="1" smtClean="0">
                              <a:solidFill>
                                <a:srgbClr val="289E28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289E2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289E28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i="0">
                                  <a:solidFill>
                                    <a:srgbClr val="289E28"/>
                                  </a:solidFill>
                                  <a:latin typeface="Cambria Math" panose="02040503050406030204" pitchFamily="18" charset="0"/>
                                </a:rPr>
                                <m:t>tot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rgbClr val="289E2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289E28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289E2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289E28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289E28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func>
                        </m:den>
                      </m:f>
                      <m:sSub>
                        <m:sSubPr>
                          <m:ctrlPr>
                            <a:rPr lang="en-US" b="0" i="1" smtClean="0">
                              <a:solidFill>
                                <a:srgbClr val="289E2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289E28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289E28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b="0" i="1" smtClean="0">
                              <a:solidFill>
                                <a:srgbClr val="289E28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289E28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15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5C39B49-3700-C448-89F7-F88DC05473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645" y="1981039"/>
                <a:ext cx="6078267" cy="624979"/>
              </a:xfrm>
              <a:prstGeom prst="rect">
                <a:avLst/>
              </a:prstGeom>
              <a:blipFill>
                <a:blip r:embed="rId4"/>
                <a:stretch>
                  <a:fillRect b="-980"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B6A6CF57-EA97-5AEA-9CE1-C6B26CF209E2}"/>
              </a:ext>
            </a:extLst>
          </p:cNvPr>
          <p:cNvSpPr txBox="1"/>
          <p:nvPr/>
        </p:nvSpPr>
        <p:spPr>
          <a:xfrm>
            <a:off x="458254" y="1372106"/>
            <a:ext cx="63690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Synchrotron tune spread according small-signal model</a:t>
            </a:r>
            <a:endParaRPr lang="en-150" sz="2000" dirty="0"/>
          </a:p>
        </p:txBody>
      </p:sp>
      <p:pic>
        <p:nvPicPr>
          <p:cNvPr id="13" name="Picture 12" descr="A graph of a bunch number&#10;&#10;Description automatically generated">
            <a:extLst>
              <a:ext uri="{FF2B5EF4-FFF2-40B4-BE49-F238E27FC236}">
                <a16:creationId xmlns:a16="http://schemas.microsoft.com/office/drawing/2014/main" id="{7BB4BC45-FF96-FD06-8D7F-C433A2973C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991" y="1530325"/>
            <a:ext cx="4332364" cy="24428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B004099-9448-6F77-CDD9-38B22FFB1D2B}"/>
                  </a:ext>
                </a:extLst>
              </p:cNvPr>
              <p:cNvSpPr txBox="1"/>
              <p:nvPr/>
            </p:nvSpPr>
            <p:spPr>
              <a:xfrm>
                <a:off x="458254" y="4026054"/>
                <a:ext cx="6723702" cy="25835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0070C0"/>
                    </a:solidFill>
                  </a:rPr>
                  <a:t>Higher RF voltage and shorter gaps reduce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00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0070C0"/>
                    </a:solidFill>
                  </a:rPr>
                  <a:t> spread</a:t>
                </a:r>
              </a:p>
              <a:p>
                <a:endParaRPr lang="en-US" sz="2000" dirty="0"/>
              </a:p>
              <a:p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Evaluation of option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i="0" dirty="0" smtClean="0">
                            <a:latin typeface="Cambria Math" panose="02040503050406030204" pitchFamily="18" charset="0"/>
                          </a:rPr>
                          <m:t>tot</m:t>
                        </m:r>
                      </m:sub>
                    </m:sSub>
                  </m:oMath>
                </a14:m>
                <a:r>
                  <a:rPr lang="en-US" sz="2000" dirty="0"/>
                  <a:t> = 200 MV and original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gap</m:t>
                        </m:r>
                      </m:sub>
                    </m:sSub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=1.2 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μs</m:t>
                    </m:r>
                  </m:oMath>
                </a14:m>
                <a:r>
                  <a:rPr lang="en-US" sz="2000" dirty="0"/>
                  <a:t> showed unacceptable reduction of lifetime to about 20 s compared to 1320 s given by radiative Bhabha scattering</a:t>
                </a:r>
                <a:r>
                  <a:rPr lang="en-US" sz="2000" dirty="0">
                    <a:solidFill>
                      <a:srgbClr val="0070C0"/>
                    </a:solidFill>
                  </a:rPr>
                  <a:t> (</a:t>
                </a:r>
                <a:r>
                  <a:rPr lang="en-US" sz="2000" i="1" dirty="0">
                    <a:solidFill>
                      <a:srgbClr val="0070C0"/>
                    </a:solidFill>
                    <a:hlinkClick r:id="rId6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K. Oide, 09.10.2024</a:t>
                </a:r>
                <a:r>
                  <a:rPr lang="en-US" sz="2000" i="1" dirty="0">
                    <a:solidFill>
                      <a:srgbClr val="0070C0"/>
                    </a:solidFill>
                  </a:rPr>
                  <a:t>)</a:t>
                </a:r>
              </a:p>
              <a:p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A new filling scheme with shorter gaps is necessary for reduction of the spread</a:t>
                </a:r>
                <a:endParaRPr lang="en-150" sz="2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B004099-9448-6F77-CDD9-38B22FFB1D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254" y="4026054"/>
                <a:ext cx="6723702" cy="2583528"/>
              </a:xfrm>
              <a:prstGeom prst="rect">
                <a:avLst/>
              </a:prstGeom>
              <a:blipFill>
                <a:blip r:embed="rId7"/>
                <a:stretch>
                  <a:fillRect l="-907" t="-943" r="-1451" b="-3302"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4143F76-279B-38BE-F147-FF71748C4EE5}"/>
              </a:ext>
            </a:extLst>
          </p:cNvPr>
          <p:cNvCxnSpPr/>
          <p:nvPr/>
        </p:nvCxnSpPr>
        <p:spPr>
          <a:xfrm flipV="1">
            <a:off x="11323674" y="4690347"/>
            <a:ext cx="85061" cy="314084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E0FF30EB-68AD-5E22-B4E1-500F81AA24CA}"/>
              </a:ext>
            </a:extLst>
          </p:cNvPr>
          <p:cNvSpPr txBox="1"/>
          <p:nvPr/>
        </p:nvSpPr>
        <p:spPr>
          <a:xfrm>
            <a:off x="11025963" y="5046959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5%</a:t>
            </a:r>
            <a:endParaRPr lang="en-150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B9EA02F-3F75-D45E-E7E2-1BD48983D368}"/>
                  </a:ext>
                </a:extLst>
              </p:cNvPr>
              <p:cNvSpPr txBox="1"/>
              <p:nvPr/>
            </p:nvSpPr>
            <p:spPr>
              <a:xfrm>
                <a:off x="8102849" y="4026054"/>
                <a:ext cx="34855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 spread for 1.2 µs gap length</a:t>
                </a:r>
                <a:endParaRPr lang="en-15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B9EA02F-3F75-D45E-E7E2-1BD48983D3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2849" y="4026054"/>
                <a:ext cx="3485506" cy="369332"/>
              </a:xfrm>
              <a:prstGeom prst="rect">
                <a:avLst/>
              </a:prstGeom>
              <a:blipFill>
                <a:blip r:embed="rId8"/>
                <a:stretch>
                  <a:fillRect l="-350" t="-8197" b="-24590"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A7D082C-6387-C05E-F64F-A740B9BE1875}"/>
                  </a:ext>
                </a:extLst>
              </p:cNvPr>
              <p:cNvSpPr txBox="1"/>
              <p:nvPr/>
            </p:nvSpPr>
            <p:spPr>
              <a:xfrm>
                <a:off x="7819291" y="1128957"/>
                <a:ext cx="38397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Relative contributions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 spread</a:t>
                </a:r>
                <a:endParaRPr lang="en-15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A7D082C-6387-C05E-F64F-A740B9BE18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9291" y="1128957"/>
                <a:ext cx="3839769" cy="369332"/>
              </a:xfrm>
              <a:prstGeom prst="rect">
                <a:avLst/>
              </a:prstGeom>
              <a:blipFill>
                <a:blip r:embed="rId9"/>
                <a:stretch>
                  <a:fillRect l="-1429" t="-8197" b="-24590"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86598949-3D87-5A2E-11FA-6C70D3F9F852}"/>
              </a:ext>
            </a:extLst>
          </p:cNvPr>
          <p:cNvSpPr txBox="1"/>
          <p:nvPr/>
        </p:nvSpPr>
        <p:spPr>
          <a:xfrm>
            <a:off x="8165307" y="487996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30%</a:t>
            </a:r>
            <a:endParaRPr lang="en-150" dirty="0">
              <a:solidFill>
                <a:srgbClr val="C00000"/>
              </a:solidFill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91AFF41-5593-DCFF-39BB-97F7FE4AE9A6}"/>
              </a:ext>
            </a:extLst>
          </p:cNvPr>
          <p:cNvCxnSpPr/>
          <p:nvPr/>
        </p:nvCxnSpPr>
        <p:spPr>
          <a:xfrm flipH="1">
            <a:off x="8304028" y="5231625"/>
            <a:ext cx="127591" cy="26540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D8EEB412-CDC7-D2F3-B50C-292428C6856A}"/>
              </a:ext>
            </a:extLst>
          </p:cNvPr>
          <p:cNvSpPr/>
          <p:nvPr/>
        </p:nvSpPr>
        <p:spPr>
          <a:xfrm>
            <a:off x="11316907" y="4469537"/>
            <a:ext cx="259046" cy="24207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3081610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EFC2D-4D9D-FCC7-0E84-CB13A2347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for smaller gaps between trains</a:t>
            </a:r>
            <a:endParaRPr lang="en-15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3F67D60-4E6C-6CB3-91EF-1FCD8E03D4BD}"/>
                  </a:ext>
                </a:extLst>
              </p:cNvPr>
              <p:cNvSpPr txBox="1"/>
              <p:nvPr/>
            </p:nvSpPr>
            <p:spPr>
              <a:xfrm>
                <a:off x="705810" y="5105014"/>
                <a:ext cx="10475934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With a new filling scheme (40 trains of 280 bunches), RF voltage spread was significantly reduced</a:t>
                </a:r>
              </a:p>
              <a:p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Working point can be found for all bunches at nominal intensity, </a:t>
                </a:r>
                <a:r>
                  <a:rPr lang="en-US" sz="2000" dirty="0">
                    <a:solidFill>
                      <a:srgbClr val="C00000"/>
                    </a:solidFill>
                  </a:rPr>
                  <a:t>but not during non-uniform bootstrap injection needed for e-cloud mitigation </a:t>
                </a:r>
                <a:r>
                  <a:rPr lang="en-US" sz="2000" i="1" dirty="0"/>
                  <a:t>(</a:t>
                </a:r>
                <a:r>
                  <a:rPr lang="en-US" sz="2000" i="1" dirty="0">
                    <a:hlinkClick r:id="rId2"/>
                  </a:rPr>
                  <a:t>X. Buffat et al, 24.04.2025</a:t>
                </a:r>
                <a:r>
                  <a:rPr lang="en-US" sz="2000" i="1" dirty="0"/>
                  <a:t>, also </a:t>
                </a:r>
                <a:r>
                  <a:rPr lang="en-US" sz="2000" i="1" dirty="0">
                    <a:hlinkClick r:id="rId3"/>
                  </a:rPr>
                  <a:t>R. Soos et al, FCC week, 2025</a:t>
                </a:r>
                <a:r>
                  <a:rPr lang="en-US" sz="2000" i="1" dirty="0"/>
                  <a:t>) </a:t>
                </a:r>
                <a:endParaRPr lang="en-US" sz="20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3F67D60-4E6C-6CB3-91EF-1FCD8E03D4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810" y="5105014"/>
                <a:ext cx="10475934" cy="1631216"/>
              </a:xfrm>
              <a:prstGeom prst="rect">
                <a:avLst/>
              </a:prstGeom>
              <a:blipFill>
                <a:blip r:embed="rId4"/>
                <a:stretch>
                  <a:fillRect l="-605" t="-1538" r="-1211" b="-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A9271A-A8C5-803C-2293-440BC920F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45218-EFE8-4AFD-8563-7EF7F84D4617}" type="slidenum">
              <a:rPr lang="en-150" smtClean="0"/>
              <a:pPr/>
              <a:t>11</a:t>
            </a:fld>
            <a:endParaRPr lang="en-150"/>
          </a:p>
        </p:txBody>
      </p:sp>
      <p:pic>
        <p:nvPicPr>
          <p:cNvPr id="6" name="Picture 5" descr="A graph of a bunch of bunches&#10;&#10;AI-generated content may be incorrect.">
            <a:extLst>
              <a:ext uri="{FF2B5EF4-FFF2-40B4-BE49-F238E27FC236}">
                <a16:creationId xmlns:a16="http://schemas.microsoft.com/office/drawing/2014/main" id="{C9844EB9-D8C8-581D-F2E6-AD49F3D9FA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42" y="2057636"/>
            <a:ext cx="5069435" cy="2908508"/>
          </a:xfrm>
          <a:prstGeom prst="rect">
            <a:avLst/>
          </a:prstGeom>
        </p:spPr>
      </p:pic>
      <p:pic>
        <p:nvPicPr>
          <p:cNvPr id="13" name="Picture 12" descr="A graph of a number of different colored lines&#10;&#10;AI-generated content may be incorrect.">
            <a:extLst>
              <a:ext uri="{FF2B5EF4-FFF2-40B4-BE49-F238E27FC236}">
                <a16:creationId xmlns:a16="http://schemas.microsoft.com/office/drawing/2014/main" id="{BD3B1846-30BA-4728-EF2B-62790ECF2A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343" y="1794128"/>
            <a:ext cx="4117047" cy="311390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F87CB54-FC1D-8C61-8971-141F909FE5C9}"/>
              </a:ext>
            </a:extLst>
          </p:cNvPr>
          <p:cNvSpPr txBox="1"/>
          <p:nvPr/>
        </p:nvSpPr>
        <p:spPr>
          <a:xfrm>
            <a:off x="644461" y="1183971"/>
            <a:ext cx="110690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Injection and extraction systems were adapted to decrease the rise time below 600-ns </a:t>
            </a:r>
            <a:br>
              <a:rPr lang="en-US" sz="2000" dirty="0"/>
            </a:br>
            <a:r>
              <a:rPr lang="en-US" sz="2000" i="1" dirty="0">
                <a:solidFill>
                  <a:srgbClr val="0070C0"/>
                </a:solidFill>
              </a:rPr>
              <a:t>(</a:t>
            </a:r>
            <a:r>
              <a:rPr lang="en-US" sz="2000" i="1" dirty="0">
                <a:solidFill>
                  <a:srgbClr val="0070C0"/>
                </a:solidFill>
                <a:hlinkClick r:id="rId7"/>
              </a:rPr>
              <a:t>G. Favia, FCC week, 2025</a:t>
            </a:r>
            <a:r>
              <a:rPr lang="en-US" sz="2000" i="1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5EDA96-B04F-9ECC-A0FC-053A9B2D88B7}"/>
              </a:ext>
            </a:extLst>
          </p:cNvPr>
          <p:cNvSpPr txBox="1"/>
          <p:nvPr/>
        </p:nvSpPr>
        <p:spPr>
          <a:xfrm>
            <a:off x="8031887" y="4816833"/>
            <a:ext cx="4160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70C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FCC Feasibility study final report, 2025</a:t>
            </a:r>
            <a:endParaRPr lang="en-15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7611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27FB2-182B-E13B-D764-07CE60465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Possible scenarios of coupled bunch instabilities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AE6F8F-A9DA-7DDA-A38E-0C7408F49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45218-EFE8-4AFD-8563-7EF7F84D4617}" type="slidenum">
              <a:rPr lang="en-150" smtClean="0"/>
              <a:pPr/>
              <a:t>12</a:t>
            </a:fld>
            <a:endParaRPr lang="en-15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7EA797-0E20-7F22-502A-503064B7DC3D}"/>
              </a:ext>
            </a:extLst>
          </p:cNvPr>
          <p:cNvSpPr txBox="1"/>
          <p:nvPr/>
        </p:nvSpPr>
        <p:spPr>
          <a:xfrm>
            <a:off x="477168" y="1942671"/>
            <a:ext cx="530433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Standard mode – all RF lines (cavities, LLRF, HLRF) are ON</a:t>
            </a:r>
          </a:p>
          <a:p>
            <a:endParaRPr lang="en-US" sz="2400" dirty="0"/>
          </a:p>
          <a:p>
            <a:r>
              <a:rPr lang="en-US" sz="2400" dirty="0"/>
              <a:t>Degraded mode – trip of one or more RF lines </a:t>
            </a:r>
          </a:p>
          <a:p>
            <a:endParaRPr lang="en-US" sz="2400" dirty="0"/>
          </a:p>
          <a:p>
            <a:r>
              <a:rPr lang="en-US" sz="2400" dirty="0"/>
              <a:t>Reaching integrated luminosity goals requires at least 3-4% redundancy of the RF system (preserve beam with up to 5 RF lines down)</a:t>
            </a:r>
            <a:endParaRPr lang="en-US" sz="2400" i="1" dirty="0">
              <a:solidFill>
                <a:srgbClr val="0070C0"/>
              </a:solidFill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0BFA00CF-16E7-14E7-42A8-4041FBF2B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6342" y="1942671"/>
            <a:ext cx="6145658" cy="408008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2DF380A-A4B4-C6F7-32C9-1B6561F4A10F}"/>
                  </a:ext>
                </a:extLst>
              </p:cNvPr>
              <p:cNvSpPr txBox="1"/>
              <p:nvPr/>
            </p:nvSpPr>
            <p:spPr>
              <a:xfrm>
                <a:off x="8772952" y="2884053"/>
                <a:ext cx="312722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For ZH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t</m:t>
                    </m:r>
                    <m:acc>
                      <m:accPr>
                        <m:chr m:val="̅"/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e>
                    </m:acc>
                  </m:oMath>
                </a14:m>
                <a:r>
                  <a:rPr lang="en-GB" sz="1800" i="0" dirty="0">
                    <a:solidFill>
                      <a:schemeClr val="tx1"/>
                    </a:solidFill>
                    <a:latin typeface="+mn-lt"/>
                  </a:rPr>
                  <a:t> a 10% redundancy is assumed based on LEP experience</a:t>
                </a:r>
                <a:endParaRPr lang="en-150" dirty="0"/>
              </a:p>
            </p:txBody>
          </p:sp>
        </mc:Choice>
        <mc:Fallback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2DF380A-A4B4-C6F7-32C9-1B6561F4A1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2952" y="2884053"/>
                <a:ext cx="3127220" cy="923330"/>
              </a:xfrm>
              <a:prstGeom prst="rect">
                <a:avLst/>
              </a:prstGeom>
              <a:blipFill>
                <a:blip r:embed="rId3"/>
                <a:stretch>
                  <a:fillRect l="-1619" t="-2740" b="-95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22A8488-23F2-6178-F55C-05168C253801}"/>
              </a:ext>
            </a:extLst>
          </p:cNvPr>
          <p:cNvCxnSpPr>
            <a:cxnSpLocks/>
          </p:cNvCxnSpPr>
          <p:nvPr/>
        </p:nvCxnSpPr>
        <p:spPr>
          <a:xfrm flipV="1">
            <a:off x="11354941" y="3060700"/>
            <a:ext cx="359891" cy="152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7E656D45-DCE8-41B7-FE9D-0A31C2787E8E}"/>
              </a:ext>
            </a:extLst>
          </p:cNvPr>
          <p:cNvSpPr txBox="1"/>
          <p:nvPr/>
        </p:nvSpPr>
        <p:spPr>
          <a:xfrm>
            <a:off x="6954141" y="1393574"/>
            <a:ext cx="4859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Integrated luminosity vs RF system redundancy scaled from LHC data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CA6D5E8-C4E1-CC8B-F169-55AABB2F60BF}"/>
              </a:ext>
            </a:extLst>
          </p:cNvPr>
          <p:cNvSpPr txBox="1"/>
          <p:nvPr/>
        </p:nvSpPr>
        <p:spPr>
          <a:xfrm>
            <a:off x="9005290" y="5950566"/>
            <a:ext cx="3127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solidFill>
                  <a:srgbClr val="0070C0"/>
                </a:solidFill>
                <a:hlinkClick r:id="rId4"/>
              </a:rPr>
              <a:t>J. Heron, FCC Week,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612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0D9F-C70A-AE3F-CDD5-6EE218C7E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Mitigation measures</a:t>
            </a:r>
            <a:endParaRPr lang="en-15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9810E9-1CB4-02A9-4879-3A43775F1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DE136-1EF8-C743-87EF-AE4B54D8717F}" type="slidenum">
              <a:rPr lang="en-US" smtClean="0"/>
              <a:t>13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F73C06CB-F724-805E-08F1-07F351813EA2}"/>
                  </a:ext>
                </a:extLst>
              </p:cNvPr>
              <p:cNvSpPr txBox="1"/>
              <p:nvPr/>
            </p:nvSpPr>
            <p:spPr>
              <a:xfrm>
                <a:off x="523789" y="1940128"/>
                <a:ext cx="4610991" cy="3822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RF feedback suppresses instability due to fundamental cavity impedance</a:t>
                </a:r>
              </a:p>
              <a:p>
                <a:endParaRPr lang="en-US" sz="2000" dirty="0">
                  <a:solidFill>
                    <a:srgbClr val="0070C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eff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𝐹𝐵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000" dirty="0">
                  <a:solidFill>
                    <a:srgbClr val="0070C0"/>
                  </a:solidFill>
                </a:endParaRPr>
              </a:p>
              <a:p>
                <a:endParaRPr lang="en-US" sz="2000" dirty="0">
                  <a:solidFill>
                    <a:srgbClr val="0070C0"/>
                  </a:solidFill>
                </a:endParaRPr>
              </a:p>
              <a:p>
                <a:endParaRPr lang="en-US" sz="2000" dirty="0">
                  <a:solidFill>
                    <a:srgbClr val="0070C0"/>
                  </a:solidFill>
                </a:endParaRPr>
              </a:p>
              <a:p>
                <a:r>
                  <a:rPr lang="en-US" sz="2000" dirty="0"/>
                  <a:t>Longitudinal damper can mitigate instability of low-order coupled bunch modes </a:t>
                </a:r>
                <a:r>
                  <a:rPr lang="en-US" sz="2000" dirty="0">
                    <a:solidFill>
                      <a:srgbClr val="0070C0"/>
                    </a:solidFill>
                  </a:rPr>
                  <a:t>(max growth rate &lt; 0.5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0070C0"/>
                    </a:solidFill>
                  </a:rPr>
                  <a:t>, e.g., </a:t>
                </a:r>
                <a:r>
                  <a:rPr lang="en-US" sz="2000" i="1" dirty="0">
                    <a:solidFill>
                      <a:srgbClr val="0070C0"/>
                    </a:solidFill>
                    <a:hlinkClick r:id="rId2"/>
                  </a:rPr>
                  <a:t>D. </a:t>
                </a:r>
                <a:r>
                  <a:rPr lang="en-US" sz="2000" i="1" dirty="0" err="1">
                    <a:solidFill>
                      <a:srgbClr val="0070C0"/>
                    </a:solidFill>
                    <a:hlinkClick r:id="rId2"/>
                  </a:rPr>
                  <a:t>Teytelman</a:t>
                </a:r>
                <a:r>
                  <a:rPr lang="en-US" sz="2000" i="1" dirty="0">
                    <a:solidFill>
                      <a:srgbClr val="0070C0"/>
                    </a:solidFill>
                    <a:hlinkClick r:id="rId2"/>
                  </a:rPr>
                  <a:t>, FCC week, 2019</a:t>
                </a:r>
                <a:r>
                  <a:rPr lang="en-US" sz="2000" dirty="0">
                    <a:solidFill>
                      <a:srgbClr val="0070C0"/>
                    </a:solidFill>
                  </a:rPr>
                  <a:t>)</a:t>
                </a:r>
              </a:p>
              <a:p>
                <a:endParaRPr lang="en-US" sz="2000" dirty="0">
                  <a:solidFill>
                    <a:srgbClr val="0070C0"/>
                  </a:solidFill>
                </a:endParaRPr>
              </a:p>
            </p:txBody>
          </p:sp>
        </mc:Choice>
        <mc:Fallback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F73C06CB-F724-805E-08F1-07F351813E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789" y="1940128"/>
                <a:ext cx="4610991" cy="3822008"/>
              </a:xfrm>
              <a:prstGeom prst="rect">
                <a:avLst/>
              </a:prstGeom>
              <a:blipFill>
                <a:blip r:embed="rId3"/>
                <a:stretch>
                  <a:fillRect l="-1374" t="-662" r="-27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62AA2F0-E6CC-5737-7C14-14E4740F9754}"/>
              </a:ext>
            </a:extLst>
          </p:cNvPr>
          <p:cNvCxnSpPr>
            <a:cxnSpLocks/>
          </p:cNvCxnSpPr>
          <p:nvPr/>
        </p:nvCxnSpPr>
        <p:spPr>
          <a:xfrm flipV="1">
            <a:off x="11204575" y="2080689"/>
            <a:ext cx="0" cy="450532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7179E25-2CF4-8F49-0AA8-09FA3F15C090}"/>
              </a:ext>
            </a:extLst>
          </p:cNvPr>
          <p:cNvSpPr txBox="1"/>
          <p:nvPr/>
        </p:nvSpPr>
        <p:spPr>
          <a:xfrm>
            <a:off x="10360282" y="2995103"/>
            <a:ext cx="1253869" cy="400110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RF cavity</a:t>
            </a:r>
          </a:p>
        </p:txBody>
      </p:sp>
      <p:sp>
        <p:nvSpPr>
          <p:cNvPr id="8" name="Circular Arrow 6">
            <a:extLst>
              <a:ext uri="{FF2B5EF4-FFF2-40B4-BE49-F238E27FC236}">
                <a16:creationId xmlns:a16="http://schemas.microsoft.com/office/drawing/2014/main" id="{62189580-2389-8F41-2F8E-E2CF2CB65D24}"/>
              </a:ext>
            </a:extLst>
          </p:cNvPr>
          <p:cNvSpPr/>
          <p:nvPr/>
        </p:nvSpPr>
        <p:spPr>
          <a:xfrm>
            <a:off x="7485556" y="2963123"/>
            <a:ext cx="426158" cy="443966"/>
          </a:xfrm>
          <a:prstGeom prst="circularArrow">
            <a:avLst>
              <a:gd name="adj1" fmla="val 3193"/>
              <a:gd name="adj2" fmla="val 1142319"/>
              <a:gd name="adj3" fmla="val 20510576"/>
              <a:gd name="adj4" fmla="val 11181902"/>
              <a:gd name="adj5" fmla="val 564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281032B-74D0-E1ED-FDFB-9C1806D9D100}"/>
              </a:ext>
            </a:extLst>
          </p:cNvPr>
          <p:cNvSpPr/>
          <p:nvPr/>
        </p:nvSpPr>
        <p:spPr>
          <a:xfrm>
            <a:off x="7364357" y="2858688"/>
            <a:ext cx="676748" cy="672941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571E81-F4B6-B868-581A-58B80A0C55A8}"/>
              </a:ext>
            </a:extLst>
          </p:cNvPr>
          <p:cNvSpPr/>
          <p:nvPr/>
        </p:nvSpPr>
        <p:spPr>
          <a:xfrm>
            <a:off x="7264386" y="3708026"/>
            <a:ext cx="874987" cy="4238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Load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4BD9A2A-05D0-2E9D-65C4-31AC088B40FA}"/>
              </a:ext>
            </a:extLst>
          </p:cNvPr>
          <p:cNvCxnSpPr>
            <a:stCxn id="7" idx="1"/>
            <a:endCxn id="9" idx="6"/>
          </p:cNvCxnSpPr>
          <p:nvPr/>
        </p:nvCxnSpPr>
        <p:spPr>
          <a:xfrm flipH="1">
            <a:off x="8041105" y="3195158"/>
            <a:ext cx="2319177" cy="1"/>
          </a:xfrm>
          <a:prstGeom prst="line">
            <a:avLst/>
          </a:prstGeom>
          <a:ln w="12700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B6CB3D-6067-B1D5-4A91-B6CA50C90CB3}"/>
              </a:ext>
            </a:extLst>
          </p:cNvPr>
          <p:cNvCxnSpPr>
            <a:stCxn id="9" idx="4"/>
            <a:endCxn id="10" idx="0"/>
          </p:cNvCxnSpPr>
          <p:nvPr/>
        </p:nvCxnSpPr>
        <p:spPr>
          <a:xfrm flipH="1">
            <a:off x="7701880" y="3531629"/>
            <a:ext cx="851" cy="176397"/>
          </a:xfrm>
          <a:prstGeom prst="line">
            <a:avLst/>
          </a:prstGeom>
          <a:ln w="1270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893E81C-45DF-CCB5-CE5E-1B89CDD2B7B8}"/>
              </a:ext>
            </a:extLst>
          </p:cNvPr>
          <p:cNvSpPr txBox="1"/>
          <p:nvPr/>
        </p:nvSpPr>
        <p:spPr>
          <a:xfrm>
            <a:off x="7034885" y="2418123"/>
            <a:ext cx="1340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Circulator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DA4046-32B2-FF7B-109D-CE2643E276BE}"/>
              </a:ext>
            </a:extLst>
          </p:cNvPr>
          <p:cNvSpPr/>
          <p:nvPr/>
        </p:nvSpPr>
        <p:spPr>
          <a:xfrm>
            <a:off x="5312501" y="2983227"/>
            <a:ext cx="1344201" cy="423862"/>
          </a:xfrm>
          <a:prstGeom prst="rect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Generator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2818FCE-4B0D-0BBA-9DDB-07FAACD007AA}"/>
              </a:ext>
            </a:extLst>
          </p:cNvPr>
          <p:cNvCxnSpPr>
            <a:stCxn id="9" idx="2"/>
            <a:endCxn id="15" idx="3"/>
          </p:cNvCxnSpPr>
          <p:nvPr/>
        </p:nvCxnSpPr>
        <p:spPr>
          <a:xfrm flipH="1" flipV="1">
            <a:off x="6656702" y="3195158"/>
            <a:ext cx="707655" cy="1"/>
          </a:xfrm>
          <a:prstGeom prst="line">
            <a:avLst/>
          </a:prstGeom>
          <a:ln w="12700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AB10C5C9-3302-E62A-FB96-DA6BE6300D9E}"/>
              </a:ext>
            </a:extLst>
          </p:cNvPr>
          <p:cNvSpPr/>
          <p:nvPr/>
        </p:nvSpPr>
        <p:spPr>
          <a:xfrm>
            <a:off x="9622128" y="4416806"/>
            <a:ext cx="323193" cy="32319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6DDFAEC-6C62-5F65-9AD8-38C7ACF803E2}"/>
              </a:ext>
            </a:extLst>
          </p:cNvPr>
          <p:cNvCxnSpPr>
            <a:cxnSpLocks/>
            <a:stCxn id="18" idx="2"/>
            <a:endCxn id="58" idx="3"/>
          </p:cNvCxnSpPr>
          <p:nvPr/>
        </p:nvCxnSpPr>
        <p:spPr>
          <a:xfrm flipH="1" flipV="1">
            <a:off x="8153057" y="4577682"/>
            <a:ext cx="1469071" cy="721"/>
          </a:xfrm>
          <a:prstGeom prst="line">
            <a:avLst/>
          </a:prstGeom>
          <a:ln w="1270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FF9E85B-9232-A6D4-50F9-084E1FC09EED}"/>
                  </a:ext>
                </a:extLst>
              </p:cNvPr>
              <p:cNvSpPr txBox="1"/>
              <p:nvPr/>
            </p:nvSpPr>
            <p:spPr>
              <a:xfrm>
                <a:off x="9670810" y="4416806"/>
                <a:ext cx="21159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1" smtClean="0">
                          <a:latin typeface="Cambria Math" panose="02040503050406030204" pitchFamily="18" charset="0"/>
                        </a:rPr>
                        <m:t>Σ</m:t>
                      </m:r>
                    </m:oMath>
                  </m:oMathPara>
                </a14:m>
                <a:endParaRPr lang="en-US" sz="2000" b="0" dirty="0"/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FF9E85B-9232-A6D4-50F9-084E1FC09E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0810" y="4416806"/>
                <a:ext cx="211596" cy="307777"/>
              </a:xfrm>
              <a:prstGeom prst="rect">
                <a:avLst/>
              </a:prstGeom>
              <a:blipFill>
                <a:blip r:embed="rId4"/>
                <a:stretch>
                  <a:fillRect l="-22222" r="-16667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349146E3-86BC-BBE0-D40F-3D2141980ED3}"/>
              </a:ext>
            </a:extLst>
          </p:cNvPr>
          <p:cNvSpPr txBox="1"/>
          <p:nvPr/>
        </p:nvSpPr>
        <p:spPr>
          <a:xfrm>
            <a:off x="9921496" y="419882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–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C37B28C-A36F-630B-260C-A0968B4FBF00}"/>
              </a:ext>
            </a:extLst>
          </p:cNvPr>
          <p:cNvSpPr txBox="1"/>
          <p:nvPr/>
        </p:nvSpPr>
        <p:spPr>
          <a:xfrm>
            <a:off x="9784851" y="4740853"/>
            <a:ext cx="320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FD7B259-2517-3B1A-8CA9-5FAC633C3904}"/>
              </a:ext>
            </a:extLst>
          </p:cNvPr>
          <p:cNvSpPr txBox="1"/>
          <p:nvPr/>
        </p:nvSpPr>
        <p:spPr>
          <a:xfrm>
            <a:off x="9412420" y="3975744"/>
            <a:ext cx="1643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Cavity voltage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B98760-D9D2-5AF0-B78E-58F19702E573}"/>
              </a:ext>
            </a:extLst>
          </p:cNvPr>
          <p:cNvSpPr txBox="1"/>
          <p:nvPr/>
        </p:nvSpPr>
        <p:spPr>
          <a:xfrm>
            <a:off x="8286507" y="2540299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Forward wave 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CDA84CF-0B47-37F4-8DE2-3E11A4AD2F62}"/>
              </a:ext>
            </a:extLst>
          </p:cNvPr>
          <p:cNvCxnSpPr/>
          <p:nvPr/>
        </p:nvCxnSpPr>
        <p:spPr>
          <a:xfrm>
            <a:off x="9082629" y="2995103"/>
            <a:ext cx="49391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E321129-F556-9ADC-CE87-440D2DC0392C}"/>
              </a:ext>
            </a:extLst>
          </p:cNvPr>
          <p:cNvSpPr txBox="1"/>
          <p:nvPr/>
        </p:nvSpPr>
        <p:spPr>
          <a:xfrm>
            <a:off x="8330396" y="3406274"/>
            <a:ext cx="182614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Reflected wave 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E52378B-0949-13FF-729D-F5C0CF442177}"/>
              </a:ext>
            </a:extLst>
          </p:cNvPr>
          <p:cNvCxnSpPr/>
          <p:nvPr/>
        </p:nvCxnSpPr>
        <p:spPr>
          <a:xfrm flipH="1" flipV="1">
            <a:off x="9082630" y="3328664"/>
            <a:ext cx="519197" cy="10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741E8B88-81C8-E2B2-EE75-9C6DFE378283}"/>
              </a:ext>
            </a:extLst>
          </p:cNvPr>
          <p:cNvSpPr txBox="1"/>
          <p:nvPr/>
        </p:nvSpPr>
        <p:spPr>
          <a:xfrm>
            <a:off x="8249960" y="4594852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Error signal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9A16784-DFD8-9015-AB87-B27754007D06}"/>
              </a:ext>
            </a:extLst>
          </p:cNvPr>
          <p:cNvSpPr/>
          <p:nvPr/>
        </p:nvSpPr>
        <p:spPr>
          <a:xfrm>
            <a:off x="5499600" y="3896052"/>
            <a:ext cx="965200" cy="44074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Delay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5CE4C09-8285-D0B2-9646-B4E3DDE47870}"/>
              </a:ext>
            </a:extLst>
          </p:cNvPr>
          <p:cNvSpPr txBox="1"/>
          <p:nvPr/>
        </p:nvSpPr>
        <p:spPr>
          <a:xfrm>
            <a:off x="6764168" y="4254516"/>
            <a:ext cx="1388889" cy="646331"/>
          </a:xfrm>
          <a:prstGeom prst="rect">
            <a:avLst/>
          </a:prstGeom>
          <a:ln w="28575">
            <a:solidFill>
              <a:srgbClr val="289E28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RF feedback</a:t>
            </a:r>
          </a:p>
        </p:txBody>
      </p:sp>
      <p:cxnSp>
        <p:nvCxnSpPr>
          <p:cNvPr id="61" name="Elbow Connector 56">
            <a:extLst>
              <a:ext uri="{FF2B5EF4-FFF2-40B4-BE49-F238E27FC236}">
                <a16:creationId xmlns:a16="http://schemas.microsoft.com/office/drawing/2014/main" id="{47FD4D99-E213-4421-6B1F-11944CEDC2A3}"/>
              </a:ext>
            </a:extLst>
          </p:cNvPr>
          <p:cNvCxnSpPr>
            <a:cxnSpLocks/>
            <a:stCxn id="58" idx="1"/>
            <a:endCxn id="57" idx="2"/>
          </p:cNvCxnSpPr>
          <p:nvPr/>
        </p:nvCxnSpPr>
        <p:spPr>
          <a:xfrm rot="10800000">
            <a:off x="5982200" y="4336798"/>
            <a:ext cx="781968" cy="240884"/>
          </a:xfrm>
          <a:prstGeom prst="bentConnector2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Elbow Connector 58">
            <a:extLst>
              <a:ext uri="{FF2B5EF4-FFF2-40B4-BE49-F238E27FC236}">
                <a16:creationId xmlns:a16="http://schemas.microsoft.com/office/drawing/2014/main" id="{BD03D259-643D-CF67-6C03-7CE88B9A17D8}"/>
              </a:ext>
            </a:extLst>
          </p:cNvPr>
          <p:cNvCxnSpPr>
            <a:cxnSpLocks/>
            <a:stCxn id="57" idx="0"/>
            <a:endCxn id="15" idx="2"/>
          </p:cNvCxnSpPr>
          <p:nvPr/>
        </p:nvCxnSpPr>
        <p:spPr>
          <a:xfrm rot="5400000" flipH="1" flipV="1">
            <a:off x="5738920" y="3650370"/>
            <a:ext cx="488963" cy="2402"/>
          </a:xfrm>
          <a:prstGeom prst="bentConnector3">
            <a:avLst>
              <a:gd name="adj1" fmla="val 50000"/>
            </a:avLst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6D8BA57D-85E8-48FC-A4C2-1E3A85D0A374}"/>
              </a:ext>
            </a:extLst>
          </p:cNvPr>
          <p:cNvSpPr txBox="1"/>
          <p:nvPr/>
        </p:nvSpPr>
        <p:spPr>
          <a:xfrm>
            <a:off x="10427096" y="5840906"/>
            <a:ext cx="1580814" cy="369332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Phase pickup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F3F7214-9842-4F84-5B40-3322B08A77FE}"/>
              </a:ext>
            </a:extLst>
          </p:cNvPr>
          <p:cNvSpPr txBox="1"/>
          <p:nvPr/>
        </p:nvSpPr>
        <p:spPr>
          <a:xfrm>
            <a:off x="8631546" y="5702406"/>
            <a:ext cx="1552346" cy="646331"/>
          </a:xfrm>
          <a:prstGeom prst="rect">
            <a:avLst/>
          </a:prstGeom>
          <a:ln w="28575">
            <a:solidFill>
              <a:srgbClr val="289E28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Longitudinal damper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8782E1A4-0AD7-8EC6-94E8-3299979AAAC6}"/>
              </a:ext>
            </a:extLst>
          </p:cNvPr>
          <p:cNvCxnSpPr>
            <a:cxnSpLocks/>
            <a:stCxn id="63" idx="1"/>
            <a:endCxn id="64" idx="3"/>
          </p:cNvCxnSpPr>
          <p:nvPr/>
        </p:nvCxnSpPr>
        <p:spPr>
          <a:xfrm flipH="1">
            <a:off x="10183892" y="6025572"/>
            <a:ext cx="2432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Elbow Connector 18">
            <a:extLst>
              <a:ext uri="{FF2B5EF4-FFF2-40B4-BE49-F238E27FC236}">
                <a16:creationId xmlns:a16="http://schemas.microsoft.com/office/drawing/2014/main" id="{AD256D33-A81E-DEB7-1DBB-6F0A466BCCFC}"/>
              </a:ext>
            </a:extLst>
          </p:cNvPr>
          <p:cNvCxnSpPr>
            <a:cxnSpLocks/>
            <a:stCxn id="79" idx="6"/>
            <a:endCxn id="18" idx="4"/>
          </p:cNvCxnSpPr>
          <p:nvPr/>
        </p:nvCxnSpPr>
        <p:spPr>
          <a:xfrm flipV="1">
            <a:off x="9573512" y="4739999"/>
            <a:ext cx="210213" cy="531783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Connector: Elbow 66">
            <a:extLst>
              <a:ext uri="{FF2B5EF4-FFF2-40B4-BE49-F238E27FC236}">
                <a16:creationId xmlns:a16="http://schemas.microsoft.com/office/drawing/2014/main" id="{FF1EE081-247F-2F9B-992F-5CC06C468C70}"/>
              </a:ext>
            </a:extLst>
          </p:cNvPr>
          <p:cNvCxnSpPr>
            <a:cxnSpLocks/>
            <a:stCxn id="7" idx="2"/>
            <a:endCxn id="18" idx="6"/>
          </p:cNvCxnSpPr>
          <p:nvPr/>
        </p:nvCxnSpPr>
        <p:spPr>
          <a:xfrm rot="5400000">
            <a:off x="9874674" y="3465860"/>
            <a:ext cx="1183190" cy="1041896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B524BA92-5EC6-5C13-E725-9D9AA8F34C55}"/>
              </a:ext>
            </a:extLst>
          </p:cNvPr>
          <p:cNvSpPr txBox="1"/>
          <p:nvPr/>
        </p:nvSpPr>
        <p:spPr>
          <a:xfrm>
            <a:off x="6838580" y="5085292"/>
            <a:ext cx="19121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Reference signal</a:t>
            </a:r>
            <a:endParaRPr lang="en-150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C713DAA-8F6F-36BD-FD2C-6D19521197C8}"/>
              </a:ext>
            </a:extLst>
          </p:cNvPr>
          <p:cNvSpPr txBox="1"/>
          <p:nvPr/>
        </p:nvSpPr>
        <p:spPr>
          <a:xfrm rot="16200000">
            <a:off x="10977751" y="4297499"/>
            <a:ext cx="9942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Beam</a:t>
            </a:r>
            <a:endParaRPr lang="en-150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E9F89907-CE6D-D0C9-DC9B-1574BFDB99DF}"/>
              </a:ext>
            </a:extLst>
          </p:cNvPr>
          <p:cNvSpPr/>
          <p:nvPr/>
        </p:nvSpPr>
        <p:spPr>
          <a:xfrm>
            <a:off x="9796644" y="2156889"/>
            <a:ext cx="807855" cy="297938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Tuner</a:t>
            </a:r>
            <a:endParaRPr lang="en-150" dirty="0">
              <a:solidFill>
                <a:schemeClr val="tx1"/>
              </a:solidFill>
            </a:endParaRP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61C8296B-58FD-F112-EC63-E01525A986A3}"/>
              </a:ext>
            </a:extLst>
          </p:cNvPr>
          <p:cNvCxnSpPr/>
          <p:nvPr/>
        </p:nvCxnSpPr>
        <p:spPr>
          <a:xfrm flipV="1">
            <a:off x="10105790" y="2454827"/>
            <a:ext cx="0" cy="7403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Connector: Elbow 75">
            <a:extLst>
              <a:ext uri="{FF2B5EF4-FFF2-40B4-BE49-F238E27FC236}">
                <a16:creationId xmlns:a16="http://schemas.microsoft.com/office/drawing/2014/main" id="{4493B766-7891-8E4D-C25D-B40C8C89851F}"/>
              </a:ext>
            </a:extLst>
          </p:cNvPr>
          <p:cNvCxnSpPr>
            <a:stCxn id="74" idx="2"/>
            <a:endCxn id="7" idx="0"/>
          </p:cNvCxnSpPr>
          <p:nvPr/>
        </p:nvCxnSpPr>
        <p:spPr>
          <a:xfrm rot="16200000" flipH="1">
            <a:off x="10323756" y="2331642"/>
            <a:ext cx="540276" cy="78664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Connector: Elbow 76">
            <a:extLst>
              <a:ext uri="{FF2B5EF4-FFF2-40B4-BE49-F238E27FC236}">
                <a16:creationId xmlns:a16="http://schemas.microsoft.com/office/drawing/2014/main" id="{F67AA089-792A-2EE1-351F-61BB61C00D8B}"/>
              </a:ext>
            </a:extLst>
          </p:cNvPr>
          <p:cNvCxnSpPr>
            <a:stCxn id="7" idx="3"/>
            <a:endCxn id="74" idx="3"/>
          </p:cNvCxnSpPr>
          <p:nvPr/>
        </p:nvCxnSpPr>
        <p:spPr>
          <a:xfrm flipH="1" flipV="1">
            <a:off x="10604499" y="2305858"/>
            <a:ext cx="1009652" cy="889300"/>
          </a:xfrm>
          <a:prstGeom prst="bentConnector3">
            <a:avLst>
              <a:gd name="adj1" fmla="val -22641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55B55D69-868F-4D21-3836-6110A44D24E9}"/>
              </a:ext>
            </a:extLst>
          </p:cNvPr>
          <p:cNvSpPr txBox="1"/>
          <p:nvPr/>
        </p:nvSpPr>
        <p:spPr>
          <a:xfrm>
            <a:off x="8887753" y="4964184"/>
            <a:ext cx="320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67C9C17C-5600-A3B0-8A40-3E05BB03C68B}"/>
              </a:ext>
            </a:extLst>
          </p:cNvPr>
          <p:cNvSpPr/>
          <p:nvPr/>
        </p:nvSpPr>
        <p:spPr>
          <a:xfrm>
            <a:off x="9250319" y="5110185"/>
            <a:ext cx="323193" cy="32319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C658D003-B736-D08D-F9C0-4ACB32A49B24}"/>
                  </a:ext>
                </a:extLst>
              </p:cNvPr>
              <p:cNvSpPr txBox="1"/>
              <p:nvPr/>
            </p:nvSpPr>
            <p:spPr>
              <a:xfrm>
                <a:off x="9289476" y="5110185"/>
                <a:ext cx="21159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1" smtClean="0">
                          <a:latin typeface="Cambria Math" panose="02040503050406030204" pitchFamily="18" charset="0"/>
                        </a:rPr>
                        <m:t>Σ</m:t>
                      </m:r>
                    </m:oMath>
                  </m:oMathPara>
                </a14:m>
                <a:endParaRPr lang="en-US" sz="2000" b="0" dirty="0"/>
              </a:p>
            </p:txBody>
          </p:sp>
        </mc:Choice>
        <mc:Fallback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C658D003-B736-D08D-F9C0-4ACB32A49B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9476" y="5110185"/>
                <a:ext cx="211596" cy="307777"/>
              </a:xfrm>
              <a:prstGeom prst="rect">
                <a:avLst/>
              </a:prstGeom>
              <a:blipFill>
                <a:blip r:embed="rId5"/>
                <a:stretch>
                  <a:fillRect l="-22222" r="-22222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2CB5C79A-0A26-6BA8-64B2-33363A0AE2FB}"/>
              </a:ext>
            </a:extLst>
          </p:cNvPr>
          <p:cNvCxnSpPr>
            <a:cxnSpLocks/>
            <a:stCxn id="70" idx="3"/>
            <a:endCxn id="79" idx="2"/>
          </p:cNvCxnSpPr>
          <p:nvPr/>
        </p:nvCxnSpPr>
        <p:spPr>
          <a:xfrm>
            <a:off x="8750685" y="5269958"/>
            <a:ext cx="499634" cy="18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66940555-33B4-E18D-AB81-8E4468479C53}"/>
              </a:ext>
            </a:extLst>
          </p:cNvPr>
          <p:cNvCxnSpPr>
            <a:stCxn id="64" idx="0"/>
            <a:endCxn id="79" idx="4"/>
          </p:cNvCxnSpPr>
          <p:nvPr/>
        </p:nvCxnSpPr>
        <p:spPr>
          <a:xfrm flipV="1">
            <a:off x="9407719" y="5433378"/>
            <a:ext cx="4197" cy="2690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9B5879ED-B1B9-9000-0735-42C12A3B3EB0}"/>
              </a:ext>
            </a:extLst>
          </p:cNvPr>
          <p:cNvSpPr txBox="1"/>
          <p:nvPr/>
        </p:nvSpPr>
        <p:spPr>
          <a:xfrm>
            <a:off x="9104570" y="5340133"/>
            <a:ext cx="320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C287F3-B6AB-AA0F-4DE6-77C8B29FB0B3}"/>
              </a:ext>
            </a:extLst>
          </p:cNvPr>
          <p:cNvSpPr txBox="1"/>
          <p:nvPr/>
        </p:nvSpPr>
        <p:spPr>
          <a:xfrm>
            <a:off x="6619395" y="1322469"/>
            <a:ext cx="4870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Simplified block diagram of FCC RF system similar to LHC </a:t>
            </a:r>
            <a:r>
              <a:rPr lang="en-US" i="1" dirty="0">
                <a:hlinkClick r:id="rId6"/>
              </a:rPr>
              <a:t>(P. Baudrenghien et al, 2006)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007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aph of a frequency&#10;&#10;AI-generated content may be incorrect.">
            <a:extLst>
              <a:ext uri="{FF2B5EF4-FFF2-40B4-BE49-F238E27FC236}">
                <a16:creationId xmlns:a16="http://schemas.microsoft.com/office/drawing/2014/main" id="{79FB4B1E-B2B7-BD22-29CE-AA4B5A0B1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98" y="2467741"/>
            <a:ext cx="4902200" cy="3225800"/>
          </a:xfrm>
          <a:prstGeom prst="rect">
            <a:avLst/>
          </a:prstGeom>
        </p:spPr>
      </p:pic>
      <p:pic>
        <p:nvPicPr>
          <p:cNvPr id="11" name="Picture 10" descr="A graph with numbers and colored dots&#10;&#10;AI-generated content may be incorrect.">
            <a:extLst>
              <a:ext uri="{FF2B5EF4-FFF2-40B4-BE49-F238E27FC236}">
                <a16:creationId xmlns:a16="http://schemas.microsoft.com/office/drawing/2014/main" id="{CAFE3F22-71B2-7E70-68F4-83A4549601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451" y="2445115"/>
            <a:ext cx="5041900" cy="3251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B57A05-2CAB-521E-86E1-84DC925C3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Analytical results for dipole mode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C836EB-DFB1-E63A-B57E-849E71925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45218-EFE8-4AFD-8563-7EF7F84D4617}" type="slidenum">
              <a:rPr lang="en-150" smtClean="0"/>
              <a:pPr/>
              <a:t>14</a:t>
            </a:fld>
            <a:endParaRPr lang="en-15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A893B1D-22DD-8DFC-61C1-D89D5FD6C399}"/>
                  </a:ext>
                </a:extLst>
              </p:cNvPr>
              <p:cNvSpPr txBox="1"/>
              <p:nvPr/>
            </p:nvSpPr>
            <p:spPr>
              <a:xfrm>
                <a:off x="5291409" y="1176699"/>
                <a:ext cx="4049942" cy="6301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∝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Re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0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eff</m:t>
                                  </m:r>
                                </m:sub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tot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Re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0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eff</m:t>
                                  </m:r>
                                </m:sub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tot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A893B1D-22DD-8DFC-61C1-D89D5FD6C3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409" y="1176699"/>
                <a:ext cx="4049942" cy="630173"/>
              </a:xfrm>
              <a:prstGeom prst="rect">
                <a:avLst/>
              </a:prstGeom>
              <a:blipFill>
                <a:blip r:embed="rId4"/>
                <a:stretch>
                  <a:fillRect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E4DED39-87C2-BF32-C2AE-33C0E3D6DBD5}"/>
                  </a:ext>
                </a:extLst>
              </p:cNvPr>
              <p:cNvSpPr txBox="1"/>
              <p:nvPr/>
            </p:nvSpPr>
            <p:spPr>
              <a:xfrm>
                <a:off x="434797" y="1293279"/>
                <a:ext cx="509914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Growth rate of mode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i="1" dirty="0">
                    <a:solidFill>
                      <a:srgbClr val="0070C0"/>
                    </a:solidFill>
                  </a:rPr>
                  <a:t>(J. L. </a:t>
                </a:r>
                <a:r>
                  <a:rPr lang="en-US" sz="2000" i="1" dirty="0" err="1">
                    <a:solidFill>
                      <a:srgbClr val="0070C0"/>
                    </a:solidFill>
                  </a:rPr>
                  <a:t>Laclare</a:t>
                </a:r>
                <a:r>
                  <a:rPr lang="en-US" sz="2000" i="1" dirty="0">
                    <a:solidFill>
                      <a:srgbClr val="0070C0"/>
                    </a:solidFill>
                  </a:rPr>
                  <a:t>, 1985)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E4DED39-87C2-BF32-C2AE-33C0E3D6DB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797" y="1293279"/>
                <a:ext cx="5099143" cy="400110"/>
              </a:xfrm>
              <a:prstGeom prst="rect">
                <a:avLst/>
              </a:prstGeom>
              <a:blipFill>
                <a:blip r:embed="rId5"/>
                <a:stretch>
                  <a:fillRect l="-1244" t="-606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0E0C0BB-7075-9F87-2ECC-C02A57EBF593}"/>
                  </a:ext>
                </a:extLst>
              </p:cNvPr>
              <p:cNvSpPr/>
              <p:nvPr/>
            </p:nvSpPr>
            <p:spPr>
              <a:xfrm>
                <a:off x="9432356" y="1283618"/>
                <a:ext cx="2778068" cy="406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±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RF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±(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rev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0E0C0BB-7075-9F87-2ECC-C02A57EBF5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2356" y="1283618"/>
                <a:ext cx="2778068" cy="406906"/>
              </a:xfrm>
              <a:prstGeom prst="rect">
                <a:avLst/>
              </a:prstGeom>
              <a:blipFill>
                <a:blip r:embed="rId6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7DC4BD63-B942-89A6-3942-B530567ADB5A}"/>
              </a:ext>
            </a:extLst>
          </p:cNvPr>
          <p:cNvSpPr txBox="1"/>
          <p:nvPr/>
        </p:nvSpPr>
        <p:spPr>
          <a:xfrm>
            <a:off x="7871670" y="2098409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Instability growth rates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1EC9D51-B142-D3D0-C318-63F7B3AB062D}"/>
                  </a:ext>
                </a:extLst>
              </p:cNvPr>
              <p:cNvSpPr txBox="1"/>
              <p:nvPr/>
            </p:nvSpPr>
            <p:spPr>
              <a:xfrm>
                <a:off x="7266151" y="3067770"/>
                <a:ext cx="25523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Long. damper rate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GB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1EC9D51-B142-D3D0-C318-63F7B3AB06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6151" y="3067770"/>
                <a:ext cx="2552302" cy="369332"/>
              </a:xfrm>
              <a:prstGeom prst="rect">
                <a:avLst/>
              </a:prstGeom>
              <a:blipFill>
                <a:blip r:embed="rId7"/>
                <a:stretch>
                  <a:fillRect l="-1980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4AD31E4-CD3E-5B42-A178-D8B64DEF9F9E}"/>
              </a:ext>
            </a:extLst>
          </p:cNvPr>
          <p:cNvCxnSpPr/>
          <p:nvPr/>
        </p:nvCxnSpPr>
        <p:spPr>
          <a:xfrm flipV="1">
            <a:off x="7674225" y="2925267"/>
            <a:ext cx="0" cy="1746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48645F2-7AD8-0553-A37E-7FCEAEB66853}"/>
              </a:ext>
            </a:extLst>
          </p:cNvPr>
          <p:cNvSpPr txBox="1"/>
          <p:nvPr/>
        </p:nvSpPr>
        <p:spPr>
          <a:xfrm>
            <a:off x="7367180" y="4011681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SR damping rate</a:t>
            </a:r>
            <a:endParaRPr lang="en-GB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5144F08-B8C1-A260-A5F5-970D4CA2881C}"/>
              </a:ext>
            </a:extLst>
          </p:cNvPr>
          <p:cNvCxnSpPr/>
          <p:nvPr/>
        </p:nvCxnSpPr>
        <p:spPr>
          <a:xfrm flipV="1">
            <a:off x="7602306" y="3572539"/>
            <a:ext cx="0" cy="4828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9F69E68-3563-B3E5-1005-68EE9392C73F}"/>
              </a:ext>
            </a:extLst>
          </p:cNvPr>
          <p:cNvSpPr txBox="1"/>
          <p:nvPr/>
        </p:nvSpPr>
        <p:spPr>
          <a:xfrm>
            <a:off x="1383113" y="1898052"/>
            <a:ext cx="4097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Total effective impedance with direct RF feedback (DFB)</a:t>
            </a:r>
            <a:endParaRPr lang="en-GB" dirty="0">
              <a:solidFill>
                <a:srgbClr val="0070C0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8EBBCEC-DA6A-C7A2-D465-5CF3806BB1E4}"/>
              </a:ext>
            </a:extLst>
          </p:cNvPr>
          <p:cNvCxnSpPr/>
          <p:nvPr/>
        </p:nvCxnSpPr>
        <p:spPr>
          <a:xfrm flipH="1">
            <a:off x="2593975" y="3318539"/>
            <a:ext cx="8380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15B43FC-23AE-CD71-4C3F-C999907C9007}"/>
                  </a:ext>
                </a:extLst>
              </p:cNvPr>
              <p:cNvSpPr txBox="1"/>
              <p:nvPr/>
            </p:nvSpPr>
            <p:spPr>
              <a:xfrm>
                <a:off x="1493672" y="2570595"/>
                <a:ext cx="1808328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rgbClr val="0070C0"/>
                    </a:solidFill>
                  </a:rPr>
                  <a:t>loop delay = </a:t>
                </a:r>
                <a14:m>
                  <m:oMath xmlns:m="http://schemas.openxmlformats.org/officeDocument/2006/math">
                    <m:r>
                      <a:rPr lang="en-US" sz="1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700</m:t>
                    </m:r>
                  </m:oMath>
                </a14:m>
                <a:r>
                  <a:rPr lang="en-GB" sz="1400" dirty="0">
                    <a:solidFill>
                      <a:srgbClr val="0070C0"/>
                    </a:solidFill>
                  </a:rPr>
                  <a:t> ns, digital gain = 10 </a:t>
                </a:r>
                <a:endParaRPr lang="en-US" sz="14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15B43FC-23AE-CD71-4C3F-C999907C9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3672" y="2570595"/>
                <a:ext cx="1808328" cy="523220"/>
              </a:xfrm>
              <a:prstGeom prst="rect">
                <a:avLst/>
              </a:prstGeom>
              <a:blipFill>
                <a:blip r:embed="rId8"/>
                <a:stretch>
                  <a:fillRect l="-694" t="-2381" r="-1389"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A137B154-759A-A9A6-5B8B-B3D51DACB84F}"/>
              </a:ext>
            </a:extLst>
          </p:cNvPr>
          <p:cNvSpPr txBox="1"/>
          <p:nvPr/>
        </p:nvSpPr>
        <p:spPr>
          <a:xfrm>
            <a:off x="456949" y="5719753"/>
            <a:ext cx="108784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LCBI can be suppressed with DFB in standard mode</a:t>
            </a:r>
          </a:p>
          <a:p>
            <a:r>
              <a:rPr lang="en-US" sz="2000" dirty="0"/>
              <a:t>Longitudinal damper should be sufficient to damp instability in degraded mode with </a:t>
            </a:r>
            <a:r>
              <a:rPr lang="en-US" sz="2000" dirty="0">
                <a:solidFill>
                  <a:srgbClr val="C00000"/>
                </a:solidFill>
              </a:rPr>
              <a:t>one RF line </a:t>
            </a:r>
            <a:r>
              <a:rPr lang="en-US" sz="2000" dirty="0"/>
              <a:t>being down </a:t>
            </a:r>
          </a:p>
        </p:txBody>
      </p:sp>
    </p:spTree>
    <p:extLst>
      <p:ext uri="{BB962C8B-B14F-4D97-AF65-F5344CB8AC3E}">
        <p14:creationId xmlns:p14="http://schemas.microsoft.com/office/powerpoint/2010/main" val="2439774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55BC3-D5FC-617A-1E33-4A00882FA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beam-cavity interaction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555D96-E10B-E5A2-D77C-D77620E6C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45218-EFE8-4AFD-8563-7EF7F84D4617}" type="slidenum">
              <a:rPr lang="en-150" smtClean="0"/>
              <a:pPr/>
              <a:t>15</a:t>
            </a:fld>
            <a:endParaRPr lang="en-15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EBB3F9B-307D-3D67-FD5B-B90F1024E93E}"/>
                  </a:ext>
                </a:extLst>
              </p:cNvPr>
              <p:cNvSpPr txBox="1"/>
              <p:nvPr/>
            </p:nvSpPr>
            <p:spPr>
              <a:xfrm>
                <a:off x="594731" y="1343818"/>
                <a:ext cx="5934911" cy="47336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0070C0"/>
                    </a:solidFill>
                  </a:rPr>
                  <a:t>Coupled differential equations (e.g., </a:t>
                </a:r>
                <a:r>
                  <a:rPr lang="en-US" sz="2000" i="1" dirty="0">
                    <a:solidFill>
                      <a:srgbClr val="0070C0"/>
                    </a:solidFill>
                    <a:hlinkClick r:id="rId2"/>
                  </a:rPr>
                  <a:t>J. Tückmantel, 2011</a:t>
                </a:r>
                <a:r>
                  <a:rPr lang="en-US" sz="2000" dirty="0">
                    <a:solidFill>
                      <a:srgbClr val="0070C0"/>
                    </a:solidFill>
                  </a:rPr>
                  <a:t>) are solved for four groups:</a:t>
                </a:r>
              </a:p>
              <a:p>
                <a:endParaRPr lang="en-US" sz="2000" dirty="0">
                  <a:solidFill>
                    <a:srgbClr val="0070C0"/>
                  </a:solidFill>
                </a:endParaRPr>
              </a:p>
              <a:p>
                <a:pPr marL="285750" indent="-285750">
                  <a:buFontTx/>
                  <a:buChar char="-"/>
                </a:pPr>
                <a:r>
                  <a:rPr lang="en-US" sz="2000" dirty="0"/>
                  <a:t>Focusing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sz="2000" dirty="0"/>
                  <a:t> cavities)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sz="2000" dirty="0"/>
                  <a:t>Defocusing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sz="2000" dirty="0"/>
                  <a:t> cavities)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sz="2000" dirty="0"/>
                  <a:t>Tripped focusing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i="0" dirty="0" smtClean="0">
                            <a:latin typeface="Cambria Math" panose="02040503050406030204" pitchFamily="18" charset="0"/>
                          </a:rPr>
                          <m:t>off</m:t>
                        </m:r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 cavities) 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sz="2000" dirty="0"/>
                  <a:t>Tripped defocusing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i="0" dirty="0">
                            <a:latin typeface="Cambria Math" panose="02040503050406030204" pitchFamily="18" charset="0"/>
                          </a:rPr>
                          <m:t>off</m:t>
                        </m:r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 cavities)</a:t>
                </a:r>
              </a:p>
              <a:p>
                <a:endParaRPr lang="en-US" sz="2000" dirty="0"/>
              </a:p>
              <a:p>
                <a:r>
                  <a:rPr lang="en-US" sz="2000" dirty="0"/>
                  <a:t>Combined with longitudinal equations </a:t>
                </a:r>
                <a:br>
                  <a:rPr lang="en-US" sz="2000" dirty="0"/>
                </a:br>
                <a:r>
                  <a:rPr lang="en-US" sz="2000" dirty="0"/>
                  <a:t>of motion for one particle per bunch</a:t>
                </a:r>
              </a:p>
              <a:p>
                <a:endParaRPr lang="en-US" sz="2000" dirty="0">
                  <a:solidFill>
                    <a:srgbClr val="C00000"/>
                  </a:solidFill>
                </a:endParaRPr>
              </a:p>
              <a:p>
                <a:r>
                  <a:rPr lang="en-US" sz="2000" dirty="0"/>
                  <a:t>Longitudinal damper IIR filter similar to one implemented in the CERN SPS (</a:t>
                </a:r>
                <a:r>
                  <a:rPr lang="en-US" sz="2000" i="1" dirty="0">
                    <a:hlinkClick r:id="rId3"/>
                  </a:rPr>
                  <a:t>P. Baudrenghien, EDMS, 2023</a:t>
                </a:r>
                <a:r>
                  <a:rPr lang="en-GB" sz="2000" i="1" dirty="0"/>
                  <a:t> inspired by </a:t>
                </a:r>
                <a:r>
                  <a:rPr lang="en-GB" sz="2000" i="1" dirty="0">
                    <a:hlinkClick r:id="rId4"/>
                  </a:rPr>
                  <a:t>D. Teytelman, PhD thesis, 2003</a:t>
                </a:r>
                <a:r>
                  <a:rPr lang="en-GB" sz="2000" i="1" dirty="0"/>
                  <a:t>)</a:t>
                </a:r>
                <a:endParaRPr lang="en-150" sz="2000" i="1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EBB3F9B-307D-3D67-FD5B-B90F1024E9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731" y="1343818"/>
                <a:ext cx="5934911" cy="4733604"/>
              </a:xfrm>
              <a:prstGeom prst="rect">
                <a:avLst/>
              </a:prstGeom>
              <a:blipFill>
                <a:blip r:embed="rId5"/>
                <a:stretch>
                  <a:fillRect l="-1282" t="-535" r="-1923" b="-13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graph of a wave&#10;&#10;AI-generated content may be incorrect.">
            <a:extLst>
              <a:ext uri="{FF2B5EF4-FFF2-40B4-BE49-F238E27FC236}">
                <a16:creationId xmlns:a16="http://schemas.microsoft.com/office/drawing/2014/main" id="{F1FF2E78-56DF-9011-C28D-CCA0920D52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608" y="4286978"/>
            <a:ext cx="4444587" cy="2520000"/>
          </a:xfrm>
          <a:prstGeom prst="rect">
            <a:avLst/>
          </a:prstGeom>
        </p:spPr>
      </p:pic>
      <p:pic>
        <p:nvPicPr>
          <p:cNvPr id="7" name="Picture 6" descr="A graph of a number of lines&#10;&#10;AI-generated content may be incorrect.">
            <a:extLst>
              <a:ext uri="{FF2B5EF4-FFF2-40B4-BE49-F238E27FC236}">
                <a16:creationId xmlns:a16="http://schemas.microsoft.com/office/drawing/2014/main" id="{03C74807-8808-334F-F70E-21BA3D422C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790" y="1475774"/>
            <a:ext cx="4612588" cy="252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92B5C0-8B0F-E919-3F15-7B3C1C41CF7F}"/>
              </a:ext>
            </a:extLst>
          </p:cNvPr>
          <p:cNvSpPr txBox="1"/>
          <p:nvPr/>
        </p:nvSpPr>
        <p:spPr>
          <a:xfrm>
            <a:off x="7933899" y="1102891"/>
            <a:ext cx="36166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Synchrotron frequency spread</a:t>
            </a:r>
            <a:endParaRPr lang="en-GB" sz="2000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8CC6FB-154E-FFFC-4E36-4C274EA61F46}"/>
              </a:ext>
            </a:extLst>
          </p:cNvPr>
          <p:cNvSpPr txBox="1"/>
          <p:nvPr/>
        </p:nvSpPr>
        <p:spPr>
          <a:xfrm>
            <a:off x="7749554" y="3941321"/>
            <a:ext cx="39853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RF power transients (1/10 of ring)</a:t>
            </a:r>
            <a:endParaRPr lang="en-GB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8489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aph of a graph&#10;&#10;AI-generated content may be incorrect.">
            <a:extLst>
              <a:ext uri="{FF2B5EF4-FFF2-40B4-BE49-F238E27FC236}">
                <a16:creationId xmlns:a16="http://schemas.microsoft.com/office/drawing/2014/main" id="{2C7E1B38-1DCC-2C06-0B04-75CD078575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48" y="1347653"/>
            <a:ext cx="4732316" cy="2700000"/>
          </a:xfrm>
          <a:prstGeom prst="rect">
            <a:avLst/>
          </a:prstGeom>
        </p:spPr>
      </p:pic>
      <p:pic>
        <p:nvPicPr>
          <p:cNvPr id="18" name="Picture 17" descr="A graph of a function&#10;&#10;AI-generated content may be incorrect.">
            <a:extLst>
              <a:ext uri="{FF2B5EF4-FFF2-40B4-BE49-F238E27FC236}">
                <a16:creationId xmlns:a16="http://schemas.microsoft.com/office/drawing/2014/main" id="{F3ABFAC0-0A8B-A03C-72C4-83F3D2AEA2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786" y="4098911"/>
            <a:ext cx="4615272" cy="2700000"/>
          </a:xfrm>
          <a:prstGeom prst="rect">
            <a:avLst/>
          </a:prstGeom>
        </p:spPr>
      </p:pic>
      <p:pic>
        <p:nvPicPr>
          <p:cNvPr id="10" name="Picture 9" descr="A graph of a graph showing different colored lines&#10;&#10;AI-generated content may be incorrect.">
            <a:extLst>
              <a:ext uri="{FF2B5EF4-FFF2-40B4-BE49-F238E27FC236}">
                <a16:creationId xmlns:a16="http://schemas.microsoft.com/office/drawing/2014/main" id="{7C36121F-CF60-9D99-6CC7-806719CC56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505" y="1347653"/>
            <a:ext cx="4620592" cy="270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95A322-DC91-5891-3E0A-8D69CA52B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015"/>
            <a:ext cx="12192000" cy="1325563"/>
          </a:xfrm>
        </p:spPr>
        <p:txBody>
          <a:bodyPr>
            <a:normAutofit/>
          </a:bodyPr>
          <a:lstStyle/>
          <a:p>
            <a:r>
              <a:rPr lang="en-US" sz="4400" dirty="0"/>
              <a:t>Trip of focusing cavity: first 100 turns</a:t>
            </a:r>
            <a:endParaRPr lang="en-15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80A30E-CE1E-BECD-A726-73C8FCC3E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DE136-1EF8-C743-87EF-AE4B54D8717F}" type="slidenum">
              <a:rPr lang="en-US" smtClean="0"/>
              <a:t>16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6EEF2F-4E38-C232-00C0-AF7B5E2C6554}"/>
              </a:ext>
            </a:extLst>
          </p:cNvPr>
          <p:cNvSpPr txBox="1"/>
          <p:nvPr/>
        </p:nvSpPr>
        <p:spPr>
          <a:xfrm>
            <a:off x="274875" y="4388883"/>
            <a:ext cx="63341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Short RF voltage transients ~6%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</a:rPr>
              <a:t>Fast adjustment of reference voltage </a:t>
            </a:r>
            <a:r>
              <a:rPr lang="en-US" sz="2000" dirty="0"/>
              <a:t>is required to limit the initial bunch oscillation amplitude &lt;10% of rms bunch length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4775E9B-106D-B897-F798-F6713F76D354}"/>
                  </a:ext>
                </a:extLst>
              </p:cNvPr>
              <p:cNvSpPr txBox="1"/>
              <p:nvPr/>
            </p:nvSpPr>
            <p:spPr>
              <a:xfrm>
                <a:off x="7415853" y="4269660"/>
                <a:ext cx="148742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dirty="0"/>
                  <a:t> ~ </a:t>
                </a:r>
                <a:r>
                  <a:rPr lang="en-US" dirty="0">
                    <a:solidFill>
                      <a:srgbClr val="C00000"/>
                    </a:solidFill>
                  </a:rPr>
                  <a:t>48 ps </a:t>
                </a:r>
                <a:endParaRPr lang="en-15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4775E9B-106D-B897-F798-F6713F76D3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5853" y="4269660"/>
                <a:ext cx="1487429" cy="369332"/>
              </a:xfrm>
              <a:prstGeom prst="rect">
                <a:avLst/>
              </a:prstGeom>
              <a:blipFill>
                <a:blip r:embed="rId7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9D9EE8E-B207-F923-0A5C-874F23EC4936}"/>
              </a:ext>
            </a:extLst>
          </p:cNvPr>
          <p:cNvCxnSpPr>
            <a:cxnSpLocks/>
          </p:cNvCxnSpPr>
          <p:nvPr/>
        </p:nvCxnSpPr>
        <p:spPr>
          <a:xfrm flipV="1">
            <a:off x="1662413" y="2492299"/>
            <a:ext cx="207283" cy="4025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C1445E8-D76F-CE3F-8393-AB7E1612D501}"/>
              </a:ext>
            </a:extLst>
          </p:cNvPr>
          <p:cNvSpPr txBox="1"/>
          <p:nvPr/>
        </p:nvSpPr>
        <p:spPr>
          <a:xfrm>
            <a:off x="1416900" y="2924567"/>
            <a:ext cx="573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Trip</a:t>
            </a:r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id="{577C4F82-E246-37E3-C437-1A724A27319D}"/>
              </a:ext>
            </a:extLst>
          </p:cNvPr>
          <p:cNvSpPr/>
          <p:nvPr/>
        </p:nvSpPr>
        <p:spPr>
          <a:xfrm rot="16200000">
            <a:off x="1855418" y="1248812"/>
            <a:ext cx="144000" cy="14400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2816627-B41E-9339-F110-180BE6488747}"/>
              </a:ext>
            </a:extLst>
          </p:cNvPr>
          <p:cNvSpPr txBox="1"/>
          <p:nvPr/>
        </p:nvSpPr>
        <p:spPr>
          <a:xfrm>
            <a:off x="1527753" y="920957"/>
            <a:ext cx="1595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Reaction time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B8D85A-7AA5-2EC4-3545-4F68055C4FCF}"/>
              </a:ext>
            </a:extLst>
          </p:cNvPr>
          <p:cNvSpPr txBox="1"/>
          <p:nvPr/>
        </p:nvSpPr>
        <p:spPr>
          <a:xfrm>
            <a:off x="2902951" y="1344350"/>
            <a:ext cx="1952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Controlled voltage increase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46C6B44-561B-83A4-3EEF-D6F754A6EF01}"/>
              </a:ext>
            </a:extLst>
          </p:cNvPr>
          <p:cNvCxnSpPr>
            <a:cxnSpLocks/>
          </p:cNvCxnSpPr>
          <p:nvPr/>
        </p:nvCxnSpPr>
        <p:spPr>
          <a:xfrm flipH="1">
            <a:off x="2651760" y="1691739"/>
            <a:ext cx="214730" cy="3265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2511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BEF90E-CBAE-0922-4561-A7F4BBCDF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9D5E49-73C0-3A3A-5DF5-00FF941C05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698" y="4098911"/>
            <a:ext cx="4653360" cy="2700000"/>
          </a:xfrm>
          <a:prstGeom prst="rect">
            <a:avLst/>
          </a:prstGeom>
        </p:spPr>
      </p:pic>
      <p:pic>
        <p:nvPicPr>
          <p:cNvPr id="5" name="Picture 4" descr="A graph showing a number of electricity&#10;&#10;AI-generated content may be incorrect.">
            <a:extLst>
              <a:ext uri="{FF2B5EF4-FFF2-40B4-BE49-F238E27FC236}">
                <a16:creationId xmlns:a16="http://schemas.microsoft.com/office/drawing/2014/main" id="{1104FBBF-A494-7BEF-F4CB-1B1188E57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505" y="1368070"/>
            <a:ext cx="4756890" cy="270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80550A-83E0-4F94-5868-19A1F1C2C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015"/>
            <a:ext cx="12192000" cy="1325563"/>
          </a:xfrm>
        </p:spPr>
        <p:txBody>
          <a:bodyPr>
            <a:normAutofit/>
          </a:bodyPr>
          <a:lstStyle/>
          <a:p>
            <a:r>
              <a:rPr lang="en-US" sz="4400" dirty="0"/>
              <a:t>Trip of focusing cavity: longer tracking</a:t>
            </a:r>
            <a:endParaRPr lang="en-15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FCA1C6-1D6C-4328-D920-6073ABAD8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DE136-1EF8-C743-87EF-AE4B54D8717F}" type="slidenum">
              <a:rPr lang="en-US" smtClean="0"/>
              <a:t>17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3D8F27-5E22-0C66-1448-2B0BA1FE6618}"/>
              </a:ext>
            </a:extLst>
          </p:cNvPr>
          <p:cNvSpPr txBox="1"/>
          <p:nvPr/>
        </p:nvSpPr>
        <p:spPr>
          <a:xfrm>
            <a:off x="274875" y="4388883"/>
            <a:ext cx="63341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Short RF voltage transients ~6%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</a:rPr>
              <a:t>Fast adjustment of reference voltage </a:t>
            </a:r>
            <a:r>
              <a:rPr lang="en-US" sz="2000" dirty="0"/>
              <a:t>is required to limit the initial bunch oscillation amplitude &lt;10% of rms bunch length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Without longitudinal damper beam becomes </a:t>
            </a:r>
            <a:r>
              <a:rPr lang="en-US" sz="2000" dirty="0">
                <a:solidFill>
                  <a:srgbClr val="C00000"/>
                </a:solidFill>
              </a:rPr>
              <a:t>unstable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FE1D32A-51A1-A8D9-8FC8-71CDA76ACC78}"/>
                  </a:ext>
                </a:extLst>
              </p:cNvPr>
              <p:cNvSpPr txBox="1"/>
              <p:nvPr/>
            </p:nvSpPr>
            <p:spPr>
              <a:xfrm>
                <a:off x="7415853" y="4269660"/>
                <a:ext cx="148742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dirty="0"/>
                  <a:t> ~ </a:t>
                </a:r>
                <a:r>
                  <a:rPr lang="en-US" dirty="0">
                    <a:solidFill>
                      <a:srgbClr val="C00000"/>
                    </a:solidFill>
                  </a:rPr>
                  <a:t>48 ps </a:t>
                </a:r>
                <a:endParaRPr lang="en-150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FE1D32A-51A1-A8D9-8FC8-71CDA76ACC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5853" y="4269660"/>
                <a:ext cx="1487429" cy="369332"/>
              </a:xfrm>
              <a:prstGeom prst="rect">
                <a:avLst/>
              </a:prstGeom>
              <a:blipFill>
                <a:blip r:embed="rId4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A graph of a graph showing a number of different types of data&#10;&#10;AI-generated content may be incorrect.">
            <a:extLst>
              <a:ext uri="{FF2B5EF4-FFF2-40B4-BE49-F238E27FC236}">
                <a16:creationId xmlns:a16="http://schemas.microsoft.com/office/drawing/2014/main" id="{4725B8E4-0A49-70D6-5D88-0A59B18731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03" y="1347653"/>
            <a:ext cx="4747545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8066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84641E-57C0-58C0-2B2D-9BBB882DB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aph of a graph showing different colored lines&#10;&#10;AI-generated content may be incorrect.">
            <a:extLst>
              <a:ext uri="{FF2B5EF4-FFF2-40B4-BE49-F238E27FC236}">
                <a16:creationId xmlns:a16="http://schemas.microsoft.com/office/drawing/2014/main" id="{638DC2E3-189D-DA50-E712-DA361CD43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058" y="4098911"/>
            <a:ext cx="4600000" cy="2700000"/>
          </a:xfrm>
          <a:prstGeom prst="rect">
            <a:avLst/>
          </a:prstGeom>
        </p:spPr>
      </p:pic>
      <p:pic>
        <p:nvPicPr>
          <p:cNvPr id="8" name="Picture 7" descr="A diagram of a graph&#10;&#10;AI-generated content may be incorrect.">
            <a:extLst>
              <a:ext uri="{FF2B5EF4-FFF2-40B4-BE49-F238E27FC236}">
                <a16:creationId xmlns:a16="http://schemas.microsoft.com/office/drawing/2014/main" id="{119DB7CB-5840-BCF7-BCAA-20E6AC6DFE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505" y="1347653"/>
            <a:ext cx="4766667" cy="2700000"/>
          </a:xfrm>
          <a:prstGeom prst="rect">
            <a:avLst/>
          </a:prstGeom>
        </p:spPr>
      </p:pic>
      <p:pic>
        <p:nvPicPr>
          <p:cNvPr id="7" name="Picture 6" descr="A graph showing a number of data&#10;&#10;AI-generated content may be incorrect.">
            <a:extLst>
              <a:ext uri="{FF2B5EF4-FFF2-40B4-BE49-F238E27FC236}">
                <a16:creationId xmlns:a16="http://schemas.microsoft.com/office/drawing/2014/main" id="{B06F5112-AD00-526F-B903-F6FC0FDC73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05" y="1347653"/>
            <a:ext cx="4877778" cy="270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8B62D2-7440-50D5-C8CF-F938BFF99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015"/>
            <a:ext cx="12192000" cy="1325563"/>
          </a:xfrm>
        </p:spPr>
        <p:txBody>
          <a:bodyPr>
            <a:normAutofit/>
          </a:bodyPr>
          <a:lstStyle/>
          <a:p>
            <a:r>
              <a:rPr lang="en-US" sz="4400" dirty="0"/>
              <a:t>Trip of focusing cavity: longitudinal damper ON</a:t>
            </a:r>
            <a:endParaRPr lang="en-15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1CA1A-5D49-01D4-323B-DCF6DE4A0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DE136-1EF8-C743-87EF-AE4B54D8717F}" type="slidenum">
              <a:rPr lang="en-US" smtClean="0"/>
              <a:t>18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E695AF5-FEDA-2BEF-D108-0773418F109A}"/>
                  </a:ext>
                </a:extLst>
              </p:cNvPr>
              <p:cNvSpPr txBox="1"/>
              <p:nvPr/>
            </p:nvSpPr>
            <p:spPr>
              <a:xfrm>
                <a:off x="274875" y="4388883"/>
                <a:ext cx="6011625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Longitudinal damper preserves beam stability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Ramping up the gain 0.1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0.5 within ~250 turns is required to keep RF power transients below ~500 kW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RF line recovery scenario needs to be analyzed</a:t>
                </a: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E695AF5-FEDA-2BEF-D108-0773418F10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875" y="4388883"/>
                <a:ext cx="6011625" cy="1631216"/>
              </a:xfrm>
              <a:prstGeom prst="rect">
                <a:avLst/>
              </a:prstGeom>
              <a:blipFill>
                <a:blip r:embed="rId5"/>
                <a:stretch>
                  <a:fillRect l="-844" t="-2308" r="-844" b="-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02B2807-2272-01B5-0DAC-73495CDDCDED}"/>
                  </a:ext>
                </a:extLst>
              </p:cNvPr>
              <p:cNvSpPr txBox="1"/>
              <p:nvPr/>
            </p:nvSpPr>
            <p:spPr>
              <a:xfrm>
                <a:off x="8203253" y="4204217"/>
                <a:ext cx="148742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dirty="0"/>
                  <a:t> ~ </a:t>
                </a:r>
                <a:r>
                  <a:rPr lang="en-US" dirty="0">
                    <a:solidFill>
                      <a:srgbClr val="C00000"/>
                    </a:solidFill>
                  </a:rPr>
                  <a:t>48 ps </a:t>
                </a:r>
                <a:endParaRPr lang="en-150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02B2807-2272-01B5-0DAC-73495CDDCD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3253" y="4204217"/>
                <a:ext cx="1487429" cy="369332"/>
              </a:xfrm>
              <a:prstGeom prst="rect">
                <a:avLst/>
              </a:prstGeom>
              <a:blipFill>
                <a:blip r:embed="rId6"/>
                <a:stretch>
                  <a:fillRect t="-10345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41752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CFCA0-20E7-C3EC-E421-7F2C2A52F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Summary</a:t>
            </a:r>
            <a:endParaRPr lang="en-150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FD2450-BD9D-FF82-3F5C-B5AEA24226BB}"/>
              </a:ext>
            </a:extLst>
          </p:cNvPr>
          <p:cNvSpPr txBox="1"/>
          <p:nvPr/>
        </p:nvSpPr>
        <p:spPr>
          <a:xfrm>
            <a:off x="503165" y="1343818"/>
            <a:ext cx="1118567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The FCC-ee baseline RF system allows switching between for Z, WW, and ZH operating points without hardware modifications.</a:t>
            </a:r>
          </a:p>
          <a:p>
            <a:endParaRPr lang="en-US" sz="2200" dirty="0"/>
          </a:p>
          <a:p>
            <a:r>
              <a:rPr lang="en-US" sz="2200" dirty="0"/>
              <a:t>This requires Reverse Phase Operation (RPO) at Z operating point and common RF system for two beams at ZH operating point</a:t>
            </a:r>
          </a:p>
          <a:p>
            <a:endParaRPr lang="en-US" sz="2200" dirty="0"/>
          </a:p>
          <a:p>
            <a:r>
              <a:rPr lang="en-US" sz="2200" dirty="0"/>
              <a:t>Flexibility of operation sequence poses additional challenges:</a:t>
            </a:r>
          </a:p>
          <a:p>
            <a:pPr marL="342900" indent="-342900">
              <a:buFontTx/>
              <a:buChar char="-"/>
            </a:pPr>
            <a:r>
              <a:rPr lang="en-US" sz="2200" dirty="0"/>
              <a:t>Strong transient beam loading leads to significant modulation of RF and beam parameters.</a:t>
            </a:r>
          </a:p>
          <a:p>
            <a:pPr marL="342900" indent="-342900">
              <a:buFontTx/>
              <a:buChar char="-"/>
            </a:pPr>
            <a:r>
              <a:rPr lang="en-US" sz="2200" dirty="0"/>
              <a:t>Required 4% redundancy to achieve integrated luminosity goals cannot be demonstrated with dynamic beam-cavity interaction model. RF power margins could be sufficient to preserve the beam only in the case of a single RF line trip.</a:t>
            </a:r>
            <a:endParaRPr lang="en-US" sz="2200" dirty="0">
              <a:solidFill>
                <a:srgbClr val="C0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5A9D85-44CA-6B14-D939-5770081AD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45218-EFE8-4AFD-8563-7EF7F84D4617}" type="slidenum">
              <a:rPr lang="en-150" smtClean="0"/>
              <a:pPr/>
              <a:t>19</a:t>
            </a:fld>
            <a:endParaRPr lang="en-15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23006A-0F04-C56D-864D-C84E3EBC15BB}"/>
              </a:ext>
            </a:extLst>
          </p:cNvPr>
          <p:cNvSpPr txBox="1"/>
          <p:nvPr/>
        </p:nvSpPr>
        <p:spPr>
          <a:xfrm>
            <a:off x="3397184" y="5694323"/>
            <a:ext cx="53976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2947102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5AC4D-7039-E7A2-3377-5C0AE1646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Circular e</a:t>
            </a:r>
            <a:r>
              <a:rPr lang="en-US" baseline="30000" dirty="0"/>
              <a:t>+</a:t>
            </a:r>
            <a:r>
              <a:rPr lang="en-US" dirty="0"/>
              <a:t>e</a:t>
            </a:r>
            <a:r>
              <a:rPr lang="en-US" baseline="30000" dirty="0"/>
              <a:t>-</a:t>
            </a:r>
            <a:r>
              <a:rPr lang="en-US" dirty="0"/>
              <a:t> collider (FCC-ee)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B41CB7-5A05-93DA-98A8-DD5CCE14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45218-EFE8-4AFD-8563-7EF7F84D4617}" type="slidenum">
              <a:rPr lang="en-150" smtClean="0"/>
              <a:pPr/>
              <a:t>2</a:t>
            </a:fld>
            <a:endParaRPr lang="en-150"/>
          </a:p>
        </p:txBody>
      </p:sp>
      <p:pic>
        <p:nvPicPr>
          <p:cNvPr id="5" name="Picture 4" descr="A diagram of a circular object with different colored objects&#10;&#10;Description automatically generated">
            <a:extLst>
              <a:ext uri="{FF2B5EF4-FFF2-40B4-BE49-F238E27FC236}">
                <a16:creationId xmlns:a16="http://schemas.microsoft.com/office/drawing/2014/main" id="{AB63DED8-BC22-64DC-9EDC-3EA62F875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88344"/>
            <a:ext cx="5829512" cy="4224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EE47DB-C600-76E1-4CA5-2CD737A2AC93}"/>
              </a:ext>
            </a:extLst>
          </p:cNvPr>
          <p:cNvSpPr txBox="1"/>
          <p:nvPr/>
        </p:nvSpPr>
        <p:spPr>
          <a:xfrm>
            <a:off x="6955354" y="6105288"/>
            <a:ext cx="41108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1" noProof="0" dirty="0">
                <a:solidFill>
                  <a:srgbClr val="0070C0"/>
                </a:solidFill>
              </a:rPr>
              <a:t>Courtesy A. </a:t>
            </a:r>
            <a:r>
              <a:rPr lang="en-US" sz="1800" i="1" noProof="0" dirty="0" err="1">
                <a:solidFill>
                  <a:srgbClr val="0070C0"/>
                </a:solidFill>
              </a:rPr>
              <a:t>Navascues</a:t>
            </a:r>
            <a:r>
              <a:rPr lang="en-US" sz="1800" i="1" noProof="0" dirty="0">
                <a:solidFill>
                  <a:srgbClr val="0070C0"/>
                </a:solidFill>
              </a:rPr>
              <a:t> </a:t>
            </a:r>
            <a:r>
              <a:rPr lang="en-US" sz="1800" i="1" noProof="0" dirty="0" err="1">
                <a:solidFill>
                  <a:srgbClr val="0070C0"/>
                </a:solidFill>
              </a:rPr>
              <a:t>Cornago</a:t>
            </a:r>
            <a:r>
              <a:rPr lang="en-US" sz="1800" i="1" noProof="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08FF37-C897-805D-97B7-024F82E98ECF}"/>
              </a:ext>
            </a:extLst>
          </p:cNvPr>
          <p:cNvSpPr txBox="1"/>
          <p:nvPr/>
        </p:nvSpPr>
        <p:spPr>
          <a:xfrm>
            <a:off x="380881" y="1589048"/>
            <a:ext cx="56228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An e+e- collider as the 1</a:t>
            </a:r>
            <a:r>
              <a:rPr lang="en-US" sz="2400" baseline="30000" dirty="0"/>
              <a:t>st</a:t>
            </a:r>
            <a:r>
              <a:rPr lang="en-US" sz="2400" dirty="0"/>
              <a:t> stage of the integrated FCC program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New 90.7 km tunnel to be later reused for a hadron collider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Double-ring collider (separate beam pipes for electrons and positrons)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Collider runs at constant energy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Regular top-up injection from a full-energy booster synchrotron, located in the same tunnel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SC RF systems in two straight sections</a:t>
            </a:r>
          </a:p>
        </p:txBody>
      </p:sp>
    </p:spTree>
    <p:extLst>
      <p:ext uri="{BB962C8B-B14F-4D97-AF65-F5344CB8AC3E}">
        <p14:creationId xmlns:p14="http://schemas.microsoft.com/office/powerpoint/2010/main" val="22167425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8089B-4746-430D-D4DC-312D4E364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41759"/>
            <a:ext cx="12192000" cy="1325563"/>
          </a:xfrm>
        </p:spPr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24C245-5531-FDB6-152C-26CE3C652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45218-EFE8-4AFD-8563-7EF7F84D4617}" type="slidenum">
              <a:rPr lang="en-150" smtClean="0"/>
              <a:pPr/>
              <a:t>20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32761900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3AB83-F063-BB22-0085-69CEE6D3F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0C7AF745-A4C9-4C32-042E-08C23DD11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0594" y="4119328"/>
            <a:ext cx="4622222" cy="2700000"/>
          </a:xfrm>
          <a:prstGeom prst="rect">
            <a:avLst/>
          </a:prstGeom>
        </p:spPr>
      </p:pic>
      <p:pic>
        <p:nvPicPr>
          <p:cNvPr id="17" name="Picture 16" descr="A graph of a waveform&#10;&#10;Description automatically generated with medium confidence">
            <a:extLst>
              <a:ext uri="{FF2B5EF4-FFF2-40B4-BE49-F238E27FC236}">
                <a16:creationId xmlns:a16="http://schemas.microsoft.com/office/drawing/2014/main" id="{448880EC-0E01-926D-C6E1-78F1F9E55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0594" y="1288609"/>
            <a:ext cx="4622222" cy="2700000"/>
          </a:xfrm>
          <a:prstGeom prst="rect">
            <a:avLst/>
          </a:prstGeom>
        </p:spPr>
      </p:pic>
      <p:pic>
        <p:nvPicPr>
          <p:cNvPr id="5" name="Picture 4" descr="A graph of a sound wave&#10;&#10;Description automatically generated">
            <a:extLst>
              <a:ext uri="{FF2B5EF4-FFF2-40B4-BE49-F238E27FC236}">
                <a16:creationId xmlns:a16="http://schemas.microsoft.com/office/drawing/2014/main" id="{FD0F792A-55FB-B663-D8F2-E98F0FCE6C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395" y="1273182"/>
            <a:ext cx="4733333" cy="270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B53D65-68C3-2412-B1A1-F9190C706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015"/>
            <a:ext cx="12192000" cy="1325563"/>
          </a:xfrm>
        </p:spPr>
        <p:txBody>
          <a:bodyPr>
            <a:normAutofit/>
          </a:bodyPr>
          <a:lstStyle/>
          <a:p>
            <a:r>
              <a:rPr lang="en-US" sz="4400" dirty="0"/>
              <a:t>Trip of focusing and defocusing cavities</a:t>
            </a:r>
            <a:endParaRPr lang="en-15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E9C503-9B42-72A8-0865-129C2C5D8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DE136-1EF8-C743-87EF-AE4B54D8717F}" type="slidenum">
              <a:rPr lang="en-US" smtClean="0"/>
              <a:t>21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DA82D0F-58C8-C2E1-44BE-5998AC168FEA}"/>
                  </a:ext>
                </a:extLst>
              </p:cNvPr>
              <p:cNvSpPr txBox="1"/>
              <p:nvPr/>
            </p:nvSpPr>
            <p:spPr>
              <a:xfrm>
                <a:off x="284019" y="4348162"/>
                <a:ext cx="6334187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Short RF voltage transients ~6%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Peak power of other cavities is modulated at synchrotron frequency </a:t>
                </a:r>
                <a:r>
                  <a:rPr lang="en-US" sz="2000" dirty="0">
                    <a:solidFill>
                      <a:srgbClr val="C00000"/>
                    </a:solidFill>
                  </a:rPr>
                  <a:t>(avg. &lt;45%, peak &lt;80%)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Initial bunch oscillation amplitude is &lt;8% of rms bunch length</a:t>
                </a:r>
              </a:p>
              <a:p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Not enough power margin to handle simultaneous trip of two cavities</a:t>
                </a:r>
                <a:endParaRPr lang="en-150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DA82D0F-58C8-C2E1-44BE-5998AC168F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019" y="4348162"/>
                <a:ext cx="6334187" cy="2246769"/>
              </a:xfrm>
              <a:prstGeom prst="rect">
                <a:avLst/>
              </a:prstGeom>
              <a:blipFill>
                <a:blip r:embed="rId5"/>
                <a:stretch>
                  <a:fillRect l="-1059" t="-1084" b="-4065"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EC688D3-D3C0-FA64-6F28-FD93E0FF9232}"/>
                  </a:ext>
                </a:extLst>
              </p:cNvPr>
              <p:cNvSpPr txBox="1"/>
              <p:nvPr/>
            </p:nvSpPr>
            <p:spPr>
              <a:xfrm>
                <a:off x="7415853" y="4269660"/>
                <a:ext cx="148742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dirty="0"/>
                  <a:t> ~ </a:t>
                </a:r>
                <a:r>
                  <a:rPr lang="en-US" dirty="0">
                    <a:solidFill>
                      <a:srgbClr val="C00000"/>
                    </a:solidFill>
                  </a:rPr>
                  <a:t>48 ps </a:t>
                </a:r>
                <a:endParaRPr lang="en-15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EC688D3-D3C0-FA64-6F28-FD93E0FF92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5853" y="4269660"/>
                <a:ext cx="1487429" cy="369332"/>
              </a:xfrm>
              <a:prstGeom prst="rect">
                <a:avLst/>
              </a:prstGeom>
              <a:blipFill>
                <a:blip r:embed="rId6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E0920CF-CA51-4423-6A97-8A9E85BA29F6}"/>
              </a:ext>
            </a:extLst>
          </p:cNvPr>
          <p:cNvCxnSpPr>
            <a:cxnSpLocks/>
          </p:cNvCxnSpPr>
          <p:nvPr/>
        </p:nvCxnSpPr>
        <p:spPr>
          <a:xfrm flipV="1">
            <a:off x="1662413" y="2403399"/>
            <a:ext cx="207283" cy="4025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400B723-56A7-0068-C216-3C7506FC625B}"/>
              </a:ext>
            </a:extLst>
          </p:cNvPr>
          <p:cNvSpPr txBox="1"/>
          <p:nvPr/>
        </p:nvSpPr>
        <p:spPr>
          <a:xfrm>
            <a:off x="1416900" y="2835667"/>
            <a:ext cx="573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Trip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8D247B84-2A9F-7A96-FD65-4297CEF52D8A}"/>
              </a:ext>
            </a:extLst>
          </p:cNvPr>
          <p:cNvSpPr/>
          <p:nvPr/>
        </p:nvSpPr>
        <p:spPr>
          <a:xfrm rot="16200000">
            <a:off x="1855418" y="1159912"/>
            <a:ext cx="144000" cy="14400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41A7B7-77C2-2265-F76F-7A3EB9F72414}"/>
              </a:ext>
            </a:extLst>
          </p:cNvPr>
          <p:cNvSpPr txBox="1"/>
          <p:nvPr/>
        </p:nvSpPr>
        <p:spPr>
          <a:xfrm>
            <a:off x="1527753" y="832057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Reaction time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E1EF2F-F60C-EBDA-7100-BE4F54107845}"/>
              </a:ext>
            </a:extLst>
          </p:cNvPr>
          <p:cNvSpPr txBox="1"/>
          <p:nvPr/>
        </p:nvSpPr>
        <p:spPr>
          <a:xfrm>
            <a:off x="2902951" y="1255450"/>
            <a:ext cx="1952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Controlled voltage increase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1E92069-051F-4347-D958-E63A4DD66B19}"/>
              </a:ext>
            </a:extLst>
          </p:cNvPr>
          <p:cNvCxnSpPr>
            <a:cxnSpLocks/>
          </p:cNvCxnSpPr>
          <p:nvPr/>
        </p:nvCxnSpPr>
        <p:spPr>
          <a:xfrm flipH="1">
            <a:off x="2589088" y="1602839"/>
            <a:ext cx="277402" cy="2158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88909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aph of a graph showing different colored lines&#10;&#10;AI-generated content may be incorrect.">
            <a:extLst>
              <a:ext uri="{FF2B5EF4-FFF2-40B4-BE49-F238E27FC236}">
                <a16:creationId xmlns:a16="http://schemas.microsoft.com/office/drawing/2014/main" id="{33FEE455-A373-2000-C997-577027FE2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847" y="4095834"/>
            <a:ext cx="4600000" cy="2700000"/>
          </a:xfrm>
          <a:prstGeom prst="rect">
            <a:avLst/>
          </a:prstGeom>
        </p:spPr>
      </p:pic>
      <p:pic>
        <p:nvPicPr>
          <p:cNvPr id="5" name="Picture 4" descr="A graph showing a number of data&#10;&#10;AI-generated content may be incorrect.">
            <a:extLst>
              <a:ext uri="{FF2B5EF4-FFF2-40B4-BE49-F238E27FC236}">
                <a16:creationId xmlns:a16="http://schemas.microsoft.com/office/drawing/2014/main" id="{6D0F8AC2-8E86-ED4C-80F2-33D5369830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330" y="1404000"/>
            <a:ext cx="4877778" cy="270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A5C673-D7AF-9FB2-21A3-7D9C6CF07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for Z mode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B3F3FA-3DCA-DDD7-2C53-7C71D15B7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45218-EFE8-4AFD-8563-7EF7F84D4617}" type="slidenum">
              <a:rPr lang="en-150" smtClean="0"/>
              <a:pPr/>
              <a:t>22</a:t>
            </a:fld>
            <a:endParaRPr lang="en-150"/>
          </a:p>
        </p:txBody>
      </p:sp>
      <p:pic>
        <p:nvPicPr>
          <p:cNvPr id="6" name="Picture 5" descr="A graph of a graph showing a number of different types of data&#10;&#10;AI-generated content may be incorrect.">
            <a:extLst>
              <a:ext uri="{FF2B5EF4-FFF2-40B4-BE49-F238E27FC236}">
                <a16:creationId xmlns:a16="http://schemas.microsoft.com/office/drawing/2014/main" id="{BD9F4C40-99C2-D419-969D-4BD69F7A06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73" y="1395834"/>
            <a:ext cx="4747545" cy="270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F5D314-719F-D5E0-884B-67F32D3460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66" y="4095834"/>
            <a:ext cx="4653360" cy="270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8A6F895-EB57-6DE4-4999-F3C7D9FB693E}"/>
              </a:ext>
            </a:extLst>
          </p:cNvPr>
          <p:cNvSpPr txBox="1"/>
          <p:nvPr/>
        </p:nvSpPr>
        <p:spPr>
          <a:xfrm>
            <a:off x="1746297" y="1032075"/>
            <a:ext cx="28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Longitudinal damper OFF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CDC9E5-842C-879C-75A2-FAD041C2A209}"/>
              </a:ext>
            </a:extLst>
          </p:cNvPr>
          <p:cNvSpPr txBox="1"/>
          <p:nvPr/>
        </p:nvSpPr>
        <p:spPr>
          <a:xfrm>
            <a:off x="5531647" y="1004577"/>
            <a:ext cx="6789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Longitudinal damper ON, gain ramp 0.1-&gt; 0.5 (within ~250 turns)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7970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diagram of a graph&#10;&#10;AI-generated content may be incorrect.">
            <a:extLst>
              <a:ext uri="{FF2B5EF4-FFF2-40B4-BE49-F238E27FC236}">
                <a16:creationId xmlns:a16="http://schemas.microsoft.com/office/drawing/2014/main" id="{F6D4B837-C43E-A9D6-1ABF-D40DB599B0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864" y="4139745"/>
            <a:ext cx="4766667" cy="2700000"/>
          </a:xfrm>
          <a:prstGeom prst="rect">
            <a:avLst/>
          </a:prstGeom>
        </p:spPr>
      </p:pic>
      <p:pic>
        <p:nvPicPr>
          <p:cNvPr id="5" name="Picture 4" descr="A graph showing a bunch number&#10;&#10;AI-generated content may be incorrect.">
            <a:extLst>
              <a:ext uri="{FF2B5EF4-FFF2-40B4-BE49-F238E27FC236}">
                <a16:creationId xmlns:a16="http://schemas.microsoft.com/office/drawing/2014/main" id="{1BCF2727-A51C-C41A-FBC8-BFBA9A00CD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671" y="1343818"/>
            <a:ext cx="4892400" cy="270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C7C78D-940D-41D9-112D-A3CA4012A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for Z mode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E0CEA8-7570-8110-9037-D81CE670E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45218-EFE8-4AFD-8563-7EF7F84D4617}" type="slidenum">
              <a:rPr lang="en-150" smtClean="0"/>
              <a:pPr/>
              <a:t>23</a:t>
            </a:fld>
            <a:endParaRPr lang="en-150"/>
          </a:p>
        </p:txBody>
      </p:sp>
      <p:pic>
        <p:nvPicPr>
          <p:cNvPr id="6" name="Picture 5" descr="A graph showing a number of electricity&#10;&#10;AI-generated content may be incorrect.">
            <a:extLst>
              <a:ext uri="{FF2B5EF4-FFF2-40B4-BE49-F238E27FC236}">
                <a16:creationId xmlns:a16="http://schemas.microsoft.com/office/drawing/2014/main" id="{704E219F-5B39-215D-42B1-496BD14C09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16" y="4139745"/>
            <a:ext cx="4756890" cy="2700000"/>
          </a:xfrm>
          <a:prstGeom prst="rect">
            <a:avLst/>
          </a:prstGeom>
        </p:spPr>
      </p:pic>
      <p:pic>
        <p:nvPicPr>
          <p:cNvPr id="8" name="Picture 7" descr="A graph showing a bunch number&#10;&#10;AI-generated content may be incorrect.">
            <a:extLst>
              <a:ext uri="{FF2B5EF4-FFF2-40B4-BE49-F238E27FC236}">
                <a16:creationId xmlns:a16="http://schemas.microsoft.com/office/drawing/2014/main" id="{A55C7E43-88B5-5A21-3A73-3F2A311BE4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68" y="1343818"/>
            <a:ext cx="4788484" cy="270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56EDD6-49DB-5FF8-B611-FA826A2504B3}"/>
              </a:ext>
            </a:extLst>
          </p:cNvPr>
          <p:cNvSpPr txBox="1"/>
          <p:nvPr/>
        </p:nvSpPr>
        <p:spPr>
          <a:xfrm>
            <a:off x="1746297" y="1032075"/>
            <a:ext cx="28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Longitudinal damper OFF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D70BCF-0F1F-475B-C481-8B5A5D5555AA}"/>
              </a:ext>
            </a:extLst>
          </p:cNvPr>
          <p:cNvSpPr txBox="1"/>
          <p:nvPr/>
        </p:nvSpPr>
        <p:spPr>
          <a:xfrm>
            <a:off x="5531647" y="1004577"/>
            <a:ext cx="6789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Longitudinal damper ON, gain ramp 0.1-&gt; 0.5 (within ~250 turns)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22663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7B26B-8FEB-25C9-6201-25FE7F53C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aph of a sound wave&#10;&#10;AI-generated content may be incorrect.">
            <a:extLst>
              <a:ext uri="{FF2B5EF4-FFF2-40B4-BE49-F238E27FC236}">
                <a16:creationId xmlns:a16="http://schemas.microsoft.com/office/drawing/2014/main" id="{921AF4C1-24DD-2929-1353-70878B6B7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12" y="1304017"/>
            <a:ext cx="4732316" cy="2700000"/>
          </a:xfrm>
          <a:prstGeom prst="rect">
            <a:avLst/>
          </a:prstGeom>
        </p:spPr>
      </p:pic>
      <p:pic>
        <p:nvPicPr>
          <p:cNvPr id="15" name="Picture 14" descr="A graph of a graph&#10;&#10;AI-generated content may be incorrect.">
            <a:extLst>
              <a:ext uri="{FF2B5EF4-FFF2-40B4-BE49-F238E27FC236}">
                <a16:creationId xmlns:a16="http://schemas.microsoft.com/office/drawing/2014/main" id="{9AE10C1C-1886-3D9E-DFDF-2B06259862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356" y="4072617"/>
            <a:ext cx="4615272" cy="2700000"/>
          </a:xfrm>
          <a:prstGeom prst="rect">
            <a:avLst/>
          </a:prstGeom>
        </p:spPr>
      </p:pic>
      <p:pic>
        <p:nvPicPr>
          <p:cNvPr id="19" name="Picture 18" descr="A graph of a waveform&#10;&#10;AI-generated content may be incorrect.">
            <a:extLst>
              <a:ext uri="{FF2B5EF4-FFF2-40B4-BE49-F238E27FC236}">
                <a16:creationId xmlns:a16="http://schemas.microsoft.com/office/drawing/2014/main" id="{01604606-2983-E213-9CBA-4A2CFF92F0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94" y="1300845"/>
            <a:ext cx="4620592" cy="270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22FFB2-ACD3-C121-5881-81143875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015"/>
            <a:ext cx="12192000" cy="1325563"/>
          </a:xfrm>
        </p:spPr>
        <p:txBody>
          <a:bodyPr>
            <a:normAutofit/>
          </a:bodyPr>
          <a:lstStyle/>
          <a:p>
            <a:r>
              <a:rPr lang="en-US" sz="4400" dirty="0"/>
              <a:t>Higher total RF voltage</a:t>
            </a:r>
            <a:endParaRPr lang="en-15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47B96A-7742-750B-15F0-6AE07FD1C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DE136-1EF8-C743-87EF-AE4B54D8717F}" type="slidenum">
              <a:rPr lang="en-US" smtClean="0"/>
              <a:t>24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F1BFCC9-7698-9E46-C5A7-C71C4CA6F507}"/>
                  </a:ext>
                </a:extLst>
              </p:cNvPr>
              <p:cNvSpPr txBox="1"/>
              <p:nvPr/>
            </p:nvSpPr>
            <p:spPr>
              <a:xfrm>
                <a:off x="521763" y="4702088"/>
                <a:ext cx="5641293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Moving from 89 to 195 MV reduces RF power transient: </a:t>
                </a:r>
              </a:p>
              <a:p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/>
                  <a:t>Is there a room for this in LCC optics? </a:t>
                </a:r>
              </a:p>
              <a:p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/>
                  <a:t>Can we profit from relaxed bunch charge for non-uniform filling schemes?</a:t>
                </a:r>
                <a:endParaRPr lang="en-150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F1BFCC9-7698-9E46-C5A7-C71C4CA6F5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763" y="4702088"/>
                <a:ext cx="5641293" cy="1631216"/>
              </a:xfrm>
              <a:prstGeom prst="rect">
                <a:avLst/>
              </a:prstGeom>
              <a:blipFill>
                <a:blip r:embed="rId5"/>
                <a:stretch>
                  <a:fillRect l="-1189" t="-1493" b="-5970"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B15C923-CB04-E7BB-3E0B-D18AF9CA5915}"/>
                  </a:ext>
                </a:extLst>
              </p:cNvPr>
              <p:cNvSpPr txBox="1"/>
              <p:nvPr/>
            </p:nvSpPr>
            <p:spPr>
              <a:xfrm>
                <a:off x="7415853" y="4269660"/>
                <a:ext cx="148742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dirty="0"/>
                  <a:t> ~ </a:t>
                </a:r>
                <a:r>
                  <a:rPr lang="en-US" dirty="0">
                    <a:solidFill>
                      <a:srgbClr val="C00000"/>
                    </a:solidFill>
                  </a:rPr>
                  <a:t>48 ps </a:t>
                </a:r>
                <a:endParaRPr lang="en-15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B15C923-CB04-E7BB-3E0B-D18AF9CA59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5853" y="4269660"/>
                <a:ext cx="1487429" cy="369332"/>
              </a:xfrm>
              <a:prstGeom prst="rect">
                <a:avLst/>
              </a:prstGeom>
              <a:blipFill>
                <a:blip r:embed="rId6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510E75B-13C1-465F-2ADD-FB74D4EAC0D6}"/>
              </a:ext>
            </a:extLst>
          </p:cNvPr>
          <p:cNvCxnSpPr>
            <a:cxnSpLocks/>
          </p:cNvCxnSpPr>
          <p:nvPr/>
        </p:nvCxnSpPr>
        <p:spPr>
          <a:xfrm flipV="1">
            <a:off x="1662413" y="2403399"/>
            <a:ext cx="207283" cy="4025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782FB5B-7ED8-43EB-8CB2-41EBE35D2238}"/>
              </a:ext>
            </a:extLst>
          </p:cNvPr>
          <p:cNvSpPr txBox="1"/>
          <p:nvPr/>
        </p:nvSpPr>
        <p:spPr>
          <a:xfrm>
            <a:off x="1416900" y="2835667"/>
            <a:ext cx="573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Trip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CA7A79BD-6FC7-8B49-61BF-4EC68C64AE29}"/>
              </a:ext>
            </a:extLst>
          </p:cNvPr>
          <p:cNvSpPr/>
          <p:nvPr/>
        </p:nvSpPr>
        <p:spPr>
          <a:xfrm rot="16200000">
            <a:off x="1855418" y="1159912"/>
            <a:ext cx="144000" cy="14400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563C30-FC18-60FF-6F75-73C31363A1E4}"/>
              </a:ext>
            </a:extLst>
          </p:cNvPr>
          <p:cNvSpPr txBox="1"/>
          <p:nvPr/>
        </p:nvSpPr>
        <p:spPr>
          <a:xfrm>
            <a:off x="1527753" y="832057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Reaction time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62441B-2283-018A-D453-4A3629B64C68}"/>
              </a:ext>
            </a:extLst>
          </p:cNvPr>
          <p:cNvSpPr txBox="1"/>
          <p:nvPr/>
        </p:nvSpPr>
        <p:spPr>
          <a:xfrm>
            <a:off x="2902951" y="1255450"/>
            <a:ext cx="1952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Controlled voltage increase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7B7A409-8FFA-4CD5-CC9B-92300091CF5E}"/>
              </a:ext>
            </a:extLst>
          </p:cNvPr>
          <p:cNvCxnSpPr>
            <a:cxnSpLocks/>
          </p:cNvCxnSpPr>
          <p:nvPr/>
        </p:nvCxnSpPr>
        <p:spPr>
          <a:xfrm flipH="1">
            <a:off x="2589088" y="1602839"/>
            <a:ext cx="277402" cy="2158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85797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aph of a graph with blue and orange lines&#10;&#10;Description automatically generated">
            <a:extLst>
              <a:ext uri="{FF2B5EF4-FFF2-40B4-BE49-F238E27FC236}">
                <a16:creationId xmlns:a16="http://schemas.microsoft.com/office/drawing/2014/main" id="{3D520A64-0DD7-6C2D-4B04-8B602172D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775" y="1850133"/>
            <a:ext cx="5044450" cy="31577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B08250-3509-F040-8E66-A477DB7C1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Instability growth rates</a:t>
            </a:r>
            <a:endParaRPr lang="en-1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A62CFFD-4A06-68F7-F249-38DF0241397E}"/>
                  </a:ext>
                </a:extLst>
              </p:cNvPr>
              <p:cNvSpPr txBox="1"/>
              <p:nvPr/>
            </p:nvSpPr>
            <p:spPr>
              <a:xfrm>
                <a:off x="386934" y="5364591"/>
                <a:ext cx="11418131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0070C0"/>
                    </a:solidFill>
                  </a:rPr>
                  <a:t>Calculations for loop delay of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700</m:t>
                    </m:r>
                  </m:oMath>
                </a14:m>
                <a:r>
                  <a:rPr lang="en-GB" sz="2000" dirty="0">
                    <a:solidFill>
                      <a:srgbClr val="0070C0"/>
                    </a:solidFill>
                  </a:rPr>
                  <a:t> ns, DFB gain 10, OTFB gain 20:</a:t>
                </a:r>
              </a:p>
              <a:p>
                <a:endParaRPr lang="en-US" sz="200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LCBI can be suppressed already with DFB, while OTFB gives additional stability margin</a:t>
                </a:r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A62CFFD-4A06-68F7-F249-38DF024139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934" y="5364591"/>
                <a:ext cx="11418131" cy="1015663"/>
              </a:xfrm>
              <a:prstGeom prst="rect">
                <a:avLst/>
              </a:prstGeom>
              <a:blipFill>
                <a:blip r:embed="rId3"/>
                <a:stretch>
                  <a:fillRect l="-534" t="-2395" b="-10180"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B99242-23D9-EB6F-C52A-0A283D35B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45218-EFE8-4AFD-8563-7EF7F84D4617}" type="slidenum">
              <a:rPr lang="en-150" smtClean="0"/>
              <a:pPr/>
              <a:t>25</a:t>
            </a:fld>
            <a:endParaRPr lang="en-1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FDCD54-48CF-BF14-6907-36EF9161442C}"/>
              </a:ext>
            </a:extLst>
          </p:cNvPr>
          <p:cNvSpPr txBox="1"/>
          <p:nvPr/>
        </p:nvSpPr>
        <p:spPr>
          <a:xfrm>
            <a:off x="7245518" y="2138365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SR limit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CFDA73-6E80-985D-96A1-0B548AF5E041}"/>
              </a:ext>
            </a:extLst>
          </p:cNvPr>
          <p:cNvSpPr txBox="1"/>
          <p:nvPr/>
        </p:nvSpPr>
        <p:spPr>
          <a:xfrm>
            <a:off x="5103285" y="1412309"/>
            <a:ext cx="305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132 2-cell cavities with RPO</a:t>
            </a:r>
            <a:endParaRPr lang="en-15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9900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99F39-452F-F386-752E-B78C622C3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HOM-driven coupled-bunch instabilities</a:t>
            </a:r>
            <a:endParaRPr lang="en-150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0E712D1-6359-CF5D-EEBB-614FE3A58363}"/>
                  </a:ext>
                </a:extLst>
              </p:cNvPr>
              <p:cNvSpPr txBox="1"/>
              <p:nvPr/>
            </p:nvSpPr>
            <p:spPr>
              <a:xfrm>
                <a:off x="476698" y="1197414"/>
                <a:ext cx="7231897" cy="47362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0070C0"/>
                    </a:solidFill>
                  </a:rPr>
                  <a:t>Longitudinal plane: </a:t>
                </a:r>
              </a:p>
              <a:p>
                <a:r>
                  <a:rPr lang="en-US" sz="2000" dirty="0"/>
                  <a:t>No trapped HOMs </a:t>
                </a:r>
              </a:p>
              <a:p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impedance is well below the SR threshold</a:t>
                </a:r>
              </a:p>
              <a:p>
                <a:endParaRPr lang="en-US" sz="2000" dirty="0"/>
              </a:p>
              <a:p>
                <a:r>
                  <a:rPr lang="en-US" sz="2000" dirty="0"/>
                  <a:t>Updated 2-cell design with suppressed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of 0-mode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000" dirty="0"/>
                      <m:t>39</m:t>
                    </m:r>
                    <m:r>
                      <m:rPr>
                        <m:nor/>
                      </m:rPr>
                      <a:rPr lang="en-US" sz="2000" b="0" i="0" dirty="0" smtClean="0"/>
                      <m:t>7</m:t>
                    </m:r>
                    <m:r>
                      <m:rPr>
                        <m:nor/>
                      </m:rPr>
                      <a:rPr lang="en-US" sz="2000" dirty="0"/>
                      <m:t>.</m:t>
                    </m:r>
                    <m:r>
                      <m:rPr>
                        <m:nor/>
                      </m:rPr>
                      <a:rPr lang="en-US" sz="2000" b="0" i="0" dirty="0" smtClean="0"/>
                      <m:t>61</m:t>
                    </m:r>
                  </m:oMath>
                </a14:m>
                <a:r>
                  <a:rPr lang="en-US" sz="2000" dirty="0"/>
                  <a:t> MHz by 2 orders of magnitude </a:t>
                </a:r>
                <a:br>
                  <a:rPr lang="en-US" sz="2000" dirty="0"/>
                </a:br>
                <a:r>
                  <a:rPr lang="en-US" sz="2000" dirty="0"/>
                  <a:t>(</a:t>
                </a:r>
                <a:r>
                  <a:rPr lang="en-US" sz="2000" i="1" dirty="0">
                    <a:solidFill>
                      <a:srgbClr val="0070C0"/>
                    </a:solidFill>
                    <a:hlinkClick r:id="rId2"/>
                  </a:rPr>
                  <a:t>S. Gorgi Zadeh, 15.08.2024</a:t>
                </a:r>
                <a:r>
                  <a:rPr lang="en-US" sz="2000" dirty="0"/>
                  <a:t>)</a:t>
                </a:r>
              </a:p>
              <a:p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Only twice below SR damping limit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 dirty="0" err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 err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000" i="1" dirty="0" err="1" smtClean="0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2000" b="0" i="0" dirty="0" smtClean="0">
                            <a:latin typeface="Cambria Math" panose="02040503050406030204" pitchFamily="18" charset="0"/>
                          </a:rPr>
                          <m:t>opt</m:t>
                        </m:r>
                      </m:sub>
                    </m:sSub>
                  </m:oMath>
                </a14:m>
                <a:r>
                  <a:rPr lang="en-US" sz="2000" dirty="0"/>
                  <a:t> (might be larger due to limited bandwidth of circulator)</a:t>
                </a:r>
              </a:p>
              <a:p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We gain a factor of 20 with 10 kHz frequency spread from cavity to cavity</a:t>
                </a:r>
              </a:p>
              <a:p>
                <a:endParaRPr lang="en-US" sz="2000" dirty="0">
                  <a:solidFill>
                    <a:srgbClr val="C00000"/>
                  </a:solidFill>
                </a:endParaRPr>
              </a:p>
              <a:p>
                <a:r>
                  <a:rPr lang="en-US" sz="2000" dirty="0">
                    <a:solidFill>
                      <a:srgbClr val="0070C0"/>
                    </a:solidFill>
                  </a:rPr>
                  <a:t>Transverse plane:</a:t>
                </a:r>
              </a:p>
              <a:p>
                <a:r>
                  <a:rPr lang="en-US" sz="2000" dirty="0"/>
                  <a:t>Instabilities growth rates (min. rise time &gt; 100 turns) are within capabilities of transverse feedback system (</a:t>
                </a:r>
                <a:r>
                  <a:rPr lang="en-US" sz="2000" i="1" dirty="0">
                    <a:hlinkClick r:id="rId3"/>
                  </a:rPr>
                  <a:t>W. Hofle, 2024</a:t>
                </a:r>
                <a:r>
                  <a:rPr lang="en-US" sz="2000" dirty="0"/>
                  <a:t>)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0E712D1-6359-CF5D-EEBB-614FE3A583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698" y="1197414"/>
                <a:ext cx="7231897" cy="4736297"/>
              </a:xfrm>
              <a:prstGeom prst="rect">
                <a:avLst/>
              </a:prstGeom>
              <a:blipFill>
                <a:blip r:embed="rId4"/>
                <a:stretch>
                  <a:fillRect l="-842" t="-515" r="-758" b="-1416"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45477F7-BCF8-C149-DD2D-C6CDDEF83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45218-EFE8-4AFD-8563-7EF7F84D4617}" type="slidenum">
              <a:rPr lang="en-150" smtClean="0"/>
              <a:pPr/>
              <a:t>26</a:t>
            </a:fld>
            <a:endParaRPr lang="en-150"/>
          </a:p>
        </p:txBody>
      </p:sp>
      <p:pic>
        <p:nvPicPr>
          <p:cNvPr id="10" name="Picture 9" descr="A graph of a graph of a seed&#10;&#10;Description automatically generated with medium confidence">
            <a:extLst>
              <a:ext uri="{FF2B5EF4-FFF2-40B4-BE49-F238E27FC236}">
                <a16:creationId xmlns:a16="http://schemas.microsoft.com/office/drawing/2014/main" id="{8B3BD11E-6E9E-5748-8D92-6A4FCF671A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925" y="4118168"/>
            <a:ext cx="3730377" cy="2685871"/>
          </a:xfrm>
          <a:prstGeom prst="rect">
            <a:avLst/>
          </a:prstGeom>
        </p:spPr>
      </p:pic>
      <p:pic>
        <p:nvPicPr>
          <p:cNvPr id="14" name="Picture 13" descr="A graph of a frequency&#10;&#10;Description automatically generated">
            <a:extLst>
              <a:ext uri="{FF2B5EF4-FFF2-40B4-BE49-F238E27FC236}">
                <a16:creationId xmlns:a16="http://schemas.microsoft.com/office/drawing/2014/main" id="{9C69C1A9-10AB-CCDA-EA4C-2BE83E6D37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925" y="1197414"/>
            <a:ext cx="3805745" cy="27980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DD4CA7-A625-E500-FE09-B024C9ACCA40}"/>
              </a:ext>
            </a:extLst>
          </p:cNvPr>
          <p:cNvSpPr txBox="1"/>
          <p:nvPr/>
        </p:nvSpPr>
        <p:spPr>
          <a:xfrm>
            <a:off x="9336640" y="1327005"/>
            <a:ext cx="20882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SR damping 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723260-9BB8-F6FD-7CE9-60495255B039}"/>
              </a:ext>
            </a:extLst>
          </p:cNvPr>
          <p:cNvSpPr txBox="1"/>
          <p:nvPr/>
        </p:nvSpPr>
        <p:spPr>
          <a:xfrm>
            <a:off x="8502721" y="4273976"/>
            <a:ext cx="20882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SR damping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456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0D9F-C70A-AE3F-CDD5-6EE218C7E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Simplified beam-cavity interaction model</a:t>
            </a:r>
            <a:endParaRPr lang="en-15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9810E9-1CB4-02A9-4879-3A43775F1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DE136-1EF8-C743-87EF-AE4B54D8717F}" type="slidenum">
              <a:rPr lang="en-US" smtClean="0"/>
              <a:t>27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F73C06CB-F724-805E-08F1-07F351813EA2}"/>
                  </a:ext>
                </a:extLst>
              </p:cNvPr>
              <p:cNvSpPr txBox="1"/>
              <p:nvPr/>
            </p:nvSpPr>
            <p:spPr>
              <a:xfrm>
                <a:off x="594732" y="1661589"/>
                <a:ext cx="5145063" cy="38102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0070C0"/>
                    </a:solidFill>
                  </a:rPr>
                  <a:t>Coupled differential equations are solved for four groups:</a:t>
                </a:r>
              </a:p>
              <a:p>
                <a:endParaRPr lang="en-US" sz="2000" dirty="0">
                  <a:solidFill>
                    <a:srgbClr val="0070C0"/>
                  </a:solidFill>
                </a:endParaRPr>
              </a:p>
              <a:p>
                <a:pPr marL="285750" indent="-285750">
                  <a:buFontTx/>
                  <a:buChar char="-"/>
                </a:pPr>
                <a:r>
                  <a:rPr lang="en-US" sz="2000" dirty="0"/>
                  <a:t>Focusing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sz="2000" dirty="0"/>
                  <a:t> cavities)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sz="2000" dirty="0"/>
                  <a:t>Defocusing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sz="2000" dirty="0"/>
                  <a:t> cavities)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sz="2000" dirty="0"/>
                  <a:t>Tripped focusing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i="0" dirty="0" smtClean="0">
                            <a:latin typeface="Cambria Math" panose="02040503050406030204" pitchFamily="18" charset="0"/>
                          </a:rPr>
                          <m:t>off</m:t>
                        </m:r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 cavities) 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sz="2000" dirty="0"/>
                  <a:t>Tripped defocusing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i="0" dirty="0">
                            <a:latin typeface="Cambria Math" panose="02040503050406030204" pitchFamily="18" charset="0"/>
                          </a:rPr>
                          <m:t>off</m:t>
                        </m:r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 cavities)</a:t>
                </a:r>
              </a:p>
              <a:p>
                <a:endParaRPr lang="en-US" sz="2000" dirty="0"/>
              </a:p>
              <a:p>
                <a:r>
                  <a:rPr lang="en-US" sz="2000" dirty="0"/>
                  <a:t>Combined with longitudinal equations </a:t>
                </a:r>
                <a:br>
                  <a:rPr lang="en-US" sz="2000" dirty="0"/>
                </a:br>
                <a:r>
                  <a:rPr lang="en-US" sz="2000" dirty="0"/>
                  <a:t>of motion for one particle per bunch</a:t>
                </a:r>
              </a:p>
              <a:p>
                <a:endParaRPr lang="en-US" sz="2000" dirty="0">
                  <a:solidFill>
                    <a:srgbClr val="C00000"/>
                  </a:solidFill>
                </a:endParaRPr>
              </a:p>
              <a:p>
                <a:r>
                  <a:rPr lang="en-US" sz="2000" dirty="0">
                    <a:solidFill>
                      <a:srgbClr val="C00000"/>
                    </a:solidFill>
                  </a:rPr>
                  <a:t>Longitudinal damper is not implemented yet </a:t>
                </a:r>
                <a:endParaRPr lang="en-150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F73C06CB-F724-805E-08F1-07F351813E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732" y="1661589"/>
                <a:ext cx="5145063" cy="3810274"/>
              </a:xfrm>
              <a:prstGeom prst="rect">
                <a:avLst/>
              </a:prstGeom>
              <a:blipFill>
                <a:blip r:embed="rId2"/>
                <a:stretch>
                  <a:fillRect l="-1303" t="-800" r="-1540" b="-2080"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62AA2F0-E6CC-5737-7C14-14E4740F9754}"/>
              </a:ext>
            </a:extLst>
          </p:cNvPr>
          <p:cNvCxnSpPr>
            <a:cxnSpLocks/>
          </p:cNvCxnSpPr>
          <p:nvPr/>
        </p:nvCxnSpPr>
        <p:spPr>
          <a:xfrm flipV="1">
            <a:off x="11204575" y="1585389"/>
            <a:ext cx="0" cy="450532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7179E25-2CF4-8F49-0AA8-09FA3F15C090}"/>
              </a:ext>
            </a:extLst>
          </p:cNvPr>
          <p:cNvSpPr txBox="1"/>
          <p:nvPr/>
        </p:nvSpPr>
        <p:spPr>
          <a:xfrm>
            <a:off x="10360282" y="2499803"/>
            <a:ext cx="1253869" cy="400110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RF cavity</a:t>
            </a:r>
          </a:p>
        </p:txBody>
      </p:sp>
      <p:sp>
        <p:nvSpPr>
          <p:cNvPr id="8" name="Circular Arrow 6">
            <a:extLst>
              <a:ext uri="{FF2B5EF4-FFF2-40B4-BE49-F238E27FC236}">
                <a16:creationId xmlns:a16="http://schemas.microsoft.com/office/drawing/2014/main" id="{62189580-2389-8F41-2F8E-E2CF2CB65D24}"/>
              </a:ext>
            </a:extLst>
          </p:cNvPr>
          <p:cNvSpPr/>
          <p:nvPr/>
        </p:nvSpPr>
        <p:spPr>
          <a:xfrm>
            <a:off x="7485556" y="2467823"/>
            <a:ext cx="426158" cy="443966"/>
          </a:xfrm>
          <a:prstGeom prst="circularArrow">
            <a:avLst>
              <a:gd name="adj1" fmla="val 3193"/>
              <a:gd name="adj2" fmla="val 1142319"/>
              <a:gd name="adj3" fmla="val 20510576"/>
              <a:gd name="adj4" fmla="val 11181902"/>
              <a:gd name="adj5" fmla="val 564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281032B-74D0-E1ED-FDFB-9C1806D9D100}"/>
              </a:ext>
            </a:extLst>
          </p:cNvPr>
          <p:cNvSpPr/>
          <p:nvPr/>
        </p:nvSpPr>
        <p:spPr>
          <a:xfrm>
            <a:off x="7364357" y="2363388"/>
            <a:ext cx="676748" cy="672941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571E81-F4B6-B868-581A-58B80A0C55A8}"/>
              </a:ext>
            </a:extLst>
          </p:cNvPr>
          <p:cNvSpPr/>
          <p:nvPr/>
        </p:nvSpPr>
        <p:spPr>
          <a:xfrm>
            <a:off x="7264386" y="3212726"/>
            <a:ext cx="874987" cy="4238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Load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4BD9A2A-05D0-2E9D-65C4-31AC088B40FA}"/>
              </a:ext>
            </a:extLst>
          </p:cNvPr>
          <p:cNvCxnSpPr>
            <a:stCxn id="7" idx="1"/>
            <a:endCxn id="9" idx="6"/>
          </p:cNvCxnSpPr>
          <p:nvPr/>
        </p:nvCxnSpPr>
        <p:spPr>
          <a:xfrm flipH="1">
            <a:off x="8041105" y="2699858"/>
            <a:ext cx="2319177" cy="1"/>
          </a:xfrm>
          <a:prstGeom prst="line">
            <a:avLst/>
          </a:prstGeom>
          <a:ln w="12700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B6CB3D-6067-B1D5-4A91-B6CA50C90CB3}"/>
              </a:ext>
            </a:extLst>
          </p:cNvPr>
          <p:cNvCxnSpPr>
            <a:stCxn id="9" idx="4"/>
            <a:endCxn id="10" idx="0"/>
          </p:cNvCxnSpPr>
          <p:nvPr/>
        </p:nvCxnSpPr>
        <p:spPr>
          <a:xfrm flipH="1">
            <a:off x="7701880" y="3036329"/>
            <a:ext cx="851" cy="176397"/>
          </a:xfrm>
          <a:prstGeom prst="line">
            <a:avLst/>
          </a:prstGeom>
          <a:ln w="1270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893E81C-45DF-CCB5-CE5E-1B89CDD2B7B8}"/>
              </a:ext>
            </a:extLst>
          </p:cNvPr>
          <p:cNvSpPr txBox="1"/>
          <p:nvPr/>
        </p:nvSpPr>
        <p:spPr>
          <a:xfrm>
            <a:off x="7034885" y="1922823"/>
            <a:ext cx="1340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Circulator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DA4046-32B2-FF7B-109D-CE2643E276BE}"/>
              </a:ext>
            </a:extLst>
          </p:cNvPr>
          <p:cNvSpPr/>
          <p:nvPr/>
        </p:nvSpPr>
        <p:spPr>
          <a:xfrm>
            <a:off x="5312501" y="2487927"/>
            <a:ext cx="1344201" cy="423862"/>
          </a:xfrm>
          <a:prstGeom prst="rect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Generator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2818FCE-4B0D-0BBA-9DDB-07FAACD007AA}"/>
              </a:ext>
            </a:extLst>
          </p:cNvPr>
          <p:cNvCxnSpPr>
            <a:stCxn id="9" idx="2"/>
            <a:endCxn id="15" idx="3"/>
          </p:cNvCxnSpPr>
          <p:nvPr/>
        </p:nvCxnSpPr>
        <p:spPr>
          <a:xfrm flipH="1" flipV="1">
            <a:off x="6656702" y="2699858"/>
            <a:ext cx="707655" cy="1"/>
          </a:xfrm>
          <a:prstGeom prst="line">
            <a:avLst/>
          </a:prstGeom>
          <a:ln w="12700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AB10C5C9-3302-E62A-FB96-DA6BE6300D9E}"/>
              </a:ext>
            </a:extLst>
          </p:cNvPr>
          <p:cNvSpPr/>
          <p:nvPr/>
        </p:nvSpPr>
        <p:spPr>
          <a:xfrm>
            <a:off x="9622128" y="3921506"/>
            <a:ext cx="323193" cy="32319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6DDFAEC-6C62-5F65-9AD8-38C7ACF803E2}"/>
              </a:ext>
            </a:extLst>
          </p:cNvPr>
          <p:cNvCxnSpPr>
            <a:cxnSpLocks/>
            <a:stCxn id="18" idx="2"/>
            <a:endCxn id="58" idx="3"/>
          </p:cNvCxnSpPr>
          <p:nvPr/>
        </p:nvCxnSpPr>
        <p:spPr>
          <a:xfrm flipH="1" flipV="1">
            <a:off x="8153057" y="4082382"/>
            <a:ext cx="1469071" cy="721"/>
          </a:xfrm>
          <a:prstGeom prst="line">
            <a:avLst/>
          </a:prstGeom>
          <a:ln w="1270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FF9E85B-9232-A6D4-50F9-084E1FC09EED}"/>
                  </a:ext>
                </a:extLst>
              </p:cNvPr>
              <p:cNvSpPr txBox="1"/>
              <p:nvPr/>
            </p:nvSpPr>
            <p:spPr>
              <a:xfrm>
                <a:off x="9670810" y="3921506"/>
                <a:ext cx="21159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1" smtClean="0">
                          <a:latin typeface="Cambria Math" panose="02040503050406030204" pitchFamily="18" charset="0"/>
                        </a:rPr>
                        <m:t>Σ</m:t>
                      </m:r>
                    </m:oMath>
                  </m:oMathPara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FF9E85B-9232-A6D4-50F9-084E1FC09E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0810" y="3921506"/>
                <a:ext cx="211596" cy="307777"/>
              </a:xfrm>
              <a:prstGeom prst="rect">
                <a:avLst/>
              </a:prstGeom>
              <a:blipFill>
                <a:blip r:embed="rId3"/>
                <a:stretch>
                  <a:fillRect l="-22857" r="-25714" b="-9804"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349146E3-86BC-BBE0-D40F-3D2141980ED3}"/>
              </a:ext>
            </a:extLst>
          </p:cNvPr>
          <p:cNvSpPr txBox="1"/>
          <p:nvPr/>
        </p:nvSpPr>
        <p:spPr>
          <a:xfrm>
            <a:off x="9921496" y="370352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–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C37B28C-A36F-630B-260C-A0968B4FBF00}"/>
              </a:ext>
            </a:extLst>
          </p:cNvPr>
          <p:cNvSpPr txBox="1"/>
          <p:nvPr/>
        </p:nvSpPr>
        <p:spPr>
          <a:xfrm>
            <a:off x="9784851" y="4245553"/>
            <a:ext cx="320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FD7B259-2517-3B1A-8CA9-5FAC633C3904}"/>
              </a:ext>
            </a:extLst>
          </p:cNvPr>
          <p:cNvSpPr txBox="1"/>
          <p:nvPr/>
        </p:nvSpPr>
        <p:spPr>
          <a:xfrm>
            <a:off x="9412420" y="3480444"/>
            <a:ext cx="1643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Cavity voltage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B98760-D9D2-5AF0-B78E-58F19702E573}"/>
              </a:ext>
            </a:extLst>
          </p:cNvPr>
          <p:cNvSpPr txBox="1"/>
          <p:nvPr/>
        </p:nvSpPr>
        <p:spPr>
          <a:xfrm>
            <a:off x="8286507" y="2044999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Forward wave 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CDA84CF-0B47-37F4-8DE2-3E11A4AD2F62}"/>
              </a:ext>
            </a:extLst>
          </p:cNvPr>
          <p:cNvCxnSpPr/>
          <p:nvPr/>
        </p:nvCxnSpPr>
        <p:spPr>
          <a:xfrm>
            <a:off x="9082629" y="2499803"/>
            <a:ext cx="49391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E321129-F556-9ADC-CE87-440D2DC0392C}"/>
              </a:ext>
            </a:extLst>
          </p:cNvPr>
          <p:cNvSpPr txBox="1"/>
          <p:nvPr/>
        </p:nvSpPr>
        <p:spPr>
          <a:xfrm>
            <a:off x="8330396" y="2910974"/>
            <a:ext cx="182614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Reflected wave 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E52378B-0949-13FF-729D-F5C0CF442177}"/>
              </a:ext>
            </a:extLst>
          </p:cNvPr>
          <p:cNvCxnSpPr/>
          <p:nvPr/>
        </p:nvCxnSpPr>
        <p:spPr>
          <a:xfrm flipH="1" flipV="1">
            <a:off x="9082630" y="2833364"/>
            <a:ext cx="519197" cy="10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741E8B88-81C8-E2B2-EE75-9C6DFE378283}"/>
              </a:ext>
            </a:extLst>
          </p:cNvPr>
          <p:cNvSpPr txBox="1"/>
          <p:nvPr/>
        </p:nvSpPr>
        <p:spPr>
          <a:xfrm>
            <a:off x="8249960" y="4099552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Error signal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9A16784-DFD8-9015-AB87-B27754007D06}"/>
              </a:ext>
            </a:extLst>
          </p:cNvPr>
          <p:cNvSpPr/>
          <p:nvPr/>
        </p:nvSpPr>
        <p:spPr>
          <a:xfrm>
            <a:off x="5499600" y="3400752"/>
            <a:ext cx="965200" cy="44074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Delay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5CE4C09-8285-D0B2-9646-B4E3DDE47870}"/>
              </a:ext>
            </a:extLst>
          </p:cNvPr>
          <p:cNvSpPr txBox="1"/>
          <p:nvPr/>
        </p:nvSpPr>
        <p:spPr>
          <a:xfrm>
            <a:off x="6764168" y="3759216"/>
            <a:ext cx="1388889" cy="646331"/>
          </a:xfrm>
          <a:prstGeom prst="rect">
            <a:avLst/>
          </a:prstGeom>
          <a:ln w="28575">
            <a:solidFill>
              <a:srgbClr val="289E28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Direct RF feedback</a:t>
            </a:r>
          </a:p>
        </p:txBody>
      </p:sp>
      <p:cxnSp>
        <p:nvCxnSpPr>
          <p:cNvPr id="61" name="Elbow Connector 56">
            <a:extLst>
              <a:ext uri="{FF2B5EF4-FFF2-40B4-BE49-F238E27FC236}">
                <a16:creationId xmlns:a16="http://schemas.microsoft.com/office/drawing/2014/main" id="{47FD4D99-E213-4421-6B1F-11944CEDC2A3}"/>
              </a:ext>
            </a:extLst>
          </p:cNvPr>
          <p:cNvCxnSpPr>
            <a:cxnSpLocks/>
            <a:stCxn id="58" idx="1"/>
            <a:endCxn id="57" idx="2"/>
          </p:cNvCxnSpPr>
          <p:nvPr/>
        </p:nvCxnSpPr>
        <p:spPr>
          <a:xfrm rot="10800000">
            <a:off x="5982200" y="3841498"/>
            <a:ext cx="781968" cy="240884"/>
          </a:xfrm>
          <a:prstGeom prst="bentConnector2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Elbow Connector 58">
            <a:extLst>
              <a:ext uri="{FF2B5EF4-FFF2-40B4-BE49-F238E27FC236}">
                <a16:creationId xmlns:a16="http://schemas.microsoft.com/office/drawing/2014/main" id="{BD03D259-643D-CF67-6C03-7CE88B9A17D8}"/>
              </a:ext>
            </a:extLst>
          </p:cNvPr>
          <p:cNvCxnSpPr>
            <a:cxnSpLocks/>
            <a:stCxn id="57" idx="0"/>
            <a:endCxn id="15" idx="2"/>
          </p:cNvCxnSpPr>
          <p:nvPr/>
        </p:nvCxnSpPr>
        <p:spPr>
          <a:xfrm rot="5400000" flipH="1" flipV="1">
            <a:off x="5738920" y="3155070"/>
            <a:ext cx="488963" cy="2402"/>
          </a:xfrm>
          <a:prstGeom prst="bentConnector3">
            <a:avLst>
              <a:gd name="adj1" fmla="val 50000"/>
            </a:avLst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6D8BA57D-85E8-48FC-A4C2-1E3A85D0A374}"/>
              </a:ext>
            </a:extLst>
          </p:cNvPr>
          <p:cNvSpPr txBox="1"/>
          <p:nvPr/>
        </p:nvSpPr>
        <p:spPr>
          <a:xfrm>
            <a:off x="10427096" y="5345606"/>
            <a:ext cx="1580814" cy="369332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Phase pickup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F3F7214-9842-4F84-5B40-3322B08A77FE}"/>
              </a:ext>
            </a:extLst>
          </p:cNvPr>
          <p:cNvSpPr txBox="1"/>
          <p:nvPr/>
        </p:nvSpPr>
        <p:spPr>
          <a:xfrm>
            <a:off x="8631546" y="5207106"/>
            <a:ext cx="1552346" cy="646331"/>
          </a:xfrm>
          <a:prstGeom prst="rect">
            <a:avLst/>
          </a:prstGeom>
          <a:ln w="28575">
            <a:solidFill>
              <a:srgbClr val="289E28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Longitudinal damper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8782E1A4-0AD7-8EC6-94E8-3299979AAAC6}"/>
              </a:ext>
            </a:extLst>
          </p:cNvPr>
          <p:cNvCxnSpPr>
            <a:cxnSpLocks/>
            <a:stCxn id="63" idx="1"/>
            <a:endCxn id="64" idx="3"/>
          </p:cNvCxnSpPr>
          <p:nvPr/>
        </p:nvCxnSpPr>
        <p:spPr>
          <a:xfrm flipH="1">
            <a:off x="10183892" y="5530272"/>
            <a:ext cx="2432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Elbow Connector 18">
            <a:extLst>
              <a:ext uri="{FF2B5EF4-FFF2-40B4-BE49-F238E27FC236}">
                <a16:creationId xmlns:a16="http://schemas.microsoft.com/office/drawing/2014/main" id="{AD256D33-A81E-DEB7-1DBB-6F0A466BCCFC}"/>
              </a:ext>
            </a:extLst>
          </p:cNvPr>
          <p:cNvCxnSpPr>
            <a:cxnSpLocks/>
            <a:stCxn id="79" idx="6"/>
            <a:endCxn id="18" idx="4"/>
          </p:cNvCxnSpPr>
          <p:nvPr/>
        </p:nvCxnSpPr>
        <p:spPr>
          <a:xfrm flipV="1">
            <a:off x="9573512" y="4244699"/>
            <a:ext cx="210213" cy="531783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Connector: Elbow 66">
            <a:extLst>
              <a:ext uri="{FF2B5EF4-FFF2-40B4-BE49-F238E27FC236}">
                <a16:creationId xmlns:a16="http://schemas.microsoft.com/office/drawing/2014/main" id="{FF1EE081-247F-2F9B-992F-5CC06C468C70}"/>
              </a:ext>
            </a:extLst>
          </p:cNvPr>
          <p:cNvCxnSpPr>
            <a:cxnSpLocks/>
            <a:stCxn id="7" idx="2"/>
            <a:endCxn id="18" idx="6"/>
          </p:cNvCxnSpPr>
          <p:nvPr/>
        </p:nvCxnSpPr>
        <p:spPr>
          <a:xfrm rot="5400000">
            <a:off x="9874674" y="2970560"/>
            <a:ext cx="1183190" cy="1041896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B524BA92-5EC6-5C13-E725-9D9AA8F34C55}"/>
              </a:ext>
            </a:extLst>
          </p:cNvPr>
          <p:cNvSpPr txBox="1"/>
          <p:nvPr/>
        </p:nvSpPr>
        <p:spPr>
          <a:xfrm>
            <a:off x="6838580" y="4589992"/>
            <a:ext cx="19121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Reference signal</a:t>
            </a:r>
            <a:endParaRPr lang="en-150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C713DAA-8F6F-36BD-FD2C-6D19521197C8}"/>
              </a:ext>
            </a:extLst>
          </p:cNvPr>
          <p:cNvSpPr txBox="1"/>
          <p:nvPr/>
        </p:nvSpPr>
        <p:spPr>
          <a:xfrm rot="16200000">
            <a:off x="10977751" y="3802199"/>
            <a:ext cx="9942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Beam</a:t>
            </a:r>
            <a:endParaRPr lang="en-150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E9F89907-CE6D-D0C9-DC9B-1574BFDB99DF}"/>
              </a:ext>
            </a:extLst>
          </p:cNvPr>
          <p:cNvSpPr/>
          <p:nvPr/>
        </p:nvSpPr>
        <p:spPr>
          <a:xfrm>
            <a:off x="9796644" y="1661589"/>
            <a:ext cx="807855" cy="297938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Tuner</a:t>
            </a:r>
            <a:endParaRPr lang="en-150" dirty="0">
              <a:solidFill>
                <a:schemeClr val="tx1"/>
              </a:solidFill>
            </a:endParaRP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61C8296B-58FD-F112-EC63-E01525A986A3}"/>
              </a:ext>
            </a:extLst>
          </p:cNvPr>
          <p:cNvCxnSpPr/>
          <p:nvPr/>
        </p:nvCxnSpPr>
        <p:spPr>
          <a:xfrm flipV="1">
            <a:off x="10105790" y="1959527"/>
            <a:ext cx="0" cy="7403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Connector: Elbow 75">
            <a:extLst>
              <a:ext uri="{FF2B5EF4-FFF2-40B4-BE49-F238E27FC236}">
                <a16:creationId xmlns:a16="http://schemas.microsoft.com/office/drawing/2014/main" id="{4493B766-7891-8E4D-C25D-B40C8C89851F}"/>
              </a:ext>
            </a:extLst>
          </p:cNvPr>
          <p:cNvCxnSpPr>
            <a:stCxn id="74" idx="2"/>
            <a:endCxn id="7" idx="0"/>
          </p:cNvCxnSpPr>
          <p:nvPr/>
        </p:nvCxnSpPr>
        <p:spPr>
          <a:xfrm rot="16200000" flipH="1">
            <a:off x="10323756" y="1836342"/>
            <a:ext cx="540276" cy="78664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Connector: Elbow 76">
            <a:extLst>
              <a:ext uri="{FF2B5EF4-FFF2-40B4-BE49-F238E27FC236}">
                <a16:creationId xmlns:a16="http://schemas.microsoft.com/office/drawing/2014/main" id="{F67AA089-792A-2EE1-351F-61BB61C00D8B}"/>
              </a:ext>
            </a:extLst>
          </p:cNvPr>
          <p:cNvCxnSpPr>
            <a:stCxn id="7" idx="3"/>
            <a:endCxn id="74" idx="3"/>
          </p:cNvCxnSpPr>
          <p:nvPr/>
        </p:nvCxnSpPr>
        <p:spPr>
          <a:xfrm flipH="1" flipV="1">
            <a:off x="10604499" y="1810558"/>
            <a:ext cx="1009652" cy="889300"/>
          </a:xfrm>
          <a:prstGeom prst="bentConnector3">
            <a:avLst>
              <a:gd name="adj1" fmla="val -22641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55B55D69-868F-4D21-3836-6110A44D24E9}"/>
              </a:ext>
            </a:extLst>
          </p:cNvPr>
          <p:cNvSpPr txBox="1"/>
          <p:nvPr/>
        </p:nvSpPr>
        <p:spPr>
          <a:xfrm>
            <a:off x="8887753" y="4468884"/>
            <a:ext cx="320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67C9C17C-5600-A3B0-8A40-3E05BB03C68B}"/>
              </a:ext>
            </a:extLst>
          </p:cNvPr>
          <p:cNvSpPr/>
          <p:nvPr/>
        </p:nvSpPr>
        <p:spPr>
          <a:xfrm>
            <a:off x="9250319" y="4614885"/>
            <a:ext cx="323193" cy="32319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C658D003-B736-D08D-F9C0-4ACB32A49B24}"/>
                  </a:ext>
                </a:extLst>
              </p:cNvPr>
              <p:cNvSpPr txBox="1"/>
              <p:nvPr/>
            </p:nvSpPr>
            <p:spPr>
              <a:xfrm>
                <a:off x="9289476" y="4614885"/>
                <a:ext cx="21159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1" smtClean="0">
                          <a:latin typeface="Cambria Math" panose="02040503050406030204" pitchFamily="18" charset="0"/>
                        </a:rPr>
                        <m:t>Σ</m:t>
                      </m:r>
                    </m:oMath>
                  </m:oMathPara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C658D003-B736-D08D-F9C0-4ACB32A49B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9476" y="4614885"/>
                <a:ext cx="211596" cy="307777"/>
              </a:xfrm>
              <a:prstGeom prst="rect">
                <a:avLst/>
              </a:prstGeom>
              <a:blipFill>
                <a:blip r:embed="rId4"/>
                <a:stretch>
                  <a:fillRect l="-25714" r="-22857" b="-9804"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2CB5C79A-0A26-6BA8-64B2-33363A0AE2FB}"/>
              </a:ext>
            </a:extLst>
          </p:cNvPr>
          <p:cNvCxnSpPr>
            <a:cxnSpLocks/>
            <a:stCxn id="70" idx="3"/>
            <a:endCxn id="79" idx="2"/>
          </p:cNvCxnSpPr>
          <p:nvPr/>
        </p:nvCxnSpPr>
        <p:spPr>
          <a:xfrm>
            <a:off x="8750685" y="4774658"/>
            <a:ext cx="499634" cy="18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66940555-33B4-E18D-AB81-8E4468479C53}"/>
              </a:ext>
            </a:extLst>
          </p:cNvPr>
          <p:cNvCxnSpPr>
            <a:stCxn id="64" idx="0"/>
            <a:endCxn id="79" idx="4"/>
          </p:cNvCxnSpPr>
          <p:nvPr/>
        </p:nvCxnSpPr>
        <p:spPr>
          <a:xfrm flipV="1">
            <a:off x="9407719" y="4938078"/>
            <a:ext cx="4197" cy="2690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9B5879ED-B1B9-9000-0735-42C12A3B3EB0}"/>
              </a:ext>
            </a:extLst>
          </p:cNvPr>
          <p:cNvSpPr txBox="1"/>
          <p:nvPr/>
        </p:nvSpPr>
        <p:spPr>
          <a:xfrm>
            <a:off x="9104570" y="4844833"/>
            <a:ext cx="320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12867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B5276-FB27-706D-2742-D3ACE3AE9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filling schemes</a:t>
            </a:r>
            <a:endParaRPr lang="en-15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DA6489-B899-640D-2D4A-83ABDE5DE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45218-EFE8-4AFD-8563-7EF7F84D4617}" type="slidenum">
              <a:rPr lang="en-150" smtClean="0"/>
              <a:pPr/>
              <a:t>28</a:t>
            </a:fld>
            <a:endParaRPr lang="en-15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C489F9-C1FA-DCD7-F25F-A543F832700D}"/>
              </a:ext>
            </a:extLst>
          </p:cNvPr>
          <p:cNvSpPr txBox="1"/>
          <p:nvPr/>
        </p:nvSpPr>
        <p:spPr>
          <a:xfrm>
            <a:off x="758953" y="1343818"/>
            <a:ext cx="53370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Hybrid filling schemes with 5-ns spacing micro-trains can suppress e-cloud limitations  </a:t>
            </a:r>
            <a:r>
              <a:rPr lang="en-US" sz="2000" i="1" dirty="0">
                <a:solidFill>
                  <a:srgbClr val="0070C0"/>
                </a:solidFill>
                <a:hlinkClick r:id="rId2"/>
              </a:rPr>
              <a:t>(L. Sabato, presentation yesterday)</a:t>
            </a:r>
            <a:endParaRPr lang="en-150" sz="2000" i="1" dirty="0">
              <a:solidFill>
                <a:srgbClr val="0070C0"/>
              </a:solidFill>
            </a:endParaRPr>
          </a:p>
        </p:txBody>
      </p:sp>
      <p:pic>
        <p:nvPicPr>
          <p:cNvPr id="7" name="Picture 6" descr="A graph with a line and numbers&#10;&#10;AI-generated content may be incorrect.">
            <a:extLst>
              <a:ext uri="{FF2B5EF4-FFF2-40B4-BE49-F238E27FC236}">
                <a16:creationId xmlns:a16="http://schemas.microsoft.com/office/drawing/2014/main" id="{C5050CEC-0DF6-CBB6-1DBD-7BD1765C1C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32" y="2633562"/>
            <a:ext cx="10535603" cy="36503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1039951-9061-6818-A105-3B8CF1008B49}"/>
                  </a:ext>
                </a:extLst>
              </p:cNvPr>
              <p:cNvSpPr txBox="1"/>
              <p:nvPr/>
            </p:nvSpPr>
            <p:spPr>
              <a:xfrm>
                <a:off x="758953" y="6211887"/>
                <a:ext cx="756328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Negligible impact on the RF voltage spread (15.3 %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16.8 %)</a:t>
                </a:r>
                <a:endParaRPr lang="en-150" sz="2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1039951-9061-6818-A105-3B8CF1008B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953" y="6211887"/>
                <a:ext cx="7563289" cy="400110"/>
              </a:xfrm>
              <a:prstGeom prst="rect">
                <a:avLst/>
              </a:prstGeom>
              <a:blipFill>
                <a:blip r:embed="rId4"/>
                <a:stretch>
                  <a:fillRect t="-6061" b="-27273"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F19D6060-614A-C9AA-0234-CD83553A42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5976" y="1093324"/>
            <a:ext cx="4515792" cy="161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0324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B7DBE-E447-476F-BEAD-717ECB121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 baseline evolution for collider</a:t>
            </a:r>
            <a:endParaRPr lang="en-15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F9A61C-8AA9-DAFE-7042-9525A36D4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45218-EFE8-4AFD-8563-7EF7F84D4617}" type="slidenum">
              <a:rPr lang="en-150" smtClean="0"/>
              <a:pPr/>
              <a:t>29</a:t>
            </a:fld>
            <a:endParaRPr lang="en-15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71623F-FDB7-55FA-E9A4-45F208505ACA}"/>
              </a:ext>
            </a:extLst>
          </p:cNvPr>
          <p:cNvSpPr txBox="1"/>
          <p:nvPr/>
        </p:nvSpPr>
        <p:spPr>
          <a:xfrm>
            <a:off x="404798" y="1107121"/>
            <a:ext cx="27772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FCC Conceptual design report (2018)</a:t>
            </a:r>
            <a:endParaRPr lang="en-150" sz="2000" b="1" dirty="0"/>
          </a:p>
        </p:txBody>
      </p:sp>
      <p:pic>
        <p:nvPicPr>
          <p:cNvPr id="7" name="Picture 6" descr="A close up of a metal object&#10;&#10;AI-generated content may be incorrect.">
            <a:extLst>
              <a:ext uri="{FF2B5EF4-FFF2-40B4-BE49-F238E27FC236}">
                <a16:creationId xmlns:a16="http://schemas.microsoft.com/office/drawing/2014/main" id="{FA4FECD4-6E37-6CCF-3D17-8576D88E60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00" r="41050"/>
          <a:stretch/>
        </p:blipFill>
        <p:spPr>
          <a:xfrm>
            <a:off x="1340420" y="1961372"/>
            <a:ext cx="269083" cy="54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8A501C-B437-B56D-EB7A-3B7CACB03DB8}"/>
              </a:ext>
            </a:extLst>
          </p:cNvPr>
          <p:cNvSpPr txBox="1"/>
          <p:nvPr/>
        </p:nvSpPr>
        <p:spPr>
          <a:xfrm>
            <a:off x="241133" y="1970235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Z</a:t>
            </a:r>
            <a:endParaRPr lang="en-150" sz="2800" b="1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74BE36-44BC-8B57-8EB3-035552605EC2}"/>
              </a:ext>
            </a:extLst>
          </p:cNvPr>
          <p:cNvSpPr txBox="1"/>
          <p:nvPr/>
        </p:nvSpPr>
        <p:spPr>
          <a:xfrm>
            <a:off x="19554" y="3053618"/>
            <a:ext cx="861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WW</a:t>
            </a:r>
            <a:endParaRPr lang="en-150" sz="2800" b="1" dirty="0">
              <a:solidFill>
                <a:srgbClr val="0070C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CBA603-B5BA-355D-7967-EB9D3CD71489}"/>
              </a:ext>
            </a:extLst>
          </p:cNvPr>
          <p:cNvSpPr txBox="1"/>
          <p:nvPr/>
        </p:nvSpPr>
        <p:spPr>
          <a:xfrm>
            <a:off x="111290" y="3986286"/>
            <a:ext cx="663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ZH</a:t>
            </a:r>
            <a:endParaRPr lang="en-150" sz="2800" b="1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F7E6B79-BC9F-BBF0-56EF-E3523BDE3B3C}"/>
                  </a:ext>
                </a:extLst>
              </p:cNvPr>
              <p:cNvSpPr txBox="1"/>
              <p:nvPr/>
            </p:nvSpPr>
            <p:spPr>
              <a:xfrm>
                <a:off x="171838" y="5053572"/>
                <a:ext cx="55656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𝐭</m:t>
                      </m:r>
                      <m:acc>
                        <m:accPr>
                          <m:chr m:val="̅"/>
                          <m:ctrlPr>
                            <a:rPr lang="en-US" sz="28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1" i="0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𝐭</m:t>
                          </m:r>
                        </m:e>
                      </m:acc>
                    </m:oMath>
                  </m:oMathPara>
                </a14:m>
                <a:endParaRPr lang="en-150" sz="28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F7E6B79-BC9F-BBF0-56EF-E3523BDE3B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838" y="5053572"/>
                <a:ext cx="556563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 descr="A close up of a bead&#10;&#10;AI-generated content may be incorrect.">
            <a:extLst>
              <a:ext uri="{FF2B5EF4-FFF2-40B4-BE49-F238E27FC236}">
                <a16:creationId xmlns:a16="http://schemas.microsoft.com/office/drawing/2014/main" id="{07ACB507-392D-4F25-83A5-18AE81AF57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4" t="22439" r="26575" b="23762"/>
          <a:stretch/>
        </p:blipFill>
        <p:spPr>
          <a:xfrm>
            <a:off x="956521" y="3112813"/>
            <a:ext cx="1037518" cy="414000"/>
          </a:xfrm>
          <a:prstGeom prst="rect">
            <a:avLst/>
          </a:prstGeom>
        </p:spPr>
      </p:pic>
      <p:pic>
        <p:nvPicPr>
          <p:cNvPr id="18" name="Picture 17" descr="A close up of a bead&#10;&#10;AI-generated content may be incorrect.">
            <a:extLst>
              <a:ext uri="{FF2B5EF4-FFF2-40B4-BE49-F238E27FC236}">
                <a16:creationId xmlns:a16="http://schemas.microsoft.com/office/drawing/2014/main" id="{719D747A-B662-FE6F-C997-085FFA0C92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4" t="22439" r="26575" b="23762"/>
          <a:stretch/>
        </p:blipFill>
        <p:spPr>
          <a:xfrm>
            <a:off x="956204" y="4040896"/>
            <a:ext cx="1037517" cy="414000"/>
          </a:xfrm>
          <a:prstGeom prst="rect">
            <a:avLst/>
          </a:prstGeom>
        </p:spPr>
      </p:pic>
      <p:pic>
        <p:nvPicPr>
          <p:cNvPr id="20" name="Picture 19" descr="A close up of a bead&#10;&#10;AI-generated content may be incorrect.">
            <a:extLst>
              <a:ext uri="{FF2B5EF4-FFF2-40B4-BE49-F238E27FC236}">
                <a16:creationId xmlns:a16="http://schemas.microsoft.com/office/drawing/2014/main" id="{692B9891-1DBE-5A10-F2C3-D3F8DBB6A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4" t="22439" r="26575" b="23762"/>
          <a:stretch/>
        </p:blipFill>
        <p:spPr>
          <a:xfrm>
            <a:off x="956204" y="4944959"/>
            <a:ext cx="1037517" cy="414000"/>
          </a:xfrm>
          <a:prstGeom prst="rect">
            <a:avLst/>
          </a:prstGeom>
        </p:spPr>
      </p:pic>
      <p:pic>
        <p:nvPicPr>
          <p:cNvPr id="22" name="Picture 21" descr="A close up of a bead&#10;&#10;AI-generated content may be incorrect.">
            <a:extLst>
              <a:ext uri="{FF2B5EF4-FFF2-40B4-BE49-F238E27FC236}">
                <a16:creationId xmlns:a16="http://schemas.microsoft.com/office/drawing/2014/main" id="{CD89B201-E09C-92A8-95FE-D80BC284D9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1" t="26680" r="25599" b="30077"/>
          <a:stretch/>
        </p:blipFill>
        <p:spPr>
          <a:xfrm>
            <a:off x="1156493" y="5744029"/>
            <a:ext cx="636938" cy="180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EC3B302-FC11-DADE-A625-B04CD13C28B6}"/>
              </a:ext>
            </a:extLst>
          </p:cNvPr>
          <p:cNvSpPr txBox="1"/>
          <p:nvPr/>
        </p:nvSpPr>
        <p:spPr>
          <a:xfrm rot="16200000">
            <a:off x="2320725" y="5164262"/>
            <a:ext cx="1774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Common RF for 2 beams</a:t>
            </a:r>
            <a:endParaRPr lang="en-150" dirty="0"/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682907A4-207D-7A9E-2407-BB455A766904}"/>
              </a:ext>
            </a:extLst>
          </p:cNvPr>
          <p:cNvSpPr/>
          <p:nvPr/>
        </p:nvSpPr>
        <p:spPr>
          <a:xfrm>
            <a:off x="2666104" y="4944959"/>
            <a:ext cx="284486" cy="107373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  <p:pic>
        <p:nvPicPr>
          <p:cNvPr id="27" name="Picture 26" descr="A close up of a tube&#10;&#10;AI-generated content may be incorrect.">
            <a:extLst>
              <a:ext uri="{FF2B5EF4-FFF2-40B4-BE49-F238E27FC236}">
                <a16:creationId xmlns:a16="http://schemas.microsoft.com/office/drawing/2014/main" id="{F6C2C422-C14E-10A4-4E6D-4068B923F9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0" t="14281" r="32414" b="16927"/>
          <a:stretch/>
        </p:blipFill>
        <p:spPr>
          <a:xfrm>
            <a:off x="5423567" y="3111601"/>
            <a:ext cx="590382" cy="396000"/>
          </a:xfrm>
          <a:prstGeom prst="rect">
            <a:avLst/>
          </a:prstGeom>
        </p:spPr>
      </p:pic>
      <p:pic>
        <p:nvPicPr>
          <p:cNvPr id="28" name="Picture 27" descr="A close up of a metal object&#10;&#10;AI-generated content may be incorrect.">
            <a:extLst>
              <a:ext uri="{FF2B5EF4-FFF2-40B4-BE49-F238E27FC236}">
                <a16:creationId xmlns:a16="http://schemas.microsoft.com/office/drawing/2014/main" id="{7FA4268B-5400-8970-2998-6EAB453BA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00" r="41050"/>
          <a:stretch/>
        </p:blipFill>
        <p:spPr>
          <a:xfrm>
            <a:off x="5584217" y="1950880"/>
            <a:ext cx="269083" cy="540000"/>
          </a:xfrm>
          <a:prstGeom prst="rect">
            <a:avLst/>
          </a:prstGeom>
        </p:spPr>
      </p:pic>
      <p:pic>
        <p:nvPicPr>
          <p:cNvPr id="29" name="Picture 28" descr="A close up of a tube&#10;&#10;AI-generated content may be incorrect.">
            <a:extLst>
              <a:ext uri="{FF2B5EF4-FFF2-40B4-BE49-F238E27FC236}">
                <a16:creationId xmlns:a16="http://schemas.microsoft.com/office/drawing/2014/main" id="{44CB4703-1AF3-0997-687B-FB59DB6EA6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0" t="14281" r="32414" b="16927"/>
          <a:stretch/>
        </p:blipFill>
        <p:spPr>
          <a:xfrm>
            <a:off x="5423567" y="4054843"/>
            <a:ext cx="590382" cy="396000"/>
          </a:xfrm>
          <a:prstGeom prst="rect">
            <a:avLst/>
          </a:prstGeom>
        </p:spPr>
      </p:pic>
      <p:pic>
        <p:nvPicPr>
          <p:cNvPr id="32" name="Picture 31" descr="A close up of a tube&#10;&#10;AI-generated content may be incorrect.">
            <a:extLst>
              <a:ext uri="{FF2B5EF4-FFF2-40B4-BE49-F238E27FC236}">
                <a16:creationId xmlns:a16="http://schemas.microsoft.com/office/drawing/2014/main" id="{93130389-6E82-57BC-2BDB-36B7443CDD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0" t="14281" r="32414" b="16927"/>
          <a:stretch/>
        </p:blipFill>
        <p:spPr>
          <a:xfrm>
            <a:off x="9744617" y="2019058"/>
            <a:ext cx="590382" cy="396000"/>
          </a:xfrm>
          <a:prstGeom prst="rect">
            <a:avLst/>
          </a:prstGeom>
        </p:spPr>
      </p:pic>
      <p:pic>
        <p:nvPicPr>
          <p:cNvPr id="33" name="Picture 32" descr="A close up of a bead&#10;&#10;AI-generated content may be incorrect.">
            <a:extLst>
              <a:ext uri="{FF2B5EF4-FFF2-40B4-BE49-F238E27FC236}">
                <a16:creationId xmlns:a16="http://schemas.microsoft.com/office/drawing/2014/main" id="{17D73901-136C-ED1E-99C0-9A772B5662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1" t="26680" r="25599" b="30077"/>
          <a:stretch/>
        </p:blipFill>
        <p:spPr>
          <a:xfrm>
            <a:off x="5400289" y="5744029"/>
            <a:ext cx="636938" cy="1800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1F82908-C174-2B35-DC49-F5987AD23929}"/>
              </a:ext>
            </a:extLst>
          </p:cNvPr>
          <p:cNvSpPr txBox="1"/>
          <p:nvPr/>
        </p:nvSpPr>
        <p:spPr>
          <a:xfrm>
            <a:off x="4201941" y="1107121"/>
            <a:ext cx="3788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F. Peauger, FCC Week 2022</a:t>
            </a:r>
            <a:br>
              <a:rPr lang="en-US" sz="2000" b="1" dirty="0"/>
            </a:br>
            <a:r>
              <a:rPr lang="en-US" sz="2000" b="1" dirty="0"/>
              <a:t>&amp; FCC FS MTR (2024)</a:t>
            </a:r>
            <a:endParaRPr lang="en-150" sz="2000" b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01D4511-2765-7CA8-A563-46C3833038F6}"/>
              </a:ext>
            </a:extLst>
          </p:cNvPr>
          <p:cNvSpPr txBox="1"/>
          <p:nvPr/>
        </p:nvSpPr>
        <p:spPr>
          <a:xfrm>
            <a:off x="9158017" y="1105099"/>
            <a:ext cx="2488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FCC FS Final Report (2025)</a:t>
            </a:r>
            <a:endParaRPr lang="en-150" sz="2000" b="1" dirty="0"/>
          </a:p>
        </p:txBody>
      </p:sp>
      <p:pic>
        <p:nvPicPr>
          <p:cNvPr id="40" name="Picture 39" descr="A close up of a silver object&#10;&#10;AI-generated content may be incorrect.">
            <a:extLst>
              <a:ext uri="{FF2B5EF4-FFF2-40B4-BE49-F238E27FC236}">
                <a16:creationId xmlns:a16="http://schemas.microsoft.com/office/drawing/2014/main" id="{E2C2165A-63C9-A7AF-C0F6-FC25D1A4DE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2" t="25377" r="16824" b="27069"/>
          <a:stretch/>
        </p:blipFill>
        <p:spPr>
          <a:xfrm>
            <a:off x="9677524" y="5738746"/>
            <a:ext cx="724568" cy="180000"/>
          </a:xfrm>
          <a:prstGeom prst="rect">
            <a:avLst/>
          </a:prstGeom>
        </p:spPr>
      </p:pic>
      <p:pic>
        <p:nvPicPr>
          <p:cNvPr id="41" name="Picture 40" descr="A close up of a tube&#10;&#10;AI-generated content may be incorrect.">
            <a:extLst>
              <a:ext uri="{FF2B5EF4-FFF2-40B4-BE49-F238E27FC236}">
                <a16:creationId xmlns:a16="http://schemas.microsoft.com/office/drawing/2014/main" id="{ECA46B6A-0FD5-3D80-AE39-79671D71A8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0" t="14281" r="32414" b="16927"/>
          <a:stretch/>
        </p:blipFill>
        <p:spPr>
          <a:xfrm>
            <a:off x="9744617" y="4962645"/>
            <a:ext cx="590382" cy="396000"/>
          </a:xfrm>
          <a:prstGeom prst="rect">
            <a:avLst/>
          </a:prstGeom>
        </p:spPr>
      </p:pic>
      <p:pic>
        <p:nvPicPr>
          <p:cNvPr id="43" name="Picture 42" descr="A close up of a tube&#10;&#10;AI-generated content may be incorrect.">
            <a:extLst>
              <a:ext uri="{FF2B5EF4-FFF2-40B4-BE49-F238E27FC236}">
                <a16:creationId xmlns:a16="http://schemas.microsoft.com/office/drawing/2014/main" id="{64C675A0-745D-0F2B-6874-273DE1430C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0" t="14281" r="32414" b="16927"/>
          <a:stretch/>
        </p:blipFill>
        <p:spPr>
          <a:xfrm>
            <a:off x="9747627" y="3111601"/>
            <a:ext cx="590382" cy="396000"/>
          </a:xfrm>
          <a:prstGeom prst="rect">
            <a:avLst/>
          </a:prstGeom>
        </p:spPr>
      </p:pic>
      <p:pic>
        <p:nvPicPr>
          <p:cNvPr id="45" name="Picture 44" descr="A close up of a tube&#10;&#10;AI-generated content may be incorrect.">
            <a:extLst>
              <a:ext uri="{FF2B5EF4-FFF2-40B4-BE49-F238E27FC236}">
                <a16:creationId xmlns:a16="http://schemas.microsoft.com/office/drawing/2014/main" id="{05BF9530-5352-8993-5B0E-236E2186D0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0" t="14281" r="32414" b="16927"/>
          <a:stretch/>
        </p:blipFill>
        <p:spPr>
          <a:xfrm>
            <a:off x="9744617" y="4113506"/>
            <a:ext cx="590382" cy="396000"/>
          </a:xfrm>
          <a:prstGeom prst="rect">
            <a:avLst/>
          </a:prstGeom>
        </p:spPr>
      </p:pic>
      <p:pic>
        <p:nvPicPr>
          <p:cNvPr id="47" name="Picture 46" descr="A close up of a tube&#10;&#10;AI-generated content may be incorrect.">
            <a:extLst>
              <a:ext uri="{FF2B5EF4-FFF2-40B4-BE49-F238E27FC236}">
                <a16:creationId xmlns:a16="http://schemas.microsoft.com/office/drawing/2014/main" id="{D38A6DD3-55F7-28A4-8B18-B9385C1D9E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0" t="14281" r="32414" b="16927"/>
          <a:stretch/>
        </p:blipFill>
        <p:spPr>
          <a:xfrm>
            <a:off x="5423567" y="4962645"/>
            <a:ext cx="590382" cy="3960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05E7AB2D-874C-FF08-456C-2EBB74985A85}"/>
              </a:ext>
            </a:extLst>
          </p:cNvPr>
          <p:cNvSpPr txBox="1"/>
          <p:nvPr/>
        </p:nvSpPr>
        <p:spPr>
          <a:xfrm>
            <a:off x="1292861" y="5294436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+</a:t>
            </a:r>
            <a:endParaRPr lang="en-150" sz="2400" b="1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7448C3C-1D9A-F001-8CE8-61487A6FDBB5}"/>
              </a:ext>
            </a:extLst>
          </p:cNvPr>
          <p:cNvSpPr txBox="1"/>
          <p:nvPr/>
        </p:nvSpPr>
        <p:spPr>
          <a:xfrm>
            <a:off x="1947067" y="2046706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×104</a:t>
            </a:r>
            <a:endParaRPr lang="en-15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D902FF1-A5A0-467A-30AD-DCB6D78CC241}"/>
              </a:ext>
            </a:extLst>
          </p:cNvPr>
          <p:cNvSpPr txBox="1"/>
          <p:nvPr/>
        </p:nvSpPr>
        <p:spPr>
          <a:xfrm>
            <a:off x="1966467" y="3119787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×104</a:t>
            </a:r>
            <a:endParaRPr lang="en-150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3E43390-27C2-C57B-96EC-53C03CEA7422}"/>
              </a:ext>
            </a:extLst>
          </p:cNvPr>
          <p:cNvSpPr txBox="1"/>
          <p:nvPr/>
        </p:nvSpPr>
        <p:spPr>
          <a:xfrm>
            <a:off x="1952032" y="4038922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×272</a:t>
            </a:r>
            <a:endParaRPr lang="en-150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9C06446-2A85-2E44-4E65-241764169ED5}"/>
              </a:ext>
            </a:extLst>
          </p:cNvPr>
          <p:cNvSpPr txBox="1"/>
          <p:nvPr/>
        </p:nvSpPr>
        <p:spPr>
          <a:xfrm>
            <a:off x="1935103" y="4949926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×272</a:t>
            </a:r>
            <a:endParaRPr lang="en-150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FF50220-0A25-EA88-0DD5-963598553940}"/>
              </a:ext>
            </a:extLst>
          </p:cNvPr>
          <p:cNvSpPr txBox="1"/>
          <p:nvPr/>
        </p:nvSpPr>
        <p:spPr>
          <a:xfrm>
            <a:off x="1951807" y="5649363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×372</a:t>
            </a:r>
            <a:endParaRPr lang="en-150" dirty="0"/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C88D6833-22B5-81A0-E97C-B972DD4CB21D}"/>
              </a:ext>
            </a:extLst>
          </p:cNvPr>
          <p:cNvSpPr/>
          <p:nvPr/>
        </p:nvSpPr>
        <p:spPr>
          <a:xfrm>
            <a:off x="3566415" y="1826443"/>
            <a:ext cx="1711080" cy="3352516"/>
          </a:xfrm>
          <a:prstGeom prst="rightArrow">
            <a:avLst>
              <a:gd name="adj1" fmla="val 71080"/>
              <a:gd name="adj2" fmla="val 17826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 indent="-177800">
              <a:buAutoNum type="arabicPeriod"/>
            </a:pPr>
            <a:r>
              <a:rPr lang="en-US" sz="1600" dirty="0"/>
              <a:t>Operational margins</a:t>
            </a:r>
          </a:p>
          <a:p>
            <a:pPr marL="177800" indent="-177800">
              <a:buAutoNum type="arabicPeriod"/>
            </a:pPr>
            <a:r>
              <a:rPr lang="en-US" sz="1600" dirty="0"/>
              <a:t>Less HOM power for WW with 2-cell cavities</a:t>
            </a:r>
          </a:p>
          <a:p>
            <a:pPr marL="177800" indent="-177800">
              <a:buAutoNum type="arabicPeriod"/>
            </a:pPr>
            <a:r>
              <a:rPr lang="en-US" sz="1600" dirty="0"/>
              <a:t>Same RF for WW </a:t>
            </a:r>
            <a:br>
              <a:rPr lang="en-US" sz="1600" dirty="0"/>
            </a:br>
            <a:r>
              <a:rPr lang="en-US" sz="1600" dirty="0"/>
              <a:t>&amp; ZH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2B733D5-1661-3680-7662-09D73C9DF7C7}"/>
              </a:ext>
            </a:extLst>
          </p:cNvPr>
          <p:cNvSpPr txBox="1"/>
          <p:nvPr/>
        </p:nvSpPr>
        <p:spPr>
          <a:xfrm>
            <a:off x="5547361" y="5294436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+</a:t>
            </a:r>
            <a:endParaRPr lang="en-150" sz="2400" b="1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3DDEE2B-F124-A5A1-5137-EBDA0F62301D}"/>
              </a:ext>
            </a:extLst>
          </p:cNvPr>
          <p:cNvSpPr txBox="1"/>
          <p:nvPr/>
        </p:nvSpPr>
        <p:spPr>
          <a:xfrm rot="16200000">
            <a:off x="6595090" y="4680353"/>
            <a:ext cx="1774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Common RF for 2 beams</a:t>
            </a:r>
            <a:endParaRPr lang="en-150" dirty="0"/>
          </a:p>
        </p:txBody>
      </p:sp>
      <p:sp>
        <p:nvSpPr>
          <p:cNvPr id="63" name="Right Brace 62">
            <a:extLst>
              <a:ext uri="{FF2B5EF4-FFF2-40B4-BE49-F238E27FC236}">
                <a16:creationId xmlns:a16="http://schemas.microsoft.com/office/drawing/2014/main" id="{9E4A0171-32C4-32C7-51A8-4C58B984D549}"/>
              </a:ext>
            </a:extLst>
          </p:cNvPr>
          <p:cNvSpPr/>
          <p:nvPr/>
        </p:nvSpPr>
        <p:spPr>
          <a:xfrm>
            <a:off x="6985838" y="4013519"/>
            <a:ext cx="284486" cy="19800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5DE6833-AB57-68B2-4B7D-6A6E90A42361}"/>
              </a:ext>
            </a:extLst>
          </p:cNvPr>
          <p:cNvSpPr txBox="1"/>
          <p:nvPr/>
        </p:nvSpPr>
        <p:spPr>
          <a:xfrm>
            <a:off x="6176167" y="2046706"/>
            <a:ext cx="686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×112</a:t>
            </a:r>
            <a:endParaRPr lang="en-150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661AA5D-DAC5-E103-1667-07579B63E351}"/>
              </a:ext>
            </a:extLst>
          </p:cNvPr>
          <p:cNvSpPr txBox="1"/>
          <p:nvPr/>
        </p:nvSpPr>
        <p:spPr>
          <a:xfrm>
            <a:off x="6195567" y="3119787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×264</a:t>
            </a:r>
            <a:endParaRPr lang="en-150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75D209B-2440-9186-6DDB-A5DAB468C24B}"/>
              </a:ext>
            </a:extLst>
          </p:cNvPr>
          <p:cNvSpPr txBox="1"/>
          <p:nvPr/>
        </p:nvSpPr>
        <p:spPr>
          <a:xfrm>
            <a:off x="6181132" y="4038922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×264</a:t>
            </a:r>
            <a:endParaRPr lang="en-150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DE848F4-88ED-1B92-8163-EDD9AC9E4AE6}"/>
              </a:ext>
            </a:extLst>
          </p:cNvPr>
          <p:cNvSpPr txBox="1"/>
          <p:nvPr/>
        </p:nvSpPr>
        <p:spPr>
          <a:xfrm>
            <a:off x="6164203" y="4949926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×264</a:t>
            </a:r>
            <a:endParaRPr lang="en-150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CE233B4-1DDD-AD8C-4D38-10042FDE9F2C}"/>
              </a:ext>
            </a:extLst>
          </p:cNvPr>
          <p:cNvSpPr txBox="1"/>
          <p:nvPr/>
        </p:nvSpPr>
        <p:spPr>
          <a:xfrm>
            <a:off x="6180907" y="5649363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×488</a:t>
            </a:r>
            <a:endParaRPr lang="en-150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4262D06-DB89-867E-AFA2-86F45097AEE1}"/>
              </a:ext>
            </a:extLst>
          </p:cNvPr>
          <p:cNvSpPr txBox="1"/>
          <p:nvPr/>
        </p:nvSpPr>
        <p:spPr>
          <a:xfrm>
            <a:off x="10481467" y="2034006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×264</a:t>
            </a:r>
            <a:endParaRPr lang="en-150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33FA60-50BC-C00F-5F91-6224FB3B79F8}"/>
              </a:ext>
            </a:extLst>
          </p:cNvPr>
          <p:cNvSpPr txBox="1"/>
          <p:nvPr/>
        </p:nvSpPr>
        <p:spPr>
          <a:xfrm>
            <a:off x="10500867" y="3107087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×264</a:t>
            </a:r>
            <a:endParaRPr lang="en-150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3804427-B70E-061F-EEC8-C51CE6DD7CB4}"/>
              </a:ext>
            </a:extLst>
          </p:cNvPr>
          <p:cNvSpPr txBox="1"/>
          <p:nvPr/>
        </p:nvSpPr>
        <p:spPr>
          <a:xfrm>
            <a:off x="10486432" y="4026222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×264</a:t>
            </a:r>
            <a:endParaRPr lang="en-150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9A43154-BD5B-81EC-90A7-5D22C866AA26}"/>
              </a:ext>
            </a:extLst>
          </p:cNvPr>
          <p:cNvSpPr txBox="1"/>
          <p:nvPr/>
        </p:nvSpPr>
        <p:spPr>
          <a:xfrm>
            <a:off x="10469503" y="4937226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×264</a:t>
            </a:r>
            <a:endParaRPr lang="en-150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DB3730A-D863-9C8F-5F7A-82D005502816}"/>
              </a:ext>
            </a:extLst>
          </p:cNvPr>
          <p:cNvSpPr txBox="1"/>
          <p:nvPr/>
        </p:nvSpPr>
        <p:spPr>
          <a:xfrm>
            <a:off x="10486207" y="5636663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×408</a:t>
            </a:r>
            <a:endParaRPr lang="en-150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00A1C62-E339-4DEA-57ED-3B9FF0760ACA}"/>
              </a:ext>
            </a:extLst>
          </p:cNvPr>
          <p:cNvSpPr txBox="1"/>
          <p:nvPr/>
        </p:nvSpPr>
        <p:spPr>
          <a:xfrm>
            <a:off x="9878061" y="5294436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+</a:t>
            </a:r>
            <a:endParaRPr lang="en-150" sz="2400" b="1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F334BB6-4CE7-942C-0FD7-0BA239DD4CBB}"/>
              </a:ext>
            </a:extLst>
          </p:cNvPr>
          <p:cNvSpPr txBox="1"/>
          <p:nvPr/>
        </p:nvSpPr>
        <p:spPr>
          <a:xfrm rot="16200000">
            <a:off x="10887690" y="4693053"/>
            <a:ext cx="1774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Common RF for 2 beams</a:t>
            </a:r>
            <a:endParaRPr lang="en-150" dirty="0"/>
          </a:p>
        </p:txBody>
      </p:sp>
      <p:sp>
        <p:nvSpPr>
          <p:cNvPr id="77" name="Right Brace 76">
            <a:extLst>
              <a:ext uri="{FF2B5EF4-FFF2-40B4-BE49-F238E27FC236}">
                <a16:creationId xmlns:a16="http://schemas.microsoft.com/office/drawing/2014/main" id="{7D7AE0DB-DE5D-25D1-421F-6E4140D4089C}"/>
              </a:ext>
            </a:extLst>
          </p:cNvPr>
          <p:cNvSpPr/>
          <p:nvPr/>
        </p:nvSpPr>
        <p:spPr>
          <a:xfrm>
            <a:off x="11214938" y="4026219"/>
            <a:ext cx="284486" cy="19800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Arrow: Right 79">
                <a:extLst>
                  <a:ext uri="{FF2B5EF4-FFF2-40B4-BE49-F238E27FC236}">
                    <a16:creationId xmlns:a16="http://schemas.microsoft.com/office/drawing/2014/main" id="{48BD4682-F5F0-DAA3-0F31-1D267AD2749B}"/>
                  </a:ext>
                </a:extLst>
              </p:cNvPr>
              <p:cNvSpPr/>
              <p:nvPr/>
            </p:nvSpPr>
            <p:spPr>
              <a:xfrm>
                <a:off x="7897816" y="1826443"/>
                <a:ext cx="1711080" cy="3352516"/>
              </a:xfrm>
              <a:prstGeom prst="rightArrow">
                <a:avLst>
                  <a:gd name="adj1" fmla="val 71080"/>
                  <a:gd name="adj2" fmla="val 17826"/>
                </a:avLst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77800" indent="-177800">
                  <a:buAutoNum type="arabicPeriod"/>
                </a:pPr>
                <a:r>
                  <a:rPr lang="en-US" sz="1600" dirty="0"/>
                  <a:t>Same RF for Z, WW </a:t>
                </a:r>
                <a:br>
                  <a:rPr lang="en-US" sz="1600" dirty="0"/>
                </a:br>
                <a:r>
                  <a:rPr lang="en-US" sz="1600" dirty="0"/>
                  <a:t>&amp; ZH</a:t>
                </a:r>
              </a:p>
              <a:p>
                <a:pPr marL="177800" indent="-177800">
                  <a:buAutoNum type="arabicPeriod"/>
                </a:pPr>
                <a:r>
                  <a:rPr lang="en-US" sz="1600" dirty="0"/>
                  <a:t>One power source per cavity</a:t>
                </a:r>
              </a:p>
              <a:p>
                <a:pPr marL="177800" indent="-177800">
                  <a:buFontTx/>
                  <a:buAutoNum type="arabicPeriod"/>
                </a:pPr>
                <a:r>
                  <a:rPr lang="en-US" sz="1600" dirty="0"/>
                  <a:t>6-cell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t</m:t>
                    </m:r>
                    <m:acc>
                      <m:accPr>
                        <m:chr m:val="̅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</m:acc>
                  </m:oMath>
                </a14:m>
                <a:r>
                  <a:rPr lang="en-US" sz="1600" dirty="0"/>
                  <a:t> for cost reduction</a:t>
                </a:r>
              </a:p>
            </p:txBody>
          </p:sp>
        </mc:Choice>
        <mc:Fallback xmlns="">
          <p:sp>
            <p:nvSpPr>
              <p:cNvPr id="80" name="Arrow: Right 79">
                <a:extLst>
                  <a:ext uri="{FF2B5EF4-FFF2-40B4-BE49-F238E27FC236}">
                    <a16:creationId xmlns:a16="http://schemas.microsoft.com/office/drawing/2014/main" id="{48BD4682-F5F0-DAA3-0F31-1D267AD274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7816" y="1826443"/>
                <a:ext cx="1711080" cy="3352516"/>
              </a:xfrm>
              <a:prstGeom prst="rightArrow">
                <a:avLst>
                  <a:gd name="adj1" fmla="val 71080"/>
                  <a:gd name="adj2" fmla="val 17826"/>
                </a:avLst>
              </a:prstGeom>
              <a:blipFill>
                <a:blip r:embed="rId8"/>
                <a:stretch>
                  <a:fillRect l="-1060"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TextBox 80">
            <a:extLst>
              <a:ext uri="{FF2B5EF4-FFF2-40B4-BE49-F238E27FC236}">
                <a16:creationId xmlns:a16="http://schemas.microsoft.com/office/drawing/2014/main" id="{4A9E7ADD-9297-C7B9-B0AB-7FDBC5F2F047}"/>
              </a:ext>
            </a:extLst>
          </p:cNvPr>
          <p:cNvSpPr txBox="1"/>
          <p:nvPr/>
        </p:nvSpPr>
        <p:spPr>
          <a:xfrm>
            <a:off x="1078080" y="6296693"/>
            <a:ext cx="99182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Reverse Phase Operation (RPO) mode for Z is required to unify Z-WW-ZH RF system</a:t>
            </a:r>
            <a:endParaRPr lang="en-150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431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BF937-27DE-517F-73E3-BDAE24377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dirty="0"/>
              <a:t>Challenging requirements for FCC-ee RF system</a:t>
            </a:r>
            <a:endParaRPr lang="en-150" sz="4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E2243-89F1-D753-CD4D-B51D9B00D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45218-EFE8-4AFD-8563-7EF7F84D4617}" type="slidenum">
              <a:rPr lang="en-150" smtClean="0"/>
              <a:pPr/>
              <a:t>3</a:t>
            </a:fld>
            <a:endParaRPr lang="en-15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DB9953-EE74-B759-96D4-F9A86A43D866}"/>
              </a:ext>
            </a:extLst>
          </p:cNvPr>
          <p:cNvSpPr txBox="1"/>
          <p:nvPr/>
        </p:nvSpPr>
        <p:spPr>
          <a:xfrm>
            <a:off x="3203447" y="1337205"/>
            <a:ext cx="5996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Beam current and energy loss for </a:t>
            </a:r>
            <a:br>
              <a:rPr lang="en-US" sz="2400" dirty="0">
                <a:solidFill>
                  <a:srgbClr val="0070C0"/>
                </a:solidFill>
              </a:rPr>
            </a:br>
            <a:r>
              <a:rPr lang="en-US" sz="2400" dirty="0">
                <a:solidFill>
                  <a:srgbClr val="0070C0"/>
                </a:solidFill>
              </a:rPr>
              <a:t>50 MW synchrotron radiation (SR) budget</a:t>
            </a:r>
            <a:endParaRPr lang="en-150" sz="2400" dirty="0">
              <a:solidFill>
                <a:srgbClr val="0070C0"/>
              </a:solidFill>
            </a:endParaRPr>
          </a:p>
        </p:txBody>
      </p:sp>
      <p:pic>
        <p:nvPicPr>
          <p:cNvPr id="9" name="Picture 8" descr="A graph of a graph with red and blue lines&#10;&#10;AI-generated content may be incorrect.">
            <a:extLst>
              <a:ext uri="{FF2B5EF4-FFF2-40B4-BE49-F238E27FC236}">
                <a16:creationId xmlns:a16="http://schemas.microsoft.com/office/drawing/2014/main" id="{8A6D2489-D25A-0822-E4FE-15EE9D8A91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032" y="2431893"/>
            <a:ext cx="4271483" cy="34850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9BAEA5-AF3E-C97A-4F43-15E52321CF9D}"/>
              </a:ext>
            </a:extLst>
          </p:cNvPr>
          <p:cNvSpPr txBox="1"/>
          <p:nvPr/>
        </p:nvSpPr>
        <p:spPr>
          <a:xfrm>
            <a:off x="245977" y="2430028"/>
            <a:ext cx="36995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89E28"/>
                </a:solidFill>
              </a:rPr>
              <a:t>Low energy operating points:</a:t>
            </a:r>
          </a:p>
          <a:p>
            <a:r>
              <a:rPr lang="en-US" b="1" dirty="0">
                <a:solidFill>
                  <a:srgbClr val="289E28"/>
                </a:solidFill>
              </a:rPr>
              <a:t>High beam current and weak SR</a:t>
            </a:r>
          </a:p>
          <a:p>
            <a:pPr marL="285750" indent="-285750">
              <a:buFontTx/>
              <a:buChar char="-"/>
            </a:pPr>
            <a:r>
              <a:rPr lang="en-US" dirty="0"/>
              <a:t>Low RF voltage</a:t>
            </a:r>
          </a:p>
          <a:p>
            <a:pPr marL="285750" indent="-285750">
              <a:buFontTx/>
              <a:buChar char="-"/>
            </a:pPr>
            <a:r>
              <a:rPr lang="en-US" dirty="0"/>
              <a:t>Beam instabilities</a:t>
            </a:r>
          </a:p>
          <a:p>
            <a:pPr marL="285750" indent="-285750">
              <a:buFontTx/>
              <a:buChar char="-"/>
            </a:pPr>
            <a:r>
              <a:rPr lang="en-US" dirty="0"/>
              <a:t>Significant power losses due to high-order modes (HOM)</a:t>
            </a:r>
            <a:endParaRPr lang="en-15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CB5E9F-01A7-30B0-D226-879D5A86BBF6}"/>
              </a:ext>
            </a:extLst>
          </p:cNvPr>
          <p:cNvSpPr txBox="1"/>
          <p:nvPr/>
        </p:nvSpPr>
        <p:spPr>
          <a:xfrm>
            <a:off x="8337515" y="2431893"/>
            <a:ext cx="385448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High energy points:</a:t>
            </a:r>
          </a:p>
          <a:p>
            <a:r>
              <a:rPr lang="en-US" b="1" dirty="0">
                <a:solidFill>
                  <a:srgbClr val="FF0000"/>
                </a:solidFill>
              </a:rPr>
              <a:t>Low beam current and strong SR</a:t>
            </a:r>
          </a:p>
          <a:p>
            <a:pPr marL="285750" indent="-285750">
              <a:buFontTx/>
              <a:buChar char="-"/>
            </a:pPr>
            <a:r>
              <a:rPr lang="en-US" dirty="0"/>
              <a:t>High RF voltage to be reached with a small footprint</a:t>
            </a:r>
          </a:p>
          <a:p>
            <a:pPr marL="285750" indent="-285750">
              <a:buFontTx/>
              <a:buChar char="-"/>
            </a:pPr>
            <a:r>
              <a:rPr lang="en-US" dirty="0"/>
              <a:t>Instabilities suppressed by SR</a:t>
            </a:r>
          </a:p>
          <a:p>
            <a:pPr marL="285750" indent="-285750">
              <a:buFontTx/>
              <a:buChar char="-"/>
            </a:pPr>
            <a:r>
              <a:rPr lang="en-US" dirty="0"/>
              <a:t>Small power losses due to low beam current</a:t>
            </a:r>
            <a:endParaRPr lang="en-150" dirty="0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8C5A7AC3-A068-194B-E2B1-8AD9949B8394}"/>
              </a:ext>
            </a:extLst>
          </p:cNvPr>
          <p:cNvSpPr/>
          <p:nvPr/>
        </p:nvSpPr>
        <p:spPr>
          <a:xfrm>
            <a:off x="1601957" y="4481719"/>
            <a:ext cx="493776" cy="646331"/>
          </a:xfrm>
          <a:prstGeom prst="downArrow">
            <a:avLst/>
          </a:prstGeom>
          <a:solidFill>
            <a:srgbClr val="289E28"/>
          </a:solidFill>
          <a:ln>
            <a:solidFill>
              <a:srgbClr val="289E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>
              <a:solidFill>
                <a:srgbClr val="289E28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D0DC7E-4571-DA5A-D2F4-169A52C44D6E}"/>
              </a:ext>
            </a:extLst>
          </p:cNvPr>
          <p:cNvSpPr txBox="1"/>
          <p:nvPr/>
        </p:nvSpPr>
        <p:spPr>
          <a:xfrm>
            <a:off x="279241" y="5270565"/>
            <a:ext cx="3458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 few one- or two-cell cavities at low RF frequency (400 MHz)</a:t>
            </a:r>
            <a:endParaRPr lang="en-150" dirty="0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2B8FA69E-4422-EC0D-7817-788DFEC4BC33}"/>
              </a:ext>
            </a:extLst>
          </p:cNvPr>
          <p:cNvSpPr/>
          <p:nvPr/>
        </p:nvSpPr>
        <p:spPr>
          <a:xfrm>
            <a:off x="9857470" y="4481719"/>
            <a:ext cx="493776" cy="64633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E72C42-3B09-440F-E6BD-DAA21D61726E}"/>
              </a:ext>
            </a:extLst>
          </p:cNvPr>
          <p:cNvSpPr txBox="1"/>
          <p:nvPr/>
        </p:nvSpPr>
        <p:spPr>
          <a:xfrm>
            <a:off x="8337516" y="5230928"/>
            <a:ext cx="3547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Many multi-cell cavities at higher RF frequency (800 MHz)</a:t>
            </a:r>
            <a:endParaRPr lang="en-15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EFB514-6727-0354-2771-4F6913C39200}"/>
              </a:ext>
            </a:extLst>
          </p:cNvPr>
          <p:cNvSpPr txBox="1"/>
          <p:nvPr/>
        </p:nvSpPr>
        <p:spPr>
          <a:xfrm>
            <a:off x="660400" y="6223000"/>
            <a:ext cx="9815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RF system choice is driven by minimization of hardware modification between operating points</a:t>
            </a:r>
          </a:p>
        </p:txBody>
      </p:sp>
    </p:spTree>
    <p:extLst>
      <p:ext uri="{BB962C8B-B14F-4D97-AF65-F5344CB8AC3E}">
        <p14:creationId xmlns:p14="http://schemas.microsoft.com/office/powerpoint/2010/main" val="23797093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4960D51-B2F7-F93D-20F8-2E060571A0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062" y="4119328"/>
            <a:ext cx="4711035" cy="2700000"/>
          </a:xfrm>
          <a:prstGeom prst="rect">
            <a:avLst/>
          </a:prstGeom>
        </p:spPr>
      </p:pic>
      <p:pic>
        <p:nvPicPr>
          <p:cNvPr id="12" name="Picture 11" descr="A graph showing a number of electricity meters&#10;&#10;Description automatically generated with medium confidence">
            <a:extLst>
              <a:ext uri="{FF2B5EF4-FFF2-40B4-BE49-F238E27FC236}">
                <a16:creationId xmlns:a16="http://schemas.microsoft.com/office/drawing/2014/main" id="{0C29F9E0-CA2E-EE0E-146B-D71080C0E7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451" y="1223103"/>
            <a:ext cx="4767310" cy="2700000"/>
          </a:xfrm>
          <a:prstGeom prst="rect">
            <a:avLst/>
          </a:prstGeom>
        </p:spPr>
      </p:pic>
      <p:pic>
        <p:nvPicPr>
          <p:cNvPr id="8" name="Picture 7" descr="A graph showing different types of data&#10;&#10;Description automatically generated with medium confidence">
            <a:extLst>
              <a:ext uri="{FF2B5EF4-FFF2-40B4-BE49-F238E27FC236}">
                <a16:creationId xmlns:a16="http://schemas.microsoft.com/office/drawing/2014/main" id="{6EB70DD5-5696-42E3-35EC-E7FFFB81EB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99" y="1267200"/>
            <a:ext cx="4870641" cy="270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95A322-DC91-5891-3E0A-8D69CA52B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015"/>
            <a:ext cx="12192000" cy="1325563"/>
          </a:xfrm>
        </p:spPr>
        <p:txBody>
          <a:bodyPr>
            <a:normAutofit/>
          </a:bodyPr>
          <a:lstStyle/>
          <a:p>
            <a:r>
              <a:rPr lang="en-US" sz="4400" dirty="0"/>
              <a:t>Trip of focusing cavity</a:t>
            </a:r>
            <a:endParaRPr lang="en-15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80A30E-CE1E-BECD-A726-73C8FCC3E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DE136-1EF8-C743-87EF-AE4B54D8717F}" type="slidenum">
              <a:rPr lang="en-US" smtClean="0"/>
              <a:t>30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6EEF2F-4E38-C232-00C0-AF7B5E2C6554}"/>
              </a:ext>
            </a:extLst>
          </p:cNvPr>
          <p:cNvSpPr txBox="1"/>
          <p:nvPr/>
        </p:nvSpPr>
        <p:spPr>
          <a:xfrm>
            <a:off x="274875" y="4211181"/>
            <a:ext cx="63341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Short RF voltage transients ~6%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Peak power of other cavities is modulated at synchrotron frequency </a:t>
            </a:r>
            <a:r>
              <a:rPr lang="en-US" sz="2000" dirty="0">
                <a:solidFill>
                  <a:srgbClr val="C00000"/>
                </a:solidFill>
              </a:rPr>
              <a:t>(avg. &lt;15%, peak &lt;32%)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Initial bunch oscillation amplitude is &lt;10% of rms bunch length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Beam is unstable without longitudinal damper due to uncompensated impedance</a:t>
            </a:r>
            <a:endParaRPr lang="en-150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4775E9B-106D-B897-F798-F6713F76D354}"/>
                  </a:ext>
                </a:extLst>
              </p:cNvPr>
              <p:cNvSpPr txBox="1"/>
              <p:nvPr/>
            </p:nvSpPr>
            <p:spPr>
              <a:xfrm>
                <a:off x="7415853" y="4269660"/>
                <a:ext cx="148742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dirty="0"/>
                  <a:t> ~ </a:t>
                </a:r>
                <a:r>
                  <a:rPr lang="en-US" dirty="0">
                    <a:solidFill>
                      <a:srgbClr val="C00000"/>
                    </a:solidFill>
                  </a:rPr>
                  <a:t>48 ps </a:t>
                </a:r>
                <a:endParaRPr lang="en-15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4775E9B-106D-B897-F798-F6713F76D3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5853" y="4269660"/>
                <a:ext cx="1487429" cy="369332"/>
              </a:xfrm>
              <a:prstGeom prst="rect">
                <a:avLst/>
              </a:prstGeom>
              <a:blipFill>
                <a:blip r:embed="rId5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60493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of a function&#10;&#10;Description automatically generated">
            <a:extLst>
              <a:ext uri="{FF2B5EF4-FFF2-40B4-BE49-F238E27FC236}">
                <a16:creationId xmlns:a16="http://schemas.microsoft.com/office/drawing/2014/main" id="{E0DB683F-B2CC-E7CE-3759-83BD843857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999" y="4119328"/>
            <a:ext cx="4541149" cy="2700000"/>
          </a:xfrm>
          <a:prstGeom prst="rect">
            <a:avLst/>
          </a:prstGeom>
        </p:spPr>
      </p:pic>
      <p:pic>
        <p:nvPicPr>
          <p:cNvPr id="12" name="Picture 11" descr="A graph of a wave&#10;&#10;Description automatically generated with medium confidence">
            <a:extLst>
              <a:ext uri="{FF2B5EF4-FFF2-40B4-BE49-F238E27FC236}">
                <a16:creationId xmlns:a16="http://schemas.microsoft.com/office/drawing/2014/main" id="{88E9760F-C2ED-7044-3F72-2FDB03629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228" y="1203877"/>
            <a:ext cx="4631920" cy="2700000"/>
          </a:xfrm>
          <a:prstGeom prst="rect">
            <a:avLst/>
          </a:prstGeom>
        </p:spPr>
      </p:pic>
      <p:pic>
        <p:nvPicPr>
          <p:cNvPr id="8" name="Picture 7" descr="A graph of a sound wave&#10;&#10;Description automatically generated">
            <a:extLst>
              <a:ext uri="{FF2B5EF4-FFF2-40B4-BE49-F238E27FC236}">
                <a16:creationId xmlns:a16="http://schemas.microsoft.com/office/drawing/2014/main" id="{F5A303DB-8528-B9FE-B803-9EA1653C69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98" y="1267568"/>
            <a:ext cx="4732316" cy="270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95A322-DC91-5891-3E0A-8D69CA52B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015"/>
            <a:ext cx="12192000" cy="1325563"/>
          </a:xfrm>
        </p:spPr>
        <p:txBody>
          <a:bodyPr>
            <a:normAutofit/>
          </a:bodyPr>
          <a:lstStyle/>
          <a:p>
            <a:r>
              <a:rPr lang="en-US" sz="4400" dirty="0"/>
              <a:t>Trip of defocusing cavity</a:t>
            </a:r>
            <a:endParaRPr lang="en-15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80A30E-CE1E-BECD-A726-73C8FCC3E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DE136-1EF8-C743-87EF-AE4B54D8717F}" type="slidenum">
              <a:rPr lang="en-US" smtClean="0"/>
              <a:t>31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6EEF2F-4E38-C232-00C0-AF7B5E2C6554}"/>
              </a:ext>
            </a:extLst>
          </p:cNvPr>
          <p:cNvSpPr txBox="1"/>
          <p:nvPr/>
        </p:nvSpPr>
        <p:spPr>
          <a:xfrm>
            <a:off x="195385" y="4646771"/>
            <a:ext cx="63341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Similar results to the case of focusing cavity trip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Simultaneous trip of two cavities of any type leads to significant RF power overshoot</a:t>
            </a:r>
            <a:endParaRPr lang="en-150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4775E9B-106D-B897-F798-F6713F76D354}"/>
                  </a:ext>
                </a:extLst>
              </p:cNvPr>
              <p:cNvSpPr txBox="1"/>
              <p:nvPr/>
            </p:nvSpPr>
            <p:spPr>
              <a:xfrm>
                <a:off x="7415853" y="4269660"/>
                <a:ext cx="148742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dirty="0"/>
                  <a:t> ~ </a:t>
                </a:r>
                <a:r>
                  <a:rPr lang="en-US" dirty="0">
                    <a:solidFill>
                      <a:srgbClr val="C00000"/>
                    </a:solidFill>
                  </a:rPr>
                  <a:t>48 ps </a:t>
                </a:r>
                <a:endParaRPr lang="en-15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4775E9B-106D-B897-F798-F6713F76D3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5853" y="4269660"/>
                <a:ext cx="1487429" cy="369332"/>
              </a:xfrm>
              <a:prstGeom prst="rect">
                <a:avLst/>
              </a:prstGeom>
              <a:blipFill>
                <a:blip r:embed="rId5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163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795967-1702-E5EA-748A-19BB1FF85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graph of a graph with numbers and a line&#10;&#10;Description automatically generated with medium confidence">
            <a:extLst>
              <a:ext uri="{FF2B5EF4-FFF2-40B4-BE49-F238E27FC236}">
                <a16:creationId xmlns:a16="http://schemas.microsoft.com/office/drawing/2014/main" id="{314BB36D-B129-E4AE-BF0F-6E880FB373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738" y="1206599"/>
            <a:ext cx="4656680" cy="270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79E9C49-BA3C-CAAB-A647-8BEF989754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42" y="1272387"/>
            <a:ext cx="4622222" cy="270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9AF1C9-8795-C337-8115-9A56060B8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015"/>
            <a:ext cx="12192000" cy="1325563"/>
          </a:xfrm>
        </p:spPr>
        <p:txBody>
          <a:bodyPr>
            <a:normAutofit/>
          </a:bodyPr>
          <a:lstStyle/>
          <a:p>
            <a:r>
              <a:rPr lang="en-US" sz="4400" dirty="0"/>
              <a:t>Trip of 3 single-cell cavities (4% redundancy)</a:t>
            </a:r>
            <a:endParaRPr lang="en-15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C3F755-BACB-DC42-EAA2-DAF3094B4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DE136-1EF8-C743-87EF-AE4B54D8717F}" type="slidenum">
              <a:rPr lang="en-US" smtClean="0"/>
              <a:t>32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01E25B-2D21-2157-0D78-18706EB13E31}"/>
              </a:ext>
            </a:extLst>
          </p:cNvPr>
          <p:cNvSpPr txBox="1"/>
          <p:nvPr/>
        </p:nvSpPr>
        <p:spPr>
          <a:xfrm>
            <a:off x="126220" y="4454326"/>
            <a:ext cx="63341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Smaller relative transient compared RPO scheme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Absolute peak power modulation exceeds 1 MW level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BADA300-1D24-6BA8-DFE7-6E4B4AF0AB4A}"/>
                  </a:ext>
                </a:extLst>
              </p:cNvPr>
              <p:cNvSpPr txBox="1"/>
              <p:nvPr/>
            </p:nvSpPr>
            <p:spPr>
              <a:xfrm>
                <a:off x="7415853" y="4269660"/>
                <a:ext cx="148742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dirty="0"/>
                  <a:t> ~ </a:t>
                </a:r>
                <a:r>
                  <a:rPr lang="en-US" dirty="0">
                    <a:solidFill>
                      <a:srgbClr val="C00000"/>
                    </a:solidFill>
                  </a:rPr>
                  <a:t>48 ps </a:t>
                </a:r>
                <a:endParaRPr lang="en-15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4775E9B-106D-B897-F798-F6713F76D3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5853" y="4269660"/>
                <a:ext cx="1487429" cy="369332"/>
              </a:xfrm>
              <a:prstGeom prst="rect">
                <a:avLst/>
              </a:prstGeom>
              <a:blipFill>
                <a:blip r:embed="rId5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3FB36A0D-08F5-4FB0-521E-4AC582CA7B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889" y="4126389"/>
            <a:ext cx="460000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7317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F8D0F-E4E6-9CDD-79D8-9A2559930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Reverse phase operation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EDE168-76EA-7DA0-EA90-F370728CF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45218-EFE8-4AFD-8563-7EF7F84D4617}" type="slidenum">
              <a:rPr lang="en-150" smtClean="0"/>
              <a:pPr/>
              <a:t>33</a:t>
            </a:fld>
            <a:endParaRPr lang="en-15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E528E4-512B-156D-6A6E-31AD903D2A9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96646" y="1147280"/>
            <a:ext cx="1179870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Reverse phase operation (RPO) mode allows for increasing RF cavity voltage having optimal static beam loading compensation </a:t>
            </a:r>
            <a:r>
              <a:rPr lang="en-US" sz="2000" i="1" dirty="0">
                <a:solidFill>
                  <a:srgbClr val="0070C0"/>
                </a:solidFill>
              </a:rPr>
              <a:t>(</a:t>
            </a:r>
            <a:r>
              <a:rPr lang="en-US" sz="2000" i="1" dirty="0">
                <a:solidFill>
                  <a:srgbClr val="0070C0"/>
                </a:solidFill>
                <a:hlinkClick r:id="rId2"/>
              </a:rPr>
              <a:t>Y. Morita et al., SRF, 2009</a:t>
            </a:r>
            <a:r>
              <a:rPr lang="en-US" sz="2000" i="1" dirty="0">
                <a:solidFill>
                  <a:srgbClr val="0070C0"/>
                </a:solidFill>
              </a:rPr>
              <a:t>)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Experimentally verified with high beam loading in KEKB </a:t>
            </a:r>
            <a:r>
              <a:rPr lang="en-US" sz="2000" i="1" dirty="0">
                <a:solidFill>
                  <a:srgbClr val="0070C0"/>
                </a:solidFill>
              </a:rPr>
              <a:t>(</a:t>
            </a:r>
            <a:r>
              <a:rPr lang="en-US" sz="2000" i="1" dirty="0">
                <a:solidFill>
                  <a:srgbClr val="0070C0"/>
                </a:solidFill>
                <a:hlinkClick r:id="rId3"/>
              </a:rPr>
              <a:t>Y. Morita et al., IPAC, 2010</a:t>
            </a:r>
            <a:r>
              <a:rPr lang="en-US" sz="2000" i="1" dirty="0">
                <a:solidFill>
                  <a:srgbClr val="0070C0"/>
                </a:solidFill>
              </a:rPr>
              <a:t>)</a:t>
            </a:r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Baseline solution for EIC ESR </a:t>
            </a:r>
            <a:r>
              <a:rPr lang="en-US" sz="2000" i="1" dirty="0">
                <a:solidFill>
                  <a:srgbClr val="0070C0"/>
                </a:solidFill>
              </a:rPr>
              <a:t>(e.g., </a:t>
            </a:r>
            <a:r>
              <a:rPr lang="en-US" sz="2000" i="1" dirty="0">
                <a:solidFill>
                  <a:srgbClr val="0070C0"/>
                </a:solidFill>
                <a:hlinkClick r:id="rId4"/>
              </a:rPr>
              <a:t>J. Guo et al., IPAC, 2022</a:t>
            </a:r>
            <a:r>
              <a:rPr lang="en-US" sz="2000" i="1" dirty="0">
                <a:solidFill>
                  <a:srgbClr val="0070C0"/>
                </a:solidFill>
              </a:rPr>
              <a:t>)</a:t>
            </a:r>
            <a:r>
              <a:rPr lang="en-US" sz="2000" dirty="0"/>
              <a:t> </a:t>
            </a:r>
          </a:p>
          <a:p>
            <a:pPr marL="342900" indent="-342900">
              <a:buFontTx/>
              <a:buChar char="-"/>
            </a:pPr>
            <a:endParaRPr lang="en-US" sz="2000" dirty="0"/>
          </a:p>
        </p:txBody>
      </p:sp>
      <p:pic>
        <p:nvPicPr>
          <p:cNvPr id="6" name="Picture 5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65BE221A-83BE-8046-922B-D7AC5DFFE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9460" y="3221041"/>
            <a:ext cx="5748499" cy="29011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F030FCB-D88D-9908-4F47-FC4FC4B5168A}"/>
                  </a:ext>
                </a:extLst>
              </p:cNvPr>
              <p:cNvSpPr txBox="1"/>
              <p:nvPr/>
            </p:nvSpPr>
            <p:spPr>
              <a:xfrm>
                <a:off x="6212474" y="3278136"/>
                <a:ext cx="327204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F030FCB-D88D-9908-4F47-FC4FC4B516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2474" y="3278136"/>
                <a:ext cx="327204" cy="299249"/>
              </a:xfrm>
              <a:prstGeom prst="rect">
                <a:avLst/>
              </a:prstGeom>
              <a:blipFill>
                <a:blip r:embed="rId6"/>
                <a:stretch>
                  <a:fillRect l="-22222" r="-7407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D26BBC0-21A7-0A9C-8BF1-15407DDF5543}"/>
                  </a:ext>
                </a:extLst>
              </p:cNvPr>
              <p:cNvSpPr txBox="1"/>
              <p:nvPr/>
            </p:nvSpPr>
            <p:spPr>
              <a:xfrm>
                <a:off x="8034463" y="5242392"/>
                <a:ext cx="3434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D26BBC0-21A7-0A9C-8BF1-15407DDF55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4463" y="5242392"/>
                <a:ext cx="343491" cy="276999"/>
              </a:xfrm>
              <a:prstGeom prst="rect">
                <a:avLst/>
              </a:prstGeom>
              <a:blipFill>
                <a:blip r:embed="rId7"/>
                <a:stretch>
                  <a:fillRect l="-21429" b="-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7CE24EB-1826-7E88-1B5C-31E05DD64F55}"/>
                  </a:ext>
                </a:extLst>
              </p:cNvPr>
              <p:cNvSpPr txBox="1"/>
              <p:nvPr/>
            </p:nvSpPr>
            <p:spPr>
              <a:xfrm>
                <a:off x="8556917" y="3363417"/>
                <a:ext cx="9809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/2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7CE24EB-1826-7E88-1B5C-31E05DD64F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6917" y="3363417"/>
                <a:ext cx="980910" cy="276999"/>
              </a:xfrm>
              <a:prstGeom prst="rect">
                <a:avLst/>
              </a:prstGeom>
              <a:blipFill>
                <a:blip r:embed="rId8"/>
                <a:stretch>
                  <a:fillRect l="-6329" r="-3797" b="-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B74C459-0605-E11D-BDA4-E08C8D834292}"/>
                  </a:ext>
                </a:extLst>
              </p:cNvPr>
              <p:cNvSpPr txBox="1"/>
              <p:nvPr/>
            </p:nvSpPr>
            <p:spPr>
              <a:xfrm>
                <a:off x="1508936" y="4722088"/>
                <a:ext cx="30348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B74C459-0605-E11D-BDA4-E08C8D834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8936" y="4722088"/>
                <a:ext cx="303481" cy="276999"/>
              </a:xfrm>
              <a:prstGeom prst="rect">
                <a:avLst/>
              </a:prstGeom>
              <a:blipFill>
                <a:blip r:embed="rId9"/>
                <a:stretch>
                  <a:fillRect l="-25000" b="-4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Arc 21">
            <a:extLst>
              <a:ext uri="{FF2B5EF4-FFF2-40B4-BE49-F238E27FC236}">
                <a16:creationId xmlns:a16="http://schemas.microsoft.com/office/drawing/2014/main" id="{DB32B501-7F47-609F-2102-952F3DFE0E4D}"/>
              </a:ext>
            </a:extLst>
          </p:cNvPr>
          <p:cNvSpPr/>
          <p:nvPr/>
        </p:nvSpPr>
        <p:spPr>
          <a:xfrm>
            <a:off x="777836" y="5272479"/>
            <a:ext cx="815546" cy="818138"/>
          </a:xfrm>
          <a:prstGeom prst="arc">
            <a:avLst>
              <a:gd name="adj1" fmla="val 17065413"/>
              <a:gd name="adj2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A graph with arrows pointing to the top&#10;&#10;Description automatically generated with medium confidence">
            <a:extLst>
              <a:ext uri="{FF2B5EF4-FFF2-40B4-BE49-F238E27FC236}">
                <a16:creationId xmlns:a16="http://schemas.microsoft.com/office/drawing/2014/main" id="{E6BB2418-CD5D-FE96-DAB0-F01A303CC2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8142" y="3101230"/>
            <a:ext cx="2964815" cy="2881883"/>
          </a:xfrm>
          <a:prstGeom prst="rect">
            <a:avLst/>
          </a:prstGeom>
          <a:ln>
            <a:noFill/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32AE8E9-44AA-7E93-7D24-09AD342338E1}"/>
              </a:ext>
            </a:extLst>
          </p:cNvPr>
          <p:cNvSpPr txBox="1"/>
          <p:nvPr/>
        </p:nvSpPr>
        <p:spPr>
          <a:xfrm>
            <a:off x="1686803" y="2706232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Phasors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AEEF57F-69B0-E10F-74D6-7744E60942A3}"/>
              </a:ext>
            </a:extLst>
          </p:cNvPr>
          <p:cNvSpPr txBox="1"/>
          <p:nvPr/>
        </p:nvSpPr>
        <p:spPr>
          <a:xfrm>
            <a:off x="7808772" y="2713588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RF waves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742FDD1-F36B-4C03-7C31-20EAFE583EBE}"/>
                  </a:ext>
                </a:extLst>
              </p:cNvPr>
              <p:cNvSpPr txBox="1"/>
              <p:nvPr/>
            </p:nvSpPr>
            <p:spPr>
              <a:xfrm>
                <a:off x="4290588" y="6355048"/>
                <a:ext cx="7374263" cy="4597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*Electron convention for synchronous phase: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proton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electron</m:t>
                        </m:r>
                      </m:sub>
                    </m:sSub>
                  </m:oMath>
                </a14:m>
                <a:endParaRPr lang="en-15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742FDD1-F36B-4C03-7C31-20EAFE583E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0588" y="6355048"/>
                <a:ext cx="7374263" cy="459741"/>
              </a:xfrm>
              <a:prstGeom prst="rect">
                <a:avLst/>
              </a:prstGeom>
              <a:blipFill>
                <a:blip r:embed="rId11"/>
                <a:stretch>
                  <a:fillRect l="-687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2C87C56-9A6E-BFDD-4DD7-AED4BCEF10E6}"/>
                  </a:ext>
                </a:extLst>
              </p:cNvPr>
              <p:cNvSpPr txBox="1"/>
              <p:nvPr/>
            </p:nvSpPr>
            <p:spPr>
              <a:xfrm rot="19545691">
                <a:off x="1811678" y="4161128"/>
                <a:ext cx="1103187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cav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RPO</m:t>
                          </m:r>
                        </m:sub>
                      </m:sSub>
                    </m:oMath>
                  </m:oMathPara>
                </a14:m>
                <a:endParaRPr lang="en-15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2C87C56-9A6E-BFDD-4DD7-AED4BCEF1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545691">
                <a:off x="1811678" y="4161128"/>
                <a:ext cx="1103187" cy="299249"/>
              </a:xfrm>
              <a:prstGeom prst="rect">
                <a:avLst/>
              </a:prstGeom>
              <a:blipFill>
                <a:blip r:embed="rId12"/>
                <a:stretch>
                  <a:fillRect l="-1163" r="-1163" b="-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3CBE912-B690-7130-BB53-FFABB119E99A}"/>
                  </a:ext>
                </a:extLst>
              </p:cNvPr>
              <p:cNvSpPr txBox="1"/>
              <p:nvPr/>
            </p:nvSpPr>
            <p:spPr>
              <a:xfrm rot="18099567">
                <a:off x="3211185" y="4767679"/>
                <a:ext cx="1115947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cav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RPO</m:t>
                          </m:r>
                        </m:sub>
                      </m:sSub>
                    </m:oMath>
                  </m:oMathPara>
                </a14:m>
                <a:endParaRPr lang="en-15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3CBE912-B690-7130-BB53-FFABB119E9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099567">
                <a:off x="3211185" y="4767679"/>
                <a:ext cx="1115947" cy="289182"/>
              </a:xfrm>
              <a:prstGeom prst="rect">
                <a:avLst/>
              </a:prstGeom>
              <a:blipFill>
                <a:blip r:embed="rId13"/>
                <a:stretch>
                  <a:fillRect r="-4545" b="-2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912418E-D3B2-3247-BEC5-F685571660CC}"/>
                  </a:ext>
                </a:extLst>
              </p:cNvPr>
              <p:cNvSpPr txBox="1"/>
              <p:nvPr/>
            </p:nvSpPr>
            <p:spPr>
              <a:xfrm>
                <a:off x="1195601" y="5924013"/>
                <a:ext cx="1246880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tot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cav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NPO</m:t>
                          </m:r>
                        </m:sub>
                      </m:sSub>
                    </m:oMath>
                  </m:oMathPara>
                </a14:m>
                <a:endParaRPr lang="en-15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912418E-D3B2-3247-BEC5-F685571660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5601" y="5924013"/>
                <a:ext cx="1246880" cy="289182"/>
              </a:xfrm>
              <a:prstGeom prst="rect">
                <a:avLst/>
              </a:prstGeom>
              <a:blipFill>
                <a:blip r:embed="rId14"/>
                <a:stretch>
                  <a:fillRect l="-4040" r="-1010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E89DEF2-EC1F-1954-ABD3-98350C9C1E4E}"/>
                  </a:ext>
                </a:extLst>
              </p:cNvPr>
              <p:cNvSpPr txBox="1"/>
              <p:nvPr/>
            </p:nvSpPr>
            <p:spPr>
              <a:xfrm>
                <a:off x="7167186" y="4096354"/>
                <a:ext cx="1246880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tot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cav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NPO</m:t>
                          </m:r>
                        </m:sub>
                      </m:sSub>
                    </m:oMath>
                  </m:oMathPara>
                </a14:m>
                <a:endParaRPr lang="en-15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E89DEF2-EC1F-1954-ABD3-98350C9C1E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7186" y="4096354"/>
                <a:ext cx="1246880" cy="289182"/>
              </a:xfrm>
              <a:prstGeom prst="rect">
                <a:avLst/>
              </a:prstGeom>
              <a:blipFill>
                <a:blip r:embed="rId15"/>
                <a:stretch>
                  <a:fillRect l="-3030" r="-1010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E7E6D0B-BFF7-18C8-01A1-5ACD6CB523D3}"/>
                  </a:ext>
                </a:extLst>
              </p:cNvPr>
              <p:cNvSpPr txBox="1"/>
              <p:nvPr/>
            </p:nvSpPr>
            <p:spPr>
              <a:xfrm>
                <a:off x="6670183" y="2956377"/>
                <a:ext cx="1103187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cav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RPO</m:t>
                          </m:r>
                        </m:sub>
                      </m:sSub>
                    </m:oMath>
                  </m:oMathPara>
                </a14:m>
                <a:endParaRPr lang="en-15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E7E6D0B-BFF7-18C8-01A1-5ACD6CB523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0183" y="2956377"/>
                <a:ext cx="1103187" cy="299249"/>
              </a:xfrm>
              <a:prstGeom prst="rect">
                <a:avLst/>
              </a:prstGeom>
              <a:blipFill>
                <a:blip r:embed="rId16"/>
                <a:stretch>
                  <a:fillRect l="-3448" r="-1149" b="-2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D28AA3B-F053-930A-9B5B-6E545DBF8039}"/>
                  </a:ext>
                </a:extLst>
              </p:cNvPr>
              <p:cNvSpPr txBox="1"/>
              <p:nvPr/>
            </p:nvSpPr>
            <p:spPr>
              <a:xfrm>
                <a:off x="6861773" y="5100083"/>
                <a:ext cx="1115947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cav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RPO</m:t>
                          </m:r>
                        </m:sub>
                      </m:sSub>
                    </m:oMath>
                  </m:oMathPara>
                </a14:m>
                <a:endParaRPr lang="en-15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D28AA3B-F053-930A-9B5B-6E545DBF80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1773" y="5100083"/>
                <a:ext cx="1115947" cy="289182"/>
              </a:xfrm>
              <a:prstGeom prst="rect">
                <a:avLst/>
              </a:prstGeom>
              <a:blipFill>
                <a:blip r:embed="rId17"/>
                <a:stretch>
                  <a:fillRect l="-3371" r="-1124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F1EEFA5-DD01-0F5D-7BFA-FDE6FC97045B}"/>
                  </a:ext>
                </a:extLst>
              </p:cNvPr>
              <p:cNvSpPr txBox="1"/>
              <p:nvPr/>
            </p:nvSpPr>
            <p:spPr>
              <a:xfrm>
                <a:off x="3948987" y="2873634"/>
                <a:ext cx="1572931" cy="299249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tot</m:t>
                          </m:r>
                        </m:sub>
                      </m:sSub>
                    </m:oMath>
                  </m:oMathPara>
                </a14:m>
                <a:endParaRPr lang="en-15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F1EEFA5-DD01-0F5D-7BFA-FDE6FC9704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8987" y="2873634"/>
                <a:ext cx="1572931" cy="299249"/>
              </a:xfrm>
              <a:prstGeom prst="rect">
                <a:avLst/>
              </a:prstGeom>
              <a:blipFill>
                <a:blip r:embed="rId18"/>
                <a:stretch>
                  <a:fillRect l="-1923" b="-25490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7644653-8D20-DB89-B4C2-6B516B739DE0}"/>
              </a:ext>
            </a:extLst>
          </p:cNvPr>
          <p:cNvCxnSpPr/>
          <p:nvPr/>
        </p:nvCxnSpPr>
        <p:spPr>
          <a:xfrm>
            <a:off x="6779581" y="5558441"/>
            <a:ext cx="1573308" cy="0"/>
          </a:xfrm>
          <a:prstGeom prst="straightConnector1">
            <a:avLst/>
          </a:prstGeom>
          <a:ln>
            <a:solidFill>
              <a:srgbClr val="289E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AA8742A-E656-1509-FF2F-3DB1DC7CCCE4}"/>
              </a:ext>
            </a:extLst>
          </p:cNvPr>
          <p:cNvCxnSpPr/>
          <p:nvPr/>
        </p:nvCxnSpPr>
        <p:spPr>
          <a:xfrm>
            <a:off x="6789855" y="3255626"/>
            <a:ext cx="0" cy="2446528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63A710B-BB2D-180D-4442-B702A4E3F55C}"/>
              </a:ext>
            </a:extLst>
          </p:cNvPr>
          <p:cNvCxnSpPr>
            <a:cxnSpLocks/>
          </p:cNvCxnSpPr>
          <p:nvPr/>
        </p:nvCxnSpPr>
        <p:spPr>
          <a:xfrm flipH="1">
            <a:off x="6537273" y="3634480"/>
            <a:ext cx="26285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Triangle 28">
            <a:extLst>
              <a:ext uri="{FF2B5EF4-FFF2-40B4-BE49-F238E27FC236}">
                <a16:creationId xmlns:a16="http://schemas.microsoft.com/office/drawing/2014/main" id="{699789F3-0258-E858-0A9F-0E27A7F3F8C4}"/>
              </a:ext>
            </a:extLst>
          </p:cNvPr>
          <p:cNvSpPr/>
          <p:nvPr/>
        </p:nvSpPr>
        <p:spPr>
          <a:xfrm rot="3456971">
            <a:off x="3404971" y="3789664"/>
            <a:ext cx="432000" cy="36000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riangle 30">
            <a:extLst>
              <a:ext uri="{FF2B5EF4-FFF2-40B4-BE49-F238E27FC236}">
                <a16:creationId xmlns:a16="http://schemas.microsoft.com/office/drawing/2014/main" id="{67A5A0E7-7C0C-E616-B073-49D6991708B3}"/>
              </a:ext>
            </a:extLst>
          </p:cNvPr>
          <p:cNvSpPr/>
          <p:nvPr/>
        </p:nvSpPr>
        <p:spPr>
          <a:xfrm rot="3456971">
            <a:off x="1796723" y="4886515"/>
            <a:ext cx="432000" cy="36000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riangle 32">
            <a:extLst>
              <a:ext uri="{FF2B5EF4-FFF2-40B4-BE49-F238E27FC236}">
                <a16:creationId xmlns:a16="http://schemas.microsoft.com/office/drawing/2014/main" id="{60445469-A379-41BB-0E20-CBCAEE9E50F4}"/>
              </a:ext>
            </a:extLst>
          </p:cNvPr>
          <p:cNvSpPr/>
          <p:nvPr/>
        </p:nvSpPr>
        <p:spPr>
          <a:xfrm rot="13078504">
            <a:off x="2524293" y="5314644"/>
            <a:ext cx="432000" cy="360000"/>
          </a:xfrm>
          <a:prstGeom prst="triangle">
            <a:avLst/>
          </a:prstGeom>
          <a:solidFill>
            <a:srgbClr val="2CA02B"/>
          </a:solidFill>
          <a:ln>
            <a:solidFill>
              <a:srgbClr val="2CA0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riangle 33">
            <a:extLst>
              <a:ext uri="{FF2B5EF4-FFF2-40B4-BE49-F238E27FC236}">
                <a16:creationId xmlns:a16="http://schemas.microsoft.com/office/drawing/2014/main" id="{ADB28C3E-A564-B55F-9DCA-37E00A1A3379}"/>
              </a:ext>
            </a:extLst>
          </p:cNvPr>
          <p:cNvSpPr/>
          <p:nvPr/>
        </p:nvSpPr>
        <p:spPr>
          <a:xfrm rot="3456971">
            <a:off x="2563040" y="4373924"/>
            <a:ext cx="432000" cy="36000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riangle 36">
            <a:extLst>
              <a:ext uri="{FF2B5EF4-FFF2-40B4-BE49-F238E27FC236}">
                <a16:creationId xmlns:a16="http://schemas.microsoft.com/office/drawing/2014/main" id="{81B054D9-B10D-6F82-84F7-7AB496F2D2B5}"/>
              </a:ext>
            </a:extLst>
          </p:cNvPr>
          <p:cNvSpPr/>
          <p:nvPr/>
        </p:nvSpPr>
        <p:spPr>
          <a:xfrm rot="13078504">
            <a:off x="3033705" y="4527522"/>
            <a:ext cx="432000" cy="360000"/>
          </a:xfrm>
          <a:prstGeom prst="triangle">
            <a:avLst/>
          </a:prstGeom>
          <a:solidFill>
            <a:srgbClr val="2CA02B"/>
          </a:solidFill>
          <a:ln>
            <a:solidFill>
              <a:srgbClr val="2CA0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A5F895D-1A58-2F2D-8CEF-80B3B81DF0DE}"/>
              </a:ext>
            </a:extLst>
          </p:cNvPr>
          <p:cNvSpPr/>
          <p:nvPr/>
        </p:nvSpPr>
        <p:spPr>
          <a:xfrm rot="2103575">
            <a:off x="2721583" y="5129267"/>
            <a:ext cx="147785" cy="1423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C412868-79B7-AC12-BC1F-202DA6308EEB}"/>
              </a:ext>
            </a:extLst>
          </p:cNvPr>
          <p:cNvSpPr/>
          <p:nvPr/>
        </p:nvSpPr>
        <p:spPr>
          <a:xfrm>
            <a:off x="2310868" y="5463099"/>
            <a:ext cx="294463" cy="4609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riangle 40">
            <a:extLst>
              <a:ext uri="{FF2B5EF4-FFF2-40B4-BE49-F238E27FC236}">
                <a16:creationId xmlns:a16="http://schemas.microsoft.com/office/drawing/2014/main" id="{7EE8F4BC-AA02-7719-F2C0-69EC93D66CBB}"/>
              </a:ext>
            </a:extLst>
          </p:cNvPr>
          <p:cNvSpPr/>
          <p:nvPr/>
        </p:nvSpPr>
        <p:spPr>
          <a:xfrm rot="5400000">
            <a:off x="2390239" y="5556687"/>
            <a:ext cx="276161" cy="171679"/>
          </a:xfrm>
          <a:prstGeom prst="triangle">
            <a:avLst/>
          </a:prstGeom>
          <a:solidFill>
            <a:srgbClr val="D62728"/>
          </a:solidFill>
          <a:ln>
            <a:solidFill>
              <a:srgbClr val="D627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riangle 44">
            <a:extLst>
              <a:ext uri="{FF2B5EF4-FFF2-40B4-BE49-F238E27FC236}">
                <a16:creationId xmlns:a16="http://schemas.microsoft.com/office/drawing/2014/main" id="{152C5927-A203-0227-2F1F-8123B8E3CC2C}"/>
              </a:ext>
            </a:extLst>
          </p:cNvPr>
          <p:cNvSpPr/>
          <p:nvPr/>
        </p:nvSpPr>
        <p:spPr>
          <a:xfrm rot="5400000">
            <a:off x="1267523" y="5563397"/>
            <a:ext cx="276161" cy="171679"/>
          </a:xfrm>
          <a:prstGeom prst="triangle">
            <a:avLst/>
          </a:prstGeom>
          <a:solidFill>
            <a:srgbClr val="D62728"/>
          </a:solidFill>
          <a:ln>
            <a:solidFill>
              <a:srgbClr val="D627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riangle 45">
            <a:extLst>
              <a:ext uri="{FF2B5EF4-FFF2-40B4-BE49-F238E27FC236}">
                <a16:creationId xmlns:a16="http://schemas.microsoft.com/office/drawing/2014/main" id="{97C253B9-DCA6-2738-AEE9-FAC5AF87DA67}"/>
              </a:ext>
            </a:extLst>
          </p:cNvPr>
          <p:cNvSpPr/>
          <p:nvPr/>
        </p:nvSpPr>
        <p:spPr>
          <a:xfrm rot="5400000">
            <a:off x="1564637" y="5563396"/>
            <a:ext cx="276161" cy="171679"/>
          </a:xfrm>
          <a:prstGeom prst="triangle">
            <a:avLst/>
          </a:prstGeom>
          <a:solidFill>
            <a:srgbClr val="D62728"/>
          </a:solidFill>
          <a:ln>
            <a:solidFill>
              <a:srgbClr val="D627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riangle 46">
            <a:extLst>
              <a:ext uri="{FF2B5EF4-FFF2-40B4-BE49-F238E27FC236}">
                <a16:creationId xmlns:a16="http://schemas.microsoft.com/office/drawing/2014/main" id="{74FC0EDC-EA6E-D6C8-20ED-288F83A11E2D}"/>
              </a:ext>
            </a:extLst>
          </p:cNvPr>
          <p:cNvSpPr/>
          <p:nvPr/>
        </p:nvSpPr>
        <p:spPr>
          <a:xfrm rot="5400000">
            <a:off x="1851467" y="5559192"/>
            <a:ext cx="276161" cy="171679"/>
          </a:xfrm>
          <a:prstGeom prst="triangle">
            <a:avLst/>
          </a:prstGeom>
          <a:solidFill>
            <a:srgbClr val="D62728"/>
          </a:solidFill>
          <a:ln>
            <a:solidFill>
              <a:srgbClr val="D627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riangle 47">
            <a:extLst>
              <a:ext uri="{FF2B5EF4-FFF2-40B4-BE49-F238E27FC236}">
                <a16:creationId xmlns:a16="http://schemas.microsoft.com/office/drawing/2014/main" id="{03832F54-54C9-8805-A33E-1070DFD73C95}"/>
              </a:ext>
            </a:extLst>
          </p:cNvPr>
          <p:cNvSpPr/>
          <p:nvPr/>
        </p:nvSpPr>
        <p:spPr>
          <a:xfrm rot="5400000">
            <a:off x="2126102" y="5563396"/>
            <a:ext cx="276161" cy="171679"/>
          </a:xfrm>
          <a:prstGeom prst="triangle">
            <a:avLst/>
          </a:prstGeom>
          <a:solidFill>
            <a:srgbClr val="D62728"/>
          </a:solidFill>
          <a:ln>
            <a:solidFill>
              <a:srgbClr val="D627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8F246B5-F69C-468B-B4D7-F04949CCC55F}"/>
              </a:ext>
            </a:extLst>
          </p:cNvPr>
          <p:cNvCxnSpPr>
            <a:cxnSpLocks/>
            <a:endCxn id="41" idx="0"/>
          </p:cNvCxnSpPr>
          <p:nvPr/>
        </p:nvCxnSpPr>
        <p:spPr>
          <a:xfrm>
            <a:off x="1185609" y="5642526"/>
            <a:ext cx="1428550" cy="1"/>
          </a:xfrm>
          <a:prstGeom prst="line">
            <a:avLst/>
          </a:prstGeom>
          <a:ln w="38100">
            <a:solidFill>
              <a:srgbClr val="D627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8323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DC0D48-FC60-4DB6-7235-3BDC93BD8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556D0-D471-3304-09C9-CB6903977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 baseline evolution</a:t>
            </a:r>
            <a:endParaRPr lang="en-15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20513A-9387-BF8A-1953-C3CB5C9AA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45218-EFE8-4AFD-8563-7EF7F84D4617}" type="slidenum">
              <a:rPr lang="en-150" smtClean="0"/>
              <a:pPr/>
              <a:t>34</a:t>
            </a:fld>
            <a:endParaRPr lang="en-15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6201BB-0D9E-746C-5081-AA6BC8E33186}"/>
              </a:ext>
            </a:extLst>
          </p:cNvPr>
          <p:cNvSpPr txBox="1"/>
          <p:nvPr/>
        </p:nvSpPr>
        <p:spPr>
          <a:xfrm>
            <a:off x="-130045" y="1870298"/>
            <a:ext cx="27772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FCC Conceptual design report (2018)</a:t>
            </a:r>
            <a:endParaRPr lang="en-150" sz="2000" dirty="0"/>
          </a:p>
        </p:txBody>
      </p:sp>
      <p:pic>
        <p:nvPicPr>
          <p:cNvPr id="7" name="Picture 6" descr="A close up of a metal object&#10;&#10;AI-generated content may be incorrect.">
            <a:extLst>
              <a:ext uri="{FF2B5EF4-FFF2-40B4-BE49-F238E27FC236}">
                <a16:creationId xmlns:a16="http://schemas.microsoft.com/office/drawing/2014/main" id="{CA57E2B8-839D-DA6D-F129-12E7B24F2A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00" r="41050"/>
          <a:stretch/>
        </p:blipFill>
        <p:spPr>
          <a:xfrm>
            <a:off x="2919944" y="1778622"/>
            <a:ext cx="448529" cy="9001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D78322-022C-2CA5-763B-3E329344B655}"/>
              </a:ext>
            </a:extLst>
          </p:cNvPr>
          <p:cNvSpPr txBox="1"/>
          <p:nvPr/>
        </p:nvSpPr>
        <p:spPr>
          <a:xfrm>
            <a:off x="2914994" y="1207008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Z</a:t>
            </a:r>
            <a:endParaRPr lang="en-150" sz="2800" b="1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1487E4-1E49-AD54-1287-B51343AB19A0}"/>
              </a:ext>
            </a:extLst>
          </p:cNvPr>
          <p:cNvSpPr txBox="1"/>
          <p:nvPr/>
        </p:nvSpPr>
        <p:spPr>
          <a:xfrm>
            <a:off x="4247832" y="1207008"/>
            <a:ext cx="861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WW</a:t>
            </a:r>
            <a:endParaRPr lang="en-150" sz="2800" b="1" dirty="0">
              <a:solidFill>
                <a:srgbClr val="0070C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B44EA5-0875-9F63-F8D6-69C06CCBCD75}"/>
              </a:ext>
            </a:extLst>
          </p:cNvPr>
          <p:cNvSpPr txBox="1"/>
          <p:nvPr/>
        </p:nvSpPr>
        <p:spPr>
          <a:xfrm>
            <a:off x="6321802" y="1207008"/>
            <a:ext cx="663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ZH</a:t>
            </a:r>
            <a:endParaRPr lang="en-150" sz="2800" b="1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115BA45-1314-76B1-E59F-35D5E7E795D1}"/>
                  </a:ext>
                </a:extLst>
              </p:cNvPr>
              <p:cNvSpPr txBox="1"/>
              <p:nvPr/>
            </p:nvSpPr>
            <p:spPr>
              <a:xfrm>
                <a:off x="9862491" y="1199876"/>
                <a:ext cx="55656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𝐭</m:t>
                      </m:r>
                      <m:acc>
                        <m:accPr>
                          <m:chr m:val="̅"/>
                          <m:ctrlPr>
                            <a:rPr lang="en-US" sz="28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1" i="0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𝐭</m:t>
                          </m:r>
                        </m:e>
                      </m:acc>
                    </m:oMath>
                  </m:oMathPara>
                </a14:m>
                <a:endParaRPr lang="en-150" sz="28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115BA45-1314-76B1-E59F-35D5E7E795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2491" y="1199876"/>
                <a:ext cx="556563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 descr="A close up of a bead&#10;&#10;AI-generated content may be incorrect.">
            <a:extLst>
              <a:ext uri="{FF2B5EF4-FFF2-40B4-BE49-F238E27FC236}">
                <a16:creationId xmlns:a16="http://schemas.microsoft.com/office/drawing/2014/main" id="{9C989FBC-96DF-1FA9-7243-F2D904C57B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4" t="22439" r="26575" b="23762"/>
          <a:stretch/>
        </p:blipFill>
        <p:spPr>
          <a:xfrm>
            <a:off x="3731989" y="1855225"/>
            <a:ext cx="1902421" cy="75912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51F43E4-1FF4-65D1-A370-97C841EF6519}"/>
              </a:ext>
            </a:extLst>
          </p:cNvPr>
          <p:cNvSpPr txBox="1"/>
          <p:nvPr/>
        </p:nvSpPr>
        <p:spPr>
          <a:xfrm>
            <a:off x="4099530" y="2846174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Separate RF systems</a:t>
            </a:r>
            <a:endParaRPr lang="en-150" dirty="0"/>
          </a:p>
        </p:txBody>
      </p:sp>
      <p:pic>
        <p:nvPicPr>
          <p:cNvPr id="18" name="Picture 17" descr="A close up of a bead&#10;&#10;AI-generated content may be incorrect.">
            <a:extLst>
              <a:ext uri="{FF2B5EF4-FFF2-40B4-BE49-F238E27FC236}">
                <a16:creationId xmlns:a16="http://schemas.microsoft.com/office/drawing/2014/main" id="{F4F8C076-7043-A8E0-FD95-89C8188475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4" t="22439" r="26575" b="23762"/>
          <a:stretch/>
        </p:blipFill>
        <p:spPr>
          <a:xfrm>
            <a:off x="5821445" y="1849119"/>
            <a:ext cx="1902421" cy="759122"/>
          </a:xfrm>
          <a:prstGeom prst="rect">
            <a:avLst/>
          </a:prstGeom>
        </p:spPr>
      </p:pic>
      <p:sp>
        <p:nvSpPr>
          <p:cNvPr id="19" name="Right Brace 18">
            <a:extLst>
              <a:ext uri="{FF2B5EF4-FFF2-40B4-BE49-F238E27FC236}">
                <a16:creationId xmlns:a16="http://schemas.microsoft.com/office/drawing/2014/main" id="{78707559-AF42-FB8F-3826-EE238E63A036}"/>
              </a:ext>
            </a:extLst>
          </p:cNvPr>
          <p:cNvSpPr/>
          <p:nvPr/>
        </p:nvSpPr>
        <p:spPr>
          <a:xfrm rot="5400000">
            <a:off x="5107938" y="239046"/>
            <a:ext cx="386407" cy="480887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  <p:pic>
        <p:nvPicPr>
          <p:cNvPr id="20" name="Picture 19" descr="A close up of a bead&#10;&#10;AI-generated content may be incorrect.">
            <a:extLst>
              <a:ext uri="{FF2B5EF4-FFF2-40B4-BE49-F238E27FC236}">
                <a16:creationId xmlns:a16="http://schemas.microsoft.com/office/drawing/2014/main" id="{76F2A2AB-A032-CBAB-32D8-9EC7F42A9F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4" t="22439" r="26575" b="23762"/>
          <a:stretch/>
        </p:blipFill>
        <p:spPr>
          <a:xfrm>
            <a:off x="8087382" y="1849119"/>
            <a:ext cx="1902421" cy="759122"/>
          </a:xfrm>
          <a:prstGeom prst="rect">
            <a:avLst/>
          </a:prstGeom>
        </p:spPr>
      </p:pic>
      <p:pic>
        <p:nvPicPr>
          <p:cNvPr id="22" name="Picture 21" descr="A close up of a bead&#10;&#10;AI-generated content may be incorrect.">
            <a:extLst>
              <a:ext uri="{FF2B5EF4-FFF2-40B4-BE49-F238E27FC236}">
                <a16:creationId xmlns:a16="http://schemas.microsoft.com/office/drawing/2014/main" id="{150D6245-ED9B-F53C-FB09-E4239228F6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1" t="26680" r="25599" b="30077"/>
          <a:stretch/>
        </p:blipFill>
        <p:spPr>
          <a:xfrm>
            <a:off x="10353319" y="2028625"/>
            <a:ext cx="1384395" cy="391233"/>
          </a:xfrm>
          <a:prstGeom prst="rect">
            <a:avLst/>
          </a:prstGeom>
        </p:spPr>
      </p:pic>
      <p:sp>
        <p:nvSpPr>
          <p:cNvPr id="23" name="Plus Sign 22">
            <a:extLst>
              <a:ext uri="{FF2B5EF4-FFF2-40B4-BE49-F238E27FC236}">
                <a16:creationId xmlns:a16="http://schemas.microsoft.com/office/drawing/2014/main" id="{98FF277E-E1F6-AE4C-A2B1-287BBE181E2E}"/>
              </a:ext>
            </a:extLst>
          </p:cNvPr>
          <p:cNvSpPr/>
          <p:nvPr/>
        </p:nvSpPr>
        <p:spPr>
          <a:xfrm>
            <a:off x="10030968" y="2084832"/>
            <a:ext cx="228600" cy="261874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BDBB61D-23A8-B50B-5624-999F6F8B3397}"/>
              </a:ext>
            </a:extLst>
          </p:cNvPr>
          <p:cNvSpPr txBox="1"/>
          <p:nvPr/>
        </p:nvSpPr>
        <p:spPr>
          <a:xfrm>
            <a:off x="8768645" y="2842992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Common RF system</a:t>
            </a:r>
            <a:endParaRPr lang="en-150" dirty="0"/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3A3DDE72-FB4F-8625-6A43-14D818DC78F6}"/>
              </a:ext>
            </a:extLst>
          </p:cNvPr>
          <p:cNvSpPr/>
          <p:nvPr/>
        </p:nvSpPr>
        <p:spPr>
          <a:xfrm rot="5400000">
            <a:off x="9710294" y="805826"/>
            <a:ext cx="404508" cy="365033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  <p:pic>
        <p:nvPicPr>
          <p:cNvPr id="27" name="Picture 26" descr="A close up of a tube&#10;&#10;AI-generated content may be incorrect.">
            <a:extLst>
              <a:ext uri="{FF2B5EF4-FFF2-40B4-BE49-F238E27FC236}">
                <a16:creationId xmlns:a16="http://schemas.microsoft.com/office/drawing/2014/main" id="{2AB8D799-86E4-CC77-89A3-41E0BDA830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0" t="14281" r="32414" b="16927"/>
          <a:stretch/>
        </p:blipFill>
        <p:spPr>
          <a:xfrm>
            <a:off x="4170372" y="3512504"/>
            <a:ext cx="1016052" cy="681519"/>
          </a:xfrm>
          <a:prstGeom prst="rect">
            <a:avLst/>
          </a:prstGeom>
        </p:spPr>
      </p:pic>
      <p:pic>
        <p:nvPicPr>
          <p:cNvPr id="28" name="Picture 27" descr="A close up of a metal object&#10;&#10;AI-generated content may be incorrect.">
            <a:extLst>
              <a:ext uri="{FF2B5EF4-FFF2-40B4-BE49-F238E27FC236}">
                <a16:creationId xmlns:a16="http://schemas.microsoft.com/office/drawing/2014/main" id="{3F0F1724-6E9B-7F6A-5116-CAB3BA029F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00" r="41050"/>
          <a:stretch/>
        </p:blipFill>
        <p:spPr>
          <a:xfrm>
            <a:off x="2919944" y="3403206"/>
            <a:ext cx="448529" cy="900116"/>
          </a:xfrm>
          <a:prstGeom prst="rect">
            <a:avLst/>
          </a:prstGeom>
        </p:spPr>
      </p:pic>
      <p:pic>
        <p:nvPicPr>
          <p:cNvPr id="29" name="Picture 28" descr="A close up of a tube&#10;&#10;AI-generated content may be incorrect.">
            <a:extLst>
              <a:ext uri="{FF2B5EF4-FFF2-40B4-BE49-F238E27FC236}">
                <a16:creationId xmlns:a16="http://schemas.microsoft.com/office/drawing/2014/main" id="{FAD76494-308A-D4AB-DDC5-E5A7F9D7B5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0" t="14281" r="32414" b="16927"/>
          <a:stretch/>
        </p:blipFill>
        <p:spPr>
          <a:xfrm>
            <a:off x="6264629" y="3512503"/>
            <a:ext cx="1016052" cy="68151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AC9BB52-D1B8-22E9-BC3D-393A9B79892F}"/>
              </a:ext>
            </a:extLst>
          </p:cNvPr>
          <p:cNvSpPr txBox="1"/>
          <p:nvPr/>
        </p:nvSpPr>
        <p:spPr>
          <a:xfrm>
            <a:off x="2930506" y="4509624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Separate RF systems</a:t>
            </a:r>
            <a:endParaRPr lang="en-150" dirty="0"/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351E735C-7F19-B56C-9F2B-B3E65F126F57}"/>
              </a:ext>
            </a:extLst>
          </p:cNvPr>
          <p:cNvSpPr/>
          <p:nvPr/>
        </p:nvSpPr>
        <p:spPr>
          <a:xfrm rot="5400000">
            <a:off x="3851155" y="3175324"/>
            <a:ext cx="413983" cy="232288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  <p:pic>
        <p:nvPicPr>
          <p:cNvPr id="32" name="Picture 31" descr="A close up of a tube&#10;&#10;AI-generated content may be incorrect.">
            <a:extLst>
              <a:ext uri="{FF2B5EF4-FFF2-40B4-BE49-F238E27FC236}">
                <a16:creationId xmlns:a16="http://schemas.microsoft.com/office/drawing/2014/main" id="{0A92253C-77FA-0231-3D6E-F48BFF1CE4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0" t="14281" r="32414" b="16927"/>
          <a:stretch/>
        </p:blipFill>
        <p:spPr>
          <a:xfrm>
            <a:off x="8577478" y="3512504"/>
            <a:ext cx="1016052" cy="681519"/>
          </a:xfrm>
          <a:prstGeom prst="rect">
            <a:avLst/>
          </a:prstGeom>
        </p:spPr>
      </p:pic>
      <p:pic>
        <p:nvPicPr>
          <p:cNvPr id="33" name="Picture 32" descr="A close up of a bead&#10;&#10;AI-generated content may be incorrect.">
            <a:extLst>
              <a:ext uri="{FF2B5EF4-FFF2-40B4-BE49-F238E27FC236}">
                <a16:creationId xmlns:a16="http://schemas.microsoft.com/office/drawing/2014/main" id="{BE21D40A-DA31-88CB-6642-551E2C6B55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1" t="26680" r="25599" b="30077"/>
          <a:stretch/>
        </p:blipFill>
        <p:spPr>
          <a:xfrm>
            <a:off x="10417480" y="3685520"/>
            <a:ext cx="1384395" cy="391233"/>
          </a:xfrm>
          <a:prstGeom prst="rect">
            <a:avLst/>
          </a:prstGeom>
        </p:spPr>
      </p:pic>
      <p:sp>
        <p:nvSpPr>
          <p:cNvPr id="34" name="Plus Sign 33">
            <a:extLst>
              <a:ext uri="{FF2B5EF4-FFF2-40B4-BE49-F238E27FC236}">
                <a16:creationId xmlns:a16="http://schemas.microsoft.com/office/drawing/2014/main" id="{423DEB2F-3897-C0C3-550C-C16E691FC718}"/>
              </a:ext>
            </a:extLst>
          </p:cNvPr>
          <p:cNvSpPr/>
          <p:nvPr/>
        </p:nvSpPr>
        <p:spPr>
          <a:xfrm>
            <a:off x="9912249" y="3732583"/>
            <a:ext cx="228600" cy="261874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7FEA86C-615B-8046-3A57-3DD8BFE8F289}"/>
              </a:ext>
            </a:extLst>
          </p:cNvPr>
          <p:cNvSpPr txBox="1"/>
          <p:nvPr/>
        </p:nvSpPr>
        <p:spPr>
          <a:xfrm>
            <a:off x="7852966" y="4509624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Common RF system</a:t>
            </a:r>
            <a:endParaRPr lang="en-150" dirty="0"/>
          </a:p>
        </p:txBody>
      </p:sp>
      <p:sp>
        <p:nvSpPr>
          <p:cNvPr id="36" name="Right Brace 35">
            <a:extLst>
              <a:ext uri="{FF2B5EF4-FFF2-40B4-BE49-F238E27FC236}">
                <a16:creationId xmlns:a16="http://schemas.microsoft.com/office/drawing/2014/main" id="{EC3F642F-97B4-A4C8-59F2-0CEE4A2D15F5}"/>
              </a:ext>
            </a:extLst>
          </p:cNvPr>
          <p:cNvSpPr/>
          <p:nvPr/>
        </p:nvSpPr>
        <p:spPr>
          <a:xfrm rot="5400000">
            <a:off x="8837634" y="1612290"/>
            <a:ext cx="391233" cy="553724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E40DA03-A820-1485-DCFD-96D3A16FE4DD}"/>
              </a:ext>
            </a:extLst>
          </p:cNvPr>
          <p:cNvSpPr txBox="1"/>
          <p:nvPr/>
        </p:nvSpPr>
        <p:spPr>
          <a:xfrm>
            <a:off x="-76475" y="3230187"/>
            <a:ext cx="26128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F. Peauger, FCC Week 2022 &amp;</a:t>
            </a:r>
          </a:p>
          <a:p>
            <a:pPr algn="ctr"/>
            <a:r>
              <a:rPr lang="en-US" sz="2000" dirty="0"/>
              <a:t>FCC FS Mid-Term Report (2024)</a:t>
            </a:r>
            <a:endParaRPr lang="en-150" sz="20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EAF05EA-4511-C8FF-16F0-3B008B670088}"/>
              </a:ext>
            </a:extLst>
          </p:cNvPr>
          <p:cNvSpPr txBox="1"/>
          <p:nvPr/>
        </p:nvSpPr>
        <p:spPr>
          <a:xfrm>
            <a:off x="-13304" y="5053165"/>
            <a:ext cx="2488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FCC FS Final Report (2025)</a:t>
            </a:r>
            <a:endParaRPr lang="en-150" sz="2000" dirty="0"/>
          </a:p>
        </p:txBody>
      </p:sp>
      <p:pic>
        <p:nvPicPr>
          <p:cNvPr id="40" name="Picture 39" descr="A close up of a silver object&#10;&#10;AI-generated content may be incorrect.">
            <a:extLst>
              <a:ext uri="{FF2B5EF4-FFF2-40B4-BE49-F238E27FC236}">
                <a16:creationId xmlns:a16="http://schemas.microsoft.com/office/drawing/2014/main" id="{DE14E09B-B0B1-59DC-8E33-34A44B5A72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2" t="25377" r="16824" b="27069"/>
          <a:stretch/>
        </p:blipFill>
        <p:spPr>
          <a:xfrm>
            <a:off x="10353319" y="5191659"/>
            <a:ext cx="1648835" cy="409610"/>
          </a:xfrm>
          <a:prstGeom prst="rect">
            <a:avLst/>
          </a:prstGeom>
        </p:spPr>
      </p:pic>
      <p:pic>
        <p:nvPicPr>
          <p:cNvPr id="41" name="Picture 40" descr="A close up of a tube&#10;&#10;AI-generated content may be incorrect.">
            <a:extLst>
              <a:ext uri="{FF2B5EF4-FFF2-40B4-BE49-F238E27FC236}">
                <a16:creationId xmlns:a16="http://schemas.microsoft.com/office/drawing/2014/main" id="{A415D9FB-221E-5DA3-50F3-B9E9B3E510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0" t="14281" r="32414" b="16927"/>
          <a:stretch/>
        </p:blipFill>
        <p:spPr>
          <a:xfrm>
            <a:off x="8577478" y="5075292"/>
            <a:ext cx="1016052" cy="681519"/>
          </a:xfrm>
          <a:prstGeom prst="rect">
            <a:avLst/>
          </a:prstGeom>
        </p:spPr>
      </p:pic>
      <p:sp>
        <p:nvSpPr>
          <p:cNvPr id="42" name="Plus Sign 41">
            <a:extLst>
              <a:ext uri="{FF2B5EF4-FFF2-40B4-BE49-F238E27FC236}">
                <a16:creationId xmlns:a16="http://schemas.microsoft.com/office/drawing/2014/main" id="{544F429E-A7B1-5500-4F55-DF54837F470D}"/>
              </a:ext>
            </a:extLst>
          </p:cNvPr>
          <p:cNvSpPr/>
          <p:nvPr/>
        </p:nvSpPr>
        <p:spPr>
          <a:xfrm>
            <a:off x="9912249" y="5276095"/>
            <a:ext cx="228600" cy="261874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  <p:pic>
        <p:nvPicPr>
          <p:cNvPr id="43" name="Picture 42" descr="A close up of a tube&#10;&#10;AI-generated content may be incorrect.">
            <a:extLst>
              <a:ext uri="{FF2B5EF4-FFF2-40B4-BE49-F238E27FC236}">
                <a16:creationId xmlns:a16="http://schemas.microsoft.com/office/drawing/2014/main" id="{2860D6E7-7476-C7D1-AE36-020BACAF5C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0" t="14281" r="32414" b="16927"/>
          <a:stretch/>
        </p:blipFill>
        <p:spPr>
          <a:xfrm>
            <a:off x="6264629" y="5067008"/>
            <a:ext cx="1016052" cy="681519"/>
          </a:xfrm>
          <a:prstGeom prst="rect">
            <a:avLst/>
          </a:prstGeom>
        </p:spPr>
      </p:pic>
      <p:pic>
        <p:nvPicPr>
          <p:cNvPr id="45" name="Picture 44" descr="A close up of a tube&#10;&#10;AI-generated content may be incorrect.">
            <a:extLst>
              <a:ext uri="{FF2B5EF4-FFF2-40B4-BE49-F238E27FC236}">
                <a16:creationId xmlns:a16="http://schemas.microsoft.com/office/drawing/2014/main" id="{5C714306-9D3D-AA65-2AAA-5E668F0DF0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0" t="14281" r="32414" b="16927"/>
          <a:stretch/>
        </p:blipFill>
        <p:spPr>
          <a:xfrm>
            <a:off x="4170372" y="5066272"/>
            <a:ext cx="1016052" cy="681519"/>
          </a:xfrm>
          <a:prstGeom prst="rect">
            <a:avLst/>
          </a:prstGeom>
        </p:spPr>
      </p:pic>
      <p:pic>
        <p:nvPicPr>
          <p:cNvPr id="47" name="Picture 46" descr="A close up of a tube&#10;&#10;AI-generated content may be incorrect.">
            <a:extLst>
              <a:ext uri="{FF2B5EF4-FFF2-40B4-BE49-F238E27FC236}">
                <a16:creationId xmlns:a16="http://schemas.microsoft.com/office/drawing/2014/main" id="{944FF657-1C12-BB09-FAE4-ACAF1BDEE0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0" t="14281" r="32414" b="16927"/>
          <a:stretch/>
        </p:blipFill>
        <p:spPr>
          <a:xfrm>
            <a:off x="2647221" y="5072121"/>
            <a:ext cx="1016052" cy="681519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796628C5-D693-7DC3-9E0B-CE4D61336301}"/>
              </a:ext>
            </a:extLst>
          </p:cNvPr>
          <p:cNvSpPr txBox="1"/>
          <p:nvPr/>
        </p:nvSpPr>
        <p:spPr>
          <a:xfrm>
            <a:off x="2930506" y="6127642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Separate RF systems</a:t>
            </a:r>
            <a:endParaRPr lang="en-150" dirty="0"/>
          </a:p>
        </p:txBody>
      </p:sp>
      <p:sp>
        <p:nvSpPr>
          <p:cNvPr id="49" name="Right Brace 48">
            <a:extLst>
              <a:ext uri="{FF2B5EF4-FFF2-40B4-BE49-F238E27FC236}">
                <a16:creationId xmlns:a16="http://schemas.microsoft.com/office/drawing/2014/main" id="{EB7D25DE-2D38-8339-7455-32B9426DC120}"/>
              </a:ext>
            </a:extLst>
          </p:cNvPr>
          <p:cNvSpPr/>
          <p:nvPr/>
        </p:nvSpPr>
        <p:spPr>
          <a:xfrm rot="5400000">
            <a:off x="3717830" y="4660016"/>
            <a:ext cx="431150" cy="257236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0906A5C-9427-A641-E325-F5ACBDF01D5C}"/>
              </a:ext>
            </a:extLst>
          </p:cNvPr>
          <p:cNvSpPr txBox="1"/>
          <p:nvPr/>
        </p:nvSpPr>
        <p:spPr>
          <a:xfrm>
            <a:off x="7852966" y="6127642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Common RF system</a:t>
            </a:r>
            <a:endParaRPr lang="en-150" dirty="0"/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AA82CC7C-030E-74CB-B129-6D5835B10AA5}"/>
              </a:ext>
            </a:extLst>
          </p:cNvPr>
          <p:cNvSpPr/>
          <p:nvPr/>
        </p:nvSpPr>
        <p:spPr>
          <a:xfrm rot="5400000">
            <a:off x="8948724" y="3067966"/>
            <a:ext cx="369331" cy="573752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9474952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E41EA-3433-12FC-F854-05266D38E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SPS Longitudinal damper model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47C1A1-9097-56BC-B140-2E99EA3C9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45218-EFE8-4AFD-8563-7EF7F84D4617}" type="slidenum">
              <a:rPr lang="en-150" smtClean="0"/>
              <a:pPr/>
              <a:t>35</a:t>
            </a:fld>
            <a:endParaRPr lang="en-15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960DF1-6756-A357-1311-E0C953B57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602" y="1094610"/>
            <a:ext cx="10268730" cy="57614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1BA667-5DC6-6F02-457C-94373449B538}"/>
              </a:ext>
            </a:extLst>
          </p:cNvPr>
          <p:cNvSpPr txBox="1"/>
          <p:nvPr/>
        </p:nvSpPr>
        <p:spPr>
          <a:xfrm>
            <a:off x="8084743" y="1159152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hlinkClick r:id="rId3"/>
              </a:rPr>
              <a:t>RF seminar of I. Stachon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31717431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6A2D0-F988-D783-87E9-289891EE4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9E1E248-6745-0DF1-2044-3C2A5C817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491" y="1117608"/>
            <a:ext cx="10232411" cy="57403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706ACD-A343-1848-2258-4E0DE31EF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SPS Longitudinal damper model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C69E36-47B3-3A16-30B0-2B1329114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45218-EFE8-4AFD-8563-7EF7F84D4617}" type="slidenum">
              <a:rPr lang="en-150" smtClean="0"/>
              <a:pPr/>
              <a:t>36</a:t>
            </a:fld>
            <a:endParaRPr lang="en-15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117448-5A5C-5335-DC92-9FC58FFDABD2}"/>
              </a:ext>
            </a:extLst>
          </p:cNvPr>
          <p:cNvSpPr txBox="1"/>
          <p:nvPr/>
        </p:nvSpPr>
        <p:spPr>
          <a:xfrm>
            <a:off x="9108746" y="1117608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hlinkClick r:id="rId3"/>
              </a:rPr>
              <a:t>RF seminar of I. Stachon</a:t>
            </a:r>
            <a:endParaRPr lang="en-GB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908F80-F2BD-D731-F511-9C0C39207558}"/>
              </a:ext>
            </a:extLst>
          </p:cNvPr>
          <p:cNvSpPr txBox="1"/>
          <p:nvPr/>
        </p:nvSpPr>
        <p:spPr>
          <a:xfrm>
            <a:off x="806491" y="5094061"/>
            <a:ext cx="3800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Details are in </a:t>
            </a:r>
            <a:r>
              <a:rPr lang="en-US" dirty="0">
                <a:hlinkClick r:id="rId4"/>
              </a:rPr>
              <a:t>the EDMS document</a:t>
            </a:r>
            <a:r>
              <a:rPr lang="en-GB" dirty="0">
                <a:hlinkClick r:id="rId4"/>
              </a:rPr>
              <a:t> </a:t>
            </a:r>
            <a:r>
              <a:rPr lang="en-GB" dirty="0"/>
              <a:t>prepared by P. Baudrenghien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4749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F4E0F-3822-E1DB-F5C1-42F955268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Higher-order mode power</a:t>
            </a:r>
            <a:endParaRPr lang="en-150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E83D914-E85B-6079-1B09-F9F79F8EB60A}"/>
                  </a:ext>
                </a:extLst>
              </p:cNvPr>
              <p:cNvSpPr txBox="1"/>
              <p:nvPr/>
            </p:nvSpPr>
            <p:spPr>
              <a:xfrm>
                <a:off x="368668" y="5221765"/>
                <a:ext cx="11454664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Unavoidable 15 kW increase in HOM power compared to single-cell design for option 1 and potentially up to 10 kW deposited in resonance mode </a:t>
                </a:r>
                <a:r>
                  <a:rPr lang="en-US" sz="2000" i="1" dirty="0">
                    <a:solidFill>
                      <a:srgbClr val="0070C0"/>
                    </a:solidFill>
                  </a:rPr>
                  <a:t>(</a:t>
                </a:r>
                <a:r>
                  <a:rPr lang="en-US" sz="2000" i="1" dirty="0">
                    <a:solidFill>
                      <a:srgbClr val="0563C1"/>
                    </a:solidFill>
                    <a:hlinkClick r:id="rId2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S.</a:t>
                </a:r>
                <a:r>
                  <a:rPr lang="en-US" sz="2000" i="1" dirty="0">
                    <a:solidFill>
                      <a:srgbClr val="0070C0"/>
                    </a:solidFill>
                    <a:hlinkClick r:id="rId2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 Gorgi Zadeh, 23.01.2024</a:t>
                </a:r>
                <a:r>
                  <a:rPr lang="en-US" sz="2000" i="1" dirty="0">
                    <a:solidFill>
                      <a:srgbClr val="0070C0"/>
                    </a:solidFill>
                  </a:rPr>
                  <a:t>)</a:t>
                </a:r>
                <a:endParaRPr lang="en-GB" sz="2000" i="1" dirty="0">
                  <a:solidFill>
                    <a:srgbClr val="0070C0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GB" sz="2000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2000" dirty="0"/>
                  <a:t> Verification of possible reduction of the tapering angle at the extremities of the cavity string is ongoing </a:t>
                </a:r>
                <a:r>
                  <a:rPr lang="en-GB" sz="2000" i="1" dirty="0">
                    <a:solidFill>
                      <a:srgbClr val="0070C0"/>
                    </a:solidFill>
                  </a:rPr>
                  <a:t>(</a:t>
                </a:r>
                <a:r>
                  <a:rPr lang="en-GB" sz="2000" i="1" dirty="0">
                    <a:solidFill>
                      <a:srgbClr val="0070C0"/>
                    </a:solidFill>
                    <a:hlinkClick r:id="rId3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K. Canderan, 29.10.2024</a:t>
                </a:r>
                <a:r>
                  <a:rPr lang="en-GB" sz="2000" i="1" dirty="0">
                    <a:solidFill>
                      <a:srgbClr val="0070C0"/>
                    </a:solidFill>
                  </a:rPr>
                  <a:t>)</a:t>
                </a:r>
                <a:endParaRPr lang="en-US" sz="2000" i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E83D914-E85B-6079-1B09-F9F79F8EB6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668" y="5221765"/>
                <a:ext cx="11454664" cy="1323439"/>
              </a:xfrm>
              <a:prstGeom prst="rect">
                <a:avLst/>
              </a:prstGeom>
              <a:blipFill>
                <a:blip r:embed="rId4"/>
                <a:stretch>
                  <a:fillRect l="-532" t="-2304" b="-7834"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EC07E12-7798-4C22-5804-03926C662133}"/>
                  </a:ext>
                </a:extLst>
              </p:cNvPr>
              <p:cNvSpPr txBox="1"/>
              <p:nvPr/>
            </p:nvSpPr>
            <p:spPr>
              <a:xfrm>
                <a:off x="3261645" y="1020360"/>
                <a:ext cx="4025076" cy="8392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HOM</m:t>
                          </m:r>
                        </m:sub>
                      </m:sSub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DC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nary>
                        <m:naryPr>
                          <m:chr m:val="∑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=−∞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Re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2000" b="0" i="0" smtClean="0">
                                          <a:latin typeface="Cambria Math" panose="02040503050406030204" pitchFamily="18" charset="0"/>
                                        </a:rPr>
                                        <m:t>rev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EC07E12-7798-4C22-5804-03926C6621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1645" y="1020360"/>
                <a:ext cx="4025076" cy="83926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E36B145D-E967-A9CF-925D-EA3261616FC0}"/>
              </a:ext>
            </a:extLst>
          </p:cNvPr>
          <p:cNvSpPr txBox="1"/>
          <p:nvPr/>
        </p:nvSpPr>
        <p:spPr>
          <a:xfrm>
            <a:off x="9527388" y="2456785"/>
            <a:ext cx="30054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solidFill>
                  <a:srgbClr val="0070C0"/>
                </a:solidFill>
              </a:rPr>
              <a:t>K. Oide, 06.11.2024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897891-9612-7D8C-4881-19EFF70C1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45218-EFE8-4AFD-8563-7EF7F84D4617}" type="slidenum">
              <a:rPr lang="en-150" smtClean="0"/>
              <a:pPr/>
              <a:t>37</a:t>
            </a:fld>
            <a:endParaRPr lang="en-15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D8A3918-1C90-6661-4120-F4E9BB454DC1}"/>
              </a:ext>
            </a:extLst>
          </p:cNvPr>
          <p:cNvSpPr txBox="1"/>
          <p:nvPr/>
        </p:nvSpPr>
        <p:spPr>
          <a:xfrm>
            <a:off x="-145054" y="3429000"/>
            <a:ext cx="1795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 coaxial </a:t>
            </a:r>
            <a:br>
              <a:rPr lang="en-US" dirty="0"/>
            </a:br>
            <a:r>
              <a:rPr lang="en-US" dirty="0"/>
              <a:t>HOM couplers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E3B4F7F-AF7F-63C2-0F2F-C740FD2FB856}"/>
              </a:ext>
            </a:extLst>
          </p:cNvPr>
          <p:cNvGrpSpPr/>
          <p:nvPr/>
        </p:nvGrpSpPr>
        <p:grpSpPr>
          <a:xfrm>
            <a:off x="531433" y="3724427"/>
            <a:ext cx="6006502" cy="1136904"/>
            <a:chOff x="470501" y="3139708"/>
            <a:chExt cx="6006502" cy="1136904"/>
          </a:xfrm>
        </p:grpSpPr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AD30FC7B-F518-A6B1-55A9-41F0E6571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1159" y="3608076"/>
              <a:ext cx="5288138" cy="56634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46">
                  <a:extLst>
                    <a:ext uri="{FF2B5EF4-FFF2-40B4-BE49-F238E27FC236}">
                      <a16:creationId xmlns:a16="http://schemas.microsoft.com/office/drawing/2014/main" id="{734C3605-C8E6-B17A-A21C-CAEDE05BDA10}"/>
                    </a:ext>
                  </a:extLst>
                </p:cNvPr>
                <p:cNvSpPr txBox="1"/>
                <p:nvPr/>
              </p:nvSpPr>
              <p:spPr>
                <a:xfrm>
                  <a:off x="2256146" y="3139708"/>
                  <a:ext cx="2408801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r>
                    <a:rPr lang="en-US" sz="1600" b="1" dirty="0">
                      <a:solidFill>
                        <a:srgbClr val="FF0000"/>
                      </a:solidFill>
                    </a:rPr>
                    <a:t>Option 2</a:t>
                  </a:r>
                  <a:r>
                    <a:rPr lang="en-US" sz="1600" b="0" dirty="0">
                      <a:solidFill>
                        <a:srgbClr val="FF0000"/>
                      </a:solidFill>
                    </a:rPr>
                    <a:t>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b="0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600" i="0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HOM</m:t>
                          </m:r>
                        </m:sub>
                      </m:sSub>
                      <m:r>
                        <a:rPr lang="en-US" sz="1600" b="0" i="1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≈65.1</m:t>
                      </m:r>
                      <m:r>
                        <a:rPr lang="en-US" sz="1600" i="1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i="0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kW</m:t>
                      </m:r>
                    </m:oMath>
                  </a14:m>
                  <a:endParaRPr lang="en-GB" sz="16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TextBox 46">
                  <a:extLst>
                    <a:ext uri="{FF2B5EF4-FFF2-40B4-BE49-F238E27FC236}">
                      <a16:creationId xmlns:a16="http://schemas.microsoft.com/office/drawing/2014/main" id="{734C3605-C8E6-B17A-A21C-CAEDE05BDA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146" y="3139708"/>
                  <a:ext cx="2408801" cy="246221"/>
                </a:xfrm>
                <a:prstGeom prst="rect">
                  <a:avLst/>
                </a:prstGeom>
                <a:blipFill>
                  <a:blip r:embed="rId7"/>
                  <a:stretch>
                    <a:fillRect l="-5063" t="-27500" r="-1772" b="-50000"/>
                  </a:stretch>
                </a:blipFill>
              </p:spPr>
              <p:txBody>
                <a:bodyPr/>
                <a:lstStyle/>
                <a:p>
                  <a:r>
                    <a:rPr lang="en-150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4" name="TextBox 47">
              <a:extLst>
                <a:ext uri="{FF2B5EF4-FFF2-40B4-BE49-F238E27FC236}">
                  <a16:creationId xmlns:a16="http://schemas.microsoft.com/office/drawing/2014/main" id="{0059E431-7173-5A5C-F989-EEEA31024AF4}"/>
                </a:ext>
              </a:extLst>
            </p:cNvPr>
            <p:cNvSpPr txBox="1"/>
            <p:nvPr/>
          </p:nvSpPr>
          <p:spPr>
            <a:xfrm>
              <a:off x="470501" y="3686053"/>
              <a:ext cx="48731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200" b="1" dirty="0">
                  <a:solidFill>
                    <a:schemeClr val="tx2"/>
                  </a:solidFill>
                </a:rPr>
                <a:t>2.3 kW</a:t>
              </a:r>
            </a:p>
          </p:txBody>
        </p:sp>
        <p:sp>
          <p:nvSpPr>
            <p:cNvPr id="85" name="TextBox 48">
              <a:extLst>
                <a:ext uri="{FF2B5EF4-FFF2-40B4-BE49-F238E27FC236}">
                  <a16:creationId xmlns:a16="http://schemas.microsoft.com/office/drawing/2014/main" id="{F4CF133C-93A7-8DA6-B901-33505E951B5E}"/>
                </a:ext>
              </a:extLst>
            </p:cNvPr>
            <p:cNvSpPr txBox="1"/>
            <p:nvPr/>
          </p:nvSpPr>
          <p:spPr>
            <a:xfrm>
              <a:off x="1084815" y="3505655"/>
              <a:ext cx="48731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200" b="1" dirty="0">
                  <a:solidFill>
                    <a:schemeClr val="tx2"/>
                  </a:solidFill>
                </a:rPr>
                <a:t>4.2 kW</a:t>
              </a:r>
            </a:p>
          </p:txBody>
        </p:sp>
        <p:sp>
          <p:nvSpPr>
            <p:cNvPr id="86" name="TextBox 49">
              <a:extLst>
                <a:ext uri="{FF2B5EF4-FFF2-40B4-BE49-F238E27FC236}">
                  <a16:creationId xmlns:a16="http://schemas.microsoft.com/office/drawing/2014/main" id="{E3D6B7AE-B7B8-36E7-C2F7-31826C051939}"/>
                </a:ext>
              </a:extLst>
            </p:cNvPr>
            <p:cNvSpPr txBox="1"/>
            <p:nvPr/>
          </p:nvSpPr>
          <p:spPr>
            <a:xfrm>
              <a:off x="1115211" y="4070703"/>
              <a:ext cx="48731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200" b="1" dirty="0">
                  <a:solidFill>
                    <a:schemeClr val="tx2"/>
                  </a:solidFill>
                </a:rPr>
                <a:t>6.8 kW</a:t>
              </a:r>
            </a:p>
          </p:txBody>
        </p:sp>
        <p:sp>
          <p:nvSpPr>
            <p:cNvPr id="87" name="TextBox 50">
              <a:extLst>
                <a:ext uri="{FF2B5EF4-FFF2-40B4-BE49-F238E27FC236}">
                  <a16:creationId xmlns:a16="http://schemas.microsoft.com/office/drawing/2014/main" id="{FB18892A-7DA5-ECF2-3C9C-A003D114B6E8}"/>
                </a:ext>
              </a:extLst>
            </p:cNvPr>
            <p:cNvSpPr txBox="1"/>
            <p:nvPr/>
          </p:nvSpPr>
          <p:spPr>
            <a:xfrm>
              <a:off x="2146480" y="3492609"/>
              <a:ext cx="48731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200" b="1" dirty="0">
                  <a:solidFill>
                    <a:schemeClr val="tx2"/>
                  </a:solidFill>
                </a:rPr>
                <a:t>4.3 kW</a:t>
              </a:r>
            </a:p>
          </p:txBody>
        </p:sp>
        <p:sp>
          <p:nvSpPr>
            <p:cNvPr id="88" name="TextBox 51">
              <a:extLst>
                <a:ext uri="{FF2B5EF4-FFF2-40B4-BE49-F238E27FC236}">
                  <a16:creationId xmlns:a16="http://schemas.microsoft.com/office/drawing/2014/main" id="{77EEEDAF-0FA7-D49F-A8B7-44F6D7F6B45E}"/>
                </a:ext>
              </a:extLst>
            </p:cNvPr>
            <p:cNvSpPr txBox="1"/>
            <p:nvPr/>
          </p:nvSpPr>
          <p:spPr>
            <a:xfrm>
              <a:off x="2270606" y="4091946"/>
              <a:ext cx="48731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200" b="1" dirty="0">
                  <a:solidFill>
                    <a:schemeClr val="tx2"/>
                  </a:solidFill>
                </a:rPr>
                <a:t>5.9 kW</a:t>
              </a:r>
            </a:p>
          </p:txBody>
        </p:sp>
        <p:sp>
          <p:nvSpPr>
            <p:cNvPr id="89" name="TextBox 52">
              <a:extLst>
                <a:ext uri="{FF2B5EF4-FFF2-40B4-BE49-F238E27FC236}">
                  <a16:creationId xmlns:a16="http://schemas.microsoft.com/office/drawing/2014/main" id="{C3AF3103-3080-EFBE-5C6A-197A9637DB49}"/>
                </a:ext>
              </a:extLst>
            </p:cNvPr>
            <p:cNvSpPr txBox="1"/>
            <p:nvPr/>
          </p:nvSpPr>
          <p:spPr>
            <a:xfrm>
              <a:off x="3252524" y="3505655"/>
              <a:ext cx="48731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200" b="1" dirty="0">
                  <a:solidFill>
                    <a:schemeClr val="tx2"/>
                  </a:solidFill>
                </a:rPr>
                <a:t>5.1 kW</a:t>
              </a:r>
            </a:p>
          </p:txBody>
        </p:sp>
        <p:sp>
          <p:nvSpPr>
            <p:cNvPr id="90" name="TextBox 53">
              <a:extLst>
                <a:ext uri="{FF2B5EF4-FFF2-40B4-BE49-F238E27FC236}">
                  <a16:creationId xmlns:a16="http://schemas.microsoft.com/office/drawing/2014/main" id="{4321BE7F-9D14-AFEA-40A7-01FC4684462D}"/>
                </a:ext>
              </a:extLst>
            </p:cNvPr>
            <p:cNvSpPr txBox="1"/>
            <p:nvPr/>
          </p:nvSpPr>
          <p:spPr>
            <a:xfrm>
              <a:off x="3315145" y="4066356"/>
              <a:ext cx="48731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200" b="1" dirty="0">
                  <a:solidFill>
                    <a:schemeClr val="tx2"/>
                  </a:solidFill>
                </a:rPr>
                <a:t>6.5 kW</a:t>
              </a:r>
            </a:p>
          </p:txBody>
        </p:sp>
        <p:sp>
          <p:nvSpPr>
            <p:cNvPr id="91" name="TextBox 54">
              <a:extLst>
                <a:ext uri="{FF2B5EF4-FFF2-40B4-BE49-F238E27FC236}">
                  <a16:creationId xmlns:a16="http://schemas.microsoft.com/office/drawing/2014/main" id="{B4F431E1-2B04-0AF7-0201-F51A54DAF840}"/>
                </a:ext>
              </a:extLst>
            </p:cNvPr>
            <p:cNvSpPr txBox="1"/>
            <p:nvPr/>
          </p:nvSpPr>
          <p:spPr>
            <a:xfrm>
              <a:off x="4177635" y="3515743"/>
              <a:ext cx="48731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200" b="1" dirty="0">
                  <a:solidFill>
                    <a:schemeClr val="tx2"/>
                  </a:solidFill>
                </a:rPr>
                <a:t>5.5 kW</a:t>
              </a:r>
            </a:p>
          </p:txBody>
        </p:sp>
        <p:sp>
          <p:nvSpPr>
            <p:cNvPr id="92" name="TextBox 55">
              <a:extLst>
                <a:ext uri="{FF2B5EF4-FFF2-40B4-BE49-F238E27FC236}">
                  <a16:creationId xmlns:a16="http://schemas.microsoft.com/office/drawing/2014/main" id="{8658FC8E-C7C6-E0BF-1B2D-29FB051102F5}"/>
                </a:ext>
              </a:extLst>
            </p:cNvPr>
            <p:cNvSpPr txBox="1"/>
            <p:nvPr/>
          </p:nvSpPr>
          <p:spPr>
            <a:xfrm>
              <a:off x="4407652" y="4066356"/>
              <a:ext cx="48731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200" b="1" dirty="0">
                  <a:solidFill>
                    <a:schemeClr val="tx2"/>
                  </a:solidFill>
                </a:rPr>
                <a:t>6.1 kW</a:t>
              </a:r>
            </a:p>
          </p:txBody>
        </p:sp>
        <p:sp>
          <p:nvSpPr>
            <p:cNvPr id="93" name="TextBox 56">
              <a:extLst>
                <a:ext uri="{FF2B5EF4-FFF2-40B4-BE49-F238E27FC236}">
                  <a16:creationId xmlns:a16="http://schemas.microsoft.com/office/drawing/2014/main" id="{7954F60F-2532-17F5-94DF-B4A64E754BED}"/>
                </a:ext>
              </a:extLst>
            </p:cNvPr>
            <p:cNvSpPr txBox="1"/>
            <p:nvPr/>
          </p:nvSpPr>
          <p:spPr>
            <a:xfrm>
              <a:off x="5318813" y="3518128"/>
              <a:ext cx="48731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200" b="1" dirty="0">
                  <a:solidFill>
                    <a:schemeClr val="tx2"/>
                  </a:solidFill>
                </a:rPr>
                <a:t>4.8 kW</a:t>
              </a:r>
            </a:p>
          </p:txBody>
        </p:sp>
        <p:sp>
          <p:nvSpPr>
            <p:cNvPr id="94" name="TextBox 57">
              <a:extLst>
                <a:ext uri="{FF2B5EF4-FFF2-40B4-BE49-F238E27FC236}">
                  <a16:creationId xmlns:a16="http://schemas.microsoft.com/office/drawing/2014/main" id="{1C8862B0-D059-C5C8-006E-0389A059E4B6}"/>
                </a:ext>
              </a:extLst>
            </p:cNvPr>
            <p:cNvSpPr txBox="1"/>
            <p:nvPr/>
          </p:nvSpPr>
          <p:spPr>
            <a:xfrm>
              <a:off x="5517857" y="4067792"/>
              <a:ext cx="48731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200" b="1" dirty="0">
                  <a:solidFill>
                    <a:schemeClr val="tx2"/>
                  </a:solidFill>
                </a:rPr>
                <a:t>6.4 kW</a:t>
              </a:r>
            </a:p>
          </p:txBody>
        </p:sp>
        <p:sp>
          <p:nvSpPr>
            <p:cNvPr id="95" name="TextBox 58">
              <a:extLst>
                <a:ext uri="{FF2B5EF4-FFF2-40B4-BE49-F238E27FC236}">
                  <a16:creationId xmlns:a16="http://schemas.microsoft.com/office/drawing/2014/main" id="{D99E2A6E-E8A3-A292-48C6-45EA226B898A}"/>
                </a:ext>
              </a:extLst>
            </p:cNvPr>
            <p:cNvSpPr txBox="1"/>
            <p:nvPr/>
          </p:nvSpPr>
          <p:spPr>
            <a:xfrm>
              <a:off x="5989690" y="3700409"/>
              <a:ext cx="48731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200" b="1" dirty="0">
                  <a:solidFill>
                    <a:schemeClr val="tx2"/>
                  </a:solidFill>
                </a:rPr>
                <a:t>6.4 kW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DA10C73-6C29-881B-A0BA-9484BEE82AA1}"/>
              </a:ext>
            </a:extLst>
          </p:cNvPr>
          <p:cNvGrpSpPr/>
          <p:nvPr/>
        </p:nvGrpSpPr>
        <p:grpSpPr>
          <a:xfrm>
            <a:off x="531433" y="2259629"/>
            <a:ext cx="6006502" cy="1213216"/>
            <a:chOff x="470501" y="3063396"/>
            <a:chExt cx="6006502" cy="1213216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9444C943-D3BD-7C17-5152-2CFFCA992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1159" y="3608076"/>
              <a:ext cx="5288138" cy="56634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15">
                  <a:extLst>
                    <a:ext uri="{FF2B5EF4-FFF2-40B4-BE49-F238E27FC236}">
                      <a16:creationId xmlns:a16="http://schemas.microsoft.com/office/drawing/2014/main" id="{D60DC7EA-38A5-C10A-7397-EBFE755937B4}"/>
                    </a:ext>
                  </a:extLst>
                </p:cNvPr>
                <p:cNvSpPr txBox="1"/>
                <p:nvPr/>
              </p:nvSpPr>
              <p:spPr>
                <a:xfrm>
                  <a:off x="2256147" y="3063396"/>
                  <a:ext cx="2408801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r>
                    <a:rPr lang="en-US" sz="1600" b="1" dirty="0">
                      <a:solidFill>
                        <a:srgbClr val="FF0000"/>
                      </a:solidFill>
                    </a:rPr>
                    <a:t>Option 1</a:t>
                  </a:r>
                  <a:r>
                    <a:rPr lang="en-US" sz="1600" b="0" dirty="0">
                      <a:solidFill>
                        <a:srgbClr val="FF0000"/>
                      </a:solidFill>
                    </a:rPr>
                    <a:t>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b="0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600" i="0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HOM</m:t>
                          </m:r>
                        </m:sub>
                      </m:sSub>
                      <m:r>
                        <a:rPr lang="en-US" sz="1600" b="0" i="1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≈57.2</m:t>
                      </m:r>
                      <m:r>
                        <a:rPr lang="en-US" sz="1600" i="1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i="0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kW</m:t>
                      </m:r>
                    </m:oMath>
                  </a14:m>
                  <a:endParaRPr lang="en-GB" sz="16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9" name="TextBox 15">
                  <a:extLst>
                    <a:ext uri="{FF2B5EF4-FFF2-40B4-BE49-F238E27FC236}">
                      <a16:creationId xmlns:a16="http://schemas.microsoft.com/office/drawing/2014/main" id="{D60DC7EA-38A5-C10A-7397-EBFE755937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147" y="3063396"/>
                  <a:ext cx="2408801" cy="246221"/>
                </a:xfrm>
                <a:prstGeom prst="rect">
                  <a:avLst/>
                </a:prstGeom>
                <a:blipFill>
                  <a:blip r:embed="rId8"/>
                  <a:stretch>
                    <a:fillRect l="-5063" t="-27500" r="-1772" b="-50000"/>
                  </a:stretch>
                </a:blipFill>
              </p:spPr>
              <p:txBody>
                <a:bodyPr/>
                <a:lstStyle/>
                <a:p>
                  <a:r>
                    <a:rPr lang="en-150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0" name="TextBox 16">
              <a:extLst>
                <a:ext uri="{FF2B5EF4-FFF2-40B4-BE49-F238E27FC236}">
                  <a16:creationId xmlns:a16="http://schemas.microsoft.com/office/drawing/2014/main" id="{482F6807-64AC-A270-ABE5-52605AEDC140}"/>
                </a:ext>
              </a:extLst>
            </p:cNvPr>
            <p:cNvSpPr txBox="1"/>
            <p:nvPr/>
          </p:nvSpPr>
          <p:spPr>
            <a:xfrm>
              <a:off x="470501" y="3686053"/>
              <a:ext cx="48731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200" b="1" dirty="0">
                  <a:solidFill>
                    <a:schemeClr val="tx2"/>
                  </a:solidFill>
                </a:rPr>
                <a:t>1.9 kW</a:t>
              </a:r>
            </a:p>
          </p:txBody>
        </p:sp>
        <p:sp>
          <p:nvSpPr>
            <p:cNvPr id="71" name="TextBox 17">
              <a:extLst>
                <a:ext uri="{FF2B5EF4-FFF2-40B4-BE49-F238E27FC236}">
                  <a16:creationId xmlns:a16="http://schemas.microsoft.com/office/drawing/2014/main" id="{0B65A8C5-B161-F18B-C7EF-97B048FC6778}"/>
                </a:ext>
              </a:extLst>
            </p:cNvPr>
            <p:cNvSpPr txBox="1"/>
            <p:nvPr/>
          </p:nvSpPr>
          <p:spPr>
            <a:xfrm>
              <a:off x="1084815" y="3505655"/>
              <a:ext cx="48731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200" b="1" dirty="0">
                  <a:solidFill>
                    <a:schemeClr val="tx2"/>
                  </a:solidFill>
                </a:rPr>
                <a:t>3.7 kW</a:t>
              </a:r>
            </a:p>
          </p:txBody>
        </p:sp>
        <p:sp>
          <p:nvSpPr>
            <p:cNvPr id="72" name="TextBox 18">
              <a:extLst>
                <a:ext uri="{FF2B5EF4-FFF2-40B4-BE49-F238E27FC236}">
                  <a16:creationId xmlns:a16="http://schemas.microsoft.com/office/drawing/2014/main" id="{9EC51CDB-8ADF-4CBC-E4A2-212A1EEB1838}"/>
                </a:ext>
              </a:extLst>
            </p:cNvPr>
            <p:cNvSpPr txBox="1"/>
            <p:nvPr/>
          </p:nvSpPr>
          <p:spPr>
            <a:xfrm>
              <a:off x="1115211" y="4070703"/>
              <a:ext cx="48731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200" b="1" dirty="0">
                  <a:solidFill>
                    <a:schemeClr val="tx2"/>
                  </a:solidFill>
                </a:rPr>
                <a:t>6.1 kW</a:t>
              </a:r>
            </a:p>
          </p:txBody>
        </p:sp>
        <p:sp>
          <p:nvSpPr>
            <p:cNvPr id="73" name="TextBox 19">
              <a:extLst>
                <a:ext uri="{FF2B5EF4-FFF2-40B4-BE49-F238E27FC236}">
                  <a16:creationId xmlns:a16="http://schemas.microsoft.com/office/drawing/2014/main" id="{48568654-1E8F-9772-4052-FF68DB51BBAC}"/>
                </a:ext>
              </a:extLst>
            </p:cNvPr>
            <p:cNvSpPr txBox="1"/>
            <p:nvPr/>
          </p:nvSpPr>
          <p:spPr>
            <a:xfrm>
              <a:off x="2146480" y="3492609"/>
              <a:ext cx="48731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200" b="1" dirty="0">
                  <a:solidFill>
                    <a:schemeClr val="tx2"/>
                  </a:solidFill>
                </a:rPr>
                <a:t>3.7 kW</a:t>
              </a:r>
            </a:p>
          </p:txBody>
        </p:sp>
        <p:sp>
          <p:nvSpPr>
            <p:cNvPr id="74" name="TextBox 20">
              <a:extLst>
                <a:ext uri="{FF2B5EF4-FFF2-40B4-BE49-F238E27FC236}">
                  <a16:creationId xmlns:a16="http://schemas.microsoft.com/office/drawing/2014/main" id="{AC24EDCD-7337-D976-3AFF-0F32183E6944}"/>
                </a:ext>
              </a:extLst>
            </p:cNvPr>
            <p:cNvSpPr txBox="1"/>
            <p:nvPr/>
          </p:nvSpPr>
          <p:spPr>
            <a:xfrm>
              <a:off x="2270606" y="4091946"/>
              <a:ext cx="48731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200" b="1" dirty="0">
                  <a:solidFill>
                    <a:schemeClr val="tx2"/>
                  </a:solidFill>
                </a:rPr>
                <a:t>5.3 kW</a:t>
              </a:r>
            </a:p>
          </p:txBody>
        </p:sp>
        <p:sp>
          <p:nvSpPr>
            <p:cNvPr id="75" name="TextBox 21">
              <a:extLst>
                <a:ext uri="{FF2B5EF4-FFF2-40B4-BE49-F238E27FC236}">
                  <a16:creationId xmlns:a16="http://schemas.microsoft.com/office/drawing/2014/main" id="{C2265F36-CE2A-12BE-A19B-6A3A0E9D7118}"/>
                </a:ext>
              </a:extLst>
            </p:cNvPr>
            <p:cNvSpPr txBox="1"/>
            <p:nvPr/>
          </p:nvSpPr>
          <p:spPr>
            <a:xfrm>
              <a:off x="3252524" y="3505655"/>
              <a:ext cx="48731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200" b="1" dirty="0">
                  <a:solidFill>
                    <a:schemeClr val="tx2"/>
                  </a:solidFill>
                </a:rPr>
                <a:t>4.5 kW</a:t>
              </a:r>
            </a:p>
          </p:txBody>
        </p:sp>
        <p:sp>
          <p:nvSpPr>
            <p:cNvPr id="76" name="TextBox 22">
              <a:extLst>
                <a:ext uri="{FF2B5EF4-FFF2-40B4-BE49-F238E27FC236}">
                  <a16:creationId xmlns:a16="http://schemas.microsoft.com/office/drawing/2014/main" id="{AC354097-7A30-3B35-0943-5A483D066746}"/>
                </a:ext>
              </a:extLst>
            </p:cNvPr>
            <p:cNvSpPr txBox="1"/>
            <p:nvPr/>
          </p:nvSpPr>
          <p:spPr>
            <a:xfrm>
              <a:off x="3315145" y="4066356"/>
              <a:ext cx="48731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200" b="1" dirty="0">
                  <a:solidFill>
                    <a:schemeClr val="tx2"/>
                  </a:solidFill>
                </a:rPr>
                <a:t>5.8 kW</a:t>
              </a:r>
            </a:p>
          </p:txBody>
        </p:sp>
        <p:sp>
          <p:nvSpPr>
            <p:cNvPr id="77" name="TextBox 23">
              <a:extLst>
                <a:ext uri="{FF2B5EF4-FFF2-40B4-BE49-F238E27FC236}">
                  <a16:creationId xmlns:a16="http://schemas.microsoft.com/office/drawing/2014/main" id="{534676F0-312F-3EC8-8AFA-09960437B779}"/>
                </a:ext>
              </a:extLst>
            </p:cNvPr>
            <p:cNvSpPr txBox="1"/>
            <p:nvPr/>
          </p:nvSpPr>
          <p:spPr>
            <a:xfrm>
              <a:off x="4177635" y="3515743"/>
              <a:ext cx="48731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200" b="1" dirty="0">
                  <a:solidFill>
                    <a:schemeClr val="tx2"/>
                  </a:solidFill>
                </a:rPr>
                <a:t>4.9 kW</a:t>
              </a:r>
            </a:p>
          </p:txBody>
        </p:sp>
        <p:sp>
          <p:nvSpPr>
            <p:cNvPr id="78" name="TextBox 24">
              <a:extLst>
                <a:ext uri="{FF2B5EF4-FFF2-40B4-BE49-F238E27FC236}">
                  <a16:creationId xmlns:a16="http://schemas.microsoft.com/office/drawing/2014/main" id="{D5DC4757-4632-A93C-5DEF-AB4C420BA654}"/>
                </a:ext>
              </a:extLst>
            </p:cNvPr>
            <p:cNvSpPr txBox="1"/>
            <p:nvPr/>
          </p:nvSpPr>
          <p:spPr>
            <a:xfrm>
              <a:off x="4407652" y="4066356"/>
              <a:ext cx="48731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200" b="1" dirty="0">
                  <a:solidFill>
                    <a:schemeClr val="tx2"/>
                  </a:solidFill>
                </a:rPr>
                <a:t>5.5 kW</a:t>
              </a:r>
            </a:p>
          </p:txBody>
        </p:sp>
        <p:sp>
          <p:nvSpPr>
            <p:cNvPr id="79" name="TextBox 25">
              <a:extLst>
                <a:ext uri="{FF2B5EF4-FFF2-40B4-BE49-F238E27FC236}">
                  <a16:creationId xmlns:a16="http://schemas.microsoft.com/office/drawing/2014/main" id="{4D2A6A2E-E23A-B2F0-CE6F-749DC851BA40}"/>
                </a:ext>
              </a:extLst>
            </p:cNvPr>
            <p:cNvSpPr txBox="1"/>
            <p:nvPr/>
          </p:nvSpPr>
          <p:spPr>
            <a:xfrm>
              <a:off x="5318813" y="3518128"/>
              <a:ext cx="48731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200" b="1" dirty="0">
                  <a:solidFill>
                    <a:schemeClr val="tx2"/>
                  </a:solidFill>
                </a:rPr>
                <a:t>4.2 kW</a:t>
              </a:r>
            </a:p>
          </p:txBody>
        </p:sp>
        <p:sp>
          <p:nvSpPr>
            <p:cNvPr id="80" name="TextBox 26">
              <a:extLst>
                <a:ext uri="{FF2B5EF4-FFF2-40B4-BE49-F238E27FC236}">
                  <a16:creationId xmlns:a16="http://schemas.microsoft.com/office/drawing/2014/main" id="{B9B220FF-0B5D-A0DE-6D2D-98B4B5B8944C}"/>
                </a:ext>
              </a:extLst>
            </p:cNvPr>
            <p:cNvSpPr txBox="1"/>
            <p:nvPr/>
          </p:nvSpPr>
          <p:spPr>
            <a:xfrm>
              <a:off x="5517857" y="4067792"/>
              <a:ext cx="48731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200" b="1" dirty="0">
                  <a:solidFill>
                    <a:schemeClr val="tx2"/>
                  </a:solidFill>
                </a:rPr>
                <a:t>5.7 kW</a:t>
              </a:r>
            </a:p>
          </p:txBody>
        </p:sp>
        <p:sp>
          <p:nvSpPr>
            <p:cNvPr id="81" name="TextBox 27">
              <a:extLst>
                <a:ext uri="{FF2B5EF4-FFF2-40B4-BE49-F238E27FC236}">
                  <a16:creationId xmlns:a16="http://schemas.microsoft.com/office/drawing/2014/main" id="{71C8DEA0-2564-7270-7539-F245AAF8E8DA}"/>
                </a:ext>
              </a:extLst>
            </p:cNvPr>
            <p:cNvSpPr txBox="1"/>
            <p:nvPr/>
          </p:nvSpPr>
          <p:spPr>
            <a:xfrm>
              <a:off x="5989690" y="3700409"/>
              <a:ext cx="48731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200" b="1" dirty="0">
                  <a:solidFill>
                    <a:schemeClr val="tx2"/>
                  </a:solidFill>
                </a:rPr>
                <a:t>5.3 kW</a:t>
              </a:r>
            </a:p>
          </p:txBody>
        </p:sp>
      </p:grpSp>
      <p:sp>
        <p:nvSpPr>
          <p:cNvPr id="47" name="Oval 46">
            <a:extLst>
              <a:ext uri="{FF2B5EF4-FFF2-40B4-BE49-F238E27FC236}">
                <a16:creationId xmlns:a16="http://schemas.microsoft.com/office/drawing/2014/main" id="{EE895673-7A38-B70E-8713-C4379FF7143F}"/>
              </a:ext>
            </a:extLst>
          </p:cNvPr>
          <p:cNvSpPr/>
          <p:nvPr/>
        </p:nvSpPr>
        <p:spPr>
          <a:xfrm>
            <a:off x="1202310" y="2873508"/>
            <a:ext cx="421630" cy="41467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FAB3AC47-0DC1-7F18-D6B4-F980792CA2B4}"/>
              </a:ext>
            </a:extLst>
          </p:cNvPr>
          <p:cNvCxnSpPr>
            <a:cxnSpLocks/>
          </p:cNvCxnSpPr>
          <p:nvPr/>
        </p:nvCxnSpPr>
        <p:spPr>
          <a:xfrm flipV="1">
            <a:off x="980539" y="3264441"/>
            <a:ext cx="212651" cy="1024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6" name="Table 95">
                <a:extLst>
                  <a:ext uri="{FF2B5EF4-FFF2-40B4-BE49-F238E27FC236}">
                    <a16:creationId xmlns:a16="http://schemas.microsoft.com/office/drawing/2014/main" id="{FF52AB66-B385-759D-105D-0ABFEED1F643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8240012" y="1278715"/>
              <a:ext cx="3548595" cy="111950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82980">
                      <a:extLst>
                        <a:ext uri="{9D8B030D-6E8A-4147-A177-3AD203B41FA5}">
                          <a16:colId xmlns:a16="http://schemas.microsoft.com/office/drawing/2014/main" val="234609198"/>
                        </a:ext>
                      </a:extLst>
                    </a:gridCol>
                    <a:gridCol w="1201479">
                      <a:extLst>
                        <a:ext uri="{9D8B030D-6E8A-4147-A177-3AD203B41FA5}">
                          <a16:colId xmlns:a16="http://schemas.microsoft.com/office/drawing/2014/main" val="3567807940"/>
                        </a:ext>
                      </a:extLst>
                    </a:gridCol>
                    <a:gridCol w="1364136">
                      <a:extLst>
                        <a:ext uri="{9D8B030D-6E8A-4147-A177-3AD203B41FA5}">
                          <a16:colId xmlns:a16="http://schemas.microsoft.com/office/drawing/2014/main" val="229074967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/>
                            <a:t>Option </a:t>
                          </a:r>
                          <a:endParaRPr lang="en-15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dirty="0" smtClean="0">
                                      <a:latin typeface="Cambria Math" panose="02040503050406030204" pitchFamily="18" charset="0"/>
                                    </a:rPr>
                                    <m:t>tot</m:t>
                                  </m:r>
                                </m:sub>
                              </m:s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b="0" dirty="0"/>
                            <a:t>(MV)</a:t>
                          </a:r>
                          <a:endParaRPr lang="en-15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𝐵𝑆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b="0" dirty="0"/>
                            <a:t> (mm) </a:t>
                          </a:r>
                          <a:endParaRPr lang="en-15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051023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  <a:endParaRPr lang="en-15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150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103</a:t>
                          </a:r>
                          <a:r>
                            <a:rPr 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.00</a:t>
                          </a:r>
                          <a:endParaRPr lang="en-150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14.6</a:t>
                          </a:r>
                          <a:endParaRPr lang="en-150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241822412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</a:t>
                          </a:r>
                          <a:endParaRPr lang="en-15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150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117.86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13.7</a:t>
                          </a:r>
                          <a:endParaRPr lang="en-150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101437443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6" name="Table 95">
                <a:extLst>
                  <a:ext uri="{FF2B5EF4-FFF2-40B4-BE49-F238E27FC236}">
                    <a16:creationId xmlns:a16="http://schemas.microsoft.com/office/drawing/2014/main" id="{FF52AB66-B385-759D-105D-0ABFEED1F64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56917508"/>
                  </p:ext>
                </p:extLst>
              </p:nvPr>
            </p:nvGraphicFramePr>
            <p:xfrm>
              <a:off x="8240012" y="1278715"/>
              <a:ext cx="3548595" cy="111950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82980">
                      <a:extLst>
                        <a:ext uri="{9D8B030D-6E8A-4147-A177-3AD203B41FA5}">
                          <a16:colId xmlns:a16="http://schemas.microsoft.com/office/drawing/2014/main" val="234609198"/>
                        </a:ext>
                      </a:extLst>
                    </a:gridCol>
                    <a:gridCol w="1201479">
                      <a:extLst>
                        <a:ext uri="{9D8B030D-6E8A-4147-A177-3AD203B41FA5}">
                          <a16:colId xmlns:a16="http://schemas.microsoft.com/office/drawing/2014/main" val="3567807940"/>
                        </a:ext>
                      </a:extLst>
                    </a:gridCol>
                    <a:gridCol w="1364136">
                      <a:extLst>
                        <a:ext uri="{9D8B030D-6E8A-4147-A177-3AD203B41FA5}">
                          <a16:colId xmlns:a16="http://schemas.microsoft.com/office/drawing/2014/main" val="2290749671"/>
                        </a:ext>
                      </a:extLst>
                    </a:gridCol>
                  </a:tblGrid>
                  <a:tr h="3778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/>
                            <a:t>Option </a:t>
                          </a:r>
                          <a:endParaRPr lang="en-15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150"/>
                        </a:p>
                      </a:txBody>
                      <a:tcPr>
                        <a:blipFill>
                          <a:blip r:embed="rId9"/>
                          <a:stretch>
                            <a:fillRect l="-81818" t="-8065" r="-115152" b="-2354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150"/>
                        </a:p>
                      </a:txBody>
                      <a:tcPr>
                        <a:blipFill>
                          <a:blip r:embed="rId9"/>
                          <a:stretch>
                            <a:fillRect l="-160714" t="-8065" r="-1786" b="-23548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051023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  <a:endParaRPr lang="en-15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150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103</a:t>
                          </a:r>
                          <a:r>
                            <a:rPr 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.00</a:t>
                          </a:r>
                          <a:endParaRPr lang="en-150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14.6</a:t>
                          </a:r>
                          <a:endParaRPr lang="en-150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241822412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</a:t>
                          </a:r>
                          <a:endParaRPr lang="en-15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150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117.86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13.7</a:t>
                          </a:r>
                          <a:endParaRPr lang="en-150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1014374438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97" name="table">
            <a:extLst>
              <a:ext uri="{FF2B5EF4-FFF2-40B4-BE49-F238E27FC236}">
                <a16:creationId xmlns:a16="http://schemas.microsoft.com/office/drawing/2014/main" id="{E837FEE7-A635-1A42-2D76-F28183671E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20924" y="3661368"/>
            <a:ext cx="5236938" cy="1138126"/>
          </a:xfrm>
          <a:prstGeom prst="rect">
            <a:avLst/>
          </a:prstGeom>
        </p:spPr>
      </p:pic>
      <p:sp>
        <p:nvSpPr>
          <p:cNvPr id="98" name="TextBox 60">
            <a:extLst>
              <a:ext uri="{FF2B5EF4-FFF2-40B4-BE49-F238E27FC236}">
                <a16:creationId xmlns:a16="http://schemas.microsoft.com/office/drawing/2014/main" id="{21023170-7BED-71F3-F504-611000734BBC}"/>
              </a:ext>
            </a:extLst>
          </p:cNvPr>
          <p:cNvSpPr txBox="1"/>
          <p:nvPr/>
        </p:nvSpPr>
        <p:spPr>
          <a:xfrm>
            <a:off x="7496521" y="3224412"/>
            <a:ext cx="388574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rgbClr val="0070C0"/>
                </a:solidFill>
              </a:rPr>
              <a:t>Tapers contribution to the HOM power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A2A7541E-D3C6-C4A8-1398-7F993307ADB1}"/>
              </a:ext>
            </a:extLst>
          </p:cNvPr>
          <p:cNvSpPr txBox="1"/>
          <p:nvPr/>
        </p:nvSpPr>
        <p:spPr>
          <a:xfrm>
            <a:off x="411184" y="1290122"/>
            <a:ext cx="26068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HOM power equation</a:t>
            </a:r>
            <a:endParaRPr lang="en-150" sz="2000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3DE7D780-7ACA-144C-D17D-2B2720B2D2F1}"/>
                  </a:ext>
                </a:extLst>
              </p:cNvPr>
              <p:cNvSpPr txBox="1"/>
              <p:nvPr/>
            </p:nvSpPr>
            <p:spPr>
              <a:xfrm>
                <a:off x="411184" y="1812369"/>
                <a:ext cx="391485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In absence of resonant modes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3DE7D780-7ACA-144C-D17D-2B2720B2D2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184" y="1812369"/>
                <a:ext cx="3914854" cy="400110"/>
              </a:xfrm>
              <a:prstGeom prst="rect">
                <a:avLst/>
              </a:prstGeom>
              <a:blipFill>
                <a:blip r:embed="rId11"/>
                <a:stretch>
                  <a:fillRect l="-1555" t="-6061" b="-27273"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C69C2540-44F4-CD4C-71B2-805251D7240E}"/>
                  </a:ext>
                </a:extLst>
              </p:cNvPr>
              <p:cNvSpPr txBox="1"/>
              <p:nvPr/>
            </p:nvSpPr>
            <p:spPr>
              <a:xfrm>
                <a:off x="4251801" y="1805444"/>
                <a:ext cx="2743200" cy="4135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HOM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∥,</m:t>
                        </m:r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HOM</m:t>
                        </m:r>
                      </m:sub>
                    </m:sSub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DC</m:t>
                        </m:r>
                      </m:sub>
                    </m:sSub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C69C2540-44F4-CD4C-71B2-805251D724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1801" y="1805444"/>
                <a:ext cx="2743200" cy="413511"/>
              </a:xfrm>
              <a:prstGeom prst="rect">
                <a:avLst/>
              </a:prstGeom>
              <a:blipFill>
                <a:blip r:embed="rId12"/>
                <a:stretch>
                  <a:fillRect b="-7353"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85732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2B7E9-AB7C-1BC7-10FF-E196024D3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Baseline collider RF system configuration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73500C-8642-CCF9-670A-533A3DDB9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45218-EFE8-4AFD-8563-7EF7F84D4617}" type="slidenum">
              <a:rPr lang="en-150" smtClean="0"/>
              <a:pPr/>
              <a:t>38</a:t>
            </a:fld>
            <a:endParaRPr lang="en-15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088BE8-A3D6-D749-27C1-5EE17E773D59}"/>
              </a:ext>
            </a:extLst>
          </p:cNvPr>
          <p:cNvSpPr/>
          <p:nvPr/>
        </p:nvSpPr>
        <p:spPr>
          <a:xfrm>
            <a:off x="14710" y="5720718"/>
            <a:ext cx="742082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7668C1E-2FA1-549B-4AB6-FAD41D34FAB8}"/>
                  </a:ext>
                </a:extLst>
              </p:cNvPr>
              <p:cNvSpPr txBox="1"/>
              <p:nvPr/>
            </p:nvSpPr>
            <p:spPr>
              <a:xfrm>
                <a:off x="6906661" y="3165844"/>
                <a:ext cx="5305380" cy="3139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70C0"/>
                    </a:solidFill>
                  </a:rPr>
                  <a:t>Proposed solution: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/>
                  <a:t>Installation of 2-cell cavities with individual RF power sources (~0.5 MW level) from the beginning</a:t>
                </a:r>
              </a:p>
              <a:p>
                <a:pPr marL="285750" indent="-285750">
                  <a:buFontTx/>
                  <a:buChar char="-"/>
                </a:pPr>
                <a:endParaRPr lang="en-US" dirty="0"/>
              </a:p>
              <a:p>
                <a:pPr marL="285750" indent="-285750">
                  <a:buFontTx/>
                  <a:buChar char="-"/>
                </a:pPr>
                <a:r>
                  <a:rPr lang="en-US" dirty="0"/>
                  <a:t>Reverse phase operation (RPO) mode for Z, normal mode for W and H (combined RF system for 2 beams)</a:t>
                </a:r>
              </a:p>
              <a:p>
                <a:pPr marL="285750" indent="-285750">
                  <a:buFontTx/>
                  <a:buChar char="-"/>
                </a:pPr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Applicability of RPO for FCC-</a:t>
                </a:r>
                <a:r>
                  <a:rPr lang="en-US" dirty="0" err="1">
                    <a:solidFill>
                      <a:srgbClr val="C00000"/>
                    </a:solidFill>
                  </a:rPr>
                  <a:t>ee</a:t>
                </a:r>
                <a:r>
                  <a:rPr lang="en-US" dirty="0">
                    <a:solidFill>
                      <a:srgbClr val="C00000"/>
                    </a:solidFill>
                  </a:rPr>
                  <a:t> needs to</a:t>
                </a:r>
                <a:br>
                  <a:rPr lang="en-US" dirty="0">
                    <a:solidFill>
                      <a:srgbClr val="C00000"/>
                    </a:solidFill>
                  </a:rPr>
                </a:br>
                <a:r>
                  <a:rPr lang="en-US" dirty="0">
                    <a:solidFill>
                      <a:srgbClr val="C00000"/>
                    </a:solidFill>
                  </a:rPr>
                  <a:t>    be confirmed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7668C1E-2FA1-549B-4AB6-FAD41D34FA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6661" y="3165844"/>
                <a:ext cx="5305380" cy="3139321"/>
              </a:xfrm>
              <a:prstGeom prst="rect">
                <a:avLst/>
              </a:prstGeom>
              <a:blipFill>
                <a:blip r:embed="rId2"/>
                <a:stretch>
                  <a:fillRect l="-716" t="-806" b="-2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id="{123C9325-56ED-40EE-6519-2CC20B86ED1F}"/>
              </a:ext>
            </a:extLst>
          </p:cNvPr>
          <p:cNvGrpSpPr/>
          <p:nvPr/>
        </p:nvGrpSpPr>
        <p:grpSpPr>
          <a:xfrm>
            <a:off x="985711" y="1207945"/>
            <a:ext cx="5933988" cy="2904201"/>
            <a:chOff x="0" y="3629818"/>
            <a:chExt cx="5933988" cy="2904201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9B27156-3389-023C-44DB-3EE008CD2E77}"/>
                </a:ext>
              </a:extLst>
            </p:cNvPr>
            <p:cNvGrpSpPr/>
            <p:nvPr/>
          </p:nvGrpSpPr>
          <p:grpSpPr>
            <a:xfrm>
              <a:off x="0" y="3629818"/>
              <a:ext cx="5071730" cy="2904201"/>
              <a:chOff x="0" y="3629818"/>
              <a:chExt cx="5071730" cy="2904201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77D333EC-0938-65BA-401C-97455695CC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9298" r="42890" b="37648"/>
              <a:stretch/>
            </p:blipFill>
            <p:spPr>
              <a:xfrm>
                <a:off x="0" y="3629818"/>
                <a:ext cx="4770707" cy="2035335"/>
              </a:xfrm>
              <a:prstGeom prst="rect">
                <a:avLst/>
              </a:prstGeom>
            </p:spPr>
          </p:pic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055766F4-88CF-011B-4B0B-556866BC86B7}"/>
                  </a:ext>
                </a:extLst>
              </p:cNvPr>
              <p:cNvSpPr/>
              <p:nvPr/>
            </p:nvSpPr>
            <p:spPr>
              <a:xfrm>
                <a:off x="3316410" y="4883510"/>
                <a:ext cx="133003" cy="5830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150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CD362D0-4DB8-B7A2-5D74-520F3B5BDAD8}"/>
                  </a:ext>
                </a:extLst>
              </p:cNvPr>
              <p:cNvSpPr/>
              <p:nvPr/>
            </p:nvSpPr>
            <p:spPr>
              <a:xfrm>
                <a:off x="4640065" y="3839822"/>
                <a:ext cx="322930" cy="70719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150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88FFEC8C-0206-DC2D-DCFC-54EF59D4C1FF}"/>
                  </a:ext>
                </a:extLst>
              </p:cNvPr>
              <p:cNvSpPr/>
              <p:nvPr/>
            </p:nvSpPr>
            <p:spPr>
              <a:xfrm>
                <a:off x="4660613" y="4659928"/>
                <a:ext cx="302382" cy="70719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150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8CF77E8-869E-94C5-D776-2D6EA6EA5A11}"/>
                  </a:ext>
                </a:extLst>
              </p:cNvPr>
              <p:cNvSpPr/>
              <p:nvPr/>
            </p:nvSpPr>
            <p:spPr>
              <a:xfrm>
                <a:off x="4691435" y="4419584"/>
                <a:ext cx="380295" cy="70719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150"/>
              </a:p>
            </p:txBody>
          </p:sp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49F171F7-D0C2-9DB8-A89B-F93760D817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86101" t="80722" r="11823" b="11009"/>
              <a:stretch/>
            </p:blipFill>
            <p:spPr>
              <a:xfrm>
                <a:off x="4768849" y="6264100"/>
                <a:ext cx="207119" cy="269919"/>
              </a:xfrm>
              <a:prstGeom prst="rect">
                <a:avLst/>
              </a:prstGeom>
            </p:spPr>
          </p:pic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67954C7-A897-D685-B992-2CF0FFD208A8}"/>
                </a:ext>
              </a:extLst>
            </p:cNvPr>
            <p:cNvSpPr/>
            <p:nvPr/>
          </p:nvSpPr>
          <p:spPr>
            <a:xfrm>
              <a:off x="3386144" y="4950601"/>
              <a:ext cx="2547844" cy="7071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AC24447-E7A4-2613-6132-E9465AF4731A}"/>
              </a:ext>
            </a:extLst>
          </p:cNvPr>
          <p:cNvGrpSpPr/>
          <p:nvPr/>
        </p:nvGrpSpPr>
        <p:grpSpPr>
          <a:xfrm>
            <a:off x="1034861" y="3685383"/>
            <a:ext cx="6346544" cy="3264260"/>
            <a:chOff x="0" y="3629818"/>
            <a:chExt cx="6346544" cy="3264260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295EC3EB-720F-4884-4BAE-9E62B259BEA0}"/>
                </a:ext>
              </a:extLst>
            </p:cNvPr>
            <p:cNvGrpSpPr/>
            <p:nvPr/>
          </p:nvGrpSpPr>
          <p:grpSpPr>
            <a:xfrm>
              <a:off x="0" y="3629818"/>
              <a:ext cx="6346544" cy="3264260"/>
              <a:chOff x="0" y="3629818"/>
              <a:chExt cx="6346544" cy="3264260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61A84CF9-62CE-5150-FA6F-D6C08FA742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9298" r="42890"/>
              <a:stretch/>
            </p:blipFill>
            <p:spPr>
              <a:xfrm>
                <a:off x="0" y="3629818"/>
                <a:ext cx="4770707" cy="3264260"/>
              </a:xfrm>
              <a:prstGeom prst="rect">
                <a:avLst/>
              </a:prstGeom>
            </p:spPr>
          </p:pic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BF0A637A-D082-B0BC-64DC-B60434FDAC85}"/>
                  </a:ext>
                </a:extLst>
              </p:cNvPr>
              <p:cNvSpPr/>
              <p:nvPr/>
            </p:nvSpPr>
            <p:spPr>
              <a:xfrm>
                <a:off x="14710" y="5720718"/>
                <a:ext cx="5680237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150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47CCA6CE-82D1-E7EE-419C-0CA5EFE7C08F}"/>
                  </a:ext>
                </a:extLst>
              </p:cNvPr>
              <p:cNvSpPr txBox="1"/>
              <p:nvPr/>
            </p:nvSpPr>
            <p:spPr>
              <a:xfrm>
                <a:off x="2855081" y="5690461"/>
                <a:ext cx="25571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>
                    <a:solidFill>
                      <a:srgbClr val="0070C0"/>
                    </a:solidFill>
                  </a:rPr>
                  <a:t>Courtesy of O. Brunner</a:t>
                </a: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93098D0A-E6E9-3944-3612-638D622C66DD}"/>
                  </a:ext>
                </a:extLst>
              </p:cNvPr>
              <p:cNvSpPr/>
              <p:nvPr/>
            </p:nvSpPr>
            <p:spPr>
              <a:xfrm>
                <a:off x="3316410" y="4883510"/>
                <a:ext cx="133003" cy="5830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150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B9649599-BE34-40BD-C107-A53615E20EC2}"/>
                  </a:ext>
                </a:extLst>
              </p:cNvPr>
              <p:cNvSpPr/>
              <p:nvPr/>
            </p:nvSpPr>
            <p:spPr>
              <a:xfrm>
                <a:off x="4640065" y="3839822"/>
                <a:ext cx="322930" cy="70719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150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A52B292C-1105-F2F5-B464-F84FCBBCA8C2}"/>
                  </a:ext>
                </a:extLst>
              </p:cNvPr>
              <p:cNvSpPr/>
              <p:nvPr/>
            </p:nvSpPr>
            <p:spPr>
              <a:xfrm>
                <a:off x="4660613" y="4659928"/>
                <a:ext cx="302382" cy="70719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150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11163584-86D8-2E68-C6D6-204A1BA43D3C}"/>
                  </a:ext>
                </a:extLst>
              </p:cNvPr>
              <p:cNvSpPr/>
              <p:nvPr/>
            </p:nvSpPr>
            <p:spPr>
              <a:xfrm>
                <a:off x="4691435" y="4419584"/>
                <a:ext cx="380295" cy="70719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150"/>
              </a:p>
            </p:txBody>
          </p:sp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FBBCAC51-850D-E5A4-A555-022203B9B0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82598" t="88685"/>
              <a:stretch/>
            </p:blipFill>
            <p:spPr>
              <a:xfrm>
                <a:off x="4610237" y="6524746"/>
                <a:ext cx="1736307" cy="369332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428422D4-6E39-11F7-27C9-A2D27792B6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86101" t="80722" r="11823" b="11009"/>
              <a:stretch/>
            </p:blipFill>
            <p:spPr>
              <a:xfrm>
                <a:off x="4768849" y="6264100"/>
                <a:ext cx="207119" cy="269919"/>
              </a:xfrm>
              <a:prstGeom prst="rect">
                <a:avLst/>
              </a:prstGeom>
            </p:spPr>
          </p:pic>
        </p:grp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6EB2789F-C0EA-0DD2-B7A5-98C06C3BB242}"/>
                </a:ext>
              </a:extLst>
            </p:cNvPr>
            <p:cNvSpPr/>
            <p:nvPr/>
          </p:nvSpPr>
          <p:spPr>
            <a:xfrm>
              <a:off x="3386144" y="4950601"/>
              <a:ext cx="2547844" cy="7071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1D9E4D48-8505-8735-C27B-D1028C7F95DB}"/>
              </a:ext>
            </a:extLst>
          </p:cNvPr>
          <p:cNvSpPr/>
          <p:nvPr/>
        </p:nvSpPr>
        <p:spPr>
          <a:xfrm>
            <a:off x="2632649" y="5265653"/>
            <a:ext cx="1526334" cy="5313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Extra year of operation? </a:t>
            </a:r>
            <a:endParaRPr lang="en-15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5EDB01-8494-36C8-62A7-1299FD39BBA7}"/>
              </a:ext>
            </a:extLst>
          </p:cNvPr>
          <p:cNvSpPr/>
          <p:nvPr/>
        </p:nvSpPr>
        <p:spPr>
          <a:xfrm>
            <a:off x="2653865" y="3476117"/>
            <a:ext cx="1066800" cy="7340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3622A71-6585-3DDF-4B0D-09FBEB7239AD}"/>
              </a:ext>
            </a:extLst>
          </p:cNvPr>
          <p:cNvSpPr/>
          <p:nvPr/>
        </p:nvSpPr>
        <p:spPr>
          <a:xfrm>
            <a:off x="3292946" y="4042396"/>
            <a:ext cx="17200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71C58B-95B4-3D8C-5245-B3FB328D12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617" t="51388" r="62591" b="39148"/>
          <a:stretch/>
        </p:blipFill>
        <p:spPr>
          <a:xfrm>
            <a:off x="1303981" y="5368166"/>
            <a:ext cx="877330" cy="308919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4BB775AD-AD6B-79C5-BE5D-4A3099F179B3}"/>
              </a:ext>
            </a:extLst>
          </p:cNvPr>
          <p:cNvSpPr/>
          <p:nvPr/>
        </p:nvSpPr>
        <p:spPr>
          <a:xfrm>
            <a:off x="1032132" y="5269692"/>
            <a:ext cx="1309815" cy="5313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852130-AFA3-4276-EEDE-8B6F369BC1C6}"/>
              </a:ext>
            </a:extLst>
          </p:cNvPr>
          <p:cNvSpPr txBox="1"/>
          <p:nvPr/>
        </p:nvSpPr>
        <p:spPr>
          <a:xfrm>
            <a:off x="1013844" y="5386454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ighlight>
                  <a:srgbClr val="FFFF00"/>
                </a:highlight>
              </a:rPr>
              <a:t>66</a:t>
            </a:r>
            <a:endParaRPr lang="en-150" sz="1200" dirty="0">
              <a:highlight>
                <a:srgbClr val="FFFF00"/>
              </a:highlight>
            </a:endParaRP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D6CECF72-B95A-4280-D8DE-2FD789BD142C}"/>
              </a:ext>
            </a:extLst>
          </p:cNvPr>
          <p:cNvSpPr/>
          <p:nvPr/>
        </p:nvSpPr>
        <p:spPr>
          <a:xfrm>
            <a:off x="3331865" y="3420552"/>
            <a:ext cx="1215737" cy="480431"/>
          </a:xfrm>
          <a:prstGeom prst="downArrow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F45AF33-21EF-D474-CE3F-4D10192466E2}"/>
              </a:ext>
            </a:extLst>
          </p:cNvPr>
          <p:cNvSpPr txBox="1"/>
          <p:nvPr/>
        </p:nvSpPr>
        <p:spPr>
          <a:xfrm>
            <a:off x="6885551" y="1217355"/>
            <a:ext cx="52002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MTR recommendation:</a:t>
            </a:r>
          </a:p>
          <a:p>
            <a:r>
              <a:rPr lang="en-GB" dirty="0"/>
              <a:t>Study options to avoid the 1-cell/2-cell RF cavity reconfiguration between Z and H/WW running to </a:t>
            </a:r>
            <a:r>
              <a:rPr lang="en-GB" dirty="0">
                <a:solidFill>
                  <a:srgbClr val="00B050"/>
                </a:solidFill>
              </a:rPr>
              <a:t>simplify the SRF system implementation</a:t>
            </a:r>
            <a:r>
              <a:rPr lang="en-GB" dirty="0"/>
              <a:t> and </a:t>
            </a:r>
            <a:r>
              <a:rPr lang="en-GB" dirty="0">
                <a:solidFill>
                  <a:srgbClr val="00B050"/>
                </a:solidFill>
              </a:rPr>
              <a:t>improve flexibility in the physics programme</a:t>
            </a:r>
            <a:r>
              <a:rPr lang="en-GB" dirty="0"/>
              <a:t>.</a:t>
            </a:r>
            <a:endParaRPr lang="en-150" dirty="0"/>
          </a:p>
        </p:txBody>
      </p:sp>
    </p:spTree>
    <p:extLst>
      <p:ext uri="{BB962C8B-B14F-4D97-AF65-F5344CB8AC3E}">
        <p14:creationId xmlns:p14="http://schemas.microsoft.com/office/powerpoint/2010/main" val="775757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Beam loading model: main equation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88EA2-86B7-423F-877E-EE79183665B4}" type="slidenum">
              <a:rPr lang="en-US" smtClean="0"/>
              <a:t>39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6963" y="1325563"/>
            <a:ext cx="6298073" cy="27219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D64A883-B70C-41DB-94CB-25817F747D03}"/>
                  </a:ext>
                </a:extLst>
              </p:cNvPr>
              <p:cNvSpPr txBox="1"/>
              <p:nvPr/>
            </p:nvSpPr>
            <p:spPr>
              <a:xfrm>
                <a:off x="3752625" y="4102442"/>
                <a:ext cx="5361275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2(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ext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rf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rf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pl-PL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D64A883-B70C-41DB-94CB-25817F747D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2625" y="4102442"/>
                <a:ext cx="5361275" cy="8298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572366" y="4355684"/>
            <a:ext cx="2699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Generator current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0574" y="5138065"/>
            <a:ext cx="2496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Generator power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751944" y="4978410"/>
                <a:ext cx="4711226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ext</m:t>
                          </m:r>
                        </m:sub>
                      </m:sSub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ext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1944" y="4978410"/>
                <a:ext cx="4711226" cy="69147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80574" y="5751653"/>
                <a:ext cx="11389400" cy="4778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Fixed parameters are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rf</m:t>
                        </m:r>
                      </m:sub>
                    </m:sSub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4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rf</m:t>
                        </m:r>
                      </m:sub>
                    </m:sSub>
                  </m:oMath>
                </a14:m>
                <a:r>
                  <a:rPr lang="en-US" sz="2400" dirty="0"/>
                  <a:t>, while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sz="2400" dirty="0"/>
                  <a:t>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ext</m:t>
                        </m:r>
                      </m:sub>
                    </m:sSub>
                  </m:oMath>
                </a14:m>
                <a:r>
                  <a:rPr lang="en-US" sz="2400" dirty="0"/>
                  <a:t> can be adjusted</a:t>
                </a: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574" y="5751653"/>
                <a:ext cx="11389400" cy="477888"/>
              </a:xfrm>
              <a:prstGeom prst="rect">
                <a:avLst/>
              </a:prstGeom>
              <a:blipFill>
                <a:blip r:embed="rId5"/>
                <a:stretch>
                  <a:fillRect l="-803" t="-10256" r="-589" b="-25641"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51C206CD-E0A1-922B-E9D2-2DB42EF1379B}"/>
              </a:ext>
            </a:extLst>
          </p:cNvPr>
          <p:cNvSpPr txBox="1"/>
          <p:nvPr/>
        </p:nvSpPr>
        <p:spPr>
          <a:xfrm>
            <a:off x="530380" y="6336847"/>
            <a:ext cx="114897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02060"/>
                </a:solidFill>
              </a:rPr>
              <a:t>See, e.g., J. </a:t>
            </a:r>
            <a:r>
              <a:rPr lang="en-US" i="1" dirty="0" err="1">
                <a:solidFill>
                  <a:srgbClr val="002060"/>
                </a:solidFill>
              </a:rPr>
              <a:t>Tückmantel</a:t>
            </a:r>
            <a:r>
              <a:rPr lang="en-US" i="1" dirty="0">
                <a:solidFill>
                  <a:srgbClr val="002060"/>
                </a:solidFill>
              </a:rPr>
              <a:t>, CERN Report No. CERN-ATS-Note-2011- 002 TECH, 2011 </a:t>
            </a:r>
          </a:p>
        </p:txBody>
      </p:sp>
    </p:spTree>
    <p:extLst>
      <p:ext uri="{BB962C8B-B14F-4D97-AF65-F5344CB8AC3E}">
        <p14:creationId xmlns:p14="http://schemas.microsoft.com/office/powerpoint/2010/main" val="3230341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D9717898-D961-2873-F131-999BAB314F99}"/>
              </a:ext>
            </a:extLst>
          </p:cNvPr>
          <p:cNvSpPr/>
          <p:nvPr/>
        </p:nvSpPr>
        <p:spPr>
          <a:xfrm>
            <a:off x="3576000" y="5979507"/>
            <a:ext cx="5040000" cy="216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CD5556E0-9372-4269-95A7-2FC9E17AA3B7}"/>
              </a:ext>
            </a:extLst>
          </p:cNvPr>
          <p:cNvSpPr/>
          <p:nvPr/>
        </p:nvSpPr>
        <p:spPr>
          <a:xfrm>
            <a:off x="1801717" y="5979507"/>
            <a:ext cx="1692000" cy="216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AFFDC97C-17E3-8BDF-01D3-CB85FBFD7741}"/>
              </a:ext>
            </a:extLst>
          </p:cNvPr>
          <p:cNvSpPr/>
          <p:nvPr/>
        </p:nvSpPr>
        <p:spPr>
          <a:xfrm>
            <a:off x="8699025" y="5982609"/>
            <a:ext cx="1692000" cy="216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E04B2997-5820-2E9A-BE17-AC86261B456F}"/>
              </a:ext>
            </a:extLst>
          </p:cNvPr>
          <p:cNvSpPr/>
          <p:nvPr/>
        </p:nvSpPr>
        <p:spPr>
          <a:xfrm>
            <a:off x="1801346" y="5085177"/>
            <a:ext cx="1692000" cy="216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EF20DAF8-08B4-B5E0-AE79-BABC13349218}"/>
              </a:ext>
            </a:extLst>
          </p:cNvPr>
          <p:cNvSpPr/>
          <p:nvPr/>
        </p:nvSpPr>
        <p:spPr>
          <a:xfrm>
            <a:off x="8698654" y="5088279"/>
            <a:ext cx="1692000" cy="216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AFD87A7F-6C31-5038-5873-AAB015670044}"/>
              </a:ext>
            </a:extLst>
          </p:cNvPr>
          <p:cNvSpPr/>
          <p:nvPr/>
        </p:nvSpPr>
        <p:spPr>
          <a:xfrm>
            <a:off x="8698654" y="4034561"/>
            <a:ext cx="1692000" cy="216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C7675BA6-D102-DD40-BC8F-F824D6100054}"/>
              </a:ext>
            </a:extLst>
          </p:cNvPr>
          <p:cNvSpPr/>
          <p:nvPr/>
        </p:nvSpPr>
        <p:spPr>
          <a:xfrm>
            <a:off x="1801346" y="4031459"/>
            <a:ext cx="1692000" cy="216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6197AE-3152-42F6-76FD-5F319C30A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Collider RF system layout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2202FD-31E6-F27C-0436-D15C91163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45218-EFE8-4AFD-8563-7EF7F84D4617}" type="slidenum">
              <a:rPr lang="en-150" smtClean="0"/>
              <a:pPr/>
              <a:t>4</a:t>
            </a:fld>
            <a:endParaRPr lang="en-150"/>
          </a:p>
        </p:txBody>
      </p:sp>
      <p:pic>
        <p:nvPicPr>
          <p:cNvPr id="13" name="Picture 12" descr="A drawing of a machine&#10;&#10;AI-generated content may be incorrect.">
            <a:extLst>
              <a:ext uri="{FF2B5EF4-FFF2-40B4-BE49-F238E27FC236}">
                <a16:creationId xmlns:a16="http://schemas.microsoft.com/office/drawing/2014/main" id="{7F5FDF9E-381A-4395-80AB-58095A3F36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r="15833"/>
          <a:stretch/>
        </p:blipFill>
        <p:spPr>
          <a:xfrm>
            <a:off x="890693" y="1445800"/>
            <a:ext cx="5205307" cy="2092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6250C3F-176E-644F-D287-FBCAC2DE49AD}"/>
              </a:ext>
            </a:extLst>
          </p:cNvPr>
          <p:cNvSpPr txBox="1"/>
          <p:nvPr/>
        </p:nvSpPr>
        <p:spPr>
          <a:xfrm>
            <a:off x="983532" y="1292019"/>
            <a:ext cx="5570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>
                <a:solidFill>
                  <a:srgbClr val="0070C0"/>
                </a:solidFill>
              </a:rPr>
              <a:t>400 MHz 2-cell cryomodule (CM) (</a:t>
            </a:r>
            <a:r>
              <a:rPr lang="en-US" i="1" noProof="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FCCACSGA0002</a:t>
            </a:r>
            <a:r>
              <a:rPr lang="en-US" noProof="0" dirty="0">
                <a:solidFill>
                  <a:srgbClr val="0070C0"/>
                </a:solidFill>
              </a:rPr>
              <a:t>)</a:t>
            </a:r>
          </a:p>
        </p:txBody>
      </p:sp>
      <p:pic>
        <p:nvPicPr>
          <p:cNvPr id="15" name="Picture 14" descr="A close-up of a machine&#10;&#10;AI-generated content may be incorrect.">
            <a:extLst>
              <a:ext uri="{FF2B5EF4-FFF2-40B4-BE49-F238E27FC236}">
                <a16:creationId xmlns:a16="http://schemas.microsoft.com/office/drawing/2014/main" id="{85A96078-2FF4-984A-2A1F-5CE0DAFA00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9" r="13055"/>
          <a:stretch/>
        </p:blipFill>
        <p:spPr>
          <a:xfrm>
            <a:off x="6847672" y="1580799"/>
            <a:ext cx="4453635" cy="173022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3B08915-B321-AD6F-9865-DB6F53DA566D}"/>
              </a:ext>
            </a:extLst>
          </p:cNvPr>
          <p:cNvSpPr txBox="1"/>
          <p:nvPr/>
        </p:nvSpPr>
        <p:spPr>
          <a:xfrm>
            <a:off x="6987841" y="1355790"/>
            <a:ext cx="4160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>
                <a:solidFill>
                  <a:srgbClr val="0070C0"/>
                </a:solidFill>
              </a:rPr>
              <a:t>800 MHz 6-cell CM (</a:t>
            </a:r>
            <a:r>
              <a:rPr lang="en-US" i="1" noProof="0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FCCACSGA0003</a:t>
            </a:r>
            <a:r>
              <a:rPr lang="en-US" i="1" noProof="0" dirty="0">
                <a:solidFill>
                  <a:srgbClr val="0070C0"/>
                </a:solidFill>
              </a:rPr>
              <a:t>)</a:t>
            </a:r>
            <a:endParaRPr lang="en-US" noProof="0" dirty="0">
              <a:solidFill>
                <a:srgbClr val="0070C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CF13DC-A102-3715-B221-46B85920DA39}"/>
              </a:ext>
            </a:extLst>
          </p:cNvPr>
          <p:cNvSpPr txBox="1"/>
          <p:nvPr/>
        </p:nvSpPr>
        <p:spPr>
          <a:xfrm>
            <a:off x="7980261" y="3244334"/>
            <a:ext cx="4136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noProof="0" dirty="0">
                <a:solidFill>
                  <a:srgbClr val="0070C0"/>
                </a:solidFill>
              </a:rPr>
              <a:t>F. Cottenot, M. Timmins, and V. Parma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870F288-14CA-C49F-2351-57F582EB98E1}"/>
              </a:ext>
            </a:extLst>
          </p:cNvPr>
          <p:cNvCxnSpPr>
            <a:cxnSpLocks/>
          </p:cNvCxnSpPr>
          <p:nvPr/>
        </p:nvCxnSpPr>
        <p:spPr>
          <a:xfrm>
            <a:off x="1044000" y="4140000"/>
            <a:ext cx="4109329" cy="0"/>
          </a:xfrm>
          <a:prstGeom prst="line">
            <a:avLst/>
          </a:prstGeom>
          <a:ln w="57150">
            <a:solidFill>
              <a:srgbClr val="2525FF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61690CC-CB9D-6E63-DB13-F2A984EB5DBF}"/>
              </a:ext>
            </a:extLst>
          </p:cNvPr>
          <p:cNvCxnSpPr>
            <a:cxnSpLocks/>
          </p:cNvCxnSpPr>
          <p:nvPr/>
        </p:nvCxnSpPr>
        <p:spPr>
          <a:xfrm>
            <a:off x="7093432" y="4604916"/>
            <a:ext cx="3524092" cy="0"/>
          </a:xfrm>
          <a:prstGeom prst="line">
            <a:avLst/>
          </a:prstGeom>
          <a:ln w="57150">
            <a:solidFill>
              <a:srgbClr val="2525FF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241FC23-9CB3-AB45-5211-6F8AC8E8C44C}"/>
              </a:ext>
            </a:extLst>
          </p:cNvPr>
          <p:cNvCxnSpPr>
            <a:cxnSpLocks/>
          </p:cNvCxnSpPr>
          <p:nvPr/>
        </p:nvCxnSpPr>
        <p:spPr>
          <a:xfrm>
            <a:off x="5112823" y="4140000"/>
            <a:ext cx="2034317" cy="488066"/>
          </a:xfrm>
          <a:prstGeom prst="line">
            <a:avLst/>
          </a:prstGeom>
          <a:ln w="57150">
            <a:solidFill>
              <a:srgbClr val="2525FF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32E3AD1-520D-1E23-5A13-B6355B4A8EE5}"/>
              </a:ext>
            </a:extLst>
          </p:cNvPr>
          <p:cNvCxnSpPr>
            <a:cxnSpLocks/>
          </p:cNvCxnSpPr>
          <p:nvPr/>
        </p:nvCxnSpPr>
        <p:spPr>
          <a:xfrm>
            <a:off x="10827193" y="4372761"/>
            <a:ext cx="314279" cy="0"/>
          </a:xfrm>
          <a:prstGeom prst="line">
            <a:avLst/>
          </a:prstGeom>
          <a:ln w="57150">
            <a:solidFill>
              <a:srgbClr val="2525FF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66DC582-E153-3CB8-1BF3-680E06C2D06E}"/>
              </a:ext>
            </a:extLst>
          </p:cNvPr>
          <p:cNvCxnSpPr>
            <a:cxnSpLocks/>
          </p:cNvCxnSpPr>
          <p:nvPr/>
        </p:nvCxnSpPr>
        <p:spPr>
          <a:xfrm flipV="1">
            <a:off x="10573507" y="4340738"/>
            <a:ext cx="271371" cy="256254"/>
          </a:xfrm>
          <a:prstGeom prst="line">
            <a:avLst/>
          </a:prstGeom>
          <a:ln w="57150">
            <a:solidFill>
              <a:srgbClr val="2525FF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4079F20-792D-0032-0D03-2B1543D60F21}"/>
              </a:ext>
            </a:extLst>
          </p:cNvPr>
          <p:cNvCxnSpPr>
            <a:cxnSpLocks/>
          </p:cNvCxnSpPr>
          <p:nvPr/>
        </p:nvCxnSpPr>
        <p:spPr>
          <a:xfrm flipH="1">
            <a:off x="7039343" y="4140000"/>
            <a:ext cx="4109329" cy="0"/>
          </a:xfrm>
          <a:prstGeom prst="line">
            <a:avLst/>
          </a:prstGeom>
          <a:ln w="57150">
            <a:solidFill>
              <a:srgbClr val="FF111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7DB19B1B-EF73-9F08-A276-8D1E8FB0BE3D}"/>
              </a:ext>
            </a:extLst>
          </p:cNvPr>
          <p:cNvCxnSpPr>
            <a:cxnSpLocks/>
          </p:cNvCxnSpPr>
          <p:nvPr/>
        </p:nvCxnSpPr>
        <p:spPr>
          <a:xfrm flipH="1">
            <a:off x="1575148" y="4604916"/>
            <a:ext cx="3524092" cy="0"/>
          </a:xfrm>
          <a:prstGeom prst="line">
            <a:avLst/>
          </a:prstGeom>
          <a:ln w="57150">
            <a:solidFill>
              <a:srgbClr val="FF111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F26CC6D-ACDD-26DB-2BF5-FC3C0960AF53}"/>
              </a:ext>
            </a:extLst>
          </p:cNvPr>
          <p:cNvCxnSpPr>
            <a:cxnSpLocks/>
          </p:cNvCxnSpPr>
          <p:nvPr/>
        </p:nvCxnSpPr>
        <p:spPr>
          <a:xfrm flipH="1">
            <a:off x="5045532" y="4140000"/>
            <a:ext cx="2034317" cy="488066"/>
          </a:xfrm>
          <a:prstGeom prst="line">
            <a:avLst/>
          </a:prstGeom>
          <a:ln w="57150">
            <a:solidFill>
              <a:srgbClr val="FF111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CA8994CD-7651-CA4E-59D5-BB986555E249}"/>
              </a:ext>
            </a:extLst>
          </p:cNvPr>
          <p:cNvCxnSpPr>
            <a:cxnSpLocks/>
          </p:cNvCxnSpPr>
          <p:nvPr/>
        </p:nvCxnSpPr>
        <p:spPr>
          <a:xfrm flipH="1">
            <a:off x="1051200" y="4372761"/>
            <a:ext cx="314279" cy="0"/>
          </a:xfrm>
          <a:prstGeom prst="line">
            <a:avLst/>
          </a:prstGeom>
          <a:ln w="57150">
            <a:solidFill>
              <a:srgbClr val="FF111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F3916FA-D015-7D47-1C31-568224334BE1}"/>
              </a:ext>
            </a:extLst>
          </p:cNvPr>
          <p:cNvCxnSpPr>
            <a:cxnSpLocks/>
          </p:cNvCxnSpPr>
          <p:nvPr/>
        </p:nvCxnSpPr>
        <p:spPr>
          <a:xfrm flipH="1" flipV="1">
            <a:off x="1347794" y="4340738"/>
            <a:ext cx="271371" cy="256254"/>
          </a:xfrm>
          <a:prstGeom prst="line">
            <a:avLst/>
          </a:prstGeom>
          <a:ln w="57150">
            <a:solidFill>
              <a:srgbClr val="FF111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Group 76">
            <a:extLst>
              <a:ext uri="{FF2B5EF4-FFF2-40B4-BE49-F238E27FC236}">
                <a16:creationId xmlns:a16="http://schemas.microsoft.com/office/drawing/2014/main" id="{413A963D-0938-D94C-F660-3C71B1E105F8}"/>
              </a:ext>
            </a:extLst>
          </p:cNvPr>
          <p:cNvGrpSpPr/>
          <p:nvPr/>
        </p:nvGrpSpPr>
        <p:grpSpPr>
          <a:xfrm>
            <a:off x="1050482" y="5178374"/>
            <a:ext cx="10097472" cy="259770"/>
            <a:chOff x="1168364" y="5154561"/>
            <a:chExt cx="10097472" cy="259770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20468710-BD3A-F560-A763-AED8062003FD}"/>
                </a:ext>
              </a:extLst>
            </p:cNvPr>
            <p:cNvCxnSpPr/>
            <p:nvPr/>
          </p:nvCxnSpPr>
          <p:spPr>
            <a:xfrm>
              <a:off x="1168364" y="5154561"/>
              <a:ext cx="10080000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E46BDA3-6A30-9227-3871-8827648BD1E3}"/>
                </a:ext>
              </a:extLst>
            </p:cNvPr>
            <p:cNvCxnSpPr>
              <a:cxnSpLocks/>
            </p:cNvCxnSpPr>
            <p:nvPr/>
          </p:nvCxnSpPr>
          <p:spPr>
            <a:xfrm>
              <a:off x="1168364" y="5154561"/>
              <a:ext cx="9573524" cy="0"/>
            </a:xfrm>
            <a:prstGeom prst="line">
              <a:avLst/>
            </a:prstGeom>
            <a:ln w="57150">
              <a:solidFill>
                <a:srgbClr val="2525FF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5205C887-C716-EAF2-015F-22C2881079DA}"/>
                </a:ext>
              </a:extLst>
            </p:cNvPr>
            <p:cNvCxnSpPr>
              <a:cxnSpLocks/>
            </p:cNvCxnSpPr>
            <p:nvPr/>
          </p:nvCxnSpPr>
          <p:spPr>
            <a:xfrm>
              <a:off x="10951557" y="5387322"/>
              <a:ext cx="314279" cy="0"/>
            </a:xfrm>
            <a:prstGeom prst="line">
              <a:avLst/>
            </a:prstGeom>
            <a:ln w="57150">
              <a:solidFill>
                <a:srgbClr val="2525FF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E3A39141-3238-E16A-75BC-F69141B2B380}"/>
                </a:ext>
              </a:extLst>
            </p:cNvPr>
            <p:cNvCxnSpPr>
              <a:cxnSpLocks/>
            </p:cNvCxnSpPr>
            <p:nvPr/>
          </p:nvCxnSpPr>
          <p:spPr>
            <a:xfrm>
              <a:off x="10697871" y="5158077"/>
              <a:ext cx="271371" cy="256254"/>
            </a:xfrm>
            <a:prstGeom prst="line">
              <a:avLst/>
            </a:prstGeom>
            <a:ln w="57150">
              <a:solidFill>
                <a:srgbClr val="2525FF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7A8CB82-1C36-91F2-72A0-B39287380422}"/>
              </a:ext>
            </a:extLst>
          </p:cNvPr>
          <p:cNvGrpSpPr/>
          <p:nvPr/>
        </p:nvGrpSpPr>
        <p:grpSpPr>
          <a:xfrm flipH="1">
            <a:off x="1043629" y="5179619"/>
            <a:ext cx="10106350" cy="259770"/>
            <a:chOff x="1159486" y="5154561"/>
            <a:chExt cx="10106350" cy="259770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BC72F4B-B154-8890-6D22-2D4FC40383CB}"/>
                </a:ext>
              </a:extLst>
            </p:cNvPr>
            <p:cNvCxnSpPr/>
            <p:nvPr/>
          </p:nvCxnSpPr>
          <p:spPr>
            <a:xfrm>
              <a:off x="1159486" y="5154561"/>
              <a:ext cx="10080000" cy="0"/>
            </a:xfrm>
            <a:prstGeom prst="line">
              <a:avLst/>
            </a:prstGeom>
            <a:ln>
              <a:solidFill>
                <a:srgbClr val="FF111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D78FFB54-3089-0A21-D65B-0832F36FC866}"/>
                </a:ext>
              </a:extLst>
            </p:cNvPr>
            <p:cNvCxnSpPr>
              <a:cxnSpLocks/>
            </p:cNvCxnSpPr>
            <p:nvPr/>
          </p:nvCxnSpPr>
          <p:spPr>
            <a:xfrm>
              <a:off x="1168364" y="5154561"/>
              <a:ext cx="9573524" cy="0"/>
            </a:xfrm>
            <a:prstGeom prst="line">
              <a:avLst/>
            </a:prstGeom>
            <a:ln w="57150">
              <a:solidFill>
                <a:srgbClr val="FF111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DF9E2CAC-C414-26A0-E94A-DD6F5B9D081E}"/>
                </a:ext>
              </a:extLst>
            </p:cNvPr>
            <p:cNvCxnSpPr>
              <a:cxnSpLocks/>
            </p:cNvCxnSpPr>
            <p:nvPr/>
          </p:nvCxnSpPr>
          <p:spPr>
            <a:xfrm>
              <a:off x="10951557" y="5387322"/>
              <a:ext cx="314279" cy="0"/>
            </a:xfrm>
            <a:prstGeom prst="line">
              <a:avLst/>
            </a:prstGeom>
            <a:ln w="57150">
              <a:solidFill>
                <a:srgbClr val="FF111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4DFB448-C2B1-BB41-DA7D-4956018296B7}"/>
                </a:ext>
              </a:extLst>
            </p:cNvPr>
            <p:cNvCxnSpPr>
              <a:cxnSpLocks/>
            </p:cNvCxnSpPr>
            <p:nvPr/>
          </p:nvCxnSpPr>
          <p:spPr>
            <a:xfrm>
              <a:off x="10697871" y="5158077"/>
              <a:ext cx="271371" cy="256254"/>
            </a:xfrm>
            <a:prstGeom prst="line">
              <a:avLst/>
            </a:prstGeom>
            <a:ln w="57150">
              <a:solidFill>
                <a:srgbClr val="FF111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9E2EEAFE-1C88-70A4-1D42-98651EA7710C}"/>
              </a:ext>
            </a:extLst>
          </p:cNvPr>
          <p:cNvGrpSpPr/>
          <p:nvPr/>
        </p:nvGrpSpPr>
        <p:grpSpPr>
          <a:xfrm>
            <a:off x="1050853" y="6072704"/>
            <a:ext cx="10097472" cy="259770"/>
            <a:chOff x="1168364" y="5154561"/>
            <a:chExt cx="10097472" cy="259770"/>
          </a:xfrm>
        </p:grpSpPr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DD32BC0D-F757-BF46-200D-01E8D0472016}"/>
                </a:ext>
              </a:extLst>
            </p:cNvPr>
            <p:cNvCxnSpPr/>
            <p:nvPr/>
          </p:nvCxnSpPr>
          <p:spPr>
            <a:xfrm>
              <a:off x="1168364" y="5154561"/>
              <a:ext cx="10080000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826BEFA1-ED4A-5D82-5D7A-16B1849DDEEE}"/>
                </a:ext>
              </a:extLst>
            </p:cNvPr>
            <p:cNvCxnSpPr>
              <a:cxnSpLocks/>
            </p:cNvCxnSpPr>
            <p:nvPr/>
          </p:nvCxnSpPr>
          <p:spPr>
            <a:xfrm>
              <a:off x="1168364" y="5154561"/>
              <a:ext cx="9573524" cy="0"/>
            </a:xfrm>
            <a:prstGeom prst="line">
              <a:avLst/>
            </a:prstGeom>
            <a:ln w="57150">
              <a:solidFill>
                <a:srgbClr val="2525FF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8DAEB35E-78B4-B5BA-6735-2BAD8171E07C}"/>
                </a:ext>
              </a:extLst>
            </p:cNvPr>
            <p:cNvCxnSpPr>
              <a:cxnSpLocks/>
            </p:cNvCxnSpPr>
            <p:nvPr/>
          </p:nvCxnSpPr>
          <p:spPr>
            <a:xfrm>
              <a:off x="10951557" y="5387322"/>
              <a:ext cx="314279" cy="0"/>
            </a:xfrm>
            <a:prstGeom prst="line">
              <a:avLst/>
            </a:prstGeom>
            <a:ln w="57150">
              <a:solidFill>
                <a:srgbClr val="2525FF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47D7ECFD-F25E-D7CB-D48B-92B2E169E90D}"/>
                </a:ext>
              </a:extLst>
            </p:cNvPr>
            <p:cNvCxnSpPr>
              <a:cxnSpLocks/>
            </p:cNvCxnSpPr>
            <p:nvPr/>
          </p:nvCxnSpPr>
          <p:spPr>
            <a:xfrm>
              <a:off x="10697871" y="5158077"/>
              <a:ext cx="271371" cy="256254"/>
            </a:xfrm>
            <a:prstGeom prst="line">
              <a:avLst/>
            </a:prstGeom>
            <a:ln w="57150">
              <a:solidFill>
                <a:srgbClr val="2525FF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4D223EA1-143F-DA0F-C89E-D4C0DB87E648}"/>
              </a:ext>
            </a:extLst>
          </p:cNvPr>
          <p:cNvGrpSpPr/>
          <p:nvPr/>
        </p:nvGrpSpPr>
        <p:grpSpPr>
          <a:xfrm flipH="1">
            <a:off x="1044000" y="6073949"/>
            <a:ext cx="10106350" cy="259770"/>
            <a:chOff x="1159486" y="5154561"/>
            <a:chExt cx="10106350" cy="25977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ED2135AD-45FA-7DD6-8B03-02A5A5C2001E}"/>
                </a:ext>
              </a:extLst>
            </p:cNvPr>
            <p:cNvCxnSpPr/>
            <p:nvPr/>
          </p:nvCxnSpPr>
          <p:spPr>
            <a:xfrm>
              <a:off x="1159486" y="5154561"/>
              <a:ext cx="10080000" cy="0"/>
            </a:xfrm>
            <a:prstGeom prst="line">
              <a:avLst/>
            </a:prstGeom>
            <a:ln>
              <a:solidFill>
                <a:srgbClr val="FF111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E8C76221-0750-543E-503C-C08D93997D23}"/>
                </a:ext>
              </a:extLst>
            </p:cNvPr>
            <p:cNvCxnSpPr>
              <a:cxnSpLocks/>
            </p:cNvCxnSpPr>
            <p:nvPr/>
          </p:nvCxnSpPr>
          <p:spPr>
            <a:xfrm>
              <a:off x="1168364" y="5154561"/>
              <a:ext cx="9573524" cy="0"/>
            </a:xfrm>
            <a:prstGeom prst="line">
              <a:avLst/>
            </a:prstGeom>
            <a:ln w="57150">
              <a:solidFill>
                <a:srgbClr val="FF111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455618E2-CFCA-C043-65C7-BE043A7F7757}"/>
                </a:ext>
              </a:extLst>
            </p:cNvPr>
            <p:cNvCxnSpPr>
              <a:cxnSpLocks/>
            </p:cNvCxnSpPr>
            <p:nvPr/>
          </p:nvCxnSpPr>
          <p:spPr>
            <a:xfrm>
              <a:off x="10951557" y="5387322"/>
              <a:ext cx="314279" cy="0"/>
            </a:xfrm>
            <a:prstGeom prst="line">
              <a:avLst/>
            </a:prstGeom>
            <a:ln w="57150">
              <a:solidFill>
                <a:srgbClr val="FF111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577FDEC3-47DB-40F2-7FE8-A763AEC131E8}"/>
                </a:ext>
              </a:extLst>
            </p:cNvPr>
            <p:cNvCxnSpPr>
              <a:cxnSpLocks/>
            </p:cNvCxnSpPr>
            <p:nvPr/>
          </p:nvCxnSpPr>
          <p:spPr>
            <a:xfrm>
              <a:off x="10697871" y="5158077"/>
              <a:ext cx="271371" cy="256254"/>
            </a:xfrm>
            <a:prstGeom prst="line">
              <a:avLst/>
            </a:prstGeom>
            <a:ln w="57150">
              <a:solidFill>
                <a:srgbClr val="FF111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1CA3E212-BE3E-90DF-0EFF-17705E571A7C}"/>
                  </a:ext>
                </a:extLst>
              </p:cNvPr>
              <p:cNvSpPr txBox="1"/>
              <p:nvPr/>
            </p:nvSpPr>
            <p:spPr>
              <a:xfrm>
                <a:off x="159895" y="5074541"/>
                <a:ext cx="6751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dirty="0" smtClean="0">
                          <a:latin typeface="Cambria Math" panose="02040503050406030204" pitchFamily="18" charset="0"/>
                        </a:rPr>
                        <m:t>𝐙𝐇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1CA3E212-BE3E-90DF-0EFF-17705E571A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895" y="5074541"/>
                <a:ext cx="675185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F7EC9BE7-7A04-7D1C-9C71-8FAF20A36046}"/>
                  </a:ext>
                </a:extLst>
              </p:cNvPr>
              <p:cNvSpPr txBox="1"/>
              <p:nvPr/>
            </p:nvSpPr>
            <p:spPr>
              <a:xfrm>
                <a:off x="231681" y="5951654"/>
                <a:ext cx="50366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dirty="0" smtClean="0">
                          <a:latin typeface="Cambria Math" panose="02040503050406030204" pitchFamily="18" charset="0"/>
                        </a:rPr>
                        <m:t>𝐭</m:t>
                      </m:r>
                      <m:acc>
                        <m:accPr>
                          <m:chr m:val="̅"/>
                          <m:ctrlPr>
                            <a:rPr lang="en-US" sz="2400" b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1" i="0" dirty="0" smtClean="0">
                              <a:latin typeface="Cambria Math" panose="02040503050406030204" pitchFamily="18" charset="0"/>
                            </a:rPr>
                            <m:t>𝐭</m:t>
                          </m:r>
                        </m:e>
                      </m:acc>
                    </m:oMath>
                  </m:oMathPara>
                </a14:m>
                <a:endParaRPr lang="en-US" sz="2400" b="1" dirty="0"/>
              </a:p>
            </p:txBody>
          </p:sp>
        </mc:Choice>
        <mc:Fallback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F7EC9BE7-7A04-7D1C-9C71-8FAF20A360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681" y="5951654"/>
                <a:ext cx="503663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7" name="TextBox 116">
            <a:extLst>
              <a:ext uri="{FF2B5EF4-FFF2-40B4-BE49-F238E27FC236}">
                <a16:creationId xmlns:a16="http://schemas.microsoft.com/office/drawing/2014/main" id="{90E94E41-9749-27CC-3789-1540C3FC2057}"/>
              </a:ext>
            </a:extLst>
          </p:cNvPr>
          <p:cNvSpPr txBox="1"/>
          <p:nvPr/>
        </p:nvSpPr>
        <p:spPr>
          <a:xfrm>
            <a:off x="1663743" y="3600250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33 400 MHz CMs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A3363EED-D30E-18FE-5BFA-26F62ADA45BD}"/>
              </a:ext>
            </a:extLst>
          </p:cNvPr>
          <p:cNvSpPr txBox="1"/>
          <p:nvPr/>
        </p:nvSpPr>
        <p:spPr>
          <a:xfrm>
            <a:off x="8561051" y="3600250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33 400 MHz CMs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55933C32-F259-B9F0-1183-7133E0EC9739}"/>
              </a:ext>
            </a:extLst>
          </p:cNvPr>
          <p:cNvSpPr txBox="1"/>
          <p:nvPr/>
        </p:nvSpPr>
        <p:spPr>
          <a:xfrm>
            <a:off x="8561050" y="4692314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33 400 MHz CMs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CC5678C2-47E8-73FD-D645-751E719EEDE7}"/>
              </a:ext>
            </a:extLst>
          </p:cNvPr>
          <p:cNvSpPr txBox="1"/>
          <p:nvPr/>
        </p:nvSpPr>
        <p:spPr>
          <a:xfrm>
            <a:off x="1663742" y="4692314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33 400 MHz CMs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694E85E7-8368-CD97-48BC-32F7E982157D}"/>
              </a:ext>
            </a:extLst>
          </p:cNvPr>
          <p:cNvSpPr txBox="1"/>
          <p:nvPr/>
        </p:nvSpPr>
        <p:spPr>
          <a:xfrm>
            <a:off x="8561050" y="5632114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33 400 MHz CMs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3BA7F730-A99C-45B0-2BDB-F56935488361}"/>
              </a:ext>
            </a:extLst>
          </p:cNvPr>
          <p:cNvSpPr txBox="1"/>
          <p:nvPr/>
        </p:nvSpPr>
        <p:spPr>
          <a:xfrm>
            <a:off x="1663742" y="5632114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33 400 MHz CMs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BFD2D07A-AC5D-72D9-E478-68EDEBF8A7C5}"/>
              </a:ext>
            </a:extLst>
          </p:cNvPr>
          <p:cNvSpPr txBox="1"/>
          <p:nvPr/>
        </p:nvSpPr>
        <p:spPr>
          <a:xfrm>
            <a:off x="5048787" y="5633232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102 800 MHz CMs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73DC3C2A-F3A9-47AD-5898-7451CCB5D592}"/>
              </a:ext>
            </a:extLst>
          </p:cNvPr>
          <p:cNvSpPr txBox="1"/>
          <p:nvPr/>
        </p:nvSpPr>
        <p:spPr>
          <a:xfrm rot="16200000">
            <a:off x="10896136" y="5323602"/>
            <a:ext cx="1774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Common RF for 2 beams</a:t>
            </a:r>
            <a:endParaRPr lang="en-150" dirty="0"/>
          </a:p>
        </p:txBody>
      </p:sp>
      <p:sp>
        <p:nvSpPr>
          <p:cNvPr id="127" name="Right Brace 126">
            <a:extLst>
              <a:ext uri="{FF2B5EF4-FFF2-40B4-BE49-F238E27FC236}">
                <a16:creationId xmlns:a16="http://schemas.microsoft.com/office/drawing/2014/main" id="{B20EB35E-6EFB-0B88-339B-743164EAD7BA}"/>
              </a:ext>
            </a:extLst>
          </p:cNvPr>
          <p:cNvSpPr/>
          <p:nvPr/>
        </p:nvSpPr>
        <p:spPr>
          <a:xfrm>
            <a:off x="11268457" y="4862243"/>
            <a:ext cx="198258" cy="161237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5827EA50-2E2F-5212-C5C0-175A5E6CFE92}"/>
                  </a:ext>
                </a:extLst>
              </p:cNvPr>
              <p:cNvSpPr txBox="1"/>
              <p:nvPr/>
            </p:nvSpPr>
            <p:spPr>
              <a:xfrm>
                <a:off x="48008" y="3674824"/>
                <a:ext cx="869148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dirty="0" smtClean="0">
                          <a:latin typeface="Cambria Math" panose="02040503050406030204" pitchFamily="18" charset="0"/>
                        </a:rPr>
                        <m:t>𝐙</m:t>
                      </m:r>
                    </m:oMath>
                  </m:oMathPara>
                </a14:m>
                <a:endParaRPr lang="en-US" sz="2400" b="1" i="0" dirty="0">
                  <a:latin typeface="Cambria Math" panose="02040503050406030204" pitchFamily="18" charset="0"/>
                </a:endParaRPr>
              </a:p>
              <a:p>
                <a:pPr algn="ctr"/>
                <a:r>
                  <a:rPr lang="en-US" sz="2400" b="1" dirty="0">
                    <a:latin typeface="Cambria Math" panose="02040503050406030204" pitchFamily="18" charset="0"/>
                  </a:rPr>
                  <a:t>&amp;</a:t>
                </a:r>
                <a:endParaRPr lang="en-US" sz="2400" b="1" i="0" dirty="0">
                  <a:latin typeface="Cambria Math" panose="02040503050406030204" pitchFamily="18" charset="0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dirty="0" smtClean="0">
                          <a:latin typeface="Cambria Math" panose="02040503050406030204" pitchFamily="18" charset="0"/>
                        </a:rPr>
                        <m:t>𝐖𝐖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5827EA50-2E2F-5212-C5C0-175A5E6CFE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8" y="3674824"/>
                <a:ext cx="869148" cy="120032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9" name="TextBox 128">
            <a:extLst>
              <a:ext uri="{FF2B5EF4-FFF2-40B4-BE49-F238E27FC236}">
                <a16:creationId xmlns:a16="http://schemas.microsoft.com/office/drawing/2014/main" id="{602C8644-808E-5402-43D7-DDBEEBD74F29}"/>
              </a:ext>
            </a:extLst>
          </p:cNvPr>
          <p:cNvSpPr txBox="1"/>
          <p:nvPr/>
        </p:nvSpPr>
        <p:spPr>
          <a:xfrm>
            <a:off x="793953" y="3683271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525FF"/>
                </a:solidFill>
              </a:rPr>
              <a:t>Beam 1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853F7358-75C9-F57D-D780-C37A21ECDB02}"/>
              </a:ext>
            </a:extLst>
          </p:cNvPr>
          <p:cNvSpPr txBox="1"/>
          <p:nvPr/>
        </p:nvSpPr>
        <p:spPr>
          <a:xfrm>
            <a:off x="10617524" y="3683271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1111"/>
                </a:solidFill>
              </a:rPr>
              <a:t>Beam 2</a:t>
            </a:r>
          </a:p>
        </p:txBody>
      </p:sp>
    </p:spTree>
    <p:extLst>
      <p:ext uri="{BB962C8B-B14F-4D97-AF65-F5344CB8AC3E}">
        <p14:creationId xmlns:p14="http://schemas.microsoft.com/office/powerpoint/2010/main" val="12954490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901AC-28CC-714A-6C9C-EA86FC969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Derivations for arbitrary cavity phase (1/2)</a:t>
            </a:r>
            <a:endParaRPr lang="en-15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FE497E-D5BE-C033-C44F-A0CBA725C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DE136-1EF8-C743-87EF-AE4B54D8717F}" type="slidenum">
              <a:rPr lang="en-US" smtClean="0"/>
              <a:t>40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9DE215D-6111-F013-FAB5-DE4797540FCE}"/>
                  </a:ext>
                </a:extLst>
              </p:cNvPr>
              <p:cNvSpPr txBox="1"/>
              <p:nvPr/>
            </p:nvSpPr>
            <p:spPr>
              <a:xfrm>
                <a:off x="3597237" y="1293501"/>
                <a:ext cx="5361275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2(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ext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rf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rf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pl-PL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9DE215D-6111-F013-FAB5-DE4797540F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7237" y="1293501"/>
                <a:ext cx="5361275" cy="8298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DD254B6-CD37-3F34-89E5-EE3232C67534}"/>
                  </a:ext>
                </a:extLst>
              </p:cNvPr>
              <p:cNvSpPr txBox="1"/>
              <p:nvPr/>
            </p:nvSpPr>
            <p:spPr>
              <a:xfrm>
                <a:off x="626154" y="2526785"/>
                <a:ext cx="5483361" cy="4917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Complex quantities: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400" dirty="0"/>
                  <a:t>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4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rf</m:t>
                        </m:r>
                      </m:sub>
                    </m:sSub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400" dirty="0"/>
                  <a:t> </a:t>
                </a:r>
                <a:endParaRPr lang="en-150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DD254B6-CD37-3F34-89E5-EE3232C675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154" y="2526785"/>
                <a:ext cx="5483361" cy="491738"/>
              </a:xfrm>
              <a:prstGeom prst="rect">
                <a:avLst/>
              </a:prstGeom>
              <a:blipFill>
                <a:blip r:embed="rId3"/>
                <a:stretch>
                  <a:fillRect l="-1780" t="-9877" b="-20988"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AA1D2A3D-2B84-1610-BD24-9FC2E6129D2F}"/>
              </a:ext>
            </a:extLst>
          </p:cNvPr>
          <p:cNvSpPr txBox="1"/>
          <p:nvPr/>
        </p:nvSpPr>
        <p:spPr>
          <a:xfrm>
            <a:off x="626154" y="1477589"/>
            <a:ext cx="2699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Generator current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E9F7F66-B7AB-38FE-6E84-1B3CCD0D8ADC}"/>
                  </a:ext>
                </a:extLst>
              </p:cNvPr>
              <p:cNvSpPr txBox="1"/>
              <p:nvPr/>
            </p:nvSpPr>
            <p:spPr>
              <a:xfrm>
                <a:off x="6096000" y="2526785"/>
                <a:ext cx="6096000" cy="4471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</m:e>
                    </m:d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cav</m:t>
                            </m:r>
                          </m:sub>
                        </m:sSub>
                      </m:e>
                    </m:d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rf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dc</m:t>
                        </m:r>
                      </m:sub>
                    </m:sSub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sup>
                    </m:sSup>
                  </m:oMath>
                </a14:m>
                <a:endParaRPr lang="en-150" sz="20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E9F7F66-B7AB-38FE-6E84-1B3CCD0D8A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526785"/>
                <a:ext cx="6096000" cy="447174"/>
              </a:xfrm>
              <a:prstGeom prst="rect">
                <a:avLst/>
              </a:prstGeom>
              <a:blipFill>
                <a:blip r:embed="rId4"/>
                <a:stretch>
                  <a:fillRect t="-2703" b="-16216"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381278A-CE2E-0795-32C3-DD2C45C4B5EA}"/>
                  </a:ext>
                </a:extLst>
              </p:cNvPr>
              <p:cNvSpPr txBox="1"/>
              <p:nvPr/>
            </p:nvSpPr>
            <p:spPr>
              <a:xfrm>
                <a:off x="2293566" y="3481515"/>
                <a:ext cx="6924588" cy="8526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e>
                      </m:d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cav</m:t>
                                  </m:r>
                                </m:sub>
                              </m:sSub>
                            </m:e>
                          </m:d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sup>
                          </m:sSup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2(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ext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rf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dc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sup>
                          </m:sSup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pl-PL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381278A-CE2E-0795-32C3-DD2C45C4B5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3566" y="3481515"/>
                <a:ext cx="6924588" cy="85266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64D07008-CA56-7FEB-6CB2-077135C78830}"/>
              </a:ext>
            </a:extLst>
          </p:cNvPr>
          <p:cNvSpPr/>
          <p:nvPr/>
        </p:nvSpPr>
        <p:spPr>
          <a:xfrm>
            <a:off x="6036235" y="2526785"/>
            <a:ext cx="5701553" cy="49173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7CC873E-38E7-6CA6-64E8-2B6C78611202}"/>
              </a:ext>
            </a:extLst>
          </p:cNvPr>
          <p:cNvCxnSpPr/>
          <p:nvPr/>
        </p:nvCxnSpPr>
        <p:spPr>
          <a:xfrm flipH="1" flipV="1">
            <a:off x="6436659" y="2211294"/>
            <a:ext cx="227106" cy="3154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70F9BA0-95B1-96AC-E698-DD64CEADBC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9783" y="1531289"/>
            <a:ext cx="1796319" cy="771472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C4AB3CA-5AF1-B24C-A843-9F59BF4944C8}"/>
              </a:ext>
            </a:extLst>
          </p:cNvPr>
          <p:cNvCxnSpPr/>
          <p:nvPr/>
        </p:nvCxnSpPr>
        <p:spPr>
          <a:xfrm>
            <a:off x="10339294" y="2211294"/>
            <a:ext cx="0" cy="2709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BFF6790-44F4-F42D-7EE7-FDA1BF4B8187}"/>
              </a:ext>
            </a:extLst>
          </p:cNvPr>
          <p:cNvCxnSpPr/>
          <p:nvPr/>
        </p:nvCxnSpPr>
        <p:spPr>
          <a:xfrm>
            <a:off x="10255642" y="3429000"/>
            <a:ext cx="0" cy="11131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4B201AE-CDC5-7454-2A6B-6D28D30D19EF}"/>
                  </a:ext>
                </a:extLst>
              </p:cNvPr>
              <p:cNvSpPr txBox="1"/>
              <p:nvPr/>
            </p:nvSpPr>
            <p:spPr>
              <a:xfrm>
                <a:off x="10476753" y="3717861"/>
                <a:ext cx="1081741" cy="3799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15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4B201AE-CDC5-7454-2A6B-6D28D30D19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6753" y="3717861"/>
                <a:ext cx="1081741" cy="37997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676AD40-2C84-29FC-A2DB-908ABBEB7FAE}"/>
                  </a:ext>
                </a:extLst>
              </p:cNvPr>
              <p:cNvSpPr txBox="1"/>
              <p:nvPr/>
            </p:nvSpPr>
            <p:spPr>
              <a:xfrm>
                <a:off x="1788028" y="4715863"/>
                <a:ext cx="7742376" cy="8526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e>
                      </m:d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cav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2(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ext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rf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dc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sup>
                          </m:sSup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pl-PL" sz="2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676AD40-2C84-29FC-A2DB-908ABBEB7F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8028" y="4715863"/>
                <a:ext cx="7742376" cy="85266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FA914285-4042-E561-9B46-81EEFB93B30B}"/>
              </a:ext>
            </a:extLst>
          </p:cNvPr>
          <p:cNvSpPr txBox="1"/>
          <p:nvPr/>
        </p:nvSpPr>
        <p:spPr>
          <a:xfrm>
            <a:off x="626154" y="6031179"/>
            <a:ext cx="5817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Then splitting in real and imaginary parts:</a:t>
            </a:r>
            <a:endParaRPr lang="en-150" sz="2400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0CC0614-39C0-E5DF-C605-8D830EB5B26D}"/>
              </a:ext>
            </a:extLst>
          </p:cNvPr>
          <p:cNvCxnSpPr/>
          <p:nvPr/>
        </p:nvCxnSpPr>
        <p:spPr>
          <a:xfrm>
            <a:off x="5599953" y="1293501"/>
            <a:ext cx="268941" cy="10092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6B46B17-F17B-74ED-3BE3-A9D76EC69C34}"/>
              </a:ext>
            </a:extLst>
          </p:cNvPr>
          <p:cNvSpPr txBox="1"/>
          <p:nvPr/>
        </p:nvSpPr>
        <p:spPr>
          <a:xfrm>
            <a:off x="5753212" y="225416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  <a:endParaRPr lang="en-150" dirty="0"/>
          </a:p>
        </p:txBody>
      </p:sp>
    </p:spTree>
    <p:extLst>
      <p:ext uri="{BB962C8B-B14F-4D97-AF65-F5344CB8AC3E}">
        <p14:creationId xmlns:p14="http://schemas.microsoft.com/office/powerpoint/2010/main" val="24072035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54331-C47D-7823-5352-54806E4B7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Derivations for arbitrary cavity phase (2/2)</a:t>
            </a:r>
            <a:endParaRPr lang="en-15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F3B027-2461-C78C-7AFE-B2F824F6D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DE136-1EF8-C743-87EF-AE4B54D8717F}" type="slidenum">
              <a:rPr lang="en-US" smtClean="0"/>
              <a:t>41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036C94D-8DE7-7122-2DBD-176376F50AA0}"/>
                  </a:ext>
                </a:extLst>
              </p:cNvPr>
              <p:cNvSpPr txBox="1"/>
              <p:nvPr/>
            </p:nvSpPr>
            <p:spPr>
              <a:xfrm>
                <a:off x="164353" y="1291498"/>
                <a:ext cx="11863294" cy="8218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e>
                      </m:d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cav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2(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)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ext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dc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𝑖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latin typeface="Cambria Math" panose="02040503050406030204" pitchFamily="18" charset="0"/>
                                        </a:rPr>
                                        <m:t>cav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</m:d>
                            </m:den>
                          </m:f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400" smtClean="0">
                                      <a:latin typeface="Cambria Math" panose="02040503050406030204" pitchFamily="18" charset="0"/>
                                    </a:rPr>
                                    <m:t>rf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dc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400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sub>
                                      </m:s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pl-PL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036C94D-8DE7-7122-2DBD-176376F50A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53" y="1291498"/>
                <a:ext cx="11863294" cy="82189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9C1598F-1950-DCA4-45A7-1DEC45A2D964}"/>
                  </a:ext>
                </a:extLst>
              </p:cNvPr>
              <p:cNvSpPr txBox="1"/>
              <p:nvPr/>
            </p:nvSpPr>
            <p:spPr>
              <a:xfrm>
                <a:off x="-109769" y="2438369"/>
                <a:ext cx="7321178" cy="25735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ext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ext</m:t>
                          </m:r>
                        </m:sub>
                      </m:sSub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𝑉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400">
                                              <a:latin typeface="Cambria Math" panose="02040503050406030204" pitchFamily="18" charset="0"/>
                                            </a:rPr>
                                            <m:t>cav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d>
                                    <m:d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/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</m:d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latin typeface="Cambria Math" panose="02040503050406030204" pitchFamily="18" charset="0"/>
                                        </a:rPr>
                                        <m:t>ext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𝐹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sub>
                                      </m:sSub>
                                    </m:e>
                                  </m:d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latin typeface="Cambria Math" panose="02040503050406030204" pitchFamily="18" charset="0"/>
                                        </a:rPr>
                                        <m:t>dc</m:t>
                                      </m:r>
                                    </m:sub>
                                  </m:sSub>
                                  <m:func>
                                    <m:func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40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𝑐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func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  +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ext</m:t>
                          </m:r>
                        </m:sub>
                      </m:sSub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𝑉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400">
                                              <a:latin typeface="Cambria Math" panose="02040503050406030204" pitchFamily="18" charset="0"/>
                                            </a:rPr>
                                            <m:t>cav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d>
                                    <m:d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/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</m:d>
                                </m:den>
                              </m:f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2400" smtClean="0">
                                          <a:latin typeface="Cambria Math" panose="02040503050406030204" pitchFamily="18" charset="0"/>
                                        </a:rPr>
                                        <m:t>rf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𝐹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sub>
                                      </m:sSub>
                                    </m:e>
                                  </m:d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latin typeface="Cambria Math" panose="02040503050406030204" pitchFamily="18" charset="0"/>
                                        </a:rPr>
                                        <m:t>dc</m:t>
                                      </m:r>
                                    </m:sub>
                                  </m:sSub>
                                  <m:func>
                                    <m:func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40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𝑐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func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150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9C1598F-1950-DCA4-45A7-1DEC45A2D9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9769" y="2438369"/>
                <a:ext cx="7321178" cy="25735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5E16140-88D7-C866-76E1-A16B7E5C5AD5}"/>
                  </a:ext>
                </a:extLst>
              </p:cNvPr>
              <p:cNvSpPr txBox="1"/>
              <p:nvPr/>
            </p:nvSpPr>
            <p:spPr>
              <a:xfrm>
                <a:off x="7438513" y="4275494"/>
                <a:ext cx="4564287" cy="4559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dirty="0"/>
                  <a:t>= 0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opt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rf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d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dc</m:t>
                            </m:r>
                          </m:sub>
                        </m:sSub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</m:num>
                      <m:den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cav</m:t>
                                </m:r>
                              </m:sub>
                            </m:sSub>
                          </m:e>
                        </m:d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5E16140-88D7-C866-76E1-A16B7E5C5A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8513" y="4275494"/>
                <a:ext cx="4564287" cy="455959"/>
              </a:xfrm>
              <a:prstGeom prst="rect">
                <a:avLst/>
              </a:prstGeom>
              <a:blipFill>
                <a:blip r:embed="rId4"/>
                <a:stretch>
                  <a:fillRect l="-3071" t="-2667" b="-9333"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E728BD7-AB8B-9130-6010-B65BF8AED14C}"/>
                  </a:ext>
                </a:extLst>
              </p:cNvPr>
              <p:cNvSpPr txBox="1"/>
              <p:nvPr/>
            </p:nvSpPr>
            <p:spPr>
              <a:xfrm>
                <a:off x="7331182" y="3360091"/>
                <a:ext cx="4566828" cy="4655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dirty="0"/>
                  <a:t>Minimized for</a:t>
                </a:r>
                <a:r>
                  <a:rPr lang="en-US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ext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opt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cav</m:t>
                                </m:r>
                              </m:sub>
                            </m:sSub>
                          </m:e>
                        </m:d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b>
                            </m:sSub>
                          </m:e>
                        </m:d>
                        <m:d>
                          <m:dPr>
                            <m:ctrlP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d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dc</m:t>
                            </m:r>
                          </m:sub>
                        </m:sSub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E728BD7-AB8B-9130-6010-B65BF8AED1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1182" y="3360091"/>
                <a:ext cx="4566828" cy="465577"/>
              </a:xfrm>
              <a:prstGeom prst="rect">
                <a:avLst/>
              </a:prstGeom>
              <a:blipFill>
                <a:blip r:embed="rId5"/>
                <a:stretch>
                  <a:fillRect l="-3204" t="-1299" b="-12987"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44D3A72F-BE79-DB43-9B57-96666DCB1BB1}"/>
              </a:ext>
            </a:extLst>
          </p:cNvPr>
          <p:cNvSpPr/>
          <p:nvPr/>
        </p:nvSpPr>
        <p:spPr>
          <a:xfrm>
            <a:off x="308584" y="3176430"/>
            <a:ext cx="6711576" cy="90842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094D640-07F0-737E-1B48-1C006B04E4C4}"/>
              </a:ext>
            </a:extLst>
          </p:cNvPr>
          <p:cNvCxnSpPr>
            <a:cxnSpLocks/>
          </p:cNvCxnSpPr>
          <p:nvPr/>
        </p:nvCxnSpPr>
        <p:spPr>
          <a:xfrm>
            <a:off x="7026136" y="3618688"/>
            <a:ext cx="185273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B5D5C8A6-66B8-6BEB-D3EE-D1888E1DB1F5}"/>
              </a:ext>
            </a:extLst>
          </p:cNvPr>
          <p:cNvSpPr/>
          <p:nvPr/>
        </p:nvSpPr>
        <p:spPr>
          <a:xfrm>
            <a:off x="308584" y="4084853"/>
            <a:ext cx="6711576" cy="90842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8AD0937-2CBF-6AF6-EFD5-918BFB9D22BC}"/>
              </a:ext>
            </a:extLst>
          </p:cNvPr>
          <p:cNvCxnSpPr>
            <a:cxnSpLocks/>
          </p:cNvCxnSpPr>
          <p:nvPr/>
        </p:nvCxnSpPr>
        <p:spPr>
          <a:xfrm>
            <a:off x="7020160" y="4528801"/>
            <a:ext cx="191249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84A6814-211A-10FE-6ECF-47F7F129B1DE}"/>
                  </a:ext>
                </a:extLst>
              </p:cNvPr>
              <p:cNvSpPr txBox="1"/>
              <p:nvPr/>
            </p:nvSpPr>
            <p:spPr>
              <a:xfrm>
                <a:off x="245015" y="5265172"/>
                <a:ext cx="6966394" cy="6710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Setting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1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recovers classical equations for optimal parameters</a:t>
                </a:r>
              </a:p>
              <a:p>
                <a:r>
                  <a:rPr lang="en-US" dirty="0"/>
                  <a:t>Adjusting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ext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opt</m:t>
                        </m:r>
                      </m:sub>
                    </m:sSub>
                  </m:oMath>
                </a14:m>
                <a:r>
                  <a:rPr lang="en-US" dirty="0"/>
                  <a:t> can be modified to meet certain constraints</a:t>
                </a:r>
                <a:endParaRPr lang="en-15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84A6814-211A-10FE-6ECF-47F7F129B1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015" y="5265172"/>
                <a:ext cx="6966394" cy="671018"/>
              </a:xfrm>
              <a:prstGeom prst="rect">
                <a:avLst/>
              </a:prstGeom>
              <a:blipFill>
                <a:blip r:embed="rId6"/>
                <a:stretch>
                  <a:fillRect l="-700" t="-5455" b="-10000"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1843F19-802F-1EBF-19F8-CF2CBD8DEC1F}"/>
                  </a:ext>
                </a:extLst>
              </p:cNvPr>
              <p:cNvSpPr txBox="1"/>
              <p:nvPr/>
            </p:nvSpPr>
            <p:spPr>
              <a:xfrm>
                <a:off x="3442447" y="5997217"/>
                <a:ext cx="5360896" cy="6876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opt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cav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dc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150" sz="20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1843F19-802F-1EBF-19F8-CF2CBD8DEC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2447" y="5997217"/>
                <a:ext cx="5360896" cy="68762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06C9E6A1-AC23-CFDD-1E4D-22A7F57179CC}"/>
              </a:ext>
            </a:extLst>
          </p:cNvPr>
          <p:cNvSpPr txBox="1"/>
          <p:nvPr/>
        </p:nvSpPr>
        <p:spPr>
          <a:xfrm>
            <a:off x="1108635" y="6175285"/>
            <a:ext cx="2280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 minimum power</a:t>
            </a:r>
            <a:endParaRPr lang="en-150" dirty="0"/>
          </a:p>
        </p:txBody>
      </p:sp>
    </p:spTree>
    <p:extLst>
      <p:ext uri="{BB962C8B-B14F-4D97-AF65-F5344CB8AC3E}">
        <p14:creationId xmlns:p14="http://schemas.microsoft.com/office/powerpoint/2010/main" val="11338105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05927-AFA3-0FD0-F015-339FC9A77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 power requirements</a:t>
            </a:r>
            <a:endParaRPr lang="en-15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5CC738-A2C4-694D-8431-2929ED891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DE136-1EF8-C743-87EF-AE4B54D8717F}" type="slidenum">
              <a:rPr lang="en-US" smtClean="0"/>
              <a:t>42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01CAC6B-470E-6E11-7578-D2B58A7ABC13}"/>
                  </a:ext>
                </a:extLst>
              </p:cNvPr>
              <p:cNvSpPr txBox="1"/>
              <p:nvPr/>
            </p:nvSpPr>
            <p:spPr>
              <a:xfrm>
                <a:off x="2466547" y="3568305"/>
                <a:ext cx="68221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foc</m:t>
                          </m:r>
                        </m:sub>
                      </m:sSub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cav</m:t>
                              </m:r>
                            </m:sub>
                          </m:sSub>
                        </m:e>
                      </m:d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foc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defoc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cav</m:t>
                                  </m:r>
                                </m:sub>
                              </m:sSub>
                            </m:e>
                          </m:d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de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foc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tot</m:t>
                          </m:r>
                        </m:sub>
                      </m:sSub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15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01CAC6B-470E-6E11-7578-D2B58A7ABC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6547" y="3568305"/>
                <a:ext cx="6822189" cy="276999"/>
              </a:xfrm>
              <a:prstGeom prst="rect">
                <a:avLst/>
              </a:prstGeom>
              <a:blipFill>
                <a:blip r:embed="rId2"/>
                <a:stretch>
                  <a:fillRect l="-536" b="-34783"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FC72FA07-7FF5-A0E2-0497-0C0733FA69BE}"/>
              </a:ext>
            </a:extLst>
          </p:cNvPr>
          <p:cNvSpPr txBox="1"/>
          <p:nvPr/>
        </p:nvSpPr>
        <p:spPr>
          <a:xfrm>
            <a:off x="131425" y="3286667"/>
            <a:ext cx="2223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Starting with energy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gain per turn</a:t>
            </a:r>
            <a:endParaRPr lang="en-150" dirty="0">
              <a:solidFill>
                <a:srgbClr val="0070C0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98D23C-CCFE-8441-AB3E-E2195D8E62FD}"/>
              </a:ext>
            </a:extLst>
          </p:cNvPr>
          <p:cNvCxnSpPr>
            <a:cxnSpLocks/>
          </p:cNvCxnSpPr>
          <p:nvPr/>
        </p:nvCxnSpPr>
        <p:spPr>
          <a:xfrm>
            <a:off x="9488710" y="3033575"/>
            <a:ext cx="0" cy="31045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16C794F-DEEE-0ABF-3F5F-C530E7D66852}"/>
                  </a:ext>
                </a:extLst>
              </p:cNvPr>
              <p:cNvSpPr txBox="1"/>
              <p:nvPr/>
            </p:nvSpPr>
            <p:spPr>
              <a:xfrm>
                <a:off x="9888659" y="3412824"/>
                <a:ext cx="1274673" cy="6280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US" sz="18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dc</m:t>
                              </m:r>
                            </m:sub>
                          </m:sSub>
                        </m:num>
                        <m:den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15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16C794F-DEEE-0ABF-3F5F-C530E7D668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8659" y="3412824"/>
                <a:ext cx="1274673" cy="62805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8E119B0-9FC2-FFD4-1FC6-042229ADD0CC}"/>
                  </a:ext>
                </a:extLst>
              </p:cNvPr>
              <p:cNvSpPr txBox="1"/>
              <p:nvPr/>
            </p:nvSpPr>
            <p:spPr>
              <a:xfrm>
                <a:off x="141444" y="4240176"/>
                <a:ext cx="9307356" cy="5357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foc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cav</m:t>
                                      </m:r>
                                    </m:sub>
                                  </m:sSub>
                                </m:e>
                              </m:d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dc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cos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foc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defoc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cav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dc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defoc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dc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tot</m:t>
                          </m:r>
                        </m:sub>
                      </m:sSub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15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8E119B0-9FC2-FFD4-1FC6-042229ADD0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444" y="4240176"/>
                <a:ext cx="9307356" cy="53572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5566C29-4E2E-BA80-A8D1-B3C6ECEFCAAC}"/>
                  </a:ext>
                </a:extLst>
              </p:cNvPr>
              <p:cNvSpPr txBox="1"/>
              <p:nvPr/>
            </p:nvSpPr>
            <p:spPr>
              <a:xfrm>
                <a:off x="9613734" y="4173263"/>
                <a:ext cx="1549598" cy="6576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tot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15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5566C29-4E2E-BA80-A8D1-B3C6ECEFCA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3734" y="4173263"/>
                <a:ext cx="1549598" cy="65768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D48A4AF-D173-4090-ED38-44FDE2EDDD03}"/>
                  </a:ext>
                </a:extLst>
              </p:cNvPr>
              <p:cNvSpPr txBox="1"/>
              <p:nvPr/>
            </p:nvSpPr>
            <p:spPr>
              <a:xfrm>
                <a:off x="11163332" y="4317437"/>
                <a:ext cx="102595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≈2</m:t>
                      </m:r>
                    </m:oMath>
                  </m:oMathPara>
                </a14:m>
                <a:endParaRPr lang="en-15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D48A4AF-D173-4090-ED38-44FDE2EDDD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63332" y="4317437"/>
                <a:ext cx="1025956" cy="369332"/>
              </a:xfrm>
              <a:prstGeom prst="rect">
                <a:avLst/>
              </a:prstGeom>
              <a:blipFill>
                <a:blip r:embed="rId6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AEECDC9-4F8A-5CB5-BFCE-066856F25DE4}"/>
                  </a:ext>
                </a:extLst>
              </p:cNvPr>
              <p:cNvSpPr txBox="1"/>
              <p:nvPr/>
            </p:nvSpPr>
            <p:spPr>
              <a:xfrm>
                <a:off x="2824266" y="5053312"/>
                <a:ext cx="4217886" cy="2995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foc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foc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defoc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defoc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dc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SR</m:t>
                          </m:r>
                        </m:sub>
                      </m:sSub>
                    </m:oMath>
                  </m:oMathPara>
                </a14:m>
                <a:endParaRPr lang="en-15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AEECDC9-4F8A-5CB5-BFCE-066856F25D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4266" y="5053312"/>
                <a:ext cx="4217886" cy="299569"/>
              </a:xfrm>
              <a:prstGeom prst="rect">
                <a:avLst/>
              </a:prstGeom>
              <a:blipFill>
                <a:blip r:embed="rId7"/>
                <a:stretch>
                  <a:fillRect l="-723" r="-145" b="-22449"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85A3DBB-4B08-EF2F-6A37-ECFD6B337882}"/>
                  </a:ext>
                </a:extLst>
              </p:cNvPr>
              <p:cNvSpPr txBox="1"/>
              <p:nvPr/>
            </p:nvSpPr>
            <p:spPr>
              <a:xfrm>
                <a:off x="9528621" y="4899987"/>
                <a:ext cx="2605149" cy="3940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foc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de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foc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opt</m:t>
                          </m:r>
                        </m:sub>
                      </m:sSub>
                    </m:oMath>
                  </m:oMathPara>
                </a14:m>
                <a:endParaRPr lang="en-15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85A3DBB-4B08-EF2F-6A37-ECFD6B3378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8621" y="4899987"/>
                <a:ext cx="2605149" cy="394019"/>
              </a:xfrm>
              <a:prstGeom prst="rect">
                <a:avLst/>
              </a:prstGeom>
              <a:blipFill>
                <a:blip r:embed="rId8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5AD3BB9-ECE9-825E-9EA0-9F7D5BA36DDB}"/>
                  </a:ext>
                </a:extLst>
              </p:cNvPr>
              <p:cNvSpPr txBox="1"/>
              <p:nvPr/>
            </p:nvSpPr>
            <p:spPr>
              <a:xfrm>
                <a:off x="9713974" y="5252319"/>
                <a:ext cx="223444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foc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defoc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tot</m:t>
                          </m:r>
                        </m:sub>
                      </m:sSub>
                    </m:oMath>
                  </m:oMathPara>
                </a14:m>
                <a:endParaRPr lang="en-15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5AD3BB9-ECE9-825E-9EA0-9F7D5BA36D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3974" y="5252319"/>
                <a:ext cx="2234441" cy="369332"/>
              </a:xfrm>
              <a:prstGeom prst="rect">
                <a:avLst/>
              </a:prstGeom>
              <a:blipFill>
                <a:blip r:embed="rId9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F365C97-1488-E8B5-EFF4-E1A484BA7E7D}"/>
                  </a:ext>
                </a:extLst>
              </p:cNvPr>
              <p:cNvSpPr txBox="1"/>
              <p:nvPr/>
            </p:nvSpPr>
            <p:spPr>
              <a:xfrm>
                <a:off x="3838643" y="5523713"/>
                <a:ext cx="2026311" cy="6576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opt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𝑆𝑅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tot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15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F365C97-1488-E8B5-EFF4-E1A484BA7E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8643" y="5523713"/>
                <a:ext cx="2026311" cy="65768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9CD897B-3E68-6FD4-4894-F7EB486A37E8}"/>
                  </a:ext>
                </a:extLst>
              </p:cNvPr>
              <p:cNvSpPr txBox="1"/>
              <p:nvPr/>
            </p:nvSpPr>
            <p:spPr>
              <a:xfrm>
                <a:off x="349074" y="6146409"/>
                <a:ext cx="1149385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No RF power overshoot is needed for RPO if optimal detuning and optimal quality factor are used</a:t>
                </a:r>
                <a:endParaRPr lang="en-150" sz="20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9CD897B-3E68-6FD4-4894-F7EB486A37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074" y="6146409"/>
                <a:ext cx="11493852" cy="400110"/>
              </a:xfrm>
              <a:prstGeom prst="rect">
                <a:avLst/>
              </a:prstGeom>
              <a:blipFill>
                <a:blip r:embed="rId11"/>
                <a:stretch>
                  <a:fillRect t="-6061" b="-27273"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AC00955-B2E8-01E2-0987-8A56F65206B8}"/>
                  </a:ext>
                </a:extLst>
              </p:cNvPr>
              <p:cNvSpPr txBox="1"/>
              <p:nvPr/>
            </p:nvSpPr>
            <p:spPr>
              <a:xfrm>
                <a:off x="349073" y="939378"/>
                <a:ext cx="6445625" cy="15267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Constraints: </a:t>
                </a:r>
              </a:p>
              <a:p>
                <a:r>
                  <a:rPr lang="en-US" dirty="0"/>
                  <a:t>- The same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ext</m:t>
                        </m:r>
                        <m:r>
                          <a:rPr lang="en-US" sz="1800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opt</m:t>
                        </m:r>
                      </m:sub>
                    </m:sSub>
                  </m:oMath>
                </a14:m>
                <a:r>
                  <a:rPr lang="en-US" dirty="0"/>
                  <a:t> for all cavities to avoid a movable fundamental power coupler design</a:t>
                </a:r>
              </a:p>
              <a:p>
                <a:r>
                  <a:rPr lang="en-US" dirty="0"/>
                  <a:t>- The same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opt</m:t>
                        </m:r>
                      </m:sub>
                    </m:sSub>
                  </m:oMath>
                </a14:m>
                <a:r>
                  <a:rPr lang="en-US" dirty="0"/>
                  <a:t> to have the identical power sources and uniform power distribution (role of variations is under study)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AC00955-B2E8-01E2-0987-8A56F65206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073" y="939378"/>
                <a:ext cx="6445625" cy="1526700"/>
              </a:xfrm>
              <a:prstGeom prst="rect">
                <a:avLst/>
              </a:prstGeom>
              <a:blipFill>
                <a:blip r:embed="rId12"/>
                <a:stretch>
                  <a:fillRect l="-756" t="-1992" b="-5179"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D978D90-D24E-CE4E-B96B-C74506167B3F}"/>
                  </a:ext>
                </a:extLst>
              </p:cNvPr>
              <p:cNvSpPr txBox="1"/>
              <p:nvPr/>
            </p:nvSpPr>
            <p:spPr>
              <a:xfrm>
                <a:off x="7291647" y="1818998"/>
                <a:ext cx="3631036" cy="6280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opt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n-US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cav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dc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15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D978D90-D24E-CE4E-B96B-C74506167B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1647" y="1818998"/>
                <a:ext cx="3631036" cy="62805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8FD9C24-E3AF-3BC5-BBB6-62E0D38BF851}"/>
                  </a:ext>
                </a:extLst>
              </p:cNvPr>
              <p:cNvSpPr txBox="1"/>
              <p:nvPr/>
            </p:nvSpPr>
            <p:spPr>
              <a:xfrm>
                <a:off x="7155642" y="1004506"/>
                <a:ext cx="3815788" cy="6034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ext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opt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cav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d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dc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8FD9C24-E3AF-3BC5-BBB6-62E0D38BF8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5642" y="1004506"/>
                <a:ext cx="3815788" cy="60349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18B8C0F-1DD2-9509-39AB-5D5F82D09652}"/>
                  </a:ext>
                </a:extLst>
              </p:cNvPr>
              <p:cNvSpPr txBox="1"/>
              <p:nvPr/>
            </p:nvSpPr>
            <p:spPr>
              <a:xfrm>
                <a:off x="349074" y="2677071"/>
                <a:ext cx="1137621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Cavity voltage must be the same for all cavities: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foc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r>
                  <a:rPr lang="en-US" dirty="0"/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defo</m:t>
                                </m:r>
                                <m:r>
                                  <m:rPr>
                                    <m:sty m:val="p"/>
                                  </m:rPr>
                                  <a:rPr lang="en-US" i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foc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=−2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defoc</m:t>
                        </m:r>
                      </m:sub>
                    </m:sSub>
                  </m:oMath>
                </a14:m>
                <a:endParaRPr lang="en-15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18B8C0F-1DD2-9509-39AB-5D5F82D096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074" y="2677071"/>
                <a:ext cx="11376212" cy="369332"/>
              </a:xfrm>
              <a:prstGeom prst="rect">
                <a:avLst/>
              </a:prstGeom>
              <a:blipFill>
                <a:blip r:embed="rId15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41768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F26BD-92C0-5473-D5BA-CDE6D15F2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Reverse phasing mode equations</a:t>
            </a:r>
            <a:endParaRPr lang="en-15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56099E-D595-B99C-1333-8BE04BC77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DE136-1EF8-C743-87EF-AE4B54D8717F}" type="slidenum">
              <a:rPr lang="en-US" smtClean="0"/>
              <a:t>43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5F9343A-CD3B-D577-39F5-91734C3B754B}"/>
                  </a:ext>
                </a:extLst>
              </p:cNvPr>
              <p:cNvSpPr txBox="1"/>
              <p:nvPr/>
            </p:nvSpPr>
            <p:spPr>
              <a:xfrm>
                <a:off x="4502026" y="1365314"/>
                <a:ext cx="68221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foc</m:t>
                          </m:r>
                        </m:sub>
                      </m:sSub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cav</m:t>
                              </m:r>
                            </m:sub>
                          </m:sSub>
                        </m:e>
                      </m:d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foc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defoc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cav</m:t>
                                  </m:r>
                                </m:sub>
                              </m:sSub>
                            </m:e>
                          </m:d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de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foc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tot</m:t>
                          </m:r>
                        </m:sub>
                      </m:sSub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15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5F9343A-CD3B-D577-39F5-91734C3B75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2026" y="1365314"/>
                <a:ext cx="6822189" cy="276999"/>
              </a:xfrm>
              <a:prstGeom prst="rect">
                <a:avLst/>
              </a:prstGeom>
              <a:blipFill>
                <a:blip r:embed="rId2"/>
                <a:stretch>
                  <a:fillRect l="-536" b="-35556"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2E70B7A-C81F-DFF6-05AD-07AE84C47BB8}"/>
                  </a:ext>
                </a:extLst>
              </p:cNvPr>
              <p:cNvSpPr txBox="1"/>
              <p:nvPr/>
            </p:nvSpPr>
            <p:spPr>
              <a:xfrm>
                <a:off x="4562940" y="1882181"/>
                <a:ext cx="676127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foc</m:t>
                          </m:r>
                        </m:sub>
                      </m:sSub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cav</m:t>
                              </m:r>
                            </m:sub>
                          </m:sSub>
                        </m:e>
                      </m:d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foc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defoc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cav</m:t>
                                  </m:r>
                                </m:sub>
                              </m:sSub>
                            </m:e>
                          </m:d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de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foc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tot</m:t>
                          </m:r>
                        </m:sub>
                      </m:sSub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15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2E70B7A-C81F-DFF6-05AD-07AE84C47B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2940" y="1882181"/>
                <a:ext cx="6761275" cy="276999"/>
              </a:xfrm>
              <a:prstGeom prst="rect">
                <a:avLst/>
              </a:prstGeom>
              <a:blipFill>
                <a:blip r:embed="rId3"/>
                <a:stretch>
                  <a:fillRect l="-271" b="-35556"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89A8B8D1-B785-AC7E-E93B-6169098CC3A8}"/>
              </a:ext>
            </a:extLst>
          </p:cNvPr>
          <p:cNvSpPr txBox="1"/>
          <p:nvPr/>
        </p:nvSpPr>
        <p:spPr>
          <a:xfrm>
            <a:off x="417109" y="1272981"/>
            <a:ext cx="3070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Preservation of energy gain </a:t>
            </a:r>
            <a:endParaRPr lang="en-150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6815C6-ACD6-800A-4625-86A0B549BC87}"/>
              </a:ext>
            </a:extLst>
          </p:cNvPr>
          <p:cNvSpPr txBox="1"/>
          <p:nvPr/>
        </p:nvSpPr>
        <p:spPr>
          <a:xfrm>
            <a:off x="417109" y="1943999"/>
            <a:ext cx="3518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Preservation of synchrotron tune</a:t>
            </a:r>
            <a:endParaRPr lang="en-150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FA4B0E5-E679-B81D-50BB-9C01476D2A34}"/>
                  </a:ext>
                </a:extLst>
              </p:cNvPr>
              <p:cNvSpPr txBox="1"/>
              <p:nvPr/>
            </p:nvSpPr>
            <p:spPr>
              <a:xfrm>
                <a:off x="2882995" y="2513885"/>
                <a:ext cx="5417060" cy="9093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i="0">
                                  <a:latin typeface="Cambria Math" panose="02040503050406030204" pitchFamily="18" charset="0"/>
                                </a:rPr>
                                <m:t>cav</m:t>
                              </m:r>
                            </m:sub>
                          </m:sSub>
                        </m:e>
                      </m:d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tot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tot</m:t>
                              </m:r>
                            </m:sub>
                          </m:sSub>
                        </m:den>
                      </m:f>
                      <m:rad>
                        <m:radPr>
                          <m:deg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000" i="0">
                                      <a:latin typeface="Cambria Math" panose="02040503050406030204" pitchFamily="18" charset="0"/>
                                    </a:rPr>
                                    <m:t>tot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𝑈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2000" b="0" i="0" smtClean="0">
                                          <a:latin typeface="Cambria Math" panose="02040503050406030204" pitchFamily="18" charset="0"/>
                                        </a:rPr>
                                        <m:t>tot</m:t>
                                      </m:r>
                                    </m:sub>
                                    <m:sup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d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 panose="02040503050406030204" pitchFamily="18" charset="0"/>
                                    </a:rPr>
                                    <m:t>tot</m:t>
                                  </m:r>
                                </m:sub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 b="0" i="0" smtClean="0">
                                              <a:latin typeface="Cambria Math" panose="02040503050406030204" pitchFamily="18" charset="0"/>
                                            </a:rPr>
                                            <m:t>foc</m:t>
                                          </m:r>
                                        </m:sub>
                                      </m:s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 b="0" i="0" smtClean="0">
                                              <a:latin typeface="Cambria Math" panose="02040503050406030204" pitchFamily="18" charset="0"/>
                                            </a:rPr>
                                            <m:t>defoc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150" sz="20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FA4B0E5-E679-B81D-50BB-9C01476D2A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2995" y="2513885"/>
                <a:ext cx="5417060" cy="90935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C1E34FB8-2E29-90AB-080C-131F4FC77B94}"/>
              </a:ext>
            </a:extLst>
          </p:cNvPr>
          <p:cNvSpPr txBox="1"/>
          <p:nvPr/>
        </p:nvSpPr>
        <p:spPr>
          <a:xfrm>
            <a:off x="6762244" y="4591874"/>
            <a:ext cx="5429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See, also </a:t>
            </a:r>
            <a:r>
              <a:rPr lang="en-US" i="1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A. </a:t>
            </a:r>
            <a:r>
              <a:rPr lang="en-US" i="1" dirty="0" err="1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Blednykh</a:t>
            </a:r>
            <a:r>
              <a:rPr lang="en-US" i="1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et al, EIC-ADD-TN-33, 2022</a:t>
            </a:r>
            <a:endParaRPr lang="en-150" i="1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D5F7EA4-269B-E6A7-75F2-F9ADF73155EC}"/>
                  </a:ext>
                </a:extLst>
              </p:cNvPr>
              <p:cNvSpPr txBox="1"/>
              <p:nvPr/>
            </p:nvSpPr>
            <p:spPr>
              <a:xfrm>
                <a:off x="358587" y="6037479"/>
                <a:ext cx="8539645" cy="7352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The aim is to keep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i="0" dirty="0" smtClean="0">
                            <a:latin typeface="Cambria Math" panose="02040503050406030204" pitchFamily="18" charset="0"/>
                          </a:rPr>
                          <m:t>cav</m:t>
                        </m:r>
                      </m:sub>
                    </m:sSub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opt</m:t>
                        </m:r>
                      </m:sub>
                    </m:sSub>
                  </m:oMath>
                </a14:m>
                <a:r>
                  <a:rPr lang="en-US" sz="2000" dirty="0"/>
                  <a:t>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ext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opt</m:t>
                        </m:r>
                      </m:sub>
                    </m:sSub>
                  </m:oMath>
                </a14:m>
                <a:r>
                  <a:rPr lang="en-US" sz="2000" dirty="0"/>
                  <a:t> for Z, W, and ZH modes</a:t>
                </a:r>
              </a:p>
              <a:p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Cavity voltage can be change in discrete steps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foc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defoc</m:t>
                        </m:r>
                      </m:sub>
                    </m:sSub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=2, 4,…</m:t>
                    </m:r>
                  </m:oMath>
                </a14:m>
                <a:endParaRPr lang="en-150" sz="20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D5F7EA4-269B-E6A7-75F2-F9ADF73155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587" y="6037479"/>
                <a:ext cx="8539645" cy="735201"/>
              </a:xfrm>
              <a:prstGeom prst="rect">
                <a:avLst/>
              </a:prstGeom>
              <a:blipFill>
                <a:blip r:embed="rId6"/>
                <a:stretch>
                  <a:fillRect l="-785" t="-4132" b="-14050"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DC8A89B-1EEB-B379-BF6E-ED656FC311F6}"/>
                  </a:ext>
                </a:extLst>
              </p:cNvPr>
              <p:cNvSpPr txBox="1"/>
              <p:nvPr/>
            </p:nvSpPr>
            <p:spPr>
              <a:xfrm>
                <a:off x="417109" y="2789890"/>
                <a:ext cx="208101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Cavity voltage</a:t>
                </a:r>
                <a:endParaRPr lang="en-150" sz="2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DC8A89B-1EEB-B379-BF6E-ED656FC311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109" y="2789890"/>
                <a:ext cx="2081019" cy="400110"/>
              </a:xfrm>
              <a:prstGeom prst="rect">
                <a:avLst/>
              </a:prstGeom>
              <a:blipFill>
                <a:blip r:embed="rId7"/>
                <a:stretch>
                  <a:fillRect t="-7692" r="-2924" b="-29231"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87FD3653-F6A6-6AB7-9F16-8C9C9D2EFF26}"/>
              </a:ext>
            </a:extLst>
          </p:cNvPr>
          <p:cNvSpPr txBox="1"/>
          <p:nvPr/>
        </p:nvSpPr>
        <p:spPr>
          <a:xfrm>
            <a:off x="486994" y="3844096"/>
            <a:ext cx="21226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Optimal detuning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9F0C092-B2BD-A0D2-FCA4-DA1B574B5E36}"/>
                  </a:ext>
                </a:extLst>
              </p:cNvPr>
              <p:cNvSpPr txBox="1"/>
              <p:nvPr/>
            </p:nvSpPr>
            <p:spPr>
              <a:xfrm>
                <a:off x="3082454" y="3592817"/>
                <a:ext cx="4753930" cy="9093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opt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rf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d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dc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cav</m:t>
                              </m:r>
                            </m:sub>
                          </m:sSub>
                        </m:den>
                      </m:f>
                      <m:rad>
                        <m:radPr>
                          <m:degHide m:val="on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cav</m:t>
                                  </m:r>
                                </m:sub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tot</m:t>
                                  </m:r>
                                </m:sub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ra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9F0C092-B2BD-A0D2-FCA4-DA1B574B5E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2454" y="3592817"/>
                <a:ext cx="4753930" cy="90935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AB06217-6E36-33F0-17A9-03E4E2546560}"/>
                  </a:ext>
                </a:extLst>
              </p:cNvPr>
              <p:cNvSpPr txBox="1"/>
              <p:nvPr/>
            </p:nvSpPr>
            <p:spPr>
              <a:xfrm>
                <a:off x="2686936" y="5146566"/>
                <a:ext cx="3517822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foc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arccos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tot</m:t>
                                      </m:r>
                                    </m:sub>
                                  </m:sSub>
                                  <m:func>
                                    <m:func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sub>
                                      </m:sSub>
                                    </m:e>
                                  </m:func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tot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cav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15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AB06217-6E36-33F0-17A9-03E4E25465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6936" y="5146566"/>
                <a:ext cx="3517822" cy="62235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E0B0CD2-B0DD-EC3E-4772-5C7A60E443AF}"/>
                  </a:ext>
                </a:extLst>
              </p:cNvPr>
              <p:cNvSpPr txBox="1"/>
              <p:nvPr/>
            </p:nvSpPr>
            <p:spPr>
              <a:xfrm>
                <a:off x="6672125" y="5146566"/>
                <a:ext cx="3600280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defoc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arccos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tot</m:t>
                                      </m:r>
                                    </m:sub>
                                  </m:sSub>
                                  <m:func>
                                    <m:func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sub>
                                      </m:sSub>
                                    </m:e>
                                  </m:func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tot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cav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15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E0B0CD2-B0DD-EC3E-4772-5C7A60E443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2125" y="5146566"/>
                <a:ext cx="3600280" cy="62235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51C195EC-EBB5-4897-0764-6C3F5C95E2CB}"/>
              </a:ext>
            </a:extLst>
          </p:cNvPr>
          <p:cNvSpPr txBox="1"/>
          <p:nvPr/>
        </p:nvSpPr>
        <p:spPr>
          <a:xfrm>
            <a:off x="486993" y="5257686"/>
            <a:ext cx="1040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Phases</a:t>
            </a:r>
          </a:p>
        </p:txBody>
      </p:sp>
    </p:spTree>
    <p:extLst>
      <p:ext uri="{BB962C8B-B14F-4D97-AF65-F5344CB8AC3E}">
        <p14:creationId xmlns:p14="http://schemas.microsoft.com/office/powerpoint/2010/main" val="27165371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67016-B6A6-1BA4-A9F7-96FAF3486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impact of spread</a:t>
            </a:r>
            <a:endParaRPr lang="en-15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E06748-7C6D-3109-FE13-F699D2864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45218-EFE8-4AFD-8563-7EF7F84D4617}" type="slidenum">
              <a:rPr lang="en-150" smtClean="0"/>
              <a:pPr/>
              <a:t>44</a:t>
            </a:fld>
            <a:endParaRPr lang="en-15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0E6484-C99A-673E-5B62-7DFFF73E9191}"/>
              </a:ext>
            </a:extLst>
          </p:cNvPr>
          <p:cNvSpPr txBox="1"/>
          <p:nvPr/>
        </p:nvSpPr>
        <p:spPr>
          <a:xfrm>
            <a:off x="590652" y="1343818"/>
            <a:ext cx="44729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 coherent beam-beam instability, X-Z instability </a:t>
            </a:r>
            <a:r>
              <a:rPr lang="en-US" b="1" i="1" dirty="0">
                <a:solidFill>
                  <a:srgbClr val="0070C0"/>
                </a:solidFill>
              </a:rPr>
              <a:t>(</a:t>
            </a:r>
            <a:r>
              <a:rPr lang="en-US" altLang="zh-CN" sz="1800" i="1" dirty="0">
                <a:solidFill>
                  <a:srgbClr val="0563C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K. </a:t>
            </a:r>
            <a:r>
              <a:rPr lang="en-US" altLang="zh-CN" sz="1800" i="1" dirty="0" err="1">
                <a:solidFill>
                  <a:srgbClr val="0563C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Ohmi</a:t>
            </a:r>
            <a:r>
              <a:rPr lang="en-US" altLang="zh-CN" sz="1800" i="1" dirty="0">
                <a:solidFill>
                  <a:srgbClr val="0563C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</a:t>
            </a:r>
            <a:r>
              <a:rPr lang="en-US" altLang="zh-CN" sz="1800" i="1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2016</a:t>
            </a:r>
            <a:r>
              <a:rPr lang="en-US" b="1" i="1" dirty="0">
                <a:solidFill>
                  <a:srgbClr val="0070C0"/>
                </a:solidFill>
              </a:rPr>
              <a:t>)</a:t>
            </a:r>
            <a:endParaRPr lang="en-150" b="1" i="1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D26ECBB-88A0-E2CB-DC83-BD83C7DC4E48}"/>
                  </a:ext>
                </a:extLst>
              </p:cNvPr>
              <p:cNvSpPr txBox="1"/>
              <p:nvPr/>
            </p:nvSpPr>
            <p:spPr>
              <a:xfrm>
                <a:off x="590652" y="2229777"/>
                <a:ext cx="4580548" cy="41589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Threshold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den>
                    </m:f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Working point chosen between resonances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+1)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  <a:p>
                <a:r>
                  <a:rPr lang="en-US" dirty="0"/>
                  <a:t>Higher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</a:t>
                </a:r>
                <a:r>
                  <a:rPr lang="en-GB" dirty="0"/>
                  <a:t>stronger low order resonance but more space available between them </a:t>
                </a:r>
                <a:endParaRPr lang="en-US" dirty="0"/>
              </a:p>
              <a:p>
                <a:r>
                  <a:rPr lang="en-US" dirty="0"/>
                  <a:t>Bunches are ~50% shorter (assuming the same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sub>
                    </m:sSub>
                  </m:oMath>
                </a14:m>
                <a:r>
                  <a:rPr lang="en-US" dirty="0"/>
                  <a:t>)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stronger </a:t>
                </a:r>
                <a:r>
                  <a:rPr lang="en-US" dirty="0" err="1"/>
                  <a:t>beamstrahlung</a:t>
                </a:r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dirty="0"/>
                  <a:t> increase is smaller)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stronger impact of longitudinal impedance?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D26ECBB-88A0-E2CB-DC83-BD83C7DC4E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652" y="2229777"/>
                <a:ext cx="4580548" cy="4158959"/>
              </a:xfrm>
              <a:prstGeom prst="rect">
                <a:avLst/>
              </a:prstGeom>
              <a:blipFill>
                <a:blip r:embed="rId3"/>
                <a:stretch>
                  <a:fillRect l="-1105" r="-1657" b="-9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A8CD8C14-05F8-AFEF-D0A6-BF8E01814D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2604" y="1528166"/>
            <a:ext cx="6431349" cy="44091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B4840D-FA00-FFFD-8ED6-51DE0C00FF63}"/>
              </a:ext>
            </a:extLst>
          </p:cNvPr>
          <p:cNvSpPr txBox="1"/>
          <p:nvPr/>
        </p:nvSpPr>
        <p:spPr>
          <a:xfrm>
            <a:off x="5609690" y="5753528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M. </a:t>
            </a:r>
            <a:r>
              <a:rPr lang="en-US" dirty="0" err="1"/>
              <a:t>Migliorati</a:t>
            </a:r>
            <a:r>
              <a:rPr lang="en-US" dirty="0"/>
              <a:t>, 2024</a:t>
            </a:r>
          </a:p>
        </p:txBody>
      </p:sp>
    </p:spTree>
    <p:extLst>
      <p:ext uri="{BB962C8B-B14F-4D97-AF65-F5344CB8AC3E}">
        <p14:creationId xmlns:p14="http://schemas.microsoft.com/office/powerpoint/2010/main" val="8303743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D513B-E355-DE24-6099-8765A97D1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 sensitivity of RPO </a:t>
            </a:r>
            <a:endParaRPr lang="en-15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FA73E1-E904-FA65-EAAA-E0F58F6A5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DE136-1EF8-C743-87EF-AE4B54D8717F}" type="slidenum">
              <a:rPr lang="en-US" smtClean="0"/>
              <a:t>45</a:t>
            </a:fld>
            <a:endParaRPr lang="en-US"/>
          </a:p>
        </p:txBody>
      </p:sp>
      <p:pic>
        <p:nvPicPr>
          <p:cNvPr id="18" name="Picture 17" descr="A graph showing a number of cavity&#10;&#10;Description automatically generated with medium confidence">
            <a:extLst>
              <a:ext uri="{FF2B5EF4-FFF2-40B4-BE49-F238E27FC236}">
                <a16:creationId xmlns:a16="http://schemas.microsoft.com/office/drawing/2014/main" id="{576E3455-0BE6-0E91-773B-1EE2CFB2B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692" y="4126264"/>
            <a:ext cx="3679449" cy="2160000"/>
          </a:xfrm>
          <a:prstGeom prst="rect">
            <a:avLst/>
          </a:prstGeom>
        </p:spPr>
      </p:pic>
      <p:pic>
        <p:nvPicPr>
          <p:cNvPr id="20" name="Picture 19" descr="A graph showing a number of cavity&#10;&#10;Description automatically generated with medium confidence">
            <a:extLst>
              <a:ext uri="{FF2B5EF4-FFF2-40B4-BE49-F238E27FC236}">
                <a16:creationId xmlns:a16="http://schemas.microsoft.com/office/drawing/2014/main" id="{FFFCB591-745C-EE4C-3780-890C8CC87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692" y="1269000"/>
            <a:ext cx="3679449" cy="2160000"/>
          </a:xfrm>
          <a:prstGeom prst="rect">
            <a:avLst/>
          </a:prstGeom>
        </p:spPr>
      </p:pic>
      <p:sp>
        <p:nvSpPr>
          <p:cNvPr id="21" name="Cross 20">
            <a:extLst>
              <a:ext uri="{FF2B5EF4-FFF2-40B4-BE49-F238E27FC236}">
                <a16:creationId xmlns:a16="http://schemas.microsoft.com/office/drawing/2014/main" id="{5D56B285-6BD7-F3A0-574D-733CF2F0AC93}"/>
              </a:ext>
            </a:extLst>
          </p:cNvPr>
          <p:cNvSpPr/>
          <p:nvPr/>
        </p:nvSpPr>
        <p:spPr>
          <a:xfrm>
            <a:off x="2613184" y="3561333"/>
            <a:ext cx="450548" cy="460946"/>
          </a:xfrm>
          <a:prstGeom prst="plus">
            <a:avLst>
              <a:gd name="adj" fmla="val 3861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07F4D4C-1496-4388-E827-61DAB63AF866}"/>
              </a:ext>
            </a:extLst>
          </p:cNvPr>
          <p:cNvCxnSpPr/>
          <p:nvPr/>
        </p:nvCxnSpPr>
        <p:spPr>
          <a:xfrm flipV="1">
            <a:off x="4867835" y="2554925"/>
            <a:ext cx="2169459" cy="12370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92C37AF-FD05-ABB2-DA20-7DC6C15CFE29}"/>
              </a:ext>
            </a:extLst>
          </p:cNvPr>
          <p:cNvCxnSpPr/>
          <p:nvPr/>
        </p:nvCxnSpPr>
        <p:spPr>
          <a:xfrm>
            <a:off x="4864240" y="3791806"/>
            <a:ext cx="2134386" cy="13808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4" descr="A diagram of seed number&#10;&#10;Description automatically generated">
            <a:extLst>
              <a:ext uri="{FF2B5EF4-FFF2-40B4-BE49-F238E27FC236}">
                <a16:creationId xmlns:a16="http://schemas.microsoft.com/office/drawing/2014/main" id="{73FCB454-83C8-330D-F308-67C337C46E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6494" y="1269000"/>
            <a:ext cx="3426885" cy="2160000"/>
          </a:xfrm>
          <a:prstGeom prst="rect">
            <a:avLst/>
          </a:prstGeom>
        </p:spPr>
      </p:pic>
      <p:pic>
        <p:nvPicPr>
          <p:cNvPr id="7" name="Picture 6" descr="A diagram of seeding numbers&#10;&#10;Description automatically generated with medium confidence">
            <a:extLst>
              <a:ext uri="{FF2B5EF4-FFF2-40B4-BE49-F238E27FC236}">
                <a16:creationId xmlns:a16="http://schemas.microsoft.com/office/drawing/2014/main" id="{E81EE0C2-BC74-F80D-4A2D-5DD16B5B40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6494" y="4022279"/>
            <a:ext cx="3525246" cy="216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30A5449-9719-745F-05DA-F1650370C920}"/>
                  </a:ext>
                </a:extLst>
              </p:cNvPr>
              <p:cNvSpPr txBox="1"/>
              <p:nvPr/>
            </p:nvSpPr>
            <p:spPr>
              <a:xfrm>
                <a:off x="651263" y="6318927"/>
                <a:ext cx="879753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Small, but visible impact of parameter spread on global parameters (e.g.,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000" dirty="0"/>
                  <a:t>)</a:t>
                </a:r>
                <a:endParaRPr lang="en-150" sz="2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30A5449-9719-745F-05DA-F1650370C9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263" y="6318927"/>
                <a:ext cx="8797537" cy="400110"/>
              </a:xfrm>
              <a:prstGeom prst="rect">
                <a:avLst/>
              </a:prstGeom>
              <a:blipFill>
                <a:blip r:embed="rId6"/>
                <a:stretch>
                  <a:fillRect l="-762" t="-7692" r="-554" b="-29231"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14202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505F-471A-5E36-7AC2-C298003AE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Steady-state beam loading</a:t>
            </a:r>
            <a:endParaRPr lang="en-1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D3469DF-864F-BA71-6BA3-9ADF25850AC2}"/>
                  </a:ext>
                </a:extLst>
              </p:cNvPr>
              <p:cNvSpPr txBox="1"/>
              <p:nvPr/>
            </p:nvSpPr>
            <p:spPr>
              <a:xfrm>
                <a:off x="378326" y="3369994"/>
                <a:ext cx="6780293" cy="31937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Increasing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d>
                  </m:oMath>
                </a14:m>
                <a:r>
                  <a:rPr lang="en-US" sz="2000" dirty="0"/>
                  <a:t> (43.8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90.6 Ohm) and reducing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cav</m:t>
                        </m:r>
                      </m:sub>
                    </m:sSub>
                  </m:oMath>
                </a14:m>
                <a:r>
                  <a:rPr lang="en-US" sz="2000" dirty="0"/>
                  <a:t>:</a:t>
                </a:r>
              </a:p>
              <a:p>
                <a:endParaRPr lang="en-US" sz="2000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n-US" sz="2000" dirty="0"/>
                  <a:t>Large range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𝑜𝑝𝑡</m:t>
                        </m:r>
                      </m:sub>
                    </m:sSub>
                  </m:oMath>
                </a14:m>
                <a:r>
                  <a:rPr lang="en-US" sz="2000" dirty="0"/>
                  <a:t> adjustment (a factor of ~75-600) starting from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~5×</m:t>
                    </m:r>
                    <m:sSup>
                      <m:sSupPr>
                        <m:ctrlPr>
                          <a:rPr lang="en-US" sz="2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000" dirty="0"/>
                  <a:t>: possible FPC solutions under study </a:t>
                </a:r>
                <a:r>
                  <a:rPr lang="en-US" sz="2000" i="1" dirty="0">
                    <a:solidFill>
                      <a:srgbClr val="0070C0"/>
                    </a:solidFill>
                  </a:rPr>
                  <a:t>(S. Gorgi Zadeh and E. Montesinos, CERN SRF, 2024; </a:t>
                </a:r>
                <a:br>
                  <a:rPr lang="en-US" sz="2000" i="1" dirty="0">
                    <a:solidFill>
                      <a:srgbClr val="0070C0"/>
                    </a:solidFill>
                  </a:rPr>
                </a:br>
                <a:r>
                  <a:rPr lang="en-US" sz="2000" i="1" dirty="0">
                    <a:solidFill>
                      <a:srgbClr val="0070C0"/>
                    </a:solidFill>
                  </a:rPr>
                  <a:t>see also slides of F. </a:t>
                </a:r>
                <a:r>
                  <a:rPr lang="en-US" sz="2000" i="1" dirty="0" err="1">
                    <a:solidFill>
                      <a:srgbClr val="0070C0"/>
                    </a:solidFill>
                  </a:rPr>
                  <a:t>Gerigk</a:t>
                </a:r>
                <a:r>
                  <a:rPr lang="en-US" sz="2000" i="1" dirty="0">
                    <a:solidFill>
                      <a:srgbClr val="0070C0"/>
                    </a:solidFill>
                  </a:rPr>
                  <a:t>, FCC week 2024)</a:t>
                </a:r>
              </a:p>
              <a:p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i="1" dirty="0">
                    <a:solidFill>
                      <a:srgbClr val="0070C0"/>
                    </a:solidFill>
                  </a:rPr>
                  <a:t> </a:t>
                </a:r>
                <a:r>
                  <a:rPr lang="en-US" sz="2000" dirty="0"/>
                  <a:t>Incresed detuning enhances instability due to fundamental mode</a:t>
                </a:r>
              </a:p>
              <a:p>
                <a:endParaRPr lang="en-US" sz="2000" dirty="0"/>
              </a:p>
              <a:p>
                <a:r>
                  <a:rPr lang="en-US" sz="2000" dirty="0">
                    <a:solidFill>
                      <a:srgbClr val="C00000"/>
                    </a:solidFill>
                  </a:rPr>
                  <a:t>Can the total voltage be increased for Z mode?</a:t>
                </a:r>
                <a:endParaRPr lang="en-US" sz="2000" i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D3469DF-864F-BA71-6BA3-9ADF25850A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326" y="3369994"/>
                <a:ext cx="6780293" cy="3193759"/>
              </a:xfrm>
              <a:prstGeom prst="rect">
                <a:avLst/>
              </a:prstGeom>
              <a:blipFill>
                <a:blip r:embed="rId2"/>
                <a:stretch>
                  <a:fillRect l="-935" t="-1190" r="-561" b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3E2D8ACB-7521-3421-FD86-A79AC97EA9D1}"/>
              </a:ext>
            </a:extLst>
          </p:cNvPr>
          <p:cNvSpPr txBox="1"/>
          <p:nvPr/>
        </p:nvSpPr>
        <p:spPr>
          <a:xfrm>
            <a:off x="378327" y="1139682"/>
            <a:ext cx="11016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RF power for SRF cavities with circulators is minimized for optimal parameters: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E94F3D7-FE00-7624-04A2-3D4E636FEBC1}"/>
                  </a:ext>
                </a:extLst>
              </p:cNvPr>
              <p:cNvSpPr txBox="1"/>
              <p:nvPr/>
            </p:nvSpPr>
            <p:spPr>
              <a:xfrm>
                <a:off x="2501024" y="1801658"/>
                <a:ext cx="3672159" cy="6492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𝑜𝑝𝑡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RF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d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𝐷𝐶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func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cav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E94F3D7-FE00-7624-04A2-3D4E636FEB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1024" y="1801658"/>
                <a:ext cx="3672159" cy="649217"/>
              </a:xfrm>
              <a:prstGeom prst="rect">
                <a:avLst/>
              </a:prstGeom>
              <a:blipFill>
                <a:blip r:embed="rId3"/>
                <a:stretch>
                  <a:fillRect l="-687" t="-7843"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2E677C58-4298-EACA-8EF4-60CF8A64E598}"/>
              </a:ext>
            </a:extLst>
          </p:cNvPr>
          <p:cNvSpPr txBox="1"/>
          <p:nvPr/>
        </p:nvSpPr>
        <p:spPr>
          <a:xfrm>
            <a:off x="378327" y="1926212"/>
            <a:ext cx="21226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Optimal detuning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DC2895-2840-60F1-E9F4-AD2A0D6852A4}"/>
              </a:ext>
            </a:extLst>
          </p:cNvPr>
          <p:cNvSpPr txBox="1"/>
          <p:nvPr/>
        </p:nvSpPr>
        <p:spPr>
          <a:xfrm>
            <a:off x="378326" y="2648103"/>
            <a:ext cx="25907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Optimal quality factor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3453F48-CBEA-A893-032B-8FF092430B86}"/>
                  </a:ext>
                </a:extLst>
              </p:cNvPr>
              <p:cNvSpPr txBox="1"/>
              <p:nvPr/>
            </p:nvSpPr>
            <p:spPr>
              <a:xfrm>
                <a:off x="3766886" y="2506913"/>
                <a:ext cx="3097836" cy="6517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𝑜𝑝𝑡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cav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d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𝐷𝐶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func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3453F48-CBEA-A893-032B-8FF092430B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6886" y="2506913"/>
                <a:ext cx="3097836" cy="651717"/>
              </a:xfrm>
              <a:prstGeom prst="rect">
                <a:avLst/>
              </a:prstGeom>
              <a:blipFill>
                <a:blip r:embed="rId4"/>
                <a:stretch>
                  <a:fillRect l="-2041" t="-1923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E54B68-3866-6793-2DD4-3C01BEA67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45218-EFE8-4AFD-8563-7EF7F84D4617}" type="slidenum">
              <a:rPr lang="en-150" smtClean="0"/>
              <a:pPr/>
              <a:t>46</a:t>
            </a:fld>
            <a:endParaRPr lang="en-150"/>
          </a:p>
        </p:txBody>
      </p:sp>
      <p:pic>
        <p:nvPicPr>
          <p:cNvPr id="13" name="Picture 12" descr="A screen shot of a graph&#10;&#10;Description automatically generated">
            <a:extLst>
              <a:ext uri="{FF2B5EF4-FFF2-40B4-BE49-F238E27FC236}">
                <a16:creationId xmlns:a16="http://schemas.microsoft.com/office/drawing/2014/main" id="{6A0BA24D-D95E-0A91-A1AC-669CCC65E1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285" y="2326322"/>
            <a:ext cx="5033381" cy="421450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FC614A4-F666-5EDF-80E4-F1CE0331C228}"/>
              </a:ext>
            </a:extLst>
          </p:cNvPr>
          <p:cNvSpPr txBox="1"/>
          <p:nvPr/>
        </p:nvSpPr>
        <p:spPr>
          <a:xfrm>
            <a:off x="7308175" y="1858809"/>
            <a:ext cx="476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O</a:t>
            </a:r>
            <a:r>
              <a:rPr lang="en-US" sz="1800" dirty="0">
                <a:solidFill>
                  <a:srgbClr val="0070C0"/>
                </a:solidFill>
              </a:rPr>
              <a:t>ptimal parameters for differen</a:t>
            </a:r>
            <a:r>
              <a:rPr lang="en-US" dirty="0">
                <a:solidFill>
                  <a:srgbClr val="0070C0"/>
                </a:solidFill>
              </a:rPr>
              <a:t>t scenarios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1608534-085B-9C64-DBB5-882DBFF06E70}"/>
              </a:ext>
            </a:extLst>
          </p:cNvPr>
          <p:cNvCxnSpPr/>
          <p:nvPr/>
        </p:nvCxnSpPr>
        <p:spPr>
          <a:xfrm>
            <a:off x="8188503" y="2832771"/>
            <a:ext cx="126128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7C5FC12-B720-DB28-E0A4-218BFD963290}"/>
              </a:ext>
            </a:extLst>
          </p:cNvPr>
          <p:cNvCxnSpPr/>
          <p:nvPr/>
        </p:nvCxnSpPr>
        <p:spPr>
          <a:xfrm flipH="1">
            <a:off x="7931649" y="4232953"/>
            <a:ext cx="60617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10400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41CD9FB4-CBD5-0D90-2483-7BF47EDEF840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5334D16-12BD-8450-66BA-34101988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D6C380F-326D-3C40-9EE7-7FBAB0953422}" type="slidenum">
              <a:rPr lang="en-GB" smtClean="0"/>
              <a:t>47</a:t>
            </a:fld>
            <a:endParaRPr lang="en-GB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37C314D2-E8AE-25D3-F7CA-5F5A21A82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805577"/>
          </a:xfrm>
        </p:spPr>
        <p:txBody>
          <a:bodyPr>
            <a:normAutofit/>
          </a:bodyPr>
          <a:lstStyle/>
          <a:p>
            <a:r>
              <a:rPr lang="en-GB" dirty="0"/>
              <a:t>New adjustable power coupler concept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FE15ADB-FDFF-8CA7-43C6-81AC244EC2B2}"/>
              </a:ext>
            </a:extLst>
          </p:cNvPr>
          <p:cNvGrpSpPr/>
          <p:nvPr/>
        </p:nvGrpSpPr>
        <p:grpSpPr>
          <a:xfrm>
            <a:off x="8199733" y="1392148"/>
            <a:ext cx="3855964" cy="2298224"/>
            <a:chOff x="3863752" y="4401788"/>
            <a:chExt cx="3175462" cy="1828800"/>
          </a:xfrm>
        </p:grpSpPr>
        <p:pic>
          <p:nvPicPr>
            <p:cNvPr id="10" name="Picture 9" descr="A graph of different colored lines&#10;&#10;Description automatically generated">
              <a:extLst>
                <a:ext uri="{FF2B5EF4-FFF2-40B4-BE49-F238E27FC236}">
                  <a16:creationId xmlns:a16="http://schemas.microsoft.com/office/drawing/2014/main" id="{DF3B950B-08EE-72BA-15C3-A91A34BF6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63752" y="4401788"/>
              <a:ext cx="3175462" cy="1828800"/>
            </a:xfrm>
            <a:prstGeom prst="rect">
              <a:avLst/>
            </a:prstGeom>
          </p:spPr>
        </p:pic>
        <p:sp>
          <p:nvSpPr>
            <p:cNvPr id="11" name="Flowchart: Connector 9">
              <a:extLst>
                <a:ext uri="{FF2B5EF4-FFF2-40B4-BE49-F238E27FC236}">
                  <a16:creationId xmlns:a16="http://schemas.microsoft.com/office/drawing/2014/main" id="{ACDC04A9-540E-FEE4-F1CB-3046E6B22164}"/>
                </a:ext>
              </a:extLst>
            </p:cNvPr>
            <p:cNvSpPr/>
            <p:nvPr/>
          </p:nvSpPr>
          <p:spPr>
            <a:xfrm>
              <a:off x="4983479" y="5787149"/>
              <a:ext cx="160711" cy="144017"/>
            </a:xfrm>
            <a:prstGeom prst="flowChartConnector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2"/>
                  </a:solidFill>
                </a:rPr>
                <a:t>Z</a:t>
              </a:r>
              <a:endParaRPr lang="en-GB" sz="1400" dirty="0">
                <a:solidFill>
                  <a:schemeClr val="tx2"/>
                </a:solidFill>
              </a:endParaRPr>
            </a:p>
          </p:txBody>
        </p:sp>
        <p:sp>
          <p:nvSpPr>
            <p:cNvPr id="12" name="Flowchart: Connector 10">
              <a:extLst>
                <a:ext uri="{FF2B5EF4-FFF2-40B4-BE49-F238E27FC236}">
                  <a16:creationId xmlns:a16="http://schemas.microsoft.com/office/drawing/2014/main" id="{480A68BA-F8A1-772D-A5AF-4EB1F2450799}"/>
                </a:ext>
              </a:extLst>
            </p:cNvPr>
            <p:cNvSpPr/>
            <p:nvPr/>
          </p:nvSpPr>
          <p:spPr>
            <a:xfrm>
              <a:off x="5885436" y="5166663"/>
              <a:ext cx="160711" cy="144017"/>
            </a:xfrm>
            <a:prstGeom prst="flowChartConnector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2"/>
                  </a:solidFill>
                </a:rPr>
                <a:t>W</a:t>
              </a:r>
              <a:endParaRPr lang="en-GB" sz="1400" dirty="0">
                <a:solidFill>
                  <a:schemeClr val="tx2"/>
                </a:solidFill>
              </a:endParaRPr>
            </a:p>
          </p:txBody>
        </p:sp>
        <p:sp>
          <p:nvSpPr>
            <p:cNvPr id="13" name="Flowchart: Connector 11">
              <a:extLst>
                <a:ext uri="{FF2B5EF4-FFF2-40B4-BE49-F238E27FC236}">
                  <a16:creationId xmlns:a16="http://schemas.microsoft.com/office/drawing/2014/main" id="{97D1C418-4E8A-0722-59E9-9B6EBF0D646D}"/>
                </a:ext>
              </a:extLst>
            </p:cNvPr>
            <p:cNvSpPr/>
            <p:nvPr/>
          </p:nvSpPr>
          <p:spPr>
            <a:xfrm>
              <a:off x="6211247" y="4916228"/>
              <a:ext cx="144016" cy="144017"/>
            </a:xfrm>
            <a:prstGeom prst="flowChartConnector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00" dirty="0">
                  <a:solidFill>
                    <a:schemeClr val="tx2"/>
                  </a:solidFill>
                </a:rPr>
                <a:t>t</a:t>
              </a:r>
              <a:endParaRPr lang="en-GB" sz="12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DAD98E4-ECF3-DC2C-870A-3672202ADF76}"/>
              </a:ext>
            </a:extLst>
          </p:cNvPr>
          <p:cNvGrpSpPr/>
          <p:nvPr/>
        </p:nvGrpSpPr>
        <p:grpSpPr>
          <a:xfrm>
            <a:off x="5174649" y="1121771"/>
            <a:ext cx="3081591" cy="2615801"/>
            <a:chOff x="3305953" y="1407778"/>
            <a:chExt cx="3081591" cy="26158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9596ACA4-4E79-B4E7-0412-E3C5547A2105}"/>
                    </a:ext>
                  </a:extLst>
                </p:cNvPr>
                <p:cNvSpPr txBox="1"/>
                <p:nvPr/>
              </p:nvSpPr>
              <p:spPr>
                <a:xfrm>
                  <a:off x="5235459" y="1407778"/>
                  <a:ext cx="396244" cy="19404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0" i="1" dirty="0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dirty="0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sz="1400" i="0" dirty="0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tune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33A8185B-C748-68BD-141A-A08A438069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5459" y="1407778"/>
                  <a:ext cx="396244" cy="194041"/>
                </a:xfrm>
                <a:prstGeom prst="rect">
                  <a:avLst/>
                </a:prstGeom>
                <a:blipFill>
                  <a:blip r:embed="rId3"/>
                  <a:stretch>
                    <a:fillRect l="-15385" r="-18462" b="-2812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21F62AC-E077-A7D8-C281-00B17758BE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748" t="2669" r="1136" b="2669"/>
            <a:stretch/>
          </p:blipFill>
          <p:spPr>
            <a:xfrm>
              <a:off x="3305953" y="1634340"/>
              <a:ext cx="3025084" cy="215649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74B267DE-D273-B16D-D6F6-91D0B67D851E}"/>
                    </a:ext>
                  </a:extLst>
                </p:cNvPr>
                <p:cNvSpPr txBox="1"/>
                <p:nvPr/>
              </p:nvSpPr>
              <p:spPr>
                <a:xfrm>
                  <a:off x="4148718" y="1630543"/>
                  <a:ext cx="440249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0" i="1" dirty="0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dirty="0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sz="1400" i="0" dirty="0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tune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33738645-1974-6AAA-839E-DEE0DA2770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48718" y="1630543"/>
                  <a:ext cx="440249" cy="215444"/>
                </a:xfrm>
                <a:prstGeom prst="rect">
                  <a:avLst/>
                </a:prstGeom>
                <a:blipFill>
                  <a:blip r:embed="rId5"/>
                  <a:stretch>
                    <a:fillRect l="-8333" r="-1389" b="-1714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0CE0465-F182-D574-B0C8-A86F6C34089D}"/>
                </a:ext>
              </a:extLst>
            </p:cNvPr>
            <p:cNvSpPr txBox="1"/>
            <p:nvPr/>
          </p:nvSpPr>
          <p:spPr>
            <a:xfrm>
              <a:off x="4928084" y="3284915"/>
              <a:ext cx="145946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GB" sz="1050" dirty="0"/>
                <a:t>This length can be increased by </a:t>
              </a:r>
              <a:r>
                <a:rPr lang="el-GR" sz="1050" dirty="0"/>
                <a:t>λ</a:t>
              </a:r>
              <a:r>
                <a:rPr lang="en-US" sz="1050" dirty="0"/>
                <a:t>/2 (374 mm) and get similar results</a:t>
              </a:r>
              <a:endParaRPr lang="en-GB" sz="105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0B35961-9E98-17FB-8427-8F4D6888F2C3}"/>
                  </a:ext>
                </a:extLst>
              </p:cNvPr>
              <p:cNvSpPr txBox="1"/>
              <p:nvPr/>
            </p:nvSpPr>
            <p:spPr>
              <a:xfrm>
                <a:off x="6002499" y="5238229"/>
                <a:ext cx="1673856" cy="9564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dirty="0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dirty="0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200" i="0" dirty="0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tune</m:t>
                        </m:r>
                      </m:sub>
                    </m:sSub>
                    <m:r>
                      <a:rPr lang="en-US" sz="1200" b="0" i="1" dirty="0" smtClean="0">
                        <a:solidFill>
                          <a:schemeClr val="tx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=450 </m:t>
                    </m:r>
                    <m:r>
                      <m:rPr>
                        <m:sty m:val="p"/>
                      </m:rPr>
                      <a:rPr lang="en-US" sz="1200" b="0" i="0" dirty="0" smtClean="0">
                        <a:solidFill>
                          <a:schemeClr val="tx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mm</m:t>
                    </m:r>
                  </m:oMath>
                </a14:m>
                <a:r>
                  <a:rPr lang="en-GB" sz="1200" dirty="0">
                    <a:solidFill>
                      <a:schemeClr val="tx1">
                        <a:lumMod val="75000"/>
                      </a:schemeClr>
                    </a:solidFill>
                  </a:rPr>
                  <a:t>,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dirty="0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dirty="0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200" i="0" dirty="0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tune</m:t>
                        </m:r>
                      </m:sub>
                    </m:sSub>
                    <m:r>
                      <a:rPr lang="en-US" sz="1200" b="0" i="1" dirty="0" smtClean="0">
                        <a:solidFill>
                          <a:schemeClr val="tx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=55 </m:t>
                    </m:r>
                    <m:r>
                      <m:rPr>
                        <m:sty m:val="p"/>
                      </m:rPr>
                      <a:rPr lang="en-US" sz="1200" b="0" i="0" dirty="0" smtClean="0">
                        <a:solidFill>
                          <a:schemeClr val="tx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mm</m:t>
                    </m:r>
                  </m:oMath>
                </a14:m>
                <a:r>
                  <a:rPr lang="en-GB" sz="1200" dirty="0">
                    <a:solidFill>
                      <a:schemeClr val="tx1">
                        <a:lumMod val="75000"/>
                      </a:schemeClr>
                    </a:solidFill>
                  </a:rPr>
                  <a:t>,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dirty="0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i="1" dirty="0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200" i="0" dirty="0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ext</m:t>
                        </m:r>
                      </m:sub>
                    </m:sSub>
                    <m:r>
                      <a:rPr lang="en-US" sz="1200" b="0" i="1" dirty="0" smtClean="0">
                        <a:solidFill>
                          <a:schemeClr val="tx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=1.33</m:t>
                    </m:r>
                    <m:r>
                      <a:rPr lang="en-US" sz="1200" b="0" i="1" dirty="0" smtClean="0">
                        <a:solidFill>
                          <a:schemeClr val="tx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GB" sz="1200" dirty="0">
                    <a:solidFill>
                      <a:schemeClr val="tx1">
                        <a:lumMod val="75000"/>
                      </a:schemeClr>
                    </a:solidFill>
                  </a:rPr>
                  <a:t>4,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dirty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dirty="0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200" b="0" i="0" dirty="0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pk</m:t>
                        </m:r>
                        <m:r>
                          <a:rPr lang="en-US" sz="1200" b="0" i="0" dirty="0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1200" b="0" i="0" dirty="0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window</m:t>
                        </m:r>
                      </m:sub>
                    </m:sSub>
                    <m:r>
                      <a:rPr lang="en-US" sz="1200" i="1" dirty="0">
                        <a:solidFill>
                          <a:schemeClr val="tx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200" b="0" i="0" dirty="0" smtClean="0">
                        <a:solidFill>
                          <a:schemeClr val="tx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0.18 </m:t>
                    </m:r>
                    <m:r>
                      <m:rPr>
                        <m:sty m:val="p"/>
                      </m:rPr>
                      <a:rPr lang="en-US" sz="1200" b="0" i="0" dirty="0" smtClean="0">
                        <a:solidFill>
                          <a:schemeClr val="tx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MV</m:t>
                    </m:r>
                    <m:r>
                      <a:rPr lang="en-US" sz="1200" b="0" i="0" dirty="0" smtClean="0">
                        <a:solidFill>
                          <a:schemeClr val="tx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1200" b="0" i="0" dirty="0" smtClean="0">
                        <a:solidFill>
                          <a:schemeClr val="tx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GB" sz="1200" dirty="0">
                    <a:solidFill>
                      <a:schemeClr val="tx1">
                        <a:lumMod val="75000"/>
                      </a:schemeClr>
                    </a:solidFill>
                  </a:rPr>
                  <a:t>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dirty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dirty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200" b="0" i="0" dirty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pk</m:t>
                          </m:r>
                          <m:r>
                            <a:rPr lang="en-US" sz="1200" b="0" i="0" dirty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1200" b="0" i="0" dirty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air</m:t>
                          </m:r>
                        </m:sub>
                      </m:sSub>
                      <m:r>
                        <a:rPr lang="en-US" sz="1200" i="1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200" b="0" i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0.22 </m:t>
                      </m:r>
                      <m:r>
                        <m:rPr>
                          <m:sty m:val="p"/>
                        </m:rPr>
                        <a:rPr lang="en-US" sz="1200" b="0" i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MV</m:t>
                      </m:r>
                      <m:r>
                        <a:rPr lang="en-US" sz="1200" b="0" i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sz="1200" b="0" i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en-GB" sz="1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0B35961-9E98-17FB-8427-8F4D6888F2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2499" y="5238229"/>
                <a:ext cx="1673856" cy="956416"/>
              </a:xfrm>
              <a:prstGeom prst="rect">
                <a:avLst/>
              </a:prstGeom>
              <a:blipFill>
                <a:blip r:embed="rId6"/>
                <a:stretch>
                  <a:fillRect l="-3759" t="-5263" r="-8271" b="-52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2FB1651-3633-BB5C-DF5C-A75F1CE66B24}"/>
                  </a:ext>
                </a:extLst>
              </p:cNvPr>
              <p:cNvSpPr txBox="1"/>
              <p:nvPr/>
            </p:nvSpPr>
            <p:spPr>
              <a:xfrm>
                <a:off x="8589580" y="5201310"/>
                <a:ext cx="1739579" cy="9564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dirty="0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dirty="0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200" i="0" dirty="0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tune</m:t>
                        </m:r>
                      </m:sub>
                    </m:sSub>
                    <m:r>
                      <a:rPr lang="en-US" sz="1200" b="0" i="1" dirty="0" smtClean="0">
                        <a:solidFill>
                          <a:schemeClr val="tx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=250 </m:t>
                    </m:r>
                    <m:r>
                      <m:rPr>
                        <m:sty m:val="p"/>
                      </m:rPr>
                      <a:rPr lang="en-US" sz="1200" b="0" i="0" dirty="0" smtClean="0">
                        <a:solidFill>
                          <a:schemeClr val="tx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mm</m:t>
                    </m:r>
                  </m:oMath>
                </a14:m>
                <a:r>
                  <a:rPr lang="en-GB" sz="1200" dirty="0">
                    <a:solidFill>
                      <a:schemeClr val="tx1">
                        <a:lumMod val="75000"/>
                      </a:schemeClr>
                    </a:solidFill>
                  </a:rPr>
                  <a:t>,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dirty="0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dirty="0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200" i="0" dirty="0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tune</m:t>
                        </m:r>
                      </m:sub>
                    </m:sSub>
                    <m:r>
                      <a:rPr lang="en-US" sz="1200" b="0" i="1" dirty="0" smtClean="0">
                        <a:solidFill>
                          <a:schemeClr val="tx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=127 </m:t>
                    </m:r>
                    <m:r>
                      <m:rPr>
                        <m:sty m:val="p"/>
                      </m:rPr>
                      <a:rPr lang="en-US" sz="1200" b="0" i="0" dirty="0" smtClean="0">
                        <a:solidFill>
                          <a:schemeClr val="tx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mm</m:t>
                    </m:r>
                  </m:oMath>
                </a14:m>
                <a:r>
                  <a:rPr lang="en-GB" sz="1200" dirty="0">
                    <a:solidFill>
                      <a:schemeClr val="tx1">
                        <a:lumMod val="75000"/>
                      </a:schemeClr>
                    </a:solidFill>
                  </a:rPr>
                  <a:t>,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dirty="0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i="1" dirty="0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200" i="0" dirty="0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ext</m:t>
                        </m:r>
                      </m:sub>
                    </m:sSub>
                    <m:r>
                      <a:rPr lang="en-US" sz="1200" b="0" i="1" dirty="0" smtClean="0">
                        <a:solidFill>
                          <a:schemeClr val="tx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=8.48</m:t>
                    </m:r>
                    <m:r>
                      <a:rPr lang="en-US" sz="1200" b="0" i="1" dirty="0" smtClean="0">
                        <a:solidFill>
                          <a:schemeClr val="tx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1200" b="0" i="1" dirty="0" smtClean="0">
                        <a:solidFill>
                          <a:schemeClr val="tx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en-GB" sz="1200" dirty="0">
                    <a:solidFill>
                      <a:schemeClr val="tx1">
                        <a:lumMod val="75000"/>
                      </a:schemeClr>
                    </a:solidFill>
                  </a:rPr>
                  <a:t>,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dirty="0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dirty="0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200" b="0" i="0" dirty="0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pk</m:t>
                        </m:r>
                        <m:r>
                          <a:rPr lang="en-US" sz="1200" b="0" i="0" dirty="0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1200" b="0" i="0" dirty="0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window</m:t>
                        </m:r>
                      </m:sub>
                    </m:sSub>
                    <m:r>
                      <a:rPr lang="en-US" sz="1200" i="1" dirty="0">
                        <a:solidFill>
                          <a:schemeClr val="tx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200" b="0" i="0" dirty="0" smtClean="0">
                        <a:solidFill>
                          <a:schemeClr val="tx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0.35 </m:t>
                    </m:r>
                    <m:r>
                      <m:rPr>
                        <m:sty m:val="p"/>
                      </m:rPr>
                      <a:rPr lang="en-US" sz="1200" b="0" i="0" dirty="0" smtClean="0">
                        <a:solidFill>
                          <a:schemeClr val="tx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MV</m:t>
                    </m:r>
                    <m:r>
                      <a:rPr lang="en-US" sz="1200" b="0" i="0" dirty="0" smtClean="0">
                        <a:solidFill>
                          <a:schemeClr val="tx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1200" b="0" i="0" dirty="0" smtClean="0">
                        <a:solidFill>
                          <a:schemeClr val="tx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GB" sz="1200" dirty="0">
                    <a:solidFill>
                      <a:schemeClr val="tx1">
                        <a:lumMod val="75000"/>
                      </a:schemeClr>
                    </a:solidFill>
                  </a:rPr>
                  <a:t>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dirty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dirty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200" b="0" i="0" dirty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pk</m:t>
                          </m:r>
                          <m:r>
                            <a:rPr lang="en-US" sz="1200" b="0" i="0" dirty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1200" b="0" i="0" dirty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air</m:t>
                          </m:r>
                        </m:sub>
                      </m:sSub>
                      <m:r>
                        <a:rPr lang="en-US" sz="1200" i="1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200" b="0" i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0.61 </m:t>
                      </m:r>
                      <m:r>
                        <m:rPr>
                          <m:sty m:val="p"/>
                        </m:rPr>
                        <a:rPr lang="en-US" sz="1200" b="0" i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MV</m:t>
                      </m:r>
                      <m:r>
                        <a:rPr lang="en-US" sz="1200" b="0" i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sz="1200" b="0" i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en-GB" sz="1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2FB1651-3633-BB5C-DF5C-A75F1CE66B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9580" y="5201310"/>
                <a:ext cx="1739579" cy="956416"/>
              </a:xfrm>
              <a:prstGeom prst="rect">
                <a:avLst/>
              </a:prstGeom>
              <a:blipFill>
                <a:blip r:embed="rId8"/>
                <a:stretch>
                  <a:fillRect l="-3623" t="-5263" r="-4348" b="-52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Inhaltsplatzhalter 2">
            <a:extLst>
              <a:ext uri="{FF2B5EF4-FFF2-40B4-BE49-F238E27FC236}">
                <a16:creationId xmlns:a16="http://schemas.microsoft.com/office/drawing/2014/main" id="{F9AA54CD-126B-AD1D-4AB4-C314CBA9609D}"/>
              </a:ext>
            </a:extLst>
          </p:cNvPr>
          <p:cNvSpPr txBox="1">
            <a:spLocks/>
          </p:cNvSpPr>
          <p:nvPr/>
        </p:nvSpPr>
        <p:spPr>
          <a:xfrm>
            <a:off x="136303" y="1722075"/>
            <a:ext cx="4952971" cy="43429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Two windows (LINAC4-like) are placed outside the cryomodule </a:t>
            </a:r>
            <a:r>
              <a:rPr lang="en-US" sz="2000" dirty="0">
                <a:solidFill>
                  <a:schemeClr val="tx1"/>
                </a:solidFill>
                <a:sym typeface="Wingdings" panose="05000000000000000000" pitchFamily="2" charset="2"/>
              </a:rPr>
              <a:t> integration </a:t>
            </a:r>
            <a:r>
              <a:rPr lang="en-GB" sz="2000" dirty="0">
                <a:solidFill>
                  <a:schemeClr val="tx1"/>
                </a:solidFill>
                <a:sym typeface="Wingdings" panose="05000000000000000000" pitchFamily="2" charset="2"/>
              </a:rPr>
              <a:t>challenge after </a:t>
            </a:r>
            <a:r>
              <a:rPr lang="en-GB" sz="2000" dirty="0" err="1">
                <a:solidFill>
                  <a:schemeClr val="tx1"/>
                </a:solidFill>
                <a:sym typeface="Wingdings" panose="05000000000000000000" pitchFamily="2" charset="2"/>
              </a:rPr>
              <a:t>cryostating</a:t>
            </a:r>
            <a:endParaRPr lang="en-US" altLang="de-DE" sz="20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66675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altLang="de-DE" sz="2000" dirty="0">
                <a:solidFill>
                  <a:schemeClr val="tx1"/>
                </a:solidFill>
                <a:sym typeface="Wingdings" panose="05000000000000000000" pitchFamily="2" charset="2"/>
              </a:rPr>
              <a:t>A more robust and easier-to-cool down window design  </a:t>
            </a:r>
            <a:r>
              <a:rPr lang="en-US" altLang="de-DE" sz="2000" dirty="0">
                <a:solidFill>
                  <a:schemeClr val="tx1"/>
                </a:solidFill>
                <a:sym typeface="Wingdings" panose="05000000000000000000" pitchFamily="2" charset="2"/>
              </a:rPr>
              <a:t>easier to cover all four working points</a:t>
            </a:r>
          </a:p>
          <a:p>
            <a:pPr marL="66675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de-DE" sz="2000" dirty="0">
                <a:solidFill>
                  <a:schemeClr val="tx1"/>
                </a:solidFill>
                <a:sym typeface="Wingdings" panose="05000000000000000000" pitchFamily="2" charset="2"/>
              </a:rPr>
              <a:t>Providing ~1 MW in CW operation with variable coupling for Z, W, H, ttbar.</a:t>
            </a:r>
          </a:p>
          <a:p>
            <a:pPr marL="66675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de-DE" sz="2000" dirty="0">
                <a:solidFill>
                  <a:schemeClr val="tx1"/>
                </a:solidFill>
                <a:sym typeface="Wingdings" panose="05000000000000000000" pitchFamily="2" charset="2"/>
              </a:rPr>
              <a:t>HOM power see: </a:t>
            </a:r>
            <a:r>
              <a:rPr lang="en-US" altLang="de-DE" sz="2000" dirty="0">
                <a:solidFill>
                  <a:schemeClr val="accent1"/>
                </a:solidFill>
                <a:sym typeface="Wingdings" panose="05000000000000000000" pitchFamily="2" charset="2"/>
              </a:rPr>
              <a:t>F. </a:t>
            </a:r>
            <a:r>
              <a:rPr lang="en-US" altLang="de-DE" sz="2000" dirty="0" err="1">
                <a:solidFill>
                  <a:schemeClr val="accent1"/>
                </a:solidFill>
                <a:sym typeface="Wingdings" panose="05000000000000000000" pitchFamily="2" charset="2"/>
              </a:rPr>
              <a:t>Peauger</a:t>
            </a:r>
            <a:r>
              <a:rPr lang="en-US" altLang="de-DE" sz="2000" dirty="0">
                <a:solidFill>
                  <a:schemeClr val="accent1"/>
                </a:solidFill>
                <a:sym typeface="Wingdings" panose="05000000000000000000" pitchFamily="2" charset="2"/>
              </a:rPr>
              <a:t> &amp; I. Karpov</a:t>
            </a:r>
          </a:p>
          <a:p>
            <a:pPr marL="66675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de-DE" sz="2000" dirty="0">
                <a:solidFill>
                  <a:schemeClr val="tx1"/>
                </a:solidFill>
                <a:sym typeface="Wingdings" panose="05000000000000000000" pitchFamily="2" charset="2"/>
              </a:rPr>
              <a:t>Prototyping starting. </a:t>
            </a:r>
          </a:p>
        </p:txBody>
      </p:sp>
      <p:pic>
        <p:nvPicPr>
          <p:cNvPr id="24" name="Picture 23" descr="A green and yellow bar with numbers&#10;&#10;Description automatically generated">
            <a:extLst>
              <a:ext uri="{FF2B5EF4-FFF2-40B4-BE49-F238E27FC236}">
                <a16:creationId xmlns:a16="http://schemas.microsoft.com/office/drawing/2014/main" id="{451BC899-A081-A3A3-53D3-B49C487D9E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78047" y="3668019"/>
            <a:ext cx="540252" cy="22349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F33D5D5-EB10-8DB6-17B2-0799AB364529}"/>
                  </a:ext>
                </a:extLst>
              </p:cNvPr>
              <p:cNvSpPr txBox="1"/>
              <p:nvPr/>
            </p:nvSpPr>
            <p:spPr>
              <a:xfrm>
                <a:off x="10707824" y="5849607"/>
                <a:ext cx="1346149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r>
                      <a:rPr lang="en-US" sz="1050" i="1" dirty="0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1050" dirty="0"/>
                  <a:t> normalized to 1J stored energy</a:t>
                </a:r>
                <a:endParaRPr lang="en-GB" sz="105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F33D5D5-EB10-8DB6-17B2-0799AB3645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7824" y="5849607"/>
                <a:ext cx="1346149" cy="430887"/>
              </a:xfrm>
              <a:prstGeom prst="rect">
                <a:avLst/>
              </a:prstGeom>
              <a:blipFill>
                <a:blip r:embed="rId11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FF7D7145-F8CE-9134-B6E1-2DE9FEC2286D}"/>
              </a:ext>
            </a:extLst>
          </p:cNvPr>
          <p:cNvSpPr txBox="1"/>
          <p:nvPr/>
        </p:nvSpPr>
        <p:spPr>
          <a:xfrm>
            <a:off x="10272464" y="4374594"/>
            <a:ext cx="193964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</a:schemeClr>
                </a:solidFill>
              </a:rPr>
              <a:t>W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F07C591-4826-92B5-333F-EDC9C2D4E8D5}"/>
              </a:ext>
            </a:extLst>
          </p:cNvPr>
          <p:cNvSpPr txBox="1"/>
          <p:nvPr/>
        </p:nvSpPr>
        <p:spPr>
          <a:xfrm>
            <a:off x="7448390" y="4403883"/>
            <a:ext cx="125034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</a:schemeClr>
                </a:solidFill>
              </a:rPr>
              <a:t>Z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C64F08-E854-7EEA-E4FB-EA2B533058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30160" y="3828889"/>
            <a:ext cx="2603500" cy="1282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712AD9-0A41-FF80-9A68-851CA584D31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89904" y="3888996"/>
            <a:ext cx="26035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492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CFD2E-4285-739B-CB26-C14058EEA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Reverse phase operation</a:t>
            </a:r>
            <a:endParaRPr lang="en-15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553D6F-C8B5-975C-F8D0-04BAF4BC2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45218-EFE8-4AFD-8563-7EF7F84D4617}" type="slidenum">
              <a:rPr lang="en-150" smtClean="0"/>
              <a:pPr/>
              <a:t>5</a:t>
            </a:fld>
            <a:endParaRPr lang="en-15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A9D308-29BE-FEEF-882E-F9E86E223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5633" y="1582535"/>
            <a:ext cx="3158718" cy="50465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BD8F75-051D-AE88-1921-6FCEA135E253}"/>
              </a:ext>
            </a:extLst>
          </p:cNvPr>
          <p:cNvSpPr txBox="1"/>
          <p:nvPr/>
        </p:nvSpPr>
        <p:spPr>
          <a:xfrm>
            <a:off x="547649" y="3700401"/>
            <a:ext cx="775716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Reverse phase operation (RPO) mode: </a:t>
            </a:r>
          </a:p>
          <a:p>
            <a:pPr marL="342900" indent="-342900">
              <a:buFontTx/>
              <a:buChar char="-"/>
            </a:pPr>
            <a:r>
              <a:rPr lang="en-US" dirty="0"/>
              <a:t>Proposed to increasing RF cavity voltage </a:t>
            </a:r>
            <a:r>
              <a:rPr lang="en-US" i="1" dirty="0">
                <a:solidFill>
                  <a:srgbClr val="0070C0"/>
                </a:solidFill>
              </a:rPr>
              <a:t>(</a:t>
            </a:r>
            <a:r>
              <a:rPr lang="en-US" i="1" dirty="0">
                <a:solidFill>
                  <a:srgbClr val="0070C0"/>
                </a:solidFill>
                <a:hlinkClick r:id="rId3"/>
              </a:rPr>
              <a:t>Y. Morita et al., SRF, 2009</a:t>
            </a:r>
            <a:r>
              <a:rPr lang="en-US" i="1" dirty="0">
                <a:solidFill>
                  <a:srgbClr val="0070C0"/>
                </a:solidFill>
              </a:rPr>
              <a:t>)</a:t>
            </a:r>
            <a:endParaRPr lang="en-US" dirty="0"/>
          </a:p>
          <a:p>
            <a:pPr marL="342900" indent="-342900">
              <a:buFontTx/>
              <a:buChar char="-"/>
            </a:pPr>
            <a:r>
              <a:rPr lang="en-US" dirty="0"/>
              <a:t>Experimentally verified with high beam loading in KEKB </a:t>
            </a:r>
            <a:br>
              <a:rPr lang="en-US" dirty="0"/>
            </a:br>
            <a:r>
              <a:rPr lang="en-US" i="1" dirty="0">
                <a:solidFill>
                  <a:srgbClr val="0070C0"/>
                </a:solidFill>
              </a:rPr>
              <a:t>(</a:t>
            </a:r>
            <a:r>
              <a:rPr lang="en-US" i="1" dirty="0">
                <a:solidFill>
                  <a:srgbClr val="0070C0"/>
                </a:solidFill>
                <a:hlinkClick r:id="rId4"/>
              </a:rPr>
              <a:t>Y. Morita et al., IPAC, 2010</a:t>
            </a:r>
            <a:r>
              <a:rPr lang="en-US" i="1" dirty="0">
                <a:solidFill>
                  <a:srgbClr val="0070C0"/>
                </a:solidFill>
              </a:rPr>
              <a:t>)</a:t>
            </a:r>
            <a:endParaRPr lang="en-US" dirty="0"/>
          </a:p>
          <a:p>
            <a:pPr marL="342900" indent="-342900">
              <a:buFontTx/>
              <a:buChar char="-"/>
            </a:pPr>
            <a:r>
              <a:rPr lang="en-US" dirty="0"/>
              <a:t>Baseline solution for EIC ESR </a:t>
            </a:r>
            <a:r>
              <a:rPr lang="en-US" i="1" dirty="0">
                <a:solidFill>
                  <a:srgbClr val="0070C0"/>
                </a:solidFill>
              </a:rPr>
              <a:t>(e.g., </a:t>
            </a:r>
            <a:r>
              <a:rPr lang="en-US" i="1" dirty="0">
                <a:solidFill>
                  <a:srgbClr val="0070C0"/>
                </a:solidFill>
                <a:hlinkClick r:id="rId5"/>
              </a:rPr>
              <a:t>J. Guo et al., IPAC, 2022</a:t>
            </a:r>
            <a:r>
              <a:rPr lang="en-US" i="1" dirty="0">
                <a:solidFill>
                  <a:srgbClr val="0070C0"/>
                </a:solidFill>
              </a:rPr>
              <a:t>)</a:t>
            </a:r>
            <a:r>
              <a:rPr lang="en-US" dirty="0"/>
              <a:t>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4426788E-FC2E-B7A6-1BF0-291A4E33CCE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05363366"/>
                  </p:ext>
                </p:extLst>
              </p:nvPr>
            </p:nvGraphicFramePr>
            <p:xfrm>
              <a:off x="659365" y="2309141"/>
              <a:ext cx="6964743" cy="1208406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690880">
                      <a:extLst>
                        <a:ext uri="{9D8B030D-6E8A-4147-A177-3AD203B41FA5}">
                          <a16:colId xmlns:a16="http://schemas.microsoft.com/office/drawing/2014/main" val="4252717736"/>
                        </a:ext>
                      </a:extLst>
                    </a:gridCol>
                    <a:gridCol w="2110169">
                      <a:extLst>
                        <a:ext uri="{9D8B030D-6E8A-4147-A177-3AD203B41FA5}">
                          <a16:colId xmlns:a16="http://schemas.microsoft.com/office/drawing/2014/main" val="2544991924"/>
                        </a:ext>
                      </a:extLst>
                    </a:gridCol>
                    <a:gridCol w="2306891">
                      <a:extLst>
                        <a:ext uri="{9D8B030D-6E8A-4147-A177-3AD203B41FA5}">
                          <a16:colId xmlns:a16="http://schemas.microsoft.com/office/drawing/2014/main" val="3221883107"/>
                        </a:ext>
                      </a:extLst>
                    </a:gridCol>
                    <a:gridCol w="1856803">
                      <a:extLst>
                        <a:ext uri="{9D8B030D-6E8A-4147-A177-3AD203B41FA5}">
                          <a16:colId xmlns:a16="http://schemas.microsoft.com/office/drawing/2014/main" val="2010679182"/>
                        </a:ext>
                      </a:extLst>
                    </a:gridCol>
                  </a:tblGrid>
                  <a:tr h="330254"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endParaRPr lang="en-GB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000" dirty="0"/>
                            <a:t>Total voltage (GV)</a:t>
                          </a:r>
                          <a:endParaRPr lang="en-GB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000" dirty="0"/>
                            <a:t>Cavity voltage (MV)</a:t>
                          </a:r>
                          <a:endParaRPr lang="en-GB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000" dirty="0"/>
                            <a:t>Quality factor</a:t>
                          </a:r>
                          <a:endParaRPr lang="en-GB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49403144"/>
                      </a:ext>
                    </a:extLst>
                  </a:tr>
                  <a:tr h="330254"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000" dirty="0">
                              <a:solidFill>
                                <a:schemeClr val="tx1"/>
                              </a:solidFill>
                            </a:rPr>
                            <a:t>Z</a:t>
                          </a:r>
                          <a:endParaRPr lang="en-GB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000" dirty="0">
                              <a:solidFill>
                                <a:schemeClr val="tx1"/>
                              </a:solidFill>
                            </a:rPr>
                            <a:t>0.088</a:t>
                          </a:r>
                          <a:endParaRPr lang="en-GB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000" dirty="0">
                              <a:solidFill>
                                <a:schemeClr val="tx1"/>
                              </a:solidFill>
                            </a:rPr>
                            <a:t>0.67</a:t>
                          </a:r>
                          <a:endParaRPr lang="en-GB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6.</m:t>
                                </m:r>
                                <m:r>
                                  <a:rPr lang="en-US" sz="20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5×</m:t>
                                </m:r>
                                <m:sSup>
                                  <m:sSupPr>
                                    <m:ctrlPr>
                                      <a:rPr lang="en-US" sz="20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20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6597485"/>
                      </a:ext>
                    </a:extLst>
                  </a:tr>
                  <a:tr h="415926"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000" dirty="0">
                              <a:solidFill>
                                <a:schemeClr val="tx1"/>
                              </a:solidFill>
                            </a:rPr>
                            <a:t>WW</a:t>
                          </a:r>
                          <a:endParaRPr lang="en-GB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000" dirty="0">
                              <a:solidFill>
                                <a:schemeClr val="tx1"/>
                              </a:solidFill>
                            </a:rPr>
                            <a:t>1.05</a:t>
                          </a:r>
                          <a:endParaRPr lang="en-GB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000" dirty="0">
                              <a:solidFill>
                                <a:schemeClr val="tx1"/>
                              </a:solidFill>
                            </a:rPr>
                            <a:t>7.95</a:t>
                          </a:r>
                          <a:endParaRPr lang="en-GB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9.2</m:t>
                                </m:r>
                                <m:r>
                                  <a:rPr lang="en-US" sz="20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sz="20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20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97709237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4426788E-FC2E-B7A6-1BF0-291A4E33CCE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05363366"/>
                  </p:ext>
                </p:extLst>
              </p:nvPr>
            </p:nvGraphicFramePr>
            <p:xfrm>
              <a:off x="659365" y="2309141"/>
              <a:ext cx="6964743" cy="1208406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690880">
                      <a:extLst>
                        <a:ext uri="{9D8B030D-6E8A-4147-A177-3AD203B41FA5}">
                          <a16:colId xmlns:a16="http://schemas.microsoft.com/office/drawing/2014/main" val="4252717736"/>
                        </a:ext>
                      </a:extLst>
                    </a:gridCol>
                    <a:gridCol w="2110169">
                      <a:extLst>
                        <a:ext uri="{9D8B030D-6E8A-4147-A177-3AD203B41FA5}">
                          <a16:colId xmlns:a16="http://schemas.microsoft.com/office/drawing/2014/main" val="2544991924"/>
                        </a:ext>
                      </a:extLst>
                    </a:gridCol>
                    <a:gridCol w="2306891">
                      <a:extLst>
                        <a:ext uri="{9D8B030D-6E8A-4147-A177-3AD203B41FA5}">
                          <a16:colId xmlns:a16="http://schemas.microsoft.com/office/drawing/2014/main" val="3221883107"/>
                        </a:ext>
                      </a:extLst>
                    </a:gridCol>
                    <a:gridCol w="1856803">
                      <a:extLst>
                        <a:ext uri="{9D8B030D-6E8A-4147-A177-3AD203B41FA5}">
                          <a16:colId xmlns:a16="http://schemas.microsoft.com/office/drawing/2014/main" val="2010679182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endParaRPr lang="en-GB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000" dirty="0"/>
                            <a:t>Total voltage (GV)</a:t>
                          </a:r>
                          <a:endParaRPr lang="en-GB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000" dirty="0"/>
                            <a:t>Cavity voltage (MV)</a:t>
                          </a:r>
                          <a:endParaRPr lang="en-GB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000" dirty="0"/>
                            <a:t>Quality factor</a:t>
                          </a:r>
                          <a:endParaRPr lang="en-GB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49403144"/>
                      </a:ext>
                    </a:extLst>
                  </a:tr>
                  <a:tr h="396240"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000" dirty="0">
                              <a:solidFill>
                                <a:schemeClr val="tx1"/>
                              </a:solidFill>
                            </a:rPr>
                            <a:t>Z</a:t>
                          </a:r>
                          <a:endParaRPr lang="en-GB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000" dirty="0">
                              <a:solidFill>
                                <a:schemeClr val="tx1"/>
                              </a:solidFill>
                            </a:rPr>
                            <a:t>0.088</a:t>
                          </a:r>
                          <a:endParaRPr lang="en-GB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000" dirty="0">
                              <a:solidFill>
                                <a:schemeClr val="tx1"/>
                              </a:solidFill>
                            </a:rPr>
                            <a:t>0.67</a:t>
                          </a:r>
                          <a:endParaRPr lang="en-GB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CH"/>
                        </a:p>
                      </a:txBody>
                      <a:tcPr>
                        <a:blipFill>
                          <a:blip r:embed="rId6"/>
                          <a:stretch>
                            <a:fillRect l="-274150" t="-103125" r="-680" b="-12812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6597485"/>
                      </a:ext>
                    </a:extLst>
                  </a:tr>
                  <a:tr h="415926"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000" dirty="0">
                              <a:solidFill>
                                <a:schemeClr val="tx1"/>
                              </a:solidFill>
                            </a:rPr>
                            <a:t>WW</a:t>
                          </a:r>
                          <a:endParaRPr lang="en-GB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000" dirty="0">
                              <a:solidFill>
                                <a:schemeClr val="tx1"/>
                              </a:solidFill>
                            </a:rPr>
                            <a:t>1.05</a:t>
                          </a:r>
                          <a:endParaRPr lang="en-GB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000" dirty="0">
                              <a:solidFill>
                                <a:schemeClr val="tx1"/>
                              </a:solidFill>
                            </a:rPr>
                            <a:t>7.95</a:t>
                          </a:r>
                          <a:endParaRPr lang="en-GB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CH"/>
                        </a:p>
                      </a:txBody>
                      <a:tcPr>
                        <a:blipFill>
                          <a:blip r:embed="rId6"/>
                          <a:stretch>
                            <a:fillRect l="-274150" t="-196970" r="-680" b="-2424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770923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1793865-BE8E-EFF3-D43D-C7045A694D34}"/>
                  </a:ext>
                </a:extLst>
              </p:cNvPr>
              <p:cNvSpPr txBox="1"/>
              <p:nvPr/>
            </p:nvSpPr>
            <p:spPr>
              <a:xfrm>
                <a:off x="547649" y="1230580"/>
                <a:ext cx="7069302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dirty="0"/>
                  <a:t>Optimal quality factor,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sz="2000" i="1" dirty="0">
                        <a:latin typeface="Cambria Math" panose="02040503050406030204" pitchFamily="18" charset="0"/>
                      </a:rPr>
                      <m:t>∝</m:t>
                    </m:r>
                    <m:sSubSup>
                      <m:sSubSup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dirty="0">
                            <a:latin typeface="Cambria Math" panose="02040503050406030204" pitchFamily="18" charset="0"/>
                          </a:rPr>
                          <m:t>cav</m:t>
                        </m:r>
                      </m:sub>
                      <m:sup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dirty="0" smtClean="0">
                            <a:latin typeface="Cambria Math" panose="02040503050406030204" pitchFamily="18" charset="0"/>
                          </a:rPr>
                          <m:t>cav</m:t>
                        </m:r>
                      </m:sub>
                    </m:sSub>
                  </m:oMath>
                </a14:m>
                <a:r>
                  <a:rPr lang="en-US" sz="2000" dirty="0"/>
                  <a:t>, and detuning minimize RF power </a:t>
                </a:r>
              </a:p>
              <a:p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Enormous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000" dirty="0"/>
                  <a:t> change is required switching from Z to WW</a:t>
                </a: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1793865-BE8E-EFF3-D43D-C7045A694D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649" y="1230580"/>
                <a:ext cx="7069302" cy="1015663"/>
              </a:xfrm>
              <a:prstGeom prst="rect">
                <a:avLst/>
              </a:prstGeom>
              <a:blipFill>
                <a:blip r:embed="rId7"/>
                <a:stretch>
                  <a:fillRect l="-1077" t="-2469" b="-9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6BCAB04C-3225-9D13-F151-304EB90778EF}"/>
              </a:ext>
            </a:extLst>
          </p:cNvPr>
          <p:cNvSpPr txBox="1"/>
          <p:nvPr/>
        </p:nvSpPr>
        <p:spPr>
          <a:xfrm>
            <a:off x="7735824" y="1265394"/>
            <a:ext cx="45105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A sketch of RPO mode for 12 RF cavities</a:t>
            </a:r>
            <a:endParaRPr lang="en-150" dirty="0">
              <a:solidFill>
                <a:srgbClr val="0070C0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1550AEB-DECE-7E11-F36E-584E95B6E131}"/>
              </a:ext>
            </a:extLst>
          </p:cNvPr>
          <p:cNvCxnSpPr/>
          <p:nvPr/>
        </p:nvCxnSpPr>
        <p:spPr>
          <a:xfrm>
            <a:off x="10479024" y="3355848"/>
            <a:ext cx="0" cy="1591056"/>
          </a:xfrm>
          <a:prstGeom prst="line">
            <a:avLst/>
          </a:prstGeom>
          <a:ln w="19050">
            <a:solidFill>
              <a:srgbClr val="007E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2289B14-F631-7DFF-4EC6-9016B5120E5C}"/>
                  </a:ext>
                </a:extLst>
              </p:cNvPr>
              <p:cNvSpPr txBox="1"/>
              <p:nvPr/>
            </p:nvSpPr>
            <p:spPr>
              <a:xfrm>
                <a:off x="547648" y="5447223"/>
                <a:ext cx="7593051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0" dirty="0"/>
                  <a:t>With RPO at Z,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000" dirty="0"/>
                  <a:t> can be kept constant for Z, WW, and ZH operating points (no hardware changes)</a:t>
                </a:r>
              </a:p>
              <a:p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>
                    <a:solidFill>
                      <a:srgbClr val="C00000"/>
                    </a:solidFill>
                  </a:rPr>
                  <a:t>Flexibility of the running sequence</a:t>
                </a:r>
                <a:endParaRPr lang="en-US" sz="2000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2289B14-F631-7DFF-4EC6-9016B5120E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648" y="5447223"/>
                <a:ext cx="7593051" cy="1015663"/>
              </a:xfrm>
              <a:prstGeom prst="rect">
                <a:avLst/>
              </a:prstGeom>
              <a:blipFill>
                <a:blip r:embed="rId8"/>
                <a:stretch>
                  <a:fillRect l="-1003" t="-375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6332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B37787-F2FA-7CFF-9708-5DBCF8E4E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DCE18-05AF-720F-11E9-3194F69C9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Reverse phase operation</a:t>
            </a:r>
            <a:endParaRPr lang="en-15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39F0C2-618B-3E7B-EC0B-37EF8D146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45218-EFE8-4AFD-8563-7EF7F84D4617}" type="slidenum">
              <a:rPr lang="en-150" smtClean="0"/>
              <a:pPr/>
              <a:t>6</a:t>
            </a:fld>
            <a:endParaRPr lang="en-1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E68588-18DA-3E39-D732-EC5E75CE09C8}"/>
              </a:ext>
            </a:extLst>
          </p:cNvPr>
          <p:cNvSpPr txBox="1"/>
          <p:nvPr/>
        </p:nvSpPr>
        <p:spPr>
          <a:xfrm>
            <a:off x="7735824" y="1265394"/>
            <a:ext cx="45105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A sketch of RPO mode for 12 RF cavities</a:t>
            </a:r>
            <a:endParaRPr lang="en-150" dirty="0">
              <a:solidFill>
                <a:srgbClr val="0070C0"/>
              </a:solidFill>
            </a:endParaRPr>
          </a:p>
        </p:txBody>
      </p:sp>
      <p:pic>
        <p:nvPicPr>
          <p:cNvPr id="7" name="Picture 6" descr="A diagram of a phase&#10;&#10;AI-generated content may be incorrect.">
            <a:extLst>
              <a:ext uri="{FF2B5EF4-FFF2-40B4-BE49-F238E27FC236}">
                <a16:creationId xmlns:a16="http://schemas.microsoft.com/office/drawing/2014/main" id="{F91CF2C4-B2C2-B132-AE37-5A54E4CDBF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556" y="2196054"/>
            <a:ext cx="4191444" cy="37656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D733A3-9C05-4715-1F5F-39FA8C582B1D}"/>
              </a:ext>
            </a:extLst>
          </p:cNvPr>
          <p:cNvSpPr txBox="1"/>
          <p:nvPr/>
        </p:nvSpPr>
        <p:spPr>
          <a:xfrm>
            <a:off x="9182100" y="5961679"/>
            <a:ext cx="2172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525FF"/>
                </a:solidFill>
              </a:rPr>
              <a:t>Focusing cavities</a:t>
            </a:r>
          </a:p>
          <a:p>
            <a:r>
              <a:rPr lang="en-US" dirty="0">
                <a:solidFill>
                  <a:srgbClr val="FF1111"/>
                </a:solidFill>
              </a:rPr>
              <a:t>Defocusing cavities</a:t>
            </a:r>
            <a:endParaRPr lang="en-150" dirty="0">
              <a:solidFill>
                <a:srgbClr val="FF111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A330BC-5F2E-30E9-8617-5377CFFD7B4C}"/>
              </a:ext>
            </a:extLst>
          </p:cNvPr>
          <p:cNvSpPr txBox="1"/>
          <p:nvPr/>
        </p:nvSpPr>
        <p:spPr>
          <a:xfrm>
            <a:off x="547649" y="3700401"/>
            <a:ext cx="775716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Reverse phase operation (RPO) mode: </a:t>
            </a:r>
          </a:p>
          <a:p>
            <a:pPr marL="342900" indent="-342900">
              <a:buFontTx/>
              <a:buChar char="-"/>
            </a:pPr>
            <a:r>
              <a:rPr lang="en-US" dirty="0"/>
              <a:t>Proposed to increasing RF cavity voltage </a:t>
            </a:r>
            <a:r>
              <a:rPr lang="en-US" i="1" dirty="0">
                <a:solidFill>
                  <a:srgbClr val="0070C0"/>
                </a:solidFill>
              </a:rPr>
              <a:t>(</a:t>
            </a:r>
            <a:r>
              <a:rPr lang="en-US" i="1" dirty="0">
                <a:solidFill>
                  <a:srgbClr val="0070C0"/>
                </a:solidFill>
                <a:hlinkClick r:id="rId3"/>
              </a:rPr>
              <a:t>Y. Morita et al., SRF, 2009</a:t>
            </a:r>
            <a:r>
              <a:rPr lang="en-US" i="1" dirty="0">
                <a:solidFill>
                  <a:srgbClr val="0070C0"/>
                </a:solidFill>
              </a:rPr>
              <a:t>)</a:t>
            </a:r>
            <a:endParaRPr lang="en-US" dirty="0"/>
          </a:p>
          <a:p>
            <a:pPr marL="342900" indent="-342900">
              <a:buFontTx/>
              <a:buChar char="-"/>
            </a:pPr>
            <a:r>
              <a:rPr lang="en-US" dirty="0"/>
              <a:t>Experimentally verified with high beam loading in KEKB </a:t>
            </a:r>
            <a:br>
              <a:rPr lang="en-US" dirty="0"/>
            </a:br>
            <a:r>
              <a:rPr lang="en-US" i="1" dirty="0">
                <a:solidFill>
                  <a:srgbClr val="0070C0"/>
                </a:solidFill>
              </a:rPr>
              <a:t>(</a:t>
            </a:r>
            <a:r>
              <a:rPr lang="en-US" i="1" dirty="0">
                <a:solidFill>
                  <a:srgbClr val="0070C0"/>
                </a:solidFill>
                <a:hlinkClick r:id="rId4"/>
              </a:rPr>
              <a:t>Y. Morita et al., IPAC, 2010</a:t>
            </a:r>
            <a:r>
              <a:rPr lang="en-US" i="1" dirty="0">
                <a:solidFill>
                  <a:srgbClr val="0070C0"/>
                </a:solidFill>
              </a:rPr>
              <a:t>)</a:t>
            </a:r>
            <a:endParaRPr lang="en-US" dirty="0"/>
          </a:p>
          <a:p>
            <a:pPr marL="342900" indent="-342900">
              <a:buFontTx/>
              <a:buChar char="-"/>
            </a:pPr>
            <a:r>
              <a:rPr lang="en-US" dirty="0"/>
              <a:t>Baseline solution for EIC ESR </a:t>
            </a:r>
            <a:r>
              <a:rPr lang="en-US" i="1" dirty="0">
                <a:solidFill>
                  <a:srgbClr val="0070C0"/>
                </a:solidFill>
              </a:rPr>
              <a:t>(e.g., </a:t>
            </a:r>
            <a:r>
              <a:rPr lang="en-US" i="1" dirty="0">
                <a:solidFill>
                  <a:srgbClr val="0070C0"/>
                </a:solidFill>
                <a:hlinkClick r:id="rId5"/>
              </a:rPr>
              <a:t>J. Guo et al., IPAC, 2022</a:t>
            </a:r>
            <a:r>
              <a:rPr lang="en-US" i="1" dirty="0">
                <a:solidFill>
                  <a:srgbClr val="0070C0"/>
                </a:solidFill>
              </a:rPr>
              <a:t>)</a:t>
            </a:r>
            <a:r>
              <a:rPr lang="en-US" dirty="0"/>
              <a:t>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5715028B-4842-0689-F659-C86F61392DA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26549004"/>
                  </p:ext>
                </p:extLst>
              </p:nvPr>
            </p:nvGraphicFramePr>
            <p:xfrm>
              <a:off x="659365" y="2309141"/>
              <a:ext cx="6964743" cy="1208406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690880">
                      <a:extLst>
                        <a:ext uri="{9D8B030D-6E8A-4147-A177-3AD203B41FA5}">
                          <a16:colId xmlns:a16="http://schemas.microsoft.com/office/drawing/2014/main" val="4252717736"/>
                        </a:ext>
                      </a:extLst>
                    </a:gridCol>
                    <a:gridCol w="2110169">
                      <a:extLst>
                        <a:ext uri="{9D8B030D-6E8A-4147-A177-3AD203B41FA5}">
                          <a16:colId xmlns:a16="http://schemas.microsoft.com/office/drawing/2014/main" val="2544991924"/>
                        </a:ext>
                      </a:extLst>
                    </a:gridCol>
                    <a:gridCol w="2306891">
                      <a:extLst>
                        <a:ext uri="{9D8B030D-6E8A-4147-A177-3AD203B41FA5}">
                          <a16:colId xmlns:a16="http://schemas.microsoft.com/office/drawing/2014/main" val="3221883107"/>
                        </a:ext>
                      </a:extLst>
                    </a:gridCol>
                    <a:gridCol w="1856803">
                      <a:extLst>
                        <a:ext uri="{9D8B030D-6E8A-4147-A177-3AD203B41FA5}">
                          <a16:colId xmlns:a16="http://schemas.microsoft.com/office/drawing/2014/main" val="2010679182"/>
                        </a:ext>
                      </a:extLst>
                    </a:gridCol>
                  </a:tblGrid>
                  <a:tr h="330254"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endParaRPr lang="en-GB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000" dirty="0"/>
                            <a:t>Total voltage (GV)</a:t>
                          </a:r>
                          <a:endParaRPr lang="en-GB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000" dirty="0"/>
                            <a:t>Cavity voltage (MV)</a:t>
                          </a:r>
                          <a:endParaRPr lang="en-GB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000" dirty="0"/>
                            <a:t>Quality factor</a:t>
                          </a:r>
                          <a:endParaRPr lang="en-GB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49403144"/>
                      </a:ext>
                    </a:extLst>
                  </a:tr>
                  <a:tr h="330254"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000" dirty="0">
                              <a:solidFill>
                                <a:schemeClr val="tx1"/>
                              </a:solidFill>
                            </a:rPr>
                            <a:t>Z</a:t>
                          </a:r>
                          <a:endParaRPr lang="en-GB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000" dirty="0">
                              <a:solidFill>
                                <a:schemeClr val="tx1"/>
                              </a:solidFill>
                            </a:rPr>
                            <a:t>0.088</a:t>
                          </a:r>
                          <a:endParaRPr lang="en-GB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000" dirty="0">
                              <a:solidFill>
                                <a:schemeClr val="tx1"/>
                              </a:solidFill>
                            </a:rPr>
                            <a:t>0.67</a:t>
                          </a:r>
                          <a:endParaRPr lang="en-GB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6.</m:t>
                                </m:r>
                                <m:r>
                                  <a:rPr lang="en-US" sz="20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5×</m:t>
                                </m:r>
                                <m:sSup>
                                  <m:sSupPr>
                                    <m:ctrlPr>
                                      <a:rPr lang="en-US" sz="20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20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6597485"/>
                      </a:ext>
                    </a:extLst>
                  </a:tr>
                  <a:tr h="415926"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000" dirty="0">
                              <a:solidFill>
                                <a:schemeClr val="tx1"/>
                              </a:solidFill>
                            </a:rPr>
                            <a:t>WW</a:t>
                          </a:r>
                          <a:endParaRPr lang="en-GB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000" dirty="0">
                              <a:solidFill>
                                <a:schemeClr val="tx1"/>
                              </a:solidFill>
                            </a:rPr>
                            <a:t>1.05</a:t>
                          </a:r>
                          <a:endParaRPr lang="en-GB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000" dirty="0">
                              <a:solidFill>
                                <a:schemeClr val="tx1"/>
                              </a:solidFill>
                            </a:rPr>
                            <a:t>7.95</a:t>
                          </a:r>
                          <a:endParaRPr lang="en-GB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9.2</m:t>
                                </m:r>
                                <m:r>
                                  <a:rPr lang="en-US" sz="20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sz="20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20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97709237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5715028B-4842-0689-F659-C86F61392DA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26549004"/>
                  </p:ext>
                </p:extLst>
              </p:nvPr>
            </p:nvGraphicFramePr>
            <p:xfrm>
              <a:off x="659365" y="2309141"/>
              <a:ext cx="6964743" cy="1208406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690880">
                      <a:extLst>
                        <a:ext uri="{9D8B030D-6E8A-4147-A177-3AD203B41FA5}">
                          <a16:colId xmlns:a16="http://schemas.microsoft.com/office/drawing/2014/main" val="4252717736"/>
                        </a:ext>
                      </a:extLst>
                    </a:gridCol>
                    <a:gridCol w="2110169">
                      <a:extLst>
                        <a:ext uri="{9D8B030D-6E8A-4147-A177-3AD203B41FA5}">
                          <a16:colId xmlns:a16="http://schemas.microsoft.com/office/drawing/2014/main" val="2544991924"/>
                        </a:ext>
                      </a:extLst>
                    </a:gridCol>
                    <a:gridCol w="2306891">
                      <a:extLst>
                        <a:ext uri="{9D8B030D-6E8A-4147-A177-3AD203B41FA5}">
                          <a16:colId xmlns:a16="http://schemas.microsoft.com/office/drawing/2014/main" val="3221883107"/>
                        </a:ext>
                      </a:extLst>
                    </a:gridCol>
                    <a:gridCol w="1856803">
                      <a:extLst>
                        <a:ext uri="{9D8B030D-6E8A-4147-A177-3AD203B41FA5}">
                          <a16:colId xmlns:a16="http://schemas.microsoft.com/office/drawing/2014/main" val="2010679182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endParaRPr lang="en-GB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000" dirty="0"/>
                            <a:t>Total voltage (GV)</a:t>
                          </a:r>
                          <a:endParaRPr lang="en-GB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000" dirty="0"/>
                            <a:t>Cavity voltage (MV)</a:t>
                          </a:r>
                          <a:endParaRPr lang="en-GB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000" dirty="0"/>
                            <a:t>Quality factor</a:t>
                          </a:r>
                          <a:endParaRPr lang="en-GB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49403144"/>
                      </a:ext>
                    </a:extLst>
                  </a:tr>
                  <a:tr h="396240"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000" dirty="0">
                              <a:solidFill>
                                <a:schemeClr val="tx1"/>
                              </a:solidFill>
                            </a:rPr>
                            <a:t>Z</a:t>
                          </a:r>
                          <a:endParaRPr lang="en-GB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000" dirty="0">
                              <a:solidFill>
                                <a:schemeClr val="tx1"/>
                              </a:solidFill>
                            </a:rPr>
                            <a:t>0.088</a:t>
                          </a:r>
                          <a:endParaRPr lang="en-GB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000" dirty="0">
                              <a:solidFill>
                                <a:schemeClr val="tx1"/>
                              </a:solidFill>
                            </a:rPr>
                            <a:t>0.67</a:t>
                          </a:r>
                          <a:endParaRPr lang="en-GB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CH"/>
                        </a:p>
                      </a:txBody>
                      <a:tcPr>
                        <a:blipFill>
                          <a:blip r:embed="rId6"/>
                          <a:stretch>
                            <a:fillRect l="-274150" t="-103125" r="-680" b="-12812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6597485"/>
                      </a:ext>
                    </a:extLst>
                  </a:tr>
                  <a:tr h="415926"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000" dirty="0">
                              <a:solidFill>
                                <a:schemeClr val="tx1"/>
                              </a:solidFill>
                            </a:rPr>
                            <a:t>WW</a:t>
                          </a:r>
                          <a:endParaRPr lang="en-GB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000" dirty="0">
                              <a:solidFill>
                                <a:schemeClr val="tx1"/>
                              </a:solidFill>
                            </a:rPr>
                            <a:t>1.05</a:t>
                          </a:r>
                          <a:endParaRPr lang="en-GB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000" dirty="0">
                              <a:solidFill>
                                <a:schemeClr val="tx1"/>
                              </a:solidFill>
                            </a:rPr>
                            <a:t>7.95</a:t>
                          </a:r>
                          <a:endParaRPr lang="en-GB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CH"/>
                        </a:p>
                      </a:txBody>
                      <a:tcPr>
                        <a:blipFill>
                          <a:blip r:embed="rId6"/>
                          <a:stretch>
                            <a:fillRect l="-274150" t="-196970" r="-680" b="-2424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770923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653E10F-AE89-CFEB-6AEC-BB395F82B5ED}"/>
                  </a:ext>
                </a:extLst>
              </p:cNvPr>
              <p:cNvSpPr txBox="1"/>
              <p:nvPr/>
            </p:nvSpPr>
            <p:spPr>
              <a:xfrm>
                <a:off x="547649" y="1230580"/>
                <a:ext cx="7069302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dirty="0"/>
                  <a:t>Optimal quality factor,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sz="2000" i="1" dirty="0">
                        <a:latin typeface="Cambria Math" panose="02040503050406030204" pitchFamily="18" charset="0"/>
                      </a:rPr>
                      <m:t>∝</m:t>
                    </m:r>
                    <m:sSubSup>
                      <m:sSubSup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dirty="0">
                            <a:latin typeface="Cambria Math" panose="02040503050406030204" pitchFamily="18" charset="0"/>
                          </a:rPr>
                          <m:t>cav</m:t>
                        </m:r>
                      </m:sub>
                      <m:sup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dirty="0" smtClean="0">
                            <a:latin typeface="Cambria Math" panose="02040503050406030204" pitchFamily="18" charset="0"/>
                          </a:rPr>
                          <m:t>cav</m:t>
                        </m:r>
                      </m:sub>
                    </m:sSub>
                  </m:oMath>
                </a14:m>
                <a:r>
                  <a:rPr lang="en-US" sz="2000" dirty="0"/>
                  <a:t>, and detuning minimize RF power </a:t>
                </a:r>
              </a:p>
              <a:p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Enormous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000" dirty="0"/>
                  <a:t> change is required switching from Z to WW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653E10F-AE89-CFEB-6AEC-BB395F82B5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649" y="1230580"/>
                <a:ext cx="7069302" cy="1015663"/>
              </a:xfrm>
              <a:prstGeom prst="rect">
                <a:avLst/>
              </a:prstGeom>
              <a:blipFill>
                <a:blip r:embed="rId7"/>
                <a:stretch>
                  <a:fillRect l="-1077" t="-2469" b="-9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FAAEABF-4AF6-06E6-304E-39176BBDF10A}"/>
                  </a:ext>
                </a:extLst>
              </p:cNvPr>
              <p:cNvSpPr txBox="1"/>
              <p:nvPr/>
            </p:nvSpPr>
            <p:spPr>
              <a:xfrm>
                <a:off x="547648" y="5447223"/>
                <a:ext cx="7593051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0" dirty="0"/>
                  <a:t>With RPO at Z,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000" dirty="0"/>
                  <a:t> can be kept constant for Z, WW, and ZH operating points (no hardware changes)</a:t>
                </a:r>
              </a:p>
              <a:p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>
                    <a:solidFill>
                      <a:srgbClr val="C00000"/>
                    </a:solidFill>
                  </a:rPr>
                  <a:t>Flexibility of the running sequence</a:t>
                </a:r>
                <a:endParaRPr lang="en-US" sz="2000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FAAEABF-4AF6-06E6-304E-39176BBDF1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648" y="5447223"/>
                <a:ext cx="7593051" cy="1015663"/>
              </a:xfrm>
              <a:prstGeom prst="rect">
                <a:avLst/>
              </a:prstGeom>
              <a:blipFill>
                <a:blip r:embed="rId8"/>
                <a:stretch>
                  <a:fillRect l="-1003" t="-375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0984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F26BD-92C0-5473-D5BA-CDE6D15F2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Static beam loading compensation with RPO</a:t>
            </a:r>
            <a:endParaRPr lang="en-15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56099E-D595-B99C-1333-8BE04BC77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DE136-1EF8-C743-87EF-AE4B54D8717F}" type="slidenum">
              <a:rPr lang="en-US" smtClean="0"/>
              <a:t>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9F0C092-B2BD-A0D2-FCA4-DA1B574B5E36}"/>
                  </a:ext>
                </a:extLst>
              </p:cNvPr>
              <p:cNvSpPr txBox="1"/>
              <p:nvPr/>
            </p:nvSpPr>
            <p:spPr>
              <a:xfrm>
                <a:off x="5786016" y="1856263"/>
                <a:ext cx="4753930" cy="9093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opt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rf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d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dc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cav</m:t>
                              </m:r>
                            </m:sub>
                          </m:sSub>
                        </m:den>
                      </m:f>
                      <m:rad>
                        <m:radPr>
                          <m:degHide m:val="on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cav</m:t>
                                  </m:r>
                                </m:sub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tot</m:t>
                                  </m:r>
                                </m:sub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ra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9F0C092-B2BD-A0D2-FCA4-DA1B574B5E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6016" y="1856263"/>
                <a:ext cx="4753930" cy="90935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18AAE7F-3384-8604-CFB4-C4EC84ED036E}"/>
                  </a:ext>
                </a:extLst>
              </p:cNvPr>
              <p:cNvSpPr txBox="1"/>
              <p:nvPr/>
            </p:nvSpPr>
            <p:spPr>
              <a:xfrm>
                <a:off x="2763942" y="1943537"/>
                <a:ext cx="2235164" cy="6721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opt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cav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tot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SR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18AAE7F-3384-8604-CFB4-C4EC84ED03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3942" y="1943537"/>
                <a:ext cx="2235164" cy="67217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823CD6D7-2525-DC1B-FA87-0FCA9B9A37AC}"/>
              </a:ext>
            </a:extLst>
          </p:cNvPr>
          <p:cNvSpPr txBox="1"/>
          <p:nvPr/>
        </p:nvSpPr>
        <p:spPr>
          <a:xfrm>
            <a:off x="401946" y="1260755"/>
            <a:ext cx="107681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To minimize RF power requirements optimal quality factor and optimal detuning must be used</a:t>
            </a:r>
            <a:endParaRPr lang="en-150" sz="2000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335630E-1C85-7924-B407-B08FE454874A}"/>
              </a:ext>
            </a:extLst>
          </p:cNvPr>
          <p:cNvCxnSpPr/>
          <p:nvPr/>
        </p:nvCxnSpPr>
        <p:spPr>
          <a:xfrm flipH="1">
            <a:off x="4686300" y="1645849"/>
            <a:ext cx="1005840" cy="3409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7837715-84EF-5DF6-C1BC-36F1BAA4BEE0}"/>
              </a:ext>
            </a:extLst>
          </p:cNvPr>
          <p:cNvCxnSpPr/>
          <p:nvPr/>
        </p:nvCxnSpPr>
        <p:spPr>
          <a:xfrm>
            <a:off x="8359140" y="1607648"/>
            <a:ext cx="0" cy="2788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577CB9B-6374-0915-E0EA-026E5A9C6DDE}"/>
                  </a:ext>
                </a:extLst>
              </p:cNvPr>
              <p:cNvSpPr txBox="1"/>
              <p:nvPr/>
            </p:nvSpPr>
            <p:spPr>
              <a:xfrm>
                <a:off x="765604" y="3528854"/>
                <a:ext cx="5020412" cy="9093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tot</m:t>
                          </m:r>
                        </m:sub>
                      </m:sSub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bSup>
                                    <m:sSubSup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sSubSup>
                                        <m:sSubSup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 b="0" i="0" smtClean="0">
                                              <a:latin typeface="Cambria Math" panose="02040503050406030204" pitchFamily="18" charset="0"/>
                                            </a:rPr>
                                            <m:t>tot</m:t>
                                          </m:r>
                                        </m:sub>
                                        <m:sup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  <m:r>
                                        <a:rPr lang="en-US" sz="200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2000" b="0" i="0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cav</m:t>
                                      </m:r>
                                    </m:sub>
                                    <m:sup>
                                      <m:r>
                                        <a:rPr lang="en-US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𝑈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d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sub>
                                      </m:sSub>
                                      <m:r>
                                        <a:rPr lang="en-US" sz="20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Sup>
                                <m:sSub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latin typeface="Cambria Math" panose="02040503050406030204" pitchFamily="18" charset="0"/>
                                    </a:rPr>
                                    <m:t>tot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ra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150" sz="2000" dirty="0"/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577CB9B-6374-0915-E0EA-026E5A9C6D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604" y="3528854"/>
                <a:ext cx="5020412" cy="909352"/>
              </a:xfrm>
              <a:prstGeom prst="rect">
                <a:avLst/>
              </a:prstGeom>
              <a:blipFill>
                <a:blip r:embed="rId6"/>
                <a:stretch>
                  <a:fillRect l="-505" r="-1515" b="-1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9E40EC7-8309-97BF-FEAE-B84FD983E7E4}"/>
                  </a:ext>
                </a:extLst>
              </p:cNvPr>
              <p:cNvSpPr txBox="1"/>
              <p:nvPr/>
            </p:nvSpPr>
            <p:spPr>
              <a:xfrm>
                <a:off x="421086" y="2812944"/>
                <a:ext cx="5715317" cy="6685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/>
                  <a:t>Total RF voltage </a:t>
                </a:r>
                <a:r>
                  <a:rPr lang="en-US" dirty="0"/>
                  <a:t>can be changed in discrete steps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=2, 4,…</m:t>
                    </m:r>
                  </m:oMath>
                </a14:m>
                <a:r>
                  <a:rPr lang="en-US" dirty="0"/>
                  <a:t> </a:t>
                </a:r>
                <a:r>
                  <a:rPr lang="en-US" sz="1800" dirty="0"/>
                  <a:t>(</a:t>
                </a:r>
                <a:r>
                  <a:rPr lang="en-US" dirty="0"/>
                  <a:t>e.g., </a:t>
                </a:r>
                <a:r>
                  <a:rPr lang="en-US" i="1" dirty="0">
                    <a:solidFill>
                      <a:srgbClr val="0070C0"/>
                    </a:solidFill>
                    <a:hlinkClick r:id="rId7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A. </a:t>
                </a:r>
                <a:r>
                  <a:rPr lang="en-US" i="1" dirty="0" err="1">
                    <a:solidFill>
                      <a:srgbClr val="0070C0"/>
                    </a:solidFill>
                    <a:hlinkClick r:id="rId7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Blednykh</a:t>
                </a:r>
                <a:r>
                  <a:rPr lang="en-US" i="1" dirty="0">
                    <a:solidFill>
                      <a:srgbClr val="0070C0"/>
                    </a:solidFill>
                    <a:hlinkClick r:id="rId7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 et al, 2022</a:t>
                </a:r>
                <a:r>
                  <a:rPr lang="en-US" sz="1800" dirty="0"/>
                  <a:t>) </a:t>
                </a:r>
                <a:endParaRPr lang="en-150" dirty="0"/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9E40EC7-8309-97BF-FEAE-B84FD983E7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086" y="2812944"/>
                <a:ext cx="5715317" cy="668581"/>
              </a:xfrm>
              <a:prstGeom prst="rect">
                <a:avLst/>
              </a:prstGeom>
              <a:blipFill>
                <a:blip r:embed="rId8"/>
                <a:stretch>
                  <a:fillRect l="-887" t="-3704" b="-9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DED4847-BBDE-BDE9-71D9-4A25CF4DA9A4}"/>
                  </a:ext>
                </a:extLst>
              </p:cNvPr>
              <p:cNvSpPr txBox="1"/>
              <p:nvPr/>
            </p:nvSpPr>
            <p:spPr>
              <a:xfrm>
                <a:off x="520700" y="4633604"/>
                <a:ext cx="5615703" cy="17790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Opposite detuning for two groups: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mtClean="0">
                        <a:solidFill>
                          <a:srgbClr val="2525FF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i="1">
                            <a:solidFill>
                              <a:srgbClr val="2525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2525FF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2525FF"/>
                            </a:solidFill>
                            <a:latin typeface="Cambria Math" panose="02040503050406030204" pitchFamily="18" charset="0"/>
                          </a:rPr>
                          <m:t>opt</m:t>
                        </m:r>
                        <m:r>
                          <a:rPr lang="en-US" b="0" i="1" smtClean="0">
                            <a:solidFill>
                              <a:srgbClr val="2525FF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2525FF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opt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mtClean="0">
                        <a:solidFill>
                          <a:srgbClr val="FF1111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i="1">
                            <a:solidFill>
                              <a:srgbClr val="FF111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1111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FF1111"/>
                            </a:solidFill>
                            <a:latin typeface="Cambria Math" panose="02040503050406030204" pitchFamily="18" charset="0"/>
                          </a:rPr>
                          <m:t>opt</m:t>
                        </m:r>
                        <m:r>
                          <a:rPr lang="en-US" b="0" i="1" smtClean="0">
                            <a:solidFill>
                              <a:srgbClr val="FF111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FF111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opt</m:t>
                        </m:r>
                      </m:sub>
                    </m:sSub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Risk of longitudinal coupled-bunch instabilities (LCBI) in certain scenarios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Strong transient beam loading due to gaps in the filling schemes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DED4847-BBDE-BDE9-71D9-4A25CF4DA9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700" y="4633604"/>
                <a:ext cx="5615703" cy="1779013"/>
              </a:xfrm>
              <a:prstGeom prst="rect">
                <a:avLst/>
              </a:prstGeom>
              <a:blipFill>
                <a:blip r:embed="rId9"/>
                <a:stretch>
                  <a:fillRect l="-901" t="-1418"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diagram of a frequency&#10;&#10;AI-generated content may be incorrect.">
            <a:extLst>
              <a:ext uri="{FF2B5EF4-FFF2-40B4-BE49-F238E27FC236}">
                <a16:creationId xmlns:a16="http://schemas.microsoft.com/office/drawing/2014/main" id="{350B1FAF-34F8-1D37-0743-CDF1404DE8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986" y="3207749"/>
            <a:ext cx="5092700" cy="34925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7B09C43-D8AB-EE84-4DCB-95ED5FD6648E}"/>
                  </a:ext>
                </a:extLst>
              </p:cNvPr>
              <p:cNvSpPr txBox="1"/>
              <p:nvPr/>
            </p:nvSpPr>
            <p:spPr>
              <a:xfrm>
                <a:off x="7222253" y="2858846"/>
                <a:ext cx="422647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0070C0"/>
                    </a:solidFill>
                  </a:rPr>
                  <a:t>Cavity impedance at fundamental,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𝑍</m:t>
                    </m:r>
                    <m:d>
                      <m:dPr>
                        <m:ctrlPr>
                          <a:rPr lang="en-US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</m:oMath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7B09C43-D8AB-EE84-4DCB-95ED5FD664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2253" y="2858846"/>
                <a:ext cx="4226473" cy="369332"/>
              </a:xfrm>
              <a:prstGeom prst="rect">
                <a:avLst/>
              </a:prstGeom>
              <a:blipFill>
                <a:blip r:embed="rId11"/>
                <a:stretch>
                  <a:fillRect l="-299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06314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829DC-7A5A-E39C-2A52-47483E9C8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CFABB-65B5-CE4C-F066-3C4E65715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Transient beam loading with RPO</a:t>
            </a:r>
            <a:endParaRPr lang="en-15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9F41EB-481E-5AD4-8EFF-FCBA2D57A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DE136-1EF8-C743-87EF-AE4B54D8717F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 descr="A graph of a train&#10;&#10;Description automatically generated">
            <a:extLst>
              <a:ext uri="{FF2B5EF4-FFF2-40B4-BE49-F238E27FC236}">
                <a16:creationId xmlns:a16="http://schemas.microsoft.com/office/drawing/2014/main" id="{F4CEF16E-69F8-9C65-5248-C5FB825CB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0" y="1651025"/>
            <a:ext cx="3688367" cy="2340000"/>
          </a:xfrm>
          <a:prstGeom prst="rect">
            <a:avLst/>
          </a:prstGeom>
        </p:spPr>
      </p:pic>
      <p:pic>
        <p:nvPicPr>
          <p:cNvPr id="21" name="Picture 20" descr="A blue and orange lines&#10;&#10;Description automatically generated">
            <a:extLst>
              <a:ext uri="{FF2B5EF4-FFF2-40B4-BE49-F238E27FC236}">
                <a16:creationId xmlns:a16="http://schemas.microsoft.com/office/drawing/2014/main" id="{1BEF3847-CB3C-3D76-121C-D805B7A48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8163" y="1802781"/>
            <a:ext cx="3665006" cy="2160000"/>
          </a:xfrm>
          <a:prstGeom prst="rect">
            <a:avLst/>
          </a:prstGeom>
        </p:spPr>
      </p:pic>
      <p:pic>
        <p:nvPicPr>
          <p:cNvPr id="23" name="Picture 22" descr="A graph of a graph with blue and orange lines&#10;&#10;Description automatically generated">
            <a:extLst>
              <a:ext uri="{FF2B5EF4-FFF2-40B4-BE49-F238E27FC236}">
                <a16:creationId xmlns:a16="http://schemas.microsoft.com/office/drawing/2014/main" id="{5E4AB56E-D409-EDEC-6CCA-CFB1248DD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0593" y="1839683"/>
            <a:ext cx="3665006" cy="2160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41054FA-C69E-AB04-AB72-C3E2501C9043}"/>
                  </a:ext>
                </a:extLst>
              </p:cNvPr>
              <p:cNvSpPr txBox="1"/>
              <p:nvPr/>
            </p:nvSpPr>
            <p:spPr>
              <a:xfrm>
                <a:off x="309577" y="5274291"/>
                <a:ext cx="6891323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/>
                  <a:t>Gaps in beam filling</a:t>
                </a:r>
                <a:r>
                  <a:rPr lang="en-US" dirty="0"/>
                  <a:t> scheme</a:t>
                </a:r>
                <a:r>
                  <a:rPr lang="en-US" sz="1800" dirty="0"/>
                  <a:t> will result in modulation RF parameters 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Original filling scheme with proposed 88 MV RF voltage results in </a:t>
                </a:r>
                <a:r>
                  <a:rPr lang="en-US" dirty="0">
                    <a:solidFill>
                      <a:srgbClr val="C00000"/>
                    </a:solidFill>
                  </a:rPr>
                  <a:t>~50 % </a:t>
                </a:r>
                <a:r>
                  <a:rPr lang="en-US" dirty="0"/>
                  <a:t>modulation of the effective RF voltage</a:t>
                </a:r>
                <a:endParaRPr lang="en-15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41054FA-C69E-AB04-AB72-C3E2501C90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577" y="5274291"/>
                <a:ext cx="6891323" cy="1200329"/>
              </a:xfrm>
              <a:prstGeom prst="rect">
                <a:avLst/>
              </a:prstGeom>
              <a:blipFill>
                <a:blip r:embed="rId5"/>
                <a:stretch>
                  <a:fillRect l="-737" t="-2105" r="-184" b="-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994A798C-2F8A-EC62-589B-E21EA4AF1C0A}"/>
              </a:ext>
            </a:extLst>
          </p:cNvPr>
          <p:cNvSpPr txBox="1"/>
          <p:nvPr/>
        </p:nvSpPr>
        <p:spPr>
          <a:xfrm>
            <a:off x="4998703" y="1144382"/>
            <a:ext cx="68503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070C0"/>
                </a:solidFill>
              </a:rPr>
              <a:t>Voltage amplitude and phase transients </a:t>
            </a:r>
            <a:r>
              <a:rPr lang="en-US" dirty="0">
                <a:solidFill>
                  <a:srgbClr val="0070C0"/>
                </a:solidFill>
              </a:rPr>
              <a:t>from </a:t>
            </a:r>
            <a:r>
              <a:rPr lang="en-US" sz="1800" dirty="0">
                <a:solidFill>
                  <a:srgbClr val="0070C0"/>
                </a:solidFill>
              </a:rPr>
              <a:t>small-signal model </a:t>
            </a:r>
            <a:br>
              <a:rPr lang="en-US" sz="1800" dirty="0">
                <a:solidFill>
                  <a:srgbClr val="0070C0"/>
                </a:solidFill>
              </a:rPr>
            </a:br>
            <a:r>
              <a:rPr lang="en-US" sz="1800" i="1" dirty="0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(F. Pedersen, 1992)</a:t>
            </a:r>
            <a:endParaRPr lang="en-150" i="1" dirty="0">
              <a:solidFill>
                <a:srgbClr val="0070C0"/>
              </a:solidFill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8D73B774-0FC0-5EED-8984-425B9BE3915A}"/>
              </a:ext>
            </a:extLst>
          </p:cNvPr>
          <p:cNvSpPr/>
          <p:nvPr/>
        </p:nvSpPr>
        <p:spPr>
          <a:xfrm>
            <a:off x="3895439" y="2513449"/>
            <a:ext cx="495300" cy="3693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  <p:pic>
        <p:nvPicPr>
          <p:cNvPr id="18" name="Picture 17" descr="A blue curve with red line&#10;&#10;Description automatically generated">
            <a:extLst>
              <a:ext uri="{FF2B5EF4-FFF2-40B4-BE49-F238E27FC236}">
                <a16:creationId xmlns:a16="http://schemas.microsoft.com/office/drawing/2014/main" id="{E9CCE45A-3C5F-5476-CA80-6C6F1EE266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940" y="4347100"/>
            <a:ext cx="4217263" cy="2468466"/>
          </a:xfrm>
          <a:prstGeom prst="rect">
            <a:avLst/>
          </a:prstGeom>
        </p:spPr>
      </p:pic>
      <p:sp>
        <p:nvSpPr>
          <p:cNvPr id="20" name="Arrow: Right 19">
            <a:extLst>
              <a:ext uri="{FF2B5EF4-FFF2-40B4-BE49-F238E27FC236}">
                <a16:creationId xmlns:a16="http://schemas.microsoft.com/office/drawing/2014/main" id="{543C7B55-D8A1-2FF4-D339-468A8EA4B002}"/>
              </a:ext>
            </a:extLst>
          </p:cNvPr>
          <p:cNvSpPr/>
          <p:nvPr/>
        </p:nvSpPr>
        <p:spPr>
          <a:xfrm rot="5400000">
            <a:off x="8342821" y="3773129"/>
            <a:ext cx="296620" cy="6759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" name="Table 21">
                <a:extLst>
                  <a:ext uri="{FF2B5EF4-FFF2-40B4-BE49-F238E27FC236}">
                    <a16:creationId xmlns:a16="http://schemas.microsoft.com/office/drawing/2014/main" id="{1AEA7925-A09E-102E-9030-63B87238E45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20348459"/>
                  </p:ext>
                </p:extLst>
              </p:nvPr>
            </p:nvGraphicFramePr>
            <p:xfrm>
              <a:off x="371984" y="4222892"/>
              <a:ext cx="5155474" cy="819531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726125">
                      <a:extLst>
                        <a:ext uri="{9D8B030D-6E8A-4147-A177-3AD203B41FA5}">
                          <a16:colId xmlns:a16="http://schemas.microsoft.com/office/drawing/2014/main" val="2539295842"/>
                        </a:ext>
                      </a:extLst>
                    </a:gridCol>
                    <a:gridCol w="903658">
                      <a:extLst>
                        <a:ext uri="{9D8B030D-6E8A-4147-A177-3AD203B41FA5}">
                          <a16:colId xmlns:a16="http://schemas.microsoft.com/office/drawing/2014/main" val="3943802955"/>
                        </a:ext>
                      </a:extLst>
                    </a:gridCol>
                    <a:gridCol w="1247140">
                      <a:extLst>
                        <a:ext uri="{9D8B030D-6E8A-4147-A177-3AD203B41FA5}">
                          <a16:colId xmlns:a16="http://schemas.microsoft.com/office/drawing/2014/main" val="3918630932"/>
                        </a:ext>
                      </a:extLst>
                    </a:gridCol>
                    <a:gridCol w="1284859">
                      <a:extLst>
                        <a:ext uri="{9D8B030D-6E8A-4147-A177-3AD203B41FA5}">
                          <a16:colId xmlns:a16="http://schemas.microsoft.com/office/drawing/2014/main" val="1530759515"/>
                        </a:ext>
                      </a:extLst>
                    </a:gridCol>
                    <a:gridCol w="993692">
                      <a:extLst>
                        <a:ext uri="{9D8B030D-6E8A-4147-A177-3AD203B41FA5}">
                          <a16:colId xmlns:a16="http://schemas.microsoft.com/office/drawing/2014/main" val="292876865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dirty="0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sz="2000" b="0" i="1" dirty="0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150" sz="20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dirty="0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sz="2000" b="0" i="1" dirty="0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150" sz="20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0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dirty="0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000" b="0" i="0" dirty="0" smtClean="0">
                                      <a:latin typeface="Cambria Math" panose="02040503050406030204" pitchFamily="18" charset="0"/>
                                    </a:rPr>
                                    <m:t>tot</m:t>
                                  </m:r>
                                </m:sub>
                              </m:sSub>
                              <m:r>
                                <a:rPr lang="en-US" sz="2000" b="0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sz="2000" b="0" dirty="0"/>
                            <a:t>(MV)</a:t>
                          </a:r>
                          <a:endParaRPr lang="en-150" sz="20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0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dirty="0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000" b="0" i="0" dirty="0" smtClean="0">
                                      <a:latin typeface="Cambria Math" panose="02040503050406030204" pitchFamily="18" charset="0"/>
                                    </a:rPr>
                                    <m:t>cav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2000" b="0" dirty="0"/>
                            <a:t> (MV)</a:t>
                          </a:r>
                          <a:endParaRPr lang="en-150" sz="20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dirty="0" smtClean="0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n-US" sz="2000" b="0" i="1" dirty="0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2000" b="0" i="0" dirty="0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000" b="0" i="0" dirty="0" smtClean="0">
                                        <a:latin typeface="Cambria Math" panose="02040503050406030204" pitchFamily="18" charset="0"/>
                                      </a:rPr>
                                      <m:t>opt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150" sz="20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369185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71</a:t>
                          </a:r>
                          <a:endParaRPr lang="en-150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61</a:t>
                          </a:r>
                          <a:endParaRPr lang="en-150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>
                              <a:solidFill>
                                <a:srgbClr val="C00000"/>
                              </a:solidFill>
                            </a:rPr>
                            <a:t>89</a:t>
                          </a:r>
                          <a:endParaRPr lang="en-150" sz="2000" b="1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7.95</a:t>
                          </a:r>
                          <a:endParaRPr lang="en-150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9.21e5</a:t>
                          </a:r>
                          <a:endParaRPr lang="en-150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9482306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2" name="Table 21">
                <a:extLst>
                  <a:ext uri="{FF2B5EF4-FFF2-40B4-BE49-F238E27FC236}">
                    <a16:creationId xmlns:a16="http://schemas.microsoft.com/office/drawing/2014/main" id="{1AEA7925-A09E-102E-9030-63B87238E45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20348459"/>
                  </p:ext>
                </p:extLst>
              </p:nvPr>
            </p:nvGraphicFramePr>
            <p:xfrm>
              <a:off x="371984" y="4222892"/>
              <a:ext cx="5155474" cy="819531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726125">
                      <a:extLst>
                        <a:ext uri="{9D8B030D-6E8A-4147-A177-3AD203B41FA5}">
                          <a16:colId xmlns:a16="http://schemas.microsoft.com/office/drawing/2014/main" val="2539295842"/>
                        </a:ext>
                      </a:extLst>
                    </a:gridCol>
                    <a:gridCol w="903658">
                      <a:extLst>
                        <a:ext uri="{9D8B030D-6E8A-4147-A177-3AD203B41FA5}">
                          <a16:colId xmlns:a16="http://schemas.microsoft.com/office/drawing/2014/main" val="3943802955"/>
                        </a:ext>
                      </a:extLst>
                    </a:gridCol>
                    <a:gridCol w="1247140">
                      <a:extLst>
                        <a:ext uri="{9D8B030D-6E8A-4147-A177-3AD203B41FA5}">
                          <a16:colId xmlns:a16="http://schemas.microsoft.com/office/drawing/2014/main" val="3918630932"/>
                        </a:ext>
                      </a:extLst>
                    </a:gridCol>
                    <a:gridCol w="1284859">
                      <a:extLst>
                        <a:ext uri="{9D8B030D-6E8A-4147-A177-3AD203B41FA5}">
                          <a16:colId xmlns:a16="http://schemas.microsoft.com/office/drawing/2014/main" val="1530759515"/>
                        </a:ext>
                      </a:extLst>
                    </a:gridCol>
                    <a:gridCol w="993692">
                      <a:extLst>
                        <a:ext uri="{9D8B030D-6E8A-4147-A177-3AD203B41FA5}">
                          <a16:colId xmlns:a16="http://schemas.microsoft.com/office/drawing/2014/main" val="2928768659"/>
                        </a:ext>
                      </a:extLst>
                    </a:gridCol>
                  </a:tblGrid>
                  <a:tr h="423291">
                    <a:tc>
                      <a:txBody>
                        <a:bodyPr/>
                        <a:lstStyle/>
                        <a:p>
                          <a:endParaRPr lang="en-150"/>
                        </a:p>
                      </a:txBody>
                      <a:tcPr>
                        <a:blipFill>
                          <a:blip r:embed="rId8"/>
                          <a:stretch>
                            <a:fillRect l="-1681" t="-5714" r="-614286" b="-1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150"/>
                        </a:p>
                      </a:txBody>
                      <a:tcPr>
                        <a:blipFill>
                          <a:blip r:embed="rId8"/>
                          <a:stretch>
                            <a:fillRect l="-81757" t="-5714" r="-393919" b="-1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150"/>
                        </a:p>
                      </a:txBody>
                      <a:tcPr>
                        <a:blipFill>
                          <a:blip r:embed="rId8"/>
                          <a:stretch>
                            <a:fillRect l="-131220" t="-5714" r="-184390" b="-1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150"/>
                        </a:p>
                      </a:txBody>
                      <a:tcPr>
                        <a:blipFill>
                          <a:blip r:embed="rId8"/>
                          <a:stretch>
                            <a:fillRect l="-224645" t="-5714" r="-79147" b="-1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150"/>
                        </a:p>
                      </a:txBody>
                      <a:tcPr>
                        <a:blipFill>
                          <a:blip r:embed="rId8"/>
                          <a:stretch>
                            <a:fillRect l="-420245" t="-5714" r="-2454" b="-12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36918537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71</a:t>
                          </a:r>
                          <a:endParaRPr lang="en-150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61</a:t>
                          </a:r>
                          <a:endParaRPr lang="en-150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>
                              <a:solidFill>
                                <a:srgbClr val="C00000"/>
                              </a:solidFill>
                            </a:rPr>
                            <a:t>89</a:t>
                          </a:r>
                          <a:endParaRPr lang="en-150" sz="2000" b="1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7.95</a:t>
                          </a:r>
                          <a:endParaRPr lang="en-150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9.21e5</a:t>
                          </a:r>
                          <a:endParaRPr lang="en-150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94823064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337538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09C78-305C-9A76-87CD-6CFD4EC11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Bunch-by-bunch spread of beam parameters</a:t>
            </a:r>
            <a:endParaRPr lang="en-15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FD2CEE-3A72-5CFE-E26A-FAFCC72A5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DE136-1EF8-C743-87EF-AE4B54D8717F}" type="slidenum">
              <a:rPr lang="en-US" smtClean="0"/>
              <a:t>9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D8ED0B-8177-7AEF-13FD-E188721D3D77}"/>
              </a:ext>
            </a:extLst>
          </p:cNvPr>
          <p:cNvSpPr txBox="1"/>
          <p:nvPr/>
        </p:nvSpPr>
        <p:spPr>
          <a:xfrm>
            <a:off x="565428" y="5319364"/>
            <a:ext cx="107822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Large synchrotron tune and bunch length spread can significantly </a:t>
            </a:r>
            <a:r>
              <a:rPr lang="en-US" sz="2400" dirty="0">
                <a:solidFill>
                  <a:srgbClr val="C00000"/>
                </a:solidFill>
              </a:rPr>
              <a:t>degrade beam stability</a:t>
            </a:r>
            <a:r>
              <a:rPr lang="en-US" sz="2400" dirty="0"/>
              <a:t> (e.g., due to X-Z instability, </a:t>
            </a:r>
            <a:r>
              <a:rPr lang="en-US" sz="2400" i="1" dirty="0">
                <a:hlinkClick r:id="rId2"/>
              </a:rPr>
              <a:t>K. Ohmi, 2016</a:t>
            </a:r>
            <a:r>
              <a:rPr lang="en-US" sz="2400" dirty="0"/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78FC95-38E2-913B-B09B-59CFE40B4C23}"/>
              </a:ext>
            </a:extLst>
          </p:cNvPr>
          <p:cNvSpPr txBox="1"/>
          <p:nvPr/>
        </p:nvSpPr>
        <p:spPr>
          <a:xfrm>
            <a:off x="1810137" y="1562044"/>
            <a:ext cx="3615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Peak-to-peak variation -21/+10 %</a:t>
            </a:r>
            <a:endParaRPr lang="en-15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C52F64-1391-6DF6-6950-19D0FC2E8C22}"/>
              </a:ext>
            </a:extLst>
          </p:cNvPr>
          <p:cNvSpPr txBox="1"/>
          <p:nvPr/>
        </p:nvSpPr>
        <p:spPr>
          <a:xfrm>
            <a:off x="7334538" y="1562044"/>
            <a:ext cx="3486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Peak-to-peak variation -9/+27 %</a:t>
            </a:r>
            <a:endParaRPr lang="en-150" dirty="0"/>
          </a:p>
        </p:txBody>
      </p:sp>
      <p:pic>
        <p:nvPicPr>
          <p:cNvPr id="6" name="Picture 5" descr="A graph of a graph&#10;&#10;AI-generated content may be incorrect.">
            <a:extLst>
              <a:ext uri="{FF2B5EF4-FFF2-40B4-BE49-F238E27FC236}">
                <a16:creationId xmlns:a16="http://schemas.microsoft.com/office/drawing/2014/main" id="{4DAFC956-7127-676D-F8E1-08EFABB306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436" y="2027772"/>
            <a:ext cx="5283200" cy="3098800"/>
          </a:xfrm>
          <a:prstGeom prst="rect">
            <a:avLst/>
          </a:prstGeom>
        </p:spPr>
      </p:pic>
      <p:pic>
        <p:nvPicPr>
          <p:cNvPr id="11" name="Picture 10" descr="A graph of a waveform&#10;&#10;AI-generated content may be incorrect.">
            <a:extLst>
              <a:ext uri="{FF2B5EF4-FFF2-40B4-BE49-F238E27FC236}">
                <a16:creationId xmlns:a16="http://schemas.microsoft.com/office/drawing/2014/main" id="{CB228B04-97C8-14E6-F139-7643C748D1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66" y="2027772"/>
            <a:ext cx="5549900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8456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 Slides - Deep Blue">
  <a:themeElements>
    <a:clrScheme name="FFC">
      <a:dk1>
        <a:srgbClr val="0F124A"/>
      </a:dk1>
      <a:lt1>
        <a:srgbClr val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F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ap="flat" cmpd="sng" algn="ctr">
          <a:solidFill>
            <a:schemeClr val="dk1"/>
          </a:solidFill>
          <a:prstDash val="dash"/>
          <a:round/>
          <a:headEnd type="none" w="med" len="med"/>
          <a:tailEnd type="none" w="med" len="med"/>
        </a:ln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ts val="3700"/>
          </a:lnSpc>
          <a:defRPr sz="30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PT-FCC-template.potx" id="{61BC17D5-F2D1-4022-BE42-46346C78B90B}" vid="{3E267973-3E95-4F95-9FE4-94A439BD028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17947</TotalTime>
  <Words>3790</Words>
  <Application>Microsoft Macintosh PowerPoint</Application>
  <PresentationFormat>Widescreen</PresentationFormat>
  <Paragraphs>608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Arial</vt:lpstr>
      <vt:lpstr>Calibri</vt:lpstr>
      <vt:lpstr>Cambria Math</vt:lpstr>
      <vt:lpstr>Roboto</vt:lpstr>
      <vt:lpstr>Wingdings</vt:lpstr>
      <vt:lpstr>Office Theme</vt:lpstr>
      <vt:lpstr>Content Slides - Deep Blue</vt:lpstr>
      <vt:lpstr>Reverse phase operation for CERN's FCC-ee 400 MHz RF system: Increasing flexibility brings challenges for cavity control</vt:lpstr>
      <vt:lpstr>Future Circular e+e- collider (FCC-ee)</vt:lpstr>
      <vt:lpstr>Challenging requirements for FCC-ee RF system</vt:lpstr>
      <vt:lpstr>Collider RF system layout</vt:lpstr>
      <vt:lpstr>Reverse phase operation</vt:lpstr>
      <vt:lpstr>Reverse phase operation</vt:lpstr>
      <vt:lpstr>Static beam loading compensation with RPO</vt:lpstr>
      <vt:lpstr>Transient beam loading with RPO</vt:lpstr>
      <vt:lpstr>Bunch-by-bunch spread of beam parameters</vt:lpstr>
      <vt:lpstr>Possible mitigations</vt:lpstr>
      <vt:lpstr>Results for smaller gaps between trains</vt:lpstr>
      <vt:lpstr>Possible scenarios of coupled bunch instabilities</vt:lpstr>
      <vt:lpstr>Mitigation measures</vt:lpstr>
      <vt:lpstr>Analytical results for dipole mode</vt:lpstr>
      <vt:lpstr>Dynamic beam-cavity interaction model</vt:lpstr>
      <vt:lpstr>Trip of focusing cavity: first 100 turns</vt:lpstr>
      <vt:lpstr>Trip of focusing cavity: longer tracking</vt:lpstr>
      <vt:lpstr>Trip of focusing cavity: longitudinal damper ON</vt:lpstr>
      <vt:lpstr>Summary</vt:lpstr>
      <vt:lpstr>Backup slides</vt:lpstr>
      <vt:lpstr>Trip of focusing and defocusing cavities</vt:lpstr>
      <vt:lpstr>Example for Z mode</vt:lpstr>
      <vt:lpstr>Example for Z mode</vt:lpstr>
      <vt:lpstr>Higher total RF voltage</vt:lpstr>
      <vt:lpstr>Instability growth rates</vt:lpstr>
      <vt:lpstr>HOM-driven coupled-bunch instabilities</vt:lpstr>
      <vt:lpstr>Simplified beam-cavity interaction model</vt:lpstr>
      <vt:lpstr>Alternative filling schemes</vt:lpstr>
      <vt:lpstr>RF baseline evolution for collider</vt:lpstr>
      <vt:lpstr>Trip of focusing cavity</vt:lpstr>
      <vt:lpstr>Trip of defocusing cavity</vt:lpstr>
      <vt:lpstr>Trip of 3 single-cell cavities (4% redundancy)</vt:lpstr>
      <vt:lpstr>Reverse phase operation</vt:lpstr>
      <vt:lpstr>RF baseline evolution</vt:lpstr>
      <vt:lpstr>SPS Longitudinal damper model</vt:lpstr>
      <vt:lpstr>SPS Longitudinal damper model</vt:lpstr>
      <vt:lpstr>Higher-order mode power</vt:lpstr>
      <vt:lpstr>Baseline collider RF system configuration</vt:lpstr>
      <vt:lpstr>Beam loading model: main equation</vt:lpstr>
      <vt:lpstr>Derivations for arbitrary cavity phase (1/2)</vt:lpstr>
      <vt:lpstr>Derivations for arbitrary cavity phase (2/2)</vt:lpstr>
      <vt:lpstr>RF power requirements</vt:lpstr>
      <vt:lpstr>Reverse phasing mode equations</vt:lpstr>
      <vt:lpstr>Critical impact of spread</vt:lpstr>
      <vt:lpstr>Parameter sensitivity of RPO </vt:lpstr>
      <vt:lpstr>Steady-state beam loading</vt:lpstr>
      <vt:lpstr>New adjustable power coupler concept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Longitudinal stability and beam loading</dc:title>
  <dc:creator>Ivan Karpov</dc:creator>
  <cp:lastModifiedBy>Ivan Karpov</cp:lastModifiedBy>
  <cp:revision>87</cp:revision>
  <dcterms:created xsi:type="dcterms:W3CDTF">2024-01-22T13:25:22Z</dcterms:created>
  <dcterms:modified xsi:type="dcterms:W3CDTF">2025-10-13T17:32:05Z</dcterms:modified>
</cp:coreProperties>
</file>