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9" r:id="rId2"/>
  </p:sldMasterIdLst>
  <p:notesMasterIdLst>
    <p:notesMasterId r:id="rId17"/>
  </p:notesMasterIdLst>
  <p:handoutMasterIdLst>
    <p:handoutMasterId r:id="rId18"/>
  </p:handoutMasterIdLst>
  <p:sldIdLst>
    <p:sldId id="294" r:id="rId3"/>
    <p:sldId id="2687" r:id="rId4"/>
    <p:sldId id="2665" r:id="rId5"/>
    <p:sldId id="2679" r:id="rId6"/>
    <p:sldId id="2690" r:id="rId7"/>
    <p:sldId id="2682" r:id="rId8"/>
    <p:sldId id="2693" r:id="rId9"/>
    <p:sldId id="2689" r:id="rId10"/>
    <p:sldId id="2681" r:id="rId11"/>
    <p:sldId id="2685" r:id="rId12"/>
    <p:sldId id="2692" r:id="rId13"/>
    <p:sldId id="2691" r:id="rId14"/>
    <p:sldId id="2683" r:id="rId15"/>
    <p:sldId id="2688" r:id="rId16"/>
  </p:sldIdLst>
  <p:sldSz cx="10058400" cy="628650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4A81261-8E0F-44BB-A733-FECDCA84EA11}">
          <p14:sldIdLst>
            <p14:sldId id="294"/>
          </p14:sldIdLst>
        </p14:section>
        <p14:section name="Untitled Section" id="{FD1D01C7-16AB-4A7D-988F-908A532DB123}">
          <p14:sldIdLst>
            <p14:sldId id="2687"/>
            <p14:sldId id="2665"/>
            <p14:sldId id="2679"/>
            <p14:sldId id="2690"/>
            <p14:sldId id="2682"/>
            <p14:sldId id="2693"/>
            <p14:sldId id="2689"/>
            <p14:sldId id="2681"/>
            <p14:sldId id="2685"/>
            <p14:sldId id="2692"/>
            <p14:sldId id="2691"/>
            <p14:sldId id="2683"/>
            <p14:sldId id="26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97" userDrawn="1">
          <p15:clr>
            <a:srgbClr val="A4A3A4"/>
          </p15:clr>
        </p15:guide>
        <p15:guide id="2" orient="horz" pos="3691" userDrawn="1">
          <p15:clr>
            <a:srgbClr val="A4A3A4"/>
          </p15:clr>
        </p15:guide>
        <p15:guide id="3" orient="horz" pos="1557" userDrawn="1">
          <p15:clr>
            <a:srgbClr val="A4A3A4"/>
          </p15:clr>
        </p15:guide>
        <p15:guide id="4" orient="horz" pos="139" userDrawn="1">
          <p15:clr>
            <a:srgbClr val="A4A3A4"/>
          </p15:clr>
        </p15:guide>
        <p15:guide id="5" orient="horz" pos="2558" userDrawn="1">
          <p15:clr>
            <a:srgbClr val="A4A3A4"/>
          </p15:clr>
        </p15:guide>
        <p15:guide id="6" orient="horz" pos="554" userDrawn="1">
          <p15:clr>
            <a:srgbClr val="A4A3A4"/>
          </p15:clr>
        </p15:guide>
        <p15:guide id="7" pos="6178" userDrawn="1">
          <p15:clr>
            <a:srgbClr val="A4A3A4"/>
          </p15:clr>
        </p15:guide>
        <p15:guide id="8" pos="150" userDrawn="1">
          <p15:clr>
            <a:srgbClr val="A4A3A4"/>
          </p15:clr>
        </p15:guide>
        <p15:guide id="9" pos="648" userDrawn="1">
          <p15:clr>
            <a:srgbClr val="A4A3A4"/>
          </p15:clr>
        </p15:guide>
        <p15:guide id="10" pos="4898" userDrawn="1">
          <p15:clr>
            <a:srgbClr val="A4A3A4"/>
          </p15:clr>
        </p15:guide>
        <p15:guide id="11" pos="5679" userDrawn="1">
          <p15:clr>
            <a:srgbClr val="A4A3A4"/>
          </p15:clr>
        </p15:guide>
        <p15:guide id="12" pos="50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Varghese" initials="PV" lastIdx="1" clrIdx="0">
    <p:extLst>
      <p:ext uri="{19B8F6BF-5375-455C-9EA6-DF929625EA0E}">
        <p15:presenceInfo xmlns:p15="http://schemas.microsoft.com/office/powerpoint/2012/main" userId="S::varghese@services.fnal.gov::9e30bbd7-0a29-4cf0-b62c-121de97729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3"/>
  </p:normalViewPr>
  <p:slideViewPr>
    <p:cSldViewPr snapToGrid="0" snapToObjects="1" showGuides="1">
      <p:cViewPr varScale="1">
        <p:scale>
          <a:sx n="127" d="100"/>
          <a:sy n="127" d="100"/>
        </p:scale>
        <p:origin x="582" y="114"/>
      </p:cViewPr>
      <p:guideLst>
        <p:guide orient="horz" pos="3797"/>
        <p:guide orient="horz" pos="3691"/>
        <p:guide orient="horz" pos="1557"/>
        <p:guide orient="horz" pos="139"/>
        <p:guide orient="horz" pos="2558"/>
        <p:guide orient="horz" pos="554"/>
        <p:guide pos="6178"/>
        <p:guide pos="150"/>
        <p:guide pos="648"/>
        <p:guide pos="4898"/>
        <p:guide pos="5679"/>
        <p:guide pos="509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77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4762665-56EC-CEA5-70E3-F99F93A8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2315B58-C440-2258-A646-0FE4E491D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B89ADDCF-1AB1-C177-1DC5-6966AAFE2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B27E331-7C8B-7F48-2618-785A6418C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66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3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0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4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87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043E03E-C637-5428-5143-51D171CBF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D7FE7B76-FA56-B374-CEAE-926082A6A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B3FFCD0-B960-9E6A-4007-D2938C3CF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1CC3236-074E-0925-7388-34052702D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10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2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55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ABA7819-0987-4769-C722-ED19457B8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BB59AD5-9DCA-B713-21C4-7C1CD0C63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BFA6B637-5685-9C7D-EECD-31E51B21A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F54DAE-FAFB-34E6-87E7-B17E8D6FF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1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" y="878945"/>
            <a:ext cx="3330683" cy="4604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896984" y="878946"/>
            <a:ext cx="5882366" cy="460411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810510" y="5962195"/>
            <a:ext cx="742905" cy="221192"/>
          </a:xfrm>
        </p:spPr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683662" y="5962196"/>
            <a:ext cx="6888331" cy="229195"/>
          </a:xfrm>
        </p:spPr>
        <p:txBody>
          <a:bodyPr/>
          <a:lstStyle>
            <a:lvl1pPr>
              <a:defRPr sz="1100" dirty="0" smtClean="0"/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2857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88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88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77154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0510" y="5962195"/>
            <a:ext cx="742905" cy="221192"/>
          </a:xfrm>
        </p:spPr>
        <p:txBody>
          <a:bodyPr/>
          <a:lstStyle/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3" y="5962196"/>
            <a:ext cx="6886439" cy="222634"/>
          </a:xfrm>
        </p:spPr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4475" y="232834"/>
            <a:ext cx="9543257" cy="531934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3" y="5962196"/>
            <a:ext cx="6899506" cy="222634"/>
          </a:xfrm>
        </p:spPr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6263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177368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128526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608790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803084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6263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177368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128526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08790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803084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6263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177368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128526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608790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803084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2920" y="251752"/>
            <a:ext cx="9052560" cy="10477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3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96559"/>
            <a:ext cx="9122410" cy="521829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815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4475" y="5947729"/>
            <a:ext cx="5746849" cy="171715"/>
          </a:xfrm>
        </p:spPr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191" y="5947729"/>
            <a:ext cx="578009" cy="17171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2921" y="1135062"/>
            <a:ext cx="9122410" cy="4442752"/>
          </a:xfrm>
          <a:prstGeom prst="rect">
            <a:avLst/>
          </a:prstGeom>
        </p:spPr>
        <p:txBody>
          <a:bodyPr lIns="0" rIns="0"/>
          <a:lstStyle>
            <a:lvl1pPr marL="211226" indent="-218770">
              <a:lnSpc>
                <a:spcPct val="100000"/>
              </a:lnSpc>
              <a:spcBef>
                <a:spcPts val="495"/>
              </a:spcBef>
              <a:spcAft>
                <a:spcPts val="495"/>
              </a:spcAft>
              <a:buFont typeface="Arial"/>
              <a:buChar char="•"/>
              <a:defRPr sz="1815" b="0" i="0">
                <a:solidFill>
                  <a:srgbClr val="63666A"/>
                </a:solidFill>
                <a:latin typeface="Helvetica"/>
              </a:defRPr>
            </a:lvl1pPr>
            <a:lvl2pPr marL="264033" indent="211226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90000"/>
              <a:buFont typeface="Lucida Grande"/>
              <a:buChar char="-"/>
              <a:defRPr sz="1650" b="0" i="0">
                <a:solidFill>
                  <a:srgbClr val="63666A"/>
                </a:solidFill>
                <a:latin typeface="Helvetica"/>
              </a:defRPr>
            </a:lvl2pPr>
            <a:lvl3pPr marL="528066" indent="188595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88000"/>
              <a:buFont typeface="Arial"/>
              <a:buChar char="•"/>
              <a:defRPr sz="1485" b="0" i="0">
                <a:solidFill>
                  <a:srgbClr val="63666A"/>
                </a:solidFill>
                <a:latin typeface="Helvetica"/>
              </a:defRPr>
            </a:lvl3pPr>
            <a:lvl4pPr marL="754380" indent="188595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90000"/>
              <a:buFont typeface="Lucida Grande"/>
              <a:buChar char="-"/>
              <a:defRPr sz="1320" b="0" i="0">
                <a:solidFill>
                  <a:srgbClr val="63666A"/>
                </a:solidFill>
                <a:latin typeface="Helvetica"/>
              </a:defRPr>
            </a:lvl4pPr>
            <a:lvl5pPr marL="942975" indent="158420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88000"/>
              <a:buFont typeface="Arial"/>
              <a:buChar char="•"/>
              <a:defRPr sz="1155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437" y="5947729"/>
            <a:ext cx="905989" cy="17171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9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10/13/2025</a:t>
            </a:r>
          </a:p>
        </p:txBody>
      </p:sp>
    </p:spTree>
    <p:extLst>
      <p:ext uri="{BB962C8B-B14F-4D97-AF65-F5344CB8AC3E}">
        <p14:creationId xmlns:p14="http://schemas.microsoft.com/office/powerpoint/2010/main" val="20509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EE964-49BB-4BEB-ACDC-56F850ABC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EBDD33-A5D7-4B4F-9ABA-D586B9455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2200"/>
            </a:lvl1pPr>
            <a:lvl2pPr marL="419115" indent="0" algn="ctr">
              <a:buNone/>
              <a:defRPr sz="1833"/>
            </a:lvl2pPr>
            <a:lvl3pPr marL="838230" indent="0" algn="ctr">
              <a:buNone/>
              <a:defRPr sz="1650"/>
            </a:lvl3pPr>
            <a:lvl4pPr marL="1257346" indent="0" algn="ctr">
              <a:buNone/>
              <a:defRPr sz="1467"/>
            </a:lvl4pPr>
            <a:lvl5pPr marL="1676461" indent="0" algn="ctr">
              <a:buNone/>
              <a:defRPr sz="1467"/>
            </a:lvl5pPr>
            <a:lvl6pPr marL="2095576" indent="0" algn="ctr">
              <a:buNone/>
              <a:defRPr sz="1467"/>
            </a:lvl6pPr>
            <a:lvl7pPr marL="2514691" indent="0" algn="ctr">
              <a:buNone/>
              <a:defRPr sz="1467"/>
            </a:lvl7pPr>
            <a:lvl8pPr marL="2933807" indent="0" algn="ctr">
              <a:buNone/>
              <a:defRPr sz="1467"/>
            </a:lvl8pPr>
            <a:lvl9pPr marL="3352922" indent="0" algn="ctr">
              <a:buNone/>
              <a:defRPr sz="14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63AC55-1039-4E7E-9772-4BD836E2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B2457A-0AB1-49F1-8071-B7E3CE43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5C921A-C980-478B-98D2-1CDCCC4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5E6481-0316-4D3E-B89A-DDA427CE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D32A67-926C-46A0-8B95-4E86C2A22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04E3F-CAFB-4844-9D08-44BA92CB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53DF09-166B-4459-B600-B8A15781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552C56-8455-4D06-BB32-ADB5F088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53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AB3AF2-252D-4C52-8D92-75E1C3B2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7" y="1567260"/>
            <a:ext cx="8675370" cy="2615009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4AAF4A-831F-4024-AF71-728277A31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7" y="4207008"/>
            <a:ext cx="8675370" cy="1375171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9115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2pPr>
            <a:lvl3pPr marL="83823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25734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67646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09557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51469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293380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3529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11D66-E9B2-4B8D-8FB1-AF815B26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34C848-EAF0-48B2-9534-CECBC9C8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8B1FB4-5777-49AE-B130-9ED2E03B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8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0904C-58C4-4031-90D0-012E14AB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D594DE-2219-431A-B5A6-6FC6CA980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6307B8-56AB-4A68-9B8A-3833B42D9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020" y="1673489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3F2FEF-D033-44DA-8EA9-F2531A1F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4ECB41-5249-4688-A401-692EE074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C1C47A-C6E6-4AD2-8FFA-1B022F1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6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79AE7A-A133-4A85-A305-BED086CF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334699"/>
            <a:ext cx="8675370" cy="12150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FCA53-9C5D-4C06-A608-DCD59ABD7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62" y="1541066"/>
            <a:ext cx="4255611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13E8B4F-59DC-44A2-BAFC-411ADF9DB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262" y="2296319"/>
            <a:ext cx="4255611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BC2AFB-164A-445D-8014-4A70ACE78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567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FF31FA3-A2D9-4200-BF5C-840E6DC8B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567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4A143F9-932B-44EC-A708-668B6A65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3A24DE3-64B7-4D49-ABF9-4BEE46D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8AB5415-B4FE-4231-A08E-AD0B5CD4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7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D73130-7EF3-4483-8CB8-6D8897E7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7FD592-0803-4179-9652-8064E80E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3B9A7D5-23DA-4190-B1B0-F8823B7C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A6DE0A3-FAAD-424B-81F7-B9001096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33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3EB90F2-F82C-460D-A7DE-07D479EB8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9A5E56-B71F-47F1-9D0C-C84038D1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3FC826-A109-4E89-8217-B2932C63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6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839B6E-F4A4-4AE4-892B-8264890D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03255B-F072-4E66-ABB4-89759618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67" y="905140"/>
            <a:ext cx="5092065" cy="4467490"/>
          </a:xfrm>
        </p:spPr>
        <p:txBody>
          <a:bodyPr/>
          <a:lstStyle>
            <a:lvl1pPr>
              <a:defRPr sz="2933"/>
            </a:lvl1pPr>
            <a:lvl2pPr>
              <a:defRPr sz="2567"/>
            </a:lvl2pPr>
            <a:lvl3pPr>
              <a:defRPr sz="22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463D78-2BCA-4EC9-9870-D5BF0F32A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3E7F1DB-2324-42DB-A9E2-27536CF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E0515-4187-4218-8702-B8C8F897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0FF6C1-2815-4D25-AF84-3C42715D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30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F69765-57E2-4935-97C9-99425C93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D673C27-093C-4D95-83E1-89A78B027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567" y="905140"/>
            <a:ext cx="5092065" cy="4467490"/>
          </a:xfrm>
        </p:spPr>
        <p:txBody>
          <a:bodyPr/>
          <a:lstStyle>
            <a:lvl1pPr marL="0" indent="0">
              <a:buNone/>
              <a:defRPr sz="2933"/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82DEA03-B3E0-456B-974B-732F582E7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0E2BC8-153A-4902-B5E0-37C564F8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864305-AB02-4AFA-BF94-E0D50189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C84F23-80A8-4B7B-A62F-F88F91BF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8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C131FB-7E3C-4BE6-BA89-19CA3880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B4F643-3168-40BB-BD76-5CFB2B554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A6E147-B961-4AE5-A5BF-F79B10BA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F32666-EED5-4347-8F82-70FC80B8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51E1C8-BE02-43F5-8323-951654F2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8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4BED24B-2BA5-4FBB-8F6D-3E67390E2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3" y="334698"/>
            <a:ext cx="2168843" cy="53275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BE52B21-DDA5-47A4-A1E4-9A73739BF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38888" cy="53275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2EE509-8DFE-4623-93A1-FD3E4E0E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A4AA5-B5E8-46CC-9211-70862901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D07A0A-8AF8-449D-8114-6AB72CB9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34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88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88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77154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721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461" y="890588"/>
            <a:ext cx="9539764" cy="463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1461" y="890588"/>
            <a:ext cx="4626864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5161698" y="890588"/>
            <a:ext cx="4636921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52301" y="4368009"/>
            <a:ext cx="4626024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161696" y="4368009"/>
            <a:ext cx="4626863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86439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7095015" y="4104360"/>
            <a:ext cx="1183958" cy="2211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2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7490" y="5737291"/>
            <a:ext cx="9569450" cy="181491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55" r:id="rId14"/>
  </p:sldLayoutIdLst>
  <p:hf hdr="0"/>
  <p:txStyles>
    <p:titleStyle>
      <a:lvl1pPr algn="l" defTabSz="419115" rtl="0" eaLnBrk="1" fontAlgn="base" hangingPunct="1">
        <a:spcBef>
          <a:spcPct val="0"/>
        </a:spcBef>
        <a:spcAft>
          <a:spcPct val="0"/>
        </a:spcAft>
        <a:defRPr sz="155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19115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838230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257346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676461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14336" indent="-314336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681062" indent="-261947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047788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8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466903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1886019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30513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6CD9B2-B4FD-4DB3-A010-E89B5EA0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A2199A-18DF-4B57-B3E2-D48315FE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588E83-2BDD-44E2-84F9-93C6EE1C2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3CEFC3-0DCA-45C9-84A2-D4ACCA9C2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994CD1-E4BB-48F2-9A3C-3F2563043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hf hdr="0"/>
  <p:txStyles>
    <p:titleStyle>
      <a:lvl1pPr algn="l" defTabSz="838230" rtl="0" eaLnBrk="1" latinLnBrk="0" hangingPunct="1">
        <a:lnSpc>
          <a:spcPct val="90000"/>
        </a:lnSpc>
        <a:spcBef>
          <a:spcPct val="0"/>
        </a:spcBef>
        <a:buNone/>
        <a:defRPr sz="40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9558" indent="-209558" algn="l" defTabSz="838230" rtl="0" eaLnBrk="1" latinLnBrk="0" hangingPunct="1">
        <a:lnSpc>
          <a:spcPct val="90000"/>
        </a:lnSpc>
        <a:spcBef>
          <a:spcPts val="917"/>
        </a:spcBef>
        <a:buFont typeface="Arial" panose="020B0604020202020204" pitchFamily="34" charset="0"/>
        <a:buChar char="•"/>
        <a:defRPr sz="2567" kern="1200">
          <a:solidFill>
            <a:schemeClr val="tx1"/>
          </a:solidFill>
          <a:latin typeface="+mn-lt"/>
          <a:ea typeface="+mn-ea"/>
          <a:cs typeface="+mn-cs"/>
        </a:defRPr>
      </a:lvl1pPr>
      <a:lvl2pPr marL="62867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88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6690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88601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30513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51631" y="4625145"/>
            <a:ext cx="7790962" cy="1041729"/>
          </a:xfrm>
        </p:spPr>
        <p:txBody>
          <a:bodyPr/>
          <a:lstStyle/>
          <a:p>
            <a:r>
              <a:rPr lang="en-US" dirty="0"/>
              <a:t>P. Varghese</a:t>
            </a:r>
          </a:p>
          <a:p>
            <a:endParaRPr lang="en-US" dirty="0"/>
          </a:p>
          <a:p>
            <a:r>
              <a:rPr lang="en-US" dirty="0"/>
              <a:t>13 October 2025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30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Fermilab </a:t>
            </a:r>
            <a:r>
              <a:rPr lang="en-US" sz="30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Update</a:t>
            </a: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704369-14B9-7627-BAC0-F8E1A777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73316" y="5856169"/>
            <a:ext cx="1282769" cy="3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DA3FF3B4-01FB-4478-84B7-A68F26AE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8" y="532705"/>
            <a:ext cx="9122410" cy="469646"/>
          </a:xfrm>
        </p:spPr>
        <p:txBody>
          <a:bodyPr/>
          <a:lstStyle/>
          <a:p>
            <a:pPr algn="ctr"/>
            <a:r>
              <a:rPr lang="en-US" sz="1980" dirty="0"/>
              <a:t>Mu2e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2A3B67-D604-401B-8387-C2703E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AE162B-FEBE-47A0-849E-469997D529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A306D8-D93A-4963-B11A-E29927B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="" xmlns:a16="http://schemas.microsoft.com/office/drawing/2014/main" id="{92D54DF3-B52D-3E92-AC46-10776BA9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09" y="1003581"/>
            <a:ext cx="3180974" cy="35788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3D4EC5C-E412-4D81-322D-FF57C681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20519" y="1465896"/>
            <a:ext cx="5057755" cy="178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47ADF7-C61C-687E-69CA-9BD3CB28D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6094C1-2801-41DC-AB28-A10253FD1076}"/>
              </a:ext>
            </a:extLst>
          </p:cNvPr>
          <p:cNvSpPr txBox="1"/>
          <p:nvPr/>
        </p:nvSpPr>
        <p:spPr>
          <a:xfrm>
            <a:off x="4241112" y="3417617"/>
            <a:ext cx="4361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Mu2e</a:t>
            </a:r>
            <a:r>
              <a:rPr lang="en-US" sz="20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installation and commissioning over the next year with some run time expected before the long shutdown for PIP-II installation</a:t>
            </a:r>
          </a:p>
          <a:p>
            <a:r>
              <a:rPr lang="en-US" sz="20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 second run will follow PIP-II installation, starting in 2030/31.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4693" y="4919115"/>
            <a:ext cx="339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Poster 22</a:t>
            </a:r>
          </a:p>
        </p:txBody>
      </p:sp>
    </p:spTree>
    <p:extLst>
      <p:ext uri="{BB962C8B-B14F-4D97-AF65-F5344CB8AC3E}">
        <p14:creationId xmlns:p14="http://schemas.microsoft.com/office/powerpoint/2010/main" val="338926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A5A2DC-3D0B-0D65-71E0-5B8528F40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706C358C-A70E-97C6-0A33-E41BF930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8" y="532705"/>
            <a:ext cx="9122410" cy="469646"/>
          </a:xfrm>
        </p:spPr>
        <p:txBody>
          <a:bodyPr/>
          <a:lstStyle/>
          <a:p>
            <a:pPr algn="ctr"/>
            <a:r>
              <a:rPr lang="en-US" sz="1980" dirty="0"/>
              <a:t>Mu2e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CAC5C99-E4B4-3C98-9C0E-044319DA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2221FB-F07F-308D-893F-22765FF976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71ED527-0543-501E-E354-939024A1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6CE288-545F-2009-4745-BB20CA1063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20F07C-04D2-58E0-A770-1555EFFA7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91" y="1111567"/>
            <a:ext cx="9060575" cy="429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4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510A179-4928-79C8-1822-8C2ECD42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EFF4D6B-7B88-745C-924F-1F9FA46D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B836AE-5B7E-51EE-30F2-0706B72A25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A72CA0-4D46-F54A-BB6B-7F6A8210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6C438ED5-E2A2-7C63-D5BC-D58A265A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LBNF - DUNE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0627BA-0179-B0CF-6F17-8B9DBF47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9" name="Picture 8" descr="A diagram of a deep underground neutrino experiment&#10;&#10;AI-generated content may be incorrect.">
            <a:extLst>
              <a:ext uri="{FF2B5EF4-FFF2-40B4-BE49-F238E27FC236}">
                <a16:creationId xmlns="" xmlns:a16="http://schemas.microsoft.com/office/drawing/2014/main" id="{1FF78684-A9EF-AB13-8E04-77857A6D7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684" y="766478"/>
            <a:ext cx="7055532" cy="4089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254D73-A2DE-3B74-D0B7-0D542E01D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1" y="4902401"/>
            <a:ext cx="9122410" cy="5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LBNF - DUNE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686629C-096E-CF31-1794-B08CC3C215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9" name="Picture 8" descr="A diagram of a neutrino facility&#10;&#10;AI-generated content may be incorrect.">
            <a:extLst>
              <a:ext uri="{FF2B5EF4-FFF2-40B4-BE49-F238E27FC236}">
                <a16:creationId xmlns="" xmlns:a16="http://schemas.microsoft.com/office/drawing/2014/main" id="{4928173B-5A71-BDD5-ADF9-12A544252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95" y="818329"/>
            <a:ext cx="8266386" cy="46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A50D73-40C2-D9DD-B048-083A6282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73316" y="5848485"/>
            <a:ext cx="1282769" cy="376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24DC9B5-D849-9672-F3E4-4EE6C70F850C}"/>
              </a:ext>
            </a:extLst>
          </p:cNvPr>
          <p:cNvSpPr txBox="1"/>
          <p:nvPr/>
        </p:nvSpPr>
        <p:spPr>
          <a:xfrm>
            <a:off x="2220337" y="1955686"/>
            <a:ext cx="56055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901683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Fermilab Accelerator Complex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686629C-096E-CF31-1794-B08CC3C215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575FC9C6-B3AD-FDC2-AF32-1B6354B862E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621041" y="873807"/>
            <a:ext cx="7072745" cy="4443412"/>
          </a:xfr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10C83A2-E127-9C42-7697-B27361BC8406}"/>
              </a:ext>
            </a:extLst>
          </p:cNvPr>
          <p:cNvSpPr txBox="1"/>
          <p:nvPr/>
        </p:nvSpPr>
        <p:spPr>
          <a:xfrm>
            <a:off x="7891324" y="764068"/>
            <a:ext cx="19978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Project received DOE CD-3 approval in 2022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LLRF System final design review in 2024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Production stage</a:t>
            </a:r>
          </a:p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2025/26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Upgrades for Booster and Main Injector for higher beam power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3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48C9-F521-B743-88AA-C07D6E0B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26" y="478325"/>
            <a:ext cx="9122410" cy="469646"/>
          </a:xfrm>
        </p:spPr>
        <p:txBody>
          <a:bodyPr/>
          <a:lstStyle/>
          <a:p>
            <a:pPr algn="ctr" defTabSz="377181">
              <a:defRPr/>
            </a:pPr>
            <a:r>
              <a:rPr lang="en-US" sz="1980" dirty="0"/>
              <a:t>PIP-II 800 MeV  Superconducting RF CW Linac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C6EF94-FF47-73A5-CC81-3A10A62C4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12863E4-C9D0-2241-F068-B349483D7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42" y="1152137"/>
            <a:ext cx="9067915" cy="44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DA3FF3B4-01FB-4478-84B7-A68F26AE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8" y="532705"/>
            <a:ext cx="9122410" cy="469646"/>
          </a:xfrm>
        </p:spPr>
        <p:txBody>
          <a:bodyPr/>
          <a:lstStyle/>
          <a:p>
            <a:pPr algn="ctr"/>
            <a:r>
              <a:rPr lang="en-US" sz="1980" dirty="0"/>
              <a:t>PIP-II Warm Front End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2A3B67-D604-401B-8387-C2703E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AE162B-FEBE-47A0-849E-469997D529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A306D8-D93A-4963-B11A-E29927B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F22DD00-4A67-7394-A168-F4324BBE2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B059D67-F0E5-7B32-5E1D-14A01D85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35" y="996884"/>
            <a:ext cx="7677528" cy="3776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B83C9A-8826-5EE2-6D98-2EEF1D271815}"/>
              </a:ext>
            </a:extLst>
          </p:cNvPr>
          <p:cNvSpPr txBox="1"/>
          <p:nvPr/>
        </p:nvSpPr>
        <p:spPr>
          <a:xfrm>
            <a:off x="160713" y="4882837"/>
            <a:ext cx="9555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LLRF</a:t>
            </a:r>
            <a:r>
              <a:rPr lang="en-US" sz="2000" dirty="0"/>
              <a:t> system for RFQ, Bunchers and </a:t>
            </a:r>
            <a:r>
              <a:rPr lang="en-US" sz="2000" dirty="0" err="1"/>
              <a:t>HWR</a:t>
            </a:r>
            <a:r>
              <a:rPr lang="en-US" sz="2000" dirty="0"/>
              <a:t> is being upgraded – </a:t>
            </a:r>
            <a:r>
              <a:rPr lang="en-US" sz="2000" b="1" dirty="0"/>
              <a:t>Poster 23</a:t>
            </a:r>
          </a:p>
          <a:p>
            <a:r>
              <a:rPr lang="en-US" sz="2000" dirty="0"/>
              <a:t>The Beam Pattern Generator drives the kickers and controls transfer to Booster – </a:t>
            </a:r>
            <a:r>
              <a:rPr lang="en-US" sz="2000" b="1" dirty="0"/>
              <a:t>Poster 21 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553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PIP-II Project Schedule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CBF78AA-C3EF-38DA-F994-D525D18C09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D8BF33F-F638-D753-B228-8395BCF29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078EED0-9C2F-0226-B5B4-56338B608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C66CAC8-6E9D-947D-141B-99118EF4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855EF19-0435-E9E8-B28E-681009F9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" y="896206"/>
            <a:ext cx="8450317" cy="46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1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Booster Upgrades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400A37-0A4F-FA20-ACA2-8BA737C8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E6C750-EA5D-FD08-FD4C-9E70218E7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28" y="1149685"/>
            <a:ext cx="7474344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4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4B06C23-8B90-B80F-B8EF-8FDFC428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867F3A-48A4-AAAA-ADEF-B95222ED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A87465-4A3B-F575-620B-DCEAA3C7D9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D73A60-5E61-FD3F-3E28-DC73462C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8DFF765D-6800-F936-1828-3A590F69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Booster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6AA304-858B-8E21-7825-9DF9B27E9A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059E2F-D289-E26E-1DBD-12B84F050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68" y="1158830"/>
            <a:ext cx="8492464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1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Injector Upgrades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400A37-0A4F-FA20-ACA2-8BA737C8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574FF1-2746-7FB7-C2EF-8ADE9B0106E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99581" y="580444"/>
            <a:ext cx="1855800" cy="495228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PlaceHolder 1">
            <a:extLst>
              <a:ext uri="{FF2B5EF4-FFF2-40B4-BE49-F238E27FC236}">
                <a16:creationId xmlns="" xmlns:a16="http://schemas.microsoft.com/office/drawing/2014/main" id="{D67EA243-0FD0-3279-5767-381A447CF548}"/>
              </a:ext>
            </a:extLst>
          </p:cNvPr>
          <p:cNvSpPr txBox="1">
            <a:spLocks/>
          </p:cNvSpPr>
          <p:nvPr/>
        </p:nvSpPr>
        <p:spPr>
          <a:xfrm>
            <a:off x="320040" y="879369"/>
            <a:ext cx="6628320" cy="465336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anchor="t">
            <a:noAutofit/>
          </a:bodyPr>
          <a:lstStyle>
            <a:lvl1pPr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815" b="1" i="0" kern="1200" baseline="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19115"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838230"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257346"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676461" algn="l" defTabSz="419115" rtl="0" eaLnBrk="1" fontAlgn="base" hangingPunct="1">
              <a:spcBef>
                <a:spcPct val="0"/>
              </a:spcBef>
              <a:spcAft>
                <a:spcPct val="0"/>
              </a:spcAft>
              <a:defRPr sz="1558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228600" indent="-228600" defTabSz="914400">
              <a:spcBef>
                <a:spcPts val="283"/>
              </a:spcBef>
              <a:spcAft>
                <a:spcPts val="283"/>
              </a:spcAft>
              <a:buFont typeface="Arial"/>
              <a:buChar char="•"/>
            </a:pPr>
            <a:r>
              <a:rPr lang="en-US" sz="2000" b="0" spc="-20" dirty="0">
                <a:solidFill>
                  <a:schemeClr val="dk1"/>
                </a:solidFill>
                <a:latin typeface="Arial"/>
                <a:ea typeface="Noto Sans CJK SC"/>
              </a:rPr>
              <a:t>14 of 20 stations have all necessary cables pulled</a:t>
            </a:r>
            <a:endParaRPr lang="en-US" sz="2000" b="0" dirty="0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spcBef>
                <a:spcPts val="283"/>
              </a:spcBef>
              <a:spcAft>
                <a:spcPts val="283"/>
              </a:spcAft>
              <a:buFont typeface="Arial"/>
              <a:buChar char="•"/>
            </a:pPr>
            <a:r>
              <a:rPr lang="en-US" sz="2000" b="0" spc="-20" dirty="0">
                <a:solidFill>
                  <a:schemeClr val="dk1"/>
                </a:solidFill>
                <a:latin typeface="Arial"/>
                <a:ea typeface="Noto Sans CJK SC"/>
              </a:rPr>
              <a:t>First article of twenty </a:t>
            </a:r>
            <a:r>
              <a:rPr lang="en-US" sz="2000" b="0" spc="-20" dirty="0" err="1">
                <a:solidFill>
                  <a:schemeClr val="dk1"/>
                </a:solidFill>
                <a:latin typeface="Arial"/>
                <a:ea typeface="Noto Sans CJK SC"/>
              </a:rPr>
              <a:t>8kW</a:t>
            </a:r>
            <a:r>
              <a:rPr lang="en-US" sz="2000" b="0" spc="-20" dirty="0">
                <a:solidFill>
                  <a:schemeClr val="dk1"/>
                </a:solidFill>
                <a:latin typeface="Arial"/>
                <a:ea typeface="Noto Sans CJK SC"/>
              </a:rPr>
              <a:t> solid state amplifier received</a:t>
            </a:r>
            <a:endParaRPr lang="en-US" sz="2000" b="0" dirty="0">
              <a:solidFill>
                <a:srgbClr val="000000"/>
              </a:solidFill>
              <a:latin typeface="Arial"/>
            </a:endParaRPr>
          </a:p>
          <a:p>
            <a:pPr marL="864000" lvl="1" indent="-324000" defTabSz="914400">
              <a:spcBef>
                <a:spcPts val="283"/>
              </a:spcBef>
              <a:spcAft>
                <a:spcPts val="283"/>
              </a:spcAft>
              <a:buSzPct val="75000"/>
              <a:buFont typeface="Symbol" charset="2"/>
              <a:buChar char=""/>
            </a:pPr>
            <a:r>
              <a:rPr lang="en-US" sz="2000" b="0" kern="0" spc="-20" dirty="0">
                <a:solidFill>
                  <a:schemeClr val="dk1"/>
                </a:solidFill>
                <a:latin typeface="Arial"/>
                <a:ea typeface="Noto Sans CJK SC"/>
              </a:rPr>
              <a:t>Expect 2 per Month from October 2025 - May 2026</a:t>
            </a:r>
            <a:endParaRPr lang="en-US" sz="2000" b="0" kern="0" dirty="0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spcBef>
                <a:spcPts val="283"/>
              </a:spcBef>
              <a:spcAft>
                <a:spcPts val="283"/>
              </a:spcAft>
              <a:buFont typeface="Arial"/>
              <a:buChar char="•"/>
            </a:pPr>
            <a:r>
              <a:rPr lang="en-US" sz="2000" b="0" spc="-20" dirty="0">
                <a:solidFill>
                  <a:schemeClr val="dk1"/>
                </a:solidFill>
                <a:latin typeface="Arial"/>
                <a:ea typeface="Noto Sans CJK SC"/>
              </a:rPr>
              <a:t>All 20 of the 8 to 4 way combiners received</a:t>
            </a:r>
            <a:endParaRPr lang="en-US" sz="2000" b="0" dirty="0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spcBef>
                <a:spcPts val="283"/>
              </a:spcBef>
              <a:spcAft>
                <a:spcPts val="283"/>
              </a:spcAft>
              <a:buFont typeface="Arial"/>
              <a:buChar char="•"/>
            </a:pPr>
            <a:r>
              <a:rPr lang="en-US" sz="2000" b="0" spc="-20" dirty="0">
                <a:solidFill>
                  <a:schemeClr val="dk1"/>
                </a:solidFill>
                <a:latin typeface="Arial"/>
                <a:ea typeface="Noto Sans CJK SC"/>
              </a:rPr>
              <a:t>Constructing new Grid Bias Power Supplies</a:t>
            </a:r>
            <a:endParaRPr lang="en-US" sz="2000" b="0" dirty="0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spcBef>
                <a:spcPts val="283"/>
              </a:spcBef>
              <a:spcAft>
                <a:spcPts val="283"/>
              </a:spcAft>
              <a:buFont typeface="Arial"/>
              <a:buChar char="•"/>
            </a:pPr>
            <a:r>
              <a:rPr lang="en-US" sz="2000" b="0" spc="-20" dirty="0">
                <a:solidFill>
                  <a:schemeClr val="dk1"/>
                </a:solidFill>
                <a:latin typeface="Arial"/>
                <a:ea typeface="Noto Sans CJK SC"/>
              </a:rPr>
              <a:t>Built 8 of 40 new </a:t>
            </a:r>
            <a:r>
              <a:rPr lang="en-US" sz="2000" b="0" spc="-20" dirty="0" err="1">
                <a:solidFill>
                  <a:schemeClr val="dk1"/>
                </a:solidFill>
                <a:latin typeface="Arial"/>
                <a:ea typeface="Noto Sans CJK SC"/>
              </a:rPr>
              <a:t>Y567B</a:t>
            </a:r>
            <a:r>
              <a:rPr lang="en-US" sz="2000" b="0" spc="-20" dirty="0">
                <a:solidFill>
                  <a:schemeClr val="dk1"/>
                </a:solidFill>
                <a:latin typeface="Arial"/>
                <a:ea typeface="Noto Sans CJK SC"/>
              </a:rPr>
              <a:t> Cavity Power Amplifiers</a:t>
            </a:r>
            <a:endParaRPr lang="en-US" sz="2000" b="0" dirty="0">
              <a:solidFill>
                <a:srgbClr val="000000"/>
              </a:solidFill>
              <a:latin typeface="Arial"/>
            </a:endParaRPr>
          </a:p>
          <a:p>
            <a:pPr defTabSz="914400">
              <a:spcAft>
                <a:spcPts val="799"/>
              </a:spcAft>
              <a:tabLst>
                <a:tab pos="0" algn="l"/>
              </a:tabLst>
            </a:pPr>
            <a:endParaRPr lang="en-US" sz="20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>
            <a:extLst>
              <a:ext uri="{FF2B5EF4-FFF2-40B4-BE49-F238E27FC236}">
                <a16:creationId xmlns="" xmlns:a16="http://schemas.microsoft.com/office/drawing/2014/main" id="{2ED5CF96-4220-5C6F-0801-F4733129035A}"/>
              </a:ext>
            </a:extLst>
          </p:cNvPr>
          <p:cNvSpPr txBox="1">
            <a:spLocks/>
          </p:cNvSpPr>
          <p:nvPr/>
        </p:nvSpPr>
        <p:spPr>
          <a:xfrm>
            <a:off x="365760" y="6357600"/>
            <a:ext cx="673200" cy="36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defPPr>
              <a:defRPr lang="en-US"/>
            </a:defPPr>
            <a:lvl1pPr indent="0" algn="l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</a:tabLst>
              <a:defRPr lang="en-US" sz="900" b="0" u="none" strike="noStrike" kern="1200">
                <a:solidFill>
                  <a:schemeClr val="accent1"/>
                </a:solidFill>
                <a:effectLst/>
                <a:uFillTx/>
                <a:latin typeface="Arial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/>
              <a:t>Oct. 8, 2025</a:t>
            </a: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582882-B658-BD98-0BE3-55F0BB1A94E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309072" y="333839"/>
            <a:ext cx="1313223" cy="523648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805B4E8-C105-055F-A4B7-64FAE8266F8C}"/>
              </a:ext>
            </a:extLst>
          </p:cNvPr>
          <p:cNvPicPr/>
          <p:nvPr/>
        </p:nvPicPr>
        <p:blipFill>
          <a:blip r:embed="rId6"/>
          <a:srcRect l="2216" t="8933" b="24390"/>
          <a:stretch/>
        </p:blipFill>
        <p:spPr>
          <a:xfrm>
            <a:off x="256320" y="3454388"/>
            <a:ext cx="3171600" cy="1621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D4D7FDF-EA08-0B3B-2169-0F27B0D85546}"/>
              </a:ext>
            </a:extLst>
          </p:cNvPr>
          <p:cNvPicPr/>
          <p:nvPr/>
        </p:nvPicPr>
        <p:blipFill>
          <a:blip r:embed="rId7"/>
          <a:srcRect r="18134"/>
          <a:stretch/>
        </p:blipFill>
        <p:spPr>
          <a:xfrm>
            <a:off x="3491640" y="2600350"/>
            <a:ext cx="2683565" cy="25702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PlaceHolder 13">
            <a:extLst>
              <a:ext uri="{FF2B5EF4-FFF2-40B4-BE49-F238E27FC236}">
                <a16:creationId xmlns="" xmlns:a16="http://schemas.microsoft.com/office/drawing/2014/main" id="{91A7E355-A953-9F32-F044-D6FE78BDE00F}"/>
              </a:ext>
            </a:extLst>
          </p:cNvPr>
          <p:cNvSpPr/>
          <p:nvPr/>
        </p:nvSpPr>
        <p:spPr>
          <a:xfrm>
            <a:off x="1163520" y="6357600"/>
            <a:ext cx="4540320" cy="36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9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David Ziliak | PIP-II 2025 DOE IPR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49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DA3FF3B4-01FB-4478-84B7-A68F26AE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8" y="532705"/>
            <a:ext cx="9122410" cy="469646"/>
          </a:xfrm>
        </p:spPr>
        <p:txBody>
          <a:bodyPr/>
          <a:lstStyle/>
          <a:p>
            <a:pPr algn="ctr"/>
            <a:r>
              <a:rPr lang="en-US" sz="1980" dirty="0"/>
              <a:t>Muon g-2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2A3B67-D604-401B-8387-C2703E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AE162B-FEBE-47A0-849E-469997D529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A306D8-D93A-4963-B11A-E29927B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="" xmlns:a16="http://schemas.microsoft.com/office/drawing/2014/main" id="{92D54DF3-B52D-3E92-AC46-10776BA9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6" y="1026633"/>
            <a:ext cx="3509251" cy="3948169"/>
          </a:xfrm>
          <a:prstGeom prst="rect">
            <a:avLst/>
          </a:prstGeom>
        </p:spPr>
      </p:pic>
      <p:pic>
        <p:nvPicPr>
          <p:cNvPr id="26" name="Picture 25" descr="A picture containing indoor, dirty&#10;&#10;Description automatically generated">
            <a:extLst>
              <a:ext uri="{FF2B5EF4-FFF2-40B4-BE49-F238E27FC236}">
                <a16:creationId xmlns="" xmlns:a16="http://schemas.microsoft.com/office/drawing/2014/main" id="{4981ED4C-998B-04C3-B67B-B29ED0C5D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890" y="3078952"/>
            <a:ext cx="2861737" cy="1909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47ADF7-C61C-687E-69CA-9BD3CB28D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49523" y="5838513"/>
            <a:ext cx="1313223" cy="38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5B2433-8E83-2AD6-08FC-17B3144898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56934" y="1037006"/>
            <a:ext cx="3136833" cy="1764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5E1A5D-5369-AB60-87B6-3635EE57A563}"/>
              </a:ext>
            </a:extLst>
          </p:cNvPr>
          <p:cNvSpPr txBox="1"/>
          <p:nvPr/>
        </p:nvSpPr>
        <p:spPr>
          <a:xfrm>
            <a:off x="6939314" y="1002351"/>
            <a:ext cx="2975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Muon g-2 run has ended</a:t>
            </a:r>
          </a:p>
          <a:p>
            <a:r>
              <a:rPr lang="en-US" sz="18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Final data has p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rovided a measurement with a precision of 127 parts per billion</a:t>
            </a:r>
          </a:p>
        </p:txBody>
      </p:sp>
    </p:spTree>
    <p:extLst>
      <p:ext uri="{BB962C8B-B14F-4D97-AF65-F5344CB8AC3E}">
        <p14:creationId xmlns:p14="http://schemas.microsoft.com/office/powerpoint/2010/main" val="78748527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FNAL_PowerPoint_4x3-seasons_010521</Template>
  <TotalTime>24584</TotalTime>
  <Words>312</Words>
  <Application>Microsoft Office PowerPoint</Application>
  <PresentationFormat>Custom</PresentationFormat>
  <Paragraphs>90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DejaVu Sans</vt:lpstr>
      <vt:lpstr>Geneva</vt:lpstr>
      <vt:lpstr>Helvetica</vt:lpstr>
      <vt:lpstr>Lucida Grande</vt:lpstr>
      <vt:lpstr>Noto Sans CJK SC</vt:lpstr>
      <vt:lpstr>Symbol</vt:lpstr>
      <vt:lpstr>Times New Roman</vt:lpstr>
      <vt:lpstr>Fermilab_PPT_090815</vt:lpstr>
      <vt:lpstr>Custom Design</vt:lpstr>
      <vt:lpstr>PowerPoint Presentation</vt:lpstr>
      <vt:lpstr>Fermilab Accelerator Complex</vt:lpstr>
      <vt:lpstr>PIP-II 800 MeV  Superconducting RF CW Linac</vt:lpstr>
      <vt:lpstr>PIP-II Warm Front End </vt:lpstr>
      <vt:lpstr>PIP-II Project Schedule</vt:lpstr>
      <vt:lpstr>Booster Upgrades</vt:lpstr>
      <vt:lpstr>Booster Studies</vt:lpstr>
      <vt:lpstr>Main Injector Upgrades</vt:lpstr>
      <vt:lpstr>Muon g-2 Experiment</vt:lpstr>
      <vt:lpstr>Mu2e Experiment</vt:lpstr>
      <vt:lpstr>Mu2e Experiment</vt:lpstr>
      <vt:lpstr>LBNF - DUNE</vt:lpstr>
      <vt:lpstr>LBNF - DUNE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Varghese</dc:creator>
  <cp:lastModifiedBy>Philip Varghese</cp:lastModifiedBy>
  <cp:revision>136</cp:revision>
  <cp:lastPrinted>2022-10-05T20:41:49Z</cp:lastPrinted>
  <dcterms:created xsi:type="dcterms:W3CDTF">2021-02-24T22:38:47Z</dcterms:created>
  <dcterms:modified xsi:type="dcterms:W3CDTF">2025-10-13T12:58:58Z</dcterms:modified>
</cp:coreProperties>
</file>