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61" r:id="rId6"/>
    <p:sldId id="309" r:id="rId7"/>
    <p:sldId id="304" r:id="rId8"/>
    <p:sldId id="296" r:id="rId9"/>
    <p:sldId id="299" r:id="rId10"/>
    <p:sldId id="302" r:id="rId11"/>
    <p:sldId id="303" r:id="rId12"/>
    <p:sldId id="306" r:id="rId13"/>
    <p:sldId id="297" r:id="rId14"/>
    <p:sldId id="310" r:id="rId15"/>
    <p:sldId id="305" r:id="rId16"/>
    <p:sldId id="300" r:id="rId17"/>
    <p:sldId id="307" r:id="rId18"/>
    <p:sldId id="308" r:id="rId19"/>
    <p:sldId id="311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20E96"/>
    <a:srgbClr val="D32DBF"/>
    <a:srgbClr val="05AB2D"/>
    <a:srgbClr val="FFFFFF"/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D20F2D-465E-4A9A-9418-4BA30E4517CF}" v="36" dt="2025-10-13T01:51:28.745"/>
    <p1510:client id="{ACC8D409-99B0-43A6-A17C-3ECAEEB971E9}" v="3" dt="2025-10-12T13:24:23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24"/>
    <p:restoredTop sz="94694"/>
  </p:normalViewPr>
  <p:slideViewPr>
    <p:cSldViewPr snapToGrid="0" snapToObjects="1">
      <p:cViewPr>
        <p:scale>
          <a:sx n="80" d="100"/>
          <a:sy n="80" d="100"/>
        </p:scale>
        <p:origin x="125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ayan, Geetha" userId="96d071fb-7f4b-43d4-a677-7b6e889b6633" providerId="ADAL" clId="{0DF3ADA4-68F3-4C7F-8F06-0D36C1BC0697}"/>
    <pc:docChg chg="undo custSel addSld delSld modSld">
      <pc:chgData name="Narayan, Geetha" userId="96d071fb-7f4b-43d4-a677-7b6e889b6633" providerId="ADAL" clId="{0DF3ADA4-68F3-4C7F-8F06-0D36C1BC0697}" dt="2025-10-13T01:54:58.335" v="260" actId="1076"/>
      <pc:docMkLst>
        <pc:docMk/>
      </pc:docMkLst>
      <pc:sldChg chg="addSp delSp modSp mod">
        <pc:chgData name="Narayan, Geetha" userId="96d071fb-7f4b-43d4-a677-7b6e889b6633" providerId="ADAL" clId="{0DF3ADA4-68F3-4C7F-8F06-0D36C1BC0697}" dt="2025-10-13T01:53:18.790" v="256" actId="478"/>
        <pc:sldMkLst>
          <pc:docMk/>
          <pc:sldMk cId="4250400916" sldId="299"/>
        </pc:sldMkLst>
        <pc:spChg chg="add del mod">
          <ac:chgData name="Narayan, Geetha" userId="96d071fb-7f4b-43d4-a677-7b6e889b6633" providerId="ADAL" clId="{0DF3ADA4-68F3-4C7F-8F06-0D36C1BC0697}" dt="2025-10-13T01:30:14.436" v="80" actId="22"/>
          <ac:spMkLst>
            <pc:docMk/>
            <pc:sldMk cId="4250400916" sldId="299"/>
            <ac:spMk id="7" creationId="{4A19DE2C-126D-6FEC-43B0-1ACD4CD66A27}"/>
          </ac:spMkLst>
        </pc:spChg>
        <pc:grpChg chg="mod">
          <ac:chgData name="Narayan, Geetha" userId="96d071fb-7f4b-43d4-a677-7b6e889b6633" providerId="ADAL" clId="{0DF3ADA4-68F3-4C7F-8F06-0D36C1BC0697}" dt="2025-10-13T01:30:22.652" v="89" actId="1076"/>
          <ac:grpSpMkLst>
            <pc:docMk/>
            <pc:sldMk cId="4250400916" sldId="299"/>
            <ac:grpSpMk id="15" creationId="{C801E15E-16E4-97C6-C957-61B7FB636184}"/>
          </ac:grpSpMkLst>
        </pc:grpChg>
        <pc:graphicFrameChg chg="add del mod modGraphic">
          <ac:chgData name="Narayan, Geetha" userId="96d071fb-7f4b-43d4-a677-7b6e889b6633" providerId="ADAL" clId="{0DF3ADA4-68F3-4C7F-8F06-0D36C1BC0697}" dt="2025-10-13T01:30:21.124" v="88" actId="3680"/>
          <ac:graphicFrameMkLst>
            <pc:docMk/>
            <pc:sldMk cId="4250400916" sldId="299"/>
            <ac:graphicFrameMk id="4" creationId="{D9CE3C2B-862E-8C0F-96EE-245027CA79D8}"/>
          </ac:graphicFrameMkLst>
        </pc:graphicFrameChg>
        <pc:graphicFrameChg chg="add del mod">
          <ac:chgData name="Narayan, Geetha" userId="96d071fb-7f4b-43d4-a677-7b6e889b6633" providerId="ADAL" clId="{0DF3ADA4-68F3-4C7F-8F06-0D36C1BC0697}" dt="2025-10-13T01:53:18.790" v="256" actId="478"/>
          <ac:graphicFrameMkLst>
            <pc:docMk/>
            <pc:sldMk cId="4250400916" sldId="299"/>
            <ac:graphicFrameMk id="8" creationId="{0673449A-818C-E5BE-3DDC-AC5B0172DCDE}"/>
          </ac:graphicFrameMkLst>
        </pc:graphicFrameChg>
      </pc:sldChg>
      <pc:sldChg chg="addSp delSp modSp mod">
        <pc:chgData name="Narayan, Geetha" userId="96d071fb-7f4b-43d4-a677-7b6e889b6633" providerId="ADAL" clId="{0DF3ADA4-68F3-4C7F-8F06-0D36C1BC0697}" dt="2025-10-13T01:53:45.829" v="258" actId="14734"/>
        <pc:sldMkLst>
          <pc:docMk/>
          <pc:sldMk cId="2686384996" sldId="302"/>
        </pc:sldMkLst>
        <pc:graphicFrameChg chg="add del mod">
          <ac:chgData name="Narayan, Geetha" userId="96d071fb-7f4b-43d4-a677-7b6e889b6633" providerId="ADAL" clId="{0DF3ADA4-68F3-4C7F-8F06-0D36C1BC0697}" dt="2025-10-13T01:40:06.456" v="175" actId="478"/>
          <ac:graphicFrameMkLst>
            <pc:docMk/>
            <pc:sldMk cId="2686384996" sldId="302"/>
            <ac:graphicFrameMk id="5" creationId="{69E699DF-268E-B6CC-E9B5-F093D6A3AB2D}"/>
          </ac:graphicFrameMkLst>
        </pc:graphicFrameChg>
        <pc:graphicFrameChg chg="mod modGraphic">
          <ac:chgData name="Narayan, Geetha" userId="96d071fb-7f4b-43d4-a677-7b6e889b6633" providerId="ADAL" clId="{0DF3ADA4-68F3-4C7F-8F06-0D36C1BC0697}" dt="2025-10-13T01:53:45.829" v="258" actId="14734"/>
          <ac:graphicFrameMkLst>
            <pc:docMk/>
            <pc:sldMk cId="2686384996" sldId="302"/>
            <ac:graphicFrameMk id="6" creationId="{B527F065-0731-EE60-DC83-A8F4DC37FBC6}"/>
          </ac:graphicFrameMkLst>
        </pc:graphicFrameChg>
      </pc:sldChg>
      <pc:sldChg chg="modSp mod">
        <pc:chgData name="Narayan, Geetha" userId="96d071fb-7f4b-43d4-a677-7b6e889b6633" providerId="ADAL" clId="{0DF3ADA4-68F3-4C7F-8F06-0D36C1BC0697}" dt="2025-10-13T01:54:58.335" v="260" actId="1076"/>
        <pc:sldMkLst>
          <pc:docMk/>
          <pc:sldMk cId="528908269" sldId="306"/>
        </pc:sldMkLst>
        <pc:picChg chg="mod">
          <ac:chgData name="Narayan, Geetha" userId="96d071fb-7f4b-43d4-a677-7b6e889b6633" providerId="ADAL" clId="{0DF3ADA4-68F3-4C7F-8F06-0D36C1BC0697}" dt="2025-10-13T01:54:58.335" v="260" actId="1076"/>
          <ac:picMkLst>
            <pc:docMk/>
            <pc:sldMk cId="528908269" sldId="306"/>
            <ac:picMk id="11" creationId="{357D0792-D070-F225-657C-5DF1716C302E}"/>
          </ac:picMkLst>
        </pc:picChg>
      </pc:sldChg>
      <pc:sldChg chg="addSp delSp modSp new del mod">
        <pc:chgData name="Narayan, Geetha" userId="96d071fb-7f4b-43d4-a677-7b6e889b6633" providerId="ADAL" clId="{0DF3ADA4-68F3-4C7F-8F06-0D36C1BC0697}" dt="2025-10-13T01:53:57.175" v="259" actId="2696"/>
        <pc:sldMkLst>
          <pc:docMk/>
          <pc:sldMk cId="2927631198" sldId="312"/>
        </pc:sldMkLst>
        <pc:spChg chg="del">
          <ac:chgData name="Narayan, Geetha" userId="96d071fb-7f4b-43d4-a677-7b6e889b6633" providerId="ADAL" clId="{0DF3ADA4-68F3-4C7F-8F06-0D36C1BC0697}" dt="2025-10-13T01:20:12.434" v="1" actId="478"/>
          <ac:spMkLst>
            <pc:docMk/>
            <pc:sldMk cId="2927631198" sldId="312"/>
            <ac:spMk id="4" creationId="{71808726-B80F-8611-FDBE-4E42082A4B0A}"/>
          </ac:spMkLst>
        </pc:spChg>
        <pc:spChg chg="add mod">
          <ac:chgData name="Narayan, Geetha" userId="96d071fb-7f4b-43d4-a677-7b6e889b6633" providerId="ADAL" clId="{0DF3ADA4-68F3-4C7F-8F06-0D36C1BC0697}" dt="2025-10-13T01:23:31.338" v="5"/>
          <ac:spMkLst>
            <pc:docMk/>
            <pc:sldMk cId="2927631198" sldId="312"/>
            <ac:spMk id="5" creationId="{8FB2A263-6B6F-4858-D758-36E252118A00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6" creationId="{A1F440EE-7529-01F4-4D91-18D023C45910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7" creationId="{81D6EE27-1FC7-594B-BE1C-40FAD5264499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8" creationId="{4485A246-20C4-B6E7-123C-2F4C7080DEB0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9" creationId="{A10685CE-FE3C-D190-00ED-2696C8499CE6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10" creationId="{3997FF50-5DEF-290D-CE52-68784BC63B1D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11" creationId="{751F9E60-F56C-1BCB-2CC3-9E116F392E1D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13" creationId="{1D07BBC9-F4C8-0F1A-1A5F-D9B32B928F56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14" creationId="{68C9A95F-68DA-3EBA-F520-F8877EDDC552}"/>
          </ac:spMkLst>
        </pc:spChg>
        <pc:spChg chg="add mod">
          <ac:chgData name="Narayan, Geetha" userId="96d071fb-7f4b-43d4-a677-7b6e889b6633" providerId="ADAL" clId="{0DF3ADA4-68F3-4C7F-8F06-0D36C1BC0697}" dt="2025-10-13T01:23:30.236" v="4" actId="1076"/>
          <ac:spMkLst>
            <pc:docMk/>
            <pc:sldMk cId="2927631198" sldId="312"/>
            <ac:spMk id="15" creationId="{F9F7DAF8-6774-D2E6-82DA-490BC5DADA6B}"/>
          </ac:spMkLst>
        </pc:spChg>
        <pc:spChg chg="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17" creationId="{6EE9483E-F88E-704B-B96B-8E8435531CD3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18" creationId="{5B0E707E-6AA7-28C7-E87F-079DBFD337D5}"/>
          </ac:spMkLst>
        </pc:spChg>
        <pc:spChg chg="add mod">
          <ac:chgData name="Narayan, Geetha" userId="96d071fb-7f4b-43d4-a677-7b6e889b6633" providerId="ADAL" clId="{0DF3ADA4-68F3-4C7F-8F06-0D36C1BC0697}" dt="2025-10-13T01:34:45.647" v="130" actId="1076"/>
          <ac:spMkLst>
            <pc:docMk/>
            <pc:sldMk cId="2927631198" sldId="312"/>
            <ac:spMk id="19" creationId="{26B829D1-5A6B-39DC-9894-5B8D2C6E2429}"/>
          </ac:spMkLst>
        </pc:spChg>
        <pc:spChg chg="add mod">
          <ac:chgData name="Narayan, Geetha" userId="96d071fb-7f4b-43d4-a677-7b6e889b6633" providerId="ADAL" clId="{0DF3ADA4-68F3-4C7F-8F06-0D36C1BC0697}" dt="2025-10-13T01:36:50.152" v="151" actId="1076"/>
          <ac:spMkLst>
            <pc:docMk/>
            <pc:sldMk cId="2927631198" sldId="312"/>
            <ac:spMk id="20" creationId="{6E80F4CC-893F-A3B0-043C-22E3BCE0C529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1" creationId="{4F05DE3B-A9C8-D5FE-A188-B613A5E99EFF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2" creationId="{14CFDA30-FD26-5915-13A8-4CC3B80CF0CB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3" creationId="{554DDAC0-9455-A034-9AF1-F4EA629B5A25}"/>
          </ac:spMkLst>
        </pc:spChg>
        <pc:spChg chg="add mod">
          <ac:chgData name="Narayan, Geetha" userId="96d071fb-7f4b-43d4-a677-7b6e889b6633" providerId="ADAL" clId="{0DF3ADA4-68F3-4C7F-8F06-0D36C1BC0697}" dt="2025-10-13T01:23:44.638" v="7" actId="1076"/>
          <ac:spMkLst>
            <pc:docMk/>
            <pc:sldMk cId="2927631198" sldId="312"/>
            <ac:spMk id="24" creationId="{1AB2619E-883F-C7C1-0367-0D2B77378A2F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5" creationId="{5016AC6E-9578-E534-7630-9A0EE406057B}"/>
          </ac:spMkLst>
        </pc:spChg>
        <pc:spChg chg="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6" creationId="{2A7184BB-1F2F-799E-C4FF-825285B981A8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7" creationId="{3AE40E8E-27BB-5A4A-5D66-F838C9814E6D}"/>
          </ac:spMkLst>
        </pc:spChg>
        <pc:spChg chg="add mod">
          <ac:chgData name="Narayan, Geetha" userId="96d071fb-7f4b-43d4-a677-7b6e889b6633" providerId="ADAL" clId="{0DF3ADA4-68F3-4C7F-8F06-0D36C1BC0697}" dt="2025-10-13T01:24:53.670" v="9" actId="255"/>
          <ac:spMkLst>
            <pc:docMk/>
            <pc:sldMk cId="2927631198" sldId="312"/>
            <ac:spMk id="28" creationId="{17BA9405-4808-2EE5-54B7-849AE60F9C2D}"/>
          </ac:spMkLst>
        </pc:spChg>
        <pc:spChg chg="add mod">
          <ac:chgData name="Narayan, Geetha" userId="96d071fb-7f4b-43d4-a677-7b6e889b6633" providerId="ADAL" clId="{0DF3ADA4-68F3-4C7F-8F06-0D36C1BC0697}" dt="2025-10-13T01:36:27.151" v="148" actId="1076"/>
          <ac:spMkLst>
            <pc:docMk/>
            <pc:sldMk cId="2927631198" sldId="312"/>
            <ac:spMk id="33" creationId="{8E111AF2-D41D-AD3E-5D8D-B43AD90AA0DF}"/>
          </ac:spMkLst>
        </pc:spChg>
        <pc:spChg chg="add mod">
          <ac:chgData name="Narayan, Geetha" userId="96d071fb-7f4b-43d4-a677-7b6e889b6633" providerId="ADAL" clId="{0DF3ADA4-68F3-4C7F-8F06-0D36C1BC0697}" dt="2025-10-13T01:37:09.377" v="170" actId="20577"/>
          <ac:spMkLst>
            <pc:docMk/>
            <pc:sldMk cId="2927631198" sldId="312"/>
            <ac:spMk id="35" creationId="{DBFD1DA5-A7F1-3342-DFF6-4FD98D405D72}"/>
          </ac:spMkLst>
        </pc:spChg>
        <pc:grpChg chg="mod">
          <ac:chgData name="Narayan, Geetha" userId="96d071fb-7f4b-43d4-a677-7b6e889b6633" providerId="ADAL" clId="{0DF3ADA4-68F3-4C7F-8F06-0D36C1BC0697}" dt="2025-10-13T01:36:42.942" v="150" actId="1076"/>
          <ac:grpSpMkLst>
            <pc:docMk/>
            <pc:sldMk cId="2927631198" sldId="312"/>
            <ac:grpSpMk id="29" creationId="{69E03D11-A8A1-C214-B140-F0BB8947B8AF}"/>
          </ac:grpSpMkLst>
        </pc:grpChg>
        <pc:graphicFrameChg chg="add del">
          <ac:chgData name="Narayan, Geetha" userId="96d071fb-7f4b-43d4-a677-7b6e889b6633" providerId="ADAL" clId="{0DF3ADA4-68F3-4C7F-8F06-0D36C1BC0697}" dt="2025-10-13T01:31:24.236" v="91" actId="3680"/>
          <ac:graphicFrameMkLst>
            <pc:docMk/>
            <pc:sldMk cId="2927631198" sldId="312"/>
            <ac:graphicFrameMk id="30" creationId="{92019EED-3EA7-895A-59AA-85C8EA287C6D}"/>
          </ac:graphicFrameMkLst>
        </pc:graphicFrameChg>
        <pc:graphicFrameChg chg="add mod modGraphic">
          <ac:chgData name="Narayan, Geetha" userId="96d071fb-7f4b-43d4-a677-7b6e889b6633" providerId="ADAL" clId="{0DF3ADA4-68F3-4C7F-8F06-0D36C1BC0697}" dt="2025-10-13T01:37:29.849" v="173"/>
          <ac:graphicFrameMkLst>
            <pc:docMk/>
            <pc:sldMk cId="2927631198" sldId="312"/>
            <ac:graphicFrameMk id="31" creationId="{A938F400-740F-E039-6490-D6FE37CA00D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  <a:p>
            <a:r>
              <a:rPr lang="en-US" dirty="0"/>
              <a:t>LLRF Workshop 2025, Newport News, 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EDF20C-58E6-BBC1-3838-5B40FD2E6771}"/>
              </a:ext>
            </a:extLst>
          </p:cNvPr>
          <p:cNvSpPr/>
          <p:nvPr userDrawn="1"/>
        </p:nvSpPr>
        <p:spPr>
          <a:xfrm>
            <a:off x="744595" y="189785"/>
            <a:ext cx="3048000" cy="10160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AI-generated content may be incorrect.">
            <a:extLst>
              <a:ext uri="{FF2B5EF4-FFF2-40B4-BE49-F238E27FC236}">
                <a16:creationId xmlns:a16="http://schemas.microsoft.com/office/drawing/2014/main" id="{96996DBB-5DC1-1645-0D3B-3D5BE8CF11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3175" y="271065"/>
            <a:ext cx="291084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Text">
            <a:extLst>
              <a:ext uri="{FF2B5EF4-FFF2-40B4-BE49-F238E27FC236}">
                <a16:creationId xmlns:a16="http://schemas.microsoft.com/office/drawing/2014/main" id="{1A703562-8724-994F-1160-FF47064CC5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199" y="5577123"/>
            <a:ext cx="2221354" cy="6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">
            <a:extLst>
              <a:ext uri="{FF2B5EF4-FFF2-40B4-BE49-F238E27FC236}">
                <a16:creationId xmlns:a16="http://schemas.microsoft.com/office/drawing/2014/main" id="{2534E36C-3810-4899-678D-1294A7D841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81262" y="6188460"/>
            <a:ext cx="2119393" cy="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microsoft.com/office/2007/relationships/hdphoto" Target="../media/hdphoto1.wdp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105829"/>
            <a:ext cx="10334625" cy="1323171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Overview of EIC RF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October 13,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cs typeface="Arial"/>
              </a:rPr>
              <a:t>Geetha Narayan</a:t>
            </a:r>
          </a:p>
          <a:p>
            <a:r>
              <a:rPr lang="en-US" sz="2000" dirty="0">
                <a:cs typeface="Arial"/>
              </a:rPr>
              <a:t>For EIC RF Controls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ADBA6-E3E6-9127-C6BD-CB04E2A60501}"/>
              </a:ext>
            </a:extLst>
          </p:cNvPr>
          <p:cNvSpPr txBox="1"/>
          <p:nvPr/>
        </p:nvSpPr>
        <p:spPr>
          <a:xfrm>
            <a:off x="478972" y="5432911"/>
            <a:ext cx="459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This work was supported by the EIC Project and the U.S. Department of Energy, Contract DE-SC0012704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5D1F70D-F04C-9A04-5CA3-DB7066F7D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062" y="866785"/>
            <a:ext cx="3939895" cy="39445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BB33AB-2EB9-29C6-D432-F41FBECCE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B65628-78D9-2BAE-09A1-90A23F1F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RF Systems Distribution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B6616-C550-D52A-78EE-7A108662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7" y="3305473"/>
            <a:ext cx="1558851" cy="148630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CC12E22-D566-702A-82BC-775212CE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329" y="4071225"/>
            <a:ext cx="1112030" cy="98476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6D98B620-A3A1-3664-C231-0971ABB61983}"/>
              </a:ext>
            </a:extLst>
          </p:cNvPr>
          <p:cNvSpPr/>
          <p:nvPr/>
        </p:nvSpPr>
        <p:spPr>
          <a:xfrm rot="5400000" flipH="1">
            <a:off x="6819842" y="3384038"/>
            <a:ext cx="644490" cy="3078420"/>
          </a:xfrm>
          <a:prstGeom prst="rightBrace">
            <a:avLst>
              <a:gd name="adj1" fmla="val 8333"/>
              <a:gd name="adj2" fmla="val 7005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31EA96-F9E6-5804-D197-C91390AEE070}"/>
              </a:ext>
            </a:extLst>
          </p:cNvPr>
          <p:cNvCxnSpPr>
            <a:cxnSpLocks/>
          </p:cNvCxnSpPr>
          <p:nvPr/>
        </p:nvCxnSpPr>
        <p:spPr>
          <a:xfrm>
            <a:off x="4584655" y="1514921"/>
            <a:ext cx="539648" cy="229378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16">
            <a:extLst>
              <a:ext uri="{FF2B5EF4-FFF2-40B4-BE49-F238E27FC236}">
                <a16:creationId xmlns:a16="http://schemas.microsoft.com/office/drawing/2014/main" id="{5941F39A-9000-9B8A-8EBE-D8F0BFEB2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2042073"/>
              </p:ext>
            </p:extLst>
          </p:nvPr>
        </p:nvGraphicFramePr>
        <p:xfrm>
          <a:off x="2612893" y="4811337"/>
          <a:ext cx="2079423" cy="7391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1186">
                  <a:extLst>
                    <a:ext uri="{9D8B030D-6E8A-4147-A177-3AD203B41FA5}">
                      <a16:colId xmlns:a16="http://schemas.microsoft.com/office/drawing/2014/main" val="3779145137"/>
                    </a:ext>
                  </a:extLst>
                </a:gridCol>
                <a:gridCol w="751881">
                  <a:extLst>
                    <a:ext uri="{9D8B030D-6E8A-4147-A177-3AD203B41FA5}">
                      <a16:colId xmlns:a16="http://schemas.microsoft.com/office/drawing/2014/main" val="2938954856"/>
                    </a:ext>
                  </a:extLst>
                </a:gridCol>
                <a:gridCol w="796356">
                  <a:extLst>
                    <a:ext uri="{9D8B030D-6E8A-4147-A177-3AD203B41FA5}">
                      <a16:colId xmlns:a16="http://schemas.microsoft.com/office/drawing/2014/main" val="620744415"/>
                    </a:ext>
                  </a:extLst>
                </a:gridCol>
              </a:tblGrid>
              <a:tr h="339782">
                <a:tc>
                  <a:txBody>
                    <a:bodyPr/>
                    <a:lstStyle/>
                    <a:p>
                      <a:pPr algn="l"/>
                      <a:r>
                        <a:rPr lang="en-US" sz="700"/>
                        <a:t>Crab Cavities</a:t>
                      </a:r>
                    </a:p>
                    <a:p>
                      <a:pPr algn="l"/>
                      <a:r>
                        <a:rPr lang="en-US" sz="700"/>
                        <a:t>(per IR)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HSR</a:t>
                      </a:r>
                    </a:p>
                    <a:p>
                      <a:pPr algn="ctr"/>
                      <a:r>
                        <a:rPr lang="en-US" sz="700" dirty="0"/>
                        <a:t>(Cavities/CMs)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ESR</a:t>
                      </a:r>
                    </a:p>
                    <a:p>
                      <a:pPr algn="ctr"/>
                      <a:r>
                        <a:rPr lang="en-US" sz="700"/>
                        <a:t>(Cavities/CMs)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93701169"/>
                  </a:ext>
                </a:extLst>
              </a:tr>
              <a:tr h="155334">
                <a:tc>
                  <a:txBody>
                    <a:bodyPr/>
                    <a:lstStyle/>
                    <a:p>
                      <a:pPr algn="l"/>
                      <a:r>
                        <a:rPr lang="en-US" sz="700"/>
                        <a:t>197 MHz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8/4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–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3280298"/>
                  </a:ext>
                </a:extLst>
              </a:tr>
              <a:tr h="155334">
                <a:tc>
                  <a:txBody>
                    <a:bodyPr/>
                    <a:lstStyle/>
                    <a:p>
                      <a:pPr algn="l"/>
                      <a:r>
                        <a:rPr lang="en-US" sz="700"/>
                        <a:t>394 MHz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4/4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2/2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71241724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52EE45-6737-9E5B-6D3E-692D07CB5F00}"/>
              </a:ext>
            </a:extLst>
          </p:cNvPr>
          <p:cNvCxnSpPr>
            <a:cxnSpLocks/>
            <a:stCxn id="8" idx="1"/>
          </p:cNvCxnSpPr>
          <p:nvPr/>
        </p:nvCxnSpPr>
        <p:spPr>
          <a:xfrm flipV="1">
            <a:off x="6524679" y="2520147"/>
            <a:ext cx="834239" cy="2080856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E7D4C2A-0668-D785-6A84-C8119E164C57}"/>
              </a:ext>
            </a:extLst>
          </p:cNvPr>
          <p:cNvSpPr/>
          <p:nvPr/>
        </p:nvSpPr>
        <p:spPr>
          <a:xfrm>
            <a:off x="4068734" y="926250"/>
            <a:ext cx="504124" cy="3730868"/>
          </a:xfrm>
          <a:prstGeom prst="rightBrace">
            <a:avLst>
              <a:gd name="adj1" fmla="val 8333"/>
              <a:gd name="adj2" fmla="val 15741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BC15A0-124F-DC6E-D3B8-581988974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20" y="4170510"/>
            <a:ext cx="609416" cy="9382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C95EA-420F-4369-B2FA-06A4F0564DCA}"/>
              </a:ext>
            </a:extLst>
          </p:cNvPr>
          <p:cNvSpPr txBox="1"/>
          <p:nvPr/>
        </p:nvSpPr>
        <p:spPr>
          <a:xfrm>
            <a:off x="10645642" y="4199956"/>
            <a:ext cx="147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Bunch Splitting </a:t>
            </a:r>
            <a:r>
              <a:rPr lang="en-US" altLang="zh-CN" sz="1200" dirty="0"/>
              <a:t>(New)</a:t>
            </a:r>
          </a:p>
          <a:p>
            <a:r>
              <a:rPr lang="en-US" altLang="zh-CN" sz="1200" dirty="0"/>
              <a:t> 49.2 MHz NCRF </a:t>
            </a:r>
          </a:p>
          <a:p>
            <a:r>
              <a:rPr lang="en-US" altLang="zh-CN" sz="1200" dirty="0"/>
              <a:t> 98.5 MHz NCRF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AB8A4-CEAA-98D8-501E-C6D47BEAB88C}"/>
              </a:ext>
            </a:extLst>
          </p:cNvPr>
          <p:cNvSpPr txBox="1"/>
          <p:nvPr/>
        </p:nvSpPr>
        <p:spPr>
          <a:xfrm>
            <a:off x="8878599" y="925923"/>
            <a:ext cx="213687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/>
              <a:t>Low-Energy Cooler- IR02 </a:t>
            </a:r>
          </a:p>
          <a:p>
            <a:r>
              <a:rPr lang="en-US" sz="1200" dirty="0"/>
              <a:t> 197 QWR NCRF, </a:t>
            </a:r>
          </a:p>
          <a:p>
            <a:r>
              <a:rPr lang="en-US" sz="1200" dirty="0"/>
              <a:t> 591 NCRF,</a:t>
            </a:r>
          </a:p>
          <a:p>
            <a:r>
              <a:rPr lang="en-US" sz="1200" dirty="0"/>
              <a:t> 24 MHz NCRF,</a:t>
            </a:r>
          </a:p>
          <a:p>
            <a:r>
              <a:rPr lang="en-US" sz="1200" dirty="0">
                <a:cs typeface="Arial"/>
              </a:rPr>
              <a:t> 591 MHz Deflecting Cavity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2FEC8790-085D-F4B0-26E9-B973487DC7A7}"/>
              </a:ext>
            </a:extLst>
          </p:cNvPr>
          <p:cNvSpPr/>
          <p:nvPr/>
        </p:nvSpPr>
        <p:spPr>
          <a:xfrm>
            <a:off x="8611158" y="936277"/>
            <a:ext cx="412341" cy="989154"/>
          </a:xfrm>
          <a:prstGeom prst="leftBrace">
            <a:avLst>
              <a:gd name="adj1" fmla="val 18599"/>
              <a:gd name="adj2" fmla="val 30209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136039-01BC-085A-0602-5C566BBB9B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186823" y="1235091"/>
            <a:ext cx="1424335" cy="593396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C90F27AF-5DE2-E588-8583-C4C34E82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74" y="2560320"/>
            <a:ext cx="1874909" cy="11621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1">
            <a:extLst>
              <a:ext uri="{FF2B5EF4-FFF2-40B4-BE49-F238E27FC236}">
                <a16:creationId xmlns:a16="http://schemas.microsoft.com/office/drawing/2014/main" id="{D3A523FE-2590-E7A5-97D5-A0A278CE7A4B}"/>
              </a:ext>
            </a:extLst>
          </p:cNvPr>
          <p:cNvGrpSpPr>
            <a:grpSpLocks noChangeAspect="1"/>
          </p:cNvGrpSpPr>
          <p:nvPr/>
        </p:nvGrpSpPr>
        <p:grpSpPr>
          <a:xfrm>
            <a:off x="8900387" y="2497948"/>
            <a:ext cx="1552876" cy="1622484"/>
            <a:chOff x="8301743" y="2602265"/>
            <a:chExt cx="2070501" cy="21633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625FA79-D738-2C33-C008-D93E42A63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834" y="2602265"/>
              <a:ext cx="1703514" cy="12776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4F43DE-15FA-5BC7-C8FC-98E7A911C38B}"/>
                </a:ext>
              </a:extLst>
            </p:cNvPr>
            <p:cNvSpPr txBox="1"/>
            <p:nvPr/>
          </p:nvSpPr>
          <p:spPr>
            <a:xfrm>
              <a:off x="8301743" y="3903805"/>
              <a:ext cx="2070501" cy="86177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CN" sz="1200" b="1" dirty="0">
                  <a:ea typeface="黑体"/>
                </a:rPr>
                <a:t>RHIC – </a:t>
              </a:r>
              <a:r>
                <a:rPr lang="en-US" altLang="zh-CN" sz="1200" dirty="0">
                  <a:ea typeface="黑体"/>
                </a:rPr>
                <a:t>28</a:t>
              </a:r>
              <a:r>
                <a:rPr lang="en-US" altLang="zh-CN" sz="1200" b="1" dirty="0">
                  <a:ea typeface="黑体"/>
                </a:rPr>
                <a:t> </a:t>
              </a:r>
              <a:r>
                <a:rPr lang="en-US" altLang="zh-CN" sz="1200" dirty="0">
                  <a:ea typeface="黑体"/>
                </a:rPr>
                <a:t>MHz acceleration cavity (Modify and Reuse)</a:t>
              </a:r>
              <a:endParaRPr lang="en-US" sz="1200" b="1" dirty="0">
                <a:ea typeface="黑体"/>
              </a:endParaRPr>
            </a:p>
          </p:txBody>
        </p: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0079DA8A-BF42-506F-BE06-07184C6B8ACE}"/>
              </a:ext>
            </a:extLst>
          </p:cNvPr>
          <p:cNvSpPr/>
          <p:nvPr/>
        </p:nvSpPr>
        <p:spPr>
          <a:xfrm>
            <a:off x="8598435" y="2151612"/>
            <a:ext cx="473894" cy="4262617"/>
          </a:xfrm>
          <a:prstGeom prst="leftBrace">
            <a:avLst>
              <a:gd name="adj1" fmla="val 18599"/>
              <a:gd name="adj2" fmla="val 4963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5AF7B3-FFBD-2275-A9BB-476ED8EB085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7026154" y="2979653"/>
            <a:ext cx="1572281" cy="1287752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FF45B4-A5A6-9369-9F4D-FFB0A91AAA1C}"/>
              </a:ext>
            </a:extLst>
          </p:cNvPr>
          <p:cNvSpPr txBox="1"/>
          <p:nvPr/>
        </p:nvSpPr>
        <p:spPr>
          <a:xfrm>
            <a:off x="10363200" y="35594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24.6 MHz Capture &amp; Accel Cavity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981BB-CFE4-0011-B528-A2BAF9CD5134}"/>
              </a:ext>
            </a:extLst>
          </p:cNvPr>
          <p:cNvSpPr txBox="1"/>
          <p:nvPr/>
        </p:nvSpPr>
        <p:spPr>
          <a:xfrm>
            <a:off x="254187" y="1016622"/>
            <a:ext cx="2139246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The Project is pre-CD2 and in the design phase.</a:t>
            </a:r>
          </a:p>
          <a:p>
            <a:pPr algn="ctr"/>
            <a:r>
              <a:rPr lang="en-US" sz="1400" dirty="0"/>
              <a:t>Many systems are still developing.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4985DB-89BA-C794-76F3-F3D9FAFADC9C}"/>
              </a:ext>
            </a:extLst>
          </p:cNvPr>
          <p:cNvSpPr txBox="1"/>
          <p:nvPr/>
        </p:nvSpPr>
        <p:spPr>
          <a:xfrm>
            <a:off x="4483692" y="4887581"/>
            <a:ext cx="806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IR06</a:t>
            </a:r>
            <a:endParaRPr lang="en-US" sz="1200" b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E1DEEB-CC13-CE5C-440B-E733F6FD9B1A}"/>
              </a:ext>
            </a:extLst>
          </p:cNvPr>
          <p:cNvCxnSpPr>
            <a:cxnSpLocks/>
          </p:cNvCxnSpPr>
          <p:nvPr/>
        </p:nvCxnSpPr>
        <p:spPr>
          <a:xfrm>
            <a:off x="10281591" y="3076368"/>
            <a:ext cx="43720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143C84C-2FA4-6CC9-9264-1DC47ED82ADE}"/>
              </a:ext>
            </a:extLst>
          </p:cNvPr>
          <p:cNvSpPr txBox="1"/>
          <p:nvPr/>
        </p:nvSpPr>
        <p:spPr>
          <a:xfrm>
            <a:off x="372691" y="4128281"/>
            <a:ext cx="2095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New LLRF clocking scheme reduces phase noise for 197 MHz RF</a:t>
            </a:r>
          </a:p>
          <a:p>
            <a:pPr algn="ctr"/>
            <a:endParaRPr lang="en-US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C69106-C787-6991-6E89-45B9ABEFDB83}"/>
              </a:ext>
            </a:extLst>
          </p:cNvPr>
          <p:cNvSpPr txBox="1"/>
          <p:nvPr/>
        </p:nvSpPr>
        <p:spPr>
          <a:xfrm>
            <a:off x="346634" y="2013371"/>
            <a:ext cx="191326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1200" b="1" dirty="0">
                <a:ea typeface="黑体"/>
              </a:rPr>
              <a:t>400 kW Solid State Amplifier</a:t>
            </a:r>
            <a:endParaRPr lang="en-US" sz="1200" b="1" dirty="0"/>
          </a:p>
        </p:txBody>
      </p:sp>
      <p:pic>
        <p:nvPicPr>
          <p:cNvPr id="30" name="Picture 29" descr="A large silver cylinder on a white surface&#10;&#10;Description automatically generated">
            <a:extLst>
              <a:ext uri="{FF2B5EF4-FFF2-40B4-BE49-F238E27FC236}">
                <a16:creationId xmlns:a16="http://schemas.microsoft.com/office/drawing/2014/main" id="{3097EE89-4111-1D81-35B5-0CA28FC3A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511" y="967984"/>
            <a:ext cx="1862476" cy="10476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416C5C-A05B-3EA0-7619-8F62B257C6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8795" y="2428345"/>
            <a:ext cx="1292803" cy="10815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BA87FB-73C2-AB02-ACC3-4756CC728C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835" y="903255"/>
            <a:ext cx="980365" cy="145448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A50444-041E-63A2-0A75-40D52098F495}"/>
              </a:ext>
            </a:extLst>
          </p:cNvPr>
          <p:cNvCxnSpPr>
            <a:cxnSpLocks/>
          </p:cNvCxnSpPr>
          <p:nvPr/>
        </p:nvCxnSpPr>
        <p:spPr>
          <a:xfrm>
            <a:off x="10487028" y="1506843"/>
            <a:ext cx="570241" cy="1615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>
            <a:extLst>
              <a:ext uri="{FF2B5EF4-FFF2-40B4-BE49-F238E27FC236}">
                <a16:creationId xmlns:a16="http://schemas.microsoft.com/office/drawing/2014/main" id="{75B2EC54-CF6C-545B-A722-C4C01091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7" b="91421" l="4907" r="95249">
                        <a14:foregroundMark x1="9579" y1="60819" x2="4907" y2="57875"/>
                        <a14:foregroundMark x1="5841" y1="60563" x2="11604" y2="67862"/>
                        <a14:foregroundMark x1="46417" y1="71831" x2="46417" y2="67093"/>
                        <a14:foregroundMark x1="45950" y1="90013" x2="47586" y2="91805"/>
                        <a14:foregroundMark x1="66355" y1="71063" x2="62773" y2="63252"/>
                        <a14:foregroundMark x1="44470" y1="71319" x2="45794" y2="70551"/>
                        <a14:foregroundMark x1="46106" y1="70551" x2="46106" y2="70551"/>
                        <a14:foregroundMark x1="47118" y1="69398" x2="47586" y2="67350"/>
                        <a14:foregroundMark x1="47586" y1="67350" x2="47586" y2="67350"/>
                        <a14:foregroundMark x1="47586" y1="68118" x2="46963" y2="73752"/>
                        <a14:foregroundMark x1="46807" y1="64661" x2="42056" y2="61844"/>
                        <a14:foregroundMark x1="42212" y1="57875" x2="44003" y2="64020"/>
                        <a14:foregroundMark x1="94860" y1="38156" x2="93536" y2="35980"/>
                        <a14:foregroundMark x1="95327" y1="39181" x2="88084" y2="26761"/>
                        <a14:foregroundMark x1="88084" y1="26761" x2="85748" y2="25480"/>
                        <a14:foregroundMark x1="80685" y1="15749" x2="80685" y2="10883"/>
                        <a14:foregroundMark x1="75000" y1="10627" x2="74844" y2="4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56176" y="4924128"/>
            <a:ext cx="1733356" cy="129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799F6F9-C860-F216-EE96-6CDF01B14B81}"/>
              </a:ext>
            </a:extLst>
          </p:cNvPr>
          <p:cNvSpPr txBox="1"/>
          <p:nvPr/>
        </p:nvSpPr>
        <p:spPr>
          <a:xfrm>
            <a:off x="5306508" y="5090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RCS</a:t>
            </a:r>
          </a:p>
          <a:p>
            <a:pPr algn="ctr"/>
            <a:r>
              <a:rPr lang="en-US" altLang="zh-CN" sz="1200" dirty="0"/>
              <a:t>591 MHz 5-Cell Cavity Cryomodules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61ECD9-89C0-8BCB-C724-930363C46AFE}"/>
              </a:ext>
            </a:extLst>
          </p:cNvPr>
          <p:cNvSpPr txBox="1"/>
          <p:nvPr/>
        </p:nvSpPr>
        <p:spPr>
          <a:xfrm>
            <a:off x="9126777" y="2243148"/>
            <a:ext cx="265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/>
              <a:t>HSR NCRF – IR04</a:t>
            </a:r>
            <a:endParaRPr lang="en-US" sz="1200" b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4D456E-7728-04A3-BAF9-70270CC1A2B8}"/>
              </a:ext>
            </a:extLst>
          </p:cNvPr>
          <p:cNvSpPr txBox="1"/>
          <p:nvPr/>
        </p:nvSpPr>
        <p:spPr>
          <a:xfrm>
            <a:off x="2364326" y="2005314"/>
            <a:ext cx="2037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Electron Storage Ring  &amp; Hadron Storage Ring – IR10</a:t>
            </a:r>
          </a:p>
          <a:p>
            <a:r>
              <a:rPr lang="en-US" altLang="zh-CN" sz="1100" dirty="0"/>
              <a:t>591 MHz 800 kW 2 K</a:t>
            </a:r>
          </a:p>
          <a:p>
            <a:r>
              <a:rPr lang="en-US" altLang="zh-CN" sz="1100" dirty="0"/>
              <a:t>1-Cell Cavity Cryomodules </a:t>
            </a:r>
          </a:p>
          <a:p>
            <a:r>
              <a:rPr lang="en-US" altLang="zh-CN" sz="1100" dirty="0"/>
              <a:t>ESR = 9 CMs, 18 Cav</a:t>
            </a:r>
          </a:p>
          <a:p>
            <a:r>
              <a:rPr lang="en-US" sz="1100" dirty="0"/>
              <a:t>HSR = 3 CMs, 6 Cav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4F9F240-5372-DD75-EC11-22B88A5ED75C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887167" y="3317512"/>
            <a:ext cx="1096730" cy="1570069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6C05BD1-5F9F-353A-31A1-93AA8E90A8A8}"/>
              </a:ext>
            </a:extLst>
          </p:cNvPr>
          <p:cNvSpPr txBox="1"/>
          <p:nvPr/>
        </p:nvSpPr>
        <p:spPr>
          <a:xfrm>
            <a:off x="5524097" y="6061052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c/o: Zack Conway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F75FCFE-1316-50F0-E5BA-39A30AC91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3955" y="5164580"/>
            <a:ext cx="1608564" cy="102162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94B5653-D6A1-5ACC-C1B4-944339FA9239}"/>
              </a:ext>
            </a:extLst>
          </p:cNvPr>
          <p:cNvSpPr txBox="1"/>
          <p:nvPr/>
        </p:nvSpPr>
        <p:spPr>
          <a:xfrm>
            <a:off x="10645642" y="5240703"/>
            <a:ext cx="1421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a typeface="黑体"/>
              </a:rPr>
              <a:t>RHIC – </a:t>
            </a:r>
            <a:r>
              <a:rPr lang="en-US" altLang="zh-CN" sz="1200" dirty="0">
                <a:ea typeface="黑体"/>
              </a:rPr>
              <a:t>197</a:t>
            </a:r>
            <a:r>
              <a:rPr lang="en-US" altLang="zh-CN" sz="1200" b="1" dirty="0">
                <a:ea typeface="黑体"/>
              </a:rPr>
              <a:t> </a:t>
            </a:r>
            <a:r>
              <a:rPr lang="en-US" altLang="zh-CN" sz="1200" dirty="0">
                <a:ea typeface="黑体"/>
              </a:rPr>
              <a:t>MHz NCRF capture &amp; acceleration cavity (Reuse)</a:t>
            </a:r>
            <a:endParaRPr lang="en-US" sz="1200" b="1" dirty="0">
              <a:ea typeface="黑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EFC37-1342-08DB-14E8-70540F848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476" b="79254" l="6449" r="94393">
                        <a14:foregroundMark x1="94393" y1="66900" x2="87383" y2="79021"/>
                        <a14:foregroundMark x1="91121" y1="65734" x2="87196" y2="79487"/>
                        <a14:foregroundMark x1="92897" y1="67599" x2="84953" y2="64802"/>
                        <a14:foregroundMark x1="86822" y1="67832" x2="91495" y2="69231"/>
                        <a14:foregroundMark x1="81682" y1="58042" x2="82336" y2="63403"/>
                        <a14:foregroundMark x1="82617" y1="59441" x2="81869" y2="62005"/>
                        <a14:foregroundMark x1="17196" y1="37063" x2="6449" y2="40793"/>
                        <a14:foregroundMark x1="6449" y1="40793" x2="13458" y2="48951"/>
                        <a14:foregroundMark x1="14579" y1="34732" x2="12710" y2="32168"/>
                        <a14:foregroundMark x1="11589" y1="28438" x2="12150" y2="28205"/>
                        <a14:foregroundMark x1="14112" y1="48019" x2="11495" y2="50816"/>
                        <a14:foregroundMark x1="11869" y1="50583" x2="13271" y2="41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70" t="17975" b="14698"/>
          <a:stretch/>
        </p:blipFill>
        <p:spPr bwMode="auto">
          <a:xfrm rot="21006091">
            <a:off x="2497044" y="5459741"/>
            <a:ext cx="2850246" cy="7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83642CC-74A4-ECCA-5C3E-393E0D5A2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970" y="4717632"/>
            <a:ext cx="2206519" cy="9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8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4239A-A7A6-A3DB-34B6-A0A3E60AB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6471-58AA-D7C7-5EEF-947DBAB4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IR-10 Layout with RF Support Building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C7E86F-B024-0918-9503-A0989A8A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193845"/>
            <a:ext cx="4632960" cy="21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981AE-B031-D4C5-1FD8-E33C12201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87" y="3429000"/>
            <a:ext cx="9583449" cy="2640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7C98A-C699-9245-EC44-AC443AB7B6DD}"/>
              </a:ext>
            </a:extLst>
          </p:cNvPr>
          <p:cNvSpPr txBox="1"/>
          <p:nvPr/>
        </p:nvSpPr>
        <p:spPr>
          <a:xfrm>
            <a:off x="6095999" y="5880889"/>
            <a:ext cx="17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EIC Machine Center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B8C7DFC-1B5B-B941-F183-3D6BA7B76F11}"/>
              </a:ext>
            </a:extLst>
          </p:cNvPr>
          <p:cNvSpPr/>
          <p:nvPr/>
        </p:nvSpPr>
        <p:spPr>
          <a:xfrm>
            <a:off x="6731234" y="6148004"/>
            <a:ext cx="175154" cy="3077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8C92C4-64B7-B181-142A-BB7B223B99EA}"/>
              </a:ext>
            </a:extLst>
          </p:cNvPr>
          <p:cNvSpPr/>
          <p:nvPr/>
        </p:nvSpPr>
        <p:spPr>
          <a:xfrm>
            <a:off x="7070277" y="5522747"/>
            <a:ext cx="1289952" cy="5029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1B6B89D-1482-DDA1-C4C4-8E7D8ED59DFB}"/>
              </a:ext>
            </a:extLst>
          </p:cNvPr>
          <p:cNvSpPr/>
          <p:nvPr/>
        </p:nvSpPr>
        <p:spPr>
          <a:xfrm>
            <a:off x="2575831" y="5271287"/>
            <a:ext cx="1395277" cy="5029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A184CC-3484-3DBC-6C4A-6D0DF70DDB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8" t="6004" r="4843" b="24863"/>
          <a:stretch>
            <a:fillRect/>
          </a:stretch>
        </p:blipFill>
        <p:spPr>
          <a:xfrm>
            <a:off x="7445828" y="1074805"/>
            <a:ext cx="4288800" cy="2137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BB7D1D-722E-7D06-99E9-3BC09F92284E}"/>
              </a:ext>
            </a:extLst>
          </p:cNvPr>
          <p:cNvSpPr txBox="1"/>
          <p:nvPr/>
        </p:nvSpPr>
        <p:spPr>
          <a:xfrm>
            <a:off x="9733003" y="6009504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G. Dacos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BD0D04-1013-2C3F-998C-DE0F46BDC8AA}"/>
              </a:ext>
            </a:extLst>
          </p:cNvPr>
          <p:cNvCxnSpPr>
            <a:cxnSpLocks/>
          </p:cNvCxnSpPr>
          <p:nvPr/>
        </p:nvCxnSpPr>
        <p:spPr>
          <a:xfrm>
            <a:off x="2246811" y="2880006"/>
            <a:ext cx="921204" cy="165716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420452-8D4A-AD32-5DD3-38CFDBCD6150}"/>
              </a:ext>
            </a:extLst>
          </p:cNvPr>
          <p:cNvCxnSpPr>
            <a:cxnSpLocks/>
          </p:cNvCxnSpPr>
          <p:nvPr/>
        </p:nvCxnSpPr>
        <p:spPr>
          <a:xfrm>
            <a:off x="4824549" y="1733404"/>
            <a:ext cx="4981302" cy="274280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44F561-5A86-442C-76FE-08A7E78DC3D8}"/>
              </a:ext>
            </a:extLst>
          </p:cNvPr>
          <p:cNvCxnSpPr>
            <a:cxnSpLocks/>
          </p:cNvCxnSpPr>
          <p:nvPr/>
        </p:nvCxnSpPr>
        <p:spPr>
          <a:xfrm flipV="1">
            <a:off x="3849189" y="1031083"/>
            <a:ext cx="3596639" cy="1397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635B41-2F7D-7E24-7213-31EF5F302BDE}"/>
              </a:ext>
            </a:extLst>
          </p:cNvPr>
          <p:cNvCxnSpPr>
            <a:cxnSpLocks/>
          </p:cNvCxnSpPr>
          <p:nvPr/>
        </p:nvCxnSpPr>
        <p:spPr>
          <a:xfrm>
            <a:off x="4554583" y="1532709"/>
            <a:ext cx="2891245" cy="12528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60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B3E7B-C96F-A9F7-84C6-A3FF90E35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B7E70B-721D-A640-D6F5-E39A5F9A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Systems and Quantities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70E98F-4B2D-B3D7-3890-E632E67B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923857"/>
            <a:ext cx="9560720" cy="514072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3FA5AED-67D8-9754-F4F2-443D239F9E25}"/>
              </a:ext>
            </a:extLst>
          </p:cNvPr>
          <p:cNvGrpSpPr/>
          <p:nvPr/>
        </p:nvGrpSpPr>
        <p:grpSpPr>
          <a:xfrm>
            <a:off x="10033771" y="2349528"/>
            <a:ext cx="1856598" cy="954107"/>
            <a:chOff x="10033771" y="2349528"/>
            <a:chExt cx="1856598" cy="95410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D10C1B-C8DC-E9A3-C97E-A84009FF1CD4}"/>
                </a:ext>
              </a:extLst>
            </p:cNvPr>
            <p:cNvSpPr/>
            <p:nvPr/>
          </p:nvSpPr>
          <p:spPr>
            <a:xfrm>
              <a:off x="10033771" y="2349528"/>
              <a:ext cx="1856598" cy="95410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E4B592-DC24-B905-5790-1226AE81DC3F}"/>
                </a:ext>
              </a:extLst>
            </p:cNvPr>
            <p:cNvSpPr txBox="1"/>
            <p:nvPr/>
          </p:nvSpPr>
          <p:spPr>
            <a:xfrm>
              <a:off x="10033771" y="2349528"/>
              <a:ext cx="1856598" cy="9541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 range:</a:t>
              </a:r>
            </a:p>
            <a:p>
              <a:r>
                <a:rPr lang="en-US" sz="1400" dirty="0"/>
                <a:t>24.6 MHz to 2.8 GHz</a:t>
              </a:r>
            </a:p>
            <a:p>
              <a:endParaRPr lang="en-US" sz="1400" dirty="0"/>
            </a:p>
            <a:p>
              <a:r>
                <a:rPr lang="en-US" sz="1400" dirty="0"/>
                <a:t>Total # cavities: 106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4E12AA-3921-A120-1E94-1338C1E4D4F6}"/>
              </a:ext>
            </a:extLst>
          </p:cNvPr>
          <p:cNvSpPr txBox="1"/>
          <p:nvPr/>
        </p:nvSpPr>
        <p:spPr>
          <a:xfrm>
            <a:off x="10123736" y="3494217"/>
            <a:ext cx="1676667" cy="630942"/>
          </a:xfrm>
          <a:prstGeom prst="rect">
            <a:avLst/>
          </a:prstGeom>
          <a:solidFill>
            <a:schemeClr val="bg1"/>
          </a:solidFill>
          <a:ln w="63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* </a:t>
            </a:r>
            <a:r>
              <a:rPr lang="en-US" sz="1050" dirty="0"/>
              <a:t>The Project is pre-CD2 Many systems are still developing.</a:t>
            </a:r>
          </a:p>
        </p:txBody>
      </p:sp>
    </p:spTree>
    <p:extLst>
      <p:ext uri="{BB962C8B-B14F-4D97-AF65-F5344CB8AC3E}">
        <p14:creationId xmlns:p14="http://schemas.microsoft.com/office/powerpoint/2010/main" val="920928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E2C35-AD40-2148-8802-689286F84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9C773-57EE-EB0F-4A88-E14DC1A0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RF Systems – RF Controls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BE67A06-8F80-582F-673C-6DF09E3FD5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653" y="1252642"/>
            <a:ext cx="4302206" cy="43768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</a:rPr>
              <a:t>EIC RF Controls development is an outgrowth of decades of </a:t>
            </a:r>
            <a:r>
              <a:rPr lang="en-US" sz="1400" b="1" dirty="0">
                <a:latin typeface="Arial (Body)"/>
              </a:rPr>
              <a:t>RHIC LLRF </a:t>
            </a:r>
            <a:r>
              <a:rPr lang="en-US" sz="1400" dirty="0">
                <a:latin typeface="Arial (Body)"/>
              </a:rPr>
              <a:t>and </a:t>
            </a:r>
            <a:r>
              <a:rPr lang="en-US" sz="1400" b="1" dirty="0">
                <a:latin typeface="Arial (Body)"/>
              </a:rPr>
              <a:t>CEBAF LLRF </a:t>
            </a:r>
            <a:r>
              <a:rPr lang="en-US" sz="1400" dirty="0">
                <a:latin typeface="Arial (Body)"/>
              </a:rPr>
              <a:t>development.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</a:rPr>
              <a:t>PIP-II </a:t>
            </a: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1400" dirty="0">
                <a:latin typeface="Arial (Body)"/>
              </a:rPr>
              <a:t> Linac LLRF System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</a:rPr>
              <a:t>LCLS-II </a:t>
            </a: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→ Linac LLRF System</a:t>
            </a:r>
            <a:endParaRPr lang="en-US" sz="1400" dirty="0">
              <a:latin typeface="Arial (Body)"/>
            </a:endParaRP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</a:rPr>
              <a:t>SNS </a:t>
            </a: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→ Accumulator Ring RF System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RF Controls for the EIC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Synchronization of many accelerators.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LLRF, machine protection, monitoring, interfaces (cryogenics, vacuum, </a:t>
            </a:r>
            <a:r>
              <a:rPr lang="en-US" sz="1400" dirty="0" err="1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Leveraging both teams’ excellence for EIC</a:t>
            </a: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77CDEA-DD83-7198-78E0-39BA2132A9B2}"/>
              </a:ext>
            </a:extLst>
          </p:cNvPr>
          <p:cNvGrpSpPr/>
          <p:nvPr/>
        </p:nvGrpSpPr>
        <p:grpSpPr>
          <a:xfrm>
            <a:off x="4410861" y="1195020"/>
            <a:ext cx="7267024" cy="5100162"/>
            <a:chOff x="4319605" y="1254258"/>
            <a:chExt cx="7267024" cy="5100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B0A1B3-C14C-B5B2-3BEF-47F9F80F5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44057" y="1666499"/>
              <a:ext cx="2969926" cy="14849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200B8A-0F86-1C96-8447-535D6015842F}"/>
                </a:ext>
              </a:extLst>
            </p:cNvPr>
            <p:cNvSpPr txBox="1"/>
            <p:nvPr/>
          </p:nvSpPr>
          <p:spPr>
            <a:xfrm>
              <a:off x="4493302" y="1254258"/>
              <a:ext cx="3226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RHIC LLRF Platform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34AD05-1822-AD61-4970-32A58AE93C00}"/>
                </a:ext>
              </a:extLst>
            </p:cNvPr>
            <p:cNvSpPr txBox="1"/>
            <p:nvPr/>
          </p:nvSpPr>
          <p:spPr>
            <a:xfrm>
              <a:off x="4319605" y="3634190"/>
              <a:ext cx="381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JLAB LLRF Field Controller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647CFA-66F3-8D5E-FC7A-CCDCB9F2ABFA}"/>
                </a:ext>
              </a:extLst>
            </p:cNvPr>
            <p:cNvSpPr txBox="1"/>
            <p:nvPr/>
          </p:nvSpPr>
          <p:spPr>
            <a:xfrm>
              <a:off x="6906212" y="6077421"/>
              <a:ext cx="17626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c/o: R. Bachimanchi</a:t>
              </a:r>
            </a:p>
          </p:txBody>
        </p:sp>
        <p:pic>
          <p:nvPicPr>
            <p:cNvPr id="12" name="Graphic 11" descr="Chevron arrows with solid fill">
              <a:extLst>
                <a:ext uri="{FF2B5EF4-FFF2-40B4-BE49-F238E27FC236}">
                  <a16:creationId xmlns:a16="http://schemas.microsoft.com/office/drawing/2014/main" id="{3B8BAA3D-E029-A5BA-73D7-74F724288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03958">
              <a:off x="7012592" y="4687652"/>
              <a:ext cx="914400" cy="7543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5E8F69-C296-A49D-7437-A8DB27AE94FB}"/>
                </a:ext>
              </a:extLst>
            </p:cNvPr>
            <p:cNvSpPr txBox="1"/>
            <p:nvPr/>
          </p:nvSpPr>
          <p:spPr>
            <a:xfrm>
              <a:off x="8753641" y="1311880"/>
              <a:ext cx="26431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latin typeface="Arial"/>
                  <a:cs typeface="Arial"/>
                </a:rPr>
                <a:t>EIC Common Platform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83CB9DB-4E25-48F3-E4BA-A9CD0922B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0453" y="3967913"/>
              <a:ext cx="2174995" cy="20099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957C87-3D88-37B2-DEF4-9DBBD4D04B9B}"/>
                </a:ext>
              </a:extLst>
            </p:cNvPr>
            <p:cNvSpPr txBox="1"/>
            <p:nvPr/>
          </p:nvSpPr>
          <p:spPr>
            <a:xfrm>
              <a:off x="7591643" y="4220410"/>
              <a:ext cx="2093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EIC RF Digitizer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9DFE03-1D3E-2749-382D-D1B9AEE79E02}"/>
                </a:ext>
              </a:extLst>
            </p:cNvPr>
            <p:cNvSpPr txBox="1"/>
            <p:nvPr/>
          </p:nvSpPr>
          <p:spPr>
            <a:xfrm>
              <a:off x="9747600" y="4118377"/>
              <a:ext cx="1839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c/o: K. Mernick</a:t>
              </a:r>
            </a:p>
          </p:txBody>
        </p:sp>
        <p:pic>
          <p:nvPicPr>
            <p:cNvPr id="20" name="Graphic 19" descr="Chevron arrows with solid fill">
              <a:extLst>
                <a:ext uri="{FF2B5EF4-FFF2-40B4-BE49-F238E27FC236}">
                  <a16:creationId xmlns:a16="http://schemas.microsoft.com/office/drawing/2014/main" id="{01436AA6-72FA-E2D0-7972-41BE7084A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03958">
              <a:off x="7711949" y="2205297"/>
              <a:ext cx="914400" cy="75172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42F206-5A78-E07E-FF09-95C4A8391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916" y="1354536"/>
            <a:ext cx="3499502" cy="2954542"/>
          </a:xfrm>
          <a:prstGeom prst="rect">
            <a:avLst/>
          </a:prstGeom>
        </p:spPr>
      </p:pic>
      <p:pic>
        <p:nvPicPr>
          <p:cNvPr id="21" name="Graphic 20" descr="Chevron arrows with solid fill">
            <a:extLst>
              <a:ext uri="{FF2B5EF4-FFF2-40B4-BE49-F238E27FC236}">
                <a16:creationId xmlns:a16="http://schemas.microsoft.com/office/drawing/2014/main" id="{751AA58D-94B9-5905-777D-9EE736A1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02394">
            <a:off x="9068963" y="3492035"/>
            <a:ext cx="914400" cy="782795"/>
          </a:xfrm>
          <a:prstGeom prst="rect">
            <a:avLst/>
          </a:prstGeom>
        </p:spPr>
      </p:pic>
      <p:pic>
        <p:nvPicPr>
          <p:cNvPr id="24" name="Picture 23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9963693C-D1C0-B896-4B51-2F66BC3C05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540" r="5241"/>
          <a:stretch>
            <a:fillRect/>
          </a:stretch>
        </p:blipFill>
        <p:spPr>
          <a:xfrm rot="17191574">
            <a:off x="7992586" y="4673464"/>
            <a:ext cx="1473827" cy="134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DAF14-EFE3-E9A2-C962-4E178B760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B5B4D1-71A4-987D-5CAB-EC061275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LLRF – Modular and Scalable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32505-A3AC-7A4D-C013-77487593D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41" y="1578536"/>
            <a:ext cx="4058547" cy="2743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CECB06-DD4C-74B5-FAF9-EDAA20AE55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9" b="21944"/>
          <a:stretch>
            <a:fillRect/>
          </a:stretch>
        </p:blipFill>
        <p:spPr>
          <a:xfrm>
            <a:off x="1336123" y="1014627"/>
            <a:ext cx="3064119" cy="652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1C0F1-BA5B-F273-9C4D-F70251A1D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444" y="1589681"/>
            <a:ext cx="5591578" cy="2686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E374E-021E-CE8E-E9D0-4C64761279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981"/>
          <a:stretch>
            <a:fillRect/>
          </a:stretch>
        </p:blipFill>
        <p:spPr>
          <a:xfrm>
            <a:off x="6700317" y="936920"/>
            <a:ext cx="2885969" cy="652762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3B6F9E8-0416-9E4C-78A5-272165AB9A93}"/>
              </a:ext>
            </a:extLst>
          </p:cNvPr>
          <p:cNvSpPr/>
          <p:nvPr/>
        </p:nvSpPr>
        <p:spPr>
          <a:xfrm>
            <a:off x="4622148" y="2854753"/>
            <a:ext cx="1317457" cy="5113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9A7275-D569-3CDB-C1A0-DCB17B1B55A3}"/>
              </a:ext>
            </a:extLst>
          </p:cNvPr>
          <p:cNvSpPr/>
          <p:nvPr/>
        </p:nvSpPr>
        <p:spPr>
          <a:xfrm>
            <a:off x="8240181" y="1016667"/>
            <a:ext cx="234616" cy="13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0EF3DD-3AC9-4122-E33A-AE9608C9D072}"/>
              </a:ext>
            </a:extLst>
          </p:cNvPr>
          <p:cNvSpPr txBox="1"/>
          <p:nvPr/>
        </p:nvSpPr>
        <p:spPr>
          <a:xfrm>
            <a:off x="5186780" y="4299264"/>
            <a:ext cx="2418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Resonance and Interlock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CA7C49-6370-FB09-1804-27FDF238156E}"/>
              </a:ext>
            </a:extLst>
          </p:cNvPr>
          <p:cNvSpPr txBox="1"/>
          <p:nvPr/>
        </p:nvSpPr>
        <p:spPr>
          <a:xfrm>
            <a:off x="6555964" y="6440895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J. Latshaw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503238-345E-F248-2954-F3EAF590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581" y="5019759"/>
            <a:ext cx="766453" cy="102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AD6B3E-06BA-95F7-898F-F04567FA7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085" y="4630121"/>
            <a:ext cx="1775646" cy="1822335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9206326-3009-B0E3-D5FA-9DD0C56523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0181" y="4214411"/>
            <a:ext cx="1951924" cy="537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4 Ch Upconverter</a:t>
            </a:r>
            <a:endParaRPr lang="en-US" sz="1200" dirty="0">
              <a:cs typeface="Arial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200" dirty="0">
                <a:cs typeface="Arial"/>
              </a:rPr>
              <a:t>8 Ch Downconverter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F7D09B-A3E0-7251-8480-4A815B11A769}"/>
              </a:ext>
            </a:extLst>
          </p:cNvPr>
          <p:cNvCxnSpPr>
            <a:cxnSpLocks/>
          </p:cNvCxnSpPr>
          <p:nvPr/>
        </p:nvCxnSpPr>
        <p:spPr>
          <a:xfrm flipH="1" flipV="1">
            <a:off x="9984205" y="4108784"/>
            <a:ext cx="328007" cy="10660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D9D173-2B27-AF3B-04BD-171166C19233}"/>
              </a:ext>
            </a:extLst>
          </p:cNvPr>
          <p:cNvCxnSpPr>
            <a:cxnSpLocks/>
          </p:cNvCxnSpPr>
          <p:nvPr/>
        </p:nvCxnSpPr>
        <p:spPr>
          <a:xfrm flipH="1" flipV="1">
            <a:off x="6808804" y="3786996"/>
            <a:ext cx="1579540" cy="8548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CE5176A-4129-34D5-11F7-641D6D9AAFE0}"/>
              </a:ext>
            </a:extLst>
          </p:cNvPr>
          <p:cNvSpPr txBox="1"/>
          <p:nvPr/>
        </p:nvSpPr>
        <p:spPr>
          <a:xfrm>
            <a:off x="10197817" y="4783036"/>
            <a:ext cx="1172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200" dirty="0"/>
              <a:t>LO Generator</a:t>
            </a:r>
            <a:endParaRPr lang="en-US" sz="1200" dirty="0"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1D1023-1DD0-7B0F-269D-9F3641940D0B}"/>
              </a:ext>
            </a:extLst>
          </p:cNvPr>
          <p:cNvSpPr txBox="1"/>
          <p:nvPr/>
        </p:nvSpPr>
        <p:spPr>
          <a:xfrm>
            <a:off x="9857017" y="6072144"/>
            <a:ext cx="989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J. Settle</a:t>
            </a:r>
          </a:p>
        </p:txBody>
      </p:sp>
      <p:pic>
        <p:nvPicPr>
          <p:cNvPr id="6" name="Picture 5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6B42F02D-A81B-964B-E44F-ADA18181DE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42" t="6344" r="2061" b="2585"/>
          <a:stretch>
            <a:fillRect/>
          </a:stretch>
        </p:blipFill>
        <p:spPr>
          <a:xfrm>
            <a:off x="4996441" y="4585025"/>
            <a:ext cx="2602133" cy="18674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D90C2C-6758-4A95-A9D0-6F44FADF066C}"/>
              </a:ext>
            </a:extLst>
          </p:cNvPr>
          <p:cNvCxnSpPr>
            <a:cxnSpLocks/>
          </p:cNvCxnSpPr>
          <p:nvPr/>
        </p:nvCxnSpPr>
        <p:spPr>
          <a:xfrm flipH="1" flipV="1">
            <a:off x="3908312" y="3265714"/>
            <a:ext cx="1304631" cy="1376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9E1F007-5CF6-A74B-636D-89B6CEFC5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69" y="4406743"/>
            <a:ext cx="2325189" cy="1745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CCF64B-DE89-6572-7C45-E30AC736A813}"/>
              </a:ext>
            </a:extLst>
          </p:cNvPr>
          <p:cNvSpPr txBox="1"/>
          <p:nvPr/>
        </p:nvSpPr>
        <p:spPr>
          <a:xfrm>
            <a:off x="1521585" y="5846037"/>
            <a:ext cx="16720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c/o S. Tajne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34D246-D1EE-DA39-D7CA-BD22DC7B04C3}"/>
              </a:ext>
            </a:extLst>
          </p:cNvPr>
          <p:cNvSpPr txBox="1"/>
          <p:nvPr/>
        </p:nvSpPr>
        <p:spPr>
          <a:xfrm>
            <a:off x="694055" y="4285202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Extended Carrier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5F8DE3-821F-5282-A793-BC5ADA52348D}"/>
              </a:ext>
            </a:extLst>
          </p:cNvPr>
          <p:cNvCxnSpPr>
            <a:cxnSpLocks/>
          </p:cNvCxnSpPr>
          <p:nvPr/>
        </p:nvCxnSpPr>
        <p:spPr>
          <a:xfrm flipV="1">
            <a:off x="1871457" y="2778034"/>
            <a:ext cx="1402966" cy="20050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69510BD0-DCC5-0F2C-55E8-C70DD9F0ED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0576" y="4630121"/>
            <a:ext cx="1774195" cy="1220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48DC90-97D2-DF1C-048F-27AA5636A119}"/>
              </a:ext>
            </a:extLst>
          </p:cNvPr>
          <p:cNvSpPr txBox="1"/>
          <p:nvPr/>
        </p:nvSpPr>
        <p:spPr>
          <a:xfrm>
            <a:off x="2986926" y="5771109"/>
            <a:ext cx="16720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c/o K. Hernandez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532E72-FB74-6BF0-F45A-A9F585C1D8FB}"/>
              </a:ext>
            </a:extLst>
          </p:cNvPr>
          <p:cNvSpPr txBox="1"/>
          <p:nvPr/>
        </p:nvSpPr>
        <p:spPr>
          <a:xfrm>
            <a:off x="3564302" y="4491621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Digital I/O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868AC4-1073-0611-A640-90A3CF6D3261}"/>
              </a:ext>
            </a:extLst>
          </p:cNvPr>
          <p:cNvCxnSpPr>
            <a:cxnSpLocks/>
          </p:cNvCxnSpPr>
          <p:nvPr/>
        </p:nvCxnSpPr>
        <p:spPr>
          <a:xfrm flipV="1">
            <a:off x="3341752" y="3089000"/>
            <a:ext cx="185172" cy="18325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070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939388A-69FE-21F1-6FF4-807F81F36D3A}"/>
              </a:ext>
            </a:extLst>
          </p:cNvPr>
          <p:cNvSpPr/>
          <p:nvPr/>
        </p:nvSpPr>
        <p:spPr>
          <a:xfrm>
            <a:off x="462579" y="4324854"/>
            <a:ext cx="2604717" cy="16305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F2EB5-BE09-D794-A6BF-7242C0D5D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79809F-657B-0F70-7206-0697F276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Controls Tests in Progress</a:t>
            </a:r>
          </a:p>
        </p:txBody>
      </p:sp>
      <p:pic>
        <p:nvPicPr>
          <p:cNvPr id="5" name="Picture 4" descr="A room with a large cabinet with electronic equipment&#10;&#10;Description automatically generated with medium confidence">
            <a:extLst>
              <a:ext uri="{FF2B5EF4-FFF2-40B4-BE49-F238E27FC236}">
                <a16:creationId xmlns:a16="http://schemas.microsoft.com/office/drawing/2014/main" id="{6FA0BFAE-E158-F5AE-65DC-C0BBBC03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450" b="27764"/>
          <a:stretch/>
        </p:blipFill>
        <p:spPr>
          <a:xfrm>
            <a:off x="1464318" y="1436176"/>
            <a:ext cx="3378201" cy="192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81D7F-81F4-B6BF-9EB1-E9CF7C2E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40" y="4374844"/>
            <a:ext cx="2465993" cy="1530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23B68B-EB2C-1A0C-9622-AB0DE2AC1A83}"/>
              </a:ext>
            </a:extLst>
          </p:cNvPr>
          <p:cNvSpPr txBox="1"/>
          <p:nvPr/>
        </p:nvSpPr>
        <p:spPr>
          <a:xfrm>
            <a:off x="570529" y="869757"/>
            <a:ext cx="6174588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Analog Cavity Emulator and FPGA Cavity Simulator (BNL) </a:t>
            </a:r>
          </a:p>
          <a:p>
            <a:r>
              <a:rPr lang="en-US" sz="1400" b="1" dirty="0"/>
              <a:t>           – </a:t>
            </a:r>
            <a:r>
              <a:rPr lang="en-US" sz="1400" dirty="0"/>
              <a:t>enabling </a:t>
            </a:r>
            <a:r>
              <a:rPr lang="en-US" sz="1400" dirty="0">
                <a:effectLst/>
                <a:ea typeface="Batang"/>
              </a:rPr>
              <a:t>early development of LLRF</a:t>
            </a:r>
            <a:endParaRPr lang="en-US" sz="1400" dirty="0">
              <a:ea typeface="Batang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E82E3-89E5-3BE2-649F-3AE587C289B6}"/>
              </a:ext>
            </a:extLst>
          </p:cNvPr>
          <p:cNvSpPr txBox="1"/>
          <p:nvPr/>
        </p:nvSpPr>
        <p:spPr>
          <a:xfrm>
            <a:off x="376456" y="5943525"/>
            <a:ext cx="1201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F. Severino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33F57B-D6C2-D8CF-AAF1-ADBCBB0E0A1B}"/>
              </a:ext>
            </a:extLst>
          </p:cNvPr>
          <p:cNvSpPr txBox="1"/>
          <p:nvPr/>
        </p:nvSpPr>
        <p:spPr>
          <a:xfrm>
            <a:off x="9237325" y="3240685"/>
            <a:ext cx="989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J. Settle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2BD08-34C3-5DEB-EFE1-EC161C8DDB0D}"/>
              </a:ext>
            </a:extLst>
          </p:cNvPr>
          <p:cNvSpPr txBox="1"/>
          <p:nvPr/>
        </p:nvSpPr>
        <p:spPr>
          <a:xfrm>
            <a:off x="1763214" y="3416031"/>
            <a:ext cx="1570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 A. Singh, S. Mai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8A9D83-BC16-418B-7332-583987EE523F}"/>
              </a:ext>
            </a:extLst>
          </p:cNvPr>
          <p:cNvGrpSpPr/>
          <p:nvPr/>
        </p:nvGrpSpPr>
        <p:grpSpPr>
          <a:xfrm>
            <a:off x="3153419" y="4239422"/>
            <a:ext cx="2856459" cy="1857992"/>
            <a:chOff x="8090263" y="3603101"/>
            <a:chExt cx="3872241" cy="24648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2283A4-3BF2-7FDB-EC3B-3A0C4D22BE3D}"/>
                </a:ext>
              </a:extLst>
            </p:cNvPr>
            <p:cNvSpPr/>
            <p:nvPr/>
          </p:nvSpPr>
          <p:spPr>
            <a:xfrm>
              <a:off x="8090263" y="3603101"/>
              <a:ext cx="3872241" cy="24648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C235ED-DB18-34B8-AD9E-22CB0C59D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8371" y="3727280"/>
              <a:ext cx="3630801" cy="2186633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663F695-38D5-ED04-92C3-D5339A15D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027" y="1206375"/>
            <a:ext cx="1682912" cy="21341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70B4191-4F92-C3E8-999A-07260FC5FFA4}"/>
              </a:ext>
            </a:extLst>
          </p:cNvPr>
          <p:cNvSpPr txBox="1"/>
          <p:nvPr/>
        </p:nvSpPr>
        <p:spPr>
          <a:xfrm>
            <a:off x="533537" y="3721769"/>
            <a:ext cx="5301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Evaluating </a:t>
            </a:r>
            <a:r>
              <a:rPr lang="en-US" sz="1400" dirty="0">
                <a:ea typeface="Aptos" panose="020B0004020202020204" pitchFamily="34" charset="0"/>
              </a:rPr>
              <a:t>AD9164 </a:t>
            </a:r>
            <a:r>
              <a:rPr lang="en-US" sz="1400" dirty="0"/>
              <a:t>DAC @ 197MHz for Crab Cavity (BNL) requirements with an u</a:t>
            </a:r>
            <a:r>
              <a:rPr lang="en-US" sz="1400" dirty="0">
                <a:ea typeface="Aptos" panose="020B0004020202020204" pitchFamily="34" charset="0"/>
              </a:rPr>
              <a:t>ltra-low phase noise</a:t>
            </a:r>
            <a:r>
              <a:rPr lang="en-US" sz="1400" dirty="0"/>
              <a:t> Wenzel </a:t>
            </a:r>
            <a:r>
              <a:rPr lang="en-US" sz="1400" dirty="0">
                <a:ea typeface="Aptos" panose="020B0004020202020204" pitchFamily="34" charset="0"/>
              </a:rPr>
              <a:t>source </a:t>
            </a:r>
            <a:endParaRPr lang="en-US" sz="1400" b="1" dirty="0">
              <a:cs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75" y="1383488"/>
            <a:ext cx="3264703" cy="183239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1DF0343-92BF-AE2A-B9F4-8BE94FEE3FB7}"/>
              </a:ext>
            </a:extLst>
          </p:cNvPr>
          <p:cNvSpPr txBox="1"/>
          <p:nvPr/>
        </p:nvSpPr>
        <p:spPr>
          <a:xfrm>
            <a:off x="6548846" y="886074"/>
            <a:ext cx="5521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/>
              </a:rPr>
              <a:t>Residual Noise Test on Analog Down Converters (JLAB)</a:t>
            </a:r>
            <a:endParaRPr lang="en-US" sz="1400" dirty="0"/>
          </a:p>
        </p:txBody>
      </p:sp>
      <p:pic>
        <p:nvPicPr>
          <p:cNvPr id="51" name="Picture 50" descr="A picture containing text, indoor, cluttered, miller&#10;&#10;AI-generated content may be incorrect.">
            <a:extLst>
              <a:ext uri="{FF2B5EF4-FFF2-40B4-BE49-F238E27FC236}">
                <a16:creationId xmlns:a16="http://schemas.microsoft.com/office/drawing/2014/main" id="{8C1CC565-3F70-7AE8-4296-B84F56C67C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221" t="9297" b="20072"/>
          <a:stretch>
            <a:fillRect/>
          </a:stretch>
        </p:blipFill>
        <p:spPr>
          <a:xfrm>
            <a:off x="7286443" y="4445321"/>
            <a:ext cx="2769928" cy="177256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77212F3-FE8B-3D4B-1FFE-3025F48446AF}"/>
              </a:ext>
            </a:extLst>
          </p:cNvPr>
          <p:cNvSpPr txBox="1"/>
          <p:nvPr/>
        </p:nvSpPr>
        <p:spPr>
          <a:xfrm>
            <a:off x="6636316" y="3668327"/>
            <a:ext cx="5521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JLAB Arc Detector – 591MHz FPC Mockup Test (BNL &amp; JLAB) </a:t>
            </a:r>
          </a:p>
          <a:p>
            <a:r>
              <a:rPr lang="en-US" sz="1400" dirty="0"/>
              <a:t>      using RHIC ADO to EPICS bridge for </a:t>
            </a:r>
          </a:p>
          <a:p>
            <a:r>
              <a:rPr lang="en-US" sz="1400" dirty="0"/>
              <a:t>      data monitoring and logging</a:t>
            </a:r>
          </a:p>
          <a:p>
            <a:r>
              <a:rPr lang="en-US" sz="1400" dirty="0"/>
              <a:t>    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81F391-1B56-9EA7-28C0-1EC3A1883363}"/>
              </a:ext>
            </a:extLst>
          </p:cNvPr>
          <p:cNvSpPr txBox="1"/>
          <p:nvPr/>
        </p:nvSpPr>
        <p:spPr>
          <a:xfrm>
            <a:off x="8147064" y="6221281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K. Fahey</a:t>
            </a:r>
          </a:p>
        </p:txBody>
      </p:sp>
      <p:pic>
        <p:nvPicPr>
          <p:cNvPr id="55" name="Picture 54" descr="Table&#10;&#10;AI-generated content may be incorrect.">
            <a:extLst>
              <a:ext uri="{FF2B5EF4-FFF2-40B4-BE49-F238E27FC236}">
                <a16:creationId xmlns:a16="http://schemas.microsoft.com/office/drawing/2014/main" id="{9F9A9E40-DF16-3A26-8ED0-8B6173C0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7404" y="4193429"/>
            <a:ext cx="1109033" cy="2314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22B6FE-DF68-86E1-441E-9B04D7C6C16C}"/>
              </a:ext>
            </a:extLst>
          </p:cNvPr>
          <p:cNvSpPr txBox="1"/>
          <p:nvPr/>
        </p:nvSpPr>
        <p:spPr>
          <a:xfrm>
            <a:off x="4643443" y="6109645"/>
            <a:ext cx="19054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c/o M. McCooey</a:t>
            </a:r>
          </a:p>
        </p:txBody>
      </p:sp>
    </p:spTree>
    <p:extLst>
      <p:ext uri="{BB962C8B-B14F-4D97-AF65-F5344CB8AC3E}">
        <p14:creationId xmlns:p14="http://schemas.microsoft.com/office/powerpoint/2010/main" val="220559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B38D39-41B2-6C75-E13F-D8669412A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DC04E5-4883-6C70-F27C-4BB1F71E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view from RHIC APEX Studies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08E35-DF18-A499-3DCA-A2B3EFE5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95" y="4555718"/>
            <a:ext cx="3925491" cy="1473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BFBAD-737A-B28B-7F70-D4241D5C0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962" y="4511867"/>
            <a:ext cx="4135056" cy="2071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16CC1-BBAE-F75D-4322-D12CDF500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454" y="2102237"/>
            <a:ext cx="3073328" cy="1428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63C05-2E3C-E063-526A-B63A064C9AB9}"/>
              </a:ext>
            </a:extLst>
          </p:cNvPr>
          <p:cNvSpPr txBox="1"/>
          <p:nvPr/>
        </p:nvSpPr>
        <p:spPr>
          <a:xfrm>
            <a:off x="531222" y="996602"/>
            <a:ext cx="378822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Goal</a:t>
            </a:r>
            <a:r>
              <a:rPr lang="en-US" sz="1400" dirty="0"/>
              <a:t>: </a:t>
            </a:r>
          </a:p>
          <a:p>
            <a:r>
              <a:rPr lang="en-US" sz="1400" dirty="0"/>
              <a:t>        Measure and compensate for transient beam loading in RHIC yellow 28MHz accelerating cavity</a:t>
            </a:r>
          </a:p>
          <a:p>
            <a:endParaRPr lang="en-US" sz="1400" dirty="0"/>
          </a:p>
          <a:p>
            <a:r>
              <a:rPr lang="en-US" sz="1400" b="1" dirty="0"/>
              <a:t>Designs under Test</a:t>
            </a:r>
            <a:r>
              <a:rPr lang="en-US" sz="1400" dirty="0"/>
              <a:t>: </a:t>
            </a:r>
          </a:p>
          <a:p>
            <a:r>
              <a:rPr lang="en-US" sz="1400" dirty="0"/>
              <a:t>        One-Turn Delay Feedback</a:t>
            </a:r>
          </a:p>
          <a:p>
            <a:r>
              <a:rPr lang="en-US" sz="1400" dirty="0"/>
              <a:t>        Feed Forward compensation</a:t>
            </a:r>
          </a:p>
          <a:p>
            <a:r>
              <a:rPr lang="en-US" sz="1400" dirty="0"/>
              <a:t>        Digital Network Analyzer (DNA)</a:t>
            </a:r>
          </a:p>
          <a:p>
            <a:r>
              <a:rPr lang="en-US" sz="1400" dirty="0"/>
              <a:t>        Bunch-by-bunch ADC </a:t>
            </a:r>
          </a:p>
          <a:p>
            <a:r>
              <a:rPr lang="en-US" sz="1400" dirty="0"/>
              <a:t>        (amplitude and phase measurement)</a:t>
            </a:r>
          </a:p>
          <a:p>
            <a:endParaRPr lang="en-US" sz="1400" dirty="0"/>
          </a:p>
          <a:p>
            <a:r>
              <a:rPr lang="en-US" sz="1400" b="1" dirty="0"/>
              <a:t>Date:</a:t>
            </a:r>
            <a:r>
              <a:rPr lang="en-US" sz="1400" dirty="0"/>
              <a:t> 9/17/2025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56F9A-F6DC-FA3A-4E38-09D9391CE0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26" b="4250"/>
          <a:stretch>
            <a:fillRect/>
          </a:stretch>
        </p:blipFill>
        <p:spPr>
          <a:xfrm>
            <a:off x="4319451" y="1114696"/>
            <a:ext cx="4135056" cy="28128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A08F7A-DD07-54C2-CD04-62243AA4F8E9}"/>
              </a:ext>
            </a:extLst>
          </p:cNvPr>
          <p:cNvSpPr txBox="1"/>
          <p:nvPr/>
        </p:nvSpPr>
        <p:spPr>
          <a:xfrm>
            <a:off x="8714218" y="1336732"/>
            <a:ext cx="28417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To tune the loop, DNA is used in an iterative process, to take measurements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Model parameters are tweaked until response fits the measurement.</a:t>
            </a:r>
            <a:endParaRPr lang="en-US" sz="800" b="1" strike="noStrike" spc="-1" dirty="0"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317CF-4653-1919-23DC-51DDB9BD6A5A}"/>
              </a:ext>
            </a:extLst>
          </p:cNvPr>
          <p:cNvSpPr txBox="1"/>
          <p:nvPr/>
        </p:nvSpPr>
        <p:spPr>
          <a:xfrm>
            <a:off x="645725" y="3916543"/>
            <a:ext cx="490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Digital Network Analyzer used to measure the System Response </a:t>
            </a:r>
          </a:p>
          <a:p>
            <a:r>
              <a:rPr lang="en-US" sz="1200" dirty="0"/>
              <a:t>      Blue -&gt; error in analog loop </a:t>
            </a:r>
          </a:p>
          <a:p>
            <a:r>
              <a:rPr lang="en-US" sz="1200" dirty="0"/>
              <a:t>      Orange -&gt;  correction after 2.5 ns cable addition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92251-7C5A-CD6F-D8D1-C48E37FC18EA}"/>
              </a:ext>
            </a:extLst>
          </p:cNvPr>
          <p:cNvSpPr txBox="1"/>
          <p:nvPr/>
        </p:nvSpPr>
        <p:spPr>
          <a:xfrm>
            <a:off x="7512424" y="3954406"/>
            <a:ext cx="4143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LiberationSans"/>
              </a:rPr>
              <a:t>C</a:t>
            </a:r>
            <a:r>
              <a:rPr lang="en-US" sz="1200" b="0" i="0" u="none" strike="noStrike" baseline="0" dirty="0">
                <a:latin typeface="LiberationSans"/>
              </a:rPr>
              <a:t>losed-loop</a:t>
            </a:r>
            <a:r>
              <a:rPr lang="en-US" sz="1200" dirty="0">
                <a:latin typeface="LiberationSans"/>
              </a:rPr>
              <a:t> </a:t>
            </a:r>
            <a:r>
              <a:rPr lang="en-US" sz="1200" b="0" i="0" u="none" strike="noStrike" baseline="0" dirty="0">
                <a:latin typeface="LiberationSans"/>
              </a:rPr>
              <a:t>system response of the 28 MHz cavity</a:t>
            </a:r>
            <a:endParaRPr lang="en-US" sz="1200" dirty="0">
              <a:latin typeface="LiberationSan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latin typeface="LiberationSans"/>
              </a:rPr>
              <a:t>PID, OTFB, and analog fast-feedback enabled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LiberationSans"/>
              </a:rPr>
              <a:t>Up to 30 dB of gain</a:t>
            </a:r>
            <a:r>
              <a:rPr lang="en-US" sz="1200" b="0" i="0" u="none" strike="noStrike" baseline="0" dirty="0">
                <a:latin typeface="LiberationSans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5345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8C0126-B53E-36A1-9963-FCDF33645BBB}"/>
              </a:ext>
            </a:extLst>
          </p:cNvPr>
          <p:cNvSpPr/>
          <p:nvPr/>
        </p:nvSpPr>
        <p:spPr>
          <a:xfrm>
            <a:off x="5811851" y="937493"/>
            <a:ext cx="5637032" cy="33239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A66769-E7D1-C5E6-DCAB-DE905B668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0253CC-5C27-EC51-5D46-B52F07EF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51921"/>
            <a:ext cx="11320118" cy="825178"/>
          </a:xfrm>
        </p:spPr>
        <p:txBody>
          <a:bodyPr>
            <a:noAutofit/>
          </a:bodyPr>
          <a:lstStyle/>
          <a:p>
            <a:r>
              <a:rPr lang="en-US" sz="3200" dirty="0"/>
              <a:t>Celebrating 25 years of RHIC and Commencement of EIC</a:t>
            </a:r>
            <a:r>
              <a:rPr lang="en-US" sz="28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59CA3-9A8E-E35C-4600-A8B9B47AE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54" y="1292732"/>
            <a:ext cx="11499850" cy="5065713"/>
          </a:xfrm>
        </p:spPr>
        <p:txBody>
          <a:bodyPr/>
          <a:lstStyle/>
          <a:p>
            <a:r>
              <a:rPr lang="en-US" dirty="0"/>
              <a:t>C-AD and EIC Management</a:t>
            </a:r>
          </a:p>
          <a:p>
            <a:r>
              <a:rPr lang="en-US" dirty="0"/>
              <a:t>Zack and Silvia (EIC RF Systems)</a:t>
            </a:r>
          </a:p>
          <a:p>
            <a:r>
              <a:rPr lang="en-US" dirty="0"/>
              <a:t>C-AD and EIC LLRF Team at BNL</a:t>
            </a:r>
          </a:p>
          <a:p>
            <a:r>
              <a:rPr lang="en-US" dirty="0"/>
              <a:t>JLAB LLRF Team</a:t>
            </a:r>
          </a:p>
          <a:p>
            <a:r>
              <a:rPr lang="en-US" dirty="0"/>
              <a:t>Advisers and well wishers</a:t>
            </a:r>
          </a:p>
          <a:p>
            <a:pPr lvl="1"/>
            <a:r>
              <a:rPr lang="en-US" dirty="0"/>
              <a:t>Curt, Tomasz, Alex Z, KSS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And many others, whose collective efforts are turning the EIC’s goal into a reality.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A1BB2-E105-55E7-179E-D5D95962A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45" y="4572654"/>
            <a:ext cx="6029467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7C4E2-29CB-686A-3B67-A9947B7D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851" y="937493"/>
            <a:ext cx="5637032" cy="33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8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E5B40-3A1F-2A39-117C-F2C12025B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F49287-640C-FB8E-2C6D-05A03501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</a:rPr>
              <a:t>Introduction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E7028B-0044-0CEF-70F1-8041CDE4514E}"/>
              </a:ext>
            </a:extLst>
          </p:cNvPr>
          <p:cNvSpPr txBox="1"/>
          <p:nvPr/>
        </p:nvSpPr>
        <p:spPr>
          <a:xfrm>
            <a:off x="462579" y="938402"/>
            <a:ext cx="11596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EIC is a unique, high-energy, high-luminosity, polarized beam collider that will be one of the most challenging and exciting accelerator complexes ever built - </a:t>
            </a:r>
            <a:r>
              <a:rPr lang="en-US" sz="2000" b="1" dirty="0"/>
              <a:t>only new collider in the next decades.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31D70-A0A3-1EEA-EC5F-FAAFDFD7FB47}"/>
              </a:ext>
            </a:extLst>
          </p:cNvPr>
          <p:cNvSpPr txBox="1"/>
          <p:nvPr/>
        </p:nvSpPr>
        <p:spPr>
          <a:xfrm>
            <a:off x="3480889" y="3158289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From RHIC to EIC</a:t>
            </a:r>
            <a:r>
              <a:rPr lang="en-US" sz="1200" b="1" dirty="0"/>
              <a:t>*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35C301-296A-A344-593F-4AEF7B247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62" y="2656473"/>
            <a:ext cx="7079044" cy="32150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2EA02BA-0FC3-EBD7-08A4-047BFB0390A5}"/>
              </a:ext>
            </a:extLst>
          </p:cNvPr>
          <p:cNvGrpSpPr/>
          <p:nvPr/>
        </p:nvGrpSpPr>
        <p:grpSpPr>
          <a:xfrm>
            <a:off x="8650333" y="3344091"/>
            <a:ext cx="3013166" cy="1698172"/>
            <a:chOff x="8821783" y="3344091"/>
            <a:chExt cx="3013166" cy="16981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2E9E10-582A-2046-F1F5-75C6393D2AC4}"/>
                </a:ext>
              </a:extLst>
            </p:cNvPr>
            <p:cNvSpPr/>
            <p:nvPr/>
          </p:nvSpPr>
          <p:spPr>
            <a:xfrm>
              <a:off x="8821783" y="3344091"/>
              <a:ext cx="3013166" cy="1698172"/>
            </a:xfrm>
            <a:prstGeom prst="rect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5EF5E6-20AA-BB7B-9F75-2802E518D6C4}"/>
                </a:ext>
              </a:extLst>
            </p:cNvPr>
            <p:cNvSpPr txBox="1"/>
            <p:nvPr/>
          </p:nvSpPr>
          <p:spPr>
            <a:xfrm>
              <a:off x="8916682" y="3429000"/>
              <a:ext cx="281273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uFill>
                    <a:solidFill>
                      <a:srgbClr val="413E40"/>
                    </a:solidFill>
                  </a:uFill>
                  <a:ea typeface="ＭＳ Ｐゴシック"/>
                  <a:cs typeface="Arial"/>
                </a:rPr>
                <a:t>“The science questions that an EIC will answer are central to completing an understanding of atoms as well as being integral to the agenda of nuclear physics today.” </a:t>
              </a:r>
              <a:r>
                <a:rPr lang="en-US" sz="1200" dirty="0">
                  <a:uFill>
                    <a:solidFill>
                      <a:srgbClr val="413E40"/>
                    </a:solidFill>
                  </a:uFill>
                  <a:ea typeface="ＭＳ Ｐゴシック"/>
                  <a:cs typeface="Arial"/>
                </a:rPr>
                <a:t>(</a:t>
              </a:r>
              <a:r>
                <a:rPr lang="en-US" sz="1200" dirty="0">
                  <a:uFill>
                    <a:solidFill>
                      <a:srgbClr val="413E40"/>
                    </a:solidFill>
                  </a:uFill>
                  <a:ea typeface="+mn-lt"/>
                  <a:cs typeface="+mn-lt"/>
                </a:rPr>
                <a:t>National Academy of Sciences, </a:t>
              </a:r>
              <a:r>
                <a:rPr lang="en-US" sz="1200" dirty="0">
                  <a:uFill>
                    <a:solidFill>
                      <a:srgbClr val="413E40"/>
                    </a:solidFill>
                  </a:uFill>
                  <a:ea typeface="ＭＳ Ｐゴシック"/>
                  <a:cs typeface="Arial"/>
                </a:rPr>
                <a:t>2018)</a:t>
              </a:r>
              <a:endParaRPr lang="en-US" sz="1200" dirty="0"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666E5F3-4142-454A-2D93-6EF18129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095" y="1945243"/>
            <a:ext cx="4709586" cy="5499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4F7D98-9DA7-B011-843E-658C8FFFAB19}"/>
              </a:ext>
            </a:extLst>
          </p:cNvPr>
          <p:cNvSpPr txBox="1"/>
          <p:nvPr/>
        </p:nvSpPr>
        <p:spPr>
          <a:xfrm>
            <a:off x="6628879" y="5831599"/>
            <a:ext cx="7986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* Not to scale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00E47-D4A1-2C1B-20A5-C9A5CE1F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596" y="5396740"/>
            <a:ext cx="1130910" cy="6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6F8E-63AE-8786-E87B-6E6E0A77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Parameters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3CEE1-3AF1-76AD-7F96-08D16FE1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130" y="960407"/>
            <a:ext cx="5633421" cy="5092379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b="1" u="sng" dirty="0">
                <a:solidFill>
                  <a:srgbClr val="05AB2D"/>
                </a:solidFill>
              </a:rPr>
              <a:t>Key Accelerator Concepts: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Ribbon-like (flat) hadron beam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/>
              <a:t>     (11:1 transverse emittance &amp; beam size ratio)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Large crossing angle </a:t>
            </a:r>
            <a:r>
              <a:rPr lang="en-US" sz="2000" dirty="0"/>
              <a:t>(25 </a:t>
            </a:r>
            <a:r>
              <a:rPr lang="en-US" sz="2000" dirty="0" err="1"/>
              <a:t>mrad</a:t>
            </a:r>
            <a:r>
              <a:rPr lang="en-US" sz="2000" dirty="0"/>
              <a:t>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Beam-beam limits for both beams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/>
              <a:t>      (0.1 e/ 0.01 p)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Spin preservation from source to collisions (protons and electrons)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Very high bunch intensities and circulating beam currents </a:t>
            </a:r>
            <a:r>
              <a:rPr lang="en-US" sz="2000" dirty="0"/>
              <a:t>(1 A (p), 2.5 A (e))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High quality beams with preserved emittance: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/>
              <a:t>      Low energy cooling (p)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dirty="0"/>
              <a:t>     + Stochastic cooling (ions)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Upgrade path: high-energy hadron cooling at collisions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43AE6-D9F0-833D-C0A7-5E498663F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42597C-92CA-9DC9-0480-A119E0136002}"/>
              </a:ext>
            </a:extLst>
          </p:cNvPr>
          <p:cNvGrpSpPr/>
          <p:nvPr/>
        </p:nvGrpSpPr>
        <p:grpSpPr>
          <a:xfrm>
            <a:off x="564330" y="908486"/>
            <a:ext cx="11281186" cy="5144301"/>
            <a:chOff x="462579" y="894190"/>
            <a:chExt cx="11281186" cy="51443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C63513-42EA-7EDA-A484-C5669C989B0B}"/>
                </a:ext>
              </a:extLst>
            </p:cNvPr>
            <p:cNvSpPr/>
            <p:nvPr/>
          </p:nvSpPr>
          <p:spPr>
            <a:xfrm>
              <a:off x="462579" y="894190"/>
              <a:ext cx="5633421" cy="514430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2ADE5D-D730-1B79-566A-87B205FC8312}"/>
                </a:ext>
              </a:extLst>
            </p:cNvPr>
            <p:cNvSpPr/>
            <p:nvPr/>
          </p:nvSpPr>
          <p:spPr>
            <a:xfrm>
              <a:off x="6110344" y="894190"/>
              <a:ext cx="5633421" cy="514430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6C0A0F4-5712-D74C-11A6-F51B7F58BFFA}"/>
              </a:ext>
            </a:extLst>
          </p:cNvPr>
          <p:cNvSpPr txBox="1">
            <a:spLocks/>
          </p:cNvSpPr>
          <p:nvPr/>
        </p:nvSpPr>
        <p:spPr>
          <a:xfrm>
            <a:off x="549986" y="960408"/>
            <a:ext cx="5633421" cy="509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tabLst>
                <a:tab pos="6454775" algn="r"/>
              </a:tabLst>
            </a:pPr>
            <a:r>
              <a:rPr lang="en-US" sz="2000" b="1" u="sng" dirty="0">
                <a:solidFill>
                  <a:srgbClr val="0066CC"/>
                </a:solidFill>
              </a:rPr>
              <a:t>Design Goals: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6454775" algn="r"/>
              </a:tabLst>
            </a:pPr>
            <a:r>
              <a:rPr lang="en-US" sz="2000" dirty="0"/>
              <a:t>High Luminosity: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  <a:tabLst>
                <a:tab pos="6454775" algn="r"/>
              </a:tabLst>
            </a:pPr>
            <a:r>
              <a:rPr lang="en-US" sz="2000" dirty="0"/>
              <a:t>          L= 10</a:t>
            </a:r>
            <a:r>
              <a:rPr lang="en-US" sz="2000" baseline="30000" dirty="0"/>
              <a:t>33</a:t>
            </a:r>
            <a:r>
              <a:rPr lang="en-US" sz="2000" dirty="0"/>
              <a:t> – 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sec</a:t>
            </a:r>
            <a:r>
              <a:rPr lang="en-US" sz="2000" baseline="30000" dirty="0"/>
              <a:t>-1</a:t>
            </a:r>
            <a:endParaRPr lang="en-US" sz="2000" dirty="0"/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6454775" algn="r"/>
              </a:tabLst>
            </a:pPr>
            <a:r>
              <a:rPr lang="en-US" sz="2000" b="1" dirty="0"/>
              <a:t>Highly Polarized Beams: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  <a:tabLst>
                <a:tab pos="6454775" algn="r"/>
              </a:tabLst>
            </a:pPr>
            <a:r>
              <a:rPr lang="en-US" sz="2000" b="1" dirty="0"/>
              <a:t>         70% </a:t>
            </a:r>
            <a:r>
              <a:rPr lang="en-US" sz="2000" dirty="0"/>
              <a:t>(electrons, protons, light ions) 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6454775" algn="r"/>
              </a:tabLst>
            </a:pPr>
            <a:r>
              <a:rPr lang="en-US" sz="2000" dirty="0"/>
              <a:t>Large Center of Mass Energy Range: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  <a:tabLst>
                <a:tab pos="6454775" algn="r"/>
              </a:tabLst>
            </a:pPr>
            <a:r>
              <a:rPr lang="en-US" sz="2000" dirty="0"/>
              <a:t>         </a:t>
            </a:r>
            <a:r>
              <a:rPr lang="en-US" sz="2000" dirty="0" err="1"/>
              <a:t>E</a:t>
            </a:r>
            <a:r>
              <a:rPr lang="en-US" sz="2000" baseline="-25000" dirty="0" err="1"/>
              <a:t>cm</a:t>
            </a:r>
            <a:r>
              <a:rPr lang="en-US" sz="2000" baseline="-25000" dirty="0"/>
              <a:t> </a:t>
            </a:r>
            <a:r>
              <a:rPr lang="en-US" sz="2000" dirty="0"/>
              <a:t>= 20 – 140 GeV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6454775" algn="r"/>
              </a:tabLst>
            </a:pPr>
            <a:r>
              <a:rPr lang="en-US" sz="2000" b="1" dirty="0"/>
              <a:t>Large Ion Species Range: 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  <a:tabLst>
                <a:tab pos="6454775" algn="r"/>
              </a:tabLst>
            </a:pPr>
            <a:r>
              <a:rPr lang="en-US" sz="2000" b="1" dirty="0"/>
              <a:t>         Protons – Uranium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6454775" algn="r"/>
              </a:tabLst>
            </a:pPr>
            <a:r>
              <a:rPr lang="en-US" sz="2000" dirty="0"/>
              <a:t>Large Detector Acceptance and Good Background Conditions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6454775" algn="r"/>
              </a:tabLst>
            </a:pPr>
            <a:r>
              <a:rPr lang="en-US" sz="2000" dirty="0"/>
              <a:t>Possibility to implement a Second Interaction Region (IR)</a:t>
            </a:r>
          </a:p>
        </p:txBody>
      </p:sp>
    </p:spTree>
    <p:extLst>
      <p:ext uri="{BB962C8B-B14F-4D97-AF65-F5344CB8AC3E}">
        <p14:creationId xmlns:p14="http://schemas.microsoft.com/office/powerpoint/2010/main" val="26835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20017-8A9E-E622-DE7B-4E989D0E7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76C678-1D71-5145-BCE1-1AB0D0949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Design Evolution</a:t>
            </a:r>
          </a:p>
        </p:txBody>
      </p:sp>
      <p:pic>
        <p:nvPicPr>
          <p:cNvPr id="5" name="Picture 4" descr="A map of a circuit&#10;&#10;Description automatically generated">
            <a:extLst>
              <a:ext uri="{FF2B5EF4-FFF2-40B4-BE49-F238E27FC236}">
                <a16:creationId xmlns:a16="http://schemas.microsoft.com/office/drawing/2014/main" id="{759213B9-2F7C-4CF3-7DDA-6D5555C59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411" y="2003956"/>
            <a:ext cx="2767369" cy="3574519"/>
          </a:xfrm>
          <a:prstGeom prst="rect">
            <a:avLst/>
          </a:prstGeom>
        </p:spPr>
      </p:pic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E6B3782D-1BD2-7682-4527-AE26C410A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933" y="2599020"/>
            <a:ext cx="3896262" cy="38962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C25215-A908-AD7C-A604-15D504A503AA}"/>
              </a:ext>
            </a:extLst>
          </p:cNvPr>
          <p:cNvGrpSpPr/>
          <p:nvPr/>
        </p:nvGrpSpPr>
        <p:grpSpPr>
          <a:xfrm>
            <a:off x="827314" y="1517853"/>
            <a:ext cx="2080513" cy="3025254"/>
            <a:chOff x="183050" y="1691559"/>
            <a:chExt cx="2051026" cy="31808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70464E-90B4-9401-A593-A35ABBD6E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22" r="3010"/>
            <a:stretch/>
          </p:blipFill>
          <p:spPr>
            <a:xfrm>
              <a:off x="183050" y="1691559"/>
              <a:ext cx="2051026" cy="31808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A33142-8C77-3AA1-5B1A-96CDAE36727F}"/>
                </a:ext>
              </a:extLst>
            </p:cNvPr>
            <p:cNvSpPr txBox="1"/>
            <p:nvPr/>
          </p:nvSpPr>
          <p:spPr>
            <a:xfrm>
              <a:off x="934383" y="2513434"/>
              <a:ext cx="862404" cy="358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RHIC</a:t>
              </a: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04B1A92-2DDA-6CBF-F22B-06FBDDBED6EA}"/>
                </a:ext>
              </a:extLst>
            </p:cNvPr>
            <p:cNvSpPr/>
            <p:nvPr/>
          </p:nvSpPr>
          <p:spPr>
            <a:xfrm>
              <a:off x="601580" y="3540615"/>
              <a:ext cx="764005" cy="933293"/>
            </a:xfrm>
            <a:prstGeom prst="arc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E6B82E-41D2-D086-903A-E2AFA550BB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rot="21216914" flipV="1">
            <a:off x="2720395" y="1855340"/>
            <a:ext cx="1778943" cy="423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9E8526-424F-73F2-FE7B-971197226324}"/>
              </a:ext>
            </a:extLst>
          </p:cNvPr>
          <p:cNvSpPr txBox="1"/>
          <p:nvPr/>
        </p:nvSpPr>
        <p:spPr>
          <a:xfrm>
            <a:off x="692271" y="918169"/>
            <a:ext cx="2769326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cs typeface="Arial"/>
              </a:rPr>
              <a:t>Hadron Storage Ring comprised of “Blue” and “Yellow” RHIC arcs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FBDD87-5969-AA28-D4A4-06D34791AB25}"/>
              </a:ext>
            </a:extLst>
          </p:cNvPr>
          <p:cNvSpPr txBox="1"/>
          <p:nvPr/>
        </p:nvSpPr>
        <p:spPr>
          <a:xfrm>
            <a:off x="4311906" y="1009560"/>
            <a:ext cx="2769326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B050"/>
                </a:solidFill>
                <a:cs typeface="Arial"/>
              </a:rPr>
              <a:t>Electron complex to be installed in existing RHIC tunnel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A0277-6EA7-44D2-76A7-035D835A9EE5}"/>
              </a:ext>
            </a:extLst>
          </p:cNvPr>
          <p:cNvSpPr txBox="1"/>
          <p:nvPr/>
        </p:nvSpPr>
        <p:spPr>
          <a:xfrm>
            <a:off x="7243036" y="943357"/>
            <a:ext cx="4920236" cy="163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C00000"/>
                </a:solidFill>
                <a:cs typeface="Arial"/>
              </a:rPr>
              <a:t>Major EIC scope changes since 2023: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cs typeface="Arial"/>
              </a:rPr>
              <a:t>New electron injector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cs typeface="Arial"/>
              </a:rPr>
              <a:t>RCS outside the RHIC tunnel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cs typeface="Arial"/>
              </a:rPr>
              <a:t>Beam Accumulator Ring (BAR)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cs typeface="Arial"/>
              </a:rPr>
              <a:t>No strong Hadron Cooling (SHC)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cs typeface="Arial"/>
              </a:rPr>
              <a:t>Add Low Energy Electron Cooling (LEC)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cs typeface="Arial"/>
              </a:rPr>
              <a:t>Stochastic cooling (SC) under consideration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393B6-87C2-3B31-3252-233EB394B5FF}"/>
              </a:ext>
            </a:extLst>
          </p:cNvPr>
          <p:cNvSpPr txBox="1"/>
          <p:nvPr/>
        </p:nvSpPr>
        <p:spPr>
          <a:xfrm>
            <a:off x="6015686" y="45839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599A52-4F97-D289-2D62-70FA4B99B1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 rot="1014323" flipV="1">
            <a:off x="6378206" y="2685436"/>
            <a:ext cx="1778943" cy="435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C2A066-6080-6871-FC82-E6CA83ABAE00}"/>
              </a:ext>
            </a:extLst>
          </p:cNvPr>
          <p:cNvSpPr txBox="1"/>
          <p:nvPr/>
        </p:nvSpPr>
        <p:spPr>
          <a:xfrm>
            <a:off x="10627442" y="56702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84B6D-B965-D58E-ADF8-40586299AE15}"/>
              </a:ext>
            </a:extLst>
          </p:cNvPr>
          <p:cNvSpPr txBox="1"/>
          <p:nvPr/>
        </p:nvSpPr>
        <p:spPr>
          <a:xfrm>
            <a:off x="4079085" y="5624097"/>
            <a:ext cx="3570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cs typeface="Arial"/>
              </a:rPr>
              <a:t>LLRF Workshop 2022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       </a:t>
            </a:r>
            <a:r>
              <a:rPr lang="en-US" sz="1200" dirty="0">
                <a:cs typeface="Arial"/>
              </a:rPr>
              <a:t>Electron-Ion Collider RF Systems, </a:t>
            </a:r>
            <a:r>
              <a:rPr lang="en-US" sz="1200" dirty="0">
                <a:latin typeface="Arial"/>
                <a:cs typeface="Arial"/>
              </a:rPr>
              <a:t>K. Mernick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73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45AAC-CF9A-8B9D-9C62-DC6FB5E16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E90B8-D436-935B-F684-AF020B42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Facility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9855B-024D-EED4-BBDB-F5A87D619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005" y="896143"/>
            <a:ext cx="5224562" cy="5065713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sz="2000" b="1" dirty="0"/>
              <a:t>Existing Accelerator Scope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7030A0"/>
                </a:solidFill>
              </a:rPr>
              <a:t>Polarized ion/proton sources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7030A0"/>
                </a:solidFill>
              </a:rPr>
              <a:t>Ion injection and acceleration systems (Linac, Booster, AGS)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2000" b="1" dirty="0"/>
              <a:t>New Scope</a:t>
            </a:r>
          </a:p>
          <a:p>
            <a:pPr marL="401638" indent="-401638">
              <a:spcAft>
                <a:spcPts val="300"/>
              </a:spcAft>
              <a:buBlip>
                <a:blip r:embed="rId2"/>
              </a:buBlip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Hadron Storage Ring </a:t>
            </a:r>
            <a:r>
              <a:rPr lang="en-US" sz="1800" dirty="0"/>
              <a:t>(40, 100 – 275 GeV)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800" dirty="0">
                <a:solidFill>
                  <a:srgbClr val="05AB2D"/>
                </a:solidFill>
              </a:rPr>
              <a:t>Electron Pre-Injector </a:t>
            </a:r>
            <a:r>
              <a:rPr lang="en-US" sz="1800" dirty="0"/>
              <a:t>(750 MeV Linac)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800" dirty="0">
                <a:solidFill>
                  <a:srgbClr val="05AB2D"/>
                </a:solidFill>
              </a:rPr>
              <a:t>Electron Rapid Cycling Synchrotron </a:t>
            </a:r>
            <a:r>
              <a:rPr lang="en-US" sz="1800" dirty="0"/>
              <a:t>(0.75 GeV – Top Energy) 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Electron Storage Ring </a:t>
            </a:r>
            <a:r>
              <a:rPr lang="en-US" sz="1800" dirty="0"/>
              <a:t>(5 GeV – 18 GeV)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altLang="zh-CN" sz="1800" dirty="0">
                <a:solidFill>
                  <a:schemeClr val="accent2"/>
                </a:solidFill>
              </a:rPr>
              <a:t>Interaction Region</a:t>
            </a:r>
            <a:r>
              <a:rPr lang="en-US" altLang="zh-CN" sz="1800" dirty="0"/>
              <a:t>, Provision for a 2</a:t>
            </a:r>
            <a:r>
              <a:rPr lang="en-US" altLang="zh-CN" sz="1800" baseline="30000" dirty="0"/>
              <a:t>nd</a:t>
            </a:r>
            <a:endParaRPr lang="en-US" altLang="zh-CN" sz="1800" dirty="0"/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Hadron Injection Cooling System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800" dirty="0">
                <a:solidFill>
                  <a:schemeClr val="accent2"/>
                </a:solidFill>
              </a:rPr>
              <a:t>General Purpose Collider Detector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D09D8-A3BF-B0BA-85C7-8AF105D13380}"/>
              </a:ext>
            </a:extLst>
          </p:cNvPr>
          <p:cNvSpPr txBox="1"/>
          <p:nvPr/>
        </p:nvSpPr>
        <p:spPr>
          <a:xfrm>
            <a:off x="9782448" y="6336013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c/o </a:t>
            </a:r>
            <a:r>
              <a:rPr lang="en-US" sz="1400" dirty="0" err="1"/>
              <a:t>S.Nagaitsev</a:t>
            </a:r>
            <a:endParaRPr lang="en-US" sz="1400" dirty="0"/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51866223-A2F6-BAAB-235E-413AFB13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218" y="1059895"/>
            <a:ext cx="5245116" cy="52451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8B1705-3B92-D5F4-5140-1DCCCA6FEF14}"/>
              </a:ext>
            </a:extLst>
          </p:cNvPr>
          <p:cNvSpPr/>
          <p:nvPr/>
        </p:nvSpPr>
        <p:spPr>
          <a:xfrm>
            <a:off x="7895412" y="3879135"/>
            <a:ext cx="803669" cy="64393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21F844-E12A-12C6-2340-7C8FBF4BC778}"/>
              </a:ext>
            </a:extLst>
          </p:cNvPr>
          <p:cNvSpPr/>
          <p:nvPr/>
        </p:nvSpPr>
        <p:spPr>
          <a:xfrm rot="-3540000">
            <a:off x="9623445" y="2785418"/>
            <a:ext cx="1609417" cy="1477924"/>
          </a:xfrm>
          <a:prstGeom prst="rect">
            <a:avLst/>
          </a:prstGeom>
          <a:noFill/>
          <a:ln w="76200">
            <a:solidFill>
              <a:srgbClr val="05A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3806F305-03A5-2DC6-91EE-BE7FDB4FFB68}"/>
              </a:ext>
            </a:extLst>
          </p:cNvPr>
          <p:cNvSpPr txBox="1"/>
          <p:nvPr/>
        </p:nvSpPr>
        <p:spPr>
          <a:xfrm>
            <a:off x="6622013" y="1515741"/>
            <a:ext cx="59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7CEF72-162B-D0F1-9130-33892F6D64D2}"/>
              </a:ext>
            </a:extLst>
          </p:cNvPr>
          <p:cNvSpPr/>
          <p:nvPr/>
        </p:nvSpPr>
        <p:spPr>
          <a:xfrm>
            <a:off x="6644273" y="1373923"/>
            <a:ext cx="920839" cy="831036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F5420C5-75E7-568B-27DE-3E67B148DDF3}"/>
              </a:ext>
            </a:extLst>
          </p:cNvPr>
          <p:cNvSpPr txBox="1"/>
          <p:nvPr/>
        </p:nvSpPr>
        <p:spPr>
          <a:xfrm>
            <a:off x="10482240" y="2384707"/>
            <a:ext cx="59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383DBA-585B-8B10-EC12-66F8D3E17FD4}"/>
              </a:ext>
            </a:extLst>
          </p:cNvPr>
          <p:cNvSpPr/>
          <p:nvPr/>
        </p:nvSpPr>
        <p:spPr>
          <a:xfrm>
            <a:off x="10364252" y="2362586"/>
            <a:ext cx="920839" cy="831036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BB33DE4-F71D-F228-125C-E659C18E402E}"/>
              </a:ext>
            </a:extLst>
          </p:cNvPr>
          <p:cNvSpPr txBox="1"/>
          <p:nvPr/>
        </p:nvSpPr>
        <p:spPr>
          <a:xfrm>
            <a:off x="8557072" y="4456984"/>
            <a:ext cx="59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13F943D-F917-C839-373D-89F7D0E2F8F8}"/>
              </a:ext>
            </a:extLst>
          </p:cNvPr>
          <p:cNvSpPr/>
          <p:nvPr/>
        </p:nvSpPr>
        <p:spPr>
          <a:xfrm>
            <a:off x="8351328" y="3995280"/>
            <a:ext cx="920839" cy="831036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69AC25-B815-16BB-AC77-E5772F388895}"/>
              </a:ext>
            </a:extLst>
          </p:cNvPr>
          <p:cNvSpPr/>
          <p:nvPr/>
        </p:nvSpPr>
        <p:spPr>
          <a:xfrm>
            <a:off x="8510442" y="1395551"/>
            <a:ext cx="920839" cy="831036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95502C-D98A-0530-FBE9-D315FC0E75E4}"/>
              </a:ext>
            </a:extLst>
          </p:cNvPr>
          <p:cNvSpPr/>
          <p:nvPr/>
        </p:nvSpPr>
        <p:spPr>
          <a:xfrm>
            <a:off x="9139290" y="1997552"/>
            <a:ext cx="920839" cy="831036"/>
          </a:xfrm>
          <a:prstGeom prst="ellipse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37DC72-062C-1537-3527-1741DA76AA13}"/>
              </a:ext>
            </a:extLst>
          </p:cNvPr>
          <p:cNvSpPr/>
          <p:nvPr/>
        </p:nvSpPr>
        <p:spPr>
          <a:xfrm>
            <a:off x="9984024" y="4849804"/>
            <a:ext cx="920839" cy="831036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6EED04AB-6FA4-D4A4-F1E8-3581751902D1}"/>
              </a:ext>
            </a:extLst>
          </p:cNvPr>
          <p:cNvSpPr txBox="1"/>
          <p:nvPr/>
        </p:nvSpPr>
        <p:spPr>
          <a:xfrm>
            <a:off x="9992339" y="4986800"/>
            <a:ext cx="102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Cryoplant</a:t>
            </a:r>
            <a:r>
              <a:rPr lang="en-US" sz="1400" dirty="0"/>
              <a:t> &amp; </a:t>
            </a:r>
            <a:r>
              <a:rPr lang="en-US" sz="1400" dirty="0" err="1"/>
              <a:t>Bldg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B4BE98-6AC7-F3A1-2EBB-F2F927C0004F}"/>
              </a:ext>
            </a:extLst>
          </p:cNvPr>
          <p:cNvSpPr/>
          <p:nvPr/>
        </p:nvSpPr>
        <p:spPr>
          <a:xfrm rot="1838891">
            <a:off x="6753802" y="4934855"/>
            <a:ext cx="2350534" cy="98334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4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834FD7-D4B5-392B-D07C-C9792D12C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B5F91-D11C-429A-A7D4-3DBEA89F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5D1D2-126F-9E31-B15A-2D9D16732C4E}"/>
              </a:ext>
            </a:extLst>
          </p:cNvPr>
          <p:cNvSpPr txBox="1"/>
          <p:nvPr/>
        </p:nvSpPr>
        <p:spPr>
          <a:xfrm>
            <a:off x="7235532" y="4346233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L. Lari Sep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94E67D-293E-7632-FDBC-DC172ED1A530}"/>
              </a:ext>
            </a:extLst>
          </p:cNvPr>
          <p:cNvSpPr txBox="1"/>
          <p:nvPr/>
        </p:nvSpPr>
        <p:spPr>
          <a:xfrm>
            <a:off x="1044162" y="975309"/>
            <a:ext cx="8551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5AB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EIC </a:t>
            </a:r>
            <a:r>
              <a:rPr lang="en-US" sz="2000" b="1" dirty="0">
                <a:solidFill>
                  <a:srgbClr val="05A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is planning to start construction in 2026 following the conclusion of RHIC operations at the end of 2025</a:t>
            </a:r>
            <a:endParaRPr lang="en-US" sz="2000" b="1" dirty="0">
              <a:solidFill>
                <a:srgbClr val="05AB2D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1E15E-16E4-97C6-C957-61B7FB636184}"/>
              </a:ext>
            </a:extLst>
          </p:cNvPr>
          <p:cNvGrpSpPr/>
          <p:nvPr/>
        </p:nvGrpSpPr>
        <p:grpSpPr>
          <a:xfrm>
            <a:off x="2090998" y="1720039"/>
            <a:ext cx="7504982" cy="2639037"/>
            <a:chOff x="994453" y="1008700"/>
            <a:chExt cx="10203094" cy="42055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D53AEF-F95F-51C8-E89E-780ABF0B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4453" y="1008700"/>
              <a:ext cx="10203094" cy="37575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889E75-4334-C71E-93DA-953F753FE29C}"/>
                </a:ext>
              </a:extLst>
            </p:cNvPr>
            <p:cNvSpPr txBox="1"/>
            <p:nvPr/>
          </p:nvSpPr>
          <p:spPr>
            <a:xfrm>
              <a:off x="7249413" y="2359022"/>
              <a:ext cx="739082" cy="441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2026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42B0A5-CFF9-FC9E-812E-2FA1F387997C}"/>
                </a:ext>
              </a:extLst>
            </p:cNvPr>
            <p:cNvSpPr txBox="1"/>
            <p:nvPr/>
          </p:nvSpPr>
          <p:spPr>
            <a:xfrm>
              <a:off x="7806582" y="4184241"/>
              <a:ext cx="2272498" cy="102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2035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Start of Physics  Program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097CE1-EB8D-1F1B-49D6-C4FC80BF19A8}"/>
                </a:ext>
              </a:extLst>
            </p:cNvPr>
            <p:cNvSpPr txBox="1"/>
            <p:nvPr/>
          </p:nvSpPr>
          <p:spPr>
            <a:xfrm>
              <a:off x="9154643" y="3307119"/>
              <a:ext cx="730023" cy="441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2038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42EB743-C8F6-1336-F460-FCA58EC0F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2832" y="1956077"/>
              <a:ext cx="0" cy="2264912"/>
            </a:xfrm>
            <a:prstGeom prst="straightConnector1">
              <a:avLst/>
            </a:prstGeom>
            <a:ln w="31750" cap="flat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C86C9C4-A303-7E8E-FC2C-F9F67B34B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9" y="4713131"/>
            <a:ext cx="11498053" cy="11217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862DAD-295B-EC8E-5D67-3AA45B823824}"/>
              </a:ext>
            </a:extLst>
          </p:cNvPr>
          <p:cNvSpPr/>
          <p:nvPr/>
        </p:nvSpPr>
        <p:spPr>
          <a:xfrm>
            <a:off x="5402728" y="4649638"/>
            <a:ext cx="1663089" cy="1196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6C37B7-7273-DC36-86E3-E3BCDC0E6C95}"/>
              </a:ext>
            </a:extLst>
          </p:cNvPr>
          <p:cNvSpPr txBox="1"/>
          <p:nvPr/>
        </p:nvSpPr>
        <p:spPr>
          <a:xfrm>
            <a:off x="5862791" y="506307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32DBF"/>
                </a:solidFill>
              </a:rPr>
              <a:t>ePIC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07FAE-84A0-80A6-E3DF-4D2EE4CFBC27}"/>
              </a:ext>
            </a:extLst>
          </p:cNvPr>
          <p:cNvSpPr txBox="1"/>
          <p:nvPr/>
        </p:nvSpPr>
        <p:spPr>
          <a:xfrm>
            <a:off x="462579" y="4529682"/>
            <a:ext cx="4341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/>
              <a:t>IR06 ESR and HSR Crab Cryomodule layout</a:t>
            </a:r>
            <a:endParaRPr lang="en-US" sz="1200" i="1" dirty="0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3A4519-B3B1-470B-52BF-CCBB556F0077}"/>
              </a:ext>
            </a:extLst>
          </p:cNvPr>
          <p:cNvSpPr txBox="1"/>
          <p:nvPr/>
        </p:nvSpPr>
        <p:spPr>
          <a:xfrm>
            <a:off x="4032107" y="5786291"/>
            <a:ext cx="1123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c/o K. Hamdi</a:t>
            </a:r>
          </a:p>
        </p:txBody>
      </p:sp>
    </p:spTree>
    <p:extLst>
      <p:ext uri="{BB962C8B-B14F-4D97-AF65-F5344CB8AC3E}">
        <p14:creationId xmlns:p14="http://schemas.microsoft.com/office/powerpoint/2010/main" val="425040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1FCF08-36C3-3702-EFAC-F7A6489F2FB8}"/>
              </a:ext>
            </a:extLst>
          </p:cNvPr>
          <p:cNvSpPr/>
          <p:nvPr/>
        </p:nvSpPr>
        <p:spPr>
          <a:xfrm>
            <a:off x="599662" y="1448170"/>
            <a:ext cx="11225758" cy="46831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DFC2CA-7280-2C45-91F9-8F4784D91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4CFD24-1BD4-9306-0E84-83043874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Subproject Strategy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27F065-0731-EE60-DC83-A8F4DC37F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014823"/>
              </p:ext>
            </p:extLst>
          </p:nvPr>
        </p:nvGraphicFramePr>
        <p:xfrm>
          <a:off x="633205" y="1456481"/>
          <a:ext cx="11158671" cy="4674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445">
                  <a:extLst>
                    <a:ext uri="{9D8B030D-6E8A-4147-A177-3AD203B41FA5}">
                      <a16:colId xmlns:a16="http://schemas.microsoft.com/office/drawing/2014/main" val="4229855162"/>
                    </a:ext>
                  </a:extLst>
                </a:gridCol>
                <a:gridCol w="1444471">
                  <a:extLst>
                    <a:ext uri="{9D8B030D-6E8A-4147-A177-3AD203B41FA5}">
                      <a16:colId xmlns:a16="http://schemas.microsoft.com/office/drawing/2014/main" val="1778635646"/>
                    </a:ext>
                  </a:extLst>
                </a:gridCol>
                <a:gridCol w="2241704">
                  <a:extLst>
                    <a:ext uri="{9D8B030D-6E8A-4147-A177-3AD203B41FA5}">
                      <a16:colId xmlns:a16="http://schemas.microsoft.com/office/drawing/2014/main" val="487975367"/>
                    </a:ext>
                  </a:extLst>
                </a:gridCol>
                <a:gridCol w="6334051">
                  <a:extLst>
                    <a:ext uri="{9D8B030D-6E8A-4147-A177-3AD203B41FA5}">
                      <a16:colId xmlns:a16="http://schemas.microsoft.com/office/drawing/2014/main" val="1995950263"/>
                    </a:ext>
                  </a:extLst>
                </a:gridCol>
              </a:tblGrid>
              <a:tr h="781315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/>
                        </a:rPr>
                        <a:t> Initial Science Program Scope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polarized e-</a:t>
                      </a:r>
                    </a:p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7nC / bunch</a:t>
                      </a:r>
                    </a:p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– 10 GeV</a:t>
                      </a:r>
                    </a:p>
                    <a:p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polarized p</a:t>
                      </a:r>
                    </a:p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100 – 250 GeV</a:t>
                      </a:r>
                    </a:p>
                    <a:p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nuclear beams </a:t>
                      </a:r>
                    </a:p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 GeV/u</a:t>
                      </a:r>
                      <a:endParaRPr lang="en-US" sz="1200" dirty="0"/>
                    </a:p>
                    <a:p>
                      <a:endParaRPr lang="en-US" sz="1200" dirty="0"/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Accelerator Storage Rings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(ASR)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Hadron Storage Ring (HSR) modifications up to 250 GeV for protons</a:t>
                      </a:r>
                    </a:p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Electron Storage Ring (ESR) up to 10 GeV </a:t>
                      </a:r>
                    </a:p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Infrastructures to accommodate EIC needed services.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195575"/>
                  </a:ext>
                </a:extLst>
              </a:tr>
              <a:tr h="776196">
                <a:tc vMerge="1"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17091" marR="1170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Detector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(DET)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ePIC Detector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- Including Detector Solenoid Magnet and return Flux &amp; installation.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- Auxiliary detector systems are included.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134608"/>
                  </a:ext>
                </a:extLst>
              </a:tr>
              <a:tr h="7279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Interaction Region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(IR)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Interaction Region including the SC magnets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197 MHz crab cavities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machine protection systems.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69065"/>
                  </a:ext>
                </a:extLst>
              </a:tr>
              <a:tr h="743466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117091" marR="11709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Electron Injectors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(EIN) 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Electron Injectors incl. the LINAC</a:t>
                      </a:r>
                    </a:p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Beam Accumulator Ring (BAR)</a:t>
                      </a:r>
                    </a:p>
                    <a:p>
                      <a:pPr marL="171450" marR="0" indent="-171450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 Cycling Synchrotron (RCS) up to 10 GeV and related infrastructure.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617406"/>
                  </a:ext>
                </a:extLst>
              </a:tr>
              <a:tr h="1638354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Full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Scope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polarized e-</a:t>
                      </a:r>
                    </a:p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28nC / bunch</a:t>
                      </a:r>
                    </a:p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GeV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polarized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275 GeV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nuclear beams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110 GeV/u 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Energy and Luminosity Ramp-up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(ELR)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Accelerator scope required to increase Energy and Luminosity incl. up to 18GeV e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(RCS SRF &amp;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Cryo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394 MHz crab cavities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GeV by-pass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Energy e</a:t>
                      </a:r>
                      <a:r>
                        <a:rPr lang="en-US" sz="1200" b="1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Cooler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ESR and HSR RF power supplies</a:t>
                      </a:r>
                    </a:p>
                  </a:txBody>
                  <a:tcPr marL="117091" marR="11709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4581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3F232CB-030B-3A88-CCA1-39F60910F719}"/>
              </a:ext>
            </a:extLst>
          </p:cNvPr>
          <p:cNvSpPr txBox="1"/>
          <p:nvPr/>
        </p:nvSpPr>
        <p:spPr>
          <a:xfrm>
            <a:off x="599663" y="817716"/>
            <a:ext cx="1033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7030A0"/>
                </a:solidFill>
              </a:rPr>
              <a:t>The EIC Project is proposing a staged approach to proceed as soon as possible into construction and operations.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384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87598-55B5-BE82-5163-68495C836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EF02C2-D5F9-1825-335E-BBA609D4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Scenarios &amp; RF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0343B-1A92-903F-3DC9-93E236A9A8BA}"/>
              </a:ext>
            </a:extLst>
          </p:cNvPr>
          <p:cNvSpPr txBox="1"/>
          <p:nvPr/>
        </p:nvSpPr>
        <p:spPr>
          <a:xfrm>
            <a:off x="9410137" y="4173029"/>
            <a:ext cx="1801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c/o S. Verdu’ Andres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177D1CE-C267-847F-769E-0514ABBDA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14048"/>
              </p:ext>
            </p:extLst>
          </p:nvPr>
        </p:nvGraphicFramePr>
        <p:xfrm>
          <a:off x="980535" y="897339"/>
          <a:ext cx="10230929" cy="3279246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799179">
                  <a:extLst>
                    <a:ext uri="{9D8B030D-6E8A-4147-A177-3AD203B41FA5}">
                      <a16:colId xmlns:a16="http://schemas.microsoft.com/office/drawing/2014/main" val="3553423172"/>
                    </a:ext>
                  </a:extLst>
                </a:gridCol>
                <a:gridCol w="1402751">
                  <a:extLst>
                    <a:ext uri="{9D8B030D-6E8A-4147-A177-3AD203B41FA5}">
                      <a16:colId xmlns:a16="http://schemas.microsoft.com/office/drawing/2014/main" val="3744370679"/>
                    </a:ext>
                  </a:extLst>
                </a:gridCol>
                <a:gridCol w="2226104">
                  <a:extLst>
                    <a:ext uri="{9D8B030D-6E8A-4147-A177-3AD203B41FA5}">
                      <a16:colId xmlns:a16="http://schemas.microsoft.com/office/drawing/2014/main" val="2920138120"/>
                    </a:ext>
                  </a:extLst>
                </a:gridCol>
                <a:gridCol w="1661954">
                  <a:extLst>
                    <a:ext uri="{9D8B030D-6E8A-4147-A177-3AD203B41FA5}">
                      <a16:colId xmlns:a16="http://schemas.microsoft.com/office/drawing/2014/main" val="597315605"/>
                    </a:ext>
                  </a:extLst>
                </a:gridCol>
                <a:gridCol w="1997394">
                  <a:extLst>
                    <a:ext uri="{9D8B030D-6E8A-4147-A177-3AD203B41FA5}">
                      <a16:colId xmlns:a16="http://schemas.microsoft.com/office/drawing/2014/main" val="2626431286"/>
                    </a:ext>
                  </a:extLst>
                </a:gridCol>
                <a:gridCol w="1143547">
                  <a:extLst>
                    <a:ext uri="{9D8B030D-6E8A-4147-A177-3AD203B41FA5}">
                      <a16:colId xmlns:a16="http://schemas.microsoft.com/office/drawing/2014/main" val="1231471351"/>
                    </a:ext>
                  </a:extLst>
                </a:gridCol>
              </a:tblGrid>
              <a:tr h="361330"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83807" marR="83807" marT="41903" marB="4190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High Lumi</a:t>
                      </a:r>
                    </a:p>
                  </a:txBody>
                  <a:tcPr marL="83807" marR="83807" marT="41903" marB="4190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83807" marR="83807" marT="41903" marB="41903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High </a:t>
                      </a:r>
                      <a:r>
                        <a:rPr lang="en-US" sz="2000" b="1" dirty="0" err="1"/>
                        <a:t>Ecm</a:t>
                      </a:r>
                      <a:endParaRPr lang="en-US" sz="2000" b="1" dirty="0"/>
                    </a:p>
                  </a:txBody>
                  <a:tcPr marL="83807" marR="83807" marT="41903" marB="4190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L="83807" marR="83807" marT="41903" marB="41903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576803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+mn-lt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+mn-lt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e-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p+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e-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p+</a:t>
                      </a:r>
                    </a:p>
                  </a:txBody>
                  <a:tcPr marL="83807" marR="83807" marT="41903" marB="41903"/>
                </a:tc>
                <a:extLst>
                  <a:ext uri="{0D108BD9-81ED-4DB2-BD59-A6C34878D82A}">
                    <a16:rowId xmlns:a16="http://schemas.microsoft.com/office/drawing/2014/main" val="1307748098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err="1">
                          <a:latin typeface="+mn-lt"/>
                        </a:rPr>
                        <a:t>CoM</a:t>
                      </a:r>
                      <a:r>
                        <a:rPr lang="en-US" sz="1600" b="0" dirty="0">
                          <a:latin typeface="+mn-lt"/>
                        </a:rPr>
                        <a:t> Energy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(GeV)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105</a:t>
                      </a:r>
                    </a:p>
                  </a:txBody>
                  <a:tcPr marL="83807" marR="83807" marT="41903" marB="4190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83807" marR="83807" marT="41903" marB="41903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140</a:t>
                      </a:r>
                    </a:p>
                  </a:txBody>
                  <a:tcPr marL="83807" marR="83807" marT="41903" marB="4190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83807" marR="83807" marT="41903" marB="41903"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45586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Luminosity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(cm</a:t>
                      </a:r>
                      <a:r>
                        <a:rPr lang="en-US" sz="1600" b="0" baseline="30000" dirty="0">
                          <a:latin typeface="+mn-lt"/>
                        </a:rPr>
                        <a:t>-2 </a:t>
                      </a:r>
                      <a:r>
                        <a:rPr lang="en-US" sz="1600" b="0" dirty="0">
                          <a:latin typeface="+mn-lt"/>
                        </a:rPr>
                        <a:t>s</a:t>
                      </a:r>
                      <a:r>
                        <a:rPr lang="en-US" sz="1600" b="0" baseline="30000" dirty="0">
                          <a:latin typeface="+mn-lt"/>
                        </a:rPr>
                        <a:t>-1</a:t>
                      </a:r>
                      <a:r>
                        <a:rPr lang="en-US" sz="1600" b="0" baseline="0" dirty="0">
                          <a:latin typeface="+mn-lt"/>
                        </a:rPr>
                        <a:t>)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~10</a:t>
                      </a:r>
                      <a:r>
                        <a:rPr lang="en-US" sz="1600" b="0" baseline="30000" dirty="0">
                          <a:latin typeface="+mn-lt"/>
                        </a:rPr>
                        <a:t>34</a:t>
                      </a:r>
                    </a:p>
                  </a:txBody>
                  <a:tcPr marL="83807" marR="83807" marT="41903" marB="4190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83807" marR="83807" marT="41903" marB="41903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+mn-lt"/>
                        </a:rPr>
                        <a:t>~10</a:t>
                      </a:r>
                      <a:r>
                        <a:rPr lang="en-US" sz="1600" b="0" baseline="30000" dirty="0">
                          <a:latin typeface="+mn-lt"/>
                        </a:rPr>
                        <a:t>33</a:t>
                      </a:r>
                    </a:p>
                  </a:txBody>
                  <a:tcPr marL="83807" marR="83807" marT="41903" marB="41903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marL="83807" marR="83807" marT="41903" marB="41903"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764513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Energy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(GeV)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275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18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275</a:t>
                      </a:r>
                    </a:p>
                  </a:txBody>
                  <a:tcPr marL="83807" marR="83807" marT="41903" marB="41903"/>
                </a:tc>
                <a:extLst>
                  <a:ext uri="{0D108BD9-81ED-4DB2-BD59-A6C34878D82A}">
                    <a16:rowId xmlns:a16="http://schemas.microsoft.com/office/drawing/2014/main" val="2946296568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No. bunches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l"/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1160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1160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290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290</a:t>
                      </a:r>
                    </a:p>
                  </a:txBody>
                  <a:tcPr marL="83807" marR="83807" marT="41903" marB="41903"/>
                </a:tc>
                <a:extLst>
                  <a:ext uri="{0D108BD9-81ED-4DB2-BD59-A6C34878D82A}">
                    <a16:rowId xmlns:a16="http://schemas.microsoft.com/office/drawing/2014/main" val="3098549333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Bunch charge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+mn-lt"/>
                        </a:rPr>
                        <a:t>(</a:t>
                      </a:r>
                      <a:r>
                        <a:rPr lang="en-US" sz="1600" b="0" dirty="0" err="1">
                          <a:latin typeface="+mn-lt"/>
                        </a:rPr>
                        <a:t>nC</a:t>
                      </a:r>
                      <a:r>
                        <a:rPr lang="en-US" sz="1600" b="0" dirty="0">
                          <a:latin typeface="+mn-lt"/>
                        </a:rPr>
                        <a:t>)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28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11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30</a:t>
                      </a:r>
                    </a:p>
                  </a:txBody>
                  <a:tcPr marL="83807" marR="83807" marT="41903" marB="41903"/>
                </a:tc>
                <a:extLst>
                  <a:ext uri="{0D108BD9-81ED-4DB2-BD59-A6C34878D82A}">
                    <a16:rowId xmlns:a16="http://schemas.microsoft.com/office/drawing/2014/main" val="4123939961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Beam Current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(A)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2.5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1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0.23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0.69</a:t>
                      </a:r>
                    </a:p>
                  </a:txBody>
                  <a:tcPr marL="83807" marR="83807" marT="41903" marB="41903"/>
                </a:tc>
                <a:extLst>
                  <a:ext uri="{0D108BD9-81ED-4DB2-BD59-A6C34878D82A}">
                    <a16:rowId xmlns:a16="http://schemas.microsoft.com/office/drawing/2014/main" val="429476137"/>
                  </a:ext>
                </a:extLst>
              </a:tr>
              <a:tr h="36133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Bunch length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latin typeface="+mn-lt"/>
                        </a:rPr>
                        <a:t>(rms mm)</a:t>
                      </a:r>
                      <a:endParaRPr lang="en-US" sz="1600" b="0" i="0" dirty="0">
                        <a:latin typeface="+mn-lt"/>
                        <a:cs typeface="Arial Narrow" panose="020B0604020202020204" pitchFamily="34" charset="0"/>
                      </a:endParaRP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60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7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60</a:t>
                      </a:r>
                    </a:p>
                  </a:txBody>
                  <a:tcPr marL="83807" marR="83807" marT="41903" marB="419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+mn-lt"/>
                        </a:rPr>
                        <a:t>7</a:t>
                      </a:r>
                    </a:p>
                  </a:txBody>
                  <a:tcPr marL="83807" marR="83807" marT="41903" marB="41903"/>
                </a:tc>
                <a:extLst>
                  <a:ext uri="{0D108BD9-81ED-4DB2-BD59-A6C34878D82A}">
                    <a16:rowId xmlns:a16="http://schemas.microsoft.com/office/drawing/2014/main" val="177162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C84206-6CE2-0732-92DA-D7509930275F}"/>
                  </a:ext>
                </a:extLst>
              </p:cNvPr>
              <p:cNvSpPr txBox="1"/>
              <p:nvPr/>
            </p:nvSpPr>
            <p:spPr>
              <a:xfrm>
                <a:off x="1238258" y="4326917"/>
                <a:ext cx="10611034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High luminosity </a:t>
                </a:r>
                <a:r>
                  <a:rPr lang="en-US" sz="1600" dirty="0">
                    <a:solidFill>
                      <a:schemeClr val="tx1"/>
                    </a:solidFill>
                  </a:rPr>
                  <a:t>drives the choice of:	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        -   </a:t>
                </a:r>
                <a:r>
                  <a:rPr lang="en-US" sz="1600" dirty="0">
                    <a:solidFill>
                      <a:srgbClr val="0066CC"/>
                    </a:solidFill>
                  </a:rPr>
                  <a:t>Small beam size, combined with crossing angle 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dirty="0">
                    <a:solidFill>
                      <a:srgbClr val="0066CC"/>
                    </a:solidFill>
                  </a:rPr>
                  <a:t> crab cavities </a:t>
                </a:r>
                <a:r>
                  <a:rPr lang="en-US" sz="1600" dirty="0">
                    <a:solidFill>
                      <a:schemeClr val="tx1"/>
                    </a:solidFill>
                  </a:rPr>
                  <a:t>are required</a:t>
                </a:r>
              </a:p>
              <a:p>
                <a:r>
                  <a:rPr lang="en-US" sz="1600" b="1" dirty="0"/>
                  <a:t>High intensity </a:t>
                </a:r>
                <a:r>
                  <a:rPr lang="en-US" sz="1600" dirty="0"/>
                  <a:t>leads to:</a:t>
                </a:r>
              </a:p>
              <a:p>
                <a:pPr lvl="1"/>
                <a:r>
                  <a:rPr lang="en-US" sz="1600" dirty="0"/>
                  <a:t>-   </a:t>
                </a:r>
                <a:r>
                  <a:rPr lang="en-US" sz="1600" dirty="0">
                    <a:solidFill>
                      <a:srgbClr val="0066CC"/>
                    </a:solidFill>
                  </a:rPr>
                  <a:t>impedance issues, transient beam loading 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r>
                      <a:rPr lang="en-US" sz="1600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dirty="0">
                    <a:solidFill>
                      <a:srgbClr val="0066CC"/>
                    </a:solidFill>
                  </a:rPr>
                  <a:t> tight RF control requirements </a:t>
                </a:r>
                <a:r>
                  <a:rPr lang="en-US" sz="1600" dirty="0"/>
                  <a:t>(ESR main, crabs)</a:t>
                </a:r>
              </a:p>
              <a:p>
                <a:pPr lvl="1"/>
                <a:r>
                  <a:rPr lang="en-US" sz="1600" dirty="0"/>
                  <a:t>-   </a:t>
                </a:r>
                <a:r>
                  <a:rPr lang="en-US" sz="1600" dirty="0">
                    <a:solidFill>
                      <a:srgbClr val="0066CC"/>
                    </a:solidFill>
                  </a:rPr>
                  <a:t>high power </a:t>
                </a:r>
                <a:r>
                  <a:rPr lang="en-US" sz="1600" dirty="0"/>
                  <a:t>handling 		                  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olidFill>
                      <a:srgbClr val="0066CC"/>
                    </a:solidFill>
                  </a:rPr>
                  <a:t>high power FPC </a:t>
                </a:r>
                <a:r>
                  <a:rPr lang="en-US" sz="1600" dirty="0"/>
                  <a:t>(ESR)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C84206-6CE2-0732-92DA-D75099302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8" y="4326917"/>
                <a:ext cx="10611034" cy="1446550"/>
              </a:xfrm>
              <a:prstGeom prst="rect">
                <a:avLst/>
              </a:prstGeom>
              <a:blipFill>
                <a:blip r:embed="rId2"/>
                <a:stretch>
                  <a:fillRect l="-287" b="-4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309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4E19C-444F-3105-D12C-83EC39CC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B3D05E-F747-8F27-D6A1-AC68993D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RF Systems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11B12F-0EA3-54EC-FF2F-0C685F78C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969251"/>
              </p:ext>
            </p:extLst>
          </p:nvPr>
        </p:nvGraphicFramePr>
        <p:xfrm>
          <a:off x="696686" y="905691"/>
          <a:ext cx="8498804" cy="5073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49225">
                  <a:extLst>
                    <a:ext uri="{9D8B030D-6E8A-4147-A177-3AD203B41FA5}">
                      <a16:colId xmlns:a16="http://schemas.microsoft.com/office/drawing/2014/main" val="3469214127"/>
                    </a:ext>
                  </a:extLst>
                </a:gridCol>
                <a:gridCol w="6349579">
                  <a:extLst>
                    <a:ext uri="{9D8B030D-6E8A-4147-A177-3AD203B41FA5}">
                      <a16:colId xmlns:a16="http://schemas.microsoft.com/office/drawing/2014/main" val="2945230799"/>
                    </a:ext>
                  </a:extLst>
                </a:gridCol>
              </a:tblGrid>
              <a:tr h="39117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EIC System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Notable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16647532"/>
                  </a:ext>
                </a:extLst>
              </a:tr>
              <a:tr h="577853">
                <a:tc>
                  <a:txBody>
                    <a:bodyPr/>
                    <a:lstStyle/>
                    <a:p>
                      <a:r>
                        <a:rPr lang="en-US" sz="1200" dirty="0"/>
                        <a:t>RCS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Accurate control </a:t>
                      </a:r>
                      <a:r>
                        <a:rPr lang="en-US" sz="1200" dirty="0"/>
                        <a:t>of SRF cavities in a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dynamically ramping accelerator </a:t>
                      </a:r>
                      <a:r>
                        <a:rPr lang="en-US" sz="1200" dirty="0"/>
                        <a:t>ring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Achieve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precise swap-out injection </a:t>
                      </a:r>
                      <a:r>
                        <a:rPr lang="en-US" sz="1200" dirty="0"/>
                        <a:t>into the ESR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5801280"/>
                  </a:ext>
                </a:extLst>
              </a:tr>
              <a:tr h="554731">
                <a:tc>
                  <a:txBody>
                    <a:bodyPr/>
                    <a:lstStyle/>
                    <a:p>
                      <a:r>
                        <a:rPr lang="en-US" sz="1200" dirty="0"/>
                        <a:t>ESR + HSR Store Systems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Demanding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RF feedback requirements to reduce cavity impedance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Very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strong transient beam loading </a:t>
                      </a:r>
                      <a:r>
                        <a:rPr lang="en-US" sz="1200" dirty="0"/>
                        <a:t>generated by beam abort gap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21198799"/>
                  </a:ext>
                </a:extLst>
              </a:tr>
              <a:tr h="377358">
                <a:tc>
                  <a:txBody>
                    <a:bodyPr/>
                    <a:lstStyle/>
                    <a:p>
                      <a:r>
                        <a:rPr lang="en-US" sz="1200" dirty="0"/>
                        <a:t>ESR Store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Reverse Phase Mode </a:t>
                      </a:r>
                      <a:r>
                        <a:rPr lang="en-US" sz="1200" dirty="0"/>
                        <a:t>(as used in KEKB) is  planned to mitigate transient beam loading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00968338"/>
                  </a:ext>
                </a:extLst>
              </a:tr>
              <a:tr h="522243">
                <a:tc>
                  <a:txBody>
                    <a:bodyPr/>
                    <a:lstStyle/>
                    <a:p>
                      <a:r>
                        <a:rPr lang="en-US" sz="1200" dirty="0"/>
                        <a:t>HSR NCRF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Bunch-split which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maintains longitudinal emittance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Requires appropriate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transient beam loading compensation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25878276"/>
                  </a:ext>
                </a:extLst>
              </a:tr>
              <a:tr h="400510">
                <a:tc>
                  <a:txBody>
                    <a:bodyPr/>
                    <a:lstStyle/>
                    <a:p>
                      <a:r>
                        <a:rPr lang="en-US" sz="1200" dirty="0"/>
                        <a:t>HSR Energy Ramp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200" b="0" u="none" strike="noStrike" kern="1200" dirty="0">
                          <a:solidFill>
                            <a:srgbClr val="0066CC"/>
                          </a:solidFill>
                          <a:effectLst/>
                        </a:rPr>
                        <a:t>High current, MHz level tuning, and precise control </a:t>
                      </a:r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at every injection</a:t>
                      </a:r>
                      <a:endParaRPr lang="en-US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70767047"/>
                  </a:ext>
                </a:extLst>
              </a:tr>
              <a:tr h="2249251">
                <a:tc>
                  <a:txBody>
                    <a:bodyPr/>
                    <a:lstStyle/>
                    <a:p>
                      <a:r>
                        <a:rPr lang="en-US" sz="1200" dirty="0"/>
                        <a:t>Crabs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Fundamental crab mode can drive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strong transverse instabilities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High-gain RF feedback </a:t>
                      </a:r>
                      <a:r>
                        <a:rPr lang="en-US" sz="1200" dirty="0"/>
                        <a:t>required to reduce effective cavity impedance by ~2500 (68 dB)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One-Turn Delay Feedback (OTFB) required </a:t>
                      </a:r>
                      <a:r>
                        <a:rPr lang="en-US" sz="1200" dirty="0"/>
                        <a:t>to further reduce impedance at betatron side bands for additional factor of 10 (20 dB)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Low noise injected by fundamental crab mode can limit luminosity lifetime leading to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tight RF noise requirements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Accurate control of crabbing vs un-crabbing </a:t>
                      </a:r>
                      <a:r>
                        <a:rPr lang="en-US" sz="1200" dirty="0"/>
                        <a:t>fields from multiple cavities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Requires cavity to cavity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amplitude and phase control </a:t>
                      </a:r>
                      <a:r>
                        <a:rPr lang="en-US" sz="1200" dirty="0"/>
                        <a:t>with cavities at different location</a:t>
                      </a:r>
                    </a:p>
                    <a:p>
                      <a:pPr marL="228600" indent="-228600"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1200" dirty="0"/>
                        <a:t>Long term </a:t>
                      </a:r>
                      <a:r>
                        <a:rPr lang="en-US" sz="1200" dirty="0">
                          <a:solidFill>
                            <a:srgbClr val="0066CC"/>
                          </a:solidFill>
                        </a:rPr>
                        <a:t>drift compensation and beam-based feedback </a:t>
                      </a:r>
                      <a:r>
                        <a:rPr lang="en-US" sz="1200" dirty="0"/>
                        <a:t>are essential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653151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C174890-1863-E697-5C15-2977798CD530}"/>
              </a:ext>
            </a:extLst>
          </p:cNvPr>
          <p:cNvSpPr txBox="1"/>
          <p:nvPr/>
        </p:nvSpPr>
        <p:spPr>
          <a:xfrm>
            <a:off x="5443956" y="5959246"/>
            <a:ext cx="355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M. Blaskiewicz EIC Tech Design Review 2023</a:t>
            </a:r>
          </a:p>
          <a:p>
            <a:r>
              <a:rPr lang="en-US" sz="1200" dirty="0"/>
              <a:t>c/o T. Mastoridis BNL-222748-2022-TECH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7D0792-D070-F225-657C-5DF1716C3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088" y="4029879"/>
            <a:ext cx="2732908" cy="15290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2F7F7-3760-EEFE-6CDB-C5A7F4BB730F}"/>
              </a:ext>
            </a:extLst>
          </p:cNvPr>
          <p:cNvSpPr txBox="1"/>
          <p:nvPr/>
        </p:nvSpPr>
        <p:spPr>
          <a:xfrm>
            <a:off x="10580645" y="5420457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N. Huque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1C3A4E-2191-223F-43A3-B2741C43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386" y="1370691"/>
            <a:ext cx="2328436" cy="22340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2A80A-BC47-71AE-B47C-E91521D2311D}"/>
              </a:ext>
            </a:extLst>
          </p:cNvPr>
          <p:cNvSpPr txBox="1"/>
          <p:nvPr/>
        </p:nvSpPr>
        <p:spPr>
          <a:xfrm>
            <a:off x="9406386" y="1172045"/>
            <a:ext cx="2008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591 MHz 1-cell Cryomodule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39D05-E8FA-FF87-31BF-DF3341E6B2B5}"/>
              </a:ext>
            </a:extLst>
          </p:cNvPr>
          <p:cNvSpPr txBox="1"/>
          <p:nvPr/>
        </p:nvSpPr>
        <p:spPr>
          <a:xfrm>
            <a:off x="10351592" y="3617197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c/o J. Matalevich</a:t>
            </a:r>
          </a:p>
        </p:txBody>
      </p:sp>
    </p:spTree>
    <p:extLst>
      <p:ext uri="{BB962C8B-B14F-4D97-AF65-F5344CB8AC3E}">
        <p14:creationId xmlns:p14="http://schemas.microsoft.com/office/powerpoint/2010/main" val="52890826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93D7E-61B6-1D4E-B026-55AD4BA21BE1}" vid="{A5957DC5-C7D8-044F-94FD-69E698419D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469d0-3036-4ae3-9923-3400c70aa5ce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99BA54FF9A948A609D910162EBE44" ma:contentTypeVersion="11" ma:contentTypeDescription="Create a new document." ma:contentTypeScope="" ma:versionID="b030e7558480345f9e2d2b5fdfc79679">
  <xsd:schema xmlns:xsd="http://www.w3.org/2001/XMLSchema" xmlns:xs="http://www.w3.org/2001/XMLSchema" xmlns:p="http://schemas.microsoft.com/office/2006/metadata/properties" xmlns:ns2="22a469d0-3036-4ae3-9923-3400c70aa5ce" xmlns:ns3="3bfd71d5-c7ac-4dca-b865-a609d1eb4074" targetNamespace="http://schemas.microsoft.com/office/2006/metadata/properties" ma:root="true" ma:fieldsID="0a0ec60bdd43616a51291bf749e267ac" ns2:_="" ns3:_="">
    <xsd:import namespace="22a469d0-3036-4ae3-9923-3400c70aa5ce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469d0-3036-4ae3-9923-3400c70aa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53D8A2-7EC5-414A-99F8-048361ED08AE}">
  <ds:schemaRefs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4833edfe-50b2-4ead-8d8c-676de7c6dd4c"/>
    <ds:schemaRef ds:uri="http://schemas.microsoft.com/office/2006/metadata/properties"/>
    <ds:schemaRef ds:uri="http://purl.org/dc/elements/1.1/"/>
    <ds:schemaRef ds:uri="22a469d0-3036-4ae3-9923-3400c70aa5ce"/>
    <ds:schemaRef ds:uri="3bfd71d5-c7ac-4dca-b865-a609d1eb4074"/>
  </ds:schemaRefs>
</ds:datastoreItem>
</file>

<file path=customXml/itemProps2.xml><?xml version="1.0" encoding="utf-8"?>
<ds:datastoreItem xmlns:ds="http://schemas.openxmlformats.org/officeDocument/2006/customXml" ds:itemID="{A9F3EB2C-3387-4462-BEB0-9EE51CE641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469d0-3036-4ae3-9923-3400c70aa5ce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6CC943-23CE-4F38-9FFA-5D16579E94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5594</TotalTime>
  <Words>1785</Words>
  <Application>Microsoft Office PowerPoint</Application>
  <PresentationFormat>Widescreen</PresentationFormat>
  <Paragraphs>336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Batang</vt:lpstr>
      <vt:lpstr>ＭＳ Ｐゴシック</vt:lpstr>
      <vt:lpstr>黑体</vt:lpstr>
      <vt:lpstr>Aptos</vt:lpstr>
      <vt:lpstr>Arial</vt:lpstr>
      <vt:lpstr>Arial (Body)</vt:lpstr>
      <vt:lpstr>Calibri</vt:lpstr>
      <vt:lpstr>Cambria Math</vt:lpstr>
      <vt:lpstr>LiberationSans</vt:lpstr>
      <vt:lpstr>Wingdings</vt:lpstr>
      <vt:lpstr>BNL</vt:lpstr>
      <vt:lpstr>Overview of EIC RF Systems</vt:lpstr>
      <vt:lpstr>Introduction</vt:lpstr>
      <vt:lpstr>EIC Parameters</vt:lpstr>
      <vt:lpstr>EIC Design Evolution</vt:lpstr>
      <vt:lpstr>EIC Facility</vt:lpstr>
      <vt:lpstr>Project Milestones</vt:lpstr>
      <vt:lpstr>Subproject Strategy</vt:lpstr>
      <vt:lpstr>Beam Scenarios &amp; RF</vt:lpstr>
      <vt:lpstr>Challenges to RF Systems</vt:lpstr>
      <vt:lpstr>EIC RF Systems Distribution</vt:lpstr>
      <vt:lpstr>IR-10 Layout with RF Support Building</vt:lpstr>
      <vt:lpstr>RF Systems and Quantities</vt:lpstr>
      <vt:lpstr>EIC RF Systems – RF Controls</vt:lpstr>
      <vt:lpstr>EIC LLRF – Modular and Scalable</vt:lpstr>
      <vt:lpstr>RF Controls Tests in Progress</vt:lpstr>
      <vt:lpstr>A view from RHIC APEX Studies</vt:lpstr>
      <vt:lpstr>Celebrating 25 years of RHIC and Commencement of EIC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Narayan, Geetha</cp:lastModifiedBy>
  <cp:revision>94</cp:revision>
  <dcterms:created xsi:type="dcterms:W3CDTF">2023-09-11T13:49:26Z</dcterms:created>
  <dcterms:modified xsi:type="dcterms:W3CDTF">2025-10-13T01:55:07Z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0x010100C6099BA54FF9A948A609D910162EBE44</vt:lpwstr>
  </property>
  <property fmtid="{D5CDD505-2E9C-101B-9397-08002B2CF9AE}" pid="3" name="MediaServiceImageTags">
    <vt:lpwstr/>
  </property>
  <property fmtid="{D5CDD505-2E9C-101B-9397-08002B2CF9AE}" pid="4" name="SharedWithUsers">
    <vt:lpwstr>12;#Lari, Luisella</vt:lpwstr>
  </property>
</Properties>
</file>