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sldIdLst>
    <p:sldId id="309" r:id="rId5"/>
    <p:sldId id="330" r:id="rId6"/>
    <p:sldId id="325" r:id="rId7"/>
    <p:sldId id="327" r:id="rId8"/>
    <p:sldId id="329" r:id="rId9"/>
    <p:sldId id="328" r:id="rId10"/>
    <p:sldId id="331" r:id="rId11"/>
    <p:sldId id="357" r:id="rId12"/>
    <p:sldId id="260" r:id="rId13"/>
    <p:sldId id="351" r:id="rId14"/>
    <p:sldId id="261" r:id="rId15"/>
    <p:sldId id="324" r:id="rId16"/>
    <p:sldId id="323" r:id="rId17"/>
    <p:sldId id="302" r:id="rId18"/>
    <p:sldId id="306" r:id="rId19"/>
    <p:sldId id="338" r:id="rId20"/>
    <p:sldId id="356" r:id="rId21"/>
    <p:sldId id="353" r:id="rId22"/>
    <p:sldId id="352" r:id="rId23"/>
    <p:sldId id="257" r:id="rId24"/>
    <p:sldId id="322" r:id="rId25"/>
    <p:sldId id="32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5" autoAdjust="0"/>
    <p:restoredTop sz="96766" autoAdjust="0"/>
  </p:normalViewPr>
  <p:slideViewPr>
    <p:cSldViewPr snapToGrid="0" snapToObjects="1">
      <p:cViewPr>
        <p:scale>
          <a:sx n="100" d="100"/>
          <a:sy n="100" d="100"/>
        </p:scale>
        <p:origin x="-108" y="96"/>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3389567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16</a:t>
            </a:fld>
            <a:endParaRPr lang="en-US" dirty="0"/>
          </a:p>
        </p:txBody>
      </p:sp>
    </p:spTree>
    <p:extLst>
      <p:ext uri="{BB962C8B-B14F-4D97-AF65-F5344CB8AC3E}">
        <p14:creationId xmlns:p14="http://schemas.microsoft.com/office/powerpoint/2010/main" val="3266517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a:prstGeom prst="rect">
            <a:avLst/>
          </a:prstGeo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a:prstGeom prst="rect">
            <a:avLst/>
          </a:prstGeo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254906" y="57734"/>
            <a:ext cx="11044707" cy="469566"/>
          </a:xfrm>
        </p:spPr>
        <p:txBody>
          <a:bodyPr anchor="b">
            <a:noAutofit/>
          </a:bodyPr>
          <a:lstStyle>
            <a:lvl1pPr>
              <a:defRPr sz="2400">
                <a:solidFill>
                  <a:srgbClr val="002060"/>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11725" y="641506"/>
            <a:ext cx="11304541" cy="5525473"/>
          </a:xfrm>
        </p:spPr>
        <p:txBody>
          <a:bodyPr>
            <a:noAutofit/>
          </a:bodyPr>
          <a:lstStyle>
            <a:lvl1pPr marL="0" indent="0">
              <a:buNone/>
              <a:defRPr sz="1800" b="1">
                <a:solidFill>
                  <a:srgbClr val="00206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171026" y="6294461"/>
            <a:ext cx="4114800" cy="365125"/>
          </a:xfrm>
          <a:prstGeom prst="rect">
            <a:avLst/>
          </a:prstGeom>
        </p:spPr>
        <p:txBody>
          <a:bodyPr anchor="ctr"/>
          <a:lstStyle>
            <a:lvl1pPr algn="l">
              <a:defRPr sz="1000">
                <a:latin typeface="Arial" panose="020B0604020202020204" pitchFamily="34" charset="0"/>
              </a:defRPr>
            </a:lvl1pPr>
          </a:lstStyle>
          <a:p>
            <a:r>
              <a:rPr lang="en-US"/>
              <a:t>Cavity faults based on time domain waveforms JLAB, LLRF 2025</a:t>
            </a:r>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cxnSp>
        <p:nvCxnSpPr>
          <p:cNvPr id="5" name="Straight Connector 4">
            <a:extLst>
              <a:ext uri="{FF2B5EF4-FFF2-40B4-BE49-F238E27FC236}">
                <a16:creationId xmlns:a16="http://schemas.microsoft.com/office/drawing/2014/main" id="{43106F8A-850A-F6A3-11CA-9DE62AF4DF94}"/>
              </a:ext>
            </a:extLst>
          </p:cNvPr>
          <p:cNvCxnSpPr>
            <a:cxnSpLocks/>
          </p:cNvCxnSpPr>
          <p:nvPr userDrawn="1"/>
        </p:nvCxnSpPr>
        <p:spPr>
          <a:xfrm>
            <a:off x="0" y="572936"/>
            <a:ext cx="12192000"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565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0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noAutofit/>
          </a:bodyPr>
          <a:lstStyle>
            <a:lvl1pPr>
              <a:defRPr sz="1600" b="1" baseline="0">
                <a:solidFill>
                  <a:schemeClr val="tx1"/>
                </a:solidFill>
                <a:latin typeface="Arial" charset="0"/>
              </a:defRPr>
            </a:lvl1pPr>
            <a:lvl2pPr marL="685800" indent="-228600">
              <a:buFont typeface="PingFangSC-Regular" charset="-122"/>
              <a:buChar char="－"/>
              <a:defRPr sz="1600" b="1" baseline="0">
                <a:solidFill>
                  <a:schemeClr val="tx1"/>
                </a:solidFill>
                <a:latin typeface="Arial" charset="0"/>
              </a:defRPr>
            </a:lvl2pPr>
            <a:lvl3pPr marL="1143000" indent="-228600">
              <a:buFont typeface="Arial" charset="0"/>
              <a:buChar char="•"/>
              <a:defRPr sz="1600" b="1" baseline="0">
                <a:solidFill>
                  <a:schemeClr val="tx1"/>
                </a:solidFill>
                <a:latin typeface="Arial" charset="0"/>
              </a:defRPr>
            </a:lvl3pPr>
            <a:lvl4pPr marL="1657350" indent="-285750">
              <a:buFont typeface="PingFangSC-Regular" charset="-122"/>
              <a:buChar char="－"/>
              <a:defRPr sz="1600" b="1" baseline="0">
                <a:solidFill>
                  <a:schemeClr val="tx1"/>
                </a:solidFill>
                <a:latin typeface="Arial" charset="0"/>
              </a:defRPr>
            </a:lvl4pPr>
            <a:lvl5pPr marL="2057400" indent="-228600">
              <a:buFont typeface="Arial" charset="0"/>
              <a:buChar char="•"/>
              <a:defRPr sz="1600" b="1"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Cavity faults based on time domain waveforms JLAB, LLRF 2025</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Cavity faults based on time domain waveforms JLAB, LLRF 2025</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Cavity faults based on time domain waveforms JLAB, LLRF 2025</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Cavity faults based on time domain waveforms JLAB, LLRF 2025</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Cavity faults based on time domain waveforms JLAB, LLRF 2025</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Cavity faults based on time domain waveforms JLAB, LLRF 2025</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Cavity faults based on time domain waveforms JLAB, LLRF 2025</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Cavity faults based on time domain waveforms JLAB, LLRF 2025</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629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097655"/>
            <a:ext cx="10515600" cy="506344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Cavity faults based on time domain waveforms JLAB, LLRF 2025</a:t>
            </a:r>
            <a:endParaRPr lang="en-US" dirty="0"/>
          </a:p>
        </p:txBody>
      </p:sp>
      <p:sp>
        <p:nvSpPr>
          <p:cNvPr id="6" name="Slide Number Placeholder 5"/>
          <p:cNvSpPr>
            <a:spLocks noGrp="1"/>
          </p:cNvSpPr>
          <p:nvPr>
            <p:ph type="sldNum" sz="quarter" idx="4"/>
          </p:nvPr>
        </p:nvSpPr>
        <p:spPr>
          <a:xfrm>
            <a:off x="5896622" y="6357433"/>
            <a:ext cx="39875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736" y="118579"/>
            <a:ext cx="12046527" cy="617838"/>
          </a:xfrm>
        </p:spPr>
        <p:txBody>
          <a:bodyPr/>
          <a:lstStyle/>
          <a:p>
            <a:r>
              <a:rPr lang="en-US" sz="2800" dirty="0"/>
              <a:t>7 6-1/2 years Cavity Faults Based on Time Domain Waveform Records</a:t>
            </a:r>
          </a:p>
        </p:txBody>
      </p:sp>
      <p:pic>
        <p:nvPicPr>
          <p:cNvPr id="16" name="Picture 15">
            <a:extLst>
              <a:ext uri="{FF2B5EF4-FFF2-40B4-BE49-F238E27FC236}">
                <a16:creationId xmlns:a16="http://schemas.microsoft.com/office/drawing/2014/main" id="{E311E4F2-8963-494C-BCAB-E4D233537276}"/>
              </a:ext>
            </a:extLst>
          </p:cNvPr>
          <p:cNvPicPr>
            <a:picLocks noChangeAspect="1"/>
          </p:cNvPicPr>
          <p:nvPr/>
        </p:nvPicPr>
        <p:blipFill>
          <a:blip r:embed="rId2"/>
          <a:stretch>
            <a:fillRect/>
          </a:stretch>
        </p:blipFill>
        <p:spPr>
          <a:xfrm>
            <a:off x="220299" y="838200"/>
            <a:ext cx="3326424" cy="2413472"/>
          </a:xfrm>
          <a:prstGeom prst="rect">
            <a:avLst/>
          </a:prstGeom>
        </p:spPr>
      </p:pic>
      <p:pic>
        <p:nvPicPr>
          <p:cNvPr id="18" name="Picture 17">
            <a:extLst>
              <a:ext uri="{FF2B5EF4-FFF2-40B4-BE49-F238E27FC236}">
                <a16:creationId xmlns:a16="http://schemas.microsoft.com/office/drawing/2014/main" id="{7C048500-5054-44DE-9D32-46FF952EE8B0}"/>
              </a:ext>
            </a:extLst>
          </p:cNvPr>
          <p:cNvPicPr>
            <a:picLocks noChangeAspect="1"/>
          </p:cNvPicPr>
          <p:nvPr/>
        </p:nvPicPr>
        <p:blipFill>
          <a:blip r:embed="rId3"/>
          <a:stretch>
            <a:fillRect/>
          </a:stretch>
        </p:blipFill>
        <p:spPr>
          <a:xfrm>
            <a:off x="3813332" y="736417"/>
            <a:ext cx="3960522" cy="2873539"/>
          </a:xfrm>
          <a:prstGeom prst="rect">
            <a:avLst/>
          </a:prstGeom>
        </p:spPr>
      </p:pic>
      <p:pic>
        <p:nvPicPr>
          <p:cNvPr id="20" name="Picture 19">
            <a:extLst>
              <a:ext uri="{FF2B5EF4-FFF2-40B4-BE49-F238E27FC236}">
                <a16:creationId xmlns:a16="http://schemas.microsoft.com/office/drawing/2014/main" id="{12711CFB-B83D-4C5C-B41C-0C3D01D21904}"/>
              </a:ext>
            </a:extLst>
          </p:cNvPr>
          <p:cNvPicPr>
            <a:picLocks noChangeAspect="1"/>
          </p:cNvPicPr>
          <p:nvPr/>
        </p:nvPicPr>
        <p:blipFill>
          <a:blip r:embed="rId4"/>
          <a:stretch>
            <a:fillRect/>
          </a:stretch>
        </p:blipFill>
        <p:spPr>
          <a:xfrm>
            <a:off x="229808" y="3189384"/>
            <a:ext cx="3407069" cy="2471983"/>
          </a:xfrm>
          <a:prstGeom prst="rect">
            <a:avLst/>
          </a:prstGeom>
        </p:spPr>
      </p:pic>
      <p:pic>
        <p:nvPicPr>
          <p:cNvPr id="22" name="Picture 21">
            <a:extLst>
              <a:ext uri="{FF2B5EF4-FFF2-40B4-BE49-F238E27FC236}">
                <a16:creationId xmlns:a16="http://schemas.microsoft.com/office/drawing/2014/main" id="{3EB5705D-230E-4FD4-A424-E422EA5A5ABB}"/>
              </a:ext>
            </a:extLst>
          </p:cNvPr>
          <p:cNvPicPr>
            <a:picLocks noChangeAspect="1"/>
          </p:cNvPicPr>
          <p:nvPr/>
        </p:nvPicPr>
        <p:blipFill>
          <a:blip r:embed="rId5"/>
          <a:stretch>
            <a:fillRect/>
          </a:stretch>
        </p:blipFill>
        <p:spPr>
          <a:xfrm>
            <a:off x="3945034" y="3678196"/>
            <a:ext cx="3697117" cy="2684315"/>
          </a:xfrm>
          <a:prstGeom prst="rect">
            <a:avLst/>
          </a:prstGeom>
        </p:spPr>
      </p:pic>
      <p:pic>
        <p:nvPicPr>
          <p:cNvPr id="24" name="Picture 23">
            <a:extLst>
              <a:ext uri="{FF2B5EF4-FFF2-40B4-BE49-F238E27FC236}">
                <a16:creationId xmlns:a16="http://schemas.microsoft.com/office/drawing/2014/main" id="{09002CAD-58C0-4DC4-B07B-E13F0D76BC27}"/>
              </a:ext>
            </a:extLst>
          </p:cNvPr>
          <p:cNvPicPr>
            <a:picLocks noChangeAspect="1"/>
          </p:cNvPicPr>
          <p:nvPr/>
        </p:nvPicPr>
        <p:blipFill>
          <a:blip r:embed="rId6"/>
          <a:stretch>
            <a:fillRect/>
          </a:stretch>
        </p:blipFill>
        <p:spPr>
          <a:xfrm>
            <a:off x="8193559" y="697338"/>
            <a:ext cx="3768633" cy="2731662"/>
          </a:xfrm>
          <a:prstGeom prst="rect">
            <a:avLst/>
          </a:prstGeom>
        </p:spPr>
      </p:pic>
      <p:cxnSp>
        <p:nvCxnSpPr>
          <p:cNvPr id="4" name="Straight Connector 3">
            <a:extLst>
              <a:ext uri="{FF2B5EF4-FFF2-40B4-BE49-F238E27FC236}">
                <a16:creationId xmlns:a16="http://schemas.microsoft.com/office/drawing/2014/main" id="{57C73E5F-43C0-9D2F-9216-44F6F493B67E}"/>
              </a:ext>
            </a:extLst>
          </p:cNvPr>
          <p:cNvCxnSpPr>
            <a:cxnSpLocks/>
          </p:cNvCxnSpPr>
          <p:nvPr/>
        </p:nvCxnSpPr>
        <p:spPr>
          <a:xfrm>
            <a:off x="72736" y="249382"/>
            <a:ext cx="295126" cy="37965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D9A4755-B7DD-1E0F-71A6-104151A8A107}"/>
              </a:ext>
            </a:extLst>
          </p:cNvPr>
          <p:cNvCxnSpPr>
            <a:cxnSpLocks/>
          </p:cNvCxnSpPr>
          <p:nvPr/>
        </p:nvCxnSpPr>
        <p:spPr>
          <a:xfrm flipH="1">
            <a:off x="72736" y="249382"/>
            <a:ext cx="295126" cy="348099"/>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19387FB5-1DB3-427C-9B06-36B91825417E}"/>
              </a:ext>
            </a:extLst>
          </p:cNvPr>
          <p:cNvSpPr txBox="1">
            <a:spLocks/>
          </p:cNvSpPr>
          <p:nvPr/>
        </p:nvSpPr>
        <p:spPr>
          <a:xfrm>
            <a:off x="319963" y="5694532"/>
            <a:ext cx="2444258" cy="53801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200" dirty="0"/>
              <a:t>14 Oct. 2025</a:t>
            </a:r>
          </a:p>
          <a:p>
            <a:pPr marL="0" indent="0">
              <a:spcBef>
                <a:spcPts val="600"/>
              </a:spcBef>
              <a:buFont typeface="Arial" panose="020B0604020202020204" pitchFamily="34" charset="0"/>
              <a:buNone/>
            </a:pPr>
            <a:r>
              <a:rPr lang="en-US" sz="1200" dirty="0"/>
              <a:t>LLRF 2025, Newport News, VA</a:t>
            </a:r>
          </a:p>
        </p:txBody>
      </p:sp>
      <p:sp>
        <p:nvSpPr>
          <p:cNvPr id="5" name="Text Placeholder 4"/>
          <p:cNvSpPr>
            <a:spLocks noGrp="1"/>
          </p:cNvSpPr>
          <p:nvPr>
            <p:ph type="body" sz="quarter" idx="14"/>
          </p:nvPr>
        </p:nvSpPr>
        <p:spPr>
          <a:xfrm>
            <a:off x="319963" y="5240505"/>
            <a:ext cx="2002383" cy="420862"/>
          </a:xfrm>
          <a:solidFill>
            <a:schemeClr val="bg1"/>
          </a:solidFill>
        </p:spPr>
        <p:txBody>
          <a:bodyPr/>
          <a:lstStyle/>
          <a:p>
            <a:r>
              <a:rPr lang="en-US" dirty="0">
                <a:solidFill>
                  <a:schemeClr val="tx1"/>
                </a:solidFill>
              </a:rPr>
              <a:t>Tom Powers</a:t>
            </a:r>
          </a:p>
        </p:txBody>
      </p:sp>
      <p:pic>
        <p:nvPicPr>
          <p:cNvPr id="7" name="Picture 6">
            <a:extLst>
              <a:ext uri="{FF2B5EF4-FFF2-40B4-BE49-F238E27FC236}">
                <a16:creationId xmlns:a16="http://schemas.microsoft.com/office/drawing/2014/main" id="{8B719DBD-1D8B-71D5-78D2-06FCC8DA7C25}"/>
              </a:ext>
            </a:extLst>
          </p:cNvPr>
          <p:cNvPicPr>
            <a:picLocks noChangeAspect="1"/>
          </p:cNvPicPr>
          <p:nvPr/>
        </p:nvPicPr>
        <p:blipFill>
          <a:blip r:embed="rId7"/>
          <a:srcRect l="2902" t="6666" r="1370" b="2667"/>
          <a:stretch>
            <a:fillRect/>
          </a:stretch>
        </p:blipFill>
        <p:spPr>
          <a:xfrm>
            <a:off x="8193559" y="3533160"/>
            <a:ext cx="3825334" cy="2627502"/>
          </a:xfrm>
          <a:prstGeom prst="rect">
            <a:avLst/>
          </a:prstGeom>
        </p:spPr>
      </p:pic>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3675A-6572-4A1C-BF36-5BC3801C0ED1}"/>
              </a:ext>
            </a:extLst>
          </p:cNvPr>
          <p:cNvSpPr>
            <a:spLocks noGrp="1"/>
          </p:cNvSpPr>
          <p:nvPr>
            <p:ph type="title"/>
          </p:nvPr>
        </p:nvSpPr>
        <p:spPr/>
        <p:txBody>
          <a:bodyPr/>
          <a:lstStyle/>
          <a:p>
            <a:r>
              <a:rPr lang="en-US" dirty="0"/>
              <a:t>Trips for zones that went from FCC 2.0 to FCC </a:t>
            </a:r>
            <a:r>
              <a:rPr lang="en-US"/>
              <a:t>3.0 firmware</a:t>
            </a:r>
            <a:endParaRPr lang="en-US" dirty="0"/>
          </a:p>
        </p:txBody>
      </p:sp>
      <p:sp>
        <p:nvSpPr>
          <p:cNvPr id="4" name="Footer Placeholder 3">
            <a:extLst>
              <a:ext uri="{FF2B5EF4-FFF2-40B4-BE49-F238E27FC236}">
                <a16:creationId xmlns:a16="http://schemas.microsoft.com/office/drawing/2014/main" id="{CDBA58CA-E9BD-4190-A2B7-E2C6A9EAC8F4}"/>
              </a:ext>
            </a:extLst>
          </p:cNvPr>
          <p:cNvSpPr>
            <a:spLocks noGrp="1"/>
          </p:cNvSpPr>
          <p:nvPr>
            <p:ph type="ftr" sz="quarter" idx="11"/>
          </p:nvPr>
        </p:nvSpPr>
        <p:spPr/>
        <p:txBody>
          <a:bodyPr/>
          <a:lstStyle/>
          <a:p>
            <a:r>
              <a:rPr lang="en-US"/>
              <a:t>Cavity faults based on time domain waveforms JLAB, LLRF 2025</a:t>
            </a:r>
            <a:endParaRPr lang="en-US" dirty="0"/>
          </a:p>
        </p:txBody>
      </p:sp>
      <p:pic>
        <p:nvPicPr>
          <p:cNvPr id="7" name="Picture 6">
            <a:extLst>
              <a:ext uri="{FF2B5EF4-FFF2-40B4-BE49-F238E27FC236}">
                <a16:creationId xmlns:a16="http://schemas.microsoft.com/office/drawing/2014/main" id="{BD991874-5920-4F47-97B1-C1D208DD8B63}"/>
              </a:ext>
            </a:extLst>
          </p:cNvPr>
          <p:cNvPicPr>
            <a:picLocks noChangeAspect="1"/>
          </p:cNvPicPr>
          <p:nvPr/>
        </p:nvPicPr>
        <p:blipFill rotWithShape="1">
          <a:blip r:embed="rId2"/>
          <a:srcRect t="4195" b="1378"/>
          <a:stretch/>
        </p:blipFill>
        <p:spPr>
          <a:xfrm>
            <a:off x="6096000" y="745048"/>
            <a:ext cx="6007806" cy="4114800"/>
          </a:xfrm>
          <a:prstGeom prst="rect">
            <a:avLst/>
          </a:prstGeom>
        </p:spPr>
      </p:pic>
      <p:pic>
        <p:nvPicPr>
          <p:cNvPr id="13" name="Picture 12">
            <a:extLst>
              <a:ext uri="{FF2B5EF4-FFF2-40B4-BE49-F238E27FC236}">
                <a16:creationId xmlns:a16="http://schemas.microsoft.com/office/drawing/2014/main" id="{89A7521A-7A92-4703-8AA7-35504ADE6AA3}"/>
              </a:ext>
            </a:extLst>
          </p:cNvPr>
          <p:cNvPicPr>
            <a:picLocks noChangeAspect="1"/>
          </p:cNvPicPr>
          <p:nvPr/>
        </p:nvPicPr>
        <p:blipFill rotWithShape="1">
          <a:blip r:embed="rId3"/>
          <a:srcRect t="4288" b="-785"/>
          <a:stretch/>
        </p:blipFill>
        <p:spPr>
          <a:xfrm>
            <a:off x="77180" y="791850"/>
            <a:ext cx="5873057" cy="4114800"/>
          </a:xfrm>
          <a:prstGeom prst="rect">
            <a:avLst/>
          </a:prstGeom>
        </p:spPr>
      </p:pic>
      <p:sp>
        <p:nvSpPr>
          <p:cNvPr id="3" name="TextBox 2">
            <a:extLst>
              <a:ext uri="{FF2B5EF4-FFF2-40B4-BE49-F238E27FC236}">
                <a16:creationId xmlns:a16="http://schemas.microsoft.com/office/drawing/2014/main" id="{B9249935-3DD9-43EA-B8C4-B27AE2F25C60}"/>
              </a:ext>
            </a:extLst>
          </p:cNvPr>
          <p:cNvSpPr txBox="1"/>
          <p:nvPr/>
        </p:nvSpPr>
        <p:spPr>
          <a:xfrm rot="16200000">
            <a:off x="129810" y="3227927"/>
            <a:ext cx="1246240" cy="165850"/>
          </a:xfrm>
          <a:prstGeom prst="rect">
            <a:avLst/>
          </a:prstGeom>
          <a:solidFill>
            <a:schemeClr val="bg1"/>
          </a:solidFill>
        </p:spPr>
        <p:txBody>
          <a:bodyPr wrap="square" lIns="0" tIns="0" rIns="182880" bIns="0" rtlCol="0">
            <a:noAutofit/>
          </a:bodyPr>
          <a:lstStyle/>
          <a:p>
            <a:pPr algn="l"/>
            <a:r>
              <a:rPr lang="en-US" sz="1400" b="1" dirty="0">
                <a:latin typeface="Arial" panose="020B0604020202020204" pitchFamily="34" charset="0"/>
                <a:cs typeface="Arial" panose="020B0604020202020204" pitchFamily="34" charset="0"/>
              </a:rPr>
              <a:t>118/120 MeV</a:t>
            </a:r>
          </a:p>
        </p:txBody>
      </p:sp>
      <p:sp>
        <p:nvSpPr>
          <p:cNvPr id="8" name="TextBox 7">
            <a:extLst>
              <a:ext uri="{FF2B5EF4-FFF2-40B4-BE49-F238E27FC236}">
                <a16:creationId xmlns:a16="http://schemas.microsoft.com/office/drawing/2014/main" id="{35E3285F-A5A3-45D6-9099-584956EABFD3}"/>
              </a:ext>
            </a:extLst>
          </p:cNvPr>
          <p:cNvSpPr txBox="1"/>
          <p:nvPr/>
        </p:nvSpPr>
        <p:spPr>
          <a:xfrm rot="16200000">
            <a:off x="1934945" y="2872941"/>
            <a:ext cx="1246242" cy="16585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112 / 110 MeV</a:t>
            </a:r>
          </a:p>
        </p:txBody>
      </p:sp>
      <p:sp>
        <p:nvSpPr>
          <p:cNvPr id="9" name="TextBox 8">
            <a:extLst>
              <a:ext uri="{FF2B5EF4-FFF2-40B4-BE49-F238E27FC236}">
                <a16:creationId xmlns:a16="http://schemas.microsoft.com/office/drawing/2014/main" id="{00C15CE6-747A-4D92-B4F0-EA268158B656}"/>
              </a:ext>
            </a:extLst>
          </p:cNvPr>
          <p:cNvSpPr txBox="1"/>
          <p:nvPr/>
        </p:nvSpPr>
        <p:spPr>
          <a:xfrm rot="16200000">
            <a:off x="1502053" y="3105625"/>
            <a:ext cx="1308432" cy="26777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115 / 95.3 MeV</a:t>
            </a:r>
          </a:p>
        </p:txBody>
      </p:sp>
      <p:sp>
        <p:nvSpPr>
          <p:cNvPr id="10" name="TextBox 9">
            <a:extLst>
              <a:ext uri="{FF2B5EF4-FFF2-40B4-BE49-F238E27FC236}">
                <a16:creationId xmlns:a16="http://schemas.microsoft.com/office/drawing/2014/main" id="{9A624298-7AC5-44C2-9857-517A50F38EBC}"/>
              </a:ext>
            </a:extLst>
          </p:cNvPr>
          <p:cNvSpPr txBox="1"/>
          <p:nvPr/>
        </p:nvSpPr>
        <p:spPr>
          <a:xfrm rot="16200000">
            <a:off x="2300078" y="2762414"/>
            <a:ext cx="1428085" cy="272576"/>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144/124.5 MeV</a:t>
            </a:r>
          </a:p>
        </p:txBody>
      </p:sp>
      <p:sp>
        <p:nvSpPr>
          <p:cNvPr id="11" name="TextBox 10">
            <a:extLst>
              <a:ext uri="{FF2B5EF4-FFF2-40B4-BE49-F238E27FC236}">
                <a16:creationId xmlns:a16="http://schemas.microsoft.com/office/drawing/2014/main" id="{69382207-DD72-4D22-9B36-C3622867297E}"/>
              </a:ext>
            </a:extLst>
          </p:cNvPr>
          <p:cNvSpPr txBox="1"/>
          <p:nvPr/>
        </p:nvSpPr>
        <p:spPr>
          <a:xfrm rot="16200000">
            <a:off x="3652796" y="2888192"/>
            <a:ext cx="1246240" cy="16585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135/144 MeV</a:t>
            </a:r>
          </a:p>
        </p:txBody>
      </p:sp>
      <p:sp>
        <p:nvSpPr>
          <p:cNvPr id="12" name="TextBox 11">
            <a:extLst>
              <a:ext uri="{FF2B5EF4-FFF2-40B4-BE49-F238E27FC236}">
                <a16:creationId xmlns:a16="http://schemas.microsoft.com/office/drawing/2014/main" id="{A1087D8A-581F-4161-9E9D-C8B6C6450648}"/>
              </a:ext>
            </a:extLst>
          </p:cNvPr>
          <p:cNvSpPr txBox="1"/>
          <p:nvPr/>
        </p:nvSpPr>
        <p:spPr>
          <a:xfrm rot="16200000">
            <a:off x="4099382" y="2912861"/>
            <a:ext cx="1246240" cy="16585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126/153 MeV</a:t>
            </a:r>
          </a:p>
        </p:txBody>
      </p:sp>
      <p:sp>
        <p:nvSpPr>
          <p:cNvPr id="14" name="TextBox 13">
            <a:extLst>
              <a:ext uri="{FF2B5EF4-FFF2-40B4-BE49-F238E27FC236}">
                <a16:creationId xmlns:a16="http://schemas.microsoft.com/office/drawing/2014/main" id="{22783B98-88CB-45FB-9AFB-166887B78851}"/>
              </a:ext>
            </a:extLst>
          </p:cNvPr>
          <p:cNvSpPr txBox="1"/>
          <p:nvPr/>
        </p:nvSpPr>
        <p:spPr>
          <a:xfrm rot="16200000">
            <a:off x="4618692" y="3032481"/>
            <a:ext cx="1246240" cy="16585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126/131 MeV</a:t>
            </a:r>
          </a:p>
        </p:txBody>
      </p:sp>
      <p:sp>
        <p:nvSpPr>
          <p:cNvPr id="15" name="TextBox 14">
            <a:extLst>
              <a:ext uri="{FF2B5EF4-FFF2-40B4-BE49-F238E27FC236}">
                <a16:creationId xmlns:a16="http://schemas.microsoft.com/office/drawing/2014/main" id="{808090AC-3E6F-4BC0-84DE-29175AECD373}"/>
              </a:ext>
            </a:extLst>
          </p:cNvPr>
          <p:cNvSpPr txBox="1"/>
          <p:nvPr/>
        </p:nvSpPr>
        <p:spPr>
          <a:xfrm rot="16200000">
            <a:off x="6262725" y="3253821"/>
            <a:ext cx="1246240" cy="165850"/>
          </a:xfrm>
          <a:prstGeom prst="rect">
            <a:avLst/>
          </a:prstGeom>
          <a:solidFill>
            <a:schemeClr val="bg1"/>
          </a:solidFill>
        </p:spPr>
        <p:txBody>
          <a:bodyPr wrap="square" lIns="0" tIns="0" rIns="182880" bIns="0" rtlCol="0">
            <a:noAutofit/>
          </a:bodyPr>
          <a:lstStyle/>
          <a:p>
            <a:pPr algn="l"/>
            <a:r>
              <a:rPr lang="en-US" sz="1400" b="1" dirty="0">
                <a:latin typeface="Arial" panose="020B0604020202020204" pitchFamily="34" charset="0"/>
                <a:cs typeface="Arial" panose="020B0604020202020204" pitchFamily="34" charset="0"/>
              </a:rPr>
              <a:t>118/120 MeV</a:t>
            </a:r>
          </a:p>
        </p:txBody>
      </p:sp>
      <p:sp>
        <p:nvSpPr>
          <p:cNvPr id="16" name="TextBox 15">
            <a:extLst>
              <a:ext uri="{FF2B5EF4-FFF2-40B4-BE49-F238E27FC236}">
                <a16:creationId xmlns:a16="http://schemas.microsoft.com/office/drawing/2014/main" id="{E78CF677-80D9-4601-A3D0-C08C11E2492C}"/>
              </a:ext>
            </a:extLst>
          </p:cNvPr>
          <p:cNvSpPr txBox="1"/>
          <p:nvPr/>
        </p:nvSpPr>
        <p:spPr>
          <a:xfrm rot="16200000">
            <a:off x="8555641" y="1879247"/>
            <a:ext cx="1246242" cy="16585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112 / 110 MeV</a:t>
            </a:r>
          </a:p>
        </p:txBody>
      </p:sp>
      <p:sp>
        <p:nvSpPr>
          <p:cNvPr id="17" name="TextBox 16">
            <a:extLst>
              <a:ext uri="{FF2B5EF4-FFF2-40B4-BE49-F238E27FC236}">
                <a16:creationId xmlns:a16="http://schemas.microsoft.com/office/drawing/2014/main" id="{CB297FFE-2BDB-4354-9BC0-20115B38E879}"/>
              </a:ext>
            </a:extLst>
          </p:cNvPr>
          <p:cNvSpPr txBox="1"/>
          <p:nvPr/>
        </p:nvSpPr>
        <p:spPr>
          <a:xfrm rot="16200000">
            <a:off x="8122794" y="2764817"/>
            <a:ext cx="1308432" cy="26777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115 / 95.3 MeV</a:t>
            </a:r>
          </a:p>
        </p:txBody>
      </p:sp>
      <p:sp>
        <p:nvSpPr>
          <p:cNvPr id="18" name="TextBox 17">
            <a:extLst>
              <a:ext uri="{FF2B5EF4-FFF2-40B4-BE49-F238E27FC236}">
                <a16:creationId xmlns:a16="http://schemas.microsoft.com/office/drawing/2014/main" id="{A0070E73-486F-48F8-AAD0-A36D8B2B450D}"/>
              </a:ext>
            </a:extLst>
          </p:cNvPr>
          <p:cNvSpPr txBox="1"/>
          <p:nvPr/>
        </p:nvSpPr>
        <p:spPr>
          <a:xfrm rot="16200000">
            <a:off x="8891666" y="1886851"/>
            <a:ext cx="1246242" cy="22546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144/124.5 MeV</a:t>
            </a:r>
          </a:p>
        </p:txBody>
      </p:sp>
      <p:sp>
        <p:nvSpPr>
          <p:cNvPr id="19" name="TextBox 18">
            <a:extLst>
              <a:ext uri="{FF2B5EF4-FFF2-40B4-BE49-F238E27FC236}">
                <a16:creationId xmlns:a16="http://schemas.microsoft.com/office/drawing/2014/main" id="{892951FB-EE4D-4004-9F4E-2AE7BFD67EBD}"/>
              </a:ext>
            </a:extLst>
          </p:cNvPr>
          <p:cNvSpPr txBox="1"/>
          <p:nvPr/>
        </p:nvSpPr>
        <p:spPr>
          <a:xfrm rot="16200000">
            <a:off x="10052288" y="1916658"/>
            <a:ext cx="1246240" cy="16585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135/144 MeV</a:t>
            </a:r>
          </a:p>
        </p:txBody>
      </p:sp>
      <p:sp>
        <p:nvSpPr>
          <p:cNvPr id="20" name="TextBox 19">
            <a:extLst>
              <a:ext uri="{FF2B5EF4-FFF2-40B4-BE49-F238E27FC236}">
                <a16:creationId xmlns:a16="http://schemas.microsoft.com/office/drawing/2014/main" id="{21C02D23-CE9F-4B93-859D-0814C2C119F0}"/>
              </a:ext>
            </a:extLst>
          </p:cNvPr>
          <p:cNvSpPr txBox="1"/>
          <p:nvPr/>
        </p:nvSpPr>
        <p:spPr>
          <a:xfrm rot="16200000">
            <a:off x="10449249" y="1916658"/>
            <a:ext cx="1246240" cy="16585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126/153 MeV</a:t>
            </a:r>
          </a:p>
        </p:txBody>
      </p:sp>
      <p:sp>
        <p:nvSpPr>
          <p:cNvPr id="21" name="TextBox 20">
            <a:extLst>
              <a:ext uri="{FF2B5EF4-FFF2-40B4-BE49-F238E27FC236}">
                <a16:creationId xmlns:a16="http://schemas.microsoft.com/office/drawing/2014/main" id="{26310950-8BCE-422F-9657-866D64ADDDBA}"/>
              </a:ext>
            </a:extLst>
          </p:cNvPr>
          <p:cNvSpPr txBox="1"/>
          <p:nvPr/>
        </p:nvSpPr>
        <p:spPr>
          <a:xfrm rot="16200000">
            <a:off x="10835826" y="1916658"/>
            <a:ext cx="1246240" cy="165850"/>
          </a:xfrm>
          <a:prstGeom prst="rect">
            <a:avLst/>
          </a:prstGeom>
          <a:solidFill>
            <a:schemeClr val="bg1"/>
          </a:solidFill>
        </p:spPr>
        <p:txBody>
          <a:bodyPr wrap="square" lIns="0" tIns="0" rIns="0" bIns="0" rtlCol="0">
            <a:noAutofit/>
          </a:bodyPr>
          <a:lstStyle/>
          <a:p>
            <a:pPr algn="l"/>
            <a:r>
              <a:rPr lang="en-US" sz="1400" b="1" dirty="0">
                <a:latin typeface="Arial" panose="020B0604020202020204" pitchFamily="34" charset="0"/>
                <a:cs typeface="Arial" panose="020B0604020202020204" pitchFamily="34" charset="0"/>
              </a:rPr>
              <a:t>126/131 MeV</a:t>
            </a:r>
          </a:p>
        </p:txBody>
      </p:sp>
      <p:sp>
        <p:nvSpPr>
          <p:cNvPr id="5" name="TextBox 4">
            <a:extLst>
              <a:ext uri="{FF2B5EF4-FFF2-40B4-BE49-F238E27FC236}">
                <a16:creationId xmlns:a16="http://schemas.microsoft.com/office/drawing/2014/main" id="{3C0D4C89-69D5-42A0-9BD8-032CD22BC936}"/>
              </a:ext>
            </a:extLst>
          </p:cNvPr>
          <p:cNvSpPr txBox="1"/>
          <p:nvPr/>
        </p:nvSpPr>
        <p:spPr>
          <a:xfrm>
            <a:off x="173736" y="4827718"/>
            <a:ext cx="9987695" cy="1659748"/>
          </a:xfrm>
          <a:prstGeom prst="rect">
            <a:avLst/>
          </a:prstGeom>
          <a:noFill/>
        </p:spPr>
        <p:txBody>
          <a:bodyPr wrap="square" rtlCol="0">
            <a:noAutofit/>
          </a:bodyPr>
          <a:lstStyle/>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Data shown only includes zones that went from FCC 2.0 to FCC 3.0 software.</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First energy from 11 Nov 2022, second from 17 March 2024</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3 zones in the NL got turned down yet they had more microphonics and controls trips.</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3 zones in the SL got turned up and had more microphonics and controls trips.</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Controls and microphonics trips over 60 days went from about 250 to about 1000.</a:t>
            </a:r>
          </a:p>
          <a:p>
            <a:pPr algn="l"/>
            <a:endParaRPr lang="en-US"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E4CA976-D9A4-414A-98B3-96C182EC48D2}"/>
              </a:ext>
            </a:extLst>
          </p:cNvPr>
          <p:cNvSpPr txBox="1"/>
          <p:nvPr/>
        </p:nvSpPr>
        <p:spPr>
          <a:xfrm rot="20390756">
            <a:off x="9176665" y="5234681"/>
            <a:ext cx="2789812" cy="1140325"/>
          </a:xfrm>
          <a:prstGeom prst="rect">
            <a:avLst/>
          </a:prstGeom>
          <a:solidFill>
            <a:srgbClr val="FFFF00"/>
          </a:solidFill>
        </p:spPr>
        <p:txBody>
          <a:bodyPr wrap="square" rtlCol="0">
            <a:noAutofit/>
          </a:bodyPr>
          <a:lstStyle/>
          <a:p>
            <a:pPr algn="l"/>
            <a:r>
              <a:rPr lang="en-US" sz="1600" b="1" dirty="0">
                <a:latin typeface="Arial" panose="020B0604020202020204" pitchFamily="34" charset="0"/>
                <a:cs typeface="Arial" panose="020B0604020202020204" pitchFamily="34" charset="0"/>
              </a:rPr>
              <a:t>Problem identified so that it could be investigated by LLRF group things did improve during the run.</a:t>
            </a:r>
          </a:p>
        </p:txBody>
      </p:sp>
      <p:sp>
        <p:nvSpPr>
          <p:cNvPr id="22" name="Slide Number Placeholder 21">
            <a:extLst>
              <a:ext uri="{FF2B5EF4-FFF2-40B4-BE49-F238E27FC236}">
                <a16:creationId xmlns:a16="http://schemas.microsoft.com/office/drawing/2014/main" id="{662C6E75-298F-4AC3-B94E-E183102DFC05}"/>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325305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Cavity faults based on time domain waveforms JLAB, LLRF 2025</a:t>
            </a:r>
            <a:endParaRPr lang="en-US" dirty="0"/>
          </a:p>
        </p:txBody>
      </p:sp>
      <p:sp>
        <p:nvSpPr>
          <p:cNvPr id="6" name="Title 1"/>
          <p:cNvSpPr>
            <a:spLocks noGrp="1"/>
          </p:cNvSpPr>
          <p:nvPr>
            <p:ph type="title"/>
          </p:nvPr>
        </p:nvSpPr>
        <p:spPr>
          <a:xfrm>
            <a:off x="2125854" y="14974"/>
            <a:ext cx="7091315" cy="487490"/>
          </a:xfrm>
        </p:spPr>
        <p:txBody>
          <a:bodyPr/>
          <a:lstStyle/>
          <a:p>
            <a:r>
              <a:rPr lang="en-US" dirty="0"/>
              <a:t>Fast “Electronic Quench”</a:t>
            </a:r>
          </a:p>
        </p:txBody>
      </p:sp>
      <p:pic>
        <p:nvPicPr>
          <p:cNvPr id="8" name="Content Placeholder 5"/>
          <p:cNvPicPr>
            <a:picLocks noGrp="1"/>
          </p:cNvPicPr>
          <p:nvPr>
            <p:ph idx="1"/>
          </p:nvPr>
        </p:nvPicPr>
        <p:blipFill rotWithShape="1">
          <a:blip r:embed="rId2"/>
          <a:srcRect l="27325" t="12466" r="25129" b="16254"/>
          <a:stretch/>
        </p:blipFill>
        <p:spPr>
          <a:xfrm>
            <a:off x="7711804" y="144820"/>
            <a:ext cx="3958697" cy="3441474"/>
          </a:xfrm>
          <a:prstGeom prst="rect">
            <a:avLst/>
          </a:prstGeom>
        </p:spPr>
      </p:pic>
      <p:pic>
        <p:nvPicPr>
          <p:cNvPr id="9" name="Picture 8"/>
          <p:cNvPicPr>
            <a:picLocks noChangeAspect="1"/>
          </p:cNvPicPr>
          <p:nvPr/>
        </p:nvPicPr>
        <p:blipFill rotWithShape="1">
          <a:blip r:embed="rId3"/>
          <a:srcRect t="11970" b="9022"/>
          <a:stretch/>
        </p:blipFill>
        <p:spPr>
          <a:xfrm>
            <a:off x="951112" y="3200637"/>
            <a:ext cx="4001583" cy="3034023"/>
          </a:xfrm>
          <a:prstGeom prst="rect">
            <a:avLst/>
          </a:prstGeom>
        </p:spPr>
      </p:pic>
      <p:sp>
        <p:nvSpPr>
          <p:cNvPr id="10" name="TextBox 9"/>
          <p:cNvSpPr txBox="1"/>
          <p:nvPr/>
        </p:nvSpPr>
        <p:spPr>
          <a:xfrm>
            <a:off x="117362" y="786015"/>
            <a:ext cx="7497558" cy="2154436"/>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Fall time of cavity gradient faster than 50 us (one point at this acquisition rate).</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Cavity seemed to be operating normally up until this point.</a:t>
            </a:r>
          </a:p>
          <a:p>
            <a:pPr marL="285750" indent="-285750">
              <a:spcAft>
                <a:spcPts val="600"/>
              </a:spcAft>
              <a:buFont typeface="Arial" panose="020B0604020202020204" pitchFamily="34" charset="0"/>
              <a:buChar char="•"/>
            </a:pPr>
            <a:r>
              <a:rPr lang="en-US" sz="1400" b="1" dirty="0">
                <a:solidFill>
                  <a:srgbClr val="FF0000"/>
                </a:solidFill>
                <a:latin typeface="Arial" panose="020B0604020202020204" pitchFamily="34" charset="0"/>
                <a:cs typeface="Arial" panose="020B0604020202020204" pitchFamily="34" charset="0"/>
              </a:rPr>
              <a:t>Theory</a:t>
            </a:r>
            <a:r>
              <a:rPr lang="en-US" sz="1400" b="1" dirty="0">
                <a:latin typeface="Arial" panose="020B0604020202020204" pitchFamily="34" charset="0"/>
                <a:cs typeface="Arial" panose="020B0604020202020204" pitchFamily="34" charset="0"/>
              </a:rPr>
              <a:t> -- vacuum burst in cavity releases large quantities of electrons which absorb the energy within the cavity.</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93% of the fast quenches in the Fall 2018 run were in cavities 1 or 8 the rest were distributed between the other 6. </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Extensive leak checking was done without finding a problem.  FE radiation induced photo-</a:t>
            </a:r>
            <a:r>
              <a:rPr lang="en-US" sz="1400" b="1" dirty="0" err="1">
                <a:latin typeface="Arial" panose="020B0604020202020204" pitchFamily="34" charset="0"/>
                <a:cs typeface="Arial" panose="020B0604020202020204" pitchFamily="34" charset="0"/>
              </a:rPr>
              <a:t>desorbtion</a:t>
            </a:r>
            <a:r>
              <a:rPr lang="en-US" sz="1400" b="1" dirty="0">
                <a:latin typeface="Arial" panose="020B0604020202020204" pitchFamily="34" charset="0"/>
                <a:cs typeface="Arial" panose="020B0604020202020204" pitchFamily="34" charset="0"/>
              </a:rPr>
              <a:t> is likely.</a:t>
            </a:r>
          </a:p>
        </p:txBody>
      </p:sp>
      <p:sp>
        <p:nvSpPr>
          <p:cNvPr id="11" name="TextBox 10"/>
          <p:cNvSpPr txBox="1"/>
          <p:nvPr/>
        </p:nvSpPr>
        <p:spPr>
          <a:xfrm>
            <a:off x="5200309" y="3716140"/>
            <a:ext cx="6712291" cy="22621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Corresponding beamline vacuum excursion.</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Red trace is pump next to cavity 1 blue trace is at the upstream end of the girder.</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Peak vacuum signal adjacent to cavity 2e-5 Torr at the other end of the girder was 3e-7 Torr.</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No events were recorded where cavity 1 in one zone and cavity 8 in the adjacent zone had the same fault at the same time which indicates that the event was not due to a vacuum burst in the girder between the cryomodules.</a:t>
            </a:r>
          </a:p>
        </p:txBody>
      </p:sp>
      <p:sp>
        <p:nvSpPr>
          <p:cNvPr id="2" name="TextBox 1"/>
          <p:cNvSpPr txBox="1"/>
          <p:nvPr/>
        </p:nvSpPr>
        <p:spPr>
          <a:xfrm>
            <a:off x="2850715" y="3586294"/>
            <a:ext cx="1303867" cy="369332"/>
          </a:xfrm>
          <a:prstGeom prst="rect">
            <a:avLst/>
          </a:prstGeom>
          <a:noFill/>
        </p:spPr>
        <p:txBody>
          <a:bodyPr wrap="square" rtlCol="0">
            <a:spAutoFit/>
          </a:bodyPr>
          <a:lstStyle/>
          <a:p>
            <a:r>
              <a:rPr lang="en-US" dirty="0"/>
              <a:t>2e-5 </a:t>
            </a:r>
            <a:r>
              <a:rPr lang="en-US" dirty="0" err="1"/>
              <a:t>Torr</a:t>
            </a:r>
            <a:endParaRPr lang="en-US" dirty="0"/>
          </a:p>
        </p:txBody>
      </p:sp>
      <p:sp>
        <p:nvSpPr>
          <p:cNvPr id="12" name="TextBox 11"/>
          <p:cNvSpPr txBox="1"/>
          <p:nvPr/>
        </p:nvSpPr>
        <p:spPr>
          <a:xfrm>
            <a:off x="9691152" y="2786562"/>
            <a:ext cx="1947332"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Detune Phase</a:t>
            </a:r>
          </a:p>
        </p:txBody>
      </p:sp>
      <p:sp>
        <p:nvSpPr>
          <p:cNvPr id="13" name="TextBox 12"/>
          <p:cNvSpPr txBox="1"/>
          <p:nvPr/>
        </p:nvSpPr>
        <p:spPr>
          <a:xfrm>
            <a:off x="9691152" y="1553122"/>
            <a:ext cx="1727200"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Gradient MV/m</a:t>
            </a:r>
          </a:p>
        </p:txBody>
      </p:sp>
      <p:sp>
        <p:nvSpPr>
          <p:cNvPr id="3" name="Slide Number Placeholder 2">
            <a:extLst>
              <a:ext uri="{FF2B5EF4-FFF2-40B4-BE49-F238E27FC236}">
                <a16:creationId xmlns:a16="http://schemas.microsoft.com/office/drawing/2014/main" id="{58513D46-1729-4A20-9E7E-8C48E3F23B11}"/>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Tree>
    <p:extLst>
      <p:ext uri="{BB962C8B-B14F-4D97-AF65-F5344CB8AC3E}">
        <p14:creationId xmlns:p14="http://schemas.microsoft.com/office/powerpoint/2010/main" val="520815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North Linac Vacuum Valve Signals 7Oct18 – 16Mar19</a:t>
            </a:r>
          </a:p>
        </p:txBody>
      </p:sp>
      <p:sp>
        <p:nvSpPr>
          <p:cNvPr id="4" name="Footer Placeholder 3"/>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10" name="TextBox 9"/>
          <p:cNvSpPr txBox="1"/>
          <p:nvPr/>
        </p:nvSpPr>
        <p:spPr>
          <a:xfrm>
            <a:off x="306396" y="5161227"/>
            <a:ext cx="6044224" cy="1306109"/>
          </a:xfrm>
          <a:prstGeom prst="rect">
            <a:avLst/>
          </a:prstGeom>
          <a:noFill/>
        </p:spPr>
        <p:txBody>
          <a:bodyPr wrap="square" rtlCol="0">
            <a:noAutofit/>
          </a:bodyPr>
          <a:lstStyle/>
          <a:p>
            <a:pPr marL="169863" indent="-169863">
              <a:spcAft>
                <a:spcPts val="600"/>
              </a:spcAft>
              <a:buFont typeface="Arial" panose="020B0604020202020204" pitchFamily="34" charset="0"/>
              <a:buChar char="•"/>
            </a:pPr>
            <a:r>
              <a:rPr lang="en-US" sz="1600" b="1" dirty="0"/>
              <a:t>Hardware interlock in ion pump power supply When the pressure exceeds 1e-6 Torr, both the beam line valve(s) close. (1 is close 0 is open)</a:t>
            </a:r>
          </a:p>
          <a:p>
            <a:pPr marL="169863" indent="-169863">
              <a:spcAft>
                <a:spcPts val="600"/>
              </a:spcAft>
              <a:buFont typeface="Arial" panose="020B0604020202020204" pitchFamily="34" charset="0"/>
              <a:buChar char="•"/>
            </a:pPr>
            <a:r>
              <a:rPr lang="en-US" sz="1600" b="1" dirty="0"/>
              <a:t>1L25 and 1L26 had an excessive number of electronic quenches with associated valve closures.</a:t>
            </a:r>
          </a:p>
        </p:txBody>
      </p:sp>
      <p:pic>
        <p:nvPicPr>
          <p:cNvPr id="13" name="Content Placeholder 12"/>
          <p:cNvPicPr>
            <a:picLocks noGrp="1" noChangeAspect="1"/>
          </p:cNvPicPr>
          <p:nvPr>
            <p:ph idx="1"/>
          </p:nvPr>
        </p:nvPicPr>
        <p:blipFill>
          <a:blip r:embed="rId2"/>
          <a:stretch>
            <a:fillRect/>
          </a:stretch>
        </p:blipFill>
        <p:spPr>
          <a:xfrm>
            <a:off x="132610" y="728029"/>
            <a:ext cx="6152099" cy="4361207"/>
          </a:xfrm>
          <a:prstGeom prst="rect">
            <a:avLst/>
          </a:prstGeom>
        </p:spPr>
      </p:pic>
      <p:pic>
        <p:nvPicPr>
          <p:cNvPr id="6" name="Picture 5">
            <a:extLst>
              <a:ext uri="{FF2B5EF4-FFF2-40B4-BE49-F238E27FC236}">
                <a16:creationId xmlns:a16="http://schemas.microsoft.com/office/drawing/2014/main" id="{6A34D53E-5126-4135-B165-3E0D618F0A36}"/>
              </a:ext>
            </a:extLst>
          </p:cNvPr>
          <p:cNvPicPr>
            <a:picLocks noChangeAspect="1"/>
          </p:cNvPicPr>
          <p:nvPr/>
        </p:nvPicPr>
        <p:blipFill rotWithShape="1">
          <a:blip r:embed="rId3"/>
          <a:srcRect l="8087" t="1815" r="12499" b="65577"/>
          <a:stretch/>
        </p:blipFill>
        <p:spPr>
          <a:xfrm>
            <a:off x="6284709" y="756759"/>
            <a:ext cx="1917890" cy="1917890"/>
          </a:xfrm>
          <a:prstGeom prst="rect">
            <a:avLst/>
          </a:prstGeom>
        </p:spPr>
      </p:pic>
      <p:pic>
        <p:nvPicPr>
          <p:cNvPr id="14" name="Picture 13">
            <a:extLst>
              <a:ext uri="{FF2B5EF4-FFF2-40B4-BE49-F238E27FC236}">
                <a16:creationId xmlns:a16="http://schemas.microsoft.com/office/drawing/2014/main" id="{5B79BE4E-C563-4752-B594-C6FC59A26849}"/>
              </a:ext>
            </a:extLst>
          </p:cNvPr>
          <p:cNvPicPr>
            <a:picLocks noChangeAspect="1"/>
          </p:cNvPicPr>
          <p:nvPr/>
        </p:nvPicPr>
        <p:blipFill rotWithShape="1">
          <a:blip r:embed="rId4"/>
          <a:srcRect l="15799" t="14810" r="13112" b="5214"/>
          <a:stretch/>
        </p:blipFill>
        <p:spPr>
          <a:xfrm>
            <a:off x="8202599" y="95166"/>
            <a:ext cx="1719655" cy="2579483"/>
          </a:xfrm>
          <a:prstGeom prst="rect">
            <a:avLst/>
          </a:prstGeom>
        </p:spPr>
      </p:pic>
      <p:pic>
        <p:nvPicPr>
          <p:cNvPr id="11" name="Picture 10">
            <a:extLst>
              <a:ext uri="{FF2B5EF4-FFF2-40B4-BE49-F238E27FC236}">
                <a16:creationId xmlns:a16="http://schemas.microsoft.com/office/drawing/2014/main" id="{29437134-48A4-4050-81B7-247B890A80A1}"/>
              </a:ext>
            </a:extLst>
          </p:cNvPr>
          <p:cNvPicPr>
            <a:picLocks noChangeAspect="1"/>
          </p:cNvPicPr>
          <p:nvPr/>
        </p:nvPicPr>
        <p:blipFill rotWithShape="1">
          <a:blip r:embed="rId5"/>
          <a:srcRect l="3396" r="25282"/>
          <a:stretch/>
        </p:blipFill>
        <p:spPr>
          <a:xfrm rot="5400000">
            <a:off x="9971784" y="678499"/>
            <a:ext cx="1920240" cy="2019300"/>
          </a:xfrm>
          <a:prstGeom prst="rect">
            <a:avLst/>
          </a:prstGeom>
        </p:spPr>
      </p:pic>
      <p:sp>
        <p:nvSpPr>
          <p:cNvPr id="15" name="TextBox 14">
            <a:extLst>
              <a:ext uri="{FF2B5EF4-FFF2-40B4-BE49-F238E27FC236}">
                <a16:creationId xmlns:a16="http://schemas.microsoft.com/office/drawing/2014/main" id="{102DDD68-4A72-49D6-9C56-71FA01BB94F6}"/>
              </a:ext>
            </a:extLst>
          </p:cNvPr>
          <p:cNvSpPr txBox="1"/>
          <p:nvPr/>
        </p:nvSpPr>
        <p:spPr>
          <a:xfrm>
            <a:off x="132610" y="4724400"/>
            <a:ext cx="1452880" cy="223520"/>
          </a:xfrm>
          <a:prstGeom prst="rect">
            <a:avLst/>
          </a:prstGeom>
          <a:noFill/>
        </p:spPr>
        <p:txBody>
          <a:bodyPr wrap="square" rtlCol="0">
            <a:noAutofit/>
          </a:bodyPr>
          <a:lstStyle/>
          <a:p>
            <a:pPr algn="l"/>
            <a:r>
              <a:rPr lang="en-US" sz="1200" b="1" dirty="0">
                <a:latin typeface="Arial" panose="020B0604020202020204" pitchFamily="34" charset="0"/>
                <a:cs typeface="Arial" panose="020B0604020202020204" pitchFamily="34" charset="0"/>
              </a:rPr>
              <a:t>2018-10-7</a:t>
            </a:r>
          </a:p>
        </p:txBody>
      </p:sp>
      <p:sp>
        <p:nvSpPr>
          <p:cNvPr id="16" name="TextBox 15">
            <a:extLst>
              <a:ext uri="{FF2B5EF4-FFF2-40B4-BE49-F238E27FC236}">
                <a16:creationId xmlns:a16="http://schemas.microsoft.com/office/drawing/2014/main" id="{2363C5AA-EED7-482A-AEA7-4FE117BBE104}"/>
              </a:ext>
            </a:extLst>
          </p:cNvPr>
          <p:cNvSpPr txBox="1"/>
          <p:nvPr/>
        </p:nvSpPr>
        <p:spPr>
          <a:xfrm>
            <a:off x="4980868" y="4724400"/>
            <a:ext cx="1452880" cy="223520"/>
          </a:xfrm>
          <a:prstGeom prst="rect">
            <a:avLst/>
          </a:prstGeom>
          <a:noFill/>
        </p:spPr>
        <p:txBody>
          <a:bodyPr wrap="square" rtlCol="0">
            <a:noAutofit/>
          </a:bodyPr>
          <a:lstStyle/>
          <a:p>
            <a:pPr algn="l"/>
            <a:r>
              <a:rPr lang="en-US" sz="1200" b="1" dirty="0">
                <a:latin typeface="Arial" panose="020B0604020202020204" pitchFamily="34" charset="0"/>
                <a:cs typeface="Arial" panose="020B0604020202020204" pitchFamily="34" charset="0"/>
              </a:rPr>
              <a:t>2019-3-16</a:t>
            </a:r>
          </a:p>
        </p:txBody>
      </p:sp>
      <p:sp>
        <p:nvSpPr>
          <p:cNvPr id="17" name="TextBox 16">
            <a:extLst>
              <a:ext uri="{FF2B5EF4-FFF2-40B4-BE49-F238E27FC236}">
                <a16:creationId xmlns:a16="http://schemas.microsoft.com/office/drawing/2014/main" id="{F4E45AC9-5FC7-4B40-B089-421F133462B8}"/>
              </a:ext>
            </a:extLst>
          </p:cNvPr>
          <p:cNvSpPr txBox="1"/>
          <p:nvPr/>
        </p:nvSpPr>
        <p:spPr>
          <a:xfrm>
            <a:off x="5537297" y="3228816"/>
            <a:ext cx="1187251" cy="325120"/>
          </a:xfrm>
          <a:prstGeom prst="rect">
            <a:avLst/>
          </a:prstGeom>
          <a:noFill/>
        </p:spPr>
        <p:txBody>
          <a:bodyPr wrap="square" rtlCol="0">
            <a:noAutofit/>
          </a:bodyPr>
          <a:lstStyle/>
          <a:p>
            <a:pPr algn="l"/>
            <a:r>
              <a:rPr lang="en-US" sz="1600" b="1" dirty="0">
                <a:latin typeface="Arial" panose="020B0604020202020204" pitchFamily="34" charset="0"/>
                <a:cs typeface="Arial" panose="020B0604020202020204" pitchFamily="34" charset="0"/>
              </a:rPr>
              <a:t>1L25</a:t>
            </a:r>
          </a:p>
        </p:txBody>
      </p:sp>
      <p:sp>
        <p:nvSpPr>
          <p:cNvPr id="18" name="TextBox 17">
            <a:extLst>
              <a:ext uri="{FF2B5EF4-FFF2-40B4-BE49-F238E27FC236}">
                <a16:creationId xmlns:a16="http://schemas.microsoft.com/office/drawing/2014/main" id="{F920475E-5962-4C7D-9B3B-87B2C67B2672}"/>
              </a:ext>
            </a:extLst>
          </p:cNvPr>
          <p:cNvSpPr txBox="1"/>
          <p:nvPr/>
        </p:nvSpPr>
        <p:spPr>
          <a:xfrm>
            <a:off x="5528396" y="3903234"/>
            <a:ext cx="1187251" cy="325120"/>
          </a:xfrm>
          <a:prstGeom prst="rect">
            <a:avLst/>
          </a:prstGeom>
          <a:noFill/>
        </p:spPr>
        <p:txBody>
          <a:bodyPr wrap="square" rtlCol="0">
            <a:noAutofit/>
          </a:bodyPr>
          <a:lstStyle/>
          <a:p>
            <a:pPr algn="l"/>
            <a:r>
              <a:rPr lang="en-US" sz="1600" b="1" dirty="0">
                <a:latin typeface="Arial" panose="020B0604020202020204" pitchFamily="34" charset="0"/>
                <a:cs typeface="Arial" panose="020B0604020202020204" pitchFamily="34" charset="0"/>
              </a:rPr>
              <a:t>1L26</a:t>
            </a:r>
          </a:p>
        </p:txBody>
      </p:sp>
      <p:cxnSp>
        <p:nvCxnSpPr>
          <p:cNvPr id="20" name="Straight Arrow Connector 19">
            <a:extLst>
              <a:ext uri="{FF2B5EF4-FFF2-40B4-BE49-F238E27FC236}">
                <a16:creationId xmlns:a16="http://schemas.microsoft.com/office/drawing/2014/main" id="{C3CDB132-DF36-402D-B991-A052680936D8}"/>
              </a:ext>
            </a:extLst>
          </p:cNvPr>
          <p:cNvCxnSpPr>
            <a:cxnSpLocks/>
            <a:stCxn id="17" idx="1"/>
          </p:cNvCxnSpPr>
          <p:nvPr/>
        </p:nvCxnSpPr>
        <p:spPr>
          <a:xfrm flipH="1" flipV="1">
            <a:off x="5247640" y="3228816"/>
            <a:ext cx="289657" cy="162560"/>
          </a:xfrm>
          <a:prstGeom prst="straightConnector1">
            <a:avLst/>
          </a:prstGeom>
          <a:ln w="222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C187560-E8BA-487B-A3EC-EDC8D15C4559}"/>
              </a:ext>
            </a:extLst>
          </p:cNvPr>
          <p:cNvCxnSpPr>
            <a:cxnSpLocks/>
            <a:stCxn id="17" idx="1"/>
          </p:cNvCxnSpPr>
          <p:nvPr/>
        </p:nvCxnSpPr>
        <p:spPr>
          <a:xfrm flipH="1">
            <a:off x="5283200" y="3391376"/>
            <a:ext cx="254097" cy="177156"/>
          </a:xfrm>
          <a:prstGeom prst="straightConnector1">
            <a:avLst/>
          </a:prstGeom>
          <a:ln w="222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379C3D6-512E-4602-AC2E-156E2291BE70}"/>
              </a:ext>
            </a:extLst>
          </p:cNvPr>
          <p:cNvCxnSpPr>
            <a:cxnSpLocks/>
          </p:cNvCxnSpPr>
          <p:nvPr/>
        </p:nvCxnSpPr>
        <p:spPr>
          <a:xfrm flipH="1" flipV="1">
            <a:off x="5283201" y="3916111"/>
            <a:ext cx="275872" cy="170219"/>
          </a:xfrm>
          <a:prstGeom prst="straightConnector1">
            <a:avLst/>
          </a:prstGeom>
          <a:ln w="222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F4E4357-5CD3-4935-BBA8-C8B09A23D91E}"/>
              </a:ext>
            </a:extLst>
          </p:cNvPr>
          <p:cNvCxnSpPr>
            <a:cxnSpLocks/>
          </p:cNvCxnSpPr>
          <p:nvPr/>
        </p:nvCxnSpPr>
        <p:spPr>
          <a:xfrm flipH="1">
            <a:off x="5283200" y="4080958"/>
            <a:ext cx="275873" cy="185780"/>
          </a:xfrm>
          <a:prstGeom prst="straightConnector1">
            <a:avLst/>
          </a:prstGeom>
          <a:ln w="222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7671574-D3BB-4CE1-AB51-BEF65C157703}"/>
              </a:ext>
            </a:extLst>
          </p:cNvPr>
          <p:cNvSpPr txBox="1"/>
          <p:nvPr/>
        </p:nvSpPr>
        <p:spPr>
          <a:xfrm>
            <a:off x="6386180" y="2722974"/>
            <a:ext cx="5625642" cy="3744362"/>
          </a:xfrm>
          <a:prstGeom prst="rect">
            <a:avLst/>
          </a:prstGeom>
          <a:noFill/>
        </p:spPr>
        <p:txBody>
          <a:bodyPr wrap="square" rtlCol="0">
            <a:noAutofit/>
          </a:bodyPr>
          <a:lstStyle/>
          <a:p>
            <a:pPr marL="169863" indent="-169863">
              <a:spcAft>
                <a:spcPts val="600"/>
              </a:spcAft>
              <a:buFont typeface="Arial" panose="020B0604020202020204" pitchFamily="34" charset="0"/>
              <a:buChar char="•"/>
            </a:pPr>
            <a:r>
              <a:rPr lang="en-US" sz="1600" b="1" dirty="0"/>
              <a:t>In March 2019 the valve 2L26A failed catastrophically when the Viton seal material, which had been radiation hardened, shattered. In May 2019 the valve at 2L26B also failed. </a:t>
            </a:r>
          </a:p>
          <a:p>
            <a:pPr marL="169863" indent="-169863">
              <a:spcAft>
                <a:spcPts val="600"/>
              </a:spcAft>
              <a:buFont typeface="Arial" panose="020B0604020202020204" pitchFamily="34" charset="0"/>
              <a:buChar char="•"/>
            </a:pPr>
            <a:r>
              <a:rPr lang="en-US" sz="1600" b="1" dirty="0"/>
              <a:t>In both cases the Viton particles go into the cryomodule</a:t>
            </a:r>
          </a:p>
          <a:p>
            <a:pPr marL="346075" lvl="1" indent="-169863">
              <a:spcAft>
                <a:spcPts val="600"/>
              </a:spcAft>
              <a:buFont typeface="Arial" panose="020B0604020202020204" pitchFamily="34" charset="0"/>
              <a:buChar char="•"/>
            </a:pPr>
            <a:r>
              <a:rPr lang="en-US" sz="1600" b="1" dirty="0"/>
              <a:t>The cavity adjacent to the failed valve was inoperable.</a:t>
            </a:r>
          </a:p>
          <a:p>
            <a:pPr marL="346075" lvl="1" indent="-169863">
              <a:spcAft>
                <a:spcPts val="600"/>
              </a:spcAft>
              <a:buFont typeface="Arial" panose="020B0604020202020204" pitchFamily="34" charset="0"/>
              <a:buChar char="•"/>
            </a:pPr>
            <a:r>
              <a:rPr lang="en-US" sz="1600" b="1" dirty="0"/>
              <a:t>The next two cavities had to be operated with substantially reduced gradients. </a:t>
            </a:r>
          </a:p>
          <a:p>
            <a:pPr marL="169863" indent="-169863">
              <a:spcAft>
                <a:spcPts val="600"/>
              </a:spcAft>
              <a:buFont typeface="Arial" panose="020B0604020202020204" pitchFamily="34" charset="0"/>
              <a:buChar char="•"/>
            </a:pPr>
            <a:r>
              <a:rPr lang="en-US" sz="1600" b="1" dirty="0"/>
              <a:t>Once the failure of 2L26A was diagnosed the C100 beam line valves were locked into an open position until we could modify the interlocks such that the valves did not close on a transient vacuum outburst.</a:t>
            </a:r>
          </a:p>
          <a:p>
            <a:pPr marL="169863" indent="-169863">
              <a:spcAft>
                <a:spcPts val="600"/>
              </a:spcAft>
              <a:buFont typeface="Arial" panose="020B0604020202020204" pitchFamily="34" charset="0"/>
              <a:buChar char="•"/>
            </a:pPr>
            <a:r>
              <a:rPr lang="en-US" sz="1600" b="1" dirty="0"/>
              <a:t>This down we started a program to replace all of these valves with metal sealed valves.</a:t>
            </a:r>
          </a:p>
        </p:txBody>
      </p:sp>
    </p:spTree>
    <p:extLst>
      <p:ext uri="{BB962C8B-B14F-4D97-AF65-F5344CB8AC3E}">
        <p14:creationId xmlns:p14="http://schemas.microsoft.com/office/powerpoint/2010/main" val="2932151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0D19F9-ED32-4D74-98DE-133A15329A93}"/>
              </a:ext>
            </a:extLst>
          </p:cNvPr>
          <p:cNvPicPr>
            <a:picLocks noChangeAspect="1"/>
          </p:cNvPicPr>
          <p:nvPr/>
        </p:nvPicPr>
        <p:blipFill rotWithShape="1">
          <a:blip r:embed="rId2"/>
          <a:srcRect l="1145" t="1580" r="36984" b="489"/>
          <a:stretch/>
        </p:blipFill>
        <p:spPr>
          <a:xfrm>
            <a:off x="1126252" y="712439"/>
            <a:ext cx="5079141" cy="5831606"/>
          </a:xfrm>
          <a:prstGeom prst="rect">
            <a:avLst/>
          </a:prstGeom>
        </p:spPr>
      </p:pic>
      <p:sp>
        <p:nvSpPr>
          <p:cNvPr id="4" name="Footer Placeholder 3">
            <a:extLst>
              <a:ext uri="{FF2B5EF4-FFF2-40B4-BE49-F238E27FC236}">
                <a16:creationId xmlns:a16="http://schemas.microsoft.com/office/drawing/2014/main" id="{3057DB4F-E945-4C0E-8168-2AD4EAE517E2}"/>
              </a:ext>
            </a:extLst>
          </p:cNvPr>
          <p:cNvSpPr>
            <a:spLocks noGrp="1"/>
          </p:cNvSpPr>
          <p:nvPr>
            <p:ph type="ftr" sz="quarter" idx="11"/>
          </p:nvPr>
        </p:nvSpPr>
        <p:spPr/>
        <p:txBody>
          <a:bodyPr/>
          <a:lstStyle/>
          <a:p>
            <a:r>
              <a:rPr lang="en-US"/>
              <a:t>Cavity faults based on time domain waveforms JLAB, LLRF 2025</a:t>
            </a:r>
            <a:endParaRPr lang="en-US" dirty="0"/>
          </a:p>
        </p:txBody>
      </p:sp>
      <p:pic>
        <p:nvPicPr>
          <p:cNvPr id="12" name="Picture 11">
            <a:extLst>
              <a:ext uri="{FF2B5EF4-FFF2-40B4-BE49-F238E27FC236}">
                <a16:creationId xmlns:a16="http://schemas.microsoft.com/office/drawing/2014/main" id="{39DBB40F-BF01-4804-95CF-23213C45BBB6}"/>
              </a:ext>
            </a:extLst>
          </p:cNvPr>
          <p:cNvPicPr>
            <a:picLocks noChangeAspect="1"/>
          </p:cNvPicPr>
          <p:nvPr/>
        </p:nvPicPr>
        <p:blipFill rotWithShape="1">
          <a:blip r:embed="rId3"/>
          <a:srcRect l="1053" r="40892"/>
          <a:stretch/>
        </p:blipFill>
        <p:spPr>
          <a:xfrm>
            <a:off x="7085595" y="632583"/>
            <a:ext cx="4916027" cy="6138117"/>
          </a:xfrm>
          <a:prstGeom prst="rect">
            <a:avLst/>
          </a:prstGeom>
        </p:spPr>
      </p:pic>
      <p:cxnSp>
        <p:nvCxnSpPr>
          <p:cNvPr id="17" name="Straight Arrow Connector 16">
            <a:extLst>
              <a:ext uri="{FF2B5EF4-FFF2-40B4-BE49-F238E27FC236}">
                <a16:creationId xmlns:a16="http://schemas.microsoft.com/office/drawing/2014/main" id="{9D2E4408-78C1-4C68-BB6D-9CC1366DD158}"/>
              </a:ext>
            </a:extLst>
          </p:cNvPr>
          <p:cNvCxnSpPr>
            <a:cxnSpLocks/>
          </p:cNvCxnSpPr>
          <p:nvPr/>
        </p:nvCxnSpPr>
        <p:spPr>
          <a:xfrm flipV="1">
            <a:off x="6128862" y="3653261"/>
            <a:ext cx="1939871" cy="175417"/>
          </a:xfrm>
          <a:prstGeom prst="straightConnector1">
            <a:avLst/>
          </a:prstGeom>
          <a:ln w="31750">
            <a:solidFill>
              <a:srgbClr val="03EDE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95202A1-1BA0-4A9D-A083-80FA8C253479}"/>
              </a:ext>
            </a:extLst>
          </p:cNvPr>
          <p:cNvCxnSpPr>
            <a:cxnSpLocks/>
          </p:cNvCxnSpPr>
          <p:nvPr/>
        </p:nvCxnSpPr>
        <p:spPr>
          <a:xfrm flipV="1">
            <a:off x="6128862" y="2607142"/>
            <a:ext cx="1918431" cy="103794"/>
          </a:xfrm>
          <a:prstGeom prst="straightConnector1">
            <a:avLst/>
          </a:prstGeom>
          <a:ln w="31750">
            <a:solidFill>
              <a:srgbClr val="03EDE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D1CC3E3-5658-4BC7-AAFD-6C25EF67CED8}"/>
              </a:ext>
            </a:extLst>
          </p:cNvPr>
          <p:cNvCxnSpPr>
            <a:cxnSpLocks/>
          </p:cNvCxnSpPr>
          <p:nvPr/>
        </p:nvCxnSpPr>
        <p:spPr>
          <a:xfrm flipV="1">
            <a:off x="6128862" y="2937591"/>
            <a:ext cx="1918431" cy="181523"/>
          </a:xfrm>
          <a:prstGeom prst="straightConnector1">
            <a:avLst/>
          </a:prstGeom>
          <a:ln w="31750">
            <a:solidFill>
              <a:srgbClr val="03EDE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6143BD-0E9A-4028-BB2E-E7F96A8FDE41}"/>
              </a:ext>
            </a:extLst>
          </p:cNvPr>
          <p:cNvCxnSpPr>
            <a:cxnSpLocks/>
          </p:cNvCxnSpPr>
          <p:nvPr/>
        </p:nvCxnSpPr>
        <p:spPr>
          <a:xfrm>
            <a:off x="6205393" y="2275804"/>
            <a:ext cx="1841900" cy="0"/>
          </a:xfrm>
          <a:prstGeom prst="straightConnector1">
            <a:avLst/>
          </a:prstGeom>
          <a:ln w="31750">
            <a:solidFill>
              <a:srgbClr val="03EDE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0D5675C-FF58-4F01-B5A9-6CBC84A1D56A}"/>
              </a:ext>
            </a:extLst>
          </p:cNvPr>
          <p:cNvCxnSpPr>
            <a:cxnSpLocks/>
          </p:cNvCxnSpPr>
          <p:nvPr/>
        </p:nvCxnSpPr>
        <p:spPr>
          <a:xfrm>
            <a:off x="6128862" y="1944911"/>
            <a:ext cx="1918431" cy="0"/>
          </a:xfrm>
          <a:prstGeom prst="straightConnector1">
            <a:avLst/>
          </a:prstGeom>
          <a:ln w="31750">
            <a:solidFill>
              <a:srgbClr val="03EDE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16AF335-49FE-4A21-994A-40C5CEAD0143}"/>
              </a:ext>
            </a:extLst>
          </p:cNvPr>
          <p:cNvCxnSpPr>
            <a:cxnSpLocks/>
          </p:cNvCxnSpPr>
          <p:nvPr/>
        </p:nvCxnSpPr>
        <p:spPr>
          <a:xfrm>
            <a:off x="6063139" y="1530044"/>
            <a:ext cx="1918431" cy="0"/>
          </a:xfrm>
          <a:prstGeom prst="straightConnector1">
            <a:avLst/>
          </a:prstGeom>
          <a:ln w="31750">
            <a:solidFill>
              <a:srgbClr val="03EDE2"/>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0BA750-6E0E-4F3E-9A61-B1A2319B583D}"/>
              </a:ext>
            </a:extLst>
          </p:cNvPr>
          <p:cNvSpPr txBox="1"/>
          <p:nvPr/>
        </p:nvSpPr>
        <p:spPr>
          <a:xfrm>
            <a:off x="6128862" y="1363134"/>
            <a:ext cx="1104428" cy="5180911"/>
          </a:xfrm>
          <a:prstGeom prst="rect">
            <a:avLst/>
          </a:prstGeom>
          <a:noFill/>
        </p:spPr>
        <p:txBody>
          <a:bodyPr wrap="square" rtlCol="0">
            <a:noAutofit/>
          </a:bodyPr>
          <a:lstStyle/>
          <a:p>
            <a:pPr algn="ctr">
              <a:spcAft>
                <a:spcPts val="1200"/>
              </a:spcAft>
            </a:pPr>
            <a:r>
              <a:rPr lang="en-US" sz="1600" b="1" dirty="0">
                <a:latin typeface="Arial" panose="020B0604020202020204" pitchFamily="34" charset="0"/>
                <a:cs typeface="Arial" panose="020B0604020202020204" pitchFamily="34" charset="0"/>
              </a:rPr>
              <a:t>Replaced</a:t>
            </a:r>
          </a:p>
          <a:p>
            <a:pPr algn="ctr">
              <a:spcAft>
                <a:spcPts val="1200"/>
              </a:spcAft>
            </a:pPr>
            <a:r>
              <a:rPr lang="en-US" sz="1600" b="1" dirty="0">
                <a:latin typeface="Arial" panose="020B0604020202020204" pitchFamily="34" charset="0"/>
                <a:cs typeface="Arial" panose="020B0604020202020204" pitchFamily="34" charset="0"/>
              </a:rPr>
              <a:t>300 K</a:t>
            </a:r>
          </a:p>
          <a:p>
            <a:pPr algn="ctr">
              <a:spcAft>
                <a:spcPts val="1200"/>
              </a:spcAft>
            </a:pPr>
            <a:r>
              <a:rPr lang="en-US" sz="1600" b="1" dirty="0">
                <a:latin typeface="Arial" panose="020B0604020202020204" pitchFamily="34" charset="0"/>
                <a:cs typeface="Arial" panose="020B0604020202020204" pitchFamily="34" charset="0"/>
              </a:rPr>
              <a:t>300 K</a:t>
            </a:r>
          </a:p>
          <a:p>
            <a:pPr algn="ctr">
              <a:spcAft>
                <a:spcPts val="1200"/>
              </a:spcAft>
            </a:pPr>
            <a:r>
              <a:rPr lang="en-US" sz="1600" b="1" dirty="0">
                <a:latin typeface="Arial" panose="020B0604020202020204" pitchFamily="34" charset="0"/>
                <a:cs typeface="Arial" panose="020B0604020202020204" pitchFamily="34" charset="0"/>
              </a:rPr>
              <a:t>300 K</a:t>
            </a:r>
          </a:p>
          <a:p>
            <a:pPr algn="ctr">
              <a:spcAft>
                <a:spcPts val="1200"/>
              </a:spcAft>
            </a:pPr>
            <a:r>
              <a:rPr lang="en-US" sz="1600" b="1" dirty="0">
                <a:latin typeface="Arial" panose="020B0604020202020204" pitchFamily="34" charset="0"/>
                <a:cs typeface="Arial" panose="020B0604020202020204" pitchFamily="34" charset="0"/>
              </a:rPr>
              <a:t>300 K</a:t>
            </a:r>
          </a:p>
          <a:p>
            <a:pPr algn="ctr">
              <a:spcAft>
                <a:spcPts val="1200"/>
              </a:spcAft>
            </a:pPr>
            <a:endParaRPr lang="en-US" sz="1200" b="1" dirty="0">
              <a:latin typeface="Arial" panose="020B0604020202020204" pitchFamily="34" charset="0"/>
              <a:cs typeface="Arial" panose="020B0604020202020204" pitchFamily="34" charset="0"/>
            </a:endParaRPr>
          </a:p>
          <a:p>
            <a:pPr algn="ctr">
              <a:spcAft>
                <a:spcPts val="1200"/>
              </a:spcAft>
            </a:pPr>
            <a:r>
              <a:rPr lang="en-US" sz="1600" b="1" dirty="0">
                <a:latin typeface="Arial" panose="020B0604020202020204" pitchFamily="34" charset="0"/>
                <a:cs typeface="Arial" panose="020B0604020202020204" pitchFamily="34" charset="0"/>
              </a:rPr>
              <a:t>300 K</a:t>
            </a:r>
          </a:p>
        </p:txBody>
      </p:sp>
      <p:sp>
        <p:nvSpPr>
          <p:cNvPr id="47" name="TextBox 46">
            <a:extLst>
              <a:ext uri="{FF2B5EF4-FFF2-40B4-BE49-F238E27FC236}">
                <a16:creationId xmlns:a16="http://schemas.microsoft.com/office/drawing/2014/main" id="{4888A67D-187B-4B95-9FCA-6106E95212F5}"/>
              </a:ext>
            </a:extLst>
          </p:cNvPr>
          <p:cNvSpPr txBox="1"/>
          <p:nvPr/>
        </p:nvSpPr>
        <p:spPr>
          <a:xfrm>
            <a:off x="237067" y="143933"/>
            <a:ext cx="10397066" cy="521922"/>
          </a:xfrm>
          <a:prstGeom prst="rect">
            <a:avLst/>
          </a:prstGeom>
          <a:noFill/>
        </p:spPr>
        <p:txBody>
          <a:bodyPr wrap="square" rtlCol="0">
            <a:noAutofit/>
          </a:bodyPr>
          <a:lstStyle/>
          <a:p>
            <a:pPr algn="l"/>
            <a:r>
              <a:rPr lang="en-US" sz="2000" b="1" dirty="0">
                <a:latin typeface="Arial" panose="020B0604020202020204" pitchFamily="34" charset="0"/>
                <a:cs typeface="Arial" panose="020B0604020202020204" pitchFamily="34" charset="0"/>
              </a:rPr>
              <a:t>The Reduction in electronic quenches after thermally cycling to 300 K </a:t>
            </a:r>
          </a:p>
        </p:txBody>
      </p:sp>
      <p:cxnSp>
        <p:nvCxnSpPr>
          <p:cNvPr id="48" name="Straight Arrow Connector 47">
            <a:extLst>
              <a:ext uri="{FF2B5EF4-FFF2-40B4-BE49-F238E27FC236}">
                <a16:creationId xmlns:a16="http://schemas.microsoft.com/office/drawing/2014/main" id="{D2C2BDE8-99DD-4F3E-B9BE-19DCE96C6F6F}"/>
              </a:ext>
            </a:extLst>
          </p:cNvPr>
          <p:cNvCxnSpPr>
            <a:cxnSpLocks/>
          </p:cNvCxnSpPr>
          <p:nvPr/>
        </p:nvCxnSpPr>
        <p:spPr>
          <a:xfrm flipV="1">
            <a:off x="6128862" y="4340146"/>
            <a:ext cx="1852708" cy="311577"/>
          </a:xfrm>
          <a:prstGeom prst="straightConnector1">
            <a:avLst/>
          </a:prstGeom>
          <a:ln w="31750">
            <a:solidFill>
              <a:srgbClr val="03EDE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AF4111B-37D6-4CA5-A977-937BE4C6CFC1}"/>
              </a:ext>
            </a:extLst>
          </p:cNvPr>
          <p:cNvCxnSpPr>
            <a:cxnSpLocks/>
          </p:cNvCxnSpPr>
          <p:nvPr/>
        </p:nvCxnSpPr>
        <p:spPr>
          <a:xfrm flipV="1">
            <a:off x="6128862" y="4669851"/>
            <a:ext cx="1852708" cy="384908"/>
          </a:xfrm>
          <a:prstGeom prst="straightConnector1">
            <a:avLst/>
          </a:prstGeom>
          <a:ln w="31750">
            <a:solidFill>
              <a:srgbClr val="03EDE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F45FEC2-F057-4B09-8575-7FC29808CA08}"/>
              </a:ext>
            </a:extLst>
          </p:cNvPr>
          <p:cNvCxnSpPr>
            <a:cxnSpLocks/>
          </p:cNvCxnSpPr>
          <p:nvPr/>
        </p:nvCxnSpPr>
        <p:spPr>
          <a:xfrm flipV="1">
            <a:off x="6128862" y="5417748"/>
            <a:ext cx="1882471" cy="25985"/>
          </a:xfrm>
          <a:prstGeom prst="straightConnector1">
            <a:avLst/>
          </a:prstGeom>
          <a:ln w="31750">
            <a:solidFill>
              <a:srgbClr val="03EDE2"/>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744E727-736A-4DA8-B227-C0E31948FF88}"/>
              </a:ext>
            </a:extLst>
          </p:cNvPr>
          <p:cNvSpPr>
            <a:spLocks noGrp="1"/>
          </p:cNvSpPr>
          <p:nvPr>
            <p:ph type="sldNum" sz="quarter" idx="12"/>
          </p:nvPr>
        </p:nvSpPr>
        <p:spPr/>
        <p:txBody>
          <a:bodyPr/>
          <a:lstStyle/>
          <a:p>
            <a:fld id="{07E1C93C-5050-FC42-8F10-D22D4F119D13}" type="slidenum">
              <a:rPr lang="en-US" smtClean="0"/>
              <a:pPr/>
              <a:t>13</a:t>
            </a:fld>
            <a:endParaRPr lang="en-US" dirty="0"/>
          </a:p>
        </p:txBody>
      </p:sp>
    </p:spTree>
    <p:extLst>
      <p:ext uri="{BB962C8B-B14F-4D97-AF65-F5344CB8AC3E}">
        <p14:creationId xmlns:p14="http://schemas.microsoft.com/office/powerpoint/2010/main" val="85824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2906-01CA-349F-D1FE-169E45A62C6F}"/>
              </a:ext>
            </a:extLst>
          </p:cNvPr>
          <p:cNvSpPr>
            <a:spLocks noGrp="1"/>
          </p:cNvSpPr>
          <p:nvPr>
            <p:ph type="title"/>
          </p:nvPr>
        </p:nvSpPr>
        <p:spPr/>
        <p:txBody>
          <a:bodyPr/>
          <a:lstStyle/>
          <a:p>
            <a:r>
              <a:rPr lang="en-US" dirty="0"/>
              <a:t>This is your tuner behaving nicely</a:t>
            </a:r>
          </a:p>
        </p:txBody>
      </p:sp>
      <p:sp>
        <p:nvSpPr>
          <p:cNvPr id="4" name="Footer Placeholder 3">
            <a:extLst>
              <a:ext uri="{FF2B5EF4-FFF2-40B4-BE49-F238E27FC236}">
                <a16:creationId xmlns:a16="http://schemas.microsoft.com/office/drawing/2014/main" id="{8B333FD3-0D8C-95D4-9604-6042BD259D8D}"/>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C6DB4CD0-57A9-497F-ADDF-6B001DF11C21}"/>
              </a:ext>
            </a:extLst>
          </p:cNvPr>
          <p:cNvSpPr>
            <a:spLocks noGrp="1"/>
          </p:cNvSpPr>
          <p:nvPr>
            <p:ph type="sldNum" sz="quarter" idx="12"/>
          </p:nvPr>
        </p:nvSpPr>
        <p:spPr/>
        <p:txBody>
          <a:bodyPr/>
          <a:lstStyle/>
          <a:p>
            <a:fld id="{7D1BE87E-F0DE-A44C-894B-E142BEB21E42}" type="slidenum">
              <a:rPr lang="en-US" smtClean="0"/>
              <a:pPr/>
              <a:t>14</a:t>
            </a:fld>
            <a:endParaRPr lang="en-US" dirty="0"/>
          </a:p>
        </p:txBody>
      </p:sp>
      <p:pic>
        <p:nvPicPr>
          <p:cNvPr id="6" name="Picture 5">
            <a:extLst>
              <a:ext uri="{FF2B5EF4-FFF2-40B4-BE49-F238E27FC236}">
                <a16:creationId xmlns:a16="http://schemas.microsoft.com/office/drawing/2014/main" id="{6A121B24-ED04-968C-D49F-82D71C89A6D9}"/>
              </a:ext>
            </a:extLst>
          </p:cNvPr>
          <p:cNvPicPr>
            <a:picLocks noChangeAspect="1"/>
          </p:cNvPicPr>
          <p:nvPr/>
        </p:nvPicPr>
        <p:blipFill>
          <a:blip r:embed="rId2"/>
          <a:srcRect l="1406" t="1942" r="1515" b="8722"/>
          <a:stretch/>
        </p:blipFill>
        <p:spPr>
          <a:xfrm>
            <a:off x="327601" y="630433"/>
            <a:ext cx="5768399" cy="3845600"/>
          </a:xfrm>
          <a:prstGeom prst="rect">
            <a:avLst/>
          </a:prstGeom>
        </p:spPr>
      </p:pic>
      <p:pic>
        <p:nvPicPr>
          <p:cNvPr id="8" name="Picture 7">
            <a:extLst>
              <a:ext uri="{FF2B5EF4-FFF2-40B4-BE49-F238E27FC236}">
                <a16:creationId xmlns:a16="http://schemas.microsoft.com/office/drawing/2014/main" id="{0C7A5D6A-0A9D-8955-808D-D36A07B16988}"/>
              </a:ext>
            </a:extLst>
          </p:cNvPr>
          <p:cNvPicPr>
            <a:picLocks noChangeAspect="1"/>
          </p:cNvPicPr>
          <p:nvPr/>
        </p:nvPicPr>
        <p:blipFill>
          <a:blip r:embed="rId3"/>
          <a:srcRect l="1750" t="7231" r="1979" b="3593"/>
          <a:stretch/>
        </p:blipFill>
        <p:spPr>
          <a:xfrm>
            <a:off x="6260561" y="736232"/>
            <a:ext cx="5599509" cy="3766942"/>
          </a:xfrm>
          <a:prstGeom prst="rect">
            <a:avLst/>
          </a:prstGeom>
        </p:spPr>
      </p:pic>
      <p:sp>
        <p:nvSpPr>
          <p:cNvPr id="7" name="TextBox 6">
            <a:extLst>
              <a:ext uri="{FF2B5EF4-FFF2-40B4-BE49-F238E27FC236}">
                <a16:creationId xmlns:a16="http://schemas.microsoft.com/office/drawing/2014/main" id="{F71FAA9C-6394-E644-A825-C50C5FF5572B}"/>
              </a:ext>
            </a:extLst>
          </p:cNvPr>
          <p:cNvSpPr txBox="1"/>
          <p:nvPr/>
        </p:nvSpPr>
        <p:spPr>
          <a:xfrm>
            <a:off x="5603300" y="650133"/>
            <a:ext cx="939800" cy="316994"/>
          </a:xfrm>
          <a:prstGeom prst="rect">
            <a:avLst/>
          </a:prstGeom>
          <a:noFill/>
        </p:spPr>
        <p:txBody>
          <a:bodyPr wrap="square" lIns="0" tIns="0" rIns="0" bIns="0" rtlCol="0">
            <a:noAutofit/>
          </a:bodyPr>
          <a:lstStyle/>
          <a:p>
            <a:pPr algn="l"/>
            <a:r>
              <a:rPr lang="en-US" b="1" dirty="0">
                <a:latin typeface="Arial" panose="020B0604020202020204" pitchFamily="34" charset="0"/>
                <a:cs typeface="Arial" panose="020B0604020202020204" pitchFamily="34" charset="0"/>
              </a:rPr>
              <a:t>C75-02</a:t>
            </a:r>
          </a:p>
        </p:txBody>
      </p:sp>
      <p:sp>
        <p:nvSpPr>
          <p:cNvPr id="3" name="TextBox 2">
            <a:extLst>
              <a:ext uri="{FF2B5EF4-FFF2-40B4-BE49-F238E27FC236}">
                <a16:creationId xmlns:a16="http://schemas.microsoft.com/office/drawing/2014/main" id="{7B1F6710-BC8F-FD3C-9A62-EA37A6C3C44D}"/>
              </a:ext>
            </a:extLst>
          </p:cNvPr>
          <p:cNvSpPr txBox="1"/>
          <p:nvPr/>
        </p:nvSpPr>
        <p:spPr>
          <a:xfrm>
            <a:off x="528993" y="4476033"/>
            <a:ext cx="11088414" cy="1638378"/>
          </a:xfrm>
          <a:prstGeom prst="rect">
            <a:avLst/>
          </a:prstGeom>
          <a:noFill/>
        </p:spPr>
        <p:txBody>
          <a:bodyPr wrap="square" rtlCol="0">
            <a:noAutofit/>
          </a:bodyPr>
          <a:lstStyle/>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SEL (frequency tracking mode) </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Disable tuner (Orange trace on lower plot)</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Transition gradient up or down where Lorentz detuning causes a frequency shift (blue trace on lower plot)</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Re-enable tuner and wait for cavity to tune.</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Observe tuner behavior.  </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In this case the tuner has a nice linear response.</a:t>
            </a:r>
          </a:p>
        </p:txBody>
      </p:sp>
    </p:spTree>
    <p:extLst>
      <p:ext uri="{BB962C8B-B14F-4D97-AF65-F5344CB8AC3E}">
        <p14:creationId xmlns:p14="http://schemas.microsoft.com/office/powerpoint/2010/main" val="115759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68F58-9696-E160-BBEB-1058BD8D60F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68B34B3-56B7-A1EF-632D-DB68B75F137A}"/>
              </a:ext>
            </a:extLst>
          </p:cNvPr>
          <p:cNvPicPr>
            <a:picLocks noChangeAspect="1"/>
          </p:cNvPicPr>
          <p:nvPr/>
        </p:nvPicPr>
        <p:blipFill>
          <a:blip r:embed="rId2"/>
          <a:srcRect l="4732" t="2173" r="2229" b="4411"/>
          <a:stretch/>
        </p:blipFill>
        <p:spPr>
          <a:xfrm>
            <a:off x="8175250" y="701812"/>
            <a:ext cx="3806333" cy="2774107"/>
          </a:xfrm>
          <a:prstGeom prst="rect">
            <a:avLst/>
          </a:prstGeom>
        </p:spPr>
      </p:pic>
      <p:sp>
        <p:nvSpPr>
          <p:cNvPr id="2" name="Title 1">
            <a:extLst>
              <a:ext uri="{FF2B5EF4-FFF2-40B4-BE49-F238E27FC236}">
                <a16:creationId xmlns:a16="http://schemas.microsoft.com/office/drawing/2014/main" id="{86A340B9-FFC3-5967-9E5E-2865F0AA066F}"/>
              </a:ext>
            </a:extLst>
          </p:cNvPr>
          <p:cNvSpPr>
            <a:spLocks noGrp="1"/>
          </p:cNvSpPr>
          <p:nvPr>
            <p:ph type="title"/>
          </p:nvPr>
        </p:nvSpPr>
        <p:spPr/>
        <p:txBody>
          <a:bodyPr/>
          <a:lstStyle/>
          <a:p>
            <a:r>
              <a:rPr lang="en-US" dirty="0"/>
              <a:t>Comparison of hysteresis plots to tuner step responses</a:t>
            </a:r>
          </a:p>
        </p:txBody>
      </p:sp>
      <p:sp>
        <p:nvSpPr>
          <p:cNvPr id="4" name="Footer Placeholder 3">
            <a:extLst>
              <a:ext uri="{FF2B5EF4-FFF2-40B4-BE49-F238E27FC236}">
                <a16:creationId xmlns:a16="http://schemas.microsoft.com/office/drawing/2014/main" id="{7663CAAB-4E1A-7A51-745A-E7338A735190}"/>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514AC3FB-1B0F-FECD-406E-42DAF0F1E177}"/>
              </a:ext>
            </a:extLst>
          </p:cNvPr>
          <p:cNvSpPr>
            <a:spLocks noGrp="1"/>
          </p:cNvSpPr>
          <p:nvPr>
            <p:ph type="sldNum" sz="quarter" idx="12"/>
          </p:nvPr>
        </p:nvSpPr>
        <p:spPr/>
        <p:txBody>
          <a:bodyPr/>
          <a:lstStyle/>
          <a:p>
            <a:fld id="{7D1BE87E-F0DE-A44C-894B-E142BEB21E42}" type="slidenum">
              <a:rPr lang="en-US" smtClean="0"/>
              <a:pPr/>
              <a:t>15</a:t>
            </a:fld>
            <a:endParaRPr lang="en-US" dirty="0"/>
          </a:p>
        </p:txBody>
      </p:sp>
      <p:pic>
        <p:nvPicPr>
          <p:cNvPr id="10" name="Picture 9">
            <a:extLst>
              <a:ext uri="{FF2B5EF4-FFF2-40B4-BE49-F238E27FC236}">
                <a16:creationId xmlns:a16="http://schemas.microsoft.com/office/drawing/2014/main" id="{1A771607-99EA-A993-6B76-5903E4EC9216}"/>
              </a:ext>
            </a:extLst>
          </p:cNvPr>
          <p:cNvPicPr>
            <a:picLocks noChangeAspect="1"/>
          </p:cNvPicPr>
          <p:nvPr/>
        </p:nvPicPr>
        <p:blipFill>
          <a:blip r:embed="rId3"/>
          <a:srcRect l="2511" t="1729" r="2074" b="6627"/>
          <a:stretch/>
        </p:blipFill>
        <p:spPr>
          <a:xfrm>
            <a:off x="254906" y="624598"/>
            <a:ext cx="4114800" cy="2869531"/>
          </a:xfrm>
          <a:prstGeom prst="rect">
            <a:avLst/>
          </a:prstGeom>
        </p:spPr>
      </p:pic>
      <p:pic>
        <p:nvPicPr>
          <p:cNvPr id="6" name="Picture 5">
            <a:extLst>
              <a:ext uri="{FF2B5EF4-FFF2-40B4-BE49-F238E27FC236}">
                <a16:creationId xmlns:a16="http://schemas.microsoft.com/office/drawing/2014/main" id="{88FD48CE-60A4-B0F1-3D40-23D3C3D8449E}"/>
              </a:ext>
            </a:extLst>
          </p:cNvPr>
          <p:cNvPicPr>
            <a:picLocks noChangeAspect="1"/>
          </p:cNvPicPr>
          <p:nvPr/>
        </p:nvPicPr>
        <p:blipFill>
          <a:blip r:embed="rId4"/>
          <a:stretch>
            <a:fillRect/>
          </a:stretch>
        </p:blipFill>
        <p:spPr>
          <a:xfrm>
            <a:off x="57832" y="3245141"/>
            <a:ext cx="4430747" cy="3211620"/>
          </a:xfrm>
          <a:prstGeom prst="rect">
            <a:avLst/>
          </a:prstGeom>
        </p:spPr>
      </p:pic>
      <p:pic>
        <p:nvPicPr>
          <p:cNvPr id="7" name="Picture 6">
            <a:extLst>
              <a:ext uri="{FF2B5EF4-FFF2-40B4-BE49-F238E27FC236}">
                <a16:creationId xmlns:a16="http://schemas.microsoft.com/office/drawing/2014/main" id="{09C65ACD-C1CD-ADEE-7F9E-BC34FDBB830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2664" y="3475919"/>
            <a:ext cx="4111504" cy="2980841"/>
          </a:xfrm>
          <a:prstGeom prst="rect">
            <a:avLst/>
          </a:prstGeom>
          <a:noFill/>
        </p:spPr>
      </p:pic>
      <p:sp>
        <p:nvSpPr>
          <p:cNvPr id="8" name="TextBox 7">
            <a:extLst>
              <a:ext uri="{FF2B5EF4-FFF2-40B4-BE49-F238E27FC236}">
                <a16:creationId xmlns:a16="http://schemas.microsoft.com/office/drawing/2014/main" id="{A72912A7-B0C9-31CA-DA55-9B1F08B3A52C}"/>
              </a:ext>
            </a:extLst>
          </p:cNvPr>
          <p:cNvSpPr txBox="1"/>
          <p:nvPr/>
        </p:nvSpPr>
        <p:spPr>
          <a:xfrm>
            <a:off x="4369706" y="701812"/>
            <a:ext cx="3805544" cy="5380061"/>
          </a:xfrm>
          <a:prstGeom prst="rect">
            <a:avLst/>
          </a:prstGeom>
          <a:noFill/>
        </p:spPr>
        <p:txBody>
          <a:bodyPr wrap="square" rtlCol="0">
            <a:noAutofit/>
          </a:bodyPr>
          <a:lstStyle/>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Folks normally do hysteresis measurements when they characterize tuners.  </a:t>
            </a:r>
          </a:p>
          <a:p>
            <a:pPr marL="285750" indent="-285750" algn="l">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At JLAB we do +/-200 kHz followed by +/4 kHz loops during commissioning.</a:t>
            </a:r>
          </a:p>
          <a:p>
            <a:pPr marL="285750" indent="-285750" algn="l">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At least the upper plots have the frequency is moving in the correct direction . . . most of the time.</a:t>
            </a:r>
          </a:p>
          <a:p>
            <a:pPr marL="285750" indent="-285750" algn="l">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The lower plot has the frequency moving slightly negatively when it is being driven in a positive direction.</a:t>
            </a:r>
          </a:p>
          <a:p>
            <a:pPr marL="285750" indent="-285750" algn="l">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Operations see a cavity that is not tuning and bypass it.</a:t>
            </a:r>
          </a:p>
          <a:p>
            <a:pPr marL="285750" indent="-285750" algn="l">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LLRF guys get way confused.</a:t>
            </a:r>
          </a:p>
        </p:txBody>
      </p:sp>
    </p:spTree>
    <p:extLst>
      <p:ext uri="{BB962C8B-B14F-4D97-AF65-F5344CB8AC3E}">
        <p14:creationId xmlns:p14="http://schemas.microsoft.com/office/powerpoint/2010/main" val="4141929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B04E-F6E8-A567-4FFF-F1346A11DBE4}"/>
              </a:ext>
            </a:extLst>
          </p:cNvPr>
          <p:cNvSpPr>
            <a:spLocks noGrp="1"/>
          </p:cNvSpPr>
          <p:nvPr>
            <p:ph type="title"/>
          </p:nvPr>
        </p:nvSpPr>
        <p:spPr/>
        <p:txBody>
          <a:bodyPr/>
          <a:lstStyle/>
          <a:p>
            <a:r>
              <a:rPr lang="en-US" dirty="0"/>
              <a:t>Cavity 2L05-1 (a month before) and after cycling -150-ish kHz and back.</a:t>
            </a:r>
          </a:p>
        </p:txBody>
      </p:sp>
      <p:sp>
        <p:nvSpPr>
          <p:cNvPr id="4" name="Footer Placeholder 3">
            <a:extLst>
              <a:ext uri="{FF2B5EF4-FFF2-40B4-BE49-F238E27FC236}">
                <a16:creationId xmlns:a16="http://schemas.microsoft.com/office/drawing/2014/main" id="{0B0F4A81-AA61-F0F6-AEF7-AA56845F6215}"/>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229A221A-1229-CDFE-E96F-C0BBC1C8B600}"/>
              </a:ext>
            </a:extLst>
          </p:cNvPr>
          <p:cNvSpPr>
            <a:spLocks noGrp="1"/>
          </p:cNvSpPr>
          <p:nvPr>
            <p:ph type="sldNum" sz="quarter" idx="12"/>
          </p:nvPr>
        </p:nvSpPr>
        <p:spPr/>
        <p:txBody>
          <a:bodyPr/>
          <a:lstStyle/>
          <a:p>
            <a:fld id="{7D1BE87E-F0DE-A44C-894B-E142BEB21E42}" type="slidenum">
              <a:rPr lang="en-US" smtClean="0"/>
              <a:pPr/>
              <a:t>16</a:t>
            </a:fld>
            <a:endParaRPr lang="en-US" dirty="0"/>
          </a:p>
        </p:txBody>
      </p:sp>
      <p:pic>
        <p:nvPicPr>
          <p:cNvPr id="9" name="Picture 8">
            <a:extLst>
              <a:ext uri="{FF2B5EF4-FFF2-40B4-BE49-F238E27FC236}">
                <a16:creationId xmlns:a16="http://schemas.microsoft.com/office/drawing/2014/main" id="{5C4CDDEF-2399-9E07-D59C-7CCAFF0C95E5}"/>
              </a:ext>
            </a:extLst>
          </p:cNvPr>
          <p:cNvPicPr>
            <a:picLocks noChangeAspect="1"/>
          </p:cNvPicPr>
          <p:nvPr/>
        </p:nvPicPr>
        <p:blipFill>
          <a:blip r:embed="rId3"/>
          <a:srcRect l="2111" t="1457" r="2828" b="5348"/>
          <a:stretch>
            <a:fillRect/>
          </a:stretch>
        </p:blipFill>
        <p:spPr>
          <a:xfrm>
            <a:off x="389902" y="522682"/>
            <a:ext cx="5576113" cy="3965236"/>
          </a:xfrm>
          <a:prstGeom prst="rect">
            <a:avLst/>
          </a:prstGeom>
        </p:spPr>
      </p:pic>
      <p:sp>
        <p:nvSpPr>
          <p:cNvPr id="8" name="TextBox 7">
            <a:extLst>
              <a:ext uri="{FF2B5EF4-FFF2-40B4-BE49-F238E27FC236}">
                <a16:creationId xmlns:a16="http://schemas.microsoft.com/office/drawing/2014/main" id="{32E1DB4D-C34C-39C5-3F65-002BD003C83A}"/>
              </a:ext>
            </a:extLst>
          </p:cNvPr>
          <p:cNvSpPr txBox="1"/>
          <p:nvPr/>
        </p:nvSpPr>
        <p:spPr>
          <a:xfrm>
            <a:off x="379392" y="4519448"/>
            <a:ext cx="11812608" cy="2056628"/>
          </a:xfrm>
          <a:prstGeom prst="rect">
            <a:avLst/>
          </a:prstGeom>
          <a:noFill/>
        </p:spPr>
        <p:txBody>
          <a:bodyPr wrap="square" lIns="0" tIns="0" rIns="0" bIns="0" rtlCol="0">
            <a:noAutofit/>
          </a:bodyPr>
          <a:lstStyle/>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After cycling down to -150 kHz and back (trying to identify transition between tension and compression)</a:t>
            </a:r>
          </a:p>
          <a:p>
            <a:pPr marL="285750" indent="-285750" algn="l">
              <a:spcAft>
                <a:spcPts val="600"/>
              </a:spcAft>
              <a:buFont typeface="Arial" panose="020B0604020202020204" pitchFamily="34" charset="0"/>
              <a:buChar char="•"/>
            </a:pPr>
            <a:r>
              <a:rPr lang="en-US" sz="2800" b="1" dirty="0">
                <a:solidFill>
                  <a:srgbClr val="FF0000"/>
                </a:solidFill>
                <a:latin typeface="Arial" panose="020B0604020202020204" pitchFamily="34" charset="0"/>
                <a:cs typeface="Arial" panose="020B0604020202020204" pitchFamily="34" charset="0"/>
              </a:rPr>
              <a:t>Afterwards he tuner response was completely different </a:t>
            </a:r>
          </a:p>
          <a:p>
            <a:pPr marL="285750" indent="-285750" algn="l">
              <a:spcAft>
                <a:spcPts val="600"/>
              </a:spcAft>
              <a:buFont typeface="Arial" panose="020B0604020202020204" pitchFamily="34" charset="0"/>
              <a:buChar char="•"/>
            </a:pPr>
            <a:r>
              <a:rPr lang="en-US" sz="2400" b="1" dirty="0">
                <a:solidFill>
                  <a:srgbClr val="0070C0"/>
                </a:solidFill>
                <a:latin typeface="Arial" panose="020B0604020202020204" pitchFamily="34" charset="0"/>
                <a:cs typeface="Arial" panose="020B0604020202020204" pitchFamily="34" charset="0"/>
              </a:rPr>
              <a:t>Has negative the detune frequency response.</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Takes 2000 micro-steps to tune 100 Hz as compared to 200 steps to tune 50 Hz before. Most of the extra is getting past the “dead band”.</a:t>
            </a:r>
          </a:p>
        </p:txBody>
      </p:sp>
      <p:pic>
        <p:nvPicPr>
          <p:cNvPr id="15" name="Picture 14">
            <a:extLst>
              <a:ext uri="{FF2B5EF4-FFF2-40B4-BE49-F238E27FC236}">
                <a16:creationId xmlns:a16="http://schemas.microsoft.com/office/drawing/2014/main" id="{24C54AA5-35AD-3611-7BBE-BF3E09B43931}"/>
              </a:ext>
            </a:extLst>
          </p:cNvPr>
          <p:cNvPicPr>
            <a:picLocks noChangeAspect="1"/>
          </p:cNvPicPr>
          <p:nvPr/>
        </p:nvPicPr>
        <p:blipFill>
          <a:blip r:embed="rId4"/>
          <a:srcRect l="2111" t="1457" r="2828" b="5348"/>
          <a:stretch>
            <a:fillRect/>
          </a:stretch>
        </p:blipFill>
        <p:spPr>
          <a:xfrm>
            <a:off x="6306207" y="493984"/>
            <a:ext cx="5614252" cy="3992357"/>
          </a:xfrm>
          <a:prstGeom prst="rect">
            <a:avLst/>
          </a:prstGeom>
        </p:spPr>
      </p:pic>
    </p:spTree>
    <p:extLst>
      <p:ext uri="{BB962C8B-B14F-4D97-AF65-F5344CB8AC3E}">
        <p14:creationId xmlns:p14="http://schemas.microsoft.com/office/powerpoint/2010/main" val="2260164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520B33D-7343-CD40-A325-FEA3CABD562D}"/>
              </a:ext>
            </a:extLst>
          </p:cNvPr>
          <p:cNvPicPr>
            <a:picLocks noChangeAspect="1"/>
          </p:cNvPicPr>
          <p:nvPr/>
        </p:nvPicPr>
        <p:blipFill>
          <a:blip r:embed="rId2"/>
          <a:srcRect l="2111" t="45147" r="2828" b="5344"/>
          <a:stretch>
            <a:fillRect/>
          </a:stretch>
        </p:blipFill>
        <p:spPr>
          <a:xfrm>
            <a:off x="7844787" y="2258975"/>
            <a:ext cx="4369959" cy="1650873"/>
          </a:xfrm>
          <a:prstGeom prst="rect">
            <a:avLst/>
          </a:prstGeom>
        </p:spPr>
      </p:pic>
      <p:pic>
        <p:nvPicPr>
          <p:cNvPr id="23" name="Picture 22">
            <a:extLst>
              <a:ext uri="{FF2B5EF4-FFF2-40B4-BE49-F238E27FC236}">
                <a16:creationId xmlns:a16="http://schemas.microsoft.com/office/drawing/2014/main" id="{E59151FE-43C1-CDAB-59F8-65FD6EFCCAF4}"/>
              </a:ext>
            </a:extLst>
          </p:cNvPr>
          <p:cNvPicPr>
            <a:picLocks noChangeAspect="1"/>
          </p:cNvPicPr>
          <p:nvPr/>
        </p:nvPicPr>
        <p:blipFill>
          <a:blip r:embed="rId2"/>
          <a:srcRect l="2111" t="45147" r="2828" b="5344"/>
          <a:stretch>
            <a:fillRect/>
          </a:stretch>
        </p:blipFill>
        <p:spPr>
          <a:xfrm>
            <a:off x="7919725" y="672662"/>
            <a:ext cx="4284511" cy="1618593"/>
          </a:xfrm>
          <a:prstGeom prst="rect">
            <a:avLst/>
          </a:prstGeom>
        </p:spPr>
      </p:pic>
      <p:pic>
        <p:nvPicPr>
          <p:cNvPr id="22" name="Picture 21">
            <a:extLst>
              <a:ext uri="{FF2B5EF4-FFF2-40B4-BE49-F238E27FC236}">
                <a16:creationId xmlns:a16="http://schemas.microsoft.com/office/drawing/2014/main" id="{9C005905-3328-2D96-F94D-106DD3AE81F4}"/>
              </a:ext>
            </a:extLst>
          </p:cNvPr>
          <p:cNvPicPr>
            <a:picLocks noChangeAspect="1"/>
          </p:cNvPicPr>
          <p:nvPr/>
        </p:nvPicPr>
        <p:blipFill>
          <a:blip r:embed="rId3"/>
          <a:srcRect l="2111" t="45147" r="2828" b="5344"/>
          <a:stretch>
            <a:fillRect/>
          </a:stretch>
        </p:blipFill>
        <p:spPr>
          <a:xfrm>
            <a:off x="3789651" y="2433633"/>
            <a:ext cx="3935453" cy="1486726"/>
          </a:xfrm>
          <a:prstGeom prst="rect">
            <a:avLst/>
          </a:prstGeom>
        </p:spPr>
      </p:pic>
      <p:pic>
        <p:nvPicPr>
          <p:cNvPr id="18" name="Picture 17">
            <a:extLst>
              <a:ext uri="{FF2B5EF4-FFF2-40B4-BE49-F238E27FC236}">
                <a16:creationId xmlns:a16="http://schemas.microsoft.com/office/drawing/2014/main" id="{BFAD7DD9-C273-166B-8AAE-616212204289}"/>
              </a:ext>
            </a:extLst>
          </p:cNvPr>
          <p:cNvPicPr>
            <a:picLocks noChangeAspect="1"/>
          </p:cNvPicPr>
          <p:nvPr/>
        </p:nvPicPr>
        <p:blipFill>
          <a:blip r:embed="rId3"/>
          <a:srcRect l="2111" t="45147" r="2828" b="5344"/>
          <a:stretch>
            <a:fillRect/>
          </a:stretch>
        </p:blipFill>
        <p:spPr>
          <a:xfrm>
            <a:off x="3741682" y="727426"/>
            <a:ext cx="4180590" cy="1579334"/>
          </a:xfrm>
          <a:prstGeom prst="rect">
            <a:avLst/>
          </a:prstGeom>
        </p:spPr>
      </p:pic>
      <p:pic>
        <p:nvPicPr>
          <p:cNvPr id="15" name="Picture 14">
            <a:extLst>
              <a:ext uri="{FF2B5EF4-FFF2-40B4-BE49-F238E27FC236}">
                <a16:creationId xmlns:a16="http://schemas.microsoft.com/office/drawing/2014/main" id="{6C7A9CB4-6F1B-76A1-42B6-3537E69AD6D4}"/>
              </a:ext>
            </a:extLst>
          </p:cNvPr>
          <p:cNvPicPr>
            <a:picLocks noChangeAspect="1"/>
          </p:cNvPicPr>
          <p:nvPr/>
        </p:nvPicPr>
        <p:blipFill>
          <a:blip r:embed="rId4"/>
          <a:srcRect l="1207" t="2206" r="1735" b="754"/>
          <a:stretch>
            <a:fillRect/>
          </a:stretch>
        </p:blipFill>
        <p:spPr>
          <a:xfrm>
            <a:off x="98094" y="3245906"/>
            <a:ext cx="3794760" cy="2752097"/>
          </a:xfrm>
          <a:prstGeom prst="rect">
            <a:avLst/>
          </a:prstGeom>
        </p:spPr>
      </p:pic>
      <p:sp>
        <p:nvSpPr>
          <p:cNvPr id="2" name="Title 1">
            <a:extLst>
              <a:ext uri="{FF2B5EF4-FFF2-40B4-BE49-F238E27FC236}">
                <a16:creationId xmlns:a16="http://schemas.microsoft.com/office/drawing/2014/main" id="{7F4D06C8-7584-9DCF-5AF3-E19A266E76EF}"/>
              </a:ext>
            </a:extLst>
          </p:cNvPr>
          <p:cNvSpPr>
            <a:spLocks noGrp="1"/>
          </p:cNvSpPr>
          <p:nvPr>
            <p:ph type="title"/>
          </p:nvPr>
        </p:nvSpPr>
        <p:spPr/>
        <p:txBody>
          <a:bodyPr/>
          <a:lstStyle/>
          <a:p>
            <a:r>
              <a:rPr lang="en-US" dirty="0"/>
              <a:t>The effect of cycling the tuner +/- 3 kHz multiple times</a:t>
            </a:r>
          </a:p>
        </p:txBody>
      </p:sp>
      <p:sp>
        <p:nvSpPr>
          <p:cNvPr id="4" name="Footer Placeholder 3">
            <a:extLst>
              <a:ext uri="{FF2B5EF4-FFF2-40B4-BE49-F238E27FC236}">
                <a16:creationId xmlns:a16="http://schemas.microsoft.com/office/drawing/2014/main" id="{FF6D5DAE-0C2D-86AB-19B6-4E9FD08C9816}"/>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ACDCF0EC-55C6-FD3E-7A99-3B15FEE8319F}"/>
              </a:ext>
            </a:extLst>
          </p:cNvPr>
          <p:cNvSpPr>
            <a:spLocks noGrp="1"/>
          </p:cNvSpPr>
          <p:nvPr>
            <p:ph type="sldNum" sz="quarter" idx="12"/>
          </p:nvPr>
        </p:nvSpPr>
        <p:spPr/>
        <p:txBody>
          <a:bodyPr/>
          <a:lstStyle/>
          <a:p>
            <a:fld id="{7D1BE87E-F0DE-A44C-894B-E142BEB21E42}" type="slidenum">
              <a:rPr lang="en-US" smtClean="0"/>
              <a:pPr/>
              <a:t>17</a:t>
            </a:fld>
            <a:endParaRPr lang="en-US" dirty="0"/>
          </a:p>
        </p:txBody>
      </p:sp>
      <p:sp>
        <p:nvSpPr>
          <p:cNvPr id="20" name="TextBox 19">
            <a:extLst>
              <a:ext uri="{FF2B5EF4-FFF2-40B4-BE49-F238E27FC236}">
                <a16:creationId xmlns:a16="http://schemas.microsoft.com/office/drawing/2014/main" id="{8EF3F6EA-C311-A6EF-530B-C8AACE629D07}"/>
              </a:ext>
            </a:extLst>
          </p:cNvPr>
          <p:cNvSpPr txBox="1"/>
          <p:nvPr/>
        </p:nvSpPr>
        <p:spPr>
          <a:xfrm>
            <a:off x="4412183" y="3985756"/>
            <a:ext cx="7325709" cy="2243307"/>
          </a:xfrm>
          <a:prstGeom prst="rect">
            <a:avLst/>
          </a:prstGeom>
          <a:noFill/>
        </p:spPr>
        <p:txBody>
          <a:bodyPr wrap="square" lIns="0" tIns="0" rIns="0" bIns="0" rtlCol="0">
            <a:noAutofit/>
          </a:bodyPr>
          <a:lstStyle/>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Went from 660 steps for 180 Hz to 480 steps for 200 Hz between 1 cycle and 9 cycles.</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More cycles made it slightly better. </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We are implementing an automated method to cycle the tuner and make step response measurements</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It will be interesting to see what happens after we cycled all of the cavities to 4K and back to 2K</a:t>
            </a:r>
          </a:p>
        </p:txBody>
      </p:sp>
      <p:sp>
        <p:nvSpPr>
          <p:cNvPr id="3" name="TextBox 2">
            <a:extLst>
              <a:ext uri="{FF2B5EF4-FFF2-40B4-BE49-F238E27FC236}">
                <a16:creationId xmlns:a16="http://schemas.microsoft.com/office/drawing/2014/main" id="{03ACAC60-3CAD-3EC2-99CF-B6309ECF88D7}"/>
              </a:ext>
            </a:extLst>
          </p:cNvPr>
          <p:cNvSpPr txBox="1"/>
          <p:nvPr/>
        </p:nvSpPr>
        <p:spPr>
          <a:xfrm>
            <a:off x="2228426" y="3804745"/>
            <a:ext cx="1008993" cy="313567"/>
          </a:xfrm>
          <a:prstGeom prst="rect">
            <a:avLst/>
          </a:prstGeom>
          <a:noFill/>
        </p:spPr>
        <p:txBody>
          <a:bodyPr wrap="square" rtlCol="0">
            <a:noAutofit/>
          </a:bodyPr>
          <a:lstStyle/>
          <a:p>
            <a:pPr algn="l"/>
            <a:r>
              <a:rPr lang="en-US" sz="1600" b="1" dirty="0">
                <a:latin typeface="Arial" panose="020B0604020202020204" pitchFamily="34" charset="0"/>
                <a:cs typeface="Arial" panose="020B0604020202020204" pitchFamily="34" charset="0"/>
              </a:rPr>
              <a:t>1 Cycle</a:t>
            </a:r>
          </a:p>
        </p:txBody>
      </p:sp>
      <p:sp>
        <p:nvSpPr>
          <p:cNvPr id="8" name="TextBox 7">
            <a:extLst>
              <a:ext uri="{FF2B5EF4-FFF2-40B4-BE49-F238E27FC236}">
                <a16:creationId xmlns:a16="http://schemas.microsoft.com/office/drawing/2014/main" id="{B693503B-0408-D369-EFFA-5A359848FE9E}"/>
              </a:ext>
            </a:extLst>
          </p:cNvPr>
          <p:cNvSpPr txBox="1"/>
          <p:nvPr/>
        </p:nvSpPr>
        <p:spPr>
          <a:xfrm>
            <a:off x="5938577" y="3295025"/>
            <a:ext cx="1015966" cy="303025"/>
          </a:xfrm>
          <a:prstGeom prst="rect">
            <a:avLst/>
          </a:prstGeom>
          <a:noFill/>
        </p:spPr>
        <p:txBody>
          <a:bodyPr wrap="square" rtlCol="0">
            <a:noAutofit/>
          </a:bodyPr>
          <a:lstStyle/>
          <a:p>
            <a:pPr algn="l"/>
            <a:r>
              <a:rPr lang="en-US" sz="1600" b="1" dirty="0">
                <a:latin typeface="Arial" panose="020B0604020202020204" pitchFamily="34" charset="0"/>
                <a:cs typeface="Arial" panose="020B0604020202020204" pitchFamily="34" charset="0"/>
              </a:rPr>
              <a:t>5 Cycles</a:t>
            </a:r>
          </a:p>
        </p:txBody>
      </p:sp>
      <p:sp>
        <p:nvSpPr>
          <p:cNvPr id="10" name="TextBox 9">
            <a:extLst>
              <a:ext uri="{FF2B5EF4-FFF2-40B4-BE49-F238E27FC236}">
                <a16:creationId xmlns:a16="http://schemas.microsoft.com/office/drawing/2014/main" id="{DC0D015B-9FFF-942E-902D-628B9C7B4004}"/>
              </a:ext>
            </a:extLst>
          </p:cNvPr>
          <p:cNvSpPr txBox="1"/>
          <p:nvPr/>
        </p:nvSpPr>
        <p:spPr>
          <a:xfrm>
            <a:off x="5938577" y="1426409"/>
            <a:ext cx="1008993" cy="313567"/>
          </a:xfrm>
          <a:prstGeom prst="rect">
            <a:avLst/>
          </a:prstGeom>
          <a:noFill/>
        </p:spPr>
        <p:txBody>
          <a:bodyPr wrap="square" rtlCol="0">
            <a:noAutofit/>
          </a:bodyPr>
          <a:lstStyle/>
          <a:p>
            <a:pPr algn="l"/>
            <a:r>
              <a:rPr lang="en-US" sz="1600" b="1" dirty="0">
                <a:latin typeface="Arial" panose="020B0604020202020204" pitchFamily="34" charset="0"/>
                <a:cs typeface="Arial" panose="020B0604020202020204" pitchFamily="34" charset="0"/>
              </a:rPr>
              <a:t>3 Cycles</a:t>
            </a:r>
          </a:p>
        </p:txBody>
      </p:sp>
      <p:sp>
        <p:nvSpPr>
          <p:cNvPr id="11" name="TextBox 10">
            <a:extLst>
              <a:ext uri="{FF2B5EF4-FFF2-40B4-BE49-F238E27FC236}">
                <a16:creationId xmlns:a16="http://schemas.microsoft.com/office/drawing/2014/main" id="{B5EEAEB8-E5DD-37DB-B16C-8A25D1A8272F}"/>
              </a:ext>
            </a:extLst>
          </p:cNvPr>
          <p:cNvSpPr txBox="1"/>
          <p:nvPr/>
        </p:nvSpPr>
        <p:spPr>
          <a:xfrm>
            <a:off x="10284604" y="875999"/>
            <a:ext cx="1008993" cy="313567"/>
          </a:xfrm>
          <a:prstGeom prst="rect">
            <a:avLst/>
          </a:prstGeom>
          <a:noFill/>
        </p:spPr>
        <p:txBody>
          <a:bodyPr wrap="square" rtlCol="0">
            <a:noAutofit/>
          </a:bodyPr>
          <a:lstStyle/>
          <a:p>
            <a:pPr algn="l"/>
            <a:r>
              <a:rPr lang="en-US" sz="1600" b="1" dirty="0">
                <a:latin typeface="Arial" panose="020B0604020202020204" pitchFamily="34" charset="0"/>
                <a:cs typeface="Arial" panose="020B0604020202020204" pitchFamily="34" charset="0"/>
              </a:rPr>
              <a:t>7 Cycles</a:t>
            </a:r>
          </a:p>
        </p:txBody>
      </p:sp>
      <p:sp>
        <p:nvSpPr>
          <p:cNvPr id="13" name="TextBox 12">
            <a:extLst>
              <a:ext uri="{FF2B5EF4-FFF2-40B4-BE49-F238E27FC236}">
                <a16:creationId xmlns:a16="http://schemas.microsoft.com/office/drawing/2014/main" id="{602102FA-ECB4-7FE3-7394-EBD688D6DAC4}"/>
              </a:ext>
            </a:extLst>
          </p:cNvPr>
          <p:cNvSpPr txBox="1"/>
          <p:nvPr/>
        </p:nvSpPr>
        <p:spPr>
          <a:xfrm>
            <a:off x="10310648" y="2505799"/>
            <a:ext cx="1008993" cy="313567"/>
          </a:xfrm>
          <a:prstGeom prst="rect">
            <a:avLst/>
          </a:prstGeom>
          <a:noFill/>
        </p:spPr>
        <p:txBody>
          <a:bodyPr wrap="square" rtlCol="0">
            <a:noAutofit/>
          </a:bodyPr>
          <a:lstStyle/>
          <a:p>
            <a:pPr algn="l"/>
            <a:r>
              <a:rPr lang="en-US" sz="1600" b="1" dirty="0">
                <a:latin typeface="Arial" panose="020B0604020202020204" pitchFamily="34" charset="0"/>
                <a:cs typeface="Arial" panose="020B0604020202020204" pitchFamily="34" charset="0"/>
              </a:rPr>
              <a:t>9 Cycles</a:t>
            </a:r>
          </a:p>
        </p:txBody>
      </p:sp>
      <p:pic>
        <p:nvPicPr>
          <p:cNvPr id="27" name="Picture 26">
            <a:extLst>
              <a:ext uri="{FF2B5EF4-FFF2-40B4-BE49-F238E27FC236}">
                <a16:creationId xmlns:a16="http://schemas.microsoft.com/office/drawing/2014/main" id="{C886B86B-2B70-2084-752C-791E044C43EC}"/>
              </a:ext>
            </a:extLst>
          </p:cNvPr>
          <p:cNvPicPr>
            <a:picLocks noChangeAspect="1"/>
          </p:cNvPicPr>
          <p:nvPr/>
        </p:nvPicPr>
        <p:blipFill>
          <a:blip r:embed="rId5"/>
          <a:srcRect l="2111" t="1457" r="2828" b="5348"/>
          <a:stretch>
            <a:fillRect/>
          </a:stretch>
        </p:blipFill>
        <p:spPr>
          <a:xfrm>
            <a:off x="85588" y="672662"/>
            <a:ext cx="3618625" cy="2573244"/>
          </a:xfrm>
          <a:prstGeom prst="rect">
            <a:avLst/>
          </a:prstGeom>
        </p:spPr>
      </p:pic>
    </p:spTree>
    <p:extLst>
      <p:ext uri="{BB962C8B-B14F-4D97-AF65-F5344CB8AC3E}">
        <p14:creationId xmlns:p14="http://schemas.microsoft.com/office/powerpoint/2010/main" val="981496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2FF9E-33F5-4A70-806A-B5E6EF305894}"/>
              </a:ext>
            </a:extLst>
          </p:cNvPr>
          <p:cNvSpPr>
            <a:spLocks noGrp="1"/>
          </p:cNvSpPr>
          <p:nvPr>
            <p:ph type="title"/>
          </p:nvPr>
        </p:nvSpPr>
        <p:spPr/>
        <p:txBody>
          <a:bodyPr>
            <a:normAutofit/>
          </a:bodyPr>
          <a:lstStyle/>
          <a:p>
            <a:r>
              <a:rPr lang="en-US" sz="2800" dirty="0"/>
              <a:t>Summary</a:t>
            </a:r>
          </a:p>
        </p:txBody>
      </p:sp>
      <p:sp>
        <p:nvSpPr>
          <p:cNvPr id="3" name="Content Placeholder 2">
            <a:extLst>
              <a:ext uri="{FF2B5EF4-FFF2-40B4-BE49-F238E27FC236}">
                <a16:creationId xmlns:a16="http://schemas.microsoft.com/office/drawing/2014/main" id="{A3698002-EBEA-4F57-9187-186DE1103C07}"/>
              </a:ext>
            </a:extLst>
          </p:cNvPr>
          <p:cNvSpPr>
            <a:spLocks noGrp="1"/>
          </p:cNvSpPr>
          <p:nvPr>
            <p:ph idx="1"/>
          </p:nvPr>
        </p:nvSpPr>
        <p:spPr>
          <a:xfrm>
            <a:off x="411892" y="816338"/>
            <a:ext cx="11780107" cy="5643040"/>
          </a:xfrm>
        </p:spPr>
        <p:txBody>
          <a:bodyPr/>
          <a:lstStyle/>
          <a:p>
            <a:pPr>
              <a:lnSpc>
                <a:spcPct val="100000"/>
              </a:lnSpc>
              <a:spcBef>
                <a:spcPts val="800"/>
              </a:spcBef>
            </a:pPr>
            <a:r>
              <a:rPr lang="en-US" sz="1800" dirty="0"/>
              <a:t>We have been using RF waveforms to understand the faults in C100 cavities.  First year single cavities second and subsequent years all cavities in a zone triggered when any cavity in the zone tripped. </a:t>
            </a:r>
          </a:p>
          <a:p>
            <a:pPr>
              <a:lnSpc>
                <a:spcPct val="100000"/>
              </a:lnSpc>
              <a:spcBef>
                <a:spcPts val="800"/>
              </a:spcBef>
            </a:pPr>
            <a:r>
              <a:rPr lang="en-US" sz="1800" dirty="0"/>
              <a:t>We are able to determine both the cause of the fault and the cavity that initiated the fault.</a:t>
            </a:r>
          </a:p>
          <a:p>
            <a:pPr>
              <a:lnSpc>
                <a:spcPct val="100000"/>
              </a:lnSpc>
              <a:spcBef>
                <a:spcPts val="800"/>
              </a:spcBef>
            </a:pPr>
            <a:r>
              <a:rPr lang="en-US" sz="1800" dirty="0"/>
              <a:t>Machine learning is being applied to the problem.</a:t>
            </a:r>
          </a:p>
          <a:p>
            <a:pPr>
              <a:lnSpc>
                <a:spcPct val="100000"/>
              </a:lnSpc>
              <a:spcBef>
                <a:spcPts val="800"/>
              </a:spcBef>
            </a:pPr>
            <a:r>
              <a:rPr lang="en-US" sz="1800" dirty="0"/>
              <a:t>The waveform records are available to the operators using a web based interface.</a:t>
            </a:r>
          </a:p>
          <a:p>
            <a:pPr>
              <a:lnSpc>
                <a:spcPct val="100000"/>
              </a:lnSpc>
              <a:spcBef>
                <a:spcPts val="800"/>
              </a:spcBef>
            </a:pPr>
            <a:r>
              <a:rPr lang="en-US" sz="1800" dirty="0"/>
              <a:t>The vacuum system interlocks were modified to not close beam line valves on a short vacuum transient</a:t>
            </a:r>
          </a:p>
          <a:p>
            <a:pPr>
              <a:lnSpc>
                <a:spcPct val="100000"/>
              </a:lnSpc>
              <a:spcBef>
                <a:spcPts val="800"/>
              </a:spcBef>
            </a:pPr>
            <a:r>
              <a:rPr lang="en-US" sz="1800" dirty="0"/>
              <a:t>The waveform records are used after the fact by system experts to validate if operations identified the proper fault type and initiating cavity.</a:t>
            </a:r>
          </a:p>
          <a:p>
            <a:pPr>
              <a:lnSpc>
                <a:spcPct val="100000"/>
              </a:lnSpc>
              <a:spcBef>
                <a:spcPts val="1200"/>
              </a:spcBef>
            </a:pPr>
            <a:r>
              <a:rPr lang="en-US" sz="1800" dirty="0"/>
              <a:t>We use the data to </a:t>
            </a:r>
          </a:p>
          <a:p>
            <a:pPr marL="457200" lvl="1">
              <a:lnSpc>
                <a:spcPct val="100000"/>
              </a:lnSpc>
            </a:pPr>
            <a:r>
              <a:rPr lang="en-US" sz="1800" dirty="0"/>
              <a:t>Reduce the number of trips per shift by adjusting cavity gradients,</a:t>
            </a:r>
          </a:p>
          <a:p>
            <a:pPr marL="457200" lvl="1">
              <a:lnSpc>
                <a:spcPct val="100000"/>
              </a:lnSpc>
            </a:pPr>
            <a:r>
              <a:rPr lang="en-US" sz="1800" dirty="0"/>
              <a:t>Do targeted upgrades to the cryomodules in order to reduce specific faults.</a:t>
            </a:r>
          </a:p>
          <a:p>
            <a:pPr marL="457200" lvl="1">
              <a:lnSpc>
                <a:spcPct val="100000"/>
              </a:lnSpc>
            </a:pPr>
            <a:r>
              <a:rPr lang="en-US" sz="1800" dirty="0"/>
              <a:t>Validate RF interlock functionality,</a:t>
            </a:r>
          </a:p>
          <a:p>
            <a:pPr marL="457200" lvl="1">
              <a:lnSpc>
                <a:spcPct val="100000"/>
              </a:lnSpc>
            </a:pPr>
            <a:r>
              <a:rPr lang="en-US" sz="1800" dirty="0"/>
              <a:t>Track gas loading issues and when we need to thermally cycle cryomodules to 300 K.</a:t>
            </a:r>
          </a:p>
          <a:p>
            <a:pPr marL="457200" lvl="1">
              <a:lnSpc>
                <a:spcPct val="100000"/>
              </a:lnSpc>
            </a:pPr>
            <a:r>
              <a:rPr lang="en-US" sz="1800" dirty="0"/>
              <a:t>The data was coupled with an energy transient measurement system and used to determine the margins for phase and amplitude errors which should cause an interlock fault.</a:t>
            </a:r>
          </a:p>
          <a:p>
            <a:pPr marL="0">
              <a:lnSpc>
                <a:spcPct val="100000"/>
              </a:lnSpc>
            </a:pPr>
            <a:r>
              <a:rPr lang="en-US" sz="1800" dirty="0"/>
              <a:t>Although we do not understand the changes in the tuner step response we have a method to improve it.</a:t>
            </a:r>
          </a:p>
          <a:p>
            <a:endParaRPr lang="en-US" dirty="0"/>
          </a:p>
        </p:txBody>
      </p:sp>
      <p:sp>
        <p:nvSpPr>
          <p:cNvPr id="4" name="Footer Placeholder 3">
            <a:extLst>
              <a:ext uri="{FF2B5EF4-FFF2-40B4-BE49-F238E27FC236}">
                <a16:creationId xmlns:a16="http://schemas.microsoft.com/office/drawing/2014/main" id="{62F7896D-D7F4-4022-BF23-E761F1C4D1A8}"/>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234DD349-D788-4E3D-8FD2-1478824C2822}"/>
              </a:ext>
            </a:extLst>
          </p:cNvPr>
          <p:cNvSpPr>
            <a:spLocks noGrp="1"/>
          </p:cNvSpPr>
          <p:nvPr>
            <p:ph type="sldNum" sz="quarter" idx="12"/>
          </p:nvPr>
        </p:nvSpPr>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590043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91CAF-9F0E-4F22-B07F-2021DA5C46B6}"/>
              </a:ext>
            </a:extLst>
          </p:cNvPr>
          <p:cNvSpPr>
            <a:spLocks noGrp="1"/>
          </p:cNvSpPr>
          <p:nvPr>
            <p:ph idx="1"/>
          </p:nvPr>
        </p:nvSpPr>
        <p:spPr>
          <a:xfrm>
            <a:off x="4960446" y="3045594"/>
            <a:ext cx="3045633" cy="683126"/>
          </a:xfrm>
        </p:spPr>
        <p:txBody>
          <a:bodyPr/>
          <a:lstStyle/>
          <a:p>
            <a:pPr marL="0" indent="0">
              <a:buNone/>
            </a:pPr>
            <a:r>
              <a:rPr lang="en-US" sz="2400" dirty="0"/>
              <a:t>Backup Slides</a:t>
            </a:r>
          </a:p>
        </p:txBody>
      </p:sp>
      <p:sp>
        <p:nvSpPr>
          <p:cNvPr id="4" name="Footer Placeholder 3">
            <a:extLst>
              <a:ext uri="{FF2B5EF4-FFF2-40B4-BE49-F238E27FC236}">
                <a16:creationId xmlns:a16="http://schemas.microsoft.com/office/drawing/2014/main" id="{41C8E939-604E-49D0-BB29-41C497A9D98C}"/>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DF8DEAB6-A25C-4432-806E-7E62F4C5DF04}"/>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Tree>
    <p:extLst>
      <p:ext uri="{BB962C8B-B14F-4D97-AF65-F5344CB8AC3E}">
        <p14:creationId xmlns:p14="http://schemas.microsoft.com/office/powerpoint/2010/main" val="1725590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5D2E-966E-447D-9453-13D4F9D18735}"/>
              </a:ext>
            </a:extLst>
          </p:cNvPr>
          <p:cNvSpPr>
            <a:spLocks noGrp="1"/>
          </p:cNvSpPr>
          <p:nvPr>
            <p:ph type="title"/>
          </p:nvPr>
        </p:nvSpPr>
        <p:spPr/>
        <p:txBody>
          <a:bodyPr>
            <a:noAutofit/>
          </a:bodyPr>
          <a:lstStyle/>
          <a:p>
            <a:r>
              <a:rPr lang="en-US" sz="3200" dirty="0"/>
              <a:t>Why did we do a waveform harvester</a:t>
            </a:r>
          </a:p>
        </p:txBody>
      </p:sp>
      <p:sp>
        <p:nvSpPr>
          <p:cNvPr id="3" name="Content Placeholder 2">
            <a:extLst>
              <a:ext uri="{FF2B5EF4-FFF2-40B4-BE49-F238E27FC236}">
                <a16:creationId xmlns:a16="http://schemas.microsoft.com/office/drawing/2014/main" id="{22B3882E-19E9-4565-8C90-7E83D65753C8}"/>
              </a:ext>
            </a:extLst>
          </p:cNvPr>
          <p:cNvSpPr>
            <a:spLocks noGrp="1"/>
          </p:cNvSpPr>
          <p:nvPr>
            <p:ph idx="1"/>
          </p:nvPr>
        </p:nvSpPr>
        <p:spPr>
          <a:xfrm>
            <a:off x="350262" y="821274"/>
            <a:ext cx="11285837" cy="5646061"/>
          </a:xfrm>
        </p:spPr>
        <p:txBody>
          <a:bodyPr/>
          <a:lstStyle/>
          <a:p>
            <a:r>
              <a:rPr lang="en-US" dirty="0"/>
              <a:t>Which cavity initiated a given fault.</a:t>
            </a:r>
          </a:p>
          <a:p>
            <a:pPr marL="401638" lvl="1"/>
            <a:r>
              <a:rPr lang="en-US" dirty="0"/>
              <a:t>C100 cryomodules do not have bellows between cavities.</a:t>
            </a:r>
          </a:p>
          <a:p>
            <a:pPr marL="401638" lvl="1"/>
            <a:r>
              <a:rPr lang="en-US" dirty="0"/>
              <a:t>Lorentz forces when a cavity trips off cause microphonic vibrations in a zone</a:t>
            </a:r>
          </a:p>
          <a:p>
            <a:pPr marL="401638" lvl="1"/>
            <a:r>
              <a:rPr lang="en-US" dirty="0"/>
              <a:t>These vibrations will cause secondary cavities to trip off.</a:t>
            </a:r>
          </a:p>
          <a:p>
            <a:pPr marL="401638" lvl="1"/>
            <a:r>
              <a:rPr lang="en-US" dirty="0"/>
              <a:t>Without other information we can not tell what caused the trip or which cavity was first.</a:t>
            </a:r>
          </a:p>
          <a:p>
            <a:pPr marL="401638" lvl="1"/>
            <a:endParaRPr lang="en-US" dirty="0"/>
          </a:p>
          <a:p>
            <a:r>
              <a:rPr lang="en-US" dirty="0"/>
              <a:t>In 2018/2019 </a:t>
            </a:r>
          </a:p>
          <a:p>
            <a:pPr marL="401638" lvl="1"/>
            <a:r>
              <a:rPr lang="en-US" dirty="0"/>
              <a:t>FPGA firmware was modified to have a ring buffer and to use an external trigger to initiate collection of a waveform record.</a:t>
            </a:r>
          </a:p>
          <a:p>
            <a:pPr marL="401638" lvl="1"/>
            <a:r>
              <a:rPr lang="en-US" dirty="0"/>
              <a:t>External triggering from was set up such that any cavity in a given cryomodule would trigger the other 7 cavities in the zone.</a:t>
            </a:r>
          </a:p>
          <a:p>
            <a:pPr marL="401638" lvl="1"/>
            <a:r>
              <a:rPr lang="en-US" dirty="0"/>
              <a:t>8096 point waveform records of 16 signals are acquired on every fault and saved as a series of data files.</a:t>
            </a:r>
          </a:p>
          <a:p>
            <a:pPr marL="401638" lvl="1"/>
            <a:endParaRPr lang="en-US" dirty="0"/>
          </a:p>
          <a:p>
            <a:r>
              <a:rPr lang="en-US" dirty="0"/>
              <a:t>In 2022/23 </a:t>
            </a:r>
          </a:p>
          <a:p>
            <a:pPr marL="401638" lvl="1"/>
            <a:r>
              <a:rPr lang="en-US" dirty="0"/>
              <a:t>A second set of buffers was put into the system so that we could gather statistics, etc. on the waveform records without interrupting the harvest waveforms on fault function.</a:t>
            </a:r>
          </a:p>
          <a:p>
            <a:pPr marL="401638" lvl="1"/>
            <a:r>
              <a:rPr lang="en-US" dirty="0"/>
              <a:t>In addition to being available for live display the maximum, minimum, average, and standard deviation of critical signals are acquired several times a second and saved to the machine archiver. </a:t>
            </a:r>
          </a:p>
          <a:p>
            <a:pPr marL="1588" indent="-285750"/>
            <a:r>
              <a:rPr lang="en-US" dirty="0"/>
              <a:t>2023 </a:t>
            </a:r>
          </a:p>
          <a:p>
            <a:pPr marL="401638" lvl="1"/>
            <a:r>
              <a:rPr lang="en-US" dirty="0"/>
              <a:t>Controls changed from I/Q to SELA/SELAP modes in order to improve recovery time after a trip.</a:t>
            </a:r>
          </a:p>
        </p:txBody>
      </p:sp>
      <p:sp>
        <p:nvSpPr>
          <p:cNvPr id="4" name="Footer Placeholder 3">
            <a:extLst>
              <a:ext uri="{FF2B5EF4-FFF2-40B4-BE49-F238E27FC236}">
                <a16:creationId xmlns:a16="http://schemas.microsoft.com/office/drawing/2014/main" id="{DA5E48B6-D6D7-454C-A7D9-B19B91557736}"/>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F6B6B52A-09EA-4270-BD2C-F773AF9FC86B}"/>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729097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Detune Errors on 31 Oct.</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6" name="Footer Placeholder 5"/>
          <p:cNvSpPr>
            <a:spLocks noGrp="1"/>
          </p:cNvSpPr>
          <p:nvPr>
            <p:ph type="ftr" sz="quarter" idx="11"/>
          </p:nvPr>
        </p:nvSpPr>
        <p:spPr>
          <a:xfrm>
            <a:off x="1832920" y="6467336"/>
            <a:ext cx="4098694" cy="311322"/>
          </a:xfrm>
        </p:spPr>
        <p:txBody>
          <a:bodyPr/>
          <a:lstStyle/>
          <a:p>
            <a:r>
              <a:rPr lang="en-US"/>
              <a:t>Cavity faults based on time domain waveforms JLAB, LLRF 2025</a:t>
            </a:r>
            <a:endParaRPr lang="en-US" dirty="0"/>
          </a:p>
        </p:txBody>
      </p:sp>
      <p:sp>
        <p:nvSpPr>
          <p:cNvPr id="8" name="TextBox 7"/>
          <p:cNvSpPr txBox="1"/>
          <p:nvPr/>
        </p:nvSpPr>
        <p:spPr>
          <a:xfrm>
            <a:off x="1832919" y="3851066"/>
            <a:ext cx="8654328" cy="252376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b="1" dirty="0"/>
              <a:t>Data was compiled by looking at the waveforms from the trip data.</a:t>
            </a:r>
          </a:p>
          <a:p>
            <a:pPr marL="285750" indent="-285750">
              <a:spcAft>
                <a:spcPts val="1200"/>
              </a:spcAft>
              <a:buFont typeface="Arial" panose="020B0604020202020204" pitchFamily="34" charset="0"/>
              <a:buChar char="•"/>
            </a:pPr>
            <a:r>
              <a:rPr lang="en-US" sz="1600" b="1" dirty="0"/>
              <a:t>Data was passed on to LLRF group.  Clyde and Rama made adjustments to the worst of the lot.</a:t>
            </a:r>
          </a:p>
          <a:p>
            <a:pPr marL="285750" indent="-285750">
              <a:spcAft>
                <a:spcPts val="1200"/>
              </a:spcAft>
              <a:buFont typeface="Arial" panose="020B0604020202020204" pitchFamily="34" charset="0"/>
              <a:buChar char="•"/>
            </a:pPr>
            <a:r>
              <a:rPr lang="en-US" sz="1600" b="1" dirty="0"/>
              <a:t>About a month ago Rama and I developed a spec for the software group on how to automate this.  It is not clear if it has priority or not.  He provided it to the software group who edited it and returned it to him this past week.</a:t>
            </a:r>
          </a:p>
          <a:p>
            <a:pPr marL="285750" indent="-285750">
              <a:spcAft>
                <a:spcPts val="1200"/>
              </a:spcAft>
              <a:buFont typeface="Arial" panose="020B0604020202020204" pitchFamily="34" charset="0"/>
              <a:buChar char="•"/>
            </a:pPr>
            <a:r>
              <a:rPr lang="en-US" sz="1600" b="1" dirty="0"/>
              <a:t>In my opinion we should be keeping the detune within 3 degrees of optimum and should be looking out for TDOFF values that shift which indicate a probable mechanical problem with the cabling or hardware.</a:t>
            </a:r>
          </a:p>
        </p:txBody>
      </p:sp>
      <p:pic>
        <p:nvPicPr>
          <p:cNvPr id="9" name="Content Placeholder 7"/>
          <p:cNvPicPr>
            <a:picLocks noGrp="1"/>
          </p:cNvPicPr>
          <p:nvPr>
            <p:ph idx="1"/>
          </p:nvPr>
        </p:nvPicPr>
        <p:blipFill rotWithShape="1">
          <a:blip r:embed="rId2"/>
          <a:srcRect l="4324" t="15274" r="17877" b="12411"/>
          <a:stretch/>
        </p:blipFill>
        <p:spPr>
          <a:xfrm>
            <a:off x="2263766" y="820532"/>
            <a:ext cx="7510241" cy="3123037"/>
          </a:xfrm>
          <a:prstGeom prst="rect">
            <a:avLst/>
          </a:prstGeom>
        </p:spPr>
      </p:pic>
    </p:spTree>
    <p:extLst>
      <p:ext uri="{BB962C8B-B14F-4D97-AF65-F5344CB8AC3E}">
        <p14:creationId xmlns:p14="http://schemas.microsoft.com/office/powerpoint/2010/main" val="1069336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A537-58D7-4BAD-ADA0-8C8E1237B5DF}"/>
              </a:ext>
            </a:extLst>
          </p:cNvPr>
          <p:cNvSpPr>
            <a:spLocks noGrp="1"/>
          </p:cNvSpPr>
          <p:nvPr>
            <p:ph type="title"/>
          </p:nvPr>
        </p:nvSpPr>
        <p:spPr/>
        <p:txBody>
          <a:bodyPr/>
          <a:lstStyle/>
          <a:p>
            <a:r>
              <a:rPr lang="en-US" dirty="0"/>
              <a:t>Email report from new tool</a:t>
            </a:r>
          </a:p>
        </p:txBody>
      </p:sp>
      <p:pic>
        <p:nvPicPr>
          <p:cNvPr id="5" name="Content Placeholder 4">
            <a:extLst>
              <a:ext uri="{FF2B5EF4-FFF2-40B4-BE49-F238E27FC236}">
                <a16:creationId xmlns:a16="http://schemas.microsoft.com/office/drawing/2014/main" id="{C4E3313A-9120-431E-909F-86A7E759E751}"/>
              </a:ext>
            </a:extLst>
          </p:cNvPr>
          <p:cNvPicPr>
            <a:picLocks noGrp="1" noChangeAspect="1"/>
          </p:cNvPicPr>
          <p:nvPr>
            <p:ph idx="1"/>
          </p:nvPr>
        </p:nvPicPr>
        <p:blipFill rotWithShape="1">
          <a:blip r:embed="rId2"/>
          <a:srcRect l="17185" t="15293" r="4531" b="6547"/>
          <a:stretch/>
        </p:blipFill>
        <p:spPr>
          <a:xfrm>
            <a:off x="1754660" y="728030"/>
            <a:ext cx="5005311" cy="5615715"/>
          </a:xfrm>
          <a:prstGeom prst="rect">
            <a:avLst/>
          </a:prstGeom>
        </p:spPr>
      </p:pic>
      <p:sp>
        <p:nvSpPr>
          <p:cNvPr id="4" name="Footer Placeholder 3">
            <a:extLst>
              <a:ext uri="{FF2B5EF4-FFF2-40B4-BE49-F238E27FC236}">
                <a16:creationId xmlns:a16="http://schemas.microsoft.com/office/drawing/2014/main" id="{BCF56D4C-BAFF-486A-8720-FAEF3434C7B0}"/>
              </a:ext>
            </a:extLst>
          </p:cNvPr>
          <p:cNvSpPr>
            <a:spLocks noGrp="1"/>
          </p:cNvSpPr>
          <p:nvPr>
            <p:ph type="ftr" sz="quarter" idx="11"/>
          </p:nvPr>
        </p:nvSpPr>
        <p:spPr/>
        <p:txBody>
          <a:bodyPr/>
          <a:lstStyle/>
          <a:p>
            <a:r>
              <a:rPr lang="en-US"/>
              <a:t>Cavity faults based on time domain waveforms JLAB, LLRF 2025</a:t>
            </a:r>
            <a:endParaRPr lang="en-US" dirty="0"/>
          </a:p>
        </p:txBody>
      </p:sp>
      <p:pic>
        <p:nvPicPr>
          <p:cNvPr id="6" name="Picture 5">
            <a:extLst>
              <a:ext uri="{FF2B5EF4-FFF2-40B4-BE49-F238E27FC236}">
                <a16:creationId xmlns:a16="http://schemas.microsoft.com/office/drawing/2014/main" id="{86006140-309A-463C-B44E-03E8243998D9}"/>
              </a:ext>
            </a:extLst>
          </p:cNvPr>
          <p:cNvPicPr>
            <a:picLocks noChangeAspect="1"/>
          </p:cNvPicPr>
          <p:nvPr/>
        </p:nvPicPr>
        <p:blipFill rotWithShape="1">
          <a:blip r:embed="rId3"/>
          <a:srcRect l="16482" t="21333" r="38567" b="-3"/>
          <a:stretch/>
        </p:blipFill>
        <p:spPr>
          <a:xfrm>
            <a:off x="6935728" y="403654"/>
            <a:ext cx="2980503" cy="5861656"/>
          </a:xfrm>
          <a:prstGeom prst="rect">
            <a:avLst/>
          </a:prstGeom>
        </p:spPr>
      </p:pic>
      <p:sp>
        <p:nvSpPr>
          <p:cNvPr id="3" name="Slide Number Placeholder 2">
            <a:extLst>
              <a:ext uri="{FF2B5EF4-FFF2-40B4-BE49-F238E27FC236}">
                <a16:creationId xmlns:a16="http://schemas.microsoft.com/office/drawing/2014/main" id="{48A1F8E4-AA67-4877-8D6C-389DBA47E8E9}"/>
              </a:ext>
            </a:extLst>
          </p:cNvPr>
          <p:cNvSpPr>
            <a:spLocks noGrp="1"/>
          </p:cNvSpPr>
          <p:nvPr>
            <p:ph type="sldNum" sz="quarter" idx="12"/>
          </p:nvPr>
        </p:nvSpPr>
        <p:spPr/>
        <p:txBody>
          <a:bodyPr/>
          <a:lstStyle/>
          <a:p>
            <a:fld id="{07E1C93C-5050-FC42-8F10-D22D4F119D13}" type="slidenum">
              <a:rPr lang="en-US" smtClean="0"/>
              <a:pPr/>
              <a:t>21</a:t>
            </a:fld>
            <a:endParaRPr lang="en-US" dirty="0"/>
          </a:p>
        </p:txBody>
      </p:sp>
    </p:spTree>
    <p:extLst>
      <p:ext uri="{BB962C8B-B14F-4D97-AF65-F5344CB8AC3E}">
        <p14:creationId xmlns:p14="http://schemas.microsoft.com/office/powerpoint/2010/main" val="430269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36DF-BDE4-468E-996C-A304A45A1F18}"/>
              </a:ext>
            </a:extLst>
          </p:cNvPr>
          <p:cNvSpPr>
            <a:spLocks noGrp="1"/>
          </p:cNvSpPr>
          <p:nvPr>
            <p:ph type="title"/>
          </p:nvPr>
        </p:nvSpPr>
        <p:spPr/>
        <p:txBody>
          <a:bodyPr/>
          <a:lstStyle/>
          <a:p>
            <a:r>
              <a:rPr lang="en-US" dirty="0"/>
              <a:t>Using the waveforms to measure directivity of circulator and directional coupler</a:t>
            </a:r>
          </a:p>
        </p:txBody>
      </p:sp>
      <p:sp>
        <p:nvSpPr>
          <p:cNvPr id="4" name="Footer Placeholder 3">
            <a:extLst>
              <a:ext uri="{FF2B5EF4-FFF2-40B4-BE49-F238E27FC236}">
                <a16:creationId xmlns:a16="http://schemas.microsoft.com/office/drawing/2014/main" id="{C8B4A15F-AFB3-4C89-A271-BC6E3F05A38B}"/>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4DBD3A9E-7C05-4BF4-9826-553E5B3480BA}"/>
              </a:ext>
            </a:extLst>
          </p:cNvPr>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13" name="Content Placeholder 12">
            <a:extLst>
              <a:ext uri="{FF2B5EF4-FFF2-40B4-BE49-F238E27FC236}">
                <a16:creationId xmlns:a16="http://schemas.microsoft.com/office/drawing/2014/main" id="{5D215433-230F-4C91-AF25-6543934ADBAB}"/>
              </a:ext>
            </a:extLst>
          </p:cNvPr>
          <p:cNvPicPr>
            <a:picLocks noGrp="1" noChangeAspect="1"/>
          </p:cNvPicPr>
          <p:nvPr>
            <p:ph idx="1"/>
          </p:nvPr>
        </p:nvPicPr>
        <p:blipFill rotWithShape="1">
          <a:blip r:embed="rId2"/>
          <a:srcRect l="1757" t="27186" r="16612" b="8248"/>
          <a:stretch/>
        </p:blipFill>
        <p:spPr>
          <a:xfrm>
            <a:off x="154509" y="1091835"/>
            <a:ext cx="7618039" cy="3112748"/>
          </a:xfrm>
          <a:prstGeom prst="rect">
            <a:avLst/>
          </a:prstGeom>
        </p:spPr>
      </p:pic>
      <p:pic>
        <p:nvPicPr>
          <p:cNvPr id="14" name="Picture 13">
            <a:extLst>
              <a:ext uri="{FF2B5EF4-FFF2-40B4-BE49-F238E27FC236}">
                <a16:creationId xmlns:a16="http://schemas.microsoft.com/office/drawing/2014/main" id="{420D2BF9-95A3-49AD-858B-C55B115AF829}"/>
              </a:ext>
            </a:extLst>
          </p:cNvPr>
          <p:cNvPicPr>
            <a:picLocks noChangeAspect="1"/>
          </p:cNvPicPr>
          <p:nvPr/>
        </p:nvPicPr>
        <p:blipFill rotWithShape="1">
          <a:blip r:embed="rId3"/>
          <a:srcRect l="1052" t="7256" r="16790" b="4261"/>
          <a:stretch/>
        </p:blipFill>
        <p:spPr>
          <a:xfrm>
            <a:off x="7903152" y="970949"/>
            <a:ext cx="4134339" cy="3233265"/>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EC6A311-2AB0-4C2A-8CB0-F41F8972B523}"/>
                  </a:ext>
                </a:extLst>
              </p:cNvPr>
              <p:cNvSpPr txBox="1"/>
              <p:nvPr/>
            </p:nvSpPr>
            <p:spPr>
              <a:xfrm>
                <a:off x="7809368" y="4235453"/>
                <a:ext cx="4228123" cy="2247631"/>
              </a:xfrm>
              <a:prstGeom prst="rect">
                <a:avLst/>
              </a:prstGeom>
              <a:noFill/>
            </p:spPr>
            <p:txBody>
              <a:bodyPr wrap="none" lIns="0" tIns="0" rIns="0" bIns="0" rtlCol="0">
                <a:noAutofit/>
              </a:bodyPr>
              <a:lstStyle/>
              <a:p>
                <a:pPr algn="ctr">
                  <a:spcAft>
                    <a:spcPts val="600"/>
                  </a:spcAft>
                </a:pPr>
                <a:r>
                  <a:rPr lang="en-US" sz="1600" b="1" dirty="0">
                    <a:latin typeface="Arial" panose="020B0604020202020204" pitchFamily="34" charset="0"/>
                    <a:cs typeface="Arial" panose="020B0604020202020204" pitchFamily="34" charset="0"/>
                  </a:rPr>
                  <a:t>Worst case analysis</a:t>
                </a:r>
              </a:p>
              <a:p>
                <a:pPr>
                  <a:spcAft>
                    <a:spcPts val="600"/>
                  </a:spcAft>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cs typeface="Arial" panose="020B0604020202020204" pitchFamily="34" charset="0"/>
                            </a:rPr>
                          </m:ctrlPr>
                        </m:sSubPr>
                        <m:e>
                          <m:r>
                            <a:rPr lang="en-US" sz="1600" b="1" i="1" smtClean="0">
                              <a:latin typeface="Cambria Math" panose="02040503050406030204" pitchFamily="18" charset="0"/>
                              <a:cs typeface="Arial" panose="020B0604020202020204" pitchFamily="34" charset="0"/>
                            </a:rPr>
                            <m:t>𝑽</m:t>
                          </m:r>
                        </m:e>
                        <m:sub>
                          <m:r>
                            <a:rPr lang="en-US" sz="1600" b="1" i="1" smtClean="0">
                              <a:latin typeface="Cambria Math" panose="02040503050406030204" pitchFamily="18" charset="0"/>
                              <a:cs typeface="Arial" panose="020B0604020202020204" pitchFamily="34" charset="0"/>
                            </a:rPr>
                            <m:t>𝑭𝑾𝑫</m:t>
                          </m:r>
                          <m:r>
                            <a:rPr lang="en-US" sz="1600" b="1" i="1" smtClean="0">
                              <a:latin typeface="Cambria Math" panose="02040503050406030204" pitchFamily="18" charset="0"/>
                              <a:cs typeface="Arial" panose="020B0604020202020204" pitchFamily="34" charset="0"/>
                            </a:rPr>
                            <m:t>_</m:t>
                          </m:r>
                          <m:r>
                            <a:rPr lang="en-US" sz="1600" b="1" i="1" smtClean="0">
                              <a:latin typeface="Cambria Math" panose="02040503050406030204" pitchFamily="18" charset="0"/>
                              <a:cs typeface="Arial" panose="020B0604020202020204" pitchFamily="34" charset="0"/>
                            </a:rPr>
                            <m:t>𝑴𝒆𝒂𝒔</m:t>
                          </m:r>
                        </m:sub>
                      </m:sSub>
                      <m:r>
                        <a:rPr lang="en-US" sz="1600" b="1" i="1" smtClean="0">
                          <a:latin typeface="Cambria Math" panose="02040503050406030204" pitchFamily="18" charset="0"/>
                          <a:cs typeface="Arial" panose="020B0604020202020204" pitchFamily="34" charset="0"/>
                        </a:rPr>
                        <m:t>=</m:t>
                      </m:r>
                      <m:acc>
                        <m:accPr>
                          <m:chr m:val="⃗"/>
                          <m:ctrlPr>
                            <a:rPr lang="en-US" sz="1600" b="1" i="1">
                              <a:latin typeface="Cambria Math" panose="02040503050406030204" pitchFamily="18" charset="0"/>
                              <a:cs typeface="Arial" panose="020B0604020202020204" pitchFamily="34" charset="0"/>
                            </a:rPr>
                          </m:ctrlPr>
                        </m:accPr>
                        <m:e>
                          <m:sSub>
                            <m:sSubPr>
                              <m:ctrlPr>
                                <a:rPr lang="en-US" sz="1600" b="1" i="1">
                                  <a:latin typeface="Cambria Math" panose="02040503050406030204" pitchFamily="18" charset="0"/>
                                  <a:cs typeface="Arial" panose="020B0604020202020204" pitchFamily="34" charset="0"/>
                                </a:rPr>
                              </m:ctrlPr>
                            </m:sSubPr>
                            <m:e>
                              <m:r>
                                <a:rPr lang="en-US" sz="1600" b="1" i="1">
                                  <a:latin typeface="Cambria Math" panose="02040503050406030204" pitchFamily="18" charset="0"/>
                                  <a:cs typeface="Arial" panose="020B0604020202020204" pitchFamily="34" charset="0"/>
                                </a:rPr>
                                <m:t>𝑽</m:t>
                              </m:r>
                            </m:e>
                            <m:sub>
                              <m:r>
                                <a:rPr lang="en-US" sz="1600" b="1" i="1">
                                  <a:latin typeface="Cambria Math" panose="02040503050406030204" pitchFamily="18" charset="0"/>
                                  <a:cs typeface="Arial" panose="020B0604020202020204" pitchFamily="34" charset="0"/>
                                </a:rPr>
                                <m:t>𝑭𝑾𝑫</m:t>
                              </m:r>
                            </m:sub>
                          </m:sSub>
                        </m:e>
                      </m:acc>
                      <m:r>
                        <a:rPr lang="en-US" sz="1600" b="1" i="1">
                          <a:latin typeface="Cambria Math" panose="02040503050406030204" pitchFamily="18" charset="0"/>
                          <a:cs typeface="Arial" panose="020B0604020202020204" pitchFamily="34" charset="0"/>
                        </a:rPr>
                        <m:t>+</m:t>
                      </m:r>
                      <m:d>
                        <m:dPr>
                          <m:ctrlPr>
                            <a:rPr lang="en-US" sz="1600" b="1" i="1" smtClean="0">
                              <a:latin typeface="Cambria Math" panose="02040503050406030204" pitchFamily="18" charset="0"/>
                              <a:cs typeface="Arial" panose="020B0604020202020204" pitchFamily="34" charset="0"/>
                            </a:rPr>
                          </m:ctrlPr>
                        </m:dPr>
                        <m:e>
                          <m:acc>
                            <m:accPr>
                              <m:chr m:val="⃗"/>
                              <m:ctrlPr>
                                <a:rPr lang="en-US" sz="1600" b="1" i="1">
                                  <a:latin typeface="Cambria Math" panose="02040503050406030204" pitchFamily="18" charset="0"/>
                                  <a:cs typeface="Arial" panose="020B0604020202020204" pitchFamily="34" charset="0"/>
                                </a:rPr>
                              </m:ctrlPr>
                            </m:accPr>
                            <m:e>
                              <m:sSub>
                                <m:sSubPr>
                                  <m:ctrlPr>
                                    <a:rPr lang="en-US" sz="1600" b="1" i="1">
                                      <a:latin typeface="Cambria Math" panose="02040503050406030204" pitchFamily="18" charset="0"/>
                                      <a:cs typeface="Arial" panose="020B0604020202020204" pitchFamily="34" charset="0"/>
                                    </a:rPr>
                                  </m:ctrlPr>
                                </m:sSubPr>
                                <m:e>
                                  <m:r>
                                    <a:rPr lang="en-US" sz="1600" b="1" i="1">
                                      <a:latin typeface="Cambria Math" panose="02040503050406030204" pitchFamily="18" charset="0"/>
                                      <a:cs typeface="Arial" panose="020B0604020202020204" pitchFamily="34" charset="0"/>
                                    </a:rPr>
                                    <m:t>𝑽</m:t>
                                  </m:r>
                                </m:e>
                                <m:sub>
                                  <m:r>
                                    <a:rPr lang="en-US" sz="1600" b="1" i="1">
                                      <a:latin typeface="Cambria Math" panose="02040503050406030204" pitchFamily="18" charset="0"/>
                                      <a:cs typeface="Arial" panose="020B0604020202020204" pitchFamily="34" charset="0"/>
                                    </a:rPr>
                                    <m:t>𝑹𝒆𝒇</m:t>
                                  </m:r>
                                </m:sub>
                              </m:sSub>
                            </m:e>
                          </m:acc>
                          <m:r>
                            <a:rPr lang="en-US" sz="1600" b="1" i="1">
                              <a:latin typeface="Cambria Math" panose="02040503050406030204" pitchFamily="18" charset="0"/>
                              <a:cs typeface="Arial" panose="020B0604020202020204" pitchFamily="34" charset="0"/>
                            </a:rPr>
                            <m:t>∗</m:t>
                          </m:r>
                          <m:r>
                            <a:rPr lang="en-US" sz="1600" b="1" i="1">
                              <a:latin typeface="Cambria Math" panose="02040503050406030204" pitchFamily="18" charset="0"/>
                              <a:cs typeface="Arial" panose="020B0604020202020204" pitchFamily="34" charset="0"/>
                            </a:rPr>
                            <m:t>𝟏</m:t>
                          </m:r>
                          <m:sSup>
                            <m:sSupPr>
                              <m:ctrlPr>
                                <a:rPr lang="en-US" sz="1600" b="1" i="1">
                                  <a:latin typeface="Cambria Math" panose="02040503050406030204" pitchFamily="18" charset="0"/>
                                  <a:cs typeface="Arial" panose="020B0604020202020204" pitchFamily="34" charset="0"/>
                                </a:rPr>
                              </m:ctrlPr>
                            </m:sSupPr>
                            <m:e>
                              <m:r>
                                <a:rPr lang="en-US" sz="1600" b="1" i="1">
                                  <a:latin typeface="Cambria Math" panose="02040503050406030204" pitchFamily="18" charset="0"/>
                                  <a:cs typeface="Arial" panose="020B0604020202020204" pitchFamily="34" charset="0"/>
                                </a:rPr>
                                <m:t>𝟎</m:t>
                              </m:r>
                            </m:e>
                            <m:sup>
                              <m:d>
                                <m:dPr>
                                  <m:ctrlPr>
                                    <a:rPr lang="en-US" sz="1600" b="1" i="1">
                                      <a:latin typeface="Cambria Math" panose="02040503050406030204" pitchFamily="18" charset="0"/>
                                      <a:cs typeface="Arial" panose="020B0604020202020204" pitchFamily="34" charset="0"/>
                                    </a:rPr>
                                  </m:ctrlPr>
                                </m:dPr>
                                <m:e>
                                  <m:r>
                                    <a:rPr lang="en-US" sz="1600" b="1" i="1">
                                      <a:latin typeface="Cambria Math" panose="02040503050406030204" pitchFamily="18" charset="0"/>
                                      <a:cs typeface="Arial" panose="020B0604020202020204" pitchFamily="34" charset="0"/>
                                    </a:rPr>
                                    <m:t>𝑺</m:t>
                                  </m:r>
                                  <m:r>
                                    <a:rPr lang="en-US" sz="1600" b="1" i="1">
                                      <a:latin typeface="Cambria Math" panose="02040503050406030204" pitchFamily="18" charset="0"/>
                                      <a:cs typeface="Arial" panose="020B0604020202020204" pitchFamily="34" charset="0"/>
                                    </a:rPr>
                                    <m:t>𝟐𝟐</m:t>
                                  </m:r>
                                  <m:r>
                                    <a:rPr lang="en-US" sz="1600" b="1" i="1">
                                      <a:latin typeface="Cambria Math" panose="02040503050406030204" pitchFamily="18" charset="0"/>
                                      <a:cs typeface="Arial" panose="020B0604020202020204" pitchFamily="34" charset="0"/>
                                    </a:rPr>
                                    <m:t>/</m:t>
                                  </m:r>
                                  <m:r>
                                    <a:rPr lang="en-US" sz="1600" b="1" i="1">
                                      <a:latin typeface="Cambria Math" panose="02040503050406030204" pitchFamily="18" charset="0"/>
                                      <a:cs typeface="Arial" panose="020B0604020202020204" pitchFamily="34" charset="0"/>
                                    </a:rPr>
                                    <m:t>𝟐𝟎</m:t>
                                  </m:r>
                                </m:e>
                              </m:d>
                            </m:sup>
                          </m:sSup>
                        </m:e>
                      </m:d>
                    </m:oMath>
                  </m:oMathPara>
                </a14:m>
                <a:endParaRPr lang="en-US" sz="1600" b="1" dirty="0">
                  <a:latin typeface="Arial" panose="020B0604020202020204" pitchFamily="34" charset="0"/>
                  <a:cs typeface="Arial" panose="020B0604020202020204" pitchFamily="34" charset="0"/>
                </a:endParaRPr>
              </a:p>
              <a:p>
                <a:pPr>
                  <a:spcAft>
                    <a:spcPts val="600"/>
                  </a:spcAft>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cs typeface="Arial" panose="020B0604020202020204" pitchFamily="34" charset="0"/>
                        </a:rPr>
                        <m:t>𝑰𝒇</m:t>
                      </m:r>
                      <m:r>
                        <a:rPr lang="en-US" sz="1600" b="1" i="1" smtClean="0">
                          <a:latin typeface="Cambria Math" panose="02040503050406030204" pitchFamily="18" charset="0"/>
                          <a:cs typeface="Arial" panose="020B0604020202020204" pitchFamily="34" charset="0"/>
                        </a:rPr>
                        <m:t> </m:t>
                      </m:r>
                      <m:acc>
                        <m:accPr>
                          <m:chr m:val="⃗"/>
                          <m:ctrlPr>
                            <a:rPr lang="en-US" sz="1600" b="1" i="1" smtClean="0">
                              <a:latin typeface="Cambria Math" panose="02040503050406030204" pitchFamily="18" charset="0"/>
                              <a:cs typeface="Arial" panose="020B0604020202020204" pitchFamily="34" charset="0"/>
                            </a:rPr>
                          </m:ctrlPr>
                        </m:accPr>
                        <m:e>
                          <m:sSub>
                            <m:sSubPr>
                              <m:ctrlPr>
                                <a:rPr lang="en-US" sz="1600" b="1" i="1">
                                  <a:latin typeface="Cambria Math" panose="02040503050406030204" pitchFamily="18" charset="0"/>
                                  <a:cs typeface="Arial" panose="020B0604020202020204" pitchFamily="34" charset="0"/>
                                </a:rPr>
                              </m:ctrlPr>
                            </m:sSubPr>
                            <m:e>
                              <m:r>
                                <a:rPr lang="en-US" sz="1600" b="1" i="1">
                                  <a:latin typeface="Cambria Math" panose="02040503050406030204" pitchFamily="18" charset="0"/>
                                  <a:cs typeface="Arial" panose="020B0604020202020204" pitchFamily="34" charset="0"/>
                                </a:rPr>
                                <m:t>𝑽</m:t>
                              </m:r>
                            </m:e>
                            <m:sub>
                              <m:r>
                                <a:rPr lang="en-US" sz="1600" b="1" i="1">
                                  <a:latin typeface="Cambria Math" panose="02040503050406030204" pitchFamily="18" charset="0"/>
                                  <a:cs typeface="Arial" panose="020B0604020202020204" pitchFamily="34" charset="0"/>
                                </a:rPr>
                                <m:t>𝑭𝑾𝑫</m:t>
                              </m:r>
                            </m:sub>
                          </m:sSub>
                        </m:e>
                      </m:acc>
                      <m:r>
                        <a:rPr lang="en-US" sz="1600" b="1" i="1" smtClean="0">
                          <a:latin typeface="Cambria Math" panose="02040503050406030204" pitchFamily="18" charset="0"/>
                          <a:cs typeface="Arial" panose="020B0604020202020204" pitchFamily="34" charset="0"/>
                        </a:rPr>
                        <m:t>=</m:t>
                      </m:r>
                      <m:r>
                        <a:rPr lang="en-US" sz="1600" b="1" i="1" smtClean="0">
                          <a:latin typeface="Cambria Math" panose="02040503050406030204" pitchFamily="18" charset="0"/>
                          <a:cs typeface="Arial" panose="020B0604020202020204" pitchFamily="34" charset="0"/>
                        </a:rPr>
                        <m:t>𝟏</m:t>
                      </m:r>
                      <m:r>
                        <a:rPr lang="en-US" sz="1600" b="1" i="1" smtClean="0">
                          <a:latin typeface="Cambria Math" panose="02040503050406030204" pitchFamily="18" charset="0"/>
                          <a:cs typeface="Arial" panose="020B0604020202020204" pitchFamily="34" charset="0"/>
                        </a:rPr>
                        <m:t>&lt;</m:t>
                      </m:r>
                      <m:r>
                        <a:rPr lang="en-US" sz="1600" b="1" i="1" smtClean="0">
                          <a:latin typeface="Cambria Math" panose="02040503050406030204" pitchFamily="18" charset="0"/>
                          <a:cs typeface="Arial" panose="020B0604020202020204" pitchFamily="34" charset="0"/>
                        </a:rPr>
                        <m:t>𝟎</m:t>
                      </m:r>
                      <m:r>
                        <a:rPr lang="en-US" sz="1600" b="1" i="1" smtClean="0">
                          <a:latin typeface="Cambria Math" panose="02040503050406030204" pitchFamily="18" charset="0"/>
                          <a:cs typeface="Arial" panose="020B0604020202020204" pitchFamily="34" charset="0"/>
                        </a:rPr>
                        <m:t>, </m:t>
                      </m:r>
                      <m:acc>
                        <m:accPr>
                          <m:chr m:val="⃗"/>
                          <m:ctrlPr>
                            <a:rPr lang="en-US" sz="1600" b="1" i="1">
                              <a:latin typeface="Cambria Math" panose="02040503050406030204" pitchFamily="18" charset="0"/>
                              <a:cs typeface="Arial" panose="020B0604020202020204" pitchFamily="34" charset="0"/>
                            </a:rPr>
                          </m:ctrlPr>
                        </m:accPr>
                        <m:e>
                          <m:sSub>
                            <m:sSubPr>
                              <m:ctrlPr>
                                <a:rPr lang="en-US" sz="1600" b="1" i="1">
                                  <a:latin typeface="Cambria Math" panose="02040503050406030204" pitchFamily="18" charset="0"/>
                                  <a:cs typeface="Arial" panose="020B0604020202020204" pitchFamily="34" charset="0"/>
                                </a:rPr>
                              </m:ctrlPr>
                            </m:sSubPr>
                            <m:e>
                              <m:r>
                                <a:rPr lang="en-US" sz="1600" b="1" i="1" smtClean="0">
                                  <a:latin typeface="Cambria Math" panose="02040503050406030204" pitchFamily="18" charset="0"/>
                                  <a:cs typeface="Arial" panose="020B0604020202020204" pitchFamily="34" charset="0"/>
                                </a:rPr>
                                <m:t> </m:t>
                              </m:r>
                              <m:r>
                                <a:rPr lang="en-US" sz="1600" b="1" i="1">
                                  <a:latin typeface="Cambria Math" panose="02040503050406030204" pitchFamily="18" charset="0"/>
                                  <a:cs typeface="Arial" panose="020B0604020202020204" pitchFamily="34" charset="0"/>
                                </a:rPr>
                                <m:t>𝑽</m:t>
                              </m:r>
                            </m:e>
                            <m:sub>
                              <m:r>
                                <a:rPr lang="en-US" sz="1600" b="1" i="1">
                                  <a:latin typeface="Cambria Math" panose="02040503050406030204" pitchFamily="18" charset="0"/>
                                  <a:cs typeface="Arial" panose="020B0604020202020204" pitchFamily="34" charset="0"/>
                                </a:rPr>
                                <m:t>𝑹𝒆𝒇</m:t>
                              </m:r>
                            </m:sub>
                          </m:sSub>
                        </m:e>
                      </m:acc>
                      <m:r>
                        <a:rPr lang="en-US" sz="1600" b="1" i="1" smtClean="0">
                          <a:latin typeface="Cambria Math" panose="02040503050406030204" pitchFamily="18" charset="0"/>
                          <a:cs typeface="Arial" panose="020B0604020202020204" pitchFamily="34" charset="0"/>
                        </a:rPr>
                        <m:t>=</m:t>
                      </m:r>
                      <m:r>
                        <a:rPr lang="en-US" sz="1600" b="1" i="1" smtClean="0">
                          <a:latin typeface="Cambria Math" panose="02040503050406030204" pitchFamily="18" charset="0"/>
                          <a:cs typeface="Arial" panose="020B0604020202020204" pitchFamily="34" charset="0"/>
                        </a:rPr>
                        <m:t>𝟏</m:t>
                      </m:r>
                      <m:r>
                        <a:rPr lang="en-US" sz="1600" b="1" i="1" smtClean="0">
                          <a:latin typeface="Cambria Math" panose="02040503050406030204" pitchFamily="18" charset="0"/>
                          <a:cs typeface="Arial" panose="020B0604020202020204" pitchFamily="34" charset="0"/>
                        </a:rPr>
                        <m:t>&lt;</m:t>
                      </m:r>
                      <m:r>
                        <a:rPr lang="en-US" sz="1600" b="1" i="1" smtClean="0">
                          <a:latin typeface="Cambria Math" panose="02040503050406030204" pitchFamily="18" charset="0"/>
                          <a:cs typeface="Arial" panose="020B0604020202020204" pitchFamily="34" charset="0"/>
                        </a:rPr>
                        <m:t>𝟎</m:t>
                      </m:r>
                      <m:r>
                        <a:rPr lang="en-US" sz="1600" b="1" i="1" smtClean="0">
                          <a:latin typeface="Cambria Math" panose="02040503050406030204" pitchFamily="18" charset="0"/>
                          <a:cs typeface="Arial" panose="020B0604020202020204" pitchFamily="34" charset="0"/>
                        </a:rPr>
                        <m:t> </m:t>
                      </m:r>
                      <m:r>
                        <a:rPr lang="en-US" sz="1600" b="1" i="1" smtClean="0">
                          <a:latin typeface="Cambria Math" panose="02040503050406030204" pitchFamily="18" charset="0"/>
                          <a:cs typeface="Arial" panose="020B0604020202020204" pitchFamily="34" charset="0"/>
                        </a:rPr>
                        <m:t>𝒂𝒏𝒅</m:t>
                      </m:r>
                      <m:r>
                        <a:rPr lang="en-US" sz="1600" b="1" i="1" smtClean="0">
                          <a:latin typeface="Cambria Math" panose="02040503050406030204" pitchFamily="18" charset="0"/>
                          <a:cs typeface="Arial" panose="020B0604020202020204" pitchFamily="34" charset="0"/>
                        </a:rPr>
                        <m:t> </m:t>
                      </m:r>
                      <m:r>
                        <a:rPr lang="en-US" sz="1600" b="1" i="1" smtClean="0">
                          <a:latin typeface="Cambria Math" panose="02040503050406030204" pitchFamily="18" charset="0"/>
                          <a:cs typeface="Arial" panose="020B0604020202020204" pitchFamily="34" charset="0"/>
                        </a:rPr>
                        <m:t>𝑺</m:t>
                      </m:r>
                      <m:r>
                        <a:rPr lang="en-US" sz="1600" b="1" i="1" smtClean="0">
                          <a:latin typeface="Cambria Math" panose="02040503050406030204" pitchFamily="18" charset="0"/>
                          <a:cs typeface="Arial" panose="020B0604020202020204" pitchFamily="34" charset="0"/>
                        </a:rPr>
                        <m:t>𝟐𝟐</m:t>
                      </m:r>
                      <m:r>
                        <a:rPr lang="en-US" sz="1600" b="1" i="1" smtClean="0">
                          <a:latin typeface="Cambria Math" panose="02040503050406030204" pitchFamily="18" charset="0"/>
                          <a:cs typeface="Arial" panose="020B0604020202020204" pitchFamily="34" charset="0"/>
                        </a:rPr>
                        <m:t>=−</m:t>
                      </m:r>
                      <m:r>
                        <a:rPr lang="en-US" sz="1600" b="1" i="1" smtClean="0">
                          <a:latin typeface="Cambria Math" panose="02040503050406030204" pitchFamily="18" charset="0"/>
                          <a:cs typeface="Arial" panose="020B0604020202020204" pitchFamily="34" charset="0"/>
                        </a:rPr>
                        <m:t>𝟐𝟎</m:t>
                      </m:r>
                    </m:oMath>
                  </m:oMathPara>
                </a14:m>
                <a:endParaRPr lang="en-US" sz="1600" b="1" dirty="0">
                  <a:latin typeface="Arial" panose="020B0604020202020204" pitchFamily="34" charset="0"/>
                  <a:cs typeface="Arial" panose="020B0604020202020204" pitchFamily="34" charset="0"/>
                </a:endParaRPr>
              </a:p>
              <a:p>
                <a:pPr>
                  <a:spcAft>
                    <a:spcPts val="600"/>
                  </a:spcAft>
                </a:pPr>
                <a14:m>
                  <m:oMathPara xmlns:m="http://schemas.openxmlformats.org/officeDocument/2006/math">
                    <m:oMathParaPr>
                      <m:jc m:val="centerGroup"/>
                    </m:oMathParaPr>
                    <m:oMath xmlns:m="http://schemas.openxmlformats.org/officeDocument/2006/math">
                      <m:sSub>
                        <m:sSubPr>
                          <m:ctrlPr>
                            <a:rPr lang="en-US" sz="1600" b="1" i="1">
                              <a:latin typeface="Cambria Math" panose="02040503050406030204" pitchFamily="18" charset="0"/>
                              <a:cs typeface="Arial" panose="020B0604020202020204" pitchFamily="34" charset="0"/>
                            </a:rPr>
                          </m:ctrlPr>
                        </m:sSubPr>
                        <m:e>
                          <m:r>
                            <a:rPr lang="en-US" sz="1600" b="1" i="1">
                              <a:latin typeface="Cambria Math" panose="02040503050406030204" pitchFamily="18" charset="0"/>
                              <a:cs typeface="Arial" panose="020B0604020202020204" pitchFamily="34" charset="0"/>
                            </a:rPr>
                            <m:t>𝑽</m:t>
                          </m:r>
                        </m:e>
                        <m:sub>
                          <m:r>
                            <a:rPr lang="en-US" sz="1600" b="1" i="1">
                              <a:latin typeface="Cambria Math" panose="02040503050406030204" pitchFamily="18" charset="0"/>
                              <a:cs typeface="Arial" panose="020B0604020202020204" pitchFamily="34" charset="0"/>
                            </a:rPr>
                            <m:t>𝑭𝑾𝑫</m:t>
                          </m:r>
                          <m:r>
                            <a:rPr lang="en-US" sz="1600" b="1" i="1">
                              <a:latin typeface="Cambria Math" panose="02040503050406030204" pitchFamily="18" charset="0"/>
                              <a:cs typeface="Arial" panose="020B0604020202020204" pitchFamily="34" charset="0"/>
                            </a:rPr>
                            <m:t>_</m:t>
                          </m:r>
                          <m:r>
                            <a:rPr lang="en-US" sz="1600" b="1" i="1">
                              <a:latin typeface="Cambria Math" panose="02040503050406030204" pitchFamily="18" charset="0"/>
                              <a:cs typeface="Arial" panose="020B0604020202020204" pitchFamily="34" charset="0"/>
                            </a:rPr>
                            <m:t>𝑴𝒆𝒂𝒔</m:t>
                          </m:r>
                        </m:sub>
                      </m:sSub>
                      <m:r>
                        <a:rPr lang="en-US" sz="1600" b="1" i="0" smtClean="0">
                          <a:latin typeface="Cambria Math" panose="02040503050406030204" pitchFamily="18" charset="0"/>
                          <a:cs typeface="Arial" panose="020B0604020202020204" pitchFamily="34" charset="0"/>
                        </a:rPr>
                        <m:t>=</m:t>
                      </m:r>
                      <m:r>
                        <a:rPr lang="en-US" sz="1600" b="1" i="0" smtClean="0">
                          <a:latin typeface="Cambria Math" panose="02040503050406030204" pitchFamily="18" charset="0"/>
                          <a:cs typeface="Arial" panose="020B0604020202020204" pitchFamily="34" charset="0"/>
                        </a:rPr>
                        <m:t>𝟏</m:t>
                      </m:r>
                      <m:r>
                        <a:rPr lang="en-US" sz="1600" b="1" i="0" smtClean="0">
                          <a:latin typeface="Cambria Math" panose="02040503050406030204" pitchFamily="18" charset="0"/>
                          <a:cs typeface="Arial" panose="020B0604020202020204" pitchFamily="34" charset="0"/>
                        </a:rPr>
                        <m:t>&lt;</m:t>
                      </m:r>
                      <m:r>
                        <a:rPr lang="en-US" sz="1600" b="1" i="0" smtClean="0">
                          <a:latin typeface="Cambria Math" panose="02040503050406030204" pitchFamily="18" charset="0"/>
                          <a:cs typeface="Arial" panose="020B0604020202020204" pitchFamily="34" charset="0"/>
                        </a:rPr>
                        <m:t>𝟎</m:t>
                      </m:r>
                      <m:r>
                        <a:rPr lang="en-US" sz="1600" b="1" i="0" smtClean="0">
                          <a:latin typeface="Cambria Math" panose="02040503050406030204" pitchFamily="18" charset="0"/>
                          <a:cs typeface="Arial" panose="020B0604020202020204" pitchFamily="34" charset="0"/>
                        </a:rPr>
                        <m:t>+</m:t>
                      </m:r>
                      <m:r>
                        <a:rPr lang="en-US" sz="1600" b="1" i="0" smtClean="0">
                          <a:latin typeface="Cambria Math" panose="02040503050406030204" pitchFamily="18" charset="0"/>
                          <a:cs typeface="Arial" panose="020B0604020202020204" pitchFamily="34" charset="0"/>
                        </a:rPr>
                        <m:t>𝟎</m:t>
                      </m:r>
                      <m:r>
                        <a:rPr lang="en-US" sz="1600" b="1" i="0" smtClean="0">
                          <a:latin typeface="Cambria Math" panose="02040503050406030204" pitchFamily="18" charset="0"/>
                          <a:cs typeface="Arial" panose="020B0604020202020204" pitchFamily="34" charset="0"/>
                        </a:rPr>
                        <m:t>.</m:t>
                      </m:r>
                      <m:r>
                        <a:rPr lang="en-US" sz="1600" b="1" i="0" smtClean="0">
                          <a:latin typeface="Cambria Math" panose="02040503050406030204" pitchFamily="18" charset="0"/>
                          <a:cs typeface="Arial" panose="020B0604020202020204" pitchFamily="34" charset="0"/>
                        </a:rPr>
                        <m:t>𝟏</m:t>
                      </m:r>
                      <m:r>
                        <a:rPr lang="en-US" sz="1600" b="1" i="0" smtClean="0">
                          <a:latin typeface="Cambria Math" panose="02040503050406030204" pitchFamily="18" charset="0"/>
                          <a:cs typeface="Arial" panose="020B0604020202020204" pitchFamily="34" charset="0"/>
                        </a:rPr>
                        <m:t>&lt;</m:t>
                      </m:r>
                      <m:r>
                        <a:rPr lang="en-US" sz="1600" b="1" i="0" smtClean="0">
                          <a:latin typeface="Cambria Math" panose="02040503050406030204" pitchFamily="18" charset="0"/>
                          <a:cs typeface="Arial" panose="020B0604020202020204" pitchFamily="34" charset="0"/>
                        </a:rPr>
                        <m:t>𝟎</m:t>
                      </m:r>
                      <m:r>
                        <a:rPr lang="en-US" sz="1600" b="1" i="0" smtClean="0">
                          <a:latin typeface="Cambria Math" panose="02040503050406030204" pitchFamily="18" charset="0"/>
                          <a:cs typeface="Arial" panose="020B0604020202020204" pitchFamily="34" charset="0"/>
                        </a:rPr>
                        <m:t>=</m:t>
                      </m:r>
                      <m:r>
                        <a:rPr lang="en-US" sz="1600" b="1" i="0" smtClean="0">
                          <a:latin typeface="Cambria Math" panose="02040503050406030204" pitchFamily="18" charset="0"/>
                          <a:cs typeface="Arial" panose="020B0604020202020204" pitchFamily="34" charset="0"/>
                        </a:rPr>
                        <m:t>𝟏</m:t>
                      </m:r>
                      <m:r>
                        <a:rPr lang="en-US" sz="1600" b="1" i="0" smtClean="0">
                          <a:latin typeface="Cambria Math" panose="02040503050406030204" pitchFamily="18" charset="0"/>
                          <a:cs typeface="Arial" panose="020B0604020202020204" pitchFamily="34" charset="0"/>
                        </a:rPr>
                        <m:t>.</m:t>
                      </m:r>
                      <m:r>
                        <a:rPr lang="en-US" sz="1600" b="1" i="0" smtClean="0">
                          <a:latin typeface="Cambria Math" panose="02040503050406030204" pitchFamily="18" charset="0"/>
                          <a:cs typeface="Arial" panose="020B0604020202020204" pitchFamily="34" charset="0"/>
                        </a:rPr>
                        <m:t>𝟏</m:t>
                      </m:r>
                      <m:r>
                        <a:rPr lang="en-US" sz="1600" b="1" i="0" smtClean="0">
                          <a:latin typeface="Cambria Math" panose="02040503050406030204" pitchFamily="18" charset="0"/>
                          <a:cs typeface="Arial" panose="020B0604020202020204" pitchFamily="34" charset="0"/>
                        </a:rPr>
                        <m:t>&lt;</m:t>
                      </m:r>
                      <m:r>
                        <a:rPr lang="en-US" sz="1600" b="1" i="0" smtClean="0">
                          <a:latin typeface="Cambria Math" panose="02040503050406030204" pitchFamily="18" charset="0"/>
                          <a:cs typeface="Arial" panose="020B0604020202020204" pitchFamily="34" charset="0"/>
                        </a:rPr>
                        <m:t>𝟎</m:t>
                      </m:r>
                    </m:oMath>
                  </m:oMathPara>
                </a14:m>
                <a:endParaRPr lang="en-US" sz="1600" b="1" i="0" dirty="0">
                  <a:latin typeface="Cambria Math" panose="02040503050406030204" pitchFamily="18" charset="0"/>
                  <a:cs typeface="Arial" panose="020B0604020202020204" pitchFamily="34" charset="0"/>
                </a:endParaRPr>
              </a:p>
              <a:p>
                <a:pPr>
                  <a:spcAft>
                    <a:spcPts val="600"/>
                  </a:spcAft>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cs typeface="Arial" panose="020B0604020202020204" pitchFamily="34" charset="0"/>
                        </a:rPr>
                        <m:t> </m:t>
                      </m:r>
                      <m:sSub>
                        <m:sSubPr>
                          <m:ctrlPr>
                            <a:rPr lang="en-US" sz="1600" b="1" i="1" smtClean="0">
                              <a:latin typeface="Cambria Math" panose="02040503050406030204" pitchFamily="18" charset="0"/>
                              <a:cs typeface="Arial" panose="020B0604020202020204" pitchFamily="34" charset="0"/>
                            </a:rPr>
                          </m:ctrlPr>
                        </m:sSubPr>
                        <m:e>
                          <m:r>
                            <a:rPr lang="en-US" sz="1600" b="1" i="1" smtClean="0">
                              <a:latin typeface="Cambria Math" panose="02040503050406030204" pitchFamily="18" charset="0"/>
                              <a:cs typeface="Arial" panose="020B0604020202020204" pitchFamily="34" charset="0"/>
                            </a:rPr>
                            <m:t>𝒂𝒏𝒅</m:t>
                          </m:r>
                          <m:r>
                            <a:rPr lang="en-US" sz="1600" b="1" i="1" smtClean="0">
                              <a:latin typeface="Cambria Math" panose="02040503050406030204" pitchFamily="18" charset="0"/>
                              <a:cs typeface="Arial" panose="020B0604020202020204" pitchFamily="34" charset="0"/>
                            </a:rPr>
                            <m:t> </m:t>
                          </m:r>
                          <m:r>
                            <a:rPr lang="en-US" sz="1600" b="1" i="1" smtClean="0">
                              <a:latin typeface="Cambria Math" panose="02040503050406030204" pitchFamily="18" charset="0"/>
                              <a:cs typeface="Arial" panose="020B0604020202020204" pitchFamily="34" charset="0"/>
                            </a:rPr>
                            <m:t>𝑷</m:t>
                          </m:r>
                        </m:e>
                        <m:sub>
                          <m:r>
                            <a:rPr lang="en-US" sz="1600" b="1" i="1" smtClean="0">
                              <a:latin typeface="Cambria Math" panose="02040503050406030204" pitchFamily="18" charset="0"/>
                              <a:cs typeface="Arial" panose="020B0604020202020204" pitchFamily="34" charset="0"/>
                            </a:rPr>
                            <m:t>𝑭𝑾𝑫</m:t>
                          </m:r>
                          <m:r>
                            <a:rPr lang="en-US" sz="1600" b="1" i="1" smtClean="0">
                              <a:latin typeface="Cambria Math" panose="02040503050406030204" pitchFamily="18" charset="0"/>
                              <a:cs typeface="Arial" panose="020B0604020202020204" pitchFamily="34" charset="0"/>
                            </a:rPr>
                            <m:t>_</m:t>
                          </m:r>
                          <m:r>
                            <a:rPr lang="en-US" sz="1600" b="1" i="1" smtClean="0">
                              <a:latin typeface="Cambria Math" panose="02040503050406030204" pitchFamily="18" charset="0"/>
                              <a:cs typeface="Arial" panose="020B0604020202020204" pitchFamily="34" charset="0"/>
                            </a:rPr>
                            <m:t>𝑴𝒆𝒂𝒔</m:t>
                          </m:r>
                        </m:sub>
                      </m:sSub>
                      <m:r>
                        <a:rPr lang="en-US" sz="1600" b="1" i="1" smtClean="0">
                          <a:latin typeface="Cambria Math" panose="02040503050406030204" pitchFamily="18" charset="0"/>
                          <a:cs typeface="Arial" panose="020B0604020202020204" pitchFamily="34" charset="0"/>
                        </a:rPr>
                        <m:t>=</m:t>
                      </m:r>
                      <m:sSub>
                        <m:sSubPr>
                          <m:ctrlPr>
                            <a:rPr lang="en-US" sz="1600" b="1" i="1" smtClean="0">
                              <a:latin typeface="Cambria Math" panose="02040503050406030204" pitchFamily="18" charset="0"/>
                              <a:cs typeface="Arial" panose="020B0604020202020204" pitchFamily="34" charset="0"/>
                            </a:rPr>
                          </m:ctrlPr>
                        </m:sSubPr>
                        <m:e>
                          <m:r>
                            <a:rPr lang="en-US" sz="1600" b="1" i="1" smtClean="0">
                              <a:latin typeface="Cambria Math" panose="02040503050406030204" pitchFamily="18" charset="0"/>
                              <a:cs typeface="Arial" panose="020B0604020202020204" pitchFamily="34" charset="0"/>
                            </a:rPr>
                            <m:t>𝑷</m:t>
                          </m:r>
                        </m:e>
                        <m:sub>
                          <m:r>
                            <a:rPr lang="en-US" sz="1600" b="1" i="1" smtClean="0">
                              <a:latin typeface="Cambria Math" panose="02040503050406030204" pitchFamily="18" charset="0"/>
                              <a:cs typeface="Arial" panose="020B0604020202020204" pitchFamily="34" charset="0"/>
                            </a:rPr>
                            <m:t>𝑭𝑾𝑫</m:t>
                          </m:r>
                        </m:sub>
                      </m:sSub>
                      <m:r>
                        <a:rPr lang="en-US" sz="1600" b="1" i="1" smtClean="0">
                          <a:latin typeface="Cambria Math" panose="02040503050406030204" pitchFamily="18" charset="0"/>
                          <a:cs typeface="Arial" panose="020B0604020202020204" pitchFamily="34" charset="0"/>
                        </a:rPr>
                        <m:t> </m:t>
                      </m:r>
                      <m:r>
                        <a:rPr lang="en-US" sz="1600" b="1" i="1" smtClean="0">
                          <a:latin typeface="Cambria Math" panose="02040503050406030204" pitchFamily="18" charset="0"/>
                          <a:cs typeface="Arial" panose="020B0604020202020204" pitchFamily="34" charset="0"/>
                        </a:rPr>
                        <m:t>𝒙</m:t>
                      </m:r>
                      <m:r>
                        <a:rPr lang="en-US" sz="1600" b="1" i="1" smtClean="0">
                          <a:latin typeface="Cambria Math" panose="02040503050406030204" pitchFamily="18" charset="0"/>
                          <a:cs typeface="Arial" panose="020B0604020202020204" pitchFamily="34" charset="0"/>
                        </a:rPr>
                        <m:t> </m:t>
                      </m:r>
                      <m:sSup>
                        <m:sSupPr>
                          <m:ctrlPr>
                            <a:rPr lang="en-US" sz="1600" b="1" i="1" smtClean="0">
                              <a:latin typeface="Cambria Math" panose="02040503050406030204" pitchFamily="18" charset="0"/>
                              <a:cs typeface="Arial" panose="020B0604020202020204" pitchFamily="34" charset="0"/>
                            </a:rPr>
                          </m:ctrlPr>
                        </m:sSupPr>
                        <m:e>
                          <m:d>
                            <m:dPr>
                              <m:ctrlPr>
                                <a:rPr lang="en-US" sz="1600" b="1" i="1">
                                  <a:latin typeface="Cambria Math" panose="02040503050406030204" pitchFamily="18" charset="0"/>
                                  <a:cs typeface="Arial" panose="020B0604020202020204" pitchFamily="34" charset="0"/>
                                </a:rPr>
                              </m:ctrlPr>
                            </m:dPr>
                            <m:e>
                              <m:r>
                                <a:rPr lang="en-US" sz="1600" b="1" i="1">
                                  <a:latin typeface="Cambria Math" panose="02040503050406030204" pitchFamily="18" charset="0"/>
                                  <a:cs typeface="Arial" panose="020B0604020202020204" pitchFamily="34" charset="0"/>
                                </a:rPr>
                                <m:t>𝟏</m:t>
                              </m:r>
                              <m:r>
                                <a:rPr lang="en-US" sz="1600" b="1" i="1">
                                  <a:latin typeface="Cambria Math" panose="02040503050406030204" pitchFamily="18" charset="0"/>
                                  <a:cs typeface="Arial" panose="020B0604020202020204" pitchFamily="34" charset="0"/>
                                </a:rPr>
                                <m:t>.</m:t>
                              </m:r>
                              <m:r>
                                <a:rPr lang="en-US" sz="1600" b="1" i="1">
                                  <a:latin typeface="Cambria Math" panose="02040503050406030204" pitchFamily="18" charset="0"/>
                                  <a:cs typeface="Arial" panose="020B0604020202020204" pitchFamily="34" charset="0"/>
                                </a:rPr>
                                <m:t>𝟏</m:t>
                              </m:r>
                            </m:e>
                          </m:d>
                        </m:e>
                        <m:sup>
                          <m:r>
                            <a:rPr lang="en-US" sz="1600" b="1" i="1" smtClean="0">
                              <a:latin typeface="Cambria Math" panose="02040503050406030204" pitchFamily="18" charset="0"/>
                              <a:cs typeface="Arial" panose="020B0604020202020204" pitchFamily="34" charset="0"/>
                            </a:rPr>
                            <m:t>𝟐</m:t>
                          </m:r>
                        </m:sup>
                      </m:sSup>
                    </m:oMath>
                  </m:oMathPara>
                </a14:m>
                <a:endParaRPr lang="en-US" sz="1600" b="1" dirty="0">
                  <a:latin typeface="Arial" panose="020B0604020202020204" pitchFamily="34" charset="0"/>
                  <a:cs typeface="Arial" panose="020B0604020202020204" pitchFamily="34" charset="0"/>
                </a:endParaRPr>
              </a:p>
              <a:p>
                <a:pPr>
                  <a:spcAft>
                    <a:spcPts val="600"/>
                  </a:spcAft>
                </a:pPr>
                <a14:m>
                  <m:oMathPara xmlns:m="http://schemas.openxmlformats.org/officeDocument/2006/math">
                    <m:oMathParaPr>
                      <m:jc m:val="centerGroup"/>
                    </m:oMathParaPr>
                    <m:oMath xmlns:m="http://schemas.openxmlformats.org/officeDocument/2006/math">
                      <m:sSub>
                        <m:sSubPr>
                          <m:ctrlPr>
                            <a:rPr lang="en-US" sz="1600" b="1" i="1">
                              <a:latin typeface="Cambria Math" panose="02040503050406030204" pitchFamily="18" charset="0"/>
                              <a:cs typeface="Arial" panose="020B0604020202020204" pitchFamily="34" charset="0"/>
                            </a:rPr>
                          </m:ctrlPr>
                        </m:sSubPr>
                        <m:e>
                          <m:r>
                            <a:rPr lang="en-US" sz="1600" b="1" i="1">
                              <a:latin typeface="Cambria Math" panose="02040503050406030204" pitchFamily="18" charset="0"/>
                              <a:cs typeface="Arial" panose="020B0604020202020204" pitchFamily="34" charset="0"/>
                            </a:rPr>
                            <m:t>𝒂𝒏𝒅</m:t>
                          </m:r>
                          <m:r>
                            <a:rPr lang="en-US" sz="1600" b="1" i="1">
                              <a:latin typeface="Cambria Math" panose="02040503050406030204" pitchFamily="18" charset="0"/>
                              <a:cs typeface="Arial" panose="020B0604020202020204" pitchFamily="34" charset="0"/>
                            </a:rPr>
                            <m:t> </m:t>
                          </m:r>
                          <m:r>
                            <a:rPr lang="en-US" sz="1600" b="1" i="1">
                              <a:latin typeface="Cambria Math" panose="02040503050406030204" pitchFamily="18" charset="0"/>
                              <a:cs typeface="Arial" panose="020B0604020202020204" pitchFamily="34" charset="0"/>
                            </a:rPr>
                            <m:t>𝑷</m:t>
                          </m:r>
                        </m:e>
                        <m:sub>
                          <m:r>
                            <a:rPr lang="en-US" sz="1600" b="1" i="1">
                              <a:latin typeface="Cambria Math" panose="02040503050406030204" pitchFamily="18" charset="0"/>
                              <a:cs typeface="Arial" panose="020B0604020202020204" pitchFamily="34" charset="0"/>
                            </a:rPr>
                            <m:t>𝑭𝑾𝑫</m:t>
                          </m:r>
                          <m:r>
                            <a:rPr lang="en-US" sz="1600" b="1" i="1">
                              <a:latin typeface="Cambria Math" panose="02040503050406030204" pitchFamily="18" charset="0"/>
                              <a:cs typeface="Arial" panose="020B0604020202020204" pitchFamily="34" charset="0"/>
                            </a:rPr>
                            <m:t>_</m:t>
                          </m:r>
                          <m:r>
                            <a:rPr lang="en-US" sz="1600" b="1" i="1">
                              <a:latin typeface="Cambria Math" panose="02040503050406030204" pitchFamily="18" charset="0"/>
                              <a:cs typeface="Arial" panose="020B0604020202020204" pitchFamily="34" charset="0"/>
                            </a:rPr>
                            <m:t>𝑴𝒆𝒂𝒔</m:t>
                          </m:r>
                        </m:sub>
                      </m:sSub>
                      <m:r>
                        <a:rPr lang="en-US" sz="1600" b="1" i="1">
                          <a:latin typeface="Cambria Math" panose="02040503050406030204" pitchFamily="18" charset="0"/>
                          <a:cs typeface="Arial" panose="020B0604020202020204" pitchFamily="34" charset="0"/>
                        </a:rPr>
                        <m:t>=</m:t>
                      </m:r>
                      <m:sSub>
                        <m:sSubPr>
                          <m:ctrlPr>
                            <a:rPr lang="en-US" sz="1600" b="1" i="1" smtClean="0">
                              <a:latin typeface="Cambria Math" panose="02040503050406030204" pitchFamily="18" charset="0"/>
                              <a:cs typeface="Arial" panose="020B0604020202020204" pitchFamily="34" charset="0"/>
                            </a:rPr>
                          </m:ctrlPr>
                        </m:sSubPr>
                        <m:e>
                          <m:r>
                            <a:rPr lang="en-US" sz="1600" b="1" i="1" smtClean="0">
                              <a:latin typeface="Cambria Math" panose="02040503050406030204" pitchFamily="18" charset="0"/>
                              <a:cs typeface="Arial" panose="020B0604020202020204" pitchFamily="34" charset="0"/>
                            </a:rPr>
                            <m:t>𝟏</m:t>
                          </m:r>
                          <m:r>
                            <a:rPr lang="en-US" sz="1600" b="1" i="1" smtClean="0">
                              <a:latin typeface="Cambria Math" panose="02040503050406030204" pitchFamily="18" charset="0"/>
                              <a:cs typeface="Arial" panose="020B0604020202020204" pitchFamily="34" charset="0"/>
                            </a:rPr>
                            <m:t>.</m:t>
                          </m:r>
                          <m:r>
                            <a:rPr lang="en-US" sz="1600" b="1" i="1" smtClean="0">
                              <a:latin typeface="Cambria Math" panose="02040503050406030204" pitchFamily="18" charset="0"/>
                              <a:cs typeface="Arial" panose="020B0604020202020204" pitchFamily="34" charset="0"/>
                            </a:rPr>
                            <m:t>𝟐𝟏</m:t>
                          </m:r>
                          <m:r>
                            <a:rPr lang="en-US" sz="1600" b="1" i="1" smtClean="0">
                              <a:latin typeface="Cambria Math" panose="02040503050406030204" pitchFamily="18" charset="0"/>
                              <a:cs typeface="Arial" panose="020B0604020202020204" pitchFamily="34" charset="0"/>
                            </a:rPr>
                            <m:t> </m:t>
                          </m:r>
                          <m:r>
                            <a:rPr lang="en-US" sz="1600" b="1" i="1" smtClean="0">
                              <a:latin typeface="Cambria Math" panose="02040503050406030204" pitchFamily="18" charset="0"/>
                              <a:cs typeface="Arial" panose="020B0604020202020204" pitchFamily="34" charset="0"/>
                            </a:rPr>
                            <m:t>𝒙</m:t>
                          </m:r>
                          <m:r>
                            <a:rPr lang="en-US" sz="1600" b="1" i="1" smtClean="0">
                              <a:latin typeface="Cambria Math" panose="02040503050406030204" pitchFamily="18" charset="0"/>
                              <a:cs typeface="Arial" panose="020B0604020202020204" pitchFamily="34" charset="0"/>
                            </a:rPr>
                            <m:t> </m:t>
                          </m:r>
                          <m:r>
                            <a:rPr lang="en-US" sz="1600" b="1" i="1">
                              <a:latin typeface="Cambria Math" panose="02040503050406030204" pitchFamily="18" charset="0"/>
                              <a:cs typeface="Arial" panose="020B0604020202020204" pitchFamily="34" charset="0"/>
                            </a:rPr>
                            <m:t>𝑷</m:t>
                          </m:r>
                        </m:e>
                        <m:sub>
                          <m:r>
                            <a:rPr lang="en-US" sz="1600" b="1" i="1">
                              <a:latin typeface="Cambria Math" panose="02040503050406030204" pitchFamily="18" charset="0"/>
                              <a:cs typeface="Arial" panose="020B0604020202020204" pitchFamily="34" charset="0"/>
                            </a:rPr>
                            <m:t>𝑭𝑾𝑫</m:t>
                          </m:r>
                        </m:sub>
                      </m:sSub>
                    </m:oMath>
                  </m:oMathPara>
                </a14:m>
                <a:endParaRPr lang="en-US" sz="1600" b="1" dirty="0">
                  <a:latin typeface="Arial" panose="020B0604020202020204" pitchFamily="34" charset="0"/>
                  <a:cs typeface="Arial" panose="020B0604020202020204" pitchFamily="34" charset="0"/>
                </a:endParaRPr>
              </a:p>
              <a:p>
                <a:pPr>
                  <a:spcAft>
                    <a:spcPts val="600"/>
                  </a:spcAft>
                </a:pPr>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5EC6A311-2AB0-4C2A-8CB0-F41F8972B523}"/>
                  </a:ext>
                </a:extLst>
              </p:cNvPr>
              <p:cNvSpPr txBox="1">
                <a:spLocks noRot="1" noChangeAspect="1" noMove="1" noResize="1" noEditPoints="1" noAdjustHandles="1" noChangeArrowheads="1" noChangeShapeType="1" noTextEdit="1"/>
              </p:cNvSpPr>
              <p:nvPr/>
            </p:nvSpPr>
            <p:spPr>
              <a:xfrm>
                <a:off x="7809368" y="4235453"/>
                <a:ext cx="4228123" cy="2247631"/>
              </a:xfrm>
              <a:prstGeom prst="rect">
                <a:avLst/>
              </a:prstGeom>
              <a:blipFill>
                <a:blip r:embed="rId4"/>
                <a:stretch>
                  <a:fillRect t="-2989" r="-172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AE37746A-F275-4E06-A8F2-BF77A7CF3507}"/>
              </a:ext>
            </a:extLst>
          </p:cNvPr>
          <p:cNvSpPr txBox="1"/>
          <p:nvPr/>
        </p:nvSpPr>
        <p:spPr>
          <a:xfrm>
            <a:off x="242277" y="4400062"/>
            <a:ext cx="7791938" cy="1883507"/>
          </a:xfrm>
          <a:prstGeom prst="rect">
            <a:avLst/>
          </a:prstGeom>
          <a:noFill/>
        </p:spPr>
        <p:txBody>
          <a:bodyPr wrap="square" rtlCol="0">
            <a:noAutofit/>
          </a:bodyPr>
          <a:lstStyle/>
          <a:p>
            <a:pPr marL="114300" indent="-11430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When you turn off the RF the emitted power from the cavity travels back down the waveguide and some of it is reflected off of the output of the circulator.</a:t>
            </a:r>
          </a:p>
          <a:p>
            <a:pPr marL="114300" indent="-11430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The difference between the </a:t>
            </a:r>
            <a:r>
              <a:rPr lang="en-US" sz="1600" b="1" dirty="0" err="1">
                <a:latin typeface="Arial" panose="020B0604020202020204" pitchFamily="34" charset="0"/>
                <a:cs typeface="Arial" panose="020B0604020202020204" pitchFamily="34" charset="0"/>
              </a:rPr>
              <a:t>Pfwd</a:t>
            </a:r>
            <a:r>
              <a:rPr lang="en-US" sz="1600" b="1" dirty="0">
                <a:latin typeface="Arial" panose="020B0604020202020204" pitchFamily="34" charset="0"/>
                <a:cs typeface="Arial" panose="020B0604020202020204" pitchFamily="34" charset="0"/>
              </a:rPr>
              <a:t> and Pref (in dBm) provides the combination of the directivity of the circulator and the forward power coupler.</a:t>
            </a:r>
          </a:p>
          <a:p>
            <a:pPr marL="114300" indent="-11430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This directivity introduce a phase dependent error in the forward power which can be substantial.</a:t>
            </a:r>
          </a:p>
        </p:txBody>
      </p:sp>
    </p:spTree>
    <p:extLst>
      <p:ext uri="{BB962C8B-B14F-4D97-AF65-F5344CB8AC3E}">
        <p14:creationId xmlns:p14="http://schemas.microsoft.com/office/powerpoint/2010/main" val="2384634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035B386-7AE2-4384-A01F-D57098C6AA91}"/>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DAB214AF-13EA-4F23-9372-8B21D6599B75}"/>
              </a:ext>
            </a:extLst>
          </p:cNvPr>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19" name="Picture 18">
            <a:extLst>
              <a:ext uri="{FF2B5EF4-FFF2-40B4-BE49-F238E27FC236}">
                <a16:creationId xmlns:a16="http://schemas.microsoft.com/office/drawing/2014/main" id="{75D4D16F-50FB-40C4-B98C-F52A769BD41F}"/>
              </a:ext>
            </a:extLst>
          </p:cNvPr>
          <p:cNvPicPr>
            <a:picLocks noChangeAspect="1"/>
          </p:cNvPicPr>
          <p:nvPr/>
        </p:nvPicPr>
        <p:blipFill>
          <a:blip r:embed="rId3"/>
          <a:stretch>
            <a:fillRect/>
          </a:stretch>
        </p:blipFill>
        <p:spPr>
          <a:xfrm>
            <a:off x="3566984" y="240539"/>
            <a:ext cx="8484973" cy="6150261"/>
          </a:xfrm>
          <a:prstGeom prst="rect">
            <a:avLst/>
          </a:prstGeom>
        </p:spPr>
      </p:pic>
      <p:pic>
        <p:nvPicPr>
          <p:cNvPr id="18" name="Content Placeholder 17">
            <a:extLst>
              <a:ext uri="{FF2B5EF4-FFF2-40B4-BE49-F238E27FC236}">
                <a16:creationId xmlns:a16="http://schemas.microsoft.com/office/drawing/2014/main" id="{73DFA875-8883-4083-B527-0761479F50E8}"/>
              </a:ext>
            </a:extLst>
          </p:cNvPr>
          <p:cNvPicPr>
            <a:picLocks noGrp="1" noChangeAspect="1"/>
          </p:cNvPicPr>
          <p:nvPr>
            <p:ph idx="1"/>
          </p:nvPr>
        </p:nvPicPr>
        <p:blipFill>
          <a:blip r:embed="rId4"/>
          <a:stretch>
            <a:fillRect/>
          </a:stretch>
        </p:blipFill>
        <p:spPr>
          <a:xfrm>
            <a:off x="57664" y="706074"/>
            <a:ext cx="6128952" cy="4442520"/>
          </a:xfrm>
          <a:prstGeom prst="rect">
            <a:avLst/>
          </a:prstGeom>
        </p:spPr>
      </p:pic>
      <p:sp>
        <p:nvSpPr>
          <p:cNvPr id="2" name="Title 1">
            <a:extLst>
              <a:ext uri="{FF2B5EF4-FFF2-40B4-BE49-F238E27FC236}">
                <a16:creationId xmlns:a16="http://schemas.microsoft.com/office/drawing/2014/main" id="{B38022FD-C9DF-4018-930A-8F08A4696F10}"/>
              </a:ext>
            </a:extLst>
          </p:cNvPr>
          <p:cNvSpPr>
            <a:spLocks noGrp="1"/>
          </p:cNvSpPr>
          <p:nvPr>
            <p:ph type="title"/>
          </p:nvPr>
        </p:nvSpPr>
        <p:spPr>
          <a:xfrm>
            <a:off x="411892" y="91619"/>
            <a:ext cx="11285837" cy="487490"/>
          </a:xfrm>
        </p:spPr>
        <p:txBody>
          <a:bodyPr>
            <a:normAutofit/>
          </a:bodyPr>
          <a:lstStyle/>
          <a:p>
            <a:r>
              <a:rPr lang="en-US" sz="2800" dirty="0"/>
              <a:t>Faults for some recent runs</a:t>
            </a:r>
          </a:p>
        </p:txBody>
      </p:sp>
      <p:sp>
        <p:nvSpPr>
          <p:cNvPr id="20" name="TextBox 19">
            <a:extLst>
              <a:ext uri="{FF2B5EF4-FFF2-40B4-BE49-F238E27FC236}">
                <a16:creationId xmlns:a16="http://schemas.microsoft.com/office/drawing/2014/main" id="{ED46959A-F40C-411D-92F2-07150ECFA31B}"/>
              </a:ext>
            </a:extLst>
          </p:cNvPr>
          <p:cNvSpPr txBox="1"/>
          <p:nvPr/>
        </p:nvSpPr>
        <p:spPr>
          <a:xfrm>
            <a:off x="255373" y="5225130"/>
            <a:ext cx="3987113" cy="1230176"/>
          </a:xfrm>
          <a:prstGeom prst="rect">
            <a:avLst/>
          </a:prstGeom>
          <a:noFill/>
        </p:spPr>
        <p:txBody>
          <a:bodyPr wrap="square" rtlCol="0">
            <a:noAutofit/>
          </a:bodyPr>
          <a:lstStyle/>
          <a:p>
            <a:pPr marL="173038" indent="-169863" algn="l">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Fault data discussed by gradient team meeting every 2 or 3 weeks.</a:t>
            </a:r>
          </a:p>
          <a:p>
            <a:pPr marL="173038" indent="-169863" algn="l">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Looking back over the run for issues that got worse during the run.</a:t>
            </a:r>
          </a:p>
        </p:txBody>
      </p:sp>
    </p:spTree>
    <p:extLst>
      <p:ext uri="{BB962C8B-B14F-4D97-AF65-F5344CB8AC3E}">
        <p14:creationId xmlns:p14="http://schemas.microsoft.com/office/powerpoint/2010/main" val="4055793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035B386-7AE2-4384-A01F-D57098C6AA91}"/>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DAB214AF-13EA-4F23-9372-8B21D6599B75}"/>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19" name="Picture 18">
            <a:extLst>
              <a:ext uri="{FF2B5EF4-FFF2-40B4-BE49-F238E27FC236}">
                <a16:creationId xmlns:a16="http://schemas.microsoft.com/office/drawing/2014/main" id="{75D4D16F-50FB-40C4-B98C-F52A769BD41F}"/>
              </a:ext>
            </a:extLst>
          </p:cNvPr>
          <p:cNvPicPr>
            <a:picLocks noChangeAspect="1"/>
          </p:cNvPicPr>
          <p:nvPr/>
        </p:nvPicPr>
        <p:blipFill>
          <a:blip r:embed="rId2"/>
          <a:stretch>
            <a:fillRect/>
          </a:stretch>
        </p:blipFill>
        <p:spPr>
          <a:xfrm>
            <a:off x="3594002" y="219593"/>
            <a:ext cx="8484973" cy="6150261"/>
          </a:xfrm>
          <a:prstGeom prst="rect">
            <a:avLst/>
          </a:prstGeom>
        </p:spPr>
      </p:pic>
      <p:pic>
        <p:nvPicPr>
          <p:cNvPr id="18" name="Content Placeholder 17">
            <a:extLst>
              <a:ext uri="{FF2B5EF4-FFF2-40B4-BE49-F238E27FC236}">
                <a16:creationId xmlns:a16="http://schemas.microsoft.com/office/drawing/2014/main" id="{73DFA875-8883-4083-B527-0761479F50E8}"/>
              </a:ext>
            </a:extLst>
          </p:cNvPr>
          <p:cNvPicPr>
            <a:picLocks noGrp="1" noChangeAspect="1"/>
          </p:cNvPicPr>
          <p:nvPr>
            <p:ph idx="1"/>
          </p:nvPr>
        </p:nvPicPr>
        <p:blipFill>
          <a:blip r:embed="rId3"/>
          <a:stretch>
            <a:fillRect/>
          </a:stretch>
        </p:blipFill>
        <p:spPr>
          <a:xfrm>
            <a:off x="-74142" y="794640"/>
            <a:ext cx="6128952" cy="4442520"/>
          </a:xfrm>
          <a:prstGeom prst="rect">
            <a:avLst/>
          </a:prstGeom>
        </p:spPr>
      </p:pic>
      <p:sp>
        <p:nvSpPr>
          <p:cNvPr id="2" name="Title 1">
            <a:extLst>
              <a:ext uri="{FF2B5EF4-FFF2-40B4-BE49-F238E27FC236}">
                <a16:creationId xmlns:a16="http://schemas.microsoft.com/office/drawing/2014/main" id="{B38022FD-C9DF-4018-930A-8F08A4696F10}"/>
              </a:ext>
            </a:extLst>
          </p:cNvPr>
          <p:cNvSpPr>
            <a:spLocks noGrp="1"/>
          </p:cNvSpPr>
          <p:nvPr>
            <p:ph type="title"/>
          </p:nvPr>
        </p:nvSpPr>
        <p:spPr>
          <a:xfrm>
            <a:off x="340746" y="124798"/>
            <a:ext cx="11285837" cy="487490"/>
          </a:xfrm>
        </p:spPr>
        <p:txBody>
          <a:bodyPr>
            <a:normAutofit/>
          </a:bodyPr>
          <a:lstStyle/>
          <a:p>
            <a:r>
              <a:rPr lang="en-US" sz="2800" dirty="0"/>
              <a:t>Examples of problems</a:t>
            </a:r>
          </a:p>
        </p:txBody>
      </p:sp>
      <p:sp>
        <p:nvSpPr>
          <p:cNvPr id="20" name="TextBox 19">
            <a:extLst>
              <a:ext uri="{FF2B5EF4-FFF2-40B4-BE49-F238E27FC236}">
                <a16:creationId xmlns:a16="http://schemas.microsoft.com/office/drawing/2014/main" id="{ED46959A-F40C-411D-92F2-07150ECFA31B}"/>
              </a:ext>
            </a:extLst>
          </p:cNvPr>
          <p:cNvSpPr txBox="1"/>
          <p:nvPr/>
        </p:nvSpPr>
        <p:spPr>
          <a:xfrm>
            <a:off x="255373" y="5225130"/>
            <a:ext cx="3987113" cy="1230176"/>
          </a:xfrm>
          <a:prstGeom prst="rect">
            <a:avLst/>
          </a:prstGeom>
          <a:noFill/>
        </p:spPr>
        <p:txBody>
          <a:bodyPr wrap="square" rtlCol="0">
            <a:noAutofit/>
          </a:bodyPr>
          <a:lstStyle/>
          <a:p>
            <a:pPr marL="173038" indent="-169863" algn="l">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Fault data discussed by gradient team meeting every 2 or 3 weeks.</a:t>
            </a:r>
          </a:p>
          <a:p>
            <a:pPr marL="173038" indent="-169863" algn="l">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Looking back over the run for issues that got worse during the run.</a:t>
            </a:r>
          </a:p>
        </p:txBody>
      </p:sp>
      <p:sp>
        <p:nvSpPr>
          <p:cNvPr id="3" name="Oval 2">
            <a:extLst>
              <a:ext uri="{FF2B5EF4-FFF2-40B4-BE49-F238E27FC236}">
                <a16:creationId xmlns:a16="http://schemas.microsoft.com/office/drawing/2014/main" id="{6F99C85F-F35A-47C4-B83A-D8968C0C5D24}"/>
              </a:ext>
            </a:extLst>
          </p:cNvPr>
          <p:cNvSpPr/>
          <p:nvPr/>
        </p:nvSpPr>
        <p:spPr>
          <a:xfrm>
            <a:off x="2512541" y="1172156"/>
            <a:ext cx="271848" cy="15322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251F20-D116-42AC-9F0B-F258E6277124}"/>
              </a:ext>
            </a:extLst>
          </p:cNvPr>
          <p:cNvSpPr/>
          <p:nvPr/>
        </p:nvSpPr>
        <p:spPr>
          <a:xfrm>
            <a:off x="2990334" y="1172156"/>
            <a:ext cx="271848" cy="15322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6B5895-B171-4615-A622-CD5A82217184}"/>
              </a:ext>
            </a:extLst>
          </p:cNvPr>
          <p:cNvSpPr txBox="1"/>
          <p:nvPr/>
        </p:nvSpPr>
        <p:spPr>
          <a:xfrm>
            <a:off x="1196483" y="3375290"/>
            <a:ext cx="2333101" cy="1016710"/>
          </a:xfrm>
          <a:prstGeom prst="rect">
            <a:avLst/>
          </a:prstGeom>
          <a:solidFill>
            <a:srgbClr val="FFFF00"/>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MO noise issue driven by thunderstorms. Mitigated with fiber distribution system.</a:t>
            </a:r>
          </a:p>
        </p:txBody>
      </p:sp>
      <p:cxnSp>
        <p:nvCxnSpPr>
          <p:cNvPr id="8" name="Straight Arrow Connector 7">
            <a:extLst>
              <a:ext uri="{FF2B5EF4-FFF2-40B4-BE49-F238E27FC236}">
                <a16:creationId xmlns:a16="http://schemas.microsoft.com/office/drawing/2014/main" id="{99E430FF-B2B6-411A-9293-F4B3D56862C0}"/>
              </a:ext>
            </a:extLst>
          </p:cNvPr>
          <p:cNvCxnSpPr>
            <a:cxnSpLocks/>
            <a:endCxn id="3" idx="4"/>
          </p:cNvCxnSpPr>
          <p:nvPr/>
        </p:nvCxnSpPr>
        <p:spPr>
          <a:xfrm flipV="1">
            <a:off x="2345728" y="2704394"/>
            <a:ext cx="302737" cy="65886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962F3A5-1E5C-4353-BFD9-6C4FAB286CAD}"/>
              </a:ext>
            </a:extLst>
          </p:cNvPr>
          <p:cNvCxnSpPr>
            <a:cxnSpLocks/>
            <a:stCxn id="6" idx="0"/>
          </p:cNvCxnSpPr>
          <p:nvPr/>
        </p:nvCxnSpPr>
        <p:spPr>
          <a:xfrm flipV="1">
            <a:off x="2363034" y="2716424"/>
            <a:ext cx="764214" cy="65886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D12974D-FAAB-4A10-8FA4-2944F89F8934}"/>
              </a:ext>
            </a:extLst>
          </p:cNvPr>
          <p:cNvSpPr/>
          <p:nvPr/>
        </p:nvSpPr>
        <p:spPr>
          <a:xfrm>
            <a:off x="4354923" y="1517904"/>
            <a:ext cx="1638258" cy="26517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537C7E1-81D2-4E1E-8B9F-BA36F6ED7CAB}"/>
              </a:ext>
            </a:extLst>
          </p:cNvPr>
          <p:cNvSpPr txBox="1"/>
          <p:nvPr/>
        </p:nvSpPr>
        <p:spPr>
          <a:xfrm>
            <a:off x="3703278" y="2416358"/>
            <a:ext cx="2199627" cy="576072"/>
          </a:xfrm>
          <a:prstGeom prst="rect">
            <a:avLst/>
          </a:prstGeom>
          <a:solidFill>
            <a:srgbClr val="FFFF00"/>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Excessive number of “microphonics” trips.</a:t>
            </a:r>
          </a:p>
        </p:txBody>
      </p:sp>
      <p:cxnSp>
        <p:nvCxnSpPr>
          <p:cNvPr id="23" name="Straight Arrow Connector 22">
            <a:extLst>
              <a:ext uri="{FF2B5EF4-FFF2-40B4-BE49-F238E27FC236}">
                <a16:creationId xmlns:a16="http://schemas.microsoft.com/office/drawing/2014/main" id="{E807B62B-B73A-4037-A950-814CB1874F2B}"/>
              </a:ext>
            </a:extLst>
          </p:cNvPr>
          <p:cNvCxnSpPr>
            <a:cxnSpLocks/>
            <a:stCxn id="22" idx="0"/>
          </p:cNvCxnSpPr>
          <p:nvPr/>
        </p:nvCxnSpPr>
        <p:spPr>
          <a:xfrm flipV="1">
            <a:off x="4803092" y="1799868"/>
            <a:ext cx="370960" cy="616490"/>
          </a:xfrm>
          <a:prstGeom prst="straightConnector1">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E1A3387-A47A-453D-BA04-0B6DE3236503}"/>
              </a:ext>
            </a:extLst>
          </p:cNvPr>
          <p:cNvSpPr/>
          <p:nvPr/>
        </p:nvSpPr>
        <p:spPr>
          <a:xfrm>
            <a:off x="5993181" y="886968"/>
            <a:ext cx="6058776" cy="4177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AEBFA8B-F393-4F29-8543-27AC35076165}"/>
              </a:ext>
            </a:extLst>
          </p:cNvPr>
          <p:cNvSpPr/>
          <p:nvPr/>
        </p:nvSpPr>
        <p:spPr>
          <a:xfrm>
            <a:off x="5983665" y="1690337"/>
            <a:ext cx="6058776" cy="4177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66E679-B074-4B61-8FB5-1A5251540E7B}"/>
              </a:ext>
            </a:extLst>
          </p:cNvPr>
          <p:cNvSpPr txBox="1"/>
          <p:nvPr/>
        </p:nvSpPr>
        <p:spPr>
          <a:xfrm>
            <a:off x="6384324" y="5008294"/>
            <a:ext cx="4268435" cy="318737"/>
          </a:xfrm>
          <a:prstGeom prst="rect">
            <a:avLst/>
          </a:prstGeom>
          <a:solidFill>
            <a:srgbClr val="FFFF00"/>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Increases in electronic quenches over time</a:t>
            </a:r>
          </a:p>
        </p:txBody>
      </p:sp>
      <p:sp>
        <p:nvSpPr>
          <p:cNvPr id="27" name="Oval 26">
            <a:extLst>
              <a:ext uri="{FF2B5EF4-FFF2-40B4-BE49-F238E27FC236}">
                <a16:creationId xmlns:a16="http://schemas.microsoft.com/office/drawing/2014/main" id="{A57F3181-3866-4A39-A461-9C6A2DB3CE49}"/>
              </a:ext>
            </a:extLst>
          </p:cNvPr>
          <p:cNvSpPr/>
          <p:nvPr/>
        </p:nvSpPr>
        <p:spPr>
          <a:xfrm>
            <a:off x="6037505" y="3271647"/>
            <a:ext cx="6058776" cy="4177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BDD8F27-B923-4954-BC3F-69915A16227F}"/>
              </a:ext>
            </a:extLst>
          </p:cNvPr>
          <p:cNvSpPr/>
          <p:nvPr/>
        </p:nvSpPr>
        <p:spPr>
          <a:xfrm>
            <a:off x="5993181" y="3830123"/>
            <a:ext cx="6058776" cy="3716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78E3789-B0E1-4C80-89F1-E22B4DE7EB00}"/>
              </a:ext>
            </a:extLst>
          </p:cNvPr>
          <p:cNvSpPr/>
          <p:nvPr/>
        </p:nvSpPr>
        <p:spPr>
          <a:xfrm>
            <a:off x="5983664" y="4568714"/>
            <a:ext cx="6058776" cy="3420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36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56EB-9B3F-4632-A9EC-47988B02C1D6}"/>
              </a:ext>
            </a:extLst>
          </p:cNvPr>
          <p:cNvSpPr>
            <a:spLocks noGrp="1"/>
          </p:cNvSpPr>
          <p:nvPr>
            <p:ph type="title"/>
          </p:nvPr>
        </p:nvSpPr>
        <p:spPr>
          <a:xfrm>
            <a:off x="350262" y="226529"/>
            <a:ext cx="11285837" cy="487490"/>
          </a:xfrm>
        </p:spPr>
        <p:txBody>
          <a:bodyPr>
            <a:normAutofit/>
          </a:bodyPr>
          <a:lstStyle/>
          <a:p>
            <a:r>
              <a:rPr lang="en-US" sz="2800" dirty="0"/>
              <a:t>2019 QNCH fault, the trip that was not a fault</a:t>
            </a:r>
          </a:p>
        </p:txBody>
      </p:sp>
      <p:sp>
        <p:nvSpPr>
          <p:cNvPr id="4" name="Footer Placeholder 3">
            <a:extLst>
              <a:ext uri="{FF2B5EF4-FFF2-40B4-BE49-F238E27FC236}">
                <a16:creationId xmlns:a16="http://schemas.microsoft.com/office/drawing/2014/main" id="{3CB58E5B-D9A4-4226-A928-54C336D18FEF}"/>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8AC2BA3C-B75C-4101-967B-E69FE61F698F}"/>
              </a:ext>
            </a:extLst>
          </p:cNvPr>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9" name="Content Placeholder 8">
            <a:extLst>
              <a:ext uri="{FF2B5EF4-FFF2-40B4-BE49-F238E27FC236}">
                <a16:creationId xmlns:a16="http://schemas.microsoft.com/office/drawing/2014/main" id="{F32FE1E8-3998-49B1-94A1-A9308B76A2C6}"/>
              </a:ext>
            </a:extLst>
          </p:cNvPr>
          <p:cNvPicPr>
            <a:picLocks noGrp="1" noChangeAspect="1"/>
          </p:cNvPicPr>
          <p:nvPr>
            <p:ph idx="1"/>
          </p:nvPr>
        </p:nvPicPr>
        <p:blipFill rotWithShape="1">
          <a:blip r:embed="rId2"/>
          <a:srcRect l="1854" t="24687" r="17463" b="8663"/>
          <a:stretch/>
        </p:blipFill>
        <p:spPr>
          <a:xfrm>
            <a:off x="1179576" y="714019"/>
            <a:ext cx="9125885" cy="4114800"/>
          </a:xfrm>
          <a:prstGeom prst="rect">
            <a:avLst/>
          </a:prstGeom>
        </p:spPr>
      </p:pic>
      <p:sp>
        <p:nvSpPr>
          <p:cNvPr id="10" name="TextBox 9">
            <a:extLst>
              <a:ext uri="{FF2B5EF4-FFF2-40B4-BE49-F238E27FC236}">
                <a16:creationId xmlns:a16="http://schemas.microsoft.com/office/drawing/2014/main" id="{95260CD2-CDD3-48D2-A6F6-8397D8D9F681}"/>
              </a:ext>
            </a:extLst>
          </p:cNvPr>
          <p:cNvSpPr txBox="1"/>
          <p:nvPr/>
        </p:nvSpPr>
        <p:spPr>
          <a:xfrm>
            <a:off x="1999583" y="2025753"/>
            <a:ext cx="1572768"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RF Power (kW)</a:t>
            </a:r>
          </a:p>
        </p:txBody>
      </p:sp>
      <p:sp>
        <p:nvSpPr>
          <p:cNvPr id="12" name="TextBox 11">
            <a:extLst>
              <a:ext uri="{FF2B5EF4-FFF2-40B4-BE49-F238E27FC236}">
                <a16:creationId xmlns:a16="http://schemas.microsoft.com/office/drawing/2014/main" id="{F11D7E9B-E7E9-4CE5-B875-A933DE3359B6}"/>
              </a:ext>
            </a:extLst>
          </p:cNvPr>
          <p:cNvSpPr txBox="1"/>
          <p:nvPr/>
        </p:nvSpPr>
        <p:spPr>
          <a:xfrm>
            <a:off x="1897458" y="3271838"/>
            <a:ext cx="2700528"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Modulator Drive “Voltage”</a:t>
            </a:r>
          </a:p>
        </p:txBody>
      </p:sp>
      <p:sp>
        <p:nvSpPr>
          <p:cNvPr id="13" name="TextBox 12">
            <a:extLst>
              <a:ext uri="{FF2B5EF4-FFF2-40B4-BE49-F238E27FC236}">
                <a16:creationId xmlns:a16="http://schemas.microsoft.com/office/drawing/2014/main" id="{D94B66C5-49EA-432D-8846-2971808E6064}"/>
              </a:ext>
            </a:extLst>
          </p:cNvPr>
          <p:cNvSpPr txBox="1"/>
          <p:nvPr/>
        </p:nvSpPr>
        <p:spPr>
          <a:xfrm>
            <a:off x="6457395" y="2021474"/>
            <a:ext cx="1712976"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Gradient (MV/m)</a:t>
            </a:r>
          </a:p>
        </p:txBody>
      </p:sp>
      <p:sp>
        <p:nvSpPr>
          <p:cNvPr id="14" name="TextBox 13">
            <a:extLst>
              <a:ext uri="{FF2B5EF4-FFF2-40B4-BE49-F238E27FC236}">
                <a16:creationId xmlns:a16="http://schemas.microsoft.com/office/drawing/2014/main" id="{6E0BE78B-9F72-4088-9BCA-E2B141275CD6}"/>
              </a:ext>
            </a:extLst>
          </p:cNvPr>
          <p:cNvSpPr txBox="1"/>
          <p:nvPr/>
        </p:nvSpPr>
        <p:spPr>
          <a:xfrm>
            <a:off x="6362907" y="3279781"/>
            <a:ext cx="1712976"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Detune Phase</a:t>
            </a:r>
          </a:p>
        </p:txBody>
      </p:sp>
      <p:sp>
        <p:nvSpPr>
          <p:cNvPr id="15" name="TextBox 14">
            <a:extLst>
              <a:ext uri="{FF2B5EF4-FFF2-40B4-BE49-F238E27FC236}">
                <a16:creationId xmlns:a16="http://schemas.microsoft.com/office/drawing/2014/main" id="{63CE0790-B211-47B7-8FE8-4E75BBBA99D2}"/>
              </a:ext>
            </a:extLst>
          </p:cNvPr>
          <p:cNvSpPr txBox="1"/>
          <p:nvPr/>
        </p:nvSpPr>
        <p:spPr>
          <a:xfrm>
            <a:off x="502920" y="4855343"/>
            <a:ext cx="10753344" cy="1611993"/>
          </a:xfrm>
          <a:prstGeom prst="rect">
            <a:avLst/>
          </a:prstGeom>
          <a:noFill/>
        </p:spPr>
        <p:txBody>
          <a:bodyPr wrap="square" rtlCol="0">
            <a:noAutofit/>
          </a:bodyPr>
          <a:lstStyle/>
          <a:p>
            <a:pPr algn="l">
              <a:spcAft>
                <a:spcPts val="600"/>
              </a:spcAft>
            </a:pPr>
            <a:r>
              <a:rPr lang="en-US" sz="1600" b="1" dirty="0">
                <a:latin typeface="Arial" panose="020B0604020202020204" pitchFamily="34" charset="0"/>
                <a:cs typeface="Arial" panose="020B0604020202020204" pitchFamily="34" charset="0"/>
              </a:rPr>
              <a:t>20% of the faults were labeled as QNCH (quench) faults by the LLRF system.</a:t>
            </a:r>
          </a:p>
          <a:p>
            <a:pPr algn="l">
              <a:spcAft>
                <a:spcPts val="600"/>
              </a:spcAft>
            </a:pPr>
            <a:r>
              <a:rPr lang="en-US" sz="1600" b="1" dirty="0">
                <a:latin typeface="Arial" panose="020B0604020202020204" pitchFamily="34" charset="0"/>
                <a:cs typeface="Arial" panose="020B0604020202020204" pitchFamily="34" charset="0"/>
              </a:rPr>
              <a:t>On all of these faults there was no precursor on the GASK, forward power or forward power phase just before the cavity tripped off.</a:t>
            </a:r>
          </a:p>
          <a:p>
            <a:pPr algn="l">
              <a:spcAft>
                <a:spcPts val="600"/>
              </a:spcAft>
            </a:pPr>
            <a:r>
              <a:rPr lang="en-US" sz="1600" b="1" dirty="0">
                <a:latin typeface="Arial" panose="020B0604020202020204" pitchFamily="34" charset="0"/>
                <a:cs typeface="Arial" panose="020B0604020202020204" pitchFamily="34" charset="0"/>
              </a:rPr>
              <a:t>After some experiments this interlock was bypassed.</a:t>
            </a:r>
          </a:p>
          <a:p>
            <a:pPr algn="l">
              <a:spcAft>
                <a:spcPts val="600"/>
              </a:spcAft>
            </a:pPr>
            <a:r>
              <a:rPr lang="en-US" sz="1600" b="1" dirty="0">
                <a:latin typeface="Arial" panose="020B0604020202020204" pitchFamily="34" charset="0"/>
                <a:cs typeface="Arial" panose="020B0604020202020204" pitchFamily="34" charset="0"/>
              </a:rPr>
              <a:t>The QNCH interlock was completely re-written in the FCC 3.0 firmware.</a:t>
            </a:r>
          </a:p>
          <a:p>
            <a:pPr algn="l"/>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858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12B2-1C8C-4EC8-B47A-4E2B6EF21C59}"/>
              </a:ext>
            </a:extLst>
          </p:cNvPr>
          <p:cNvSpPr>
            <a:spLocks noGrp="1"/>
          </p:cNvSpPr>
          <p:nvPr>
            <p:ph type="title"/>
          </p:nvPr>
        </p:nvSpPr>
        <p:spPr/>
        <p:txBody>
          <a:bodyPr>
            <a:noAutofit/>
          </a:bodyPr>
          <a:lstStyle/>
          <a:p>
            <a:r>
              <a:rPr lang="en-US" sz="2300" dirty="0"/>
              <a:t>Microphonics trip FCC 2.0 firmware.  Things did not trip until system saturated.</a:t>
            </a:r>
          </a:p>
        </p:txBody>
      </p:sp>
      <p:pic>
        <p:nvPicPr>
          <p:cNvPr id="6" name="Content Placeholder 5">
            <a:extLst>
              <a:ext uri="{FF2B5EF4-FFF2-40B4-BE49-F238E27FC236}">
                <a16:creationId xmlns:a16="http://schemas.microsoft.com/office/drawing/2014/main" id="{A0286F3B-3A4D-4180-B832-491229D8C1BF}"/>
              </a:ext>
            </a:extLst>
          </p:cNvPr>
          <p:cNvPicPr>
            <a:picLocks noGrp="1" noChangeAspect="1"/>
          </p:cNvPicPr>
          <p:nvPr>
            <p:ph idx="1"/>
          </p:nvPr>
        </p:nvPicPr>
        <p:blipFill rotWithShape="1">
          <a:blip r:embed="rId2"/>
          <a:srcRect l="2430" t="20561" r="20350" b="10902"/>
          <a:stretch>
            <a:fillRect/>
          </a:stretch>
        </p:blipFill>
        <p:spPr>
          <a:xfrm>
            <a:off x="399416" y="922467"/>
            <a:ext cx="10058400" cy="4221034"/>
          </a:xfrm>
          <a:prstGeom prst="rect">
            <a:avLst/>
          </a:prstGeom>
        </p:spPr>
      </p:pic>
      <p:sp>
        <p:nvSpPr>
          <p:cNvPr id="4" name="Footer Placeholder 3">
            <a:extLst>
              <a:ext uri="{FF2B5EF4-FFF2-40B4-BE49-F238E27FC236}">
                <a16:creationId xmlns:a16="http://schemas.microsoft.com/office/drawing/2014/main" id="{CFD8B3F9-2B49-4C5E-8337-D5E9FE7477AE}"/>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4ABAE30E-6825-4253-B6F8-8AF2F9AFDBAE}"/>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
        <p:nvSpPr>
          <p:cNvPr id="7" name="TextBox 6">
            <a:extLst>
              <a:ext uri="{FF2B5EF4-FFF2-40B4-BE49-F238E27FC236}">
                <a16:creationId xmlns:a16="http://schemas.microsoft.com/office/drawing/2014/main" id="{31A8F774-8BC5-4F80-8B96-A9B71C372657}"/>
              </a:ext>
            </a:extLst>
          </p:cNvPr>
          <p:cNvSpPr txBox="1"/>
          <p:nvPr/>
        </p:nvSpPr>
        <p:spPr>
          <a:xfrm>
            <a:off x="1251025" y="1364205"/>
            <a:ext cx="1572768"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RF Power (kW)</a:t>
            </a:r>
          </a:p>
        </p:txBody>
      </p:sp>
      <p:sp>
        <p:nvSpPr>
          <p:cNvPr id="8" name="TextBox 7">
            <a:extLst>
              <a:ext uri="{FF2B5EF4-FFF2-40B4-BE49-F238E27FC236}">
                <a16:creationId xmlns:a16="http://schemas.microsoft.com/office/drawing/2014/main" id="{9611211A-8F92-4598-848A-CF5F759AC161}"/>
              </a:ext>
            </a:extLst>
          </p:cNvPr>
          <p:cNvSpPr txBox="1"/>
          <p:nvPr/>
        </p:nvSpPr>
        <p:spPr>
          <a:xfrm>
            <a:off x="1034958" y="3335784"/>
            <a:ext cx="2700528"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Modulator Drive “Voltage”</a:t>
            </a:r>
          </a:p>
        </p:txBody>
      </p:sp>
      <p:sp>
        <p:nvSpPr>
          <p:cNvPr id="9" name="TextBox 8">
            <a:extLst>
              <a:ext uri="{FF2B5EF4-FFF2-40B4-BE49-F238E27FC236}">
                <a16:creationId xmlns:a16="http://schemas.microsoft.com/office/drawing/2014/main" id="{0B63C4CA-5C6D-4BFE-B131-A073C0BCB4FE}"/>
              </a:ext>
            </a:extLst>
          </p:cNvPr>
          <p:cNvSpPr txBox="1"/>
          <p:nvPr/>
        </p:nvSpPr>
        <p:spPr>
          <a:xfrm>
            <a:off x="6594195" y="2176922"/>
            <a:ext cx="1712976"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Gradient (MV/m)</a:t>
            </a:r>
          </a:p>
        </p:txBody>
      </p:sp>
      <p:sp>
        <p:nvSpPr>
          <p:cNvPr id="10" name="TextBox 9">
            <a:extLst>
              <a:ext uri="{FF2B5EF4-FFF2-40B4-BE49-F238E27FC236}">
                <a16:creationId xmlns:a16="http://schemas.microsoft.com/office/drawing/2014/main" id="{16A33930-1D26-4E59-8A5A-821F6FC204A7}"/>
              </a:ext>
            </a:extLst>
          </p:cNvPr>
          <p:cNvSpPr txBox="1"/>
          <p:nvPr/>
        </p:nvSpPr>
        <p:spPr>
          <a:xfrm>
            <a:off x="6096000" y="4418186"/>
            <a:ext cx="1712976"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Detune Phase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372EF6D-F2DD-4E61-B1AF-0C9EB2F4A741}"/>
                  </a:ext>
                </a:extLst>
              </p:cNvPr>
              <p:cNvSpPr txBox="1"/>
              <p:nvPr/>
            </p:nvSpPr>
            <p:spPr>
              <a:xfrm>
                <a:off x="822746" y="5421600"/>
                <a:ext cx="9984454" cy="943200"/>
              </a:xfrm>
              <a:prstGeom prst="rect">
                <a:avLst/>
              </a:prstGeom>
              <a:noFill/>
            </p:spPr>
            <p:txBody>
              <a:bodyPr wrap="square" rtlCol="0">
                <a:noAutofit/>
              </a:bodyPr>
              <a:lstStyle/>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Detune phase      </a:t>
                </a:r>
                <a14:m>
                  <m:oMath xmlns:m="http://schemas.openxmlformats.org/officeDocument/2006/math">
                    <m:sSub>
                      <m:sSubPr>
                        <m:ctrlPr>
                          <a:rPr lang="en-US" sz="1600" b="1" i="1" smtClean="0">
                            <a:latin typeface="Cambria Math" panose="02040503050406030204" pitchFamily="18" charset="0"/>
                            <a:ea typeface="Cambria Math" panose="02040503050406030204" pitchFamily="18" charset="0"/>
                            <a:cs typeface="Arial" panose="020B0604020202020204" pitchFamily="34" charset="0"/>
                          </a:rPr>
                        </m:ctrlPr>
                      </m:sSubPr>
                      <m:e>
                        <m:r>
                          <a:rPr lang="en-US" sz="1600" b="1" i="1" smtClean="0">
                            <a:latin typeface="Cambria Math" panose="02040503050406030204" pitchFamily="18" charset="0"/>
                            <a:ea typeface="Cambria Math" panose="02040503050406030204" pitchFamily="18" charset="0"/>
                            <a:cs typeface="Arial" panose="020B0604020202020204" pitchFamily="34" charset="0"/>
                          </a:rPr>
                          <m:t>𝑫𝑬𝑻𝑨</m:t>
                        </m:r>
                        <m:r>
                          <a:rPr lang="en-US" sz="1600" b="1" i="1" smtClean="0">
                            <a:latin typeface="Cambria Math" panose="02040503050406030204" pitchFamily="18" charset="0"/>
                            <a:ea typeface="Cambria Math" panose="02040503050406030204" pitchFamily="18" charset="0"/>
                            <a:cs typeface="Arial" panose="020B0604020202020204" pitchFamily="34" charset="0"/>
                          </a:rPr>
                          <m:t>𝟐</m:t>
                        </m:r>
                        <m:r>
                          <a:rPr lang="en-US" sz="1600" b="1" i="1" smtClean="0">
                            <a:latin typeface="Cambria Math" panose="02040503050406030204" pitchFamily="18" charset="0"/>
                            <a:ea typeface="Cambria Math" panose="02040503050406030204" pitchFamily="18" charset="0"/>
                            <a:cs typeface="Arial" panose="020B0604020202020204" pitchFamily="34" charset="0"/>
                          </a:rPr>
                          <m:t>= </m:t>
                        </m:r>
                        <m:r>
                          <a:rPr lang="en-US" sz="1600" b="1" i="1" smtClean="0">
                            <a:latin typeface="Cambria Math" panose="02040503050406030204" pitchFamily="18" charset="0"/>
                            <a:ea typeface="Cambria Math" panose="02040503050406030204" pitchFamily="18" charset="0"/>
                            <a:cs typeface="Arial" panose="020B0604020202020204" pitchFamily="34" charset="0"/>
                          </a:rPr>
                          <m:t>𝝋</m:t>
                        </m:r>
                      </m:e>
                      <m:sub>
                        <m:r>
                          <a:rPr lang="en-US" sz="1600" b="1" i="1" smtClean="0">
                            <a:latin typeface="Cambria Math" panose="02040503050406030204" pitchFamily="18" charset="0"/>
                            <a:ea typeface="Cambria Math" panose="02040503050406030204" pitchFamily="18" charset="0"/>
                            <a:cs typeface="Arial" panose="020B0604020202020204" pitchFamily="34" charset="0"/>
                          </a:rPr>
                          <m:t>𝑷𝑭𝑾𝑫</m:t>
                        </m:r>
                      </m:sub>
                    </m:sSub>
                    <m:r>
                      <a:rPr lang="en-US" sz="1600" b="1"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1600" b="1" i="1" smtClean="0">
                            <a:latin typeface="Cambria Math" panose="02040503050406030204" pitchFamily="18" charset="0"/>
                            <a:ea typeface="Cambria Math" panose="02040503050406030204" pitchFamily="18" charset="0"/>
                            <a:cs typeface="Arial" panose="020B0604020202020204" pitchFamily="34" charset="0"/>
                          </a:rPr>
                        </m:ctrlPr>
                      </m:sSubPr>
                      <m:e>
                        <m:r>
                          <a:rPr lang="en-US" sz="1600" b="1" i="1" smtClean="0">
                            <a:latin typeface="Cambria Math" panose="02040503050406030204" pitchFamily="18" charset="0"/>
                            <a:ea typeface="Cambria Math" panose="02040503050406030204" pitchFamily="18" charset="0"/>
                            <a:cs typeface="Arial" panose="020B0604020202020204" pitchFamily="34" charset="0"/>
                          </a:rPr>
                          <m:t>𝝋</m:t>
                        </m:r>
                      </m:e>
                      <m:sub>
                        <m:r>
                          <a:rPr lang="en-US" sz="1600" b="1" i="1" smtClean="0">
                            <a:latin typeface="Cambria Math" panose="02040503050406030204" pitchFamily="18" charset="0"/>
                            <a:ea typeface="Cambria Math" panose="02040503050406030204" pitchFamily="18" charset="0"/>
                            <a:cs typeface="Arial" panose="020B0604020202020204" pitchFamily="34" charset="0"/>
                          </a:rPr>
                          <m:t>𝑷𝑭𝒊𝒆𝒍𝒅𝑷𝒓𝒐𝒃𝒆</m:t>
                        </m:r>
                        <m:r>
                          <a:rPr lang="en-US" sz="1600" b="1" i="1" smtClean="0">
                            <a:latin typeface="Cambria Math" panose="02040503050406030204" pitchFamily="18" charset="0"/>
                            <a:ea typeface="Cambria Math" panose="02040503050406030204" pitchFamily="18" charset="0"/>
                            <a:cs typeface="Arial" panose="020B0604020202020204" pitchFamily="34" charset="0"/>
                          </a:rPr>
                          <m:t> </m:t>
                        </m:r>
                      </m:sub>
                    </m:sSub>
                    <m:r>
                      <a:rPr lang="en-US" sz="1600" b="1"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1600" b="1" i="1" smtClean="0">
                            <a:latin typeface="Cambria Math" panose="02040503050406030204" pitchFamily="18" charset="0"/>
                            <a:ea typeface="Cambria Math" panose="02040503050406030204" pitchFamily="18" charset="0"/>
                            <a:cs typeface="Arial" panose="020B0604020202020204" pitchFamily="34" charset="0"/>
                          </a:rPr>
                        </m:ctrlPr>
                      </m:sSubPr>
                      <m:e>
                        <m:r>
                          <a:rPr lang="en-US" sz="1600" b="1" i="1" smtClean="0">
                            <a:latin typeface="Cambria Math" panose="02040503050406030204" pitchFamily="18" charset="0"/>
                            <a:ea typeface="Cambria Math" panose="02040503050406030204" pitchFamily="18" charset="0"/>
                            <a:cs typeface="Arial" panose="020B0604020202020204" pitchFamily="34" charset="0"/>
                          </a:rPr>
                          <m:t>𝝋</m:t>
                        </m:r>
                      </m:e>
                      <m:sub>
                        <m:r>
                          <a:rPr lang="en-US" sz="1600" b="1" i="1" smtClean="0">
                            <a:latin typeface="Cambria Math" panose="02040503050406030204" pitchFamily="18" charset="0"/>
                            <a:ea typeface="Cambria Math" panose="02040503050406030204" pitchFamily="18" charset="0"/>
                            <a:cs typeface="Arial" panose="020B0604020202020204" pitchFamily="34" charset="0"/>
                          </a:rPr>
                          <m:t>𝑶𝑭𝑭𝑺𝑬𝑻</m:t>
                        </m:r>
                      </m:sub>
                    </m:sSub>
                  </m:oMath>
                </a14:m>
                <a:r>
                  <a:rPr lang="en-US" sz="1600" b="1" dirty="0">
                    <a:latin typeface="Arial" panose="020B0604020202020204" pitchFamily="34" charset="0"/>
                    <a:cs typeface="Arial" panose="020B0604020202020204" pitchFamily="34" charset="0"/>
                  </a:rPr>
                  <a:t> </a:t>
                </a:r>
              </a:p>
              <a:p>
                <a:pPr marL="285750" indent="-285750" algn="l">
                  <a:spcAft>
                    <a:spcPts val="600"/>
                  </a:spcAft>
                  <a:buFont typeface="Arial" panose="020B0604020202020204" pitchFamily="34" charset="0"/>
                  <a:buChar char="•"/>
                </a:pPr>
                <a:r>
                  <a:rPr lang="en-US" sz="1600" b="1" dirty="0">
                    <a:cs typeface="Arial" panose="020B0604020202020204" pitchFamily="34" charset="0"/>
                  </a:rPr>
                  <a:t> </a:t>
                </a:r>
                <a:r>
                  <a:rPr lang="en-US" sz="1600" b="1" dirty="0">
                    <a:latin typeface="Arial" panose="020B0604020202020204" pitchFamily="34" charset="0"/>
                    <a:cs typeface="Arial" panose="020B0604020202020204" pitchFamily="34" charset="0"/>
                  </a:rPr>
                  <a:t>With no beam loading </a:t>
                </a:r>
                <a14:m>
                  <m:oMath xmlns:m="http://schemas.openxmlformats.org/officeDocument/2006/math">
                    <m:r>
                      <a:rPr lang="en-US" sz="1600" b="1" i="0" dirty="0" smtClean="0">
                        <a:latin typeface="Cambria Math" panose="02040503050406030204" pitchFamily="18" charset="0"/>
                        <a:cs typeface="Arial" panose="020B0604020202020204" pitchFamily="34" charset="0"/>
                      </a:rPr>
                      <m:t>      </m:t>
                    </m:r>
                    <m:r>
                      <a:rPr lang="en-US" sz="1600" b="1" i="1" dirty="0" smtClean="0">
                        <a:latin typeface="Cambria Math" panose="02040503050406030204" pitchFamily="18" charset="0"/>
                        <a:cs typeface="Arial" panose="020B0604020202020204" pitchFamily="34" charset="0"/>
                      </a:rPr>
                      <m:t>𝒅𝒆𝒍𝒕𝒂𝑭</m:t>
                    </m:r>
                    <m:r>
                      <a:rPr lang="en-US" sz="1600" b="1" i="1" dirty="0" smtClean="0">
                        <a:latin typeface="Cambria Math" panose="02040503050406030204" pitchFamily="18" charset="0"/>
                        <a:cs typeface="Arial" panose="020B0604020202020204" pitchFamily="34" charset="0"/>
                      </a:rPr>
                      <m:t> = </m:t>
                    </m:r>
                    <m:sSub>
                      <m:sSubPr>
                        <m:ctrlPr>
                          <a:rPr lang="en-US" sz="1600" b="1" i="1" dirty="0" smtClean="0">
                            <a:latin typeface="Cambria Math" panose="02040503050406030204" pitchFamily="18" charset="0"/>
                            <a:cs typeface="Arial" panose="020B0604020202020204" pitchFamily="34" charset="0"/>
                          </a:rPr>
                        </m:ctrlPr>
                      </m:sSubPr>
                      <m:e>
                        <m:r>
                          <a:rPr lang="en-US" sz="1600" b="1" i="1" dirty="0" smtClean="0">
                            <a:latin typeface="Cambria Math" panose="02040503050406030204" pitchFamily="18" charset="0"/>
                            <a:cs typeface="Arial" panose="020B0604020202020204" pitchFamily="34" charset="0"/>
                          </a:rPr>
                          <m:t>𝒇</m:t>
                        </m:r>
                      </m:e>
                      <m:sub>
                        <m:r>
                          <a:rPr lang="en-US" sz="1600" b="1" i="1" dirty="0" smtClean="0">
                            <a:latin typeface="Cambria Math" panose="02040503050406030204" pitchFamily="18" charset="0"/>
                            <a:cs typeface="Arial" panose="020B0604020202020204" pitchFamily="34" charset="0"/>
                          </a:rPr>
                          <m:t>𝟎</m:t>
                        </m:r>
                      </m:sub>
                    </m:sSub>
                    <m:r>
                      <a:rPr lang="en-US" sz="1600" b="1" i="1" dirty="0" smtClean="0">
                        <a:latin typeface="Cambria Math" panose="02040503050406030204" pitchFamily="18" charset="0"/>
                        <a:cs typeface="Arial" panose="020B0604020202020204" pitchFamily="34" charset="0"/>
                      </a:rPr>
                      <m:t>𝑻𝒂𝒏</m:t>
                    </m:r>
                    <m:d>
                      <m:dPr>
                        <m:ctrlPr>
                          <a:rPr lang="en-US" sz="1600" b="1" i="1" dirty="0" smtClean="0">
                            <a:latin typeface="Cambria Math" panose="02040503050406030204" pitchFamily="18" charset="0"/>
                            <a:cs typeface="Arial" panose="020B0604020202020204" pitchFamily="34" charset="0"/>
                          </a:rPr>
                        </m:ctrlPr>
                      </m:dPr>
                      <m:e>
                        <m:r>
                          <a:rPr lang="en-US" sz="1600" b="1" i="1" dirty="0" smtClean="0">
                            <a:latin typeface="Cambria Math" panose="02040503050406030204" pitchFamily="18" charset="0"/>
                            <a:cs typeface="Arial" panose="020B0604020202020204" pitchFamily="34" charset="0"/>
                          </a:rPr>
                          <m:t>𝑫𝑬𝑻𝑨</m:t>
                        </m:r>
                        <m:r>
                          <a:rPr lang="en-US" sz="1600" b="1" i="1" dirty="0" smtClean="0">
                            <a:latin typeface="Cambria Math" panose="02040503050406030204" pitchFamily="18" charset="0"/>
                            <a:cs typeface="Arial" panose="020B0604020202020204" pitchFamily="34" charset="0"/>
                          </a:rPr>
                          <m:t>𝟐</m:t>
                        </m:r>
                      </m:e>
                    </m:d>
                    <m:r>
                      <a:rPr lang="en-US" sz="1600" b="1" i="0" dirty="0" smtClean="0">
                        <a:latin typeface="Cambria Math" panose="02040503050406030204" pitchFamily="18" charset="0"/>
                        <a:cs typeface="Arial" panose="020B0604020202020204" pitchFamily="34" charset="0"/>
                      </a:rPr>
                      <m:t>/</m:t>
                    </m:r>
                    <m:r>
                      <a:rPr lang="en-US" sz="1600" b="1" i="0" dirty="0" smtClean="0">
                        <a:latin typeface="Cambria Math" panose="02040503050406030204" pitchFamily="18" charset="0"/>
                        <a:cs typeface="Arial" panose="020B0604020202020204" pitchFamily="34" charset="0"/>
                      </a:rPr>
                      <m:t>𝟐</m:t>
                    </m:r>
                    <m:sSub>
                      <m:sSubPr>
                        <m:ctrlPr>
                          <a:rPr lang="en-US" sz="1600" b="1" i="1" dirty="0" smtClean="0">
                            <a:latin typeface="Cambria Math" panose="02040503050406030204" pitchFamily="18" charset="0"/>
                            <a:cs typeface="Arial" panose="020B0604020202020204" pitchFamily="34" charset="0"/>
                          </a:rPr>
                        </m:ctrlPr>
                      </m:sSubPr>
                      <m:e>
                        <m:r>
                          <a:rPr lang="en-US" sz="1600" b="1" i="1" dirty="0" smtClean="0">
                            <a:latin typeface="Cambria Math" panose="02040503050406030204" pitchFamily="18" charset="0"/>
                            <a:cs typeface="Arial" panose="020B0604020202020204" pitchFamily="34" charset="0"/>
                          </a:rPr>
                          <m:t>𝑸</m:t>
                        </m:r>
                      </m:e>
                      <m:sub>
                        <m:r>
                          <a:rPr lang="en-US" sz="1600" b="1" i="1" dirty="0" smtClean="0">
                            <a:latin typeface="Cambria Math" panose="02040503050406030204" pitchFamily="18" charset="0"/>
                            <a:cs typeface="Arial" panose="020B0604020202020204" pitchFamily="34" charset="0"/>
                          </a:rPr>
                          <m:t>𝑳</m:t>
                        </m:r>
                      </m:sub>
                    </m:sSub>
                  </m:oMath>
                </a14:m>
                <a:endParaRPr lang="en-US" sz="1600" b="1" dirty="0">
                  <a:latin typeface="Arial" panose="020B0604020202020204" pitchFamily="34" charset="0"/>
                  <a:cs typeface="Arial" panose="020B0604020202020204" pitchFamily="34" charset="0"/>
                </a:endParaRP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Cavity continues to operate until the klystron drive (GASK) or the forward power saturates.</a:t>
                </a:r>
              </a:p>
            </p:txBody>
          </p:sp>
        </mc:Choice>
        <mc:Fallback xmlns="">
          <p:sp>
            <p:nvSpPr>
              <p:cNvPr id="11" name="TextBox 10">
                <a:extLst>
                  <a:ext uri="{FF2B5EF4-FFF2-40B4-BE49-F238E27FC236}">
                    <a16:creationId xmlns:a16="http://schemas.microsoft.com/office/drawing/2014/main" id="{0372EF6D-F2DD-4E61-B1AF-0C9EB2F4A741}"/>
                  </a:ext>
                </a:extLst>
              </p:cNvPr>
              <p:cNvSpPr txBox="1">
                <a:spLocks noRot="1" noChangeAspect="1" noMove="1" noResize="1" noEditPoints="1" noAdjustHandles="1" noChangeArrowheads="1" noChangeShapeType="1" noTextEdit="1"/>
              </p:cNvSpPr>
              <p:nvPr/>
            </p:nvSpPr>
            <p:spPr>
              <a:xfrm>
                <a:off x="822746" y="5421600"/>
                <a:ext cx="9984454" cy="943200"/>
              </a:xfrm>
              <a:prstGeom prst="rect">
                <a:avLst/>
              </a:prstGeom>
              <a:blipFill>
                <a:blip r:embed="rId3"/>
                <a:stretch>
                  <a:fillRect l="-244" t="-1935" b="-1161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695B07F-432C-20B8-3DD1-B3CF84D3AA12}"/>
              </a:ext>
            </a:extLst>
          </p:cNvPr>
          <p:cNvSpPr txBox="1"/>
          <p:nvPr/>
        </p:nvSpPr>
        <p:spPr>
          <a:xfrm>
            <a:off x="10619232" y="1382190"/>
            <a:ext cx="1572768" cy="1530701"/>
          </a:xfrm>
          <a:prstGeom prst="rect">
            <a:avLst/>
          </a:prstGeom>
          <a:noFill/>
        </p:spPr>
        <p:txBody>
          <a:bodyPr wrap="square" rtlCol="0">
            <a:noAutofit/>
          </a:bodyPr>
          <a:lstStyle/>
          <a:p>
            <a:pPr algn="l"/>
            <a:r>
              <a:rPr lang="en-US" sz="1600" b="1" dirty="0">
                <a:latin typeface="Arial" panose="020B0604020202020204" pitchFamily="34" charset="0"/>
                <a:cs typeface="Arial" panose="020B0604020202020204" pitchFamily="34" charset="0"/>
              </a:rPr>
              <a:t>Background Microphonics</a:t>
            </a:r>
          </a:p>
          <a:p>
            <a:pPr algn="l"/>
            <a:endParaRPr lang="en-US" sz="1600" b="1" dirty="0">
              <a:latin typeface="Arial" panose="020B0604020202020204" pitchFamily="34" charset="0"/>
              <a:cs typeface="Arial" panose="020B0604020202020204" pitchFamily="34" charset="0"/>
            </a:endParaRPr>
          </a:p>
          <a:p>
            <a:pPr algn="l"/>
            <a:r>
              <a:rPr lang="en-US" sz="1600" b="1" dirty="0">
                <a:latin typeface="Arial" panose="020B0604020202020204" pitchFamily="34" charset="0"/>
                <a:cs typeface="Arial" panose="020B0604020202020204" pitchFamily="34" charset="0"/>
              </a:rPr>
              <a:t>Transient Microphonics</a:t>
            </a:r>
          </a:p>
        </p:txBody>
      </p:sp>
      <p:cxnSp>
        <p:nvCxnSpPr>
          <p:cNvPr id="13" name="Straight Arrow Connector 12">
            <a:extLst>
              <a:ext uri="{FF2B5EF4-FFF2-40B4-BE49-F238E27FC236}">
                <a16:creationId xmlns:a16="http://schemas.microsoft.com/office/drawing/2014/main" id="{DE06F389-D913-D3EE-CB90-F6499397BB64}"/>
              </a:ext>
            </a:extLst>
          </p:cNvPr>
          <p:cNvCxnSpPr>
            <a:cxnSpLocks/>
          </p:cNvCxnSpPr>
          <p:nvPr/>
        </p:nvCxnSpPr>
        <p:spPr>
          <a:xfrm flipH="1">
            <a:off x="8772525" y="2393111"/>
            <a:ext cx="1889217" cy="1035889"/>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1D7D1D1-265E-2771-0930-580FBD3AB123}"/>
              </a:ext>
            </a:extLst>
          </p:cNvPr>
          <p:cNvCxnSpPr>
            <a:cxnSpLocks/>
          </p:cNvCxnSpPr>
          <p:nvPr/>
        </p:nvCxnSpPr>
        <p:spPr>
          <a:xfrm flipH="1">
            <a:off x="6513551" y="1714499"/>
            <a:ext cx="4148191" cy="1984126"/>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59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895B-6018-4A88-8E7B-5BB5FD44DE5E}"/>
              </a:ext>
            </a:extLst>
          </p:cNvPr>
          <p:cNvSpPr>
            <a:spLocks noGrp="1"/>
          </p:cNvSpPr>
          <p:nvPr>
            <p:ph type="title"/>
          </p:nvPr>
        </p:nvSpPr>
        <p:spPr/>
        <p:txBody>
          <a:bodyPr/>
          <a:lstStyle/>
          <a:p>
            <a:r>
              <a:rPr lang="en-US" dirty="0"/>
              <a:t>FCC3.0 software loses phase and gradient regulation before RF power saturates</a:t>
            </a:r>
          </a:p>
        </p:txBody>
      </p:sp>
      <p:sp>
        <p:nvSpPr>
          <p:cNvPr id="4" name="Footer Placeholder 3">
            <a:extLst>
              <a:ext uri="{FF2B5EF4-FFF2-40B4-BE49-F238E27FC236}">
                <a16:creationId xmlns:a16="http://schemas.microsoft.com/office/drawing/2014/main" id="{DF77A7CF-E7FD-4C7E-A4DF-C705F350026E}"/>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EB95F09E-8BFB-4632-8E4F-6BA3BB6936DA}"/>
              </a:ext>
            </a:extLst>
          </p:cNvPr>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13" name="Content Placeholder 12">
            <a:extLst>
              <a:ext uri="{FF2B5EF4-FFF2-40B4-BE49-F238E27FC236}">
                <a16:creationId xmlns:a16="http://schemas.microsoft.com/office/drawing/2014/main" id="{F4F5BD08-7FF5-4686-9DAE-3EB7134DE217}"/>
              </a:ext>
            </a:extLst>
          </p:cNvPr>
          <p:cNvPicPr>
            <a:picLocks noGrp="1" noChangeAspect="1"/>
          </p:cNvPicPr>
          <p:nvPr>
            <p:ph idx="1"/>
          </p:nvPr>
        </p:nvPicPr>
        <p:blipFill rotWithShape="1">
          <a:blip r:embed="rId2"/>
          <a:srcRect l="2431" t="24192" r="17366" b="1508"/>
          <a:stretch/>
        </p:blipFill>
        <p:spPr>
          <a:xfrm>
            <a:off x="602032" y="918515"/>
            <a:ext cx="10067424" cy="4372720"/>
          </a:xfrm>
          <a:prstGeom prst="rect">
            <a:avLst/>
          </a:prstGeom>
        </p:spPr>
      </p:pic>
      <p:sp>
        <p:nvSpPr>
          <p:cNvPr id="14" name="TextBox 13">
            <a:extLst>
              <a:ext uri="{FF2B5EF4-FFF2-40B4-BE49-F238E27FC236}">
                <a16:creationId xmlns:a16="http://schemas.microsoft.com/office/drawing/2014/main" id="{C0666323-3B40-4A98-8ABC-0B437F47919F}"/>
              </a:ext>
            </a:extLst>
          </p:cNvPr>
          <p:cNvSpPr txBox="1"/>
          <p:nvPr/>
        </p:nvSpPr>
        <p:spPr>
          <a:xfrm>
            <a:off x="1451050" y="1107724"/>
            <a:ext cx="1572768"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RF Power (kW)</a:t>
            </a:r>
          </a:p>
        </p:txBody>
      </p:sp>
      <p:sp>
        <p:nvSpPr>
          <p:cNvPr id="15" name="TextBox 14">
            <a:extLst>
              <a:ext uri="{FF2B5EF4-FFF2-40B4-BE49-F238E27FC236}">
                <a16:creationId xmlns:a16="http://schemas.microsoft.com/office/drawing/2014/main" id="{D3F84F92-E828-4196-8D30-1DED6645884A}"/>
              </a:ext>
            </a:extLst>
          </p:cNvPr>
          <p:cNvSpPr txBox="1"/>
          <p:nvPr/>
        </p:nvSpPr>
        <p:spPr>
          <a:xfrm>
            <a:off x="1191858" y="3590880"/>
            <a:ext cx="2700528"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Modulator Drive “Voltage”</a:t>
            </a:r>
          </a:p>
        </p:txBody>
      </p:sp>
      <p:sp>
        <p:nvSpPr>
          <p:cNvPr id="16" name="TextBox 15">
            <a:extLst>
              <a:ext uri="{FF2B5EF4-FFF2-40B4-BE49-F238E27FC236}">
                <a16:creationId xmlns:a16="http://schemas.microsoft.com/office/drawing/2014/main" id="{60CCAD65-9CCB-4F89-9580-5E60545F011A}"/>
              </a:ext>
            </a:extLst>
          </p:cNvPr>
          <p:cNvSpPr txBox="1"/>
          <p:nvPr/>
        </p:nvSpPr>
        <p:spPr>
          <a:xfrm>
            <a:off x="6876220" y="2110911"/>
            <a:ext cx="2485005"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Cavity phase (degrees)</a:t>
            </a:r>
          </a:p>
        </p:txBody>
      </p:sp>
      <p:sp>
        <p:nvSpPr>
          <p:cNvPr id="17" name="TextBox 16">
            <a:extLst>
              <a:ext uri="{FF2B5EF4-FFF2-40B4-BE49-F238E27FC236}">
                <a16:creationId xmlns:a16="http://schemas.microsoft.com/office/drawing/2014/main" id="{6A18A422-5EEB-47C1-B681-E7F011AA29AF}"/>
              </a:ext>
            </a:extLst>
          </p:cNvPr>
          <p:cNvSpPr txBox="1"/>
          <p:nvPr/>
        </p:nvSpPr>
        <p:spPr>
          <a:xfrm>
            <a:off x="6424433" y="3325443"/>
            <a:ext cx="1712976" cy="310896"/>
          </a:xfrm>
          <a:prstGeom prst="rect">
            <a:avLst/>
          </a:prstGeom>
          <a:solidFill>
            <a:schemeClr val="bg1"/>
          </a:solidFill>
        </p:spPr>
        <p:txBody>
          <a:bodyPr wrap="square" lIns="91440" tIns="0" rIns="0" bIns="0" rtlCol="0">
            <a:noAutofit/>
          </a:bodyPr>
          <a:lstStyle/>
          <a:p>
            <a:pPr algn="l"/>
            <a:r>
              <a:rPr lang="en-US" sz="1600" b="1" dirty="0">
                <a:latin typeface="Arial" panose="020B0604020202020204" pitchFamily="34" charset="0"/>
                <a:cs typeface="Arial" panose="020B0604020202020204" pitchFamily="34" charset="0"/>
              </a:rPr>
              <a:t>Detune Phase</a:t>
            </a:r>
          </a:p>
        </p:txBody>
      </p:sp>
      <p:sp>
        <p:nvSpPr>
          <p:cNvPr id="18" name="TextBox 17">
            <a:extLst>
              <a:ext uri="{FF2B5EF4-FFF2-40B4-BE49-F238E27FC236}">
                <a16:creationId xmlns:a16="http://schemas.microsoft.com/office/drawing/2014/main" id="{4799A635-2DAD-40BE-A921-DDD381E5C368}"/>
              </a:ext>
            </a:extLst>
          </p:cNvPr>
          <p:cNvSpPr txBox="1"/>
          <p:nvPr/>
        </p:nvSpPr>
        <p:spPr>
          <a:xfrm>
            <a:off x="447210" y="5285225"/>
            <a:ext cx="11086508" cy="1288916"/>
          </a:xfrm>
          <a:prstGeom prst="rect">
            <a:avLst/>
          </a:prstGeom>
          <a:noFill/>
        </p:spPr>
        <p:txBody>
          <a:bodyPr wrap="square" rtlCol="0">
            <a:noAutofit/>
          </a:bodyPr>
          <a:lstStyle/>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System calculates the power required to compensate for microphonics and limits the “imaginary” drive signal when it is exceeded by a threshold. </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Cavity loses phase lock before the modulator drive saturates or before you run out of RF power.</a:t>
            </a:r>
          </a:p>
          <a:p>
            <a:pPr marL="285750" indent="-285750" algn="l">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If the detune phase was less than 50° the fault was declared to be a controls fault.</a:t>
            </a:r>
          </a:p>
        </p:txBody>
      </p:sp>
    </p:spTree>
    <p:extLst>
      <p:ext uri="{BB962C8B-B14F-4D97-AF65-F5344CB8AC3E}">
        <p14:creationId xmlns:p14="http://schemas.microsoft.com/office/powerpoint/2010/main" val="182295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AF7-4697-8A73-D0B2-1BA35AC8250A}"/>
              </a:ext>
            </a:extLst>
          </p:cNvPr>
          <p:cNvSpPr>
            <a:spLocks noGrp="1"/>
          </p:cNvSpPr>
          <p:nvPr>
            <p:ph type="title"/>
          </p:nvPr>
        </p:nvSpPr>
        <p:spPr/>
        <p:txBody>
          <a:bodyPr/>
          <a:lstStyle/>
          <a:p>
            <a:r>
              <a:rPr lang="en-US" dirty="0"/>
              <a:t>Gradient transient trip likely due to phase margin problems due to klystron phase push</a:t>
            </a:r>
          </a:p>
        </p:txBody>
      </p:sp>
      <p:pic>
        <p:nvPicPr>
          <p:cNvPr id="7" name="Content Placeholder 6">
            <a:extLst>
              <a:ext uri="{FF2B5EF4-FFF2-40B4-BE49-F238E27FC236}">
                <a16:creationId xmlns:a16="http://schemas.microsoft.com/office/drawing/2014/main" id="{7B9A96E5-0580-769B-B8E6-7EC925D5EBE7}"/>
              </a:ext>
            </a:extLst>
          </p:cNvPr>
          <p:cNvPicPr>
            <a:picLocks noGrp="1" noChangeAspect="1"/>
          </p:cNvPicPr>
          <p:nvPr>
            <p:ph idx="1"/>
          </p:nvPr>
        </p:nvPicPr>
        <p:blipFill>
          <a:blip r:embed="rId2"/>
          <a:srcRect l="2894" t="28884" r="13260" b="6550"/>
          <a:stretch>
            <a:fillRect/>
          </a:stretch>
        </p:blipFill>
        <p:spPr>
          <a:xfrm>
            <a:off x="93519" y="728029"/>
            <a:ext cx="10072004" cy="4399266"/>
          </a:xfrm>
          <a:prstGeom prst="rect">
            <a:avLst/>
          </a:prstGeom>
        </p:spPr>
      </p:pic>
      <p:sp>
        <p:nvSpPr>
          <p:cNvPr id="4" name="Footer Placeholder 3">
            <a:extLst>
              <a:ext uri="{FF2B5EF4-FFF2-40B4-BE49-F238E27FC236}">
                <a16:creationId xmlns:a16="http://schemas.microsoft.com/office/drawing/2014/main" id="{FC319FAD-64AA-5A47-C6C6-4DEF7ADE3081}"/>
              </a:ext>
            </a:extLst>
          </p:cNvPr>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a:extLst>
              <a:ext uri="{FF2B5EF4-FFF2-40B4-BE49-F238E27FC236}">
                <a16:creationId xmlns:a16="http://schemas.microsoft.com/office/drawing/2014/main" id="{3FAC9200-D73A-F55E-84FF-C73B0D7E1C26}"/>
              </a:ext>
            </a:extLst>
          </p:cNvPr>
          <p:cNvSpPr>
            <a:spLocks noGrp="1"/>
          </p:cNvSpPr>
          <p:nvPr>
            <p:ph type="sldNum" sz="quarter" idx="12"/>
          </p:nvPr>
        </p:nvSpPr>
        <p:spPr/>
        <p:txBody>
          <a:bodyPr/>
          <a:lstStyle/>
          <a:p>
            <a:fld id="{07E1C93C-5050-FC42-8F10-D22D4F119D13}" type="slidenum">
              <a:rPr lang="en-US" smtClean="0"/>
              <a:pPr/>
              <a:t>8</a:t>
            </a:fld>
            <a:endParaRPr lang="en-US" dirty="0"/>
          </a:p>
        </p:txBody>
      </p:sp>
      <p:sp>
        <p:nvSpPr>
          <p:cNvPr id="3" name="TextBox 2">
            <a:extLst>
              <a:ext uri="{FF2B5EF4-FFF2-40B4-BE49-F238E27FC236}">
                <a16:creationId xmlns:a16="http://schemas.microsoft.com/office/drawing/2014/main" id="{0014705F-1420-DDD9-C6C8-C43073C51E96}"/>
              </a:ext>
            </a:extLst>
          </p:cNvPr>
          <p:cNvSpPr txBox="1"/>
          <p:nvPr/>
        </p:nvSpPr>
        <p:spPr>
          <a:xfrm>
            <a:off x="527562" y="5166955"/>
            <a:ext cx="10931237" cy="918591"/>
          </a:xfrm>
          <a:prstGeom prst="rect">
            <a:avLst/>
          </a:prstGeom>
          <a:noFill/>
        </p:spPr>
        <p:txBody>
          <a:bodyPr wrap="square" rtlCol="0">
            <a:noAutofit/>
          </a:bodyPr>
          <a:lstStyle/>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This fault is most likely due to phase push on the klystron </a:t>
            </a:r>
            <a:r>
              <a:rPr lang="en-US" b="1" dirty="0" err="1">
                <a:latin typeface="Arial" panose="020B0604020202020204" pitchFamily="34" charset="0"/>
                <a:cs typeface="Arial" panose="020B0604020202020204" pitchFamily="34" charset="0"/>
              </a:rPr>
              <a:t>depeleting</a:t>
            </a:r>
            <a:r>
              <a:rPr lang="en-US" b="1" dirty="0">
                <a:latin typeface="Arial" panose="020B0604020202020204" pitchFamily="34" charset="0"/>
                <a:cs typeface="Arial" panose="020B0604020202020204" pitchFamily="34" charset="0"/>
              </a:rPr>
              <a:t> the phase margin.</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Analysis of energy transients just before beam loss faults, and analysis of lots of waveforms triggered on fast shutdown faults lead to changing the sensitivity of the gradient fault interlock.</a:t>
            </a:r>
          </a:p>
          <a:p>
            <a:pPr marL="285750" indent="-285750" algn="l">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Plans are underway to include klystron phase push in algorithm.</a:t>
            </a:r>
          </a:p>
        </p:txBody>
      </p:sp>
      <p:sp>
        <p:nvSpPr>
          <p:cNvPr id="6" name="TextBox 5">
            <a:extLst>
              <a:ext uri="{FF2B5EF4-FFF2-40B4-BE49-F238E27FC236}">
                <a16:creationId xmlns:a16="http://schemas.microsoft.com/office/drawing/2014/main" id="{8F3F5DE4-0885-E3D1-4DC1-3B8E9FBED748}"/>
              </a:ext>
            </a:extLst>
          </p:cNvPr>
          <p:cNvSpPr txBox="1"/>
          <p:nvPr/>
        </p:nvSpPr>
        <p:spPr>
          <a:xfrm>
            <a:off x="10239090" y="1649027"/>
            <a:ext cx="1923871" cy="1904664"/>
          </a:xfrm>
          <a:prstGeom prst="rect">
            <a:avLst/>
          </a:prstGeom>
          <a:noFill/>
        </p:spPr>
        <p:txBody>
          <a:bodyPr wrap="square" rtlCol="0">
            <a:noAutofit/>
          </a:bodyPr>
          <a:lstStyle/>
          <a:p>
            <a:pPr algn="l"/>
            <a:r>
              <a:rPr lang="en-US" sz="1600" b="1" dirty="0">
                <a:latin typeface="Arial" panose="020B0604020202020204" pitchFamily="34" charset="0"/>
                <a:cs typeface="Arial" panose="020B0604020202020204" pitchFamily="34" charset="0"/>
              </a:rPr>
              <a:t>Normal but excessive microphonics.</a:t>
            </a:r>
          </a:p>
          <a:p>
            <a:pPr algn="l"/>
            <a:endParaRPr lang="en-US" sz="1600" b="1" dirty="0">
              <a:latin typeface="Arial" panose="020B0604020202020204" pitchFamily="34" charset="0"/>
              <a:cs typeface="Arial" panose="020B0604020202020204" pitchFamily="34" charset="0"/>
            </a:endParaRPr>
          </a:p>
          <a:p>
            <a:pPr algn="l"/>
            <a:endParaRPr lang="en-US" sz="1600" b="1" dirty="0">
              <a:latin typeface="Arial" panose="020B0604020202020204" pitchFamily="34" charset="0"/>
              <a:cs typeface="Arial" panose="020B0604020202020204" pitchFamily="34" charset="0"/>
            </a:endParaRPr>
          </a:p>
          <a:p>
            <a:pPr algn="l"/>
            <a:r>
              <a:rPr lang="en-US" sz="1600" b="1" dirty="0">
                <a:latin typeface="Arial" panose="020B0604020202020204" pitchFamily="34" charset="0"/>
                <a:cs typeface="Arial" panose="020B0604020202020204" pitchFamily="34" charset="0"/>
              </a:rPr>
              <a:t>Controls got “lost” note change in second derivative</a:t>
            </a:r>
          </a:p>
        </p:txBody>
      </p:sp>
      <p:sp>
        <p:nvSpPr>
          <p:cNvPr id="8" name="Oval 7">
            <a:extLst>
              <a:ext uri="{FF2B5EF4-FFF2-40B4-BE49-F238E27FC236}">
                <a16:creationId xmlns:a16="http://schemas.microsoft.com/office/drawing/2014/main" id="{1F412478-3213-A74A-9147-599FDD4F8454}"/>
              </a:ext>
            </a:extLst>
          </p:cNvPr>
          <p:cNvSpPr/>
          <p:nvPr/>
        </p:nvSpPr>
        <p:spPr>
          <a:xfrm>
            <a:off x="5527964" y="3210791"/>
            <a:ext cx="2566554" cy="1163782"/>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01798130-8FE1-957D-B800-3F5EBE64BAA1}"/>
              </a:ext>
            </a:extLst>
          </p:cNvPr>
          <p:cNvCxnSpPr>
            <a:cxnSpLocks/>
          </p:cNvCxnSpPr>
          <p:nvPr/>
        </p:nvCxnSpPr>
        <p:spPr>
          <a:xfrm flipH="1">
            <a:off x="7451834" y="2218251"/>
            <a:ext cx="2877791" cy="99254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71BB19-D9BB-B1D7-FCEC-4C0C0E5E0719}"/>
              </a:ext>
            </a:extLst>
          </p:cNvPr>
          <p:cNvCxnSpPr>
            <a:cxnSpLocks/>
          </p:cNvCxnSpPr>
          <p:nvPr/>
        </p:nvCxnSpPr>
        <p:spPr>
          <a:xfrm flipH="1">
            <a:off x="8250621" y="3139249"/>
            <a:ext cx="2079004" cy="289751"/>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506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262" y="150444"/>
            <a:ext cx="11684554" cy="487490"/>
          </a:xfrm>
        </p:spPr>
        <p:txBody>
          <a:bodyPr>
            <a:noAutofit/>
          </a:bodyPr>
          <a:lstStyle/>
          <a:p>
            <a:r>
              <a:rPr lang="en-US" sz="2100" dirty="0"/>
              <a:t>2018 and 2025 Data allowed us to do targeted Microphonics hardening of cryomodules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47023234"/>
              </p:ext>
            </p:extLst>
          </p:nvPr>
        </p:nvGraphicFramePr>
        <p:xfrm>
          <a:off x="350261" y="3454361"/>
          <a:ext cx="4827620" cy="3012978"/>
        </p:xfrm>
        <a:graphic>
          <a:graphicData uri="http://schemas.openxmlformats.org/drawingml/2006/table">
            <a:tbl>
              <a:tblPr>
                <a:tableStyleId>{5C22544A-7EE6-4342-B048-85BDC9FD1C3A}</a:tableStyleId>
              </a:tblPr>
              <a:tblGrid>
                <a:gridCol w="965524">
                  <a:extLst>
                    <a:ext uri="{9D8B030D-6E8A-4147-A177-3AD203B41FA5}">
                      <a16:colId xmlns:a16="http://schemas.microsoft.com/office/drawing/2014/main" val="915390635"/>
                    </a:ext>
                  </a:extLst>
                </a:gridCol>
                <a:gridCol w="965524">
                  <a:extLst>
                    <a:ext uri="{9D8B030D-6E8A-4147-A177-3AD203B41FA5}">
                      <a16:colId xmlns:a16="http://schemas.microsoft.com/office/drawing/2014/main" val="1014528001"/>
                    </a:ext>
                  </a:extLst>
                </a:gridCol>
                <a:gridCol w="965524">
                  <a:extLst>
                    <a:ext uri="{9D8B030D-6E8A-4147-A177-3AD203B41FA5}">
                      <a16:colId xmlns:a16="http://schemas.microsoft.com/office/drawing/2014/main" val="479663299"/>
                    </a:ext>
                  </a:extLst>
                </a:gridCol>
                <a:gridCol w="965524">
                  <a:extLst>
                    <a:ext uri="{9D8B030D-6E8A-4147-A177-3AD203B41FA5}">
                      <a16:colId xmlns:a16="http://schemas.microsoft.com/office/drawing/2014/main" val="822186971"/>
                    </a:ext>
                  </a:extLst>
                </a:gridCol>
                <a:gridCol w="965524">
                  <a:extLst>
                    <a:ext uri="{9D8B030D-6E8A-4147-A177-3AD203B41FA5}">
                      <a16:colId xmlns:a16="http://schemas.microsoft.com/office/drawing/2014/main" val="2981394291"/>
                    </a:ext>
                  </a:extLst>
                </a:gridCol>
              </a:tblGrid>
              <a:tr h="4617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dirty="0">
                          <a:effectLst/>
                        </a:rPr>
                        <a:t>MV per CM</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l" fontAlgn="b"/>
                      <a:r>
                        <a:rPr lang="en-US" sz="1100" u="none" strike="noStrike" dirty="0">
                          <a:effectLst/>
                        </a:rPr>
                        <a:t>Microphonics Trips per Day</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1453537025"/>
                  </a:ext>
                </a:extLst>
              </a:tr>
              <a:tr h="255121">
                <a:tc>
                  <a:txBody>
                    <a:bodyPr/>
                    <a:lstStyle/>
                    <a:p>
                      <a:pPr algn="ctr" fontAlgn="b"/>
                      <a:r>
                        <a:rPr lang="en-US" sz="1100" u="none" strike="noStrike" dirty="0">
                          <a:effectLst/>
                        </a:rPr>
                        <a:t>Zone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Dec 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Feb 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Dec 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Feb 18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68681860"/>
                  </a:ext>
                </a:extLst>
              </a:tr>
              <a:tr h="255121">
                <a:tc>
                  <a:txBody>
                    <a:bodyPr/>
                    <a:lstStyle/>
                    <a:p>
                      <a:pPr algn="ctr" fontAlgn="b"/>
                      <a:r>
                        <a:rPr lang="en-US" sz="1100" u="none" strike="noStrike">
                          <a:effectLst/>
                        </a:rPr>
                        <a:t>1L26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87.92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85.26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0.12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0.06</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96979041"/>
                  </a:ext>
                </a:extLst>
              </a:tr>
              <a:tr h="255121">
                <a:tc>
                  <a:txBody>
                    <a:bodyPr/>
                    <a:lstStyle/>
                    <a:p>
                      <a:pPr algn="ctr" fontAlgn="b"/>
                      <a:r>
                        <a:rPr lang="en-US" sz="1100" u="none" strike="noStrike">
                          <a:effectLst/>
                        </a:rPr>
                        <a:t>2L22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90.86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90.86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0.20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30801451"/>
                  </a:ext>
                </a:extLst>
              </a:tr>
              <a:tr h="255121">
                <a:tc>
                  <a:txBody>
                    <a:bodyPr/>
                    <a:lstStyle/>
                    <a:p>
                      <a:pPr algn="ctr" fontAlgn="b"/>
                      <a:r>
                        <a:rPr lang="en-US" sz="1100" u="none" strike="noStrike">
                          <a:effectLst/>
                        </a:rPr>
                        <a:t>2L23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78.4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78.26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4684079"/>
                  </a:ext>
                </a:extLst>
              </a:tr>
              <a:tr h="255121">
                <a:tc>
                  <a:txBody>
                    <a:bodyPr/>
                    <a:lstStyle/>
                    <a:p>
                      <a:pPr algn="ctr" fontAlgn="b"/>
                      <a:r>
                        <a:rPr lang="en-US" sz="1100" u="none" strike="noStrike">
                          <a:effectLst/>
                        </a:rPr>
                        <a:t>2L24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67.55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77.35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i="0" u="none" strike="noStrike" dirty="0">
                          <a:solidFill>
                            <a:schemeClr val="dk1"/>
                          </a:solidFill>
                          <a:effectLst/>
                          <a:latin typeface="+mn-lt"/>
                        </a:rPr>
                        <a:t>0.45</a:t>
                      </a:r>
                    </a:p>
                  </a:txBody>
                  <a:tcPr marL="9525" marR="9525" marT="9525" marB="0" anchor="b"/>
                </a:tc>
                <a:tc>
                  <a:txBody>
                    <a:bodyPr/>
                    <a:lstStyle/>
                    <a:p>
                      <a:pPr algn="ctr" fontAlgn="b"/>
                      <a:r>
                        <a:rPr lang="en-US" sz="1100" u="none" strike="noStrike" dirty="0">
                          <a:effectLst/>
                        </a:rPr>
                        <a:t>0.12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7686272"/>
                  </a:ext>
                </a:extLst>
              </a:tr>
              <a:tr h="255121">
                <a:tc>
                  <a:txBody>
                    <a:bodyPr/>
                    <a:lstStyle/>
                    <a:p>
                      <a:pPr algn="ctr" fontAlgn="b"/>
                      <a:r>
                        <a:rPr lang="en-US" sz="1100" u="none" strike="noStrike">
                          <a:effectLst/>
                        </a:rPr>
                        <a:t>2L25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86.31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0.45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0.41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76597979"/>
                  </a:ext>
                </a:extLst>
              </a:tr>
              <a:tr h="255121">
                <a:tc>
                  <a:txBody>
                    <a:bodyPr/>
                    <a:lstStyle/>
                    <a:p>
                      <a:pPr algn="ctr" fontAlgn="b"/>
                      <a:r>
                        <a:rPr lang="en-US" sz="1100" u="none" strike="noStrike">
                          <a:effectLst/>
                        </a:rPr>
                        <a:t>2L26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92.68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99.47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0.71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0.18</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10130590"/>
                  </a:ext>
                </a:extLst>
              </a:tr>
              <a:tr h="255121">
                <a:tc>
                  <a:txBody>
                    <a:bodyPr/>
                    <a:lstStyle/>
                    <a:p>
                      <a:pPr algn="ctr"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813.19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851.55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44581279"/>
                  </a:ext>
                </a:extLst>
              </a:tr>
              <a:tr h="255121">
                <a:tc>
                  <a:txBody>
                    <a:bodyPr/>
                    <a:lstStyle/>
                    <a:p>
                      <a:pPr algn="ctr" fontAlgn="b"/>
                      <a:r>
                        <a:rPr lang="en-US" sz="1100" u="none" strike="noStrike">
                          <a:effectLst/>
                        </a:rPr>
                        <a:t>NL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406.7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419.3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2162229"/>
                  </a:ext>
                </a:extLst>
              </a:tr>
              <a:tr h="255121">
                <a:tc>
                  <a:txBody>
                    <a:bodyPr/>
                    <a:lstStyle/>
                    <a:p>
                      <a:pPr algn="ctr" fontAlgn="b"/>
                      <a:r>
                        <a:rPr lang="en-US" sz="1100" u="none" strike="noStrike">
                          <a:effectLst/>
                        </a:rPr>
                        <a:t>SL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406.49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432.25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00033166"/>
                  </a:ext>
                </a:extLst>
              </a:tr>
            </a:tbl>
          </a:graphicData>
        </a:graphic>
      </p:graphicFrame>
      <p:sp>
        <p:nvSpPr>
          <p:cNvPr id="4" name="Footer Placeholder 3"/>
          <p:cNvSpPr>
            <a:spLocks noGrp="1"/>
          </p:cNvSpPr>
          <p:nvPr>
            <p:ph type="ftr" sz="quarter" idx="11"/>
          </p:nvPr>
        </p:nvSpPr>
        <p:spPr/>
        <p:txBody>
          <a:bodyPr/>
          <a:lstStyle/>
          <a:p>
            <a:r>
              <a:rPr lang="en-US"/>
              <a:t>Cavity faults based on time domain waveforms JLAB, LLRF 2025</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7" name="TextBox 6"/>
          <p:cNvSpPr txBox="1"/>
          <p:nvPr/>
        </p:nvSpPr>
        <p:spPr>
          <a:xfrm>
            <a:off x="5486400" y="836145"/>
            <a:ext cx="6548416" cy="5601533"/>
          </a:xfrm>
          <a:prstGeom prst="rect">
            <a:avLst/>
          </a:prstGeom>
          <a:noFill/>
        </p:spPr>
        <p:txBody>
          <a:bodyPr wrap="square" rtlCol="0">
            <a:spAutoFit/>
          </a:bodyPr>
          <a:lstStyle/>
          <a:p>
            <a:pPr marL="165100" indent="-165100">
              <a:spcAft>
                <a:spcPts val="1200"/>
              </a:spcAft>
              <a:buFont typeface="Arial" panose="020B0604020202020204" pitchFamily="34" charset="0"/>
              <a:buChar char="•"/>
            </a:pPr>
            <a:r>
              <a:rPr lang="en-US" b="1" dirty="0">
                <a:latin typeface="Arial" panose="020B0604020202020204" pitchFamily="34" charset="0"/>
                <a:cs typeface="Arial" panose="020B0604020202020204" pitchFamily="34" charset="0"/>
              </a:rPr>
              <a:t>Initial studies centered around microphonics mitigation.  </a:t>
            </a:r>
          </a:p>
          <a:p>
            <a:pPr marL="165100" indent="-165100">
              <a:spcAft>
                <a:spcPts val="1200"/>
              </a:spcAft>
              <a:buFont typeface="Arial" panose="020B0604020202020204" pitchFamily="34" charset="0"/>
              <a:buChar char="•"/>
            </a:pPr>
            <a:r>
              <a:rPr lang="en-US" b="1" dirty="0">
                <a:latin typeface="Arial" panose="020B0604020202020204" pitchFamily="34" charset="0"/>
                <a:cs typeface="Arial" panose="020B0604020202020204" pitchFamily="34" charset="0"/>
              </a:rPr>
              <a:t>Initial work done in 2018</a:t>
            </a:r>
          </a:p>
          <a:p>
            <a:pPr marL="165100" indent="-165100">
              <a:spcAft>
                <a:spcPts val="1200"/>
              </a:spcAft>
              <a:buFont typeface="Arial" panose="020B0604020202020204" pitchFamily="34" charset="0"/>
              <a:buChar char="•"/>
            </a:pPr>
            <a:r>
              <a:rPr lang="en-US" b="1" dirty="0">
                <a:latin typeface="Arial" panose="020B0604020202020204" pitchFamily="34" charset="0"/>
                <a:cs typeface="Arial" panose="020B0604020202020204" pitchFamily="34" charset="0"/>
              </a:rPr>
              <a:t>0L04 was turned up a lot and the microphonic trip rate went up substantially as did several other types of faults.</a:t>
            </a:r>
          </a:p>
          <a:p>
            <a:pPr marL="165100" indent="-165100">
              <a:spcAft>
                <a:spcPts val="1200"/>
              </a:spcAft>
              <a:buFont typeface="Arial" panose="020B0604020202020204" pitchFamily="34" charset="0"/>
              <a:buChar char="•"/>
            </a:pPr>
            <a:r>
              <a:rPr lang="en-US" b="1" dirty="0">
                <a:latin typeface="Arial" panose="020B0604020202020204" pitchFamily="34" charset="0"/>
                <a:cs typeface="Arial" panose="020B0604020202020204" pitchFamily="34" charset="0"/>
              </a:rPr>
              <a:t>Microphonic trip rate also went up on 1L24 and 1L25.</a:t>
            </a:r>
          </a:p>
          <a:p>
            <a:pPr marL="165100" indent="-165100">
              <a:buFont typeface="Arial" panose="020B0604020202020204" pitchFamily="34" charset="0"/>
              <a:buChar char="•"/>
            </a:pPr>
            <a:r>
              <a:rPr lang="en-US" b="1" dirty="0">
                <a:latin typeface="Arial" panose="020B0604020202020204" pitchFamily="34" charset="0"/>
                <a:cs typeface="Arial" panose="020B0604020202020204" pitchFamily="34" charset="0"/>
              </a:rPr>
              <a:t>Poly Bead Bags added 2L24, 2L25, 2L26</a:t>
            </a:r>
          </a:p>
          <a:p>
            <a:pPr marL="401638" lvl="1" indent="-228600">
              <a:buFont typeface="Courier New" panose="02070309020205020404" pitchFamily="49" charset="0"/>
              <a:buChar char="o"/>
            </a:pPr>
            <a:r>
              <a:rPr lang="en-US" b="1" dirty="0">
                <a:latin typeface="Arial" panose="020B0604020202020204" pitchFamily="34" charset="0"/>
                <a:cs typeface="Arial" panose="020B0604020202020204" pitchFamily="34" charset="0"/>
              </a:rPr>
              <a:t>Gradients increased and the trip rates decreased on 2 and remained the same on 2L25</a:t>
            </a:r>
          </a:p>
          <a:p>
            <a:pPr marL="401638" lvl="1" indent="-228600">
              <a:buFont typeface="Courier New" panose="02070309020205020404" pitchFamily="49" charset="0"/>
              <a:buChar char="o"/>
            </a:pPr>
            <a:r>
              <a:rPr lang="en-US" b="1" dirty="0">
                <a:latin typeface="Arial" panose="020B0604020202020204" pitchFamily="34" charset="0"/>
                <a:cs typeface="Arial" panose="020B0604020202020204" pitchFamily="34" charset="0"/>
              </a:rPr>
              <a:t>At least two of the microphonic trips on 2L24, 2L25 and 2L26 happened at the same time and were probably driven.</a:t>
            </a:r>
          </a:p>
          <a:p>
            <a:pPr marL="173038" indent="-166688">
              <a:spcBef>
                <a:spcPts val="1200"/>
              </a:spcBef>
              <a:buFont typeface="Arial" panose="020B0604020202020204" pitchFamily="34" charset="0"/>
              <a:buChar char="•"/>
            </a:pPr>
            <a:r>
              <a:rPr lang="en-US" b="1" dirty="0">
                <a:latin typeface="Arial" panose="020B0604020202020204" pitchFamily="34" charset="0"/>
                <a:cs typeface="Arial" panose="020B0604020202020204" pitchFamily="34" charset="0"/>
              </a:rPr>
              <a:t>Expanded poly bead bags to other zones.</a:t>
            </a:r>
          </a:p>
          <a:p>
            <a:pPr marL="173038" indent="-166688">
              <a:spcBef>
                <a:spcPts val="1200"/>
              </a:spcBef>
              <a:buFont typeface="Arial" panose="020B0604020202020204" pitchFamily="34" charset="0"/>
              <a:buChar char="•"/>
            </a:pPr>
            <a:r>
              <a:rPr lang="en-US" b="1" dirty="0">
                <a:latin typeface="Arial" panose="020B0604020202020204" pitchFamily="34" charset="0"/>
                <a:cs typeface="Arial" panose="020B0604020202020204" pitchFamily="34" charset="0"/>
              </a:rPr>
              <a:t>Currently completing the buildout of  adding waveguide struts and damping material to all C100 zones.</a:t>
            </a:r>
          </a:p>
          <a:p>
            <a:pPr marL="173038" indent="-166688">
              <a:spcBef>
                <a:spcPts val="1200"/>
              </a:spcBef>
              <a:buFont typeface="Arial" panose="020B0604020202020204" pitchFamily="34" charset="0"/>
              <a:buChar char="•"/>
            </a:pPr>
            <a:r>
              <a:rPr lang="en-US" b="1" dirty="0">
                <a:latin typeface="Arial" panose="020B0604020202020204" pitchFamily="34" charset="0"/>
                <a:cs typeface="Arial" panose="020B0604020202020204" pitchFamily="34" charset="0"/>
              </a:rPr>
              <a:t>Choices of zones for mitigations is data driven.</a:t>
            </a:r>
          </a:p>
        </p:txBody>
      </p:sp>
      <p:sp>
        <p:nvSpPr>
          <p:cNvPr id="8" name="Rectangle 7"/>
          <p:cNvSpPr/>
          <p:nvPr/>
        </p:nvSpPr>
        <p:spPr>
          <a:xfrm>
            <a:off x="350262" y="5013997"/>
            <a:ext cx="4827619" cy="72053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98457D0-0785-E35B-B26C-BA49661FA430}"/>
              </a:ext>
            </a:extLst>
          </p:cNvPr>
          <p:cNvPicPr>
            <a:picLocks noChangeAspect="1"/>
          </p:cNvPicPr>
          <p:nvPr/>
        </p:nvPicPr>
        <p:blipFill>
          <a:blip r:embed="rId2"/>
          <a:srcRect l="2902" t="6666" r="1370" b="2667"/>
          <a:stretch>
            <a:fillRect/>
          </a:stretch>
        </p:blipFill>
        <p:spPr>
          <a:xfrm>
            <a:off x="512567" y="556108"/>
            <a:ext cx="4665314" cy="3204458"/>
          </a:xfrm>
          <a:prstGeom prst="rect">
            <a:avLst/>
          </a:prstGeom>
        </p:spPr>
      </p:pic>
    </p:spTree>
    <p:extLst>
      <p:ext uri="{BB962C8B-B14F-4D97-AF65-F5344CB8AC3E}">
        <p14:creationId xmlns:p14="http://schemas.microsoft.com/office/powerpoint/2010/main" val="2838097472"/>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1600" b="1"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JLAB WIDE TEMPLATE.POTX" id="{0ACBB041-564B-42E9-839E-37ED304E39CE}" vid="{688916E3-D91F-41FE-8034-BF2C0E5A6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EA5FD7C6451A74C97D39B31C97C4F89" ma:contentTypeVersion="11" ma:contentTypeDescription="Create a new document." ma:contentTypeScope="" ma:versionID="529e891fcf0f6787dbdb6355299d8b31">
  <xsd:schema xmlns:xsd="http://www.w3.org/2001/XMLSchema" xmlns:xs="http://www.w3.org/2001/XMLSchema" xmlns:p="http://schemas.microsoft.com/office/2006/metadata/properties" xmlns:ns1="http://schemas.microsoft.com/sharepoint/v3" xmlns:ns3="a70d8eeb-72b1-424a-a9ed-df5e2ed16667" xmlns:ns4="d5fb7fb9-b445-4de2-92ec-c83865c00062" targetNamespace="http://schemas.microsoft.com/office/2006/metadata/properties" ma:root="true" ma:fieldsID="0f347f0bdeefee5ef70c19d5f49f845d" ns1:_="" ns3:_="" ns4:_="">
    <xsd:import namespace="http://schemas.microsoft.com/sharepoint/v3"/>
    <xsd:import namespace="a70d8eeb-72b1-424a-a9ed-df5e2ed16667"/>
    <xsd:import namespace="d5fb7fb9-b445-4de2-92ec-c83865c0006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0d8eeb-72b1-424a-a9ed-df5e2ed166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fb7fb9-b445-4de2-92ec-c83865c0006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51BA44-A179-4D4E-B85F-D345665B009B}">
  <ds:schemaRefs>
    <ds:schemaRef ds:uri="http://schemas.microsoft.com/sharepoint/v3/contenttype/forms"/>
  </ds:schemaRefs>
</ds:datastoreItem>
</file>

<file path=customXml/itemProps2.xml><?xml version="1.0" encoding="utf-8"?>
<ds:datastoreItem xmlns:ds="http://schemas.openxmlformats.org/officeDocument/2006/customXml" ds:itemID="{1D9A00BE-2254-443E-8330-4B6A28640F2D}">
  <ds:schemaRef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www.w3.org/XML/1998/namespace"/>
    <ds:schemaRef ds:uri="d5fb7fb9-b445-4de2-92ec-c83865c00062"/>
    <ds:schemaRef ds:uri="a70d8eeb-72b1-424a-a9ed-df5e2ed16667"/>
    <ds:schemaRef ds:uri="http://schemas.microsoft.com/sharepoint/v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8F8515A-23E4-4B19-8E91-76B249B84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0d8eeb-72b1-424a-a9ed-df5e2ed16667"/>
    <ds:schemaRef ds:uri="d5fb7fb9-b445-4de2-92ec-c83865c000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3897</TotalTime>
  <Words>2466</Words>
  <Application>Microsoft Office PowerPoint</Application>
  <PresentationFormat>Widescreen</PresentationFormat>
  <Paragraphs>288</Paragraphs>
  <Slides>22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.PingFangSC-Regular</vt:lpstr>
      <vt:lpstr>Arial</vt:lpstr>
      <vt:lpstr>Calibri</vt:lpstr>
      <vt:lpstr>Cambria Math</vt:lpstr>
      <vt:lpstr>Courier New</vt:lpstr>
      <vt:lpstr>PingFangSC-Regular</vt:lpstr>
      <vt:lpstr>Office Theme</vt:lpstr>
      <vt:lpstr>7 6-1/2 years Cavity Faults Based on Time Domain Waveform Records</vt:lpstr>
      <vt:lpstr>Why did we do a waveform harvester</vt:lpstr>
      <vt:lpstr>Faults for some recent runs</vt:lpstr>
      <vt:lpstr>Examples of problems</vt:lpstr>
      <vt:lpstr>2019 QNCH fault, the trip that was not a fault</vt:lpstr>
      <vt:lpstr>Microphonics trip FCC 2.0 firmware.  Things did not trip until system saturated.</vt:lpstr>
      <vt:lpstr>FCC3.0 software loses phase and gradient regulation before RF power saturates</vt:lpstr>
      <vt:lpstr>Gradient transient trip likely due to phase margin problems due to klystron phase push</vt:lpstr>
      <vt:lpstr>2018 and 2025 Data allowed us to do targeted Microphonics hardening of cryomodules</vt:lpstr>
      <vt:lpstr>Trips for zones that went from FCC 2.0 to FCC 3.0 firmware</vt:lpstr>
      <vt:lpstr>Fast “Electronic Quench”</vt:lpstr>
      <vt:lpstr>North Linac Vacuum Valve Signals 7Oct18 – 16Mar19</vt:lpstr>
      <vt:lpstr>PowerPoint Presentation</vt:lpstr>
      <vt:lpstr>This is your tuner behaving nicely</vt:lpstr>
      <vt:lpstr>Comparison of hysteresis plots to tuner step responses</vt:lpstr>
      <vt:lpstr>Cavity 2L05-1 (a month before) and after cycling -150-ish kHz and back.</vt:lpstr>
      <vt:lpstr>The effect of cycling the tuner +/- 3 kHz multiple times</vt:lpstr>
      <vt:lpstr>Summary</vt:lpstr>
      <vt:lpstr>PowerPoint Presentation</vt:lpstr>
      <vt:lpstr>Detune Errors on 31 Oct.</vt:lpstr>
      <vt:lpstr>Email report from new tool</vt:lpstr>
      <vt:lpstr>Using the waveforms to measure directivity of circulator and directional coupler</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C100 Cryomodule Loaded-Q From Archived Data</dc:title>
  <dc:creator>Tom Powers</dc:creator>
  <cp:lastModifiedBy>Tom Powers</cp:lastModifiedBy>
  <cp:revision>79</cp:revision>
  <dcterms:created xsi:type="dcterms:W3CDTF">2021-08-04T19:18:05Z</dcterms:created>
  <dcterms:modified xsi:type="dcterms:W3CDTF">2025-10-14T16:21:21Z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0x0101000EA5FD7C6451A74C97D39B31C97C4F89</vt:lpwstr>
  </property>
</Properties>
</file>