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90" r:id="rId2"/>
    <p:sldId id="323" r:id="rId3"/>
    <p:sldId id="294" r:id="rId4"/>
    <p:sldId id="295" r:id="rId5"/>
    <p:sldId id="297" r:id="rId6"/>
    <p:sldId id="296" r:id="rId7"/>
    <p:sldId id="307" r:id="rId8"/>
    <p:sldId id="310" r:id="rId9"/>
    <p:sldId id="312" r:id="rId10"/>
    <p:sldId id="322" r:id="rId11"/>
    <p:sldId id="311" r:id="rId12"/>
    <p:sldId id="313" r:id="rId13"/>
    <p:sldId id="321" r:id="rId14"/>
    <p:sldId id="306" r:id="rId15"/>
    <p:sldId id="299" r:id="rId16"/>
    <p:sldId id="320" r:id="rId17"/>
    <p:sldId id="308" r:id="rId18"/>
    <p:sldId id="300" r:id="rId19"/>
    <p:sldId id="317" r:id="rId20"/>
    <p:sldId id="324" r:id="rId21"/>
    <p:sldId id="304" r:id="rId22"/>
    <p:sldId id="325" r:id="rId23"/>
    <p:sldId id="302" r:id="rId24"/>
    <p:sldId id="301" r:id="rId25"/>
    <p:sldId id="326" r:id="rId26"/>
    <p:sldId id="327" r:id="rId27"/>
    <p:sldId id="328" r:id="rId28"/>
    <p:sldId id="329" r:id="rId29"/>
  </p:sldIdLst>
  <p:sldSz cx="12192000" cy="6858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Outfit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geIB0ikBHG4fWLsoKWJM+vqIsM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65A4"/>
    <a:srgbClr val="729FCF"/>
    <a:srgbClr val="D1D8E9"/>
    <a:srgbClr val="D3D1CD"/>
    <a:srgbClr val="AADCF7"/>
    <a:srgbClr val="152F4E"/>
    <a:srgbClr val="385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191590-A227-4186-80CC-D536AD8FFD20}">
  <a:tblStyle styleId="{8D191590-A227-4186-80CC-D536AD8FFD2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85593" autoAdjust="0"/>
  </p:normalViewPr>
  <p:slideViewPr>
    <p:cSldViewPr snapToGrid="0">
      <p:cViewPr>
        <p:scale>
          <a:sx n="100" d="100"/>
          <a:sy n="100" d="100"/>
        </p:scale>
        <p:origin x="110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83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783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874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877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599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9015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5032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981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506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93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66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268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97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4504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582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375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486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086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noProof="0"/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0" y="3617414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noProof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1775AFA9-22ED-C064-5A60-41470C086C6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49C9D-9F04-4A4F-B6F2-F7F008AB6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05781E-CF56-F03D-635C-36D9F135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13/10/2025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DC84D-CEBC-D1BA-90AD-66F0F12A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Low Level Radiofrequency Workshop 2025 - P. Solans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F3A96-7ABE-0F06-316F-C5016CFB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AA1A-CBC6-4975-8533-72A20446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5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CE3D59-B18F-4BE0-97CF-753A2D73E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77142-5A77-4973-ACF6-43C443AF417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238" y="2481538"/>
            <a:ext cx="6158498" cy="3355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27635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BC524-6028-476A-AFF0-B0874FA82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D91B26-6DC9-4AED-AE6F-EC0C52C9A9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3477102"/>
            <a:ext cx="6158498" cy="23286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6734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152F4E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69901-1FAA-43B2-8B96-7C1D905E7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8D22A3-53EE-4F62-90B7-9A39393BD4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8805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BC63D9-016D-4F11-83BB-53D1C3BE7C5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26008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52025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BFEC6-B547-4585-92EC-40BD44792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86" y="2162305"/>
            <a:ext cx="3178800" cy="158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1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297C4FA2-4E85-1FDD-0369-7305884507CB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33871-426E-4C9A-BA51-C7342CA040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780" y="1065955"/>
            <a:ext cx="2689200" cy="13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94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0DA85410-610C-A5B5-AF2D-DAB92A03AD3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C5FB56A6-9067-43C3-C0D1-5101AE363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ACCF0-FA20-4E8A-920E-333FAB3C4B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1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5BC38C54-B889-5384-4B9C-C10C6839F3C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101BD4F-55A1-4CEE-FD7C-13E86B8D2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CCB70-9C87-4ED8-A930-7D5766E3E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34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C97CCA8B-F6BE-60EF-6BAB-078D78C3C19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81554-5866-4FC2-B0CE-9C0315F3A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C8FA68-AE4A-4692-A18B-760ECB99B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906" y="3433357"/>
            <a:ext cx="5108094" cy="2283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01025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40EDE541-EA8C-A46A-AD1D-9741F2E254F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BBDA6-C914-4E88-8D2B-04CE07777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B56DFD-4E74-4167-9F82-7A6B5689A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26" y="2892169"/>
            <a:ext cx="10201031" cy="1939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64577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3E1B29AA-D0A7-C1DC-8351-5A131F5AEF6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31264-5EDA-4D6E-9E67-DCC3930F2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E2E88B-A5CB-4A63-B27B-F744A9B3E0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39" y="2588470"/>
            <a:ext cx="4909118" cy="31857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6539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userDrawn="1">
  <p:cSld name="Blanc11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noProof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EFCEF1BB-9B7E-0305-3CC3-5BC500E760D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B8BEA9-D5F8-4A8F-BB45-50351B9FCE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4747186" cy="4284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12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10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3"/>
            <a:r>
              <a:rPr lang="en-GB" noProof="0" dirty="0"/>
              <a:t>Third level</a:t>
            </a:r>
          </a:p>
          <a:p>
            <a:pPr lvl="4"/>
            <a:r>
              <a:rPr lang="en-GB" noProof="0" dirty="0"/>
              <a:t>Fourth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87B39-9C37-D355-F1C4-10ECFDCDED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3236" y="275629"/>
            <a:ext cx="1659600" cy="20790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F56D9-4816-CB47-370C-C7473F734DA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B96F4-CFA9-D176-8FA9-E778A8EEDC2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E40AB-7B37-791D-6CDE-9F8424AB7B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01CBFC44-D4E5-932E-75C9-8A830AC788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3F911-6766-4A49-AFD8-88F7EB5D9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612B37-5028-4366-AC92-25F2B8E22FE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40" y="2481535"/>
            <a:ext cx="6158498" cy="32969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26038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1;p4">
            <a:extLst>
              <a:ext uri="{FF2B5EF4-FFF2-40B4-BE49-F238E27FC236}">
                <a16:creationId xmlns:a16="http://schemas.microsoft.com/office/drawing/2014/main" id="{A81214C4-6C5F-1520-096C-ABE730BD1CD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DA0F90-08CD-4207-B6E1-0CD24D0522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5AFE1C-DF7F-46AD-95EB-68F9CEB9E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38" y="3429000"/>
            <a:ext cx="6158498" cy="2349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08285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D1D8E9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6C3B8-2D24-4B3C-9A4D-A14F384F0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3BE83A-AFDD-46CF-88B8-9A0638A1ED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2185415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4D6B42-91EC-4026-AFEF-41BF35180E7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1077" y="2171917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17203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2F4E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D89664-1652-4B56-9B2F-9E5CBBF2F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69" y="2199011"/>
            <a:ext cx="3078000" cy="153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9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1CD4A-07C2-4629-9AC3-E332439265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580" y="991311"/>
            <a:ext cx="2775600" cy="13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357337F3-FB3A-5D7E-5763-99EDEBD76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6C9A4-4976-45A0-8F18-921FCAACB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14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" name="Google Shape;140;p63">
            <a:extLst>
              <a:ext uri="{FF2B5EF4-FFF2-40B4-BE49-F238E27FC236}">
                <a16:creationId xmlns:a16="http://schemas.microsoft.com/office/drawing/2014/main" id="{13950A54-5FBA-369E-8A6E-E43B8301E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22BC1-A229-4A21-9D3F-EA6E6158B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8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D52A0-AEE7-4D7D-8F4F-53359CA40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A4EAD-5C01-4739-976B-285F6E47D2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7904" y="3429000"/>
            <a:ext cx="5102258" cy="22986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6193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C7C39-27C0-4075-A4CC-101DBE0CC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8A60AF-CC64-4785-B725-43193F63EF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5889" y="2891184"/>
            <a:ext cx="10204520" cy="1924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2429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116A6-2567-4E24-86CE-9BDAF9C83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7F03CB-7E44-4537-A852-6F5DA0A058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3" y="2592730"/>
            <a:ext cx="4905625" cy="314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0995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2F4E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5C59E-62F3-44F8-B06D-E7755EC05B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69" y="2199011"/>
            <a:ext cx="3078000" cy="153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87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74345-E0DC-4693-9FCB-ECB9BF290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DCA41-637F-470C-BF9E-B30863C044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1" y="2481538"/>
            <a:ext cx="6158498" cy="3355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650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A17462-EA37-4BB0-A471-278289E50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0CB69E-EE74-4B43-A7D7-17DE1898FE7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3477102"/>
            <a:ext cx="6158498" cy="23286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79425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3858A4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77B66-C851-4CE9-8E13-2C3866652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986D75-5B45-43F2-A6A8-719FCE639E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8805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52A3D2-4656-48ED-8DD6-68CE419CBC5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26008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2894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A14B647F-6BE8-AF25-1199-00605F2EF23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015" y="2076905"/>
            <a:ext cx="3179966" cy="168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1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791EF-16B2-4B2F-9955-3F755DE37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580" y="991311"/>
            <a:ext cx="2775600" cy="13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25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AF67AD8-97CA-74F7-825E-D94F456C2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39B98-B4C9-45D3-904A-EE0FC4CFC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59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D7CDD5B9-1438-6450-C41C-225D1BDD7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69BB1-6CE9-4049-B785-4169621C53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1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29498-33E8-4BE1-9ED1-5850F71B17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E02A64-C600-4F0D-90C4-CA0DD25694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7904" y="3268980"/>
            <a:ext cx="3826698" cy="24587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3970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245C2-FA48-489E-8A9A-0575E0D770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ACC073-5A9C-4967-89E5-1291551CF7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5889" y="2891184"/>
            <a:ext cx="10204520" cy="1924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14303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10FFA8-09E4-4994-AC62-28B596828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8AA7AC-98B5-4CE7-A9B9-785889715A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3" y="2592730"/>
            <a:ext cx="4905625" cy="314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4759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2BA2C-984B-A1C7-29F5-42ABE412F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307D4-0D23-6758-1219-43234AA80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33AA6-915A-1963-D4EE-E8DAC33435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s-ES"/>
              <a:t>13/10/2025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F4355-F50E-579E-E4A2-5CBE002B7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Low Level Radiofrequency Workshop 2025 - P. Solans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2CB44-A7C2-44EC-2CE3-ED8E704F5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74AA1A-CBC6-4975-8533-72A20446FF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59" r:id="rId2"/>
    <p:sldLayoutId id="2147483735" r:id="rId3"/>
    <p:sldLayoutId id="214748372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hshaker@cells.e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184AA-E881-3FB9-8C20-CEC523F9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Development of new DLLRF for ALBA and ALBA II, for the main and the 3</a:t>
            </a:r>
            <a:r>
              <a:rPr lang="en-US" sz="3600" baseline="30000" dirty="0"/>
              <a:t>rd</a:t>
            </a:r>
            <a:r>
              <a:rPr lang="en-US" sz="3600" dirty="0"/>
              <a:t> harmonic RF systems.</a:t>
            </a:r>
          </a:p>
        </p:txBody>
      </p:sp>
      <p:pic>
        <p:nvPicPr>
          <p:cNvPr id="5" name="Marcador de posición de imagen 8" descr="Un tren en las vias de tren&#10;&#10;Descripción generada automáticamente con confianza media">
            <a:extLst>
              <a:ext uri="{FF2B5EF4-FFF2-40B4-BE49-F238E27FC236}">
                <a16:creationId xmlns:a16="http://schemas.microsoft.com/office/drawing/2014/main" id="{F93C575B-596E-73D6-C4A0-DBA3FA6437D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" b="114"/>
          <a:stretch>
            <a:fillRect/>
          </a:stretch>
        </p:blipFill>
        <p:spPr>
          <a:xfrm>
            <a:off x="0" y="3617913"/>
            <a:ext cx="12204700" cy="2660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4E39EC-A5F1-0AE0-32D4-BDD343E46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13/10/2025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54E5E5-7061-4C4C-1C71-E363A7EA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Low Level Radiofrequency Workshop 2025 - P. Solans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4984334-5CE2-4B86-CC3A-F2E23665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AA1A-CBC6-4975-8533-72A20446FF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3335C1F-B308-FEF4-B638-D089D552067C}"/>
              </a:ext>
            </a:extLst>
          </p:cNvPr>
          <p:cNvGrpSpPr/>
          <p:nvPr/>
        </p:nvGrpSpPr>
        <p:grpSpPr>
          <a:xfrm>
            <a:off x="1720305" y="3429000"/>
            <a:ext cx="4135789" cy="2927349"/>
            <a:chOff x="1310111" y="3198366"/>
            <a:chExt cx="4512410" cy="319392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08842D-CBEA-FE7C-596E-54273056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29" t="1570" r="1127" b="2643"/>
            <a:stretch/>
          </p:blipFill>
          <p:spPr>
            <a:xfrm>
              <a:off x="1310111" y="3198366"/>
              <a:ext cx="4512410" cy="319392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584A6A-C828-8F24-C10B-5ECCA228112C}"/>
                </a:ext>
              </a:extLst>
            </p:cNvPr>
            <p:cNvSpPr/>
            <p:nvPr/>
          </p:nvSpPr>
          <p:spPr>
            <a:xfrm>
              <a:off x="4812632" y="4600877"/>
              <a:ext cx="1009889" cy="1755474"/>
            </a:xfrm>
            <a:prstGeom prst="rect">
              <a:avLst/>
            </a:prstGeom>
            <a:solidFill>
              <a:srgbClr val="D3D1CD"/>
            </a:solidFill>
            <a:ln>
              <a:solidFill>
                <a:srgbClr val="D3D1C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5090518-9A86-0558-6670-0A1419F5FA66}"/>
              </a:ext>
            </a:extLst>
          </p:cNvPr>
          <p:cNvSpPr/>
          <p:nvPr/>
        </p:nvSpPr>
        <p:spPr>
          <a:xfrm>
            <a:off x="1687725" y="3428999"/>
            <a:ext cx="1137413" cy="438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E98634-76E7-ED0D-F7A0-BED614AC3BA8}"/>
              </a:ext>
            </a:extLst>
          </p:cNvPr>
          <p:cNvCxnSpPr>
            <a:cxnSpLocks/>
            <a:stCxn id="22" idx="3"/>
            <a:endCxn id="18" idx="1"/>
          </p:cNvCxnSpPr>
          <p:nvPr/>
        </p:nvCxnSpPr>
        <p:spPr>
          <a:xfrm flipV="1">
            <a:off x="1041135" y="3648075"/>
            <a:ext cx="646590" cy="46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7CF721F-EFD1-719D-B4D2-36146BC81CF6}"/>
              </a:ext>
            </a:extLst>
          </p:cNvPr>
          <p:cNvSpPr txBox="1"/>
          <p:nvPr/>
        </p:nvSpPr>
        <p:spPr>
          <a:xfrm>
            <a:off x="567929" y="349882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MO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A79D11-5F40-7393-E84A-EB964A7C5C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10360064" cy="5072735"/>
          </a:xfrm>
        </p:spPr>
        <p:txBody>
          <a:bodyPr>
            <a:normAutofit/>
          </a:bodyPr>
          <a:lstStyle/>
          <a:p>
            <a:r>
              <a:rPr lang="en-GB" dirty="0" err="1"/>
              <a:t>CfT</a:t>
            </a:r>
            <a:r>
              <a:rPr lang="en-GB" dirty="0"/>
              <a:t> awarded to SAFRAN for custom made design and manufacture of LLRF for fundamental and harmonic systems including: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uTCA</a:t>
            </a:r>
            <a:r>
              <a:rPr lang="en-GB" dirty="0"/>
              <a:t> platform NATIVE-R2 Chassis.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SoC Zynq </a:t>
            </a:r>
            <a:r>
              <a:rPr lang="en-GB" dirty="0" err="1"/>
              <a:t>UltraScale</a:t>
            </a:r>
            <a:r>
              <a:rPr lang="en-GB" dirty="0"/>
              <a:t>+ FPGA from Xilinx.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20x ADC: 250 MSPS and 16 bit (P</a:t>
            </a:r>
            <a:r>
              <a:rPr lang="en-GB" baseline="-25000" dirty="0"/>
              <a:t>IN,MAX</a:t>
            </a:r>
            <a:r>
              <a:rPr lang="en-GB" dirty="0"/>
              <a:t>: 10 dBm).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4x DAC: 2.5 GSPS and 16 bit (P</a:t>
            </a:r>
            <a:r>
              <a:rPr lang="en-GB" baseline="-25000" dirty="0"/>
              <a:t>OUT,MAX</a:t>
            </a:r>
            <a:r>
              <a:rPr lang="en-GB" dirty="0"/>
              <a:t>: 8 dBm 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64x GPIO.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 GB DDR4 memory for postmortem analysis: 32 bits @ 160 </a:t>
            </a:r>
            <a:r>
              <a:rPr lang="en-GB" dirty="0" err="1"/>
              <a:t>MHz.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ighlight>
                  <a:srgbClr val="FFFF00"/>
                </a:highlight>
              </a:rPr>
              <a:t>Down/up conversion: IF = 250 Mhz.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External reference: Master oscillator.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4FC6F-F0B1-5494-01F4-A6429D0E7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Hardware: 1.5 GHz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73408-78A3-BCFC-69C0-6E999233C87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E712F-3C9B-18B0-0DF6-1326F57C63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C63B5-8159-5704-A44A-874D8E4486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10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DF73B-3CD7-CFFC-C882-0AC701489B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221"/>
          <a:stretch/>
        </p:blipFill>
        <p:spPr>
          <a:xfrm>
            <a:off x="6676068" y="3429000"/>
            <a:ext cx="3725203" cy="2920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55F611-DDB2-5BFC-611B-BCDBE648F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212" y="2426927"/>
            <a:ext cx="3490775" cy="740094"/>
          </a:xfrm>
          <a:prstGeom prst="rect">
            <a:avLst/>
          </a:prstGeom>
        </p:spPr>
      </p:pic>
      <p:pic>
        <p:nvPicPr>
          <p:cNvPr id="5122" name="Picture 2" descr="Safran Electronics &amp; Defense Spain - Andalucía Aerospace">
            <a:extLst>
              <a:ext uri="{FF2B5EF4-FFF2-40B4-BE49-F238E27FC236}">
                <a16:creationId xmlns:a16="http://schemas.microsoft.com/office/drawing/2014/main" id="{8F51E2B0-9189-F353-60D1-93803CFFC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t="19542" r="6783" b="20366"/>
          <a:stretch/>
        </p:blipFill>
        <p:spPr bwMode="auto">
          <a:xfrm>
            <a:off x="6865212" y="1646059"/>
            <a:ext cx="3490775" cy="83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1BB3FE-92B8-3437-B205-2DB8C6F8D71B}"/>
              </a:ext>
            </a:extLst>
          </p:cNvPr>
          <p:cNvSpPr txBox="1"/>
          <p:nvPr/>
        </p:nvSpPr>
        <p:spPr>
          <a:xfrm>
            <a:off x="3205448" y="6305121"/>
            <a:ext cx="8835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/>
              <a:t>AMC </a:t>
            </a:r>
            <a:r>
              <a:rPr lang="es-ES" sz="1000" b="1" dirty="0" err="1"/>
              <a:t>Board</a:t>
            </a:r>
            <a:endParaRPr lang="en-GB" sz="1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70DEAC-1726-8513-7AD9-CAB23FB943A3}"/>
              </a:ext>
            </a:extLst>
          </p:cNvPr>
          <p:cNvSpPr txBox="1"/>
          <p:nvPr/>
        </p:nvSpPr>
        <p:spPr>
          <a:xfrm>
            <a:off x="8104094" y="6356350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/>
              <a:t>RTM </a:t>
            </a:r>
            <a:r>
              <a:rPr lang="es-ES" sz="1000" b="1" dirty="0" err="1"/>
              <a:t>Board</a:t>
            </a:r>
            <a:endParaRPr lang="en-GB" sz="1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5EDDD-638E-4015-F49B-C5D5C613AF95}"/>
              </a:ext>
            </a:extLst>
          </p:cNvPr>
          <p:cNvSpPr txBox="1"/>
          <p:nvPr/>
        </p:nvSpPr>
        <p:spPr>
          <a:xfrm>
            <a:off x="8104093" y="3089805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err="1"/>
              <a:t>uTCA</a:t>
            </a:r>
            <a:r>
              <a:rPr lang="es-ES" sz="1000" b="1" dirty="0"/>
              <a:t> </a:t>
            </a:r>
            <a:r>
              <a:rPr lang="es-ES" sz="1000" b="1" dirty="0" err="1"/>
              <a:t>chassis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401972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F3617-FB09-4478-5087-7DA78AAD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Hardware: 1.5 GHz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F4188-C5AE-6676-31B9-F31BD265549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Downconversion</a:t>
            </a:r>
            <a:r>
              <a:rPr lang="en-US" dirty="0"/>
              <a:t> to IF=250 MHz in harmonic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= 500 MHz avoided due to undesired coupling.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6C4FB-D6A9-07C1-36F4-2D71946BD86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7A37-C9B7-C372-925A-7381C7FD0F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7DB49-7C2D-74B9-ECF3-03B8DF129C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11</a:t>
            </a:fld>
            <a:endParaRPr lang="en-GB" noProof="0" dirty="0"/>
          </a:p>
        </p:txBody>
      </p:sp>
      <p:graphicFrame>
        <p:nvGraphicFramePr>
          <p:cNvPr id="10" name="Google Shape;292;p3">
            <a:extLst>
              <a:ext uri="{FF2B5EF4-FFF2-40B4-BE49-F238E27FC236}">
                <a16:creationId xmlns:a16="http://schemas.microsoft.com/office/drawing/2014/main" id="{2AC9B761-917E-B9DC-F424-B54412C791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831232"/>
              </p:ext>
            </p:extLst>
          </p:nvPr>
        </p:nvGraphicFramePr>
        <p:xfrm>
          <a:off x="1842992" y="4236346"/>
          <a:ext cx="3663316" cy="1219200"/>
        </p:xfrm>
        <a:graphic>
          <a:graphicData uri="http://schemas.openxmlformats.org/drawingml/2006/table">
            <a:tbl>
              <a:tblPr firstRow="1" bandRow="1">
                <a:noFill/>
                <a:tableStyleId>{8D191590-A227-4186-80CC-D536AD8FFD20}</a:tableStyleId>
              </a:tblPr>
              <a:tblGrid>
                <a:gridCol w="1159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305">
                  <a:extLst>
                    <a:ext uri="{9D8B030D-6E8A-4147-A177-3AD203B41FA5}">
                      <a16:colId xmlns:a16="http://schemas.microsoft.com/office/drawing/2014/main" val="262735759"/>
                    </a:ext>
                  </a:extLst>
                </a:gridCol>
              </a:tblGrid>
              <a:tr h="129061">
                <a:tc>
                  <a:txBody>
                    <a:bodyPr/>
                    <a:lstStyle/>
                    <a:p>
                      <a:r>
                        <a:rPr lang="en-GB" sz="1400" b="1" dirty="0"/>
                        <a:t>Channel</a:t>
                      </a:r>
                    </a:p>
                  </a:txBody>
                  <a:tcPr>
                    <a:solidFill>
                      <a:srgbClr val="3858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Amp (%)</a:t>
                      </a:r>
                    </a:p>
                  </a:txBody>
                  <a:tcPr>
                    <a:solidFill>
                      <a:srgbClr val="3858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Phase (</a:t>
                      </a:r>
                      <a:r>
                        <a:rPr lang="en-GB" sz="1400" b="1" dirty="0" err="1"/>
                        <a:t>Deg</a:t>
                      </a:r>
                      <a:r>
                        <a:rPr lang="en-GB" sz="1400" b="1" dirty="0"/>
                        <a:t>)</a:t>
                      </a:r>
                    </a:p>
                  </a:txBody>
                  <a:tcPr>
                    <a:solidFill>
                      <a:srgbClr val="3858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dirty="0"/>
                        <a:t>ADC0 (ref.)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0,041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0,028 (500 MHz)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dirty="0"/>
                        <a:t>ADC1-9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0,026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0,047 (1,5 GHz)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dirty="0"/>
                        <a:t>DAC1-2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0,023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0,028 (1,5 GHz)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763E61C-3C25-B6A8-AB56-60D5DBA692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/>
        </p:blipFill>
        <p:spPr>
          <a:xfrm>
            <a:off x="6979434" y="1496346"/>
            <a:ext cx="4171950" cy="34459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503A95-9DE9-6BDC-6B28-0A8D6C2933D1}"/>
              </a:ext>
            </a:extLst>
          </p:cNvPr>
          <p:cNvSpPr txBox="1"/>
          <p:nvPr/>
        </p:nvSpPr>
        <p:spPr>
          <a:xfrm>
            <a:off x="7521556" y="4939379"/>
            <a:ext cx="30877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Amplitude and phase precision measurements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71D3E-CB48-0AF2-A10A-1F8711CA3F08}"/>
              </a:ext>
            </a:extLst>
          </p:cNvPr>
          <p:cNvSpPr txBox="1"/>
          <p:nvPr/>
        </p:nvSpPr>
        <p:spPr>
          <a:xfrm>
            <a:off x="2852951" y="4010889"/>
            <a:ext cx="1643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ADC and DAC precision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F0BAD5-3001-5534-E148-E66097F939A1}"/>
                  </a:ext>
                </a:extLst>
              </p:cNvPr>
              <p:cNvSpPr txBox="1"/>
              <p:nvPr/>
            </p:nvSpPr>
            <p:spPr>
              <a:xfrm>
                <a:off x="1991465" y="2714424"/>
                <a:ext cx="3366371" cy="346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𝐴𝐷𝐶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b>
                        <m:sSub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𝑅𝐸𝐹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·250 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=133.33 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F0BAD5-3001-5534-E148-E66097F93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465" y="2714424"/>
                <a:ext cx="3366371" cy="346890"/>
              </a:xfrm>
              <a:prstGeom prst="rect">
                <a:avLst/>
              </a:prstGeom>
              <a:blipFill>
                <a:blip r:embed="rId4"/>
                <a:stretch>
                  <a:fillRect t="-1754" b="-1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78CCC43-DC10-E509-81EC-099C27BA2D52}"/>
              </a:ext>
            </a:extLst>
          </p:cNvPr>
          <p:cNvGrpSpPr/>
          <p:nvPr/>
        </p:nvGrpSpPr>
        <p:grpSpPr>
          <a:xfrm>
            <a:off x="1472696" y="2077629"/>
            <a:ext cx="4403909" cy="520070"/>
            <a:chOff x="1403615" y="2437377"/>
            <a:chExt cx="4403909" cy="5200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1F15BDE-CDF6-849D-011D-6BD0877DCE1C}"/>
                    </a:ext>
                  </a:extLst>
                </p:cNvPr>
                <p:cNvSpPr txBox="1"/>
                <p:nvPr/>
              </p:nvSpPr>
              <p:spPr>
                <a:xfrm>
                  <a:off x="1403615" y="2437946"/>
                  <a:ext cx="2255297" cy="5195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sSub>
                              <m:sSubPr>
                                <m:ctrlP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·</m:t>
                            </m:r>
                            <m:func>
                              <m:funcPr>
                                <m:ctrlP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s-ES" sz="12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s-E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</a:rPr>
                                      <m:t>·2</m:t>
                                    </m:r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·</m:t>
                                    </m:r>
                                    <m:f>
                                      <m:fPr>
                                        <m:ctrlPr>
                                          <a:rPr lang="es-E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num>
                                      <m:den>
                                        <m:r>
                                          <a:rPr lang="es-E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nary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1F15BDE-CDF6-849D-011D-6BD0877DCE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3615" y="2437946"/>
                  <a:ext cx="2255297" cy="51950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94EF777-ED36-66FA-C750-A838975D62B8}"/>
                    </a:ext>
                  </a:extLst>
                </p:cNvPr>
                <p:cNvSpPr txBox="1"/>
                <p:nvPr/>
              </p:nvSpPr>
              <p:spPr>
                <a:xfrm>
                  <a:off x="3512665" y="2437377"/>
                  <a:ext cx="2294859" cy="5195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sSub>
                              <m:sSubPr>
                                <m:ctrlP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·</m:t>
                            </m:r>
                            <m:func>
                              <m:funcPr>
                                <m:ctrlP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s-ES" sz="1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s-E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sz="1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s-ES" sz="1200" i="1">
                                        <a:latin typeface="Cambria Math" panose="02040503050406030204" pitchFamily="18" charset="0"/>
                                      </a:rPr>
                                      <m:t>·2</m:t>
                                    </m:r>
                                    <m:r>
                                      <a:rPr lang="es-E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s-E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·</m:t>
                                    </m:r>
                                    <m:f>
                                      <m:fPr>
                                        <m:ctrlPr>
                                          <a:rPr lang="es-E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num>
                                      <m:den>
                                        <m:r>
                                          <a:rPr lang="es-E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nary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94EF777-ED36-66FA-C750-A838975D62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2665" y="2437377"/>
                  <a:ext cx="2294859" cy="5195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8E535C-969F-4486-4CE1-6E1AD426551C}"/>
                  </a:ext>
                </a:extLst>
              </p:cNvPr>
              <p:cNvSpPr txBox="1"/>
              <p:nvPr/>
            </p:nvSpPr>
            <p:spPr>
              <a:xfrm>
                <a:off x="2397955" y="3178038"/>
                <a:ext cx="2553391" cy="351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𝐼𝑄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</m:num>
                        <m:den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250 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𝑀𝐻𝑧</m:t>
                          </m:r>
                        </m:num>
                        <m:den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=16.66 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8E535C-969F-4486-4CE1-6E1AD4265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955" y="3178038"/>
                <a:ext cx="2553391" cy="351058"/>
              </a:xfrm>
              <a:prstGeom prst="rect">
                <a:avLst/>
              </a:prstGeom>
              <a:blipFill>
                <a:blip r:embed="rId7"/>
                <a:stretch>
                  <a:fillRect t="-5172" b="-15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4319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8C153-B5F7-91F3-011A-2041D7D5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HARDWARE: GPIO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6EF00-5DB7-B9D4-F524-FBAF2C8C34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7616864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Front panel high density THT D-Type connector for 32 GPIO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 and direction controlled by FPGA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3,3 V auxiliar voltage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 Patch Panel as interface between FPGA DIO and RF auxiliaries</a:t>
            </a:r>
          </a:p>
          <a:p>
            <a:pPr marL="457200" lvl="1" indent="-285750"/>
            <a:r>
              <a:rPr lang="en-US" dirty="0"/>
              <a:t>Cavity plunger, interlock, timing trigger for Trip compensation, automatic conditioning,…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5E076-B623-2A57-B840-446A8CADF94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23963-33A5-A52F-3AF1-41D497DB343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F86EE-9D1B-3237-CF7F-FDB9ABC9E4F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12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523A7-3C25-0585-2E09-B7E4CF423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384" t="65006"/>
          <a:stretch/>
        </p:blipFill>
        <p:spPr>
          <a:xfrm>
            <a:off x="8086725" y="1355497"/>
            <a:ext cx="2810086" cy="1132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9F8D3D-4F30-C907-3625-0B48FBA29F8B}"/>
              </a:ext>
            </a:extLst>
          </p:cNvPr>
          <p:cNvSpPr txBox="1"/>
          <p:nvPr/>
        </p:nvSpPr>
        <p:spPr>
          <a:xfrm>
            <a:off x="5465057" y="6166789"/>
            <a:ext cx="12618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GPIO Patch Panel</a:t>
            </a:r>
          </a:p>
        </p:txBody>
      </p:sp>
      <p:pic>
        <p:nvPicPr>
          <p:cNvPr id="13" name="Picture 12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30C4CA59-3C2E-B81B-072C-1C0D107121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336" b="10633"/>
          <a:stretch/>
        </p:blipFill>
        <p:spPr>
          <a:xfrm>
            <a:off x="2861354" y="2552056"/>
            <a:ext cx="6121873" cy="363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61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AA62F-C816-4134-5CEE-58C9634C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HARDWARE: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3A563-AB02-2B21-4513-7D92C341C9D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5" y="1355497"/>
            <a:ext cx="7386589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Fundamental LLRF system has been replaced already in all the 6x ALBA cavities.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E0E58-888C-07A5-553D-DE1FEE4634A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D2897-5009-7450-B2E8-B08291EB90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622-FCFF-8C3C-10E8-35A19CE46B4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13</a:t>
            </a:fld>
            <a:endParaRPr lang="en-GB" noProof="0" dirty="0"/>
          </a:p>
        </p:txBody>
      </p:sp>
      <p:pic>
        <p:nvPicPr>
          <p:cNvPr id="13" name="Picture 12" descr="A stack of black and white boxes&#10;&#10;AI-generated content may be incorrect.">
            <a:extLst>
              <a:ext uri="{FF2B5EF4-FFF2-40B4-BE49-F238E27FC236}">
                <a16:creationId xmlns:a16="http://schemas.microsoft.com/office/drawing/2014/main" id="{E810C9D7-D24B-7AED-81FB-5357066FD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96" y="1936404"/>
            <a:ext cx="6583912" cy="3703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357B5-7BF8-399C-6F2A-68E6915DF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54" y="1931650"/>
            <a:ext cx="1669661" cy="3713195"/>
          </a:xfrm>
          <a:prstGeom prst="rect">
            <a:avLst/>
          </a:prstGeom>
        </p:spPr>
      </p:pic>
      <p:pic>
        <p:nvPicPr>
          <p:cNvPr id="9" name="Picture 8" descr="A red and black computer tower&#10;&#10;AI-generated content may be incorrect.">
            <a:extLst>
              <a:ext uri="{FF2B5EF4-FFF2-40B4-BE49-F238E27FC236}">
                <a16:creationId xmlns:a16="http://schemas.microsoft.com/office/drawing/2014/main" id="{355D7F7D-FEFA-EA00-9D20-CB6B8EC744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006" t="9785" r="26229" b="24122"/>
          <a:stretch/>
        </p:blipFill>
        <p:spPr>
          <a:xfrm>
            <a:off x="9528600" y="1936405"/>
            <a:ext cx="1669661" cy="3717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6115E4-9B4E-120F-2E71-2FEDD0E04EB1}"/>
              </a:ext>
            </a:extLst>
          </p:cNvPr>
          <p:cNvSpPr txBox="1"/>
          <p:nvPr/>
        </p:nvSpPr>
        <p:spPr>
          <a:xfrm>
            <a:off x="2367085" y="5644117"/>
            <a:ext cx="2839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/>
              <a:t>cPCI</a:t>
            </a:r>
            <a:r>
              <a:rPr lang="en-US" sz="1000" b="1" dirty="0"/>
              <a:t> and analogue crates removed from 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6B9D44-808B-BC30-C745-85BE72A7D1F1}"/>
              </a:ext>
            </a:extLst>
          </p:cNvPr>
          <p:cNvSpPr txBox="1"/>
          <p:nvPr/>
        </p:nvSpPr>
        <p:spPr>
          <a:xfrm>
            <a:off x="7737965" y="5649107"/>
            <a:ext cx="113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Before upgrade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6E419-35F2-2D5B-3A4B-7C3AE6E3659D}"/>
              </a:ext>
            </a:extLst>
          </p:cNvPr>
          <p:cNvSpPr txBox="1"/>
          <p:nvPr/>
        </p:nvSpPr>
        <p:spPr>
          <a:xfrm>
            <a:off x="9855347" y="5636756"/>
            <a:ext cx="10246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After upgrade</a:t>
            </a:r>
          </a:p>
        </p:txBody>
      </p:sp>
    </p:spTree>
    <p:extLst>
      <p:ext uri="{BB962C8B-B14F-4D97-AF65-F5344CB8AC3E}">
        <p14:creationId xmlns:p14="http://schemas.microsoft.com/office/powerpoint/2010/main" val="2484906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E0F2C-2689-8B05-7C54-E865B467B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E5694-728F-31C3-19AC-41EF5DBADB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10360064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SAFRAN provided Device Server generator code and ALBA developed the Graphical User Interface.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DS and GUI are autogenerated from YAML files and allows fast generation in case of new settings or diagnostics are needed.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6F776-EB25-4FC5-D6A9-F793A6F85E4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DAA09-86F2-F5AA-3ED6-29C4C7DE1A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F8E00-614D-D4C6-C7F7-6ED8816099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14</a:t>
            </a:fld>
            <a:endParaRPr lang="en-GB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CF3DD3-B81A-BC72-F0F5-F5829C551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344" y="2136548"/>
            <a:ext cx="7031311" cy="3660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EDCC18-C5B1-7A9E-4734-B544F86A9CAF}"/>
              </a:ext>
            </a:extLst>
          </p:cNvPr>
          <p:cNvSpPr txBox="1"/>
          <p:nvPr/>
        </p:nvSpPr>
        <p:spPr>
          <a:xfrm>
            <a:off x="5550842" y="5837190"/>
            <a:ext cx="1245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LLRF control GUI</a:t>
            </a:r>
          </a:p>
        </p:txBody>
      </p:sp>
    </p:spTree>
    <p:extLst>
      <p:ext uri="{BB962C8B-B14F-4D97-AF65-F5344CB8AC3E}">
        <p14:creationId xmlns:p14="http://schemas.microsoft.com/office/powerpoint/2010/main" val="1684672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4C13-B7A8-4D9E-0649-032E5C94A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Firmware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C0B6-08F9-4FC1-3275-BF30405984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5" y="1355497"/>
            <a:ext cx="4114801" cy="4284359"/>
          </a:xfrm>
        </p:spPr>
        <p:txBody>
          <a:bodyPr/>
          <a:lstStyle/>
          <a:p>
            <a:r>
              <a:rPr lang="en-US" dirty="0"/>
              <a:t>SAFRAN provided peripheral firmware controller needed to operate the system: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AXI register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GPIO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DMA (Postmortem)</a:t>
            </a:r>
          </a:p>
          <a:p>
            <a:endParaRPr lang="en-US" dirty="0"/>
          </a:p>
          <a:p>
            <a:r>
              <a:rPr lang="en-US" dirty="0"/>
              <a:t>Previous code adapted with modification in the interfaces with the peripheral controllers.</a:t>
            </a:r>
          </a:p>
          <a:p>
            <a:pPr marL="457200" lvl="1" indent="-28575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748EF-DEC5-4637-7ED7-473685BA88D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1884F-13E8-4FF2-90F9-60D7AFB35E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3D402-D21A-52A4-D71A-E28C52866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15</a:t>
            </a:fld>
            <a:endParaRPr lang="en-GB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C0E783-D51B-CEAD-8F96-907763941851}"/>
              </a:ext>
            </a:extLst>
          </p:cNvPr>
          <p:cNvGrpSpPr/>
          <p:nvPr/>
        </p:nvGrpSpPr>
        <p:grpSpPr>
          <a:xfrm>
            <a:off x="5082232" y="1281523"/>
            <a:ext cx="6858454" cy="4801888"/>
            <a:chOff x="5082232" y="1281523"/>
            <a:chExt cx="6858454" cy="48018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2DADAB3-62F3-B572-6A15-ABEBFA2940F5}"/>
                </a:ext>
              </a:extLst>
            </p:cNvPr>
            <p:cNvGrpSpPr/>
            <p:nvPr/>
          </p:nvGrpSpPr>
          <p:grpSpPr>
            <a:xfrm>
              <a:off x="5082232" y="1281523"/>
              <a:ext cx="6858454" cy="4801888"/>
              <a:chOff x="5082232" y="1281523"/>
              <a:chExt cx="6858454" cy="480188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BE98A70-F7CE-9664-8298-9FEFBCA40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2232" y="1281523"/>
                <a:ext cx="6858454" cy="4801888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63DEF94-81D5-9325-DFC6-CF8F3E65DE9A}"/>
                  </a:ext>
                </a:extLst>
              </p:cNvPr>
              <p:cNvSpPr/>
              <p:nvPr/>
            </p:nvSpPr>
            <p:spPr>
              <a:xfrm>
                <a:off x="5210175" y="1355497"/>
                <a:ext cx="885825" cy="349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B42C68-3883-C270-78B4-C71AC4D62831}"/>
                </a:ext>
              </a:extLst>
            </p:cNvPr>
            <p:cNvSpPr/>
            <p:nvPr/>
          </p:nvSpPr>
          <p:spPr>
            <a:xfrm>
              <a:off x="7928265" y="3782292"/>
              <a:ext cx="1268764" cy="13508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ALBA</a:t>
              </a:r>
            </a:p>
            <a:p>
              <a:pPr algn="ctr"/>
              <a:r>
                <a:rPr lang="es-ES" dirty="0"/>
                <a:t>FIRMWARE</a:t>
              </a:r>
              <a:endParaRPr lang="en-GB" dirty="0"/>
            </a:p>
          </p:txBody>
        </p:sp>
      </p:grp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FB1287B2-6C9C-B6EF-1E4B-20478B8F4F70}"/>
              </a:ext>
            </a:extLst>
          </p:cNvPr>
          <p:cNvSpPr/>
          <p:nvPr/>
        </p:nvSpPr>
        <p:spPr>
          <a:xfrm>
            <a:off x="8337574" y="3509353"/>
            <a:ext cx="124691" cy="272939"/>
          </a:xfrm>
          <a:prstGeom prst="upDownArrow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8680E156-BBCB-9255-340A-7EFF9A9D1078}"/>
              </a:ext>
            </a:extLst>
          </p:cNvPr>
          <p:cNvSpPr/>
          <p:nvPr/>
        </p:nvSpPr>
        <p:spPr>
          <a:xfrm>
            <a:off x="8809228" y="3509353"/>
            <a:ext cx="124691" cy="272939"/>
          </a:xfrm>
          <a:prstGeom prst="upDownArrow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DF11C6B0-C000-A887-32D9-5C9990051F05}"/>
              </a:ext>
            </a:extLst>
          </p:cNvPr>
          <p:cNvSpPr/>
          <p:nvPr/>
        </p:nvSpPr>
        <p:spPr>
          <a:xfrm rot="5400000">
            <a:off x="9343930" y="4325991"/>
            <a:ext cx="124691" cy="351746"/>
          </a:xfrm>
          <a:prstGeom prst="upDownArrow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6B2030EC-9AC2-5D32-DFCC-292B2E7B78D8}"/>
              </a:ext>
            </a:extLst>
          </p:cNvPr>
          <p:cNvSpPr/>
          <p:nvPr/>
        </p:nvSpPr>
        <p:spPr>
          <a:xfrm rot="5400000">
            <a:off x="7690027" y="3983074"/>
            <a:ext cx="124691" cy="351783"/>
          </a:xfrm>
          <a:prstGeom prst="upDownArrow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7E3972B1-4566-2C67-B969-9032081AEB19}"/>
              </a:ext>
            </a:extLst>
          </p:cNvPr>
          <p:cNvSpPr/>
          <p:nvPr/>
        </p:nvSpPr>
        <p:spPr>
          <a:xfrm rot="5400000">
            <a:off x="7690026" y="4824260"/>
            <a:ext cx="124691" cy="351782"/>
          </a:xfrm>
          <a:prstGeom prst="upDownArrow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193EE8-BFAE-DBF3-6E97-6B6C3663EE51}"/>
              </a:ext>
            </a:extLst>
          </p:cNvPr>
          <p:cNvSpPr txBox="1"/>
          <p:nvPr/>
        </p:nvSpPr>
        <p:spPr>
          <a:xfrm>
            <a:off x="7505913" y="5692000"/>
            <a:ext cx="19127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FIRMWARE general diagram</a:t>
            </a:r>
          </a:p>
        </p:txBody>
      </p:sp>
    </p:spTree>
    <p:extLst>
      <p:ext uri="{BB962C8B-B14F-4D97-AF65-F5344CB8AC3E}">
        <p14:creationId xmlns:p14="http://schemas.microsoft.com/office/powerpoint/2010/main" val="4008926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4C13-B7A8-4D9E-0649-032E5C94A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Firmware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C0B6-08F9-4FC1-3275-BF30405984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5" y="1355497"/>
            <a:ext cx="5938007" cy="4284359"/>
          </a:xfrm>
        </p:spPr>
        <p:txBody>
          <a:bodyPr/>
          <a:lstStyle/>
          <a:p>
            <a:r>
              <a:rPr lang="en-US" dirty="0"/>
              <a:t>All previous features developed by ALBA are available including: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Amplitude and phase loop (I controller).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Feedback (P-on-PV).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Trip Compensation.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Postmortem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Tuning and field flatness loop.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Parking and automatic recovery of the cavity after a trip.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748EF-DEC5-4637-7ED7-473685BA88D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1884F-13E8-4FF2-90F9-60D7AFB35E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3D402-D21A-52A4-D71A-E28C52866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16</a:t>
            </a:fld>
            <a:endParaRPr lang="en-GB" noProof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42685C-1328-CC22-5F34-96E0EFEEF6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07"/>
          <a:stretch/>
        </p:blipFill>
        <p:spPr>
          <a:xfrm>
            <a:off x="7076693" y="1142999"/>
            <a:ext cx="4427445" cy="4861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043090-6EC2-704C-2289-403A5DC06358}"/>
              </a:ext>
            </a:extLst>
          </p:cNvPr>
          <p:cNvSpPr txBox="1"/>
          <p:nvPr/>
        </p:nvSpPr>
        <p:spPr>
          <a:xfrm>
            <a:off x="838200" y="6136644"/>
            <a:ext cx="10204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00B0F0"/>
                </a:solidFill>
              </a:rPr>
              <a:t>P. Solans et al., "Digital direct RF feedback for beam loading reduction at ALBA", in LLRF WS, Gyeongju, South Korea,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28904-9E2B-EDC0-B564-FB41BC61A166}"/>
              </a:ext>
            </a:extLst>
          </p:cNvPr>
          <p:cNvSpPr txBox="1"/>
          <p:nvPr/>
        </p:nvSpPr>
        <p:spPr>
          <a:xfrm>
            <a:off x="2190466" y="5777329"/>
            <a:ext cx="27126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Feedback and trip compensation diagram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62EB4-E652-3BDC-DB77-6BBB004FAA4A}"/>
              </a:ext>
            </a:extLst>
          </p:cNvPr>
          <p:cNvSpPr txBox="1"/>
          <p:nvPr/>
        </p:nvSpPr>
        <p:spPr>
          <a:xfrm>
            <a:off x="8024684" y="5998145"/>
            <a:ext cx="2531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Postmortem data of trip compensation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1B3863-1718-B2FE-6E2A-9D099256731B}"/>
              </a:ext>
            </a:extLst>
          </p:cNvPr>
          <p:cNvSpPr/>
          <p:nvPr/>
        </p:nvSpPr>
        <p:spPr>
          <a:xfrm>
            <a:off x="950618" y="3744689"/>
            <a:ext cx="513518" cy="5135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3DED9B-E124-867E-C63E-BC6F6833B1EC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374640" y="4001448"/>
            <a:ext cx="575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2C41CB-9D27-62B1-660E-E13A53E3455C}"/>
              </a:ext>
            </a:extLst>
          </p:cNvPr>
          <p:cNvCxnSpPr>
            <a:cxnSpLocks/>
            <a:endCxn id="12" idx="4"/>
          </p:cNvCxnSpPr>
          <p:nvPr/>
        </p:nvCxnSpPr>
        <p:spPr>
          <a:xfrm flipV="1">
            <a:off x="1207377" y="4258207"/>
            <a:ext cx="0" cy="1484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DD264CC-1452-CAC8-F013-1432FB16C6FC}"/>
                  </a:ext>
                </a:extLst>
              </p:cNvPr>
              <p:cNvSpPr/>
              <p:nvPr/>
            </p:nvSpPr>
            <p:spPr>
              <a:xfrm>
                <a:off x="1789921" y="3744689"/>
                <a:ext cx="678532" cy="513518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DD264CC-1452-CAC8-F013-1432FB16C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921" y="3744689"/>
                <a:ext cx="678532" cy="513518"/>
              </a:xfrm>
              <a:prstGeom prst="rect">
                <a:avLst/>
              </a:prstGeom>
              <a:blipFill>
                <a:blip r:embed="rId4"/>
                <a:stretch>
                  <a:fillRect l="-13913" t="-56180" r="-57391" b="-104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6CEF7E47-A403-EFE4-D49A-65BD68C90908}"/>
              </a:ext>
            </a:extLst>
          </p:cNvPr>
          <p:cNvSpPr txBox="1"/>
          <p:nvPr/>
        </p:nvSpPr>
        <p:spPr>
          <a:xfrm>
            <a:off x="886666" y="3846660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+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8ED8A8-0BEB-6241-F3FC-8B2DABECA7AB}"/>
              </a:ext>
            </a:extLst>
          </p:cNvPr>
          <p:cNvSpPr txBox="1"/>
          <p:nvPr/>
        </p:nvSpPr>
        <p:spPr>
          <a:xfrm>
            <a:off x="1080167" y="4027495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-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54B5BBB-CA6C-873B-75AB-5F92433AB295}"/>
              </a:ext>
            </a:extLst>
          </p:cNvPr>
          <p:cNvSpPr/>
          <p:nvPr/>
        </p:nvSpPr>
        <p:spPr>
          <a:xfrm>
            <a:off x="2845900" y="3744689"/>
            <a:ext cx="519025" cy="5135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582161-FBE1-F128-6DEB-814E5C35C259}"/>
              </a:ext>
            </a:extLst>
          </p:cNvPr>
          <p:cNvSpPr txBox="1"/>
          <p:nvPr/>
        </p:nvSpPr>
        <p:spPr>
          <a:xfrm>
            <a:off x="2781949" y="3846660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+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EB0634-6DB0-619B-7676-2D16CA05D5D9}"/>
              </a:ext>
            </a:extLst>
          </p:cNvPr>
          <p:cNvSpPr txBox="1"/>
          <p:nvPr/>
        </p:nvSpPr>
        <p:spPr>
          <a:xfrm>
            <a:off x="2966292" y="4017568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+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A061027-FB22-51D4-F7E6-752DAEB7E9D2}"/>
              </a:ext>
            </a:extLst>
          </p:cNvPr>
          <p:cNvCxnSpPr>
            <a:cxnSpLocks/>
            <a:stCxn id="12" idx="6"/>
            <a:endCxn id="26" idx="1"/>
          </p:cNvCxnSpPr>
          <p:nvPr/>
        </p:nvCxnSpPr>
        <p:spPr>
          <a:xfrm>
            <a:off x="1464136" y="4001448"/>
            <a:ext cx="3257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7E4EEEC-34FF-880A-E07C-A6A93355E507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468453" y="4001448"/>
            <a:ext cx="3774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393829E-9436-712B-7B08-63500BDA08A3}"/>
              </a:ext>
            </a:extLst>
          </p:cNvPr>
          <p:cNvCxnSpPr>
            <a:cxnSpLocks/>
          </p:cNvCxnSpPr>
          <p:nvPr/>
        </p:nvCxnSpPr>
        <p:spPr>
          <a:xfrm flipH="1">
            <a:off x="1207377" y="5731641"/>
            <a:ext cx="51482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A967794-B3F0-EBAE-6C8F-DA1950C59686}"/>
              </a:ext>
            </a:extLst>
          </p:cNvPr>
          <p:cNvCxnSpPr>
            <a:cxnSpLocks/>
            <a:endCxn id="29" idx="4"/>
          </p:cNvCxnSpPr>
          <p:nvPr/>
        </p:nvCxnSpPr>
        <p:spPr>
          <a:xfrm flipH="1" flipV="1">
            <a:off x="3105413" y="4258207"/>
            <a:ext cx="13431" cy="1469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A8E970DD-00F6-3D98-384B-0F3C0897FEE2}"/>
              </a:ext>
            </a:extLst>
          </p:cNvPr>
          <p:cNvSpPr/>
          <p:nvPr/>
        </p:nvSpPr>
        <p:spPr>
          <a:xfrm>
            <a:off x="2883205" y="4626710"/>
            <a:ext cx="481721" cy="481721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8F37460-1002-CB1F-F3E9-7B297FDEAA02}"/>
              </a:ext>
            </a:extLst>
          </p:cNvPr>
          <p:cNvSpPr/>
          <p:nvPr/>
        </p:nvSpPr>
        <p:spPr>
          <a:xfrm>
            <a:off x="940177" y="4626710"/>
            <a:ext cx="481721" cy="481721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AFB3274-F8D7-5653-9D42-9B431F4A2C50}"/>
              </a:ext>
            </a:extLst>
          </p:cNvPr>
          <p:cNvCxnSpPr>
            <a:cxnSpLocks/>
          </p:cNvCxnSpPr>
          <p:nvPr/>
        </p:nvCxnSpPr>
        <p:spPr>
          <a:xfrm flipV="1">
            <a:off x="940177" y="4603412"/>
            <a:ext cx="523959" cy="50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716B186-2677-9B51-BC66-FCACD0E63BE6}"/>
              </a:ext>
            </a:extLst>
          </p:cNvPr>
          <p:cNvCxnSpPr>
            <a:cxnSpLocks/>
          </p:cNvCxnSpPr>
          <p:nvPr/>
        </p:nvCxnSpPr>
        <p:spPr>
          <a:xfrm flipV="1">
            <a:off x="2862085" y="4615060"/>
            <a:ext cx="523959" cy="50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35F1837-870C-5ED4-8146-480254F2098C}"/>
              </a:ext>
            </a:extLst>
          </p:cNvPr>
          <p:cNvSpPr txBox="1"/>
          <p:nvPr/>
        </p:nvSpPr>
        <p:spPr>
          <a:xfrm>
            <a:off x="333776" y="3692771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Ref.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AE0B7E3-5EB6-6348-1ECA-603B3405109C}"/>
              </a:ext>
            </a:extLst>
          </p:cNvPr>
          <p:cNvSpPr txBox="1"/>
          <p:nvPr/>
        </p:nvSpPr>
        <p:spPr>
          <a:xfrm>
            <a:off x="5875382" y="5464361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</a:rPr>
              <a:t>From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cavity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E46E358-1EC2-0CEA-2BAA-104CBB9406B0}"/>
              </a:ext>
            </a:extLst>
          </p:cNvPr>
          <p:cNvCxnSpPr>
            <a:cxnSpLocks/>
            <a:stCxn id="29" idx="6"/>
          </p:cNvCxnSpPr>
          <p:nvPr/>
        </p:nvCxnSpPr>
        <p:spPr>
          <a:xfrm>
            <a:off x="3364925" y="4001448"/>
            <a:ext cx="29906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1E9639E-EF84-ECCA-DD7C-49C64170EC8E}"/>
              </a:ext>
            </a:extLst>
          </p:cNvPr>
          <p:cNvSpPr txBox="1"/>
          <p:nvPr/>
        </p:nvSpPr>
        <p:spPr>
          <a:xfrm>
            <a:off x="5875382" y="3718610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</a:rPr>
              <a:t>To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cavity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57F9382-46E1-6BD4-4B4C-9031029CD811}"/>
              </a:ext>
            </a:extLst>
          </p:cNvPr>
          <p:cNvSpPr/>
          <p:nvPr/>
        </p:nvSpPr>
        <p:spPr>
          <a:xfrm>
            <a:off x="4136179" y="4425783"/>
            <a:ext cx="1392811" cy="5135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A3FB0D3-A90D-9F64-E869-630366E6D098}"/>
              </a:ext>
            </a:extLst>
          </p:cNvPr>
          <p:cNvCxnSpPr>
            <a:cxnSpLocks/>
          </p:cNvCxnSpPr>
          <p:nvPr/>
        </p:nvCxnSpPr>
        <p:spPr>
          <a:xfrm flipV="1">
            <a:off x="4232394" y="4514531"/>
            <a:ext cx="35492" cy="3026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BA8C18D-1862-E136-643A-60D51EBB68A3}"/>
              </a:ext>
            </a:extLst>
          </p:cNvPr>
          <p:cNvCxnSpPr>
            <a:cxnSpLocks/>
          </p:cNvCxnSpPr>
          <p:nvPr/>
        </p:nvCxnSpPr>
        <p:spPr>
          <a:xfrm flipH="1" flipV="1">
            <a:off x="4267886" y="4511972"/>
            <a:ext cx="1176961" cy="30522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CEE221C-6DE7-F3FC-C642-834E10F6C1B9}"/>
              </a:ext>
            </a:extLst>
          </p:cNvPr>
          <p:cNvCxnSpPr>
            <a:cxnSpLocks/>
          </p:cNvCxnSpPr>
          <p:nvPr/>
        </p:nvCxnSpPr>
        <p:spPr>
          <a:xfrm>
            <a:off x="4832585" y="4020162"/>
            <a:ext cx="0" cy="405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841A192-E1C8-E1FB-7C47-83BB5DB9590B}"/>
              </a:ext>
            </a:extLst>
          </p:cNvPr>
          <p:cNvCxnSpPr>
            <a:cxnSpLocks/>
            <a:stCxn id="62" idx="1"/>
            <a:endCxn id="29" idx="5"/>
          </p:cNvCxnSpPr>
          <p:nvPr/>
        </p:nvCxnSpPr>
        <p:spPr>
          <a:xfrm flipH="1" flipV="1">
            <a:off x="3288916" y="4183004"/>
            <a:ext cx="847263" cy="499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FC891F7-70E9-EC84-FAA5-8BDFEF0EBFF2}"/>
              </a:ext>
            </a:extLst>
          </p:cNvPr>
          <p:cNvSpPr txBox="1"/>
          <p:nvPr/>
        </p:nvSpPr>
        <p:spPr>
          <a:xfrm>
            <a:off x="3093608" y="3974336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+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0C1F64C-D09B-CCE2-A83D-DF3A3C37299D}"/>
              </a:ext>
            </a:extLst>
          </p:cNvPr>
          <p:cNvSpPr txBox="1"/>
          <p:nvPr/>
        </p:nvSpPr>
        <p:spPr>
          <a:xfrm>
            <a:off x="3914491" y="3084455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2"/>
                </a:solidFill>
              </a:rPr>
              <a:t>Trip</a:t>
            </a:r>
            <a:r>
              <a:rPr lang="es-ES" dirty="0">
                <a:solidFill>
                  <a:schemeClr val="accent2"/>
                </a:solidFill>
              </a:rPr>
              <a:t> </a:t>
            </a:r>
            <a:r>
              <a:rPr lang="es-ES" dirty="0" err="1">
                <a:solidFill>
                  <a:schemeClr val="accent2"/>
                </a:solidFill>
              </a:rPr>
              <a:t>compensation</a:t>
            </a:r>
            <a:endParaRPr lang="en-GB" dirty="0">
              <a:solidFill>
                <a:schemeClr val="accent2"/>
              </a:solidFill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1396B38-C6CB-F8A8-64DA-79C39D83B253}"/>
              </a:ext>
            </a:extLst>
          </p:cNvPr>
          <p:cNvCxnSpPr>
            <a:cxnSpLocks/>
            <a:endCxn id="62" idx="3"/>
          </p:cNvCxnSpPr>
          <p:nvPr/>
        </p:nvCxnSpPr>
        <p:spPr>
          <a:xfrm flipH="1">
            <a:off x="5528990" y="4682542"/>
            <a:ext cx="7885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1037DDDA-F538-3C1A-5A8A-E95159E89545}"/>
              </a:ext>
            </a:extLst>
          </p:cNvPr>
          <p:cNvSpPr txBox="1"/>
          <p:nvPr/>
        </p:nvSpPr>
        <p:spPr>
          <a:xfrm>
            <a:off x="5875382" y="4432773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</a:rPr>
              <a:t>From</a:t>
            </a:r>
            <a:r>
              <a:rPr lang="es-ES" dirty="0">
                <a:solidFill>
                  <a:schemeClr val="tx1"/>
                </a:solidFill>
              </a:rPr>
              <a:t> timing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FF151BF-A12B-1318-E9B3-96AC4233376A}"/>
              </a:ext>
            </a:extLst>
          </p:cNvPr>
          <p:cNvSpPr/>
          <p:nvPr/>
        </p:nvSpPr>
        <p:spPr>
          <a:xfrm>
            <a:off x="215350" y="3407125"/>
            <a:ext cx="3320640" cy="193066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35A8E17-3AB9-0281-649C-AFD5C5B87B6B}"/>
              </a:ext>
            </a:extLst>
          </p:cNvPr>
          <p:cNvSpPr/>
          <p:nvPr/>
        </p:nvSpPr>
        <p:spPr>
          <a:xfrm>
            <a:off x="3685574" y="3407125"/>
            <a:ext cx="2114059" cy="1930669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8A94751-11DF-9B12-5DAD-E3FE6C978DDD}"/>
              </a:ext>
            </a:extLst>
          </p:cNvPr>
          <p:cNvSpPr txBox="1"/>
          <p:nvPr/>
        </p:nvSpPr>
        <p:spPr>
          <a:xfrm>
            <a:off x="240878" y="3074912"/>
            <a:ext cx="150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PI </a:t>
            </a:r>
            <a:r>
              <a:rPr lang="es-ES" dirty="0" err="1">
                <a:solidFill>
                  <a:srgbClr val="FF0000"/>
                </a:solidFill>
              </a:rPr>
              <a:t>with</a:t>
            </a:r>
            <a:r>
              <a:rPr lang="es-ES" dirty="0">
                <a:solidFill>
                  <a:srgbClr val="FF0000"/>
                </a:solidFill>
              </a:rPr>
              <a:t> P-</a:t>
            </a:r>
            <a:r>
              <a:rPr lang="es-ES" dirty="0" err="1">
                <a:solidFill>
                  <a:srgbClr val="FF0000"/>
                </a:solidFill>
              </a:rPr>
              <a:t>on</a:t>
            </a:r>
            <a:r>
              <a:rPr lang="es-ES" dirty="0">
                <a:solidFill>
                  <a:srgbClr val="FF0000"/>
                </a:solidFill>
              </a:rPr>
              <a:t>-PV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82D0CE8-779B-901E-97EA-7ACE0DBA9C4C}"/>
              </a:ext>
            </a:extLst>
          </p:cNvPr>
          <p:cNvSpPr/>
          <p:nvPr/>
        </p:nvSpPr>
        <p:spPr>
          <a:xfrm>
            <a:off x="1051767" y="4730970"/>
            <a:ext cx="295071" cy="222317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9DA28C6-8BE5-84B7-DC9D-05D02CB1F171}"/>
              </a:ext>
            </a:extLst>
          </p:cNvPr>
          <p:cNvSpPr/>
          <p:nvPr/>
        </p:nvSpPr>
        <p:spPr>
          <a:xfrm>
            <a:off x="2977690" y="4735161"/>
            <a:ext cx="295071" cy="222317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271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F9D5E-3452-1B69-4F93-5A7EC52A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Firmware: Harmonic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5EC3C-E392-11F1-F88C-6969BBA5E50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9165248" cy="4284359"/>
          </a:xfrm>
        </p:spPr>
        <p:txBody>
          <a:bodyPr/>
          <a:lstStyle/>
          <a:p>
            <a:r>
              <a:rPr lang="en-GB" dirty="0"/>
              <a:t>Harmonic Resonant feedback drive allows to send revolution harmonic content to cavities.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Digital BPF with </a:t>
            </a:r>
            <a:r>
              <a:rPr lang="en-GB" dirty="0" err="1"/>
              <a:t>f</a:t>
            </a:r>
            <a:r>
              <a:rPr lang="en-GB" baseline="-25000" dirty="0" err="1"/>
              <a:t>o</a:t>
            </a:r>
            <a:r>
              <a:rPr lang="en-GB" dirty="0"/>
              <a:t>= rev. freq.; 300 kHz Bandwidth.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Internal calculation of upper and lower revolution 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Complex gain for each component.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Feedback source can be chosen between:</a:t>
            </a:r>
          </a:p>
          <a:p>
            <a:pPr marL="457200" lvl="1" indent="-285750"/>
            <a:r>
              <a:rPr lang="en-GB" dirty="0"/>
              <a:t>External reference</a:t>
            </a:r>
          </a:p>
          <a:p>
            <a:pPr marL="457200" lvl="1" indent="-285750"/>
            <a:r>
              <a:rPr lang="en-GB" dirty="0"/>
              <a:t>Cavity voltage: Mode +-1 feedback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DC7BF-58B0-B63B-2174-6C60DA505CF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3147A-49CF-E29D-52DB-CCDEB280BC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024BA-113D-C685-3E59-75BF69A7F03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17</a:t>
            </a:fld>
            <a:endParaRPr lang="en-GB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9D85D5-D4C9-670A-23AD-85839F9718DD}"/>
              </a:ext>
            </a:extLst>
          </p:cNvPr>
          <p:cNvSpPr txBox="1"/>
          <p:nvPr/>
        </p:nvSpPr>
        <p:spPr>
          <a:xfrm>
            <a:off x="4820633" y="5882108"/>
            <a:ext cx="1895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Harmonic feedback diagram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758EF1C-06A7-901C-45B7-B4ADD75D7365}"/>
              </a:ext>
            </a:extLst>
          </p:cNvPr>
          <p:cNvGrpSpPr/>
          <p:nvPr/>
        </p:nvGrpSpPr>
        <p:grpSpPr>
          <a:xfrm>
            <a:off x="776423" y="3101108"/>
            <a:ext cx="9607074" cy="2843962"/>
            <a:chOff x="776423" y="3101108"/>
            <a:chExt cx="9607074" cy="284396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145BDDF-370E-4C09-8C08-CFDBC98ED64F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V="1">
              <a:off x="1773734" y="4431605"/>
              <a:ext cx="0" cy="10003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06340A5D-A726-6900-D469-79C3DF7A56B5}"/>
                    </a:ext>
                  </a:extLst>
                </p:cNvPr>
                <p:cNvSpPr/>
                <p:nvPr/>
              </p:nvSpPr>
              <p:spPr>
                <a:xfrm>
                  <a:off x="776423" y="3686016"/>
                  <a:ext cx="1994621" cy="74558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𝐵𝑃𝐹</m:t>
                      </m:r>
                    </m:oMath>
                  </a14:m>
                  <a:r>
                    <a:rPr lang="es-ES" b="0" dirty="0"/>
                    <a:t>, </a:t>
                  </a:r>
                  <a14:m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𝐵𝑊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≈300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𝑘𝐻𝑧</m:t>
                      </m:r>
                    </m:oMath>
                  </a14:m>
                  <a:endParaRPr lang="es-ES" b="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skw"/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𝑀𝑂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1.1 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𝑀𝐻𝑧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06340A5D-A726-6900-D469-79C3DF7A56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423" y="3686016"/>
                  <a:ext cx="1994621" cy="745589"/>
                </a:xfrm>
                <a:prstGeom prst="rect">
                  <a:avLst/>
                </a:prstGeom>
                <a:blipFill>
                  <a:blip r:embed="rId2"/>
                  <a:stretch>
                    <a:fillRect t="-13492" b="-706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4857F5B-3F1B-E18E-4956-00B61720CBAE}"/>
                </a:ext>
              </a:extLst>
            </p:cNvPr>
            <p:cNvSpPr/>
            <p:nvPr/>
          </p:nvSpPr>
          <p:spPr>
            <a:xfrm>
              <a:off x="7528706" y="3346654"/>
              <a:ext cx="519025" cy="51351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4DDF19A-F807-316D-3F79-5455F6660F96}"/>
                </a:ext>
              </a:extLst>
            </p:cNvPr>
            <p:cNvCxnSpPr>
              <a:cxnSpLocks/>
            </p:cNvCxnSpPr>
            <p:nvPr/>
          </p:nvCxnSpPr>
          <p:spPr>
            <a:xfrm>
              <a:off x="2783771" y="4073960"/>
              <a:ext cx="37744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85DF047-F07C-75ED-71B6-A502868EFA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3733" y="5433825"/>
              <a:ext cx="6446342" cy="126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A4D6D0-1BB8-8921-0BF1-637A883F3DC2}"/>
                </a:ext>
              </a:extLst>
            </p:cNvPr>
            <p:cNvSpPr/>
            <p:nvPr/>
          </p:nvSpPr>
          <p:spPr>
            <a:xfrm>
              <a:off x="6107774" y="4431605"/>
              <a:ext cx="481721" cy="481721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6E211C5-B81C-327E-ECCD-9FA49691F9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7774" y="4408307"/>
              <a:ext cx="523959" cy="5050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E68BAE2-53B6-2616-C6D3-EA992C3E24E9}"/>
                </a:ext>
              </a:extLst>
            </p:cNvPr>
            <p:cNvSpPr txBox="1"/>
            <p:nvPr/>
          </p:nvSpPr>
          <p:spPr>
            <a:xfrm>
              <a:off x="9273898" y="4828162"/>
              <a:ext cx="11095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From cavity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9C0B119-E666-A0D3-5420-71D1CC16796A}"/>
                </a:ext>
              </a:extLst>
            </p:cNvPr>
            <p:cNvCxnSpPr>
              <a:cxnSpLocks/>
              <a:endCxn id="72" idx="2"/>
            </p:cNvCxnSpPr>
            <p:nvPr/>
          </p:nvCxnSpPr>
          <p:spPr>
            <a:xfrm>
              <a:off x="5417452" y="3603413"/>
              <a:ext cx="67899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70AF8D3-E572-AFFB-E6E2-797E41199A54}"/>
                </a:ext>
              </a:extLst>
            </p:cNvPr>
            <p:cNvSpPr txBox="1"/>
            <p:nvPr/>
          </p:nvSpPr>
          <p:spPr>
            <a:xfrm>
              <a:off x="9371953" y="3249585"/>
              <a:ext cx="901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To cavity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4E2F370-AC06-F82C-FF56-A03BCDBB3D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8843" y="4219766"/>
              <a:ext cx="35492" cy="30266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CB018CC-171B-AA57-E9F2-69FC0734D3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96702" y="4520052"/>
              <a:ext cx="1176961" cy="3052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EAB118-A7A0-D4EB-A4EF-570D1DAE4EAD}"/>
                </a:ext>
              </a:extLst>
            </p:cNvPr>
            <p:cNvSpPr txBox="1"/>
            <p:nvPr/>
          </p:nvSpPr>
          <p:spPr>
            <a:xfrm>
              <a:off x="7646210" y="3279074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+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A5C5C53-F028-CA7E-5D93-64E8B142B365}"/>
                    </a:ext>
                  </a:extLst>
                </p:cNvPr>
                <p:cNvSpPr/>
                <p:nvPr/>
              </p:nvSpPr>
              <p:spPr>
                <a:xfrm>
                  <a:off x="3177270" y="3101108"/>
                  <a:ext cx="2240183" cy="195704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b="0" dirty="0"/>
                    <a:t>Positive/Negative</a:t>
                  </a:r>
                </a:p>
                <a:p>
                  <a:pPr algn="ctr"/>
                  <a:r>
                    <a:rPr lang="es-ES" dirty="0"/>
                    <a:t>Selector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s-E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f>
                              <m:fPr>
                                <m:ctrlPr>
                                  <a:rPr lang="es-E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𝑑𝑄</m:t>
                                </m:r>
                              </m:num>
                              <m:den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d>
                                  <m:d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oMath>
                    </m:oMathPara>
                  </a14:m>
                  <a:endParaRPr lang="es-ES" b="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s-E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∓</m:t>
                            </m:r>
                            <m:f>
                              <m:fPr>
                                <m:ctrlPr>
                                  <a:rPr lang="es-E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𝑑𝐼</m:t>
                                </m:r>
                              </m:num>
                              <m:den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d>
                                  <m:d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oMath>
                    </m:oMathPara>
                  </a14:m>
                  <a:endParaRPr lang="es-ES" b="0" dirty="0"/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A5C5C53-F028-CA7E-5D93-64E8B142B3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7270" y="3101108"/>
                  <a:ext cx="2240183" cy="19570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67AFF50-8244-D8AE-C8C8-DF220EC07027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>
              <a:off x="5411788" y="4672466"/>
              <a:ext cx="69598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9E45C9D-3123-CB31-6984-6EE25839CA65}"/>
                </a:ext>
              </a:extLst>
            </p:cNvPr>
            <p:cNvSpPr/>
            <p:nvPr/>
          </p:nvSpPr>
          <p:spPr>
            <a:xfrm>
              <a:off x="6096444" y="3362552"/>
              <a:ext cx="481721" cy="481721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3D1B7B43-40EC-3095-8AE2-11BC280D8C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444" y="3339254"/>
              <a:ext cx="523959" cy="5050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132C078-4C7C-9C5F-352A-6A8A3B0E0C73}"/>
                </a:ext>
              </a:extLst>
            </p:cNvPr>
            <p:cNvCxnSpPr>
              <a:cxnSpLocks/>
              <a:stCxn id="72" idx="6"/>
              <a:endCxn id="20" idx="2"/>
            </p:cNvCxnSpPr>
            <p:nvPr/>
          </p:nvCxnSpPr>
          <p:spPr>
            <a:xfrm>
              <a:off x="6578165" y="3603413"/>
              <a:ext cx="9505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279220-C76E-F39E-1494-697B822181B6}"/>
                </a:ext>
              </a:extLst>
            </p:cNvPr>
            <p:cNvSpPr txBox="1"/>
            <p:nvPr/>
          </p:nvSpPr>
          <p:spPr>
            <a:xfrm>
              <a:off x="7471239" y="3449954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+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BB335F9-F55D-224C-D8DA-3A2F01B13C2F}"/>
                </a:ext>
              </a:extLst>
            </p:cNvPr>
            <p:cNvCxnSpPr>
              <a:cxnSpLocks/>
            </p:cNvCxnSpPr>
            <p:nvPr/>
          </p:nvCxnSpPr>
          <p:spPr>
            <a:xfrm>
              <a:off x="6589495" y="4681778"/>
              <a:ext cx="11987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E74EDE7-CF26-C695-AC93-967F1C86CCE0}"/>
                </a:ext>
              </a:extLst>
            </p:cNvPr>
            <p:cNvCxnSpPr>
              <a:cxnSpLocks/>
              <a:endCxn id="20" idx="4"/>
            </p:cNvCxnSpPr>
            <p:nvPr/>
          </p:nvCxnSpPr>
          <p:spPr>
            <a:xfrm flipV="1">
              <a:off x="7788219" y="3860172"/>
              <a:ext cx="0" cy="8112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6FA484F-9437-2A6B-BEFA-1C1A895C45C5}"/>
                </a:ext>
              </a:extLst>
            </p:cNvPr>
            <p:cNvSpPr txBox="1"/>
            <p:nvPr/>
          </p:nvSpPr>
          <p:spPr>
            <a:xfrm>
              <a:off x="7646210" y="3600837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+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CFA5F47B-957A-0E8A-7824-6B66580C1C9C}"/>
                </a:ext>
              </a:extLst>
            </p:cNvPr>
            <p:cNvCxnSpPr>
              <a:cxnSpLocks/>
            </p:cNvCxnSpPr>
            <p:nvPr/>
          </p:nvCxnSpPr>
          <p:spPr>
            <a:xfrm>
              <a:off x="8047731" y="3608415"/>
              <a:ext cx="225831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A074F87-C0AB-2A63-FEB6-8A3153EDC2E5}"/>
                </a:ext>
              </a:extLst>
            </p:cNvPr>
            <p:cNvSpPr/>
            <p:nvPr/>
          </p:nvSpPr>
          <p:spPr>
            <a:xfrm>
              <a:off x="8232609" y="4944741"/>
              <a:ext cx="732371" cy="100032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MUX</a:t>
              </a:r>
              <a:endParaRPr lang="en-GB" dirty="0"/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B664A1C2-33F3-F6E5-527F-848BC050F1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64980" y="5166360"/>
              <a:ext cx="119400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6689C5EF-DD5A-9164-ACC8-AB5A7234A2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64980" y="5783580"/>
              <a:ext cx="119400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4AB1D75-2327-9F28-F8DD-249EED67312F}"/>
                </a:ext>
              </a:extLst>
            </p:cNvPr>
            <p:cNvSpPr txBox="1"/>
            <p:nvPr/>
          </p:nvSpPr>
          <p:spPr>
            <a:xfrm>
              <a:off x="9401608" y="5502011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External</a:t>
              </a: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CF4B9F3-5EFA-ABFF-7DC8-E12E650086D6}"/>
              </a:ext>
            </a:extLst>
          </p:cNvPr>
          <p:cNvSpPr/>
          <p:nvPr/>
        </p:nvSpPr>
        <p:spPr>
          <a:xfrm>
            <a:off x="7325003" y="2591418"/>
            <a:ext cx="934497" cy="4923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PI+TC</a:t>
            </a:r>
            <a:endParaRPr lang="en-GB" dirty="0"/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C859144-6FD4-5172-DF3A-D22819ABF6CE}"/>
              </a:ext>
            </a:extLst>
          </p:cNvPr>
          <p:cNvCxnSpPr>
            <a:cxnSpLocks/>
            <a:stCxn id="105" idx="2"/>
            <a:endCxn id="20" idx="0"/>
          </p:cNvCxnSpPr>
          <p:nvPr/>
        </p:nvCxnSpPr>
        <p:spPr>
          <a:xfrm flipH="1">
            <a:off x="7788219" y="3083787"/>
            <a:ext cx="4033" cy="262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C9A2A04-5C0A-BCA8-91A3-F374FE27BD65}"/>
              </a:ext>
            </a:extLst>
          </p:cNvPr>
          <p:cNvSpPr/>
          <p:nvPr/>
        </p:nvSpPr>
        <p:spPr>
          <a:xfrm>
            <a:off x="6198573" y="3488857"/>
            <a:ext cx="295071" cy="222317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47C97C4-6B83-F9CF-187F-61FB67FB0B72}"/>
              </a:ext>
            </a:extLst>
          </p:cNvPr>
          <p:cNvSpPr/>
          <p:nvPr/>
        </p:nvSpPr>
        <p:spPr>
          <a:xfrm>
            <a:off x="6199323" y="4548462"/>
            <a:ext cx="295071" cy="222317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22D70-7C8A-9BC8-D610-BDEC7C454482}"/>
              </a:ext>
            </a:extLst>
          </p:cNvPr>
          <p:cNvSpPr txBox="1"/>
          <p:nvPr/>
        </p:nvSpPr>
        <p:spPr>
          <a:xfrm>
            <a:off x="838200" y="6136644"/>
            <a:ext cx="10204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00B0F0"/>
                </a:solidFill>
              </a:rPr>
              <a:t>S. Shaker et al., "Development of a 500 MHz direct RF sampling low-level RF system for ALBA and ALBA-II", in Proc. IPAC'25, Taipei, Taiwan, Jun. 2025, pp. 3222-3225. doi:10.18429/JACoW-IPAC25-THPS133</a:t>
            </a:r>
          </a:p>
        </p:txBody>
      </p:sp>
    </p:spTree>
    <p:extLst>
      <p:ext uri="{BB962C8B-B14F-4D97-AF65-F5344CB8AC3E}">
        <p14:creationId xmlns:p14="http://schemas.microsoft.com/office/powerpoint/2010/main" val="4026563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graph of a bunch number&#10;&#10;AI-generated content may be incorrect.">
            <a:extLst>
              <a:ext uri="{FF2B5EF4-FFF2-40B4-BE49-F238E27FC236}">
                <a16:creationId xmlns:a16="http://schemas.microsoft.com/office/drawing/2014/main" id="{10053D06-53DD-471B-F646-2CBD29709B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52"/>
          <a:stretch/>
        </p:blipFill>
        <p:spPr>
          <a:xfrm>
            <a:off x="8536469" y="2791330"/>
            <a:ext cx="3655532" cy="2848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C1ECA2-30F2-6B71-02EE-63448A161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TBL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C3CDB-A9AE-512A-1977-B762D4AB98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6960882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 cleaning gap induces TBL in the cavities, that ultimately ruins the lengthening of the harmonic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ALBA II expected filling pattern includes 8 empty buckets.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Self consistent iterative code developed for TBL simulation to take into account this effect.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2A4FC-33BA-8685-5343-77FA064BF24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5D9EA-930E-051D-E0DA-42571D949B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BA31B-8F64-0A57-A350-67E70FE95A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18</a:t>
            </a:fld>
            <a:endParaRPr lang="en-GB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4B9D1-6190-70BA-9725-257781596BAD}"/>
              </a:ext>
            </a:extLst>
          </p:cNvPr>
          <p:cNvSpPr txBox="1"/>
          <p:nvPr/>
        </p:nvSpPr>
        <p:spPr>
          <a:xfrm>
            <a:off x="625399" y="5674504"/>
            <a:ext cx="3873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Simulated ALBA II filling pattern and cavity harmonic content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4EB9B9-0D9F-9D03-B503-3EC9C35918E5}"/>
              </a:ext>
            </a:extLst>
          </p:cNvPr>
          <p:cNvSpPr txBox="1"/>
          <p:nvPr/>
        </p:nvSpPr>
        <p:spPr>
          <a:xfrm>
            <a:off x="6134323" y="5611185"/>
            <a:ext cx="1616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Simulated arrival phase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A8BAEF5-02A0-0AF1-0118-70F3CA5E7E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82" b="63812"/>
          <a:stretch/>
        </p:blipFill>
        <p:spPr>
          <a:xfrm>
            <a:off x="7788920" y="965326"/>
            <a:ext cx="4403080" cy="160745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7DCAB8-ECDE-9D0B-D4E7-D32E3609F5F9}"/>
              </a:ext>
            </a:extLst>
          </p:cNvPr>
          <p:cNvSpPr txBox="1"/>
          <p:nvPr/>
        </p:nvSpPr>
        <p:spPr>
          <a:xfrm>
            <a:off x="9340452" y="2499510"/>
            <a:ext cx="1494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ALBA II filling pattern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60FCF-3AE5-E817-B5FD-6EB6B90387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98" b="50000"/>
          <a:stretch/>
        </p:blipFill>
        <p:spPr>
          <a:xfrm>
            <a:off x="-4271" y="2948925"/>
            <a:ext cx="4772041" cy="269093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E485217-D0FF-BA1C-AE24-150754CADDD9}"/>
              </a:ext>
            </a:extLst>
          </p:cNvPr>
          <p:cNvGrpSpPr/>
          <p:nvPr/>
        </p:nvGrpSpPr>
        <p:grpSpPr>
          <a:xfrm>
            <a:off x="4767433" y="2962951"/>
            <a:ext cx="3733646" cy="2620587"/>
            <a:chOff x="4767433" y="2962951"/>
            <a:chExt cx="3733646" cy="26205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2BA70D-B8D8-21F9-3276-A22536424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1318" r="7246" b="1"/>
            <a:stretch/>
          </p:blipFill>
          <p:spPr>
            <a:xfrm>
              <a:off x="4767433" y="2962951"/>
              <a:ext cx="3733646" cy="262058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D0E09E-AABB-7253-ACB8-EF8EFB224970}"/>
                </a:ext>
              </a:extLst>
            </p:cNvPr>
            <p:cNvSpPr/>
            <p:nvPr/>
          </p:nvSpPr>
          <p:spPr>
            <a:xfrm>
              <a:off x="6761822" y="3843506"/>
              <a:ext cx="507791" cy="223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34D555-11E1-6E1B-EEBB-D5057BE57C72}"/>
                </a:ext>
              </a:extLst>
            </p:cNvPr>
            <p:cNvSpPr/>
            <p:nvPr/>
          </p:nvSpPr>
          <p:spPr>
            <a:xfrm>
              <a:off x="7305004" y="3714859"/>
              <a:ext cx="507791" cy="3527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FD23B3-7B59-4283-3FEC-601072F39EA7}"/>
                </a:ext>
              </a:extLst>
            </p:cNvPr>
            <p:cNvSpPr/>
            <p:nvPr/>
          </p:nvSpPr>
          <p:spPr>
            <a:xfrm>
              <a:off x="7887221" y="4238073"/>
              <a:ext cx="507791" cy="361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63FD7B-0BE5-AC77-8C0E-28D2860FCB9E}"/>
                </a:ext>
              </a:extLst>
            </p:cNvPr>
            <p:cNvSpPr/>
            <p:nvPr/>
          </p:nvSpPr>
          <p:spPr>
            <a:xfrm>
              <a:off x="7633326" y="4103424"/>
              <a:ext cx="507791" cy="2919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724E12-6C3D-7A8A-0264-1D3475AC768B}"/>
                </a:ext>
              </a:extLst>
            </p:cNvPr>
            <p:cNvSpPr/>
            <p:nvPr/>
          </p:nvSpPr>
          <p:spPr>
            <a:xfrm>
              <a:off x="5632995" y="4099868"/>
              <a:ext cx="582366" cy="177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631BBF-7B2E-DE21-4C75-0A44EEB4508D}"/>
                </a:ext>
              </a:extLst>
            </p:cNvPr>
            <p:cNvSpPr/>
            <p:nvPr/>
          </p:nvSpPr>
          <p:spPr>
            <a:xfrm>
              <a:off x="5488494" y="3693433"/>
              <a:ext cx="507791" cy="352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FC057BA-C55C-6EED-D9FE-92EA60FF2F6C}"/>
                </a:ext>
              </a:extLst>
            </p:cNvPr>
            <p:cNvSpPr/>
            <p:nvPr/>
          </p:nvSpPr>
          <p:spPr>
            <a:xfrm>
              <a:off x="5153582" y="3425211"/>
              <a:ext cx="507791" cy="614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FD7028C-29E6-9AE2-A656-FE268EC0A3D2}"/>
                </a:ext>
              </a:extLst>
            </p:cNvPr>
            <p:cNvSpPr/>
            <p:nvPr/>
          </p:nvSpPr>
          <p:spPr>
            <a:xfrm>
              <a:off x="5690025" y="3891543"/>
              <a:ext cx="507791" cy="177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FF4D372-8A4F-A0BB-39BF-AF5AD4D3FCB8}"/>
                </a:ext>
              </a:extLst>
            </p:cNvPr>
            <p:cNvSpPr/>
            <p:nvPr/>
          </p:nvSpPr>
          <p:spPr>
            <a:xfrm>
              <a:off x="6215361" y="4102541"/>
              <a:ext cx="507791" cy="177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176B97-8A28-5A6E-7AB3-E1F43E2067D7}"/>
                </a:ext>
              </a:extLst>
            </p:cNvPr>
            <p:cNvSpPr/>
            <p:nvPr/>
          </p:nvSpPr>
          <p:spPr>
            <a:xfrm>
              <a:off x="7419422" y="3158037"/>
              <a:ext cx="975590" cy="3527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66EE7C2-E72B-3429-A629-E4B7E6CC5CE3}"/>
                </a:ext>
              </a:extLst>
            </p:cNvPr>
            <p:cNvSpPr/>
            <p:nvPr/>
          </p:nvSpPr>
          <p:spPr>
            <a:xfrm>
              <a:off x="5196188" y="5155315"/>
              <a:ext cx="1079105" cy="1257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746C36B-122F-C50A-E827-1B8B90579F34}"/>
              </a:ext>
            </a:extLst>
          </p:cNvPr>
          <p:cNvSpPr txBox="1"/>
          <p:nvPr/>
        </p:nvSpPr>
        <p:spPr>
          <a:xfrm>
            <a:off x="9355288" y="5630247"/>
            <a:ext cx="2294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Simulated bunch length vs. bucket</a:t>
            </a:r>
          </a:p>
        </p:txBody>
      </p:sp>
    </p:spTree>
    <p:extLst>
      <p:ext uri="{BB962C8B-B14F-4D97-AF65-F5344CB8AC3E}">
        <p14:creationId xmlns:p14="http://schemas.microsoft.com/office/powerpoint/2010/main" val="3057867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3E6F87-3AD3-0523-28EB-93C11C3E81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5" b="50000"/>
          <a:stretch/>
        </p:blipFill>
        <p:spPr>
          <a:xfrm>
            <a:off x="154837" y="2948925"/>
            <a:ext cx="4748559" cy="2671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C1ECA2-30F2-6B71-02EE-63448A161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TBL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C3CDB-A9AE-512A-1977-B762D4AB98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6099791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suppressing the harmonic content of the cavity the bunch length is partially recovered.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+/- 1 components are dominant in the TBL effects in the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Harmonic feedback with external reference can be used for TBL compensation.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2A4FC-33BA-8685-5343-77FA064BF24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5D9EA-930E-051D-E0DA-42571D949B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BA31B-8F64-0A57-A350-67E70FE95A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19</a:t>
            </a:fld>
            <a:endParaRPr lang="en-GB" noProof="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77BB6C-0BB9-4E2D-0043-CEA0221D58F3}"/>
              </a:ext>
            </a:extLst>
          </p:cNvPr>
          <p:cNvSpPr txBox="1"/>
          <p:nvPr/>
        </p:nvSpPr>
        <p:spPr>
          <a:xfrm>
            <a:off x="838200" y="6133152"/>
            <a:ext cx="10204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00B0F0"/>
                </a:solidFill>
              </a:rPr>
              <a:t>N. Yamamoto, et al., “Reduction and compensation of the transient beam loading effect in a double rf system of synchrotron light sources”, PRAB 21, 012001 (2018).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17E6FE-D735-CCA4-C6DE-AAE7AEC30821}"/>
              </a:ext>
            </a:extLst>
          </p:cNvPr>
          <p:cNvSpPr txBox="1"/>
          <p:nvPr/>
        </p:nvSpPr>
        <p:spPr>
          <a:xfrm>
            <a:off x="746862" y="5547196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Simulated ALBA II filling pattern and cavity harmonic content</a:t>
            </a:r>
          </a:p>
          <a:p>
            <a:pPr algn="ctr"/>
            <a:r>
              <a:rPr lang="en-US" sz="1000" b="1" dirty="0"/>
              <a:t>with compensation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66911E-C22E-FB36-B4AD-DE48D1057062}"/>
              </a:ext>
            </a:extLst>
          </p:cNvPr>
          <p:cNvSpPr txBox="1"/>
          <p:nvPr/>
        </p:nvSpPr>
        <p:spPr>
          <a:xfrm>
            <a:off x="8327430" y="2293657"/>
            <a:ext cx="2473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Simulated forward power modulation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290DBA-B0AA-DB3D-E119-BC6EEBD8BC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318" r="7118" b="1"/>
          <a:stretch/>
        </p:blipFill>
        <p:spPr>
          <a:xfrm>
            <a:off x="4948009" y="2984095"/>
            <a:ext cx="3738792" cy="262058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5203FF6-45B8-EA40-12DB-00B365B0EBBC}"/>
              </a:ext>
            </a:extLst>
          </p:cNvPr>
          <p:cNvSpPr/>
          <p:nvPr/>
        </p:nvSpPr>
        <p:spPr>
          <a:xfrm>
            <a:off x="7516290" y="3157208"/>
            <a:ext cx="975590" cy="352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4C1D46-6903-BD51-28FF-EED1F153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588" t="47413" r="9720" b="49068"/>
          <a:stretch/>
        </p:blipFill>
        <p:spPr>
          <a:xfrm>
            <a:off x="7497019" y="3160729"/>
            <a:ext cx="1074420" cy="1571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6E12FB-17AB-D977-07E2-B8FFB7AD4728}"/>
              </a:ext>
            </a:extLst>
          </p:cNvPr>
          <p:cNvSpPr txBox="1"/>
          <p:nvPr/>
        </p:nvSpPr>
        <p:spPr>
          <a:xfrm>
            <a:off x="6134323" y="5611185"/>
            <a:ext cx="22749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Simulated arrival phase vs. bucket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089D54-382D-B675-FC55-FB3A844E08CB}"/>
              </a:ext>
            </a:extLst>
          </p:cNvPr>
          <p:cNvSpPr txBox="1"/>
          <p:nvPr/>
        </p:nvSpPr>
        <p:spPr>
          <a:xfrm>
            <a:off x="9355288" y="5630247"/>
            <a:ext cx="2294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Simulated bunch length vs. bucket</a:t>
            </a:r>
          </a:p>
        </p:txBody>
      </p:sp>
      <p:pic>
        <p:nvPicPr>
          <p:cNvPr id="37" name="Picture 36" descr="A graph showing a diagram of a diagram&#10;&#10;AI-generated content may be incorrect.">
            <a:extLst>
              <a:ext uri="{FF2B5EF4-FFF2-40B4-BE49-F238E27FC236}">
                <a16:creationId xmlns:a16="http://schemas.microsoft.com/office/drawing/2014/main" id="{8C464408-092D-7A7A-8CEB-B7A2F79F58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07" t="2496" r="5772" b="52778"/>
          <a:stretch/>
        </p:blipFill>
        <p:spPr>
          <a:xfrm>
            <a:off x="7093527" y="824970"/>
            <a:ext cx="4503621" cy="1464810"/>
          </a:xfrm>
          <a:prstGeom prst="rect">
            <a:avLst/>
          </a:prstGeom>
        </p:spPr>
      </p:pic>
      <p:pic>
        <p:nvPicPr>
          <p:cNvPr id="45" name="Picture 44" descr="A graph of a bunch number&#10;&#10;AI-generated content may be incorrect.">
            <a:extLst>
              <a:ext uri="{FF2B5EF4-FFF2-40B4-BE49-F238E27FC236}">
                <a16:creationId xmlns:a16="http://schemas.microsoft.com/office/drawing/2014/main" id="{5771D53A-5E1A-BA01-0A2B-60BE146E3C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952" r="3888"/>
          <a:stretch/>
        </p:blipFill>
        <p:spPr>
          <a:xfrm>
            <a:off x="8686800" y="2792260"/>
            <a:ext cx="3505199" cy="285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FE7EE-7713-2D19-BE7E-DEE3FE444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Outlook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2C786-BFF3-9452-F5AF-A49CE7B3312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6"/>
            <a:ext cx="4747186" cy="500085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Introduction</a:t>
            </a:r>
          </a:p>
          <a:p>
            <a:pPr marL="514350" lvl="1" indent="-342900">
              <a:lnSpc>
                <a:spcPct val="150000"/>
              </a:lnSpc>
            </a:pPr>
            <a:r>
              <a:rPr lang="en-US" sz="1600" dirty="0"/>
              <a:t>ALBA</a:t>
            </a:r>
          </a:p>
          <a:p>
            <a:pPr marL="514350" lvl="1" indent="-342900">
              <a:lnSpc>
                <a:spcPct val="150000"/>
              </a:lnSpc>
            </a:pPr>
            <a:r>
              <a:rPr lang="en-US" sz="1600" dirty="0"/>
              <a:t>ALBA II</a:t>
            </a:r>
          </a:p>
          <a:p>
            <a:pPr marL="514350" lvl="1" indent="-342900">
              <a:lnSpc>
                <a:spcPct val="150000"/>
              </a:lnSpc>
            </a:pPr>
            <a:r>
              <a:rPr lang="en-US" sz="1600" dirty="0"/>
              <a:t>Harmonic RF system</a:t>
            </a:r>
          </a:p>
          <a:p>
            <a:pPr marL="514350" lvl="1" indent="-342900">
              <a:lnSpc>
                <a:spcPct val="150000"/>
              </a:lnSpc>
            </a:pPr>
            <a:r>
              <a:rPr lang="en-US" sz="1600" dirty="0"/>
              <a:t>Main RF system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LLRF upgrade</a:t>
            </a:r>
          </a:p>
          <a:p>
            <a:pPr marL="514350" lvl="1" indent="-342900">
              <a:lnSpc>
                <a:spcPct val="150000"/>
              </a:lnSpc>
            </a:pPr>
            <a:r>
              <a:rPr lang="en-US" sz="1600" dirty="0"/>
              <a:t>Hardware</a:t>
            </a:r>
          </a:p>
          <a:p>
            <a:pPr marL="514350" lvl="1" indent="-342900">
              <a:lnSpc>
                <a:spcPct val="150000"/>
              </a:lnSpc>
            </a:pPr>
            <a:r>
              <a:rPr lang="en-US" sz="1600" dirty="0"/>
              <a:t>Controls</a:t>
            </a:r>
          </a:p>
          <a:p>
            <a:pPr marL="514350" lvl="1" indent="-342900">
              <a:lnSpc>
                <a:spcPct val="150000"/>
              </a:lnSpc>
            </a:pPr>
            <a:r>
              <a:rPr lang="en-US" sz="1600" dirty="0"/>
              <a:t>Firmware</a:t>
            </a:r>
          </a:p>
          <a:p>
            <a:pPr marL="514350" lvl="2" indent="-342900">
              <a:lnSpc>
                <a:spcPct val="150000"/>
              </a:lnSpc>
            </a:pPr>
            <a:r>
              <a:rPr lang="en-US" sz="1600" dirty="0"/>
              <a:t>TBL compensation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Conclusions</a:t>
            </a:r>
          </a:p>
          <a:p>
            <a:pPr marL="573750" lvl="3" indent="-285750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6B2D3-E190-D930-5683-DE146423805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AA0E5-3677-5A81-F6BB-652894A523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AA4E6-97AC-DF9F-09E2-C24B30D445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2</a:t>
            </a:fld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3036FB-C225-E651-E591-31571109D315}"/>
              </a:ext>
            </a:extLst>
          </p:cNvPr>
          <p:cNvSpPr txBox="1"/>
          <p:nvPr/>
        </p:nvSpPr>
        <p:spPr>
          <a:xfrm>
            <a:off x="5745529" y="2595901"/>
            <a:ext cx="4535216" cy="1071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/>
              <a:t>On Behalf of the ALBA RF team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LLRF engineer: Hamed Shaker (</a:t>
            </a:r>
            <a:r>
              <a:rPr lang="en-US" dirty="0">
                <a:hlinkClick r:id="rId2"/>
              </a:rPr>
              <a:t>hshaker@cells.es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6619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1ECA2-30F2-6B71-02EE-63448A161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TBL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C3CDB-A9AE-512A-1977-B762D4AB98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10204520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Compensation applied during 3HC commissioning in BESSY II.</a:t>
            </a:r>
          </a:p>
          <a:p>
            <a:pPr marL="457200" lvl="1" indent="-285750"/>
            <a:r>
              <a:rPr lang="en-US" dirty="0"/>
              <a:t>Current: 300 mA, Main RF Voltage: 0.7 MV (2 cavities parked, 2 with detuning -25 deg.), Landau cavities: parked, Fill pattern: 25% gap, 3HC: 130 kV (detuning 0 deg).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External reference built with analogue mixer and filtered using digital harmonic resonant feedback.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2A4FC-33BA-8685-5343-77FA064BF24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5D9EA-930E-051D-E0DA-42571D949B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BA31B-8F64-0A57-A350-67E70FE95A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20</a:t>
            </a:fld>
            <a:endParaRPr lang="en-GB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74C839-49C7-F089-C2D7-64134C7676DF}"/>
              </a:ext>
            </a:extLst>
          </p:cNvPr>
          <p:cNvSpPr txBox="1"/>
          <p:nvPr/>
        </p:nvSpPr>
        <p:spPr>
          <a:xfrm>
            <a:off x="-396838" y="5482841"/>
            <a:ext cx="3086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External reference</a:t>
            </a:r>
          </a:p>
          <a:p>
            <a:pPr algn="ctr"/>
            <a:r>
              <a:rPr lang="en-US" sz="1000" b="1" dirty="0"/>
              <a:t>experimental setup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FA42DA-CD8B-1583-CAAF-DD03CC678065}"/>
              </a:ext>
            </a:extLst>
          </p:cNvPr>
          <p:cNvSpPr/>
          <p:nvPr/>
        </p:nvSpPr>
        <p:spPr>
          <a:xfrm>
            <a:off x="961372" y="3871355"/>
            <a:ext cx="373386" cy="3733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43B8A6-59A4-B89F-820B-8192AF3F5778}"/>
              </a:ext>
            </a:extLst>
          </p:cNvPr>
          <p:cNvCxnSpPr>
            <a:cxnSpLocks/>
            <a:stCxn id="7" idx="1"/>
            <a:endCxn id="7" idx="5"/>
          </p:cNvCxnSpPr>
          <p:nvPr/>
        </p:nvCxnSpPr>
        <p:spPr>
          <a:xfrm>
            <a:off x="1016053" y="3926036"/>
            <a:ext cx="264024" cy="2640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E11E9C-8251-A58E-5D90-C9386041F3FD}"/>
              </a:ext>
            </a:extLst>
          </p:cNvPr>
          <p:cNvCxnSpPr>
            <a:cxnSpLocks/>
            <a:stCxn id="7" idx="7"/>
            <a:endCxn id="7" idx="3"/>
          </p:cNvCxnSpPr>
          <p:nvPr/>
        </p:nvCxnSpPr>
        <p:spPr>
          <a:xfrm flipH="1">
            <a:off x="1016053" y="3926036"/>
            <a:ext cx="264024" cy="2640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4282D40-5D25-4EB5-2844-06269A037AC6}"/>
              </a:ext>
            </a:extLst>
          </p:cNvPr>
          <p:cNvSpPr/>
          <p:nvPr/>
        </p:nvSpPr>
        <p:spPr>
          <a:xfrm>
            <a:off x="328245" y="4643036"/>
            <a:ext cx="1639640" cy="4434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Rev. Freq.~1 MHz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A255D6-3773-792E-709D-12B2ACFD91E0}"/>
              </a:ext>
            </a:extLst>
          </p:cNvPr>
          <p:cNvSpPr/>
          <p:nvPr/>
        </p:nvSpPr>
        <p:spPr>
          <a:xfrm>
            <a:off x="328245" y="3031884"/>
            <a:ext cx="1639640" cy="4434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3x MO=1,5 GHz</a:t>
            </a:r>
            <a:endParaRPr lang="en-GB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CE2A5C-9203-9D34-CE1C-0EC9ACD0C725}"/>
              </a:ext>
            </a:extLst>
          </p:cNvPr>
          <p:cNvCxnSpPr>
            <a:stCxn id="18" idx="0"/>
            <a:endCxn id="7" idx="4"/>
          </p:cNvCxnSpPr>
          <p:nvPr/>
        </p:nvCxnSpPr>
        <p:spPr>
          <a:xfrm flipV="1">
            <a:off x="1148065" y="4244741"/>
            <a:ext cx="0" cy="3982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106C65-E782-62C3-B47E-BAD1EA668230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1146495" y="3475383"/>
            <a:ext cx="1570" cy="3959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EA6F5B0-1C5B-24B6-1456-DCE2C91E6816}"/>
              </a:ext>
            </a:extLst>
          </p:cNvPr>
          <p:cNvCxnSpPr>
            <a:cxnSpLocks/>
            <a:stCxn id="7" idx="6"/>
            <a:endCxn id="36" idx="1"/>
          </p:cNvCxnSpPr>
          <p:nvPr/>
        </p:nvCxnSpPr>
        <p:spPr>
          <a:xfrm>
            <a:off x="1334758" y="4058048"/>
            <a:ext cx="164286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5A93836-B2DF-D194-63E0-66BF58BF42E3}"/>
              </a:ext>
            </a:extLst>
          </p:cNvPr>
          <p:cNvSpPr txBox="1"/>
          <p:nvPr/>
        </p:nvSpPr>
        <p:spPr>
          <a:xfrm>
            <a:off x="3497088" y="5515182"/>
            <a:ext cx="3086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External reference harmonic content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E01047E-3352-374A-D1BD-AC6971A77C58}"/>
              </a:ext>
            </a:extLst>
          </p:cNvPr>
          <p:cNvGrpSpPr/>
          <p:nvPr/>
        </p:nvGrpSpPr>
        <p:grpSpPr>
          <a:xfrm>
            <a:off x="2977626" y="2607645"/>
            <a:ext cx="4125590" cy="2900806"/>
            <a:chOff x="2135135" y="2605888"/>
            <a:chExt cx="4125590" cy="2900806"/>
          </a:xfrm>
        </p:grpSpPr>
        <p:pic>
          <p:nvPicPr>
            <p:cNvPr id="36" name="Picture 35" descr="A screen shot of a computer&#10;&#10;AI-generated content may be incorrect.">
              <a:extLst>
                <a:ext uri="{FF2B5EF4-FFF2-40B4-BE49-F238E27FC236}">
                  <a16:creationId xmlns:a16="http://schemas.microsoft.com/office/drawing/2014/main" id="{8C166128-FB54-B252-6A71-7D167B80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5135" y="2605888"/>
              <a:ext cx="4125590" cy="2900806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FB9A7B2-49AD-593C-0770-1D2E072EBDFB}"/>
                </a:ext>
              </a:extLst>
            </p:cNvPr>
            <p:cNvSpPr/>
            <p:nvPr/>
          </p:nvSpPr>
          <p:spPr>
            <a:xfrm>
              <a:off x="3890003" y="3201960"/>
              <a:ext cx="180975" cy="15193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E9AADAE-E9DA-517D-98B3-FEF40B6A5D07}"/>
                </a:ext>
              </a:extLst>
            </p:cNvPr>
            <p:cNvSpPr/>
            <p:nvPr/>
          </p:nvSpPr>
          <p:spPr>
            <a:xfrm>
              <a:off x="4310061" y="3201960"/>
              <a:ext cx="180975" cy="15193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3" name="Picture 42" descr="A screenshot of a graph&#10;&#10;AI-generated content may be incorrect.">
            <a:extLst>
              <a:ext uri="{FF2B5EF4-FFF2-40B4-BE49-F238E27FC236}">
                <a16:creationId xmlns:a16="http://schemas.microsoft.com/office/drawing/2014/main" id="{6112F491-3724-941A-AFC0-1552763A29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87" b="48942"/>
          <a:stretch/>
        </p:blipFill>
        <p:spPr>
          <a:xfrm>
            <a:off x="7260592" y="3124200"/>
            <a:ext cx="4793664" cy="224087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6278184-D303-5D44-2E20-866BD4F2607A}"/>
              </a:ext>
            </a:extLst>
          </p:cNvPr>
          <p:cNvSpPr txBox="1"/>
          <p:nvPr/>
        </p:nvSpPr>
        <p:spPr>
          <a:xfrm>
            <a:off x="8400981" y="5457885"/>
            <a:ext cx="279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/>
              <a:t>Forward and reflected power</a:t>
            </a:r>
          </a:p>
          <a:p>
            <a:pPr algn="ctr"/>
            <a:r>
              <a:rPr lang="en-US" sz="1000" b="1" dirty="0"/>
              <a:t>with and w/o compensation measurements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A404A-48F7-9764-7A6B-A6257A5A6F2D}"/>
              </a:ext>
            </a:extLst>
          </p:cNvPr>
          <p:cNvSpPr txBox="1"/>
          <p:nvPr/>
        </p:nvSpPr>
        <p:spPr>
          <a:xfrm>
            <a:off x="8806572" y="2876135"/>
            <a:ext cx="2076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3465A4"/>
                </a:solidFill>
              </a:rPr>
              <a:t>HFB OFF,        </a:t>
            </a:r>
            <a:r>
              <a:rPr lang="es-ES" dirty="0">
                <a:solidFill>
                  <a:schemeClr val="accent2"/>
                </a:solidFill>
              </a:rPr>
              <a:t>HFB ON</a:t>
            </a:r>
            <a:endParaRPr lang="en-GB" dirty="0">
              <a:solidFill>
                <a:schemeClr val="accent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239371-5E38-95B7-D25F-32737002798C}"/>
              </a:ext>
            </a:extLst>
          </p:cNvPr>
          <p:cNvCxnSpPr/>
          <p:nvPr/>
        </p:nvCxnSpPr>
        <p:spPr>
          <a:xfrm>
            <a:off x="8565997" y="3031884"/>
            <a:ext cx="3048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06860B-3C1A-9BF1-ABC2-37622B2F4389}"/>
              </a:ext>
            </a:extLst>
          </p:cNvPr>
          <p:cNvCxnSpPr/>
          <p:nvPr/>
        </p:nvCxnSpPr>
        <p:spPr>
          <a:xfrm>
            <a:off x="9741625" y="3031884"/>
            <a:ext cx="30486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835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1ECA2-30F2-6B71-02EE-63448A161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TBL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C3CDB-A9AE-512A-1977-B762D4AB98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10204520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Compensation applied during 3HC commissioning in BESSY II.</a:t>
            </a:r>
          </a:p>
          <a:p>
            <a:pPr marL="457200" lvl="1" indent="-285750"/>
            <a:r>
              <a:rPr lang="en-US" dirty="0"/>
              <a:t>Current: 300 mA, Main RF Voltage: 0.7 MV (2 cavities parked, 2 with detuning -25 deg.), Landau cavities: parked, Fill pattern: 25% gap, 3HC: 130 kV (detuning 0 deg).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Harmonic content of the cavity is reduced by ~ -30 </a:t>
            </a:r>
            <a:r>
              <a:rPr lang="en-US" dirty="0" err="1"/>
              <a:t>dB.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2A4FC-33BA-8685-5343-77FA064BF24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5D9EA-930E-051D-E0DA-42571D949B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BA31B-8F64-0A57-A350-67E70FE95A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21</a:t>
            </a:fld>
            <a:endParaRPr lang="en-GB" noProof="0" dirty="0"/>
          </a:p>
        </p:txBody>
      </p:sp>
      <p:pic>
        <p:nvPicPr>
          <p:cNvPr id="12" name="Picture 11" descr="A computer screen with a graph&#10;&#10;AI-generated content may be incorrect.">
            <a:extLst>
              <a:ext uri="{FF2B5EF4-FFF2-40B4-BE49-F238E27FC236}">
                <a16:creationId xmlns:a16="http://schemas.microsoft.com/office/drawing/2014/main" id="{F7E2CCCE-EEAB-058C-BF46-B56849F3C7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94" t="10672" r="17794" b="19501"/>
          <a:stretch/>
        </p:blipFill>
        <p:spPr>
          <a:xfrm>
            <a:off x="734431" y="2657300"/>
            <a:ext cx="4852657" cy="2936248"/>
          </a:xfrm>
          <a:prstGeom prst="rect">
            <a:avLst/>
          </a:prstGeom>
        </p:spPr>
      </p:pic>
      <p:pic>
        <p:nvPicPr>
          <p:cNvPr id="14" name="Picture 13" descr="A computer screen with a graph&#10;&#10;AI-generated content may be incorrect.">
            <a:extLst>
              <a:ext uri="{FF2B5EF4-FFF2-40B4-BE49-F238E27FC236}">
                <a16:creationId xmlns:a16="http://schemas.microsoft.com/office/drawing/2014/main" id="{CABC6C38-A419-88BA-5A16-BB0ADC74A9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59" t="6809" r="14606" b="19562"/>
          <a:stretch/>
        </p:blipFill>
        <p:spPr>
          <a:xfrm>
            <a:off x="6452416" y="2657299"/>
            <a:ext cx="4901384" cy="29362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F85156-B569-C0DB-04AA-BB651071FE00}"/>
              </a:ext>
            </a:extLst>
          </p:cNvPr>
          <p:cNvSpPr txBox="1"/>
          <p:nvPr/>
        </p:nvSpPr>
        <p:spPr>
          <a:xfrm>
            <a:off x="1617426" y="5651925"/>
            <a:ext cx="3086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Cavity harmonic content w/o compensation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B210C4-2BFF-027F-598C-7D2828BE8AA6}"/>
              </a:ext>
            </a:extLst>
          </p:cNvPr>
          <p:cNvSpPr txBox="1"/>
          <p:nvPr/>
        </p:nvSpPr>
        <p:spPr>
          <a:xfrm>
            <a:off x="7359775" y="5651925"/>
            <a:ext cx="3086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Cavity harmonic content with compensation</a:t>
            </a:r>
          </a:p>
        </p:txBody>
      </p:sp>
    </p:spTree>
    <p:extLst>
      <p:ext uri="{BB962C8B-B14F-4D97-AF65-F5344CB8AC3E}">
        <p14:creationId xmlns:p14="http://schemas.microsoft.com/office/powerpoint/2010/main" val="744429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1ECA2-30F2-6B71-02EE-63448A161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TBL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C3CDB-A9AE-512A-1977-B762D4AB98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10204520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Compensation applied during 3HC commissioning in BESSY II.</a:t>
            </a:r>
          </a:p>
          <a:p>
            <a:pPr marL="457200" lvl="1" indent="-285750"/>
            <a:r>
              <a:rPr lang="en-US" dirty="0"/>
              <a:t>Current: 300 mA, Main RF Voltage: 0.7 MV (2 cavities parked, 2 with detuning -25 deg.), Landau cavities: parked, Fill pattern: 25% gap, 3HC: 130 kV (detuning 0 deg).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TBL compensated from 114 </a:t>
            </a:r>
            <a:r>
              <a:rPr lang="en-US" dirty="0" err="1"/>
              <a:t>ps</a:t>
            </a:r>
            <a:r>
              <a:rPr lang="en-US" dirty="0"/>
              <a:t> to 102 </a:t>
            </a:r>
            <a:r>
              <a:rPr lang="en-US" dirty="0" err="1"/>
              <a:t>ps</a:t>
            </a:r>
            <a:r>
              <a:rPr lang="en-US" dirty="0"/>
              <a:t>: -10,5 %.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2A4FC-33BA-8685-5343-77FA064BF24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5D9EA-930E-051D-E0DA-42571D949B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BA31B-8F64-0A57-A350-67E70FE95A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22</a:t>
            </a:fld>
            <a:endParaRPr lang="en-GB" noProof="0" dirty="0"/>
          </a:p>
        </p:txBody>
      </p:sp>
      <p:pic>
        <p:nvPicPr>
          <p:cNvPr id="23" name="Picture 22" descr="A graph showing the number of the same number&#10;&#10;AI-generated content may be incorrect.">
            <a:extLst>
              <a:ext uri="{FF2B5EF4-FFF2-40B4-BE49-F238E27FC236}">
                <a16:creationId xmlns:a16="http://schemas.microsoft.com/office/drawing/2014/main" id="{E3DE97FD-19BD-EA53-2309-D45973B90B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39" t="5003" r="5806" b="1"/>
          <a:stretch/>
        </p:blipFill>
        <p:spPr>
          <a:xfrm>
            <a:off x="620808" y="2594129"/>
            <a:ext cx="5921184" cy="30457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22F110-8DB6-CF64-CD22-C598686F7A93}"/>
              </a:ext>
            </a:extLst>
          </p:cNvPr>
          <p:cNvSpPr txBox="1"/>
          <p:nvPr/>
        </p:nvSpPr>
        <p:spPr>
          <a:xfrm>
            <a:off x="2643025" y="5643891"/>
            <a:ext cx="279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Avalanche Photo Diode arrival time</a:t>
            </a:r>
          </a:p>
          <a:p>
            <a:pPr algn="ctr"/>
            <a:r>
              <a:rPr lang="en-US" sz="1000" b="1" dirty="0"/>
              <a:t>with and w/o compensation measurements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72B79F-DF5A-F62B-8D14-A67AFC88E8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095" b="1"/>
          <a:stretch/>
        </p:blipFill>
        <p:spPr>
          <a:xfrm>
            <a:off x="6729040" y="2594129"/>
            <a:ext cx="4469216" cy="2917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985F61-CE9F-EB36-A9E9-6018FA1F766D}"/>
              </a:ext>
            </a:extLst>
          </p:cNvPr>
          <p:cNvSpPr txBox="1"/>
          <p:nvPr/>
        </p:nvSpPr>
        <p:spPr>
          <a:xfrm>
            <a:off x="7784308" y="5634039"/>
            <a:ext cx="2529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Bunch phase arrival time</a:t>
            </a:r>
          </a:p>
          <a:p>
            <a:pPr algn="ctr"/>
            <a:r>
              <a:rPr lang="en-US" sz="1000" b="1" dirty="0"/>
              <a:t>with and w/o compensation simulation</a:t>
            </a:r>
          </a:p>
        </p:txBody>
      </p:sp>
    </p:spTree>
    <p:extLst>
      <p:ext uri="{BB962C8B-B14F-4D97-AF65-F5344CB8AC3E}">
        <p14:creationId xmlns:p14="http://schemas.microsoft.com/office/powerpoint/2010/main" val="1746387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0554-CAE8-714F-FF90-9B7F64234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57A26-D257-0984-922F-50F474707E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6"/>
            <a:ext cx="10204521" cy="5000854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ALBA II </a:t>
            </a:r>
            <a:r>
              <a:rPr lang="en-US" sz="1800" dirty="0"/>
              <a:t>construction and operation budget </a:t>
            </a:r>
            <a:r>
              <a:rPr lang="en-US" sz="1800" b="1" dirty="0"/>
              <a:t>approved</a:t>
            </a:r>
            <a:r>
              <a:rPr lang="en-US" sz="1800" dirty="0"/>
              <a:t> and expected to be ready for users in 2032.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Harmonic RF system </a:t>
            </a:r>
            <a:r>
              <a:rPr lang="en-US" sz="1800" dirty="0"/>
              <a:t>based in harmonic EU cavity will be </a:t>
            </a:r>
            <a:r>
              <a:rPr lang="en-US" sz="1800" b="1" dirty="0"/>
              <a:t>installed in 2026</a:t>
            </a:r>
            <a:r>
              <a:rPr lang="en-US" sz="1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Harmonic EU cavity </a:t>
            </a:r>
            <a:r>
              <a:rPr lang="en-US" sz="1800" dirty="0"/>
              <a:t>commissioned together with HZB and DESY and </a:t>
            </a:r>
            <a:r>
              <a:rPr lang="en-US" sz="1800" b="1" dirty="0"/>
              <a:t>meets design parameters.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ALBA LLRF </a:t>
            </a:r>
            <a:r>
              <a:rPr lang="en-US" sz="1800" dirty="0"/>
              <a:t>firmware has been developed over years and exported to other facilities and ALBA </a:t>
            </a:r>
            <a:r>
              <a:rPr lang="en-US" sz="1800" b="1" dirty="0"/>
              <a:t>stays open for collaborations</a:t>
            </a:r>
            <a:r>
              <a:rPr lang="en-US" sz="1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SAFRAN provided custom made hardware </a:t>
            </a:r>
            <a:r>
              <a:rPr lang="en-US" sz="1800" dirty="0"/>
              <a:t>design, firmware controllers and Device Server generator.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Performance of the </a:t>
            </a:r>
            <a:r>
              <a:rPr lang="en-US" sz="1800" b="1" dirty="0"/>
              <a:t>new LLRF system </a:t>
            </a:r>
            <a:r>
              <a:rPr lang="en-US" sz="1800" dirty="0"/>
              <a:t>meets the required specifications and is </a:t>
            </a:r>
            <a:r>
              <a:rPr lang="en-US" sz="1800" b="1" dirty="0"/>
              <a:t>already in operation in all ALBA cavities</a:t>
            </a:r>
            <a:r>
              <a:rPr lang="en-US" sz="1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LLRF firmware includes all previous functionalities and adds </a:t>
            </a:r>
            <a:r>
              <a:rPr lang="en-US" sz="1800" b="1" dirty="0"/>
              <a:t>new like the harmonic resonant feedback</a:t>
            </a:r>
            <a:r>
              <a:rPr lang="en-US" sz="1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Harmonic feedback can be used to </a:t>
            </a:r>
            <a:r>
              <a:rPr lang="en-US" sz="1800" b="1" dirty="0"/>
              <a:t>mitigate the effects of the TBL </a:t>
            </a:r>
            <a:r>
              <a:rPr lang="en-US" sz="1800" dirty="0"/>
              <a:t>in the beam.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B49D7-F545-60D4-8957-654E0957220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B6F45-5713-9B11-246B-D97076E37D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C1C10-5F2A-7EA9-AD6E-2448D321860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23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80522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264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42373-DC2E-D24E-CC05-FEEF97189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Back up </a:t>
            </a:r>
            <a:r>
              <a:rPr lang="es-ES" dirty="0" err="1"/>
              <a:t>slides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7CBD9-DF14-327D-E41A-16E6C71EAB8E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01E27-1DCB-67F3-5A30-E685E59E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13/10/2025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EC378-7B30-EB92-F170-61EA0389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Low Level Radiofrequency Workshop 2025 - P. Solans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C9DA3-3DD8-893D-7307-D5FD3CC3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AA1A-CBC6-4975-8533-72A20446FF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86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FAF0-0E1E-4C92-FC96-4C6E87B65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 II TBL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0709C-B67D-6B7B-F9BD-BFB46762FB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10E84-45B7-A8A0-7AC2-94234E9CED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6C08E-E7C1-A446-C9F9-1E4C872D3C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26</a:t>
            </a:fld>
            <a:endParaRPr lang="en-GB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EBED4E-7E53-5B25-7633-C58169C20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493" y="1355497"/>
            <a:ext cx="6157014" cy="482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65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FAF0-0E1E-4C92-FC96-4C6E87B65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 II TBL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0709C-B67D-6B7B-F9BD-BFB46762FB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10E84-45B7-A8A0-7AC2-94234E9CED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6C08E-E7C1-A446-C9F9-1E4C872D3C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27</a:t>
            </a:fld>
            <a:endParaRPr lang="en-GB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F9FA0D-C780-78F3-1CE7-67CEBF690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218" y="1355497"/>
            <a:ext cx="5883564" cy="499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7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FAF0-0E1E-4C92-FC96-4C6E87B65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 II TBL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0709C-B67D-6B7B-F9BD-BFB46762FB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10E84-45B7-A8A0-7AC2-94234E9CED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6C08E-E7C1-A446-C9F9-1E4C872D3C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28</a:t>
            </a:fld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F1D8F6-8877-E36E-8A77-4DBB6AE238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144"/>
          <a:stretch/>
        </p:blipFill>
        <p:spPr>
          <a:xfrm>
            <a:off x="2683163" y="1356606"/>
            <a:ext cx="6825673" cy="47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8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0B46-C350-8510-4ABE-7EAB7F3F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79476-5B7C-6478-61FE-255A040CDF8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ALBA is the Spanish 3</a:t>
            </a:r>
            <a:r>
              <a:rPr lang="en-GB" baseline="30000" dirty="0"/>
              <a:t>rd</a:t>
            </a:r>
            <a:r>
              <a:rPr lang="en-GB" dirty="0"/>
              <a:t> generation synchrotron light source located in Barcelona.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13 beamlines are currently in operation dedicated to life and material science, solid-state physics + 2 more under construction.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4440 hours of beamlines operation for up to 2250 academic and industrial users.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F96CA-8F6E-19CA-2FBF-07C582E85E7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D73E7-CFDD-A5E9-312F-2380BBA3BA3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64241-73AF-3AB2-4FF0-06EA5BB33E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3</a:t>
            </a:fld>
            <a:endParaRPr lang="en-GB" noProof="0" dirty="0"/>
          </a:p>
        </p:txBody>
      </p:sp>
      <p:pic>
        <p:nvPicPr>
          <p:cNvPr id="8" name="Marcador de posición de imagen 5" descr="Una estación de trenes&#10;&#10;Descripción generada automáticamente con confianza media">
            <a:extLst>
              <a:ext uri="{FF2B5EF4-FFF2-40B4-BE49-F238E27FC236}">
                <a16:creationId xmlns:a16="http://schemas.microsoft.com/office/drawing/2014/main" id="{9363A4C3-3C2A-2A8A-D79E-A03B45DB75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" r="50"/>
          <a:stretch>
            <a:fillRect/>
          </a:stretch>
        </p:blipFill>
        <p:spPr>
          <a:xfrm>
            <a:off x="7534945" y="689280"/>
            <a:ext cx="4149976" cy="5308823"/>
          </a:xfrm>
          <a:prstGeom prst="rect">
            <a:avLst/>
          </a:prstGeom>
        </p:spPr>
      </p:pic>
      <p:graphicFrame>
        <p:nvGraphicFramePr>
          <p:cNvPr id="13" name="Google Shape;292;p3">
            <a:extLst>
              <a:ext uri="{FF2B5EF4-FFF2-40B4-BE49-F238E27FC236}">
                <a16:creationId xmlns:a16="http://schemas.microsoft.com/office/drawing/2014/main" id="{D69561D5-EEFB-5FEB-100B-D7EFB255E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7041130"/>
              </p:ext>
            </p:extLst>
          </p:nvPr>
        </p:nvGraphicFramePr>
        <p:xfrm>
          <a:off x="1755404" y="1936405"/>
          <a:ext cx="3223849" cy="1706880"/>
        </p:xfrm>
        <a:graphic>
          <a:graphicData uri="http://schemas.openxmlformats.org/drawingml/2006/table">
            <a:tbl>
              <a:tblPr firstRow="1" bandRow="1">
                <a:noFill/>
                <a:tableStyleId>{8D191590-A227-4186-80CC-D536AD8FFD20}</a:tableStyleId>
              </a:tblPr>
              <a:tblGrid>
                <a:gridCol w="1883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0378">
                  <a:extLst>
                    <a:ext uri="{9D8B030D-6E8A-4147-A177-3AD203B41FA5}">
                      <a16:colId xmlns:a16="http://schemas.microsoft.com/office/drawing/2014/main" val="262735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>
                    <a:solidFill>
                      <a:srgbClr val="3858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Value</a:t>
                      </a:r>
                    </a:p>
                  </a:txBody>
                  <a:tcPr>
                    <a:solidFill>
                      <a:srgbClr val="3858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>
                    <a:solidFill>
                      <a:srgbClr val="3858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Energy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3.0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GeV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Current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250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mA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Circumference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268.8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Momentum compaction factor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8.9E-4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-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Loses per turn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1.1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MeV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Emittance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4.5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nm·rad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26297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331D7CA-4FED-51C1-D097-A29892246C96}"/>
              </a:ext>
            </a:extLst>
          </p:cNvPr>
          <p:cNvSpPr txBox="1"/>
          <p:nvPr/>
        </p:nvSpPr>
        <p:spPr>
          <a:xfrm>
            <a:off x="8785829" y="5998103"/>
            <a:ext cx="16482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ALBA Experimental Hall</a:t>
            </a:r>
          </a:p>
        </p:txBody>
      </p:sp>
    </p:spTree>
    <p:extLst>
      <p:ext uri="{BB962C8B-B14F-4D97-AF65-F5344CB8AC3E}">
        <p14:creationId xmlns:p14="http://schemas.microsoft.com/office/powerpoint/2010/main" val="3734095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4343-54EE-84D1-D892-1CBC2358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ALBA II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A37D0-8668-DCC2-CE29-6D45106F28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4747186" cy="500085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ALBA II is the 4</a:t>
            </a:r>
            <a:r>
              <a:rPr lang="en-GB" baseline="30000" dirty="0"/>
              <a:t>th</a:t>
            </a:r>
            <a:r>
              <a:rPr lang="en-GB" dirty="0"/>
              <a:t> generation synchrotron machine that will replace ALBA in 2032.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Construction budget for ALBA II and interannual operation budget until 2038 approved by the national Spanish and regional Catalan governments on 09</a:t>
            </a:r>
            <a:r>
              <a:rPr lang="en-GB" baseline="30000" dirty="0"/>
              <a:t>th</a:t>
            </a:r>
            <a:r>
              <a:rPr lang="en-GB" dirty="0"/>
              <a:t> of September.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Major operational changes with respect ALBA:</a:t>
            </a:r>
          </a:p>
          <a:p>
            <a:pPr marL="457200" lvl="1" indent="-285750"/>
            <a:r>
              <a:rPr lang="en-GB" dirty="0"/>
              <a:t>From 2DA –&gt; 5BA.</a:t>
            </a:r>
          </a:p>
          <a:p>
            <a:pPr marL="457200" lvl="1" indent="-285750"/>
            <a:r>
              <a:rPr lang="en-GB" dirty="0"/>
              <a:t>Multipole kicker injection scheme.</a:t>
            </a:r>
          </a:p>
          <a:p>
            <a:pPr marL="457200" lvl="1" indent="-285750"/>
            <a:r>
              <a:rPr lang="en-GB" dirty="0"/>
              <a:t>NEG coated rhomboidal vacuum chamber 20x16mm.</a:t>
            </a:r>
          </a:p>
          <a:p>
            <a:pPr marL="457200" lvl="1" indent="-285750"/>
            <a:r>
              <a:rPr lang="en-GB" dirty="0"/>
              <a:t>Active NC 3rd harmonic RF system at 1.5 GHz</a:t>
            </a:r>
          </a:p>
          <a:p>
            <a:pPr marL="457200" lvl="1" indent="-285750"/>
            <a:r>
              <a:rPr lang="en-GB" dirty="0"/>
              <a:t>...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B1553-39DC-21BA-82CE-4098F7989C4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687B3-32DF-CD2B-B907-4EFC2B6737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01133-95FA-B5F5-3B0B-84B240CC99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4</a:t>
            </a:fld>
            <a:endParaRPr lang="en-GB" noProof="0" dirty="0"/>
          </a:p>
        </p:txBody>
      </p:sp>
      <p:graphicFrame>
        <p:nvGraphicFramePr>
          <p:cNvPr id="7" name="Google Shape;292;p3">
            <a:extLst>
              <a:ext uri="{FF2B5EF4-FFF2-40B4-BE49-F238E27FC236}">
                <a16:creationId xmlns:a16="http://schemas.microsoft.com/office/drawing/2014/main" id="{AF278042-6453-4498-9483-2269D23231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9772225"/>
              </p:ext>
            </p:extLst>
          </p:nvPr>
        </p:nvGraphicFramePr>
        <p:xfrm>
          <a:off x="1755404" y="1936405"/>
          <a:ext cx="3223849" cy="1706880"/>
        </p:xfrm>
        <a:graphic>
          <a:graphicData uri="http://schemas.openxmlformats.org/drawingml/2006/table">
            <a:tbl>
              <a:tblPr firstRow="1" bandRow="1">
                <a:noFill/>
                <a:tableStyleId>{8D191590-A227-4186-80CC-D536AD8FFD20}</a:tableStyleId>
              </a:tblPr>
              <a:tblGrid>
                <a:gridCol w="1883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0378">
                  <a:extLst>
                    <a:ext uri="{9D8B030D-6E8A-4147-A177-3AD203B41FA5}">
                      <a16:colId xmlns:a16="http://schemas.microsoft.com/office/drawing/2014/main" val="262735759"/>
                    </a:ext>
                  </a:extLst>
                </a:gridCol>
              </a:tblGrid>
              <a:tr h="133048"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>
                    <a:solidFill>
                      <a:srgbClr val="3858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chemeClr val="bg1"/>
                          </a:solidFill>
                        </a:rPr>
                        <a:t>Value</a:t>
                      </a:r>
                    </a:p>
                  </a:txBody>
                  <a:tcPr>
                    <a:solidFill>
                      <a:srgbClr val="3858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>
                    <a:solidFill>
                      <a:srgbClr val="3858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b="0" dirty="0"/>
                        <a:t>Energy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/>
                        <a:t>3.0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/>
                        <a:t>GeV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b="0" dirty="0">
                          <a:highlight>
                            <a:srgbClr val="FFFF00"/>
                          </a:highlight>
                        </a:rPr>
                        <a:t>Current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300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highlight>
                            <a:srgbClr val="FFFF00"/>
                          </a:highlight>
                        </a:rPr>
                        <a:t>mA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b="0" dirty="0"/>
                        <a:t>Circumference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/>
                        <a:t>268.8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/>
                        <a:t>m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b="0" dirty="0"/>
                        <a:t>Momentum compaction factor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/>
                        <a:t>1,01E-4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/>
                        <a:t>-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b="0" dirty="0"/>
                        <a:t>Loses per turn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/>
                        <a:t>1.07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/>
                        <a:t>MeV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cs typeface="Arial"/>
                          <a:sym typeface="Arial"/>
                        </a:rPr>
                        <a:t>Emittance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000" b="0" i="0" u="none" strike="noStrike" cap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/>
                          <a:cs typeface="Arial"/>
                          <a:sym typeface="Arial"/>
                        </a:rPr>
                        <a:t>200</a:t>
                      </a:r>
                    </a:p>
                  </a:txBody>
                  <a:tcPr>
                    <a:solidFill>
                      <a:srgbClr val="D1D8E9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000" b="0" i="0" u="none" strike="noStrike" cap="none" dirty="0" err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Arial"/>
                          <a:cs typeface="Arial"/>
                          <a:sym typeface="Arial"/>
                        </a:rPr>
                        <a:t>pm·rad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Arial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D1D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262975"/>
                  </a:ext>
                </a:extLst>
              </a:tr>
            </a:tbl>
          </a:graphicData>
        </a:graphic>
      </p:graphicFrame>
      <p:pic>
        <p:nvPicPr>
          <p:cNvPr id="8" name="Picture 7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73D2251F-A927-69F4-6432-1E791C1D9E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71" t="27861" r="26962" b="29505"/>
          <a:stretch/>
        </p:blipFill>
        <p:spPr>
          <a:xfrm>
            <a:off x="6687648" y="638989"/>
            <a:ext cx="4881458" cy="1801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E5BC53-D41D-A0FD-4944-97D96DAEF0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51" t="10090" r="2854" b="18599"/>
          <a:stretch/>
        </p:blipFill>
        <p:spPr>
          <a:xfrm>
            <a:off x="6824458" y="2673785"/>
            <a:ext cx="4607839" cy="10628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CE2B29-54E5-D4EF-8026-FC240B9CB9AC}"/>
              </a:ext>
            </a:extLst>
          </p:cNvPr>
          <p:cNvSpPr txBox="1"/>
          <p:nvPr/>
        </p:nvSpPr>
        <p:spPr>
          <a:xfrm>
            <a:off x="261997" y="6146483"/>
            <a:ext cx="74959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00B0F0"/>
                </a:solidFill>
              </a:rPr>
              <a:t>F. Perez et al., "ALBA II accelerator upgrade project status", in Proc. IPAC'25, Taipei, Taiwan, Jun. 2025, pp. 706-709. doi:10.18429/JACoW-IPAC25-MOPS043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7A8105-18FA-9A45-5A9F-A480197D176E}"/>
              </a:ext>
            </a:extLst>
          </p:cNvPr>
          <p:cNvSpPr txBox="1"/>
          <p:nvPr/>
        </p:nvSpPr>
        <p:spPr>
          <a:xfrm>
            <a:off x="8502244" y="2440920"/>
            <a:ext cx="1252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 tree for ALBA 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70821-DB7E-F028-B7BB-3524CD4780B0}"/>
              </a:ext>
            </a:extLst>
          </p:cNvPr>
          <p:cNvSpPr txBox="1"/>
          <p:nvPr/>
        </p:nvSpPr>
        <p:spPr>
          <a:xfrm>
            <a:off x="8179239" y="3603622"/>
            <a:ext cx="1898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ALBA II Lattice (provisional)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883BC0-8D48-5364-09F5-BB0D5ABB45EC}"/>
              </a:ext>
            </a:extLst>
          </p:cNvPr>
          <p:cNvSpPr txBox="1"/>
          <p:nvPr/>
        </p:nvSpPr>
        <p:spPr>
          <a:xfrm>
            <a:off x="7578915" y="5909185"/>
            <a:ext cx="30989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ALBA II DDK and Injection scheme (provisional)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71BDE8-EE93-58FB-4769-20D45A25CEC0}"/>
              </a:ext>
            </a:extLst>
          </p:cNvPr>
          <p:cNvGrpSpPr/>
          <p:nvPr/>
        </p:nvGrpSpPr>
        <p:grpSpPr>
          <a:xfrm>
            <a:off x="6266204" y="4100680"/>
            <a:ext cx="5724346" cy="1808505"/>
            <a:chOff x="6096000" y="4100680"/>
            <a:chExt cx="5724346" cy="1808505"/>
          </a:xfrm>
        </p:grpSpPr>
        <p:pic>
          <p:nvPicPr>
            <p:cNvPr id="12" name="Picture 11" descr="A diagram of a thin line&#10;&#10;AI-generated content may be incorrect.">
              <a:extLst>
                <a:ext uri="{FF2B5EF4-FFF2-40B4-BE49-F238E27FC236}">
                  <a16:creationId xmlns:a16="http://schemas.microsoft.com/office/drawing/2014/main" id="{A4423BEC-BC2C-6D38-C086-02FEDFF8A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7806" y="4254087"/>
              <a:ext cx="3502540" cy="16550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7AFA22-529D-C0FB-206C-A10ADD410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4100680"/>
              <a:ext cx="2159541" cy="1801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0823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7AA8DA-8BA4-A757-5D85-269EC51A49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33" r="23196"/>
          <a:stretch/>
        </p:blipFill>
        <p:spPr>
          <a:xfrm>
            <a:off x="398199" y="2657474"/>
            <a:ext cx="3989877" cy="3198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A693FC-2EC2-C7D6-B41E-3B174906B4F1}"/>
              </a:ext>
            </a:extLst>
          </p:cNvPr>
          <p:cNvSpPr txBox="1"/>
          <p:nvPr/>
        </p:nvSpPr>
        <p:spPr>
          <a:xfrm>
            <a:off x="938458" y="5862818"/>
            <a:ext cx="25426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3HC Research Instruments factory test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1CA6B-67A4-7686-0E32-BD482DC0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RF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73FE8-4B9F-F7D4-2678-F4E9CDD9BA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10360064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4x NC harmonic cavities to be installed in ALBA during 2026.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Harmonic EU cavity designed by ALBA and commissioned in BESSY II ring under the ALBA-HZB-DESY agreement.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parameters fulfilled and high current close to quartic potential reached (u=3).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Active cavity feed with 20 kW SSPA.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Brand new LLRF system for 1.5 GHz.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89D36-9148-3B68-A2AC-14923589D33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46B54-7167-FD89-14A1-E555E54105D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D4A6A-F162-8698-A13F-312CEFEA2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5</a:t>
            </a:fld>
            <a:endParaRPr lang="en-GB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E703DA-EEF5-BAD4-6D50-237D8A5EC8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08" t="3742" r="25869"/>
          <a:stretch/>
        </p:blipFill>
        <p:spPr>
          <a:xfrm>
            <a:off x="9304652" y="2673471"/>
            <a:ext cx="2472973" cy="3202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7E13D2-CF90-0FB4-A036-A05EA00B43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380"/>
          <a:stretch/>
        </p:blipFill>
        <p:spPr>
          <a:xfrm>
            <a:off x="4729155" y="2673471"/>
            <a:ext cx="4234416" cy="31983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0672B2-FF17-D571-E505-BED7AF4ACCA9}"/>
              </a:ext>
            </a:extLst>
          </p:cNvPr>
          <p:cNvSpPr txBox="1"/>
          <p:nvPr/>
        </p:nvSpPr>
        <p:spPr>
          <a:xfrm>
            <a:off x="162087" y="6087795"/>
            <a:ext cx="11315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00B0F0"/>
                </a:solidFill>
              </a:rPr>
              <a:t>F. Pérez et al., “Active harmonic EU cavity: Commissioning and operation with beam”, Nuclear Instruments and Methods in Physics Research Section A, Volume 1072, 2025, 170195, ISSN 0168-9002, https://doi.org/10.1016/j.nima.2024.170195.</a:t>
            </a:r>
          </a:p>
          <a:p>
            <a:r>
              <a:rPr lang="en-GB" sz="800" dirty="0">
                <a:solidFill>
                  <a:srgbClr val="00B0F0"/>
                </a:solidFill>
              </a:rPr>
              <a:t>P. Solans et al., "Active 3rd harmonic RF system for ALBA", in Proc. IPAC'25, Taipei, Taiwan, Jun. 2025, pp. 1695-1698. doi:10.18429/JACoW-IPAC25-WEBD2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098A3-0987-6CE0-AE83-10219CCF02C0}"/>
              </a:ext>
            </a:extLst>
          </p:cNvPr>
          <p:cNvSpPr txBox="1"/>
          <p:nvPr/>
        </p:nvSpPr>
        <p:spPr>
          <a:xfrm>
            <a:off x="5593456" y="5885376"/>
            <a:ext cx="2505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ALBA-HZB-DESY 3HC commissioning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D8D961-2790-651C-45A6-E0A7CAD97D54}"/>
              </a:ext>
            </a:extLst>
          </p:cNvPr>
          <p:cNvSpPr txBox="1"/>
          <p:nvPr/>
        </p:nvSpPr>
        <p:spPr>
          <a:xfrm>
            <a:off x="9558343" y="5876164"/>
            <a:ext cx="21066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3</a:t>
            </a:r>
            <a:r>
              <a:rPr lang="en-US" sz="1000" b="1" baseline="30000" dirty="0"/>
              <a:t>rd</a:t>
            </a:r>
            <a:r>
              <a:rPr lang="en-US" sz="1000" b="1" dirty="0"/>
              <a:t> harmonic system SSPA+WG</a:t>
            </a:r>
          </a:p>
        </p:txBody>
      </p:sp>
    </p:spTree>
    <p:extLst>
      <p:ext uri="{BB962C8B-B14F-4D97-AF65-F5344CB8AC3E}">
        <p14:creationId xmlns:p14="http://schemas.microsoft.com/office/powerpoint/2010/main" val="621226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D0701-E8E9-99CA-F24B-532589352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RF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9E10-BD7E-A836-25AE-221866849D2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10204520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6x NC EU damped cavity at 500 MHz feed by 2x 80 kW IOT each.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 is combined in a Cavity Combiner (</a:t>
            </a:r>
            <a:r>
              <a:rPr lang="en-US" dirty="0" err="1"/>
              <a:t>CaCo</a:t>
            </a:r>
            <a:r>
              <a:rPr lang="en-US" dirty="0"/>
              <a:t>) and isolated by circulator + RF load.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LLRF based in the Lyrtech VHS-ADC board.</a:t>
            </a:r>
          </a:p>
          <a:p>
            <a:pPr marL="457200" lvl="1" indent="-285750"/>
            <a:r>
              <a:rPr lang="en-US" dirty="0"/>
              <a:t>16x ADC and 2x DAC with 14 bit </a:t>
            </a:r>
          </a:p>
          <a:p>
            <a:pPr marL="457200" lvl="1" indent="-285750"/>
            <a:r>
              <a:rPr lang="en-US" dirty="0"/>
              <a:t>32x GPIO</a:t>
            </a:r>
          </a:p>
          <a:p>
            <a:pPr marL="457200" lvl="1" indent="-285750"/>
            <a:r>
              <a:rPr lang="en-US" dirty="0"/>
              <a:t>ADC clock at 80 MHz</a:t>
            </a:r>
          </a:p>
          <a:p>
            <a:pPr marL="457200" lvl="1" indent="-285750"/>
            <a:r>
              <a:rPr lang="en-US" dirty="0"/>
              <a:t>Down/up conversion to/from IF 20 </a:t>
            </a:r>
            <a:r>
              <a:rPr lang="en-US" dirty="0" err="1"/>
              <a:t>MHz.</a:t>
            </a:r>
            <a:endParaRPr lang="en-US" dirty="0"/>
          </a:p>
          <a:p>
            <a:pPr marL="457200" lvl="1" indent="-285750"/>
            <a:r>
              <a:rPr lang="en-US" dirty="0"/>
              <a:t>VCXO based LO and ADC clock generation.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 in operation since 2012 and exported to other facilities: </a:t>
            </a:r>
            <a:r>
              <a:rPr lang="en-US" b="1" dirty="0"/>
              <a:t>MAX IV, Sirius, Diamond, CLS, Solaris </a:t>
            </a:r>
            <a:r>
              <a:rPr lang="en-US" dirty="0"/>
              <a:t>…</a:t>
            </a:r>
          </a:p>
          <a:p>
            <a:pPr marL="285750" indent="-28575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AFAA7-E1D1-FDF4-2C4D-4A21807DB57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95E22-47D5-65AB-65D7-F36BB058D4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C2FC9-C008-96E6-7DDB-647F89A715F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6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F2A94-179E-447B-172F-E12B509619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4" r="-2323" b="11838"/>
          <a:stretch/>
        </p:blipFill>
        <p:spPr>
          <a:xfrm>
            <a:off x="491180" y="3396322"/>
            <a:ext cx="2624463" cy="2665341"/>
          </a:xfrm>
          <a:prstGeom prst="rect">
            <a:avLst/>
          </a:prstGeom>
        </p:spPr>
      </p:pic>
      <p:pic>
        <p:nvPicPr>
          <p:cNvPr id="10" name="Picture 35" descr="Lyrtech board">
            <a:extLst>
              <a:ext uri="{FF2B5EF4-FFF2-40B4-BE49-F238E27FC236}">
                <a16:creationId xmlns:a16="http://schemas.microsoft.com/office/drawing/2014/main" id="{3B65E452-6F91-2C66-F2EA-3A5CC1F9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983" y="3380701"/>
            <a:ext cx="2754279" cy="26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5F48C8-D89F-825B-9C9F-9D4738A9D444}"/>
              </a:ext>
            </a:extLst>
          </p:cNvPr>
          <p:cNvSpPr txBox="1"/>
          <p:nvPr/>
        </p:nvSpPr>
        <p:spPr>
          <a:xfrm>
            <a:off x="984176" y="6055202"/>
            <a:ext cx="16193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EU HOM damped cavity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F9AC5A-228D-0EE7-2742-A492BF3FF0F6}"/>
              </a:ext>
            </a:extLst>
          </p:cNvPr>
          <p:cNvSpPr txBox="1"/>
          <p:nvPr/>
        </p:nvSpPr>
        <p:spPr>
          <a:xfrm>
            <a:off x="9620530" y="6093548"/>
            <a:ext cx="15872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VHS-ADC from </a:t>
            </a:r>
            <a:r>
              <a:rPr lang="en-GB" sz="1000" b="1" dirty="0" err="1"/>
              <a:t>Lyrtech</a:t>
            </a:r>
            <a:endParaRPr lang="en-GB" sz="1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FF675A-B774-78A1-714D-79DC3E64DDC3}"/>
                  </a:ext>
                </a:extLst>
              </p:cNvPr>
              <p:cNvSpPr txBox="1"/>
              <p:nvPr/>
            </p:nvSpPr>
            <p:spPr>
              <a:xfrm>
                <a:off x="4819300" y="2159232"/>
                <a:ext cx="2553391" cy="351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𝐼𝑄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</m:num>
                        <m:den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20 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𝑀𝐻𝑧</m:t>
                          </m:r>
                        </m:num>
                        <m:den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=20 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FF675A-B774-78A1-714D-79DC3E64D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300" y="2159232"/>
                <a:ext cx="2553391" cy="351058"/>
              </a:xfrm>
              <a:prstGeom prst="rect">
                <a:avLst/>
              </a:prstGeom>
              <a:blipFill>
                <a:blip r:embed="rId5"/>
                <a:stretch>
                  <a:fillRect t="-5172" b="-137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large room with red boxes&#10;&#10;AI-generated content may be incorrect.">
            <a:extLst>
              <a:ext uri="{FF2B5EF4-FFF2-40B4-BE49-F238E27FC236}">
                <a16:creationId xmlns:a16="http://schemas.microsoft.com/office/drawing/2014/main" id="{92E709BC-6D34-DB98-3969-E03D904A98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739" t="30768" r="21826" b="13342"/>
          <a:stretch/>
        </p:blipFill>
        <p:spPr>
          <a:xfrm>
            <a:off x="3515355" y="3397848"/>
            <a:ext cx="5117915" cy="2662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0DFCE5-FC3B-D382-9674-36F567B308F1}"/>
              </a:ext>
            </a:extLst>
          </p:cNvPr>
          <p:cNvSpPr txBox="1"/>
          <p:nvPr/>
        </p:nvSpPr>
        <p:spPr>
          <a:xfrm>
            <a:off x="5054643" y="6077283"/>
            <a:ext cx="20393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High power amplifiers and WG</a:t>
            </a:r>
          </a:p>
        </p:txBody>
      </p:sp>
    </p:spTree>
    <p:extLst>
      <p:ext uri="{BB962C8B-B14F-4D97-AF65-F5344CB8AC3E}">
        <p14:creationId xmlns:p14="http://schemas.microsoft.com/office/powerpoint/2010/main" val="2267167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025DC2-DE1E-A511-0657-B9D5D59D0E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696"/>
          <a:stretch/>
        </p:blipFill>
        <p:spPr>
          <a:xfrm>
            <a:off x="1754401" y="3431904"/>
            <a:ext cx="3923458" cy="29244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5090518-9A86-0558-6670-0A1419F5FA66}"/>
              </a:ext>
            </a:extLst>
          </p:cNvPr>
          <p:cNvSpPr/>
          <p:nvPr/>
        </p:nvSpPr>
        <p:spPr>
          <a:xfrm>
            <a:off x="1687725" y="3565201"/>
            <a:ext cx="1137413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E98634-76E7-ED0D-F7A0-BED614AC3BA8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015389" y="3817614"/>
            <a:ext cx="67233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7CF721F-EFD1-719D-B4D2-36146BC81CF6}"/>
              </a:ext>
            </a:extLst>
          </p:cNvPr>
          <p:cNvSpPr txBox="1"/>
          <p:nvPr/>
        </p:nvSpPr>
        <p:spPr>
          <a:xfrm>
            <a:off x="573594" y="366372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MO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A79D11-5F40-7393-E84A-EB964A7C5C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10360064" cy="5072735"/>
          </a:xfrm>
        </p:spPr>
        <p:txBody>
          <a:bodyPr>
            <a:normAutofit/>
          </a:bodyPr>
          <a:lstStyle/>
          <a:p>
            <a:r>
              <a:rPr lang="en-GB" dirty="0"/>
              <a:t>SAFRAN produced and delivered custom made design of the fundamental LLRF system including: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uTCA</a:t>
            </a:r>
            <a:r>
              <a:rPr lang="en-GB" dirty="0"/>
              <a:t> platform NATIVE-R2 Chassis.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SoC Zynq </a:t>
            </a:r>
            <a:r>
              <a:rPr lang="en-GB" dirty="0" err="1"/>
              <a:t>UltraScale</a:t>
            </a:r>
            <a:r>
              <a:rPr lang="en-GB" dirty="0"/>
              <a:t>+ FPGA from Xilinx.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20x ADC: 250 MSPS and 16 bit (P</a:t>
            </a:r>
            <a:r>
              <a:rPr lang="en-GB" baseline="-25000" dirty="0"/>
              <a:t>IN,MAX</a:t>
            </a:r>
            <a:r>
              <a:rPr lang="en-GB" dirty="0"/>
              <a:t>: 10 dBm).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4x DAC: 2.5 GSPS and 16 bit (P</a:t>
            </a:r>
            <a:r>
              <a:rPr lang="en-GB" baseline="-25000" dirty="0"/>
              <a:t>OUT,MAX</a:t>
            </a:r>
            <a:r>
              <a:rPr lang="en-GB" dirty="0"/>
              <a:t>: 8 dBm 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64x GPIO.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 GB DDR4 memory for postmortem analysis: 32 bits @ 160 </a:t>
            </a:r>
            <a:r>
              <a:rPr lang="en-GB" dirty="0" err="1"/>
              <a:t>MHz.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down/up conversion: Direct sampling.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External reference: Master oscillator.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4FC6F-F0B1-5494-01F4-A6429D0E7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Hardware: 500 MHz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73408-78A3-BCFC-69C0-6E999233C87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E712F-3C9B-18B0-0DF6-1326F57C63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C63B5-8159-5704-A44A-874D8E4486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7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DF73B-3CD7-CFFC-C882-0AC701489B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21"/>
          <a:stretch/>
        </p:blipFill>
        <p:spPr>
          <a:xfrm>
            <a:off x="6676068" y="3429000"/>
            <a:ext cx="3725203" cy="2920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55F611-DDB2-5BFC-611B-BCDBE648F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212" y="2617427"/>
            <a:ext cx="3490775" cy="740094"/>
          </a:xfrm>
          <a:prstGeom prst="rect">
            <a:avLst/>
          </a:prstGeom>
        </p:spPr>
      </p:pic>
      <p:pic>
        <p:nvPicPr>
          <p:cNvPr id="5122" name="Picture 2" descr="Safran Electronics &amp; Defense Spain - Andalucía Aerospace">
            <a:extLst>
              <a:ext uri="{FF2B5EF4-FFF2-40B4-BE49-F238E27FC236}">
                <a16:creationId xmlns:a16="http://schemas.microsoft.com/office/drawing/2014/main" id="{8F51E2B0-9189-F353-60D1-93803CFFC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t="19542" r="6783" b="20366"/>
          <a:stretch/>
        </p:blipFill>
        <p:spPr bwMode="auto">
          <a:xfrm>
            <a:off x="6865212" y="1741309"/>
            <a:ext cx="3490775" cy="83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1BB3FE-92B8-3437-B205-2DB8C6F8D71B}"/>
              </a:ext>
            </a:extLst>
          </p:cNvPr>
          <p:cNvSpPr txBox="1"/>
          <p:nvPr/>
        </p:nvSpPr>
        <p:spPr>
          <a:xfrm>
            <a:off x="3205448" y="6305121"/>
            <a:ext cx="8835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/>
              <a:t>AMC </a:t>
            </a:r>
            <a:r>
              <a:rPr lang="es-ES" sz="1000" b="1" dirty="0" err="1"/>
              <a:t>Board</a:t>
            </a:r>
            <a:endParaRPr lang="en-GB" sz="1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70DEAC-1726-8513-7AD9-CAB23FB943A3}"/>
              </a:ext>
            </a:extLst>
          </p:cNvPr>
          <p:cNvSpPr txBox="1"/>
          <p:nvPr/>
        </p:nvSpPr>
        <p:spPr>
          <a:xfrm>
            <a:off x="8104094" y="6356350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/>
              <a:t>RTM </a:t>
            </a:r>
            <a:r>
              <a:rPr lang="es-ES" sz="1000" b="1" dirty="0" err="1"/>
              <a:t>Board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412739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A5B1-C625-3F7A-0845-E27B79A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Hardware: 500 MHz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2D346-8E60-242D-C160-B727A335941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8220602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Direct sampling RF = 500 MHz for fundamental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IF for down/up conversion.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Precision improved due to twice frequency sampling and 16 bit.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Long drift also reduced due analogue electronics reduction.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30C9B-6CD3-FEB3-BF14-8C0C2E04A5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A2BFB-3880-747D-8651-53E13A8D6F8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Low Level Radiofrequency Workshop 2025 - P. Solans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50921-0A89-FAB8-7751-DEBBFB2150E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8</a:t>
            </a:fld>
            <a:endParaRPr lang="en-GB" noProof="0" dirty="0"/>
          </a:p>
        </p:txBody>
      </p:sp>
      <p:pic>
        <p:nvPicPr>
          <p:cNvPr id="11" name="Picture 10" descr="A graph of a voltage&#10;&#10;AI-generated content may be incorrect.">
            <a:extLst>
              <a:ext uri="{FF2B5EF4-FFF2-40B4-BE49-F238E27FC236}">
                <a16:creationId xmlns:a16="http://schemas.microsoft.com/office/drawing/2014/main" id="{333A160C-7274-3A11-905B-EA77B5916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555" y="1699382"/>
            <a:ext cx="4443654" cy="3927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5C10EA-15C8-A9E3-C864-2C37C835AF91}"/>
                  </a:ext>
                </a:extLst>
              </p:cNvPr>
              <p:cNvSpPr txBox="1"/>
              <p:nvPr/>
            </p:nvSpPr>
            <p:spPr>
              <a:xfrm>
                <a:off x="1983319" y="3141318"/>
                <a:ext cx="3366371" cy="346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𝐴𝐷𝐶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b>
                        <m:sSub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𝑅𝐸𝐹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·500 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=160 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5C10EA-15C8-A9E3-C864-2C37C835A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19" y="3141318"/>
                <a:ext cx="3366371" cy="346890"/>
              </a:xfrm>
              <a:prstGeom prst="rect">
                <a:avLst/>
              </a:prstGeom>
              <a:blipFill>
                <a:blip r:embed="rId4"/>
                <a:stretch>
                  <a:fillRect t="-1754" b="-1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7A9AAAA5-EEE8-D420-2675-8EB2FD28AD09}"/>
              </a:ext>
            </a:extLst>
          </p:cNvPr>
          <p:cNvGrpSpPr/>
          <p:nvPr/>
        </p:nvGrpSpPr>
        <p:grpSpPr>
          <a:xfrm>
            <a:off x="1464550" y="2504523"/>
            <a:ext cx="4403909" cy="520070"/>
            <a:chOff x="1403615" y="2437377"/>
            <a:chExt cx="4403909" cy="5200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8DF4D27-64C6-8449-AC2D-3CB0F2B230FE}"/>
                    </a:ext>
                  </a:extLst>
                </p:cNvPr>
                <p:cNvSpPr txBox="1"/>
                <p:nvPr/>
              </p:nvSpPr>
              <p:spPr>
                <a:xfrm>
                  <a:off x="1403615" y="2437946"/>
                  <a:ext cx="2255297" cy="5195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sSub>
                              <m:sSubPr>
                                <m:ctrlP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·</m:t>
                            </m:r>
                            <m:func>
                              <m:funcPr>
                                <m:ctrlP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s-ES" sz="12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s-E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</a:rPr>
                                      <m:t>·2</m:t>
                                    </m:r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·</m:t>
                                    </m:r>
                                    <m:f>
                                      <m:fPr>
                                        <m:ctrlPr>
                                          <a:rPr lang="es-E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num>
                                      <m:den>
                                        <m:r>
                                          <a:rPr lang="es-E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nary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8DF4D27-64C6-8449-AC2D-3CB0F2B230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3615" y="2437946"/>
                  <a:ext cx="2255297" cy="51950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739B115-9CC7-AE9A-71AF-ACA78B7EA2A8}"/>
                    </a:ext>
                  </a:extLst>
                </p:cNvPr>
                <p:cNvSpPr txBox="1"/>
                <p:nvPr/>
              </p:nvSpPr>
              <p:spPr>
                <a:xfrm>
                  <a:off x="3512665" y="2437377"/>
                  <a:ext cx="2294859" cy="5195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sSub>
                              <m:sSubPr>
                                <m:ctrlP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·</m:t>
                            </m:r>
                            <m:func>
                              <m:funcPr>
                                <m:ctrlP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s-ES" sz="1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s-E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sz="1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s-ES" sz="1200" i="1">
                                        <a:latin typeface="Cambria Math" panose="02040503050406030204" pitchFamily="18" charset="0"/>
                                      </a:rPr>
                                      <m:t>·2</m:t>
                                    </m:r>
                                    <m:r>
                                      <a:rPr lang="es-E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s-E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·</m:t>
                                    </m:r>
                                    <m:f>
                                      <m:fPr>
                                        <m:ctrlPr>
                                          <a:rPr lang="es-E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num>
                                      <m:den>
                                        <m:r>
                                          <a:rPr lang="es-E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nary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739B115-9CC7-AE9A-71AF-ACA78B7EA2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2665" y="2437377"/>
                  <a:ext cx="2294859" cy="5195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3817DA-8CFA-B805-D84B-5552DC7B25C8}"/>
                  </a:ext>
                </a:extLst>
              </p:cNvPr>
              <p:cNvSpPr txBox="1"/>
              <p:nvPr/>
            </p:nvSpPr>
            <p:spPr>
              <a:xfrm>
                <a:off x="2389809" y="3604932"/>
                <a:ext cx="2553391" cy="351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𝐼𝑄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</m:num>
                        <m:den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500 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𝑀𝐻𝑧</m:t>
                          </m:r>
                        </m:num>
                        <m:den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=20 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3817DA-8CFA-B805-D84B-5552DC7B2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809" y="3604932"/>
                <a:ext cx="2553391" cy="351058"/>
              </a:xfrm>
              <a:prstGeom prst="rect">
                <a:avLst/>
              </a:prstGeom>
              <a:blipFill>
                <a:blip r:embed="rId7"/>
                <a:stretch>
                  <a:fillRect t="-5172" b="-15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Google Shape;292;p3">
            <a:extLst>
              <a:ext uri="{FF2B5EF4-FFF2-40B4-BE49-F238E27FC236}">
                <a16:creationId xmlns:a16="http://schemas.microsoft.com/office/drawing/2014/main" id="{72713975-9CB7-6E9B-62C3-79A7F5BBC9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752526"/>
              </p:ext>
            </p:extLst>
          </p:nvPr>
        </p:nvGraphicFramePr>
        <p:xfrm>
          <a:off x="2121390" y="4718731"/>
          <a:ext cx="3090229" cy="914400"/>
        </p:xfrm>
        <a:graphic>
          <a:graphicData uri="http://schemas.openxmlformats.org/drawingml/2006/table">
            <a:tbl>
              <a:tblPr firstRow="1" bandRow="1">
                <a:noFill/>
                <a:tableStyleId>{8D191590-A227-4186-80CC-D536AD8FFD20}</a:tableStyleId>
              </a:tblPr>
              <a:tblGrid>
                <a:gridCol w="930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818">
                  <a:extLst>
                    <a:ext uri="{9D8B030D-6E8A-4147-A177-3AD203B41FA5}">
                      <a16:colId xmlns:a16="http://schemas.microsoft.com/office/drawing/2014/main" val="262735759"/>
                    </a:ext>
                  </a:extLst>
                </a:gridCol>
              </a:tblGrid>
              <a:tr h="129061">
                <a:tc>
                  <a:txBody>
                    <a:bodyPr/>
                    <a:lstStyle/>
                    <a:p>
                      <a:r>
                        <a:rPr lang="en-GB" sz="1400" b="1" dirty="0"/>
                        <a:t>Channel</a:t>
                      </a:r>
                    </a:p>
                  </a:txBody>
                  <a:tcPr>
                    <a:solidFill>
                      <a:srgbClr val="3858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Amp (%)</a:t>
                      </a:r>
                    </a:p>
                  </a:txBody>
                  <a:tcPr>
                    <a:solidFill>
                      <a:srgbClr val="3858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Phase (</a:t>
                      </a:r>
                      <a:r>
                        <a:rPr lang="en-GB" sz="1400" b="1" dirty="0" err="1"/>
                        <a:t>Deg</a:t>
                      </a:r>
                      <a:r>
                        <a:rPr lang="en-GB" sz="1400" b="1" dirty="0"/>
                        <a:t>)</a:t>
                      </a:r>
                    </a:p>
                  </a:txBody>
                  <a:tcPr>
                    <a:solidFill>
                      <a:srgbClr val="3858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dirty="0"/>
                        <a:t>ADC1-9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0,05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0,03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dirty="0"/>
                        <a:t>DAC1-2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0,026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0,05</a:t>
                      </a:r>
                    </a:p>
                  </a:txBody>
                  <a:tcP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CBAE613-289E-BBCE-436B-B968087B3FF1}"/>
              </a:ext>
            </a:extLst>
          </p:cNvPr>
          <p:cNvSpPr txBox="1"/>
          <p:nvPr/>
        </p:nvSpPr>
        <p:spPr>
          <a:xfrm>
            <a:off x="7796549" y="5516745"/>
            <a:ext cx="2853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Old and new 500 MHz precision comparison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7A139-6D12-33BB-1785-2DC7282A25F7}"/>
              </a:ext>
            </a:extLst>
          </p:cNvPr>
          <p:cNvSpPr txBox="1"/>
          <p:nvPr/>
        </p:nvSpPr>
        <p:spPr>
          <a:xfrm>
            <a:off x="2844805" y="4476846"/>
            <a:ext cx="1643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ADC and DAC precision</a:t>
            </a:r>
          </a:p>
        </p:txBody>
      </p:sp>
    </p:spTree>
    <p:extLst>
      <p:ext uri="{BB962C8B-B14F-4D97-AF65-F5344CB8AC3E}">
        <p14:creationId xmlns:p14="http://schemas.microsoft.com/office/powerpoint/2010/main" val="3594747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2EF1A-2CBF-065B-7D21-8D62EB945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Hardware: PLL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5D6BD-7B27-FDFF-3148-97468454A0F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6988976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PLL for low phase noise distribution clocks based in MO reference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9B999-FA6B-B137-D22C-0D32A07BB2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s-ES" noProof="0"/>
              <a:t>13/10/2025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B60AB-27C4-1CBD-0F17-C044E995E5B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Low Level Radiofrequency Workshop 2025 - P. Solans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105CA-1346-BB52-1DB3-BAC624D6BC5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4AA1A-CBC6-4975-8533-72A20446FF52}" type="slidenum">
              <a:rPr lang="en-GB" noProof="0" smtClean="0"/>
              <a:t>9</a:t>
            </a:fld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B0D410-CAFD-2862-4410-BEB183C4D2E5}"/>
              </a:ext>
            </a:extLst>
          </p:cNvPr>
          <p:cNvSpPr txBox="1"/>
          <p:nvPr/>
        </p:nvSpPr>
        <p:spPr>
          <a:xfrm>
            <a:off x="4863932" y="5739392"/>
            <a:ext cx="2534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RTM PLL parameters for 500 MHz case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755F71-FB87-D500-6116-5535516A0D5E}"/>
              </a:ext>
            </a:extLst>
          </p:cNvPr>
          <p:cNvSpPr/>
          <p:nvPr/>
        </p:nvSpPr>
        <p:spPr>
          <a:xfrm>
            <a:off x="3346450" y="3497676"/>
            <a:ext cx="234950" cy="2159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E75807-E494-774E-49B9-4E591455F409}"/>
              </a:ext>
            </a:extLst>
          </p:cNvPr>
          <p:cNvGrpSpPr/>
          <p:nvPr/>
        </p:nvGrpSpPr>
        <p:grpSpPr>
          <a:xfrm>
            <a:off x="494412" y="1860373"/>
            <a:ext cx="11203176" cy="3789008"/>
            <a:chOff x="494412" y="1860373"/>
            <a:chExt cx="11203176" cy="378900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8C38AF-BFE1-5DB1-AD9D-147BC2415124}"/>
                </a:ext>
              </a:extLst>
            </p:cNvPr>
            <p:cNvGrpSpPr/>
            <p:nvPr/>
          </p:nvGrpSpPr>
          <p:grpSpPr>
            <a:xfrm>
              <a:off x="494412" y="1860373"/>
              <a:ext cx="11203176" cy="3789008"/>
              <a:chOff x="494412" y="1860373"/>
              <a:chExt cx="11203176" cy="3789008"/>
            </a:xfrm>
          </p:grpSpPr>
          <p:pic>
            <p:nvPicPr>
              <p:cNvPr id="7" name="Imagen 311">
                <a:extLst>
                  <a:ext uri="{FF2B5EF4-FFF2-40B4-BE49-F238E27FC236}">
                    <a16:creationId xmlns:a16="http://schemas.microsoft.com/office/drawing/2014/main" id="{4C67D054-2D81-78B8-464E-D283BFBD3471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494412" y="1860373"/>
                <a:ext cx="5866920" cy="36003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8" name="Imagen 315">
                <a:extLst>
                  <a:ext uri="{FF2B5EF4-FFF2-40B4-BE49-F238E27FC236}">
                    <a16:creationId xmlns:a16="http://schemas.microsoft.com/office/drawing/2014/main" id="{EDCD7BA3-4AE6-EB84-2F00-0274ACAD46DE}"/>
                  </a:ext>
                </a:extLst>
              </p:cNvPr>
              <p:cNvPicPr/>
              <p:nvPr/>
            </p:nvPicPr>
            <p:blipFill>
              <a:blip r:embed="rId4"/>
              <a:srcRect l="20038"/>
              <a:stretch/>
            </p:blipFill>
            <p:spPr>
              <a:xfrm>
                <a:off x="6361332" y="2272594"/>
                <a:ext cx="5336256" cy="3376787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250CB5D-FBED-1891-23C2-08C14DB5F4FB}"/>
                  </a:ext>
                </a:extLst>
              </p:cNvPr>
              <p:cNvSpPr/>
              <p:nvPr/>
            </p:nvSpPr>
            <p:spPr>
              <a:xfrm>
                <a:off x="1862709" y="2101055"/>
                <a:ext cx="1005840" cy="162014"/>
              </a:xfrm>
              <a:prstGeom prst="rect">
                <a:avLst/>
              </a:prstGeom>
              <a:solidFill>
                <a:srgbClr val="AADCF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6BABD42-CC72-501D-35F6-2CDE2DAC3469}"/>
                  </a:ext>
                </a:extLst>
              </p:cNvPr>
              <p:cNvSpPr/>
              <p:nvPr/>
            </p:nvSpPr>
            <p:spPr>
              <a:xfrm>
                <a:off x="5172075" y="2562225"/>
                <a:ext cx="1266825" cy="790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5DF3F3D-B91E-85CE-742F-1EDD16892E5D}"/>
                  </a:ext>
                </a:extLst>
              </p:cNvPr>
              <p:cNvSpPr/>
              <p:nvPr/>
            </p:nvSpPr>
            <p:spPr>
              <a:xfrm>
                <a:off x="5805487" y="2562225"/>
                <a:ext cx="1266825" cy="3452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FADD050-0BC4-8440-19EF-78489A1824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2075" y="2926556"/>
                <a:ext cx="1266825" cy="0"/>
              </a:xfrm>
              <a:prstGeom prst="line">
                <a:avLst/>
              </a:prstGeom>
              <a:ln w="3175">
                <a:solidFill>
                  <a:srgbClr val="3465A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613BFA6-AF1C-C24E-4E9F-8A9F39D98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7024" y="2747433"/>
                <a:ext cx="491001" cy="161634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7856D16-CD94-9AB4-496E-615289AE7F6E}"/>
                  </a:ext>
                </a:extLst>
              </p:cNvPr>
              <p:cNvSpPr/>
              <p:nvPr/>
            </p:nvSpPr>
            <p:spPr>
              <a:xfrm>
                <a:off x="3785644" y="2555079"/>
                <a:ext cx="1266825" cy="3452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500A20-ADBA-C3D6-5061-67D035E94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6450" y="3497676"/>
              <a:ext cx="281112" cy="17784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9679D4-964B-E907-FB19-509DEE07FDCF}"/>
                </a:ext>
              </a:extLst>
            </p:cNvPr>
            <p:cNvSpPr/>
            <p:nvPr/>
          </p:nvSpPr>
          <p:spPr>
            <a:xfrm>
              <a:off x="3724238" y="3426238"/>
              <a:ext cx="918338" cy="142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800" dirty="0">
                  <a:solidFill>
                    <a:sysClr val="windowText" lastClr="000000"/>
                  </a:solidFill>
                </a:rPr>
                <a:t>100 MHz</a:t>
              </a:r>
              <a:endParaRPr lang="en-GB" sz="8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2130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Sincrotó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12432</TotalTime>
  <Words>2314</Words>
  <Application>Microsoft Office PowerPoint</Application>
  <PresentationFormat>Widescreen</PresentationFormat>
  <Paragraphs>425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Outfit</vt:lpstr>
      <vt:lpstr>Cambria Math</vt:lpstr>
      <vt:lpstr>Arial</vt:lpstr>
      <vt:lpstr>Calibri</vt:lpstr>
      <vt:lpstr>Open Sans</vt:lpstr>
      <vt:lpstr>Tema de Office</vt:lpstr>
      <vt:lpstr>Development of new DLLRF for ALBA and ALBA II, for the main and the 3rd harmonic RF systems.</vt:lpstr>
      <vt:lpstr>Outlook</vt:lpstr>
      <vt:lpstr>ALBA</vt:lpstr>
      <vt:lpstr>ALBA II</vt:lpstr>
      <vt:lpstr>Harmonic RF system</vt:lpstr>
      <vt:lpstr>Main RF system</vt:lpstr>
      <vt:lpstr>Hardware: 500 MHz</vt:lpstr>
      <vt:lpstr>Hardware: 500 MHz</vt:lpstr>
      <vt:lpstr>Hardware: PLL</vt:lpstr>
      <vt:lpstr>Hardware: 1.5 GHz</vt:lpstr>
      <vt:lpstr>Hardware: 1.5 GHz</vt:lpstr>
      <vt:lpstr>HARDWARE: GPIO</vt:lpstr>
      <vt:lpstr>HARDWARE: Operation</vt:lpstr>
      <vt:lpstr>Controls</vt:lpstr>
      <vt:lpstr>Firmware</vt:lpstr>
      <vt:lpstr>Firmware</vt:lpstr>
      <vt:lpstr>Firmware: Harmonic feedback</vt:lpstr>
      <vt:lpstr>TBL compensation</vt:lpstr>
      <vt:lpstr>TBL compensation</vt:lpstr>
      <vt:lpstr>TBL compensation</vt:lpstr>
      <vt:lpstr>TBL compensation</vt:lpstr>
      <vt:lpstr>TBL compensation</vt:lpstr>
      <vt:lpstr>Summary</vt:lpstr>
      <vt:lpstr>PowerPoint Presentation</vt:lpstr>
      <vt:lpstr>Back up slides</vt:lpstr>
      <vt:lpstr>ALBA II TBL</vt:lpstr>
      <vt:lpstr>ALBA II TBL</vt:lpstr>
      <vt:lpstr>ALBA II TBL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ALBA Communication and Outreach Office</dc:creator>
  <cp:lastModifiedBy>Pol Solans Rossell</cp:lastModifiedBy>
  <cp:revision>68</cp:revision>
  <dcterms:created xsi:type="dcterms:W3CDTF">2024-02-07T09:48:03Z</dcterms:created>
  <dcterms:modified xsi:type="dcterms:W3CDTF">2025-10-13T10:34:17Z</dcterms:modified>
</cp:coreProperties>
</file>