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34"/>
  </p:notesMasterIdLst>
  <p:sldIdLst>
    <p:sldId id="256" r:id="rId2"/>
    <p:sldId id="257" r:id="rId3"/>
    <p:sldId id="292" r:id="rId4"/>
    <p:sldId id="258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91" r:id="rId24"/>
    <p:sldId id="278" r:id="rId25"/>
    <p:sldId id="280" r:id="rId26"/>
    <p:sldId id="281" r:id="rId27"/>
    <p:sldId id="282" r:id="rId28"/>
    <p:sldId id="283" r:id="rId29"/>
    <p:sldId id="284" r:id="rId30"/>
    <p:sldId id="288" r:id="rId31"/>
    <p:sldId id="289" r:id="rId32"/>
    <p:sldId id="290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F6C3D0-5DA2-4EBB-B71A-6C46D7EB5BFE}">
  <a:tblStyle styleId="{6FF6C3D0-5DA2-4EBB-B71A-6C46D7EB5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5f0ab5746_0_26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45f0ab5746_0_2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94d27138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894d27138d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894d27138d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22a9f5f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722a9f5f8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722a9f5f8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9ca3f0a6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89ca3f0a6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Simplify: Good results on 10 MHz, → expand to more subsystems of RF system</a:t>
            </a:r>
            <a:endParaRPr/>
          </a:p>
        </p:txBody>
      </p:sp>
      <p:sp>
        <p:nvSpPr>
          <p:cNvPr id="347" name="Google Shape;347;g389ca3f0a6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894d27138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894d27138d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Before: single RF approach: move to include global beam control loops in anomaly detection scheme</a:t>
            </a:r>
            <a:endParaRPr/>
          </a:p>
        </p:txBody>
      </p:sp>
      <p:sp>
        <p:nvSpPr>
          <p:cNvPr id="357" name="Google Shape;357;g3894d27138d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89ca3f0a6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89ca3f0a68_1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plot, same approach as RF voltages. Apply “blindly” to pdisc</a:t>
            </a:r>
            <a:endParaRPr/>
          </a:p>
        </p:txBody>
      </p:sp>
      <p:sp>
        <p:nvSpPr>
          <p:cNvPr id="370" name="Google Shape;370;g389ca3f0a68_1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9ca3f0a68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89ca3f0a68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plot, same approach as RF voltages. Apply “blindly” to pdisc</a:t>
            </a:r>
            <a:endParaRPr/>
          </a:p>
        </p:txBody>
      </p:sp>
      <p:sp>
        <p:nvSpPr>
          <p:cNvPr id="379" name="Google Shape;379;g389ca3f0a68_1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89ca3f0a68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89ca3f0a68_1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plot, same approach as RF voltages. Apply “blindly” to pdisc</a:t>
            </a:r>
            <a:endParaRPr/>
          </a:p>
        </p:txBody>
      </p:sp>
      <p:sp>
        <p:nvSpPr>
          <p:cNvPr id="392" name="Google Shape;392;g389ca3f0a68_1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94d27138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894d27138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3894d27138d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894d27138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894d27138d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3894d27138d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894d27138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894d27138d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894d27138d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94d2713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94d27138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894d27138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89ca3f0a68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89ca3f0a68_1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to relate to generic conclusions, connect with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quick conclusions: Working solution for 10 MHz cavity voltage: Effective anomaly detection for multiple voltage programs and beam types with single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Naive extension to subsystems effective for large anomalies → Further refinement needed for specific types, statistical methods provide complementary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Generally, most cumbersome part of workflow is data collection and cleaning: If both settings and measurement are easily available → good performance is likely!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Towards the future: Streamline data collection, training, and deployment workflow → Deploy anomaly detectors for as many RF signals as possible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Exploit data for end-goal: correlating co-anomalies, and classifying root-causes.</a:t>
            </a:r>
            <a:endParaRPr/>
          </a:p>
        </p:txBody>
      </p:sp>
      <p:sp>
        <p:nvSpPr>
          <p:cNvPr id="461" name="Google Shape;461;g389ca3f0a68_1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691ff28e12_0_20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1691ff28e12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2700e5d67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2700e5d67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72700e5d67_0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>
          <a:extLst>
            <a:ext uri="{FF2B5EF4-FFF2-40B4-BE49-F238E27FC236}">
              <a16:creationId xmlns:a16="http://schemas.microsoft.com/office/drawing/2014/main" id="{7C793DEC-9A17-3500-B90D-55179204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9ca3f0a68_1_29:notes">
            <a:extLst>
              <a:ext uri="{FF2B5EF4-FFF2-40B4-BE49-F238E27FC236}">
                <a16:creationId xmlns:a16="http://schemas.microsoft.com/office/drawing/2014/main" id="{BFC5CDF2-CA8D-B71E-9194-9AA703E1C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9ca3f0a68_1_29:notes">
            <a:extLst>
              <a:ext uri="{FF2B5EF4-FFF2-40B4-BE49-F238E27FC236}">
                <a16:creationId xmlns:a16="http://schemas.microsoft.com/office/drawing/2014/main" id="{B529ABAB-6E65-E2D4-999E-72E363258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389ca3f0a68_1_29:notes">
            <a:extLst>
              <a:ext uri="{FF2B5EF4-FFF2-40B4-BE49-F238E27FC236}">
                <a16:creationId xmlns:a16="http://schemas.microsoft.com/office/drawing/2014/main" id="{D4E01344-55A1-D60B-21A7-D3342C6F9E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744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9ca3f0a68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9ca3f0a68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389ca3f0a68_1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94d27138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94d27138d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3894d27138d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89ca3f0a6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89ca3f0a68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389ca3f0a68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9ca3f0a68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9ca3f0a68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389ca3f0a68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1c2908f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1c2908ff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381c2908ffb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1c2908ff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1c2908ffb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381c2908ffb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BC10B5-3AE5-AA12-624B-BD01FBD2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94d27138d_0_1:notes">
            <a:extLst>
              <a:ext uri="{FF2B5EF4-FFF2-40B4-BE49-F238E27FC236}">
                <a16:creationId xmlns:a16="http://schemas.microsoft.com/office/drawing/2014/main" id="{0545DEC3-E447-4C89-23FC-2B2668439B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94d27138d_0_1:notes">
            <a:extLst>
              <a:ext uri="{FF2B5EF4-FFF2-40B4-BE49-F238E27FC236}">
                <a16:creationId xmlns:a16="http://schemas.microsoft.com/office/drawing/2014/main" id="{8C870769-2B75-23C7-EC32-8EF85097C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894d27138d_0_1:notes">
            <a:extLst>
              <a:ext uri="{FF2B5EF4-FFF2-40B4-BE49-F238E27FC236}">
                <a16:creationId xmlns:a16="http://schemas.microsoft.com/office/drawing/2014/main" id="{FB5AFCDE-C61C-2F9B-2FEF-D1C9E3AD14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30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1c2908ff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1c2908ffb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381c2908ffb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58b0eeeca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58b0eeeca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g358b0eeeca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63c7935d9c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63c7935d9c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363c7935d9c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dc695ae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dc695ae7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5dc695ae7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D9303C54-9D02-35C0-4D5D-16ED427C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94d27138d_0_44:notes">
            <a:extLst>
              <a:ext uri="{FF2B5EF4-FFF2-40B4-BE49-F238E27FC236}">
                <a16:creationId xmlns:a16="http://schemas.microsoft.com/office/drawing/2014/main" id="{512C8AA1-CB3E-7B2D-A031-F9129AE121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94d27138d_0_44:notes">
            <a:extLst>
              <a:ext uri="{FF2B5EF4-FFF2-40B4-BE49-F238E27FC236}">
                <a16:creationId xmlns:a16="http://schemas.microsoft.com/office/drawing/2014/main" id="{A9BB5B3A-A0BF-3849-B023-DAC794EB55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894d27138d_0_44:notes">
            <a:extLst>
              <a:ext uri="{FF2B5EF4-FFF2-40B4-BE49-F238E27FC236}">
                <a16:creationId xmlns:a16="http://schemas.microsoft.com/office/drawing/2014/main" id="{1D4AECB8-1FEE-9C51-DC0E-6042FDCE10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90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94d27138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894d27138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894d27138d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8b0eeec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8b0eeeca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58b0eeeca1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8b0eeeca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8b0eeeca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why 10MHz is the obvious choice for pilot: 10 units, statistics, program and measured setting, main RF system</a:t>
            </a:r>
            <a:endParaRPr/>
          </a:p>
        </p:txBody>
      </p:sp>
      <p:sp>
        <p:nvSpPr>
          <p:cNvPr id="269" name="Google Shape;269;g358b0eeeca1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8b0eeec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8b0eeeca1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358b0eeeca1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logo">
  <p:cSld name="Title Slide with logo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6130" y="710117"/>
            <a:ext cx="1990424" cy="19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07987" y="3429000"/>
            <a:ext cx="11376025" cy="215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171717"/>
                </a:solidFill>
              </a:defRPr>
            </a:lvl1pPr>
            <a:lvl2pPr lvl="1">
              <a:buNone/>
              <a:defRPr sz="1300">
                <a:solidFill>
                  <a:srgbClr val="171717"/>
                </a:solidFill>
              </a:defRPr>
            </a:lvl2pPr>
            <a:lvl3pPr lvl="2">
              <a:buNone/>
              <a:defRPr sz="1300">
                <a:solidFill>
                  <a:srgbClr val="171717"/>
                </a:solidFill>
              </a:defRPr>
            </a:lvl3pPr>
            <a:lvl4pPr lvl="3">
              <a:buNone/>
              <a:defRPr sz="1300">
                <a:solidFill>
                  <a:srgbClr val="171717"/>
                </a:solidFill>
              </a:defRPr>
            </a:lvl4pPr>
            <a:lvl5pPr lvl="4">
              <a:buNone/>
              <a:defRPr sz="1300">
                <a:solidFill>
                  <a:srgbClr val="171717"/>
                </a:solidFill>
              </a:defRPr>
            </a:lvl5pPr>
            <a:lvl6pPr lvl="5">
              <a:buNone/>
              <a:defRPr sz="1300">
                <a:solidFill>
                  <a:srgbClr val="171717"/>
                </a:solidFill>
              </a:defRPr>
            </a:lvl6pPr>
            <a:lvl7pPr lvl="6">
              <a:buNone/>
              <a:defRPr sz="1300">
                <a:solidFill>
                  <a:srgbClr val="171717"/>
                </a:solidFill>
              </a:defRPr>
            </a:lvl7pPr>
            <a:lvl8pPr lvl="7">
              <a:buNone/>
              <a:defRPr sz="1300">
                <a:solidFill>
                  <a:srgbClr val="171717"/>
                </a:solidFill>
              </a:defRPr>
            </a:lvl8pPr>
            <a:lvl9pPr lvl="8">
              <a:buNone/>
              <a:defRPr sz="1300">
                <a:solidFill>
                  <a:srgbClr val="17171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s and 2 Pictures ">
  <p:cSld name="Subtitles and 2 Pictures 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172200" y="1604966"/>
            <a:ext cx="5616600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3"/>
          </p:nvPr>
        </p:nvSpPr>
        <p:spPr>
          <a:xfrm>
            <a:off x="407988" y="2420938"/>
            <a:ext cx="5616575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4"/>
          </p:nvPr>
        </p:nvSpPr>
        <p:spPr>
          <a:xfrm>
            <a:off x="6172200" y="2420938"/>
            <a:ext cx="5616575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Pictures">
  <p:cSld name="Text and 4 Pictur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3708401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2"/>
          </p:nvPr>
        </p:nvSpPr>
        <p:spPr>
          <a:xfrm>
            <a:off x="8075613" y="1592263"/>
            <a:ext cx="3708400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" name="Google Shape;93;p12"/>
          <p:cNvSpPr>
            <a:spLocks noGrp="1"/>
          </p:cNvSpPr>
          <p:nvPr>
            <p:ph type="pic" idx="3"/>
          </p:nvPr>
        </p:nvSpPr>
        <p:spPr>
          <a:xfrm>
            <a:off x="8124681" y="3969703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12"/>
          <p:cNvSpPr>
            <a:spLocks noGrp="1"/>
          </p:cNvSpPr>
          <p:nvPr>
            <p:ph type="pic" idx="4"/>
          </p:nvPr>
        </p:nvSpPr>
        <p:spPr>
          <a:xfrm>
            <a:off x="4259263" y="1592263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" name="Google Shape;95;p12"/>
          <p:cNvSpPr>
            <a:spLocks noGrp="1"/>
          </p:cNvSpPr>
          <p:nvPr>
            <p:ph type="pic" idx="5"/>
          </p:nvPr>
        </p:nvSpPr>
        <p:spPr>
          <a:xfrm>
            <a:off x="4259263" y="3978015"/>
            <a:ext cx="3659332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3 Pictures">
  <p:cSld name="Subtitle and 3 Picture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8075612" y="1604966"/>
            <a:ext cx="3713187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407989" y="2420938"/>
            <a:ext cx="3708400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8075613" y="2416175"/>
            <a:ext cx="3713187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" name="Google Shape;102;p13"/>
          <p:cNvSpPr txBox="1">
            <a:spLocks noGrp="1"/>
          </p:cNvSpPr>
          <p:nvPr>
            <p:ph type="body" idx="5"/>
          </p:nvPr>
        </p:nvSpPr>
        <p:spPr>
          <a:xfrm>
            <a:off x="4253846" y="1601227"/>
            <a:ext cx="3708401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4253848" y="2429902"/>
            <a:ext cx="3708400" cy="3779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ictures with boxes">
  <p:cSld name="Text and 3 Pictures with boxe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116386" y="1601376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4"/>
          <p:cNvSpPr>
            <a:spLocks noGrp="1"/>
          </p:cNvSpPr>
          <p:nvPr>
            <p:ph type="pic" idx="2"/>
          </p:nvPr>
        </p:nvSpPr>
        <p:spPr>
          <a:xfrm>
            <a:off x="4116386" y="2732442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3"/>
          </p:nvPr>
        </p:nvSpPr>
        <p:spPr>
          <a:xfrm>
            <a:off x="3275" y="5078524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4"/>
          <p:cNvSpPr>
            <a:spLocks noGrp="1"/>
          </p:cNvSpPr>
          <p:nvPr>
            <p:ph type="pic" idx="4"/>
          </p:nvPr>
        </p:nvSpPr>
        <p:spPr>
          <a:xfrm>
            <a:off x="4050" y="1601376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14"/>
          <p:cNvSpPr txBox="1">
            <a:spLocks noGrp="1"/>
          </p:cNvSpPr>
          <p:nvPr>
            <p:ph type="body" idx="5"/>
          </p:nvPr>
        </p:nvSpPr>
        <p:spPr>
          <a:xfrm>
            <a:off x="8232388" y="5078524"/>
            <a:ext cx="3960000" cy="1131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4"/>
          <p:cNvSpPr>
            <a:spLocks noGrp="1"/>
          </p:cNvSpPr>
          <p:nvPr>
            <p:ph type="pic" idx="6"/>
          </p:nvPr>
        </p:nvSpPr>
        <p:spPr>
          <a:xfrm>
            <a:off x="8232388" y="1601376"/>
            <a:ext cx="3959225" cy="3477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s">
  <p:cSld name="Picture Horizontal and tex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>
            <a:spLocks noGrp="1"/>
          </p:cNvSpPr>
          <p:nvPr>
            <p:ph type="pic" idx="2"/>
          </p:nvPr>
        </p:nvSpPr>
        <p:spPr>
          <a:xfrm>
            <a:off x="412776" y="1592263"/>
            <a:ext cx="11376024" cy="25639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407989" y="4294188"/>
            <a:ext cx="3708400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4267201" y="4294188"/>
            <a:ext cx="3665537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4"/>
          </p:nvPr>
        </p:nvSpPr>
        <p:spPr>
          <a:xfrm>
            <a:off x="8085668" y="4294188"/>
            <a:ext cx="3703132" cy="190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Horizontal and text in boxes">
  <p:cSld name="Picture Horizontal and text in boxe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2"/>
          </p:nvPr>
        </p:nvSpPr>
        <p:spPr>
          <a:xfrm>
            <a:off x="0" y="1592263"/>
            <a:ext cx="12192000" cy="29458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407989" y="4294188"/>
            <a:ext cx="3708400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4267201" y="4294188"/>
            <a:ext cx="3665537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4"/>
          </p:nvPr>
        </p:nvSpPr>
        <p:spPr>
          <a:xfrm>
            <a:off x="8085668" y="4294188"/>
            <a:ext cx="3703132" cy="19065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655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 sz="2000">
                <a:solidFill>
                  <a:srgbClr val="888DBD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800"/>
              <a:buNone/>
              <a:defRPr sz="1800">
                <a:solidFill>
                  <a:srgbClr val="888DB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BD"/>
              </a:buClr>
              <a:buSzPts val="1600"/>
              <a:buNone/>
              <a:defRPr sz="1600">
                <a:solidFill>
                  <a:srgbClr val="888DBD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home.cern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1904" y="2244864"/>
            <a:ext cx="172819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171717"/>
                </a:solidFill>
              </a:defRPr>
            </a:lvl1pPr>
            <a:lvl2pPr lvl="1">
              <a:buNone/>
              <a:defRPr sz="1300">
                <a:solidFill>
                  <a:srgbClr val="171717"/>
                </a:solidFill>
              </a:defRPr>
            </a:lvl2pPr>
            <a:lvl3pPr lvl="2">
              <a:buNone/>
              <a:defRPr sz="1300">
                <a:solidFill>
                  <a:srgbClr val="171717"/>
                </a:solidFill>
              </a:defRPr>
            </a:lvl3pPr>
            <a:lvl4pPr lvl="3">
              <a:buNone/>
              <a:defRPr sz="1300">
                <a:solidFill>
                  <a:srgbClr val="171717"/>
                </a:solidFill>
              </a:defRPr>
            </a:lvl4pPr>
            <a:lvl5pPr lvl="4">
              <a:buNone/>
              <a:defRPr sz="1300">
                <a:solidFill>
                  <a:srgbClr val="171717"/>
                </a:solidFill>
              </a:defRPr>
            </a:lvl5pPr>
            <a:lvl6pPr lvl="5">
              <a:buNone/>
              <a:defRPr sz="1300">
                <a:solidFill>
                  <a:srgbClr val="171717"/>
                </a:solidFill>
              </a:defRPr>
            </a:lvl6pPr>
            <a:lvl7pPr lvl="6">
              <a:buNone/>
              <a:defRPr sz="1300">
                <a:solidFill>
                  <a:srgbClr val="171717"/>
                </a:solidFill>
              </a:defRPr>
            </a:lvl7pPr>
            <a:lvl8pPr lvl="7">
              <a:buNone/>
              <a:defRPr sz="1300">
                <a:solidFill>
                  <a:srgbClr val="171717"/>
                </a:solidFill>
              </a:defRPr>
            </a:lvl8pPr>
            <a:lvl9pPr lvl="8">
              <a:buNone/>
              <a:defRPr sz="1300">
                <a:solidFill>
                  <a:srgbClr val="17171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Slide">
  <p:cSld name="Logo Slide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6403" y="2169047"/>
            <a:ext cx="2520000" cy="24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rgbClr val="171717"/>
                </a:solidFill>
              </a:defRPr>
            </a:lvl1pPr>
            <a:lvl2pPr lvl="1">
              <a:buNone/>
              <a:defRPr sz="1300">
                <a:solidFill>
                  <a:srgbClr val="171717"/>
                </a:solidFill>
              </a:defRPr>
            </a:lvl2pPr>
            <a:lvl3pPr lvl="2">
              <a:buNone/>
              <a:defRPr sz="1300">
                <a:solidFill>
                  <a:srgbClr val="171717"/>
                </a:solidFill>
              </a:defRPr>
            </a:lvl3pPr>
            <a:lvl4pPr lvl="3">
              <a:buNone/>
              <a:defRPr sz="1300">
                <a:solidFill>
                  <a:srgbClr val="171717"/>
                </a:solidFill>
              </a:defRPr>
            </a:lvl4pPr>
            <a:lvl5pPr lvl="4">
              <a:buNone/>
              <a:defRPr sz="1300">
                <a:solidFill>
                  <a:srgbClr val="171717"/>
                </a:solidFill>
              </a:defRPr>
            </a:lvl5pPr>
            <a:lvl6pPr lvl="5">
              <a:buNone/>
              <a:defRPr sz="1300">
                <a:solidFill>
                  <a:srgbClr val="171717"/>
                </a:solidFill>
              </a:defRPr>
            </a:lvl6pPr>
            <a:lvl7pPr lvl="6">
              <a:buNone/>
              <a:defRPr sz="1300">
                <a:solidFill>
                  <a:srgbClr val="171717"/>
                </a:solidFill>
              </a:defRPr>
            </a:lvl7pPr>
            <a:lvl8pPr lvl="7">
              <a:buNone/>
              <a:defRPr sz="1300">
                <a:solidFill>
                  <a:srgbClr val="171717"/>
                </a:solidFill>
              </a:defRPr>
            </a:lvl8pPr>
            <a:lvl9pPr lvl="8">
              <a:buNone/>
              <a:defRPr sz="1300">
                <a:solidFill>
                  <a:srgbClr val="17171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 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 ">
  <p:cSld name="Content  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Content">
  <p:cSld name="Bullete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>
                <a:solidFill>
                  <a:srgbClr val="171717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>
                <a:solidFill>
                  <a:srgbClr val="171717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 sz="1600">
                <a:solidFill>
                  <a:srgbClr val="171717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mparison">
  <p:cSld name="Subtitle and 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07987" y="2427287"/>
            <a:ext cx="5616575" cy="376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6172200" y="1604966"/>
            <a:ext cx="5616600" cy="65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6172200" y="2427287"/>
            <a:ext cx="5611813" cy="376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">
  <p:cSld name="2 Conten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07987" y="1592264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172199" y="1592264"/>
            <a:ext cx="5611813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225537" y="6356350"/>
            <a:ext cx="657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pic" idx="2"/>
          </p:nvPr>
        </p:nvSpPr>
        <p:spPr>
          <a:xfrm>
            <a:off x="407988" y="1439863"/>
            <a:ext cx="11376025" cy="47609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icture">
  <p:cSld name="Full page Pictur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>
            <a:spLocks noGrp="1"/>
          </p:cNvSpPr>
          <p:nvPr>
            <p:ph type="pic" idx="2"/>
          </p:nvPr>
        </p:nvSpPr>
        <p:spPr>
          <a:xfrm>
            <a:off x="0" y="-29980"/>
            <a:ext cx="12192000" cy="63515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075612" y="-52466"/>
            <a:ext cx="4116387" cy="637082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icture">
  <p:cSld name="Text and Pictur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6167438" y="0"/>
            <a:ext cx="6024562" cy="63179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Pictures horizontal">
  <p:cSld name="Text and 2 Pictures horizonta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3485225" y="6112867"/>
            <a:ext cx="631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6167438" y="159226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6167438" y="396970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6315998"/>
            <a:ext cx="12191999" cy="54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1119675" y="6394550"/>
            <a:ext cx="103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15/10/2025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3068400" y="6473100"/>
            <a:ext cx="8589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Joel Wulff | Anomaly Detection in the CERN Proton Synchrotron RF Systems using ML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0" y="5986925"/>
            <a:ext cx="95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9E9E9E"/>
                </a:solidFill>
              </a:rPr>
              <a:t>Low Level rf workshop 2025 – Newport News, Virginia, USA</a:t>
            </a:r>
            <a:endParaRPr dirty="0">
              <a:solidFill>
                <a:srgbClr val="9E9E9E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5" pos="3795">
          <p15:clr>
            <a:srgbClr val="F26B43"/>
          </p15:clr>
        </p15:guide>
        <p15:guide id="6" pos="3885">
          <p15:clr>
            <a:srgbClr val="F26B43"/>
          </p15:clr>
        </p15:guide>
        <p15:guide id="7" pos="5087">
          <p15:clr>
            <a:srgbClr val="F26B43"/>
          </p15:clr>
        </p15:guide>
        <p15:guide id="8" pos="4997">
          <p15:clr>
            <a:srgbClr val="F26B43"/>
          </p15:clr>
        </p15:guide>
        <p15:guide id="9" pos="2683">
          <p15:clr>
            <a:srgbClr val="F26B43"/>
          </p15:clr>
        </p15:guide>
        <p15:guide id="10" pos="2593">
          <p15:clr>
            <a:srgbClr val="F26B43"/>
          </p15:clr>
        </p15:guide>
        <p15:guide id="11" orient="horz" pos="3906">
          <p15:clr>
            <a:srgbClr val="F26B43"/>
          </p15:clr>
        </p15:guide>
        <p15:guide id="12" orient="horz" pos="2409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03">
          <p15:clr>
            <a:srgbClr val="F26B43"/>
          </p15:clr>
        </p15:guide>
        <p15:guide id="15" orient="horz" pos="2500">
          <p15:clr>
            <a:srgbClr val="F26B43"/>
          </p15:clr>
        </p15:guide>
        <p15:guide id="16" pos="6312">
          <p15:clr>
            <a:srgbClr val="F26B43"/>
          </p15:clr>
        </p15:guide>
        <p15:guide id="17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rap.cern.ch/app/19630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rap.cern.ch/app/197085?arg_selector=CPS.USER.SFTPRO1&amp;cavity_id_enum_set=51" TargetMode="External"/><Relationship Id="rId5" Type="http://schemas.openxmlformats.org/officeDocument/2006/relationships/hyperlink" Target="https://wrap.cern.ch/app/197536?arg_device=PR.AC10-36" TargetMode="External"/><Relationship Id="rId4" Type="http://schemas.openxmlformats.org/officeDocument/2006/relationships/hyperlink" Target="https://wrap.cern.ch/app/196944?arg_device=PR.AC10-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dico.cern.ch/event/125767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dico.cern.ch/event/1382428/contributions/628430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372800" y="3511025"/>
            <a:ext cx="115893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4200"/>
              <a:t>Anomaly Detection in the CERN Proton Synchrotron RF Systems Using Machine Learning</a:t>
            </a:r>
            <a:endParaRPr sz="4200"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68188" y="5846227"/>
            <a:ext cx="113760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Presenter: Joel Wulff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Date of presentation: 15/10/2025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01350" y="5267275"/>
            <a:ext cx="69003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>
                <a:solidFill>
                  <a:schemeClr val="lt1"/>
                </a:solidFill>
              </a:rPr>
              <a:t>Low Level rf conference 2025, Newport News, VA, USA</a:t>
            </a:r>
            <a:endParaRPr sz="2100" i="1" dirty="0">
              <a:solidFill>
                <a:schemeClr val="lt1"/>
              </a:solidFill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7338000" y="5770290"/>
            <a:ext cx="48540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dirty="0"/>
              <a:t>Acknowledgements: A. Lasheen, H. </a:t>
            </a:r>
            <a:r>
              <a:rPr lang="en-US" sz="1800" dirty="0" err="1"/>
              <a:t>Damerau</a:t>
            </a:r>
            <a:r>
              <a:rPr lang="en-US" sz="1800" dirty="0"/>
              <a:t>, B. Woolley, F. </a:t>
            </a:r>
            <a:r>
              <a:rPr lang="en-US" sz="1800" dirty="0" err="1"/>
              <a:t>Velotti</a:t>
            </a:r>
            <a:r>
              <a:rPr lang="en-US" sz="1800" dirty="0"/>
              <a:t>, M. </a:t>
            </a:r>
            <a:r>
              <a:rPr lang="en-US" sz="1800" dirty="0" err="1"/>
              <a:t>Algelly</a:t>
            </a:r>
            <a:r>
              <a:rPr lang="en-US" sz="1800" dirty="0"/>
              <a:t>, P. Ellison, PS-OP, SY-RF experts and piquet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sldNum" idx="12"/>
          </p:nvPr>
        </p:nvSpPr>
        <p:spPr>
          <a:xfrm>
            <a:off x="11280071" y="6368713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14" name="Google Shape;3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50" y="790450"/>
            <a:ext cx="6861774" cy="52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351" y="1059474"/>
            <a:ext cx="1570349" cy="10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1"/>
          <p:cNvSpPr txBox="1"/>
          <p:nvPr/>
        </p:nvSpPr>
        <p:spPr>
          <a:xfrm>
            <a:off x="1759000" y="984811"/>
            <a:ext cx="32610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Both</a:t>
            </a:r>
            <a:r>
              <a:rPr lang="en-US" sz="21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training</a:t>
            </a:r>
            <a:r>
              <a:rPr lang="en-US" sz="21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21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validation</a:t>
            </a:r>
            <a:r>
              <a:rPr lang="en-US" sz="21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sets have low anomaly scores! 😃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4804550" y="2333150"/>
            <a:ext cx="27954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Most suspected anomalies reconstruct poorly 😃</a:t>
            </a:r>
            <a:endParaRPr sz="2100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8075625" y="2860838"/>
            <a:ext cx="39909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Clear distinction between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most known anomalies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training!</a:t>
            </a:r>
            <a:endParaRPr sz="2100" b="1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8313775" y="4431863"/>
            <a:ext cx="3308700" cy="1320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Demonstrate and test in operation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9827275" y="3861150"/>
            <a:ext cx="281700" cy="435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31"/>
          <p:cNvCxnSpPr/>
          <p:nvPr/>
        </p:nvCxnSpPr>
        <p:spPr>
          <a:xfrm>
            <a:off x="1835225" y="2174613"/>
            <a:ext cx="0" cy="3712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2" name="Google Shape;322;p31"/>
          <p:cNvSpPr txBox="1"/>
          <p:nvPr/>
        </p:nvSpPr>
        <p:spPr>
          <a:xfrm>
            <a:off x="1982775" y="2616463"/>
            <a:ext cx="29193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With threshold, can separate data into normal/anomalous.</a:t>
            </a:r>
            <a:endParaRPr sz="210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8075625" y="1289813"/>
            <a:ext cx="39909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Cluster data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as anomaly/normal based on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anomaly score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(here max., but could also use mean, etc.).</a:t>
            </a:r>
            <a:endParaRPr sz="21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Training/Test results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/>
          <p:nvPr/>
        </p:nvSpPr>
        <p:spPr>
          <a:xfrm>
            <a:off x="170650" y="2785550"/>
            <a:ext cx="7418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●"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Deployed live 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monitoring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  through web-based interfaces*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○"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Shared with experts: 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very positive feedback!</a:t>
            </a:r>
            <a:endParaRPr sz="2100" b="1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○"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Data logged → track 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statistical trends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100" b="1" i="1" dirty="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forecasting?</a:t>
            </a:r>
            <a:endParaRPr sz="2100" b="1" i="1" dirty="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32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Demonstrated in operation - Real time anomaly detection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32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32" name="Google Shape;332;p32"/>
          <p:cNvSpPr txBox="1"/>
          <p:nvPr/>
        </p:nvSpPr>
        <p:spPr>
          <a:xfrm>
            <a:off x="170650" y="1449400"/>
            <a:ext cx="78915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Trained on data from Sep. 2024</a:t>
            </a:r>
            <a:endParaRPr sz="21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→Deployed on real-time data July 2025</a:t>
            </a:r>
            <a:endParaRPr sz="21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3" name="Google Shape;333;p32"/>
          <p:cNvPicPr preferRelativeResize="0"/>
          <p:nvPr/>
        </p:nvPicPr>
        <p:blipFill rotWithShape="1">
          <a:blip r:embed="rId3">
            <a:alphaModFix/>
          </a:blip>
          <a:srcRect l="5762" t="4036" r="5576" b="57154"/>
          <a:stretch/>
        </p:blipFill>
        <p:spPr>
          <a:xfrm>
            <a:off x="7657939" y="3929755"/>
            <a:ext cx="4054352" cy="2349926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32"/>
          <p:cNvPicPr preferRelativeResize="0"/>
          <p:nvPr/>
        </p:nvPicPr>
        <p:blipFill rotWithShape="1">
          <a:blip r:embed="rId3">
            <a:alphaModFix/>
          </a:blip>
          <a:srcRect l="5183" t="54110" r="4506" b="4491"/>
          <a:stretch/>
        </p:blipFill>
        <p:spPr>
          <a:xfrm>
            <a:off x="7657940" y="1117228"/>
            <a:ext cx="4054350" cy="2460629"/>
          </a:xfrm>
          <a:prstGeom prst="rect">
            <a:avLst/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p32"/>
          <p:cNvSpPr/>
          <p:nvPr/>
        </p:nvSpPr>
        <p:spPr>
          <a:xfrm>
            <a:off x="3704175" y="3895025"/>
            <a:ext cx="3876705" cy="246007"/>
          </a:xfrm>
          <a:custGeom>
            <a:avLst/>
            <a:gdLst/>
            <a:ahLst/>
            <a:cxnLst/>
            <a:rect l="l" t="t" r="r" b="b"/>
            <a:pathLst>
              <a:path w="77087" h="9450" extrusionOk="0">
                <a:moveTo>
                  <a:pt x="0" y="7367"/>
                </a:moveTo>
                <a:cubicBezTo>
                  <a:pt x="9773" y="-152"/>
                  <a:pt x="24328" y="-1090"/>
                  <a:pt x="36460" y="1116"/>
                </a:cubicBezTo>
                <a:cubicBezTo>
                  <a:pt x="39780" y="1720"/>
                  <a:pt x="45836" y="1561"/>
                  <a:pt x="45836" y="4936"/>
                </a:cubicBezTo>
                <a:cubicBezTo>
                  <a:pt x="45836" y="6593"/>
                  <a:pt x="40121" y="7399"/>
                  <a:pt x="40974" y="5978"/>
                </a:cubicBezTo>
                <a:cubicBezTo>
                  <a:pt x="47198" y="-4391"/>
                  <a:pt x="66271" y="4042"/>
                  <a:pt x="77087" y="945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6" name="Google Shape;336;p32"/>
          <p:cNvSpPr txBox="1"/>
          <p:nvPr/>
        </p:nvSpPr>
        <p:spPr>
          <a:xfrm>
            <a:off x="170650" y="2079087"/>
            <a:ext cx="727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●"/>
            </a:pPr>
            <a:r>
              <a:rPr lang="en-US" sz="2100" b="1">
                <a:latin typeface="Cambria"/>
                <a:ea typeface="Cambria"/>
                <a:cs typeface="Cambria"/>
                <a:sym typeface="Cambria"/>
              </a:rPr>
              <a:t>Models remain valid</a:t>
            </a: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: reconstruct “normal” events well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	→ </a:t>
            </a:r>
            <a:r>
              <a:rPr lang="en-US" sz="210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Already exploited in operation</a:t>
            </a:r>
            <a:endParaRPr sz="210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204668" y="3870089"/>
            <a:ext cx="37803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●"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Caught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 real anomalies</a:t>
            </a:r>
            <a:endParaRPr sz="2100" b="1" dirty="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○"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Oscillation damping failure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204668" y="4823489"/>
            <a:ext cx="370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○"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Early gap closure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en-US" sz="2100" i="1">
                <a:latin typeface="Cambria"/>
                <a:ea typeface="Cambria"/>
                <a:cs typeface="Cambria"/>
                <a:sym typeface="Cambria"/>
              </a:rPr>
              <a:t>Corrected by expert!</a:t>
            </a:r>
            <a:endParaRPr sz="2100" i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9007413" y="709377"/>
            <a:ext cx="13554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Normal</a:t>
            </a:r>
            <a:endParaRPr sz="2100" b="1" i="1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8870763" y="3530977"/>
            <a:ext cx="1628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Anomalous</a:t>
            </a:r>
            <a:endParaRPr sz="2100" b="1" i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1" name="Google Shape;3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986" y="4141031"/>
            <a:ext cx="3283577" cy="19350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2" name="Google Shape;342;p32"/>
          <p:cNvSpPr/>
          <p:nvPr/>
        </p:nvSpPr>
        <p:spPr>
          <a:xfrm>
            <a:off x="3137527" y="5606446"/>
            <a:ext cx="735375" cy="365095"/>
          </a:xfrm>
          <a:custGeom>
            <a:avLst/>
            <a:gdLst/>
            <a:ahLst/>
            <a:cxnLst/>
            <a:rect l="l" t="t" r="r" b="b"/>
            <a:pathLst>
              <a:path w="29415" h="26041" extrusionOk="0">
                <a:moveTo>
                  <a:pt x="1235" y="0"/>
                </a:moveTo>
                <a:cubicBezTo>
                  <a:pt x="1235" y="4107"/>
                  <a:pt x="3307" y="14622"/>
                  <a:pt x="5873" y="11415"/>
                </a:cubicBezTo>
                <a:cubicBezTo>
                  <a:pt x="6616" y="10486"/>
                  <a:pt x="4573" y="7720"/>
                  <a:pt x="3732" y="8561"/>
                </a:cubicBezTo>
                <a:cubicBezTo>
                  <a:pt x="1577" y="10716"/>
                  <a:pt x="-1046" y="14509"/>
                  <a:pt x="522" y="17123"/>
                </a:cubicBezTo>
                <a:cubicBezTo>
                  <a:pt x="5707" y="25767"/>
                  <a:pt x="19336" y="26041"/>
                  <a:pt x="29416" y="2604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3" name="Google Shape;343;p32"/>
          <p:cNvSpPr txBox="1"/>
          <p:nvPr/>
        </p:nvSpPr>
        <p:spPr>
          <a:xfrm>
            <a:off x="0" y="5802775"/>
            <a:ext cx="2802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See example in backup slides*</a:t>
            </a:r>
            <a:endParaRPr sz="1200" i="1" dirty="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After 10 MHz pilot: what’s next?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555300" y="1508350"/>
            <a:ext cx="110814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  <a:buFont typeface="Cambria"/>
              <a:buChar char="❖"/>
            </a:pPr>
            <a:r>
              <a:rPr lang="en-US" sz="22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Reconstruction-based A.D. </a:t>
            </a:r>
            <a:r>
              <a:rPr lang="en-US" sz="22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successfully deployed</a:t>
            </a:r>
            <a:r>
              <a:rPr lang="en-US" sz="22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for 10 MHz cavity voltages</a:t>
            </a:r>
            <a:endParaRPr sz="22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  <a:buFont typeface="Cambria"/>
              <a:buChar char="➢"/>
            </a:pPr>
            <a:r>
              <a:rPr lang="en-US" sz="22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First version of a “recipe” for anomaly detection on PS RF signals</a:t>
            </a:r>
          </a:p>
          <a:p>
            <a:pPr marL="546100" lvl="1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200"/>
            </a:pPr>
            <a:r>
              <a:rPr lang="en-US" sz="22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2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can it be applied to more RF subsystems?</a:t>
            </a:r>
            <a:endParaRPr sz="22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4210800" y="3155900"/>
            <a:ext cx="3770400" cy="1468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Apply to global beam loop signals!</a:t>
            </a:r>
            <a:endParaRPr sz="2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3" name="Google Shape;353;p33"/>
          <p:cNvSpPr/>
          <p:nvPr/>
        </p:nvSpPr>
        <p:spPr>
          <a:xfrm>
            <a:off x="2280725" y="3685550"/>
            <a:ext cx="1743000" cy="40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Applying the recipe: Global beam loops (LLRF)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0" name="Google Shape;360;p3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61" name="Google Shape;361;p34"/>
          <p:cNvSpPr txBox="1"/>
          <p:nvPr/>
        </p:nvSpPr>
        <p:spPr>
          <a:xfrm>
            <a:off x="408000" y="1177150"/>
            <a:ext cx="63429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350" tIns="129350" rIns="129350" bIns="129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Many signals with potential for analysis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➢"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Inputs for global beam loops such as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phase loop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radial loop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extraction resynchronization, </a:t>
            </a:r>
            <a:r>
              <a:rPr lang="en-US" sz="2000" b="1" i="1" dirty="0" err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-US" sz="2000" b="1" baseline="-25000" dirty="0" err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rev</a:t>
            </a:r>
            <a:endParaRPr sz="20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2" name="Google Shape;362;p34" descr="A screenshot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352" t="28586"/>
          <a:stretch/>
        </p:blipFill>
        <p:spPr>
          <a:xfrm>
            <a:off x="6832300" y="984599"/>
            <a:ext cx="5136725" cy="532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/>
          <p:nvPr/>
        </p:nvSpPr>
        <p:spPr>
          <a:xfrm>
            <a:off x="2241300" y="4093225"/>
            <a:ext cx="3355200" cy="1239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For this presentation focus on phase loop signal!</a:t>
            </a:r>
            <a:endParaRPr sz="25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64" name="Google Shape;364;p34"/>
          <p:cNvCxnSpPr>
            <a:stCxn id="363" idx="3"/>
            <a:endCxn id="365" idx="1"/>
          </p:cNvCxnSpPr>
          <p:nvPr/>
        </p:nvCxnSpPr>
        <p:spPr>
          <a:xfrm rot="10800000" flipH="1">
            <a:off x="5596500" y="4133575"/>
            <a:ext cx="1520100" cy="57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34"/>
          <p:cNvSpPr/>
          <p:nvPr/>
        </p:nvSpPr>
        <p:spPr>
          <a:xfrm>
            <a:off x="7116625" y="3513725"/>
            <a:ext cx="4523100" cy="1239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4"/>
          <p:cNvSpPr txBox="1"/>
          <p:nvPr/>
        </p:nvSpPr>
        <p:spPr>
          <a:xfrm>
            <a:off x="408000" y="2602462"/>
            <a:ext cx="6342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➢"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More challenging than voltages: 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less clear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no setting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, normal and anomalous signals can be difficult to distinguish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Constructing the phase loop dataset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408000" y="1238350"/>
            <a:ext cx="5616600" cy="8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Same approach as for rf voltages: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Collect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unsupervised dataset:</a:t>
            </a:r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3">
            <a:alphaModFix/>
          </a:blip>
          <a:srcRect l="3446" t="4039"/>
          <a:stretch/>
        </p:blipFill>
        <p:spPr>
          <a:xfrm>
            <a:off x="5900700" y="1887350"/>
            <a:ext cx="5823498" cy="361737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EADEF-CCF3-3CFE-AE6D-A5C9590DC081}"/>
              </a:ext>
            </a:extLst>
          </p:cNvPr>
          <p:cNvSpPr txBox="1"/>
          <p:nvPr/>
        </p:nvSpPr>
        <p:spPr>
          <a:xfrm>
            <a:off x="408000" y="2239454"/>
            <a:ext cx="61066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Phase program (closest to setting)</a:t>
            </a:r>
            <a:endParaRPr lang="en-GB"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2800" y="1735050"/>
            <a:ext cx="6031401" cy="37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 title="ppt_sample_0_pdisc_meas_phase_progr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700" y="1735063"/>
            <a:ext cx="6031401" cy="376964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Constructing the phase loop dataset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36"/>
          <p:cNvSpPr txBox="1"/>
          <p:nvPr/>
        </p:nvSpPr>
        <p:spPr>
          <a:xfrm>
            <a:off x="408000" y="1238350"/>
            <a:ext cx="56166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Same approach as for rf voltages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Collect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unsupervised dataset:</a:t>
            </a:r>
            <a:endParaRPr sz="21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Phase program (closest to setting)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408000" y="3263137"/>
            <a:ext cx="54927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Data cleaning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less straightforward…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Signal and setting </a:t>
            </a:r>
            <a:r>
              <a:rPr lang="en-US" sz="21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differ significantly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max difference checks not enough…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408000" y="25730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Measured phase</a:t>
            </a:r>
            <a:endParaRPr sz="21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6119250" y="1077525"/>
            <a:ext cx="51783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Model input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Measured signal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matched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(inverted and scaled) </a:t>
            </a:r>
            <a:r>
              <a:rPr lang="en-US" sz="20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phase program</a:t>
            </a:r>
            <a:endParaRPr sz="20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3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7" title="ppt_sample_0_pdisc_meas_phase_pro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700" y="1735063"/>
            <a:ext cx="6031401" cy="376964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7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Constructing the phase loop dataset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408000" y="1238350"/>
            <a:ext cx="56166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Same approach as for rf voltages: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Collect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unsupervised dataset:</a:t>
            </a:r>
            <a:endParaRPr sz="2100" b="1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Phase program (closest to setting)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5958575" y="5425768"/>
            <a:ext cx="61152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Check for discontinuities at injection, transition, excessive noise after open loop handover → avoiding anomalies in training set.</a:t>
            </a:r>
            <a:endParaRPr sz="1600"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Only train on data of interest: ~from injection to extraction</a:t>
            </a:r>
            <a:endParaRPr sz="1600"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735375" y="5017624"/>
            <a:ext cx="4868400" cy="1065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More complex workflow →initial focus limited to single beam type: </a:t>
            </a:r>
            <a:r>
              <a:rPr lang="en-US" sz="2000" b="1">
                <a:solidFill>
                  <a:schemeClr val="lt1"/>
                </a:solidFill>
              </a:rPr>
              <a:t>M</a:t>
            </a:r>
            <a:r>
              <a:rPr lang="en-US" sz="2000">
                <a:solidFill>
                  <a:schemeClr val="lt1"/>
                </a:solidFill>
              </a:rPr>
              <a:t>ulti-</a:t>
            </a:r>
            <a:r>
              <a:rPr lang="en-US" sz="2000" b="1">
                <a:solidFill>
                  <a:schemeClr val="lt1"/>
                </a:solidFill>
              </a:rPr>
              <a:t>T</a:t>
            </a:r>
            <a:r>
              <a:rPr lang="en-US" sz="2000">
                <a:solidFill>
                  <a:schemeClr val="lt1"/>
                </a:solidFill>
              </a:rPr>
              <a:t>urn </a:t>
            </a:r>
            <a:r>
              <a:rPr lang="en-US" sz="2000" b="1">
                <a:solidFill>
                  <a:schemeClr val="lt1"/>
                </a:solidFill>
              </a:rPr>
              <a:t>E</a:t>
            </a:r>
            <a:r>
              <a:rPr lang="en-US" sz="2000">
                <a:solidFill>
                  <a:schemeClr val="lt1"/>
                </a:solidFill>
              </a:rPr>
              <a:t>xtraction (MTE) + smaller dataset (~6k)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99" name="Google Shape;399;p37"/>
          <p:cNvSpPr txBox="1"/>
          <p:nvPr/>
        </p:nvSpPr>
        <p:spPr>
          <a:xfrm>
            <a:off x="408000" y="2943550"/>
            <a:ext cx="5616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Data cleaning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less straightforward…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Signal and setting </a:t>
            </a:r>
            <a:r>
              <a:rPr lang="en-US" sz="21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differ significantly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max difference checks not enough…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Specialized checks required (with specific beam information, timings, etc.)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408000" y="25730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Measured phase</a:t>
            </a:r>
            <a:endParaRPr sz="21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1" name="Google Shape;401;p37" title="ppt_sample_0_pdisc_meas_timings_phase_progr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2700" y="1735063"/>
            <a:ext cx="6031401" cy="376964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7"/>
          <p:cNvSpPr txBox="1"/>
          <p:nvPr/>
        </p:nvSpPr>
        <p:spPr>
          <a:xfrm>
            <a:off x="6119250" y="1077525"/>
            <a:ext cx="51783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Model input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Measured signal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matched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(inverted and scaled) </a:t>
            </a:r>
            <a:r>
              <a:rPr lang="en-US" sz="20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phase program</a:t>
            </a:r>
            <a:endParaRPr sz="20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 rot="-5400000">
            <a:off x="6830000" y="2583525"/>
            <a:ext cx="9966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3C47D"/>
                </a:solidFill>
                <a:latin typeface="Cambria"/>
                <a:ea typeface="Cambria"/>
                <a:cs typeface="Cambria"/>
                <a:sym typeface="Cambria"/>
              </a:rPr>
              <a:t>Injection</a:t>
            </a:r>
            <a:endParaRPr sz="1600">
              <a:solidFill>
                <a:srgbClr val="93C4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 rot="-5400000">
            <a:off x="7596050" y="2420925"/>
            <a:ext cx="11280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74EA7"/>
                </a:solidFill>
                <a:latin typeface="Cambria"/>
                <a:ea typeface="Cambria"/>
                <a:cs typeface="Cambria"/>
                <a:sym typeface="Cambria"/>
              </a:rPr>
              <a:t>Transition crossing</a:t>
            </a:r>
            <a:endParaRPr sz="1600">
              <a:solidFill>
                <a:srgbClr val="674EA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37"/>
          <p:cNvSpPr txBox="1"/>
          <p:nvPr/>
        </p:nvSpPr>
        <p:spPr>
          <a:xfrm rot="-5400000">
            <a:off x="8286450" y="2525325"/>
            <a:ext cx="1392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Open loop handover</a:t>
            </a:r>
            <a:endParaRPr sz="1600" dirty="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3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07" name="Google Shape;407;p37"/>
          <p:cNvSpPr txBox="1"/>
          <p:nvPr/>
        </p:nvSpPr>
        <p:spPr>
          <a:xfrm rot="-5400000">
            <a:off x="8926853" y="4377030"/>
            <a:ext cx="10866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Extraction</a:t>
            </a:r>
            <a:endParaRPr sz="16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Autoencoder approach: Phase loop test results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387475" y="1187275"/>
            <a:ext cx="585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Re-used model architecture from cavity voltages*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Reconstructs normal samples well, (some) anomalies poorly!</a:t>
            </a:r>
            <a:endParaRPr sz="2100" b="1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8"/>
          <p:cNvSpPr txBox="1"/>
          <p:nvPr/>
        </p:nvSpPr>
        <p:spPr>
          <a:xfrm>
            <a:off x="7188900" y="5966200"/>
            <a:ext cx="5003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666666"/>
                </a:solidFill>
              </a:rPr>
              <a:t>1d-convolutional neural network, see backup slides*</a:t>
            </a:r>
            <a:endParaRPr sz="1600" i="1">
              <a:solidFill>
                <a:srgbClr val="666666"/>
              </a:solidFill>
            </a:endParaRPr>
          </a:p>
        </p:txBody>
      </p:sp>
      <p:sp>
        <p:nvSpPr>
          <p:cNvPr id="416" name="Google Shape;416;p38"/>
          <p:cNvSpPr txBox="1"/>
          <p:nvPr/>
        </p:nvSpPr>
        <p:spPr>
          <a:xfrm>
            <a:off x="542275" y="2800200"/>
            <a:ext cx="55491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Struggles to differentiate</a:t>
            </a:r>
            <a:r>
              <a:rPr lang="en-US" sz="2100" dirty="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certain anomalies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Overlap between </a:t>
            </a:r>
            <a:r>
              <a:rPr lang="en-US" sz="21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normal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samples, and </a:t>
            </a:r>
            <a:r>
              <a:rPr lang="en-US" sz="2100" b="1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injection phase offset</a:t>
            </a:r>
            <a:r>
              <a:rPr lang="en-US" sz="2100" dirty="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samples</a:t>
            </a:r>
            <a:r>
              <a:rPr lang="en-US" sz="2100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2100" dirty="0">
              <a:solidFill>
                <a:schemeClr val="bg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7" name="Google Shape;417;p38"/>
          <p:cNvGrpSpPr/>
          <p:nvPr/>
        </p:nvGrpSpPr>
        <p:grpSpPr>
          <a:xfrm>
            <a:off x="6408300" y="1375600"/>
            <a:ext cx="5731050" cy="3914775"/>
            <a:chOff x="-978550" y="7098775"/>
            <a:chExt cx="5731050" cy="3914775"/>
          </a:xfrm>
        </p:grpSpPr>
        <p:pic>
          <p:nvPicPr>
            <p:cNvPr id="418" name="Google Shape;418;p38"/>
            <p:cNvPicPr preferRelativeResize="0"/>
            <p:nvPr/>
          </p:nvPicPr>
          <p:blipFill rotWithShape="1">
            <a:blip r:embed="rId3">
              <a:alphaModFix/>
            </a:blip>
            <a:srcRect r="27943"/>
            <a:stretch/>
          </p:blipFill>
          <p:spPr>
            <a:xfrm>
              <a:off x="-978550" y="7098775"/>
              <a:ext cx="5730924" cy="391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38"/>
            <p:cNvPicPr preferRelativeResize="0"/>
            <p:nvPr/>
          </p:nvPicPr>
          <p:blipFill rotWithShape="1">
            <a:blip r:embed="rId3">
              <a:alphaModFix/>
            </a:blip>
            <a:srcRect l="68131" t="6976" b="71788"/>
            <a:stretch/>
          </p:blipFill>
          <p:spPr>
            <a:xfrm>
              <a:off x="1581750" y="7427450"/>
              <a:ext cx="2534651" cy="83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38"/>
            <p:cNvSpPr/>
            <p:nvPr/>
          </p:nvSpPr>
          <p:spPr>
            <a:xfrm>
              <a:off x="4286600" y="7383538"/>
              <a:ext cx="465900" cy="1403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4225" tIns="144225" rIns="144225" bIns="144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8"/>
            </a:p>
          </p:txBody>
        </p:sp>
      </p:grpSp>
      <p:sp>
        <p:nvSpPr>
          <p:cNvPr id="421" name="Google Shape;421;p38"/>
          <p:cNvSpPr/>
          <p:nvPr/>
        </p:nvSpPr>
        <p:spPr>
          <a:xfrm>
            <a:off x="737425" y="5051392"/>
            <a:ext cx="5158800" cy="8985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Could complementary methods allow differentiating these anomalies?</a:t>
            </a:r>
            <a:endParaRPr sz="23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7135350" y="1738500"/>
            <a:ext cx="191100" cy="31458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9525" dir="5400000" algn="bl" rotWithShape="0">
              <a:srgbClr val="000000">
                <a:alpha val="7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6E33"/>
              </a:solidFill>
              <a:highlight>
                <a:srgbClr val="171717"/>
              </a:highlight>
            </a:endParaRPr>
          </a:p>
        </p:txBody>
      </p:sp>
      <p:sp>
        <p:nvSpPr>
          <p:cNvPr id="423" name="Google Shape;423;p38"/>
          <p:cNvSpPr txBox="1"/>
          <p:nvPr/>
        </p:nvSpPr>
        <p:spPr>
          <a:xfrm rot="-5400000">
            <a:off x="6881100" y="2037625"/>
            <a:ext cx="1433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threshold</a:t>
            </a:r>
            <a:endParaRPr sz="2100" b="1"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24" name="Google Shape;424;p38"/>
          <p:cNvCxnSpPr/>
          <p:nvPr/>
        </p:nvCxnSpPr>
        <p:spPr>
          <a:xfrm>
            <a:off x="7412329" y="1738500"/>
            <a:ext cx="0" cy="31890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38"/>
          <p:cNvCxnSpPr>
            <a:cxnSpLocks/>
          </p:cNvCxnSpPr>
          <p:nvPr/>
        </p:nvCxnSpPr>
        <p:spPr>
          <a:xfrm flipV="1">
            <a:off x="5896225" y="5051393"/>
            <a:ext cx="1292675" cy="386617"/>
          </a:xfrm>
          <a:prstGeom prst="curvedConnector3">
            <a:avLst>
              <a:gd name="adj1" fmla="val 100134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3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27" name="Google Shape;427;p38"/>
          <p:cNvSpPr txBox="1"/>
          <p:nvPr/>
        </p:nvSpPr>
        <p:spPr>
          <a:xfrm>
            <a:off x="408000" y="2143104"/>
            <a:ext cx="5688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86E33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b="1" dirty="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thresholding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can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 detect “easier” anomalies</a:t>
            </a:r>
            <a:r>
              <a:rPr lang="en-US" sz="21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, e.g., “no beam”.</a:t>
            </a:r>
            <a:endParaRPr dirty="0"/>
          </a:p>
        </p:txBody>
      </p:sp>
      <p:sp>
        <p:nvSpPr>
          <p:cNvPr id="8" name="Google Shape;421;p38">
            <a:extLst>
              <a:ext uri="{FF2B5EF4-FFF2-40B4-BE49-F238E27FC236}">
                <a16:creationId xmlns:a16="http://schemas.microsoft.com/office/drawing/2014/main" id="{C0C079CD-13C6-A876-5D73-D8E4F9EF4FEB}"/>
              </a:ext>
            </a:extLst>
          </p:cNvPr>
          <p:cNvSpPr/>
          <p:nvPr/>
        </p:nvSpPr>
        <p:spPr>
          <a:xfrm>
            <a:off x="737425" y="3959441"/>
            <a:ext cx="5158800" cy="824944"/>
          </a:xfrm>
          <a:prstGeom prst="roundRect">
            <a:avLst>
              <a:gd name="adj" fmla="val 16667"/>
            </a:avLst>
          </a:prstGeom>
          <a:solidFill>
            <a:srgbClr val="186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Still useful to track large changes!</a:t>
            </a:r>
            <a:endParaRPr sz="23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Complementing the autoencoder: Statistical models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582600" y="1179274"/>
            <a:ext cx="110268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Idea: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Can a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purely statistical model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distinguish between the known classes?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1061350" y="1986826"/>
            <a:ext cx="9711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Within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valid regions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(e.g., beam injection/extraction):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➢"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Model timesteps of signal as </a:t>
            </a:r>
            <a:r>
              <a:rPr lang="en-US" sz="2100" b="1" i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Gaussian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Calculating the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𝜇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𝜎 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from the training set → Statistical expectation for value of signal at each timestep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3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pSp>
        <p:nvGrpSpPr>
          <p:cNvPr id="437" name="Google Shape;437;p39"/>
          <p:cNvGrpSpPr/>
          <p:nvPr/>
        </p:nvGrpSpPr>
        <p:grpSpPr>
          <a:xfrm>
            <a:off x="1061350" y="3352425"/>
            <a:ext cx="3198000" cy="2024400"/>
            <a:chOff x="1061350" y="3352425"/>
            <a:chExt cx="3198000" cy="2024400"/>
          </a:xfrm>
        </p:grpSpPr>
        <p:sp>
          <p:nvSpPr>
            <p:cNvPr id="438" name="Google Shape;438;p39"/>
            <p:cNvSpPr txBox="1"/>
            <p:nvPr/>
          </p:nvSpPr>
          <p:spPr>
            <a:xfrm>
              <a:off x="1061350" y="3352425"/>
              <a:ext cx="3198000" cy="20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61950" algn="l" rtl="0">
                <a:spcBef>
                  <a:spcPts val="0"/>
                </a:spcBef>
                <a:spcAft>
                  <a:spcPts val="0"/>
                </a:spcAft>
                <a:buClr>
                  <a:srgbClr val="171717"/>
                </a:buClr>
                <a:buSzPts val="2100"/>
                <a:buFont typeface="Cambria"/>
                <a:buChar char="➢"/>
              </a:pPr>
              <a:r>
                <a:rPr lang="en-US" sz="21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Calculate </a:t>
              </a:r>
              <a:r>
                <a:rPr lang="en-US" sz="2100" b="1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Z-score*</a:t>
              </a:r>
              <a:r>
                <a:rPr lang="en-US" sz="21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 of test-points as anomaly indicator:</a:t>
              </a:r>
              <a:endParaRPr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439" name="Google Shape;439;p39" descr="Z=\frac{x-\mu}{\sigma}&#10;%b5f7beec-43e0-493b-9bb8-efefd3fd64cf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21151" y="4691325"/>
              <a:ext cx="1678400" cy="549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0" name="Google Shape;440;p39"/>
          <p:cNvPicPr preferRelativeResize="0"/>
          <p:nvPr/>
        </p:nvPicPr>
        <p:blipFill rotWithShape="1">
          <a:blip r:embed="rId4">
            <a:alphaModFix/>
          </a:blip>
          <a:srcRect t="17108"/>
          <a:stretch/>
        </p:blipFill>
        <p:spPr>
          <a:xfrm>
            <a:off x="4473250" y="3055775"/>
            <a:ext cx="7315599" cy="305574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9"/>
          <p:cNvSpPr txBox="1"/>
          <p:nvPr/>
        </p:nvSpPr>
        <p:spPr>
          <a:xfrm>
            <a:off x="2842261" y="5759862"/>
            <a:ext cx="26193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distance from mean in </a:t>
            </a:r>
            <a:r>
              <a:rPr lang="en-US" sz="15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𝜎</a:t>
            </a:r>
            <a:r>
              <a:rPr lang="en-US" sz="15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endParaRPr sz="1500"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6264488" y="5936650"/>
            <a:ext cx="46482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Phase loop measurement model for MTE beam</a:t>
            </a:r>
            <a:endParaRPr sz="1800" i="1" dirty="0">
              <a:solidFill>
                <a:schemeClr val="bg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Statistical model: results for MTE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490500" y="993827"/>
            <a:ext cx="56055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Model differentiates </a:t>
            </a:r>
            <a:r>
              <a:rPr lang="en-US"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normal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from known </a:t>
            </a: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anomalies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Anomalous point (A.P.) here ±4𝜎 from mean, cycle is anomalous if &gt;5% A.P. </a:t>
            </a:r>
            <a:r>
              <a:rPr lang="en-US" sz="21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Perfect distinction of known anomalies*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endParaRPr sz="21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51" name="Google Shape;451;p40" title="anomaly_detection_sample_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764" y="3245475"/>
            <a:ext cx="4259026" cy="279914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 txBox="1"/>
          <p:nvPr/>
        </p:nvSpPr>
        <p:spPr>
          <a:xfrm>
            <a:off x="2188475" y="3649000"/>
            <a:ext cx="1893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Offset!</a:t>
            </a:r>
            <a:endParaRPr sz="2100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53" name="Google Shape;453;p40"/>
          <p:cNvCxnSpPr/>
          <p:nvPr/>
        </p:nvCxnSpPr>
        <p:spPr>
          <a:xfrm flipH="1">
            <a:off x="2333850" y="4086275"/>
            <a:ext cx="338100" cy="164700"/>
          </a:xfrm>
          <a:prstGeom prst="straightConnector1">
            <a:avLst/>
          </a:prstGeom>
          <a:noFill/>
          <a:ln w="9525" cap="flat" cmpd="sng">
            <a:solidFill>
              <a:srgbClr val="186E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4" name="Google Shape;454;p40"/>
          <p:cNvSpPr txBox="1"/>
          <p:nvPr/>
        </p:nvSpPr>
        <p:spPr>
          <a:xfrm>
            <a:off x="490500" y="2875553"/>
            <a:ext cx="5292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→ Including </a:t>
            </a:r>
            <a:r>
              <a:rPr lang="en-US" sz="2100" b="1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injection phase</a:t>
            </a:r>
            <a:r>
              <a:rPr lang="en-US" sz="2100" dirty="0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5" name="Google Shape;455;p40" title="performance_summary_sigma4.0_ratio0.05_no_bb.png"/>
          <p:cNvPicPr preferRelativeResize="0"/>
          <p:nvPr/>
        </p:nvPicPr>
        <p:blipFill rotWithShape="1">
          <a:blip r:embed="rId4">
            <a:alphaModFix/>
          </a:blip>
          <a:srcRect t="7097"/>
          <a:stretch/>
        </p:blipFill>
        <p:spPr>
          <a:xfrm>
            <a:off x="6727550" y="2824150"/>
            <a:ext cx="4369823" cy="3393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6" name="Google Shape;456;p40"/>
          <p:cNvGraphicFramePr/>
          <p:nvPr/>
        </p:nvGraphicFramePr>
        <p:xfrm>
          <a:off x="6514425" y="1100775"/>
          <a:ext cx="4796075" cy="1584840"/>
        </p:xfrm>
        <a:graphic>
          <a:graphicData uri="http://schemas.openxmlformats.org/drawingml/2006/table">
            <a:tbl>
              <a:tblPr>
                <a:noFill/>
                <a:tableStyleId>{6FF6C3D0-5DA2-4EBB-B71A-6C46D7EB5BFE}</a:tableStyleId>
              </a:tblPr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Data split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Normal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No beam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injection phase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Nbr. datapoints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284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1843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1216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Nbr. Anomalies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1843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1216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</a:rPr>
                        <a:t>Accuracy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7" name="Google Shape;457;p40"/>
          <p:cNvSpPr txBox="1"/>
          <p:nvPr/>
        </p:nvSpPr>
        <p:spPr>
          <a:xfrm>
            <a:off x="4816100" y="5978850"/>
            <a:ext cx="3822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*with limited dataset and anomaly checks</a:t>
            </a:r>
            <a:endParaRPr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/>
      <p:bldP spid="4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00" y="632975"/>
            <a:ext cx="6974302" cy="56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Introduction - The CERN PS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517275" y="1242462"/>
            <a:ext cx="48378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The CERN accelerator complex</a:t>
            </a:r>
            <a:endParaRPr sz="2100" b="1" dirty="0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 network of accelerators and experiments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The Proton Synchrotron: </a:t>
            </a:r>
            <a:r>
              <a:rPr lang="en-US" sz="21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one of the earliest accelerators in the chain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8525675" y="3968750"/>
            <a:ext cx="1386000" cy="463500"/>
          </a:xfrm>
          <a:prstGeom prst="rect">
            <a:avLst/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24"/>
          <p:cNvCxnSpPr>
            <a:endCxn id="183" idx="1"/>
          </p:cNvCxnSpPr>
          <p:nvPr/>
        </p:nvCxnSpPr>
        <p:spPr>
          <a:xfrm>
            <a:off x="5199275" y="2898500"/>
            <a:ext cx="3326400" cy="1302000"/>
          </a:xfrm>
          <a:prstGeom prst="straightConnector1">
            <a:avLst/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7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Summary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916859" y="467853"/>
            <a:ext cx="10691100" cy="559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350" tIns="129350" rIns="129350" bIns="129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>
              <a:buClr>
                <a:srgbClr val="171717"/>
              </a:buClr>
              <a:buSzPts val="2000"/>
              <a:buFont typeface="Calibri"/>
              <a:buChar char="➢"/>
            </a:pPr>
            <a:r>
              <a:rPr lang="en-GB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Anomaly detection auto-encoders </a:t>
            </a:r>
            <a:r>
              <a:rPr lang="en-GB" sz="20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demonstrated and working for PS RF 10 MHz cavities at CERN.</a:t>
            </a:r>
            <a:endParaRPr sz="2000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>
              <a:buClr>
                <a:srgbClr val="171717"/>
              </a:buClr>
              <a:buSzPts val="2000"/>
              <a:buFont typeface="Cambria"/>
              <a:buChar char="■"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Live web-based monitoring 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available and shared with equipment experts.</a:t>
            </a:r>
          </a:p>
          <a:p>
            <a:pPr marL="1371600" lvl="2" indent="-355600">
              <a:buClr>
                <a:srgbClr val="171717"/>
              </a:buClr>
              <a:buSzPts val="2000"/>
              <a:buFont typeface="Cambria"/>
              <a:buChar char="■"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Further exploration planned towards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preventative maintenance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strategies,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0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can broken hardware be spotted in degraded performance before failure?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➢"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Naive extension to more RF subsystems </a:t>
            </a:r>
            <a:r>
              <a:rPr lang="en-US" sz="20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effective for “obvious” anomalies.</a:t>
            </a:r>
            <a:endParaRPr sz="2000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■"/>
            </a:pPr>
            <a:r>
              <a:rPr lang="en-US" sz="2000" dirty="0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More subtle anomaly types remain challenging…</a:t>
            </a:r>
            <a:endParaRPr sz="2000" dirty="0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Statistical methods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provide complementary approach.</a:t>
            </a: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>
              <a:buClr>
                <a:srgbClr val="171717"/>
              </a:buClr>
              <a:buSzPts val="2000"/>
              <a:buFont typeface="Cambria"/>
              <a:buChar char="➢"/>
            </a:pPr>
            <a:r>
              <a:rPr lang="en-GB" sz="2000" b="1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Data collection </a:t>
            </a:r>
            <a:r>
              <a:rPr lang="en-GB" sz="2000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GB" sz="2000" b="1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 cleaning </a:t>
            </a:r>
            <a:r>
              <a:rPr lang="en-GB" sz="2000" dirty="0">
                <a:solidFill>
                  <a:schemeClr val="bg2"/>
                </a:solidFill>
                <a:latin typeface="Cambria"/>
                <a:ea typeface="Cambria"/>
                <a:cs typeface="Cambria"/>
                <a:sym typeface="Cambria"/>
              </a:rPr>
              <a:t>crucial for success</a:t>
            </a:r>
          </a:p>
          <a:p>
            <a:pPr marL="1371600" lvl="2" indent="-355600">
              <a:buClr>
                <a:srgbClr val="171717"/>
              </a:buClr>
              <a:buSzPts val="2000"/>
              <a:buFont typeface="Cambria"/>
              <a:buChar char="■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clear settings/references are available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→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relatively simple!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71600" lvl="2" indent="-355600">
              <a:buClr>
                <a:srgbClr val="171717"/>
              </a:buClr>
              <a:buSzPts val="2000"/>
              <a:buFont typeface="Cambria"/>
              <a:buChar char="■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For other cases (such as beam loops): requires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focused effort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beam knowledge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solidFill>
                <a:srgbClr val="171717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❖"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Future work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Deploy anomaly detection models for as many RF signals as possible.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/>
            <a:r>
              <a:rPr lang="en-US" sz="2000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→ </a:t>
            </a:r>
            <a:r>
              <a:rPr lang="en-US" sz="2000" b="1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Correlate anomalies with</a:t>
            </a:r>
            <a:r>
              <a:rPr lang="en-US" sz="2000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</a:t>
            </a:r>
            <a:r>
              <a:rPr lang="en-US" sz="2000" dirty="0" err="1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eachother</a:t>
            </a:r>
            <a:r>
              <a:rPr lang="en-US" sz="2000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, faults/hardware repairs, and beam degradations,</a:t>
            </a:r>
          </a:p>
          <a:p>
            <a:pPr marL="457200" lvl="0"/>
            <a:r>
              <a:rPr lang="en-US" sz="2000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→ Working towards 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true end goal: </a:t>
            </a: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automatically identify root-causes!</a:t>
            </a:r>
            <a:endParaRPr sz="20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717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/>
          <p:nvPr/>
        </p:nvSpPr>
        <p:spPr>
          <a:xfrm>
            <a:off x="1890575" y="1067950"/>
            <a:ext cx="81297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Thank you for listening! Questions?</a:t>
            </a:r>
            <a:endParaRPr sz="29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Reconstruction based AD: Auto Encoders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→ Architecture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4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pSp>
        <p:nvGrpSpPr>
          <p:cNvPr id="487" name="Google Shape;487;p44"/>
          <p:cNvGrpSpPr/>
          <p:nvPr/>
        </p:nvGrpSpPr>
        <p:grpSpPr>
          <a:xfrm>
            <a:off x="4555488" y="1380675"/>
            <a:ext cx="7636525" cy="4421563"/>
            <a:chOff x="7118400" y="33046137"/>
            <a:chExt cx="7636525" cy="4421563"/>
          </a:xfrm>
        </p:grpSpPr>
        <p:sp>
          <p:nvSpPr>
            <p:cNvPr id="488" name="Google Shape;488;p44"/>
            <p:cNvSpPr txBox="1"/>
            <p:nvPr/>
          </p:nvSpPr>
          <p:spPr>
            <a:xfrm>
              <a:off x="7118400" y="34889575"/>
              <a:ext cx="9885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171717"/>
                </a:solidFill>
              </a:endParaRPr>
            </a:p>
          </p:txBody>
        </p:sp>
        <p:pic>
          <p:nvPicPr>
            <p:cNvPr id="489" name="Google Shape;489;p44" descr="\underset{n ~\text{x}~ m}{X}&#10;%bc9a1cd4-de3a-42d8-bf57-e6dcdb3be3ab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54103" y="34981466"/>
              <a:ext cx="631850" cy="4936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0" name="Google Shape;490;p44"/>
            <p:cNvGrpSpPr/>
            <p:nvPr/>
          </p:nvGrpSpPr>
          <p:grpSpPr>
            <a:xfrm>
              <a:off x="8422825" y="33660000"/>
              <a:ext cx="904950" cy="3505800"/>
              <a:chOff x="8635550" y="33788900"/>
              <a:chExt cx="904950" cy="3505800"/>
            </a:xfrm>
          </p:grpSpPr>
          <p:sp>
            <p:nvSpPr>
              <p:cNvPr id="491" name="Google Shape;491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FF9900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 txBox="1"/>
              <p:nvPr/>
            </p:nvSpPr>
            <p:spPr>
              <a:xfrm rot="-5400000">
                <a:off x="8287875" y="35281625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Conv1D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494" name="Google Shape;494;p44"/>
              <p:cNvSpPr txBox="1"/>
              <p:nvPr/>
            </p:nvSpPr>
            <p:spPr>
              <a:xfrm rot="-5400000">
                <a:off x="8668250" y="35256550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grpSp>
          <p:nvGrpSpPr>
            <p:cNvPr id="495" name="Google Shape;495;p44"/>
            <p:cNvGrpSpPr/>
            <p:nvPr/>
          </p:nvGrpSpPr>
          <p:grpSpPr>
            <a:xfrm>
              <a:off x="9361000" y="34341697"/>
              <a:ext cx="904950" cy="2142394"/>
              <a:chOff x="8635550" y="33788900"/>
              <a:chExt cx="904950" cy="3505800"/>
            </a:xfrm>
          </p:grpSpPr>
          <p:sp>
            <p:nvSpPr>
              <p:cNvPr id="496" name="Google Shape;496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FF0000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 txBox="1"/>
              <p:nvPr/>
            </p:nvSpPr>
            <p:spPr>
              <a:xfrm rot="-5400000">
                <a:off x="7519738" y="35345154"/>
                <a:ext cx="29319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Conv1D (stride = 2)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499" name="Google Shape;499;p44"/>
              <p:cNvSpPr txBox="1"/>
              <p:nvPr/>
            </p:nvSpPr>
            <p:spPr>
              <a:xfrm rot="-5400000">
                <a:off x="8668250" y="35256550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grpSp>
          <p:nvGrpSpPr>
            <p:cNvPr id="500" name="Google Shape;500;p44"/>
            <p:cNvGrpSpPr/>
            <p:nvPr/>
          </p:nvGrpSpPr>
          <p:grpSpPr>
            <a:xfrm>
              <a:off x="10299175" y="34664919"/>
              <a:ext cx="904950" cy="1434924"/>
              <a:chOff x="8635550" y="33788900"/>
              <a:chExt cx="904950" cy="3505800"/>
            </a:xfrm>
          </p:grpSpPr>
          <p:sp>
            <p:nvSpPr>
              <p:cNvPr id="501" name="Google Shape;501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FF9900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 txBox="1"/>
              <p:nvPr/>
            </p:nvSpPr>
            <p:spPr>
              <a:xfrm rot="-5400000">
                <a:off x="7800500" y="35345160"/>
                <a:ext cx="23001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Conv1D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504" name="Google Shape;504;p44"/>
              <p:cNvSpPr txBox="1"/>
              <p:nvPr/>
            </p:nvSpPr>
            <p:spPr>
              <a:xfrm rot="-5400000">
                <a:off x="8207300" y="35344548"/>
                <a:ext cx="22731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sp>
          <p:nvSpPr>
            <p:cNvPr id="505" name="Google Shape;505;p44"/>
            <p:cNvSpPr txBox="1"/>
            <p:nvPr/>
          </p:nvSpPr>
          <p:spPr>
            <a:xfrm>
              <a:off x="8399050" y="37062400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 x 32</a:t>
              </a:r>
              <a:endParaRPr sz="16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44"/>
            <p:cNvSpPr txBox="1"/>
            <p:nvPr/>
          </p:nvSpPr>
          <p:spPr>
            <a:xfrm>
              <a:off x="9337225" y="36448175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32 x 16</a:t>
              </a:r>
              <a:endParaRPr sz="16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44"/>
            <p:cNvSpPr txBox="1"/>
            <p:nvPr/>
          </p:nvSpPr>
          <p:spPr>
            <a:xfrm>
              <a:off x="10275400" y="36076325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16 x 8</a:t>
              </a:r>
              <a:endParaRPr sz="16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08" name="Google Shape;508;p44"/>
            <p:cNvGrpSpPr/>
            <p:nvPr/>
          </p:nvGrpSpPr>
          <p:grpSpPr>
            <a:xfrm>
              <a:off x="11348700" y="34664919"/>
              <a:ext cx="904950" cy="1434924"/>
              <a:chOff x="8635550" y="33788900"/>
              <a:chExt cx="904950" cy="3505800"/>
            </a:xfrm>
          </p:grpSpPr>
          <p:sp>
            <p:nvSpPr>
              <p:cNvPr id="509" name="Google Shape;509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FF9900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4"/>
              <p:cNvSpPr txBox="1"/>
              <p:nvPr/>
            </p:nvSpPr>
            <p:spPr>
              <a:xfrm rot="-5400000">
                <a:off x="7800500" y="35345160"/>
                <a:ext cx="23001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Conv1D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512" name="Google Shape;512;p44"/>
              <p:cNvSpPr txBox="1"/>
              <p:nvPr/>
            </p:nvSpPr>
            <p:spPr>
              <a:xfrm rot="-5400000">
                <a:off x="8207300" y="35344548"/>
                <a:ext cx="22731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grpSp>
          <p:nvGrpSpPr>
            <p:cNvPr id="513" name="Google Shape;513;p44"/>
            <p:cNvGrpSpPr/>
            <p:nvPr/>
          </p:nvGrpSpPr>
          <p:grpSpPr>
            <a:xfrm>
              <a:off x="12287825" y="34341697"/>
              <a:ext cx="904950" cy="2142394"/>
              <a:chOff x="8635550" y="33788900"/>
              <a:chExt cx="904950" cy="3505800"/>
            </a:xfrm>
          </p:grpSpPr>
          <p:sp>
            <p:nvSpPr>
              <p:cNvPr id="514" name="Google Shape;514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6D9EEB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4"/>
              <p:cNvSpPr txBox="1"/>
              <p:nvPr/>
            </p:nvSpPr>
            <p:spPr>
              <a:xfrm rot="-5400000">
                <a:off x="7297438" y="35345160"/>
                <a:ext cx="32259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ConvTranspose1D (stride = 2)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517" name="Google Shape;517;p44"/>
              <p:cNvSpPr txBox="1"/>
              <p:nvPr/>
            </p:nvSpPr>
            <p:spPr>
              <a:xfrm rot="-5400000">
                <a:off x="8668250" y="35256550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grpSp>
          <p:nvGrpSpPr>
            <p:cNvPr id="518" name="Google Shape;518;p44"/>
            <p:cNvGrpSpPr/>
            <p:nvPr/>
          </p:nvGrpSpPr>
          <p:grpSpPr>
            <a:xfrm>
              <a:off x="13205438" y="33596475"/>
              <a:ext cx="904950" cy="3505800"/>
              <a:chOff x="8635550" y="33788900"/>
              <a:chExt cx="904950" cy="3505800"/>
            </a:xfrm>
          </p:grpSpPr>
          <p:sp>
            <p:nvSpPr>
              <p:cNvPr id="519" name="Google Shape;519;p44"/>
              <p:cNvSpPr/>
              <p:nvPr/>
            </p:nvSpPr>
            <p:spPr>
              <a:xfrm>
                <a:off x="8635550" y="33788900"/>
                <a:ext cx="801300" cy="3504600"/>
              </a:xfrm>
              <a:prstGeom prst="roundRect">
                <a:avLst>
                  <a:gd name="adj" fmla="val 3463"/>
                </a:avLst>
              </a:prstGeom>
              <a:solidFill>
                <a:srgbClr val="FF9900"/>
              </a:solidFill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4"/>
              <p:cNvSpPr/>
              <p:nvPr/>
            </p:nvSpPr>
            <p:spPr>
              <a:xfrm rot="5400000">
                <a:off x="7590950" y="35448800"/>
                <a:ext cx="3505800" cy="186000"/>
              </a:xfrm>
              <a:prstGeom prst="round2SameRect">
                <a:avLst>
                  <a:gd name="adj1" fmla="val 16667"/>
                  <a:gd name="adj2" fmla="val 1358"/>
                </a:avLst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4"/>
              <p:cNvSpPr txBox="1"/>
              <p:nvPr/>
            </p:nvSpPr>
            <p:spPr>
              <a:xfrm rot="-5400000">
                <a:off x="8287875" y="35281625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Conv1D</a:t>
                </a:r>
                <a:endParaRPr sz="7800">
                  <a:solidFill>
                    <a:srgbClr val="171717"/>
                  </a:solidFill>
                </a:endParaRPr>
              </a:p>
            </p:txBody>
          </p:sp>
          <p:sp>
            <p:nvSpPr>
              <p:cNvPr id="522" name="Google Shape;522;p44"/>
              <p:cNvSpPr txBox="1"/>
              <p:nvPr/>
            </p:nvSpPr>
            <p:spPr>
              <a:xfrm rot="-5400000">
                <a:off x="8668250" y="35256550"/>
                <a:ext cx="1351200" cy="39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ReLU</a:t>
                </a:r>
                <a:endParaRPr sz="7600">
                  <a:solidFill>
                    <a:srgbClr val="171717"/>
                  </a:solidFill>
                </a:endParaRPr>
              </a:p>
            </p:txBody>
          </p:sp>
        </p:grpSp>
        <p:sp>
          <p:nvSpPr>
            <p:cNvPr id="523" name="Google Shape;523;p44"/>
            <p:cNvSpPr txBox="1"/>
            <p:nvPr/>
          </p:nvSpPr>
          <p:spPr>
            <a:xfrm>
              <a:off x="11269713" y="36076325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8 x 16</a:t>
              </a:r>
              <a:endParaRPr sz="16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44"/>
            <p:cNvSpPr txBox="1"/>
            <p:nvPr/>
          </p:nvSpPr>
          <p:spPr>
            <a:xfrm>
              <a:off x="12215400" y="36448175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16 x 32</a:t>
              </a:r>
              <a:endParaRPr sz="16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44"/>
            <p:cNvSpPr txBox="1"/>
            <p:nvPr/>
          </p:nvSpPr>
          <p:spPr>
            <a:xfrm>
              <a:off x="13120125" y="37062400"/>
              <a:ext cx="9525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32 x </a:t>
              </a:r>
              <a:r>
                <a:rPr lang="en-US" sz="1600" i="1">
                  <a:solidFill>
                    <a:srgbClr val="171717"/>
                  </a:solidFill>
                  <a:latin typeface="Cambria"/>
                  <a:ea typeface="Cambria"/>
                  <a:cs typeface="Cambria"/>
                  <a:sym typeface="Cambria"/>
                </a:rPr>
                <a:t>n</a:t>
              </a:r>
              <a:endParaRPr sz="1600" i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44"/>
            <p:cNvSpPr txBox="1"/>
            <p:nvPr/>
          </p:nvSpPr>
          <p:spPr>
            <a:xfrm>
              <a:off x="8195525" y="33046137"/>
              <a:ext cx="12024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9900"/>
                  </a:solidFill>
                  <a:latin typeface="Cambria"/>
                  <a:ea typeface="Cambria"/>
                  <a:cs typeface="Cambria"/>
                  <a:sym typeface="Cambria"/>
                </a:rPr>
                <a:t>Feature extraction</a:t>
              </a:r>
              <a:endParaRPr sz="16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44"/>
            <p:cNvSpPr txBox="1"/>
            <p:nvPr/>
          </p:nvSpPr>
          <p:spPr>
            <a:xfrm>
              <a:off x="9150725" y="33758800"/>
              <a:ext cx="15405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Downsampling</a:t>
              </a:r>
              <a:endParaRPr sz="1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44"/>
            <p:cNvSpPr txBox="1"/>
            <p:nvPr/>
          </p:nvSpPr>
          <p:spPr>
            <a:xfrm>
              <a:off x="10102925" y="34082037"/>
              <a:ext cx="12024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9900"/>
                  </a:solidFill>
                  <a:latin typeface="Cambria"/>
                  <a:ea typeface="Cambria"/>
                  <a:cs typeface="Cambria"/>
                  <a:sym typeface="Cambria"/>
                </a:rPr>
                <a:t>Feature extraction</a:t>
              </a:r>
              <a:endParaRPr sz="16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44"/>
            <p:cNvSpPr txBox="1"/>
            <p:nvPr/>
          </p:nvSpPr>
          <p:spPr>
            <a:xfrm>
              <a:off x="11134500" y="34082037"/>
              <a:ext cx="12024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9900"/>
                  </a:solidFill>
                  <a:latin typeface="Cambria"/>
                  <a:ea typeface="Cambria"/>
                  <a:cs typeface="Cambria"/>
                  <a:sym typeface="Cambria"/>
                </a:rPr>
                <a:t>Feature processing</a:t>
              </a:r>
              <a:endParaRPr sz="16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0" name="Google Shape;530;p44"/>
            <p:cNvSpPr txBox="1"/>
            <p:nvPr/>
          </p:nvSpPr>
          <p:spPr>
            <a:xfrm>
              <a:off x="11944975" y="33758800"/>
              <a:ext cx="12474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4A86E8"/>
                  </a:solidFill>
                  <a:latin typeface="Cambria"/>
                  <a:ea typeface="Cambria"/>
                  <a:cs typeface="Cambria"/>
                  <a:sym typeface="Cambria"/>
                </a:rPr>
                <a:t>Upsampling</a:t>
              </a:r>
              <a:endParaRPr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44"/>
            <p:cNvSpPr txBox="1"/>
            <p:nvPr/>
          </p:nvSpPr>
          <p:spPr>
            <a:xfrm>
              <a:off x="12856475" y="33087350"/>
              <a:ext cx="16029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9900"/>
                  </a:solidFill>
                  <a:latin typeface="Cambria"/>
                  <a:ea typeface="Cambria"/>
                  <a:cs typeface="Cambria"/>
                  <a:sym typeface="Cambria"/>
                </a:rPr>
                <a:t>Reconstruction</a:t>
              </a:r>
              <a:endParaRPr sz="16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532" name="Google Shape;532;p44" descr="\underset{n ~\text{x} ~m }{Y}&#10;%864367a7-53ef-4885-9528-5784b55939c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123075" y="35077493"/>
              <a:ext cx="631850" cy="493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44"/>
          <p:cNvSpPr txBox="1"/>
          <p:nvPr/>
        </p:nvSpPr>
        <p:spPr>
          <a:xfrm>
            <a:off x="123675" y="1551650"/>
            <a:ext cx="50514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71717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100"/>
              <a:buChar char="❖"/>
            </a:pPr>
            <a:r>
              <a:rPr lang="en-US" sz="2100">
                <a:solidFill>
                  <a:srgbClr val="FF9900"/>
                </a:solidFill>
              </a:rPr>
              <a:t>Fully convolutional (1D conv.)</a:t>
            </a:r>
            <a:endParaRPr sz="2100">
              <a:solidFill>
                <a:srgbClr val="FF9900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➢"/>
            </a:pPr>
            <a:r>
              <a:rPr lang="en-US" sz="2100">
                <a:solidFill>
                  <a:srgbClr val="38761D"/>
                </a:solidFill>
              </a:rPr>
              <a:t>Handles varying cycle length natively</a:t>
            </a:r>
            <a:endParaRPr sz="2100">
              <a:solidFill>
                <a:srgbClr val="38761D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➢"/>
            </a:pPr>
            <a:r>
              <a:rPr lang="en-US" sz="2100">
                <a:solidFill>
                  <a:srgbClr val="38761D"/>
                </a:solidFill>
              </a:rPr>
              <a:t>Correlates time-aligned signals easily</a:t>
            </a:r>
            <a:endParaRPr sz="21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38761D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❖"/>
            </a:pPr>
            <a:r>
              <a:rPr lang="en-US" sz="2100" b="1">
                <a:solidFill>
                  <a:srgbClr val="171717"/>
                </a:solidFill>
              </a:rPr>
              <a:t>Modifiable</a:t>
            </a:r>
            <a:r>
              <a:rPr lang="en-US" sz="2100">
                <a:solidFill>
                  <a:srgbClr val="171717"/>
                </a:solidFill>
              </a:rPr>
              <a:t> to only reconstruct partial inputs </a:t>
            </a:r>
            <a:r>
              <a:rPr lang="en-US" sz="2100" i="1">
                <a:solidFill>
                  <a:srgbClr val="171717"/>
                </a:solidFill>
              </a:rPr>
              <a:t>X</a:t>
            </a:r>
            <a:endParaRPr sz="2100" i="1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171717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❖"/>
            </a:pPr>
            <a:r>
              <a:rPr lang="en-US" sz="2100">
                <a:solidFill>
                  <a:srgbClr val="171717"/>
                </a:solidFill>
              </a:rPr>
              <a:t>More sophisticated options to be explored:</a:t>
            </a:r>
            <a:endParaRPr sz="2100">
              <a:solidFill>
                <a:srgbClr val="171717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➢"/>
            </a:pPr>
            <a:r>
              <a:rPr lang="en-US" sz="2100">
                <a:solidFill>
                  <a:srgbClr val="171717"/>
                </a:solidFill>
              </a:rPr>
              <a:t>e.g., </a:t>
            </a:r>
            <a:r>
              <a:rPr lang="en-US" sz="2100" b="1">
                <a:solidFill>
                  <a:srgbClr val="171717"/>
                </a:solidFill>
              </a:rPr>
              <a:t>VAE</a:t>
            </a:r>
            <a:r>
              <a:rPr lang="en-US" sz="2100">
                <a:solidFill>
                  <a:srgbClr val="171717"/>
                </a:solidFill>
              </a:rPr>
              <a:t>, </a:t>
            </a:r>
            <a:r>
              <a:rPr lang="en-US" sz="2100" b="1">
                <a:solidFill>
                  <a:srgbClr val="171717"/>
                </a:solidFill>
              </a:rPr>
              <a:t>CVAE, Transformer based.</a:t>
            </a:r>
            <a:endParaRPr sz="210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>
          <a:extLst>
            <a:ext uri="{FF2B5EF4-FFF2-40B4-BE49-F238E27FC236}">
              <a16:creationId xmlns:a16="http://schemas.microsoft.com/office/drawing/2014/main" id="{F76C2D24-0732-C86C-E677-CCD84618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">
            <a:extLst>
              <a:ext uri="{FF2B5EF4-FFF2-40B4-BE49-F238E27FC236}">
                <a16:creationId xmlns:a16="http://schemas.microsoft.com/office/drawing/2014/main" id="{6956B871-52FE-E4CD-30F8-A513E4280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Live monitoring panel: Main overview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8" name="Google Shape;588;p49">
            <a:extLst>
              <a:ext uri="{FF2B5EF4-FFF2-40B4-BE49-F238E27FC236}">
                <a16:creationId xmlns:a16="http://schemas.microsoft.com/office/drawing/2014/main" id="{EFB9B082-A0DE-730E-CBF3-E5AF064274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BD6118-E160-8344-7E81-AA5D0BE9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580" y="1012722"/>
            <a:ext cx="8430840" cy="4989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8DF55-B0F5-1B7C-3E73-57BEEDE012C5}"/>
              </a:ext>
            </a:extLst>
          </p:cNvPr>
          <p:cNvSpPr txBox="1"/>
          <p:nvPr/>
        </p:nvSpPr>
        <p:spPr>
          <a:xfrm>
            <a:off x="454760" y="1160588"/>
            <a:ext cx="112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Selectable beam user (selector)</a:t>
            </a:r>
            <a:endParaRPr lang="en-GB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8FAF0-9417-9407-2C77-B3D6C316EE72}"/>
              </a:ext>
            </a:extLst>
          </p:cNvPr>
          <p:cNvSpPr/>
          <p:nvPr/>
        </p:nvSpPr>
        <p:spPr>
          <a:xfrm>
            <a:off x="2113935" y="1268361"/>
            <a:ext cx="1828800" cy="1708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CF189A-8725-0089-410E-C699EF662D0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580225" y="1353781"/>
            <a:ext cx="533710" cy="2223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4C28B3-CE48-D165-3317-844AC7CEF700}"/>
              </a:ext>
            </a:extLst>
          </p:cNvPr>
          <p:cNvSpPr txBox="1"/>
          <p:nvPr/>
        </p:nvSpPr>
        <p:spPr>
          <a:xfrm>
            <a:off x="10311420" y="2867456"/>
            <a:ext cx="179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Cavity specific panel links/status</a:t>
            </a:r>
            <a:endParaRPr lang="en-GB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0A6AA-8BE2-AA71-ADD6-138C965235F8}"/>
              </a:ext>
            </a:extLst>
          </p:cNvPr>
          <p:cNvSpPr txBox="1"/>
          <p:nvPr/>
        </p:nvSpPr>
        <p:spPr>
          <a:xfrm>
            <a:off x="10271463" y="4856085"/>
            <a:ext cx="2044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Live signal monitoring panel link (see anomaly score, cavity voltage, LLRF) </a:t>
            </a:r>
            <a:endParaRPr lang="en-GB" sz="1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B6C52-0082-54EB-6096-2175D8C4FA10}"/>
              </a:ext>
            </a:extLst>
          </p:cNvPr>
          <p:cNvSpPr/>
          <p:nvPr/>
        </p:nvSpPr>
        <p:spPr>
          <a:xfrm>
            <a:off x="8096435" y="3053918"/>
            <a:ext cx="2104008" cy="166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9DE05-870A-BDA2-CB0D-8C6D76B87894}"/>
              </a:ext>
            </a:extLst>
          </p:cNvPr>
          <p:cNvSpPr/>
          <p:nvPr/>
        </p:nvSpPr>
        <p:spPr>
          <a:xfrm>
            <a:off x="8540317" y="5011444"/>
            <a:ext cx="1137823" cy="3417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62D9D5-F0AA-D1ED-9EAF-6591CA40C20C}"/>
              </a:ext>
            </a:extLst>
          </p:cNvPr>
          <p:cNvCxnSpPr>
            <a:cxnSpLocks/>
            <a:stCxn id="10" idx="2"/>
            <a:endCxn id="12" idx="3"/>
          </p:cNvCxnSpPr>
          <p:nvPr/>
        </p:nvCxnSpPr>
        <p:spPr>
          <a:xfrm flipH="1">
            <a:off x="10200443" y="3452231"/>
            <a:ext cx="1009102" cy="431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858C63-EC85-5936-FD29-1CAEF1756DB1}"/>
              </a:ext>
            </a:extLst>
          </p:cNvPr>
          <p:cNvCxnSpPr/>
          <p:nvPr/>
        </p:nvCxnSpPr>
        <p:spPr>
          <a:xfrm flipH="1" flipV="1">
            <a:off x="9678140" y="5175682"/>
            <a:ext cx="593323" cy="17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C27064-F609-6ED0-7EA4-4AC8CF4CFFCC}"/>
              </a:ext>
            </a:extLst>
          </p:cNvPr>
          <p:cNvSpPr txBox="1"/>
          <p:nvPr/>
        </p:nvSpPr>
        <p:spPr>
          <a:xfrm>
            <a:off x="337351" y="3675355"/>
            <a:ext cx="949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Anomaly threshold per cavity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4B183-B52F-AD3C-17A9-F04E2D36430B}"/>
              </a:ext>
            </a:extLst>
          </p:cNvPr>
          <p:cNvSpPr txBox="1"/>
          <p:nvPr/>
        </p:nvSpPr>
        <p:spPr>
          <a:xfrm>
            <a:off x="266143" y="4829945"/>
            <a:ext cx="143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Max anomaly score per cavity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A1623D-3C47-CA68-C038-8297AB3F8E38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287262" y="3507657"/>
            <a:ext cx="1171853" cy="5370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069422-BC76-7F6C-9DDA-E3249FFB517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287262" y="4044687"/>
            <a:ext cx="1065321" cy="2003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BD40C-8F85-0F12-6A59-305B8F971A0D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698766" y="5091555"/>
            <a:ext cx="730102" cy="5149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53EC81-B0F6-422E-EABC-097AD4103FE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698766" y="4725882"/>
            <a:ext cx="653817" cy="36567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96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"/>
          <p:cNvSpPr txBox="1">
            <a:spLocks noGrp="1"/>
          </p:cNvSpPr>
          <p:nvPr>
            <p:ph type="title"/>
          </p:nvPr>
        </p:nvSpPr>
        <p:spPr>
          <a:xfrm>
            <a:off x="407988" y="373593"/>
            <a:ext cx="113760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filtered sample (MTE beam)</a:t>
            </a:r>
            <a:endParaRPr/>
          </a:p>
        </p:txBody>
      </p:sp>
      <p:sp>
        <p:nvSpPr>
          <p:cNvPr id="540" name="Google Shape;540;p4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542" name="Google Shape;5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387" y="1163300"/>
            <a:ext cx="8460526" cy="489017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5"/>
          <p:cNvSpPr txBox="1"/>
          <p:nvPr/>
        </p:nvSpPr>
        <p:spPr>
          <a:xfrm>
            <a:off x="340150" y="2721425"/>
            <a:ext cx="3220500" cy="26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C00000"/>
                </a:solidFill>
              </a:rPr>
              <a:t>Offset at injection</a:t>
            </a:r>
            <a:endParaRPr sz="2100" b="1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7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2"/>
                </a:solidFill>
              </a:rPr>
              <a:t>Noisy signal after beam control handover</a:t>
            </a:r>
            <a:endParaRPr sz="21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7" title="statistical_model_plot_statistical_model_user_AD.png"/>
          <p:cNvPicPr preferRelativeResize="0"/>
          <p:nvPr/>
        </p:nvPicPr>
        <p:blipFill rotWithShape="1">
          <a:blip r:embed="rId3">
            <a:alphaModFix/>
          </a:blip>
          <a:srcRect t="16860"/>
          <a:stretch/>
        </p:blipFill>
        <p:spPr>
          <a:xfrm>
            <a:off x="6166113" y="3399450"/>
            <a:ext cx="4943360" cy="20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 title="statistical_model_plot_statistical_model_user_TOF.png"/>
          <p:cNvPicPr preferRelativeResize="0"/>
          <p:nvPr/>
        </p:nvPicPr>
        <p:blipFill rotWithShape="1">
          <a:blip r:embed="rId4">
            <a:alphaModFix/>
          </a:blip>
          <a:srcRect t="17931"/>
          <a:stretch/>
        </p:blipFill>
        <p:spPr>
          <a:xfrm>
            <a:off x="938238" y="3399449"/>
            <a:ext cx="5003100" cy="20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7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Statistical models for other beam types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7" name="Google Shape;567;p47"/>
          <p:cNvSpPr txBox="1"/>
          <p:nvPr/>
        </p:nvSpPr>
        <p:spPr>
          <a:xfrm>
            <a:off x="882900" y="1248525"/>
            <a:ext cx="101844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●"/>
            </a:pP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Statistical models are bespoke for each beam type, however…</a:t>
            </a:r>
            <a:endParaRPr sz="20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○"/>
            </a:pP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With 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data-cleaning workflows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, can be (semi)-automatically generated:</a:t>
            </a:r>
            <a:endParaRPr sz="20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000" b="1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Demonstrated by creating models for more beam types, e.g.: Time-of-Flight (TOF) experiment, and Antiproton-Decelerator (AD)</a:t>
            </a:r>
            <a:endParaRPr sz="2000" b="1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4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69" name="Google Shape;569;p47"/>
          <p:cNvSpPr txBox="1"/>
          <p:nvPr/>
        </p:nvSpPr>
        <p:spPr>
          <a:xfrm>
            <a:off x="2027988" y="2997702"/>
            <a:ext cx="282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Statistical model: TOF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0" name="Google Shape;570;p47"/>
          <p:cNvSpPr txBox="1"/>
          <p:nvPr/>
        </p:nvSpPr>
        <p:spPr>
          <a:xfrm>
            <a:off x="7225988" y="3016451"/>
            <a:ext cx="2823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Statistical model: AD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Extra plots: SFTPRO1 (MTE) anomalous samples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7" name="Google Shape;577;p4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78" name="Google Shape;578;p48" title="anomaly_detection_sample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925" y="1174450"/>
            <a:ext cx="5904225" cy="49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8" title="anomaly_detection_sample_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00" y="1410637"/>
            <a:ext cx="5337498" cy="44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8"/>
          <p:cNvSpPr txBox="1"/>
          <p:nvPr/>
        </p:nvSpPr>
        <p:spPr>
          <a:xfrm>
            <a:off x="1159675" y="984475"/>
            <a:ext cx="2920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</a:rPr>
              <a:t>No beam</a:t>
            </a:r>
            <a:endParaRPr sz="2100">
              <a:solidFill>
                <a:srgbClr val="171717"/>
              </a:solidFill>
            </a:endParaRPr>
          </a:p>
        </p:txBody>
      </p:sp>
      <p:sp>
        <p:nvSpPr>
          <p:cNvPr id="581" name="Google Shape;581;p48"/>
          <p:cNvSpPr txBox="1"/>
          <p:nvPr/>
        </p:nvSpPr>
        <p:spPr>
          <a:xfrm>
            <a:off x="6367950" y="882550"/>
            <a:ext cx="2920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</a:rPr>
              <a:t>Injection phase</a:t>
            </a:r>
            <a:endParaRPr sz="210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Extra plots: EAST1, normal and anomalous sample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8" name="Google Shape;588;p4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89" name="Google Shape;589;p49"/>
          <p:cNvSpPr txBox="1"/>
          <p:nvPr/>
        </p:nvSpPr>
        <p:spPr>
          <a:xfrm>
            <a:off x="1159675" y="984475"/>
            <a:ext cx="2920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</a:rPr>
              <a:t>Normal</a:t>
            </a:r>
            <a:endParaRPr sz="2100">
              <a:solidFill>
                <a:srgbClr val="171717"/>
              </a:solidFill>
            </a:endParaRPr>
          </a:p>
        </p:txBody>
      </p:sp>
      <p:sp>
        <p:nvSpPr>
          <p:cNvPr id="590" name="Google Shape;590;p49"/>
          <p:cNvSpPr txBox="1"/>
          <p:nvPr/>
        </p:nvSpPr>
        <p:spPr>
          <a:xfrm>
            <a:off x="6334575" y="1032726"/>
            <a:ext cx="2920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71717"/>
                </a:solidFill>
              </a:rPr>
              <a:t>Transition spread</a:t>
            </a:r>
            <a:endParaRPr sz="2100">
              <a:solidFill>
                <a:srgbClr val="171717"/>
              </a:solidFill>
            </a:endParaRPr>
          </a:p>
        </p:txBody>
      </p:sp>
      <p:pic>
        <p:nvPicPr>
          <p:cNvPr id="591" name="Google Shape;591;p49" title="anomaly_detection_sample_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751" y="1411357"/>
            <a:ext cx="5616573" cy="468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25" y="1483150"/>
            <a:ext cx="5444398" cy="454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0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Example of settings correction: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C10-51 on SFTPRO1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9" name="Google Shape;599;p5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00" name="Google Shape;600;p50"/>
          <p:cNvSpPr txBox="1"/>
          <p:nvPr/>
        </p:nvSpPr>
        <p:spPr>
          <a:xfrm>
            <a:off x="-220162" y="1319200"/>
            <a:ext cx="359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Cambria"/>
              <a:buAutoNum type="arabicPeriod"/>
            </a:pP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C10-51 was consistently anomalous on monitoring</a:t>
            </a:r>
            <a:endParaRPr sz="18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1" name="Google Shape;6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27" y="2058100"/>
            <a:ext cx="3301124" cy="37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113" y="2564525"/>
            <a:ext cx="3051975" cy="29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0"/>
          <p:cNvSpPr txBox="1"/>
          <p:nvPr/>
        </p:nvSpPr>
        <p:spPr>
          <a:xfrm>
            <a:off x="3191500" y="1340400"/>
            <a:ext cx="401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2.	Most events came from </a:t>
            </a:r>
            <a:r>
              <a:rPr lang="en-US" sz="18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SFTPRO1</a:t>
            </a: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8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LHCPILOT</a:t>
            </a: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800" b="1">
                <a:solidFill>
                  <a:srgbClr val="E15E32"/>
                </a:solidFill>
                <a:latin typeface="Cambria"/>
                <a:ea typeface="Cambria"/>
                <a:cs typeface="Cambria"/>
                <a:sym typeface="Cambria"/>
              </a:rPr>
              <a:t>LHCIND1</a:t>
            </a: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(checked through NXCALS, could be done on monitoring)</a:t>
            </a:r>
            <a:endParaRPr sz="18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4" name="Google Shape;60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7025" y="456450"/>
            <a:ext cx="3484200" cy="205324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5" name="Google Shape;60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7037" y="2583150"/>
            <a:ext cx="3484199" cy="2054706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6" name="Google Shape;606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9300" y="4711300"/>
            <a:ext cx="3479628" cy="2054700"/>
          </a:xfrm>
          <a:prstGeom prst="rect">
            <a:avLst/>
          </a:prstGeom>
          <a:noFill/>
          <a:ln w="19050" cap="flat" cmpd="sng">
            <a:solidFill>
              <a:srgbClr val="E15E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7" name="Google Shape;607;p50"/>
          <p:cNvSpPr txBox="1"/>
          <p:nvPr/>
        </p:nvSpPr>
        <p:spPr>
          <a:xfrm>
            <a:off x="6831100" y="43950"/>
            <a:ext cx="550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3.	Check of anomaly score and signals </a:t>
            </a:r>
            <a:endParaRPr sz="18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8" name="Google Shape;608;p50"/>
          <p:cNvSpPr txBox="1"/>
          <p:nvPr/>
        </p:nvSpPr>
        <p:spPr>
          <a:xfrm>
            <a:off x="3117925" y="5352600"/>
            <a:ext cx="5157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Early voltage drop </a:t>
            </a:r>
            <a:endParaRPr sz="1800" b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→ Gap relay closing early</a:t>
            </a:r>
            <a:endParaRPr sz="1800" b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 → HLRF expert informed and fix issue</a:t>
            </a:r>
            <a:endParaRPr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09" name="Google Shape;609;p50"/>
          <p:cNvCxnSpPr/>
          <p:nvPr/>
        </p:nvCxnSpPr>
        <p:spPr>
          <a:xfrm rot="10800000" flipH="1">
            <a:off x="7261400" y="2322050"/>
            <a:ext cx="1121700" cy="302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0" name="Google Shape;610;p50"/>
          <p:cNvCxnSpPr>
            <a:endCxn id="605" idx="1"/>
          </p:cNvCxnSpPr>
          <p:nvPr/>
        </p:nvCxnSpPr>
        <p:spPr>
          <a:xfrm rot="10800000" flipH="1">
            <a:off x="7271237" y="3610503"/>
            <a:ext cx="1135800" cy="17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50"/>
          <p:cNvCxnSpPr>
            <a:endCxn id="606" idx="1"/>
          </p:cNvCxnSpPr>
          <p:nvPr/>
        </p:nvCxnSpPr>
        <p:spPr>
          <a:xfrm>
            <a:off x="7290900" y="5352550"/>
            <a:ext cx="1118400" cy="38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1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Current WRAP (live monitoring) panels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8" name="Google Shape;618;p51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619" name="Google Shape;619;p51"/>
          <p:cNvSpPr txBox="1"/>
          <p:nvPr/>
        </p:nvSpPr>
        <p:spPr>
          <a:xfrm>
            <a:off x="1083450" y="170120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Monitoring cavity anomalies (accessible only through CERN tunnel)</a:t>
            </a:r>
            <a:endParaRPr sz="2100" b="1" dirty="0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●"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Main overview panel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1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https://wrap.cern.ch/app/196304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Shows all users and all cavities by default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●"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Per cavity/selector overview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1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https://wrap.cern.ch/app/196944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Shows all operational USERS for a certain cavity. Can specify cavity by clicking on the device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MD USERS version: </a:t>
            </a:r>
            <a:r>
              <a:rPr lang="en-US" sz="21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https://wrap.cern.ch/app/197536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Char char="●"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Per cavity/USER live RF signals dashboard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1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https://wrap.cern.ch/app/197085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Shows live RF signals for a certain USER/Cavity. Both USER and cavity can be configured in the panel by clicking and choosing, or changing in the link.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8EBC81C8-7555-B81D-E823-8E83507D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>
            <a:extLst>
              <a:ext uri="{FF2B5EF4-FFF2-40B4-BE49-F238E27FC236}">
                <a16:creationId xmlns:a16="http://schemas.microsoft.com/office/drawing/2014/main" id="{2486DC02-9156-D5DD-1A48-F83C486B2B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00" y="632975"/>
            <a:ext cx="6974302" cy="56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>
            <a:extLst>
              <a:ext uri="{FF2B5EF4-FFF2-40B4-BE49-F238E27FC236}">
                <a16:creationId xmlns:a16="http://schemas.microsoft.com/office/drawing/2014/main" id="{07FE8AD5-17C6-2857-8E1B-84DB513A3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Introduction - The CERN PS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4">
            <a:extLst>
              <a:ext uri="{FF2B5EF4-FFF2-40B4-BE49-F238E27FC236}">
                <a16:creationId xmlns:a16="http://schemas.microsoft.com/office/drawing/2014/main" id="{41DDB5F0-DB13-FFF1-9765-5C102E8F44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0" name="Google Shape;180;p24">
            <a:extLst>
              <a:ext uri="{FF2B5EF4-FFF2-40B4-BE49-F238E27FC236}">
                <a16:creationId xmlns:a16="http://schemas.microsoft.com/office/drawing/2014/main" id="{E929E61F-EDA5-C428-4377-C55B881391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1" name="Google Shape;181;p24">
            <a:extLst>
              <a:ext uri="{FF2B5EF4-FFF2-40B4-BE49-F238E27FC236}">
                <a16:creationId xmlns:a16="http://schemas.microsoft.com/office/drawing/2014/main" id="{B8C79F06-62B1-F727-9E5B-9131C0187659}"/>
              </a:ext>
            </a:extLst>
          </p:cNvPr>
          <p:cNvSpPr txBox="1"/>
          <p:nvPr/>
        </p:nvSpPr>
        <p:spPr>
          <a:xfrm>
            <a:off x="517275" y="1242462"/>
            <a:ext cx="48378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The CERN accelerator complex</a:t>
            </a:r>
            <a:endParaRPr sz="2100" b="1" dirty="0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 network of accelerators and experiments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The Proton Synchrotron: </a:t>
            </a:r>
            <a:r>
              <a:rPr lang="en-US" sz="21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one of the earliest accelerators in the chain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4">
            <a:extLst>
              <a:ext uri="{FF2B5EF4-FFF2-40B4-BE49-F238E27FC236}">
                <a16:creationId xmlns:a16="http://schemas.microsoft.com/office/drawing/2014/main" id="{13D2460B-4A64-2679-32C7-7EF540C2BB71}"/>
              </a:ext>
            </a:extLst>
          </p:cNvPr>
          <p:cNvSpPr/>
          <p:nvPr/>
        </p:nvSpPr>
        <p:spPr>
          <a:xfrm>
            <a:off x="294275" y="3103101"/>
            <a:ext cx="4837800" cy="1607100"/>
          </a:xfrm>
          <a:prstGeom prst="roundRect">
            <a:avLst>
              <a:gd name="adj" fmla="val 16667"/>
            </a:avLst>
          </a:prstGeom>
          <a:solidFill>
            <a:srgbClr val="186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Serves as both </a:t>
            </a:r>
            <a:r>
              <a:rPr lang="en-US" sz="21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pre-injector to the LHC</a:t>
            </a:r>
            <a:r>
              <a:rPr lang="en-US" sz="21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and </a:t>
            </a:r>
            <a:r>
              <a:rPr lang="en-US" sz="21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delivery accelerator</a:t>
            </a:r>
            <a:r>
              <a:rPr lang="en-US" sz="21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to a large range of </a:t>
            </a:r>
            <a:r>
              <a:rPr lang="en-US" sz="21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proton/ion </a:t>
            </a:r>
            <a:r>
              <a:rPr lang="en-US" sz="21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experiments (with varied beam requirements).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3" name="Google Shape;183;p24">
            <a:extLst>
              <a:ext uri="{FF2B5EF4-FFF2-40B4-BE49-F238E27FC236}">
                <a16:creationId xmlns:a16="http://schemas.microsoft.com/office/drawing/2014/main" id="{D4B4DE68-3A65-71AC-86C2-9E4AC9F4CD20}"/>
              </a:ext>
            </a:extLst>
          </p:cNvPr>
          <p:cNvSpPr/>
          <p:nvPr/>
        </p:nvSpPr>
        <p:spPr>
          <a:xfrm>
            <a:off x="8525675" y="3968750"/>
            <a:ext cx="1386000" cy="463500"/>
          </a:xfrm>
          <a:prstGeom prst="rect">
            <a:avLst/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24">
            <a:extLst>
              <a:ext uri="{FF2B5EF4-FFF2-40B4-BE49-F238E27FC236}">
                <a16:creationId xmlns:a16="http://schemas.microsoft.com/office/drawing/2014/main" id="{D2848F53-2C03-C8DD-FB10-51DA91E3F3FE}"/>
              </a:ext>
            </a:extLst>
          </p:cNvPr>
          <p:cNvCxnSpPr>
            <a:endCxn id="183" idx="1"/>
          </p:cNvCxnSpPr>
          <p:nvPr/>
        </p:nvCxnSpPr>
        <p:spPr>
          <a:xfrm>
            <a:off x="5199275" y="2898500"/>
            <a:ext cx="3326400" cy="1302000"/>
          </a:xfrm>
          <a:prstGeom prst="straightConnector1">
            <a:avLst/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4">
            <a:extLst>
              <a:ext uri="{FF2B5EF4-FFF2-40B4-BE49-F238E27FC236}">
                <a16:creationId xmlns:a16="http://schemas.microsoft.com/office/drawing/2014/main" id="{D2F8BF9D-885C-72EA-ED94-C3720B8063AF}"/>
              </a:ext>
            </a:extLst>
          </p:cNvPr>
          <p:cNvSpPr txBox="1"/>
          <p:nvPr/>
        </p:nvSpPr>
        <p:spPr>
          <a:xfrm>
            <a:off x="102054" y="4812254"/>
            <a:ext cx="53181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Requires </a:t>
            </a: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flexibility </a:t>
            </a:r>
            <a:r>
              <a:rPr lang="en-US" sz="21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and extreme </a:t>
            </a: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reliability</a:t>
            </a:r>
            <a:endParaRPr sz="21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→Possible only with through excellent use and maintenance of its many RF systems!</a:t>
            </a:r>
            <a:endParaRPr sz="2100" dirty="0">
              <a:solidFill>
                <a:srgbClr val="186E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E09C1-9DCA-11E0-A27A-0332A18D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675" y="3887563"/>
            <a:ext cx="2269477" cy="6188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282DDB12-8E2A-3980-E12D-0CA38AA49FC9}"/>
              </a:ext>
            </a:extLst>
          </p:cNvPr>
          <p:cNvSpPr/>
          <p:nvPr/>
        </p:nvSpPr>
        <p:spPr>
          <a:xfrm>
            <a:off x="10078436" y="4332304"/>
            <a:ext cx="124287" cy="11404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FCF38-D779-5FD2-ED2E-9D6971B21DBD}"/>
              </a:ext>
            </a:extLst>
          </p:cNvPr>
          <p:cNvSpPr txBox="1"/>
          <p:nvPr/>
        </p:nvSpPr>
        <p:spPr>
          <a:xfrm>
            <a:off x="9920553" y="3826277"/>
            <a:ext cx="10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are here!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6C2E8-D1D9-E2EF-ED3F-543668DF4031}"/>
              </a:ext>
            </a:extLst>
          </p:cNvPr>
          <p:cNvSpPr txBox="1"/>
          <p:nvPr/>
        </p:nvSpPr>
        <p:spPr>
          <a:xfrm>
            <a:off x="8687559" y="4710201"/>
            <a:ext cx="368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Circumference ~ 1 Newport News lake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DECC83-932A-293E-8C02-5998BF839B3C}"/>
              </a:ext>
            </a:extLst>
          </p:cNvPr>
          <p:cNvSpPr/>
          <p:nvPr/>
        </p:nvSpPr>
        <p:spPr>
          <a:xfrm>
            <a:off x="8683558" y="3965096"/>
            <a:ext cx="1309864" cy="4635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D6EDC-760A-41B3-7738-449966389A85}"/>
              </a:ext>
            </a:extLst>
          </p:cNvPr>
          <p:cNvSpPr txBox="1"/>
          <p:nvPr/>
        </p:nvSpPr>
        <p:spPr>
          <a:xfrm>
            <a:off x="8443928" y="3843597"/>
            <a:ext cx="674703" cy="30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PS</a:t>
            </a:r>
            <a:endParaRPr lang="en-GB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5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Training/Test results for 10MHz: Overlap at low a.s.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4" name="Google Shape;664;p55"/>
          <p:cNvSpPr txBox="1">
            <a:spLocks noGrp="1"/>
          </p:cNvSpPr>
          <p:nvPr>
            <p:ph type="sldNum" idx="12"/>
          </p:nvPr>
        </p:nvSpPr>
        <p:spPr>
          <a:xfrm>
            <a:off x="7142921" y="63800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665" name="Google Shape;665;p55"/>
          <p:cNvPicPr preferRelativeResize="0"/>
          <p:nvPr/>
        </p:nvPicPr>
        <p:blipFill rotWithShape="1">
          <a:blip r:embed="rId3">
            <a:alphaModFix/>
          </a:blip>
          <a:srcRect t="5285"/>
          <a:stretch/>
        </p:blipFill>
        <p:spPr>
          <a:xfrm>
            <a:off x="311525" y="1101025"/>
            <a:ext cx="3054025" cy="305980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66" name="Google Shape;666;p55"/>
          <p:cNvCxnSpPr/>
          <p:nvPr/>
        </p:nvCxnSpPr>
        <p:spPr>
          <a:xfrm>
            <a:off x="1480525" y="1137425"/>
            <a:ext cx="0" cy="2831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7" name="Google Shape;667;p55"/>
          <p:cNvSpPr/>
          <p:nvPr/>
        </p:nvSpPr>
        <p:spPr>
          <a:xfrm>
            <a:off x="1680275" y="2639050"/>
            <a:ext cx="2277237" cy="301683"/>
          </a:xfrm>
          <a:custGeom>
            <a:avLst/>
            <a:gdLst/>
            <a:ahLst/>
            <a:cxnLst/>
            <a:rect l="l" t="t" r="r" b="b"/>
            <a:pathLst>
              <a:path w="186239" h="52558" extrusionOk="0">
                <a:moveTo>
                  <a:pt x="411" y="0"/>
                </a:moveTo>
                <a:cubicBezTo>
                  <a:pt x="-285" y="6273"/>
                  <a:pt x="-549" y="14628"/>
                  <a:pt x="4433" y="18503"/>
                </a:cubicBezTo>
                <a:cubicBezTo>
                  <a:pt x="14768" y="26543"/>
                  <a:pt x="31718" y="27258"/>
                  <a:pt x="43583" y="21721"/>
                </a:cubicBezTo>
                <a:cubicBezTo>
                  <a:pt x="45472" y="20839"/>
                  <a:pt x="49241" y="20567"/>
                  <a:pt x="48946" y="18503"/>
                </a:cubicBezTo>
                <a:cubicBezTo>
                  <a:pt x="48786" y="17384"/>
                  <a:pt x="46853" y="17542"/>
                  <a:pt x="45728" y="17430"/>
                </a:cubicBezTo>
                <a:cubicBezTo>
                  <a:pt x="40128" y="16870"/>
                  <a:pt x="35848" y="29272"/>
                  <a:pt x="39829" y="33251"/>
                </a:cubicBezTo>
                <a:cubicBezTo>
                  <a:pt x="49766" y="43182"/>
                  <a:pt x="66648" y="42234"/>
                  <a:pt x="80588" y="43977"/>
                </a:cubicBezTo>
                <a:cubicBezTo>
                  <a:pt x="104535" y="46971"/>
                  <a:pt x="128855" y="43709"/>
                  <a:pt x="152989" y="43709"/>
                </a:cubicBezTo>
                <a:cubicBezTo>
                  <a:pt x="164458" y="43709"/>
                  <a:pt x="179878" y="43015"/>
                  <a:pt x="186240" y="52558"/>
                </a:cubicBezTo>
              </a:path>
            </a:pathLst>
          </a:cu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668" name="Google Shape;66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225" y="4107223"/>
            <a:ext cx="3720625" cy="1994075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9" name="Google Shape;669;p55"/>
          <p:cNvSpPr txBox="1"/>
          <p:nvPr/>
        </p:nvSpPr>
        <p:spPr>
          <a:xfrm>
            <a:off x="123888" y="4542850"/>
            <a:ext cx="3429300" cy="13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06666"/>
                </a:solidFill>
              </a:rPr>
              <a:t>Fast voltage change not reconstructed well: suspected model limitation or lack of representation in training set…</a:t>
            </a:r>
            <a:endParaRPr sz="1800">
              <a:solidFill>
                <a:srgbClr val="E06666"/>
              </a:solidFill>
            </a:endParaRPr>
          </a:p>
        </p:txBody>
      </p:sp>
      <p:sp>
        <p:nvSpPr>
          <p:cNvPr id="670" name="Google Shape;670;p55"/>
          <p:cNvSpPr txBox="1"/>
          <p:nvPr/>
        </p:nvSpPr>
        <p:spPr>
          <a:xfrm>
            <a:off x="3943600" y="1164600"/>
            <a:ext cx="39075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AA84F"/>
                </a:solidFill>
              </a:rPr>
              <a:t>Test set examples with max anomaly score &gt;0.005:</a:t>
            </a:r>
            <a:endParaRPr sz="180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AA84F"/>
                </a:solidFill>
              </a:rPr>
              <a:t> Generally real, minor anomalies</a:t>
            </a:r>
            <a:endParaRPr sz="1800" b="1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AA84F"/>
                </a:solidFill>
              </a:rPr>
              <a:t>→ Should remain anomalies</a:t>
            </a:r>
            <a:endParaRPr sz="1800" b="1">
              <a:solidFill>
                <a:srgbClr val="6AA84F"/>
              </a:solidFill>
            </a:endParaRPr>
          </a:p>
        </p:txBody>
      </p:sp>
      <p:pic>
        <p:nvPicPr>
          <p:cNvPr id="671" name="Google Shape;671;p55" title="gap_relay_closur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7276" y="1101025"/>
            <a:ext cx="2714276" cy="16964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2" name="Google Shape;672;p55"/>
          <p:cNvSpPr/>
          <p:nvPr/>
        </p:nvSpPr>
        <p:spPr>
          <a:xfrm rot="-5787262" flipH="1">
            <a:off x="2366017" y="630244"/>
            <a:ext cx="754890" cy="2358396"/>
          </a:xfrm>
          <a:custGeom>
            <a:avLst/>
            <a:gdLst/>
            <a:ahLst/>
            <a:cxnLst/>
            <a:rect l="l" t="t" r="r" b="b"/>
            <a:pathLst>
              <a:path w="34707" h="71061" extrusionOk="0">
                <a:moveTo>
                  <a:pt x="34707" y="0"/>
                </a:moveTo>
                <a:cubicBezTo>
                  <a:pt x="26257" y="3382"/>
                  <a:pt x="17671" y="8365"/>
                  <a:pt x="12451" y="15821"/>
                </a:cubicBezTo>
                <a:cubicBezTo>
                  <a:pt x="10470" y="18650"/>
                  <a:pt x="7921" y="23800"/>
                  <a:pt x="10574" y="26011"/>
                </a:cubicBezTo>
                <a:cubicBezTo>
                  <a:pt x="11725" y="26970"/>
                  <a:pt x="15695" y="28598"/>
                  <a:pt x="14864" y="27352"/>
                </a:cubicBezTo>
                <a:cubicBezTo>
                  <a:pt x="9700" y="19611"/>
                  <a:pt x="2208" y="42094"/>
                  <a:pt x="384" y="51218"/>
                </a:cubicBezTo>
                <a:cubicBezTo>
                  <a:pt x="-682" y="56549"/>
                  <a:pt x="632" y="62445"/>
                  <a:pt x="3065" y="67307"/>
                </a:cubicBezTo>
                <a:cubicBezTo>
                  <a:pt x="3915" y="69007"/>
                  <a:pt x="7356" y="69161"/>
                  <a:pt x="7356" y="71061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73" name="Google Shape;673;p55"/>
          <p:cNvSpPr/>
          <p:nvPr/>
        </p:nvSpPr>
        <p:spPr>
          <a:xfrm>
            <a:off x="8066550" y="4228713"/>
            <a:ext cx="3907500" cy="1751100"/>
          </a:xfrm>
          <a:prstGeom prst="roundRect">
            <a:avLst>
              <a:gd name="adj" fmla="val 16667"/>
            </a:avLst>
          </a:prstGeom>
          <a:solidFill>
            <a:srgbClr val="186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Initial anomaly threshold set to 0.005, but adjustable per cycle if needed.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→ Re-evaluate on more data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  <p:sp>
        <p:nvSpPr>
          <p:cNvPr id="674" name="Google Shape;674;p55"/>
          <p:cNvSpPr txBox="1"/>
          <p:nvPr/>
        </p:nvSpPr>
        <p:spPr>
          <a:xfrm>
            <a:off x="4063375" y="5333663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C00000"/>
                </a:solidFill>
              </a:rPr>
              <a:t>EAST_15GeV_24</a:t>
            </a:r>
            <a:endParaRPr/>
          </a:p>
        </p:txBody>
      </p:sp>
      <p:sp>
        <p:nvSpPr>
          <p:cNvPr id="675" name="Google Shape;675;p55"/>
          <p:cNvSpPr txBox="1"/>
          <p:nvPr/>
        </p:nvSpPr>
        <p:spPr>
          <a:xfrm>
            <a:off x="3960075" y="2561975"/>
            <a:ext cx="4085100" cy="1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D9EEB"/>
                </a:solidFill>
              </a:rPr>
              <a:t>Train set examples with max anomaly score &gt;0.005:</a:t>
            </a:r>
            <a:endParaRPr sz="1800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D9EEB"/>
                </a:solidFill>
              </a:rPr>
              <a:t> 98+% from single LSA cycle: EAST_15GeV_24</a:t>
            </a:r>
            <a:endParaRPr sz="1800" b="1">
              <a:solidFill>
                <a:srgbClr val="6D9EE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D9EEB"/>
                </a:solidFill>
              </a:rPr>
              <a:t>→ Outlier, to be investigated further</a:t>
            </a:r>
            <a:endParaRPr sz="1800" b="1">
              <a:solidFill>
                <a:srgbClr val="6D9EEB"/>
              </a:solidFill>
            </a:endParaRPr>
          </a:p>
        </p:txBody>
      </p:sp>
      <p:cxnSp>
        <p:nvCxnSpPr>
          <p:cNvPr id="676" name="Google Shape;676;p55"/>
          <p:cNvCxnSpPr/>
          <p:nvPr/>
        </p:nvCxnSpPr>
        <p:spPr>
          <a:xfrm rot="10800000" flipH="1">
            <a:off x="2965325" y="4542850"/>
            <a:ext cx="3311700" cy="3621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6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Training/Test results: Rediscovers anomalies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3" name="Google Shape;683;p56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84" name="Google Shape;684;p56"/>
          <p:cNvSpPr txBox="1"/>
          <p:nvPr/>
        </p:nvSpPr>
        <p:spPr>
          <a:xfrm>
            <a:off x="184075" y="1214000"/>
            <a:ext cx="89088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Detected anomalies: </a:t>
            </a:r>
            <a:r>
              <a:rPr lang="en-US" sz="2700" b="1">
                <a:latin typeface="Cambria"/>
                <a:ea typeface="Cambria"/>
                <a:cs typeface="Cambria"/>
                <a:sym typeface="Cambria"/>
              </a:rPr>
              <a:t>10 MHz RF cavities</a:t>
            </a:r>
            <a:endParaRPr sz="27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mbria"/>
                <a:ea typeface="Cambria"/>
                <a:cs typeface="Cambria"/>
                <a:sym typeface="Cambria"/>
              </a:rPr>
              <a:t>Several interesting cases re-discovered by autoencoder: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85" name="Google Shape;685;p56" title="gap_relay_clos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2499449"/>
            <a:ext cx="4162176" cy="260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6" title="retuning_nonzer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925" y="2499450"/>
            <a:ext cx="4162176" cy="260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6" title="tof-early-nonpulsin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087" y="2567625"/>
            <a:ext cx="4162115" cy="26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56"/>
          <p:cNvSpPr txBox="1"/>
          <p:nvPr/>
        </p:nvSpPr>
        <p:spPr>
          <a:xfrm>
            <a:off x="1579950" y="5113125"/>
            <a:ext cx="1935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171717"/>
              </a:solidFill>
            </a:endParaRPr>
          </a:p>
        </p:txBody>
      </p:sp>
      <p:sp>
        <p:nvSpPr>
          <p:cNvPr id="689" name="Google Shape;689;p56"/>
          <p:cNvSpPr txBox="1"/>
          <p:nvPr/>
        </p:nvSpPr>
        <p:spPr>
          <a:xfrm>
            <a:off x="1215325" y="5147850"/>
            <a:ext cx="21096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8761D"/>
                </a:solidFill>
              </a:rPr>
              <a:t>From Test set</a:t>
            </a:r>
            <a:endParaRPr sz="2100">
              <a:solidFill>
                <a:srgbClr val="38761D"/>
              </a:solidFill>
            </a:endParaRPr>
          </a:p>
        </p:txBody>
      </p:sp>
      <p:sp>
        <p:nvSpPr>
          <p:cNvPr id="690" name="Google Shape;690;p56"/>
          <p:cNvSpPr txBox="1"/>
          <p:nvPr/>
        </p:nvSpPr>
        <p:spPr>
          <a:xfrm>
            <a:off x="4650325" y="5100800"/>
            <a:ext cx="28914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A86E8"/>
                </a:solidFill>
              </a:rPr>
              <a:t>From Training set</a:t>
            </a:r>
            <a:endParaRPr sz="2100"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A86E8"/>
                </a:solidFill>
              </a:rPr>
              <a:t>→ Should be excluded in future trainings</a:t>
            </a:r>
            <a:endParaRPr sz="2100">
              <a:solidFill>
                <a:srgbClr val="4A86E8"/>
              </a:solidFill>
            </a:endParaRPr>
          </a:p>
        </p:txBody>
      </p:sp>
      <p:sp>
        <p:nvSpPr>
          <p:cNvPr id="691" name="Google Shape;691;p56"/>
          <p:cNvSpPr txBox="1"/>
          <p:nvPr/>
        </p:nvSpPr>
        <p:spPr>
          <a:xfrm>
            <a:off x="8931490" y="5147850"/>
            <a:ext cx="2511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86E33"/>
                </a:solidFill>
              </a:rPr>
              <a:t>From Test set</a:t>
            </a:r>
            <a:endParaRPr sz="2100">
              <a:solidFill>
                <a:srgbClr val="186E3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7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6076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Extra: Max anomaly score histograms for train/test/val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8" name="Google Shape;698;p5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99" name="Google Shape;699;p57"/>
          <p:cNvSpPr/>
          <p:nvPr/>
        </p:nvSpPr>
        <p:spPr>
          <a:xfrm>
            <a:off x="4714150" y="1092850"/>
            <a:ext cx="2981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9900"/>
                </a:solidFill>
              </a:rPr>
              <a:t>Validation set</a:t>
            </a:r>
            <a:endParaRPr b="1">
              <a:solidFill>
                <a:srgbClr val="FF9900"/>
              </a:solidFill>
            </a:endParaRPr>
          </a:p>
        </p:txBody>
      </p:sp>
      <p:pic>
        <p:nvPicPr>
          <p:cNvPr id="700" name="Google Shape;7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3200"/>
            <a:ext cx="3834911" cy="3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575" y="1861397"/>
            <a:ext cx="1721075" cy="17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7"/>
          <p:cNvSpPr txBox="1"/>
          <p:nvPr/>
        </p:nvSpPr>
        <p:spPr>
          <a:xfrm>
            <a:off x="-201800" y="5261950"/>
            <a:ext cx="26499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6E33"/>
                </a:solidFill>
              </a:rPr>
              <a:t>Good reconstruction</a:t>
            </a:r>
            <a:endParaRPr sz="1900">
              <a:solidFill>
                <a:srgbClr val="186E33"/>
              </a:solidFill>
            </a:endParaRPr>
          </a:p>
        </p:txBody>
      </p:sp>
      <p:sp>
        <p:nvSpPr>
          <p:cNvPr id="703" name="Google Shape;703;p57"/>
          <p:cNvSpPr txBox="1"/>
          <p:nvPr/>
        </p:nvSpPr>
        <p:spPr>
          <a:xfrm>
            <a:off x="2448100" y="5418800"/>
            <a:ext cx="40107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C00000"/>
                </a:solidFill>
              </a:rPr>
              <a:t>Majority of poor recon. come frome single cycle: EAST_15GeV_24</a:t>
            </a:r>
            <a:endParaRPr sz="1900">
              <a:solidFill>
                <a:srgbClr val="C00000"/>
              </a:solidFill>
            </a:endParaRPr>
          </a:p>
        </p:txBody>
      </p:sp>
      <p:sp>
        <p:nvSpPr>
          <p:cNvPr id="704" name="Google Shape;704;p57"/>
          <p:cNvSpPr/>
          <p:nvPr/>
        </p:nvSpPr>
        <p:spPr>
          <a:xfrm rot="5400000">
            <a:off x="918075" y="4661850"/>
            <a:ext cx="147600" cy="1228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186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86E33"/>
              </a:solidFill>
            </a:endParaRPr>
          </a:p>
        </p:txBody>
      </p:sp>
      <p:sp>
        <p:nvSpPr>
          <p:cNvPr id="705" name="Google Shape;705;p57"/>
          <p:cNvSpPr/>
          <p:nvPr/>
        </p:nvSpPr>
        <p:spPr>
          <a:xfrm rot="5400000">
            <a:off x="2757312" y="4775350"/>
            <a:ext cx="147600" cy="1273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pic>
        <p:nvPicPr>
          <p:cNvPr id="706" name="Google Shape;70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6813" y="1533900"/>
            <a:ext cx="4075529" cy="37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7225" y="1791925"/>
            <a:ext cx="2145525" cy="13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7"/>
          <p:cNvSpPr/>
          <p:nvPr/>
        </p:nvSpPr>
        <p:spPr>
          <a:xfrm>
            <a:off x="513300" y="1151225"/>
            <a:ext cx="2981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D9EEB"/>
                </a:solidFill>
              </a:rPr>
              <a:t>Training set</a:t>
            </a:r>
            <a:endParaRPr b="1">
              <a:solidFill>
                <a:srgbClr val="6D9EEB"/>
              </a:solidFill>
            </a:endParaRPr>
          </a:p>
        </p:txBody>
      </p:sp>
      <p:sp>
        <p:nvSpPr>
          <p:cNvPr id="709" name="Google Shape;709;p57"/>
          <p:cNvSpPr/>
          <p:nvPr/>
        </p:nvSpPr>
        <p:spPr>
          <a:xfrm>
            <a:off x="8755400" y="1008350"/>
            <a:ext cx="2981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AA84F"/>
                </a:solidFill>
              </a:rPr>
              <a:t>Suspected anomalies (test)</a:t>
            </a:r>
            <a:endParaRPr b="1">
              <a:solidFill>
                <a:srgbClr val="6AA84F"/>
              </a:solidFill>
            </a:endParaRPr>
          </a:p>
        </p:txBody>
      </p:sp>
      <p:pic>
        <p:nvPicPr>
          <p:cNvPr id="710" name="Google Shape;71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1300" y="1533900"/>
            <a:ext cx="4010700" cy="381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57"/>
          <p:cNvCxnSpPr/>
          <p:nvPr/>
        </p:nvCxnSpPr>
        <p:spPr>
          <a:xfrm>
            <a:off x="1866425" y="1849050"/>
            <a:ext cx="0" cy="299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57"/>
          <p:cNvCxnSpPr/>
          <p:nvPr/>
        </p:nvCxnSpPr>
        <p:spPr>
          <a:xfrm>
            <a:off x="6776025" y="3359550"/>
            <a:ext cx="0" cy="1758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57"/>
          <p:cNvCxnSpPr/>
          <p:nvPr/>
        </p:nvCxnSpPr>
        <p:spPr>
          <a:xfrm>
            <a:off x="8595175" y="1666750"/>
            <a:ext cx="0" cy="34515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14" name="Google Shape;714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45540" y="1758137"/>
            <a:ext cx="1503184" cy="14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Introduction - PS RF systems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00" y="1119050"/>
            <a:ext cx="5879250" cy="4375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25"/>
          <p:cNvSpPr txBox="1"/>
          <p:nvPr/>
        </p:nvSpPr>
        <p:spPr>
          <a:xfrm>
            <a:off x="408000" y="5538775"/>
            <a:ext cx="352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>
                <a:solidFill>
                  <a:srgbClr val="6D2466"/>
                </a:solidFill>
                <a:latin typeface="Cambria"/>
                <a:ea typeface="Cambria"/>
                <a:cs typeface="Cambria"/>
                <a:sym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 from H. Damerau</a:t>
            </a:r>
            <a:endParaRPr sz="1800" i="1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6634825" y="1014183"/>
            <a:ext cx="5107500" cy="18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Wide range of: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RF frequency: </a:t>
            </a:r>
            <a:r>
              <a:rPr lang="en-US" sz="21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from 2.8-200 MHz</a:t>
            </a:r>
            <a:endParaRPr sz="2100"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○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Hardware/ages</a:t>
            </a:r>
          </a:p>
          <a:p>
            <a:pPr marL="552450" lvl="1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Complicated to monitor, maintain, and diagnose…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152500" y="2657238"/>
            <a:ext cx="39894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potential sources of faults (meaning downtime)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6845563" y="4445450"/>
            <a:ext cx="2023500" cy="873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External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E.g, B-train missing, Beam based, electrical glitch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8096638" y="3498838"/>
            <a:ext cx="2023500" cy="873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Low-level RF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lt1"/>
                </a:solidFill>
              </a:rPr>
              <a:t>E.g</a:t>
            </a:r>
            <a:r>
              <a:rPr lang="en-US" sz="1100" dirty="0">
                <a:solidFill>
                  <a:schemeClr val="lt1"/>
                </a:solidFill>
              </a:rPr>
              <a:t>, Feedback loop, Frontend computer faults, missing signals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9473288" y="4445450"/>
            <a:ext cx="2058300" cy="873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High-level RF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E.g, Gap relay failures / early closures, Cavity tuning errors, amplifiers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718825" y="5266928"/>
            <a:ext cx="4939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To understand/prevent failure modes, need to understand root-causes.</a:t>
            </a:r>
            <a:endParaRPr sz="21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→ Requires good diagnostics!</a:t>
            </a:r>
            <a:endParaRPr sz="21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4285F489-8E4E-3DBB-CCBA-5070F1F2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>
            <a:extLst>
              <a:ext uri="{FF2B5EF4-FFF2-40B4-BE49-F238E27FC236}">
                <a16:creationId xmlns:a16="http://schemas.microsoft.com/office/drawing/2014/main" id="{E36FCA65-506F-8299-3089-E2D29FA148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Past experience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6">
            <a:extLst>
              <a:ext uri="{FF2B5EF4-FFF2-40B4-BE49-F238E27FC236}">
                <a16:creationId xmlns:a16="http://schemas.microsoft.com/office/drawing/2014/main" id="{1FEACF07-1E20-1B61-6F86-B9DC1D6B92CF}"/>
              </a:ext>
            </a:extLst>
          </p:cNvPr>
          <p:cNvSpPr txBox="1"/>
          <p:nvPr/>
        </p:nvSpPr>
        <p:spPr>
          <a:xfrm>
            <a:off x="1189607" y="1165400"/>
            <a:ext cx="10264241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b="1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Constant efforts needed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to keep the PS running at high availability (98%+ for RF)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Real time fault analysis often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inefficient</a:t>
            </a:r>
            <a:endParaRPr sz="21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Cambria"/>
              <a:buChar char="○"/>
            </a:pP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Lack of tools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for operators/RF experts to guide diagnostics, difficult to overview the whole accelerator and easy to feel overwhelmed.</a:t>
            </a:r>
            <a:endParaRPr lang="en-US" sz="2100" dirty="0">
              <a:solidFill>
                <a:schemeClr val="tx2">
                  <a:lumMod val="10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>
              <a:buClr>
                <a:srgbClr val="C00000"/>
              </a:buClr>
              <a:buSzPts val="2100"/>
              <a:buFont typeface="Cambria"/>
              <a:buChar char="○"/>
            </a:pP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Multiple calls </a:t>
            </a:r>
            <a:r>
              <a:rPr lang="en-US" sz="2100" dirty="0">
                <a:solidFill>
                  <a:schemeClr val="tx2">
                    <a:lumMod val="1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when issues occur: to Low/High-level on-call personnel, equipment experts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High engagement of personnel!</a:t>
            </a:r>
            <a:endParaRPr lang="en-US" sz="2100" b="1" dirty="0">
              <a:solidFill>
                <a:schemeClr val="tx2">
                  <a:lumMod val="10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6">
            <a:extLst>
              <a:ext uri="{FF2B5EF4-FFF2-40B4-BE49-F238E27FC236}">
                <a16:creationId xmlns:a16="http://schemas.microsoft.com/office/drawing/2014/main" id="{75487A10-C7FE-66D0-54CB-05DF03D14F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346" y="6752175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16" name="Google Shape;216;p26">
            <a:extLst>
              <a:ext uri="{FF2B5EF4-FFF2-40B4-BE49-F238E27FC236}">
                <a16:creationId xmlns:a16="http://schemas.microsoft.com/office/drawing/2014/main" id="{90D719B6-E22A-130E-846D-814050DA4883}"/>
              </a:ext>
            </a:extLst>
          </p:cNvPr>
          <p:cNvSpPr txBox="1"/>
          <p:nvPr/>
        </p:nvSpPr>
        <p:spPr>
          <a:xfrm>
            <a:off x="3367189" y="4302416"/>
            <a:ext cx="5449289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How can we guide the investigation process, to know where to start, to become more </a:t>
            </a:r>
            <a:r>
              <a:rPr lang="en-US" sz="2800" b="1" i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efficient </a:t>
            </a:r>
            <a:r>
              <a:rPr lang="en-US" sz="2800" i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2800" b="1" i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 proactive</a:t>
            </a:r>
            <a:r>
              <a:rPr lang="en-US" sz="2800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1000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Google Shape;193;p25">
            <a:extLst>
              <a:ext uri="{FF2B5EF4-FFF2-40B4-BE49-F238E27FC236}">
                <a16:creationId xmlns:a16="http://schemas.microsoft.com/office/drawing/2014/main" id="{8346420D-0B10-B31D-3F85-2E7076CB9A59}"/>
              </a:ext>
            </a:extLst>
          </p:cNvPr>
          <p:cNvSpPr txBox="1">
            <a:spLocks/>
          </p:cNvSpPr>
          <p:nvPr/>
        </p:nvSpPr>
        <p:spPr>
          <a:xfrm>
            <a:off x="11107546" y="6356350"/>
            <a:ext cx="6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Google Shape;211;p26">
            <a:extLst>
              <a:ext uri="{FF2B5EF4-FFF2-40B4-BE49-F238E27FC236}">
                <a16:creationId xmlns:a16="http://schemas.microsoft.com/office/drawing/2014/main" id="{0B728D11-5A6A-8E3F-8232-63DAB208346B}"/>
              </a:ext>
            </a:extLst>
          </p:cNvPr>
          <p:cNvSpPr txBox="1"/>
          <p:nvPr/>
        </p:nvSpPr>
        <p:spPr>
          <a:xfrm>
            <a:off x="1183955" y="3147200"/>
            <a:ext cx="10264241" cy="120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Postmortem diagnostics and review become </a:t>
            </a:r>
            <a:r>
              <a:rPr lang="en-US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tedious and time-consuming</a:t>
            </a:r>
            <a:endParaRPr lang="en-GB" sz="21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61950">
              <a:buClr>
                <a:srgbClr val="C00000"/>
              </a:buClr>
              <a:buSzPts val="2100"/>
              <a:buFont typeface="Cambria"/>
              <a:buChar char="○"/>
            </a:pPr>
            <a:r>
              <a:rPr lang="en-GB" sz="21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Information distributed, </a:t>
            </a:r>
            <a:r>
              <a:rPr lang="en-GB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few links between tools</a:t>
            </a:r>
            <a:endParaRPr lang="en-US" sz="21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52450" lvl="1">
              <a:buClr>
                <a:srgbClr val="C00000"/>
              </a:buClr>
              <a:buSzPts val="2100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100" i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Extensive investigation by experts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often necessary for finding root cause</a:t>
            </a:r>
          </a:p>
        </p:txBody>
      </p:sp>
    </p:spTree>
    <p:extLst>
      <p:ext uri="{BB962C8B-B14F-4D97-AF65-F5344CB8AC3E}">
        <p14:creationId xmlns:p14="http://schemas.microsoft.com/office/powerpoint/2010/main" val="13803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Towards proactive diagnostics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1" name="Google Shape;231;p27"/>
          <p:cNvSpPr txBox="1"/>
          <p:nvPr/>
        </p:nvSpPr>
        <p:spPr>
          <a:xfrm>
            <a:off x="706350" y="1619250"/>
            <a:ext cx="10779300" cy="26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We need a solution/tool that is: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Capable of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constantly monitoring systems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→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Warn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early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(ideally before fault?)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Generic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a “recipe” that can scale to more than one type of equipment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Can correlate/monitor many systems → </a:t>
            </a: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enable root-cause analysis</a:t>
            </a:r>
            <a:endParaRPr sz="21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Idea</a:t>
            </a:r>
            <a:r>
              <a:rPr lang="en-US" sz="21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Exploit the large amount logged, measured signals and known settings to monitor the state of our systems, and provide a warning when things look not “normal”</a:t>
            </a:r>
            <a:endParaRPr sz="21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3407000" y="4379850"/>
            <a:ext cx="5520900" cy="1352700"/>
          </a:xfrm>
          <a:prstGeom prst="roundRect">
            <a:avLst>
              <a:gd name="adj" fmla="val 16667"/>
            </a:avLst>
          </a:prstGeom>
          <a:solidFill>
            <a:srgbClr val="0033A0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Anomaly Detection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2133600" y="4873650"/>
            <a:ext cx="10860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8F8F8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Reconstruction based Anomaly Detection (AD):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Auto Encoders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408000" y="1449400"/>
            <a:ext cx="11151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Basic idea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use in-distribution data (non-anomalous) to train an ML model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28" title="autoencoder_anomaly_det.png"/>
          <p:cNvPicPr preferRelativeResize="0"/>
          <p:nvPr/>
        </p:nvPicPr>
        <p:blipFill rotWithShape="1">
          <a:blip r:embed="rId3">
            <a:alphaModFix/>
          </a:blip>
          <a:srcRect l="25959" t="11130" r="29681" b="65661"/>
          <a:stretch/>
        </p:blipFill>
        <p:spPr>
          <a:xfrm>
            <a:off x="3338150" y="2012846"/>
            <a:ext cx="4232749" cy="21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/>
          <p:nvPr/>
        </p:nvSpPr>
        <p:spPr>
          <a:xfrm>
            <a:off x="1223875" y="2855250"/>
            <a:ext cx="1620300" cy="82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Normal signal</a:t>
            </a: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1223875" y="3831750"/>
            <a:ext cx="1620300" cy="92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Anomalous signal</a:t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1369688" y="3170218"/>
            <a:ext cx="1307175" cy="316275"/>
          </a:xfrm>
          <a:custGeom>
            <a:avLst/>
            <a:gdLst/>
            <a:ahLst/>
            <a:cxnLst/>
            <a:rect l="l" t="t" r="r" b="b"/>
            <a:pathLst>
              <a:path w="52287" h="12651" extrusionOk="0">
                <a:moveTo>
                  <a:pt x="0" y="11863"/>
                </a:moveTo>
                <a:cubicBezTo>
                  <a:pt x="4499" y="8295"/>
                  <a:pt x="6769" y="-244"/>
                  <a:pt x="12505" y="16"/>
                </a:cubicBezTo>
                <a:cubicBezTo>
                  <a:pt x="15697" y="161"/>
                  <a:pt x="13801" y="8066"/>
                  <a:pt x="16966" y="8499"/>
                </a:cubicBezTo>
                <a:cubicBezTo>
                  <a:pt x="20430" y="8973"/>
                  <a:pt x="23479" y="-408"/>
                  <a:pt x="25522" y="2430"/>
                </a:cubicBezTo>
                <a:cubicBezTo>
                  <a:pt x="26648" y="3994"/>
                  <a:pt x="27135" y="8131"/>
                  <a:pt x="28813" y="7183"/>
                </a:cubicBezTo>
                <a:cubicBezTo>
                  <a:pt x="31079" y="5903"/>
                  <a:pt x="31777" y="1473"/>
                  <a:pt x="34370" y="1698"/>
                </a:cubicBezTo>
                <a:cubicBezTo>
                  <a:pt x="38023" y="2015"/>
                  <a:pt x="38012" y="8245"/>
                  <a:pt x="40806" y="10620"/>
                </a:cubicBezTo>
                <a:cubicBezTo>
                  <a:pt x="43764" y="13135"/>
                  <a:pt x="48404" y="12595"/>
                  <a:pt x="52287" y="12595"/>
                </a:cubicBezTo>
              </a:path>
            </a:pathLst>
          </a:cu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7" name="Google Shape;247;p28"/>
          <p:cNvSpPr/>
          <p:nvPr/>
        </p:nvSpPr>
        <p:spPr>
          <a:xfrm>
            <a:off x="1334100" y="4239594"/>
            <a:ext cx="1388650" cy="358775"/>
          </a:xfrm>
          <a:custGeom>
            <a:avLst/>
            <a:gdLst/>
            <a:ahLst/>
            <a:cxnLst/>
            <a:rect l="l" t="t" r="r" b="b"/>
            <a:pathLst>
              <a:path w="55546" h="14351" extrusionOk="0">
                <a:moveTo>
                  <a:pt x="0" y="13700"/>
                </a:moveTo>
                <a:cubicBezTo>
                  <a:pt x="9177" y="13700"/>
                  <a:pt x="19263" y="15998"/>
                  <a:pt x="27472" y="11896"/>
                </a:cubicBezTo>
                <a:cubicBezTo>
                  <a:pt x="32295" y="9486"/>
                  <a:pt x="33151" y="735"/>
                  <a:pt x="38501" y="65"/>
                </a:cubicBezTo>
                <a:cubicBezTo>
                  <a:pt x="42666" y="-457"/>
                  <a:pt x="43793" y="6598"/>
                  <a:pt x="46121" y="10091"/>
                </a:cubicBezTo>
                <a:cubicBezTo>
                  <a:pt x="47987" y="12890"/>
                  <a:pt x="52282" y="12886"/>
                  <a:pt x="55546" y="13700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8" name="Google Shape;248;p28"/>
          <p:cNvSpPr/>
          <p:nvPr/>
        </p:nvSpPr>
        <p:spPr>
          <a:xfrm>
            <a:off x="8232175" y="2855250"/>
            <a:ext cx="2508000" cy="82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(Recon.) Normal signal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8713113" y="3239668"/>
            <a:ext cx="1307175" cy="316275"/>
          </a:xfrm>
          <a:custGeom>
            <a:avLst/>
            <a:gdLst/>
            <a:ahLst/>
            <a:cxnLst/>
            <a:rect l="l" t="t" r="r" b="b"/>
            <a:pathLst>
              <a:path w="52287" h="12651" extrusionOk="0">
                <a:moveTo>
                  <a:pt x="0" y="11863"/>
                </a:moveTo>
                <a:cubicBezTo>
                  <a:pt x="4499" y="8295"/>
                  <a:pt x="6769" y="-244"/>
                  <a:pt x="12505" y="16"/>
                </a:cubicBezTo>
                <a:cubicBezTo>
                  <a:pt x="15697" y="161"/>
                  <a:pt x="13801" y="8066"/>
                  <a:pt x="16966" y="8499"/>
                </a:cubicBezTo>
                <a:cubicBezTo>
                  <a:pt x="20430" y="8973"/>
                  <a:pt x="23479" y="-408"/>
                  <a:pt x="25522" y="2430"/>
                </a:cubicBezTo>
                <a:cubicBezTo>
                  <a:pt x="26648" y="3994"/>
                  <a:pt x="27135" y="8131"/>
                  <a:pt x="28813" y="7183"/>
                </a:cubicBezTo>
                <a:cubicBezTo>
                  <a:pt x="31079" y="5903"/>
                  <a:pt x="31777" y="1473"/>
                  <a:pt x="34370" y="1698"/>
                </a:cubicBezTo>
                <a:cubicBezTo>
                  <a:pt x="38023" y="2015"/>
                  <a:pt x="38012" y="8245"/>
                  <a:pt x="40806" y="10620"/>
                </a:cubicBezTo>
                <a:cubicBezTo>
                  <a:pt x="43764" y="13135"/>
                  <a:pt x="48404" y="12595"/>
                  <a:pt x="52287" y="12595"/>
                </a:cubicBezTo>
              </a:path>
            </a:pathLst>
          </a:cu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250" name="Google Shape;250;p28"/>
          <p:cNvCxnSpPr>
            <a:stCxn id="244" idx="3"/>
          </p:cNvCxnSpPr>
          <p:nvPr/>
        </p:nvCxnSpPr>
        <p:spPr>
          <a:xfrm>
            <a:off x="2844175" y="3267750"/>
            <a:ext cx="9228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p28"/>
          <p:cNvCxnSpPr/>
          <p:nvPr/>
        </p:nvCxnSpPr>
        <p:spPr>
          <a:xfrm>
            <a:off x="7287725" y="3267750"/>
            <a:ext cx="9228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2" name="Google Shape;252;p28" title="autoencoder_anomaly_det.png"/>
          <p:cNvPicPr preferRelativeResize="0"/>
          <p:nvPr/>
        </p:nvPicPr>
        <p:blipFill rotWithShape="1">
          <a:blip r:embed="rId3">
            <a:alphaModFix/>
          </a:blip>
          <a:srcRect l="35585" t="41222" r="39469" b="49521"/>
          <a:stretch/>
        </p:blipFill>
        <p:spPr>
          <a:xfrm>
            <a:off x="4259275" y="4859975"/>
            <a:ext cx="2380199" cy="877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8"/>
          <p:cNvCxnSpPr>
            <a:cxnSpLocks/>
            <a:stCxn id="248" idx="2"/>
            <a:endCxn id="252" idx="3"/>
          </p:cNvCxnSpPr>
          <p:nvPr/>
        </p:nvCxnSpPr>
        <p:spPr>
          <a:xfrm rot="5400000">
            <a:off x="7253656" y="3066069"/>
            <a:ext cx="1618338" cy="284670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28"/>
          <p:cNvCxnSpPr>
            <a:stCxn id="244" idx="3"/>
            <a:endCxn id="252" idx="1"/>
          </p:cNvCxnSpPr>
          <p:nvPr/>
        </p:nvCxnSpPr>
        <p:spPr>
          <a:xfrm>
            <a:off x="2844175" y="3267750"/>
            <a:ext cx="1415100" cy="2030700"/>
          </a:xfrm>
          <a:prstGeom prst="bentConnector3">
            <a:avLst>
              <a:gd name="adj1" fmla="val 2923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5" name="Google Shape;255;p28"/>
          <p:cNvCxnSpPr>
            <a:stCxn id="252" idx="0"/>
            <a:endCxn id="243" idx="2"/>
          </p:cNvCxnSpPr>
          <p:nvPr/>
        </p:nvCxnSpPr>
        <p:spPr>
          <a:xfrm rot="10800000" flipH="1">
            <a:off x="5449375" y="4212575"/>
            <a:ext cx="5100" cy="6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28"/>
          <p:cNvSpPr txBox="1"/>
          <p:nvPr/>
        </p:nvSpPr>
        <p:spPr>
          <a:xfrm>
            <a:off x="193250" y="2944800"/>
            <a:ext cx="9228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71717"/>
                </a:solidFill>
              </a:rPr>
              <a:t>Train</a:t>
            </a:r>
            <a:endParaRPr sz="2100" b="1">
              <a:solidFill>
                <a:srgbClr val="171717"/>
              </a:solidFill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139400" y="3972300"/>
            <a:ext cx="1030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71717"/>
                </a:solidFill>
              </a:rPr>
              <a:t>Test</a:t>
            </a:r>
            <a:endParaRPr sz="2100" b="1">
              <a:solidFill>
                <a:srgbClr val="171717"/>
              </a:solidFill>
            </a:endParaRPr>
          </a:p>
        </p:txBody>
      </p:sp>
      <p:cxnSp>
        <p:nvCxnSpPr>
          <p:cNvPr id="258" name="Google Shape;258;p28"/>
          <p:cNvCxnSpPr>
            <a:stCxn id="245" idx="3"/>
          </p:cNvCxnSpPr>
          <p:nvPr/>
        </p:nvCxnSpPr>
        <p:spPr>
          <a:xfrm rot="10800000" flipH="1">
            <a:off x="2844175" y="3451200"/>
            <a:ext cx="813900" cy="8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28"/>
          <p:cNvSpPr/>
          <p:nvPr/>
        </p:nvSpPr>
        <p:spPr>
          <a:xfrm>
            <a:off x="8218050" y="3931475"/>
            <a:ext cx="2508000" cy="92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(Recon.) Anomalous signal</a:t>
            </a:r>
            <a:endParaRPr/>
          </a:p>
        </p:txBody>
      </p:sp>
      <p:cxnSp>
        <p:nvCxnSpPr>
          <p:cNvPr id="260" name="Google Shape;260;p28"/>
          <p:cNvCxnSpPr/>
          <p:nvPr/>
        </p:nvCxnSpPr>
        <p:spPr>
          <a:xfrm>
            <a:off x="7316300" y="3382075"/>
            <a:ext cx="92490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1" name="Google Shape;261;p28"/>
          <p:cNvSpPr/>
          <p:nvPr/>
        </p:nvSpPr>
        <p:spPr>
          <a:xfrm>
            <a:off x="8687549" y="4491803"/>
            <a:ext cx="1188353" cy="168575"/>
          </a:xfrm>
          <a:custGeom>
            <a:avLst/>
            <a:gdLst/>
            <a:ahLst/>
            <a:cxnLst/>
            <a:rect l="l" t="t" r="r" b="b"/>
            <a:pathLst>
              <a:path w="52287" h="12651" extrusionOk="0">
                <a:moveTo>
                  <a:pt x="0" y="11863"/>
                </a:moveTo>
                <a:cubicBezTo>
                  <a:pt x="4499" y="8295"/>
                  <a:pt x="6769" y="-244"/>
                  <a:pt x="12505" y="16"/>
                </a:cubicBezTo>
                <a:cubicBezTo>
                  <a:pt x="15697" y="161"/>
                  <a:pt x="13801" y="8066"/>
                  <a:pt x="16966" y="8499"/>
                </a:cubicBezTo>
                <a:cubicBezTo>
                  <a:pt x="20430" y="8973"/>
                  <a:pt x="23479" y="-408"/>
                  <a:pt x="25522" y="2430"/>
                </a:cubicBezTo>
                <a:cubicBezTo>
                  <a:pt x="26648" y="3994"/>
                  <a:pt x="27135" y="8131"/>
                  <a:pt x="28813" y="7183"/>
                </a:cubicBezTo>
                <a:cubicBezTo>
                  <a:pt x="31079" y="5903"/>
                  <a:pt x="31777" y="1473"/>
                  <a:pt x="34370" y="1698"/>
                </a:cubicBezTo>
                <a:cubicBezTo>
                  <a:pt x="38023" y="2015"/>
                  <a:pt x="38012" y="8245"/>
                  <a:pt x="40806" y="10620"/>
                </a:cubicBezTo>
                <a:cubicBezTo>
                  <a:pt x="43764" y="13135"/>
                  <a:pt x="48404" y="12595"/>
                  <a:pt x="52287" y="12595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2" name="Google Shape;262;p28"/>
          <p:cNvSpPr txBox="1"/>
          <p:nvPr/>
        </p:nvSpPr>
        <p:spPr>
          <a:xfrm>
            <a:off x="10761825" y="2735700"/>
            <a:ext cx="13887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86E33"/>
                </a:solidFill>
              </a:rPr>
              <a:t>Learn to recon. well!</a:t>
            </a:r>
            <a:endParaRPr sz="2100" b="1">
              <a:solidFill>
                <a:srgbClr val="186E33"/>
              </a:solidFill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0753850" y="4076850"/>
            <a:ext cx="13887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C00000"/>
                </a:solidFill>
              </a:rPr>
              <a:t>Recons. poorly…</a:t>
            </a:r>
            <a:endParaRPr sz="2100" b="1">
              <a:solidFill>
                <a:srgbClr val="C00000"/>
              </a:solidFill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6038274" y="4090520"/>
            <a:ext cx="2081838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7171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Backpropagation of unsupervised reconstruction loss.</a:t>
            </a:r>
            <a:endParaRPr sz="1600" dirty="0">
              <a:solidFill>
                <a:srgbClr val="17171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7776550" y="5562850"/>
            <a:ext cx="4012200" cy="71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Similar methods explored for other systems at CERN: </a:t>
            </a:r>
            <a:r>
              <a:rPr lang="en-US" i="1" u="sng">
                <a:solidFill>
                  <a:schemeClr val="hlink"/>
                </a:solidFill>
                <a:hlinkClick r:id="rId4"/>
              </a:rPr>
              <a:t>M. Algelly et. al. for KFA71 kicker</a:t>
            </a:r>
            <a:r>
              <a:rPr lang="en-US" i="1"/>
              <a:t> </a:t>
            </a:r>
            <a:endParaRPr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Reconstruction based AD: Auto Encoders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 → PS RF 10 MHz cavities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sldNum" idx="12"/>
          </p:nvPr>
        </p:nvSpPr>
        <p:spPr>
          <a:xfrm>
            <a:off x="8687559" y="175230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430975" y="1428925"/>
            <a:ext cx="7656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Main RF system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of the PS: 10 units (+1 spare)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Cambria"/>
              <a:buChar char="●"/>
            </a:pP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Both </a:t>
            </a:r>
            <a:r>
              <a:rPr lang="en-US" sz="2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programmed 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21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measured </a:t>
            </a:r>
            <a:r>
              <a:rPr lang="en-US" sz="21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voltages available</a:t>
            </a:r>
            <a:endParaRPr sz="21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5" name="Google Shape;275;p29" title="autoencoder_anomaly_det.png"/>
          <p:cNvPicPr preferRelativeResize="0"/>
          <p:nvPr/>
        </p:nvPicPr>
        <p:blipFill rotWithShape="1">
          <a:blip r:embed="rId3">
            <a:alphaModFix/>
          </a:blip>
          <a:srcRect l="22493" t="55933" r="27896"/>
          <a:stretch/>
        </p:blipFill>
        <p:spPr>
          <a:xfrm>
            <a:off x="7919650" y="1752300"/>
            <a:ext cx="4201276" cy="3706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9"/>
          <p:cNvCxnSpPr>
            <a:stCxn id="277" idx="2"/>
            <a:endCxn id="275" idx="0"/>
          </p:cNvCxnSpPr>
          <p:nvPr/>
        </p:nvCxnSpPr>
        <p:spPr>
          <a:xfrm rot="-5400000">
            <a:off x="5005038" y="904038"/>
            <a:ext cx="4167000" cy="5863500"/>
          </a:xfrm>
          <a:prstGeom prst="bentConnector5">
            <a:avLst>
              <a:gd name="adj1" fmla="val -4684"/>
              <a:gd name="adj2" fmla="val 60385"/>
              <a:gd name="adj3" fmla="val 10553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29"/>
          <p:cNvSpPr/>
          <p:nvPr/>
        </p:nvSpPr>
        <p:spPr>
          <a:xfrm>
            <a:off x="10176325" y="1873625"/>
            <a:ext cx="115800" cy="1369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8075625" y="3677850"/>
            <a:ext cx="4045200" cy="1781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29"/>
          <p:cNvCxnSpPr>
            <a:stCxn id="278" idx="2"/>
          </p:cNvCxnSpPr>
          <p:nvPr/>
        </p:nvCxnSpPr>
        <p:spPr>
          <a:xfrm flipH="1">
            <a:off x="8076325" y="3243425"/>
            <a:ext cx="2157900" cy="44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9"/>
          <p:cNvCxnSpPr>
            <a:stCxn id="278" idx="2"/>
          </p:cNvCxnSpPr>
          <p:nvPr/>
        </p:nvCxnSpPr>
        <p:spPr>
          <a:xfrm>
            <a:off x="10234225" y="3243425"/>
            <a:ext cx="1873200" cy="419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29"/>
          <p:cNvSpPr txBox="1"/>
          <p:nvPr/>
        </p:nvSpPr>
        <p:spPr>
          <a:xfrm>
            <a:off x="430975" y="5566537"/>
            <a:ext cx="3410425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E15E32"/>
                </a:solidFill>
                <a:latin typeface="Cambria"/>
                <a:ea typeface="Cambria"/>
                <a:cs typeface="Cambria"/>
                <a:sym typeface="Cambria"/>
              </a:rPr>
              <a:t>loss</a:t>
            </a:r>
            <a:r>
              <a:rPr lang="en-US" sz="1600" dirty="0">
                <a:solidFill>
                  <a:srgbClr val="E15E32"/>
                </a:solidFill>
                <a:latin typeface="Cambria"/>
                <a:ea typeface="Cambria"/>
                <a:cs typeface="Cambria"/>
                <a:sym typeface="Cambria"/>
              </a:rPr>
              <a:t> = Mean Square Error residual between inputs/outputs.</a:t>
            </a:r>
            <a:endParaRPr sz="1600" dirty="0">
              <a:solidFill>
                <a:srgbClr val="E15E3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4499379" y="5539900"/>
            <a:ext cx="29712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74EA7"/>
                </a:solidFill>
                <a:latin typeface="Cambria"/>
                <a:ea typeface="Cambria"/>
                <a:cs typeface="Cambria"/>
                <a:sym typeface="Cambria"/>
              </a:rPr>
              <a:t>anomaly score calculated for each timestep using residuals.</a:t>
            </a:r>
            <a:endParaRPr sz="1600">
              <a:solidFill>
                <a:srgbClr val="674EA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8769975" y="561600"/>
            <a:ext cx="35616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An anomaly</a:t>
            </a:r>
            <a:r>
              <a:rPr lang="en-US" sz="1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threshold</a:t>
            </a:r>
            <a:r>
              <a:rPr lang="en-US" sz="1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can be set (based on training data and testing on known anomalies).</a:t>
            </a:r>
            <a:endParaRPr sz="18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7843638" y="5531188"/>
            <a:ext cx="4353300" cy="19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Timesteps with anomaly score above thresh. are flagged.</a:t>
            </a:r>
            <a:endParaRPr sz="19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11184500" y="1531850"/>
            <a:ext cx="223800" cy="824850"/>
          </a:xfrm>
          <a:custGeom>
            <a:avLst/>
            <a:gdLst/>
            <a:ahLst/>
            <a:cxnLst/>
            <a:rect l="l" t="t" r="r" b="b"/>
            <a:pathLst>
              <a:path w="8952" h="32994" extrusionOk="0">
                <a:moveTo>
                  <a:pt x="393" y="0"/>
                </a:moveTo>
                <a:cubicBezTo>
                  <a:pt x="6423" y="4526"/>
                  <a:pt x="10634" y="14059"/>
                  <a:pt x="8249" y="21211"/>
                </a:cubicBezTo>
                <a:cubicBezTo>
                  <a:pt x="6732" y="25759"/>
                  <a:pt x="2144" y="28706"/>
                  <a:pt x="0" y="3299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87" name="Google Shape;287;p29" title="autoencoder_anomaly_det.png"/>
          <p:cNvPicPr preferRelativeResize="0"/>
          <p:nvPr/>
        </p:nvPicPr>
        <p:blipFill rotWithShape="1">
          <a:blip r:embed="rId3">
            <a:alphaModFix/>
          </a:blip>
          <a:srcRect r="74652" b="59654"/>
          <a:stretch/>
        </p:blipFill>
        <p:spPr>
          <a:xfrm>
            <a:off x="1414575" y="2120788"/>
            <a:ext cx="2003051" cy="31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9" title="autoencoder_anomaly_det.png"/>
          <p:cNvPicPr preferRelativeResize="0"/>
          <p:nvPr/>
        </p:nvPicPr>
        <p:blipFill rotWithShape="1">
          <a:blip r:embed="rId3">
            <a:alphaModFix/>
          </a:blip>
          <a:srcRect l="69901" b="59654"/>
          <a:stretch/>
        </p:blipFill>
        <p:spPr>
          <a:xfrm>
            <a:off x="4794125" y="2120788"/>
            <a:ext cx="2378473" cy="31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9"/>
          <p:cNvSpPr/>
          <p:nvPr/>
        </p:nvSpPr>
        <p:spPr>
          <a:xfrm>
            <a:off x="3524550" y="3670738"/>
            <a:ext cx="1264500" cy="6090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Autoencoder</a:t>
            </a:r>
            <a:endParaRPr/>
          </a:p>
        </p:txBody>
      </p:sp>
      <p:sp>
        <p:nvSpPr>
          <p:cNvPr id="290" name="Google Shape;290;p29"/>
          <p:cNvSpPr txBox="1"/>
          <p:nvPr/>
        </p:nvSpPr>
        <p:spPr>
          <a:xfrm>
            <a:off x="1376215" y="4449838"/>
            <a:ext cx="2241794" cy="277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186E33"/>
                </a:solidFill>
              </a:rPr>
              <a:t>+ Beam intensity!</a:t>
            </a:r>
            <a:endParaRPr b="1" i="1" dirty="0">
              <a:solidFill>
                <a:srgbClr val="186E33"/>
              </a:solidFill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3709788" y="5396388"/>
            <a:ext cx="894000" cy="5229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Recon. loss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1" name="Google Shape;291;p29"/>
          <p:cNvCxnSpPr>
            <a:endCxn id="277" idx="3"/>
          </p:cNvCxnSpPr>
          <p:nvPr/>
        </p:nvCxnSpPr>
        <p:spPr>
          <a:xfrm flipH="1">
            <a:off x="4603788" y="5296638"/>
            <a:ext cx="1659900" cy="361200"/>
          </a:xfrm>
          <a:prstGeom prst="bentConnector3">
            <a:avLst>
              <a:gd name="adj1" fmla="val 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29"/>
          <p:cNvCxnSpPr>
            <a:endCxn id="277" idx="1"/>
          </p:cNvCxnSpPr>
          <p:nvPr/>
        </p:nvCxnSpPr>
        <p:spPr>
          <a:xfrm>
            <a:off x="2470188" y="5289438"/>
            <a:ext cx="1239600" cy="368400"/>
          </a:xfrm>
          <a:prstGeom prst="bentConnector3">
            <a:avLst>
              <a:gd name="adj1" fmla="val 11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29"/>
          <p:cNvCxnSpPr>
            <a:endCxn id="289" idx="2"/>
          </p:cNvCxnSpPr>
          <p:nvPr/>
        </p:nvCxnSpPr>
        <p:spPr>
          <a:xfrm rot="-5400000">
            <a:off x="3598200" y="4837738"/>
            <a:ext cx="1116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29"/>
          <p:cNvCxnSpPr/>
          <p:nvPr/>
        </p:nvCxnSpPr>
        <p:spPr>
          <a:xfrm>
            <a:off x="3411175" y="3979388"/>
            <a:ext cx="1083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0" title="data_distribution.jpg"/>
          <p:cNvPicPr preferRelativeResize="0"/>
          <p:nvPr/>
        </p:nvPicPr>
        <p:blipFill rotWithShape="1">
          <a:blip r:embed="rId3">
            <a:alphaModFix/>
          </a:blip>
          <a:srcRect b="17884"/>
          <a:stretch/>
        </p:blipFill>
        <p:spPr>
          <a:xfrm>
            <a:off x="6720525" y="1241050"/>
            <a:ext cx="5471474" cy="44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408000" y="373600"/>
            <a:ext cx="11231700" cy="10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Collecting a dataset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3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03" name="Google Shape;303;p30"/>
          <p:cNvSpPr txBox="1"/>
          <p:nvPr/>
        </p:nvSpPr>
        <p:spPr>
          <a:xfrm>
            <a:off x="301125" y="1070575"/>
            <a:ext cx="6854418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Unsupervised logged data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no labels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available for anomalous vs. non-anomalous samples…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●"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Beam normally delivered well, 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Assume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anomaly rate &lt;&lt; normal rate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2000" b="1" dirty="0">
                <a:solidFill>
                  <a:srgbClr val="186E33"/>
                </a:solidFill>
                <a:latin typeface="Cambria"/>
                <a:ea typeface="Cambria"/>
                <a:cs typeface="Cambria"/>
                <a:sym typeface="Cambria"/>
              </a:rPr>
              <a:t>Clean</a:t>
            </a:r>
            <a:r>
              <a:rPr lang="en-US" sz="2000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dataset of “obvious” 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anomalies</a:t>
            </a:r>
            <a:endParaRPr sz="20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Max difference programmed vs. measured voltage</a:t>
            </a:r>
            <a:endParaRPr sz="2000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7704900" y="5733900"/>
            <a:ext cx="43419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N.B.: x-axis labels refer to different settings of the accelerator.</a:t>
            </a:r>
            <a:endParaRPr sz="1600" i="1" dirty="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408000" y="3117175"/>
            <a:ext cx="6635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Total data:</a:t>
            </a:r>
            <a:endParaRPr sz="2000" b="1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From 3 weeks of PS Complex run (Sep. 2024)</a:t>
            </a:r>
            <a:endParaRPr sz="20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→ ~260k PS cycles 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(after filtering of non-active and test cycles, missing historical settings…)</a:t>
            </a:r>
            <a:endParaRPr sz="20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301125" y="4533175"/>
            <a:ext cx="6635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Cambria"/>
              <a:buChar char="●"/>
            </a:pPr>
            <a:r>
              <a:rPr lang="en-US" sz="20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~</a:t>
            </a:r>
            <a:r>
              <a:rPr lang="en-US" sz="2000" b="1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13k suspected anomalous samples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reserved for testing (</a:t>
            </a:r>
            <a:r>
              <a:rPr lang="en-US" sz="2000" i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filtered using max diff. prog. vs meas.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2000">
              <a:solidFill>
                <a:srgbClr val="17171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000"/>
              <a:buChar char="●"/>
            </a:pPr>
            <a:r>
              <a:rPr lang="en-US" sz="20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Train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20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val.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split </a:t>
            </a:r>
            <a:r>
              <a:rPr lang="en-US" sz="20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20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lang="en-US" sz="2000" b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i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chronologically 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(all val. data acquired </a:t>
            </a:r>
            <a:r>
              <a:rPr lang="en-US" sz="2000" i="1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after</a:t>
            </a:r>
            <a:r>
              <a:rPr lang="en-US" sz="20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 training data)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2566</Words>
  <Application>Microsoft Office PowerPoint</Application>
  <PresentationFormat>Widescreen</PresentationFormat>
  <Paragraphs>390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Office Theme</vt:lpstr>
      <vt:lpstr>Anomaly Detection in the CERN Proton Synchrotron RF Systems Using Machine Learning</vt:lpstr>
      <vt:lpstr>Introduction - The CERN PS</vt:lpstr>
      <vt:lpstr>Introduction - The CERN PS</vt:lpstr>
      <vt:lpstr>Introduction - PS RF systems</vt:lpstr>
      <vt:lpstr>Past experience </vt:lpstr>
      <vt:lpstr>Towards proactive diagnostics  </vt:lpstr>
      <vt:lpstr>Reconstruction based Anomaly Detection (AD): Auto Encoders</vt:lpstr>
      <vt:lpstr>Reconstruction based AD: Auto Encoders  → PS RF 10 MHz cavities</vt:lpstr>
      <vt:lpstr>Collecting a dataset</vt:lpstr>
      <vt:lpstr>Training/Test results</vt:lpstr>
      <vt:lpstr>Demonstrated in operation - Real time anomaly detection </vt:lpstr>
      <vt:lpstr>After 10 MHz pilot: what’s next?</vt:lpstr>
      <vt:lpstr>Applying the recipe: Global beam loops (LLRF)</vt:lpstr>
      <vt:lpstr>Constructing the phase loop dataset</vt:lpstr>
      <vt:lpstr>Constructing the phase loop dataset </vt:lpstr>
      <vt:lpstr>Constructing the phase loop dataset</vt:lpstr>
      <vt:lpstr>Autoencoder approach: Phase loop test results</vt:lpstr>
      <vt:lpstr>Complementing the autoencoder: Statistical models</vt:lpstr>
      <vt:lpstr>Statistical model: results for MTE</vt:lpstr>
      <vt:lpstr>Summary</vt:lpstr>
      <vt:lpstr>PowerPoint Presentation</vt:lpstr>
      <vt:lpstr>Reconstruction based AD: Auto Encoders → Architecture</vt:lpstr>
      <vt:lpstr>Live monitoring panel: Main overview </vt:lpstr>
      <vt:lpstr>Example of filtered sample (MTE beam)</vt:lpstr>
      <vt:lpstr>Statistical models for other beam types</vt:lpstr>
      <vt:lpstr>Extra plots: SFTPRO1 (MTE) anomalous samples </vt:lpstr>
      <vt:lpstr>Extra plots: EAST1, normal and anomalous sample </vt:lpstr>
      <vt:lpstr>Example of settings correction: C10-51 on SFTPRO1 </vt:lpstr>
      <vt:lpstr>Current WRAP (live monitoring) panels </vt:lpstr>
      <vt:lpstr>Training/Test results for 10MHz: Overlap at low a.s.</vt:lpstr>
      <vt:lpstr>Training/Test results: Rediscovers anomalies </vt:lpstr>
      <vt:lpstr>Extra: Max anomaly score histograms for train/test/val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Joel Axel Wulff</cp:lastModifiedBy>
  <cp:revision>15</cp:revision>
  <dcterms:modified xsi:type="dcterms:W3CDTF">2025-10-15T17:02:14Z</dcterms:modified>
</cp:coreProperties>
</file>